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84" r:id="rId4"/>
    <p:sldId id="285" r:id="rId5"/>
    <p:sldId id="261" r:id="rId6"/>
    <p:sldId id="262" r:id="rId7"/>
    <p:sldId id="258" r:id="rId8"/>
    <p:sldId id="259" r:id="rId9"/>
    <p:sldId id="260" r:id="rId10"/>
    <p:sldId id="264" r:id="rId11"/>
    <p:sldId id="265" r:id="rId12"/>
    <p:sldId id="266" r:id="rId13"/>
    <p:sldId id="267" r:id="rId14"/>
    <p:sldId id="270" r:id="rId15"/>
    <p:sldId id="271" r:id="rId16"/>
    <p:sldId id="272" r:id="rId17"/>
    <p:sldId id="273" r:id="rId18"/>
    <p:sldId id="275" r:id="rId19"/>
    <p:sldId id="276" r:id="rId20"/>
    <p:sldId id="277" r:id="rId21"/>
    <p:sldId id="278" r:id="rId22"/>
    <p:sldId id="279" r:id="rId23"/>
    <p:sldId id="281" r:id="rId24"/>
    <p:sldId id="282" r:id="rId25"/>
    <p:sldId id="28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9D93"/>
    <a:srgbClr val="E6DAB6"/>
    <a:srgbClr val="60C6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BF06AB-2AF1-4ACA-A855-2ED4B5865E45}" type="datetimeFigureOut">
              <a:rPr lang="en-GB" smtClean="0"/>
              <a:t>28/04/2022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0E2AD31-4CF7-4BB1-823B-1ABF90CC7425}" type="slidenum">
              <a:rPr lang="en-GB" smtClean="0"/>
              <a:t>‹#›</a:t>
            </a:fld>
            <a:endParaRPr lang="en-GB"/>
          </a:p>
        </p:txBody>
      </p:sp>
    </p:spTree>
    <p:extLst>
      <p:ext uri="{BB962C8B-B14F-4D97-AF65-F5344CB8AC3E}">
        <p14:creationId xmlns:p14="http://schemas.microsoft.com/office/powerpoint/2010/main" val="3349214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BF06AB-2AF1-4ACA-A855-2ED4B5865E45}" type="datetimeFigureOut">
              <a:rPr lang="en-GB" smtClean="0"/>
              <a:t>28/04/2022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0E2AD31-4CF7-4BB1-823B-1ABF90CC7425}" type="slidenum">
              <a:rPr lang="en-GB" smtClean="0"/>
              <a:t>‹#›</a:t>
            </a:fld>
            <a:endParaRPr lang="en-GB"/>
          </a:p>
        </p:txBody>
      </p:sp>
    </p:spTree>
    <p:extLst>
      <p:ext uri="{BB962C8B-B14F-4D97-AF65-F5344CB8AC3E}">
        <p14:creationId xmlns:p14="http://schemas.microsoft.com/office/powerpoint/2010/main" val="2280801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BF06AB-2AF1-4ACA-A855-2ED4B5865E45}" type="datetimeFigureOut">
              <a:rPr lang="en-GB" smtClean="0"/>
              <a:t>28/04/2022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0E2AD31-4CF7-4BB1-823B-1ABF90CC7425}" type="slidenum">
              <a:rPr lang="en-GB" smtClean="0"/>
              <a:t>‹#›</a:t>
            </a:fld>
            <a:endParaRPr lang="en-GB"/>
          </a:p>
        </p:txBody>
      </p:sp>
    </p:spTree>
    <p:extLst>
      <p:ext uri="{BB962C8B-B14F-4D97-AF65-F5344CB8AC3E}">
        <p14:creationId xmlns:p14="http://schemas.microsoft.com/office/powerpoint/2010/main" val="2115012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BF06AB-2AF1-4ACA-A855-2ED4B5865E45}" type="datetimeFigureOut">
              <a:rPr lang="en-GB" smtClean="0"/>
              <a:t>28/04/2022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0E2AD31-4CF7-4BB1-823B-1ABF90CC7425}" type="slidenum">
              <a:rPr lang="en-GB" smtClean="0"/>
              <a:t>‹#›</a:t>
            </a:fld>
            <a:endParaRPr lang="en-GB"/>
          </a:p>
        </p:txBody>
      </p:sp>
    </p:spTree>
    <p:extLst>
      <p:ext uri="{BB962C8B-B14F-4D97-AF65-F5344CB8AC3E}">
        <p14:creationId xmlns:p14="http://schemas.microsoft.com/office/powerpoint/2010/main" val="2761301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9BF06AB-2AF1-4ACA-A855-2ED4B5865E45}" type="datetimeFigureOut">
              <a:rPr lang="en-GB" smtClean="0"/>
              <a:t>28/04/2022</a:t>
            </a:fld>
            <a:endParaRPr lang="en-GB"/>
          </a:p>
        </p:txBody>
      </p:sp>
      <p:sp>
        <p:nvSpPr>
          <p:cNvPr id="5" name="Footer Placeholder 4"/>
          <p:cNvSpPr>
            <a:spLocks noGrp="1"/>
          </p:cNvSpPr>
          <p:nvPr>
            <p:ph type="ftr" sz="quarter" idx="11"/>
          </p:nvPr>
        </p:nvSpPr>
        <p:spPr>
          <a:xfrm>
            <a:off x="2182708" y="6272784"/>
            <a:ext cx="6327648" cy="365125"/>
          </a:xfrm>
        </p:spPr>
        <p:txBody>
          <a:bodyPr/>
          <a:lstStyle/>
          <a:p>
            <a:endParaRPr lang="en-GB"/>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0E2AD31-4CF7-4BB1-823B-1ABF90CC7425}" type="slidenum">
              <a:rPr lang="en-GB" smtClean="0"/>
              <a:t>‹#›</a:t>
            </a:fld>
            <a:endParaRPr lang="en-GB"/>
          </a:p>
        </p:txBody>
      </p:sp>
    </p:spTree>
    <p:extLst>
      <p:ext uri="{BB962C8B-B14F-4D97-AF65-F5344CB8AC3E}">
        <p14:creationId xmlns:p14="http://schemas.microsoft.com/office/powerpoint/2010/main" val="1342008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BF06AB-2AF1-4ACA-A855-2ED4B5865E45}" type="datetimeFigureOut">
              <a:rPr lang="en-GB" smtClean="0"/>
              <a:t>28/04/2022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0E2AD31-4CF7-4BB1-823B-1ABF90CC7425}" type="slidenum">
              <a:rPr lang="en-GB" smtClean="0"/>
              <a:t>‹#›</a:t>
            </a:fld>
            <a:endParaRPr lang="en-GB"/>
          </a:p>
        </p:txBody>
      </p:sp>
    </p:spTree>
    <p:extLst>
      <p:ext uri="{BB962C8B-B14F-4D97-AF65-F5344CB8AC3E}">
        <p14:creationId xmlns:p14="http://schemas.microsoft.com/office/powerpoint/2010/main" val="520842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BF06AB-2AF1-4ACA-A855-2ED4B5865E45}" type="datetimeFigureOut">
              <a:rPr lang="en-GB" smtClean="0"/>
              <a:t>28/04/2022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0E2AD31-4CF7-4BB1-823B-1ABF90CC7425}" type="slidenum">
              <a:rPr lang="en-GB" smtClean="0"/>
              <a:t>‹#›</a:t>
            </a:fld>
            <a:endParaRPr lang="en-GB"/>
          </a:p>
        </p:txBody>
      </p:sp>
    </p:spTree>
    <p:extLst>
      <p:ext uri="{BB962C8B-B14F-4D97-AF65-F5344CB8AC3E}">
        <p14:creationId xmlns:p14="http://schemas.microsoft.com/office/powerpoint/2010/main" val="2902153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BF06AB-2AF1-4ACA-A855-2ED4B5865E45}" type="datetimeFigureOut">
              <a:rPr lang="en-GB" smtClean="0"/>
              <a:t>28/04/2022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0E2AD31-4CF7-4BB1-823B-1ABF90CC7425}" type="slidenum">
              <a:rPr lang="en-GB" smtClean="0"/>
              <a:t>‹#›</a:t>
            </a:fld>
            <a:endParaRPr lang="en-GB"/>
          </a:p>
        </p:txBody>
      </p:sp>
    </p:spTree>
    <p:extLst>
      <p:ext uri="{BB962C8B-B14F-4D97-AF65-F5344CB8AC3E}">
        <p14:creationId xmlns:p14="http://schemas.microsoft.com/office/powerpoint/2010/main" val="2830652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BF06AB-2AF1-4ACA-A855-2ED4B5865E45}" type="datetimeFigureOut">
              <a:rPr lang="en-GB" smtClean="0"/>
              <a:t>28/04/2022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0E2AD31-4CF7-4BB1-823B-1ABF90CC7425}" type="slidenum">
              <a:rPr lang="en-GB" smtClean="0"/>
              <a:t>‹#›</a:t>
            </a:fld>
            <a:endParaRPr lang="en-GB"/>
          </a:p>
        </p:txBody>
      </p:sp>
    </p:spTree>
    <p:extLst>
      <p:ext uri="{BB962C8B-B14F-4D97-AF65-F5344CB8AC3E}">
        <p14:creationId xmlns:p14="http://schemas.microsoft.com/office/powerpoint/2010/main" val="2450035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BF06AB-2AF1-4ACA-A855-2ED4B5865E45}" type="datetimeFigureOut">
              <a:rPr lang="en-GB" smtClean="0"/>
              <a:t>28/04/2022</a:t>
            </a:fld>
            <a:endParaRPr lang="en-GB"/>
          </a:p>
        </p:txBody>
      </p:sp>
      <p:sp>
        <p:nvSpPr>
          <p:cNvPr id="6" name="Footer Placeholder 5"/>
          <p:cNvSpPr>
            <a:spLocks noGrp="1"/>
          </p:cNvSpPr>
          <p:nvPr>
            <p:ph type="ftr" sz="quarter" idx="11"/>
          </p:nvPr>
        </p:nvSpPr>
        <p:spPr/>
        <p:txBody>
          <a:bodyPr/>
          <a:lstStyle/>
          <a:p>
            <a:endParaRPr lang="en-GB"/>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0E2AD31-4CF7-4BB1-823B-1ABF90CC7425}" type="slidenum">
              <a:rPr lang="en-GB" smtClean="0"/>
              <a:t>‹#›</a:t>
            </a:fld>
            <a:endParaRPr lang="en-GB"/>
          </a:p>
        </p:txBody>
      </p:sp>
    </p:spTree>
    <p:extLst>
      <p:ext uri="{BB962C8B-B14F-4D97-AF65-F5344CB8AC3E}">
        <p14:creationId xmlns:p14="http://schemas.microsoft.com/office/powerpoint/2010/main" val="3711099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BF06AB-2AF1-4ACA-A855-2ED4B5865E45}" type="datetimeFigureOut">
              <a:rPr lang="en-GB" smtClean="0"/>
              <a:t>28/04/2022</a:t>
            </a:fld>
            <a:endParaRPr lang="en-GB"/>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0E2AD31-4CF7-4BB1-823B-1ABF90CC7425}" type="slidenum">
              <a:rPr lang="en-GB" smtClean="0"/>
              <a:t>‹#›</a:t>
            </a:fld>
            <a:endParaRPr lang="en-GB"/>
          </a:p>
        </p:txBody>
      </p:sp>
    </p:spTree>
    <p:extLst>
      <p:ext uri="{BB962C8B-B14F-4D97-AF65-F5344CB8AC3E}">
        <p14:creationId xmlns:p14="http://schemas.microsoft.com/office/powerpoint/2010/main" val="2642532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9BF06AB-2AF1-4ACA-A855-2ED4B5865E45}" type="datetimeFigureOut">
              <a:rPr lang="en-GB" smtClean="0"/>
              <a:t>28/04/2022</a:t>
            </a:fld>
            <a:endParaRPr lang="en-GB"/>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GB"/>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0E2AD31-4CF7-4BB1-823B-1ABF90CC7425}" type="slidenum">
              <a:rPr lang="en-GB" smtClean="0"/>
              <a:t>‹#›</a:t>
            </a:fld>
            <a:endParaRPr lang="en-GB"/>
          </a:p>
        </p:txBody>
      </p:sp>
    </p:spTree>
    <p:extLst>
      <p:ext uri="{BB962C8B-B14F-4D97-AF65-F5344CB8AC3E}">
        <p14:creationId xmlns:p14="http://schemas.microsoft.com/office/powerpoint/2010/main" val="405685993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volodymyrgavrysh/bank-marketing-campaigns-datase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73504-AE96-4CEA-89CE-54C6DF30E6ED}"/>
              </a:ext>
            </a:extLst>
          </p:cNvPr>
          <p:cNvSpPr>
            <a:spLocks noGrp="1"/>
          </p:cNvSpPr>
          <p:nvPr>
            <p:ph type="ctrTitle"/>
          </p:nvPr>
        </p:nvSpPr>
        <p:spPr/>
        <p:txBody>
          <a:bodyPr/>
          <a:lstStyle/>
          <a:p>
            <a:r>
              <a:rPr lang="en-US" dirty="0"/>
              <a:t>Bank Deposit Prediction model</a:t>
            </a:r>
            <a:endParaRPr lang="en-GB" dirty="0"/>
          </a:p>
        </p:txBody>
      </p:sp>
      <p:sp>
        <p:nvSpPr>
          <p:cNvPr id="3" name="Subtitle 2">
            <a:extLst>
              <a:ext uri="{FF2B5EF4-FFF2-40B4-BE49-F238E27FC236}">
                <a16:creationId xmlns:a16="http://schemas.microsoft.com/office/drawing/2014/main" id="{F15DAFDD-B495-4BCE-BD3A-EEA678A3F807}"/>
              </a:ext>
            </a:extLst>
          </p:cNvPr>
          <p:cNvSpPr>
            <a:spLocks noGrp="1"/>
          </p:cNvSpPr>
          <p:nvPr>
            <p:ph type="subTitle" idx="1"/>
          </p:nvPr>
        </p:nvSpPr>
        <p:spPr>
          <a:xfrm>
            <a:off x="1051560" y="4890853"/>
            <a:ext cx="7891272" cy="1069848"/>
          </a:xfrm>
        </p:spPr>
        <p:txBody>
          <a:bodyPr>
            <a:normAutofit fontScale="92500" lnSpcReduction="20000"/>
          </a:bodyPr>
          <a:lstStyle/>
          <a:p>
            <a:r>
              <a:rPr lang="en-US" dirty="0">
                <a:solidFill>
                  <a:schemeClr val="accent2">
                    <a:lumMod val="40000"/>
                    <a:lumOff val="60000"/>
                  </a:schemeClr>
                </a:solidFill>
              </a:rPr>
              <a:t>Aarish Salam Memon (A20499744)</a:t>
            </a:r>
          </a:p>
          <a:p>
            <a:r>
              <a:rPr lang="en-US" dirty="0">
                <a:solidFill>
                  <a:schemeClr val="accent2">
                    <a:lumMod val="40000"/>
                    <a:lumOff val="60000"/>
                  </a:schemeClr>
                </a:solidFill>
              </a:rPr>
              <a:t>GROUP 374</a:t>
            </a:r>
          </a:p>
          <a:p>
            <a:r>
              <a:rPr lang="en-US" dirty="0">
                <a:solidFill>
                  <a:schemeClr val="accent2">
                    <a:lumMod val="40000"/>
                    <a:lumOff val="60000"/>
                  </a:schemeClr>
                </a:solidFill>
              </a:rPr>
              <a:t>Data Mining and Machine Learning (ITMD-522)</a:t>
            </a:r>
            <a:endParaRPr lang="en-GB" dirty="0">
              <a:solidFill>
                <a:schemeClr val="accent2">
                  <a:lumMod val="40000"/>
                  <a:lumOff val="60000"/>
                </a:schemeClr>
              </a:solidFill>
            </a:endParaRPr>
          </a:p>
        </p:txBody>
      </p:sp>
    </p:spTree>
    <p:extLst>
      <p:ext uri="{BB962C8B-B14F-4D97-AF65-F5344CB8AC3E}">
        <p14:creationId xmlns:p14="http://schemas.microsoft.com/office/powerpoint/2010/main" val="2447429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E7E5A-776F-4F4D-BDA9-D7F39D9DBAEB}"/>
              </a:ext>
            </a:extLst>
          </p:cNvPr>
          <p:cNvSpPr>
            <a:spLocks noGrp="1"/>
          </p:cNvSpPr>
          <p:nvPr>
            <p:ph type="title"/>
          </p:nvPr>
        </p:nvSpPr>
        <p:spPr>
          <a:xfrm>
            <a:off x="1143001" y="2689715"/>
            <a:ext cx="9905998" cy="1478570"/>
          </a:xfrm>
        </p:spPr>
        <p:txBody>
          <a:bodyPr/>
          <a:lstStyle/>
          <a:p>
            <a:pPr algn="ctr"/>
            <a:r>
              <a:rPr lang="en-US" dirty="0">
                <a:solidFill>
                  <a:schemeClr val="accent2">
                    <a:lumMod val="40000"/>
                    <a:lumOff val="60000"/>
                  </a:schemeClr>
                </a:solidFill>
              </a:rPr>
              <a:t>MOVING ON to Data Analysis</a:t>
            </a:r>
            <a:endParaRPr lang="en-GB" dirty="0">
              <a:solidFill>
                <a:schemeClr val="accent2">
                  <a:lumMod val="40000"/>
                  <a:lumOff val="60000"/>
                </a:schemeClr>
              </a:solidFill>
            </a:endParaRPr>
          </a:p>
        </p:txBody>
      </p:sp>
    </p:spTree>
    <p:extLst>
      <p:ext uri="{BB962C8B-B14F-4D97-AF65-F5344CB8AC3E}">
        <p14:creationId xmlns:p14="http://schemas.microsoft.com/office/powerpoint/2010/main" val="2412928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67300-2D0E-4D7B-8AFC-1C74B549B2CE}"/>
              </a:ext>
            </a:extLst>
          </p:cNvPr>
          <p:cNvSpPr>
            <a:spLocks noGrp="1"/>
          </p:cNvSpPr>
          <p:nvPr>
            <p:ph type="title"/>
          </p:nvPr>
        </p:nvSpPr>
        <p:spPr>
          <a:xfrm>
            <a:off x="2232599" y="458599"/>
            <a:ext cx="3856037" cy="1639884"/>
          </a:xfrm>
        </p:spPr>
        <p:txBody>
          <a:bodyPr/>
          <a:lstStyle/>
          <a:p>
            <a:pPr algn="ctr"/>
            <a:r>
              <a:rPr lang="en-US" dirty="0">
                <a:solidFill>
                  <a:schemeClr val="accent2">
                    <a:lumMod val="40000"/>
                    <a:lumOff val="60000"/>
                  </a:schemeClr>
                </a:solidFill>
              </a:rPr>
              <a:t>Duration of calls v/s job (Deposit=Color)</a:t>
            </a:r>
            <a:endParaRPr lang="en-GB" dirty="0">
              <a:solidFill>
                <a:schemeClr val="accent2">
                  <a:lumMod val="40000"/>
                  <a:lumOff val="60000"/>
                </a:schemeClr>
              </a:solidFill>
            </a:endParaRPr>
          </a:p>
        </p:txBody>
      </p:sp>
      <p:pic>
        <p:nvPicPr>
          <p:cNvPr id="6" name="Content Placeholder 5">
            <a:extLst>
              <a:ext uri="{FF2B5EF4-FFF2-40B4-BE49-F238E27FC236}">
                <a16:creationId xmlns:a16="http://schemas.microsoft.com/office/drawing/2014/main" id="{B87461B9-727D-4172-B488-8E14DFDCAB25}"/>
              </a:ext>
            </a:extLst>
          </p:cNvPr>
          <p:cNvPicPr>
            <a:picLocks noGrp="1" noChangeAspect="1"/>
          </p:cNvPicPr>
          <p:nvPr>
            <p:ph idx="1"/>
          </p:nvPr>
        </p:nvPicPr>
        <p:blipFill>
          <a:blip r:embed="rId2"/>
          <a:stretch>
            <a:fillRect/>
          </a:stretch>
        </p:blipFill>
        <p:spPr>
          <a:xfrm>
            <a:off x="804642" y="2488943"/>
            <a:ext cx="6711950" cy="3393837"/>
          </a:xfrm>
        </p:spPr>
      </p:pic>
      <p:sp>
        <p:nvSpPr>
          <p:cNvPr id="4" name="Text Placeholder 3">
            <a:extLst>
              <a:ext uri="{FF2B5EF4-FFF2-40B4-BE49-F238E27FC236}">
                <a16:creationId xmlns:a16="http://schemas.microsoft.com/office/drawing/2014/main" id="{092B561E-5696-4740-A66B-4805FC4A8076}"/>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dirty="0"/>
              <a:t>The leads who have not made a deposit have lesser duration on calls</a:t>
            </a:r>
          </a:p>
          <a:p>
            <a:pPr marL="285750" indent="-285750">
              <a:buFont typeface="Arial" panose="020B0604020202020204" pitchFamily="34" charset="0"/>
              <a:buChar char="•"/>
            </a:pPr>
            <a:r>
              <a:rPr lang="en-US" dirty="0"/>
              <a:t>Comparing the average, the blue collar, entrepreneur have high duration in calls and student, retired have less duration in average</a:t>
            </a:r>
          </a:p>
          <a:p>
            <a:pPr marL="285750" indent="-285750">
              <a:buFont typeface="Arial" panose="020B0604020202020204" pitchFamily="34" charset="0"/>
              <a:buChar char="•"/>
            </a:pPr>
            <a:r>
              <a:rPr lang="en-US" dirty="0"/>
              <a:t>Large distribution of leads were from self employed clients and management people</a:t>
            </a:r>
            <a:endParaRPr lang="en-GB" dirty="0"/>
          </a:p>
        </p:txBody>
      </p:sp>
    </p:spTree>
    <p:extLst>
      <p:ext uri="{BB962C8B-B14F-4D97-AF65-F5344CB8AC3E}">
        <p14:creationId xmlns:p14="http://schemas.microsoft.com/office/powerpoint/2010/main" val="767586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54CB5-39A3-42E9-A05F-7A71514952EB}"/>
              </a:ext>
            </a:extLst>
          </p:cNvPr>
          <p:cNvSpPr>
            <a:spLocks noGrp="1"/>
          </p:cNvSpPr>
          <p:nvPr>
            <p:ph type="title"/>
          </p:nvPr>
        </p:nvSpPr>
        <p:spPr>
          <a:xfrm>
            <a:off x="1646763" y="458599"/>
            <a:ext cx="5376273" cy="1445702"/>
          </a:xfrm>
        </p:spPr>
        <p:txBody>
          <a:bodyPr/>
          <a:lstStyle/>
          <a:p>
            <a:pPr algn="ctr"/>
            <a:r>
              <a:rPr lang="en-US" dirty="0">
                <a:solidFill>
                  <a:schemeClr val="accent2">
                    <a:lumMod val="40000"/>
                    <a:lumOff val="60000"/>
                  </a:schemeClr>
                </a:solidFill>
              </a:rPr>
              <a:t>Duration of calls </a:t>
            </a:r>
            <a:br>
              <a:rPr lang="en-US" dirty="0">
                <a:solidFill>
                  <a:schemeClr val="accent2">
                    <a:lumMod val="40000"/>
                    <a:lumOff val="60000"/>
                  </a:schemeClr>
                </a:solidFill>
              </a:rPr>
            </a:br>
            <a:r>
              <a:rPr lang="en-US" dirty="0">
                <a:solidFill>
                  <a:schemeClr val="accent2">
                    <a:lumMod val="40000"/>
                    <a:lumOff val="60000"/>
                  </a:schemeClr>
                </a:solidFill>
              </a:rPr>
              <a:t>v/s campaign (Deposit=Color)</a:t>
            </a:r>
            <a:endParaRPr lang="en-GB" dirty="0"/>
          </a:p>
        </p:txBody>
      </p:sp>
      <p:pic>
        <p:nvPicPr>
          <p:cNvPr id="6" name="Content Placeholder 5">
            <a:extLst>
              <a:ext uri="{FF2B5EF4-FFF2-40B4-BE49-F238E27FC236}">
                <a16:creationId xmlns:a16="http://schemas.microsoft.com/office/drawing/2014/main" id="{9DB06829-9E80-4B73-8F21-C02D525EB6D0}"/>
              </a:ext>
            </a:extLst>
          </p:cNvPr>
          <p:cNvPicPr>
            <a:picLocks noGrp="1" noChangeAspect="1"/>
          </p:cNvPicPr>
          <p:nvPr>
            <p:ph idx="1"/>
          </p:nvPr>
        </p:nvPicPr>
        <p:blipFill>
          <a:blip r:embed="rId2"/>
          <a:stretch>
            <a:fillRect/>
          </a:stretch>
        </p:blipFill>
        <p:spPr>
          <a:xfrm>
            <a:off x="978925" y="2389339"/>
            <a:ext cx="6711950" cy="3359481"/>
          </a:xfrm>
        </p:spPr>
      </p:pic>
      <p:sp>
        <p:nvSpPr>
          <p:cNvPr id="4" name="Text Placeholder 3">
            <a:extLst>
              <a:ext uri="{FF2B5EF4-FFF2-40B4-BE49-F238E27FC236}">
                <a16:creationId xmlns:a16="http://schemas.microsoft.com/office/drawing/2014/main" id="{906A5F8B-75E8-4393-AF3F-669928691B8D}"/>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dirty="0"/>
              <a:t>The more the duration the calls were, they had higher probability in making a deposit</a:t>
            </a:r>
          </a:p>
          <a:p>
            <a:pPr marL="285750" indent="-285750">
              <a:buFont typeface="Arial" panose="020B0604020202020204" pitchFamily="34" charset="0"/>
              <a:buChar char="•"/>
            </a:pPr>
            <a:r>
              <a:rPr lang="en-US" dirty="0"/>
              <a:t>Duration of calls faded as the time period of campaign extended further</a:t>
            </a:r>
          </a:p>
          <a:p>
            <a:pPr marL="285750" indent="-285750">
              <a:buFont typeface="Arial" panose="020B0604020202020204" pitchFamily="34" charset="0"/>
              <a:buChar char="•"/>
            </a:pPr>
            <a:r>
              <a:rPr lang="en-US" dirty="0"/>
              <a:t>There were many positive leads in the initial days of campaign</a:t>
            </a:r>
            <a:endParaRPr lang="en-GB" dirty="0"/>
          </a:p>
        </p:txBody>
      </p:sp>
    </p:spTree>
    <p:extLst>
      <p:ext uri="{BB962C8B-B14F-4D97-AF65-F5344CB8AC3E}">
        <p14:creationId xmlns:p14="http://schemas.microsoft.com/office/powerpoint/2010/main" val="3858668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54CB5-39A3-42E9-A05F-7A71514952EB}"/>
              </a:ext>
            </a:extLst>
          </p:cNvPr>
          <p:cNvSpPr>
            <a:spLocks noGrp="1"/>
          </p:cNvSpPr>
          <p:nvPr>
            <p:ph type="title"/>
          </p:nvPr>
        </p:nvSpPr>
        <p:spPr>
          <a:xfrm>
            <a:off x="1589955" y="276837"/>
            <a:ext cx="5208435" cy="1025697"/>
          </a:xfrm>
        </p:spPr>
        <p:txBody>
          <a:bodyPr/>
          <a:lstStyle/>
          <a:p>
            <a:pPr algn="ctr"/>
            <a:r>
              <a:rPr lang="en-US" dirty="0">
                <a:solidFill>
                  <a:schemeClr val="accent2">
                    <a:lumMod val="40000"/>
                    <a:lumOff val="60000"/>
                  </a:schemeClr>
                </a:solidFill>
              </a:rPr>
              <a:t>MONTH v/s campaign</a:t>
            </a:r>
            <a:endParaRPr lang="en-GB" dirty="0"/>
          </a:p>
        </p:txBody>
      </p:sp>
      <p:pic>
        <p:nvPicPr>
          <p:cNvPr id="8" name="Content Placeholder 7">
            <a:extLst>
              <a:ext uri="{FF2B5EF4-FFF2-40B4-BE49-F238E27FC236}">
                <a16:creationId xmlns:a16="http://schemas.microsoft.com/office/drawing/2014/main" id="{2A75654B-A21D-4BD7-8FD1-86BA19858578}"/>
              </a:ext>
            </a:extLst>
          </p:cNvPr>
          <p:cNvPicPr>
            <a:picLocks noGrp="1" noChangeAspect="1"/>
          </p:cNvPicPr>
          <p:nvPr>
            <p:ph idx="1"/>
          </p:nvPr>
        </p:nvPicPr>
        <p:blipFill>
          <a:blip r:embed="rId2"/>
          <a:stretch>
            <a:fillRect/>
          </a:stretch>
        </p:blipFill>
        <p:spPr>
          <a:xfrm>
            <a:off x="838198" y="1495480"/>
            <a:ext cx="6711950" cy="4484073"/>
          </a:xfrm>
        </p:spPr>
      </p:pic>
      <p:sp>
        <p:nvSpPr>
          <p:cNvPr id="4" name="Text Placeholder 3">
            <a:extLst>
              <a:ext uri="{FF2B5EF4-FFF2-40B4-BE49-F238E27FC236}">
                <a16:creationId xmlns:a16="http://schemas.microsoft.com/office/drawing/2014/main" id="{906A5F8B-75E8-4393-AF3F-669928691B8D}"/>
              </a:ext>
            </a:extLst>
          </p:cNvPr>
          <p:cNvSpPr>
            <a:spLocks noGrp="1"/>
          </p:cNvSpPr>
          <p:nvPr>
            <p:ph type="body" sz="half" idx="2"/>
          </p:nvPr>
        </p:nvSpPr>
        <p:spPr>
          <a:xfrm>
            <a:off x="8616752" y="2091596"/>
            <a:ext cx="3200400" cy="3291840"/>
          </a:xfrm>
        </p:spPr>
        <p:txBody>
          <a:bodyPr>
            <a:normAutofit/>
          </a:bodyPr>
          <a:lstStyle/>
          <a:p>
            <a:pPr marL="285750" indent="-285750">
              <a:buFont typeface="Arial" panose="020B0604020202020204" pitchFamily="34" charset="0"/>
              <a:buChar char="•"/>
            </a:pPr>
            <a:r>
              <a:rPr lang="en-US" dirty="0"/>
              <a:t>We can see the campaign was mostly concentrated at the starting of the bank period ( May, June, and July)</a:t>
            </a:r>
          </a:p>
          <a:p>
            <a:pPr marL="285750" indent="-285750">
              <a:buFont typeface="Arial" panose="020B0604020202020204" pitchFamily="34" charset="0"/>
              <a:buChar char="•"/>
            </a:pPr>
            <a:r>
              <a:rPr lang="en-US" dirty="0"/>
              <a:t>Usually education period starts during that time so there is a possibility that parents make deposits in the name of their children</a:t>
            </a:r>
          </a:p>
          <a:p>
            <a:pPr marL="285750" indent="-285750">
              <a:buFont typeface="Arial" panose="020B0604020202020204" pitchFamily="34" charset="0"/>
              <a:buChar char="•"/>
            </a:pPr>
            <a:r>
              <a:rPr lang="en-US" dirty="0"/>
              <a:t>They also have made their campaign in the end of the bank period.</a:t>
            </a:r>
            <a:endParaRPr lang="en-GB" dirty="0"/>
          </a:p>
        </p:txBody>
      </p:sp>
    </p:spTree>
    <p:extLst>
      <p:ext uri="{BB962C8B-B14F-4D97-AF65-F5344CB8AC3E}">
        <p14:creationId xmlns:p14="http://schemas.microsoft.com/office/powerpoint/2010/main" val="1585197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54CB5-39A3-42E9-A05F-7A71514952EB}"/>
              </a:ext>
            </a:extLst>
          </p:cNvPr>
          <p:cNvSpPr>
            <a:spLocks noGrp="1"/>
          </p:cNvSpPr>
          <p:nvPr>
            <p:ph type="title"/>
          </p:nvPr>
        </p:nvSpPr>
        <p:spPr>
          <a:xfrm>
            <a:off x="2239963" y="586223"/>
            <a:ext cx="3856037" cy="1025697"/>
          </a:xfrm>
        </p:spPr>
        <p:txBody>
          <a:bodyPr>
            <a:noAutofit/>
          </a:bodyPr>
          <a:lstStyle/>
          <a:p>
            <a:pPr algn="ctr"/>
            <a:r>
              <a:rPr lang="en-US" sz="2400" dirty="0">
                <a:solidFill>
                  <a:schemeClr val="accent2">
                    <a:lumMod val="40000"/>
                    <a:lumOff val="60000"/>
                  </a:schemeClr>
                </a:solidFill>
              </a:rPr>
              <a:t>Marital v/s consumer price index.</a:t>
            </a:r>
            <a:endParaRPr lang="en-GB" sz="2400" dirty="0"/>
          </a:p>
        </p:txBody>
      </p:sp>
      <p:pic>
        <p:nvPicPr>
          <p:cNvPr id="8" name="Content Placeholder 7">
            <a:extLst>
              <a:ext uri="{FF2B5EF4-FFF2-40B4-BE49-F238E27FC236}">
                <a16:creationId xmlns:a16="http://schemas.microsoft.com/office/drawing/2014/main" id="{A1D727E6-0408-4188-84FB-1982B852F9EB}"/>
              </a:ext>
            </a:extLst>
          </p:cNvPr>
          <p:cNvPicPr>
            <a:picLocks noGrp="1" noChangeAspect="1"/>
          </p:cNvPicPr>
          <p:nvPr>
            <p:ph idx="1"/>
          </p:nvPr>
        </p:nvPicPr>
        <p:blipFill>
          <a:blip r:embed="rId2"/>
          <a:stretch>
            <a:fillRect/>
          </a:stretch>
        </p:blipFill>
        <p:spPr>
          <a:xfrm>
            <a:off x="812006" y="2073501"/>
            <a:ext cx="6711950" cy="4198276"/>
          </a:xfrm>
        </p:spPr>
      </p:pic>
      <p:sp>
        <p:nvSpPr>
          <p:cNvPr id="4" name="Text Placeholder 3">
            <a:extLst>
              <a:ext uri="{FF2B5EF4-FFF2-40B4-BE49-F238E27FC236}">
                <a16:creationId xmlns:a16="http://schemas.microsoft.com/office/drawing/2014/main" id="{906A5F8B-75E8-4393-AF3F-669928691B8D}"/>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dirty="0"/>
              <a:t>There are very minute differences among the price index</a:t>
            </a:r>
          </a:p>
          <a:p>
            <a:pPr marL="285750" indent="-285750">
              <a:buFont typeface="Arial" panose="020B0604020202020204" pitchFamily="34" charset="0"/>
              <a:buChar char="•"/>
            </a:pPr>
            <a:r>
              <a:rPr lang="en-US" dirty="0"/>
              <a:t>Married leads have considerably have an upper hand as they have index contributing as couple</a:t>
            </a:r>
            <a:endParaRPr lang="en-GB" dirty="0"/>
          </a:p>
        </p:txBody>
      </p:sp>
    </p:spTree>
    <p:extLst>
      <p:ext uri="{BB962C8B-B14F-4D97-AF65-F5344CB8AC3E}">
        <p14:creationId xmlns:p14="http://schemas.microsoft.com/office/powerpoint/2010/main" val="694183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54CB5-39A3-42E9-A05F-7A71514952EB}"/>
              </a:ext>
            </a:extLst>
          </p:cNvPr>
          <p:cNvSpPr>
            <a:spLocks noGrp="1"/>
          </p:cNvSpPr>
          <p:nvPr>
            <p:ph type="title"/>
          </p:nvPr>
        </p:nvSpPr>
        <p:spPr>
          <a:xfrm>
            <a:off x="2232600" y="342943"/>
            <a:ext cx="3856037" cy="1025697"/>
          </a:xfrm>
        </p:spPr>
        <p:txBody>
          <a:bodyPr>
            <a:noAutofit/>
          </a:bodyPr>
          <a:lstStyle/>
          <a:p>
            <a:pPr algn="ctr"/>
            <a:r>
              <a:rPr lang="en-US" sz="2400" dirty="0">
                <a:solidFill>
                  <a:schemeClr val="accent2">
                    <a:lumMod val="40000"/>
                    <a:lumOff val="60000"/>
                  </a:schemeClr>
                </a:solidFill>
              </a:rPr>
              <a:t>Count of (Marital, month, job, education)</a:t>
            </a:r>
            <a:endParaRPr lang="en-GB" sz="2400" dirty="0"/>
          </a:p>
        </p:txBody>
      </p:sp>
      <p:pic>
        <p:nvPicPr>
          <p:cNvPr id="10" name="Content Placeholder 9">
            <a:extLst>
              <a:ext uri="{FF2B5EF4-FFF2-40B4-BE49-F238E27FC236}">
                <a16:creationId xmlns:a16="http://schemas.microsoft.com/office/drawing/2014/main" id="{A02229E0-83E2-45F1-9513-3BA045E22DA0}"/>
              </a:ext>
            </a:extLst>
          </p:cNvPr>
          <p:cNvPicPr>
            <a:picLocks noGrp="1" noChangeAspect="1"/>
          </p:cNvPicPr>
          <p:nvPr>
            <p:ph idx="1"/>
          </p:nvPr>
        </p:nvPicPr>
        <p:blipFill>
          <a:blip r:embed="rId2"/>
          <a:stretch>
            <a:fillRect/>
          </a:stretch>
        </p:blipFill>
        <p:spPr>
          <a:xfrm>
            <a:off x="891046" y="1709257"/>
            <a:ext cx="6539144" cy="5019675"/>
          </a:xfrm>
        </p:spPr>
      </p:pic>
      <p:sp>
        <p:nvSpPr>
          <p:cNvPr id="4" name="Text Placeholder 3">
            <a:extLst>
              <a:ext uri="{FF2B5EF4-FFF2-40B4-BE49-F238E27FC236}">
                <a16:creationId xmlns:a16="http://schemas.microsoft.com/office/drawing/2014/main" id="{906A5F8B-75E8-4393-AF3F-669928691B8D}"/>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dirty="0"/>
              <a:t>Married leads have made high deposits followed by single</a:t>
            </a:r>
          </a:p>
          <a:p>
            <a:pPr marL="285750" indent="-285750">
              <a:buFont typeface="Arial" panose="020B0604020202020204" pitchFamily="34" charset="0"/>
              <a:buChar char="•"/>
            </a:pPr>
            <a:r>
              <a:rPr lang="en-US" dirty="0"/>
              <a:t>There were much deposits made during may month as it is the start of bank period</a:t>
            </a:r>
          </a:p>
          <a:p>
            <a:pPr marL="285750" indent="-285750">
              <a:buFont typeface="Arial" panose="020B0604020202020204" pitchFamily="34" charset="0"/>
              <a:buChar char="•"/>
            </a:pPr>
            <a:r>
              <a:rPr lang="en-US" dirty="0"/>
              <a:t>Leads who work in administrative position made deposits followed by technicians and blue collar employees</a:t>
            </a:r>
          </a:p>
          <a:p>
            <a:pPr marL="285750" indent="-285750">
              <a:buFont typeface="Arial" panose="020B0604020202020204" pitchFamily="34" charset="0"/>
              <a:buChar char="•"/>
            </a:pPr>
            <a:r>
              <a:rPr lang="en-US" dirty="0"/>
              <a:t>Leads who had </a:t>
            </a:r>
            <a:r>
              <a:rPr lang="en-US" dirty="0" err="1"/>
              <a:t>atleast</a:t>
            </a:r>
            <a:r>
              <a:rPr lang="en-US" dirty="0"/>
              <a:t> university degree had made the deposits followed by high school</a:t>
            </a:r>
            <a:endParaRPr lang="en-GB" dirty="0"/>
          </a:p>
        </p:txBody>
      </p:sp>
    </p:spTree>
    <p:extLst>
      <p:ext uri="{BB962C8B-B14F-4D97-AF65-F5344CB8AC3E}">
        <p14:creationId xmlns:p14="http://schemas.microsoft.com/office/powerpoint/2010/main" val="2463787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EBCAE-2E40-4FB3-9AEC-410354773D2A}"/>
              </a:ext>
            </a:extLst>
          </p:cNvPr>
          <p:cNvSpPr>
            <a:spLocks noGrp="1"/>
          </p:cNvSpPr>
          <p:nvPr>
            <p:ph type="title"/>
          </p:nvPr>
        </p:nvSpPr>
        <p:spPr/>
        <p:txBody>
          <a:bodyPr/>
          <a:lstStyle/>
          <a:p>
            <a:pPr algn="ctr"/>
            <a:r>
              <a:rPr lang="en-US" dirty="0">
                <a:solidFill>
                  <a:schemeClr val="accent2">
                    <a:lumMod val="40000"/>
                    <a:lumOff val="60000"/>
                  </a:schemeClr>
                </a:solidFill>
              </a:rPr>
              <a:t>Outlier detection and removal </a:t>
            </a:r>
            <a:endParaRPr lang="en-GB" dirty="0">
              <a:solidFill>
                <a:schemeClr val="accent2">
                  <a:lumMod val="40000"/>
                  <a:lumOff val="60000"/>
                </a:schemeClr>
              </a:solidFill>
            </a:endParaRPr>
          </a:p>
        </p:txBody>
      </p:sp>
      <p:sp>
        <p:nvSpPr>
          <p:cNvPr id="3" name="Text Placeholder 2">
            <a:extLst>
              <a:ext uri="{FF2B5EF4-FFF2-40B4-BE49-F238E27FC236}">
                <a16:creationId xmlns:a16="http://schemas.microsoft.com/office/drawing/2014/main" id="{9D5ACB71-6D06-4293-A7D1-68CD623B0058}"/>
              </a:ext>
            </a:extLst>
          </p:cNvPr>
          <p:cNvSpPr>
            <a:spLocks noGrp="1"/>
          </p:cNvSpPr>
          <p:nvPr>
            <p:ph type="body" idx="1"/>
          </p:nvPr>
        </p:nvSpPr>
        <p:spPr/>
        <p:txBody>
          <a:bodyPr/>
          <a:lstStyle/>
          <a:p>
            <a:pPr algn="ctr"/>
            <a:r>
              <a:rPr lang="en-US" dirty="0">
                <a:solidFill>
                  <a:schemeClr val="tx1"/>
                </a:solidFill>
              </a:rPr>
              <a:t>Outlier detection</a:t>
            </a:r>
            <a:endParaRPr lang="en-GB" dirty="0">
              <a:solidFill>
                <a:schemeClr val="tx1"/>
              </a:solidFill>
            </a:endParaRPr>
          </a:p>
        </p:txBody>
      </p:sp>
      <p:pic>
        <p:nvPicPr>
          <p:cNvPr id="8" name="Content Placeholder 7">
            <a:extLst>
              <a:ext uri="{FF2B5EF4-FFF2-40B4-BE49-F238E27FC236}">
                <a16:creationId xmlns:a16="http://schemas.microsoft.com/office/drawing/2014/main" id="{36903C07-D368-46B4-AC26-5CA01E15F2EC}"/>
              </a:ext>
            </a:extLst>
          </p:cNvPr>
          <p:cNvPicPr>
            <a:picLocks noGrp="1" noChangeAspect="1"/>
          </p:cNvPicPr>
          <p:nvPr>
            <p:ph sz="half" idx="2"/>
          </p:nvPr>
        </p:nvPicPr>
        <p:blipFill>
          <a:blip r:embed="rId2"/>
          <a:stretch>
            <a:fillRect/>
          </a:stretch>
        </p:blipFill>
        <p:spPr>
          <a:xfrm>
            <a:off x="1266494" y="2743200"/>
            <a:ext cx="4361525" cy="3292475"/>
          </a:xfrm>
        </p:spPr>
      </p:pic>
      <p:sp>
        <p:nvSpPr>
          <p:cNvPr id="5" name="Text Placeholder 4">
            <a:extLst>
              <a:ext uri="{FF2B5EF4-FFF2-40B4-BE49-F238E27FC236}">
                <a16:creationId xmlns:a16="http://schemas.microsoft.com/office/drawing/2014/main" id="{0AC5B5FC-0DB8-4DC2-B42C-0E76F3860B3E}"/>
              </a:ext>
            </a:extLst>
          </p:cNvPr>
          <p:cNvSpPr>
            <a:spLocks noGrp="1"/>
          </p:cNvSpPr>
          <p:nvPr>
            <p:ph type="body" sz="quarter" idx="3"/>
          </p:nvPr>
        </p:nvSpPr>
        <p:spPr/>
        <p:txBody>
          <a:bodyPr/>
          <a:lstStyle/>
          <a:p>
            <a:pPr algn="ctr"/>
            <a:r>
              <a:rPr lang="en-US" dirty="0">
                <a:solidFill>
                  <a:schemeClr val="tx1"/>
                </a:solidFill>
              </a:rPr>
              <a:t>Outlier removal</a:t>
            </a:r>
            <a:endParaRPr lang="en-GB" dirty="0">
              <a:solidFill>
                <a:schemeClr val="tx1"/>
              </a:solidFill>
            </a:endParaRPr>
          </a:p>
        </p:txBody>
      </p:sp>
      <p:pic>
        <p:nvPicPr>
          <p:cNvPr id="10" name="Content Placeholder 9">
            <a:extLst>
              <a:ext uri="{FF2B5EF4-FFF2-40B4-BE49-F238E27FC236}">
                <a16:creationId xmlns:a16="http://schemas.microsoft.com/office/drawing/2014/main" id="{90FD5774-86B3-4628-BA4E-C9C1147561AA}"/>
              </a:ext>
            </a:extLst>
          </p:cNvPr>
          <p:cNvPicPr>
            <a:picLocks noGrp="1" noChangeAspect="1"/>
          </p:cNvPicPr>
          <p:nvPr>
            <p:ph sz="quarter" idx="4"/>
          </p:nvPr>
        </p:nvPicPr>
        <p:blipFill>
          <a:blip r:embed="rId3"/>
          <a:stretch>
            <a:fillRect/>
          </a:stretch>
        </p:blipFill>
        <p:spPr>
          <a:xfrm>
            <a:off x="6364288" y="2789977"/>
            <a:ext cx="4754562" cy="3198921"/>
          </a:xfrm>
        </p:spPr>
      </p:pic>
    </p:spTree>
    <p:extLst>
      <p:ext uri="{BB962C8B-B14F-4D97-AF65-F5344CB8AC3E}">
        <p14:creationId xmlns:p14="http://schemas.microsoft.com/office/powerpoint/2010/main" val="2047952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DB67-6BC3-450D-8DEF-333C91154A28}"/>
              </a:ext>
            </a:extLst>
          </p:cNvPr>
          <p:cNvSpPr>
            <a:spLocks noGrp="1"/>
          </p:cNvSpPr>
          <p:nvPr>
            <p:ph type="title"/>
          </p:nvPr>
        </p:nvSpPr>
        <p:spPr/>
        <p:txBody>
          <a:bodyPr/>
          <a:lstStyle/>
          <a:p>
            <a:pPr algn="ctr"/>
            <a:r>
              <a:rPr lang="en-US" dirty="0">
                <a:solidFill>
                  <a:schemeClr val="accent2">
                    <a:lumMod val="40000"/>
                    <a:lumOff val="60000"/>
                  </a:schemeClr>
                </a:solidFill>
              </a:rPr>
              <a:t>Data pre-processing</a:t>
            </a:r>
            <a:endParaRPr lang="en-GB" dirty="0">
              <a:solidFill>
                <a:schemeClr val="accent2">
                  <a:lumMod val="40000"/>
                  <a:lumOff val="60000"/>
                </a:schemeClr>
              </a:solidFill>
            </a:endParaRPr>
          </a:p>
        </p:txBody>
      </p:sp>
      <p:sp>
        <p:nvSpPr>
          <p:cNvPr id="3" name="Content Placeholder 2">
            <a:extLst>
              <a:ext uri="{FF2B5EF4-FFF2-40B4-BE49-F238E27FC236}">
                <a16:creationId xmlns:a16="http://schemas.microsoft.com/office/drawing/2014/main" id="{BA313B7C-62E3-47F1-A02B-0BC59F36DDD5}"/>
              </a:ext>
            </a:extLst>
          </p:cNvPr>
          <p:cNvSpPr>
            <a:spLocks noGrp="1"/>
          </p:cNvSpPr>
          <p:nvPr>
            <p:ph idx="1"/>
          </p:nvPr>
        </p:nvSpPr>
        <p:spPr>
          <a:xfrm>
            <a:off x="1069848" y="2627096"/>
            <a:ext cx="10058400" cy="2207311"/>
          </a:xfrm>
        </p:spPr>
        <p:txBody>
          <a:bodyPr/>
          <a:lstStyle/>
          <a:p>
            <a:r>
              <a:rPr lang="en-US" dirty="0"/>
              <a:t>Used multiple techniques for data pre-processing</a:t>
            </a:r>
          </a:p>
          <a:p>
            <a:r>
              <a:rPr lang="en-US" dirty="0"/>
              <a:t>Created two settings, one for KNN and other for Naïve Bayes</a:t>
            </a:r>
          </a:p>
          <a:p>
            <a:r>
              <a:rPr lang="en-US" dirty="0"/>
              <a:t>Targeted Ordinal Encoding, Frequency Encoding, and Dummies </a:t>
            </a:r>
          </a:p>
          <a:p>
            <a:r>
              <a:rPr lang="en-US" dirty="0"/>
              <a:t>Converted all categorical data to numerical for KNN</a:t>
            </a:r>
          </a:p>
          <a:p>
            <a:r>
              <a:rPr lang="en-US" dirty="0"/>
              <a:t>Converted numerical data to categorical for Naïve Bayes</a:t>
            </a:r>
            <a:endParaRPr lang="en-GB" dirty="0"/>
          </a:p>
        </p:txBody>
      </p:sp>
    </p:spTree>
    <p:extLst>
      <p:ext uri="{BB962C8B-B14F-4D97-AF65-F5344CB8AC3E}">
        <p14:creationId xmlns:p14="http://schemas.microsoft.com/office/powerpoint/2010/main" val="2615631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54CB5-39A3-42E9-A05F-7A71514952EB}"/>
              </a:ext>
            </a:extLst>
          </p:cNvPr>
          <p:cNvSpPr>
            <a:spLocks noGrp="1"/>
          </p:cNvSpPr>
          <p:nvPr>
            <p:ph type="title"/>
          </p:nvPr>
        </p:nvSpPr>
        <p:spPr>
          <a:xfrm>
            <a:off x="2239963" y="594612"/>
            <a:ext cx="3856037" cy="1025697"/>
          </a:xfrm>
        </p:spPr>
        <p:txBody>
          <a:bodyPr>
            <a:noAutofit/>
          </a:bodyPr>
          <a:lstStyle/>
          <a:p>
            <a:pPr algn="ctr"/>
            <a:r>
              <a:rPr lang="en-US" sz="2400" dirty="0">
                <a:solidFill>
                  <a:schemeClr val="accent2">
                    <a:lumMod val="40000"/>
                    <a:lumOff val="60000"/>
                  </a:schemeClr>
                </a:solidFill>
              </a:rPr>
              <a:t>Feature selection and reduction</a:t>
            </a:r>
            <a:endParaRPr lang="en-GB" sz="2400" dirty="0"/>
          </a:p>
        </p:txBody>
      </p:sp>
      <p:pic>
        <p:nvPicPr>
          <p:cNvPr id="7" name="Content Placeholder 6">
            <a:extLst>
              <a:ext uri="{FF2B5EF4-FFF2-40B4-BE49-F238E27FC236}">
                <a16:creationId xmlns:a16="http://schemas.microsoft.com/office/drawing/2014/main" id="{953FF150-1026-42C0-B346-3B9FC2FC3494}"/>
              </a:ext>
            </a:extLst>
          </p:cNvPr>
          <p:cNvPicPr>
            <a:picLocks noGrp="1" noChangeAspect="1"/>
          </p:cNvPicPr>
          <p:nvPr>
            <p:ph idx="1"/>
          </p:nvPr>
        </p:nvPicPr>
        <p:blipFill>
          <a:blip r:embed="rId2"/>
          <a:stretch>
            <a:fillRect/>
          </a:stretch>
        </p:blipFill>
        <p:spPr>
          <a:xfrm>
            <a:off x="812006" y="2057495"/>
            <a:ext cx="6711950" cy="3987637"/>
          </a:xfrm>
        </p:spPr>
      </p:pic>
      <p:sp>
        <p:nvSpPr>
          <p:cNvPr id="4" name="Text Placeholder 3">
            <a:extLst>
              <a:ext uri="{FF2B5EF4-FFF2-40B4-BE49-F238E27FC236}">
                <a16:creationId xmlns:a16="http://schemas.microsoft.com/office/drawing/2014/main" id="{906A5F8B-75E8-4393-AF3F-669928691B8D}"/>
              </a:ext>
            </a:extLst>
          </p:cNvPr>
          <p:cNvSpPr>
            <a:spLocks noGrp="1"/>
          </p:cNvSpPr>
          <p:nvPr>
            <p:ph type="body" sz="half" idx="2"/>
          </p:nvPr>
        </p:nvSpPr>
        <p:spPr>
          <a:xfrm>
            <a:off x="8335963" y="2699064"/>
            <a:ext cx="3856037" cy="1459872"/>
          </a:xfrm>
        </p:spPr>
        <p:txBody>
          <a:bodyPr>
            <a:normAutofit/>
          </a:bodyPr>
          <a:lstStyle/>
          <a:p>
            <a:pPr marL="285750" indent="-285750">
              <a:buFont typeface="Arial" panose="020B0604020202020204" pitchFamily="34" charset="0"/>
              <a:buChar char="•"/>
            </a:pPr>
            <a:r>
              <a:rPr lang="en-US" dirty="0"/>
              <a:t>Selected Top 15 features for our models.</a:t>
            </a:r>
          </a:p>
          <a:p>
            <a:pPr marL="285750" indent="-285750">
              <a:buFont typeface="Arial" panose="020B0604020202020204" pitchFamily="34" charset="0"/>
              <a:buChar char="•"/>
            </a:pPr>
            <a:r>
              <a:rPr lang="en-US" b="0" i="0" dirty="0">
                <a:effectLst/>
                <a:latin typeface="Inter"/>
              </a:rPr>
              <a:t>From the bar plot we can see the importance of features based on their impact towards output</a:t>
            </a:r>
            <a:endParaRPr lang="en-GB" dirty="0"/>
          </a:p>
        </p:txBody>
      </p:sp>
    </p:spTree>
    <p:extLst>
      <p:ext uri="{BB962C8B-B14F-4D97-AF65-F5344CB8AC3E}">
        <p14:creationId xmlns:p14="http://schemas.microsoft.com/office/powerpoint/2010/main" val="3175410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54CB5-39A3-42E9-A05F-7A71514952EB}"/>
              </a:ext>
            </a:extLst>
          </p:cNvPr>
          <p:cNvSpPr>
            <a:spLocks noGrp="1"/>
          </p:cNvSpPr>
          <p:nvPr>
            <p:ph type="title"/>
          </p:nvPr>
        </p:nvSpPr>
        <p:spPr>
          <a:xfrm>
            <a:off x="2333268" y="459268"/>
            <a:ext cx="3856037" cy="1025697"/>
          </a:xfrm>
        </p:spPr>
        <p:txBody>
          <a:bodyPr>
            <a:noAutofit/>
          </a:bodyPr>
          <a:lstStyle/>
          <a:p>
            <a:pPr algn="ctr"/>
            <a:r>
              <a:rPr lang="en-US" sz="2400" dirty="0">
                <a:solidFill>
                  <a:schemeClr val="accent2">
                    <a:lumMod val="40000"/>
                    <a:lumOff val="60000"/>
                  </a:schemeClr>
                </a:solidFill>
              </a:rPr>
              <a:t>Knn classifier</a:t>
            </a:r>
            <a:endParaRPr lang="en-GB" sz="2400" dirty="0"/>
          </a:p>
        </p:txBody>
      </p:sp>
      <p:pic>
        <p:nvPicPr>
          <p:cNvPr id="10" name="Content Placeholder 9">
            <a:extLst>
              <a:ext uri="{FF2B5EF4-FFF2-40B4-BE49-F238E27FC236}">
                <a16:creationId xmlns:a16="http://schemas.microsoft.com/office/drawing/2014/main" id="{C037D5D4-1553-4D9B-967B-A4CC0D9867C6}"/>
              </a:ext>
            </a:extLst>
          </p:cNvPr>
          <p:cNvPicPr>
            <a:picLocks noGrp="1" noChangeAspect="1"/>
          </p:cNvPicPr>
          <p:nvPr>
            <p:ph idx="1"/>
          </p:nvPr>
        </p:nvPicPr>
        <p:blipFill>
          <a:blip r:embed="rId2"/>
          <a:stretch>
            <a:fillRect/>
          </a:stretch>
        </p:blipFill>
        <p:spPr>
          <a:xfrm>
            <a:off x="905312" y="2316424"/>
            <a:ext cx="6711950" cy="3569459"/>
          </a:xfrm>
        </p:spPr>
      </p:pic>
      <p:sp>
        <p:nvSpPr>
          <p:cNvPr id="4" name="Text Placeholder 3">
            <a:extLst>
              <a:ext uri="{FF2B5EF4-FFF2-40B4-BE49-F238E27FC236}">
                <a16:creationId xmlns:a16="http://schemas.microsoft.com/office/drawing/2014/main" id="{906A5F8B-75E8-4393-AF3F-669928691B8D}"/>
              </a:ext>
            </a:extLst>
          </p:cNvPr>
          <p:cNvSpPr>
            <a:spLocks noGrp="1"/>
          </p:cNvSpPr>
          <p:nvPr>
            <p:ph type="body" sz="half" idx="2"/>
          </p:nvPr>
        </p:nvSpPr>
        <p:spPr>
          <a:xfrm>
            <a:off x="8335963" y="2471691"/>
            <a:ext cx="3856037" cy="2508676"/>
          </a:xfrm>
        </p:spPr>
        <p:txBody>
          <a:bodyPr>
            <a:normAutofit/>
          </a:bodyPr>
          <a:lstStyle/>
          <a:p>
            <a:pPr marL="285750" indent="-285750">
              <a:buFont typeface="Arial" panose="020B0604020202020204" pitchFamily="34" charset="0"/>
              <a:buChar char="•"/>
            </a:pPr>
            <a:r>
              <a:rPr lang="en-US" dirty="0"/>
              <a:t>Accuracy is almost 93%</a:t>
            </a:r>
          </a:p>
          <a:p>
            <a:pPr marL="285750" indent="-285750">
              <a:buFont typeface="Arial" panose="020B0604020202020204" pitchFamily="34" charset="0"/>
              <a:buChar char="•"/>
            </a:pPr>
            <a:r>
              <a:rPr lang="en-US" dirty="0"/>
              <a:t>K ranging from 1 to 9</a:t>
            </a:r>
          </a:p>
          <a:p>
            <a:pPr marL="285750" indent="-285750">
              <a:buFont typeface="Arial" panose="020B0604020202020204" pitchFamily="34" charset="0"/>
              <a:buChar char="•"/>
            </a:pPr>
            <a:r>
              <a:rPr lang="en-US" dirty="0"/>
              <a:t>Evaluation – Accuracy, Precision and Recall.</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13101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F7A6B-BC82-4A7B-BC83-DAEBFD1E137E}"/>
              </a:ext>
            </a:extLst>
          </p:cNvPr>
          <p:cNvSpPr>
            <a:spLocks noGrp="1"/>
          </p:cNvSpPr>
          <p:nvPr>
            <p:ph type="title"/>
          </p:nvPr>
        </p:nvSpPr>
        <p:spPr/>
        <p:txBody>
          <a:bodyPr/>
          <a:lstStyle/>
          <a:p>
            <a:pPr algn="ctr"/>
            <a:r>
              <a:rPr lang="en-US" dirty="0">
                <a:solidFill>
                  <a:schemeClr val="accent2">
                    <a:lumMod val="40000"/>
                    <a:lumOff val="60000"/>
                  </a:schemeClr>
                </a:solidFill>
              </a:rPr>
              <a:t>Introduction</a:t>
            </a:r>
            <a:r>
              <a:rPr lang="en-US" dirty="0"/>
              <a:t> </a:t>
            </a:r>
            <a:endParaRPr lang="en-GB" dirty="0"/>
          </a:p>
        </p:txBody>
      </p:sp>
      <p:sp>
        <p:nvSpPr>
          <p:cNvPr id="3" name="Content Placeholder 2">
            <a:extLst>
              <a:ext uri="{FF2B5EF4-FFF2-40B4-BE49-F238E27FC236}">
                <a16:creationId xmlns:a16="http://schemas.microsoft.com/office/drawing/2014/main" id="{30E16DD2-2C26-4273-AD8C-509F8D216905}"/>
              </a:ext>
            </a:extLst>
          </p:cNvPr>
          <p:cNvSpPr>
            <a:spLocks noGrp="1"/>
          </p:cNvSpPr>
          <p:nvPr>
            <p:ph idx="1"/>
          </p:nvPr>
        </p:nvSpPr>
        <p:spPr>
          <a:xfrm>
            <a:off x="1069848" y="2249592"/>
            <a:ext cx="10058400" cy="2962320"/>
          </a:xfrm>
        </p:spPr>
        <p:txBody>
          <a:bodyPr>
            <a:normAutofit/>
          </a:bodyPr>
          <a:lstStyle/>
          <a:p>
            <a:r>
              <a:rPr lang="en-US" dirty="0"/>
              <a:t>A dataset from Kaggle Titled “Bank marketing campaigns dataset | Opening Deposit” has 21 columns having different data types. We would be performing a supervised learning task to get the prediction of the label of unseen data. The dataset has almost </a:t>
            </a:r>
            <a:r>
              <a:rPr lang="en-US"/>
              <a:t>42k observations </a:t>
            </a:r>
            <a:r>
              <a:rPr lang="en-US" dirty="0"/>
              <a:t>and also has a very valuable column almost all of them would be used for the prediction models.</a:t>
            </a:r>
          </a:p>
          <a:p>
            <a:r>
              <a:rPr lang="fr-FR" dirty="0"/>
              <a:t>Source: </a:t>
            </a:r>
            <a:r>
              <a:rPr lang="fr-FR" dirty="0" err="1"/>
              <a:t>Kaggle</a:t>
            </a:r>
            <a:r>
              <a:rPr lang="fr-FR" dirty="0"/>
              <a:t> (</a:t>
            </a:r>
            <a:r>
              <a:rPr lang="fr-FR" dirty="0">
                <a:hlinkClick r:id="rId2"/>
              </a:rPr>
              <a:t>https://www.kaggle.com/datasets/volodymyrgavrysh/bank-marketing-campaigns-dataset</a:t>
            </a:r>
            <a:r>
              <a:rPr lang="fr-FR" dirty="0"/>
              <a:t>)</a:t>
            </a:r>
          </a:p>
          <a:p>
            <a:endParaRPr lang="en-US" dirty="0"/>
          </a:p>
          <a:p>
            <a:pPr marL="0" indent="0">
              <a:buNone/>
            </a:pPr>
            <a:endParaRPr lang="en-US" dirty="0"/>
          </a:p>
          <a:p>
            <a:endParaRPr lang="en-GB" dirty="0"/>
          </a:p>
        </p:txBody>
      </p:sp>
    </p:spTree>
    <p:extLst>
      <p:ext uri="{BB962C8B-B14F-4D97-AF65-F5344CB8AC3E}">
        <p14:creationId xmlns:p14="http://schemas.microsoft.com/office/powerpoint/2010/main" val="3335292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54CB5-39A3-42E9-A05F-7A71514952EB}"/>
              </a:ext>
            </a:extLst>
          </p:cNvPr>
          <p:cNvSpPr>
            <a:spLocks noGrp="1"/>
          </p:cNvSpPr>
          <p:nvPr>
            <p:ph type="title"/>
          </p:nvPr>
        </p:nvSpPr>
        <p:spPr>
          <a:xfrm>
            <a:off x="2148117" y="550446"/>
            <a:ext cx="3856037" cy="1025697"/>
          </a:xfrm>
        </p:spPr>
        <p:txBody>
          <a:bodyPr>
            <a:noAutofit/>
          </a:bodyPr>
          <a:lstStyle/>
          <a:p>
            <a:pPr algn="ctr"/>
            <a:r>
              <a:rPr lang="en-US" sz="2400" dirty="0">
                <a:solidFill>
                  <a:schemeClr val="accent2">
                    <a:lumMod val="40000"/>
                    <a:lumOff val="60000"/>
                  </a:schemeClr>
                </a:solidFill>
              </a:rPr>
              <a:t>Logistic regression classifier</a:t>
            </a:r>
            <a:endParaRPr lang="en-GB" sz="2400" dirty="0"/>
          </a:p>
        </p:txBody>
      </p:sp>
      <p:pic>
        <p:nvPicPr>
          <p:cNvPr id="9" name="Content Placeholder 8">
            <a:extLst>
              <a:ext uri="{FF2B5EF4-FFF2-40B4-BE49-F238E27FC236}">
                <a16:creationId xmlns:a16="http://schemas.microsoft.com/office/drawing/2014/main" id="{B464DE4B-6208-4A83-A8D6-FE668AC3C21D}"/>
              </a:ext>
            </a:extLst>
          </p:cNvPr>
          <p:cNvPicPr>
            <a:picLocks noGrp="1" noChangeAspect="1"/>
          </p:cNvPicPr>
          <p:nvPr>
            <p:ph idx="1"/>
          </p:nvPr>
        </p:nvPicPr>
        <p:blipFill>
          <a:blip r:embed="rId2"/>
          <a:stretch>
            <a:fillRect/>
          </a:stretch>
        </p:blipFill>
        <p:spPr>
          <a:xfrm>
            <a:off x="1130528" y="2109780"/>
            <a:ext cx="5891213" cy="1590465"/>
          </a:xfrm>
        </p:spPr>
      </p:pic>
      <p:sp>
        <p:nvSpPr>
          <p:cNvPr id="4" name="Text Placeholder 3">
            <a:extLst>
              <a:ext uri="{FF2B5EF4-FFF2-40B4-BE49-F238E27FC236}">
                <a16:creationId xmlns:a16="http://schemas.microsoft.com/office/drawing/2014/main" id="{906A5F8B-75E8-4393-AF3F-669928691B8D}"/>
              </a:ext>
            </a:extLst>
          </p:cNvPr>
          <p:cNvSpPr>
            <a:spLocks noGrp="1"/>
          </p:cNvSpPr>
          <p:nvPr>
            <p:ph type="body" sz="half" idx="2"/>
          </p:nvPr>
        </p:nvSpPr>
        <p:spPr>
          <a:xfrm>
            <a:off x="8335963" y="1900397"/>
            <a:ext cx="3856037" cy="3740472"/>
          </a:xfrm>
        </p:spPr>
        <p:txBody>
          <a:bodyPr>
            <a:normAutofit/>
          </a:bodyPr>
          <a:lstStyle/>
          <a:p>
            <a:pPr marL="285750" indent="-285750">
              <a:buFont typeface="Arial" panose="020B0604020202020204" pitchFamily="34" charset="0"/>
              <a:buChar char="•"/>
            </a:pPr>
            <a:r>
              <a:rPr lang="en-US" dirty="0"/>
              <a:t>Accuracy is over 93%</a:t>
            </a:r>
          </a:p>
          <a:p>
            <a:pPr marL="285750" indent="-285750">
              <a:buFont typeface="Arial" panose="020B0604020202020204" pitchFamily="34" charset="0"/>
              <a:buChar char="•"/>
            </a:pPr>
            <a:r>
              <a:rPr lang="en-US" dirty="0"/>
              <a:t>The Confusion matrix result is telling us that we have 6394+185 correct predictions and 390+144 incorrect predictions.</a:t>
            </a:r>
          </a:p>
          <a:p>
            <a:pPr marL="285750" indent="-285750">
              <a:buFont typeface="Arial" panose="020B0604020202020204" pitchFamily="34" charset="0"/>
              <a:buChar char="•"/>
            </a:pPr>
            <a:r>
              <a:rPr lang="en-US" dirty="0"/>
              <a:t>The Classification report reveals that we have 94% precision which means the accuracy that the model classifier not to label an instance positive that is actually negative which is important as we shouldn't label a lead as positive in making a term deposit when he/she isn't interested in making a deposit</a:t>
            </a:r>
            <a:endParaRPr lang="en-GB" dirty="0"/>
          </a:p>
        </p:txBody>
      </p:sp>
      <p:pic>
        <p:nvPicPr>
          <p:cNvPr id="12" name="Picture 11">
            <a:extLst>
              <a:ext uri="{FF2B5EF4-FFF2-40B4-BE49-F238E27FC236}">
                <a16:creationId xmlns:a16="http://schemas.microsoft.com/office/drawing/2014/main" id="{6CD72BA2-9485-4266-921D-7BA97133CA10}"/>
              </a:ext>
            </a:extLst>
          </p:cNvPr>
          <p:cNvPicPr>
            <a:picLocks noChangeAspect="1"/>
          </p:cNvPicPr>
          <p:nvPr/>
        </p:nvPicPr>
        <p:blipFill>
          <a:blip r:embed="rId3"/>
          <a:stretch>
            <a:fillRect/>
          </a:stretch>
        </p:blipFill>
        <p:spPr>
          <a:xfrm>
            <a:off x="1885950" y="3952987"/>
            <a:ext cx="4210050" cy="2219325"/>
          </a:xfrm>
          <a:prstGeom prst="rect">
            <a:avLst/>
          </a:prstGeom>
        </p:spPr>
      </p:pic>
    </p:spTree>
    <p:extLst>
      <p:ext uri="{BB962C8B-B14F-4D97-AF65-F5344CB8AC3E}">
        <p14:creationId xmlns:p14="http://schemas.microsoft.com/office/powerpoint/2010/main" val="1056886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54CB5-39A3-42E9-A05F-7A71514952EB}"/>
              </a:ext>
            </a:extLst>
          </p:cNvPr>
          <p:cNvSpPr>
            <a:spLocks noGrp="1"/>
          </p:cNvSpPr>
          <p:nvPr>
            <p:ph type="title"/>
          </p:nvPr>
        </p:nvSpPr>
        <p:spPr>
          <a:xfrm>
            <a:off x="2239963" y="830511"/>
            <a:ext cx="3856037" cy="471018"/>
          </a:xfrm>
        </p:spPr>
        <p:txBody>
          <a:bodyPr>
            <a:noAutofit/>
          </a:bodyPr>
          <a:lstStyle/>
          <a:p>
            <a:pPr algn="ctr"/>
            <a:r>
              <a:rPr lang="en-US" sz="2400" dirty="0">
                <a:solidFill>
                  <a:schemeClr val="accent2">
                    <a:lumMod val="40000"/>
                    <a:lumOff val="60000"/>
                  </a:schemeClr>
                </a:solidFill>
              </a:rPr>
              <a:t>ROC Curve</a:t>
            </a:r>
            <a:endParaRPr lang="en-GB" sz="2400" dirty="0"/>
          </a:p>
        </p:txBody>
      </p:sp>
      <p:pic>
        <p:nvPicPr>
          <p:cNvPr id="7" name="Content Placeholder 6">
            <a:extLst>
              <a:ext uri="{FF2B5EF4-FFF2-40B4-BE49-F238E27FC236}">
                <a16:creationId xmlns:a16="http://schemas.microsoft.com/office/drawing/2014/main" id="{68A1E1AD-447C-40D9-920A-9CEAFAE794C4}"/>
              </a:ext>
            </a:extLst>
          </p:cNvPr>
          <p:cNvPicPr>
            <a:picLocks noGrp="1" noChangeAspect="1"/>
          </p:cNvPicPr>
          <p:nvPr>
            <p:ph idx="1"/>
          </p:nvPr>
        </p:nvPicPr>
        <p:blipFill>
          <a:blip r:embed="rId2"/>
          <a:stretch>
            <a:fillRect/>
          </a:stretch>
        </p:blipFill>
        <p:spPr>
          <a:xfrm>
            <a:off x="812006" y="1827160"/>
            <a:ext cx="6711950" cy="4483840"/>
          </a:xfrm>
        </p:spPr>
      </p:pic>
      <p:sp>
        <p:nvSpPr>
          <p:cNvPr id="4" name="Text Placeholder 3">
            <a:extLst>
              <a:ext uri="{FF2B5EF4-FFF2-40B4-BE49-F238E27FC236}">
                <a16:creationId xmlns:a16="http://schemas.microsoft.com/office/drawing/2014/main" id="{906A5F8B-75E8-4393-AF3F-669928691B8D}"/>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dirty="0"/>
              <a:t>From the ROC curve we can infer that our logistic model has classified the prospective leads who made deposit correctly rather than predicting false positive. The more the ROC curve(red) lies towards the top left side the better our model is. We can choose any value between 0.8 to 0.9 for the threshold value which can reap us true positive results</a:t>
            </a:r>
            <a:endParaRPr lang="en-GB" dirty="0"/>
          </a:p>
        </p:txBody>
      </p:sp>
    </p:spTree>
    <p:extLst>
      <p:ext uri="{BB962C8B-B14F-4D97-AF65-F5344CB8AC3E}">
        <p14:creationId xmlns:p14="http://schemas.microsoft.com/office/powerpoint/2010/main" val="3180703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54CB5-39A3-42E9-A05F-7A71514952EB}"/>
              </a:ext>
            </a:extLst>
          </p:cNvPr>
          <p:cNvSpPr>
            <a:spLocks noGrp="1"/>
          </p:cNvSpPr>
          <p:nvPr>
            <p:ph type="title"/>
          </p:nvPr>
        </p:nvSpPr>
        <p:spPr>
          <a:xfrm>
            <a:off x="2346331" y="859566"/>
            <a:ext cx="3856037" cy="454240"/>
          </a:xfrm>
        </p:spPr>
        <p:txBody>
          <a:bodyPr>
            <a:noAutofit/>
          </a:bodyPr>
          <a:lstStyle/>
          <a:p>
            <a:pPr algn="ctr"/>
            <a:r>
              <a:rPr lang="en-US" sz="2400" dirty="0">
                <a:solidFill>
                  <a:schemeClr val="accent2">
                    <a:lumMod val="40000"/>
                    <a:lumOff val="60000"/>
                  </a:schemeClr>
                </a:solidFill>
              </a:rPr>
              <a:t>SVM Classifier</a:t>
            </a:r>
            <a:endParaRPr lang="en-GB" sz="2400" dirty="0"/>
          </a:p>
        </p:txBody>
      </p:sp>
      <p:pic>
        <p:nvPicPr>
          <p:cNvPr id="8" name="Content Placeholder 7">
            <a:extLst>
              <a:ext uri="{FF2B5EF4-FFF2-40B4-BE49-F238E27FC236}">
                <a16:creationId xmlns:a16="http://schemas.microsoft.com/office/drawing/2014/main" id="{EB417E57-8656-4DA8-B1F1-6EC1214745B2}"/>
              </a:ext>
            </a:extLst>
          </p:cNvPr>
          <p:cNvPicPr>
            <a:picLocks noGrp="1" noChangeAspect="1"/>
          </p:cNvPicPr>
          <p:nvPr>
            <p:ph idx="1"/>
          </p:nvPr>
        </p:nvPicPr>
        <p:blipFill>
          <a:blip r:embed="rId2"/>
          <a:stretch>
            <a:fillRect/>
          </a:stretch>
        </p:blipFill>
        <p:spPr>
          <a:xfrm>
            <a:off x="1569249" y="1827358"/>
            <a:ext cx="5410200" cy="3390900"/>
          </a:xfrm>
        </p:spPr>
      </p:pic>
      <p:sp>
        <p:nvSpPr>
          <p:cNvPr id="4" name="Text Placeholder 3">
            <a:extLst>
              <a:ext uri="{FF2B5EF4-FFF2-40B4-BE49-F238E27FC236}">
                <a16:creationId xmlns:a16="http://schemas.microsoft.com/office/drawing/2014/main" id="{906A5F8B-75E8-4393-AF3F-669928691B8D}"/>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dirty="0"/>
              <a:t>Accuracy is almost 92%</a:t>
            </a:r>
          </a:p>
          <a:p>
            <a:pPr marL="285750" indent="-285750">
              <a:buFont typeface="Arial" panose="020B0604020202020204" pitchFamily="34" charset="0"/>
              <a:buChar char="•"/>
            </a:pPr>
            <a:r>
              <a:rPr lang="en-US" dirty="0"/>
              <a:t>Evaluation – Accuracy, Precision, Recall and F1 Score.</a:t>
            </a:r>
          </a:p>
        </p:txBody>
      </p:sp>
    </p:spTree>
    <p:extLst>
      <p:ext uri="{BB962C8B-B14F-4D97-AF65-F5344CB8AC3E}">
        <p14:creationId xmlns:p14="http://schemas.microsoft.com/office/powerpoint/2010/main" val="4285185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D0869-C375-429E-860E-E77486510AB8}"/>
              </a:ext>
            </a:extLst>
          </p:cNvPr>
          <p:cNvSpPr>
            <a:spLocks noGrp="1"/>
          </p:cNvSpPr>
          <p:nvPr>
            <p:ph type="title"/>
          </p:nvPr>
        </p:nvSpPr>
        <p:spPr/>
        <p:txBody>
          <a:bodyPr>
            <a:normAutofit/>
          </a:bodyPr>
          <a:lstStyle/>
          <a:p>
            <a:pPr algn="ctr"/>
            <a:r>
              <a:rPr lang="en-US" sz="3600" dirty="0">
                <a:solidFill>
                  <a:schemeClr val="accent2">
                    <a:lumMod val="40000"/>
                    <a:lumOff val="60000"/>
                  </a:schemeClr>
                </a:solidFill>
              </a:rPr>
              <a:t>Naïve bayes, decision trees, random forest and neural networks.</a:t>
            </a:r>
            <a:endParaRPr lang="en-GB" sz="3600" dirty="0">
              <a:solidFill>
                <a:schemeClr val="accent2">
                  <a:lumMod val="40000"/>
                  <a:lumOff val="60000"/>
                </a:schemeClr>
              </a:solidFill>
            </a:endParaRPr>
          </a:p>
        </p:txBody>
      </p:sp>
      <p:sp>
        <p:nvSpPr>
          <p:cNvPr id="3" name="Content Placeholder 2">
            <a:extLst>
              <a:ext uri="{FF2B5EF4-FFF2-40B4-BE49-F238E27FC236}">
                <a16:creationId xmlns:a16="http://schemas.microsoft.com/office/drawing/2014/main" id="{917826DB-4881-4A77-B35F-B05B7252A1CC}"/>
              </a:ext>
            </a:extLst>
          </p:cNvPr>
          <p:cNvSpPr>
            <a:spLocks noGrp="1"/>
          </p:cNvSpPr>
          <p:nvPr>
            <p:ph idx="1"/>
          </p:nvPr>
        </p:nvSpPr>
        <p:spPr>
          <a:xfrm>
            <a:off x="1069848" y="2649914"/>
            <a:ext cx="10058400" cy="1687194"/>
          </a:xfrm>
        </p:spPr>
        <p:txBody>
          <a:bodyPr/>
          <a:lstStyle/>
          <a:p>
            <a:r>
              <a:rPr lang="en-US" dirty="0"/>
              <a:t>Accuracy for Naïve Bayes is almost 78%</a:t>
            </a:r>
          </a:p>
          <a:p>
            <a:r>
              <a:rPr lang="en-US" dirty="0"/>
              <a:t>Accuracy for Decision Tree is almost 92%</a:t>
            </a:r>
          </a:p>
          <a:p>
            <a:r>
              <a:rPr lang="en-US" dirty="0"/>
              <a:t>Accuracy for Random Forest is 63%</a:t>
            </a:r>
          </a:p>
          <a:p>
            <a:r>
              <a:rPr lang="en-US" dirty="0"/>
              <a:t>Accuracy for Neural Networks is almost 92%</a:t>
            </a:r>
          </a:p>
          <a:p>
            <a:endParaRPr lang="en-GB" dirty="0"/>
          </a:p>
        </p:txBody>
      </p:sp>
    </p:spTree>
    <p:extLst>
      <p:ext uri="{BB962C8B-B14F-4D97-AF65-F5344CB8AC3E}">
        <p14:creationId xmlns:p14="http://schemas.microsoft.com/office/powerpoint/2010/main" val="1976173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2690B-48BE-4241-8B2B-FFC71C146982}"/>
              </a:ext>
            </a:extLst>
          </p:cNvPr>
          <p:cNvSpPr>
            <a:spLocks noGrp="1"/>
          </p:cNvSpPr>
          <p:nvPr>
            <p:ph type="title"/>
          </p:nvPr>
        </p:nvSpPr>
        <p:spPr/>
        <p:txBody>
          <a:bodyPr/>
          <a:lstStyle/>
          <a:p>
            <a:pPr algn="ctr"/>
            <a:r>
              <a:rPr lang="en-US" dirty="0">
                <a:solidFill>
                  <a:schemeClr val="accent2">
                    <a:lumMod val="40000"/>
                    <a:lumOff val="60000"/>
                  </a:schemeClr>
                </a:solidFill>
              </a:rPr>
              <a:t>Kmeans clustering</a:t>
            </a:r>
            <a:endParaRPr lang="en-GB" dirty="0">
              <a:solidFill>
                <a:schemeClr val="accent2">
                  <a:lumMod val="40000"/>
                  <a:lumOff val="60000"/>
                </a:schemeClr>
              </a:solidFill>
            </a:endParaRPr>
          </a:p>
        </p:txBody>
      </p:sp>
      <p:sp>
        <p:nvSpPr>
          <p:cNvPr id="3" name="Text Placeholder 2">
            <a:extLst>
              <a:ext uri="{FF2B5EF4-FFF2-40B4-BE49-F238E27FC236}">
                <a16:creationId xmlns:a16="http://schemas.microsoft.com/office/drawing/2014/main" id="{EAAA1BA9-9250-47E4-983E-9C735CB2D06E}"/>
              </a:ext>
            </a:extLst>
          </p:cNvPr>
          <p:cNvSpPr>
            <a:spLocks noGrp="1"/>
          </p:cNvSpPr>
          <p:nvPr>
            <p:ph type="body" idx="1"/>
          </p:nvPr>
        </p:nvSpPr>
        <p:spPr>
          <a:xfrm>
            <a:off x="1241877" y="1901917"/>
            <a:ext cx="4649783" cy="823912"/>
          </a:xfrm>
        </p:spPr>
        <p:txBody>
          <a:bodyPr/>
          <a:lstStyle/>
          <a:p>
            <a:pPr algn="ctr"/>
            <a:r>
              <a:rPr lang="en-US" dirty="0">
                <a:solidFill>
                  <a:schemeClr val="tx1"/>
                </a:solidFill>
              </a:rPr>
              <a:t>Cluster column in table</a:t>
            </a:r>
            <a:endParaRPr lang="en-GB" dirty="0">
              <a:solidFill>
                <a:schemeClr val="tx1"/>
              </a:solidFill>
            </a:endParaRPr>
          </a:p>
        </p:txBody>
      </p:sp>
      <p:pic>
        <p:nvPicPr>
          <p:cNvPr id="10" name="Content Placeholder 9">
            <a:extLst>
              <a:ext uri="{FF2B5EF4-FFF2-40B4-BE49-F238E27FC236}">
                <a16:creationId xmlns:a16="http://schemas.microsoft.com/office/drawing/2014/main" id="{337A7200-00EF-4E90-AFF0-B280076D33F1}"/>
              </a:ext>
            </a:extLst>
          </p:cNvPr>
          <p:cNvPicPr>
            <a:picLocks noGrp="1" noChangeAspect="1"/>
          </p:cNvPicPr>
          <p:nvPr>
            <p:ph sz="half" idx="2"/>
          </p:nvPr>
        </p:nvPicPr>
        <p:blipFill>
          <a:blip r:embed="rId2"/>
          <a:stretch>
            <a:fillRect/>
          </a:stretch>
        </p:blipFill>
        <p:spPr>
          <a:xfrm>
            <a:off x="1269552" y="2773272"/>
            <a:ext cx="4622108" cy="2717800"/>
          </a:xfrm>
        </p:spPr>
      </p:pic>
      <p:sp>
        <p:nvSpPr>
          <p:cNvPr id="5" name="Text Placeholder 4">
            <a:extLst>
              <a:ext uri="{FF2B5EF4-FFF2-40B4-BE49-F238E27FC236}">
                <a16:creationId xmlns:a16="http://schemas.microsoft.com/office/drawing/2014/main" id="{FC60C5C4-903C-4989-885C-14D244E6AECA}"/>
              </a:ext>
            </a:extLst>
          </p:cNvPr>
          <p:cNvSpPr>
            <a:spLocks noGrp="1"/>
          </p:cNvSpPr>
          <p:nvPr>
            <p:ph type="body" sz="quarter" idx="3"/>
          </p:nvPr>
        </p:nvSpPr>
        <p:spPr>
          <a:xfrm>
            <a:off x="6400809" y="1901917"/>
            <a:ext cx="4646602" cy="823912"/>
          </a:xfrm>
        </p:spPr>
        <p:txBody>
          <a:bodyPr>
            <a:normAutofit/>
          </a:bodyPr>
          <a:lstStyle/>
          <a:p>
            <a:pPr algn="ctr"/>
            <a:r>
              <a:rPr lang="en-US" sz="2000" dirty="0">
                <a:solidFill>
                  <a:schemeClr val="tx1"/>
                </a:solidFill>
              </a:rPr>
              <a:t>Elbow method for best K value</a:t>
            </a:r>
            <a:endParaRPr lang="en-GB" sz="2000" dirty="0">
              <a:solidFill>
                <a:schemeClr val="tx1"/>
              </a:solidFill>
            </a:endParaRPr>
          </a:p>
        </p:txBody>
      </p:sp>
      <p:pic>
        <p:nvPicPr>
          <p:cNvPr id="8" name="Content Placeholder 7">
            <a:extLst>
              <a:ext uri="{FF2B5EF4-FFF2-40B4-BE49-F238E27FC236}">
                <a16:creationId xmlns:a16="http://schemas.microsoft.com/office/drawing/2014/main" id="{CFC567A6-EEF4-4BA2-B9C5-284BD8DBA019}"/>
              </a:ext>
            </a:extLst>
          </p:cNvPr>
          <p:cNvPicPr>
            <a:picLocks noGrp="1" noChangeAspect="1"/>
          </p:cNvPicPr>
          <p:nvPr>
            <p:ph sz="quarter" idx="4"/>
          </p:nvPr>
        </p:nvPicPr>
        <p:blipFill>
          <a:blip r:embed="rId3"/>
          <a:stretch>
            <a:fillRect/>
          </a:stretch>
        </p:blipFill>
        <p:spPr>
          <a:xfrm>
            <a:off x="6627895" y="2773272"/>
            <a:ext cx="4014156" cy="2717800"/>
          </a:xfrm>
        </p:spPr>
      </p:pic>
      <p:sp>
        <p:nvSpPr>
          <p:cNvPr id="11" name="TextBox 10">
            <a:extLst>
              <a:ext uri="{FF2B5EF4-FFF2-40B4-BE49-F238E27FC236}">
                <a16:creationId xmlns:a16="http://schemas.microsoft.com/office/drawing/2014/main" id="{D5C82946-19A5-4423-9E4E-E4367CCB9EE8}"/>
              </a:ext>
            </a:extLst>
          </p:cNvPr>
          <p:cNvSpPr txBox="1"/>
          <p:nvPr/>
        </p:nvSpPr>
        <p:spPr>
          <a:xfrm>
            <a:off x="1914847" y="5798261"/>
            <a:ext cx="8594019" cy="646331"/>
          </a:xfrm>
          <a:prstGeom prst="rect">
            <a:avLst/>
          </a:prstGeom>
          <a:noFill/>
        </p:spPr>
        <p:txBody>
          <a:bodyPr wrap="none" rtlCol="0">
            <a:spAutoFit/>
          </a:bodyPr>
          <a:lstStyle/>
          <a:p>
            <a:r>
              <a:rPr lang="en-US" dirty="0"/>
              <a:t>Clustering process to check if there’s any improvement to our model, but turns out there is no</a:t>
            </a:r>
          </a:p>
          <a:p>
            <a:pPr algn="ctr"/>
            <a:r>
              <a:rPr lang="en-US" dirty="0"/>
              <a:t>change in the accuracy of our model.</a:t>
            </a:r>
            <a:endParaRPr lang="en-GB" dirty="0"/>
          </a:p>
        </p:txBody>
      </p:sp>
    </p:spTree>
    <p:extLst>
      <p:ext uri="{BB962C8B-B14F-4D97-AF65-F5344CB8AC3E}">
        <p14:creationId xmlns:p14="http://schemas.microsoft.com/office/powerpoint/2010/main" val="636985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A40C4-E02D-4523-9B12-AC5403CE4506}"/>
              </a:ext>
            </a:extLst>
          </p:cNvPr>
          <p:cNvSpPr>
            <a:spLocks noGrp="1"/>
          </p:cNvSpPr>
          <p:nvPr>
            <p:ph type="title"/>
          </p:nvPr>
        </p:nvSpPr>
        <p:spPr>
          <a:xfrm>
            <a:off x="4585981" y="863060"/>
            <a:ext cx="3020038" cy="840829"/>
          </a:xfrm>
        </p:spPr>
        <p:txBody>
          <a:bodyPr/>
          <a:lstStyle/>
          <a:p>
            <a:pPr algn="ctr"/>
            <a:r>
              <a:rPr lang="en-US" dirty="0">
                <a:solidFill>
                  <a:schemeClr val="accent2">
                    <a:lumMod val="40000"/>
                    <a:lumOff val="60000"/>
                  </a:schemeClr>
                </a:solidFill>
              </a:rPr>
              <a:t>conclusion</a:t>
            </a:r>
            <a:endParaRPr lang="en-GB" dirty="0">
              <a:solidFill>
                <a:schemeClr val="accent2">
                  <a:lumMod val="40000"/>
                  <a:lumOff val="60000"/>
                </a:schemeClr>
              </a:solidFill>
            </a:endParaRPr>
          </a:p>
        </p:txBody>
      </p:sp>
      <p:sp>
        <p:nvSpPr>
          <p:cNvPr id="3" name="Content Placeholder 2">
            <a:extLst>
              <a:ext uri="{FF2B5EF4-FFF2-40B4-BE49-F238E27FC236}">
                <a16:creationId xmlns:a16="http://schemas.microsoft.com/office/drawing/2014/main" id="{F12BDD03-11FA-4D1C-9694-6AB6D0A01FAE}"/>
              </a:ext>
            </a:extLst>
          </p:cNvPr>
          <p:cNvSpPr>
            <a:spLocks noGrp="1"/>
          </p:cNvSpPr>
          <p:nvPr>
            <p:ph idx="1"/>
          </p:nvPr>
        </p:nvSpPr>
        <p:spPr>
          <a:xfrm>
            <a:off x="994094" y="1942974"/>
            <a:ext cx="10058400" cy="462401"/>
          </a:xfrm>
        </p:spPr>
        <p:txBody>
          <a:bodyPr>
            <a:normAutofit/>
          </a:bodyPr>
          <a:lstStyle/>
          <a:p>
            <a:pPr marL="0" indent="0">
              <a:buNone/>
            </a:pPr>
            <a:r>
              <a:rPr lang="en-US" dirty="0">
                <a:solidFill>
                  <a:srgbClr val="E99D93"/>
                </a:solidFill>
              </a:rPr>
              <a:t>Best Setting</a:t>
            </a:r>
            <a:r>
              <a:rPr lang="en-US" dirty="0"/>
              <a:t> - Logistic Regression is our best model having an accuracy of 93%</a:t>
            </a:r>
          </a:p>
          <a:p>
            <a:pPr marL="0" indent="0">
              <a:buNone/>
            </a:pPr>
            <a:endParaRPr lang="en-GB" dirty="0"/>
          </a:p>
        </p:txBody>
      </p:sp>
      <p:sp>
        <p:nvSpPr>
          <p:cNvPr id="5" name="TextBox 4">
            <a:extLst>
              <a:ext uri="{FF2B5EF4-FFF2-40B4-BE49-F238E27FC236}">
                <a16:creationId xmlns:a16="http://schemas.microsoft.com/office/drawing/2014/main" id="{52C22FF1-937D-40EA-AF1E-A7BB891E9B6B}"/>
              </a:ext>
            </a:extLst>
          </p:cNvPr>
          <p:cNvSpPr txBox="1"/>
          <p:nvPr/>
        </p:nvSpPr>
        <p:spPr>
          <a:xfrm>
            <a:off x="974520" y="2644460"/>
            <a:ext cx="9452995" cy="2308324"/>
          </a:xfrm>
          <a:prstGeom prst="rect">
            <a:avLst/>
          </a:prstGeom>
          <a:noFill/>
        </p:spPr>
        <p:txBody>
          <a:bodyPr wrap="square">
            <a:spAutoFit/>
          </a:bodyPr>
          <a:lstStyle/>
          <a:p>
            <a:r>
              <a:rPr lang="en-US" dirty="0">
                <a:solidFill>
                  <a:srgbClr val="E99D93"/>
                </a:solidFill>
              </a:rPr>
              <a:t>Future Work &amp; Suggestions</a:t>
            </a:r>
            <a:r>
              <a:rPr lang="en-GB" dirty="0">
                <a:solidFill>
                  <a:srgbClr val="E99D93"/>
                </a:solidFill>
              </a:rPr>
              <a:t> -</a:t>
            </a:r>
            <a:r>
              <a:rPr lang="en-GB" dirty="0">
                <a:solidFill>
                  <a:schemeClr val="accent1">
                    <a:lumMod val="40000"/>
                    <a:lumOff val="60000"/>
                  </a:schemeClr>
                </a:solidFill>
              </a:rPr>
              <a:t> </a:t>
            </a:r>
            <a:r>
              <a:rPr lang="en-US" dirty="0"/>
              <a:t>Classify job roles based on corporate tiers and approach all tier 1 employees within a few days after the campaign commences</a:t>
            </a:r>
          </a:p>
          <a:p>
            <a:pPr marL="0" indent="0">
              <a:buNone/>
            </a:pPr>
            <a:r>
              <a:rPr lang="en-US" dirty="0"/>
              <a:t>Listen to the leads and extract more information to deliver the best deposit plan, which can increase the duration of calls and that can lead to a deposit</a:t>
            </a:r>
          </a:p>
          <a:p>
            <a:pPr marL="0" indent="0">
              <a:buNone/>
            </a:pPr>
            <a:r>
              <a:rPr lang="en-US" dirty="0"/>
              <a:t>Approaching the leads during the start of the new bank period(May-July) will be a good choice as many have shown positive results from data history</a:t>
            </a:r>
          </a:p>
          <a:p>
            <a:pPr marL="0" indent="0">
              <a:buNone/>
            </a:pPr>
            <a:r>
              <a:rPr lang="en-US" dirty="0"/>
              <a:t>Tune the campaign according to the national econometrics, don't channelize the expenses on the campaign when the national economy is performing poor</a:t>
            </a:r>
          </a:p>
        </p:txBody>
      </p:sp>
    </p:spTree>
    <p:extLst>
      <p:ext uri="{BB962C8B-B14F-4D97-AF65-F5344CB8AC3E}">
        <p14:creationId xmlns:p14="http://schemas.microsoft.com/office/powerpoint/2010/main" val="883965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3C485-621F-438C-87C7-CE46702E5EBB}"/>
              </a:ext>
            </a:extLst>
          </p:cNvPr>
          <p:cNvSpPr>
            <a:spLocks noGrp="1"/>
          </p:cNvSpPr>
          <p:nvPr>
            <p:ph type="title"/>
          </p:nvPr>
        </p:nvSpPr>
        <p:spPr/>
        <p:txBody>
          <a:bodyPr/>
          <a:lstStyle/>
          <a:p>
            <a:pPr algn="ctr"/>
            <a:r>
              <a:rPr lang="en-US" dirty="0">
                <a:solidFill>
                  <a:schemeClr val="accent2">
                    <a:lumMod val="40000"/>
                    <a:lumOff val="60000"/>
                  </a:schemeClr>
                </a:solidFill>
              </a:rPr>
              <a:t>Research problem</a:t>
            </a:r>
            <a:endParaRPr lang="en-GB" dirty="0">
              <a:solidFill>
                <a:schemeClr val="accent2">
                  <a:lumMod val="40000"/>
                  <a:lumOff val="60000"/>
                </a:schemeClr>
              </a:solidFill>
            </a:endParaRPr>
          </a:p>
        </p:txBody>
      </p:sp>
      <p:sp>
        <p:nvSpPr>
          <p:cNvPr id="3" name="Content Placeholder 2">
            <a:extLst>
              <a:ext uri="{FF2B5EF4-FFF2-40B4-BE49-F238E27FC236}">
                <a16:creationId xmlns:a16="http://schemas.microsoft.com/office/drawing/2014/main" id="{790E29C8-5830-4342-B81E-BDD658BDC348}"/>
              </a:ext>
            </a:extLst>
          </p:cNvPr>
          <p:cNvSpPr>
            <a:spLocks noGrp="1"/>
          </p:cNvSpPr>
          <p:nvPr>
            <p:ph idx="1"/>
          </p:nvPr>
        </p:nvSpPr>
        <p:spPr>
          <a:xfrm>
            <a:off x="1069848" y="2649915"/>
            <a:ext cx="10058400" cy="2291201"/>
          </a:xfrm>
        </p:spPr>
        <p:txBody>
          <a:bodyPr>
            <a:normAutofit/>
          </a:bodyPr>
          <a:lstStyle/>
          <a:p>
            <a:pPr marL="0" indent="0" algn="just">
              <a:buNone/>
            </a:pPr>
            <a:r>
              <a:rPr lang="en-US" dirty="0">
                <a:effectLst/>
                <a:latin typeface="Calibri" panose="020F0502020204030204" pitchFamily="34" charset="0"/>
                <a:ea typeface="SimSun" panose="02010600030101010101" pitchFamily="2" charset="-122"/>
                <a:cs typeface="Times New Roman" panose="02020603050405020304" pitchFamily="18" charset="0"/>
              </a:rPr>
              <a:t>There has been a revenue decline for the Portuguese bank and they would like to know what actions to take. After investigation, we found out that the root cause is that their clients are not depositing as frequently as before. Knowing that term deposits allow banks to hold onto a deposit for a specific amount of time, so banks can invest in higher gain financial products to make a profit. In addition, banks also hold a better chance to persuade term deposit clients into buying other products such as funds or insurance to further increase their revenues. As a result, the Portuguese bank would like to identify existing clients that have a higher chance to subscribe for a term deposit and focus marketing efforts on such clients.</a:t>
            </a:r>
            <a:endParaRPr lang="en-GB" dirty="0">
              <a:effectLst/>
              <a:latin typeface="Calibri" panose="020F0502020204030204" pitchFamily="34" charset="0"/>
              <a:ea typeface="SimSun" panose="02010600030101010101" pitchFamily="2" charset="-122"/>
              <a:cs typeface="Times New Roman" panose="02020603050405020304" pitchFamily="18" charset="0"/>
            </a:endParaRPr>
          </a:p>
          <a:p>
            <a:pPr marL="0" indent="0" algn="just">
              <a:buNone/>
            </a:pPr>
            <a:endParaRPr lang="en-GB" sz="2400" dirty="0"/>
          </a:p>
        </p:txBody>
      </p:sp>
    </p:spTree>
    <p:extLst>
      <p:ext uri="{BB962C8B-B14F-4D97-AF65-F5344CB8AC3E}">
        <p14:creationId xmlns:p14="http://schemas.microsoft.com/office/powerpoint/2010/main" val="3984352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3C485-621F-438C-87C7-CE46702E5EBB}"/>
              </a:ext>
            </a:extLst>
          </p:cNvPr>
          <p:cNvSpPr>
            <a:spLocks noGrp="1"/>
          </p:cNvSpPr>
          <p:nvPr>
            <p:ph type="title"/>
          </p:nvPr>
        </p:nvSpPr>
        <p:spPr/>
        <p:txBody>
          <a:bodyPr/>
          <a:lstStyle/>
          <a:p>
            <a:pPr algn="ctr"/>
            <a:r>
              <a:rPr lang="en-US" dirty="0">
                <a:solidFill>
                  <a:schemeClr val="accent2">
                    <a:lumMod val="40000"/>
                    <a:lumOff val="60000"/>
                  </a:schemeClr>
                </a:solidFill>
              </a:rPr>
              <a:t>SOLUTION (GOAL TO ACHIEVE)</a:t>
            </a:r>
            <a:endParaRPr lang="en-GB" dirty="0">
              <a:solidFill>
                <a:schemeClr val="accent2">
                  <a:lumMod val="40000"/>
                  <a:lumOff val="60000"/>
                </a:schemeClr>
              </a:solidFill>
            </a:endParaRPr>
          </a:p>
        </p:txBody>
      </p:sp>
      <p:sp>
        <p:nvSpPr>
          <p:cNvPr id="3" name="Content Placeholder 2">
            <a:extLst>
              <a:ext uri="{FF2B5EF4-FFF2-40B4-BE49-F238E27FC236}">
                <a16:creationId xmlns:a16="http://schemas.microsoft.com/office/drawing/2014/main" id="{790E29C8-5830-4342-B81E-BDD658BDC348}"/>
              </a:ext>
            </a:extLst>
          </p:cNvPr>
          <p:cNvSpPr>
            <a:spLocks noGrp="1"/>
          </p:cNvSpPr>
          <p:nvPr>
            <p:ph idx="1"/>
          </p:nvPr>
        </p:nvSpPr>
        <p:spPr>
          <a:xfrm>
            <a:off x="1069848" y="2649915"/>
            <a:ext cx="10058400" cy="2291201"/>
          </a:xfrm>
        </p:spPr>
        <p:txBody>
          <a:bodyPr>
            <a:normAutofit lnSpcReduction="10000"/>
          </a:bodyPr>
          <a:lstStyle/>
          <a:p>
            <a:pPr algn="just"/>
            <a:r>
              <a:rPr lang="en-US" dirty="0"/>
              <a:t>To create a prediction model with higher accuracy, so we can conclude whether the marketing campaign was worthy or not.</a:t>
            </a:r>
          </a:p>
          <a:p>
            <a:pPr algn="just"/>
            <a:r>
              <a:rPr lang="en-US" dirty="0"/>
              <a:t>Data Analysis</a:t>
            </a:r>
          </a:p>
          <a:p>
            <a:pPr algn="just"/>
            <a:r>
              <a:rPr lang="en-US" dirty="0"/>
              <a:t>Data Preprocessing, Data Cleaning</a:t>
            </a:r>
          </a:p>
          <a:p>
            <a:pPr algn="just"/>
            <a:r>
              <a:rPr lang="en-US" dirty="0"/>
              <a:t>Prediction Models (Classification)</a:t>
            </a:r>
          </a:p>
          <a:p>
            <a:pPr algn="just"/>
            <a:r>
              <a:rPr lang="en-US" dirty="0"/>
              <a:t>Clustering</a:t>
            </a:r>
            <a:endParaRPr lang="en-GB" dirty="0"/>
          </a:p>
        </p:txBody>
      </p:sp>
    </p:spTree>
    <p:extLst>
      <p:ext uri="{BB962C8B-B14F-4D97-AF65-F5344CB8AC3E}">
        <p14:creationId xmlns:p14="http://schemas.microsoft.com/office/powerpoint/2010/main" val="1946990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A4ADA-7E22-4C56-AC8F-4140EDC238CB}"/>
              </a:ext>
            </a:extLst>
          </p:cNvPr>
          <p:cNvSpPr>
            <a:spLocks noGrp="1"/>
          </p:cNvSpPr>
          <p:nvPr>
            <p:ph type="title"/>
          </p:nvPr>
        </p:nvSpPr>
        <p:spPr/>
        <p:txBody>
          <a:bodyPr/>
          <a:lstStyle/>
          <a:p>
            <a:pPr algn="ctr"/>
            <a:r>
              <a:rPr lang="en-US" dirty="0">
                <a:solidFill>
                  <a:schemeClr val="accent2">
                    <a:lumMod val="40000"/>
                    <a:lumOff val="60000"/>
                  </a:schemeClr>
                </a:solidFill>
              </a:rPr>
              <a:t>Features information (Columns)</a:t>
            </a:r>
            <a:endParaRPr lang="en-GB" dirty="0">
              <a:solidFill>
                <a:schemeClr val="accent2">
                  <a:lumMod val="40000"/>
                  <a:lumOff val="60000"/>
                </a:schemeClr>
              </a:solidFill>
            </a:endParaRPr>
          </a:p>
        </p:txBody>
      </p:sp>
      <p:sp>
        <p:nvSpPr>
          <p:cNvPr id="3" name="Content Placeholder 2">
            <a:extLst>
              <a:ext uri="{FF2B5EF4-FFF2-40B4-BE49-F238E27FC236}">
                <a16:creationId xmlns:a16="http://schemas.microsoft.com/office/drawing/2014/main" id="{A25E1373-0A17-4E30-972C-B1253731EB61}"/>
              </a:ext>
            </a:extLst>
          </p:cNvPr>
          <p:cNvSpPr>
            <a:spLocks noGrp="1"/>
          </p:cNvSpPr>
          <p:nvPr>
            <p:ph idx="1"/>
          </p:nvPr>
        </p:nvSpPr>
        <p:spPr>
          <a:xfrm>
            <a:off x="1141412" y="2097089"/>
            <a:ext cx="9905999" cy="3909428"/>
          </a:xfrm>
        </p:spPr>
        <p:txBody>
          <a:bodyPr>
            <a:normAutofit fontScale="40000" lnSpcReduction="20000"/>
          </a:bodyPr>
          <a:lstStyle/>
          <a:p>
            <a:r>
              <a:rPr lang="en-US" sz="4400" b="0" i="0" u="none" strike="noStrike" baseline="0" dirty="0">
                <a:solidFill>
                  <a:srgbClr val="000000"/>
                </a:solidFill>
                <a:latin typeface="Calibri" panose="020F0502020204030204" pitchFamily="34" charset="0"/>
              </a:rPr>
              <a:t>1. Age (Numeric) – Age of the customer </a:t>
            </a:r>
          </a:p>
          <a:p>
            <a:r>
              <a:rPr lang="en-US" sz="4400" b="0" i="0" u="none" strike="noStrike" baseline="0" dirty="0">
                <a:solidFill>
                  <a:srgbClr val="000000"/>
                </a:solidFill>
                <a:latin typeface="Calibri" panose="020F0502020204030204" pitchFamily="34" charset="0"/>
              </a:rPr>
              <a:t>2. Job - Type of job (Categorical) </a:t>
            </a:r>
          </a:p>
          <a:p>
            <a:r>
              <a:rPr lang="en-US" sz="4400" b="0" i="0" u="none" strike="noStrike" baseline="0" dirty="0">
                <a:solidFill>
                  <a:srgbClr val="000000"/>
                </a:solidFill>
                <a:latin typeface="Calibri" panose="020F0502020204030204" pitchFamily="34" charset="0"/>
              </a:rPr>
              <a:t>3. Marital - Marital status (Categorical) </a:t>
            </a:r>
          </a:p>
          <a:p>
            <a:r>
              <a:rPr lang="en-US" sz="4400" b="0" i="0" u="none" strike="noStrike" baseline="0" dirty="0">
                <a:solidFill>
                  <a:srgbClr val="000000"/>
                </a:solidFill>
                <a:latin typeface="Calibri" panose="020F0502020204030204" pitchFamily="34" charset="0"/>
              </a:rPr>
              <a:t>4. Education (Categorical) – States the education level </a:t>
            </a:r>
          </a:p>
          <a:p>
            <a:r>
              <a:rPr lang="en-US" sz="4400" b="0" i="0" u="none" strike="noStrike" baseline="0" dirty="0">
                <a:solidFill>
                  <a:srgbClr val="000000"/>
                </a:solidFill>
                <a:latin typeface="Calibri" panose="020F0502020204030204" pitchFamily="34" charset="0"/>
              </a:rPr>
              <a:t>5. Default: has credit in default? (Categorical) </a:t>
            </a:r>
          </a:p>
          <a:p>
            <a:r>
              <a:rPr lang="en-US" sz="4400" b="0" i="0" u="none" strike="noStrike" baseline="0" dirty="0">
                <a:solidFill>
                  <a:srgbClr val="000000"/>
                </a:solidFill>
                <a:latin typeface="Calibri" panose="020F0502020204030204" pitchFamily="34" charset="0"/>
              </a:rPr>
              <a:t>6. Housing: has housing loan? (Categorical) </a:t>
            </a:r>
          </a:p>
          <a:p>
            <a:r>
              <a:rPr lang="en-US" sz="4400" b="0" i="0" u="none" strike="noStrike" baseline="0" dirty="0">
                <a:solidFill>
                  <a:srgbClr val="000000"/>
                </a:solidFill>
                <a:latin typeface="Calibri" panose="020F0502020204030204" pitchFamily="34" charset="0"/>
              </a:rPr>
              <a:t>7. Loan: has personal loan? (Categorical) </a:t>
            </a:r>
          </a:p>
          <a:p>
            <a:r>
              <a:rPr lang="en-GB" sz="4300" b="0" i="0" u="none" strike="noStrike" baseline="0" dirty="0">
                <a:solidFill>
                  <a:srgbClr val="000000"/>
                </a:solidFill>
                <a:latin typeface="Calibri" panose="020F0502020204030204" pitchFamily="34" charset="0"/>
              </a:rPr>
              <a:t>8. Contact: contact communication type (Categorical) </a:t>
            </a:r>
          </a:p>
          <a:p>
            <a:r>
              <a:rPr lang="en-US" sz="4300" b="0" i="0" u="none" strike="noStrike" baseline="0" dirty="0">
                <a:solidFill>
                  <a:srgbClr val="000000"/>
                </a:solidFill>
                <a:latin typeface="Calibri" panose="020F0502020204030204" pitchFamily="34" charset="0"/>
              </a:rPr>
              <a:t>9. Month: Last contact month of year (Categorical) </a:t>
            </a:r>
          </a:p>
          <a:p>
            <a:r>
              <a:rPr lang="en-US" sz="4300" b="0" i="0" u="none" strike="noStrike" baseline="0" dirty="0">
                <a:solidFill>
                  <a:srgbClr val="000000"/>
                </a:solidFill>
                <a:latin typeface="Calibri" panose="020F0502020204030204" pitchFamily="34" charset="0"/>
              </a:rPr>
              <a:t>10. Dayofweek: Last contact day of the week (Categorical) </a:t>
            </a:r>
          </a:p>
          <a:p>
            <a:r>
              <a:rPr lang="en-US" sz="4300" b="0" i="0" u="none" strike="noStrike" baseline="0" dirty="0">
                <a:solidFill>
                  <a:srgbClr val="000000"/>
                </a:solidFill>
                <a:latin typeface="Calibri" panose="020F0502020204030204" pitchFamily="34" charset="0"/>
              </a:rPr>
              <a:t>11. Duration: Last contact duration, in seconds (numeric). </a:t>
            </a:r>
            <a:endParaRPr lang="en-US" sz="4800" b="0" i="0" u="none" strike="noStrike" baseline="0" dirty="0">
              <a:solidFill>
                <a:srgbClr val="000000"/>
              </a:solidFill>
              <a:latin typeface="Calibri" panose="020F0502020204030204" pitchFamily="34" charset="0"/>
            </a:endParaRPr>
          </a:p>
          <a:p>
            <a:endParaRPr lang="en-US" sz="4400" b="0" i="0" u="none" strike="noStrike" baseline="0" dirty="0">
              <a:solidFill>
                <a:srgbClr val="000000"/>
              </a:solidFill>
              <a:latin typeface="Calibri" panose="020F0502020204030204" pitchFamily="34" charset="0"/>
            </a:endParaRPr>
          </a:p>
          <a:p>
            <a:endParaRPr lang="en-GB" dirty="0"/>
          </a:p>
        </p:txBody>
      </p:sp>
    </p:spTree>
    <p:extLst>
      <p:ext uri="{BB962C8B-B14F-4D97-AF65-F5344CB8AC3E}">
        <p14:creationId xmlns:p14="http://schemas.microsoft.com/office/powerpoint/2010/main" val="1069858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F1F73-6CDE-469D-ADEA-464FAEA48AA3}"/>
              </a:ext>
            </a:extLst>
          </p:cNvPr>
          <p:cNvSpPr>
            <a:spLocks noGrp="1"/>
          </p:cNvSpPr>
          <p:nvPr>
            <p:ph type="title"/>
          </p:nvPr>
        </p:nvSpPr>
        <p:spPr/>
        <p:txBody>
          <a:bodyPr/>
          <a:lstStyle/>
          <a:p>
            <a:pPr algn="ctr"/>
            <a:r>
              <a:rPr lang="en-US" sz="4800" dirty="0">
                <a:solidFill>
                  <a:schemeClr val="accent2">
                    <a:lumMod val="40000"/>
                    <a:lumOff val="60000"/>
                  </a:schemeClr>
                </a:solidFill>
              </a:rPr>
              <a:t>Features information (Columns) – CONT’d</a:t>
            </a:r>
            <a:endParaRPr lang="en-GB" dirty="0">
              <a:solidFill>
                <a:schemeClr val="accent2">
                  <a:lumMod val="40000"/>
                  <a:lumOff val="60000"/>
                </a:schemeClr>
              </a:solidFill>
            </a:endParaRPr>
          </a:p>
        </p:txBody>
      </p:sp>
      <p:sp>
        <p:nvSpPr>
          <p:cNvPr id="3" name="Content Placeholder 2">
            <a:extLst>
              <a:ext uri="{FF2B5EF4-FFF2-40B4-BE49-F238E27FC236}">
                <a16:creationId xmlns:a16="http://schemas.microsoft.com/office/drawing/2014/main" id="{020EA075-4477-4573-B388-3E0DA44EAC5C}"/>
              </a:ext>
            </a:extLst>
          </p:cNvPr>
          <p:cNvSpPr>
            <a:spLocks noGrp="1"/>
          </p:cNvSpPr>
          <p:nvPr>
            <p:ph idx="1"/>
          </p:nvPr>
        </p:nvSpPr>
        <p:spPr/>
        <p:txBody>
          <a:bodyPr>
            <a:normAutofit/>
          </a:bodyPr>
          <a:lstStyle/>
          <a:p>
            <a:r>
              <a:rPr lang="en-US" sz="1400" b="0" i="0" u="none" strike="noStrike" baseline="0" dirty="0">
                <a:solidFill>
                  <a:srgbClr val="000000"/>
                </a:solidFill>
                <a:latin typeface="Calibri" panose="020F0502020204030204" pitchFamily="34" charset="0"/>
              </a:rPr>
              <a:t>12. Campaign: number of contacts performed during this campaign and for this client (numeric, includes last contact) </a:t>
            </a:r>
          </a:p>
          <a:p>
            <a:r>
              <a:rPr lang="en-US" sz="1400" b="0" i="0" u="none" strike="noStrike" baseline="0" dirty="0">
                <a:solidFill>
                  <a:srgbClr val="000000"/>
                </a:solidFill>
                <a:latin typeface="Calibri" panose="020F0502020204030204" pitchFamily="34" charset="0"/>
              </a:rPr>
              <a:t>13. pdays: Number of days that passed by after the client was last contacted from a previous campaign (Numeric; 999 means client was not previously contacted) </a:t>
            </a:r>
          </a:p>
          <a:p>
            <a:r>
              <a:rPr lang="en-US" sz="1400" b="0" i="0" u="none" strike="noStrike" baseline="0" dirty="0">
                <a:solidFill>
                  <a:srgbClr val="000000"/>
                </a:solidFill>
                <a:latin typeface="Calibri" panose="020F0502020204030204" pitchFamily="34" charset="0"/>
              </a:rPr>
              <a:t>14. Previous: Number of contacts performed before this campaign and for this client (numeric) </a:t>
            </a:r>
          </a:p>
          <a:p>
            <a:r>
              <a:rPr lang="en-US" sz="1400" b="0" i="0" u="none" strike="noStrike" baseline="0" dirty="0">
                <a:solidFill>
                  <a:srgbClr val="000000"/>
                </a:solidFill>
                <a:latin typeface="Calibri" panose="020F0502020204030204" pitchFamily="34" charset="0"/>
              </a:rPr>
              <a:t>15. poutcome: outcome of the previous marketing campaign (Categorical) </a:t>
            </a:r>
          </a:p>
          <a:p>
            <a:r>
              <a:rPr lang="en-US" sz="1400" b="0" i="0" u="none" strike="noStrike" baseline="0" dirty="0">
                <a:solidFill>
                  <a:srgbClr val="000000"/>
                </a:solidFill>
                <a:latin typeface="Calibri" panose="020F0502020204030204" pitchFamily="34" charset="0"/>
              </a:rPr>
              <a:t>16. emp.var.rate: employment variation rate - quarterly indicator (numeric) </a:t>
            </a:r>
          </a:p>
          <a:p>
            <a:r>
              <a:rPr lang="en-US" sz="1400" b="0" i="0" u="none" strike="noStrike" baseline="0" dirty="0">
                <a:solidFill>
                  <a:srgbClr val="000000"/>
                </a:solidFill>
                <a:latin typeface="Calibri" panose="020F0502020204030204" pitchFamily="34" charset="0"/>
              </a:rPr>
              <a:t>17. cons.price.idx: consumer price index - monthly indicator (numeric) </a:t>
            </a:r>
          </a:p>
          <a:p>
            <a:r>
              <a:rPr lang="en-US" sz="1400" b="0" i="0" u="none" strike="noStrike" baseline="0" dirty="0">
                <a:solidFill>
                  <a:srgbClr val="000000"/>
                </a:solidFill>
                <a:latin typeface="Calibri" panose="020F0502020204030204" pitchFamily="34" charset="0"/>
              </a:rPr>
              <a:t>18. cons.conf.idx: consumer confidence index - monthly indicator (numeric) </a:t>
            </a:r>
          </a:p>
          <a:p>
            <a:r>
              <a:rPr lang="en-US" sz="1400" b="0" i="0" u="none" strike="noStrike" baseline="0" dirty="0">
                <a:solidFill>
                  <a:srgbClr val="000000"/>
                </a:solidFill>
                <a:latin typeface="Calibri" panose="020F0502020204030204" pitchFamily="34" charset="0"/>
              </a:rPr>
              <a:t>19. euribor3m: Euribor 3-month rate - daily indicator (numeric) </a:t>
            </a:r>
          </a:p>
          <a:p>
            <a:r>
              <a:rPr lang="en-US" sz="1400" b="0" i="0" u="none" strike="noStrike" baseline="0" dirty="0">
                <a:solidFill>
                  <a:srgbClr val="000000"/>
                </a:solidFill>
                <a:latin typeface="Calibri" panose="020F0502020204030204" pitchFamily="34" charset="0"/>
              </a:rPr>
              <a:t>20. nr.employed: number of employees - quarterly indicator (numeric)</a:t>
            </a:r>
          </a:p>
          <a:p>
            <a:r>
              <a:rPr lang="en-US" sz="1400" b="0" i="0" u="none" strike="noStrike" baseline="0" dirty="0">
                <a:solidFill>
                  <a:srgbClr val="000000"/>
                </a:solidFill>
                <a:latin typeface="Calibri" panose="020F0502020204030204" pitchFamily="34" charset="0"/>
              </a:rPr>
              <a:t>21 - y - has the client subscribed a term deposit? (Binary: "Yes", "No")</a:t>
            </a:r>
            <a:endParaRPr lang="en-GB" sz="1400" dirty="0"/>
          </a:p>
        </p:txBody>
      </p:sp>
    </p:spTree>
    <p:extLst>
      <p:ext uri="{BB962C8B-B14F-4D97-AF65-F5344CB8AC3E}">
        <p14:creationId xmlns:p14="http://schemas.microsoft.com/office/powerpoint/2010/main" val="1997873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132F8-C6AF-4872-A82A-44E007BE9885}"/>
              </a:ext>
            </a:extLst>
          </p:cNvPr>
          <p:cNvSpPr>
            <a:spLocks noGrp="1"/>
          </p:cNvSpPr>
          <p:nvPr>
            <p:ph type="title"/>
          </p:nvPr>
        </p:nvSpPr>
        <p:spPr/>
        <p:txBody>
          <a:bodyPr/>
          <a:lstStyle/>
          <a:p>
            <a:pPr algn="ctr"/>
            <a:r>
              <a:rPr lang="en-US" dirty="0">
                <a:solidFill>
                  <a:schemeClr val="accent2">
                    <a:lumMod val="40000"/>
                    <a:lumOff val="60000"/>
                  </a:schemeClr>
                </a:solidFill>
              </a:rPr>
              <a:t>Dataset head</a:t>
            </a:r>
            <a:endParaRPr lang="en-GB" dirty="0">
              <a:solidFill>
                <a:schemeClr val="accent2">
                  <a:lumMod val="40000"/>
                  <a:lumOff val="60000"/>
                </a:schemeClr>
              </a:solidFill>
            </a:endParaRPr>
          </a:p>
        </p:txBody>
      </p:sp>
      <p:pic>
        <p:nvPicPr>
          <p:cNvPr id="5" name="Content Placeholder 4">
            <a:extLst>
              <a:ext uri="{FF2B5EF4-FFF2-40B4-BE49-F238E27FC236}">
                <a16:creationId xmlns:a16="http://schemas.microsoft.com/office/drawing/2014/main" id="{AA13E35F-C7F0-450E-A1DF-6D60592DD883}"/>
              </a:ext>
            </a:extLst>
          </p:cNvPr>
          <p:cNvPicPr>
            <a:picLocks noGrp="1" noChangeAspect="1"/>
          </p:cNvPicPr>
          <p:nvPr>
            <p:ph idx="1"/>
          </p:nvPr>
        </p:nvPicPr>
        <p:blipFill>
          <a:blip r:embed="rId2"/>
          <a:stretch>
            <a:fillRect/>
          </a:stretch>
        </p:blipFill>
        <p:spPr>
          <a:xfrm>
            <a:off x="1450975" y="2155825"/>
            <a:ext cx="9296400" cy="3981450"/>
          </a:xfrm>
        </p:spPr>
      </p:pic>
    </p:spTree>
    <p:extLst>
      <p:ext uri="{BB962C8B-B14F-4D97-AF65-F5344CB8AC3E}">
        <p14:creationId xmlns:p14="http://schemas.microsoft.com/office/powerpoint/2010/main" val="3232958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BAD24-B48B-4ADE-8BB2-74CDFA87CA95}"/>
              </a:ext>
            </a:extLst>
          </p:cNvPr>
          <p:cNvSpPr>
            <a:spLocks noGrp="1"/>
          </p:cNvSpPr>
          <p:nvPr>
            <p:ph type="title"/>
          </p:nvPr>
        </p:nvSpPr>
        <p:spPr/>
        <p:txBody>
          <a:bodyPr/>
          <a:lstStyle/>
          <a:p>
            <a:pPr algn="ctr"/>
            <a:r>
              <a:rPr lang="en-US" dirty="0">
                <a:solidFill>
                  <a:schemeClr val="accent2">
                    <a:lumMod val="40000"/>
                    <a:lumOff val="60000"/>
                  </a:schemeClr>
                </a:solidFill>
              </a:rPr>
              <a:t>Dataset information</a:t>
            </a:r>
            <a:endParaRPr lang="en-GB" dirty="0">
              <a:solidFill>
                <a:schemeClr val="accent2">
                  <a:lumMod val="40000"/>
                  <a:lumOff val="60000"/>
                </a:schemeClr>
              </a:solidFill>
            </a:endParaRPr>
          </a:p>
        </p:txBody>
      </p:sp>
      <p:pic>
        <p:nvPicPr>
          <p:cNvPr id="5" name="Content Placeholder 4">
            <a:extLst>
              <a:ext uri="{FF2B5EF4-FFF2-40B4-BE49-F238E27FC236}">
                <a16:creationId xmlns:a16="http://schemas.microsoft.com/office/drawing/2014/main" id="{DEB75E9A-5B8D-4B6B-82C3-BB5DB3E2B0D8}"/>
              </a:ext>
            </a:extLst>
          </p:cNvPr>
          <p:cNvPicPr>
            <a:picLocks noGrp="1" noChangeAspect="1"/>
          </p:cNvPicPr>
          <p:nvPr>
            <p:ph idx="1"/>
          </p:nvPr>
        </p:nvPicPr>
        <p:blipFill>
          <a:blip r:embed="rId2"/>
          <a:stretch>
            <a:fillRect/>
          </a:stretch>
        </p:blipFill>
        <p:spPr>
          <a:xfrm>
            <a:off x="4402338" y="2120900"/>
            <a:ext cx="3393674" cy="4051300"/>
          </a:xfrm>
        </p:spPr>
      </p:pic>
    </p:spTree>
    <p:extLst>
      <p:ext uri="{BB962C8B-B14F-4D97-AF65-F5344CB8AC3E}">
        <p14:creationId xmlns:p14="http://schemas.microsoft.com/office/powerpoint/2010/main" val="1429292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49C2E-ED52-4D43-9BE1-AB335A42B412}"/>
              </a:ext>
            </a:extLst>
          </p:cNvPr>
          <p:cNvSpPr>
            <a:spLocks noGrp="1"/>
          </p:cNvSpPr>
          <p:nvPr>
            <p:ph type="title"/>
          </p:nvPr>
        </p:nvSpPr>
        <p:spPr/>
        <p:txBody>
          <a:bodyPr/>
          <a:lstStyle/>
          <a:p>
            <a:pPr algn="ctr"/>
            <a:r>
              <a:rPr lang="en-US" dirty="0">
                <a:solidFill>
                  <a:schemeClr val="accent2">
                    <a:lumMod val="40000"/>
                    <a:lumOff val="60000"/>
                  </a:schemeClr>
                </a:solidFill>
              </a:rPr>
              <a:t>Project task</a:t>
            </a:r>
            <a:endParaRPr lang="en-GB" dirty="0">
              <a:solidFill>
                <a:schemeClr val="accent2">
                  <a:lumMod val="40000"/>
                  <a:lumOff val="60000"/>
                </a:schemeClr>
              </a:solidFill>
            </a:endParaRPr>
          </a:p>
        </p:txBody>
      </p:sp>
      <p:sp>
        <p:nvSpPr>
          <p:cNvPr id="3" name="Content Placeholder 2">
            <a:extLst>
              <a:ext uri="{FF2B5EF4-FFF2-40B4-BE49-F238E27FC236}">
                <a16:creationId xmlns:a16="http://schemas.microsoft.com/office/drawing/2014/main" id="{9FC71339-B1E3-4833-BCF0-2AA8AA9351CB}"/>
              </a:ext>
            </a:extLst>
          </p:cNvPr>
          <p:cNvSpPr>
            <a:spLocks noGrp="1"/>
          </p:cNvSpPr>
          <p:nvPr>
            <p:ph idx="1"/>
          </p:nvPr>
        </p:nvSpPr>
        <p:spPr/>
        <p:txBody>
          <a:bodyPr/>
          <a:lstStyle/>
          <a:p>
            <a:r>
              <a:rPr lang="en-US" dirty="0"/>
              <a:t>Task - Binary Classification</a:t>
            </a:r>
          </a:p>
          <a:p>
            <a:r>
              <a:rPr lang="en-US" dirty="0"/>
              <a:t>Models Used – KNN, Naïve Bayes, SVM, Logistic Regression, Decision Trees, and Random Forests, and Neural Networks.</a:t>
            </a:r>
          </a:p>
          <a:p>
            <a:r>
              <a:rPr lang="en-US" dirty="0"/>
              <a:t>Outliers Removed</a:t>
            </a:r>
          </a:p>
          <a:p>
            <a:r>
              <a:rPr lang="en-US" dirty="0"/>
              <a:t>Clustering - Kmeans Clustering </a:t>
            </a:r>
          </a:p>
          <a:p>
            <a:r>
              <a:rPr lang="en-US" dirty="0"/>
              <a:t>Evaluation – N-Folds Evaluation, Accuracy, Precision, Recall, F1 Score.</a:t>
            </a:r>
            <a:endParaRPr lang="en-GB" dirty="0"/>
          </a:p>
        </p:txBody>
      </p:sp>
    </p:spTree>
    <p:extLst>
      <p:ext uri="{BB962C8B-B14F-4D97-AF65-F5344CB8AC3E}">
        <p14:creationId xmlns:p14="http://schemas.microsoft.com/office/powerpoint/2010/main" val="37752297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2001</TotalTime>
  <Words>1407</Words>
  <Application>Microsoft Office PowerPoint</Application>
  <PresentationFormat>Widescreen</PresentationFormat>
  <Paragraphs>109</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Inter</vt:lpstr>
      <vt:lpstr>Rockwell</vt:lpstr>
      <vt:lpstr>Rockwell Condensed</vt:lpstr>
      <vt:lpstr>Wingdings</vt:lpstr>
      <vt:lpstr>Wood Type</vt:lpstr>
      <vt:lpstr>Bank Deposit Prediction model</vt:lpstr>
      <vt:lpstr>Introduction </vt:lpstr>
      <vt:lpstr>Research problem</vt:lpstr>
      <vt:lpstr>SOLUTION (GOAL TO ACHIEVE)</vt:lpstr>
      <vt:lpstr>Features information (Columns)</vt:lpstr>
      <vt:lpstr>Features information (Columns) – CONT’d</vt:lpstr>
      <vt:lpstr>Dataset head</vt:lpstr>
      <vt:lpstr>Dataset information</vt:lpstr>
      <vt:lpstr>Project task</vt:lpstr>
      <vt:lpstr>MOVING ON to Data Analysis</vt:lpstr>
      <vt:lpstr>Duration of calls v/s job (Deposit=Color)</vt:lpstr>
      <vt:lpstr>Duration of calls  v/s campaign (Deposit=Color)</vt:lpstr>
      <vt:lpstr>MONTH v/s campaign</vt:lpstr>
      <vt:lpstr>Marital v/s consumer price index.</vt:lpstr>
      <vt:lpstr>Count of (Marital, month, job, education)</vt:lpstr>
      <vt:lpstr>Outlier detection and removal </vt:lpstr>
      <vt:lpstr>Data pre-processing</vt:lpstr>
      <vt:lpstr>Feature selection and reduction</vt:lpstr>
      <vt:lpstr>Knn classifier</vt:lpstr>
      <vt:lpstr>Logistic regression classifier</vt:lpstr>
      <vt:lpstr>ROC Curve</vt:lpstr>
      <vt:lpstr>SVM Classifier</vt:lpstr>
      <vt:lpstr>Naïve bayes, decision trees, random forest and neural networks.</vt:lpstr>
      <vt:lpstr>Kmeans clustering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 Based Deposit Prediction</dc:title>
  <dc:creator>Aarish Memon</dc:creator>
  <cp:lastModifiedBy>Aarish Memon</cp:lastModifiedBy>
  <cp:revision>23</cp:revision>
  <dcterms:created xsi:type="dcterms:W3CDTF">2022-04-20T04:19:37Z</dcterms:created>
  <dcterms:modified xsi:type="dcterms:W3CDTF">2022-04-28T15:03:11Z</dcterms:modified>
</cp:coreProperties>
</file>