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Helios Extended Bold" charset="1" panose="02000805050000020004"/>
      <p:regular r:id="rId26"/>
    </p:embeddedFont>
    <p:embeddedFont>
      <p:font typeface="Lato Bold" charset="1" panose="020F0502020204030203"/>
      <p:regular r:id="rId27"/>
    </p:embeddedFont>
    <p:embeddedFont>
      <p:font typeface="Lato" charset="1" panose="020F050202020403020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9036274" cy="10287000"/>
            <a:chOff x="0" y="0"/>
            <a:chExt cx="25381699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77000"/>
            </a:blip>
            <a:srcRect l="0" t="9588" r="0" b="9588"/>
            <a:stretch>
              <a:fillRect/>
            </a:stretch>
          </p:blipFill>
          <p:spPr>
            <a:xfrm flipH="false" flipV="false">
              <a:off x="0" y="0"/>
              <a:ext cx="25381699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-3944078" y="1326430"/>
            <a:ext cx="21203378" cy="7634140"/>
            <a:chOff x="0" y="0"/>
            <a:chExt cx="1128752" cy="40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28752" cy="406400"/>
            </a:xfrm>
            <a:custGeom>
              <a:avLst/>
              <a:gdLst/>
              <a:ahLst/>
              <a:cxnLst/>
              <a:rect r="r" b="b" t="t" l="l"/>
              <a:pathLst>
                <a:path h="406400" w="1128752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BF7">
                <a:alpha val="8078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997481" y="2693622"/>
            <a:ext cx="13332394" cy="3126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59"/>
              </a:lnSpc>
            </a:pPr>
            <a:r>
              <a:rPr lang="en-US" b="true" sz="4399">
                <a:solidFill>
                  <a:srgbClr val="2F2F2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FLOOD FREQUENCY ANALYSIS USING EXTREME VALUE DISTRIBUTION IN PENINSULAR MALAYSIA BASED ON L-MOMENT METHOD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77803" y="6806759"/>
            <a:ext cx="12371749" cy="1029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b="true" sz="2971" spc="297">
                <a:solidFill>
                  <a:srgbClr val="62717C"/>
                </a:solidFill>
                <a:latin typeface="Lato Bold"/>
                <a:ea typeface="Lato Bold"/>
                <a:cs typeface="Lato Bold"/>
                <a:sym typeface="Lato Bold"/>
              </a:rPr>
              <a:t>NUR AMIRA BINTI ABDUL AZIZ   (2023184923)</a:t>
            </a:r>
          </a:p>
          <a:p>
            <a:pPr algn="ctr" marL="0" indent="0" lvl="0">
              <a:lnSpc>
                <a:spcPts val="4159"/>
              </a:lnSpc>
            </a:pPr>
            <a:r>
              <a:rPr lang="en-US" b="true" sz="2971" spc="297">
                <a:solidFill>
                  <a:srgbClr val="62717C"/>
                </a:solidFill>
                <a:latin typeface="Lato Bold"/>
                <a:ea typeface="Lato Bold"/>
                <a:cs typeface="Lato Bold"/>
                <a:sym typeface="Lato Bold"/>
              </a:rPr>
              <a:t>SUPERVISOR: DR. BASRI BIN BADYALINA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11487" y="0"/>
            <a:ext cx="6806369" cy="10287000"/>
            <a:chOff x="0" y="0"/>
            <a:chExt cx="179262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26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92624">
                  <a:moveTo>
                    <a:pt x="0" y="0"/>
                  </a:moveTo>
                  <a:lnTo>
                    <a:pt x="1792624" y="0"/>
                  </a:lnTo>
                  <a:lnTo>
                    <a:pt x="17926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9262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576261" y="618285"/>
            <a:ext cx="13883114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METHODOLOGY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678828" y="8847885"/>
            <a:ext cx="477541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08540" y="2725511"/>
            <a:ext cx="15250760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3360"/>
              </a:lnSpc>
              <a:buFont typeface="Arial"/>
              <a:buChar char="•"/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ranking was the final stage of implementation in the study. </a:t>
            </a:r>
          </a:p>
          <a:p>
            <a:pPr algn="just" marL="453390" indent="-226695" lvl="1">
              <a:lnSpc>
                <a:spcPts val="3360"/>
              </a:lnSpc>
              <a:buFont typeface="Arial"/>
              <a:buChar char="•"/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distribution with the greatest score (3)  was considered the best fit, while the one with the lowest score (1) was considered the least appropriate.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08540" y="2077626"/>
            <a:ext cx="849968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b="true" sz="2499" spc="249">
                <a:solidFill>
                  <a:srgbClr val="4E6E81"/>
                </a:solidFill>
                <a:latin typeface="Lato Bold"/>
                <a:ea typeface="Lato Bold"/>
                <a:cs typeface="Lato Bold"/>
                <a:sym typeface="Lato Bold"/>
              </a:rPr>
              <a:t>MEASUREMENT RANKING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50043" y="0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4807809" y="2794605"/>
          <a:ext cx="9014109" cy="2000250"/>
        </p:xfrm>
        <a:graphic>
          <a:graphicData uri="http://schemas.openxmlformats.org/drawingml/2006/table">
            <a:tbl>
              <a:tblPr/>
              <a:tblGrid>
                <a:gridCol w="2253527"/>
                <a:gridCol w="2253527"/>
                <a:gridCol w="2253527"/>
                <a:gridCol w="2253527"/>
              </a:tblGrid>
              <a:tr h="608772">
                <a:tc gridSpan="4">
                  <a:txBody>
                    <a:bodyPr anchor="t" rtlCol="false"/>
                    <a:lstStyle/>
                    <a:p>
                      <a:pPr algn="ctr">
                        <a:lnSpc>
                          <a:spcPts val="1987"/>
                        </a:lnSpc>
                        <a:defRPr/>
                      </a:pPr>
                      <a:r>
                        <a:rPr lang="en-US" b="true" sz="2799" spc="139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L-moment components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987"/>
                        </a:lnSpc>
                        <a:defRPr/>
                      </a:pPr>
                      <a:r>
                        <a:rPr lang="en-US" b="true" sz="2799" spc="139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L-moment components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987"/>
                        </a:lnSpc>
                        <a:defRPr/>
                      </a:pPr>
                      <a:r>
                        <a:rPr lang="en-US" b="true" sz="2799" spc="139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L-moment components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987"/>
                        </a:lnSpc>
                        <a:defRPr/>
                      </a:pPr>
                      <a:r>
                        <a:rPr lang="en-US" b="true" sz="2799" spc="139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L-moment components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0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61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561"/>
                        </a:lnSpc>
                      </a:pPr>
                      <a:r>
                        <a:rPr lang="en-US" sz="2199" spc="109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 </a:t>
                      </a:r>
                    </a:p>
                    <a:p>
                      <a:pPr algn="l">
                        <a:lnSpc>
                          <a:spcPts val="1561"/>
                        </a:lnSpc>
                      </a:pPr>
                      <a:r>
                        <a:rPr lang="en-US" sz="2199" spc="109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61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561"/>
                        </a:lnSpc>
                      </a:pPr>
                      <a:r>
                        <a:rPr lang="en-US" sz="2199" spc="109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 </a:t>
                      </a:r>
                    </a:p>
                    <a:p>
                      <a:pPr algn="l">
                        <a:lnSpc>
                          <a:spcPts val="1561"/>
                        </a:lnSpc>
                      </a:pPr>
                      <a:r>
                        <a:rPr lang="en-US" sz="2199" spc="109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61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561"/>
                        </a:lnSpc>
                      </a:pPr>
                      <a:r>
                        <a:rPr lang="en-US" sz="2199" spc="109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 </a:t>
                      </a:r>
                    </a:p>
                    <a:p>
                      <a:pPr algn="l">
                        <a:lnSpc>
                          <a:spcPts val="1561"/>
                        </a:lnSpc>
                      </a:pPr>
                      <a:r>
                        <a:rPr lang="en-US" sz="2199" spc="109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61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561"/>
                        </a:lnSpc>
                      </a:pPr>
                      <a:r>
                        <a:rPr lang="en-US" sz="2199" spc="109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 </a:t>
                      </a:r>
                    </a:p>
                    <a:p>
                      <a:pPr algn="l">
                        <a:lnSpc>
                          <a:spcPts val="1561"/>
                        </a:lnSpc>
                      </a:pPr>
                      <a:r>
                        <a:rPr lang="en-US" sz="2199" spc="109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4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03"/>
                        </a:lnSpc>
                        <a:defRPr/>
                      </a:pPr>
                      <a:r>
                        <a:rPr lang="en-US" sz="2399" spc="119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4.3715  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74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1.6051  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74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0.2264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74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0.2398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5717735" y="3597198"/>
            <a:ext cx="492005" cy="449682"/>
          </a:xfrm>
          <a:custGeom>
            <a:avLst/>
            <a:gdLst/>
            <a:ahLst/>
            <a:cxnLst/>
            <a:rect r="r" b="b" t="t" l="l"/>
            <a:pathLst>
              <a:path h="449682" w="492005">
                <a:moveTo>
                  <a:pt x="0" y="0"/>
                </a:moveTo>
                <a:lnTo>
                  <a:pt x="492005" y="0"/>
                </a:lnTo>
                <a:lnTo>
                  <a:pt x="492005" y="449682"/>
                </a:lnTo>
                <a:lnTo>
                  <a:pt x="0" y="449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37063" y="3597198"/>
            <a:ext cx="559985" cy="474563"/>
          </a:xfrm>
          <a:custGeom>
            <a:avLst/>
            <a:gdLst/>
            <a:ahLst/>
            <a:cxnLst/>
            <a:rect r="r" b="b" t="t" l="l"/>
            <a:pathLst>
              <a:path h="474563" w="559985">
                <a:moveTo>
                  <a:pt x="0" y="0"/>
                </a:moveTo>
                <a:lnTo>
                  <a:pt x="559985" y="0"/>
                </a:lnTo>
                <a:lnTo>
                  <a:pt x="559985" y="474563"/>
                </a:lnTo>
                <a:lnTo>
                  <a:pt x="0" y="474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21073" y="3576476"/>
            <a:ext cx="459943" cy="491125"/>
          </a:xfrm>
          <a:custGeom>
            <a:avLst/>
            <a:gdLst/>
            <a:ahLst/>
            <a:cxnLst/>
            <a:rect r="r" b="b" t="t" l="l"/>
            <a:pathLst>
              <a:path h="491125" w="459943">
                <a:moveTo>
                  <a:pt x="0" y="0"/>
                </a:moveTo>
                <a:lnTo>
                  <a:pt x="459943" y="0"/>
                </a:lnTo>
                <a:lnTo>
                  <a:pt x="459943" y="491126"/>
                </a:lnTo>
                <a:lnTo>
                  <a:pt x="0" y="49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37057" y="3597198"/>
            <a:ext cx="443165" cy="449682"/>
          </a:xfrm>
          <a:custGeom>
            <a:avLst/>
            <a:gdLst/>
            <a:ahLst/>
            <a:cxnLst/>
            <a:rect r="r" b="b" t="t" l="l"/>
            <a:pathLst>
              <a:path h="449682" w="443165">
                <a:moveTo>
                  <a:pt x="0" y="0"/>
                </a:moveTo>
                <a:lnTo>
                  <a:pt x="443165" y="0"/>
                </a:lnTo>
                <a:lnTo>
                  <a:pt x="443165" y="449682"/>
                </a:lnTo>
                <a:lnTo>
                  <a:pt x="0" y="4496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5229" y="499252"/>
            <a:ext cx="1615927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RESULT OF STUDY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39729" y="1718452"/>
            <a:ext cx="4775418" cy="48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b="true" sz="2599" spc="259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1. L-MOMENT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969708" y="5143500"/>
            <a:ext cx="12690313" cy="382721"/>
            <a:chOff x="0" y="0"/>
            <a:chExt cx="16920417" cy="51029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764605" y="32162"/>
              <a:ext cx="512593" cy="456731"/>
            </a:xfrm>
            <a:custGeom>
              <a:avLst/>
              <a:gdLst/>
              <a:ahLst/>
              <a:cxnLst/>
              <a:rect r="r" b="b" t="t" l="l"/>
              <a:pathLst>
                <a:path h="456731" w="512593">
                  <a:moveTo>
                    <a:pt x="0" y="0"/>
                  </a:moveTo>
                  <a:lnTo>
                    <a:pt x="512593" y="0"/>
                  </a:lnTo>
                  <a:lnTo>
                    <a:pt x="512593" y="456731"/>
                  </a:lnTo>
                  <a:lnTo>
                    <a:pt x="0" y="456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88" r="0" b="-1288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7224283" y="4944"/>
              <a:ext cx="585774" cy="483949"/>
            </a:xfrm>
            <a:custGeom>
              <a:avLst/>
              <a:gdLst/>
              <a:ahLst/>
              <a:cxnLst/>
              <a:rect r="r" b="b" t="t" l="l"/>
              <a:pathLst>
                <a:path h="483949" w="585774">
                  <a:moveTo>
                    <a:pt x="0" y="0"/>
                  </a:moveTo>
                  <a:lnTo>
                    <a:pt x="585773" y="0"/>
                  </a:lnTo>
                  <a:lnTo>
                    <a:pt x="585773" y="483949"/>
                  </a:lnTo>
                  <a:lnTo>
                    <a:pt x="0" y="483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288" r="0" b="-1288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0711204" y="0"/>
              <a:ext cx="469649" cy="488893"/>
            </a:xfrm>
            <a:custGeom>
              <a:avLst/>
              <a:gdLst/>
              <a:ahLst/>
              <a:cxnLst/>
              <a:rect r="r" b="b" t="t" l="l"/>
              <a:pathLst>
                <a:path h="488893" w="469649">
                  <a:moveTo>
                    <a:pt x="0" y="0"/>
                  </a:moveTo>
                  <a:lnTo>
                    <a:pt x="469649" y="0"/>
                  </a:lnTo>
                  <a:lnTo>
                    <a:pt x="469649" y="488893"/>
                  </a:lnTo>
                  <a:lnTo>
                    <a:pt x="0" y="4888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288" r="0" b="-1288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4791313" y="32162"/>
              <a:ext cx="411960" cy="407518"/>
            </a:xfrm>
            <a:custGeom>
              <a:avLst/>
              <a:gdLst/>
              <a:ahLst/>
              <a:cxnLst/>
              <a:rect r="r" b="b" t="t" l="l"/>
              <a:pathLst>
                <a:path h="407518" w="411960">
                  <a:moveTo>
                    <a:pt x="0" y="0"/>
                  </a:moveTo>
                  <a:lnTo>
                    <a:pt x="411960" y="0"/>
                  </a:lnTo>
                  <a:lnTo>
                    <a:pt x="411960" y="407518"/>
                  </a:lnTo>
                  <a:lnTo>
                    <a:pt x="0" y="4075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88" r="0" b="-1288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0" y="-36864"/>
              <a:ext cx="1692041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spc="249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where, </a:t>
              </a:r>
              <a:r>
                <a:rPr lang="en-US" sz="2499" spc="249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mean (    ), scale (    ), skewness (    ), and kurtosis (   )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661930" y="6215801"/>
            <a:ext cx="14016898" cy="2463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0" indent="-291465" lvl="1">
              <a:lnSpc>
                <a:spcPts val="4995"/>
              </a:lnSpc>
              <a:buFont typeface="Arial"/>
              <a:buChar char="•"/>
            </a:pPr>
            <a:r>
              <a:rPr lang="en-US" sz="2700" spc="27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value 0.43715 reflecting the average magnitude of the flood events. </a:t>
            </a:r>
          </a:p>
          <a:p>
            <a:pPr algn="just" marL="582930" indent="-291465" lvl="1">
              <a:lnSpc>
                <a:spcPts val="4995"/>
              </a:lnSpc>
              <a:buFont typeface="Arial"/>
              <a:buChar char="•"/>
            </a:pPr>
            <a:r>
              <a:rPr lang="en-US" sz="2700" spc="27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scale indicates moderate variation in flood magnitudes. </a:t>
            </a:r>
          </a:p>
          <a:p>
            <a:pPr algn="just" marL="582930" indent="-291465" lvl="1">
              <a:lnSpc>
                <a:spcPts val="4995"/>
              </a:lnSpc>
              <a:buFont typeface="Arial"/>
              <a:buChar char="•"/>
            </a:pPr>
            <a:r>
              <a:rPr lang="en-US" sz="2700" spc="27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skewness signifies a positive asymmetry in the data distribution.</a:t>
            </a:r>
          </a:p>
          <a:p>
            <a:pPr algn="just" marL="582930" indent="-291465" lvl="1">
              <a:lnSpc>
                <a:spcPts val="4995"/>
              </a:lnSpc>
              <a:buFont typeface="Arial"/>
              <a:buChar char="•"/>
            </a:pPr>
            <a:r>
              <a:rPr lang="en-US" sz="2700" spc="27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kurtosis signifies light tails in the distribution.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678828" y="8847885"/>
            <a:ext cx="4775418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11</a:t>
            </a:r>
          </a:p>
          <a:p>
            <a:pPr algn="l" marL="0" indent="0" lvl="0">
              <a:lnSpc>
                <a:spcPts val="840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50150" y="2493794"/>
            <a:ext cx="360898" cy="475729"/>
          </a:xfrm>
          <a:custGeom>
            <a:avLst/>
            <a:gdLst/>
            <a:ahLst/>
            <a:cxnLst/>
            <a:rect r="r" b="b" t="t" l="l"/>
            <a:pathLst>
              <a:path h="475729" w="360898">
                <a:moveTo>
                  <a:pt x="0" y="0"/>
                </a:moveTo>
                <a:lnTo>
                  <a:pt x="360898" y="0"/>
                </a:lnTo>
                <a:lnTo>
                  <a:pt x="360898" y="475729"/>
                </a:lnTo>
                <a:lnTo>
                  <a:pt x="0" y="4757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5001373" y="1850844"/>
          <a:ext cx="8285254" cy="2925394"/>
        </p:xfrm>
        <a:graphic>
          <a:graphicData uri="http://schemas.openxmlformats.org/drawingml/2006/table">
            <a:tbl>
              <a:tblPr/>
              <a:tblGrid>
                <a:gridCol w="2192768"/>
                <a:gridCol w="2025661"/>
                <a:gridCol w="2110908"/>
                <a:gridCol w="1955917"/>
              </a:tblGrid>
              <a:tr h="5829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b="true" sz="2499" spc="124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Parameters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9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b="true" sz="2499" spc="124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Distribution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9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GEV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2.4109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3.0840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0.0454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6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GPA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6.0547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0.3498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0.5055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9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GLO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1.5531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4.0027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-0.1411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8018969" y="2500927"/>
            <a:ext cx="415548" cy="468596"/>
          </a:xfrm>
          <a:custGeom>
            <a:avLst/>
            <a:gdLst/>
            <a:ahLst/>
            <a:cxnLst/>
            <a:rect r="r" b="b" t="t" l="l"/>
            <a:pathLst>
              <a:path h="468596" w="415548">
                <a:moveTo>
                  <a:pt x="0" y="0"/>
                </a:moveTo>
                <a:lnTo>
                  <a:pt x="415548" y="0"/>
                </a:lnTo>
                <a:lnTo>
                  <a:pt x="415548" y="468596"/>
                </a:lnTo>
                <a:lnTo>
                  <a:pt x="0" y="4685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32228" y="2543475"/>
            <a:ext cx="266391" cy="376366"/>
          </a:xfrm>
          <a:custGeom>
            <a:avLst/>
            <a:gdLst/>
            <a:ahLst/>
            <a:cxnLst/>
            <a:rect r="r" b="b" t="t" l="l"/>
            <a:pathLst>
              <a:path h="376366" w="266391">
                <a:moveTo>
                  <a:pt x="0" y="0"/>
                </a:moveTo>
                <a:lnTo>
                  <a:pt x="266391" y="0"/>
                </a:lnTo>
                <a:lnTo>
                  <a:pt x="266391" y="376366"/>
                </a:lnTo>
                <a:lnTo>
                  <a:pt x="0" y="37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2724" t="-27908" r="-31038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3106" y="771105"/>
            <a:ext cx="7133032" cy="48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</a:pPr>
            <a:r>
              <a:rPr lang="en-US" b="true" sz="2599" spc="259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2. ESTIMATION PARAMETER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86077" y="4899530"/>
            <a:ext cx="15673223" cy="602239"/>
            <a:chOff x="0" y="0"/>
            <a:chExt cx="20897630" cy="80298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2459624" y="48004"/>
              <a:ext cx="556528" cy="754982"/>
            </a:xfrm>
            <a:custGeom>
              <a:avLst/>
              <a:gdLst/>
              <a:ahLst/>
              <a:cxnLst/>
              <a:rect r="r" b="b" t="t" l="l"/>
              <a:pathLst>
                <a:path h="754982" w="556528">
                  <a:moveTo>
                    <a:pt x="0" y="0"/>
                  </a:moveTo>
                  <a:lnTo>
                    <a:pt x="556528" y="0"/>
                  </a:lnTo>
                  <a:lnTo>
                    <a:pt x="556528" y="754982"/>
                  </a:lnTo>
                  <a:lnTo>
                    <a:pt x="0" y="7549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457" t="0" r="-1457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934942" y="48004"/>
              <a:ext cx="650555" cy="754982"/>
            </a:xfrm>
            <a:custGeom>
              <a:avLst/>
              <a:gdLst/>
              <a:ahLst/>
              <a:cxnLst/>
              <a:rect r="r" b="b" t="t" l="l"/>
              <a:pathLst>
                <a:path h="754982" w="650555">
                  <a:moveTo>
                    <a:pt x="0" y="0"/>
                  </a:moveTo>
                  <a:lnTo>
                    <a:pt x="650555" y="0"/>
                  </a:lnTo>
                  <a:lnTo>
                    <a:pt x="650555" y="754982"/>
                  </a:lnTo>
                  <a:lnTo>
                    <a:pt x="0" y="7549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457" t="0" r="-1457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8491740" y="0"/>
              <a:ext cx="555378" cy="594425"/>
            </a:xfrm>
            <a:custGeom>
              <a:avLst/>
              <a:gdLst/>
              <a:ahLst/>
              <a:cxnLst/>
              <a:rect r="r" b="b" t="t" l="l"/>
              <a:pathLst>
                <a:path h="594425" w="555378">
                  <a:moveTo>
                    <a:pt x="0" y="0"/>
                  </a:moveTo>
                  <a:lnTo>
                    <a:pt x="555378" y="0"/>
                  </a:lnTo>
                  <a:lnTo>
                    <a:pt x="555378" y="594425"/>
                  </a:lnTo>
                  <a:lnTo>
                    <a:pt x="0" y="5944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457" t="0" r="-1457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0" y="128103"/>
              <a:ext cx="20897630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spc="249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where scale parameter (    ), location parameter (   ), and shape parameter (   ) 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103519" y="6362785"/>
            <a:ext cx="13375363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 spc="26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GPA indicate greater variability, range of flood magnitude the widest.</a:t>
            </a:r>
          </a:p>
          <a:p>
            <a:pPr algn="just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 spc="26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GLO indicate flood magnitude generally high.</a:t>
            </a:r>
          </a:p>
          <a:p>
            <a:pPr algn="just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 spc="26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GPA suggested heavy tail.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678828" y="8847885"/>
            <a:ext cx="477541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1879" y="1729956"/>
            <a:ext cx="10076882" cy="6827087"/>
          </a:xfrm>
          <a:custGeom>
            <a:avLst/>
            <a:gdLst/>
            <a:ahLst/>
            <a:cxnLst/>
            <a:rect r="r" b="b" t="t" l="l"/>
            <a:pathLst>
              <a:path h="6827087" w="10076882">
                <a:moveTo>
                  <a:pt x="0" y="0"/>
                </a:moveTo>
                <a:lnTo>
                  <a:pt x="10076882" y="0"/>
                </a:lnTo>
                <a:lnTo>
                  <a:pt x="10076882" y="6827088"/>
                </a:lnTo>
                <a:lnTo>
                  <a:pt x="0" y="6827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939666" y="3570923"/>
          <a:ext cx="6946950" cy="1232562"/>
        </p:xfrm>
        <a:graphic>
          <a:graphicData uri="http://schemas.openxmlformats.org/drawingml/2006/table">
            <a:tbl>
              <a:tblPr/>
              <a:tblGrid>
                <a:gridCol w="2069474"/>
                <a:gridCol w="2507508"/>
                <a:gridCol w="2369968"/>
              </a:tblGrid>
              <a:tr h="6052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b="true" sz="2499" spc="124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L-CV (t2)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b="true" sz="2499" spc="124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L-Skewness (t3)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b="true" sz="2499" spc="124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L-Kurtosis (t4)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2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0.3672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0.1411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0.1494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752411" y="780393"/>
            <a:ext cx="7675819" cy="48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</a:pPr>
            <a:r>
              <a:rPr lang="en-US" b="true" sz="2599" spc="259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3. L-MOMENT RATIO DIAGRAM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738852" y="8887039"/>
            <a:ext cx="4775418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13</a:t>
            </a:r>
          </a:p>
          <a:p>
            <a:pPr algn="l" marL="0" indent="0" lvl="0">
              <a:lnSpc>
                <a:spcPts val="84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939666" y="5371169"/>
            <a:ext cx="7348334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 spc="26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candidate distribution for the best distribution is GEV distribution.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50043" y="0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962861" y="2564364"/>
            <a:ext cx="1984157" cy="598855"/>
          </a:xfrm>
          <a:custGeom>
            <a:avLst/>
            <a:gdLst/>
            <a:ahLst/>
            <a:cxnLst/>
            <a:rect r="r" b="b" t="t" l="l"/>
            <a:pathLst>
              <a:path h="598855" w="1984157">
                <a:moveTo>
                  <a:pt x="0" y="0"/>
                </a:moveTo>
                <a:lnTo>
                  <a:pt x="1984156" y="0"/>
                </a:lnTo>
                <a:lnTo>
                  <a:pt x="1984156" y="598854"/>
                </a:lnTo>
                <a:lnTo>
                  <a:pt x="0" y="5988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57797" y="3362025"/>
            <a:ext cx="1984157" cy="598855"/>
          </a:xfrm>
          <a:custGeom>
            <a:avLst/>
            <a:gdLst/>
            <a:ahLst/>
            <a:cxnLst/>
            <a:rect r="r" b="b" t="t" l="l"/>
            <a:pathLst>
              <a:path h="598855" w="1984157">
                <a:moveTo>
                  <a:pt x="0" y="0"/>
                </a:moveTo>
                <a:lnTo>
                  <a:pt x="1984157" y="0"/>
                </a:lnTo>
                <a:lnTo>
                  <a:pt x="1984157" y="598855"/>
                </a:lnTo>
                <a:lnTo>
                  <a:pt x="0" y="5988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06763" y="4204792"/>
            <a:ext cx="1984157" cy="598855"/>
          </a:xfrm>
          <a:custGeom>
            <a:avLst/>
            <a:gdLst/>
            <a:ahLst/>
            <a:cxnLst/>
            <a:rect r="r" b="b" t="t" l="l"/>
            <a:pathLst>
              <a:path h="598855" w="1984157">
                <a:moveTo>
                  <a:pt x="0" y="0"/>
                </a:moveTo>
                <a:lnTo>
                  <a:pt x="1984157" y="0"/>
                </a:lnTo>
                <a:lnTo>
                  <a:pt x="1984157" y="598854"/>
                </a:lnTo>
                <a:lnTo>
                  <a:pt x="0" y="5988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62861" y="4911324"/>
            <a:ext cx="1984157" cy="598855"/>
          </a:xfrm>
          <a:custGeom>
            <a:avLst/>
            <a:gdLst/>
            <a:ahLst/>
            <a:cxnLst/>
            <a:rect r="r" b="b" t="t" l="l"/>
            <a:pathLst>
              <a:path h="598855" w="1984157">
                <a:moveTo>
                  <a:pt x="0" y="0"/>
                </a:moveTo>
                <a:lnTo>
                  <a:pt x="1984156" y="0"/>
                </a:lnTo>
                <a:lnTo>
                  <a:pt x="1984156" y="598854"/>
                </a:lnTo>
                <a:lnTo>
                  <a:pt x="0" y="5988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957797" y="5784098"/>
            <a:ext cx="1984157" cy="598855"/>
          </a:xfrm>
          <a:custGeom>
            <a:avLst/>
            <a:gdLst/>
            <a:ahLst/>
            <a:cxnLst/>
            <a:rect r="r" b="b" t="t" l="l"/>
            <a:pathLst>
              <a:path h="598855" w="1984157">
                <a:moveTo>
                  <a:pt x="0" y="0"/>
                </a:moveTo>
                <a:lnTo>
                  <a:pt x="1984157" y="0"/>
                </a:lnTo>
                <a:lnTo>
                  <a:pt x="1984157" y="598854"/>
                </a:lnTo>
                <a:lnTo>
                  <a:pt x="0" y="5988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50155" y="6603100"/>
            <a:ext cx="1984157" cy="598855"/>
          </a:xfrm>
          <a:custGeom>
            <a:avLst/>
            <a:gdLst/>
            <a:ahLst/>
            <a:cxnLst/>
            <a:rect r="r" b="b" t="t" l="l"/>
            <a:pathLst>
              <a:path h="598855" w="1984157">
                <a:moveTo>
                  <a:pt x="0" y="0"/>
                </a:moveTo>
                <a:lnTo>
                  <a:pt x="1984156" y="0"/>
                </a:lnTo>
                <a:lnTo>
                  <a:pt x="1984156" y="598855"/>
                </a:lnTo>
                <a:lnTo>
                  <a:pt x="0" y="5988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38579" y="7441802"/>
            <a:ext cx="1984157" cy="598855"/>
          </a:xfrm>
          <a:custGeom>
            <a:avLst/>
            <a:gdLst/>
            <a:ahLst/>
            <a:cxnLst/>
            <a:rect r="r" b="b" t="t" l="l"/>
            <a:pathLst>
              <a:path h="598855" w="1984157">
                <a:moveTo>
                  <a:pt x="0" y="0"/>
                </a:moveTo>
                <a:lnTo>
                  <a:pt x="1984157" y="0"/>
                </a:lnTo>
                <a:lnTo>
                  <a:pt x="1984157" y="598855"/>
                </a:lnTo>
                <a:lnTo>
                  <a:pt x="0" y="5988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4346046" y="1566636"/>
          <a:ext cx="9595908" cy="6474020"/>
        </p:xfrm>
        <a:graphic>
          <a:graphicData uri="http://schemas.openxmlformats.org/drawingml/2006/table">
            <a:tbl>
              <a:tblPr/>
              <a:tblGrid>
                <a:gridCol w="2371584"/>
                <a:gridCol w="2452030"/>
                <a:gridCol w="2603621"/>
                <a:gridCol w="2168672"/>
              </a:tblGrid>
              <a:tr h="8323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b="true" sz="2699" spc="134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Distribution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b="true" sz="2699" spc="134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GEV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b="true" sz="2699" spc="134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GPA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b="true" sz="2699" spc="134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GLO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4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0.3979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0.000009524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0.3684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4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K-S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0.4244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0.1567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0.5923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4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MAPE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0.2276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0.1271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0.3048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4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MAE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0.5369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0.5827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0.5396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4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RMSE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0.8883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1.1586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0.7842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0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RMSPE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65.0587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19.9394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99.9211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4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0.9180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0.8589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0.9366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11" id="11"/>
          <p:cNvSpPr/>
          <p:nvPr/>
        </p:nvSpPr>
        <p:spPr>
          <a:xfrm flipH="false" flipV="false" rot="0">
            <a:off x="5107126" y="7325339"/>
            <a:ext cx="575398" cy="464745"/>
          </a:xfrm>
          <a:custGeom>
            <a:avLst/>
            <a:gdLst/>
            <a:ahLst/>
            <a:cxnLst/>
            <a:rect r="r" b="b" t="t" l="l"/>
            <a:pathLst>
              <a:path h="464745" w="575398">
                <a:moveTo>
                  <a:pt x="0" y="0"/>
                </a:moveTo>
                <a:lnTo>
                  <a:pt x="575398" y="0"/>
                </a:lnTo>
                <a:lnTo>
                  <a:pt x="575398" y="464744"/>
                </a:lnTo>
                <a:lnTo>
                  <a:pt x="0" y="464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346046" y="8240682"/>
            <a:ext cx="9624483" cy="881380"/>
            <a:chOff x="0" y="0"/>
            <a:chExt cx="12832643" cy="117517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727114" y="549487"/>
              <a:ext cx="406006" cy="327928"/>
            </a:xfrm>
            <a:custGeom>
              <a:avLst/>
              <a:gdLst/>
              <a:ahLst/>
              <a:cxnLst/>
              <a:rect r="r" b="b" t="t" l="l"/>
              <a:pathLst>
                <a:path h="327928" w="406006">
                  <a:moveTo>
                    <a:pt x="0" y="0"/>
                  </a:moveTo>
                  <a:lnTo>
                    <a:pt x="406007" y="0"/>
                  </a:lnTo>
                  <a:lnTo>
                    <a:pt x="406007" y="327928"/>
                  </a:lnTo>
                  <a:lnTo>
                    <a:pt x="0" y="327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12832643" cy="12132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819"/>
                </a:lnSpc>
              </a:pPr>
              <a:r>
                <a:rPr lang="en-US" sz="1299" spc="129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Abbreviation: Anderson Darling (AD), Kolmogorov-Smirnov (K-S) Test, Mean Absolute Percentage Error (MAPE), Mean Absolute Error (MAE), Root Mean Square Error (RMSE), Root Mean Square Percentage Error (RMSPE), Coefficient of  Determination (    )</a:t>
              </a:r>
            </a:p>
            <a:p>
              <a:pPr algn="just">
                <a:lnSpc>
                  <a:spcPts val="181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93086" y="601345"/>
            <a:ext cx="15285742" cy="48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</a:pPr>
            <a:r>
              <a:rPr lang="en-US" b="true" sz="2600" spc="26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4. GOODNESS-OF-FIT AND ACCURACY PERFORMANCE MEASURE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678828" y="8847885"/>
            <a:ext cx="477541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21558" y="-1583383"/>
            <a:ext cx="28575" cy="4319460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949912" y="8087286"/>
            <a:ext cx="2194088" cy="662216"/>
          </a:xfrm>
          <a:custGeom>
            <a:avLst/>
            <a:gdLst/>
            <a:ahLst/>
            <a:cxnLst/>
            <a:rect r="r" b="b" t="t" l="l"/>
            <a:pathLst>
              <a:path h="662216" w="2194088">
                <a:moveTo>
                  <a:pt x="0" y="0"/>
                </a:moveTo>
                <a:lnTo>
                  <a:pt x="2194088" y="0"/>
                </a:lnTo>
                <a:lnTo>
                  <a:pt x="2194088" y="662215"/>
                </a:lnTo>
                <a:lnTo>
                  <a:pt x="0" y="6622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4331759" y="1473586"/>
          <a:ext cx="10128746" cy="7830293"/>
        </p:xfrm>
        <a:graphic>
          <a:graphicData uri="http://schemas.openxmlformats.org/drawingml/2006/table">
            <a:tbl>
              <a:tblPr/>
              <a:tblGrid>
                <a:gridCol w="2911466"/>
                <a:gridCol w="2079869"/>
                <a:gridCol w="2468894"/>
                <a:gridCol w="2668517"/>
              </a:tblGrid>
              <a:tr h="9259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78"/>
                        </a:lnSpc>
                        <a:defRPr/>
                      </a:pPr>
                      <a:r>
                        <a:rPr lang="en-US" b="true" sz="2841" spc="142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Distribution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6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6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78"/>
                        </a:lnSpc>
                        <a:defRPr/>
                      </a:pPr>
                      <a:r>
                        <a:rPr lang="en-US" b="true" sz="2841" spc="142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GEV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6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6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78"/>
                        </a:lnSpc>
                        <a:defRPr/>
                      </a:pPr>
                      <a:r>
                        <a:rPr lang="en-US" b="true" sz="2841" spc="142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GPA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6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6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78"/>
                        </a:lnSpc>
                        <a:defRPr/>
                      </a:pPr>
                      <a:r>
                        <a:rPr lang="en-US" b="true" sz="2841" spc="142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GLO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6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6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2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6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6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6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6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2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K-S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2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MAPE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2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MAE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2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RMSE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2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RMSPE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2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6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6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6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sz="2630" spc="131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6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6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b="true" sz="2630" spc="131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Total Score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6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6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b="true" sz="2630" spc="131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16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6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6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b="true" sz="2630" spc="131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11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6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6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83"/>
                        </a:lnSpc>
                        <a:defRPr/>
                      </a:pPr>
                      <a:r>
                        <a:rPr lang="en-US" b="true" sz="2630" spc="131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15</a:t>
                      </a:r>
                      <a:endParaRPr lang="en-US" sz="1100"/>
                    </a:p>
                  </a:txBody>
                  <a:tcPr marL="130313" marR="130313" marT="130313" marB="130313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6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6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0">
            <a:off x="5354496" y="7274465"/>
            <a:ext cx="670698" cy="489094"/>
          </a:xfrm>
          <a:custGeom>
            <a:avLst/>
            <a:gdLst/>
            <a:ahLst/>
            <a:cxnLst/>
            <a:rect r="r" b="b" t="t" l="l"/>
            <a:pathLst>
              <a:path h="489094" w="670698">
                <a:moveTo>
                  <a:pt x="0" y="0"/>
                </a:moveTo>
                <a:lnTo>
                  <a:pt x="670698" y="0"/>
                </a:lnTo>
                <a:lnTo>
                  <a:pt x="670698" y="489094"/>
                </a:lnTo>
                <a:lnTo>
                  <a:pt x="0" y="4890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379" r="0" b="-5379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331759" y="9123595"/>
            <a:ext cx="9624483" cy="881380"/>
            <a:chOff x="0" y="0"/>
            <a:chExt cx="12832643" cy="11751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727114" y="549487"/>
              <a:ext cx="406006" cy="327928"/>
            </a:xfrm>
            <a:custGeom>
              <a:avLst/>
              <a:gdLst/>
              <a:ahLst/>
              <a:cxnLst/>
              <a:rect r="r" b="b" t="t" l="l"/>
              <a:pathLst>
                <a:path h="327928" w="406006">
                  <a:moveTo>
                    <a:pt x="0" y="0"/>
                  </a:moveTo>
                  <a:lnTo>
                    <a:pt x="406007" y="0"/>
                  </a:lnTo>
                  <a:lnTo>
                    <a:pt x="406007" y="327928"/>
                  </a:lnTo>
                  <a:lnTo>
                    <a:pt x="0" y="327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-38100"/>
              <a:ext cx="12832643" cy="12132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819"/>
                </a:lnSpc>
              </a:pPr>
              <a:r>
                <a:rPr lang="en-US" sz="1299" spc="129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Abbreviation: Anderson Darling (AD), Kolmogorov-Smirnov (K-S) Test, Mean Absolute Percentage Error (MAPE), Mean Absolute Error (MAE), Root Mean Square Error (RMSE), Root Mean Square Percentage Error (RMSPE), Coefficient of  Determination (    )</a:t>
              </a:r>
            </a:p>
            <a:p>
              <a:pPr algn="just">
                <a:lnSpc>
                  <a:spcPts val="181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52411" y="799443"/>
            <a:ext cx="6853752" cy="41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5. MEASUREMENT RANKING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155177" y="4500095"/>
            <a:ext cx="3579264" cy="1239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226" indent="-257613" lvl="1">
              <a:lnSpc>
                <a:spcPts val="3340"/>
              </a:lnSpc>
              <a:buFont typeface="Arial"/>
              <a:buChar char="•"/>
            </a:pPr>
            <a:r>
              <a:rPr lang="en-US" sz="2386" spc="23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best distribution is GEV.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678828" y="8847885"/>
            <a:ext cx="477541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23684" y="0"/>
            <a:ext cx="17414738" cy="10287000"/>
            <a:chOff x="0" y="0"/>
            <a:chExt cx="45865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65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4586598">
                  <a:moveTo>
                    <a:pt x="0" y="0"/>
                  </a:moveTo>
                  <a:lnTo>
                    <a:pt x="4586598" y="0"/>
                  </a:lnTo>
                  <a:lnTo>
                    <a:pt x="45865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8659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7287874" y="-393410"/>
            <a:ext cx="28575" cy="4319460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2539724" y="1906225"/>
          <a:ext cx="12314611" cy="4932381"/>
        </p:xfrm>
        <a:graphic>
          <a:graphicData uri="http://schemas.openxmlformats.org/drawingml/2006/table">
            <a:tbl>
              <a:tblPr/>
              <a:tblGrid>
                <a:gridCol w="2211213"/>
                <a:gridCol w="2799782"/>
                <a:gridCol w="2310911"/>
                <a:gridCol w="2643838"/>
                <a:gridCol w="2348867"/>
              </a:tblGrid>
              <a:tr h="977338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b="true" sz="2499" spc="124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Return Period (year)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b="true" sz="2499" spc="124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Probabilities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b="true" sz="2499" spc="124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  (p)</a:t>
                      </a:r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b="true" sz="2499" spc="124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Estimated Flood Discharge m³/s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b="true" sz="2499" spc="124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Estimated Flood Discharge m³/s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b="true" sz="2499" spc="124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Estimated Flood Discharge m³/s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0282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b="true" sz="2499" spc="124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Return Period (year)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b="true" sz="2499" spc="124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Probabilities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b="true" sz="2499" spc="124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  (p)</a:t>
                      </a:r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b="true" sz="2499" spc="124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GEV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b="true" sz="2499" spc="124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GPA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b="true" sz="2499" spc="124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GLO 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3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0.90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8.2412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8.2280 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8.3828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72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50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0.98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11.7045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12.1111 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10.6525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214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0.99 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13.0923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14.0749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spc="124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11.1536 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1752411" y="799443"/>
            <a:ext cx="4775418" cy="41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6. QUANTILE ESTIMATE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38852" y="8887039"/>
            <a:ext cx="477541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77573" y="1931455"/>
            <a:ext cx="1615927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22656" y="3845980"/>
            <a:ext cx="15755694" cy="2846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 spc="27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Highlighted the practical and academic implications of integrating detailed data analysis into flood mitigation and regional planning.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 spc="27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Identified GEV distribution as the most reliable model for predicting flood magnitudes, outperforming other methods in accuracy and goodness-of-fit tests.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 spc="27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Quantile estimates from GEV predict flood discharges for 10, 50, and 100 years at 8.24 m³/s, 11.70 m³/s, and 13.09 m³/s, respectively.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678828" y="8847885"/>
            <a:ext cx="477541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52945" y="2081835"/>
            <a:ext cx="1615927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RECOMMENDATION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678828" y="8847885"/>
            <a:ext cx="477541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18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61113" y="3391787"/>
            <a:ext cx="15373942" cy="2846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 spc="27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Policymakers and engineers should optimise the use of GEV in flood control structures.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 spc="27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Government and policymakers can employs quantile estimate to mitigate flood impacts.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 spc="27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Future researcher can implement in other regions to validate the used of GEV model.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52945" y="2081835"/>
            <a:ext cx="1615927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REFERENCES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678828" y="8847885"/>
            <a:ext cx="477541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19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38576" y="6635115"/>
            <a:ext cx="4475866" cy="3832969"/>
          </a:xfrm>
          <a:custGeom>
            <a:avLst/>
            <a:gdLst/>
            <a:ahLst/>
            <a:cxnLst/>
            <a:rect r="r" b="b" t="t" l="l"/>
            <a:pathLst>
              <a:path h="3832969" w="4475866">
                <a:moveTo>
                  <a:pt x="0" y="0"/>
                </a:moveTo>
                <a:lnTo>
                  <a:pt x="4475866" y="0"/>
                </a:lnTo>
                <a:lnTo>
                  <a:pt x="4475866" y="3832969"/>
                </a:lnTo>
                <a:lnTo>
                  <a:pt x="0" y="3832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62821" y="3530815"/>
            <a:ext cx="1537223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spc="25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Hamed, K., &amp; Rao, A. R. (2019). Flood frequency analysis. CRC press.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62821" y="4159133"/>
            <a:ext cx="1212734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spc="25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Hosking, J. R. M., &amp; Wallis, J. R. (1997). Regional frequency analysis.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82226" y="945354"/>
            <a:ext cx="14523548" cy="1076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AGENDA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82226" y="2668195"/>
            <a:ext cx="477541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82226" y="4244022"/>
            <a:ext cx="477541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67536" y="4244022"/>
            <a:ext cx="477541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17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82226" y="5805615"/>
            <a:ext cx="477541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795779" y="5805615"/>
            <a:ext cx="477541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18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82226" y="3745229"/>
            <a:ext cx="4775418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BACKGROUND OF STUDY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82226" y="5263122"/>
            <a:ext cx="4775418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PROBLEM STATEMENT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95779" y="5263048"/>
            <a:ext cx="4775418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82226" y="6824715"/>
            <a:ext cx="4775418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METHOD OF 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82226" y="7318745"/>
            <a:ext cx="477541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06-10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24022" y="6752459"/>
            <a:ext cx="4775418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RECOMMENDATION</a:t>
            </a:r>
          </a:p>
        </p:txBody>
      </p:sp>
      <p:sp>
        <p:nvSpPr>
          <p:cNvPr name="AutoShape 17" id="17"/>
          <p:cNvSpPr/>
          <p:nvPr/>
        </p:nvSpPr>
        <p:spPr>
          <a:xfrm>
            <a:off x="1430962" y="6424929"/>
            <a:ext cx="28575" cy="4319460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0">
            <a:off x="17259300" y="9258300"/>
            <a:ext cx="248490" cy="24849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882226" y="8328395"/>
            <a:ext cx="4775418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METHODOLOGY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738629" y="2678504"/>
            <a:ext cx="477541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11-16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767536" y="3745229"/>
            <a:ext cx="6107019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RESULT OF STUDY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710386" y="7318745"/>
            <a:ext cx="477541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19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738629" y="8265589"/>
            <a:ext cx="4775418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REFERENCES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62429" y="1028700"/>
            <a:ext cx="21203378" cy="7634140"/>
            <a:chOff x="0" y="0"/>
            <a:chExt cx="112875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8752" cy="406400"/>
            </a:xfrm>
            <a:custGeom>
              <a:avLst/>
              <a:gdLst/>
              <a:ahLst/>
              <a:cxnLst/>
              <a:rect r="r" b="b" t="t" l="l"/>
              <a:pathLst>
                <a:path h="406400" w="1128752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958126" y="3391690"/>
            <a:ext cx="12371749" cy="2056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238"/>
              </a:lnSpc>
            </a:pPr>
            <a:r>
              <a:rPr lang="en-US" b="true" sz="11598" spc="579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7719" y="0"/>
            <a:ext cx="18443438" cy="10287000"/>
            <a:chOff x="0" y="0"/>
            <a:chExt cx="485753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57531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57531">
                  <a:moveTo>
                    <a:pt x="0" y="0"/>
                  </a:moveTo>
                  <a:lnTo>
                    <a:pt x="4857531" y="0"/>
                  </a:lnTo>
                  <a:lnTo>
                    <a:pt x="485753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57531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025551" y="2208116"/>
            <a:ext cx="6628845" cy="5789074"/>
          </a:xfrm>
          <a:custGeom>
            <a:avLst/>
            <a:gdLst/>
            <a:ahLst/>
            <a:cxnLst/>
            <a:rect r="r" b="b" t="t" l="l"/>
            <a:pathLst>
              <a:path h="5789074" w="6628845">
                <a:moveTo>
                  <a:pt x="0" y="0"/>
                </a:moveTo>
                <a:lnTo>
                  <a:pt x="6628845" y="0"/>
                </a:lnTo>
                <a:lnTo>
                  <a:pt x="6628845" y="5789074"/>
                </a:lnTo>
                <a:lnTo>
                  <a:pt x="0" y="5789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361" t="0" r="-3204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313879" y="3615416"/>
            <a:ext cx="501800" cy="816262"/>
          </a:xfrm>
          <a:custGeom>
            <a:avLst/>
            <a:gdLst/>
            <a:ahLst/>
            <a:cxnLst/>
            <a:rect r="r" b="b" t="t" l="l"/>
            <a:pathLst>
              <a:path h="816262" w="501800">
                <a:moveTo>
                  <a:pt x="0" y="0"/>
                </a:moveTo>
                <a:lnTo>
                  <a:pt x="501800" y="0"/>
                </a:lnTo>
                <a:lnTo>
                  <a:pt x="501800" y="816262"/>
                </a:lnTo>
                <a:lnTo>
                  <a:pt x="0" y="8162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68482" y="2194560"/>
            <a:ext cx="9681015" cy="5802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 spc="2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Malaysia experienced frequent floods, especially during the monsoon seasons (Southwest: May–Sept; Northeast: Nov–March).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 spc="2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Heavy rainfall during monsoons affecting areas like Kelantan, Terengganu, and Johor.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 spc="2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Floods led to community displacement, damaged infrastructure, and economic loss.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 spc="2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Understanding flood patterns was essential.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 spc="2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stud</a:t>
            </a:r>
            <a:r>
              <a:rPr lang="en-US" sz="2400" spc="2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 used 63 years of data and focus on three statistical models including Generalized Extreme Value (GEV), Generalized Pareto (GPA), and Generalized Logistic (GLO) distributions.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0239" y="583030"/>
            <a:ext cx="1552906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BACKGROUND OF STUDY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678828" y="8847885"/>
            <a:ext cx="477541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H="true">
            <a:off x="491001" y="7341777"/>
            <a:ext cx="0" cy="3334176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921872" y="2156318"/>
            <a:ext cx="16648816" cy="3842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0599" indent="-295299" lvl="1">
              <a:lnSpc>
                <a:spcPts val="4376"/>
              </a:lnSpc>
              <a:buFont typeface="Arial"/>
              <a:buChar char="•"/>
            </a:pPr>
            <a:r>
              <a:rPr lang="en-US" sz="2735" spc="27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Flooding in Peninsular Malaysia was a significant hazard, endangering individuals, infrastructure, and ecosystems. </a:t>
            </a:r>
          </a:p>
          <a:p>
            <a:pPr algn="l" marL="590599" indent="-295299" lvl="1">
              <a:lnSpc>
                <a:spcPts val="4376"/>
              </a:lnSpc>
              <a:buFont typeface="Arial"/>
              <a:buChar char="•"/>
            </a:pPr>
            <a:r>
              <a:rPr lang="en-US" sz="2735" spc="27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increased frequency and severity of floods underscored the urgent need for improved prediction and control strategies.</a:t>
            </a:r>
          </a:p>
          <a:p>
            <a:pPr algn="l" marL="590599" indent="-295299" lvl="1">
              <a:lnSpc>
                <a:spcPts val="4376"/>
              </a:lnSpc>
              <a:buFont typeface="Arial"/>
              <a:buChar char="•"/>
            </a:pPr>
            <a:r>
              <a:rPr lang="en-US" sz="2735" spc="27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Flood frequency Analysis (FFA) was a statistical technique used.</a:t>
            </a:r>
          </a:p>
          <a:p>
            <a:pPr algn="l" marL="590599" indent="-295299" lvl="1">
              <a:lnSpc>
                <a:spcPts val="4376"/>
              </a:lnSpc>
              <a:buFont typeface="Arial"/>
              <a:buChar char="•"/>
            </a:pPr>
            <a:r>
              <a:rPr lang="en-US" sz="2735" spc="27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L-moments provided a more reliable estimation of probability distributions for extreme events compared to conventional moments.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3339777" y="6561153"/>
            <a:ext cx="5250905" cy="4114800"/>
          </a:xfrm>
          <a:custGeom>
            <a:avLst/>
            <a:gdLst/>
            <a:ahLst/>
            <a:cxnLst/>
            <a:rect r="r" b="b" t="t" l="l"/>
            <a:pathLst>
              <a:path h="4114800" w="5250905">
                <a:moveTo>
                  <a:pt x="0" y="0"/>
                </a:moveTo>
                <a:lnTo>
                  <a:pt x="5250904" y="0"/>
                </a:lnTo>
                <a:lnTo>
                  <a:pt x="5250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81749" y="866775"/>
            <a:ext cx="15529061" cy="1076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PROBLEM STATEMENT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678828" y="8847885"/>
            <a:ext cx="477541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460144"/>
            <a:ext cx="18288000" cy="7549667"/>
            <a:chOff x="0" y="0"/>
            <a:chExt cx="1170957" cy="4833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957" cy="483395"/>
            </a:xfrm>
            <a:custGeom>
              <a:avLst/>
              <a:gdLst/>
              <a:ahLst/>
              <a:cxnLst/>
              <a:rect r="r" b="b" t="t" l="l"/>
              <a:pathLst>
                <a:path h="483395" w="1170957">
                  <a:moveTo>
                    <a:pt x="967757" y="0"/>
                  </a:moveTo>
                  <a:cubicBezTo>
                    <a:pt x="1079981" y="0"/>
                    <a:pt x="1170957" y="108212"/>
                    <a:pt x="1170957" y="241698"/>
                  </a:cubicBezTo>
                  <a:cubicBezTo>
                    <a:pt x="1170957" y="375184"/>
                    <a:pt x="1079981" y="483395"/>
                    <a:pt x="967757" y="483395"/>
                  </a:cubicBezTo>
                  <a:lnTo>
                    <a:pt x="203200" y="483395"/>
                  </a:lnTo>
                  <a:cubicBezTo>
                    <a:pt x="90976" y="483395"/>
                    <a:pt x="0" y="375184"/>
                    <a:pt x="0" y="241698"/>
                  </a:cubicBezTo>
                  <a:cubicBezTo>
                    <a:pt x="0" y="10821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70957" cy="531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77190" y="383819"/>
            <a:ext cx="1552906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METHOD OF ANALYSIS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215380" y="1957715"/>
            <a:ext cx="3594397" cy="422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0"/>
              </a:lnSpc>
            </a:pPr>
            <a:r>
              <a:rPr lang="en-US" b="true" sz="2478" spc="247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Method of Analysis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89352" y="3227790"/>
            <a:ext cx="4331070" cy="817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4"/>
              </a:lnSpc>
            </a:pPr>
            <a:r>
              <a:rPr lang="en-US" sz="2310" spc="23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Ranking the Performance Measure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840178" y="5472775"/>
            <a:ext cx="1860804" cy="408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4"/>
              </a:lnSpc>
            </a:pPr>
            <a:r>
              <a:rPr lang="en-US" sz="2310" spc="23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L-Moment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61904" y="7223851"/>
            <a:ext cx="3217352" cy="408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4"/>
              </a:lnSpc>
            </a:pPr>
            <a:r>
              <a:rPr lang="en-US" sz="2310" spc="23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Quantile Estimate</a:t>
            </a:r>
          </a:p>
        </p:txBody>
      </p:sp>
      <p:sp>
        <p:nvSpPr>
          <p:cNvPr name="AutoShape 16" id="16"/>
          <p:cNvSpPr/>
          <p:nvPr/>
        </p:nvSpPr>
        <p:spPr>
          <a:xfrm flipV="true">
            <a:off x="2851284" y="2569110"/>
            <a:ext cx="12585431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4025134" y="1950004"/>
            <a:ext cx="4045639" cy="422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0"/>
              </a:lnSpc>
            </a:pPr>
            <a:r>
              <a:rPr lang="en-US" b="true" sz="2478" spc="247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Research objectives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362202" y="2802473"/>
            <a:ext cx="6911573" cy="20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9"/>
              </a:lnSpc>
            </a:pPr>
            <a:r>
              <a:rPr lang="en-US" sz="2306" spc="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develop and evaluate a precise flood frequency model using extreme value distributions for predicting the occurrence and magnitude of floods in Peninsular Malaysia’s river systems.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04698" y="5254906"/>
            <a:ext cx="6911573" cy="1227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4"/>
              </a:lnSpc>
              <a:spcBef>
                <a:spcPct val="0"/>
              </a:spcBef>
            </a:pPr>
            <a:r>
              <a:rPr lang="en-US" sz="2310" spc="23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utilise L-Moments for the estimation of parameters of extreme value distributions used in modelling flood data.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285295" y="6792861"/>
            <a:ext cx="6988480" cy="1598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 spc="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estimate the return periods of various flood  magnitudes by analysing historical streamflow data and applying extreme value distributions.</a:t>
            </a:r>
          </a:p>
        </p:txBody>
      </p:sp>
      <p:sp>
        <p:nvSpPr>
          <p:cNvPr name="AutoShape 21" id="21"/>
          <p:cNvSpPr/>
          <p:nvPr/>
        </p:nvSpPr>
        <p:spPr>
          <a:xfrm flipV="true">
            <a:off x="2749004" y="8587053"/>
            <a:ext cx="12585431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16678828" y="8847885"/>
            <a:ext cx="477541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05</a:t>
            </a:r>
          </a:p>
        </p:txBody>
      </p:sp>
      <p:sp>
        <p:nvSpPr>
          <p:cNvPr name="AutoShape 23" id="23"/>
          <p:cNvSpPr/>
          <p:nvPr/>
        </p:nvSpPr>
        <p:spPr>
          <a:xfrm flipV="true">
            <a:off x="2851284" y="1726166"/>
            <a:ext cx="12585431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11487" y="0"/>
            <a:ext cx="6806369" cy="10287000"/>
            <a:chOff x="0" y="0"/>
            <a:chExt cx="179262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26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92624">
                  <a:moveTo>
                    <a:pt x="0" y="0"/>
                  </a:moveTo>
                  <a:lnTo>
                    <a:pt x="1792624" y="0"/>
                  </a:lnTo>
                  <a:lnTo>
                    <a:pt x="17926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9262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328730" y="1825907"/>
            <a:ext cx="12378175" cy="7641103"/>
          </a:xfrm>
          <a:custGeom>
            <a:avLst/>
            <a:gdLst/>
            <a:ahLst/>
            <a:cxnLst/>
            <a:rect r="r" b="b" t="t" l="l"/>
            <a:pathLst>
              <a:path h="7641103" w="12378175">
                <a:moveTo>
                  <a:pt x="0" y="0"/>
                </a:moveTo>
                <a:lnTo>
                  <a:pt x="12378175" y="0"/>
                </a:lnTo>
                <a:lnTo>
                  <a:pt x="12378175" y="7641103"/>
                </a:lnTo>
                <a:lnTo>
                  <a:pt x="0" y="76411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76261" y="618285"/>
            <a:ext cx="13883114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METHODOLOGY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678828" y="8847885"/>
            <a:ext cx="477541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11487" y="0"/>
            <a:ext cx="6806369" cy="10287000"/>
            <a:chOff x="0" y="0"/>
            <a:chExt cx="179262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26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92624">
                  <a:moveTo>
                    <a:pt x="0" y="0"/>
                  </a:moveTo>
                  <a:lnTo>
                    <a:pt x="1792624" y="0"/>
                  </a:lnTo>
                  <a:lnTo>
                    <a:pt x="17926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9262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576261" y="618285"/>
            <a:ext cx="13883114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METHODOLOGY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08540" y="2424505"/>
            <a:ext cx="7135460" cy="2493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3360"/>
              </a:lnSpc>
              <a:buFont typeface="Arial"/>
              <a:buChar char="•"/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probability weight moment (PWM) generates the L-moment, introduced by J.R. Hosking (1990).</a:t>
            </a:r>
          </a:p>
          <a:p>
            <a:pPr algn="just" marL="453390" indent="-226695" lvl="1">
              <a:lnSpc>
                <a:spcPts val="3360"/>
              </a:lnSpc>
              <a:buFont typeface="Arial"/>
              <a:buChar char="•"/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Four unbiased estimator components and the first four sample estimators of L-Moment, derived L-Moment ratios.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08540" y="1771493"/>
            <a:ext cx="849968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b="true" sz="2499" spc="249">
                <a:solidFill>
                  <a:srgbClr val="4E6E81"/>
                </a:solidFill>
                <a:latin typeface="Lato Bold"/>
                <a:ea typeface="Lato Bold"/>
                <a:cs typeface="Lato Bold"/>
                <a:sym typeface="Lato Bold"/>
              </a:rPr>
              <a:t>L-MOMENT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517817" y="1819118"/>
            <a:ext cx="7843785" cy="7821438"/>
          </a:xfrm>
          <a:custGeom>
            <a:avLst/>
            <a:gdLst/>
            <a:ahLst/>
            <a:cxnLst/>
            <a:rect r="r" b="b" t="t" l="l"/>
            <a:pathLst>
              <a:path h="7821438" w="7843785">
                <a:moveTo>
                  <a:pt x="0" y="0"/>
                </a:moveTo>
                <a:lnTo>
                  <a:pt x="7843785" y="0"/>
                </a:lnTo>
                <a:lnTo>
                  <a:pt x="7843785" y="7821438"/>
                </a:lnTo>
                <a:lnTo>
                  <a:pt x="0" y="78214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678828" y="8847885"/>
            <a:ext cx="477541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11487" y="0"/>
            <a:ext cx="6806369" cy="10287000"/>
            <a:chOff x="0" y="0"/>
            <a:chExt cx="179262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26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92624">
                  <a:moveTo>
                    <a:pt x="0" y="0"/>
                  </a:moveTo>
                  <a:lnTo>
                    <a:pt x="1792624" y="0"/>
                  </a:lnTo>
                  <a:lnTo>
                    <a:pt x="17926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9262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52380" y="1694610"/>
            <a:ext cx="7234310" cy="8080588"/>
          </a:xfrm>
          <a:custGeom>
            <a:avLst/>
            <a:gdLst/>
            <a:ahLst/>
            <a:cxnLst/>
            <a:rect r="r" b="b" t="t" l="l"/>
            <a:pathLst>
              <a:path h="8080588" w="7234310">
                <a:moveTo>
                  <a:pt x="0" y="0"/>
                </a:moveTo>
                <a:lnTo>
                  <a:pt x="7234310" y="0"/>
                </a:lnTo>
                <a:lnTo>
                  <a:pt x="7234310" y="8080588"/>
                </a:lnTo>
                <a:lnTo>
                  <a:pt x="0" y="8080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06511" y="6132840"/>
            <a:ext cx="8029784" cy="2890094"/>
          </a:xfrm>
          <a:custGeom>
            <a:avLst/>
            <a:gdLst/>
            <a:ahLst/>
            <a:cxnLst/>
            <a:rect r="r" b="b" t="t" l="l"/>
            <a:pathLst>
              <a:path h="2890094" w="8029784">
                <a:moveTo>
                  <a:pt x="0" y="0"/>
                </a:moveTo>
                <a:lnTo>
                  <a:pt x="8029784" y="0"/>
                </a:lnTo>
                <a:lnTo>
                  <a:pt x="8029784" y="2890094"/>
                </a:lnTo>
                <a:lnTo>
                  <a:pt x="0" y="28900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958" r="-1064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56884" y="3663574"/>
            <a:ext cx="379539" cy="500302"/>
          </a:xfrm>
          <a:custGeom>
            <a:avLst/>
            <a:gdLst/>
            <a:ahLst/>
            <a:cxnLst/>
            <a:rect r="r" b="b" t="t" l="l"/>
            <a:pathLst>
              <a:path h="500302" w="379539">
                <a:moveTo>
                  <a:pt x="0" y="0"/>
                </a:moveTo>
                <a:lnTo>
                  <a:pt x="379540" y="0"/>
                </a:lnTo>
                <a:lnTo>
                  <a:pt x="379540" y="500302"/>
                </a:lnTo>
                <a:lnTo>
                  <a:pt x="0" y="5003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012624" y="3663574"/>
            <a:ext cx="415548" cy="468596"/>
          </a:xfrm>
          <a:custGeom>
            <a:avLst/>
            <a:gdLst/>
            <a:ahLst/>
            <a:cxnLst/>
            <a:rect r="r" b="b" t="t" l="l"/>
            <a:pathLst>
              <a:path h="468596" w="415548">
                <a:moveTo>
                  <a:pt x="0" y="0"/>
                </a:moveTo>
                <a:lnTo>
                  <a:pt x="415547" y="0"/>
                </a:lnTo>
                <a:lnTo>
                  <a:pt x="415547" y="468597"/>
                </a:lnTo>
                <a:lnTo>
                  <a:pt x="0" y="4685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139533" y="3663574"/>
            <a:ext cx="428313" cy="445446"/>
          </a:xfrm>
          <a:custGeom>
            <a:avLst/>
            <a:gdLst/>
            <a:ahLst/>
            <a:cxnLst/>
            <a:rect r="r" b="b" t="t" l="l"/>
            <a:pathLst>
              <a:path h="445446" w="428313">
                <a:moveTo>
                  <a:pt x="0" y="0"/>
                </a:moveTo>
                <a:lnTo>
                  <a:pt x="428313" y="0"/>
                </a:lnTo>
                <a:lnTo>
                  <a:pt x="428313" y="445446"/>
                </a:lnTo>
                <a:lnTo>
                  <a:pt x="0" y="4454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76261" y="618285"/>
            <a:ext cx="13883114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METHODOLOGY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678828" y="8847885"/>
            <a:ext cx="477541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08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08540" y="1817315"/>
            <a:ext cx="849968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b="true" sz="2499" spc="249">
                <a:solidFill>
                  <a:srgbClr val="4E6E81"/>
                </a:solidFill>
                <a:latin typeface="Lato Bold"/>
                <a:ea typeface="Lato Bold"/>
                <a:cs typeface="Lato Bold"/>
                <a:sym typeface="Lato Bold"/>
              </a:rPr>
              <a:t>EXTREME VALUE DISTRIBUTION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08540" y="2354580"/>
            <a:ext cx="7335582" cy="2559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8831" indent="-229415" lvl="1">
              <a:lnSpc>
                <a:spcPts val="3400"/>
              </a:lnSpc>
              <a:buFont typeface="Arial"/>
              <a:buChar char="•"/>
            </a:pPr>
            <a:r>
              <a:rPr lang="en-US" sz="2125" spc="21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Hamed &amp; Rao (2019) presented the probability and cumulative density function of the GEV, GPA and GLO distributions.</a:t>
            </a:r>
          </a:p>
          <a:p>
            <a:pPr algn="just" marL="458831" indent="-229415" lvl="1">
              <a:lnSpc>
                <a:spcPts val="3400"/>
              </a:lnSpc>
              <a:buFont typeface="Arial"/>
              <a:buChar char="•"/>
            </a:pPr>
            <a:r>
              <a:rPr lang="en-US" sz="2125" spc="21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Utilising three parameters (  ,  , and  ) was  possible to calculate the quantile estimate for each distribution based on the return period.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79159" y="5649179"/>
            <a:ext cx="7248597" cy="3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Quantile estimate each distribution: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11487" y="0"/>
            <a:ext cx="6806369" cy="10287000"/>
            <a:chOff x="0" y="0"/>
            <a:chExt cx="179262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26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92624">
                  <a:moveTo>
                    <a:pt x="0" y="0"/>
                  </a:moveTo>
                  <a:lnTo>
                    <a:pt x="1792624" y="0"/>
                  </a:lnTo>
                  <a:lnTo>
                    <a:pt x="17926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9262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082135" y="1694610"/>
            <a:ext cx="7504101" cy="8077505"/>
          </a:xfrm>
          <a:custGeom>
            <a:avLst/>
            <a:gdLst/>
            <a:ahLst/>
            <a:cxnLst/>
            <a:rect r="r" b="b" t="t" l="l"/>
            <a:pathLst>
              <a:path h="8077505" w="7504101">
                <a:moveTo>
                  <a:pt x="0" y="0"/>
                </a:moveTo>
                <a:lnTo>
                  <a:pt x="7504102" y="0"/>
                </a:lnTo>
                <a:lnTo>
                  <a:pt x="7504102" y="8077505"/>
                </a:lnTo>
                <a:lnTo>
                  <a:pt x="0" y="80775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937442" y="4561999"/>
            <a:ext cx="358916" cy="289894"/>
          </a:xfrm>
          <a:custGeom>
            <a:avLst/>
            <a:gdLst/>
            <a:ahLst/>
            <a:cxnLst/>
            <a:rect r="r" b="b" t="t" l="l"/>
            <a:pathLst>
              <a:path h="289894" w="358916">
                <a:moveTo>
                  <a:pt x="0" y="0"/>
                </a:moveTo>
                <a:lnTo>
                  <a:pt x="358916" y="0"/>
                </a:lnTo>
                <a:lnTo>
                  <a:pt x="358916" y="289894"/>
                </a:lnTo>
                <a:lnTo>
                  <a:pt x="0" y="2898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37090" y="2372790"/>
            <a:ext cx="7759270" cy="7103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3360"/>
              </a:lnSpc>
              <a:buAutoNum type="arabicPeriod" startAt="1"/>
            </a:pPr>
            <a:r>
              <a:rPr lang="en-US" b="true" sz="2100" spc="21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Accuracy Performance Measurement</a:t>
            </a: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There were five accuracy performance measurement used: the Mean Absolute Percentage Error (MAPE), Mean Absolute Error (MAE), Root Mean Square Error (RMSE), Root Mean Square Percentage Error (RMSPE), Coefficient of Determination (   )</a:t>
            </a:r>
          </a:p>
          <a:p>
            <a:pPr algn="just" marL="453390" indent="-226695" lvl="1">
              <a:lnSpc>
                <a:spcPts val="3360"/>
              </a:lnSpc>
              <a:buAutoNum type="arabicPeriod" startAt="1"/>
            </a:pPr>
            <a:r>
              <a:rPr lang="en-US" b="true" sz="2100" spc="21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L-Moment Ratio Diagram</a:t>
            </a: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algn="just" marL="453390" indent="-226695" lvl="1">
              <a:lnSpc>
                <a:spcPts val="3360"/>
              </a:lnSpc>
              <a:buFont typeface="Arial"/>
              <a:buChar char="•"/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Proposed by Hosking and Wallis (1997) to choose an appropriate distribution that represented the streamflow data. </a:t>
            </a:r>
          </a:p>
          <a:p>
            <a:pPr algn="just" marL="453390" indent="-226695" lvl="1">
              <a:lnSpc>
                <a:spcPts val="3360"/>
              </a:lnSpc>
              <a:buFont typeface="Arial"/>
              <a:buChar char="•"/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Each distribution ratio diagram created with L-kurtosis against L-skewness by substituting value of t3 in the t4 calculation.</a:t>
            </a:r>
          </a:p>
          <a:p>
            <a:pPr algn="just" marL="453390" indent="-226695" lvl="1">
              <a:lnSpc>
                <a:spcPts val="3360"/>
              </a:lnSpc>
              <a:buAutoNum type="arabicPeriod" startAt="1"/>
            </a:pPr>
            <a:r>
              <a:rPr lang="en-US" b="true" sz="2100" spc="21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Goodness of Fit</a:t>
            </a: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The Anderson-Darling Test and Kolmogorov-Smirnov Test implied by Hamed &amp; Rao (2019) to evaluate the degree of fit between the distribution and the real dataset.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76261" y="618285"/>
            <a:ext cx="13883114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METHODOLOGY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678828" y="8847885"/>
            <a:ext cx="477541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08540" y="1899875"/>
            <a:ext cx="849968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b="true" sz="2499" spc="249">
                <a:solidFill>
                  <a:srgbClr val="4E6E81"/>
                </a:solidFill>
                <a:latin typeface="Lato Bold"/>
                <a:ea typeface="Lato Bold"/>
                <a:cs typeface="Lato Bold"/>
                <a:sym typeface="Lato Bold"/>
              </a:rPr>
              <a:t>PERFORMANCE MEASUREMENT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DAGY0DIxzf0</dc:identifier>
  <dcterms:modified xsi:type="dcterms:W3CDTF">2011-08-01T06:04:30Z</dcterms:modified>
  <cp:revision>1</cp:revision>
  <dc:title>FFA WEEK 10</dc:title>
</cp:coreProperties>
</file>