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9" r:id="rId3"/>
    <p:sldId id="257" r:id="rId4"/>
    <p:sldId id="261" r:id="rId5"/>
    <p:sldId id="258" r:id="rId6"/>
    <p:sldId id="262" r:id="rId7"/>
    <p:sldId id="263" r:id="rId8"/>
    <p:sldId id="264"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F9A37-FDB4-462E-D7BF-65DFC66EE626}" v="8" dt="2025-05-22T06:41:04.786"/>
    <p1510:client id="{A37CA277-8C92-388B-B9E7-437249A69DF1}" v="303" dt="2025-05-21T23:33:38.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3328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2031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65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4756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80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538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9880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6885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8020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3483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5/22/2025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6388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5/22/2025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7504091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DBC09E-10FE-C48A-8AE5-2DE3D7D70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560799" y="978408"/>
            <a:ext cx="7040647" cy="3214997"/>
          </a:xfrm>
        </p:spPr>
        <p:txBody>
          <a:bodyPr anchor="t">
            <a:normAutofit/>
          </a:bodyPr>
          <a:lstStyle/>
          <a:p>
            <a:r>
              <a:rPr lang="tr-TR" sz="6600" dirty="0">
                <a:latin typeface="Bierstadt"/>
                <a:cs typeface="Times New Roman"/>
              </a:rPr>
              <a:t>Görüntü İşleme Ve Akıllı Üretim </a:t>
            </a:r>
            <a:r>
              <a:rPr lang="tr-TR" sz="6600" dirty="0" err="1">
                <a:latin typeface="Bierstadt"/>
                <a:cs typeface="Times New Roman"/>
              </a:rPr>
              <a:t>Hackhatonu</a:t>
            </a:r>
            <a:endParaRPr lang="tr-TR" dirty="0" err="1"/>
          </a:p>
        </p:txBody>
      </p:sp>
      <p:sp>
        <p:nvSpPr>
          <p:cNvPr id="3" name="Alt Başlık 2"/>
          <p:cNvSpPr>
            <a:spLocks noGrp="1"/>
          </p:cNvSpPr>
          <p:nvPr>
            <p:ph type="subTitle" idx="1"/>
          </p:nvPr>
        </p:nvSpPr>
        <p:spPr>
          <a:xfrm>
            <a:off x="517870" y="4854298"/>
            <a:ext cx="6141545" cy="1352181"/>
          </a:xfrm>
        </p:spPr>
        <p:txBody>
          <a:bodyPr anchor="t">
            <a:normAutofit/>
          </a:bodyPr>
          <a:lstStyle/>
          <a:p>
            <a:r>
              <a:rPr lang="tr-TR" dirty="0"/>
              <a:t>Yarışmanın </a:t>
            </a:r>
            <a:r>
              <a:rPr lang="tr-TR" dirty="0" err="1"/>
              <a:t>Konusu:"Görüntü</a:t>
            </a:r>
            <a:r>
              <a:rPr lang="tr-TR" dirty="0"/>
              <a:t> işleme ile Akıllı </a:t>
            </a:r>
            <a:r>
              <a:rPr lang="tr-TR" dirty="0" err="1"/>
              <a:t>Üretim:Medikal</a:t>
            </a:r>
            <a:r>
              <a:rPr lang="tr-TR" dirty="0"/>
              <a:t> Ürün Kalite Kontrolü"</a:t>
            </a:r>
          </a:p>
        </p:txBody>
      </p:sp>
      <p:sp>
        <p:nvSpPr>
          <p:cNvPr id="10" name="Rectangle 9">
            <a:extLst>
              <a:ext uri="{FF2B5EF4-FFF2-40B4-BE49-F238E27FC236}">
                <a16:creationId xmlns:a16="http://schemas.microsoft.com/office/drawing/2014/main" id="{31EBD83C-D653-7B6E-791C-91DC49F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B09CB6-CBCC-A221-E35E-4FA21592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696" y="4617503"/>
            <a:ext cx="6071583" cy="45719"/>
          </a:xfrm>
          <a:custGeom>
            <a:avLst/>
            <a:gdLst>
              <a:gd name="connsiteX0" fmla="*/ 0 w 6071583"/>
              <a:gd name="connsiteY0" fmla="*/ 0 h 45719"/>
              <a:gd name="connsiteX1" fmla="*/ 3434358 w 6071583"/>
              <a:gd name="connsiteY1" fmla="*/ 0 h 45719"/>
              <a:gd name="connsiteX2" fmla="*/ 4667593 w 6071583"/>
              <a:gd name="connsiteY2" fmla="*/ 0 h 45719"/>
              <a:gd name="connsiteX3" fmla="*/ 6071583 w 6071583"/>
              <a:gd name="connsiteY3" fmla="*/ 0 h 45719"/>
              <a:gd name="connsiteX4" fmla="*/ 6071583 w 6071583"/>
              <a:gd name="connsiteY4" fmla="*/ 45719 h 45719"/>
              <a:gd name="connsiteX5" fmla="*/ 4667593 w 6071583"/>
              <a:gd name="connsiteY5" fmla="*/ 45719 h 45719"/>
              <a:gd name="connsiteX6" fmla="*/ 3434358 w 6071583"/>
              <a:gd name="connsiteY6" fmla="*/ 45719 h 45719"/>
              <a:gd name="connsiteX7" fmla="*/ 0 w 6071583"/>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1583" h="45719">
                <a:moveTo>
                  <a:pt x="0" y="0"/>
                </a:moveTo>
                <a:lnTo>
                  <a:pt x="3434358" y="0"/>
                </a:lnTo>
                <a:lnTo>
                  <a:pt x="4667593" y="0"/>
                </a:lnTo>
                <a:lnTo>
                  <a:pt x="6071583" y="0"/>
                </a:lnTo>
                <a:lnTo>
                  <a:pt x="6071583" y="45719"/>
                </a:lnTo>
                <a:lnTo>
                  <a:pt x="4667593" y="45719"/>
                </a:lnTo>
                <a:lnTo>
                  <a:pt x="3434358"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44258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D575E5-2FFF-6735-A871-6C0A02190D2F}"/>
              </a:ext>
            </a:extLst>
          </p:cNvPr>
          <p:cNvSpPr>
            <a:spLocks noGrp="1"/>
          </p:cNvSpPr>
          <p:nvPr>
            <p:ph type="title"/>
          </p:nvPr>
        </p:nvSpPr>
        <p:spPr/>
        <p:txBody>
          <a:bodyPr/>
          <a:lstStyle/>
          <a:p>
            <a:r>
              <a:rPr lang="tr-TR" dirty="0"/>
              <a:t>Proje Sunduğu Özellikler</a:t>
            </a:r>
          </a:p>
        </p:txBody>
      </p:sp>
      <p:sp>
        <p:nvSpPr>
          <p:cNvPr id="3" name="İçerik Yer Tutucusu 2">
            <a:extLst>
              <a:ext uri="{FF2B5EF4-FFF2-40B4-BE49-F238E27FC236}">
                <a16:creationId xmlns:a16="http://schemas.microsoft.com/office/drawing/2014/main" id="{0412D3C7-B3DC-3593-0506-1831C7C3CC1B}"/>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Bu projede, medikal ürünlerin (örneğin enjektör, tıbbi tüp, maske vb.) üretim hattında kalite kontrolünü sağlamak amacıyla, görüntü işleme teknolojileriyle desteklenen akıllı bir denetim sistemi geliştirildi. Sistem, ürünleri üretim bandı üzerinde gerçek zamanlı olarak tarayarak </a:t>
            </a:r>
            <a:r>
              <a:rPr lang="tr-TR" b="1" dirty="0">
                <a:ea typeface="+mn-lt"/>
                <a:cs typeface="+mn-lt"/>
              </a:rPr>
              <a:t>dakikada 12 ürünü analiz etme</a:t>
            </a:r>
            <a:r>
              <a:rPr lang="tr-TR" dirty="0">
                <a:ea typeface="+mn-lt"/>
                <a:cs typeface="+mn-lt"/>
              </a:rPr>
              <a:t> kapasitesine sahiptir.</a:t>
            </a:r>
            <a:endParaRPr lang="tr-TR" dirty="0"/>
          </a:p>
          <a:p>
            <a:r>
              <a:rPr lang="tr-TR" dirty="0">
                <a:ea typeface="+mn-lt"/>
                <a:cs typeface="+mn-lt"/>
              </a:rPr>
              <a:t>Yüksek çözünürlüklü kameralar ve endüstriyel aydınlatma sistemleriyle entegre çalışan bu çözüm, </a:t>
            </a:r>
            <a:r>
              <a:rPr lang="tr-TR" dirty="0" err="1">
                <a:ea typeface="+mn-lt"/>
                <a:cs typeface="+mn-lt"/>
              </a:rPr>
              <a:t>OpenCV</a:t>
            </a:r>
            <a:r>
              <a:rPr lang="tr-TR" dirty="0">
                <a:ea typeface="+mn-lt"/>
                <a:cs typeface="+mn-lt"/>
              </a:rPr>
              <a:t> ve derin öğrenme (CNN tabanlı model) algoritmalarıyla, ürünlerdeki mikroskobik hataları, şekil bozulmalarını, renk farklarını ve malzeme kusurlarını otomatik olarak tespit edebilmektedir.</a:t>
            </a:r>
            <a:endParaRPr lang="tr-TR" dirty="0"/>
          </a:p>
          <a:p>
            <a:r>
              <a:rPr lang="tr-TR" dirty="0">
                <a:ea typeface="+mn-lt"/>
                <a:cs typeface="+mn-lt"/>
              </a:rPr>
              <a:t>Her bir ürün yaklaşık </a:t>
            </a:r>
            <a:r>
              <a:rPr lang="tr-TR" b="1" dirty="0">
                <a:ea typeface="+mn-lt"/>
                <a:cs typeface="+mn-lt"/>
              </a:rPr>
              <a:t>5 saniye içinde</a:t>
            </a:r>
            <a:r>
              <a:rPr lang="tr-TR" dirty="0">
                <a:ea typeface="+mn-lt"/>
                <a:cs typeface="+mn-lt"/>
              </a:rPr>
              <a:t> işlenip sınıflandırılır:</a:t>
            </a:r>
            <a:br>
              <a:rPr lang="tr-TR" dirty="0">
                <a:ea typeface="+mn-lt"/>
                <a:cs typeface="+mn-lt"/>
              </a:rPr>
            </a:br>
            <a:r>
              <a:rPr lang="tr-TR" dirty="0">
                <a:ea typeface="+mn-lt"/>
                <a:cs typeface="+mn-lt"/>
              </a:rPr>
              <a:t> ✅ </a:t>
            </a:r>
            <a:r>
              <a:rPr lang="tr-TR" b="1" dirty="0">
                <a:ea typeface="+mn-lt"/>
                <a:cs typeface="+mn-lt"/>
              </a:rPr>
              <a:t>Geçti</a:t>
            </a:r>
            <a:r>
              <a:rPr lang="tr-TR" dirty="0">
                <a:ea typeface="+mn-lt"/>
                <a:cs typeface="+mn-lt"/>
              </a:rPr>
              <a:t> – kusursuz ürün</a:t>
            </a:r>
            <a:br>
              <a:rPr lang="tr-TR" dirty="0">
                <a:ea typeface="+mn-lt"/>
                <a:cs typeface="+mn-lt"/>
              </a:rPr>
            </a:br>
            <a:r>
              <a:rPr lang="tr-TR" dirty="0">
                <a:ea typeface="+mn-lt"/>
                <a:cs typeface="+mn-lt"/>
              </a:rPr>
              <a:t> ❌ </a:t>
            </a:r>
            <a:r>
              <a:rPr lang="tr-TR" b="1" dirty="0">
                <a:ea typeface="+mn-lt"/>
                <a:cs typeface="+mn-lt"/>
              </a:rPr>
              <a:t>Kaldı</a:t>
            </a:r>
            <a:r>
              <a:rPr lang="tr-TR" dirty="0">
                <a:ea typeface="+mn-lt"/>
                <a:cs typeface="+mn-lt"/>
              </a:rPr>
              <a:t> – kusurlu ürün (otomatik ayrıştırılır)</a:t>
            </a:r>
            <a:endParaRPr lang="tr-TR" dirty="0"/>
          </a:p>
          <a:p>
            <a:pPr marL="0" indent="0">
              <a:buNone/>
            </a:pPr>
            <a:endParaRPr lang="tr-TR" dirty="0"/>
          </a:p>
          <a:p>
            <a:endParaRPr lang="tr-TR" dirty="0"/>
          </a:p>
        </p:txBody>
      </p:sp>
    </p:spTree>
    <p:extLst>
      <p:ext uri="{BB962C8B-B14F-4D97-AF65-F5344CB8AC3E}">
        <p14:creationId xmlns:p14="http://schemas.microsoft.com/office/powerpoint/2010/main" val="19857185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478C9B-6E68-D23A-8A05-53CB506C5878}"/>
              </a:ext>
            </a:extLst>
          </p:cNvPr>
          <p:cNvSpPr>
            <a:spLocks noGrp="1"/>
          </p:cNvSpPr>
          <p:nvPr>
            <p:ph type="title"/>
          </p:nvPr>
        </p:nvSpPr>
        <p:spPr/>
        <p:txBody>
          <a:bodyPr/>
          <a:lstStyle/>
          <a:p>
            <a:r>
              <a:rPr lang="tr-TR" dirty="0"/>
              <a:t>Kullanılan Teknolojiler</a:t>
            </a:r>
          </a:p>
        </p:txBody>
      </p:sp>
      <p:sp>
        <p:nvSpPr>
          <p:cNvPr id="3" name="İçerik Yer Tutucusu 2">
            <a:extLst>
              <a:ext uri="{FF2B5EF4-FFF2-40B4-BE49-F238E27FC236}">
                <a16:creationId xmlns:a16="http://schemas.microsoft.com/office/drawing/2014/main" id="{8080D40B-D898-E798-874D-22B1E95ABF87}"/>
              </a:ext>
            </a:extLst>
          </p:cNvPr>
          <p:cNvSpPr>
            <a:spLocks noGrp="1"/>
          </p:cNvSpPr>
          <p:nvPr>
            <p:ph idx="1"/>
          </p:nvPr>
        </p:nvSpPr>
        <p:spPr>
          <a:xfrm>
            <a:off x="521208" y="2001336"/>
            <a:ext cx="11155680" cy="5118146"/>
          </a:xfrm>
        </p:spPr>
        <p:txBody>
          <a:bodyPr vert="horz" lIns="91440" tIns="45720" rIns="91440" bIns="45720" rtlCol="0" anchor="t">
            <a:normAutofit fontScale="77500" lnSpcReduction="20000"/>
          </a:bodyPr>
          <a:lstStyle/>
          <a:p>
            <a:pPr>
              <a:buNone/>
            </a:pPr>
            <a:r>
              <a:rPr lang="tr-TR" dirty="0"/>
              <a:t>🔍 </a:t>
            </a:r>
            <a:r>
              <a:rPr lang="tr-TR" sz="2400" b="1" dirty="0"/>
              <a:t>1. Görüntü İşleme ve Yapay Zekâ (Python + </a:t>
            </a:r>
            <a:r>
              <a:rPr lang="tr-TR" sz="2400" b="1" dirty="0" err="1"/>
              <a:t>TensorFlow</a:t>
            </a:r>
            <a:r>
              <a:rPr lang="tr-TR" sz="2400" b="1" dirty="0"/>
              <a:t>/</a:t>
            </a:r>
            <a:r>
              <a:rPr lang="tr-TR" sz="2400" b="1" dirty="0" err="1"/>
              <a:t>Keras</a:t>
            </a:r>
            <a:r>
              <a:rPr lang="tr-TR" sz="2400" b="1" dirty="0"/>
              <a:t>):</a:t>
            </a:r>
            <a:endParaRPr lang="tr-TR" sz="2400" dirty="0"/>
          </a:p>
          <a:p>
            <a:pPr>
              <a:buNone/>
            </a:pPr>
            <a:r>
              <a:rPr lang="tr-TR" sz="2400" dirty="0">
                <a:ea typeface="+mn-lt"/>
                <a:cs typeface="+mn-lt"/>
              </a:rPr>
              <a:t>Kalite kontrol sistemi, Python programlama dili kullanılarak geliştirilen derin öğrenme ve görüntü işleme algoritmaları üzerine kurulmuştur. Sistem, kamera tarafından alınan ürün görüntülerini analiz ederek mikroskobik hataları, şekil bozukluklarını ve yüzey anomalilerini tespit eder.</a:t>
            </a:r>
            <a:endParaRPr lang="tr-TR" dirty="0">
              <a:ea typeface="+mn-lt"/>
              <a:cs typeface="+mn-lt"/>
            </a:endParaRPr>
          </a:p>
          <a:p>
            <a:pPr marL="285750" indent="-285750">
              <a:buFont typeface="Arial"/>
              <a:buChar char="•"/>
            </a:pPr>
            <a:r>
              <a:rPr lang="tr-TR" sz="2400" b="1" dirty="0" err="1">
                <a:ea typeface="+mn-lt"/>
                <a:cs typeface="+mn-lt"/>
              </a:rPr>
              <a:t>TensorFlow</a:t>
            </a:r>
            <a:r>
              <a:rPr lang="tr-TR" sz="2400" b="1" dirty="0">
                <a:ea typeface="+mn-lt"/>
                <a:cs typeface="+mn-lt"/>
              </a:rPr>
              <a:t> / </a:t>
            </a:r>
            <a:r>
              <a:rPr lang="tr-TR" sz="2400" b="1" dirty="0" err="1">
                <a:ea typeface="+mn-lt"/>
                <a:cs typeface="+mn-lt"/>
              </a:rPr>
              <a:t>Keras</a:t>
            </a:r>
            <a:r>
              <a:rPr lang="tr-TR" sz="2400" b="1" dirty="0">
                <a:ea typeface="+mn-lt"/>
                <a:cs typeface="+mn-lt"/>
              </a:rPr>
              <a:t>:</a:t>
            </a:r>
            <a:r>
              <a:rPr lang="tr-TR" sz="2400" dirty="0">
                <a:ea typeface="+mn-lt"/>
                <a:cs typeface="+mn-lt"/>
              </a:rPr>
              <a:t> Derin öğrenme modelleri (CNN) ile ürünlerin “geçti” veya “kaldı” olarak sınıflandırılması sağlanmıştır.</a:t>
            </a:r>
            <a:br>
              <a:rPr lang="en-US" dirty="0"/>
            </a:br>
            <a:endParaRPr lang="en-US"/>
          </a:p>
          <a:p>
            <a:pPr>
              <a:buNone/>
            </a:pPr>
            <a:r>
              <a:rPr lang="tr-TR" sz="2400" dirty="0"/>
              <a:t>📱 </a:t>
            </a:r>
            <a:r>
              <a:rPr lang="tr-TR" sz="2400" b="1" dirty="0"/>
              <a:t>2. Mobil Uygulama Geliştirme (</a:t>
            </a:r>
            <a:r>
              <a:rPr lang="tr-TR" sz="2400" b="1" err="1"/>
              <a:t>React</a:t>
            </a:r>
            <a:r>
              <a:rPr lang="tr-TR" sz="2400" b="1" dirty="0"/>
              <a:t> </a:t>
            </a:r>
            <a:r>
              <a:rPr lang="tr-TR" sz="2400" b="1" err="1"/>
              <a:t>Native</a:t>
            </a:r>
            <a:r>
              <a:rPr lang="tr-TR" sz="2400" b="1" dirty="0"/>
              <a:t> - JavaScript/</a:t>
            </a:r>
            <a:r>
              <a:rPr lang="tr-TR" sz="2400" b="1" err="1"/>
              <a:t>TypeScript</a:t>
            </a:r>
            <a:r>
              <a:rPr lang="tr-TR" sz="2400" b="1" dirty="0"/>
              <a:t>):</a:t>
            </a:r>
            <a:endParaRPr lang="tr-TR" sz="2400" dirty="0"/>
          </a:p>
          <a:p>
            <a:pPr>
              <a:buNone/>
            </a:pPr>
            <a:r>
              <a:rPr lang="tr-TR" sz="2400" dirty="0">
                <a:ea typeface="+mn-lt"/>
                <a:cs typeface="+mn-lt"/>
              </a:rPr>
              <a:t>Sistemin mobil tarafı, operatörlerin ve kalite kontrol sorumlularının sonuçlara gerçek zamanlı erişimini sağlamak amacıyla </a:t>
            </a:r>
            <a:r>
              <a:rPr lang="tr-TR" sz="2400" b="1" dirty="0" err="1">
                <a:ea typeface="+mn-lt"/>
                <a:cs typeface="+mn-lt"/>
              </a:rPr>
              <a:t>React</a:t>
            </a:r>
            <a:r>
              <a:rPr lang="tr-TR" sz="2400" b="1" dirty="0">
                <a:ea typeface="+mn-lt"/>
                <a:cs typeface="+mn-lt"/>
              </a:rPr>
              <a:t> </a:t>
            </a:r>
            <a:r>
              <a:rPr lang="tr-TR" sz="2400" b="1" dirty="0" err="1">
                <a:ea typeface="+mn-lt"/>
                <a:cs typeface="+mn-lt"/>
              </a:rPr>
              <a:t>Native</a:t>
            </a:r>
            <a:r>
              <a:rPr lang="tr-TR" sz="2400" dirty="0">
                <a:ea typeface="+mn-lt"/>
                <a:cs typeface="+mn-lt"/>
              </a:rPr>
              <a:t> kullanılarak geliştirilmiştir.</a:t>
            </a:r>
            <a:endParaRPr lang="tr-TR" dirty="0"/>
          </a:p>
          <a:p>
            <a:pPr marL="285750" indent="-285750">
              <a:buFont typeface="Arial"/>
              <a:buChar char="•"/>
            </a:pPr>
            <a:r>
              <a:rPr lang="tr-TR" sz="2400" b="1" dirty="0" err="1">
                <a:ea typeface="+mn-lt"/>
                <a:cs typeface="+mn-lt"/>
              </a:rPr>
              <a:t>React</a:t>
            </a:r>
            <a:r>
              <a:rPr lang="tr-TR" sz="2400" b="1" dirty="0">
                <a:ea typeface="+mn-lt"/>
                <a:cs typeface="+mn-lt"/>
              </a:rPr>
              <a:t> </a:t>
            </a:r>
            <a:r>
              <a:rPr lang="tr-TR" sz="2400" b="1" dirty="0" err="1">
                <a:ea typeface="+mn-lt"/>
                <a:cs typeface="+mn-lt"/>
              </a:rPr>
              <a:t>Native</a:t>
            </a:r>
            <a:r>
              <a:rPr lang="tr-TR" sz="2400" b="1" dirty="0">
                <a:ea typeface="+mn-lt"/>
                <a:cs typeface="+mn-lt"/>
              </a:rPr>
              <a:t>:</a:t>
            </a:r>
            <a:r>
              <a:rPr lang="tr-TR" sz="2400" dirty="0">
                <a:ea typeface="+mn-lt"/>
                <a:cs typeface="+mn-lt"/>
              </a:rPr>
              <a:t> JavaScript/</a:t>
            </a:r>
            <a:r>
              <a:rPr lang="tr-TR" sz="2400" dirty="0" err="1">
                <a:ea typeface="+mn-lt"/>
                <a:cs typeface="+mn-lt"/>
              </a:rPr>
              <a:t>TypeScript</a:t>
            </a:r>
            <a:r>
              <a:rPr lang="tr-TR" sz="2400" dirty="0">
                <a:ea typeface="+mn-lt"/>
                <a:cs typeface="+mn-lt"/>
              </a:rPr>
              <a:t> tabanlı, platformlar arası (iOS/Android) mobil uygulama geliştirmede kullanılmıştır.</a:t>
            </a:r>
            <a:endParaRPr lang="tr-TR" dirty="0"/>
          </a:p>
          <a:p>
            <a:pPr marL="285750" indent="-285750">
              <a:buFont typeface="Arial"/>
              <a:buChar char="•"/>
            </a:pPr>
            <a:r>
              <a:rPr lang="tr-TR" sz="2400" b="1" dirty="0">
                <a:ea typeface="+mn-lt"/>
                <a:cs typeface="+mn-lt"/>
              </a:rPr>
              <a:t>Arayüz Odaklı Tasarım:</a:t>
            </a:r>
            <a:r>
              <a:rPr lang="tr-TR" sz="2400" dirty="0">
                <a:ea typeface="+mn-lt"/>
                <a:cs typeface="+mn-lt"/>
              </a:rPr>
              <a:t> Kullanıcı dostu, sade ve hızlı bir arayüz ile denetim sonuçlarının anlık takibi, ürün geçmişi görüntüleme ve uyarı bildirimleri sağlanmıştır.</a:t>
            </a:r>
            <a:endParaRPr lang="tr-TR" dirty="0"/>
          </a:p>
          <a:p>
            <a:pPr marL="285750" indent="-285750">
              <a:buFont typeface="Arial"/>
              <a:buChar char="•"/>
            </a:pPr>
            <a:r>
              <a:rPr lang="tr-TR" sz="2400" b="1" dirty="0">
                <a:ea typeface="+mn-lt"/>
                <a:cs typeface="+mn-lt"/>
              </a:rPr>
              <a:t>API Entegrasyonu:</a:t>
            </a:r>
            <a:r>
              <a:rPr lang="tr-TR" sz="2400" dirty="0">
                <a:ea typeface="+mn-lt"/>
                <a:cs typeface="+mn-lt"/>
              </a:rPr>
              <a:t> Python sunucusu ile mobil uygulama arasında JSON tabanlı veri akışı sağlanmıştır.</a:t>
            </a:r>
            <a:endParaRPr lang="tr-TR" dirty="0">
              <a:ea typeface="+mn-lt"/>
              <a:cs typeface="+mn-lt"/>
            </a:endParaRPr>
          </a:p>
          <a:p>
            <a:pPr>
              <a:buNone/>
            </a:pPr>
            <a:endParaRPr lang="tr-TR" sz="2400" dirty="0"/>
          </a:p>
          <a:p>
            <a:pPr marL="0" indent="0">
              <a:buNone/>
            </a:pPr>
            <a:endParaRPr lang="tr-TR" sz="2400" b="1" dirty="0">
              <a:latin typeface="Times New Roman"/>
              <a:cs typeface="Times New Roman"/>
            </a:endParaRPr>
          </a:p>
        </p:txBody>
      </p:sp>
    </p:spTree>
    <p:extLst>
      <p:ext uri="{BB962C8B-B14F-4D97-AF65-F5344CB8AC3E}">
        <p14:creationId xmlns:p14="http://schemas.microsoft.com/office/powerpoint/2010/main" val="19615301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8995827-6CD0-8644-9CF4-41CCBB7680E9}"/>
              </a:ext>
            </a:extLst>
          </p:cNvPr>
          <p:cNvSpPr>
            <a:spLocks noGrp="1"/>
          </p:cNvSpPr>
          <p:nvPr>
            <p:ph idx="1"/>
          </p:nvPr>
        </p:nvSpPr>
        <p:spPr>
          <a:xfrm>
            <a:off x="521208" y="973790"/>
            <a:ext cx="11155680" cy="3767328"/>
          </a:xfrm>
        </p:spPr>
        <p:txBody>
          <a:bodyPr vert="horz" lIns="91440" tIns="45720" rIns="91440" bIns="45720" rtlCol="0" anchor="t">
            <a:normAutofit/>
          </a:bodyPr>
          <a:lstStyle/>
          <a:p>
            <a:pPr marL="0" indent="0"/>
            <a:r>
              <a:rPr lang="tr-TR" b="1" dirty="0"/>
              <a:t>3. Görsel Tasarım ve Sunum İçeriği (Adobe Photoshop):</a:t>
            </a:r>
            <a:endParaRPr lang="tr-TR" dirty="0"/>
          </a:p>
          <a:p>
            <a:r>
              <a:rPr lang="tr-TR" b="1" dirty="0">
                <a:ea typeface="+mn-lt"/>
                <a:cs typeface="+mn-lt"/>
              </a:rPr>
              <a:t>Arayüz Bileşenleri:</a:t>
            </a:r>
            <a:r>
              <a:rPr lang="tr-TR" dirty="0">
                <a:ea typeface="+mn-lt"/>
                <a:cs typeface="+mn-lt"/>
              </a:rPr>
              <a:t> Mobil uygulamanın UI </a:t>
            </a:r>
            <a:r>
              <a:rPr lang="tr-TR" dirty="0" err="1">
                <a:ea typeface="+mn-lt"/>
                <a:cs typeface="+mn-lt"/>
              </a:rPr>
              <a:t>mockup’ları</a:t>
            </a:r>
            <a:r>
              <a:rPr lang="tr-TR" dirty="0">
                <a:ea typeface="+mn-lt"/>
                <a:cs typeface="+mn-lt"/>
              </a:rPr>
              <a:t> ve ikonları Photoshop ile tasarlandı.</a:t>
            </a:r>
            <a:endParaRPr lang="tr-TR" dirty="0"/>
          </a:p>
          <a:p>
            <a:r>
              <a:rPr lang="tr-TR" b="1" dirty="0">
                <a:ea typeface="+mn-lt"/>
                <a:cs typeface="+mn-lt"/>
              </a:rPr>
              <a:t>Sunum &amp; Rapor Görselleri:</a:t>
            </a:r>
            <a:r>
              <a:rPr lang="tr-TR" dirty="0">
                <a:ea typeface="+mn-lt"/>
                <a:cs typeface="+mn-lt"/>
              </a:rPr>
              <a:t> Projenin anlatımını destekleyen görseller, akış diyagramları ve eğitim materyalleri profesyonel şekilde düzenlendi.</a:t>
            </a:r>
            <a:endParaRPr lang="tr-TR" dirty="0"/>
          </a:p>
          <a:p>
            <a:r>
              <a:rPr lang="tr-TR" b="1" dirty="0">
                <a:ea typeface="+mn-lt"/>
                <a:cs typeface="+mn-lt"/>
              </a:rPr>
              <a:t>Veri Etiketleme Süreci:</a:t>
            </a:r>
            <a:r>
              <a:rPr lang="tr-TR" dirty="0">
                <a:ea typeface="+mn-lt"/>
                <a:cs typeface="+mn-lt"/>
              </a:rPr>
              <a:t> Görüntü işleme modellerine veri sağlama aşamasında bazı örnek veriler Photoshop yardımıyla simüle edildi ve etiketlendi (örnek kusur eklemeleri vb.).</a:t>
            </a:r>
            <a:endParaRPr lang="tr-TR" dirty="0"/>
          </a:p>
          <a:p>
            <a:endParaRPr lang="tr-TR" dirty="0"/>
          </a:p>
        </p:txBody>
      </p:sp>
      <p:pic>
        <p:nvPicPr>
          <p:cNvPr id="2" name="Resim 1" descr="logo, metin, ekran görüntüsü, simge, sembol içeren bir resim&#10;&#10;Yapay zeka tarafından oluşturulmuş içerik yanlış olabilir.">
            <a:extLst>
              <a:ext uri="{FF2B5EF4-FFF2-40B4-BE49-F238E27FC236}">
                <a16:creationId xmlns:a16="http://schemas.microsoft.com/office/drawing/2014/main" id="{49E1D600-D850-F176-9F6D-1D56DBFC4E2B}"/>
              </a:ext>
            </a:extLst>
          </p:cNvPr>
          <p:cNvPicPr>
            <a:picLocks noChangeAspect="1"/>
          </p:cNvPicPr>
          <p:nvPr/>
        </p:nvPicPr>
        <p:blipFill>
          <a:blip r:embed="rId2"/>
          <a:stretch>
            <a:fillRect/>
          </a:stretch>
        </p:blipFill>
        <p:spPr>
          <a:xfrm>
            <a:off x="4273550" y="3308350"/>
            <a:ext cx="3390900" cy="3543300"/>
          </a:xfrm>
          <a:prstGeom prst="rect">
            <a:avLst/>
          </a:prstGeom>
        </p:spPr>
      </p:pic>
    </p:spTree>
    <p:extLst>
      <p:ext uri="{BB962C8B-B14F-4D97-AF65-F5344CB8AC3E}">
        <p14:creationId xmlns:p14="http://schemas.microsoft.com/office/powerpoint/2010/main" val="15894543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230209-919B-4556-3679-685C1846FB65}"/>
              </a:ext>
            </a:extLst>
          </p:cNvPr>
          <p:cNvSpPr>
            <a:spLocks noGrp="1"/>
          </p:cNvSpPr>
          <p:nvPr>
            <p:ph type="title"/>
          </p:nvPr>
        </p:nvSpPr>
        <p:spPr/>
        <p:txBody>
          <a:bodyPr/>
          <a:lstStyle/>
          <a:p>
            <a:r>
              <a:rPr lang="tr-TR" dirty="0"/>
              <a:t>Geliştirme Sürecindeki Zorluklar</a:t>
            </a:r>
          </a:p>
        </p:txBody>
      </p:sp>
      <p:sp>
        <p:nvSpPr>
          <p:cNvPr id="3" name="İçerik Yer Tutucusu 2">
            <a:extLst>
              <a:ext uri="{FF2B5EF4-FFF2-40B4-BE49-F238E27FC236}">
                <a16:creationId xmlns:a16="http://schemas.microsoft.com/office/drawing/2014/main" id="{AD01EEDD-BB54-7BAE-47D1-86265A6A3645}"/>
              </a:ext>
            </a:extLst>
          </p:cNvPr>
          <p:cNvSpPr>
            <a:spLocks noGrp="1"/>
          </p:cNvSpPr>
          <p:nvPr>
            <p:ph idx="1"/>
          </p:nvPr>
        </p:nvSpPr>
        <p:spPr>
          <a:xfrm>
            <a:off x="521208" y="2439088"/>
            <a:ext cx="11155680" cy="4422004"/>
          </a:xfrm>
        </p:spPr>
        <p:txBody>
          <a:bodyPr vert="horz" lIns="91440" tIns="45720" rIns="91440" bIns="45720" rtlCol="0" anchor="t">
            <a:normAutofit fontScale="70000" lnSpcReduction="20000"/>
          </a:bodyPr>
          <a:lstStyle/>
          <a:p>
            <a:pPr marL="0" indent="0">
              <a:buNone/>
            </a:pPr>
            <a:r>
              <a:rPr lang="tr-TR" b="1" dirty="0">
                <a:ea typeface="+mn-lt"/>
                <a:cs typeface="+mn-lt"/>
              </a:rPr>
              <a:t>Akıllı kalite kontrol sistemlerinin başarısı, büyük oranda kullanılan veri setinin kalitesine bağlıdır. Bu projede, medikal ürünlerin görüntü işleme yoluyla denetlenmesi hedeflendiğinden, doğru, çeşitli ve etiketlenmiş bir </a:t>
            </a:r>
            <a:r>
              <a:rPr lang="tr-TR" b="1" err="1">
                <a:ea typeface="+mn-lt"/>
                <a:cs typeface="+mn-lt"/>
              </a:rPr>
              <a:t>dataset</a:t>
            </a:r>
            <a:r>
              <a:rPr lang="tr-TR" b="1" dirty="0">
                <a:ea typeface="+mn-lt"/>
                <a:cs typeface="+mn-lt"/>
              </a:rPr>
              <a:t> oluşturmak geliştirme sürecinin en kritik ve zorlu adımlarından biri olmuştur.</a:t>
            </a:r>
            <a:endParaRPr lang="tr-TR" b="1" dirty="0"/>
          </a:p>
          <a:p>
            <a:pPr marL="457200" lvl="1" indent="0">
              <a:buNone/>
            </a:pPr>
            <a:r>
              <a:rPr lang="tr-TR" sz="2400" b="1" dirty="0"/>
              <a:t>Karşılaşılan Temel Zorluklar:</a:t>
            </a:r>
          </a:p>
          <a:p>
            <a:r>
              <a:rPr lang="tr-TR" b="1" dirty="0">
                <a:ea typeface="+mn-lt"/>
                <a:cs typeface="+mn-lt"/>
              </a:rPr>
              <a:t>Gerçek Kusurlu Ürün Sayısının Azlığı:</a:t>
            </a:r>
            <a:br>
              <a:rPr lang="tr-TR" b="1" dirty="0">
                <a:ea typeface="+mn-lt"/>
                <a:cs typeface="+mn-lt"/>
              </a:rPr>
            </a:br>
            <a:r>
              <a:rPr lang="tr-TR" b="1" dirty="0">
                <a:ea typeface="+mn-lt"/>
                <a:cs typeface="+mn-lt"/>
              </a:rPr>
              <a:t> Üretimdeki kusurlu ürün sayısı oldukça azdır. Bu durum, modelin öğrenebilmesi için yeterli negatif örnek (defolu ürün) bulmayı zorlaştırmıştır. Yapay veri üretimi (data </a:t>
            </a:r>
            <a:r>
              <a:rPr lang="tr-TR" b="1" dirty="0" err="1">
                <a:ea typeface="+mn-lt"/>
                <a:cs typeface="+mn-lt"/>
              </a:rPr>
              <a:t>augmentation</a:t>
            </a:r>
            <a:r>
              <a:rPr lang="tr-TR" b="1" dirty="0">
                <a:ea typeface="+mn-lt"/>
                <a:cs typeface="+mn-lt"/>
              </a:rPr>
              <a:t>) ve sentetik hata ekleme teknikleri kullanılmıştır.</a:t>
            </a:r>
            <a:endParaRPr lang="tr-TR" dirty="0"/>
          </a:p>
          <a:p>
            <a:r>
              <a:rPr lang="tr-TR" b="1" dirty="0">
                <a:ea typeface="+mn-lt"/>
                <a:cs typeface="+mn-lt"/>
              </a:rPr>
              <a:t>Veri Dengesizliği (Data </a:t>
            </a:r>
            <a:r>
              <a:rPr lang="tr-TR" b="1" dirty="0" err="1">
                <a:ea typeface="+mn-lt"/>
                <a:cs typeface="+mn-lt"/>
              </a:rPr>
              <a:t>Imbalance</a:t>
            </a:r>
            <a:r>
              <a:rPr lang="tr-TR" b="1" dirty="0">
                <a:ea typeface="+mn-lt"/>
                <a:cs typeface="+mn-lt"/>
              </a:rPr>
              <a:t>):</a:t>
            </a:r>
            <a:br>
              <a:rPr lang="tr-TR" b="1" dirty="0">
                <a:ea typeface="+mn-lt"/>
                <a:cs typeface="+mn-lt"/>
              </a:rPr>
            </a:br>
            <a:r>
              <a:rPr lang="tr-TR" b="1" dirty="0">
                <a:ea typeface="+mn-lt"/>
                <a:cs typeface="+mn-lt"/>
              </a:rPr>
              <a:t> Kusursuz ürün sayısı ile kusurlu ürün sayısı arasında ciddi bir orantısızlık vardı. Bu da modeli kusursuz ürünleri öğrenmeye yönlendirirken kusurluları göz ardı etmesine yol açabiliyordu. SMOTE ve sınıf ağırlığı yöntemleriyle denge sağlanmıştır.</a:t>
            </a:r>
            <a:endParaRPr lang="tr-TR" dirty="0"/>
          </a:p>
          <a:p>
            <a:r>
              <a:rPr lang="tr-TR" b="1" dirty="0">
                <a:ea typeface="+mn-lt"/>
                <a:cs typeface="+mn-lt"/>
              </a:rPr>
              <a:t>Etiketleme Süreci:</a:t>
            </a:r>
            <a:br>
              <a:rPr lang="tr-TR" b="1" dirty="0">
                <a:ea typeface="+mn-lt"/>
                <a:cs typeface="+mn-lt"/>
              </a:rPr>
            </a:br>
            <a:r>
              <a:rPr lang="tr-TR" b="1" dirty="0">
                <a:ea typeface="+mn-lt"/>
                <a:cs typeface="+mn-lt"/>
              </a:rPr>
              <a:t> İnsan gözüyle fark edilmesi oldukça zor olan mikroskobik hataların doğru şekilde etiketlenmesi büyük dikkat ve uzmanlık gerektirmiştir. Bu aşama zaman alıcı ve yoğun dikkat isteyen bir süreçtir.</a:t>
            </a:r>
            <a:endParaRPr lang="tr-TR" dirty="0"/>
          </a:p>
          <a:p>
            <a:r>
              <a:rPr lang="tr-TR" b="1" dirty="0">
                <a:ea typeface="+mn-lt"/>
                <a:cs typeface="+mn-lt"/>
              </a:rPr>
              <a:t>Görüntü Kalitesi ve Işıklandırma:</a:t>
            </a:r>
            <a:br>
              <a:rPr lang="tr-TR" b="1" dirty="0">
                <a:ea typeface="+mn-lt"/>
                <a:cs typeface="+mn-lt"/>
              </a:rPr>
            </a:br>
            <a:r>
              <a:rPr lang="tr-TR" b="1" dirty="0">
                <a:ea typeface="+mn-lt"/>
                <a:cs typeface="+mn-lt"/>
              </a:rPr>
              <a:t> Görsellerin değişken ışık koşullarında alınması, modelin hata yapmasına sebep oluyordu. Standartlaştırılmış ışık ortamı kurularak ve görüntüler normalize edilerek bu sorun azaltılmıştır.</a:t>
            </a:r>
            <a:endParaRPr lang="tr-TR" dirty="0"/>
          </a:p>
          <a:p>
            <a:r>
              <a:rPr lang="tr-TR" b="1" dirty="0">
                <a:ea typeface="+mn-lt"/>
                <a:cs typeface="+mn-lt"/>
              </a:rPr>
              <a:t>Veri Mahremiyeti ve Ürün Hassasiyeti:</a:t>
            </a:r>
            <a:br>
              <a:rPr lang="tr-TR" b="1" dirty="0">
                <a:ea typeface="+mn-lt"/>
                <a:cs typeface="+mn-lt"/>
              </a:rPr>
            </a:br>
            <a:r>
              <a:rPr lang="tr-TR" b="1" dirty="0">
                <a:ea typeface="+mn-lt"/>
                <a:cs typeface="+mn-lt"/>
              </a:rPr>
              <a:t> Medikal alanda ürün bilgileri genellikle özel olduğundan, veri paylaşımı ve saklanması sırasında güvenlik ve gizlilik önlemleri alınması gerekmiştir</a:t>
            </a:r>
            <a:endParaRPr lang="tr-TR" dirty="0"/>
          </a:p>
          <a:p>
            <a:pPr lvl="1">
              <a:buFont typeface="Courier New" panose="020B0604020202020204" pitchFamily="34" charset="0"/>
              <a:buChar char="o"/>
            </a:pPr>
            <a:endParaRPr lang="tr-TR" dirty="0"/>
          </a:p>
        </p:txBody>
      </p:sp>
    </p:spTree>
    <p:extLst>
      <p:ext uri="{BB962C8B-B14F-4D97-AF65-F5344CB8AC3E}">
        <p14:creationId xmlns:p14="http://schemas.microsoft.com/office/powerpoint/2010/main" val="28023194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B8BAD-3A3F-8F3B-36CC-B5A0B8908B06}"/>
              </a:ext>
            </a:extLst>
          </p:cNvPr>
          <p:cNvSpPr>
            <a:spLocks noGrp="1"/>
          </p:cNvSpPr>
          <p:nvPr>
            <p:ph type="title"/>
          </p:nvPr>
        </p:nvSpPr>
        <p:spPr/>
        <p:txBody>
          <a:bodyPr/>
          <a:lstStyle/>
          <a:p>
            <a:r>
              <a:rPr lang="tr-TR" b="0" dirty="0">
                <a:ea typeface="+mj-lt"/>
                <a:cs typeface="+mj-lt"/>
              </a:rPr>
              <a:t>Sonuç Ve Öneriler</a:t>
            </a:r>
            <a:endParaRPr lang="tr-TR" dirty="0"/>
          </a:p>
        </p:txBody>
      </p:sp>
      <p:sp>
        <p:nvSpPr>
          <p:cNvPr id="3" name="İçerik Yer Tutucusu 2">
            <a:extLst>
              <a:ext uri="{FF2B5EF4-FFF2-40B4-BE49-F238E27FC236}">
                <a16:creationId xmlns:a16="http://schemas.microsoft.com/office/drawing/2014/main" id="{34380C23-F433-5EE6-7D03-F15A4DD302A0}"/>
              </a:ext>
            </a:extLst>
          </p:cNvPr>
          <p:cNvSpPr>
            <a:spLocks noGrp="1"/>
          </p:cNvSpPr>
          <p:nvPr>
            <p:ph idx="1"/>
          </p:nvPr>
        </p:nvSpPr>
        <p:spPr>
          <a:xfrm>
            <a:off x="521208" y="2578608"/>
            <a:ext cx="11155680" cy="4153694"/>
          </a:xfrm>
        </p:spPr>
        <p:txBody>
          <a:bodyPr vert="horz" lIns="91440" tIns="45720" rIns="91440" bIns="45720" rtlCol="0" anchor="t">
            <a:normAutofit/>
          </a:bodyPr>
          <a:lstStyle/>
          <a:p>
            <a:pPr marL="0" indent="0">
              <a:buNone/>
            </a:pPr>
            <a:r>
              <a:rPr lang="tr-TR" b="1" dirty="0">
                <a:ea typeface="+mn-lt"/>
                <a:cs typeface="+mn-lt"/>
              </a:rPr>
              <a:t>Bu proje kapsamında, medikal ürünlerin kalite kontrol sürecine yapay zekâ ve görüntü işleme tabanlı otomatik bir denetim sistemi entegre edilmiştir. Python ve </a:t>
            </a:r>
            <a:r>
              <a:rPr lang="tr-TR" b="1" err="1">
                <a:ea typeface="+mn-lt"/>
                <a:cs typeface="+mn-lt"/>
              </a:rPr>
              <a:t>TensorFlow</a:t>
            </a:r>
            <a:r>
              <a:rPr lang="tr-TR" b="1" dirty="0">
                <a:ea typeface="+mn-lt"/>
                <a:cs typeface="+mn-lt"/>
              </a:rPr>
              <a:t> kullanılarak geliştirilen derin öğrenme modeli, dakikada 12 ürünü analiz edebilecek şekilde optimize edilmiştir. Aynı zamanda, </a:t>
            </a:r>
            <a:r>
              <a:rPr lang="tr-TR" b="1" err="1">
                <a:ea typeface="+mn-lt"/>
                <a:cs typeface="+mn-lt"/>
              </a:rPr>
              <a:t>React</a:t>
            </a:r>
            <a:r>
              <a:rPr lang="tr-TR" b="1" dirty="0">
                <a:ea typeface="+mn-lt"/>
                <a:cs typeface="+mn-lt"/>
              </a:rPr>
              <a:t> </a:t>
            </a:r>
            <a:r>
              <a:rPr lang="tr-TR" b="1" err="1">
                <a:ea typeface="+mn-lt"/>
                <a:cs typeface="+mn-lt"/>
              </a:rPr>
              <a:t>Native</a:t>
            </a:r>
            <a:r>
              <a:rPr lang="tr-TR" b="1" dirty="0">
                <a:ea typeface="+mn-lt"/>
                <a:cs typeface="+mn-lt"/>
              </a:rPr>
              <a:t> ile geliştirilen mobil uygulama sayesinde saha operatörleri denetim sonuçlarına anlık olarak erişebilmektedir.</a:t>
            </a:r>
            <a:endParaRPr lang="tr-TR" b="1" dirty="0"/>
          </a:p>
          <a:p>
            <a:r>
              <a:rPr lang="tr-TR" dirty="0">
                <a:ea typeface="+mn-lt"/>
                <a:cs typeface="+mn-lt"/>
              </a:rPr>
              <a:t>Yapılan testler ve doğrulama çalışmaları sonucunda sistem;</a:t>
            </a:r>
            <a:endParaRPr lang="tr-TR" dirty="0"/>
          </a:p>
          <a:p>
            <a:r>
              <a:rPr lang="tr-TR" dirty="0">
                <a:ea typeface="+mn-lt"/>
                <a:cs typeface="+mn-lt"/>
              </a:rPr>
              <a:t>%85’e </a:t>
            </a:r>
            <a:r>
              <a:rPr lang="tr-TR" dirty="0" err="1">
                <a:ea typeface="+mn-lt"/>
                <a:cs typeface="+mn-lt"/>
              </a:rPr>
              <a:t>yakındoğruluk</a:t>
            </a:r>
            <a:r>
              <a:rPr lang="tr-TR" dirty="0">
                <a:ea typeface="+mn-lt"/>
                <a:cs typeface="+mn-lt"/>
              </a:rPr>
              <a:t> oranıyla kusurlu ürünleri tespit edebilmiş,</a:t>
            </a:r>
            <a:endParaRPr lang="tr-TR" dirty="0"/>
          </a:p>
          <a:p>
            <a:r>
              <a:rPr lang="tr-TR" dirty="0">
                <a:ea typeface="+mn-lt"/>
                <a:cs typeface="+mn-lt"/>
              </a:rPr>
              <a:t>İnsan kaynaklı hata oranını minimuma indirmiş,</a:t>
            </a:r>
            <a:endParaRPr lang="tr-TR" dirty="0"/>
          </a:p>
          <a:p>
            <a:r>
              <a:rPr lang="tr-TR" dirty="0">
                <a:ea typeface="+mn-lt"/>
                <a:cs typeface="+mn-lt"/>
              </a:rPr>
              <a:t>Üretim verimliliğinde gözle görülür bir artış sağlamıştır.</a:t>
            </a:r>
            <a:endParaRPr lang="tr-TR" dirty="0"/>
          </a:p>
          <a:p>
            <a:r>
              <a:rPr lang="tr-TR" dirty="0">
                <a:ea typeface="+mn-lt"/>
                <a:cs typeface="+mn-lt"/>
              </a:rPr>
              <a:t>Adobe Photoshop kullanılarak geliştirilen arayüz tasarımları ve görsel materyaller, projenin sunum ve kullanıcı deneyimi yönünden güçlü bir duruş sergilemesini sağlamıştır.</a:t>
            </a:r>
            <a:endParaRPr lang="tr-TR" dirty="0"/>
          </a:p>
          <a:p>
            <a:endParaRPr lang="tr-TR" dirty="0"/>
          </a:p>
        </p:txBody>
      </p:sp>
    </p:spTree>
    <p:extLst>
      <p:ext uri="{BB962C8B-B14F-4D97-AF65-F5344CB8AC3E}">
        <p14:creationId xmlns:p14="http://schemas.microsoft.com/office/powerpoint/2010/main" val="11048905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F23D3A-C112-3F7A-8B2B-D1E38FBF61CC}"/>
              </a:ext>
            </a:extLst>
          </p:cNvPr>
          <p:cNvSpPr>
            <a:spLocks noGrp="1"/>
          </p:cNvSpPr>
          <p:nvPr>
            <p:ph idx="1"/>
          </p:nvPr>
        </p:nvSpPr>
        <p:spPr>
          <a:xfrm>
            <a:off x="521208" y="1077699"/>
            <a:ext cx="11155680" cy="4529327"/>
          </a:xfrm>
        </p:spPr>
        <p:txBody>
          <a:bodyPr vert="horz" lIns="91440" tIns="45720" rIns="91440" bIns="45720" rtlCol="0" anchor="t">
            <a:normAutofit fontScale="92500" lnSpcReduction="10000"/>
          </a:bodyPr>
          <a:lstStyle/>
          <a:p>
            <a:pPr marL="0" indent="0"/>
            <a:r>
              <a:rPr lang="tr-TR" b="1" dirty="0">
                <a:ea typeface="+mn-lt"/>
                <a:cs typeface="+mn-lt"/>
              </a:rPr>
              <a:t>Daha Geniş ve Çeşitli Bir </a:t>
            </a:r>
            <a:r>
              <a:rPr lang="tr-TR" b="1" dirty="0" err="1">
                <a:ea typeface="+mn-lt"/>
                <a:cs typeface="+mn-lt"/>
              </a:rPr>
              <a:t>Dataset</a:t>
            </a:r>
            <a:r>
              <a:rPr lang="tr-TR" b="1" dirty="0">
                <a:ea typeface="+mn-lt"/>
                <a:cs typeface="+mn-lt"/>
              </a:rPr>
              <a:t>:</a:t>
            </a:r>
            <a:br>
              <a:rPr lang="tr-TR" b="1" dirty="0">
                <a:ea typeface="+mn-lt"/>
                <a:cs typeface="+mn-lt"/>
              </a:rPr>
            </a:br>
            <a:r>
              <a:rPr lang="tr-TR" b="1" dirty="0">
                <a:ea typeface="+mn-lt"/>
                <a:cs typeface="+mn-lt"/>
              </a:rPr>
              <a:t> Modelin genelleme yeteneğini artırmak için farklı ışık koşullarında, farklı üretim hatlarında ve çeşitli ürün gruplarında alınmış daha büyük veri setleriyle yeniden eğitilmesi önerilir.</a:t>
            </a:r>
            <a:endParaRPr lang="tr-TR" dirty="0"/>
          </a:p>
          <a:p>
            <a:r>
              <a:rPr lang="tr-TR" b="1" dirty="0">
                <a:ea typeface="+mn-lt"/>
                <a:cs typeface="+mn-lt"/>
              </a:rPr>
              <a:t>Gerçek Zamanlı Otomasyon Entegrasyonu:</a:t>
            </a:r>
            <a:br>
              <a:rPr lang="tr-TR" b="1" dirty="0">
                <a:ea typeface="+mn-lt"/>
                <a:cs typeface="+mn-lt"/>
              </a:rPr>
            </a:br>
            <a:r>
              <a:rPr lang="tr-TR" b="1" dirty="0">
                <a:ea typeface="+mn-lt"/>
                <a:cs typeface="+mn-lt"/>
              </a:rPr>
              <a:t> Görüntü işleme sistemi doğrudan üretim hattına bağlanarak, kusurlu ürünlerin otomatik olarak ayıklanması sağlanabilir (robot kol, mekanik </a:t>
            </a:r>
            <a:r>
              <a:rPr lang="tr-TR" b="1" dirty="0" err="1">
                <a:ea typeface="+mn-lt"/>
                <a:cs typeface="+mn-lt"/>
              </a:rPr>
              <a:t>seperatör</a:t>
            </a:r>
            <a:r>
              <a:rPr lang="tr-TR" b="1" dirty="0">
                <a:ea typeface="+mn-lt"/>
                <a:cs typeface="+mn-lt"/>
              </a:rPr>
              <a:t> gibi donanım desteğiyle).</a:t>
            </a:r>
            <a:endParaRPr lang="tr-TR" dirty="0"/>
          </a:p>
          <a:p>
            <a:r>
              <a:rPr lang="tr-TR" b="1" dirty="0" err="1">
                <a:ea typeface="+mn-lt"/>
                <a:cs typeface="+mn-lt"/>
              </a:rPr>
              <a:t>Edge</a:t>
            </a:r>
            <a:r>
              <a:rPr lang="tr-TR" b="1" dirty="0">
                <a:ea typeface="+mn-lt"/>
                <a:cs typeface="+mn-lt"/>
              </a:rPr>
              <a:t> Device Optimizasyonu:</a:t>
            </a:r>
            <a:br>
              <a:rPr lang="tr-TR" b="1" dirty="0">
                <a:ea typeface="+mn-lt"/>
                <a:cs typeface="+mn-lt"/>
              </a:rPr>
            </a:br>
            <a:r>
              <a:rPr lang="tr-TR" b="1" dirty="0">
                <a:ea typeface="+mn-lt"/>
                <a:cs typeface="+mn-lt"/>
              </a:rPr>
              <a:t> Modelin daha düşük güçlü cihazlara (örneğin Raspberry Pi, </a:t>
            </a:r>
            <a:r>
              <a:rPr lang="tr-TR" b="1" dirty="0" err="1">
                <a:ea typeface="+mn-lt"/>
                <a:cs typeface="+mn-lt"/>
              </a:rPr>
              <a:t>Jetson</a:t>
            </a:r>
            <a:r>
              <a:rPr lang="tr-TR" b="1" dirty="0">
                <a:ea typeface="+mn-lt"/>
                <a:cs typeface="+mn-lt"/>
              </a:rPr>
              <a:t> Nano) taşınarak sistemin sahada bağımsız çalışması sağlanabilir.</a:t>
            </a:r>
            <a:endParaRPr lang="tr-TR" dirty="0"/>
          </a:p>
          <a:p>
            <a:r>
              <a:rPr lang="tr-TR" b="1" dirty="0">
                <a:ea typeface="+mn-lt"/>
                <a:cs typeface="+mn-lt"/>
              </a:rPr>
              <a:t>Mobil Uygulamada Genişletilmiş Özellikler:</a:t>
            </a:r>
            <a:br>
              <a:rPr lang="tr-TR" b="1" dirty="0">
                <a:ea typeface="+mn-lt"/>
                <a:cs typeface="+mn-lt"/>
              </a:rPr>
            </a:br>
            <a:r>
              <a:rPr lang="tr-TR" b="1" dirty="0">
                <a:ea typeface="+mn-lt"/>
                <a:cs typeface="+mn-lt"/>
              </a:rPr>
              <a:t> Mobil arayüze geçmiş verilerin grafiksel analizi, hata türüne göre filtreleme ve kullanıcı bazlı bildirim sistemi gibi gelişmiş özellikler eklenebilir.</a:t>
            </a:r>
            <a:endParaRPr lang="tr-TR" dirty="0"/>
          </a:p>
          <a:p>
            <a:r>
              <a:rPr lang="tr-TR" b="1" dirty="0">
                <a:ea typeface="+mn-lt"/>
                <a:cs typeface="+mn-lt"/>
              </a:rPr>
              <a:t>Regülasyon ve Uyum Testleri:</a:t>
            </a:r>
            <a:br>
              <a:rPr lang="tr-TR" b="1" dirty="0">
                <a:ea typeface="+mn-lt"/>
                <a:cs typeface="+mn-lt"/>
              </a:rPr>
            </a:br>
            <a:r>
              <a:rPr lang="tr-TR" b="1" dirty="0">
                <a:ea typeface="+mn-lt"/>
                <a:cs typeface="+mn-lt"/>
              </a:rPr>
              <a:t> Medikal alandaki standartlara (örneğin ISO 13485) tam uyumlu hale gelmesi için sistemin validasyon ve sertifikasyon süreçlerine dâhil edilmesi önerilir.</a:t>
            </a:r>
            <a:endParaRPr lang="tr-TR" dirty="0"/>
          </a:p>
          <a:p>
            <a:endParaRPr lang="tr-TR" dirty="0"/>
          </a:p>
        </p:txBody>
      </p:sp>
    </p:spTree>
    <p:extLst>
      <p:ext uri="{BB962C8B-B14F-4D97-AF65-F5344CB8AC3E}">
        <p14:creationId xmlns:p14="http://schemas.microsoft.com/office/powerpoint/2010/main" val="21408994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28A8D8-82B1-1D58-CAE7-6BAB45F58790}"/>
              </a:ext>
            </a:extLst>
          </p:cNvPr>
          <p:cNvSpPr>
            <a:spLocks noGrp="1"/>
          </p:cNvSpPr>
          <p:nvPr>
            <p:ph type="title"/>
          </p:nvPr>
        </p:nvSpPr>
        <p:spPr/>
        <p:txBody>
          <a:bodyPr/>
          <a:lstStyle/>
          <a:p>
            <a:r>
              <a:rPr lang="tr-TR" dirty="0"/>
              <a:t>Teşekkürler….</a:t>
            </a:r>
          </a:p>
        </p:txBody>
      </p:sp>
      <p:sp>
        <p:nvSpPr>
          <p:cNvPr id="3" name="İçerik Yer Tutucusu 2">
            <a:extLst>
              <a:ext uri="{FF2B5EF4-FFF2-40B4-BE49-F238E27FC236}">
                <a16:creationId xmlns:a16="http://schemas.microsoft.com/office/drawing/2014/main" id="{1DACF489-CEA9-A162-FC6D-82F31E8E10EC}"/>
              </a:ext>
            </a:extLst>
          </p:cNvPr>
          <p:cNvSpPr>
            <a:spLocks noGrp="1"/>
          </p:cNvSpPr>
          <p:nvPr>
            <p:ph idx="1"/>
          </p:nvPr>
        </p:nvSpPr>
        <p:spPr/>
        <p:txBody>
          <a:bodyPr/>
          <a:lstStyle/>
          <a:p>
            <a:r>
              <a:rPr lang="tr-TR" dirty="0"/>
              <a:t>Miraç Doğan (Yazılım Mühendisliği)</a:t>
            </a:r>
          </a:p>
          <a:p>
            <a:r>
              <a:rPr lang="tr-TR" dirty="0"/>
              <a:t>Yağız </a:t>
            </a:r>
            <a:r>
              <a:rPr lang="tr-TR" dirty="0" err="1"/>
              <a:t>Belyan</a:t>
            </a:r>
            <a:r>
              <a:rPr lang="tr-TR" dirty="0"/>
              <a:t> Çelik (Yazılım Mühendisliği)</a:t>
            </a:r>
          </a:p>
          <a:p>
            <a:r>
              <a:rPr lang="tr-TR" dirty="0"/>
              <a:t>Mert Sezginer (Mekatronik Mühendisliği)</a:t>
            </a:r>
          </a:p>
        </p:txBody>
      </p:sp>
    </p:spTree>
    <p:extLst>
      <p:ext uri="{BB962C8B-B14F-4D97-AF65-F5344CB8AC3E}">
        <p14:creationId xmlns:p14="http://schemas.microsoft.com/office/powerpoint/2010/main" val="116666637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TotalTime>
  <Words>897</Words>
  <Application>Microsoft Office PowerPoint</Application>
  <PresentationFormat>Geniş ekran</PresentationFormat>
  <Paragraphs>43</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Bierstadt</vt:lpstr>
      <vt:lpstr>Courier New</vt:lpstr>
      <vt:lpstr>Times New Roman</vt:lpstr>
      <vt:lpstr>GestaltVTI</vt:lpstr>
      <vt:lpstr>Görüntü İşleme Ve Akıllı Üretim Hackhatonu</vt:lpstr>
      <vt:lpstr>Proje Sunduğu Özellikler</vt:lpstr>
      <vt:lpstr>Kullanılan Teknolojiler</vt:lpstr>
      <vt:lpstr>PowerPoint Sunusu</vt:lpstr>
      <vt:lpstr>Geliştirme Sürecindeki Zorluklar</vt:lpstr>
      <vt:lpstr>Sonuç Ve Öneriler</vt:lpstr>
      <vt:lpstr>PowerPoint Sunusu</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Miraç Doğan</cp:lastModifiedBy>
  <cp:revision>101</cp:revision>
  <dcterms:created xsi:type="dcterms:W3CDTF">2025-05-21T22:58:17Z</dcterms:created>
  <dcterms:modified xsi:type="dcterms:W3CDTF">2025-05-22T07:15:08Z</dcterms:modified>
</cp:coreProperties>
</file>