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1" r:id="rId3"/>
    <p:sldId id="272" r:id="rId4"/>
    <p:sldId id="273" r:id="rId5"/>
    <p:sldId id="274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5394" autoAdjust="0"/>
  </p:normalViewPr>
  <p:slideViewPr>
    <p:cSldViewPr snapToGrid="0">
      <p:cViewPr varScale="1">
        <p:scale>
          <a:sx n="102" d="100"/>
          <a:sy n="10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7B879-6225-482E-8E5C-6491A24BF420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9A5A8-69C1-4C37-A0FC-24E5C1BE5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97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78326-B5D6-4D8A-8A2A-39F88BA7897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1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A5A8-69C1-4C37-A0FC-24E5C1BE5F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88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8F260-A085-4194-6072-690273394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64BC989-0DDD-0E4F-ED0B-A6F4FBBB7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CC9397D-8C1E-8F58-8D05-44CFA96A1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713968-DF71-3500-4C2E-E338EADAA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A5A8-69C1-4C37-A0FC-24E5C1BE5F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6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6B636-7E41-CD04-6D62-E79A1C2A4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7AB1EF5-44FB-D4FE-9822-078EF7507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1D9E308-1C0E-71CF-EB8A-362C3C6A5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BFBE40-C326-E5DD-D9AD-F1C8C15A3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A5A8-69C1-4C37-A0FC-24E5C1BE5F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25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14F4C-3258-BC2A-C5A4-284FD237F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56714AE-8594-B8AE-31AC-FBC6DB197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079E6CF-ACA1-CB80-DB2E-52C8BE234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006273-2DF0-CBE7-CD02-A47989403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A5A8-69C1-4C37-A0FC-24E5C1BE5F7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A5A8-69C1-4C37-A0FC-24E5C1BE5F7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62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74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CD01E7-1800-40AB-9BAE-D2262E16DBBE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387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A9EA-B88A-4813-95FB-F5D9CEAFA55C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4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0D-0AF2-4E3B-B412-B4E8AC6040A4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7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5721-A8AA-4B7A-BFBE-D6E0D642AA30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1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7BD20-934D-4F88-875C-7741A196668B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313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174-D9CF-40C3-BC87-3774FFF03633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270-3F1E-4189-8B50-BC06B2075F33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3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1FAA-649A-4302-8ACC-F4EA36D76615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9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1D-C458-4CFE-B54B-664490BB1EA0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3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5B8F8B-5B14-4E0F-A048-ED1FF35D6612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02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F0C701-8BB9-4C7B-B82A-572F68CD6831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1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9314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A01A64-DB79-47E7-ACF5-DD67EE2EEB56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5708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742288-3029-400E-811C-2B680D92F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41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AA62D-34C6-7475-7F13-E46A68BF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989" y="2141772"/>
            <a:ext cx="9942022" cy="1560577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kumimoji="1" lang="en-US" altLang="ja-JP" sz="4400" b="1" cap="none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4400" b="1" cap="none" dirty="0">
                <a:latin typeface="Meiryo UI" panose="020B0604030504040204" pitchFamily="34" charset="-128"/>
                <a:ea typeface="Meiryo UI" panose="020B0604030504040204" pitchFamily="34" charset="-128"/>
              </a:rPr>
              <a:t>11/28</a:t>
            </a:r>
            <a:r>
              <a:rPr kumimoji="1" lang="ja-JP" altLang="en-US" sz="4400" b="1" cap="none" dirty="0">
                <a:latin typeface="Meiryo UI" panose="020B0604030504040204" pitchFamily="34" charset="-128"/>
                <a:ea typeface="Meiryo UI" panose="020B0604030504040204" pitchFamily="34" charset="-128"/>
              </a:rPr>
              <a:t>　進捗報告</a:t>
            </a:r>
            <a:br>
              <a:rPr kumimoji="1" lang="en-US" altLang="ja-JP" sz="1800" b="1" cap="none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kumimoji="1" lang="ja-JP" altLang="en-US" sz="2000" cap="none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E8B2AE-43E8-DC73-EBED-1DA8653E3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14654"/>
            <a:ext cx="6831673" cy="763213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21K0122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　佐藤茉帆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C17642-9B38-E305-D50D-2E7C79AA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31F-53DF-4784-8F48-A0948830F82B}" type="datetime1">
              <a:rPr kumimoji="1" lang="ja-JP" altLang="en-US" smtClean="0"/>
              <a:t>2024/11/28</a:t>
            </a:fld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C07E09-C8EA-C039-3A68-F71BD9B3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0CED6656-325E-43E9-BDB4-8B36341B4964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22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46F87-7CD5-D280-5F1C-E9BBA502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116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モデルの構成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1E72F9-671E-5D06-B45F-0D63BC88DAA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71600" y="1366752"/>
            <a:ext cx="9601200" cy="138545"/>
          </a:xfrm>
        </p:spPr>
        <p:txBody>
          <a:bodyPr>
            <a:normAutofit fontScale="25000" lnSpcReduction="20000"/>
          </a:bodyPr>
          <a:lstStyle/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F4438-7274-D3F4-A198-95CF22B6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5721-A8AA-4B7A-BFBE-D6E0D642AA30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76AB9B-D8C9-FEDC-6D99-33C37B97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134657-336F-9657-17DB-AFE418B34BAD}"/>
              </a:ext>
            </a:extLst>
          </p:cNvPr>
          <p:cNvSpPr/>
          <p:nvPr/>
        </p:nvSpPr>
        <p:spPr>
          <a:xfrm>
            <a:off x="4860570" y="1769245"/>
            <a:ext cx="1627909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CNN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A25E39E-D4A7-66FA-B7B8-CB01E23E910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71753" y="2254154"/>
            <a:ext cx="2772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CF064D-939E-FF77-5332-31C6749788B3}"/>
              </a:ext>
            </a:extLst>
          </p:cNvPr>
          <p:cNvSpPr/>
          <p:nvPr/>
        </p:nvSpPr>
        <p:spPr>
          <a:xfrm>
            <a:off x="4857798" y="2558954"/>
            <a:ext cx="1627909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CLS</a:t>
            </a:r>
            <a:r>
              <a:rPr kumimoji="1" lang="ja-JP" altLang="en-US" dirty="0"/>
              <a:t>追加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9033CE-21DB-D30D-7229-D5CAA52BBA6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5668981" y="3043863"/>
            <a:ext cx="2772" cy="306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2A1781-C1D5-C441-9EA8-D476CC2A1861}"/>
              </a:ext>
            </a:extLst>
          </p:cNvPr>
          <p:cNvSpPr/>
          <p:nvPr/>
        </p:nvSpPr>
        <p:spPr>
          <a:xfrm>
            <a:off x="4855026" y="3350048"/>
            <a:ext cx="1627909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位置符号化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E003319-7629-ACAD-45F4-AAB5634C0BC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668981" y="3834957"/>
            <a:ext cx="5544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F50B1B0-DE84-5FAF-61CD-DBE1E4BB1450}"/>
              </a:ext>
            </a:extLst>
          </p:cNvPr>
          <p:cNvSpPr/>
          <p:nvPr/>
        </p:nvSpPr>
        <p:spPr>
          <a:xfrm>
            <a:off x="4860570" y="4139757"/>
            <a:ext cx="1627909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Transformer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73181F8-421A-8374-FF3E-AF4EC1C80844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5668981" y="4624666"/>
            <a:ext cx="5544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DE39727-1312-9870-0F9D-1F37815BF585}"/>
              </a:ext>
            </a:extLst>
          </p:cNvPr>
          <p:cNvSpPr/>
          <p:nvPr/>
        </p:nvSpPr>
        <p:spPr>
          <a:xfrm>
            <a:off x="4855026" y="4929466"/>
            <a:ext cx="1627909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全結合層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AC0873F-691A-24A2-A817-1484D976AF4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666209" y="5414375"/>
            <a:ext cx="2772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E55CBD8-4920-A935-EC73-D99CD4EA9B88}"/>
              </a:ext>
            </a:extLst>
          </p:cNvPr>
          <p:cNvSpPr/>
          <p:nvPr/>
        </p:nvSpPr>
        <p:spPr>
          <a:xfrm>
            <a:off x="4855026" y="5712148"/>
            <a:ext cx="1627909" cy="48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分類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C1936E26-92E8-D1E8-302A-BCE05EB143F5}"/>
              </a:ext>
            </a:extLst>
          </p:cNvPr>
          <p:cNvSpPr/>
          <p:nvPr/>
        </p:nvSpPr>
        <p:spPr>
          <a:xfrm>
            <a:off x="7140436" y="1512916"/>
            <a:ext cx="2895135" cy="1587632"/>
          </a:xfrm>
          <a:prstGeom prst="wedgeRectCallout">
            <a:avLst>
              <a:gd name="adj1" fmla="val -72142"/>
              <a:gd name="adj2" fmla="val -159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畳み込み層 </a:t>
            </a:r>
            <a:r>
              <a:rPr kumimoji="1" lang="en-US" altLang="ja-JP" dirty="0">
                <a:latin typeface="+mj-lt"/>
              </a:rPr>
              <a:t>3</a:t>
            </a:r>
            <a:r>
              <a:rPr kumimoji="1" lang="ja-JP" altLang="en-US" dirty="0">
                <a:latin typeface="+mj-lt"/>
              </a:rPr>
              <a:t>層</a:t>
            </a:r>
            <a:endParaRPr kumimoji="1" lang="en-US" altLang="ja-JP" dirty="0">
              <a:latin typeface="+mj-lt"/>
            </a:endParaRPr>
          </a:p>
          <a:p>
            <a:pPr algn="ctr"/>
            <a:r>
              <a:rPr kumimoji="1" lang="en-US" altLang="ja-JP" dirty="0" err="1">
                <a:latin typeface="+mj-lt"/>
              </a:rPr>
              <a:t>ReLU</a:t>
            </a:r>
            <a:r>
              <a:rPr kumimoji="1" lang="ja-JP" altLang="en-US" dirty="0">
                <a:latin typeface="+mj-lt"/>
              </a:rPr>
              <a:t>活性化関数</a:t>
            </a:r>
            <a:endParaRPr kumimoji="1" lang="en-US" altLang="ja-JP" dirty="0">
              <a:latin typeface="+mj-lt"/>
            </a:endParaRPr>
          </a:p>
          <a:p>
            <a:pPr algn="ctr"/>
            <a:r>
              <a:rPr kumimoji="1" lang="ja-JP" altLang="en-US" dirty="0">
                <a:latin typeface="+mj-lt"/>
              </a:rPr>
              <a:t>バッチ正規化</a:t>
            </a:r>
            <a:endParaRPr kumimoji="1" lang="en-US" altLang="ja-JP" dirty="0">
              <a:latin typeface="+mj-lt"/>
            </a:endParaRPr>
          </a:p>
          <a:p>
            <a:pPr algn="ctr"/>
            <a:r>
              <a:rPr kumimoji="1" lang="en-US" altLang="ja-JP" dirty="0">
                <a:latin typeface="+mj-lt"/>
              </a:rPr>
              <a:t>He</a:t>
            </a:r>
            <a:r>
              <a:rPr kumimoji="1" lang="ja-JP" altLang="en-US" dirty="0">
                <a:latin typeface="+mj-lt"/>
              </a:rPr>
              <a:t>初期化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A9822B53-7FDE-9E1E-FE09-D6E9A1F98D98}"/>
              </a:ext>
            </a:extLst>
          </p:cNvPr>
          <p:cNvSpPr/>
          <p:nvPr/>
        </p:nvSpPr>
        <p:spPr>
          <a:xfrm>
            <a:off x="6996744" y="4862467"/>
            <a:ext cx="2091435" cy="628781"/>
          </a:xfrm>
          <a:prstGeom prst="wedgeRectCallout">
            <a:avLst>
              <a:gd name="adj1" fmla="val -66304"/>
              <a:gd name="adj2" fmla="val 30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+mj-lt"/>
              </a:rPr>
              <a:t>CLS</a:t>
            </a:r>
            <a:r>
              <a:rPr kumimoji="1" lang="ja-JP" altLang="en-US" dirty="0">
                <a:latin typeface="+mj-lt"/>
              </a:rPr>
              <a:t>トークンのみ</a:t>
            </a:r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7EF08E59-F55A-BE95-6656-E8C5BAFA9708}"/>
              </a:ext>
            </a:extLst>
          </p:cNvPr>
          <p:cNvSpPr/>
          <p:nvPr/>
        </p:nvSpPr>
        <p:spPr>
          <a:xfrm>
            <a:off x="1285705" y="3370976"/>
            <a:ext cx="2913755" cy="1458834"/>
          </a:xfrm>
          <a:prstGeom prst="wedgeRectCallout">
            <a:avLst>
              <a:gd name="adj1" fmla="val 70955"/>
              <a:gd name="adj2" fmla="val 20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エンコーダ次元数：</a:t>
            </a:r>
            <a:r>
              <a:rPr kumimoji="1" lang="en-US" altLang="ja-JP" dirty="0">
                <a:latin typeface="+mj-lt"/>
              </a:rPr>
              <a:t>256</a:t>
            </a:r>
          </a:p>
          <a:p>
            <a:pPr algn="ctr"/>
            <a:r>
              <a:rPr kumimoji="1" lang="ja-JP" altLang="en-US" dirty="0">
                <a:latin typeface="+mj-lt"/>
              </a:rPr>
              <a:t>ヘッド数：</a:t>
            </a:r>
            <a:r>
              <a:rPr kumimoji="1" lang="en-US" altLang="ja-JP" dirty="0">
                <a:latin typeface="+mj-lt"/>
              </a:rPr>
              <a:t>4</a:t>
            </a:r>
          </a:p>
          <a:p>
            <a:pPr algn="ctr"/>
            <a:r>
              <a:rPr kumimoji="1" lang="ja-JP" altLang="en-US" dirty="0">
                <a:latin typeface="+mj-lt"/>
              </a:rPr>
              <a:t>ドロップアウト：</a:t>
            </a:r>
            <a:r>
              <a:rPr kumimoji="1" lang="en-US" altLang="ja-JP" dirty="0">
                <a:latin typeface="+mj-lt"/>
              </a:rPr>
              <a:t>0.2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1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71876-A0AB-4967-5042-A4F82F23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82050-A1B8-0E96-D47D-F54A4B0D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116"/>
          </a:xfrm>
        </p:spPr>
        <p:txBody>
          <a:bodyPr>
            <a:normAutofit/>
          </a:bodyPr>
          <a:lstStyle/>
          <a:p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学習率の設定</a:t>
            </a:r>
            <a:endParaRPr kumimoji="1" lang="ja-JP" alt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9A6BC8-3034-086C-769E-11DC6083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2916"/>
            <a:ext cx="10316095" cy="4354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最適化アルゴリズム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ja-JP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Adam</a:t>
            </a:r>
          </a:p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学習率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初期設定：</a:t>
            </a:r>
            <a:r>
              <a:rPr lang="en-US" altLang="ja-JP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0.0001</a:t>
            </a:r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、損失が</a:t>
            </a:r>
            <a:r>
              <a:rPr lang="en-US" altLang="ja-JP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10</a:t>
            </a:r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回連続で下がらない場合</a:t>
            </a:r>
            <a:r>
              <a:rPr lang="en-US" altLang="ja-JP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0.5</a:t>
            </a:r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学習率を下げる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早期停止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ja-JP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30</a:t>
            </a:r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回連続で損失が下がらない場合学習を停止させる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D0224-390C-0063-FE1F-BBCA0297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5721-A8AA-4B7A-BFBE-D6E0D642AA30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4C4A51-D478-8C93-B96D-EEB3ABE3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41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A3E7-0BB1-DBF9-CFCF-557D61CE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E7703-1627-B860-3A62-A5A10877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116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ECG</a:t>
            </a:r>
            <a:r>
              <a:rPr kumimoji="1"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　覚醒度　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4927E-88BA-7BFE-55E6-24998C4A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2916"/>
            <a:ext cx="9601200" cy="4354484"/>
          </a:xfrm>
        </p:spPr>
        <p:txBody>
          <a:bodyPr>
            <a:normAutofit/>
          </a:bodyPr>
          <a:lstStyle/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B52B8-E30A-0550-2335-55485BA4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5721-A8AA-4B7A-BFBE-D6E0D642AA30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377FFF-79D3-6C0D-E69A-0A8FB4A6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BC61EB6-5FF7-E241-B549-402F66BCE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37868"/>
              </p:ext>
            </p:extLst>
          </p:nvPr>
        </p:nvGraphicFramePr>
        <p:xfrm>
          <a:off x="2262433" y="1583703"/>
          <a:ext cx="8909361" cy="112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002">
                  <a:extLst>
                    <a:ext uri="{9D8B030D-6E8A-4147-A177-3AD203B41FA5}">
                      <a16:colId xmlns:a16="http://schemas.microsoft.com/office/drawing/2014/main" val="2578124914"/>
                    </a:ext>
                  </a:extLst>
                </a:gridCol>
                <a:gridCol w="2824674">
                  <a:extLst>
                    <a:ext uri="{9D8B030D-6E8A-4147-A177-3AD203B41FA5}">
                      <a16:colId xmlns:a16="http://schemas.microsoft.com/office/drawing/2014/main" val="2264446083"/>
                    </a:ext>
                  </a:extLst>
                </a:gridCol>
                <a:gridCol w="2684685">
                  <a:extLst>
                    <a:ext uri="{9D8B030D-6E8A-4147-A177-3AD203B41FA5}">
                      <a16:colId xmlns:a16="http://schemas.microsoft.com/office/drawing/2014/main" val="2208254535"/>
                    </a:ext>
                  </a:extLst>
                </a:gridCol>
              </a:tblGrid>
              <a:tr h="6860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セグメント長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ウィンドウサイズ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10s(5s)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20s(10s)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234"/>
                  </a:ext>
                </a:extLst>
              </a:tr>
              <a:tr h="439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精度</a:t>
                      </a:r>
                      <a:r>
                        <a:rPr kumimoji="1" lang="en-US" altLang="ja-JP" sz="1600" dirty="0"/>
                        <a:t>(%)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75.41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82.10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264535"/>
                  </a:ext>
                </a:extLst>
              </a:tr>
            </a:tbl>
          </a:graphicData>
        </a:graphic>
      </p:graphicFrame>
      <p:pic>
        <p:nvPicPr>
          <p:cNvPr id="7" name="図 6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5DAFC553-301F-17AC-1708-69BDCF60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45" y="3079943"/>
            <a:ext cx="3350180" cy="2565473"/>
          </a:xfrm>
          <a:prstGeom prst="rect">
            <a:avLst/>
          </a:prstGeom>
        </p:spPr>
      </p:pic>
      <p:pic>
        <p:nvPicPr>
          <p:cNvPr id="8" name="図 7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C9BEF151-36DF-EDF7-C807-9BE40DE49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200" y="3079942"/>
            <a:ext cx="3223654" cy="25654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BA5D32-EFC1-B04B-C0E0-5CEB7396792C}"/>
              </a:ext>
            </a:extLst>
          </p:cNvPr>
          <p:cNvSpPr txBox="1"/>
          <p:nvPr/>
        </p:nvSpPr>
        <p:spPr>
          <a:xfrm>
            <a:off x="5335571" y="5669012"/>
            <a:ext cx="62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10s                                                   </a:t>
            </a:r>
            <a:r>
              <a:rPr kumimoji="1" lang="en-US" altLang="ja-JP" dirty="0"/>
              <a:t>20s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84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C2E02-1F51-F268-9C94-D76C7BF07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8D4FE-2613-73D7-C6FA-517D5C0A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116"/>
          </a:xfrm>
        </p:spPr>
        <p:txBody>
          <a:bodyPr>
            <a:normAutofit/>
          </a:bodyPr>
          <a:lstStyle/>
          <a:p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課題、予定</a:t>
            </a:r>
            <a:endParaRPr kumimoji="1" lang="ja-JP" alt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A1BE06-7DE0-7F27-DF9A-FB7A2605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2916"/>
            <a:ext cx="10316095" cy="4354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学習毎に精度の差が出る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ja-JP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K</a:t>
            </a:r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分割公差検証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他の生体信号での実行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ja-JP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EEG</a:t>
            </a:r>
            <a:r>
              <a:rPr lang="ja-JP" altLang="en-US" sz="2200">
                <a:latin typeface="Meiryo UI" panose="020B0604030504040204" pitchFamily="34" charset="-128"/>
                <a:ea typeface="Meiryo UI" panose="020B0604030504040204" pitchFamily="34" charset="-128"/>
              </a:rPr>
              <a:t>ではどのチャンネルを使用するのか</a:t>
            </a:r>
            <a:endPara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D9B21-E6D0-C01F-0B82-FF793240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5721-A8AA-4B7A-BFBE-D6E0D642AA30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14FDB2-53AA-5741-F4B2-4CCB73B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96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F4438-7274-D3F4-A198-95CF22B6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5721-A8AA-4B7A-BFBE-D6E0D642AA30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76AB9B-D8C9-FEDC-6D99-33C37B97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2288-3029-400E-811C-2B680D92F03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66426641-3F31-4A64-EBFE-5CF98183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967" y="3023754"/>
            <a:ext cx="6406065" cy="810491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555881762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ユーザー定義 2">
      <a:majorFont>
        <a:latin typeface="Meiryo UI"/>
        <a:ea typeface="メイリオ"/>
        <a:cs typeface=""/>
      </a:majorFont>
      <a:minorFont>
        <a:latin typeface="Meiryo UI"/>
        <a:ea typeface="メイリオ"/>
        <a:cs typeface="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トリミング</Template>
  <TotalTime>578</TotalTime>
  <Words>156</Words>
  <Application>Microsoft Office PowerPoint</Application>
  <PresentationFormat>ワイド画面</PresentationFormat>
  <Paragraphs>64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Meiryo UI</vt:lpstr>
      <vt:lpstr>游ゴシック</vt:lpstr>
      <vt:lpstr>Franklin Gothic Book</vt:lpstr>
      <vt:lpstr>トリミング</vt:lpstr>
      <vt:lpstr> 11/28　進捗報告 </vt:lpstr>
      <vt:lpstr>モデルの構成</vt:lpstr>
      <vt:lpstr>学習率の設定</vt:lpstr>
      <vt:lpstr>ECG　覚醒度　結果</vt:lpstr>
      <vt:lpstr>課題、予定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茉帆 佐藤</dc:creator>
  <cp:lastModifiedBy>佐藤　茉帆</cp:lastModifiedBy>
  <cp:revision>167</cp:revision>
  <dcterms:created xsi:type="dcterms:W3CDTF">2024-05-20T12:22:23Z</dcterms:created>
  <dcterms:modified xsi:type="dcterms:W3CDTF">2024-11-28T01:52:09Z</dcterms:modified>
</cp:coreProperties>
</file>