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3" r:id="rId5"/>
    <p:sldId id="262" r:id="rId6"/>
    <p:sldId id="265" r:id="rId7"/>
    <p:sldId id="261"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022.1.12" id="{9F26F174-F23D-43B8-AACC-83247C1FE67B}">
          <p14:sldIdLst>
            <p14:sldId id="257"/>
            <p14:sldId id="256"/>
            <p14:sldId id="258"/>
          </p14:sldIdLst>
        </p14:section>
        <p14:section name="2022.01.19" id="{BD6FDF69-8F5C-4B70-AC7C-3CB048D90123}">
          <p14:sldIdLst>
            <p14:sldId id="263"/>
            <p14:sldId id="262"/>
            <p14:sldId id="265"/>
            <p14:sldId id="26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D435-3B3B-44A2-919A-C69A15903E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AC2B76E-4A87-4F19-9BDE-28C27D967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B4DC6C-418B-4A22-982D-0D8E65742129}"/>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1BAF62F0-B2D8-4EAD-BF71-810AA98543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14427-B0BC-4512-8F5A-268CE59247FF}"/>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176368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0F7C0-7CEC-437C-B826-8843033E7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FB22CE-B343-4131-8A8A-83D9936E73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C7003E-5ED0-4DE2-AB9F-6532FA75759E}"/>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3A2D2221-357C-4DDC-95EB-0090C6BEA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D76F92-45AA-40F9-90D3-C70C641DC922}"/>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191925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FAE12-23F5-4E14-9A3D-336D5AA7A8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77FF8C-0FF4-48B4-90E8-C284AEE58E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94C40-9014-40E5-8E4B-BE6F7FC352D0}"/>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EF67C089-FC83-4A98-A13F-C555B3A5FF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55136B-3A9E-4AAE-9AD7-9AE1BAB201C9}"/>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118616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0FDAA-7722-41C8-AFA8-DEBE68D6D0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5CF09F-194E-404F-9C3E-C02FBFD546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1192AA-B9CC-4A9C-936D-C0FF9E02A640}"/>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003BFF9F-A85B-4E77-8D1F-13C76437F5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530B36-7933-4E81-91B8-1BE6319AC962}"/>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54527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17929-859B-46EB-9906-A4D3372CE3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148606-BB8B-4A27-A5DE-6468C836C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3965EC-502D-43C2-B058-84B14789C4C7}"/>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00055E44-21FA-4364-BA7F-6916E89A9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72BE4-94CC-4BDD-8CBD-A41780FD9002}"/>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69925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39DBB-556B-40DC-9C0B-5254DA0D2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3831A6-15F6-419C-8D87-3BD30D2670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03A81C-41E9-485C-8922-FAB209B5402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38E3AC-1CDD-44E6-949F-C129AF68F73C}"/>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95D04E0B-062B-4C93-943C-15F034BDF0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09F802-3453-4E59-B430-1FCF9B68B5DE}"/>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338413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38D36-DE44-4C1A-A28A-D8A30365D3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79A45A-174A-4F82-9D8F-A2208BB0C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F6E11B-FEAF-4E18-B502-5462039674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06163B3-09D8-423E-99A2-16A0D536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9C2AD4-5FB6-4B8C-8246-F6E16BC2DB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988118-A08E-4067-A7A2-F4ACCA21925D}"/>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8" name="页脚占位符 7">
            <a:extLst>
              <a:ext uri="{FF2B5EF4-FFF2-40B4-BE49-F238E27FC236}">
                <a16:creationId xmlns:a16="http://schemas.microsoft.com/office/drawing/2014/main" id="{C6A010C2-F3A3-493D-85C4-CE12FF678C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BDF6B5-EE61-4FB5-BD5A-D0CA50308603}"/>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88140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25543-B9B8-46F1-8594-61ADA1E00C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A2F2B6-6051-4C05-950E-80335113C10B}"/>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4" name="页脚占位符 3">
            <a:extLst>
              <a:ext uri="{FF2B5EF4-FFF2-40B4-BE49-F238E27FC236}">
                <a16:creationId xmlns:a16="http://schemas.microsoft.com/office/drawing/2014/main" id="{E1B9BBB5-79F0-419A-9470-9CDBB95340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694AAB-3E97-4133-A779-741EA15F370A}"/>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44300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4282DE-7F14-4648-8335-828FA5CFD87E}"/>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3" name="页脚占位符 2">
            <a:extLst>
              <a:ext uri="{FF2B5EF4-FFF2-40B4-BE49-F238E27FC236}">
                <a16:creationId xmlns:a16="http://schemas.microsoft.com/office/drawing/2014/main" id="{876B69F2-A49A-4C5C-980C-46854D8894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49B9ED-A98F-4156-BCBB-363D12E0C24A}"/>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298341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D7846-270F-45A5-A0CD-3F9741D761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01E858-EFC7-48E3-AAB7-46026CC55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77A988-3B24-48D6-81A3-7A2AE2F53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AFA256-B0C4-4474-A169-CC1D3A916078}"/>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C7F4D9BC-97CC-4065-9602-1F376480F5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741A83-78BD-465A-8A3C-5BFE99371CD8}"/>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120599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04D78-36DE-4E51-BD2B-10E80A3413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7AB1DA-A699-4480-806A-6AB12BDEA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A9FC10-6C7C-4B07-92E2-CD04335EB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3D0B7E-7AF1-4AB6-ADAA-EAF1F381046B}"/>
              </a:ext>
            </a:extLst>
          </p:cNvPr>
          <p:cNvSpPr>
            <a:spLocks noGrp="1"/>
          </p:cNvSpPr>
          <p:nvPr>
            <p:ph type="dt" sz="half" idx="10"/>
          </p:nvPr>
        </p:nvSpPr>
        <p:spPr/>
        <p:txBody>
          <a:bodyPr/>
          <a:lstStyle/>
          <a:p>
            <a:fld id="{10E750C7-8C9B-46F3-BBFF-A92D99487BC5}" type="datetimeFigureOut">
              <a:rPr lang="zh-CN" altLang="en-US" smtClean="0"/>
              <a:t>2022/1/19</a:t>
            </a:fld>
            <a:endParaRPr lang="zh-CN" altLang="en-US"/>
          </a:p>
        </p:txBody>
      </p:sp>
      <p:sp>
        <p:nvSpPr>
          <p:cNvPr id="6" name="页脚占位符 5">
            <a:extLst>
              <a:ext uri="{FF2B5EF4-FFF2-40B4-BE49-F238E27FC236}">
                <a16:creationId xmlns:a16="http://schemas.microsoft.com/office/drawing/2014/main" id="{64D7FE53-8BBD-4EAD-BF83-B10A28B13E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088B2-6358-4A7B-A9DA-892478298375}"/>
              </a:ext>
            </a:extLst>
          </p:cNvPr>
          <p:cNvSpPr>
            <a:spLocks noGrp="1"/>
          </p:cNvSpPr>
          <p:nvPr>
            <p:ph type="sldNum" sz="quarter" idx="12"/>
          </p:nvPr>
        </p:nvSpPr>
        <p:spPr/>
        <p:txBody>
          <a:body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183038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F89E0F-754D-478C-85AD-4B01B2D5B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A62E3D-F313-4EFE-8F59-54221C5DA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7D5102-8E1B-4A65-8DBE-502708BD2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750C7-8C9B-46F3-BBFF-A92D99487BC5}" type="datetimeFigureOut">
              <a:rPr lang="zh-CN" altLang="en-US" smtClean="0"/>
              <a:t>2022/1/19</a:t>
            </a:fld>
            <a:endParaRPr lang="zh-CN" altLang="en-US"/>
          </a:p>
        </p:txBody>
      </p:sp>
      <p:sp>
        <p:nvSpPr>
          <p:cNvPr id="5" name="页脚占位符 4">
            <a:extLst>
              <a:ext uri="{FF2B5EF4-FFF2-40B4-BE49-F238E27FC236}">
                <a16:creationId xmlns:a16="http://schemas.microsoft.com/office/drawing/2014/main" id="{496F0EEF-1182-4D93-843A-28F771F83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4313B5-8459-4D67-B3FC-ABAD3CFBB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7FFD2-73C1-4DC3-86EE-27995F986E01}" type="slidenum">
              <a:rPr lang="zh-CN" altLang="en-US" smtClean="0"/>
              <a:t>‹#›</a:t>
            </a:fld>
            <a:endParaRPr lang="zh-CN" altLang="en-US"/>
          </a:p>
        </p:txBody>
      </p:sp>
    </p:spTree>
    <p:extLst>
      <p:ext uri="{BB962C8B-B14F-4D97-AF65-F5344CB8AC3E}">
        <p14:creationId xmlns:p14="http://schemas.microsoft.com/office/powerpoint/2010/main" val="71297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B75DF-E5C1-4D93-B4BF-B1BE1E93F3CC}"/>
              </a:ext>
            </a:extLst>
          </p:cNvPr>
          <p:cNvSpPr>
            <a:spLocks noGrp="1"/>
          </p:cNvSpPr>
          <p:nvPr>
            <p:ph type="title"/>
          </p:nvPr>
        </p:nvSpPr>
        <p:spPr>
          <a:xfrm>
            <a:off x="750736" y="365125"/>
            <a:ext cx="10515600" cy="761185"/>
          </a:xfrm>
        </p:spPr>
        <p:txBody>
          <a:bodyPr>
            <a:normAutofit/>
          </a:bodyPr>
          <a:lstStyle/>
          <a:p>
            <a:r>
              <a:rPr lang="zh-CN" altLang="en-US" sz="3200" b="1" dirty="0"/>
              <a:t>背景</a:t>
            </a:r>
          </a:p>
        </p:txBody>
      </p:sp>
      <p:sp>
        <p:nvSpPr>
          <p:cNvPr id="3" name="内容占位符 2">
            <a:extLst>
              <a:ext uri="{FF2B5EF4-FFF2-40B4-BE49-F238E27FC236}">
                <a16:creationId xmlns:a16="http://schemas.microsoft.com/office/drawing/2014/main" id="{FB724BC8-29D0-4F12-BBCF-9DA1DDEB8C32}"/>
              </a:ext>
            </a:extLst>
          </p:cNvPr>
          <p:cNvSpPr>
            <a:spLocks noGrp="1"/>
          </p:cNvSpPr>
          <p:nvPr>
            <p:ph idx="1"/>
          </p:nvPr>
        </p:nvSpPr>
        <p:spPr>
          <a:xfrm>
            <a:off x="750736" y="1380352"/>
            <a:ext cx="10515600" cy="4351338"/>
          </a:xfrm>
        </p:spPr>
        <p:txBody>
          <a:bodyPr/>
          <a:lstStyle/>
          <a:p>
            <a:pPr marL="0" indent="0">
              <a:buNone/>
            </a:pPr>
            <a:r>
              <a:rPr lang="en-US" altLang="zh-CN" dirty="0"/>
              <a:t>       </a:t>
            </a:r>
          </a:p>
          <a:p>
            <a:pPr marL="0" indent="0">
              <a:buNone/>
            </a:pPr>
            <a:r>
              <a:rPr lang="en-US" altLang="zh-CN" dirty="0"/>
              <a:t>       </a:t>
            </a:r>
            <a:r>
              <a:rPr lang="zh-CN" altLang="en-US" dirty="0">
                <a:latin typeface="黑体" panose="02010609060101010101" pitchFamily="49" charset="-122"/>
                <a:ea typeface="黑体" panose="02010609060101010101" pitchFamily="49" charset="-122"/>
              </a:rPr>
              <a:t>在石油钻采过程中有两种了类型的工况，一种是简单工况，描述时间段内钻采作业。一种是复杂工况。溢流和漏失是钻井过程中常见的复杂工况，及时识别甚至提前预测出溢流和漏失的发生，将为预防和处理溢流争取到宝贵时间，从而有效避免井控险情，甚至井眼报废及人员伤亡等重大事故发生。</a:t>
            </a:r>
          </a:p>
        </p:txBody>
      </p:sp>
    </p:spTree>
    <p:extLst>
      <p:ext uri="{BB962C8B-B14F-4D97-AF65-F5344CB8AC3E}">
        <p14:creationId xmlns:p14="http://schemas.microsoft.com/office/powerpoint/2010/main" val="364681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E9CEC90-D086-41BA-B2C7-45F911198A55}"/>
              </a:ext>
            </a:extLst>
          </p:cNvPr>
          <p:cNvSpPr txBox="1"/>
          <p:nvPr/>
        </p:nvSpPr>
        <p:spPr>
          <a:xfrm>
            <a:off x="548640" y="461175"/>
            <a:ext cx="10416209" cy="4278094"/>
          </a:xfrm>
          <a:prstGeom prst="rect">
            <a:avLst/>
          </a:prstGeom>
          <a:noFill/>
        </p:spPr>
        <p:txBody>
          <a:bodyPr wrap="square" rtlCol="0">
            <a:spAutoFit/>
          </a:bodyPr>
          <a:lstStyle/>
          <a:p>
            <a:r>
              <a:rPr lang="en-US" altLang="zh-CN" sz="3200" b="1" dirty="0"/>
              <a:t>Motivation</a:t>
            </a:r>
          </a:p>
          <a:p>
            <a:endParaRPr lang="en-US" altLang="zh-CN" sz="3200" dirty="0"/>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目前石油钻采过程中的溢流、漏失识别的模型局限性在于模型的输入必须是网格数据。在此提出一种图神经网络的方法解决两种工况识别的设想，充分利用不同属性之间的相关性对复杂工况进行更好的预测。</a:t>
            </a:r>
            <a:endParaRPr lang="en-US" altLang="zh-CN" sz="2400" dirty="0">
              <a:latin typeface="黑体" panose="02010609060101010101" pitchFamily="49" charset="-122"/>
              <a:ea typeface="黑体" panose="02010609060101010101" pitchFamily="49" charset="-122"/>
            </a:endParaRPr>
          </a:p>
          <a:p>
            <a:endParaRPr lang="en-US" altLang="zh-CN" sz="2400" dirty="0"/>
          </a:p>
          <a:p>
            <a:pPr marL="342900" indent="-342900">
              <a:buFont typeface="Arial" panose="020B0604020202020204" pitchFamily="34" charset="0"/>
              <a:buChar char="•"/>
            </a:pPr>
            <a:endParaRPr lang="en-US" altLang="zh-CN" sz="2400" dirty="0"/>
          </a:p>
          <a:p>
            <a:r>
              <a:rPr lang="zh-CN" altLang="en-US" sz="3200" b="1" dirty="0"/>
              <a:t>模型输入：</a:t>
            </a:r>
            <a:r>
              <a:rPr lang="zh-CN" altLang="en-US" sz="2400" dirty="0">
                <a:latin typeface="黑体" panose="02010609060101010101" pitchFamily="49" charset="-122"/>
                <a:ea typeface="黑体" panose="02010609060101010101" pitchFamily="49" charset="-122"/>
              </a:rPr>
              <a:t>二维时间相关数据</a:t>
            </a:r>
            <a:endParaRPr lang="en-US" altLang="zh-CN" sz="2400" dirty="0">
              <a:latin typeface="黑体" panose="02010609060101010101" pitchFamily="49" charset="-122"/>
              <a:ea typeface="黑体" panose="02010609060101010101" pitchFamily="49" charset="-122"/>
            </a:endParaRPr>
          </a:p>
          <a:p>
            <a:endParaRPr lang="en-US" altLang="zh-CN" sz="2400" dirty="0"/>
          </a:p>
          <a:p>
            <a:r>
              <a:rPr lang="zh-CN" altLang="en-US" sz="3200" b="1" dirty="0"/>
              <a:t>模型输出：</a:t>
            </a:r>
            <a:r>
              <a:rPr lang="zh-CN" altLang="en-US" sz="2400" dirty="0">
                <a:latin typeface="黑体" panose="02010609060101010101" pitchFamily="49" charset="-122"/>
                <a:ea typeface="黑体" panose="02010609060101010101" pitchFamily="49" charset="-122"/>
              </a:rPr>
              <a:t>预测复杂工况类别</a:t>
            </a:r>
          </a:p>
        </p:txBody>
      </p:sp>
    </p:spTree>
    <p:extLst>
      <p:ext uri="{BB962C8B-B14F-4D97-AF65-F5344CB8AC3E}">
        <p14:creationId xmlns:p14="http://schemas.microsoft.com/office/powerpoint/2010/main" val="330055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23914F-433B-4FAD-8402-6DC5862E4ACB}"/>
              </a:ext>
            </a:extLst>
          </p:cNvPr>
          <p:cNvSpPr>
            <a:spLocks noGrp="1"/>
          </p:cNvSpPr>
          <p:nvPr>
            <p:ph idx="1"/>
          </p:nvPr>
        </p:nvSpPr>
        <p:spPr>
          <a:xfrm>
            <a:off x="734833" y="624978"/>
            <a:ext cx="10515600" cy="4351338"/>
          </a:xfrm>
        </p:spPr>
        <p:txBody>
          <a:bodyPr>
            <a:normAutofit/>
          </a:bodyPr>
          <a:lstStyle/>
          <a:p>
            <a:pPr marL="0" indent="0">
              <a:lnSpc>
                <a:spcPct val="120000"/>
              </a:lnSpc>
              <a:spcBef>
                <a:spcPts val="1200"/>
              </a:spcBef>
              <a:buNone/>
            </a:pPr>
            <a:r>
              <a:rPr lang="zh-CN" altLang="en-US" sz="3200" b="1" dirty="0">
                <a:latin typeface="黑体" panose="02010609060101010101" pitchFamily="49" charset="-122"/>
                <a:ea typeface="黑体" panose="02010609060101010101" pitchFamily="49" charset="-122"/>
              </a:rPr>
              <a:t>思路</a:t>
            </a:r>
            <a:endParaRPr lang="en-US" altLang="zh-CN" sz="3200" b="1" dirty="0">
              <a:latin typeface="黑体" panose="02010609060101010101" pitchFamily="49" charset="-122"/>
              <a:ea typeface="黑体" panose="02010609060101010101" pitchFamily="49" charset="-122"/>
            </a:endParaRPr>
          </a:p>
          <a:p>
            <a:pPr>
              <a:lnSpc>
                <a:spcPct val="120000"/>
              </a:lnSpc>
              <a:spcBef>
                <a:spcPts val="1200"/>
              </a:spcBef>
            </a:pPr>
            <a:r>
              <a:rPr lang="zh-CN" altLang="en-US" sz="2400" dirty="0">
                <a:latin typeface="黑体" panose="02010609060101010101" pitchFamily="49" charset="-122"/>
                <a:ea typeface="黑体" panose="02010609060101010101" pitchFamily="49" charset="-122"/>
              </a:rPr>
              <a:t>将一个窗口的时间序列作为节点，不同属性的时间片通过自适应网络确定属性之间的相似性构建图作为图神经网络的模型输入，利用时间注意力机制，捕获属性的时间和空间特征，更好的进行分类。</a:t>
            </a:r>
          </a:p>
        </p:txBody>
      </p:sp>
    </p:spTree>
    <p:extLst>
      <p:ext uri="{BB962C8B-B14F-4D97-AF65-F5344CB8AC3E}">
        <p14:creationId xmlns:p14="http://schemas.microsoft.com/office/powerpoint/2010/main" val="74379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F43B-7CEE-493C-AE62-6486B5F7469A}"/>
              </a:ext>
            </a:extLst>
          </p:cNvPr>
          <p:cNvSpPr>
            <a:spLocks noGrp="1"/>
          </p:cNvSpPr>
          <p:nvPr>
            <p:ph idx="1"/>
          </p:nvPr>
        </p:nvSpPr>
        <p:spPr>
          <a:xfrm>
            <a:off x="838200" y="834887"/>
            <a:ext cx="10515600" cy="5342076"/>
          </a:xfrm>
        </p:spPr>
        <p:txBody>
          <a:bodyPr/>
          <a:lstStyle/>
          <a:p>
            <a:r>
              <a:rPr lang="en-US" altLang="zh-CN" dirty="0"/>
              <a:t>1.</a:t>
            </a:r>
            <a:r>
              <a:rPr lang="zh-CN" altLang="en-US" dirty="0"/>
              <a:t>综述和可行技术方法介绍</a:t>
            </a:r>
            <a:endParaRPr lang="en-US" altLang="zh-CN" dirty="0"/>
          </a:p>
          <a:p>
            <a:r>
              <a:rPr lang="en-US" altLang="zh-CN" dirty="0"/>
              <a:t>2.</a:t>
            </a:r>
            <a:r>
              <a:rPr lang="zh-CN" altLang="en-US" dirty="0"/>
              <a:t>数据标签</a:t>
            </a:r>
          </a:p>
        </p:txBody>
      </p:sp>
    </p:spTree>
    <p:extLst>
      <p:ext uri="{BB962C8B-B14F-4D97-AF65-F5344CB8AC3E}">
        <p14:creationId xmlns:p14="http://schemas.microsoft.com/office/powerpoint/2010/main" val="81096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C53B4-6C1A-4731-B7D9-E535FDF61986}"/>
              </a:ext>
            </a:extLst>
          </p:cNvPr>
          <p:cNvSpPr>
            <a:spLocks noGrp="1"/>
          </p:cNvSpPr>
          <p:nvPr>
            <p:ph type="title"/>
          </p:nvPr>
        </p:nvSpPr>
        <p:spPr/>
        <p:txBody>
          <a:bodyPr>
            <a:normAutofit fontScale="90000"/>
          </a:bodyPr>
          <a:lstStyle/>
          <a:p>
            <a:r>
              <a:rPr lang="en-US" altLang="zh-CN" b="1" i="0" dirty="0">
                <a:solidFill>
                  <a:srgbClr val="222226"/>
                </a:solidFill>
                <a:effectLst/>
                <a:latin typeface="PingFang SC"/>
              </a:rPr>
              <a:t>Maximum Classifier Discrepancy for Unsupervised Domain Adaptation</a:t>
            </a:r>
            <a:br>
              <a:rPr lang="en-US" altLang="zh-CN" b="1" i="0" dirty="0">
                <a:solidFill>
                  <a:srgbClr val="222226"/>
                </a:solidFill>
                <a:effectLst/>
                <a:latin typeface="PingFang SC"/>
              </a:rPr>
            </a:br>
            <a:endParaRPr lang="zh-CN" altLang="en-US" dirty="0"/>
          </a:p>
        </p:txBody>
      </p:sp>
      <p:sp>
        <p:nvSpPr>
          <p:cNvPr id="3" name="内容占位符 2">
            <a:extLst>
              <a:ext uri="{FF2B5EF4-FFF2-40B4-BE49-F238E27FC236}">
                <a16:creationId xmlns:a16="http://schemas.microsoft.com/office/drawing/2014/main" id="{71DD5FB1-614C-4811-9771-F55DE5AECD52}"/>
              </a:ext>
            </a:extLst>
          </p:cNvPr>
          <p:cNvSpPr>
            <a:spLocks noGrp="1"/>
          </p:cNvSpPr>
          <p:nvPr>
            <p:ph idx="1"/>
          </p:nvPr>
        </p:nvSpPr>
        <p:spPr/>
        <p:txBody>
          <a:bodyPr/>
          <a:lstStyle/>
          <a:p>
            <a:r>
              <a:rPr lang="zh-CN" altLang="en-US" sz="2400" dirty="0">
                <a:latin typeface="黑体" panose="02010609060101010101" pitchFamily="49" charset="-122"/>
                <a:ea typeface="黑体" panose="02010609060101010101" pitchFamily="49" charset="-122"/>
              </a:rPr>
              <a:t>输入</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   输出：分类结果</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方法：利用判别器和生成器对抗训练，在源数据准确分类的前提下，两个判别器</a:t>
            </a:r>
            <a:r>
              <a:rPr lang="en-US" altLang="zh-CN" sz="2400" dirty="0">
                <a:latin typeface="黑体" panose="02010609060101010101" pitchFamily="49" charset="-122"/>
                <a:ea typeface="黑体" panose="02010609060101010101" pitchFamily="49" charset="-122"/>
              </a:rPr>
              <a:t>F1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F2</a:t>
            </a:r>
            <a:r>
              <a:rPr lang="zh-CN" altLang="en-US" sz="2400" dirty="0">
                <a:latin typeface="黑体" panose="02010609060101010101" pitchFamily="49" charset="-122"/>
                <a:ea typeface="黑体" panose="02010609060101010101" pitchFamily="49" charset="-122"/>
              </a:rPr>
              <a:t>在目标样本上输出差异最大化，固定分类器训练生成器使</a:t>
            </a:r>
            <a:r>
              <a:rPr lang="en-US" altLang="zh-CN" sz="2400" dirty="0">
                <a:latin typeface="黑体" panose="02010609060101010101" pitchFamily="49" charset="-122"/>
                <a:ea typeface="黑体" panose="02010609060101010101" pitchFamily="49" charset="-122"/>
              </a:rPr>
              <a:t>F1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F2</a:t>
            </a:r>
            <a:r>
              <a:rPr lang="zh-CN" altLang="en-US" sz="2400" dirty="0">
                <a:latin typeface="黑体" panose="02010609060101010101" pitchFamily="49" charset="-122"/>
                <a:ea typeface="黑体" panose="02010609060101010101" pitchFamily="49" charset="-122"/>
              </a:rPr>
              <a:t>在目标样本上差异最小化。</a:t>
            </a:r>
            <a:r>
              <a:rPr lang="en-US" altLang="zh-CN" sz="2400" dirty="0">
                <a:latin typeface="黑体" panose="02010609060101010101" pitchFamily="49" charset="-122"/>
                <a:ea typeface="黑体" panose="02010609060101010101" pitchFamily="49" charset="-122"/>
              </a:rPr>
              <a:t>F1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F2</a:t>
            </a:r>
            <a:r>
              <a:rPr lang="zh-CN" altLang="en-US" sz="2400" dirty="0">
                <a:latin typeface="黑体" panose="02010609060101010101" pitchFamily="49" charset="-122"/>
                <a:ea typeface="黑体" panose="02010609060101010101" pitchFamily="49" charset="-122"/>
              </a:rPr>
              <a:t>为分类器网络。</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优点：普遍使用性</a:t>
            </a:r>
            <a:endParaRPr lang="en-US" altLang="zh-CN" sz="240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8353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8C22DF6-17AA-4E4B-9737-CA535C802155}"/>
              </a:ext>
            </a:extLst>
          </p:cNvPr>
          <p:cNvPicPr>
            <a:picLocks noGrp="1" noChangeAspect="1"/>
          </p:cNvPicPr>
          <p:nvPr>
            <p:ph idx="1"/>
          </p:nvPr>
        </p:nvPicPr>
        <p:blipFill>
          <a:blip r:embed="rId2"/>
          <a:stretch>
            <a:fillRect/>
          </a:stretch>
        </p:blipFill>
        <p:spPr>
          <a:xfrm>
            <a:off x="948857" y="542488"/>
            <a:ext cx="6549224" cy="5521378"/>
          </a:xfrm>
        </p:spPr>
      </p:pic>
      <p:sp>
        <p:nvSpPr>
          <p:cNvPr id="6" name="文本框 5">
            <a:extLst>
              <a:ext uri="{FF2B5EF4-FFF2-40B4-BE49-F238E27FC236}">
                <a16:creationId xmlns:a16="http://schemas.microsoft.com/office/drawing/2014/main" id="{B6407A6B-511B-4BE8-B77D-30FA42884859}"/>
              </a:ext>
            </a:extLst>
          </p:cNvPr>
          <p:cNvSpPr txBox="1"/>
          <p:nvPr/>
        </p:nvSpPr>
        <p:spPr>
          <a:xfrm>
            <a:off x="7879743" y="2496710"/>
            <a:ext cx="3363401" cy="646331"/>
          </a:xfrm>
          <a:prstGeom prst="rect">
            <a:avLst/>
          </a:prstGeom>
          <a:noFill/>
        </p:spPr>
        <p:txBody>
          <a:bodyPr wrap="square" rtlCol="0">
            <a:spAutoFit/>
          </a:bodyPr>
          <a:lstStyle/>
          <a:p>
            <a:r>
              <a:rPr lang="en-US" altLang="zh-CN" dirty="0"/>
              <a:t>G</a:t>
            </a:r>
            <a:r>
              <a:rPr lang="zh-CN" altLang="en-US" dirty="0"/>
              <a:t>：</a:t>
            </a:r>
            <a:r>
              <a:rPr lang="en-US" altLang="zh-CN" dirty="0"/>
              <a:t>feature generator network</a:t>
            </a:r>
          </a:p>
          <a:p>
            <a:r>
              <a:rPr lang="en-US" altLang="zh-CN" dirty="0"/>
              <a:t>F1</a:t>
            </a:r>
            <a:r>
              <a:rPr lang="zh-CN" altLang="en-US" dirty="0"/>
              <a:t>、</a:t>
            </a:r>
            <a:r>
              <a:rPr lang="en-US" altLang="zh-CN" dirty="0"/>
              <a:t>F2</a:t>
            </a:r>
            <a:r>
              <a:rPr lang="zh-CN" altLang="en-US" dirty="0"/>
              <a:t>：</a:t>
            </a:r>
            <a:r>
              <a:rPr lang="en-US" altLang="zh-CN" dirty="0" err="1"/>
              <a:t>classifer</a:t>
            </a:r>
            <a:r>
              <a:rPr lang="en-US" altLang="zh-CN" dirty="0"/>
              <a:t> network</a:t>
            </a:r>
            <a:endParaRPr lang="zh-CN" altLang="en-US" dirty="0"/>
          </a:p>
        </p:txBody>
      </p:sp>
    </p:spTree>
    <p:extLst>
      <p:ext uri="{BB962C8B-B14F-4D97-AF65-F5344CB8AC3E}">
        <p14:creationId xmlns:p14="http://schemas.microsoft.com/office/powerpoint/2010/main" val="188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ED2C2-53AE-49C3-AF11-CE0FEE9B17D0}"/>
              </a:ext>
            </a:extLst>
          </p:cNvPr>
          <p:cNvSpPr>
            <a:spLocks noGrp="1"/>
          </p:cNvSpPr>
          <p:nvPr>
            <p:ph type="title"/>
          </p:nvPr>
        </p:nvSpPr>
        <p:spPr/>
        <p:txBody>
          <a:bodyPr>
            <a:normAutofit fontScale="90000"/>
          </a:bodyPr>
          <a:lstStyle/>
          <a:p>
            <a:r>
              <a:rPr lang="en-US" altLang="zh-CN" b="1" i="0" dirty="0">
                <a:solidFill>
                  <a:srgbClr val="222226"/>
                </a:solidFill>
                <a:effectLst/>
                <a:latin typeface="PingFang SC"/>
              </a:rPr>
              <a:t>Invariance Matters: Exemplar Memory for Domain Adaptive Person Re-identification</a:t>
            </a:r>
            <a:br>
              <a:rPr lang="en-US" altLang="zh-CN" b="1" i="0" dirty="0">
                <a:solidFill>
                  <a:srgbClr val="222226"/>
                </a:solidFill>
                <a:effectLst/>
                <a:latin typeface="PingFang SC"/>
              </a:rPr>
            </a:br>
            <a:endParaRPr lang="zh-CN" altLang="en-US" dirty="0"/>
          </a:p>
        </p:txBody>
      </p:sp>
      <p:sp>
        <p:nvSpPr>
          <p:cNvPr id="3" name="内容占位符 2">
            <a:extLst>
              <a:ext uri="{FF2B5EF4-FFF2-40B4-BE49-F238E27FC236}">
                <a16:creationId xmlns:a16="http://schemas.microsoft.com/office/drawing/2014/main" id="{3C7179E8-072C-40CA-A861-6F86E73A8A8E}"/>
              </a:ext>
            </a:extLst>
          </p:cNvPr>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输入</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   输出：分类结果</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方法：</a:t>
            </a:r>
            <a:r>
              <a:rPr lang="zh-CN" altLang="en-US" sz="2400" b="0" i="0" dirty="0">
                <a:solidFill>
                  <a:srgbClr val="121212"/>
                </a:solidFill>
                <a:effectLst/>
                <a:latin typeface="黑体" panose="02010609060101010101" pitchFamily="49" charset="-122"/>
                <a:ea typeface="黑体" panose="02010609060101010101" pitchFamily="49" charset="-122"/>
              </a:rPr>
              <a:t>提出了</a:t>
            </a:r>
            <a:r>
              <a:rPr lang="en-US" altLang="zh-CN" sz="2400" b="0" i="0" dirty="0">
                <a:solidFill>
                  <a:srgbClr val="121212"/>
                </a:solidFill>
                <a:effectLst/>
                <a:latin typeface="黑体" panose="02010609060101010101" pitchFamily="49" charset="-122"/>
                <a:ea typeface="黑体" panose="02010609060101010101" pitchFamily="49" charset="-122"/>
              </a:rPr>
              <a:t>exemplar-invariance</a:t>
            </a:r>
            <a:r>
              <a:rPr lang="zh-CN" altLang="en-US" sz="2400" b="0" i="0" dirty="0">
                <a:solidFill>
                  <a:srgbClr val="121212"/>
                </a:solidFill>
                <a:effectLst/>
                <a:latin typeface="黑体" panose="02010609060101010101" pitchFamily="49" charset="-122"/>
                <a:ea typeface="黑体" panose="02010609060101010101" pitchFamily="49" charset="-122"/>
              </a:rPr>
              <a:t>，使用无标签的数据，通过迫使每一个</a:t>
            </a:r>
            <a:r>
              <a:rPr lang="en-US" altLang="zh-CN" sz="2400" b="0" i="0" dirty="0">
                <a:solidFill>
                  <a:srgbClr val="121212"/>
                </a:solidFill>
                <a:effectLst/>
                <a:latin typeface="黑体" panose="02010609060101010101" pitchFamily="49" charset="-122"/>
                <a:ea typeface="黑体" panose="02010609060101010101" pitchFamily="49" charset="-122"/>
              </a:rPr>
              <a:t>person exemplar</a:t>
            </a:r>
            <a:r>
              <a:rPr lang="zh-CN" altLang="en-US" sz="2400" b="0" i="0" dirty="0">
                <a:solidFill>
                  <a:srgbClr val="121212"/>
                </a:solidFill>
                <a:effectLst/>
                <a:latin typeface="黑体" panose="02010609060101010101" pitchFamily="49" charset="-122"/>
                <a:ea typeface="黑体" panose="02010609060101010101" pitchFamily="49" charset="-122"/>
              </a:rPr>
              <a:t>互相远离，来学习表层特征相似性；通过让单个</a:t>
            </a:r>
            <a:r>
              <a:rPr lang="en-US" altLang="zh-CN" sz="2400" b="0" i="0" dirty="0">
                <a:solidFill>
                  <a:srgbClr val="121212"/>
                </a:solidFill>
                <a:effectLst/>
                <a:latin typeface="黑体" panose="02010609060101010101" pitchFamily="49" charset="-122"/>
                <a:ea typeface="黑体" panose="02010609060101010101" pitchFamily="49" charset="-122"/>
              </a:rPr>
              <a:t>person image</a:t>
            </a:r>
            <a:r>
              <a:rPr lang="zh-CN" altLang="en-US" sz="2400" b="0" i="0" dirty="0">
                <a:solidFill>
                  <a:srgbClr val="121212"/>
                </a:solidFill>
                <a:effectLst/>
                <a:latin typeface="黑体" panose="02010609060101010101" pitchFamily="49" charset="-122"/>
                <a:ea typeface="黑体" panose="02010609060101010101" pitchFamily="49" charset="-122"/>
              </a:rPr>
              <a:t>和对应的</a:t>
            </a:r>
            <a:r>
              <a:rPr lang="en-US" altLang="zh-CN" sz="2400" b="0" i="0" dirty="0">
                <a:solidFill>
                  <a:srgbClr val="121212"/>
                </a:solidFill>
                <a:effectLst/>
                <a:latin typeface="黑体" panose="02010609060101010101" pitchFamily="49" charset="-122"/>
                <a:ea typeface="黑体" panose="02010609060101010101" pitchFamily="49" charset="-122"/>
              </a:rPr>
              <a:t>camera-style transfer</a:t>
            </a:r>
            <a:r>
              <a:rPr lang="zh-CN" altLang="en-US" sz="2400" b="0" i="0" dirty="0">
                <a:solidFill>
                  <a:srgbClr val="121212"/>
                </a:solidFill>
                <a:effectLst/>
                <a:latin typeface="黑体" panose="02010609060101010101" pitchFamily="49" charset="-122"/>
                <a:ea typeface="黑体" panose="02010609060101010101" pitchFamily="49" charset="-122"/>
              </a:rPr>
              <a:t>得到的图像互相接近；通过鼓励样本和对应的可信邻居互相接近来实现</a:t>
            </a:r>
            <a:r>
              <a:rPr lang="en-US" altLang="zh-CN" sz="2400" b="0" i="0" dirty="0">
                <a:solidFill>
                  <a:srgbClr val="121212"/>
                </a:solidFill>
                <a:effectLst/>
                <a:latin typeface="黑体" panose="02010609060101010101" pitchFamily="49" charset="-122"/>
                <a:ea typeface="黑体" panose="02010609060101010101" pitchFamily="49" charset="-122"/>
              </a:rPr>
              <a:t>neighborhood-invariance</a:t>
            </a:r>
            <a:r>
              <a:rPr lang="zh-CN" altLang="en-US" sz="2400" b="0" i="0" dirty="0">
                <a:solidFill>
                  <a:srgbClr val="121212"/>
                </a:solidFill>
                <a:effectLst/>
                <a:latin typeface="黑体" panose="02010609060101010101" pitchFamily="49" charset="-122"/>
                <a:ea typeface="黑体" panose="02010609060101010101" pitchFamily="49" charset="-122"/>
              </a:rPr>
              <a:t>。</a:t>
            </a:r>
            <a:endParaRPr lang="en-US" altLang="zh-CN" sz="2400" b="0" i="0" dirty="0">
              <a:solidFill>
                <a:srgbClr val="121212"/>
              </a:solidFill>
              <a:effectLst/>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优点：引入了存储器的概念、将监督学习与无监督学习相结合、考虑了目标域内域内变化（样本不变性、相机不变性、邻域不变性）</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缺点：阵对图片处理提出的三种不变性，在石油数据中表现情况未知</a:t>
            </a:r>
          </a:p>
        </p:txBody>
      </p:sp>
    </p:spTree>
    <p:extLst>
      <p:ext uri="{BB962C8B-B14F-4D97-AF65-F5344CB8AC3E}">
        <p14:creationId xmlns:p14="http://schemas.microsoft.com/office/powerpoint/2010/main" val="239002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8A12A39-787C-4D04-89D4-DA52B2E29774}"/>
              </a:ext>
            </a:extLst>
          </p:cNvPr>
          <p:cNvPicPr>
            <a:picLocks noGrp="1" noChangeAspect="1"/>
          </p:cNvPicPr>
          <p:nvPr>
            <p:ph idx="1"/>
          </p:nvPr>
        </p:nvPicPr>
        <p:blipFill>
          <a:blip r:embed="rId2"/>
          <a:stretch>
            <a:fillRect/>
          </a:stretch>
        </p:blipFill>
        <p:spPr>
          <a:xfrm>
            <a:off x="1073935" y="1346506"/>
            <a:ext cx="9916909" cy="2924583"/>
          </a:xfrm>
        </p:spPr>
      </p:pic>
      <p:sp>
        <p:nvSpPr>
          <p:cNvPr id="6" name="文本框 5">
            <a:extLst>
              <a:ext uri="{FF2B5EF4-FFF2-40B4-BE49-F238E27FC236}">
                <a16:creationId xmlns:a16="http://schemas.microsoft.com/office/drawing/2014/main" id="{D3D2BB9E-FFB1-47DA-9A92-089E7F51FE20}"/>
              </a:ext>
            </a:extLst>
          </p:cNvPr>
          <p:cNvSpPr txBox="1"/>
          <p:nvPr/>
        </p:nvSpPr>
        <p:spPr>
          <a:xfrm>
            <a:off x="4929809" y="4532243"/>
            <a:ext cx="3737113" cy="369332"/>
          </a:xfrm>
          <a:prstGeom prst="rect">
            <a:avLst/>
          </a:prstGeom>
          <a:noFill/>
        </p:spPr>
        <p:txBody>
          <a:bodyPr wrap="square" rtlCol="0">
            <a:spAutoFit/>
          </a:bodyPr>
          <a:lstStyle/>
          <a:p>
            <a:r>
              <a:rPr lang="zh-CN" altLang="en-US" dirty="0"/>
              <a:t>网络结构图</a:t>
            </a:r>
          </a:p>
        </p:txBody>
      </p:sp>
    </p:spTree>
    <p:extLst>
      <p:ext uri="{BB962C8B-B14F-4D97-AF65-F5344CB8AC3E}">
        <p14:creationId xmlns:p14="http://schemas.microsoft.com/office/powerpoint/2010/main" val="1977863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437</Words>
  <Application>Microsoft Office PowerPoint</Application>
  <PresentationFormat>宽屏</PresentationFormat>
  <Paragraphs>31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PingFang SC</vt:lpstr>
      <vt:lpstr>等线</vt:lpstr>
      <vt:lpstr>等线 Light</vt:lpstr>
      <vt:lpstr>黑体</vt:lpstr>
      <vt:lpstr>Arial</vt:lpstr>
      <vt:lpstr>Office 主题​​</vt:lpstr>
      <vt:lpstr>背景</vt:lpstr>
      <vt:lpstr>PowerPoint 演示文稿</vt:lpstr>
      <vt:lpstr>PowerPoint 演示文稿</vt:lpstr>
      <vt:lpstr>PowerPoint 演示文稿</vt:lpstr>
      <vt:lpstr>Maximum Classifier Discrepancy for Unsupervised Domain Adaptation </vt:lpstr>
      <vt:lpstr>PowerPoint 演示文稿</vt:lpstr>
      <vt:lpstr>Invariance Matters: Exemplar Memory for Domain Adaptive Person Re-identification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dc:title>
  <dc:creator>婧</dc:creator>
  <cp:lastModifiedBy>婧</cp:lastModifiedBy>
  <cp:revision>5</cp:revision>
  <dcterms:created xsi:type="dcterms:W3CDTF">2022-01-12T08:11:20Z</dcterms:created>
  <dcterms:modified xsi:type="dcterms:W3CDTF">2022-01-19T10:23:24Z</dcterms:modified>
</cp:coreProperties>
</file>