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  <p:sldId id="465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55" r:id="rId13"/>
    <p:sldId id="480" r:id="rId14"/>
    <p:sldId id="481" r:id="rId15"/>
    <p:sldId id="467" r:id="rId16"/>
    <p:sldId id="426" r:id="rId17"/>
    <p:sldId id="378" r:id="rId18"/>
    <p:sldId id="401" r:id="rId19"/>
    <p:sldId id="457" r:id="rId20"/>
    <p:sldId id="428" r:id="rId21"/>
    <p:sldId id="380" r:id="rId22"/>
    <p:sldId id="458" r:id="rId23"/>
    <p:sldId id="407" r:id="rId24"/>
    <p:sldId id="381" r:id="rId25"/>
    <p:sldId id="382" r:id="rId26"/>
    <p:sldId id="477" r:id="rId27"/>
    <p:sldId id="383" r:id="rId28"/>
    <p:sldId id="432" r:id="rId29"/>
    <p:sldId id="472" r:id="rId30"/>
    <p:sldId id="47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0E6E-FFEF-4D1E-AB32-5334EA316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24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E0805-F039-47F8-BF7F-B8E9AC3ED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A25B2-2071-4DD9-AEB3-98AA02009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14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7CE8-066E-4CE0-A4B8-739FA495F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5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E81A-8C95-49CC-BA1B-CE436C934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5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49D41-A394-4AD5-8702-EEA261959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0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FF235-EDE7-41FD-96E6-03C5D1B54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8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0B4B-5A3D-4370-A556-00B759A96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1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CC6B0-99E8-4908-A571-6E01504BE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EBE4-7096-4506-8F4E-0C60BF50F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6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FAD6-7A91-4D70-8508-BB29AAF6C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2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FA45C3-73FD-4A43-88A6-06ECEF567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0"/>
            <a:ext cx="8569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考试系统使用注意</a:t>
            </a:r>
            <a:r>
              <a:rPr lang="zh-CN" altLang="en-US" sz="2400" b="1">
                <a:solidFill>
                  <a:schemeClr val="tx2"/>
                </a:solidFill>
              </a:rPr>
              <a:t>（务必认真研读）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68313" y="1196975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/>
          </a:p>
        </p:txBody>
      </p:sp>
      <p:sp>
        <p:nvSpPr>
          <p:cNvPr id="2052" name="AutoShape 6"/>
          <p:cNvSpPr>
            <a:spLocks noChangeArrowheads="1"/>
          </p:cNvSpPr>
          <p:nvPr/>
        </p:nvSpPr>
        <p:spPr bwMode="auto">
          <a:xfrm>
            <a:off x="215900" y="648555"/>
            <a:ext cx="576263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2053" name="Group 20"/>
          <p:cNvGrpSpPr>
            <a:grpSpLocks/>
          </p:cNvGrpSpPr>
          <p:nvPr/>
        </p:nvGrpSpPr>
        <p:grpSpPr bwMode="auto">
          <a:xfrm>
            <a:off x="323850" y="5263033"/>
            <a:ext cx="8640763" cy="830263"/>
            <a:chOff x="204" y="1389"/>
            <a:chExt cx="5443" cy="523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48" y="1389"/>
              <a:ext cx="489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/>
                <a:t>考试时请启动</a:t>
              </a:r>
              <a:r>
                <a:rPr lang="zh-CN" altLang="en-US" sz="2400" dirty="0">
                  <a:solidFill>
                    <a:schemeClr val="tx2"/>
                  </a:solidFill>
                </a:rPr>
                <a:t>火狐浏览器，离开考场前按“提交”按钮，该按钮只能按一次</a:t>
              </a:r>
            </a:p>
          </p:txBody>
        </p:sp>
        <p:sp>
          <p:nvSpPr>
            <p:cNvPr id="2057" name="AutoShape 8"/>
            <p:cNvSpPr>
              <a:spLocks noChangeArrowheads="1"/>
            </p:cNvSpPr>
            <p:nvPr/>
          </p:nvSpPr>
          <p:spPr bwMode="auto">
            <a:xfrm>
              <a:off x="204" y="1434"/>
              <a:ext cx="363" cy="45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0000"/>
                  </a:solidFill>
                </a:rPr>
                <a:t>!</a:t>
              </a:r>
            </a:p>
          </p:txBody>
        </p:sp>
      </p:grp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985444" y="698420"/>
            <a:ext cx="815855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编程题和改错</a:t>
            </a:r>
            <a:r>
              <a:rPr lang="zh-CN" altLang="en-US" sz="2400" dirty="0" smtClean="0"/>
              <a:t>题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传</a:t>
            </a:r>
            <a:r>
              <a:rPr lang="en-US" altLang="zh-CN" sz="3600" dirty="0" err="1" smtClean="0">
                <a:solidFill>
                  <a:schemeClr val="tx2"/>
                </a:solidFill>
              </a:rPr>
              <a:t>cpp</a:t>
            </a:r>
            <a:r>
              <a:rPr lang="zh-CN" altLang="en-US" sz="2400" dirty="0" smtClean="0"/>
              <a:t>文件注意以下两点：</a:t>
            </a:r>
            <a:endParaRPr lang="en-US" altLang="zh-CN" sz="2400" dirty="0" smtClean="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注意观察一下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文件的字节数不能是</a:t>
            </a:r>
            <a:r>
              <a:rPr lang="en-US" altLang="zh-CN" sz="2400" dirty="0" smtClean="0"/>
              <a:t>0KB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最好</a:t>
            </a:r>
            <a:r>
              <a:rPr lang="zh-CN" altLang="en-US" sz="2400" dirty="0">
                <a:solidFill>
                  <a:schemeClr val="tx2"/>
                </a:solidFill>
              </a:rPr>
              <a:t>关闭</a:t>
            </a:r>
            <a:r>
              <a:rPr lang="en-US" altLang="zh-CN" sz="2400" dirty="0" smtClean="0">
                <a:solidFill>
                  <a:schemeClr val="tx2"/>
                </a:solidFill>
              </a:rPr>
              <a:t>VS</a:t>
            </a:r>
            <a:r>
              <a:rPr lang="zh-CN" altLang="en-US" sz="2400" dirty="0" smtClean="0">
                <a:solidFill>
                  <a:schemeClr val="tx2"/>
                </a:solidFill>
              </a:rPr>
              <a:t>后再上传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为避免误传其它类型的文件，请将“查看”菜单下的“文件扩展名”前的复选框选中，以便可以看到文件扩展名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" y="3321906"/>
            <a:ext cx="85153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6172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(2)break</a:t>
            </a:r>
            <a:r>
              <a:rPr lang="zh-CN" altLang="zh-CN" sz="2600" b="1"/>
              <a:t>语句</a:t>
            </a:r>
            <a:r>
              <a:rPr lang="zh-CN" altLang="en-US" sz="2600" b="1"/>
              <a:t>和</a:t>
            </a:r>
            <a:r>
              <a:rPr lang="en-US" altLang="zh-CN" sz="2600" b="1"/>
              <a:t>continue</a:t>
            </a:r>
            <a:r>
              <a:rPr lang="zh-CN" altLang="en-US" sz="2600" b="1"/>
              <a:t>语句</a:t>
            </a:r>
          </a:p>
          <a:p>
            <a:pPr eaLnBrk="1" hangingPunct="1">
              <a:buFontTx/>
              <a:buNone/>
            </a:pPr>
            <a:r>
              <a:rPr lang="zh-CN" altLang="en-US" sz="2600" b="1"/>
              <a:t>    </a:t>
            </a:r>
            <a:r>
              <a:rPr lang="en-US" altLang="zh-CN" sz="2600" b="1"/>
              <a:t>x=0;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for(j=4;j&lt;=6;j++)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    {if(j%2)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         break;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       x+=j;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     }</a:t>
            </a:r>
          </a:p>
          <a:p>
            <a:pPr eaLnBrk="1" hangingPunct="1">
              <a:buFontTx/>
              <a:buNone/>
            </a:pPr>
            <a:r>
              <a:rPr lang="en-US" altLang="zh-CN" sz="2600" b="1"/>
              <a:t>    cout&lt;&lt;x;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843213" y="37163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</a:rPr>
              <a:t>4</a:t>
            </a:r>
            <a:endParaRPr lang="en-US" altLang="zh-CN" sz="240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716463" y="1125538"/>
            <a:ext cx="4032250" cy="34655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</a:t>
            </a:r>
            <a:r>
              <a:rPr lang="en-US" altLang="zh-CN" sz="2600" b="1">
                <a:solidFill>
                  <a:schemeClr val="accent2"/>
                </a:solidFill>
              </a:rPr>
              <a:t>x=0;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for(j=4;j&lt;=6;j++)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    {if(j%2)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        continue;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       x+=j;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chemeClr val="accent2"/>
                </a:solidFill>
              </a:rPr>
              <a:t>    cout&lt;&lt;x;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600" b="1">
              <a:solidFill>
                <a:schemeClr val="accent2"/>
              </a:solidFill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7524750" y="36449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304800" y="228600"/>
            <a:ext cx="8659813" cy="2554288"/>
            <a:chOff x="192" y="144"/>
            <a:chExt cx="5455" cy="1609"/>
          </a:xfrm>
        </p:grpSpPr>
        <p:sp>
          <p:nvSpPr>
            <p:cNvPr id="12293" name="Text Box 2"/>
            <p:cNvSpPr txBox="1">
              <a:spLocks noChangeArrowheads="1"/>
            </p:cNvSpPr>
            <p:nvPr/>
          </p:nvSpPr>
          <p:spPr bwMode="auto">
            <a:xfrm>
              <a:off x="192" y="144"/>
              <a:ext cx="5328" cy="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20000"/>
                <a:buFont typeface="Symbol" pitchFamily="18" charset="2"/>
                <a:buNone/>
              </a:pPr>
              <a:r>
                <a:rPr lang="zh-CN" altLang="en-US" sz="2800" b="1" dirty="0">
                  <a:solidFill>
                    <a:schemeClr val="tx2"/>
                  </a:solidFill>
                </a:rPr>
                <a:t>数组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20000"/>
                <a:buFont typeface="Symbol" pitchFamily="18" charset="2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</a:rPr>
                <a:t>避免下面错误：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20000"/>
                <a:buFont typeface="Symbol" pitchFamily="18" charset="2"/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char s[5</a:t>
              </a:r>
              <a:r>
                <a:rPr lang="en-US" altLang="zh-CN" sz="2400" b="1" dirty="0" smtClean="0">
                  <a:solidFill>
                    <a:schemeClr val="hlink"/>
                  </a:solidFill>
                </a:rPr>
                <a:t>]={"This 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is a </a:t>
              </a:r>
              <a:r>
                <a:rPr lang="en-US" altLang="zh-CN" sz="2400" b="1" dirty="0" smtClean="0">
                  <a:solidFill>
                    <a:schemeClr val="hlink"/>
                  </a:solidFill>
                </a:rPr>
                <a:t>book"};</a:t>
              </a:r>
              <a:endParaRPr lang="en-US" altLang="zh-CN" sz="2400" b="1" dirty="0">
                <a:solidFill>
                  <a:schemeClr val="hlink"/>
                </a:solidFill>
              </a:endParaRP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20000"/>
                <a:buFont typeface="Symbol" pitchFamily="18" charset="2"/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char  s[10];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20000"/>
                <a:buFont typeface="Symbol" pitchFamily="18" charset="2"/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s = "I am fine";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 err="1">
                  <a:solidFill>
                    <a:schemeClr val="hlink"/>
                  </a:solidFill>
                </a:rPr>
                <a:t>int</a:t>
              </a:r>
              <a:r>
                <a:rPr lang="en-US" altLang="zh-CN" sz="2400" dirty="0">
                  <a:solidFill>
                    <a:schemeClr val="hlink"/>
                  </a:solidFill>
                </a:rPr>
                <a:t> n=10,a[n];</a:t>
              </a:r>
            </a:p>
          </p:txBody>
        </p:sp>
        <p:sp>
          <p:nvSpPr>
            <p:cNvPr id="12294" name="Oval 3"/>
            <p:cNvSpPr>
              <a:spLocks noChangeArrowheads="1"/>
            </p:cNvSpPr>
            <p:nvPr/>
          </p:nvSpPr>
          <p:spPr bwMode="auto">
            <a:xfrm>
              <a:off x="2835" y="432"/>
              <a:ext cx="2812" cy="100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华文新魏" pitchFamily="2" charset="-122"/>
                </a:rPr>
                <a:t>不要越界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华文新魏" pitchFamily="2" charset="-122"/>
                </a:rPr>
                <a:t>数组名是地址常量，不可被赋值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华文新魏" pitchFamily="2" charset="-122"/>
                </a:rPr>
                <a:t>只有字符数组可整体输入输出</a:t>
              </a:r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79388" y="4437063"/>
            <a:ext cx="7467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二维数组的输入 、输出、元素的存储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443663" y="4652963"/>
            <a:ext cx="2362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zh-CN" sz="2400"/>
              <a:t>2   3 </a:t>
            </a:r>
          </a:p>
          <a:p>
            <a:pPr eaLnBrk="1" hangingPunct="1">
              <a:buFontTx/>
              <a:buAutoNum type="arabicPlain" startAt="4"/>
            </a:pPr>
            <a:r>
              <a:rPr lang="en-US" altLang="zh-CN" sz="2400"/>
              <a:t>5   6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7    8   9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684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常用内部函数：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chemeClr val="tx2"/>
                </a:solidFill>
              </a:rPr>
              <a:t>字符串处理函数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需使用 </a:t>
            </a:r>
            <a:r>
              <a:rPr lang="en-US" altLang="zh-CN" sz="2400" dirty="0">
                <a:solidFill>
                  <a:schemeClr val="tx2"/>
                </a:solidFill>
              </a:rPr>
              <a:t>#include </a:t>
            </a:r>
            <a:r>
              <a:rPr lang="en-US" altLang="zh-CN" sz="2400" dirty="0" smtClean="0">
                <a:solidFill>
                  <a:schemeClr val="tx2"/>
                </a:solidFill>
              </a:rPr>
              <a:t>"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string.h</a:t>
            </a:r>
            <a:r>
              <a:rPr lang="en-US" altLang="zh-CN" sz="2400" dirty="0" smtClean="0">
                <a:solidFill>
                  <a:schemeClr val="tx2"/>
                </a:solidFill>
              </a:rPr>
              <a:t>" </a:t>
            </a:r>
            <a:r>
              <a:rPr lang="en-US" altLang="zh-CN" sz="2400" dirty="0">
                <a:solidFill>
                  <a:schemeClr val="tx2"/>
                </a:solidFill>
              </a:rPr>
              <a:t>(vs2012</a:t>
            </a:r>
            <a:r>
              <a:rPr lang="zh-CN" altLang="en-US" sz="2400" dirty="0">
                <a:solidFill>
                  <a:schemeClr val="tx2"/>
                </a:solidFill>
              </a:rPr>
              <a:t>下可不用该文件包含命令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15000"/>
              </a:spcBef>
              <a:buFont typeface="Wingdings" pitchFamily="2" charset="2"/>
              <a:buChar char="Ø"/>
            </a:pPr>
            <a:r>
              <a:rPr lang="en-US" altLang="zh-CN" sz="2600" b="1" dirty="0" err="1">
                <a:solidFill>
                  <a:schemeClr val="tx2"/>
                </a:solidFill>
              </a:rPr>
              <a:t>strlen</a:t>
            </a:r>
            <a:r>
              <a:rPr lang="en-US" altLang="zh-CN" sz="2600" b="1" dirty="0">
                <a:solidFill>
                  <a:schemeClr val="tx2"/>
                </a:solidFill>
              </a:rPr>
              <a:t>(</a:t>
            </a:r>
            <a:r>
              <a:rPr lang="en-US" altLang="zh-CN" sz="2600" b="1" dirty="0" err="1">
                <a:solidFill>
                  <a:schemeClr val="tx2"/>
                </a:solidFill>
              </a:rPr>
              <a:t>str</a:t>
            </a:r>
            <a:r>
              <a:rPr lang="en-US" altLang="zh-CN" sz="2600" b="1" dirty="0">
                <a:solidFill>
                  <a:schemeClr val="tx2"/>
                </a:solidFill>
              </a:rPr>
              <a:t>)  </a:t>
            </a:r>
            <a:r>
              <a:rPr lang="zh-CN" altLang="en-US" sz="2600" b="1" dirty="0">
                <a:solidFill>
                  <a:schemeClr val="tx2"/>
                </a:solidFill>
              </a:rPr>
              <a:t>如：</a:t>
            </a:r>
            <a:r>
              <a:rPr lang="en-US" altLang="zh-CN" sz="2000" b="1" dirty="0" err="1"/>
              <a:t>strlen</a:t>
            </a:r>
            <a:r>
              <a:rPr lang="en-US" altLang="zh-CN" sz="2000" b="1" dirty="0" smtClean="0"/>
              <a:t>(" </a:t>
            </a:r>
            <a:r>
              <a:rPr lang="en-US" altLang="zh-CN" sz="2000" b="1" dirty="0"/>
              <a:t>\</a:t>
            </a:r>
            <a:r>
              <a:rPr lang="en-US" altLang="zh-CN" sz="2000" b="1" dirty="0" err="1"/>
              <a:t>nabcd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")</a:t>
            </a:r>
            <a:r>
              <a:rPr lang="zh-CN" altLang="en-US" sz="2000" b="1" dirty="0"/>
              <a:t>的结果为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（不包含</a:t>
            </a:r>
            <a:r>
              <a:rPr lang="zh-CN" altLang="en-US" sz="2000" b="1" dirty="0" smtClean="0"/>
              <a:t>对</a:t>
            </a:r>
            <a:r>
              <a:rPr lang="en-US" altLang="zh-CN" sz="2000" b="1" dirty="0" smtClean="0"/>
              <a:t>'\0'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统计）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</a:rPr>
              <a:t>strlwr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</a:rPr>
              <a:t>str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</a:rPr>
              <a:t>strupr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</a:rPr>
              <a:t>str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</a:rPr>
              <a:t>strcpy</a:t>
            </a:r>
            <a:r>
              <a:rPr lang="en-US" altLang="zh-CN" sz="2400" b="1" dirty="0">
                <a:solidFill>
                  <a:schemeClr val="tx2"/>
                </a:solidFill>
              </a:rPr>
              <a:t>(str1,str2) </a:t>
            </a:r>
            <a:r>
              <a:rPr lang="zh-CN" altLang="en-US" sz="2400" b="1" dirty="0">
                <a:solidFill>
                  <a:schemeClr val="tx2"/>
                </a:solidFill>
              </a:rPr>
              <a:t>如：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char s1[30</a:t>
            </a:r>
            <a:r>
              <a:rPr lang="en-US" altLang="zh-CN" sz="2400" dirty="0" smtClean="0"/>
              <a:t>]="</a:t>
            </a:r>
            <a:r>
              <a:rPr lang="en-US" altLang="zh-CN" sz="2400" dirty="0" err="1" smtClean="0"/>
              <a:t>abcd</a:t>
            </a:r>
            <a:r>
              <a:rPr lang="en-US" altLang="zh-CN" sz="2400" dirty="0" smtClean="0"/>
              <a:t>";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(s1+2</a:t>
            </a:r>
            <a:r>
              <a:rPr lang="en-US" altLang="zh-CN" sz="2400" dirty="0" smtClean="0"/>
              <a:t>,"123")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输出结果为：</a:t>
            </a:r>
            <a:r>
              <a:rPr lang="en-US" altLang="zh-CN" sz="2400" dirty="0"/>
              <a:t>ab123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</a:rPr>
              <a:t>strcat</a:t>
            </a:r>
            <a:r>
              <a:rPr lang="en-US" altLang="zh-CN" sz="2400" b="1" dirty="0">
                <a:solidFill>
                  <a:schemeClr val="tx2"/>
                </a:solidFill>
              </a:rPr>
              <a:t>(str1,str2)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tx2"/>
                </a:solidFill>
              </a:rPr>
              <a:t>strcmp</a:t>
            </a:r>
            <a:r>
              <a:rPr lang="en-US" altLang="zh-CN" sz="2400" b="1" dirty="0">
                <a:solidFill>
                  <a:schemeClr val="tx2"/>
                </a:solidFill>
              </a:rPr>
              <a:t>(str1,str2)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0"/>
            <a:ext cx="86106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FFFF"/>
                </a:solidFill>
              </a:rPr>
              <a:t>指针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运算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/>
              <a:t>float  *p,*q;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若已知</a:t>
            </a:r>
            <a:r>
              <a:rPr lang="en-US" altLang="zh-CN" sz="2400" b="1"/>
              <a:t>p=1000,</a:t>
            </a:r>
            <a:r>
              <a:rPr lang="zh-CN" altLang="en-US" sz="2400" b="1"/>
              <a:t>则 </a:t>
            </a:r>
            <a:r>
              <a:rPr lang="en-US" altLang="zh-CN" sz="2400" b="1"/>
              <a:t>q=1004          </a:t>
            </a:r>
            <a:r>
              <a:rPr lang="zh-CN" altLang="en-US" sz="2400" b="1"/>
              <a:t>则 </a:t>
            </a:r>
            <a:r>
              <a:rPr lang="en-US" altLang="zh-CN" sz="2400" b="1"/>
              <a:t>: q-p</a:t>
            </a:r>
            <a:r>
              <a:rPr lang="zh-CN" altLang="en-US" sz="2400" b="1"/>
              <a:t>的值为</a:t>
            </a:r>
            <a:r>
              <a:rPr lang="en-US" altLang="zh-CN" sz="2400" b="1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					p+2</a:t>
            </a:r>
            <a:r>
              <a:rPr lang="zh-CN" altLang="en-US" sz="2400" b="1"/>
              <a:t>的值为</a:t>
            </a:r>
            <a:r>
              <a:rPr lang="en-US" altLang="zh-CN" sz="2400" b="1"/>
              <a:t>1008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</a:rPr>
              <a:t>int   a=3,*p=&amp;a,*q1,*q2</a:t>
            </a:r>
            <a:r>
              <a:rPr lang="zh-CN" altLang="en-US" b="1">
                <a:solidFill>
                  <a:schemeClr val="hlink"/>
                </a:solidFill>
              </a:rPr>
              <a:t>，</a:t>
            </a:r>
            <a:r>
              <a:rPr lang="en-US" altLang="zh-CN" b="1">
                <a:solidFill>
                  <a:schemeClr val="hlink"/>
                </a:solidFill>
              </a:rPr>
              <a:t>&amp;b=a;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</a:rPr>
              <a:t>q1=new  int(6); // *q1</a:t>
            </a:r>
            <a:r>
              <a:rPr lang="zh-CN" altLang="en-US" b="1">
                <a:solidFill>
                  <a:schemeClr val="hlink"/>
                </a:solidFill>
              </a:rPr>
              <a:t>的值为</a:t>
            </a:r>
            <a:r>
              <a:rPr lang="en-US" altLang="zh-CN" b="1">
                <a:solidFill>
                  <a:schemeClr val="hlink"/>
                </a:solidFill>
              </a:rPr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</a:rPr>
              <a:t>q2=new int[10];//</a:t>
            </a:r>
            <a:r>
              <a:rPr lang="en-US" altLang="zh-CN" sz="2000" b="1">
                <a:solidFill>
                  <a:schemeClr val="hlink"/>
                </a:solidFill>
              </a:rPr>
              <a:t>q2</a:t>
            </a:r>
            <a:r>
              <a:rPr lang="zh-CN" altLang="en-US" sz="2000" b="1">
                <a:solidFill>
                  <a:schemeClr val="hlink"/>
                </a:solidFill>
              </a:rPr>
              <a:t>指向存放</a:t>
            </a:r>
            <a:r>
              <a:rPr lang="en-US" altLang="zh-CN" sz="2000" b="1">
                <a:solidFill>
                  <a:schemeClr val="hlink"/>
                </a:solidFill>
              </a:rPr>
              <a:t>10</a:t>
            </a:r>
            <a:r>
              <a:rPr lang="zh-CN" altLang="en-US" sz="2000" b="1">
                <a:solidFill>
                  <a:schemeClr val="hlink"/>
                </a:solidFill>
              </a:rPr>
              <a:t>个整数的连续内存的首地址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</a:rPr>
              <a:t>delete  p; (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18" charset="2"/>
              </a:rPr>
              <a:t>) </a:t>
            </a:r>
            <a:endParaRPr lang="en-US" altLang="zh-CN" b="1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</a:rPr>
              <a:t>delete q1;  delete  q2;</a:t>
            </a:r>
            <a:endParaRPr lang="en-US" altLang="zh-CN" sz="2000" b="1"/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1524000" y="2438400"/>
            <a:ext cx="1371600" cy="762000"/>
          </a:xfrm>
          <a:prstGeom prst="wedgeRectCallout">
            <a:avLst>
              <a:gd name="adj1" fmla="val 18750"/>
              <a:gd name="adj2" fmla="val 76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p</a:t>
            </a:r>
            <a:r>
              <a:rPr lang="zh-CN" altLang="en-US" sz="2000"/>
              <a:t>是指向变量</a:t>
            </a:r>
            <a:r>
              <a:rPr lang="en-US" altLang="zh-CN" sz="2000"/>
              <a:t>a</a:t>
            </a:r>
            <a:r>
              <a:rPr lang="zh-CN" altLang="en-US" sz="2000"/>
              <a:t>的指针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419600" y="2819400"/>
            <a:ext cx="1981200" cy="381000"/>
          </a:xfrm>
          <a:prstGeom prst="wedgeRectCallout">
            <a:avLst>
              <a:gd name="adj1" fmla="val -33171"/>
              <a:gd name="adj2" fmla="val 10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b</a:t>
            </a:r>
            <a:r>
              <a:rPr lang="zh-CN" altLang="en-US" sz="2000"/>
              <a:t>是变量</a:t>
            </a:r>
            <a:r>
              <a:rPr lang="en-US" altLang="zh-CN" sz="2000"/>
              <a:t>a</a:t>
            </a:r>
            <a:r>
              <a:rPr lang="zh-CN" altLang="en-US" sz="200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35336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07720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指针和数组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若： </a:t>
            </a:r>
            <a:r>
              <a:rPr lang="en-US" altLang="zh-CN" sz="2400" b="1"/>
              <a:t>int  a[5]={1,3,5,7,9},*p=a+1;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则：*</a:t>
            </a:r>
            <a:r>
              <a:rPr lang="en-US" altLang="zh-CN" sz="2400" b="1"/>
              <a:t>p+1</a:t>
            </a:r>
            <a:r>
              <a:rPr lang="zh-CN" altLang="en-US" sz="2400" b="1"/>
              <a:t>的值为</a:t>
            </a:r>
            <a:r>
              <a:rPr lang="en-US" altLang="zh-CN" sz="2400" b="1"/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*(p+1)</a:t>
            </a:r>
            <a:r>
              <a:rPr lang="zh-CN" altLang="en-US" sz="2400" b="1"/>
              <a:t>的值即</a:t>
            </a:r>
            <a:r>
              <a:rPr lang="en-US" altLang="zh-CN" sz="2400" b="1"/>
              <a:t>p[1]</a:t>
            </a:r>
            <a:r>
              <a:rPr lang="zh-CN" altLang="en-US" sz="2400" b="1"/>
              <a:t>的值为</a:t>
            </a:r>
            <a:r>
              <a:rPr lang="en-US" altLang="zh-CN" sz="2400" b="1"/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2973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534400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</a:rPr>
              <a:t>需使用 </a:t>
            </a:r>
            <a:r>
              <a:rPr lang="en-US" altLang="zh-CN" sz="2600" b="1" dirty="0">
                <a:solidFill>
                  <a:schemeClr val="tx2"/>
                </a:solidFill>
              </a:rPr>
              <a:t>#include </a:t>
            </a:r>
            <a:r>
              <a:rPr lang="en-US" altLang="zh-CN" sz="26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600" b="1" dirty="0" err="1" smtClean="0">
                <a:solidFill>
                  <a:schemeClr val="tx2"/>
                </a:solidFill>
              </a:rPr>
              <a:t>stdio.h</a:t>
            </a:r>
            <a:r>
              <a:rPr lang="en-US" altLang="zh-CN" sz="26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400" dirty="0" smtClean="0">
                <a:solidFill>
                  <a:schemeClr val="tx2"/>
                </a:solidFill>
              </a:rPr>
              <a:t>  (</a:t>
            </a:r>
            <a:r>
              <a:rPr lang="en-US" altLang="zh-CN" sz="2400" dirty="0">
                <a:solidFill>
                  <a:schemeClr val="tx2"/>
                </a:solidFill>
              </a:rPr>
              <a:t>vs2012</a:t>
            </a:r>
            <a:r>
              <a:rPr lang="zh-CN" altLang="en-US" sz="2400" dirty="0">
                <a:solidFill>
                  <a:schemeClr val="tx2"/>
                </a:solidFill>
              </a:rPr>
              <a:t>下可不用该文件包含命令）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gets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puts()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chemeClr val="tx2"/>
                </a:solidFill>
              </a:rPr>
              <a:t>需使用 </a:t>
            </a:r>
            <a:r>
              <a:rPr lang="en-US" altLang="zh-CN" sz="2600" b="1" dirty="0">
                <a:solidFill>
                  <a:schemeClr val="tx2"/>
                </a:solidFill>
              </a:rPr>
              <a:t>#include </a:t>
            </a:r>
            <a:r>
              <a:rPr lang="en-US" altLang="zh-CN" sz="26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600" b="1" dirty="0" err="1" smtClean="0">
                <a:solidFill>
                  <a:schemeClr val="tx2"/>
                </a:solidFill>
              </a:rPr>
              <a:t>math.h</a:t>
            </a:r>
            <a:r>
              <a:rPr lang="en-US" altLang="zh-CN" sz="26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(vs2012</a:t>
            </a:r>
            <a:r>
              <a:rPr lang="zh-CN" altLang="en-US" sz="2400" dirty="0">
                <a:solidFill>
                  <a:schemeClr val="tx2"/>
                </a:solidFill>
              </a:rPr>
              <a:t>下可不用该文件包含命令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err="1"/>
              <a:t>sqrt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fabs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需使用 </a:t>
            </a:r>
            <a:r>
              <a:rPr lang="en-US" altLang="zh-CN" sz="2400" b="1" dirty="0">
                <a:solidFill>
                  <a:schemeClr val="tx2"/>
                </a:solidFill>
              </a:rPr>
              <a:t>#include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stdlib.h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"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(vs2012</a:t>
            </a:r>
            <a:r>
              <a:rPr lang="zh-CN" altLang="en-US" sz="2400" dirty="0">
                <a:solidFill>
                  <a:schemeClr val="tx2"/>
                </a:solidFill>
              </a:rPr>
              <a:t>下可不用该文件包含命令）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/>
              <a:t>rand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0"/>
            <a:ext cx="8458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二、算法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、素数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(1) </a:t>
            </a:r>
            <a:r>
              <a:rPr lang="en-US" altLang="zh-CN" sz="2400" b="1" dirty="0" smtClean="0"/>
              <a:t> ……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=2;m%i!=0;i++)</a:t>
            </a:r>
            <a:r>
              <a:rPr lang="en-US" altLang="zh-CN" sz="2400" b="1" dirty="0">
                <a:solidFill>
                  <a:schemeClr val="tx2"/>
                </a:solidFill>
              </a:rPr>
              <a:t>;//</a:t>
            </a:r>
            <a:r>
              <a:rPr lang="zh-CN" altLang="en-US" sz="2400" b="1" dirty="0">
                <a:solidFill>
                  <a:schemeClr val="tx2"/>
                </a:solidFill>
              </a:rPr>
              <a:t>注意此处分号不能少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 smtClean="0"/>
              <a:t>if(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==m)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……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else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……</a:t>
            </a:r>
            <a:endParaRPr lang="en-US" altLang="zh-CN" sz="2400" b="1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724400" y="3114675"/>
            <a:ext cx="4419600" cy="37856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#include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"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math.h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"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........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k=</a:t>
            </a:r>
            <a:r>
              <a:rPr lang="en-US" altLang="zh-CN" sz="2400" b="1" dirty="0" err="1">
                <a:solidFill>
                  <a:schemeClr val="bg1"/>
                </a:solidFill>
              </a:rPr>
              <a:t>sqrt</a:t>
            </a:r>
            <a:r>
              <a:rPr lang="en-US" altLang="zh-CN" sz="2400" b="1" dirty="0">
                <a:solidFill>
                  <a:schemeClr val="bg1"/>
                </a:solidFill>
              </a:rPr>
              <a:t>(m);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for(</a:t>
            </a:r>
            <a:r>
              <a:rPr lang="en-US" altLang="zh-CN" sz="2400" b="1" dirty="0" err="1">
                <a:solidFill>
                  <a:schemeClr val="bg1"/>
                </a:solidFill>
              </a:rPr>
              <a:t>i</a:t>
            </a:r>
            <a:r>
              <a:rPr lang="en-US" altLang="zh-CN" sz="2400" b="1" dirty="0">
                <a:solidFill>
                  <a:schemeClr val="bg1"/>
                </a:solidFill>
              </a:rPr>
              <a:t>=2;i&lt;=</a:t>
            </a:r>
            <a:r>
              <a:rPr lang="en-US" altLang="zh-CN" sz="2400" b="1" dirty="0" err="1">
                <a:solidFill>
                  <a:schemeClr val="bg1"/>
                </a:solidFill>
              </a:rPr>
              <a:t>k;i</a:t>
            </a:r>
            <a:r>
              <a:rPr lang="en-US" altLang="zh-CN" sz="2400" b="1" dirty="0">
                <a:solidFill>
                  <a:schemeClr val="bg1"/>
                </a:solidFill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     if(</a:t>
            </a:r>
            <a:r>
              <a:rPr lang="en-US" altLang="zh-CN" sz="2400" b="1" dirty="0" err="1">
                <a:solidFill>
                  <a:schemeClr val="bg1"/>
                </a:solidFill>
              </a:rPr>
              <a:t>m%i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==</a:t>
            </a:r>
            <a:r>
              <a:rPr lang="en-US" altLang="zh-CN" sz="2400" b="1" dirty="0">
                <a:solidFill>
                  <a:schemeClr val="bg1"/>
                </a:solidFill>
              </a:rPr>
              <a:t>0)break;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if(</a:t>
            </a:r>
            <a:r>
              <a:rPr lang="en-US" altLang="zh-CN" sz="2400" b="1" dirty="0" err="1">
                <a:solidFill>
                  <a:schemeClr val="bg1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==</a:t>
            </a:r>
            <a:r>
              <a:rPr lang="en-US" altLang="zh-CN" sz="2400" b="1" dirty="0">
                <a:solidFill>
                  <a:schemeClr val="bg1"/>
                </a:solidFill>
              </a:rPr>
              <a:t>k+1)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          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             ......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71475"/>
            <a:ext cx="7696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最大公约数和最小公倍数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/>
              <a:t>i</a:t>
            </a:r>
            <a:r>
              <a:rPr lang="en-US" altLang="zh-CN" sz="2400" b="1" dirty="0" err="1" smtClean="0"/>
              <a:t>nt</a:t>
            </a:r>
            <a:r>
              <a:rPr lang="en-US" altLang="zh-CN" sz="2400" b="1" dirty="0" smtClean="0"/>
              <a:t> main( 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r;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while(r=</a:t>
            </a:r>
            <a:r>
              <a:rPr lang="en-US" altLang="zh-CN" sz="2400" b="1" dirty="0" err="1" smtClean="0"/>
              <a:t>m%n</a:t>
            </a:r>
            <a:r>
              <a:rPr lang="en-US" altLang="zh-CN" sz="2400" b="1" dirty="0"/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{</a:t>
            </a:r>
            <a:r>
              <a:rPr lang="en-US" altLang="zh-CN" sz="2400" b="1" dirty="0" smtClean="0"/>
              <a:t>m=</a:t>
            </a:r>
            <a:r>
              <a:rPr lang="en-US" altLang="zh-CN" sz="2400" b="1" dirty="0" err="1" smtClean="0"/>
              <a:t>n;n</a:t>
            </a:r>
            <a:r>
              <a:rPr lang="en-US" altLang="zh-CN" sz="2400" b="1" dirty="0" smtClean="0"/>
              <a:t>=r;}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system(</a:t>
            </a:r>
            <a:r>
              <a:rPr lang="en-US" altLang="zh-CN" sz="2400" b="1" dirty="0"/>
              <a:t>"</a:t>
            </a:r>
            <a:r>
              <a:rPr lang="en-US" altLang="zh-CN" sz="2400" b="1" dirty="0" smtClean="0"/>
              <a:t>pause</a:t>
            </a:r>
            <a:r>
              <a:rPr lang="en-US" altLang="zh-CN" sz="2400" b="1" dirty="0"/>
              <a:t>"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return </a:t>
            </a:r>
            <a:r>
              <a:rPr lang="en-US" altLang="zh-CN" sz="2400" b="1" dirty="0" smtClean="0"/>
              <a:t>(0);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也可以从定义出发求解最大公约数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程序略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还可以用辗转相减的方法求解最大公约数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程序略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4495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=0,c1;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c1=a;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while(a!=0)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{b=a%10;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c=c*10+b;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a/=10;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if(c1==c)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cout</a:t>
            </a:r>
            <a:r>
              <a:rPr lang="en-US" altLang="zh-CN" sz="2400" b="1" dirty="0" smtClean="0"/>
              <a:t>&lt;&lt;"yes";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cout</a:t>
            </a:r>
            <a:r>
              <a:rPr lang="en-US" altLang="zh-CN" sz="2400" b="1" dirty="0" smtClean="0"/>
              <a:t>&lt;&lt;"no";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0;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84213" y="2276475"/>
            <a:ext cx="2303462" cy="18002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2987675" y="2924175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708400" y="2636838"/>
            <a:ext cx="23034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构造</a:t>
            </a:r>
            <a:r>
              <a:rPr lang="en-US" altLang="zh-CN" sz="2400"/>
              <a:t>a</a:t>
            </a:r>
            <a:r>
              <a:rPr lang="zh-CN" altLang="en-US" sz="2400"/>
              <a:t>的逆序数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a:123	    c:321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500563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23850" y="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3. </a:t>
            </a:r>
            <a:r>
              <a:rPr lang="zh-CN" altLang="en-US" sz="2400" b="1"/>
              <a:t>判断回文数和回文串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0824" y="260350"/>
            <a:ext cx="5257279" cy="6001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char s[100], t[100</a:t>
            </a:r>
            <a:r>
              <a:rPr lang="en-US" altLang="zh-CN" sz="2400" dirty="0"/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t,s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/2;i++)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char c=s[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]=s[len-1-i];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s[len-1-i]=c;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if(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s,t</a:t>
            </a:r>
            <a:r>
              <a:rPr lang="en-US" altLang="zh-CN" sz="2400" dirty="0"/>
              <a:t>)==0)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&lt;&lt;"</a:t>
            </a:r>
            <a:r>
              <a:rPr lang="zh-CN" altLang="en-US" sz="2400" dirty="0" smtClean="0"/>
              <a:t>是回文串</a:t>
            </a:r>
            <a:r>
              <a:rPr lang="en-US" altLang="zh-CN" sz="2400" dirty="0" smtClean="0"/>
              <a:t>"&lt;&lt;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cout</a:t>
            </a:r>
            <a:r>
              <a:rPr lang="en-US" altLang="zh-CN" sz="2400" dirty="0" smtClean="0"/>
              <a:t>&lt;&lt;"</a:t>
            </a:r>
            <a:r>
              <a:rPr lang="zh-CN" altLang="en-US" sz="2400" dirty="0" smtClean="0"/>
              <a:t>不是</a:t>
            </a:r>
            <a:r>
              <a:rPr lang="zh-CN" altLang="en-US" sz="2400" dirty="0"/>
              <a:t>回文</a:t>
            </a:r>
            <a:r>
              <a:rPr lang="zh-CN" altLang="en-US" sz="2400" dirty="0" smtClean="0"/>
              <a:t>串</a:t>
            </a:r>
            <a:r>
              <a:rPr lang="en-US" altLang="zh-CN" sz="2400" dirty="0" smtClean="0"/>
              <a:t>"&lt;&lt;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8931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题型及题量。具体如下：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单选部分：</a:t>
            </a:r>
            <a:r>
              <a:rPr lang="en-US" altLang="zh-CN" sz="2400"/>
              <a:t>10</a:t>
            </a:r>
            <a:r>
              <a:rPr lang="zh-CN" altLang="en-US" sz="2400"/>
              <a:t>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程序填充：</a:t>
            </a:r>
            <a:r>
              <a:rPr lang="en-US" altLang="zh-CN" sz="2400"/>
              <a:t>2</a:t>
            </a:r>
            <a:r>
              <a:rPr lang="zh-CN" altLang="en-US" sz="2400"/>
              <a:t>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编程部分：</a:t>
            </a:r>
            <a:r>
              <a:rPr lang="en-US" altLang="zh-CN" sz="2400"/>
              <a:t>4</a:t>
            </a:r>
            <a:r>
              <a:rPr lang="zh-CN" altLang="en-US" sz="2400"/>
              <a:t>题（其中两个编程题，两个改错题）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0"/>
            <a:ext cx="8748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试题类型：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304800"/>
            <a:ext cx="86868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4.</a:t>
            </a:r>
            <a:r>
              <a:rPr lang="zh-CN" altLang="en-US" sz="2600" b="1"/>
              <a:t>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(1)</a:t>
            </a:r>
            <a:r>
              <a:rPr lang="zh-CN" altLang="en-US" sz="2600" b="1"/>
              <a:t>求极值</a:t>
            </a:r>
            <a:r>
              <a:rPr lang="en-US" altLang="zh-CN" sz="2600" b="1"/>
              <a:t>(</a:t>
            </a:r>
            <a:r>
              <a:rPr lang="zh-CN" altLang="en-US" sz="2600" b="1"/>
              <a:t>包括最大最小值及其下标</a:t>
            </a:r>
            <a:r>
              <a:rPr lang="en-US" altLang="zh-CN" sz="2600" b="1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/>
              <a:t>求最大元素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max=a[0];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 for(k=1;k&lt;N;k++)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    if(a[k]&gt;max)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	max=a[k];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/>
              <a:t>求最大元素的位置</a:t>
            </a:r>
            <a:r>
              <a:rPr lang="en-US" altLang="zh-CN" sz="2600" b="1"/>
              <a:t>(</a:t>
            </a:r>
            <a:r>
              <a:rPr lang="zh-CN" altLang="en-US" sz="2600" b="1"/>
              <a:t>即下标</a:t>
            </a:r>
            <a:r>
              <a:rPr lang="en-US" altLang="zh-CN" sz="2600" b="1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 int imax,k;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 imax=0;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 for(k=1;k&lt;n;k++)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	if(a[k]&gt;a[imax])</a:t>
            </a:r>
            <a:r>
              <a:rPr lang="en-US" altLang="zh-CN" sz="2400" b="1">
                <a:solidFill>
                  <a:schemeClr val="tx2"/>
                </a:solidFill>
              </a:rPr>
              <a:t>//</a:t>
            </a:r>
            <a:r>
              <a:rPr lang="zh-CN" altLang="en-US" sz="2400" b="1">
                <a:solidFill>
                  <a:schemeClr val="tx2"/>
                </a:solidFill>
              </a:rPr>
              <a:t>注意是元素之间比较</a:t>
            </a:r>
            <a:r>
              <a:rPr lang="en-US" altLang="zh-CN" sz="2400" b="1">
                <a:solidFill>
                  <a:schemeClr val="tx2"/>
                </a:solidFill>
              </a:rPr>
              <a:t>,imax</a:t>
            </a:r>
            <a:r>
              <a:rPr lang="zh-CN" altLang="en-US" sz="2400" b="1">
                <a:solidFill>
                  <a:schemeClr val="tx2"/>
                </a:solidFill>
              </a:rPr>
              <a:t>为最大下标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/>
              <a:t>		</a:t>
            </a:r>
            <a:r>
              <a:rPr lang="en-US" altLang="zh-CN" sz="2600" b="1"/>
              <a:t>imax=k;  </a:t>
            </a:r>
            <a:r>
              <a:rPr lang="en-US" altLang="zh-CN" sz="2600" b="1">
                <a:solidFill>
                  <a:schemeClr val="tx2"/>
                </a:solidFill>
              </a:rPr>
              <a:t>//</a:t>
            </a:r>
            <a:r>
              <a:rPr lang="zh-CN" altLang="en-US" sz="2600" b="1">
                <a:solidFill>
                  <a:schemeClr val="tx2"/>
                </a:solidFill>
              </a:rPr>
              <a:t>注意替换的是最大下标</a:t>
            </a:r>
            <a:r>
              <a:rPr lang="en-US" altLang="zh-CN" sz="2600" b="1">
                <a:solidFill>
                  <a:schemeClr val="tx2"/>
                </a:solidFill>
              </a:rPr>
              <a:t>,</a:t>
            </a:r>
            <a:r>
              <a:rPr lang="zh-CN" altLang="en-US" sz="2600" b="1">
                <a:solidFill>
                  <a:schemeClr val="tx2"/>
                </a:solidFill>
              </a:rPr>
              <a:t>而不是元素</a:t>
            </a:r>
            <a:endParaRPr lang="zh-CN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0866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9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/>
              <a:t>(2)</a:t>
            </a:r>
            <a:r>
              <a:rPr lang="zh-CN" altLang="en-US" sz="2600" b="1"/>
              <a:t>排序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9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冒泡法</a:t>
            </a:r>
            <a:r>
              <a:rPr lang="en-US" altLang="zh-CN" sz="2400" b="1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      for(i=0;i&lt;n-1;i++)		</a:t>
            </a:r>
            <a:r>
              <a:rPr lang="en-US" altLang="zh-CN" sz="2000" b="1"/>
              <a:t>/*</a:t>
            </a:r>
            <a:r>
              <a:rPr lang="zh-CN" altLang="en-US" sz="2000" b="1"/>
              <a:t>从小到大排序*</a:t>
            </a:r>
            <a:r>
              <a:rPr lang="en-US" altLang="zh-CN" sz="2000" b="1"/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for(j=0;j&lt;n-1-i;j++)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  if(a[j]&gt;a[j+1])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	 {temp=a[j];a[j]=a[j+1];a[j+1]=temp;}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选择法</a:t>
            </a:r>
            <a:r>
              <a:rPr lang="en-US" altLang="zh-CN" sz="2400" b="1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        for(i=0;i&lt;n-1;i++)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           {k=i;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for(j=i;j&lt;n;j++)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    if(a[k]&lt;a[j])k=j;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	 if(i!=k){w=a[i];a[i]=a[k];a[k]=w;}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/>
              <a:t>        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86042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）插入、删除</a:t>
            </a:r>
            <a:endParaRPr lang="zh-CN" altLang="en-US" sz="2400" b="1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注意数组不同移动方向情况下循环控制变量的变化情况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插入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for(k=0;k&lt;9;k++) if (x&lt;a[k]) break;    // </a:t>
            </a:r>
            <a:r>
              <a:rPr lang="zh-CN" altLang="en-US" sz="2400" b="1"/>
              <a:t>找到插入的位置下标为</a:t>
            </a:r>
            <a:r>
              <a:rPr lang="en-US" altLang="zh-CN" sz="2400" b="1"/>
              <a:t>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for(i=8;i&gt;=k;i--) a[i + 1] = a[i];       //</a:t>
            </a:r>
            <a:r>
              <a:rPr lang="zh-CN" altLang="en-US" sz="2400" b="1">
                <a:solidFill>
                  <a:schemeClr val="tx2"/>
                </a:solidFill>
              </a:rPr>
              <a:t>从最后元素开始、往后移</a:t>
            </a:r>
            <a:r>
              <a:rPr lang="zh-CN" altLang="en-US" sz="2400" b="1"/>
              <a:t>    </a:t>
            </a:r>
            <a:r>
              <a:rPr lang="en-US" altLang="zh-CN" sz="2400" b="1"/>
              <a:t>a[k] = x;   //</a:t>
            </a:r>
            <a:r>
              <a:rPr lang="zh-CN" altLang="en-US" sz="2400" b="1"/>
              <a:t>插入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删除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for(i=0;i&lt;10;i++)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if(key==a[i])break;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for(j=i;j&lt;10;j++)  //</a:t>
            </a:r>
            <a:r>
              <a:rPr lang="zh-CN" altLang="en-US" sz="2400" b="1">
                <a:solidFill>
                  <a:schemeClr val="tx2"/>
                </a:solidFill>
              </a:rPr>
              <a:t>从待删位置开始、向前移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   </a:t>
            </a:r>
            <a:r>
              <a:rPr lang="en-US" altLang="zh-CN" sz="2400" b="1"/>
              <a:t>a[j]=a[j+1];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89916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）二分法查找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/>
              <a:t>在由小到大排列的</a:t>
            </a:r>
            <a:r>
              <a:rPr lang="en-US" altLang="zh-CN" sz="2400" b="1"/>
              <a:t>N</a:t>
            </a:r>
            <a:r>
              <a:rPr lang="zh-CN" altLang="en-US" sz="2400" b="1"/>
              <a:t>个元素组成的数组中查找</a:t>
            </a:r>
            <a:r>
              <a:rPr lang="en-US" altLang="zh-CN" sz="2400" b="1"/>
              <a:t>x,</a:t>
            </a:r>
            <a:r>
              <a:rPr lang="zh-CN" altLang="en-US" sz="2400" b="1"/>
              <a:t>主要实现部分如下</a:t>
            </a:r>
            <a:r>
              <a:rPr lang="en-US" altLang="zh-CN" sz="2400" b="1"/>
              <a:t>: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90600" y="80962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Times New Roman" pitchFamily="18" charset="0"/>
              </a:rPr>
              <a:t> </a:t>
            </a:r>
            <a:endParaRPr lang="en-US" altLang="zh-CN" sz="2400" b="1"/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304800" y="9906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bot=0;top=N-1;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mid=(</a:t>
            </a:r>
            <a:r>
              <a:rPr lang="en-US" altLang="zh-CN" sz="2400" dirty="0" err="1"/>
              <a:t>bot+top</a:t>
            </a:r>
            <a:r>
              <a:rPr lang="en-US" altLang="zh-CN" sz="2400" dirty="0"/>
              <a:t>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while(bot&lt;=top&amp;&amp;a[mid]!=x)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{if(x&gt;a[mid])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bot=mid+1;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top=mid-1;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mid=(</a:t>
            </a:r>
            <a:r>
              <a:rPr lang="en-US" altLang="zh-CN" sz="2400" dirty="0" err="1"/>
              <a:t>bot+top</a:t>
            </a:r>
            <a:r>
              <a:rPr lang="en-US" altLang="zh-CN" sz="2400" dirty="0"/>
              <a:t>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if( bot&gt;top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cout</a:t>
            </a:r>
            <a:r>
              <a:rPr lang="en-US" altLang="zh-CN" sz="2400" dirty="0" smtClean="0"/>
              <a:t>&lt;&lt;"not </a:t>
            </a:r>
            <a:r>
              <a:rPr lang="en-US" altLang="zh-CN" sz="2400" dirty="0"/>
              <a:t>found.\n";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&lt;&lt;"a["&lt;&lt;mid&lt;&lt;"]="&lt;&lt;a[mid]&lt;&lt;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......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0"/>
            <a:ext cx="84582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</a:t>
            </a:r>
            <a:endParaRPr lang="en-US" altLang="zh-CN" sz="9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dirty="0"/>
              <a:t>5. </a:t>
            </a:r>
            <a:r>
              <a:rPr lang="zh-CN" altLang="en-US" sz="2600" b="1" dirty="0"/>
              <a:t>字符串处理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求长度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 while(s[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]!='\</a:t>
            </a:r>
            <a:r>
              <a:rPr lang="en-US" altLang="zh-CN" sz="2400" b="1" dirty="0"/>
              <a:t>0')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   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(2) </a:t>
            </a:r>
            <a:r>
              <a:rPr lang="zh-CN" altLang="en-US" sz="2400" b="1" dirty="0"/>
              <a:t>复制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          完全</a:t>
            </a:r>
            <a:r>
              <a:rPr lang="zh-CN" altLang="en-US" sz="2400" b="1" dirty="0"/>
              <a:t>复制</a:t>
            </a:r>
            <a:r>
              <a:rPr lang="en-US" altLang="zh-CN" sz="2400" b="1" dirty="0" smtClean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 smtClean="0"/>
              <a:t>while(from[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]!='\</a:t>
            </a:r>
            <a:r>
              <a:rPr lang="en-US" altLang="zh-CN" sz="2400" b="1" dirty="0"/>
              <a:t>0')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to[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]=from[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}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to[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]='\0';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0"/>
            <a:ext cx="67056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复制前</a:t>
            </a:r>
            <a:r>
              <a:rPr lang="en-US" altLang="zh-CN" b="1" dirty="0"/>
              <a:t>n</a:t>
            </a:r>
            <a:r>
              <a:rPr lang="zh-CN" altLang="en-US" b="1" dirty="0"/>
              <a:t>个字符组成的子串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for(k=0;k&lt;</a:t>
            </a:r>
            <a:r>
              <a:rPr lang="en-US" altLang="zh-CN" b="1" dirty="0" err="1"/>
              <a:t>n;k</a:t>
            </a:r>
            <a:r>
              <a:rPr lang="en-US" altLang="zh-CN" b="1" dirty="0"/>
              <a:t>++)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	to[k]=from[k];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to[k</a:t>
            </a:r>
            <a:r>
              <a:rPr lang="en-US" altLang="zh-CN" b="1" dirty="0" smtClean="0"/>
              <a:t>]='\0';</a:t>
            </a:r>
            <a:endParaRPr lang="en-US" altLang="zh-CN" b="1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复制从第</a:t>
            </a:r>
            <a:r>
              <a:rPr lang="en-US" altLang="zh-CN" b="1" dirty="0"/>
              <a:t>n</a:t>
            </a:r>
            <a:r>
              <a:rPr lang="zh-CN" altLang="en-US" b="1" dirty="0"/>
              <a:t>个字符开始的子串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for(k=0,j=</a:t>
            </a:r>
            <a:r>
              <a:rPr lang="en-US" altLang="zh-CN" b="1" dirty="0" err="1"/>
              <a:t>n;from</a:t>
            </a:r>
            <a:r>
              <a:rPr lang="en-US" altLang="zh-CN" b="1" dirty="0"/>
              <a:t>[j</a:t>
            </a:r>
            <a:r>
              <a:rPr lang="en-US" altLang="zh-CN" b="1" dirty="0" smtClean="0"/>
              <a:t>]!='\0';</a:t>
            </a:r>
            <a:r>
              <a:rPr lang="en-US" altLang="zh-CN" b="1" dirty="0"/>
              <a:t>k++,</a:t>
            </a:r>
            <a:r>
              <a:rPr lang="en-US" altLang="zh-CN" b="1" dirty="0" err="1"/>
              <a:t>j++</a:t>
            </a:r>
            <a:r>
              <a:rPr lang="en-US" altLang="zh-CN" b="1" dirty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	to[k]=from[j];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to[k</a:t>
            </a:r>
            <a:r>
              <a:rPr lang="en-US" altLang="zh-CN" b="1" dirty="0" smtClean="0"/>
              <a:t>]='\0';</a:t>
            </a:r>
            <a:endParaRPr lang="en-US" altLang="zh-CN" b="1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4248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(4)</a:t>
            </a:r>
            <a:r>
              <a:rPr lang="zh-CN" altLang="en-US" b="1" dirty="0"/>
              <a:t>连接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zh-CN" altLang="en-US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	假设有定义</a:t>
            </a:r>
            <a:r>
              <a:rPr lang="en-US" altLang="zh-CN" sz="2400" b="1" dirty="0"/>
              <a:t>:char  s1[80],s2[20];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	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	while(s1[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]!='\0')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      //</a:t>
            </a:r>
            <a:r>
              <a:rPr lang="zh-CN" altLang="en-US" sz="2400" dirty="0"/>
              <a:t>找到第一个串的末尾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	while(s2[j</a:t>
            </a:r>
            <a:r>
              <a:rPr lang="en-US" altLang="zh-CN" sz="2400" dirty="0" smtClean="0"/>
              <a:t>]='\0' </a:t>
            </a:r>
            <a:r>
              <a:rPr lang="en-US" altLang="zh-CN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	  { s1[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]=s2[j];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	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;}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   s1[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]='\0';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465138"/>
            <a:ext cx="67056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dirty="0"/>
              <a:t>(5)</a:t>
            </a:r>
            <a:r>
              <a:rPr lang="zh-CN" altLang="en-US" sz="2600" b="1" dirty="0"/>
              <a:t>比较字符串</a:t>
            </a:r>
            <a:endParaRPr lang="zh-CN" altLang="en-US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=0,r;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 while(s1[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]==</a:t>
            </a:r>
            <a:r>
              <a:rPr lang="en-US" altLang="zh-CN" sz="2400" b="1" dirty="0"/>
              <a:t>s2[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]&amp;&amp;s1[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]!='\0')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   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 if(s1[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]=='\</a:t>
            </a:r>
            <a:r>
              <a:rPr lang="en-US" altLang="zh-CN" sz="2400" b="1" dirty="0"/>
              <a:t>0'&amp;&amp;s2[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]=='\</a:t>
            </a:r>
            <a:r>
              <a:rPr lang="en-US" altLang="zh-CN" sz="2400" b="1" dirty="0"/>
              <a:t>0')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	    r=0;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	 else  if(s1[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]&gt;s2[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    r=1;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    r=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(6)</a:t>
            </a:r>
            <a:r>
              <a:rPr lang="zh-CN" altLang="en-US" sz="2400" dirty="0"/>
              <a:t>字符转换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大写转小写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k=0;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while(s[k</a:t>
            </a:r>
            <a:r>
              <a:rPr lang="en-US" altLang="zh-CN" sz="2400" dirty="0" smtClean="0"/>
              <a:t>]!='\0')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{      if(s[k</a:t>
            </a:r>
            <a:r>
              <a:rPr lang="en-US" altLang="zh-CN" sz="2400" dirty="0" smtClean="0"/>
              <a:t>]&gt;='A'&amp;&amp;</a:t>
            </a:r>
            <a:r>
              <a:rPr lang="en-US" altLang="zh-CN" sz="2400" dirty="0"/>
              <a:t>s[k</a:t>
            </a:r>
            <a:r>
              <a:rPr lang="en-US" altLang="zh-CN" sz="2400" dirty="0" smtClean="0"/>
              <a:t>]&lt;='Z')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	s[k]=s[k]+32;//</a:t>
            </a:r>
            <a:r>
              <a:rPr lang="zh-CN" altLang="en-US" sz="2400" dirty="0"/>
              <a:t>小写字母比相应大写字母大</a:t>
            </a:r>
            <a:r>
              <a:rPr lang="en-US" altLang="zh-CN" sz="2400" dirty="0"/>
              <a:t>32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k++;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小写转大写、加密（程序略）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0645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(8) </a:t>
            </a:r>
            <a:r>
              <a:rPr lang="zh-CN" altLang="en-US" sz="2400" dirty="0"/>
              <a:t>字符串中字符出现频率的统计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……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p[26]={0};   //</a:t>
            </a:r>
            <a:r>
              <a:rPr lang="zh-CN" altLang="en-US" sz="2400" dirty="0"/>
              <a:t>初始化</a:t>
            </a:r>
            <a:r>
              <a:rPr lang="en-US" altLang="zh-CN" sz="2400" dirty="0"/>
              <a:t>26</a:t>
            </a:r>
            <a:r>
              <a:rPr lang="zh-CN" altLang="en-US" sz="2400" dirty="0"/>
              <a:t>个字母的频率皆为</a:t>
            </a: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char  s[100];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gets(s);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s[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]!='\0';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  if(s[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]&gt;='a'&amp;&amp;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]&lt;='z')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        p[s[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]-'a']++;  </a:t>
            </a:r>
            <a:r>
              <a:rPr lang="en-US" altLang="zh-CN" sz="2400" dirty="0"/>
              <a:t>// s[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]-'a'</a:t>
            </a:r>
            <a:r>
              <a:rPr lang="zh-CN" altLang="en-US" sz="2400" dirty="0" smtClean="0"/>
              <a:t>代表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'a'</a:t>
            </a:r>
            <a:r>
              <a:rPr lang="zh-CN" altLang="en-US" sz="2400" dirty="0" smtClean="0"/>
              <a:t>后面</a:t>
            </a:r>
            <a:r>
              <a:rPr lang="zh-CN" altLang="en-US" sz="2400" dirty="0"/>
              <a:t>第几个字母，该字母的频率就加</a:t>
            </a:r>
            <a:r>
              <a:rPr lang="en-US" altLang="zh-CN" sz="2400" dirty="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836613"/>
            <a:ext cx="203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一、语法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/>
              <a:t>标识符：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      由字母、数字和下划线三种字符组成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且必须以字母或下划线开头。</a:t>
            </a:r>
          </a:p>
          <a:p>
            <a:pPr eaLnBrk="1" hangingPunct="1">
              <a:buFontTx/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关键字不能作为用户定义的标识符。</a:t>
            </a:r>
          </a:p>
          <a:p>
            <a:pPr eaLnBrk="1" hangingPunct="1">
              <a:buFontTx/>
              <a:buNone/>
            </a:pPr>
            <a:endParaRPr lang="zh-CN" altLang="en-US" sz="22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200" b="1" dirty="0"/>
              <a:t>用户定义标识符： 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合法：   </a:t>
            </a:r>
            <a:r>
              <a:rPr lang="en-US" altLang="zh-CN" sz="2400" dirty="0"/>
              <a:t>char2	   _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     a3     P1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不合法：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     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    break     3a     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     class    public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常量：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合法： </a:t>
            </a:r>
            <a:r>
              <a:rPr lang="en-US" altLang="zh-CN" sz="2400" dirty="0"/>
              <a:t>'\n'	    '\102 '                      '\t '               '\72'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不合法： </a:t>
            </a:r>
            <a:r>
              <a:rPr lang="en-US" altLang="zh-CN" sz="2400" dirty="0"/>
              <a:t>'ABC'         1.2e0.5        M      '[]' 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主要知识点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064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求级数部分和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打印图形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迭代法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穷举</a:t>
            </a:r>
            <a:r>
              <a:rPr lang="zh-CN" altLang="en-US" sz="2400" dirty="0" smtClean="0"/>
              <a:t>法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869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3058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00FFFF"/>
                </a:solidFill>
              </a:rPr>
              <a:t>运算符和表达式</a:t>
            </a:r>
            <a:r>
              <a:rPr lang="en-US" altLang="zh-CN" sz="2800" b="1" dirty="0">
                <a:solidFill>
                  <a:srgbClr val="00FFFF"/>
                </a:solidFill>
              </a:rPr>
              <a:t>: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结合性及优先级</a:t>
            </a:r>
            <a:r>
              <a:rPr lang="zh-CN" altLang="en-US" sz="2400" b="1" dirty="0"/>
              <a:t>     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200" b="1" dirty="0"/>
              <a:t>例</a:t>
            </a:r>
            <a:r>
              <a:rPr lang="en-US" altLang="zh-CN" sz="2200" b="1" dirty="0"/>
              <a:t>:  (1)  a+=a*2              a=a+(a*2)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</a:t>
            </a:r>
            <a:r>
              <a:rPr lang="zh-CN" altLang="en-US" sz="2200" b="1" dirty="0"/>
              <a:t>若初始情况下</a:t>
            </a:r>
            <a:r>
              <a:rPr lang="en-US" altLang="zh-CN" sz="2200" b="1" dirty="0"/>
              <a:t>a=3,</a:t>
            </a:r>
            <a:r>
              <a:rPr lang="zh-CN" altLang="en-US" sz="2200" b="1" dirty="0"/>
              <a:t>则执行上述运算后</a:t>
            </a:r>
            <a:r>
              <a:rPr lang="en-US" altLang="zh-CN" sz="2200" b="1" dirty="0"/>
              <a:t>a=?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(2) x==0?a++:b++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</a:t>
            </a:r>
            <a:r>
              <a:rPr lang="zh-CN" altLang="zh-CN" sz="2200" b="1" dirty="0"/>
              <a:t>若已知</a:t>
            </a:r>
            <a:r>
              <a:rPr lang="en-US" altLang="zh-CN" sz="2200" b="1" dirty="0"/>
              <a:t>a=4,b=3,x=5 </a:t>
            </a:r>
            <a:r>
              <a:rPr lang="zh-CN" altLang="zh-CN" sz="2200" b="1" dirty="0"/>
              <a:t>则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b?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(3)</a:t>
            </a:r>
            <a:r>
              <a:rPr lang="zh-CN" altLang="en-US" sz="2200" b="1" dirty="0"/>
              <a:t>若已知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 a[5]={0,2,4,6,8},*p=a;  </a:t>
            </a:r>
            <a:r>
              <a:rPr lang="zh-CN" altLang="zh-CN" sz="2200" b="1" dirty="0"/>
              <a:t>设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的首地址为</a:t>
            </a:r>
            <a:r>
              <a:rPr lang="en-US" altLang="zh-CN" sz="2200" b="1" dirty="0"/>
              <a:t>1000,</a:t>
            </a:r>
            <a:r>
              <a:rPr lang="zh-CN" altLang="en-US" sz="2200" b="1" dirty="0"/>
              <a:t>则</a:t>
            </a:r>
            <a:r>
              <a:rPr lang="en-US" altLang="zh-CN" sz="2200" b="1" dirty="0"/>
              <a:t>: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 </a:t>
            </a:r>
            <a:r>
              <a:rPr lang="zh-CN" altLang="en-US" sz="2200" b="1" dirty="0"/>
              <a:t>执行*</a:t>
            </a:r>
            <a:r>
              <a:rPr lang="en-US" altLang="zh-CN" sz="2200" b="1" dirty="0"/>
              <a:t>p++</a:t>
            </a:r>
            <a:r>
              <a:rPr lang="zh-CN" altLang="en-US" sz="2200" b="1" dirty="0"/>
              <a:t>后       表达式的值为</a:t>
            </a:r>
            <a:r>
              <a:rPr lang="en-US" altLang="zh-CN" sz="2200" b="1" dirty="0"/>
              <a:t>0,p</a:t>
            </a:r>
            <a:r>
              <a:rPr lang="zh-CN" altLang="en-US" sz="2200" b="1" dirty="0"/>
              <a:t>的值为</a:t>
            </a:r>
            <a:r>
              <a:rPr lang="en-US" altLang="zh-CN" sz="2200" b="1" dirty="0"/>
              <a:t>1004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 </a:t>
            </a:r>
            <a:r>
              <a:rPr lang="zh-CN" altLang="en-US" sz="2200" b="1" dirty="0"/>
              <a:t>执行</a:t>
            </a:r>
            <a:r>
              <a:rPr lang="en-US" altLang="zh-CN" sz="2200" b="1" dirty="0"/>
              <a:t>++*p</a:t>
            </a:r>
            <a:r>
              <a:rPr lang="zh-CN" altLang="en-US" sz="2200" b="1" dirty="0"/>
              <a:t>后       表达式的值为</a:t>
            </a:r>
            <a:r>
              <a:rPr lang="en-US" altLang="zh-CN" sz="2200" b="1" dirty="0"/>
              <a:t>1,p</a:t>
            </a:r>
            <a:r>
              <a:rPr lang="zh-CN" altLang="en-US" sz="2200" b="1" dirty="0"/>
              <a:t>的值为</a:t>
            </a:r>
            <a:r>
              <a:rPr lang="en-US" altLang="zh-CN" sz="2200" b="1" dirty="0"/>
              <a:t>1000     	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 </a:t>
            </a:r>
            <a:r>
              <a:rPr lang="zh-CN" altLang="en-US" sz="2200" b="1" dirty="0"/>
              <a:t>执行 *</a:t>
            </a:r>
            <a:r>
              <a:rPr lang="en-US" altLang="zh-CN" sz="2200" b="1" dirty="0"/>
              <a:t>++p</a:t>
            </a:r>
            <a:r>
              <a:rPr lang="zh-CN" altLang="en-US" sz="2200" b="1" dirty="0"/>
              <a:t>后      表达式的值为</a:t>
            </a:r>
            <a:r>
              <a:rPr lang="en-US" altLang="zh-CN" sz="2200" b="1" dirty="0"/>
              <a:t>2,p</a:t>
            </a:r>
            <a:r>
              <a:rPr lang="zh-CN" altLang="en-US" sz="2200" b="1" dirty="0"/>
              <a:t>的值为</a:t>
            </a:r>
            <a:r>
              <a:rPr lang="en-US" altLang="zh-CN" sz="2200" b="1" dirty="0"/>
              <a:t>1004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CN" sz="1000" b="1" dirty="0"/>
          </a:p>
          <a:p>
            <a:pPr eaLnBrk="1" hangingPunct="1">
              <a:spcBef>
                <a:spcPct val="15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对操作数的要求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000" b="1" dirty="0"/>
              <a:t>            </a:t>
            </a:r>
            <a:r>
              <a:rPr lang="en-US" altLang="zh-CN" sz="2200" b="1" dirty="0"/>
              <a:t>(1) (</a:t>
            </a:r>
            <a:r>
              <a:rPr lang="en-US" altLang="zh-CN" sz="2200" b="1" dirty="0" err="1"/>
              <a:t>i+j</a:t>
            </a:r>
            <a:r>
              <a:rPr lang="en-US" altLang="zh-CN" sz="2200" b="1" dirty="0"/>
              <a:t>)++, 3++   (</a:t>
            </a:r>
            <a:r>
              <a:rPr lang="en-US" altLang="zh-CN" sz="1800" b="1" dirty="0">
                <a:latin typeface="宋体" pitchFamily="2" charset="-122"/>
              </a:rPr>
              <a:t>╳</a:t>
            </a:r>
            <a:r>
              <a:rPr lang="en-US" altLang="zh-CN" sz="2200" b="1" dirty="0"/>
              <a:t>)  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   ++,-- </a:t>
            </a:r>
            <a:r>
              <a:rPr lang="zh-CN" altLang="en-US" sz="2200" b="1" dirty="0"/>
              <a:t>变量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200" b="1" dirty="0"/>
              <a:t>            </a:t>
            </a:r>
            <a:r>
              <a:rPr lang="en-US" altLang="zh-CN" sz="2200" b="1" dirty="0"/>
              <a:t>(2) </a:t>
            </a:r>
            <a:r>
              <a:rPr lang="en-US" altLang="zh-CN" sz="2200" b="1" dirty="0" err="1"/>
              <a:t>a%b</a:t>
            </a:r>
            <a:endParaRPr lang="en-US" altLang="zh-CN" sz="2200" b="1" dirty="0"/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200" b="1" dirty="0"/>
              <a:t>               </a:t>
            </a:r>
            <a:r>
              <a:rPr lang="en-US" altLang="zh-CN" sz="2200" b="1" dirty="0" err="1"/>
              <a:t>a,b</a:t>
            </a:r>
            <a:r>
              <a:rPr lang="zh-CN" altLang="en-US" sz="2200" b="1" dirty="0"/>
              <a:t>必须为整型          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6477000" y="1752600"/>
            <a:ext cx="76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>
                <a:solidFill>
                  <a:srgbClr val="00FFFF"/>
                </a:solidFill>
              </a:rPr>
              <a:t>９</a:t>
            </a:r>
          </a:p>
        </p:txBody>
      </p:sp>
      <p:sp>
        <p:nvSpPr>
          <p:cNvPr id="5124" name="AutoShape 5"/>
          <p:cNvSpPr>
            <a:spLocks noChangeArrowheads="1"/>
          </p:cNvSpPr>
          <p:nvPr/>
        </p:nvSpPr>
        <p:spPr bwMode="auto">
          <a:xfrm>
            <a:off x="2555875" y="1268413"/>
            <a:ext cx="685800" cy="1524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610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结果的类型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n,s</a:t>
            </a:r>
            <a:r>
              <a:rPr lang="en-US" altLang="zh-CN" sz="2400" b="1" dirty="0"/>
              <a:t>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for(n=1;n&lt;=10;n++)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     s+=1/n;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上述结果为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，若要得到正确结果，应用如下形式：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s+=1.0/n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或：</a:t>
            </a:r>
            <a:r>
              <a:rPr lang="en-US" altLang="zh-CN" sz="2400" b="1" dirty="0"/>
              <a:t>s+=1/(float)n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用逻辑表达式表达某个命题</a:t>
            </a:r>
            <a:r>
              <a:rPr lang="zh-CN" altLang="en-US" sz="2400" b="1" dirty="0"/>
              <a:t>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如</a:t>
            </a:r>
            <a:r>
              <a:rPr lang="en-US" altLang="zh-CN" sz="2400" b="1" dirty="0"/>
              <a:t>: </a:t>
            </a:r>
            <a:r>
              <a:rPr lang="en-US" altLang="zh-CN" sz="2400" b="1" dirty="0" err="1"/>
              <a:t>ch</a:t>
            </a:r>
            <a:r>
              <a:rPr lang="en-US" altLang="zh-CN" sz="2400" b="1" dirty="0" smtClean="0"/>
              <a:t>&lt;'0'||</a:t>
            </a:r>
            <a:r>
              <a:rPr lang="en-US" altLang="zh-CN" sz="2400" b="1" dirty="0" err="1"/>
              <a:t>ch</a:t>
            </a:r>
            <a:r>
              <a:rPr lang="en-US" altLang="zh-CN" sz="2400" b="1" dirty="0" smtClean="0"/>
              <a:t>&gt;'9'             </a:t>
            </a:r>
            <a:r>
              <a:rPr lang="en-US" altLang="zh-CN" sz="2400" b="1" dirty="0" err="1"/>
              <a:t>ch</a:t>
            </a:r>
            <a:r>
              <a:rPr lang="zh-CN" altLang="zh-CN" sz="2400" b="1" dirty="0"/>
              <a:t>是非数字字符</a:t>
            </a:r>
            <a:endParaRPr lang="zh-CN" altLang="en-US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x&gt;=0&amp;&amp;x&lt;=200&amp;&amp;x%2==0    x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之间的偶数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 用随机函数产生</a:t>
            </a:r>
            <a:r>
              <a:rPr lang="zh-CN" altLang="en-US" sz="2400" b="1" dirty="0">
                <a:solidFill>
                  <a:schemeClr val="tx2"/>
                </a:solidFill>
              </a:rPr>
              <a:t>在某一区间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的数或字符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rand()%101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	rand()%51+50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char x;  x=rand()%26+65;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304800"/>
            <a:ext cx="8763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 &amp;&amp;</a:t>
            </a:r>
            <a:r>
              <a:rPr lang="zh-CN" altLang="en-US" sz="2400" b="1">
                <a:solidFill>
                  <a:schemeClr val="tx2"/>
                </a:solidFill>
              </a:rPr>
              <a:t>与</a:t>
            </a:r>
            <a:r>
              <a:rPr lang="en-US" altLang="zh-CN" sz="2400" b="1">
                <a:solidFill>
                  <a:schemeClr val="tx2"/>
                </a:solidFill>
              </a:rPr>
              <a:t>||</a:t>
            </a:r>
            <a:r>
              <a:rPr lang="zh-CN" altLang="en-US" sz="2400" b="1">
                <a:solidFill>
                  <a:schemeClr val="tx2"/>
                </a:solidFill>
              </a:rPr>
              <a:t>运算并结合自增、自减运算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已知 </a:t>
            </a:r>
            <a:r>
              <a:rPr lang="en-US" altLang="zh-CN" sz="2400" b="1"/>
              <a:t>a=b= 1; </a:t>
            </a:r>
            <a:r>
              <a:rPr lang="zh-CN" altLang="en-US" sz="2400" b="1"/>
              <a:t>则执行以下语句 后，各变量的值为</a:t>
            </a:r>
            <a:r>
              <a:rPr lang="en-US" altLang="zh-CN" sz="2400" b="1"/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--a&amp;&amp;++b;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++a||--b;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267200" y="1371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a=0,     b=1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267200" y="1981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a=2,      b=1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8001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FFFF"/>
                </a:solidFill>
              </a:rPr>
              <a:t>初始化与赋值</a:t>
            </a:r>
            <a:r>
              <a:rPr lang="en-US" altLang="zh-CN" sz="2800" b="1">
                <a:solidFill>
                  <a:srgbClr val="00FFFF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</a:t>
            </a:r>
            <a:r>
              <a:rPr lang="zh-CN" altLang="en-US" sz="2400" b="1"/>
              <a:t>错误</a:t>
            </a:r>
            <a:r>
              <a:rPr lang="en-US" altLang="zh-CN" sz="2400" b="1"/>
              <a:t>: int  a=b=c=0;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</a:t>
            </a:r>
            <a:r>
              <a:rPr lang="zh-CN" altLang="en-US" sz="2400" b="1"/>
              <a:t>应为</a:t>
            </a:r>
            <a:r>
              <a:rPr lang="en-US" altLang="zh-CN" sz="2400" b="1"/>
              <a:t>: int  a=0,b=0,c=0;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或：</a:t>
            </a:r>
            <a:r>
              <a:rPr lang="en-US" altLang="zh-CN" sz="2400" b="1"/>
              <a:t>int a(0),b(0),c(0);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</a:t>
            </a:r>
            <a:r>
              <a:rPr lang="zh-CN" altLang="en-US" sz="2400" b="1"/>
              <a:t>或</a:t>
            </a:r>
            <a:r>
              <a:rPr lang="en-US" altLang="zh-CN" sz="2400" b="1"/>
              <a:t>: int  a,b,c;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     a=b=c=0;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FFFF"/>
                </a:solidFill>
              </a:rPr>
              <a:t>输入和输出流 </a:t>
            </a:r>
            <a:r>
              <a:rPr lang="en-US" altLang="zh-CN" sz="2800" b="1">
                <a:solidFill>
                  <a:srgbClr val="00FFFF"/>
                </a:solidFill>
              </a:rPr>
              <a:t>cin,cout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  </a:t>
            </a:r>
            <a:r>
              <a:rPr lang="zh-CN" altLang="en-US" sz="2400" b="1"/>
              <a:t>例</a:t>
            </a:r>
            <a:r>
              <a:rPr lang="en-US" altLang="zh-CN" sz="2400" b="1"/>
              <a:t>:   char c[20];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          cin&gt;&gt;c;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若输入</a:t>
            </a:r>
            <a:r>
              <a:rPr lang="en-US" altLang="zh-CN" sz="2400" b="1"/>
              <a:t>how do you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则</a:t>
            </a:r>
            <a:r>
              <a:rPr lang="en-US" altLang="zh-CN" sz="2400" b="1"/>
              <a:t>c</a:t>
            </a:r>
            <a:r>
              <a:rPr lang="zh-CN" altLang="en-US" sz="2400" b="1"/>
              <a:t>的值为</a:t>
            </a:r>
            <a:r>
              <a:rPr lang="en-US" altLang="zh-CN" sz="2800" b="1">
                <a:solidFill>
                  <a:srgbClr val="00FFFF"/>
                </a:solidFill>
              </a:rPr>
              <a:t>how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4572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00563" y="2420938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1295400"/>
            <a:ext cx="3276600" cy="9445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gets(c)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则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  <a:r>
              <a:rPr lang="zh-CN" altLang="en-US" sz="2000">
                <a:solidFill>
                  <a:srgbClr val="FF0000"/>
                </a:solidFill>
              </a:rPr>
              <a:t>的值为：</a:t>
            </a:r>
            <a:r>
              <a:rPr lang="en-US" altLang="zh-CN" sz="2000">
                <a:solidFill>
                  <a:srgbClr val="FF0000"/>
                </a:solidFill>
              </a:rPr>
              <a:t>how do you do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3528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038600" y="990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改为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62000" y="2566988"/>
            <a:ext cx="8131175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void main()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char </a:t>
            </a:r>
            <a:r>
              <a:rPr lang="en-US" altLang="zh-CN" sz="2400" b="1" dirty="0" err="1"/>
              <a:t>ch</a:t>
            </a:r>
            <a:r>
              <a:rPr lang="en-US" altLang="zh-CN" sz="2400" b="1" dirty="0" smtClean="0"/>
              <a:t>='b', </a:t>
            </a:r>
            <a:r>
              <a:rPr lang="en-US" altLang="zh-CN" sz="2400" b="1" dirty="0"/>
              <a:t>s</a:t>
            </a:r>
            <a:r>
              <a:rPr lang="en-US" altLang="zh-CN" sz="2400" b="1" dirty="0" smtClean="0"/>
              <a:t>[]="</a:t>
            </a:r>
            <a:r>
              <a:rPr lang="en-US" altLang="zh-CN" sz="2400" b="1" dirty="0" err="1" smtClean="0"/>
              <a:t>abcde</a:t>
            </a:r>
            <a:r>
              <a:rPr lang="en-US" altLang="zh-CN" sz="2400" b="1" dirty="0" smtClean="0"/>
              <a:t>";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&lt;&lt;ch+2;                    //   </a:t>
            </a:r>
            <a:r>
              <a:rPr lang="zh-CN" altLang="en-US" sz="2400" b="1" dirty="0"/>
              <a:t>输出 </a:t>
            </a:r>
            <a:r>
              <a:rPr lang="en-US" altLang="zh-CN" sz="2400" b="1" dirty="0"/>
              <a:t>100 </a:t>
            </a:r>
            <a:r>
              <a:rPr lang="en-US" altLang="zh-CN" sz="2400" b="1" dirty="0" smtClean="0"/>
              <a:t>('d'</a:t>
            </a:r>
            <a:r>
              <a:rPr lang="zh-CN" altLang="en-US" sz="2400" b="1" dirty="0" smtClean="0"/>
              <a:t>的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=ch+2; 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;     //    </a:t>
            </a:r>
            <a:r>
              <a:rPr lang="zh-CN" altLang="en-US" sz="2400" b="1" dirty="0"/>
              <a:t>输出 </a:t>
            </a:r>
            <a:r>
              <a:rPr lang="en-US" altLang="zh-CN" sz="2400" b="1" dirty="0"/>
              <a:t>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&lt;&lt;*(s+2);                 //     </a:t>
            </a:r>
            <a:r>
              <a:rPr lang="zh-CN" altLang="en-US" sz="2400" b="1" dirty="0"/>
              <a:t>输出 </a:t>
            </a:r>
            <a:r>
              <a:rPr lang="en-US" altLang="zh-CN" sz="2400" b="1" dirty="0"/>
              <a:t>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&lt;&lt;s+2                       //      </a:t>
            </a:r>
            <a:r>
              <a:rPr lang="zh-CN" altLang="en-US" sz="2400" b="1" dirty="0"/>
              <a:t>输出 </a:t>
            </a:r>
            <a:r>
              <a:rPr lang="en-US" altLang="zh-CN" sz="2400" b="1" dirty="0" err="1"/>
              <a:t>cde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}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156325" y="4941888"/>
            <a:ext cx="3200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cout</a:t>
            </a:r>
            <a:r>
              <a:rPr lang="zh-CN" altLang="en-US" sz="2000" b="1"/>
              <a:t>依据其后表达式类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型决定输出内容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588963"/>
            <a:ext cx="83058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FFFF"/>
                </a:solidFill>
              </a:rPr>
              <a:t>语句</a:t>
            </a:r>
            <a:r>
              <a:rPr lang="en-US" altLang="zh-CN" sz="2800" b="1" dirty="0">
                <a:solidFill>
                  <a:srgbClr val="00FFFF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chemeClr val="tx2"/>
                </a:solidFill>
              </a:rPr>
              <a:t>if(</a:t>
            </a:r>
            <a:r>
              <a:rPr lang="zh-CN" altLang="en-US" sz="2400" b="1" dirty="0">
                <a:solidFill>
                  <a:schemeClr val="tx2"/>
                </a:solidFill>
              </a:rPr>
              <a:t>条件表达式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几种等价关系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if(x)   </a:t>
            </a:r>
            <a:r>
              <a:rPr lang="zh-CN" altLang="en-US" sz="2400" b="1" dirty="0"/>
              <a:t>依据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的类型不同，分别等价于如下形式：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if(x!=0)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if(x</a:t>
            </a:r>
            <a:r>
              <a:rPr lang="en-US" altLang="zh-CN" sz="2400" b="1" dirty="0" smtClean="0"/>
              <a:t>!='\0')             </a:t>
            </a:r>
            <a:r>
              <a:rPr lang="zh-CN" altLang="en-US" sz="2400" b="1" dirty="0"/>
              <a:t>思考：</a:t>
            </a:r>
            <a:r>
              <a:rPr lang="en-US" altLang="zh-CN" sz="2400" b="1" dirty="0"/>
              <a:t>if(!x)</a:t>
            </a:r>
            <a:r>
              <a:rPr lang="zh-CN" altLang="en-US" sz="2400" b="1" dirty="0"/>
              <a:t>的等价关系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if(x!=NULL)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switch</a:t>
            </a:r>
            <a:r>
              <a:rPr lang="zh-CN" altLang="en-US" sz="2400" b="1" dirty="0">
                <a:solidFill>
                  <a:schemeClr val="tx2"/>
                </a:solidFill>
              </a:rPr>
              <a:t>语句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switch(a%5)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{case 0: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case 1: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&lt;&lt;++a;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case 2: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case 3: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&lt;&lt;--a;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a=2,</a:t>
            </a:r>
            <a:r>
              <a:rPr lang="zh-CN" altLang="en-US" sz="2400" b="1" dirty="0"/>
              <a:t>则输出：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3505200" y="6248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</a:rPr>
              <a:t>2  0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105400" y="3844925"/>
            <a:ext cx="4267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char a</a:t>
            </a:r>
            <a:r>
              <a:rPr lang="en-US" altLang="zh-CN" sz="2400" b="1" dirty="0" smtClean="0"/>
              <a:t>='A';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switch(a)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{case </a:t>
            </a:r>
            <a:r>
              <a:rPr lang="en-US" altLang="zh-CN" sz="2400" b="1" dirty="0" smtClean="0"/>
              <a:t>'A':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&lt;&lt;a-1;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case </a:t>
            </a:r>
            <a:r>
              <a:rPr lang="en-US" altLang="zh-CN" sz="2400" b="1" dirty="0" smtClean="0"/>
              <a:t>'B':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&lt;&lt;a+1;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case </a:t>
            </a:r>
            <a:r>
              <a:rPr lang="en-US" altLang="zh-CN" sz="2400" b="1" dirty="0" smtClean="0"/>
              <a:t>'C':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&lt;&lt;a++;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default: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&lt;&lt;--a;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0"/>
            <a:ext cx="6629400" cy="614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循环</a:t>
            </a:r>
            <a:r>
              <a:rPr lang="en-US" altLang="zh-CN" sz="2400" b="1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(1)do _while </a:t>
            </a:r>
            <a:r>
              <a:rPr lang="zh-CN" altLang="en-US" sz="2400" b="1" dirty="0"/>
              <a:t>先执行后判断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至少执行一次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for ,while </a:t>
            </a:r>
            <a:r>
              <a:rPr lang="zh-CN" altLang="en-US" sz="2400" b="1" dirty="0"/>
              <a:t>先判断后执行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可能一次也不执行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循环条件中常使用逗号表达式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{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=0;i&lt;5;i+=2)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{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=0;i&lt;5;i+=2)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&lt;&lt;' ';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k=0;   while(k=0) k++;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for(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k=1;k==3;k++);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4356100" y="27082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</a:rPr>
              <a:t>6</a:t>
            </a:r>
            <a:endParaRPr lang="en-US" altLang="zh-CN" sz="24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284663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</a:rPr>
              <a:t>0 2 4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48263" y="1700213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注意区分空循环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076825" y="5373688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执行次数</a:t>
            </a:r>
            <a:r>
              <a:rPr lang="en-US" altLang="zh-CN" sz="2400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3366"/>
      </a:dk2>
      <a:lt2>
        <a:srgbClr val="FFFF00"/>
      </a:lt2>
      <a:accent1>
        <a:srgbClr val="00CC99"/>
      </a:accent1>
      <a:accent2>
        <a:srgbClr val="3333CC"/>
      </a:accent2>
      <a:accent3>
        <a:srgbClr val="AAADB8"/>
      </a:accent3>
      <a:accent4>
        <a:srgbClr val="DADADA"/>
      </a:accent4>
      <a:accent5>
        <a:srgbClr val="AAE2CA"/>
      </a:accent5>
      <a:accent6>
        <a:srgbClr val="2D2DB9"/>
      </a:accent6>
      <a:hlink>
        <a:srgbClr val="FFFFFF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1723</Words>
  <Application>Microsoft Office PowerPoint</Application>
  <PresentationFormat>全屏显示(4:3)</PresentationFormat>
  <Paragraphs>405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华文新魏</vt:lpstr>
      <vt:lpstr>宋体</vt:lpstr>
      <vt:lpstr>Arial</vt:lpstr>
      <vt:lpstr>Symbol</vt:lpstr>
      <vt:lpstr>Times New Roman</vt:lpstr>
      <vt:lpstr>Webdings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 </dc:title>
  <dc:creator>xulanlan</dc:creator>
  <cp:lastModifiedBy>Tianyz99</cp:lastModifiedBy>
  <cp:revision>285</cp:revision>
  <dcterms:created xsi:type="dcterms:W3CDTF">2000-08-18T13:59:42Z</dcterms:created>
  <dcterms:modified xsi:type="dcterms:W3CDTF">2024-11-02T10:03:15Z</dcterms:modified>
</cp:coreProperties>
</file>