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notesMasterIdLst>
    <p:notesMasterId r:id="rId26"/>
  </p:notesMasterIdLst>
  <p:handoutMasterIdLst>
    <p:handoutMasterId r:id="rId27"/>
  </p:handoutMasterIdLst>
  <p:sldIdLst>
    <p:sldId id="1305" r:id="rId2"/>
    <p:sldId id="1312" r:id="rId3"/>
    <p:sldId id="1281" r:id="rId4"/>
    <p:sldId id="1282" r:id="rId5"/>
    <p:sldId id="1298" r:id="rId6"/>
    <p:sldId id="1297" r:id="rId7"/>
    <p:sldId id="1265" r:id="rId8"/>
    <p:sldId id="1269" r:id="rId9"/>
    <p:sldId id="1270" r:id="rId10"/>
    <p:sldId id="1271" r:id="rId11"/>
    <p:sldId id="1272" r:id="rId12"/>
    <p:sldId id="1273" r:id="rId13"/>
    <p:sldId id="1274" r:id="rId14"/>
    <p:sldId id="1313" r:id="rId15"/>
    <p:sldId id="1276" r:id="rId16"/>
    <p:sldId id="1277" r:id="rId17"/>
    <p:sldId id="1284" r:id="rId18"/>
    <p:sldId id="1285" r:id="rId19"/>
    <p:sldId id="1286" r:id="rId20"/>
    <p:sldId id="1287" r:id="rId21"/>
    <p:sldId id="1288" r:id="rId22"/>
    <p:sldId id="1278" r:id="rId23"/>
    <p:sldId id="1289" r:id="rId24"/>
    <p:sldId id="1301" r:id="rId25"/>
  </p:sldIdLst>
  <p:sldSz cx="16933863" cy="9525000"/>
  <p:notesSz cx="6773863" cy="9659938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9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2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DDDDDD"/>
    <a:srgbClr val="CC6600"/>
    <a:srgbClr val="000066"/>
    <a:srgbClr val="336600"/>
    <a:srgbClr val="008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799" autoAdjust="0"/>
    <p:restoredTop sz="89793" autoAdjust="0"/>
  </p:normalViewPr>
  <p:slideViewPr>
    <p:cSldViewPr>
      <p:cViewPr varScale="1">
        <p:scale>
          <a:sx n="76" d="100"/>
          <a:sy n="76" d="100"/>
        </p:scale>
        <p:origin x="1362" y="84"/>
      </p:cViewPr>
      <p:guideLst>
        <p:guide orient="horz" pos="2640"/>
        <p:guide pos="3902"/>
      </p:guideLst>
    </p:cSldViewPr>
  </p:slideViewPr>
  <p:outlineViewPr>
    <p:cViewPr>
      <p:scale>
        <a:sx n="33" d="100"/>
        <a:sy n="33" d="100"/>
      </p:scale>
      <p:origin x="0" y="-177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62" y="936"/>
      </p:cViewPr>
      <p:guideLst>
        <p:guide orient="horz" pos="3042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20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587875"/>
            <a:ext cx="4967287" cy="4348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9863" y="725488"/>
            <a:ext cx="6434137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496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="" xmlns:a16="http://schemas.microsoft.com/office/drawing/2014/main" id="{BB0EB158-05D6-4BE5-83F1-C873DED013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863" y="725488"/>
            <a:ext cx="6434137" cy="3619500"/>
          </a:xfrm>
          <a:ln/>
        </p:spPr>
      </p:sp>
      <p:sp>
        <p:nvSpPr>
          <p:cNvPr id="18435" name="备注占位符 2">
            <a:extLst>
              <a:ext uri="{FF2B5EF4-FFF2-40B4-BE49-F238E27FC236}">
                <a16:creationId xmlns="" xmlns:a16="http://schemas.microsoft.com/office/drawing/2014/main" id="{FA163E2D-CE0E-48C0-9EFC-89E2FB901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dirty="0" smtClean="0">
                <a:solidFill>
                  <a:schemeClr val="tx1"/>
                </a:solidFill>
              </a:rPr>
              <a:t>经典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/>
              <a:t>⼜被叫做 “</a:t>
            </a:r>
            <a:r>
              <a:rPr lang="en-US" altLang="zh-CN" dirty="0" smtClean="0"/>
              <a:t>K&amp;R the C”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55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36988" y="9175750"/>
            <a:ext cx="2935287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83E301A-CD60-4C63-AC88-402E0CAC3F6C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2788" y="1450975"/>
            <a:ext cx="3711575" cy="2089150"/>
          </a:xfrm>
          <a:solidFill>
            <a:srgbClr val="FFFFFF"/>
          </a:solidFill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270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9863" y="725488"/>
            <a:ext cx="6434137" cy="36195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9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16734" y="1558840"/>
            <a:ext cx="12700397" cy="3316111"/>
          </a:xfrm>
        </p:spPr>
        <p:txBody>
          <a:bodyPr anchor="b"/>
          <a:lstStyle>
            <a:lvl1pPr algn="ctr">
              <a:defRPr sz="833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6734" y="5002833"/>
            <a:ext cx="12700397" cy="2299669"/>
          </a:xfrm>
        </p:spPr>
        <p:txBody>
          <a:bodyPr/>
          <a:lstStyle>
            <a:lvl1pPr marL="0" indent="0" algn="ctr">
              <a:buNone/>
              <a:defRPr sz="3333"/>
            </a:lvl1pPr>
            <a:lvl2pPr marL="634987" indent="0" algn="ctr">
              <a:buNone/>
              <a:defRPr sz="2778"/>
            </a:lvl2pPr>
            <a:lvl3pPr marL="1269973" indent="0" algn="ctr">
              <a:buNone/>
              <a:defRPr sz="2500"/>
            </a:lvl3pPr>
            <a:lvl4pPr marL="1904960" indent="0" algn="ctr">
              <a:buNone/>
              <a:defRPr sz="2221"/>
            </a:lvl4pPr>
            <a:lvl5pPr marL="2539946" indent="0" algn="ctr">
              <a:buNone/>
              <a:defRPr sz="2221"/>
            </a:lvl5pPr>
            <a:lvl6pPr marL="3174934" indent="0" algn="ctr">
              <a:buNone/>
              <a:defRPr sz="2221"/>
            </a:lvl6pPr>
            <a:lvl7pPr marL="3809921" indent="0" algn="ctr">
              <a:buNone/>
              <a:defRPr sz="2221"/>
            </a:lvl7pPr>
            <a:lvl8pPr marL="4444908" indent="0" algn="ctr">
              <a:buNone/>
              <a:defRPr sz="2221"/>
            </a:lvl8pPr>
            <a:lvl9pPr marL="5079896" indent="0" algn="ctr">
              <a:buNone/>
              <a:defRPr sz="2221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DA58-8550-4E22-B2D8-8B076C53F5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81FAA-4125-4DF9-8F9F-F82CE8779A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23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118296" y="507120"/>
            <a:ext cx="3651364" cy="80719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64204" y="507120"/>
            <a:ext cx="10742419" cy="807199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1B7FD-AA20-40D2-BE7A-36D21D6C629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4330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693" y="381442"/>
            <a:ext cx="15240477" cy="158750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46696" y="2222501"/>
            <a:ext cx="7479123" cy="6286060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608051" y="2222501"/>
            <a:ext cx="7479123" cy="6286060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ct val="100000"/>
              </a:lnSpc>
              <a:defRPr kumimoji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7A0EAFB-7298-4AE6-BF04-2FEF52D093ED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9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8AC69-4760-490E-94CF-6DB9858806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104" y="70245"/>
            <a:ext cx="1600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2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384" y="2374639"/>
            <a:ext cx="14605457" cy="3962135"/>
          </a:xfrm>
        </p:spPr>
        <p:txBody>
          <a:bodyPr anchor="b"/>
          <a:lstStyle>
            <a:lvl1pPr>
              <a:defRPr sz="833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384" y="6374257"/>
            <a:ext cx="14605457" cy="2083593"/>
          </a:xfrm>
        </p:spPr>
        <p:txBody>
          <a:bodyPr/>
          <a:lstStyle>
            <a:lvl1pPr marL="0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1pPr>
            <a:lvl2pPr marL="634987" indent="0">
              <a:buNone/>
              <a:defRPr sz="2778">
                <a:solidFill>
                  <a:schemeClr val="tx1">
                    <a:tint val="75000"/>
                  </a:schemeClr>
                </a:solidFill>
              </a:defRPr>
            </a:lvl2pPr>
            <a:lvl3pPr marL="126997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1904960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4pPr>
            <a:lvl5pPr marL="2539946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5pPr>
            <a:lvl6pPr marL="3174934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6pPr>
            <a:lvl7pPr marL="3809921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7pPr>
            <a:lvl8pPr marL="4444908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8pPr>
            <a:lvl9pPr marL="5079896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FBF97-8B15-44E4-A4C6-56FF8B4BA3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00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64203" y="2535592"/>
            <a:ext cx="7196892" cy="6043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72768" y="2535592"/>
            <a:ext cx="7196892" cy="6043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919D17-BD4F-4827-993E-6E6F8A15F69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6409" y="507119"/>
            <a:ext cx="14605457" cy="18410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66409" y="2334949"/>
            <a:ext cx="7163818" cy="1144322"/>
          </a:xfrm>
        </p:spPr>
        <p:txBody>
          <a:bodyPr anchor="b"/>
          <a:lstStyle>
            <a:lvl1pPr marL="0" indent="0">
              <a:buNone/>
              <a:defRPr sz="3333" b="1"/>
            </a:lvl1pPr>
            <a:lvl2pPr marL="634987" indent="0">
              <a:buNone/>
              <a:defRPr sz="2778" b="1"/>
            </a:lvl2pPr>
            <a:lvl3pPr marL="1269973" indent="0">
              <a:buNone/>
              <a:defRPr sz="2500" b="1"/>
            </a:lvl3pPr>
            <a:lvl4pPr marL="1904960" indent="0">
              <a:buNone/>
              <a:defRPr sz="2221" b="1"/>
            </a:lvl4pPr>
            <a:lvl5pPr marL="2539946" indent="0">
              <a:buNone/>
              <a:defRPr sz="2221" b="1"/>
            </a:lvl5pPr>
            <a:lvl6pPr marL="3174934" indent="0">
              <a:buNone/>
              <a:defRPr sz="2221" b="1"/>
            </a:lvl6pPr>
            <a:lvl7pPr marL="3809921" indent="0">
              <a:buNone/>
              <a:defRPr sz="2221" b="1"/>
            </a:lvl7pPr>
            <a:lvl8pPr marL="4444908" indent="0">
              <a:buNone/>
              <a:defRPr sz="2221" b="1"/>
            </a:lvl8pPr>
            <a:lvl9pPr marL="5079896" indent="0">
              <a:buNone/>
              <a:defRPr sz="222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66409" y="3479273"/>
            <a:ext cx="7163818" cy="51174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572770" y="2334949"/>
            <a:ext cx="7199097" cy="1144322"/>
          </a:xfrm>
        </p:spPr>
        <p:txBody>
          <a:bodyPr anchor="b"/>
          <a:lstStyle>
            <a:lvl1pPr marL="0" indent="0">
              <a:buNone/>
              <a:defRPr sz="3333" b="1"/>
            </a:lvl1pPr>
            <a:lvl2pPr marL="634987" indent="0">
              <a:buNone/>
              <a:defRPr sz="2778" b="1"/>
            </a:lvl2pPr>
            <a:lvl3pPr marL="1269973" indent="0">
              <a:buNone/>
              <a:defRPr sz="2500" b="1"/>
            </a:lvl3pPr>
            <a:lvl4pPr marL="1904960" indent="0">
              <a:buNone/>
              <a:defRPr sz="2221" b="1"/>
            </a:lvl4pPr>
            <a:lvl5pPr marL="2539946" indent="0">
              <a:buNone/>
              <a:defRPr sz="2221" b="1"/>
            </a:lvl5pPr>
            <a:lvl6pPr marL="3174934" indent="0">
              <a:buNone/>
              <a:defRPr sz="2221" b="1"/>
            </a:lvl6pPr>
            <a:lvl7pPr marL="3809921" indent="0">
              <a:buNone/>
              <a:defRPr sz="2221" b="1"/>
            </a:lvl7pPr>
            <a:lvl8pPr marL="4444908" indent="0">
              <a:buNone/>
              <a:defRPr sz="2221" b="1"/>
            </a:lvl8pPr>
            <a:lvl9pPr marL="5079896" indent="0">
              <a:buNone/>
              <a:defRPr sz="2221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572770" y="3479273"/>
            <a:ext cx="7199097" cy="51174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66CA0-39A0-4203-ABE5-69424D27D8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07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9B387-EFBD-45DF-BE70-549D0BEF32D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46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B1FBC-BCBE-462B-9B4F-109FED51759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6410" y="635000"/>
            <a:ext cx="5461611" cy="2222500"/>
          </a:xfrm>
        </p:spPr>
        <p:txBody>
          <a:bodyPr anchor="b"/>
          <a:lstStyle>
            <a:lvl1pPr>
              <a:defRPr sz="444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98" y="1371424"/>
            <a:ext cx="8572768" cy="6768924"/>
          </a:xfrm>
        </p:spPr>
        <p:txBody>
          <a:bodyPr/>
          <a:lstStyle>
            <a:lvl1pPr>
              <a:defRPr sz="4444"/>
            </a:lvl1pPr>
            <a:lvl2pPr>
              <a:defRPr sz="3889"/>
            </a:lvl2pPr>
            <a:lvl3pPr>
              <a:defRPr sz="3333"/>
            </a:lvl3pPr>
            <a:lvl4pPr>
              <a:defRPr sz="2778"/>
            </a:lvl4pPr>
            <a:lvl5pPr>
              <a:defRPr sz="2778"/>
            </a:lvl5pPr>
            <a:lvl6pPr>
              <a:defRPr sz="2778"/>
            </a:lvl6pPr>
            <a:lvl7pPr>
              <a:defRPr sz="2778"/>
            </a:lvl7pPr>
            <a:lvl8pPr>
              <a:defRPr sz="2778"/>
            </a:lvl8pPr>
            <a:lvl9pPr>
              <a:defRPr sz="277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66410" y="2857500"/>
            <a:ext cx="5461611" cy="5293872"/>
          </a:xfrm>
        </p:spPr>
        <p:txBody>
          <a:bodyPr/>
          <a:lstStyle>
            <a:lvl1pPr marL="0" indent="0">
              <a:buNone/>
              <a:defRPr sz="2221"/>
            </a:lvl1pPr>
            <a:lvl2pPr marL="634987" indent="0">
              <a:buNone/>
              <a:defRPr sz="1944"/>
            </a:lvl2pPr>
            <a:lvl3pPr marL="1269973" indent="0">
              <a:buNone/>
              <a:defRPr sz="1666"/>
            </a:lvl3pPr>
            <a:lvl4pPr marL="1904960" indent="0">
              <a:buNone/>
              <a:defRPr sz="1389"/>
            </a:lvl4pPr>
            <a:lvl5pPr marL="2539946" indent="0">
              <a:buNone/>
              <a:defRPr sz="1389"/>
            </a:lvl5pPr>
            <a:lvl6pPr marL="3174934" indent="0">
              <a:buNone/>
              <a:defRPr sz="1389"/>
            </a:lvl6pPr>
            <a:lvl7pPr marL="3809921" indent="0">
              <a:buNone/>
              <a:defRPr sz="1389"/>
            </a:lvl7pPr>
            <a:lvl8pPr marL="4444908" indent="0">
              <a:buNone/>
              <a:defRPr sz="1389"/>
            </a:lvl8pPr>
            <a:lvl9pPr marL="5079896" indent="0">
              <a:buNone/>
              <a:defRPr sz="13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5470-26CB-4506-BDF6-AA3FE781561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44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6410" y="635000"/>
            <a:ext cx="5461611" cy="2222500"/>
          </a:xfrm>
        </p:spPr>
        <p:txBody>
          <a:bodyPr anchor="b"/>
          <a:lstStyle>
            <a:lvl1pPr>
              <a:defRPr sz="444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98" y="1371424"/>
            <a:ext cx="8572768" cy="6768924"/>
          </a:xfrm>
        </p:spPr>
        <p:txBody>
          <a:bodyPr/>
          <a:lstStyle>
            <a:lvl1pPr marL="0" indent="0">
              <a:buNone/>
              <a:defRPr sz="4444"/>
            </a:lvl1pPr>
            <a:lvl2pPr marL="634987" indent="0">
              <a:buNone/>
              <a:defRPr sz="3889"/>
            </a:lvl2pPr>
            <a:lvl3pPr marL="1269973" indent="0">
              <a:buNone/>
              <a:defRPr sz="3333"/>
            </a:lvl3pPr>
            <a:lvl4pPr marL="1904960" indent="0">
              <a:buNone/>
              <a:defRPr sz="2778"/>
            </a:lvl4pPr>
            <a:lvl5pPr marL="2539946" indent="0">
              <a:buNone/>
              <a:defRPr sz="2778"/>
            </a:lvl5pPr>
            <a:lvl6pPr marL="3174934" indent="0">
              <a:buNone/>
              <a:defRPr sz="2778"/>
            </a:lvl6pPr>
            <a:lvl7pPr marL="3809921" indent="0">
              <a:buNone/>
              <a:defRPr sz="2778"/>
            </a:lvl7pPr>
            <a:lvl8pPr marL="4444908" indent="0">
              <a:buNone/>
              <a:defRPr sz="2778"/>
            </a:lvl8pPr>
            <a:lvl9pPr marL="5079896" indent="0">
              <a:buNone/>
              <a:defRPr sz="2778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66410" y="2857500"/>
            <a:ext cx="5461611" cy="5293872"/>
          </a:xfrm>
        </p:spPr>
        <p:txBody>
          <a:bodyPr/>
          <a:lstStyle>
            <a:lvl1pPr marL="0" indent="0">
              <a:buNone/>
              <a:defRPr sz="2221"/>
            </a:lvl1pPr>
            <a:lvl2pPr marL="634987" indent="0">
              <a:buNone/>
              <a:defRPr sz="1944"/>
            </a:lvl2pPr>
            <a:lvl3pPr marL="1269973" indent="0">
              <a:buNone/>
              <a:defRPr sz="1666"/>
            </a:lvl3pPr>
            <a:lvl4pPr marL="1904960" indent="0">
              <a:buNone/>
              <a:defRPr sz="1389"/>
            </a:lvl4pPr>
            <a:lvl5pPr marL="2539946" indent="0">
              <a:buNone/>
              <a:defRPr sz="1389"/>
            </a:lvl5pPr>
            <a:lvl6pPr marL="3174934" indent="0">
              <a:buNone/>
              <a:defRPr sz="1389"/>
            </a:lvl6pPr>
            <a:lvl7pPr marL="3809921" indent="0">
              <a:buNone/>
              <a:defRPr sz="1389"/>
            </a:lvl7pPr>
            <a:lvl8pPr marL="4444908" indent="0">
              <a:buNone/>
              <a:defRPr sz="1389"/>
            </a:lvl8pPr>
            <a:lvl9pPr marL="5079896" indent="0">
              <a:buNone/>
              <a:defRPr sz="138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E9C5-9C5F-40B4-BE68-72F472C75C66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66AC3-23F0-4B2D-BC9F-C507B632161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0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64203" y="507119"/>
            <a:ext cx="14605457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64203" y="2535592"/>
            <a:ext cx="14605457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64205" y="8828265"/>
            <a:ext cx="381011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6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fld id="{68E4E9C5-9C5F-40B4-BE68-72F472C75C66}" type="datetimeFigureOut">
              <a:rPr lang="zh-CN" altLang="en-US" smtClean="0"/>
              <a:pPr/>
              <a:t>2024/9/1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609343" y="8828265"/>
            <a:ext cx="571517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6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959543" y="8828265"/>
            <a:ext cx="381011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6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31B7FD-AA20-40D2-BE7A-36D21D6C629A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117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</p:sldLayoutIdLst>
  <p:hf hdr="0" ftr="0" dt="0"/>
  <p:txStyles>
    <p:titleStyle>
      <a:lvl1pPr algn="l" defTabSz="1269973" rtl="0" eaLnBrk="1" latinLnBrk="0" hangingPunct="1">
        <a:lnSpc>
          <a:spcPct val="90000"/>
        </a:lnSpc>
        <a:spcBef>
          <a:spcPct val="0"/>
        </a:spcBef>
        <a:buNone/>
        <a:defRPr sz="6111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317493" indent="-317493" algn="l" defTabSz="1269973" rtl="0" eaLnBrk="1" latinLnBrk="0" hangingPunct="1">
        <a:lnSpc>
          <a:spcPct val="90000"/>
        </a:lnSpc>
        <a:spcBef>
          <a:spcPts val="1389"/>
        </a:spcBef>
        <a:buFont typeface="Arial" panose="020B0604020202020204" pitchFamily="34" charset="0"/>
        <a:buChar char="•"/>
        <a:defRPr sz="3889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952481" indent="-317493" algn="l" defTabSz="1269973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587468" indent="-317493" algn="l" defTabSz="1269973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2222454" indent="-317493" algn="l" defTabSz="1269973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857441" indent="-317493" algn="l" defTabSz="1269973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3492428" indent="-317493" algn="l" defTabSz="1269973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127414" indent="-317493" algn="l" defTabSz="1269973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762401" indent="-317493" algn="l" defTabSz="1269973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397387" indent="-317493" algn="l" defTabSz="1269973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6997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4987" algn="l" defTabSz="126997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73" algn="l" defTabSz="126997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60" algn="l" defTabSz="126997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9946" algn="l" defTabSz="126997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74934" algn="l" defTabSz="126997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921" algn="l" defTabSz="126997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44908" algn="l" defTabSz="126997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79896" algn="l" defTabSz="126997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tp://202.120.166.47/softw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n.baidu.com/s/1dDHcTnN" TargetMode="External"/><Relationship Id="rId4" Type="http://schemas.openxmlformats.org/officeDocument/2006/relationships/hyperlink" Target="http://pan.baidu.com/s/1jGF6OT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213" y="375776"/>
            <a:ext cx="11331574" cy="15875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章    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C/C++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概述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2467423" y="2386236"/>
            <a:ext cx="10369152" cy="3888432"/>
          </a:xfrm>
          <a:ln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1.1 C/C++</a:t>
            </a:r>
            <a:r>
              <a:rPr lang="zh-CN" altLang="en-US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发展简史</a:t>
            </a:r>
          </a:p>
          <a:p>
            <a:pPr eaLnBrk="1" hangingPunct="1">
              <a:buFontTx/>
              <a:buNone/>
            </a:pPr>
            <a:r>
              <a:rPr lang="en-US" altLang="zh-CN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1.2 </a:t>
            </a:r>
            <a:r>
              <a:rPr lang="zh-CN" altLang="en-US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简单的</a:t>
            </a:r>
            <a:r>
              <a:rPr lang="en-US" altLang="zh-CN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C/C++</a:t>
            </a:r>
            <a:r>
              <a:rPr lang="zh-CN" altLang="en-US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程序实例</a:t>
            </a:r>
            <a:r>
              <a:rPr lang="zh-CN" altLang="en-US" sz="3200" b="1" spc="599" dirty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 </a:t>
            </a:r>
            <a:endParaRPr lang="zh-CN" altLang="en-US" sz="3200" b="1" spc="599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1.3 </a:t>
            </a:r>
            <a:r>
              <a:rPr lang="zh-CN" altLang="en-US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基本语法成分</a:t>
            </a:r>
          </a:p>
          <a:p>
            <a:pPr eaLnBrk="1" hangingPunct="1">
              <a:buFontTx/>
              <a:buNone/>
            </a:pPr>
            <a:r>
              <a:rPr lang="en-US" altLang="zh-CN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1.4 </a:t>
            </a:r>
            <a:r>
              <a:rPr lang="zh-CN" altLang="en-US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数据的输入和输出</a:t>
            </a:r>
          </a:p>
          <a:p>
            <a:pPr eaLnBrk="1" hangingPunct="1">
              <a:buFontTx/>
              <a:buNone/>
            </a:pPr>
            <a:r>
              <a:rPr lang="en-US" altLang="zh-CN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1.5 </a:t>
            </a:r>
            <a:r>
              <a:rPr lang="zh-CN" altLang="en-US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编译预处理</a:t>
            </a:r>
            <a:endParaRPr lang="en-US" altLang="zh-CN" sz="3200" b="1" spc="599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1.6 Visual Studio C++</a:t>
            </a:r>
            <a:r>
              <a:rPr lang="zh-CN" altLang="en-US" sz="3200" b="1" spc="599" dirty="0">
                <a:latin typeface="楷体" panose="02010609060101010101" pitchFamily="49" charset="-122"/>
                <a:ea typeface="楷体" panose="02010609060101010101" pitchFamily="49" charset="-122"/>
              </a:rPr>
              <a:t>简介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1D72B0B5-786A-4D24-8827-3CC0BAE816EE}" type="slidenum"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</a:rPr>
              <a:pPr algn="r">
                <a:spcBef>
                  <a:spcPct val="50000"/>
                </a:spcBef>
                <a:buFontTx/>
                <a:buNone/>
              </a:pPr>
              <a:t>1</a:t>
            </a:fld>
            <a:endParaRPr lang="en-US" altLang="zh-CN" sz="2400" b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1490" y="793751"/>
            <a:ext cx="5659437" cy="80168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360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***</a:t>
            </a:r>
            <a:r>
              <a:rPr lang="zh-CN" altLang="en-US" sz="360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格式控制符（自学）</a:t>
            </a:r>
          </a:p>
          <a:p>
            <a:pPr eaLnBrk="1" hangingPunct="1">
              <a:buFontTx/>
              <a:buNone/>
            </a:pPr>
            <a:endParaRPr lang="zh-CN" altLang="en-US" sz="3601" dirty="0">
              <a:latin typeface="+mn-ea"/>
              <a:ea typeface="+mn-ea"/>
            </a:endParaRPr>
          </a:p>
          <a:p>
            <a:pPr eaLnBrk="1" hangingPunct="1">
              <a:buFontTx/>
              <a:buNone/>
            </a:pPr>
            <a:endParaRPr lang="en-US" altLang="zh-CN" sz="3601" dirty="0">
              <a:latin typeface="+mn-ea"/>
              <a:ea typeface="+mn-ea"/>
            </a:endParaRPr>
          </a:p>
        </p:txBody>
      </p:sp>
      <p:graphicFrame>
        <p:nvGraphicFramePr>
          <p:cNvPr id="1290470" name="Group 23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4002715"/>
              </p:ext>
            </p:extLst>
          </p:nvPr>
        </p:nvGraphicFramePr>
        <p:xfrm>
          <a:off x="2058197" y="2217440"/>
          <a:ext cx="12715877" cy="5713413"/>
        </p:xfrm>
        <a:graphic>
          <a:graphicData uri="http://schemas.openxmlformats.org/drawingml/2006/table">
            <a:tbl>
              <a:tblPr/>
              <a:tblGrid>
                <a:gridCol w="2520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950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202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8638">
                <a:tc rowSpan="2"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格式控制符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说    明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示    例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语    句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结    果</a:t>
                      </a:r>
                    </a:p>
                  </a:txBody>
                  <a:tcPr marL="91438" marR="914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7724"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endl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输出换行符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cout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&lt;&lt;123&lt;&lt;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endl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&lt;&lt;123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123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  <a:p>
                      <a:pPr marL="492125" marR="0" lvl="0" indent="-492125" algn="l" defTabSz="13065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123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dec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十进制表示整数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cout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dec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&lt;&lt;123;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123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8638"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hex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十六进制表示整数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cout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&lt;&lt;hex&lt;&lt;123;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7b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oct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anose="02010600030101010101" pitchFamily="2" charset="-122"/>
                      </a:endParaRP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八进制表示整数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cout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oct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&lt;&lt;123;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173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46137"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setw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 n)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设置数据输出的宽度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cout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&lt;&lt;'a'&lt;&lt;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setw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(4)&lt;&lt;'b';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a   b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  <a:p>
                      <a:pPr marL="492125" marR="0" lvl="0" indent="-492125" algn="l" defTabSz="13065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中间有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个空格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30225"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setfill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 n)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设置填充字符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cout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setfill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('*')&lt;&lt;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setw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(6)&lt;&lt;123;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***123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846137"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ctr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setprecision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 n)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设置浮点数输出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  <a:p>
                      <a:pPr marL="492125" marR="0" lvl="0" indent="-492125" algn="l" defTabSz="13065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的有效数字位数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cout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&lt;&lt;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setprecision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(5)&lt;&lt;123.456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92125" indent="-492125" algn="l" defTabSz="1306513">
                        <a:spcBef>
                          <a:spcPct val="20000"/>
                        </a:spcBef>
                        <a:defRPr kumimoji="1" sz="3200" b="1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654050" algn="l" defTabSz="1306513">
                        <a:spcBef>
                          <a:spcPct val="20000"/>
                        </a:spcBef>
                        <a:defRPr kumimoji="1" sz="26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631950" indent="-325438" algn="l" defTabSz="1306513">
                        <a:spcBef>
                          <a:spcPct val="20000"/>
                        </a:spcBef>
                        <a:defRPr kumimoji="1" sz="31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2286000" indent="-325438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940050" indent="-327025" algn="l" defTabSz="1306513">
                        <a:spcBef>
                          <a:spcPct val="20000"/>
                        </a:spcBef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33972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38544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43116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4768850" indent="-327025" defTabSz="13065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500">
                          <a:solidFill>
                            <a:schemeClr val="bg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492125" marR="0" lvl="0" indent="-492125" algn="l" defTabSz="13065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anose="02010600030101010101" pitchFamily="2" charset="-122"/>
                        </a:rPr>
                        <a:t>123.46</a:t>
                      </a:r>
                    </a:p>
                  </a:txBody>
                  <a:tcPr marL="91438" marR="9143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72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293BA5A3-D306-4C89-B50B-C951E22CC1AB}" type="slidenum">
              <a:rPr lang="en-US" altLang="zh-CN" sz="2400" b="0">
                <a:latin typeface="+mn-ea"/>
                <a:ea typeface="+mn-ea"/>
              </a:rPr>
              <a:pPr algn="r">
                <a:spcBef>
                  <a:spcPct val="50000"/>
                </a:spcBef>
                <a:buFontTx/>
                <a:buNone/>
              </a:pPr>
              <a:t>10</a:t>
            </a:fld>
            <a:endParaRPr lang="en-US" altLang="zh-CN" sz="2400" b="0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565" y="7938"/>
            <a:ext cx="1600200" cy="158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7934" y="794556"/>
            <a:ext cx="9073008" cy="854082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x=65;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f=123.456;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&lt;&lt;"123456789012345"&lt;&lt;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&lt;&lt;x&lt;&lt;' '&lt;&lt;hex&lt;&lt;x&lt;&lt;' '&lt;&lt;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&lt;&lt;x&lt;&lt;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fr-F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cout&lt;&lt;x&lt;&lt;ends&lt;&lt;x&lt;&lt;endl;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&lt;&lt;f&lt;&lt;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setprecision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(4)&lt;&lt;f&lt;&lt;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(12)&lt;&lt;f&lt;&lt;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setfill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('#')&lt;&lt;f&lt;&lt;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system("pause");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1746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E23115F1-CD0C-456B-9371-906092C62FE3}" type="slidenum">
              <a:rPr lang="en-US" altLang="zh-CN" sz="2400" b="0"/>
              <a:pPr algn="r">
                <a:spcBef>
                  <a:spcPct val="50000"/>
                </a:spcBef>
                <a:buFontTx/>
                <a:buNone/>
              </a:pPr>
              <a:t>11</a:t>
            </a:fld>
            <a:endParaRPr lang="en-US" altLang="zh-CN" sz="2400" b="0" dirty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179" y="1861097"/>
            <a:ext cx="5543550" cy="3736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40" y="2"/>
            <a:ext cx="1600200" cy="1587500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8047" y="9982"/>
            <a:ext cx="7488832" cy="56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22" tIns="65310" rIns="130622" bIns="65310">
            <a:spAutoFit/>
          </a:bodyPr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1.2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格式控制符输出示例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5323" y="298005"/>
            <a:ext cx="8539162" cy="5328592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数据输入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2&gt;&gt;……&gt;&gt;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</a:p>
          <a:p>
            <a:pPr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680" indent="-457187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数据之间需用空格、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键或回车分隔 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680" indent="-457187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”后面只能是变量，不能是常量或表达式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680" indent="-457187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需在程序前面使用：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#include 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using namespace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74680" indent="-457187">
              <a:lnSpc>
                <a:spcPct val="120000"/>
              </a:lnSpc>
              <a:spcBef>
                <a:spcPts val="1200"/>
              </a:spcBef>
              <a:defRPr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5F864AAF-3D94-4C64-A224-442C802AAC7C}" type="slidenum">
              <a:rPr lang="en-US" altLang="zh-CN" sz="2400" b="0"/>
              <a:pPr algn="r">
                <a:spcBef>
                  <a:spcPct val="50000"/>
                </a:spcBef>
                <a:buFontTx/>
                <a:buNone/>
              </a:pPr>
              <a:t>12</a:t>
            </a:fld>
            <a:endParaRPr lang="en-US" altLang="zh-CN" sz="2400" b="0" dirty="0"/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8" y="6007332"/>
            <a:ext cx="6175724" cy="282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62" y="33811"/>
            <a:ext cx="1600200" cy="15875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971575" y="298006"/>
            <a:ext cx="6177572" cy="6830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30622" tIns="65310" rIns="130622" bIns="65310" rtlCol="0">
            <a:normAutofit/>
          </a:bodyPr>
          <a:lstStyle>
            <a:lvl1pPr marL="317503" indent="-317503" algn="l" defTabSz="1270010" rtl="0" eaLnBrk="1" latinLnBrk="0" hangingPunct="1">
              <a:lnSpc>
                <a:spcPct val="90000"/>
              </a:lnSpc>
              <a:spcBef>
                <a:spcPts val="1389"/>
              </a:spcBef>
              <a:buFont typeface="Arial" panose="020B0604020202020204" pitchFamily="34" charset="0"/>
              <a:buChar char="•"/>
              <a:defRPr sz="3889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95250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3333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58751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778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222251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85752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349252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753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253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9754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 "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b;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&lt;&lt;"input 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&gt;&gt;a&gt;&gt;b;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system("pause");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922" y="11863"/>
            <a:ext cx="11006137" cy="68589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0" rIns="130622" bIns="65310" rtlCol="0" anchor="ctr">
            <a:spAutoFit/>
          </a:bodyPr>
          <a:lstStyle/>
          <a:p>
            <a:pPr algn="ctr" defTabSz="1306476" fontAlgn="base">
              <a:spcAft>
                <a:spcPct val="0"/>
              </a:spcAft>
            </a:pPr>
            <a:r>
              <a:rPr kumimoji="1" lang="en-US" altLang="zh-CN" sz="4000" b="1" dirty="0">
                <a:latin typeface="+mn-ea"/>
                <a:ea typeface="+mn-ea"/>
                <a:cs typeface="+mn-cs"/>
              </a:rPr>
              <a:t>1.5  </a:t>
            </a:r>
            <a:r>
              <a:rPr kumimoji="1" lang="zh-CN" altLang="en-US" sz="4000" b="1" dirty="0">
                <a:latin typeface="+mn-ea"/>
                <a:ea typeface="+mn-ea"/>
                <a:cs typeface="+mn-cs"/>
              </a:rPr>
              <a:t>编译预处理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178782" y="5482582"/>
            <a:ext cx="7632848" cy="3096345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预处理功能包括：</a:t>
            </a:r>
            <a:endParaRPr lang="en-US" altLang="zh-CN" sz="2800" dirty="0">
              <a:latin typeface="+mn-ea"/>
              <a:ea typeface="+mn-ea"/>
            </a:endParaRPr>
          </a:p>
          <a:p>
            <a:pPr marL="1409668" lvl="1" indent="-457187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  <a:ea typeface="+mn-ea"/>
              </a:rPr>
              <a:t>文件包含</a:t>
            </a:r>
            <a:endParaRPr lang="en-US" altLang="zh-CN" sz="2800" dirty="0">
              <a:latin typeface="+mn-ea"/>
              <a:ea typeface="+mn-ea"/>
            </a:endParaRPr>
          </a:p>
          <a:p>
            <a:pPr marL="1409668" lvl="1" indent="-457187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  <a:ea typeface="+mn-ea"/>
              </a:rPr>
              <a:t>宏定义</a:t>
            </a:r>
            <a:endParaRPr lang="en-US" altLang="zh-CN" sz="2800" dirty="0">
              <a:latin typeface="+mn-ea"/>
              <a:ea typeface="+mn-ea"/>
            </a:endParaRPr>
          </a:p>
          <a:p>
            <a:pPr marL="1409668" lvl="1" indent="-457187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  <a:ea typeface="+mn-ea"/>
              </a:rPr>
              <a:t>条件编译</a:t>
            </a:r>
            <a:endParaRPr lang="en-US" altLang="zh-CN" sz="2800" dirty="0">
              <a:latin typeface="+mn-ea"/>
              <a:ea typeface="+mn-ea"/>
            </a:endParaRPr>
          </a:p>
          <a:p>
            <a:pPr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9F2D822E-90C0-4125-BEA7-335B0AC7760D}" type="slidenum">
              <a:rPr lang="en-US" altLang="zh-CN" sz="2400" b="0"/>
              <a:pPr algn="r">
                <a:spcBef>
                  <a:spcPct val="50000"/>
                </a:spcBef>
                <a:buFontTx/>
                <a:buNone/>
              </a:pPr>
              <a:t>13</a:t>
            </a:fld>
            <a:endParaRPr lang="en-US" altLang="zh-CN" sz="2400" b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2761249" y="2664715"/>
            <a:ext cx="11393695" cy="1820208"/>
            <a:chOff x="2761249" y="2664713"/>
            <a:chExt cx="11393695" cy="1820208"/>
          </a:xfrm>
        </p:grpSpPr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2761249" y="2664714"/>
              <a:ext cx="1980029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algn="l" defTabSz="1306513">
                <a:spcBef>
                  <a:spcPct val="20000"/>
                </a:spcBef>
                <a:buChar char="•"/>
                <a:defRPr kumimoji="1" sz="3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defTabSz="1306513">
                <a:spcBef>
                  <a:spcPct val="20000"/>
                </a:spcBef>
                <a:buChar char="–"/>
                <a:defRPr kumimoji="1" sz="3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defTabSz="1306513">
                <a:spcBef>
                  <a:spcPct val="20000"/>
                </a:spcBef>
                <a:buChar char="•"/>
                <a:defRPr kumimoji="1" sz="35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defTabSz="1306513">
                <a:spcBef>
                  <a:spcPct val="20000"/>
                </a:spcBef>
                <a:buChar char="–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defTabSz="1306513">
                <a:spcBef>
                  <a:spcPct val="20000"/>
                </a:spcBef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0" dirty="0">
                  <a:solidFill>
                    <a:schemeClr val="tx1"/>
                  </a:solidFill>
                </a:rPr>
                <a:t>编写源程序</a:t>
              </a:r>
            </a:p>
          </p:txBody>
        </p:sp>
        <p:sp>
          <p:nvSpPr>
            <p:cNvPr id="33798" name="Text Box 7"/>
            <p:cNvSpPr txBox="1">
              <a:spLocks noChangeArrowheads="1"/>
            </p:cNvSpPr>
            <p:nvPr/>
          </p:nvSpPr>
          <p:spPr bwMode="auto">
            <a:xfrm>
              <a:off x="5658647" y="2664713"/>
              <a:ext cx="1584326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algn="l" defTabSz="1306513">
                <a:spcBef>
                  <a:spcPct val="20000"/>
                </a:spcBef>
                <a:buChar char="•"/>
                <a:defRPr kumimoji="1" sz="3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defTabSz="1306513">
                <a:spcBef>
                  <a:spcPct val="20000"/>
                </a:spcBef>
                <a:buChar char="–"/>
                <a:defRPr kumimoji="1" sz="3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defTabSz="1306513">
                <a:spcBef>
                  <a:spcPct val="20000"/>
                </a:spcBef>
                <a:buChar char="•"/>
                <a:defRPr kumimoji="1" sz="35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defTabSz="1306513">
                <a:spcBef>
                  <a:spcPct val="20000"/>
                </a:spcBef>
                <a:buChar char="–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defTabSz="1306513">
                <a:spcBef>
                  <a:spcPct val="20000"/>
                </a:spcBef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0" dirty="0">
                  <a:solidFill>
                    <a:schemeClr val="tx1"/>
                  </a:solidFill>
                </a:rPr>
                <a:t>预处理</a:t>
              </a:r>
            </a:p>
          </p:txBody>
        </p:sp>
        <p:sp>
          <p:nvSpPr>
            <p:cNvPr id="33799" name="Text Box 8"/>
            <p:cNvSpPr txBox="1">
              <a:spLocks noChangeArrowheads="1"/>
            </p:cNvSpPr>
            <p:nvPr/>
          </p:nvSpPr>
          <p:spPr bwMode="auto">
            <a:xfrm>
              <a:off x="8035131" y="2664714"/>
              <a:ext cx="1511299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algn="l" defTabSz="1306513">
                <a:spcBef>
                  <a:spcPct val="20000"/>
                </a:spcBef>
                <a:buChar char="•"/>
                <a:defRPr kumimoji="1" sz="3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defTabSz="1306513">
                <a:spcBef>
                  <a:spcPct val="20000"/>
                </a:spcBef>
                <a:buChar char="–"/>
                <a:defRPr kumimoji="1" sz="3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defTabSz="1306513">
                <a:spcBef>
                  <a:spcPct val="20000"/>
                </a:spcBef>
                <a:buChar char="•"/>
                <a:defRPr kumimoji="1" sz="35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defTabSz="1306513">
                <a:spcBef>
                  <a:spcPct val="20000"/>
                </a:spcBef>
                <a:buChar char="–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defTabSz="1306513">
                <a:spcBef>
                  <a:spcPct val="20000"/>
                </a:spcBef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0" dirty="0">
                  <a:solidFill>
                    <a:schemeClr val="tx1"/>
                  </a:solidFill>
                </a:rPr>
                <a:t>编译</a:t>
              </a:r>
            </a:p>
          </p:txBody>
        </p:sp>
        <p:sp>
          <p:nvSpPr>
            <p:cNvPr id="33800" name="Line 9"/>
            <p:cNvSpPr>
              <a:spLocks noChangeShapeType="1"/>
            </p:cNvSpPr>
            <p:nvPr/>
          </p:nvSpPr>
          <p:spPr bwMode="auto">
            <a:xfrm>
              <a:off x="4866483" y="2953637"/>
              <a:ext cx="792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dirty="0"/>
            </a:p>
          </p:txBody>
        </p:sp>
        <p:sp>
          <p:nvSpPr>
            <p:cNvPr id="33801" name="Line 10"/>
            <p:cNvSpPr>
              <a:spLocks noChangeShapeType="1"/>
            </p:cNvSpPr>
            <p:nvPr/>
          </p:nvSpPr>
          <p:spPr bwMode="auto">
            <a:xfrm>
              <a:off x="7242969" y="2953637"/>
              <a:ext cx="792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dirty="0"/>
            </a:p>
          </p:txBody>
        </p:sp>
        <p:sp>
          <p:nvSpPr>
            <p:cNvPr id="33802" name="Line 11"/>
            <p:cNvSpPr>
              <a:spLocks noChangeShapeType="1"/>
            </p:cNvSpPr>
            <p:nvPr/>
          </p:nvSpPr>
          <p:spPr bwMode="auto">
            <a:xfrm>
              <a:off x="9548019" y="2953637"/>
              <a:ext cx="792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dirty="0"/>
            </a:p>
          </p:txBody>
        </p:sp>
        <p:sp>
          <p:nvSpPr>
            <p:cNvPr id="33803" name="Text Box 12"/>
            <p:cNvSpPr txBox="1">
              <a:spLocks noChangeArrowheads="1"/>
            </p:cNvSpPr>
            <p:nvPr/>
          </p:nvSpPr>
          <p:spPr bwMode="auto">
            <a:xfrm>
              <a:off x="10340182" y="2664714"/>
              <a:ext cx="1511299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algn="l" defTabSz="1306513">
                <a:spcBef>
                  <a:spcPct val="20000"/>
                </a:spcBef>
                <a:buChar char="•"/>
                <a:defRPr kumimoji="1" sz="3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defTabSz="1306513">
                <a:spcBef>
                  <a:spcPct val="20000"/>
                </a:spcBef>
                <a:buChar char="–"/>
                <a:defRPr kumimoji="1" sz="3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defTabSz="1306513">
                <a:spcBef>
                  <a:spcPct val="20000"/>
                </a:spcBef>
                <a:buChar char="•"/>
                <a:defRPr kumimoji="1" sz="35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defTabSz="1306513">
                <a:spcBef>
                  <a:spcPct val="20000"/>
                </a:spcBef>
                <a:buChar char="–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defTabSz="1306513">
                <a:spcBef>
                  <a:spcPct val="20000"/>
                </a:spcBef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0" dirty="0">
                  <a:solidFill>
                    <a:schemeClr val="tx1"/>
                  </a:solidFill>
                </a:rPr>
                <a:t>连接</a:t>
              </a:r>
            </a:p>
          </p:txBody>
        </p:sp>
        <p:sp>
          <p:nvSpPr>
            <p:cNvPr id="33804" name="Text Box 13"/>
            <p:cNvSpPr txBox="1">
              <a:spLocks noChangeArrowheads="1"/>
            </p:cNvSpPr>
            <p:nvPr/>
          </p:nvSpPr>
          <p:spPr bwMode="auto">
            <a:xfrm>
              <a:off x="12643645" y="2664714"/>
              <a:ext cx="1511299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algn="l" defTabSz="1306513">
                <a:spcBef>
                  <a:spcPct val="20000"/>
                </a:spcBef>
                <a:buChar char="•"/>
                <a:defRPr kumimoji="1" sz="3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defTabSz="1306513">
                <a:spcBef>
                  <a:spcPct val="20000"/>
                </a:spcBef>
                <a:buChar char="–"/>
                <a:defRPr kumimoji="1" sz="3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defTabSz="1306513">
                <a:spcBef>
                  <a:spcPct val="20000"/>
                </a:spcBef>
                <a:buChar char="•"/>
                <a:defRPr kumimoji="1" sz="35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defTabSz="1306513">
                <a:spcBef>
                  <a:spcPct val="20000"/>
                </a:spcBef>
                <a:buChar char="–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defTabSz="1306513">
                <a:spcBef>
                  <a:spcPct val="20000"/>
                </a:spcBef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0" dirty="0">
                  <a:solidFill>
                    <a:schemeClr val="tx1"/>
                  </a:solidFill>
                </a:rPr>
                <a:t>执行</a:t>
              </a:r>
            </a:p>
          </p:txBody>
        </p:sp>
        <p:sp>
          <p:nvSpPr>
            <p:cNvPr id="33805" name="Line 14"/>
            <p:cNvSpPr>
              <a:spLocks noChangeShapeType="1"/>
            </p:cNvSpPr>
            <p:nvPr/>
          </p:nvSpPr>
          <p:spPr bwMode="auto">
            <a:xfrm>
              <a:off x="11851483" y="2953637"/>
              <a:ext cx="792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dirty="0"/>
            </a:p>
          </p:txBody>
        </p:sp>
        <p:sp>
          <p:nvSpPr>
            <p:cNvPr id="33806" name="Text Box 15"/>
            <p:cNvSpPr txBox="1">
              <a:spLocks noChangeArrowheads="1"/>
            </p:cNvSpPr>
            <p:nvPr/>
          </p:nvSpPr>
          <p:spPr bwMode="auto">
            <a:xfrm>
              <a:off x="5499688" y="3961701"/>
              <a:ext cx="1980029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algn="l" defTabSz="1306513">
                <a:spcBef>
                  <a:spcPct val="20000"/>
                </a:spcBef>
                <a:buChar char="•"/>
                <a:defRPr kumimoji="1" sz="3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defTabSz="1306513">
                <a:spcBef>
                  <a:spcPct val="20000"/>
                </a:spcBef>
                <a:buChar char="–"/>
                <a:defRPr kumimoji="1" sz="3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defTabSz="1306513">
                <a:spcBef>
                  <a:spcPct val="20000"/>
                </a:spcBef>
                <a:buChar char="•"/>
                <a:defRPr kumimoji="1" sz="35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defTabSz="1306513">
                <a:spcBef>
                  <a:spcPct val="20000"/>
                </a:spcBef>
                <a:buChar char="–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defTabSz="1306513">
                <a:spcBef>
                  <a:spcPct val="20000"/>
                </a:spcBef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0" dirty="0">
                  <a:solidFill>
                    <a:schemeClr val="tx1"/>
                  </a:solidFill>
                </a:rPr>
                <a:t>预处理程序</a:t>
              </a:r>
            </a:p>
          </p:txBody>
        </p:sp>
        <p:sp>
          <p:nvSpPr>
            <p:cNvPr id="33807" name="Line 16"/>
            <p:cNvSpPr>
              <a:spLocks noChangeShapeType="1"/>
            </p:cNvSpPr>
            <p:nvPr/>
          </p:nvSpPr>
          <p:spPr bwMode="auto">
            <a:xfrm flipV="1">
              <a:off x="6450806" y="3313999"/>
              <a:ext cx="0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dirty="0"/>
            </a:p>
          </p:txBody>
        </p:sp>
        <p:sp>
          <p:nvSpPr>
            <p:cNvPr id="33808" name="Line 17"/>
            <p:cNvSpPr>
              <a:spLocks noChangeShapeType="1"/>
            </p:cNvSpPr>
            <p:nvPr/>
          </p:nvSpPr>
          <p:spPr bwMode="auto">
            <a:xfrm flipV="1">
              <a:off x="8754269" y="3240974"/>
              <a:ext cx="0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0" dirty="0"/>
            </a:p>
          </p:txBody>
        </p:sp>
        <p:sp>
          <p:nvSpPr>
            <p:cNvPr id="33809" name="Text Box 18"/>
            <p:cNvSpPr txBox="1">
              <a:spLocks noChangeArrowheads="1"/>
            </p:cNvSpPr>
            <p:nvPr/>
          </p:nvSpPr>
          <p:spPr bwMode="auto">
            <a:xfrm>
              <a:off x="8118415" y="3961701"/>
              <a:ext cx="1620957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algn="l" defTabSz="1306513">
                <a:spcBef>
                  <a:spcPct val="20000"/>
                </a:spcBef>
                <a:buChar char="•"/>
                <a:defRPr kumimoji="1" sz="36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defTabSz="1306513">
                <a:spcBef>
                  <a:spcPct val="20000"/>
                </a:spcBef>
                <a:buChar char="–"/>
                <a:defRPr kumimoji="1" sz="3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defTabSz="1306513">
                <a:spcBef>
                  <a:spcPct val="20000"/>
                </a:spcBef>
                <a:buChar char="•"/>
                <a:defRPr kumimoji="1" sz="35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defTabSz="1306513">
                <a:spcBef>
                  <a:spcPct val="20000"/>
                </a:spcBef>
                <a:buChar char="–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defTabSz="1306513">
                <a:spcBef>
                  <a:spcPct val="20000"/>
                </a:spcBef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13065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9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0" dirty="0">
                  <a:solidFill>
                    <a:schemeClr val="tx1"/>
                  </a:solidFill>
                </a:rPr>
                <a:t>编译程序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178782" y="1371079"/>
            <a:ext cx="7632848" cy="56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22" tIns="65310" rIns="130622" bIns="65310">
            <a:spAutoFit/>
          </a:bodyPr>
          <a:lstStyle>
            <a:defPPr>
              <a:defRPr lang="zh-CN"/>
            </a:defPPr>
            <a:lvl1pPr algn="l" defTabSz="1306513" eaLnBrk="1" hangingPunct="1">
              <a:buFontTx/>
              <a:buNone/>
              <a:defRPr sz="34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sz="3000">
                <a:solidFill>
                  <a:schemeClr val="bg1"/>
                </a:solidFill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sz="3500">
                <a:solidFill>
                  <a:schemeClr val="bg1"/>
                </a:solidFill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sz="2900">
                <a:solidFill>
                  <a:schemeClr val="bg1"/>
                </a:solidFill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sz="2900">
                <a:solidFill>
                  <a:schemeClr val="bg1"/>
                </a:solidFill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9pPr>
          </a:lstStyle>
          <a:p>
            <a:r>
              <a:rPr lang="zh-CN" altLang="en-US" sz="2800" dirty="0"/>
              <a:t>程序从编写到执行的过程：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14002" y="578265"/>
            <a:ext cx="10081120" cy="8932054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831828" indent="-514335">
              <a:lnSpc>
                <a:spcPct val="130000"/>
              </a:lnSpc>
              <a:spcBef>
                <a:spcPts val="1200"/>
              </a:spcBef>
              <a:buAutoNum type="arabicPeriod"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文件包含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9"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形式：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9"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en-US" altLang="zh-CN" sz="2800" dirty="0">
                <a:latin typeface="+mn-ea"/>
                <a:ea typeface="+mn-ea"/>
              </a:rPr>
              <a:t>#include &lt;</a:t>
            </a:r>
            <a:r>
              <a:rPr lang="zh-CN" altLang="en-US" sz="2800" dirty="0">
                <a:latin typeface="+mn-ea"/>
                <a:ea typeface="+mn-ea"/>
              </a:rPr>
              <a:t>文件名</a:t>
            </a:r>
            <a:r>
              <a:rPr lang="en-US" altLang="zh-CN" sz="2800" dirty="0">
                <a:latin typeface="+mn-ea"/>
                <a:ea typeface="+mn-ea"/>
              </a:rPr>
              <a:t>&gt;</a:t>
            </a:r>
          </a:p>
          <a:p>
            <a:pPr marL="540009"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	   </a:t>
            </a:r>
            <a:r>
              <a:rPr lang="zh-CN" altLang="en-US" sz="2800" dirty="0">
                <a:latin typeface="+mn-ea"/>
                <a:ea typeface="+mn-ea"/>
              </a:rPr>
              <a:t>从系统指定的文件夹中找 </a:t>
            </a:r>
          </a:p>
          <a:p>
            <a:pPr marL="540009"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en-US" altLang="zh-CN" sz="2800" dirty="0">
                <a:latin typeface="+mn-ea"/>
                <a:ea typeface="+mn-ea"/>
              </a:rPr>
              <a:t>#include "</a:t>
            </a:r>
            <a:r>
              <a:rPr lang="zh-CN" altLang="en-US" sz="2800" dirty="0">
                <a:latin typeface="+mn-ea"/>
                <a:ea typeface="+mn-ea"/>
              </a:rPr>
              <a:t>文件名</a:t>
            </a:r>
            <a:r>
              <a:rPr lang="en-US" altLang="zh-CN" sz="2800" dirty="0">
                <a:latin typeface="+mn-ea"/>
                <a:ea typeface="+mn-ea"/>
              </a:rPr>
              <a:t>"</a:t>
            </a:r>
          </a:p>
          <a:p>
            <a:pPr marL="540009"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	   </a:t>
            </a:r>
            <a:r>
              <a:rPr lang="zh-CN" altLang="en-US" sz="2800" dirty="0">
                <a:latin typeface="+mn-ea"/>
                <a:ea typeface="+mn-ea"/>
              </a:rPr>
              <a:t>从当前项目文件夹中找，再到系统指定的文件夹中找</a:t>
            </a:r>
          </a:p>
          <a:p>
            <a:pPr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作用：</a:t>
            </a:r>
            <a:endParaRPr lang="en-US" altLang="zh-CN" sz="2800" dirty="0">
              <a:latin typeface="+mn-ea"/>
              <a:ea typeface="+mn-ea"/>
            </a:endParaRPr>
          </a:p>
          <a:p>
            <a:pPr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2800" dirty="0">
                <a:latin typeface="+mn-ea"/>
                <a:ea typeface="+mn-ea"/>
              </a:rPr>
              <a:t>    </a:t>
            </a:r>
            <a:r>
              <a:rPr lang="zh-CN" altLang="en-US" sz="2800" dirty="0">
                <a:latin typeface="+mn-ea"/>
                <a:ea typeface="+mn-ea"/>
              </a:rPr>
              <a:t>编译时将头文件的内容插入到源文件（</a:t>
            </a:r>
            <a:r>
              <a:rPr lang="en-US" altLang="zh-CN" sz="2800" dirty="0">
                <a:latin typeface="+mn-ea"/>
                <a:ea typeface="+mn-ea"/>
              </a:rPr>
              <a:t>.CPP</a:t>
            </a:r>
            <a:r>
              <a:rPr lang="zh-CN" altLang="en-US" sz="2800" dirty="0">
                <a:latin typeface="+mn-ea"/>
                <a:ea typeface="+mn-ea"/>
              </a:rPr>
              <a:t>）文件中。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kumimoji="1" lang="zh-CN" altLang="en-US" sz="3601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注意：</a:t>
            </a:r>
            <a:endParaRPr kumimoji="1" lang="en-US" altLang="zh-CN" sz="3601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74680" indent="-457187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  <a:ea typeface="+mn-ea"/>
              </a:rPr>
              <a:t>一条文件包含命令只能包含一个文件；</a:t>
            </a:r>
            <a:endParaRPr lang="en-US" altLang="zh-CN" sz="2800" dirty="0">
              <a:latin typeface="+mn-ea"/>
              <a:ea typeface="+mn-ea"/>
            </a:endParaRPr>
          </a:p>
          <a:p>
            <a:pPr marL="774680" indent="-457187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  <a:ea typeface="+mn-ea"/>
              </a:rPr>
              <a:t>命令不是语句，末尾不需要加分号；</a:t>
            </a:r>
            <a:endParaRPr lang="en-US" altLang="zh-CN" sz="2800" dirty="0">
              <a:latin typeface="+mn-ea"/>
              <a:ea typeface="+mn-ea"/>
            </a:endParaRPr>
          </a:p>
          <a:p>
            <a:pPr marL="774680" indent="-457187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  <a:ea typeface="+mn-ea"/>
              </a:rPr>
              <a:t>老式的头文件皆需带扩展名“</a:t>
            </a:r>
            <a:r>
              <a:rPr lang="en-US" altLang="zh-CN" sz="2800" dirty="0">
                <a:latin typeface="+mn-ea"/>
                <a:ea typeface="+mn-ea"/>
              </a:rPr>
              <a:t>.h</a:t>
            </a:r>
            <a:r>
              <a:rPr lang="zh-CN" altLang="en-US" sz="2800" dirty="0">
                <a:latin typeface="+mn-ea"/>
                <a:ea typeface="+mn-ea"/>
              </a:rPr>
              <a:t>”，如：</a:t>
            </a:r>
            <a:r>
              <a:rPr lang="en-US" altLang="zh-CN" sz="2800" dirty="0" err="1">
                <a:latin typeface="+mn-ea"/>
                <a:ea typeface="+mn-ea"/>
              </a:rPr>
              <a:t>iostream.h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en-US" altLang="zh-CN" sz="2800" dirty="0" err="1">
                <a:latin typeface="+mn-ea"/>
                <a:ea typeface="+mn-ea"/>
              </a:rPr>
              <a:t>stdio.h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；但现在部分头文件没有扩展名“</a:t>
            </a:r>
            <a:r>
              <a:rPr lang="en-US" altLang="zh-CN" sz="2800" dirty="0">
                <a:latin typeface="+mn-ea"/>
                <a:ea typeface="+mn-ea"/>
              </a:rPr>
              <a:t>.h</a:t>
            </a:r>
            <a:r>
              <a:rPr lang="zh-CN" altLang="en-US" sz="2800" dirty="0">
                <a:latin typeface="+mn-ea"/>
                <a:ea typeface="+mn-ea"/>
              </a:rPr>
              <a:t>”，如：</a:t>
            </a:r>
            <a:r>
              <a:rPr lang="en-US" altLang="zh-CN" sz="2800" dirty="0">
                <a:latin typeface="+mn-ea"/>
                <a:ea typeface="+mn-ea"/>
              </a:rPr>
              <a:t> </a:t>
            </a:r>
            <a:r>
              <a:rPr lang="en-US" altLang="zh-CN" sz="2800" dirty="0" err="1">
                <a:latin typeface="+mn-ea"/>
                <a:ea typeface="+mn-ea"/>
              </a:rPr>
              <a:t>iostream</a:t>
            </a:r>
            <a:r>
              <a:rPr lang="en-US" altLang="zh-CN" sz="2800" dirty="0">
                <a:latin typeface="+mn-ea"/>
                <a:ea typeface="+mn-ea"/>
              </a:rPr>
              <a:t>  	       </a:t>
            </a:r>
            <a:endParaRPr lang="zh-CN" altLang="en-US" sz="2800" dirty="0">
              <a:latin typeface="+mn-ea"/>
              <a:ea typeface="+mn-ea"/>
            </a:endParaRPr>
          </a:p>
          <a:p>
            <a:pPr marL="540009"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	       		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0627171" y="1666157"/>
            <a:ext cx="5544616" cy="669674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17503" indent="-317503" algn="l" defTabSz="1270010" rtl="0" eaLnBrk="1" latinLnBrk="0" hangingPunct="1">
              <a:lnSpc>
                <a:spcPct val="90000"/>
              </a:lnSpc>
              <a:spcBef>
                <a:spcPts val="1389"/>
              </a:spcBef>
              <a:buFont typeface="Arial" panose="020B0604020202020204" pitchFamily="34" charset="0"/>
              <a:buChar char="•"/>
              <a:defRPr sz="3889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95250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3333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58751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778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222251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85752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349252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753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253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9754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buNone/>
              <a:defRPr/>
            </a:pPr>
            <a:r>
              <a:rPr kumimoji="0"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zh-CN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宏定义</a:t>
            </a:r>
          </a:p>
          <a:p>
            <a:pPr algn="just" fontAlgn="auto">
              <a:spcAft>
                <a:spcPts val="0"/>
              </a:spcAft>
              <a:buNone/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定义符号常量的形式：</a:t>
            </a:r>
            <a:endParaRPr kumimoji="0"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>
              <a:spcAft>
                <a:spcPts val="0"/>
              </a:spcAft>
              <a:buNone/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  </a:t>
            </a:r>
            <a:r>
              <a:rPr kumimoji="0"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标识符   常量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例如：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	FALSE  	0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#define 	TRUE  	1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#define 	PI  3.1415926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#define  	EPS 1.0e-6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zh-CN" altLang="en-US" sz="360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kumimoji="0"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fontAlgn="auto">
              <a:spcAft>
                <a:spcPts val="0"/>
              </a:spcAft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符号常量一般大写</a:t>
            </a:r>
            <a:endParaRPr kumimoji="0"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行末不加分号</a:t>
            </a:r>
            <a:endParaRPr kumimoji="0"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kumimoji="0"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不能对符号常量进行赋值</a:t>
            </a:r>
            <a:endParaRPr kumimoji="0"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None/>
              <a:defRPr/>
            </a:pPr>
            <a:endParaRPr kumimoji="0" lang="zh-CN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27170" y="8506916"/>
            <a:ext cx="5760641" cy="64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说明：</a:t>
            </a:r>
            <a:r>
              <a:rPr lang="zh-CN" altLang="en-US" sz="2800" b="0" dirty="0">
                <a:solidFill>
                  <a:schemeClr val="tx1"/>
                </a:solidFill>
              </a:rPr>
              <a:t>条件编译本课程不做介绍</a:t>
            </a:r>
          </a:p>
        </p:txBody>
      </p:sp>
    </p:spTree>
    <p:extLst>
      <p:ext uri="{BB962C8B-B14F-4D97-AF65-F5344CB8AC3E}">
        <p14:creationId xmlns:p14="http://schemas.microsoft.com/office/powerpoint/2010/main" val="29403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90033" y="96792"/>
            <a:ext cx="11331574" cy="68589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0" rIns="130622" bIns="65310" rtlCol="0" anchor="ctr">
            <a:spAutoFit/>
          </a:bodyPr>
          <a:lstStyle/>
          <a:p>
            <a:pPr algn="ctr" defTabSz="1306476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latin typeface="Times New Roman" panose="02020603050405020304" pitchFamily="18" charset="0"/>
                <a:cs typeface="+mn-cs"/>
              </a:rPr>
              <a:t>1.6  Visual Studio C++</a:t>
            </a:r>
            <a:r>
              <a:rPr kumimoji="1" lang="zh-CN" altLang="en-US" sz="4000" b="1" dirty="0">
                <a:latin typeface="Times New Roman" panose="02020603050405020304" pitchFamily="18" charset="0"/>
                <a:cs typeface="+mn-cs"/>
              </a:rPr>
              <a:t>简介 </a:t>
            </a:r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1554957" y="958852"/>
            <a:ext cx="5399088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解决方案资源管理器</a:t>
            </a:r>
          </a:p>
        </p:txBody>
      </p:sp>
      <p:sp>
        <p:nvSpPr>
          <p:cNvPr id="35844" name="Line 7"/>
          <p:cNvSpPr>
            <a:spLocks noChangeShapeType="1"/>
          </p:cNvSpPr>
          <p:nvPr/>
        </p:nvSpPr>
        <p:spPr bwMode="auto">
          <a:xfrm>
            <a:off x="4218782" y="2314577"/>
            <a:ext cx="71438" cy="2879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5845" name="Text Box 10"/>
          <p:cNvSpPr txBox="1">
            <a:spLocks noChangeArrowheads="1"/>
          </p:cNvSpPr>
          <p:nvPr/>
        </p:nvSpPr>
        <p:spPr bwMode="auto">
          <a:xfrm>
            <a:off x="7376261" y="91281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defTabSz="1306513">
              <a:buFontTx/>
              <a:buNone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sz="3000">
                <a:solidFill>
                  <a:schemeClr val="bg1"/>
                </a:solidFill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sz="3500">
                <a:solidFill>
                  <a:schemeClr val="bg1"/>
                </a:solidFill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sz="2900">
                <a:solidFill>
                  <a:schemeClr val="bg1"/>
                </a:solidFill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sz="2900">
                <a:solidFill>
                  <a:schemeClr val="bg1"/>
                </a:solidFill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9pPr>
          </a:lstStyle>
          <a:p>
            <a:r>
              <a:rPr lang="zh-CN" altLang="en-US" dirty="0"/>
              <a:t>代码窗口</a:t>
            </a:r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>
            <a:off x="9114631" y="2314577"/>
            <a:ext cx="71438" cy="28797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pic>
        <p:nvPicPr>
          <p:cNvPr id="358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658" y="1917702"/>
            <a:ext cx="12550774" cy="72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48" name="直接箭头连接符 3"/>
          <p:cNvCxnSpPr>
            <a:cxnSpLocks noChangeShapeType="1"/>
          </p:cNvCxnSpPr>
          <p:nvPr/>
        </p:nvCxnSpPr>
        <p:spPr bwMode="auto">
          <a:xfrm>
            <a:off x="2850359" y="1522416"/>
            <a:ext cx="17463" cy="24479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49" name="直接箭头连接符 15"/>
          <p:cNvCxnSpPr>
            <a:cxnSpLocks noChangeShapeType="1"/>
          </p:cNvCxnSpPr>
          <p:nvPr/>
        </p:nvCxnSpPr>
        <p:spPr bwMode="auto">
          <a:xfrm>
            <a:off x="7962109" y="1428750"/>
            <a:ext cx="36513" cy="21097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2" y="2133997"/>
            <a:ext cx="11012683" cy="5760641"/>
          </a:xfrm>
          <a:prstGeom prst="rect">
            <a:avLst/>
          </a:prstGeom>
        </p:spPr>
      </p:pic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2035" y="126485"/>
            <a:ext cx="11222036" cy="193035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3200" dirty="0">
                <a:latin typeface="+mn-ea"/>
                <a:ea typeface="+mn-ea"/>
              </a:rPr>
              <a:t>1. </a:t>
            </a:r>
            <a:r>
              <a:rPr lang="zh-CN" altLang="en-US" sz="3200" dirty="0">
                <a:latin typeface="+mn-ea"/>
                <a:ea typeface="+mn-ea"/>
              </a:rPr>
              <a:t>简单</a:t>
            </a:r>
            <a:r>
              <a:rPr lang="en-US" altLang="zh-CN" sz="3200" dirty="0">
                <a:latin typeface="+mn-ea"/>
                <a:ea typeface="+mn-ea"/>
              </a:rPr>
              <a:t>C/C++</a:t>
            </a:r>
            <a:r>
              <a:rPr lang="zh-CN" altLang="en-US" sz="3200" dirty="0">
                <a:latin typeface="+mn-ea"/>
                <a:ea typeface="+mn-ea"/>
              </a:rPr>
              <a:t>程序的编写、运行过程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latin typeface="+mn-ea"/>
                <a:ea typeface="+mn-ea"/>
              </a:rPr>
              <a:t> </a:t>
            </a:r>
            <a:r>
              <a:rPr lang="en-US" altLang="zh-CN" sz="2800" dirty="0">
                <a:latin typeface="+mn-ea"/>
                <a:ea typeface="+mn-ea"/>
              </a:rPr>
              <a:t>(1) </a:t>
            </a:r>
            <a:r>
              <a:rPr lang="zh-CN" altLang="en-US" sz="2800" dirty="0">
                <a:latin typeface="+mn-ea"/>
                <a:ea typeface="+mn-ea"/>
              </a:rPr>
              <a:t>创建</a:t>
            </a:r>
            <a:r>
              <a:rPr lang="en-US" altLang="zh-CN" sz="2800" dirty="0">
                <a:latin typeface="+mn-ea"/>
                <a:ea typeface="+mn-ea"/>
              </a:rPr>
              <a:t>Win32</a:t>
            </a:r>
            <a:r>
              <a:rPr lang="zh-CN" altLang="en-US" sz="2800" dirty="0">
                <a:latin typeface="+mn-ea"/>
                <a:ea typeface="+mn-ea"/>
              </a:rPr>
              <a:t>控制台应用程序</a:t>
            </a:r>
          </a:p>
          <a:p>
            <a:pPr eaLnBrk="1" hangingPunct="1">
              <a:buFontTx/>
              <a:buNone/>
            </a:pPr>
            <a:r>
              <a:rPr lang="zh-CN" altLang="en-US" sz="2800" dirty="0">
                <a:latin typeface="+mn-ea"/>
                <a:ea typeface="+mn-ea"/>
              </a:rPr>
              <a:t>	   </a:t>
            </a:r>
            <a:r>
              <a:rPr lang="zh-CN" altLang="en-US" sz="2800" dirty="0">
                <a:latin typeface="+mn-ea"/>
                <a:ea typeface="+mn-ea"/>
                <a:sym typeface="Wingdings 2" pitchFamily="18" charset="2"/>
              </a:rPr>
              <a:t> </a:t>
            </a:r>
            <a:r>
              <a:rPr lang="zh-CN" altLang="en-US" sz="2800" dirty="0">
                <a:latin typeface="+mn-ea"/>
                <a:ea typeface="+mn-ea"/>
              </a:rPr>
              <a:t>文件｜新建｜项目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36866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D5FB7E18-3458-4985-9EC3-172AF8B3EE35}" type="slidenum">
              <a:rPr lang="en-US" altLang="zh-CN" sz="2400" b="0"/>
              <a:pPr algn="r">
                <a:spcBef>
                  <a:spcPct val="50000"/>
                </a:spcBef>
                <a:buFontTx/>
                <a:buNone/>
              </a:pPr>
              <a:t>16</a:t>
            </a:fld>
            <a:endParaRPr lang="en-US" altLang="zh-CN" sz="2400" b="0" dirty="0"/>
          </a:p>
        </p:txBody>
      </p:sp>
      <p:sp>
        <p:nvSpPr>
          <p:cNvPr id="36869" name="椭圆 2"/>
          <p:cNvSpPr>
            <a:spLocks noChangeArrowheads="1"/>
          </p:cNvSpPr>
          <p:nvPr/>
        </p:nvSpPr>
        <p:spPr bwMode="auto">
          <a:xfrm>
            <a:off x="618059" y="3467105"/>
            <a:ext cx="1655762" cy="504825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6870" name="椭圆 7"/>
          <p:cNvSpPr>
            <a:spLocks noChangeArrowheads="1"/>
          </p:cNvSpPr>
          <p:nvPr/>
        </p:nvSpPr>
        <p:spPr bwMode="auto">
          <a:xfrm>
            <a:off x="3642520" y="2962281"/>
            <a:ext cx="2160586" cy="504825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6871" name="椭圆 8"/>
          <p:cNvSpPr>
            <a:spLocks noChangeArrowheads="1"/>
          </p:cNvSpPr>
          <p:nvPr/>
        </p:nvSpPr>
        <p:spPr bwMode="auto">
          <a:xfrm>
            <a:off x="1445940" y="6778726"/>
            <a:ext cx="2160586" cy="504825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6872" name="椭圆 9"/>
          <p:cNvSpPr>
            <a:spLocks noChangeArrowheads="1"/>
          </p:cNvSpPr>
          <p:nvPr/>
        </p:nvSpPr>
        <p:spPr bwMode="auto">
          <a:xfrm>
            <a:off x="1554164" y="5986638"/>
            <a:ext cx="2160586" cy="503237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095" y="0"/>
            <a:ext cx="1600200" cy="1587500"/>
          </a:xfrm>
          <a:prstGeom prst="rect">
            <a:avLst/>
          </a:prstGeom>
        </p:spPr>
      </p:pic>
      <p:sp>
        <p:nvSpPr>
          <p:cNvPr id="12" name="椭圆 8"/>
          <p:cNvSpPr>
            <a:spLocks noChangeArrowheads="1"/>
          </p:cNvSpPr>
          <p:nvPr/>
        </p:nvSpPr>
        <p:spPr bwMode="auto">
          <a:xfrm>
            <a:off x="9042996" y="7389814"/>
            <a:ext cx="1080467" cy="504825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" y="1600860"/>
            <a:ext cx="8458200" cy="5753100"/>
          </a:xfrm>
          <a:prstGeom prst="rect">
            <a:avLst/>
          </a:prstGeom>
        </p:spPr>
      </p:pic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4152" y="122900"/>
            <a:ext cx="10377487" cy="136842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800" dirty="0"/>
              <a:t>	   </a:t>
            </a:r>
            <a:r>
              <a:rPr lang="zh-CN" altLang="en-US" sz="2800" dirty="0">
                <a:sym typeface="Wingdings 2" pitchFamily="18" charset="2"/>
              </a:rPr>
              <a:t> 选定：空项目</a:t>
            </a:r>
            <a:endParaRPr lang="en-US" altLang="zh-CN" sz="2800" dirty="0"/>
          </a:p>
        </p:txBody>
      </p:sp>
      <p:sp>
        <p:nvSpPr>
          <p:cNvPr id="37892" name="椭圆 8"/>
          <p:cNvSpPr>
            <a:spLocks noChangeArrowheads="1"/>
          </p:cNvSpPr>
          <p:nvPr/>
        </p:nvSpPr>
        <p:spPr bwMode="auto">
          <a:xfrm>
            <a:off x="5874643" y="6922740"/>
            <a:ext cx="936104" cy="288033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646" y="13360"/>
            <a:ext cx="1600200" cy="1587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705" y="1600860"/>
            <a:ext cx="8458200" cy="5753100"/>
          </a:xfrm>
          <a:prstGeom prst="rect">
            <a:avLst/>
          </a:prstGeom>
        </p:spPr>
      </p:pic>
      <p:sp>
        <p:nvSpPr>
          <p:cNvPr id="37893" name="椭圆 9"/>
          <p:cNvSpPr>
            <a:spLocks noChangeArrowheads="1"/>
          </p:cNvSpPr>
          <p:nvPr/>
        </p:nvSpPr>
        <p:spPr bwMode="auto">
          <a:xfrm>
            <a:off x="15091668" y="6922740"/>
            <a:ext cx="936104" cy="288033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9" name="椭圆 9"/>
          <p:cNvSpPr>
            <a:spLocks noChangeArrowheads="1"/>
          </p:cNvSpPr>
          <p:nvPr/>
        </p:nvSpPr>
        <p:spPr bwMode="auto">
          <a:xfrm>
            <a:off x="10697328" y="4477411"/>
            <a:ext cx="936104" cy="288033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6945" y="281695"/>
            <a:ext cx="11366500" cy="136842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dirty="0">
                <a:latin typeface="+mn-ea"/>
                <a:ea typeface="+mn-ea"/>
              </a:rPr>
              <a:t>(2) </a:t>
            </a:r>
            <a:r>
              <a:rPr lang="zh-CN" altLang="en-US" sz="2800" dirty="0">
                <a:latin typeface="+mn-ea"/>
                <a:ea typeface="+mn-ea"/>
              </a:rPr>
              <a:t>添加</a:t>
            </a:r>
            <a:r>
              <a:rPr lang="en-US" altLang="zh-CN" sz="2800" dirty="0">
                <a:latin typeface="+mn-ea"/>
                <a:ea typeface="+mn-ea"/>
              </a:rPr>
              <a:t>C++</a:t>
            </a:r>
            <a:r>
              <a:rPr lang="zh-CN" altLang="en-US" sz="2800" dirty="0">
                <a:latin typeface="+mn-ea"/>
                <a:ea typeface="+mn-ea"/>
              </a:rPr>
              <a:t>文件</a:t>
            </a:r>
            <a:r>
              <a:rPr lang="en-US" altLang="zh-CN" sz="2800" dirty="0">
                <a:latin typeface="+mn-ea"/>
                <a:ea typeface="+mn-ea"/>
              </a:rPr>
              <a:t>(.</a:t>
            </a:r>
            <a:r>
              <a:rPr lang="en-US" altLang="zh-CN" sz="2800" dirty="0" err="1">
                <a:latin typeface="+mn-ea"/>
                <a:ea typeface="+mn-ea"/>
              </a:rPr>
              <a:t>cpp</a:t>
            </a:r>
            <a:r>
              <a:rPr lang="en-US" altLang="zh-CN" sz="2800" dirty="0">
                <a:latin typeface="+mn-ea"/>
                <a:ea typeface="+mn-ea"/>
              </a:rPr>
              <a:t>)</a:t>
            </a:r>
            <a:endParaRPr lang="zh-CN" altLang="en-US" sz="2800" dirty="0">
              <a:latin typeface="+mn-ea"/>
              <a:ea typeface="+mn-ea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latin typeface="+mn-ea"/>
                <a:ea typeface="+mn-ea"/>
              </a:rPr>
              <a:t>	 </a:t>
            </a:r>
            <a:r>
              <a:rPr lang="zh-CN" altLang="en-US" sz="2800" dirty="0">
                <a:latin typeface="+mn-ea"/>
                <a:ea typeface="+mn-ea"/>
                <a:sym typeface="Wingdings 2" pitchFamily="18" charset="2"/>
              </a:rPr>
              <a:t> 源</a:t>
            </a:r>
            <a:r>
              <a:rPr lang="zh-CN" altLang="en-US" sz="2800" dirty="0">
                <a:latin typeface="+mn-ea"/>
                <a:ea typeface="+mn-ea"/>
              </a:rPr>
              <a:t>文件的快捷菜单｜添加｜新建项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38914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9F3BEF2A-86B0-45D9-A510-95A1EFD091BD}" type="slidenum">
              <a:rPr lang="en-US" altLang="zh-CN" sz="2400" b="0"/>
              <a:pPr algn="r">
                <a:spcBef>
                  <a:spcPct val="50000"/>
                </a:spcBef>
                <a:buFontTx/>
                <a:buNone/>
              </a:pPr>
              <a:t>18</a:t>
            </a:fld>
            <a:endParaRPr lang="en-US" altLang="zh-CN" sz="2400" b="0" dirty="0"/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59" y="1882778"/>
            <a:ext cx="12169775" cy="702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椭圆 9"/>
          <p:cNvSpPr>
            <a:spLocks noChangeArrowheads="1"/>
          </p:cNvSpPr>
          <p:nvPr/>
        </p:nvSpPr>
        <p:spPr bwMode="auto">
          <a:xfrm>
            <a:off x="7458871" y="4546601"/>
            <a:ext cx="1512887" cy="503237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8918" name="椭圆 10"/>
          <p:cNvSpPr>
            <a:spLocks noChangeArrowheads="1"/>
          </p:cNvSpPr>
          <p:nvPr/>
        </p:nvSpPr>
        <p:spPr bwMode="auto">
          <a:xfrm>
            <a:off x="3440906" y="4502151"/>
            <a:ext cx="1512888" cy="503237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8919" name="椭圆 11"/>
          <p:cNvSpPr>
            <a:spLocks noChangeArrowheads="1"/>
          </p:cNvSpPr>
          <p:nvPr/>
        </p:nvSpPr>
        <p:spPr bwMode="auto">
          <a:xfrm>
            <a:off x="2501106" y="4464054"/>
            <a:ext cx="1295399" cy="334963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684" y="79377"/>
            <a:ext cx="1600200" cy="158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80" y="1810173"/>
            <a:ext cx="11723537" cy="5904322"/>
          </a:xfrm>
          <a:prstGeom prst="rect">
            <a:avLst/>
          </a:prstGeom>
        </p:spPr>
      </p:pic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4164" y="141167"/>
            <a:ext cx="11366500" cy="136842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800" dirty="0">
                <a:latin typeface="+mn-ea"/>
                <a:ea typeface="+mn-ea"/>
              </a:rPr>
              <a:t>	 </a:t>
            </a:r>
            <a:r>
              <a:rPr lang="zh-CN" altLang="en-US" sz="2800" dirty="0">
                <a:latin typeface="+mn-ea"/>
                <a:ea typeface="+mn-ea"/>
                <a:sym typeface="Wingdings 2" pitchFamily="18" charset="2"/>
              </a:rPr>
              <a:t> 选定：</a:t>
            </a:r>
            <a:r>
              <a:rPr lang="en-US" altLang="zh-CN" sz="2800" dirty="0">
                <a:latin typeface="+mn-ea"/>
                <a:ea typeface="+mn-ea"/>
                <a:sym typeface="Wingdings 2" pitchFamily="18" charset="2"/>
              </a:rPr>
              <a:t>C++</a:t>
            </a:r>
            <a:r>
              <a:rPr lang="zh-CN" altLang="en-US" sz="2800" dirty="0">
                <a:latin typeface="+mn-ea"/>
                <a:ea typeface="+mn-ea"/>
                <a:sym typeface="Wingdings 2" pitchFamily="18" charset="2"/>
              </a:rPr>
              <a:t>文件</a:t>
            </a:r>
            <a:r>
              <a:rPr lang="en-US" altLang="zh-CN" sz="2800" dirty="0">
                <a:latin typeface="+mn-ea"/>
                <a:ea typeface="+mn-ea"/>
                <a:sym typeface="Wingdings 2" pitchFamily="18" charset="2"/>
              </a:rPr>
              <a:t>(.</a:t>
            </a:r>
            <a:r>
              <a:rPr lang="en-US" altLang="zh-CN" sz="2800" dirty="0" err="1">
                <a:latin typeface="+mn-ea"/>
                <a:ea typeface="+mn-ea"/>
                <a:sym typeface="Wingdings 2" pitchFamily="18" charset="2"/>
              </a:rPr>
              <a:t>cpp</a:t>
            </a:r>
            <a:r>
              <a:rPr lang="en-US" altLang="zh-CN" sz="2800" dirty="0">
                <a:latin typeface="+mn-ea"/>
                <a:ea typeface="+mn-ea"/>
                <a:sym typeface="Wingdings 2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+mn-ea"/>
                <a:ea typeface="+mn-ea"/>
                <a:sym typeface="Wingdings 2" pitchFamily="18" charset="2"/>
              </a:rPr>
              <a:t>           </a:t>
            </a:r>
            <a:r>
              <a:rPr lang="zh-CN" altLang="en-US" sz="2800" dirty="0">
                <a:latin typeface="+mn-ea"/>
                <a:ea typeface="+mn-ea"/>
                <a:sym typeface="Wingdings 2" pitchFamily="18" charset="2"/>
              </a:rPr>
              <a:t>输入文件名：</a:t>
            </a:r>
            <a:r>
              <a:rPr lang="en-US" altLang="zh-CN" sz="2800" dirty="0">
                <a:latin typeface="+mn-ea"/>
                <a:ea typeface="+mn-ea"/>
                <a:sym typeface="Wingdings 2" pitchFamily="18" charset="2"/>
              </a:rPr>
              <a:t>TEST.cpp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39938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7825452C-04FB-4958-9AA6-2C54CADE99C2}" type="slidenum">
              <a:rPr lang="en-US" altLang="zh-CN" sz="2400" b="0"/>
              <a:pPr algn="r">
                <a:spcBef>
                  <a:spcPct val="50000"/>
                </a:spcBef>
                <a:buFontTx/>
                <a:buNone/>
              </a:pPr>
              <a:t>19</a:t>
            </a:fld>
            <a:endParaRPr lang="en-US" altLang="zh-CN" sz="2400" b="0" dirty="0"/>
          </a:p>
        </p:txBody>
      </p:sp>
      <p:sp>
        <p:nvSpPr>
          <p:cNvPr id="39941" name="椭圆 12"/>
          <p:cNvSpPr>
            <a:spLocks noChangeArrowheads="1"/>
          </p:cNvSpPr>
          <p:nvPr/>
        </p:nvSpPr>
        <p:spPr bwMode="auto">
          <a:xfrm>
            <a:off x="4769510" y="2602260"/>
            <a:ext cx="2384696" cy="648717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9942" name="椭圆 13"/>
          <p:cNvSpPr>
            <a:spLocks noChangeArrowheads="1"/>
          </p:cNvSpPr>
          <p:nvPr/>
        </p:nvSpPr>
        <p:spPr bwMode="auto">
          <a:xfrm>
            <a:off x="3258644" y="6418686"/>
            <a:ext cx="1493836" cy="503237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62" y="31629"/>
            <a:ext cx="1600200" cy="158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="" xmlns:a16="http://schemas.microsoft.com/office/drawing/2014/main" id="{8A3952FF-7C1D-4C3E-98A3-63F626BF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432" y="209550"/>
            <a:ext cx="12068100" cy="7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22" tIns="65310" rIns="130622" bIns="65310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000" dirty="0">
                <a:solidFill>
                  <a:schemeClr val="tx1"/>
                </a:solidFill>
              </a:rPr>
              <a:t>1.1  C/C++</a:t>
            </a:r>
            <a:r>
              <a:rPr lang="zh-CN" altLang="en-US" sz="4000" dirty="0">
                <a:solidFill>
                  <a:schemeClr val="tx1"/>
                </a:solidFill>
              </a:rPr>
              <a:t>发展简史</a:t>
            </a:r>
            <a:endParaRPr lang="zh-CN" altLang="en-US" sz="4000" b="0" dirty="0">
              <a:solidFill>
                <a:schemeClr val="tx1"/>
              </a:solidFill>
            </a:endParaRPr>
          </a:p>
        </p:txBody>
      </p:sp>
      <p:sp>
        <p:nvSpPr>
          <p:cNvPr id="17411" name="Text Box 14">
            <a:extLst>
              <a:ext uri="{FF2B5EF4-FFF2-40B4-BE49-F238E27FC236}">
                <a16:creationId xmlns="" xmlns:a16="http://schemas.microsoft.com/office/drawing/2014/main" id="{1D3E339C-12A9-4ED6-851B-D89F1BAA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" y="6105435"/>
            <a:ext cx="3080271" cy="68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0" rIns="130622" bIns="65310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1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C++</a:t>
            </a:r>
            <a:r>
              <a:rPr lang="zh-CN" altLang="en-US" sz="3601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语言：</a:t>
            </a:r>
            <a:endParaRPr lang="en-US" altLang="zh-CN" sz="2800" b="0" dirty="0">
              <a:solidFill>
                <a:schemeClr val="tx1"/>
              </a:solidFill>
            </a:endParaRPr>
          </a:p>
        </p:txBody>
      </p:sp>
      <p:sp>
        <p:nvSpPr>
          <p:cNvPr id="17412" name="Text Box 15">
            <a:extLst>
              <a:ext uri="{FF2B5EF4-FFF2-40B4-BE49-F238E27FC236}">
                <a16:creationId xmlns="" xmlns:a16="http://schemas.microsoft.com/office/drawing/2014/main" id="{4133D1F5-E9CE-47A0-80D2-1A7248C72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700" y="7210773"/>
            <a:ext cx="1393825" cy="65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22" tIns="65310" rIns="130622" bIns="65310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399" b="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413" name="Text Box 16">
            <a:extLst>
              <a:ext uri="{FF2B5EF4-FFF2-40B4-BE49-F238E27FC236}">
                <a16:creationId xmlns="" xmlns:a16="http://schemas.microsoft.com/office/drawing/2014/main" id="{381CCE7F-25AC-4829-88BB-D50A6EC0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085" y="8212486"/>
            <a:ext cx="2046334" cy="65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0" rIns="130622" bIns="65310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399" b="0" dirty="0" err="1">
                <a:solidFill>
                  <a:schemeClr val="tx1"/>
                </a:solidFill>
              </a:rPr>
              <a:t>Simula</a:t>
            </a:r>
            <a:r>
              <a:rPr lang="en-US" altLang="zh-CN" sz="3399" b="0" dirty="0">
                <a:solidFill>
                  <a:schemeClr val="tx1"/>
                </a:solidFill>
              </a:rPr>
              <a:t> 67</a:t>
            </a:r>
          </a:p>
        </p:txBody>
      </p:sp>
      <p:sp>
        <p:nvSpPr>
          <p:cNvPr id="17414" name="Text Box 17">
            <a:extLst>
              <a:ext uri="{FF2B5EF4-FFF2-40B4-BE49-F238E27FC236}">
                <a16:creationId xmlns="" xmlns:a16="http://schemas.microsoft.com/office/drawing/2014/main" id="{F6155DED-003B-4FA5-AA55-3BF21C789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925" y="7788623"/>
            <a:ext cx="2257425" cy="56278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2" tIns="65310" rIns="130622" bIns="65310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</a:rPr>
              <a:t>带类的</a:t>
            </a:r>
            <a:r>
              <a:rPr lang="en-US" altLang="zh-CN" sz="2800" b="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415" name="Line 18">
            <a:extLst>
              <a:ext uri="{FF2B5EF4-FFF2-40B4-BE49-F238E27FC236}">
                <a16:creationId xmlns="" xmlns:a16="http://schemas.microsoft.com/office/drawing/2014/main" id="{AC1805C7-FDF0-4727-927F-1F37299124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7525" y="8106123"/>
            <a:ext cx="777875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16" name="Text Box 19">
            <a:extLst>
              <a:ext uri="{FF2B5EF4-FFF2-40B4-BE49-F238E27FC236}">
                <a16:creationId xmlns="" xmlns:a16="http://schemas.microsoft.com/office/drawing/2014/main" id="{081ABEA9-AAE4-428D-A81B-67B37C8C3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935" y="7894987"/>
            <a:ext cx="573174" cy="5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0" rIns="130622" bIns="65310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17417" name="Line 20">
            <a:extLst>
              <a:ext uri="{FF2B5EF4-FFF2-40B4-BE49-F238E27FC236}">
                <a16:creationId xmlns="" xmlns:a16="http://schemas.microsoft.com/office/drawing/2014/main" id="{74D75FAC-1554-4971-8915-BD4127A5E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399" y="7577487"/>
            <a:ext cx="88900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18" name="Text Box 21">
            <a:extLst>
              <a:ext uri="{FF2B5EF4-FFF2-40B4-BE49-F238E27FC236}">
                <a16:creationId xmlns="" xmlns:a16="http://schemas.microsoft.com/office/drawing/2014/main" id="{FBFAE224-C492-4ED4-B123-21588A9C3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462" y="7364760"/>
            <a:ext cx="882554" cy="5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0" rIns="130622" bIns="65310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基础</a:t>
            </a:r>
          </a:p>
        </p:txBody>
      </p:sp>
      <p:sp>
        <p:nvSpPr>
          <p:cNvPr id="17419" name="Line 23">
            <a:extLst>
              <a:ext uri="{FF2B5EF4-FFF2-40B4-BE49-F238E27FC236}">
                <a16:creationId xmlns="" xmlns:a16="http://schemas.microsoft.com/office/drawing/2014/main" id="{E38FA49A-F490-4B7A-918F-25FFAB1BD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174" y="8106122"/>
            <a:ext cx="1111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20" name="Text Box 24">
            <a:extLst>
              <a:ext uri="{FF2B5EF4-FFF2-40B4-BE49-F238E27FC236}">
                <a16:creationId xmlns="" xmlns:a16="http://schemas.microsoft.com/office/drawing/2014/main" id="{8A711F5F-3AF2-47A1-9796-F39621B05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425" y="7788622"/>
            <a:ext cx="2232025" cy="57817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22" tIns="65310" rIns="130622" bIns="65310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900" b="0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17421" name="Text Box 38">
            <a:extLst>
              <a:ext uri="{FF2B5EF4-FFF2-40B4-BE49-F238E27FC236}">
                <a16:creationId xmlns="" xmlns:a16="http://schemas.microsoft.com/office/drawing/2014/main" id="{6A75F0E3-3830-4ECC-82AB-0294E1E2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70" y="1292835"/>
            <a:ext cx="2379759" cy="68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0" rIns="130622" bIns="65310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1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C</a:t>
            </a:r>
            <a:r>
              <a:rPr lang="zh-CN" altLang="en-US" sz="3601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语言：</a:t>
            </a:r>
            <a:endParaRPr lang="en-US" altLang="zh-CN" sz="3601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22" name="Text Box 39">
            <a:extLst>
              <a:ext uri="{FF2B5EF4-FFF2-40B4-BE49-F238E27FC236}">
                <a16:creationId xmlns="" xmlns:a16="http://schemas.microsoft.com/office/drawing/2014/main" id="{62849827-FD30-45C3-AAA4-28EEE1E67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91" y="2199292"/>
            <a:ext cx="11480708" cy="353943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187" indent="-457187" algn="l">
              <a:spcBef>
                <a:spcPct val="0"/>
              </a:spcBef>
              <a:buClr>
                <a:srgbClr val="CC00FF"/>
              </a:buClr>
              <a:buFont typeface="Wingdings" panose="05000000000000000000" pitchFamily="2" charset="2"/>
              <a:buChar char="Ø"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1972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年，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Bell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实验室的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Dennis Ritchie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为编写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UNIX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而设计；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187" indent="-457187" algn="l">
              <a:spcBef>
                <a:spcPct val="0"/>
              </a:spcBef>
              <a:buClr>
                <a:srgbClr val="CC00FF"/>
              </a:buClr>
              <a:buFont typeface="Wingdings" panose="05000000000000000000" pitchFamily="2" charset="2"/>
              <a:buChar char="Ø"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 重要标准：</a:t>
            </a:r>
          </a:p>
          <a:p>
            <a:pPr marL="1600154" lvl="2" indent="-457187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经典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1978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年，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B.W.Kernighan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D.M.Ritchie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合著的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2" indent="0" algn="l">
              <a:spcBef>
                <a:spcPct val="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       《The C Programming Language》		</a:t>
            </a:r>
          </a:p>
          <a:p>
            <a:pPr marL="1600154" lvl="2" indent="-457187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ANSI C:1989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ANSI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发布；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600154" lvl="2" indent="-457187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C89:  1990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年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ISO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接受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ANSI C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标准发布；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600154" lvl="2" indent="-457187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C99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C11……:ISO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在不同年份更新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标准；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当前所有编译器都支持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C99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标准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7423" name="图片 2">
            <a:extLst>
              <a:ext uri="{FF2B5EF4-FFF2-40B4-BE49-F238E27FC236}">
                <a16:creationId xmlns="" xmlns:a16="http://schemas.microsoft.com/office/drawing/2014/main" id="{83CEAE23-08B5-4E22-8159-3F61CC80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259" y="2214781"/>
            <a:ext cx="4548188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247" y="0"/>
            <a:ext cx="1600200" cy="1587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2950" y="5162338"/>
            <a:ext cx="5273497" cy="4096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795" y="420690"/>
            <a:ext cx="11366500" cy="7921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800" dirty="0">
                <a:latin typeface="+mn-ea"/>
                <a:ea typeface="+mn-ea"/>
              </a:rPr>
              <a:t>(3) </a:t>
            </a:r>
            <a:r>
              <a:rPr lang="zh-CN" altLang="en-US" sz="2800" dirty="0">
                <a:latin typeface="+mn-ea"/>
                <a:ea typeface="+mn-ea"/>
                <a:sym typeface="Wingdings 2" pitchFamily="18" charset="2"/>
              </a:rPr>
              <a:t>输入源程序</a:t>
            </a:r>
            <a:r>
              <a:rPr lang="en-US" altLang="zh-CN" sz="2800" dirty="0">
                <a:latin typeface="+mn-ea"/>
                <a:ea typeface="+mn-ea"/>
                <a:sym typeface="Wingdings 2" pitchFamily="18" charset="2"/>
              </a:rPr>
              <a:t>		</a:t>
            </a:r>
            <a:r>
              <a:rPr lang="en-US" altLang="zh-CN" sz="2800" dirty="0">
                <a:latin typeface="+mn-ea"/>
                <a:ea typeface="+mn-ea"/>
              </a:rPr>
              <a:t>	(4)</a:t>
            </a:r>
            <a:r>
              <a:rPr lang="zh-CN" altLang="en-US" sz="2800" dirty="0">
                <a:latin typeface="+mn-ea"/>
                <a:ea typeface="+mn-ea"/>
              </a:rPr>
              <a:t>运行程序</a:t>
            </a:r>
          </a:p>
        </p:txBody>
      </p:sp>
      <p:sp>
        <p:nvSpPr>
          <p:cNvPr id="4096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68012E84-BC5F-4018-A29C-9E5187C834F0}" type="slidenum">
              <a:rPr lang="en-US" altLang="zh-CN" sz="2400" b="0">
                <a:solidFill>
                  <a:schemeClr val="tx1"/>
                </a:solidFill>
              </a:rPr>
              <a:pPr algn="r">
                <a:spcBef>
                  <a:spcPct val="50000"/>
                </a:spcBef>
                <a:buFontTx/>
                <a:buNone/>
              </a:pPr>
              <a:t>20</a:t>
            </a:fld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0964" name="椭圆 9"/>
          <p:cNvSpPr>
            <a:spLocks noChangeArrowheads="1"/>
          </p:cNvSpPr>
          <p:nvPr/>
        </p:nvSpPr>
        <p:spPr bwMode="auto">
          <a:xfrm>
            <a:off x="7458871" y="4546601"/>
            <a:ext cx="1512887" cy="503237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0965" name="椭圆 10"/>
          <p:cNvSpPr>
            <a:spLocks noChangeArrowheads="1"/>
          </p:cNvSpPr>
          <p:nvPr/>
        </p:nvSpPr>
        <p:spPr bwMode="auto">
          <a:xfrm>
            <a:off x="3440906" y="4502151"/>
            <a:ext cx="1512888" cy="503237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0966" name="椭圆 11"/>
          <p:cNvSpPr>
            <a:spLocks noChangeArrowheads="1"/>
          </p:cNvSpPr>
          <p:nvPr/>
        </p:nvSpPr>
        <p:spPr bwMode="auto">
          <a:xfrm>
            <a:off x="2501106" y="4464054"/>
            <a:ext cx="1295399" cy="334963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096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658" y="1703391"/>
            <a:ext cx="12550774" cy="72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8" name="直接箭头连接符 12"/>
          <p:cNvCxnSpPr>
            <a:cxnSpLocks noChangeShapeType="1"/>
          </p:cNvCxnSpPr>
          <p:nvPr/>
        </p:nvCxnSpPr>
        <p:spPr bwMode="auto">
          <a:xfrm>
            <a:off x="4650583" y="1017588"/>
            <a:ext cx="576264" cy="24495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椭圆 13"/>
          <p:cNvSpPr>
            <a:spLocks noChangeArrowheads="1"/>
          </p:cNvSpPr>
          <p:nvPr/>
        </p:nvSpPr>
        <p:spPr bwMode="auto">
          <a:xfrm>
            <a:off x="5322097" y="2241553"/>
            <a:ext cx="2065337" cy="576264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40970" name="直接箭头连接符 14"/>
          <p:cNvCxnSpPr>
            <a:cxnSpLocks noChangeShapeType="1"/>
            <a:endCxn id="40969" idx="7"/>
          </p:cNvCxnSpPr>
          <p:nvPr/>
        </p:nvCxnSpPr>
        <p:spPr bwMode="auto">
          <a:xfrm flipH="1">
            <a:off x="7084222" y="1017592"/>
            <a:ext cx="2535237" cy="1309686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245" y="16692"/>
            <a:ext cx="1600200" cy="158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814" y="142900"/>
            <a:ext cx="663892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1989" name="Rectangle 3"/>
          <p:cNvSpPr txBox="1">
            <a:spLocks noChangeArrowheads="1"/>
          </p:cNvSpPr>
          <p:nvPr/>
        </p:nvSpPr>
        <p:spPr bwMode="auto">
          <a:xfrm>
            <a:off x="272496" y="2"/>
            <a:ext cx="63362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8" tIns="65309" rIns="130618" bIns="65309"/>
          <a:lstStyle>
            <a:lvl1pPr marL="492125" indent="-492125"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项目生成的重要文件：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6" y="577781"/>
            <a:ext cx="6336238" cy="335778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854" y="3251806"/>
            <a:ext cx="7219950" cy="3105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7" name="椭圆 13"/>
          <p:cNvSpPr>
            <a:spLocks noChangeArrowheads="1"/>
          </p:cNvSpPr>
          <p:nvPr/>
        </p:nvSpPr>
        <p:spPr bwMode="auto">
          <a:xfrm>
            <a:off x="10578060" y="729854"/>
            <a:ext cx="2065337" cy="576264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8" name="椭圆 13"/>
          <p:cNvSpPr>
            <a:spLocks noChangeArrowheads="1"/>
          </p:cNvSpPr>
          <p:nvPr/>
        </p:nvSpPr>
        <p:spPr bwMode="auto">
          <a:xfrm>
            <a:off x="10699179" y="3839540"/>
            <a:ext cx="2520280" cy="576264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9" name="椭圆 13"/>
          <p:cNvSpPr>
            <a:spLocks noChangeArrowheads="1"/>
          </p:cNvSpPr>
          <p:nvPr/>
        </p:nvSpPr>
        <p:spPr bwMode="auto">
          <a:xfrm>
            <a:off x="10319206" y="7039401"/>
            <a:ext cx="2065337" cy="576264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811" y="6482338"/>
            <a:ext cx="7239000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1" name="椭圆 13"/>
          <p:cNvSpPr>
            <a:spLocks noChangeArrowheads="1"/>
          </p:cNvSpPr>
          <p:nvPr/>
        </p:nvSpPr>
        <p:spPr bwMode="auto">
          <a:xfrm>
            <a:off x="10950814" y="7089775"/>
            <a:ext cx="2521064" cy="576264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4" name="椭圆 13"/>
          <p:cNvSpPr>
            <a:spLocks noChangeArrowheads="1"/>
          </p:cNvSpPr>
          <p:nvPr/>
        </p:nvSpPr>
        <p:spPr bwMode="auto">
          <a:xfrm>
            <a:off x="11059219" y="2153465"/>
            <a:ext cx="1152128" cy="336998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5" name="椭圆 13"/>
          <p:cNvSpPr>
            <a:spLocks noChangeArrowheads="1"/>
          </p:cNvSpPr>
          <p:nvPr/>
        </p:nvSpPr>
        <p:spPr bwMode="auto">
          <a:xfrm>
            <a:off x="11093775" y="4745139"/>
            <a:ext cx="1152128" cy="379086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6" name="椭圆 13"/>
          <p:cNvSpPr>
            <a:spLocks noChangeArrowheads="1"/>
          </p:cNvSpPr>
          <p:nvPr/>
        </p:nvSpPr>
        <p:spPr bwMode="auto">
          <a:xfrm>
            <a:off x="11127944" y="8181165"/>
            <a:ext cx="1152128" cy="334190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4003" y="4127670"/>
            <a:ext cx="8492652" cy="4955331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TEST.sln</a:t>
            </a:r>
            <a:r>
              <a:rPr lang="zh-CN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解决方案文件</a:t>
            </a:r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，双击可打开整个项目修改程序；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TEST.cpp</a:t>
            </a:r>
            <a:r>
              <a:rPr lang="zh-CN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源程序文件</a:t>
            </a:r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，程序代码；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TEST.obj</a:t>
            </a:r>
            <a:r>
              <a:rPr lang="zh-CN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编译后产生的目标代码文件</a:t>
            </a:r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；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TEST.exe</a:t>
            </a:r>
            <a:r>
              <a:rPr lang="zh-CN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：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最终生成的可执行文件</a:t>
            </a:r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，双击可直接运行程序；</a:t>
            </a:r>
            <a:endParaRPr lang="en-US" altLang="zh-CN" sz="28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/>
            <a:r>
              <a:rPr lang="zh-CN" altLang="en-US" sz="360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endParaRPr lang="en-US" altLang="zh-CN" sz="360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       若要修改程序，应双击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TEST.sln</a:t>
            </a:r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文件打开整个项目，而不能双击</a:t>
            </a:r>
            <a:r>
              <a:rPr lang="en-US" altLang="zh-CN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TEST.cpp</a:t>
            </a:r>
            <a:r>
              <a:rPr lang="zh-CN" altLang="en-US" sz="2800" b="0" dirty="0">
                <a:solidFill>
                  <a:schemeClr val="tx1"/>
                </a:solidFill>
                <a:cs typeface="Times New Roman" panose="02020603050405020304" pitchFamily="18" charset="0"/>
              </a:rPr>
              <a:t>仅打开源文件。</a:t>
            </a:r>
            <a:endParaRPr lang="zh-CN" altLang="en-US" sz="360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ChangeArrowheads="1"/>
          </p:cNvSpPr>
          <p:nvPr/>
        </p:nvSpPr>
        <p:spPr bwMode="auto">
          <a:xfrm>
            <a:off x="186011" y="153989"/>
            <a:ext cx="8568952" cy="2100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18" tIns="65309" rIns="130618" bIns="65309"/>
          <a:lstStyle>
            <a:lvl1pPr marL="492125" indent="-492125"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3200" b="0" dirty="0">
                <a:solidFill>
                  <a:schemeClr val="tx1"/>
                </a:solidFill>
                <a:latin typeface="+mn-ea"/>
                <a:ea typeface="+mn-ea"/>
              </a:rPr>
              <a:t>2. 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程序调试</a:t>
            </a:r>
          </a:p>
          <a:p>
            <a:pPr algn="just" eaLnBrk="1" hangingPunct="1"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语法错误（编译阶段）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违背语法规则，无法通过编译；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可通过双击鼠标左键定位出错位置；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                                                                 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9" y="2604901"/>
            <a:ext cx="847725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2036" y="850862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solidFill>
                  <a:schemeClr val="tx1"/>
                </a:solidFill>
              </a:rPr>
              <a:t>如：遗漏分号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964" y="2640415"/>
            <a:ext cx="84582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10987212" y="7993349"/>
            <a:ext cx="4392613" cy="954107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endParaRPr lang="en-US" altLang="zh-CN" sz="2800" b="0" dirty="0">
              <a:solidFill>
                <a:schemeClr val="tx1"/>
              </a:solidFill>
            </a:endParaRPr>
          </a:p>
          <a:p>
            <a:r>
              <a:rPr lang="en-US" altLang="zh-CN" sz="2800" b="0" dirty="0">
                <a:solidFill>
                  <a:schemeClr val="tx1"/>
                </a:solidFill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</a:rPr>
              <a:t>如：未定义标识符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35" y="3106317"/>
            <a:ext cx="879157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3"/>
          <p:cNvSpPr>
            <a:spLocks noChangeArrowheads="1"/>
          </p:cNvSpPr>
          <p:nvPr/>
        </p:nvSpPr>
        <p:spPr bwMode="auto">
          <a:xfrm>
            <a:off x="402036" y="514029"/>
            <a:ext cx="7851799" cy="223224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18" tIns="65309" rIns="130618" bIns="65309"/>
          <a:lstStyle>
            <a:lvl1pPr marL="492125" indent="-492125"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b="0" dirty="0">
                <a:solidFill>
                  <a:schemeClr val="tx1"/>
                </a:solidFill>
              </a:rPr>
              <a:t>(2)</a:t>
            </a:r>
            <a:r>
              <a:rPr lang="zh-CN" altLang="en-US" sz="2800" b="0" dirty="0">
                <a:solidFill>
                  <a:schemeClr val="tx1"/>
                </a:solidFill>
              </a:rPr>
              <a:t>语法警告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</a:rPr>
              <a:t>（编译阶段）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</a:rPr>
              <a:t>程序仍能运行；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</a:rPr>
              <a:t>可能暗含错误；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zh-CN" altLang="en-US" sz="2800" b="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833" y="3097857"/>
            <a:ext cx="878205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10448552" y="8218884"/>
            <a:ext cx="4392613" cy="122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8" tIns="65309" rIns="130618" bIns="65309"/>
          <a:lstStyle>
            <a:lvl1pPr marL="492125" indent="-492125"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algn="ctr" eaLnBrk="1" hangingPunct="1"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</a:rPr>
              <a:t>如：</a:t>
            </a:r>
            <a:r>
              <a:rPr lang="en-US" altLang="zh-CN" sz="2800" b="0" dirty="0">
                <a:solidFill>
                  <a:schemeClr val="tx1"/>
                </a:solidFill>
              </a:rPr>
              <a:t>main</a:t>
            </a:r>
            <a:r>
              <a:rPr lang="zh-CN" altLang="en-US" sz="2800" b="0" dirty="0">
                <a:solidFill>
                  <a:schemeClr val="tx1"/>
                </a:solidFill>
              </a:rPr>
              <a:t>误写成</a:t>
            </a:r>
            <a:r>
              <a:rPr lang="en-US" altLang="zh-CN" sz="2800" b="0" dirty="0" err="1">
                <a:solidFill>
                  <a:schemeClr val="tx1"/>
                </a:solidFill>
              </a:rPr>
              <a:t>mian</a:t>
            </a:r>
            <a:endParaRPr lang="zh-CN" altLang="en-US" sz="2800" b="0" dirty="0">
              <a:solidFill>
                <a:schemeClr val="tx1"/>
              </a:solidFill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8610947" y="514028"/>
            <a:ext cx="6552728" cy="216024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18" tIns="65309" rIns="130618" bIns="65309"/>
          <a:lstStyle>
            <a:lvl1pPr marL="492125" indent="-492125"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b="0" dirty="0">
                <a:solidFill>
                  <a:schemeClr val="tx1"/>
                </a:solidFill>
              </a:rPr>
              <a:t>(3)</a:t>
            </a:r>
            <a:r>
              <a:rPr lang="zh-CN" altLang="en-US" sz="2800" b="0" dirty="0">
                <a:solidFill>
                  <a:schemeClr val="tx1"/>
                </a:solidFill>
              </a:rPr>
              <a:t>语法错误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</a:rPr>
              <a:t>（连接阶段）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zh-CN" alt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12C40A5-E0AD-44E1-95DC-0E16564EADE0}" type="slidenum">
              <a:rPr lang="en-US" altLang="zh-CN" sz="2400" b="0">
                <a:solidFill>
                  <a:schemeClr val="tx1"/>
                </a:solidFill>
              </a:rPr>
              <a:pPr/>
              <a:t>24</a:t>
            </a:fld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48131" name="Rectangle 23"/>
          <p:cNvSpPr>
            <a:spLocks noChangeArrowheads="1"/>
          </p:cNvSpPr>
          <p:nvPr/>
        </p:nvSpPr>
        <p:spPr bwMode="auto">
          <a:xfrm>
            <a:off x="546051" y="658044"/>
            <a:ext cx="13177463" cy="302433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618" tIns="65309" rIns="130618" bIns="65309"/>
          <a:lstStyle>
            <a:lvl1pPr marL="492125" indent="-492125"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(4)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运行错误：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1" b="0" dirty="0">
                <a:solidFill>
                  <a:schemeClr val="tx1"/>
                </a:solidFill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</a:rPr>
              <a:t>程序能运行，但结果不正确；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</a:rPr>
              <a:t>算法设计有误或程序录入错误引起；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</a:rPr>
              <a:t> 相较于语法错误相对更难于排查；</a:t>
            </a:r>
            <a:endParaRPr lang="en-US" altLang="zh-CN" sz="2800" b="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90" y="3970411"/>
            <a:ext cx="4935674" cy="21402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1" y="3970412"/>
            <a:ext cx="5904656" cy="55043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椭圆 13"/>
          <p:cNvSpPr>
            <a:spLocks noChangeArrowheads="1"/>
          </p:cNvSpPr>
          <p:nvPr/>
        </p:nvSpPr>
        <p:spPr bwMode="auto">
          <a:xfrm>
            <a:off x="4074443" y="7533465"/>
            <a:ext cx="648072" cy="541404"/>
          </a:xfrm>
          <a:prstGeom prst="ellipse">
            <a:avLst/>
          </a:prstGeom>
          <a:noFill/>
          <a:ln w="254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6656949" y="8252202"/>
            <a:ext cx="5096351" cy="11521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155"/>
              <a:gd name="adj6" fmla="val -3904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/>
          </a:p>
          <a:p>
            <a:r>
              <a:rPr lang="zh-CN" altLang="en-US" sz="2800" b="0" dirty="0">
                <a:solidFill>
                  <a:schemeClr val="tx1"/>
                </a:solidFill>
              </a:rPr>
              <a:t>程序能运行，但运行结果不正确，原因是将</a:t>
            </a:r>
            <a:r>
              <a:rPr lang="en-US" altLang="zh-CN" sz="2800" b="0" dirty="0" err="1">
                <a:solidFill>
                  <a:schemeClr val="tx1"/>
                </a:solidFill>
              </a:rPr>
              <a:t>a+b</a:t>
            </a:r>
            <a:r>
              <a:rPr lang="zh-CN" altLang="en-US" sz="2800" b="0" dirty="0">
                <a:solidFill>
                  <a:schemeClr val="tx1"/>
                </a:solidFill>
              </a:rPr>
              <a:t>误录入为</a:t>
            </a:r>
            <a:r>
              <a:rPr lang="en-US" altLang="zh-CN" sz="2800" b="0" dirty="0">
                <a:solidFill>
                  <a:schemeClr val="tx1"/>
                </a:solidFill>
              </a:rPr>
              <a:t>a-b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23309" y="261938"/>
            <a:ext cx="12557125" cy="10802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523" tIns="65761" rIns="131523" bIns="65761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en-US" altLang="zh-CN" sz="5700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Visual Studio 2012</a:t>
            </a:r>
          </a:p>
        </p:txBody>
      </p:sp>
      <p:grpSp>
        <p:nvGrpSpPr>
          <p:cNvPr id="22532" name="Group 30"/>
          <p:cNvGrpSpPr>
            <a:grpSpLocks/>
          </p:cNvGrpSpPr>
          <p:nvPr/>
        </p:nvGrpSpPr>
        <p:grpSpPr bwMode="auto">
          <a:xfrm>
            <a:off x="4028281" y="1882180"/>
            <a:ext cx="9144991" cy="2876551"/>
            <a:chOff x="1666" y="2448"/>
            <a:chExt cx="3950" cy="1305"/>
          </a:xfrm>
        </p:grpSpPr>
        <p:sp>
          <p:nvSpPr>
            <p:cNvPr id="22536" name="Text Box 6"/>
            <p:cNvSpPr txBox="1">
              <a:spLocks noChangeArrowheads="1"/>
            </p:cNvSpPr>
            <p:nvPr/>
          </p:nvSpPr>
          <p:spPr bwMode="auto">
            <a:xfrm>
              <a:off x="1666" y="2448"/>
              <a:ext cx="3950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endParaRPr kumimoji="0" lang="zh-CN" altLang="zh-CN" sz="4002" b="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1824" y="2544"/>
              <a:ext cx="1872" cy="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b="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Win32</a:t>
              </a:r>
              <a:r>
                <a:rPr kumimoji="0" lang="zh-CN" altLang="en-US" b="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控制台</a:t>
              </a:r>
              <a:r>
                <a:rPr kumimoji="0" lang="zh-CN" altLang="en-US" b="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应用程序</a:t>
              </a:r>
            </a:p>
          </p:txBody>
        </p:sp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3888" y="2538"/>
              <a:ext cx="1481" cy="3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b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MFC</a:t>
              </a:r>
              <a:r>
                <a:rPr kumimoji="0" lang="zh-CN" altLang="en-US" b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应用程序</a:t>
              </a:r>
              <a:endParaRPr kumimoji="0" lang="en-US" altLang="zh-CN" sz="4002" b="0">
                <a:solidFill>
                  <a:schemeClr val="tx1"/>
                </a:solidFill>
                <a:latin typeface="Arial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2539" name="Text Box 18"/>
            <p:cNvSpPr txBox="1">
              <a:spLocks noChangeArrowheads="1"/>
            </p:cNvSpPr>
            <p:nvPr/>
          </p:nvSpPr>
          <p:spPr bwMode="auto">
            <a:xfrm>
              <a:off x="1680" y="3418"/>
              <a:ext cx="988" cy="3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4002" b="0" dirty="0">
                  <a:solidFill>
                    <a:schemeClr val="tx1"/>
                  </a:solidFill>
                  <a:latin typeface="Arial" charset="0"/>
                </a:rPr>
                <a:t>VB</a:t>
              </a:r>
            </a:p>
          </p:txBody>
        </p:sp>
        <p:sp>
          <p:nvSpPr>
            <p:cNvPr id="22540" name="Text Box 19"/>
            <p:cNvSpPr txBox="1">
              <a:spLocks noChangeArrowheads="1"/>
            </p:cNvSpPr>
            <p:nvPr/>
          </p:nvSpPr>
          <p:spPr bwMode="auto">
            <a:xfrm>
              <a:off x="4672" y="3418"/>
              <a:ext cx="935" cy="3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4002" b="0" dirty="0">
                  <a:solidFill>
                    <a:schemeClr val="tx1"/>
                  </a:solidFill>
                  <a:latin typeface="Arial" charset="0"/>
                </a:rPr>
                <a:t>F#</a:t>
              </a:r>
            </a:p>
          </p:txBody>
        </p:sp>
        <p:sp>
          <p:nvSpPr>
            <p:cNvPr id="22541" name="Text Box 20"/>
            <p:cNvSpPr txBox="1">
              <a:spLocks noChangeArrowheads="1"/>
            </p:cNvSpPr>
            <p:nvPr/>
          </p:nvSpPr>
          <p:spPr bwMode="auto">
            <a:xfrm>
              <a:off x="2640" y="3418"/>
              <a:ext cx="1056" cy="3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4002" b="0" dirty="0">
                  <a:solidFill>
                    <a:schemeClr val="tx1"/>
                  </a:solidFill>
                  <a:latin typeface="Arial" charset="0"/>
                </a:rPr>
                <a:t>C++</a:t>
              </a:r>
            </a:p>
          </p:txBody>
        </p:sp>
        <p:sp>
          <p:nvSpPr>
            <p:cNvPr id="22542" name="Text Box 21"/>
            <p:cNvSpPr txBox="1">
              <a:spLocks noChangeArrowheads="1"/>
            </p:cNvSpPr>
            <p:nvPr/>
          </p:nvSpPr>
          <p:spPr bwMode="auto">
            <a:xfrm>
              <a:off x="3708" y="3418"/>
              <a:ext cx="988" cy="3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4002" b="0" dirty="0">
                  <a:solidFill>
                    <a:schemeClr val="tx1"/>
                  </a:solidFill>
                  <a:latin typeface="Arial" charset="0"/>
                </a:rPr>
                <a:t>C#</a:t>
              </a:r>
            </a:p>
          </p:txBody>
        </p:sp>
        <p:sp>
          <p:nvSpPr>
            <p:cNvPr id="22543" name="Line 22"/>
            <p:cNvSpPr>
              <a:spLocks noChangeShapeType="1"/>
            </p:cNvSpPr>
            <p:nvPr/>
          </p:nvSpPr>
          <p:spPr bwMode="auto">
            <a:xfrm>
              <a:off x="3148" y="2895"/>
              <a:ext cx="0" cy="5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1554163" y="5000684"/>
            <a:ext cx="14761641" cy="446276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l" defTabSz="1306513">
              <a:buClr>
                <a:srgbClr val="CC00FF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sz="3000">
                <a:solidFill>
                  <a:schemeClr val="bg1"/>
                </a:solidFill>
              </a:defRPr>
            </a:lvl2pPr>
            <a:lvl3pPr marL="1600200" lvl="2" indent="-457200" algn="l" defTabSz="1306513"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sz="2900">
                <a:solidFill>
                  <a:schemeClr val="bg1"/>
                </a:solidFill>
              </a:defRPr>
            </a:lvl4pPr>
            <a:lvl5pPr marL="2057400" indent="-228600" defTabSz="1306513">
              <a:spcBef>
                <a:spcPct val="20000"/>
              </a:spcBef>
              <a:buChar char="»"/>
              <a:defRPr sz="2900">
                <a:solidFill>
                  <a:schemeClr val="bg1"/>
                </a:solidFill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FTP://202.120.166.47/software</a:t>
            </a:r>
            <a:r>
              <a:rPr lang="en-US" altLang="zh-CN" dirty="0"/>
              <a:t> </a:t>
            </a:r>
            <a:r>
              <a:rPr lang="zh-CN" altLang="en-US" dirty="0"/>
              <a:t>下：</a:t>
            </a:r>
            <a:r>
              <a:rPr lang="en-US" altLang="zh-CN" dirty="0"/>
              <a:t>Visual Studio 2012</a:t>
            </a:r>
            <a:r>
              <a:rPr lang="zh-CN" altLang="en-US" dirty="0"/>
              <a:t>旗舰版</a:t>
            </a:r>
            <a:r>
              <a:rPr lang="en-US" altLang="zh-CN" dirty="0"/>
              <a:t>(</a:t>
            </a:r>
            <a:r>
              <a:rPr lang="zh-CN" altLang="en-US" dirty="0"/>
              <a:t>含序列号</a:t>
            </a:r>
            <a:r>
              <a:rPr lang="en-US" altLang="zh-CN" dirty="0"/>
              <a:t>).</a:t>
            </a:r>
            <a:r>
              <a:rPr lang="en-US" altLang="zh-CN" dirty="0" err="1"/>
              <a:t>rar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分两个文件，放在百度云盘：</a:t>
            </a:r>
          </a:p>
          <a:p>
            <a:pPr marL="0" indent="0">
              <a:buNone/>
            </a:pPr>
            <a:r>
              <a:rPr lang="en-US" altLang="zh-CN" dirty="0"/>
              <a:t>Visual Studio 2012</a:t>
            </a:r>
            <a:r>
              <a:rPr lang="zh-CN" altLang="en-US" dirty="0"/>
              <a:t>旗舰版</a:t>
            </a:r>
            <a:r>
              <a:rPr lang="en-US" altLang="zh-CN" dirty="0"/>
              <a:t>(</a:t>
            </a:r>
            <a:r>
              <a:rPr lang="zh-CN" altLang="en-US" dirty="0"/>
              <a:t>含序列号</a:t>
            </a:r>
            <a:r>
              <a:rPr lang="en-US" altLang="zh-CN" dirty="0"/>
              <a:t>).part1.rar:</a:t>
            </a:r>
            <a:br>
              <a:rPr lang="en-US" altLang="zh-CN" dirty="0"/>
            </a:br>
            <a:r>
              <a:rPr lang="en-US" altLang="zh-CN" dirty="0"/>
              <a:t>        </a:t>
            </a:r>
            <a:r>
              <a:rPr lang="zh-CN" altLang="en-US" dirty="0"/>
              <a:t>链接</a:t>
            </a:r>
            <a:r>
              <a:rPr lang="en-US" altLang="zh-CN" dirty="0"/>
              <a:t>: </a:t>
            </a:r>
            <a:r>
              <a:rPr lang="en-US" altLang="zh-CN" dirty="0">
                <a:hlinkClick r:id="rId4"/>
              </a:rPr>
              <a:t>http://pan.baidu.com/s/1jGF6OTK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        </a:t>
            </a:r>
            <a:r>
              <a:rPr lang="zh-CN" altLang="en-US" dirty="0"/>
              <a:t>密码</a:t>
            </a:r>
            <a:r>
              <a:rPr lang="en-US" altLang="zh-CN" dirty="0"/>
              <a:t>: </a:t>
            </a:r>
            <a:r>
              <a:rPr lang="en-US" altLang="zh-CN" dirty="0" err="1"/>
              <a:t>vjya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Visual Studio 2012</a:t>
            </a:r>
            <a:r>
              <a:rPr lang="zh-CN" altLang="en-US" dirty="0"/>
              <a:t>旗舰版</a:t>
            </a:r>
            <a:r>
              <a:rPr lang="en-US" altLang="zh-CN" dirty="0"/>
              <a:t>(</a:t>
            </a:r>
            <a:r>
              <a:rPr lang="zh-CN" altLang="en-US" dirty="0"/>
              <a:t>含序列号</a:t>
            </a:r>
            <a:r>
              <a:rPr lang="en-US" altLang="zh-CN" dirty="0"/>
              <a:t>).part2.rar</a:t>
            </a:r>
            <a:br>
              <a:rPr lang="en-US" altLang="zh-CN" dirty="0"/>
            </a:br>
            <a:r>
              <a:rPr lang="en-US" altLang="zh-CN" dirty="0"/>
              <a:t>        </a:t>
            </a:r>
            <a:r>
              <a:rPr lang="zh-CN" altLang="en-US" dirty="0"/>
              <a:t>链接</a:t>
            </a:r>
            <a:r>
              <a:rPr lang="en-US" altLang="zh-CN" dirty="0"/>
              <a:t>: </a:t>
            </a:r>
            <a:r>
              <a:rPr lang="en-US" altLang="zh-CN" dirty="0">
                <a:hlinkClick r:id="rId5"/>
              </a:rPr>
              <a:t>http://pan.baidu.com/s/1dDHcTnN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        </a:t>
            </a:r>
            <a:r>
              <a:rPr lang="zh-CN" altLang="en-US" dirty="0"/>
              <a:t>密码</a:t>
            </a:r>
            <a:r>
              <a:rPr lang="en-US" altLang="zh-CN" dirty="0"/>
              <a:t>: 47xy</a:t>
            </a: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lang="zh-CN" altLang="en-US" dirty="0"/>
              <a:t>下载时两个文件皆需</a:t>
            </a:r>
            <a:r>
              <a:rPr lang="zh-CN" altLang="en-US" dirty="0" smtClean="0"/>
              <a:t>下载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49"/>
          <a:stretch>
            <a:fillRect/>
          </a:stretch>
        </p:blipFill>
        <p:spPr bwMode="auto">
          <a:xfrm>
            <a:off x="1829597" y="3609978"/>
            <a:ext cx="13261975" cy="5624513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920" y="176962"/>
            <a:ext cx="10944225" cy="68589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0" rIns="130622" bIns="65310" rtlCol="0" anchor="ctr">
            <a:spAutoFit/>
          </a:bodyPr>
          <a:lstStyle/>
          <a:p>
            <a:pPr algn="ctr" defTabSz="1306476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latin typeface="Times New Roman" panose="02020603050405020304" pitchFamily="18" charset="0"/>
                <a:cs typeface="+mn-cs"/>
              </a:rPr>
              <a:t>1.2 </a:t>
            </a:r>
            <a:r>
              <a:rPr kumimoji="1" lang="zh-CN" altLang="en-US" sz="4000" b="1" dirty="0">
                <a:latin typeface="Times New Roman" panose="02020603050405020304" pitchFamily="18" charset="0"/>
                <a:cs typeface="+mn-cs"/>
              </a:rPr>
              <a:t>简单的</a:t>
            </a:r>
            <a:r>
              <a:rPr kumimoji="1" lang="en-US" altLang="zh-CN" sz="4000" b="1" dirty="0">
                <a:latin typeface="Times New Roman" panose="02020603050405020304" pitchFamily="18" charset="0"/>
                <a:cs typeface="+mn-cs"/>
              </a:rPr>
              <a:t>C/C++</a:t>
            </a:r>
            <a:r>
              <a:rPr kumimoji="1" lang="zh-CN" altLang="en-US" sz="4000" b="1" dirty="0">
                <a:latin typeface="Times New Roman" panose="02020603050405020304" pitchFamily="18" charset="0"/>
                <a:cs typeface="+mn-cs"/>
              </a:rPr>
              <a:t>程序实例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8058D476-540B-47C2-A8B8-22ABA20B6DD2}" type="slidenum">
              <a:rPr lang="en-US" altLang="zh-CN" sz="2400" b="0">
                <a:solidFill>
                  <a:schemeClr val="tx1"/>
                </a:solidFill>
              </a:rPr>
              <a:pPr algn="r">
                <a:spcBef>
                  <a:spcPct val="50000"/>
                </a:spcBef>
                <a:buFontTx/>
                <a:buNone/>
              </a:pPr>
              <a:t>4</a:t>
            </a:fld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-39796" y="1067874"/>
            <a:ext cx="5675533" cy="65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622" tIns="65310" rIns="130622" bIns="65310">
            <a:spAutoFit/>
          </a:bodyPr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399" b="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3399" b="0" dirty="0">
                <a:solidFill>
                  <a:schemeClr val="tx1"/>
                </a:solidFill>
                <a:latin typeface="+mn-ea"/>
                <a:ea typeface="+mn-ea"/>
              </a:rPr>
              <a:t>1.1 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输入圆的半径，求面积</a:t>
            </a:r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13451388" y="2884910"/>
            <a:ext cx="2777304" cy="52322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1306513">
              <a:buClr>
                <a:srgbClr val="CC00FF"/>
              </a:buClr>
              <a:buFont typeface="Wingdings" panose="05000000000000000000" pitchFamily="2" charset="2"/>
              <a:buNone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sz="3000">
                <a:solidFill>
                  <a:schemeClr val="bg1"/>
                </a:solidFill>
              </a:defRPr>
            </a:lvl2pPr>
            <a:lvl3pPr marL="1600200" lvl="2" indent="-457200" algn="l" defTabSz="1306513"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sz="2900">
                <a:solidFill>
                  <a:schemeClr val="bg1"/>
                </a:solidFill>
              </a:defRPr>
            </a:lvl4pPr>
            <a:lvl5pPr marL="2057400" indent="-228600" defTabSz="1306513">
              <a:spcBef>
                <a:spcPct val="20000"/>
              </a:spcBef>
              <a:buChar char="»"/>
              <a:defRPr sz="2900">
                <a:solidFill>
                  <a:schemeClr val="bg1"/>
                </a:solidFill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9pPr>
          </a:lstStyle>
          <a:p>
            <a:r>
              <a:rPr lang="zh-CN" altLang="en-US" dirty="0"/>
              <a:t>注释：以</a:t>
            </a:r>
            <a:r>
              <a:rPr lang="en-US" altLang="zh-CN" dirty="0"/>
              <a:t>//</a:t>
            </a:r>
            <a:r>
              <a:rPr lang="zh-CN" altLang="en-US" dirty="0"/>
              <a:t>开始</a:t>
            </a:r>
          </a:p>
        </p:txBody>
      </p:sp>
      <p:sp>
        <p:nvSpPr>
          <p:cNvPr id="23559" name="Line 12"/>
          <p:cNvSpPr>
            <a:spLocks noChangeShapeType="1"/>
          </p:cNvSpPr>
          <p:nvPr/>
        </p:nvSpPr>
        <p:spPr bwMode="auto">
          <a:xfrm flipH="1">
            <a:off x="7674769" y="3250333"/>
            <a:ext cx="5776618" cy="295203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60" name="Text Box 13"/>
          <p:cNvSpPr txBox="1">
            <a:spLocks noChangeArrowheads="1"/>
          </p:cNvSpPr>
          <p:nvPr/>
        </p:nvSpPr>
        <p:spPr bwMode="auto">
          <a:xfrm>
            <a:off x="4542187" y="2128569"/>
            <a:ext cx="8640960" cy="95410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1306513">
              <a:buClr>
                <a:srgbClr val="CC00FF"/>
              </a:buClr>
              <a:buFont typeface="Wingdings" panose="05000000000000000000" pitchFamily="2" charset="2"/>
              <a:buNone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sz="3000">
                <a:solidFill>
                  <a:schemeClr val="bg1"/>
                </a:solidFill>
              </a:defRPr>
            </a:lvl2pPr>
            <a:lvl3pPr marL="1600200" lvl="2" indent="-457200" algn="l" defTabSz="1306513"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sz="2900">
                <a:solidFill>
                  <a:schemeClr val="bg1"/>
                </a:solidFill>
              </a:defRPr>
            </a:lvl4pPr>
            <a:lvl5pPr marL="2057400" indent="-228600" defTabSz="1306513">
              <a:spcBef>
                <a:spcPct val="20000"/>
              </a:spcBef>
              <a:buChar char="»"/>
              <a:defRPr sz="2900">
                <a:solidFill>
                  <a:schemeClr val="bg1"/>
                </a:solidFill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9pPr>
          </a:lstStyle>
          <a:p>
            <a:r>
              <a:rPr lang="en-US" altLang="zh-CN" dirty="0"/>
              <a:t>#include</a:t>
            </a:r>
            <a:r>
              <a:rPr lang="zh-CN" altLang="en-US" dirty="0"/>
              <a:t>是编译预处理命令把头文件的内容插入该处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cin</a:t>
            </a:r>
            <a:r>
              <a:rPr lang="zh-CN" altLang="en-US" dirty="0"/>
              <a:t>、</a:t>
            </a:r>
            <a:r>
              <a:rPr lang="en-US" altLang="zh-CN" dirty="0" err="1"/>
              <a:t>cout</a:t>
            </a:r>
            <a:r>
              <a:rPr lang="zh-CN" altLang="en-US" dirty="0"/>
              <a:t>函数必须有该命令</a:t>
            </a:r>
          </a:p>
        </p:txBody>
      </p:sp>
      <p:sp>
        <p:nvSpPr>
          <p:cNvPr id="23561" name="Line 14"/>
          <p:cNvSpPr>
            <a:spLocks noChangeShapeType="1"/>
          </p:cNvSpPr>
          <p:nvPr/>
        </p:nvSpPr>
        <p:spPr bwMode="auto">
          <a:xfrm flipH="1">
            <a:off x="5514604" y="3082673"/>
            <a:ext cx="1891926" cy="311969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62" name="Text Box 16"/>
          <p:cNvSpPr txBox="1">
            <a:spLocks noChangeArrowheads="1"/>
          </p:cNvSpPr>
          <p:nvPr/>
        </p:nvSpPr>
        <p:spPr bwMode="auto">
          <a:xfrm>
            <a:off x="64443" y="8351211"/>
            <a:ext cx="1698625" cy="95410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1306513">
              <a:buClr>
                <a:srgbClr val="CC00FF"/>
              </a:buClr>
              <a:buFont typeface="Wingdings" panose="05000000000000000000" pitchFamily="2" charset="2"/>
              <a:buNone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sz="3000">
                <a:solidFill>
                  <a:schemeClr val="bg1"/>
                </a:solidFill>
              </a:defRPr>
            </a:lvl2pPr>
            <a:lvl3pPr marL="1600200" lvl="2" indent="-457200" algn="l" defTabSz="1306513"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sz="2900">
                <a:solidFill>
                  <a:schemeClr val="bg1"/>
                </a:solidFill>
              </a:defRPr>
            </a:lvl4pPr>
            <a:lvl5pPr marL="2057400" indent="-228600" defTabSz="1306513">
              <a:spcBef>
                <a:spcPct val="20000"/>
              </a:spcBef>
              <a:buChar char="»"/>
              <a:defRPr sz="2900">
                <a:solidFill>
                  <a:schemeClr val="bg1"/>
                </a:solidFill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9pPr>
          </a:lstStyle>
          <a:p>
            <a:r>
              <a:rPr lang="en-US" altLang="zh-CN" dirty="0"/>
              <a:t>main</a:t>
            </a:r>
            <a:r>
              <a:rPr lang="zh-CN" altLang="en-US" dirty="0"/>
              <a:t>函数的函数体</a:t>
            </a:r>
          </a:p>
        </p:txBody>
      </p:sp>
      <p:sp>
        <p:nvSpPr>
          <p:cNvPr id="23563" name="Text Box 17"/>
          <p:cNvSpPr txBox="1">
            <a:spLocks noChangeArrowheads="1"/>
          </p:cNvSpPr>
          <p:nvPr/>
        </p:nvSpPr>
        <p:spPr bwMode="auto">
          <a:xfrm>
            <a:off x="122239" y="2111898"/>
            <a:ext cx="4291013" cy="95410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1306513">
              <a:buClr>
                <a:srgbClr val="CC00FF"/>
              </a:buClr>
              <a:buFont typeface="Wingdings" panose="05000000000000000000" pitchFamily="2" charset="2"/>
              <a:buNone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742950" indent="-285750" defTabSz="1306513">
              <a:spcBef>
                <a:spcPct val="20000"/>
              </a:spcBef>
              <a:buChar char="–"/>
              <a:defRPr sz="3000">
                <a:solidFill>
                  <a:schemeClr val="bg1"/>
                </a:solidFill>
              </a:defRPr>
            </a:lvl2pPr>
            <a:lvl3pPr marL="1600200" lvl="2" indent="-457200" algn="l" defTabSz="1306513"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sz="2900">
                <a:solidFill>
                  <a:schemeClr val="bg1"/>
                </a:solidFill>
              </a:defRPr>
            </a:lvl4pPr>
            <a:lvl5pPr marL="2057400" indent="-228600" defTabSz="1306513">
              <a:spcBef>
                <a:spcPct val="20000"/>
              </a:spcBef>
              <a:buChar char="»"/>
              <a:defRPr sz="2900">
                <a:solidFill>
                  <a:schemeClr val="bg1"/>
                </a:solidFill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900">
                <a:solidFill>
                  <a:schemeClr val="bg1"/>
                </a:solidFill>
              </a:defRPr>
            </a:lvl9pPr>
          </a:lstStyle>
          <a:p>
            <a:r>
              <a:rPr lang="en-US" altLang="zh-CN" dirty="0"/>
              <a:t>main</a:t>
            </a:r>
            <a:r>
              <a:rPr lang="zh-CN" altLang="en-US" dirty="0"/>
              <a:t>函数的函数头</a:t>
            </a:r>
            <a:br>
              <a:rPr lang="zh-CN" altLang="en-US" dirty="0"/>
            </a:br>
            <a:r>
              <a:rPr lang="en-US" altLang="zh-CN" dirty="0" err="1"/>
              <a:t>int</a:t>
            </a:r>
            <a:r>
              <a:rPr lang="zh-CN" altLang="en-US" dirty="0"/>
              <a:t>表示返回值为</a:t>
            </a:r>
            <a:r>
              <a:rPr lang="en-US" altLang="zh-CN" dirty="0" err="1"/>
              <a:t>int</a:t>
            </a:r>
            <a:r>
              <a:rPr lang="zh-CN" altLang="en-US" dirty="0"/>
              <a:t>类型</a:t>
            </a:r>
          </a:p>
        </p:txBody>
      </p:sp>
      <p:sp>
        <p:nvSpPr>
          <p:cNvPr id="23564" name="AutoShape 18"/>
          <p:cNvSpPr>
            <a:spLocks/>
          </p:cNvSpPr>
          <p:nvPr/>
        </p:nvSpPr>
        <p:spPr bwMode="auto">
          <a:xfrm>
            <a:off x="4722019" y="7354888"/>
            <a:ext cx="144462" cy="1655762"/>
          </a:xfrm>
          <a:prstGeom prst="leftBrace">
            <a:avLst>
              <a:gd name="adj1" fmla="val 95513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65" name="Line 19"/>
          <p:cNvSpPr>
            <a:spLocks noChangeShapeType="1"/>
          </p:cNvSpPr>
          <p:nvPr/>
        </p:nvSpPr>
        <p:spPr bwMode="auto">
          <a:xfrm flipV="1">
            <a:off x="1763069" y="8183564"/>
            <a:ext cx="2958953" cy="46736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66" name="Line 20"/>
          <p:cNvSpPr>
            <a:spLocks noChangeShapeType="1"/>
          </p:cNvSpPr>
          <p:nvPr/>
        </p:nvSpPr>
        <p:spPr bwMode="auto">
          <a:xfrm>
            <a:off x="4146452" y="3066006"/>
            <a:ext cx="791470" cy="3934871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67" name="Text Box 25"/>
          <p:cNvSpPr txBox="1">
            <a:spLocks noChangeArrowheads="1"/>
          </p:cNvSpPr>
          <p:nvPr/>
        </p:nvSpPr>
        <p:spPr bwMode="auto">
          <a:xfrm>
            <a:off x="2705606" y="8362952"/>
            <a:ext cx="184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4225B694-8161-4CA5-8093-23E06B81265D}" type="slidenum">
              <a:rPr lang="en-US" altLang="zh-CN" sz="2400" b="0">
                <a:solidFill>
                  <a:schemeClr val="tx1"/>
                </a:solidFill>
              </a:rPr>
              <a:pPr algn="r">
                <a:spcBef>
                  <a:spcPct val="50000"/>
                </a:spcBef>
                <a:buFontTx/>
                <a:buNone/>
              </a:pPr>
              <a:t>5</a:t>
            </a:fld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762075" y="225996"/>
            <a:ext cx="13393488" cy="719818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 lIns="130622" tIns="65310" rIns="130622" bIns="65310">
            <a:spAutoFit/>
          </a:bodyPr>
          <a:lstStyle>
            <a:lvl1pPr marL="457200" indent="-457200"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1109663" indent="-457200" algn="l" defTabSz="1306513">
              <a:spcBef>
                <a:spcPct val="20000"/>
              </a:spcBef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763713" indent="-4572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2416175" indent="-4572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3070225" indent="-4572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3527425" indent="-4572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3984625" indent="-4572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4441825" indent="-4572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4899025" indent="-4572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  <a:buNone/>
              <a:defRPr/>
            </a:pPr>
            <a:r>
              <a:rPr lang="zh-CN" altLang="en-US" sz="3399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 2"/>
              </a:rPr>
              <a:t>说明：</a:t>
            </a:r>
            <a:endParaRPr lang="en-US" altLang="zh-CN" sz="3399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Wingdings 2"/>
            </a:endParaRPr>
          </a:p>
          <a:p>
            <a:pPr algn="just" eaLnBrk="1" hangingPunct="1">
              <a:spcBef>
                <a:spcPts val="1200"/>
              </a:spcBef>
              <a:buNone/>
              <a:defRPr/>
            </a:pPr>
            <a:r>
              <a:rPr lang="en-US" altLang="zh-CN" sz="3399" b="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sym typeface="Wingdings 2"/>
              </a:rPr>
              <a:t>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#include &lt;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iostream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&gt;</a:t>
            </a:r>
          </a:p>
          <a:p>
            <a:pPr algn="just" eaLnBrk="1" hangingPunct="1">
              <a:spcBef>
                <a:spcPts val="1200"/>
              </a:spcBef>
              <a:buNone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使用文件包含命令将头文件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+mn-ea"/>
              </a:rPr>
              <a:t>iostream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</a:rPr>
              <a:t>与当前源文件合并成一个整体，以便于源文件中能够使用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+mn-ea"/>
              </a:rPr>
              <a:t>cin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+mn-ea"/>
              </a:rPr>
              <a:t>cout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</a:rPr>
              <a:t>进行输入输出及其它系统函数的正常使用</a:t>
            </a:r>
            <a:endParaRPr lang="en-US" altLang="zh-CN" sz="2800" b="0" dirty="0" smtClean="0">
              <a:solidFill>
                <a:schemeClr val="tx1"/>
              </a:solidFill>
              <a:latin typeface="+mn-ea"/>
            </a:endParaRPr>
          </a:p>
          <a:p>
            <a:pPr algn="just" eaLnBrk="1" hangingPunct="1">
              <a:spcBef>
                <a:spcPts val="1200"/>
              </a:spcBef>
              <a:buNone/>
              <a:defRPr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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using namespace 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std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std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命名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空间，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+mn-ea"/>
                <a:ea typeface="+mn-ea"/>
              </a:rPr>
              <a:t>cin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+mn-ea"/>
                <a:ea typeface="+mn-ea"/>
              </a:rPr>
              <a:t>cout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+mn-ea"/>
                <a:ea typeface="+mn-ea"/>
              </a:rPr>
              <a:t>std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命名空间下的对象；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若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没有该命令，则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cin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&gt;&gt;r;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需改写为：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800" b="0" dirty="0" err="1" smtClean="0">
                <a:solidFill>
                  <a:schemeClr val="tx1"/>
                </a:solidFill>
                <a:latin typeface="+mn-ea"/>
                <a:ea typeface="+mn-ea"/>
              </a:rPr>
              <a:t>std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::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cin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&gt;&gt;r;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Font typeface="Wingdings 2"/>
              <a:buChar char="w"/>
              <a:defRPr/>
            </a:pP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main()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和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return 0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  C99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规定编译器要自动在生成的目标文件中加入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return 0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，所以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main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函数说明为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类型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just" eaLnBrk="1" hangingPunct="1">
              <a:spcBef>
                <a:spcPts val="1200"/>
              </a:spcBef>
              <a:buFont typeface="Wingdings 2"/>
              <a:buChar char="x"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system("pause")</a:t>
            </a: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用于暂停程序的执行，以便观察程序的结果，按任意键可以继续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  <a:sym typeface="Wingdings 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62" y="0"/>
            <a:ext cx="1600200" cy="1587500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5298579" y="7687609"/>
            <a:ext cx="8568952" cy="1140656"/>
          </a:xfrm>
          <a:prstGeom prst="cloudCallout">
            <a:avLst>
              <a:gd name="adj1" fmla="val -62976"/>
              <a:gd name="adj2" fmla="val -7005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>
              <a:defRPr/>
            </a:pPr>
            <a:r>
              <a:rPr lang="zh-CN" altLang="en-US" sz="2200" dirty="0" smtClean="0">
                <a:ln w="0"/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目前阶段尚不能很好理解这些内容，只需模仿照做，随着后续内容深入，会逐步理解</a:t>
            </a:r>
            <a:endParaRPr lang="zh-CN" altLang="en-US" sz="2200" dirty="0">
              <a:ln w="0"/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E34C35A7-D699-464A-97BE-3E4DC6679AC0}" type="slidenum">
              <a:rPr lang="en-US" altLang="zh-CN" sz="2400" b="0"/>
              <a:pPr algn="r">
                <a:spcBef>
                  <a:spcPct val="50000"/>
                </a:spcBef>
                <a:buFontTx/>
                <a:buNone/>
              </a:pPr>
              <a:t>6</a:t>
            </a:fld>
            <a:endParaRPr lang="en-US" altLang="zh-CN" sz="2400" b="0" dirty="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194124" y="1605463"/>
            <a:ext cx="12601400" cy="474841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30622" tIns="65310" rIns="130622" bIns="65310">
            <a:spAutoFit/>
          </a:bodyPr>
          <a:lstStyle>
            <a:lvl1pPr marL="457200" indent="-457200"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1200"/>
              </a:spcBef>
              <a:buNone/>
              <a:defRPr/>
            </a:pPr>
            <a:r>
              <a:rPr lang="zh-CN" altLang="en-US" sz="3399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总结：</a:t>
            </a:r>
          </a:p>
          <a:p>
            <a:pPr algn="just" eaLnBrk="1" hangingPunct="1">
              <a:spcBef>
                <a:spcPts val="120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(1) C/C++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程序是由一个或多个函数构成的。</a:t>
            </a:r>
            <a:endParaRPr lang="en-US" altLang="zh-CN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ts val="120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(2) 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一个程序中有且只能有一个</a:t>
            </a: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main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函数。</a:t>
            </a:r>
            <a:endParaRPr lang="en-US" altLang="zh-CN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ts val="120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(3) 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不管有多少个函数，程序总是从</a:t>
            </a: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main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函数开始执行。</a:t>
            </a:r>
          </a:p>
          <a:p>
            <a:pPr algn="just" eaLnBrk="1" hangingPunct="1">
              <a:spcBef>
                <a:spcPts val="120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(4) 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注释语句以</a:t>
            </a: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开始，为增加可读性，但不是程序的可执行内容。</a:t>
            </a:r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(5) 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书写形式自由：</a:t>
            </a:r>
            <a:endParaRPr lang="en-US" altLang="zh-CN" sz="28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 一行内可以写多条语句</a:t>
            </a: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一条语句也可以分写在不同行上。</a:t>
            </a:r>
          </a:p>
          <a:p>
            <a:pPr eaLnBrk="1" hangingPunct="1">
              <a:spcBef>
                <a:spcPts val="1200"/>
              </a:spcBef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(6) C/C++</a:t>
            </a:r>
            <a:r>
              <a:rPr lang="zh-CN" altLang="en-US" sz="2800" b="0" dirty="0">
                <a:solidFill>
                  <a:schemeClr val="tx1"/>
                </a:solidFill>
                <a:latin typeface="宋体" panose="02010600030101010101" pitchFamily="2" charset="-122"/>
              </a:rPr>
              <a:t>程序区分大小写。</a:t>
            </a:r>
            <a:endParaRPr lang="en-US" altLang="zh-CN" sz="2800" b="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146" y="0"/>
            <a:ext cx="1600200" cy="158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423219" y="137867"/>
            <a:ext cx="12715876" cy="7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622" tIns="65310" rIns="130622" bIns="65310">
            <a:spAutoFit/>
          </a:bodyPr>
          <a:lstStyle/>
          <a:p>
            <a:pPr defTabSz="1306476"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chemeClr val="tx1"/>
                </a:solidFill>
              </a:rPr>
              <a:t>1.3 </a:t>
            </a:r>
            <a:r>
              <a:rPr lang="zh-CN" altLang="en-US" sz="4000" dirty="0">
                <a:solidFill>
                  <a:schemeClr val="tx1"/>
                </a:solidFill>
              </a:rPr>
              <a:t>基本语法成分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762075" y="1306116"/>
            <a:ext cx="14401600" cy="677986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30622" tIns="65310" rIns="130622" bIns="65310">
            <a:spAutoFit/>
          </a:bodyPr>
          <a:lstStyle>
            <a:lvl1pPr algn="l" defTabSz="1306513">
              <a:spcBef>
                <a:spcPct val="20000"/>
              </a:spcBef>
              <a:buChar char="•"/>
              <a:defRPr kumimoji="1" sz="3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1306513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1306513">
              <a:spcBef>
                <a:spcPct val="20000"/>
              </a:spcBef>
              <a:buChar char="•"/>
              <a:defRPr kumimoji="1" sz="3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1306513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1306513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0" dirty="0">
                <a:solidFill>
                  <a:schemeClr val="tx1"/>
                </a:solidFill>
                <a:latin typeface="+mn-ea"/>
                <a:ea typeface="+mn-ea"/>
              </a:rPr>
              <a:t>1. 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基本符号：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字母：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52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个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	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   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Z     a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z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 (2)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数字字符：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个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	    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0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～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 (3)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下划线 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_  </a:t>
            </a:r>
            <a:endParaRPr lang="zh-CN" altLang="en-US" sz="2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(4)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特殊符号：一般作运算符，如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、*、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&amp;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3200" b="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．关键字：</a:t>
            </a:r>
          </a:p>
          <a:p>
            <a:pPr marL="1200115" lvl="1" indent="-457187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是有特定含义的、专用的单词。如，</a:t>
            </a:r>
            <a:r>
              <a:rPr lang="en-US" altLang="zh-CN" sz="2800" b="0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char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break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define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等。</a:t>
            </a:r>
          </a:p>
          <a:p>
            <a:pPr marL="1200115" lvl="1" indent="-457187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不能作变量名、符号常量名、函数名、类名等。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62" y="18418"/>
            <a:ext cx="1600200" cy="158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58021" y="802060"/>
            <a:ext cx="14689631" cy="8280921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defTabSz="1306476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3200" dirty="0">
                <a:latin typeface="+mn-ea"/>
                <a:ea typeface="+mn-ea"/>
              </a:rPr>
              <a:t>3. </a:t>
            </a:r>
            <a:r>
              <a:rPr kumimoji="1" lang="zh-CN" altLang="en-US" sz="3200" dirty="0">
                <a:latin typeface="+mn-ea"/>
                <a:ea typeface="+mn-ea"/>
              </a:rPr>
              <a:t>标识符：</a:t>
            </a:r>
          </a:p>
          <a:p>
            <a:pPr marL="1200115" lvl="1" indent="-457187" defTabSz="1306476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2800" dirty="0">
                <a:latin typeface="+mn-ea"/>
                <a:ea typeface="+mn-ea"/>
              </a:rPr>
              <a:t>由字母、数字和下划线三种字符组成</a:t>
            </a:r>
            <a:endParaRPr kumimoji="1" lang="en-US" altLang="zh-CN" sz="2800" dirty="0">
              <a:latin typeface="+mn-ea"/>
              <a:ea typeface="+mn-ea"/>
            </a:endParaRPr>
          </a:p>
          <a:p>
            <a:pPr marL="1200115" lvl="1" indent="-457187" defTabSz="1306476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1" lang="zh-CN" altLang="en-US" sz="2800" dirty="0">
                <a:latin typeface="+mn-ea"/>
                <a:ea typeface="+mn-ea"/>
              </a:rPr>
              <a:t>必须以字母或下划线开头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800" dirty="0">
                <a:latin typeface="+mn-ea"/>
                <a:ea typeface="+mn-ea"/>
              </a:rPr>
              <a:t>以下是合法的标识符：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800" dirty="0">
                <a:latin typeface="+mn-ea"/>
                <a:ea typeface="+mn-ea"/>
              </a:rPr>
              <a:t>	</a:t>
            </a:r>
            <a:r>
              <a:rPr lang="en-US" altLang="zh-CN" sz="2800" dirty="0">
                <a:latin typeface="+mn-ea"/>
                <a:ea typeface="+mn-ea"/>
              </a:rPr>
              <a:t>A2    student    </a:t>
            </a:r>
            <a:r>
              <a:rPr lang="en-US" altLang="zh-CN" sz="2800" dirty="0" err="1">
                <a:latin typeface="+mn-ea"/>
                <a:ea typeface="+mn-ea"/>
              </a:rPr>
              <a:t>area_of_circle</a:t>
            </a:r>
            <a:r>
              <a:rPr lang="en-US" altLang="zh-CN" sz="2800" dirty="0">
                <a:latin typeface="+mn-ea"/>
                <a:ea typeface="+mn-ea"/>
              </a:rPr>
              <a:t>    </a:t>
            </a:r>
            <a:r>
              <a:rPr lang="en-US" altLang="zh-CN" sz="2800" dirty="0" err="1">
                <a:latin typeface="+mn-ea"/>
                <a:ea typeface="+mn-ea"/>
              </a:rPr>
              <a:t>num</a:t>
            </a:r>
            <a:r>
              <a:rPr lang="en-US" altLang="zh-CN" sz="2800" dirty="0">
                <a:latin typeface="+mn-ea"/>
                <a:ea typeface="+mn-ea"/>
              </a:rPr>
              <a:t>    _</a:t>
            </a:r>
            <a:r>
              <a:rPr lang="en-US" altLang="zh-CN" sz="2800" dirty="0" err="1">
                <a:latin typeface="+mn-ea"/>
                <a:ea typeface="+mn-ea"/>
              </a:rPr>
              <a:t>dd</a:t>
            </a:r>
            <a:r>
              <a:rPr lang="en-US" altLang="zh-CN" sz="2800" dirty="0">
                <a:latin typeface="+mn-ea"/>
                <a:ea typeface="+mn-ea"/>
              </a:rPr>
              <a:t>    </a:t>
            </a:r>
            <a:r>
              <a:rPr lang="en-US" altLang="zh-CN" sz="2800" dirty="0" err="1">
                <a:latin typeface="+mn-ea"/>
                <a:ea typeface="+mn-ea"/>
              </a:rPr>
              <a:t>Int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以下是不</a:t>
            </a:r>
            <a:r>
              <a:rPr lang="zh-CN" altLang="en-US" sz="2800" dirty="0">
                <a:latin typeface="+mn-ea"/>
                <a:ea typeface="+mn-ea"/>
              </a:rPr>
              <a:t>合法</a:t>
            </a:r>
            <a:r>
              <a:rPr lang="zh-CN" altLang="en-US" sz="2800" dirty="0">
                <a:latin typeface="+mn-ea"/>
              </a:rPr>
              <a:t>的标识符：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800" dirty="0">
                <a:latin typeface="+mn-ea"/>
                <a:ea typeface="+mn-ea"/>
              </a:rPr>
              <a:t>	</a:t>
            </a:r>
            <a:r>
              <a:rPr lang="en-US" altLang="zh-CN" sz="2800" dirty="0">
                <a:latin typeface="+mn-ea"/>
                <a:ea typeface="+mn-ea"/>
              </a:rPr>
              <a:t>2A    A-B     area of circle     M.D    </a:t>
            </a:r>
            <a:r>
              <a:rPr lang="en-US" altLang="zh-CN" sz="2800" dirty="0" err="1">
                <a:latin typeface="+mn-ea"/>
                <a:ea typeface="+mn-ea"/>
              </a:rPr>
              <a:t>int</a:t>
            </a:r>
            <a:endParaRPr lang="en-US" altLang="zh-CN" sz="28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800" dirty="0">
                <a:latin typeface="+mn-ea"/>
                <a:ea typeface="+mn-ea"/>
              </a:rPr>
              <a:t>  注意：</a:t>
            </a:r>
            <a:endParaRPr lang="en-US" altLang="zh-CN" sz="28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800" dirty="0">
                <a:latin typeface="+mn-ea"/>
                <a:ea typeface="+mn-ea"/>
              </a:rPr>
              <a:t>①</a:t>
            </a:r>
            <a:r>
              <a:rPr lang="zh-CN" altLang="en-US" sz="2800" dirty="0">
                <a:latin typeface="+mn-ea"/>
                <a:ea typeface="+mn-ea"/>
              </a:rPr>
              <a:t>大小写字母不等价。习惯上，变量名小写，符号常量大写。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800" dirty="0">
                <a:latin typeface="+mn-ea"/>
                <a:ea typeface="+mn-ea"/>
              </a:rPr>
              <a:t>②关键字不能作标识符用。例如，</a:t>
            </a:r>
            <a:r>
              <a:rPr lang="en-US" altLang="zh-CN" sz="2800" dirty="0" err="1">
                <a:latin typeface="+mn-ea"/>
                <a:ea typeface="+mn-ea"/>
              </a:rPr>
              <a:t>int</a:t>
            </a:r>
            <a:r>
              <a:rPr lang="zh-CN" altLang="en-US" sz="2800" dirty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define</a:t>
            </a:r>
            <a:r>
              <a:rPr lang="zh-CN" altLang="en-US" sz="2800" dirty="0">
                <a:latin typeface="+mn-ea"/>
                <a:ea typeface="+mn-ea"/>
              </a:rPr>
              <a:t>等关键字不能作为标识符用。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800" dirty="0">
                <a:latin typeface="+mn-ea"/>
                <a:ea typeface="+mn-ea"/>
              </a:rPr>
              <a:t>③定义标识符时最好能简洁且“见名知义”，以提高程序的可读性。如</a:t>
            </a:r>
            <a:r>
              <a:rPr lang="en-US" altLang="zh-CN" sz="2800" dirty="0">
                <a:latin typeface="+mn-ea"/>
                <a:ea typeface="+mn-ea"/>
              </a:rPr>
              <a:t>min</a:t>
            </a:r>
            <a:r>
              <a:rPr lang="zh-CN" altLang="en-US" sz="2800" dirty="0">
                <a:latin typeface="+mn-ea"/>
                <a:ea typeface="+mn-ea"/>
              </a:rPr>
              <a:t>表示最小值，</a:t>
            </a:r>
            <a:r>
              <a:rPr lang="en-US" altLang="zh-CN" sz="2800" dirty="0">
                <a:latin typeface="+mn-ea"/>
                <a:ea typeface="+mn-ea"/>
              </a:rPr>
              <a:t>average</a:t>
            </a:r>
            <a:r>
              <a:rPr lang="zh-CN" altLang="en-US" sz="2800" dirty="0">
                <a:latin typeface="+mn-ea"/>
                <a:ea typeface="+mn-ea"/>
              </a:rPr>
              <a:t>表示平均值，</a:t>
            </a:r>
            <a:r>
              <a:rPr lang="en-US" altLang="zh-CN" sz="2800" dirty="0">
                <a:latin typeface="+mn-ea"/>
                <a:ea typeface="+mn-ea"/>
              </a:rPr>
              <a:t>day</a:t>
            </a:r>
            <a:r>
              <a:rPr lang="zh-CN" altLang="en-US" sz="2800" dirty="0">
                <a:latin typeface="+mn-ea"/>
                <a:ea typeface="+mn-ea"/>
              </a:rPr>
              <a:t>表示日期。</a:t>
            </a:r>
            <a:endParaRPr lang="en-US" altLang="zh-CN" sz="28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919" y="57898"/>
            <a:ext cx="11017250" cy="68589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0" rIns="130622" bIns="65310" rtlCol="0" anchor="ctr">
            <a:spAutoFit/>
          </a:bodyPr>
          <a:lstStyle/>
          <a:p>
            <a:pPr algn="ctr" defTabSz="1306476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000" b="1" dirty="0">
                <a:latin typeface="Times New Roman" panose="02020603050405020304" pitchFamily="18" charset="0"/>
                <a:cs typeface="+mn-cs"/>
              </a:rPr>
              <a:t>1.4 </a:t>
            </a:r>
            <a:r>
              <a:rPr kumimoji="1" lang="zh-CN" altLang="en-US" sz="4000" b="1" dirty="0">
                <a:latin typeface="Times New Roman" panose="02020603050405020304" pitchFamily="18" charset="0"/>
                <a:cs typeface="+mn-cs"/>
              </a:rPr>
              <a:t>数据的输入和输出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8020" y="946151"/>
            <a:ext cx="9217023" cy="6408637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数据的输出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1&lt;&lt;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2&lt;&lt;……&lt;&lt;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各表达式可以是任意类型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可以指定数据的输出格式；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若无特殊指定，系统根据数据类型自动决定输出格式；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需在程序前面使用：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  <a:defRPr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8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1306537">
              <a:spcBef>
                <a:spcPct val="20000"/>
              </a:spcBef>
              <a:buChar char="•"/>
              <a:defRPr kumimoji="1" sz="3601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63" indent="-285754" algn="l" defTabSz="1306537">
              <a:spcBef>
                <a:spcPct val="20000"/>
              </a:spcBef>
              <a:buChar char="–"/>
              <a:defRPr kumimoji="1" sz="3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20" indent="-228603" algn="l" defTabSz="1306537">
              <a:spcBef>
                <a:spcPct val="20000"/>
              </a:spcBef>
              <a:buChar char="•"/>
              <a:defRPr kumimoji="1" sz="3499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27" indent="-228603" algn="l" defTabSz="1306537">
              <a:spcBef>
                <a:spcPct val="20000"/>
              </a:spcBef>
              <a:buChar char="–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36" indent="-228603" algn="l" defTabSz="1306537">
              <a:spcBef>
                <a:spcPct val="20000"/>
              </a:spcBef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45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53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61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67" indent="-228603" defTabSz="1306537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DBBE2E5E-01FC-4224-A485-B9574E413C37}" type="slidenum">
              <a:rPr lang="en-US" altLang="zh-CN" sz="2400" b="0"/>
              <a:pPr algn="r">
                <a:spcBef>
                  <a:spcPct val="50000"/>
                </a:spcBef>
                <a:buFontTx/>
                <a:buNone/>
              </a:pPr>
              <a:t>9</a:t>
            </a:fld>
            <a:endParaRPr lang="en-US" altLang="zh-CN" sz="2400" b="0" dirty="0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979" y="7354789"/>
            <a:ext cx="5472607" cy="20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E0E2DE2-C04D-4CB5-9F24-C40064E0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62" y="7938"/>
            <a:ext cx="1600200" cy="15875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96841" y="1234108"/>
            <a:ext cx="5798883" cy="6120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30622" tIns="65310" rIns="130622" bIns="65310" rtlCol="0">
            <a:normAutofit fontScale="92500" lnSpcReduction="10000"/>
          </a:bodyPr>
          <a:lstStyle>
            <a:lvl1pPr marL="317503" indent="-317503" algn="l" defTabSz="1270010" rtl="0" eaLnBrk="1" latinLnBrk="0" hangingPunct="1">
              <a:lnSpc>
                <a:spcPct val="90000"/>
              </a:lnSpc>
              <a:spcBef>
                <a:spcPts val="1389"/>
              </a:spcBef>
              <a:buFont typeface="Arial" panose="020B0604020202020204" pitchFamily="34" charset="0"/>
              <a:buChar char="•"/>
              <a:defRPr sz="3889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95250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3333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58751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778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222251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85752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349252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753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2538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97543" indent="-317503" algn="l" defTabSz="1270010" rtl="0" eaLnBrk="1" latinLnBrk="0" hangingPunct="1">
              <a:lnSpc>
                <a:spcPct val="90000"/>
              </a:lnSpc>
              <a:spcBef>
                <a:spcPts val="694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 "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a=2;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b=3.32;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c='A';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&lt;&lt;a&lt;&lt;' '&lt;&lt;b&lt;&lt;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&lt;&lt;c&lt;&lt;' '&lt;&lt;"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kumimoji="0"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system("pause");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540009" indent="0" fontAlgn="auto">
              <a:spcAft>
                <a:spcPts val="0"/>
              </a:spcAft>
              <a:buNone/>
              <a:defRPr/>
            </a:pPr>
            <a:r>
              <a:rPr kumimoji="0"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23750</TotalTime>
  <Pages>242</Pages>
  <Words>1044</Words>
  <Application>Microsoft Office PowerPoint</Application>
  <PresentationFormat>自定义</PresentationFormat>
  <Paragraphs>279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华文新魏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Wingdings 2</vt:lpstr>
      <vt:lpstr>Office 主题</vt:lpstr>
      <vt:lpstr>第1章    C/C++概述</vt:lpstr>
      <vt:lpstr>PowerPoint 演示文稿</vt:lpstr>
      <vt:lpstr>Visual Studio 2012</vt:lpstr>
      <vt:lpstr>1.2 简单的C/C++程序实例</vt:lpstr>
      <vt:lpstr>PowerPoint 演示文稿</vt:lpstr>
      <vt:lpstr>PowerPoint 演示文稿</vt:lpstr>
      <vt:lpstr>PowerPoint 演示文稿</vt:lpstr>
      <vt:lpstr>PowerPoint 演示文稿</vt:lpstr>
      <vt:lpstr>1.4 数据的输入和输出</vt:lpstr>
      <vt:lpstr>PowerPoint 演示文稿</vt:lpstr>
      <vt:lpstr>PowerPoint 演示文稿</vt:lpstr>
      <vt:lpstr>PowerPoint 演示文稿</vt:lpstr>
      <vt:lpstr>1.5  编译预处理</vt:lpstr>
      <vt:lpstr>PowerPoint 演示文稿</vt:lpstr>
      <vt:lpstr>1.6  Visual Studio C++简介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计算机文化基础</dc:title>
  <dc:subject>第三版</dc:subject>
  <dc:creator>同济大学计算机基础教研室</dc:creator>
  <cp:lastModifiedBy>gpz</cp:lastModifiedBy>
  <cp:revision>407</cp:revision>
  <cp:lastPrinted>1999-01-27T10:46:04Z</cp:lastPrinted>
  <dcterms:created xsi:type="dcterms:W3CDTF">1996-12-01T19:28:20Z</dcterms:created>
  <dcterms:modified xsi:type="dcterms:W3CDTF">2024-09-01T03:11:42Z</dcterms:modified>
</cp:coreProperties>
</file>