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1266" r:id="rId2"/>
    <p:sldId id="1259" r:id="rId3"/>
    <p:sldId id="1298" r:id="rId4"/>
    <p:sldId id="1299" r:id="rId5"/>
    <p:sldId id="1267" r:id="rId6"/>
    <p:sldId id="1268" r:id="rId7"/>
    <p:sldId id="1264" r:id="rId8"/>
    <p:sldId id="1265" r:id="rId9"/>
    <p:sldId id="1269" r:id="rId10"/>
    <p:sldId id="1270" r:id="rId11"/>
    <p:sldId id="1271" r:id="rId12"/>
    <p:sldId id="1272" r:id="rId13"/>
    <p:sldId id="1273" r:id="rId14"/>
    <p:sldId id="1274" r:id="rId15"/>
    <p:sldId id="1275" r:id="rId16"/>
    <p:sldId id="1276" r:id="rId17"/>
    <p:sldId id="1277" r:id="rId18"/>
    <p:sldId id="1278" r:id="rId19"/>
    <p:sldId id="1279" r:id="rId20"/>
    <p:sldId id="1255" r:id="rId21"/>
    <p:sldId id="1280" r:id="rId22"/>
    <p:sldId id="1281" r:id="rId23"/>
    <p:sldId id="1282" r:id="rId24"/>
    <p:sldId id="1292" r:id="rId25"/>
    <p:sldId id="1293" r:id="rId26"/>
    <p:sldId id="1294" r:id="rId27"/>
    <p:sldId id="1297" r:id="rId28"/>
    <p:sldId id="1295" r:id="rId29"/>
    <p:sldId id="1296" r:id="rId30"/>
  </p:sldIdLst>
  <p:sldSz cx="12192000" cy="6858000"/>
  <p:notesSz cx="6773863" cy="9659938"/>
  <p:kinsoku lang="zh-CN" invalStChars="!),.:;?]}、。—ˇ¨〃々—～‖…’”〕〉》」』〗】∶！＂＇），．：；？］｀｜｝·" invalEndChars="([{‘“〔〈《「『〖【（［｛．·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100" b="1" i="0" u="none" kern="1200" baseline="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100" b="1" i="0" u="none" kern="1200" baseline="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100" b="1" i="0" u="none" kern="1200" baseline="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100" b="1" i="0" u="none" kern="1200" baseline="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100" b="1" i="0" u="none" kern="1200" baseline="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100" b="1" i="0" u="none" kern="1200" baseline="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100" b="1" i="0" u="none" kern="1200" baseline="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100" b="1" i="0" u="none" kern="1200" baseline="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100" b="1" i="0" u="none" kern="1200" baseline="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83">
          <p15:clr>
            <a:srgbClr val="A4A3A4"/>
          </p15:clr>
        </p15:guide>
        <p15:guide id="2" pos="28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FFFF00"/>
    <a:srgbClr val="336600"/>
    <a:srgbClr val="008000"/>
    <a:srgbClr val="DDDDDD"/>
    <a:srgbClr val="66FFFF"/>
    <a:srgbClr val="0000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/>
    <p:restoredTop sz="83596"/>
  </p:normalViewPr>
  <p:slideViewPr>
    <p:cSldViewPr showGuides="1">
      <p:cViewPr varScale="1">
        <p:scale>
          <a:sx n="74" d="100"/>
          <a:sy n="74" d="100"/>
        </p:scale>
        <p:origin x="1042" y="67"/>
      </p:cViewPr>
      <p:guideLst>
        <p:guide orient="horz" pos="1883"/>
        <p:guide pos="28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0730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587875"/>
            <a:ext cx="4967288" cy="4348163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square" lIns="90488" tIns="44450" rIns="90488" bIns="4445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Fifth level</a:t>
            </a:r>
          </a:p>
        </p:txBody>
      </p:sp>
      <p:sp>
        <p:nvSpPr>
          <p:cNvPr id="2051" name="Rectangle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69598" y="725488"/>
            <a:ext cx="6434667" cy="36195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770668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x86" TargetMode="External"/><Relationship Id="rId3" Type="http://schemas.openxmlformats.org/officeDocument/2006/relationships/hyperlink" Target="https://baike.baidu.com/item/%E7%BE%8E%E5%9B%BD%E5%9B%BD%E5%AE%B6%E6%A0%87%E5%87%86%E5%AD%A6%E4%BC%9A/1351184" TargetMode="External"/><Relationship Id="rId7" Type="http://schemas.openxmlformats.org/officeDocument/2006/relationships/hyperlink" Target="https://baike.baidu.com/item/%E6%89%A9%E5%B1%95ASCII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ike.baidu.com/item/%E5%AD%97%E7%AC%A6" TargetMode="External"/><Relationship Id="rId5" Type="http://schemas.openxmlformats.org/officeDocument/2006/relationships/hyperlink" Target="https://baike.baidu.com/item/%E4%BA%8C%E8%BF%9B%E5%88%B6%E6%95%B0" TargetMode="External"/><Relationship Id="rId4" Type="http://schemas.openxmlformats.org/officeDocument/2006/relationships/hyperlink" Target="https://baike.baidu.com/item/%E7%BC%96%E7%A0%81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69863" y="725488"/>
            <a:ext cx="6434137" cy="3619500"/>
          </a:xfrm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xfrm>
            <a:off x="903288" y="4587875"/>
            <a:ext cx="4967287" cy="4348163"/>
          </a:xfrm>
        </p:spPr>
        <p:txBody>
          <a:bodyPr wrap="square" lIns="90488" tIns="44450" rIns="90488" bIns="44450" anchor="t" anchorCtr="0"/>
          <a:lstStyle/>
          <a:p>
            <a:pPr lvl="0"/>
            <a:r>
              <a:rPr lang="en-US" altLang="zh-CN" dirty="0"/>
              <a:t>float: 4</a:t>
            </a:r>
            <a:r>
              <a:rPr lang="zh-CN" altLang="en-US" dirty="0"/>
              <a:t>字节，只能</a:t>
            </a:r>
            <a:r>
              <a:rPr lang="zh-CN" altLang="en-US" dirty="0" smtClean="0"/>
              <a:t>提供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</a:t>
            </a:r>
            <a:r>
              <a:rPr lang="zh-CN" altLang="en-US" dirty="0"/>
              <a:t>有效数字</a:t>
            </a:r>
            <a:endParaRPr lang="en-US" altLang="zh-CN" dirty="0"/>
          </a:p>
          <a:p>
            <a:pPr lvl="0"/>
            <a:r>
              <a:rPr lang="en-US" altLang="zh-CN" dirty="0"/>
              <a:t>double:8</a:t>
            </a:r>
            <a:r>
              <a:rPr lang="zh-CN" altLang="en-US" dirty="0"/>
              <a:t>字节，可提供</a:t>
            </a:r>
            <a:r>
              <a:rPr lang="en-US" altLang="zh-CN" dirty="0"/>
              <a:t>16</a:t>
            </a:r>
            <a:r>
              <a:rPr lang="zh-CN" altLang="en-US" dirty="0"/>
              <a:t>位有效数字</a:t>
            </a:r>
          </a:p>
        </p:txBody>
      </p:sp>
    </p:spTree>
    <p:extLst>
      <p:ext uri="{BB962C8B-B14F-4D97-AF65-F5344CB8AC3E}">
        <p14:creationId xmlns:p14="http://schemas.microsoft.com/office/powerpoint/2010/main" val="1927790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69863" y="725488"/>
            <a:ext cx="6434137" cy="3619500"/>
          </a:xfrm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xfrm>
            <a:off x="903288" y="4587875"/>
            <a:ext cx="4967287" cy="4348163"/>
          </a:xfrm>
        </p:spPr>
        <p:txBody>
          <a:bodyPr wrap="square" lIns="90488" tIns="44450" rIns="90488" bIns="44450" anchor="t" anchorCtr="0"/>
          <a:lstStyle/>
          <a:p>
            <a:pPr lvl="0"/>
            <a:r>
              <a:rPr lang="en-US" altLang="zh-CN" dirty="0"/>
              <a:t>float: 4</a:t>
            </a:r>
            <a:r>
              <a:rPr lang="zh-CN" altLang="en-US" dirty="0"/>
              <a:t>字节，只能</a:t>
            </a:r>
            <a:r>
              <a:rPr lang="zh-CN" altLang="en-US" dirty="0" smtClean="0"/>
              <a:t>提供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</a:t>
            </a:r>
            <a:r>
              <a:rPr lang="zh-CN" altLang="en-US" dirty="0"/>
              <a:t>有效数字</a:t>
            </a:r>
            <a:endParaRPr lang="en-US" altLang="zh-CN" dirty="0"/>
          </a:p>
          <a:p>
            <a:pPr lvl="0"/>
            <a:r>
              <a:rPr lang="en-US" altLang="zh-CN" dirty="0"/>
              <a:t>double:8</a:t>
            </a:r>
            <a:r>
              <a:rPr lang="zh-CN" altLang="en-US" dirty="0"/>
              <a:t>字节，可提供</a:t>
            </a:r>
            <a:r>
              <a:rPr lang="en-US" altLang="zh-CN" dirty="0"/>
              <a:t>16</a:t>
            </a:r>
            <a:r>
              <a:rPr lang="zh-CN" altLang="en-US" dirty="0"/>
              <a:t>位有效数字</a:t>
            </a:r>
          </a:p>
        </p:txBody>
      </p:sp>
    </p:spTree>
    <p:extLst>
      <p:ext uri="{BB962C8B-B14F-4D97-AF65-F5344CB8AC3E}">
        <p14:creationId xmlns:p14="http://schemas.microsoft.com/office/powerpoint/2010/main" val="2807875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69863" y="725488"/>
            <a:ext cx="6434137" cy="3619500"/>
          </a:xfrm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xfrm>
            <a:off x="903288" y="4587875"/>
            <a:ext cx="4967287" cy="4348163"/>
          </a:xfrm>
        </p:spPr>
        <p:txBody>
          <a:bodyPr wrap="square" lIns="90488" tIns="44450" rIns="90488" bIns="44450" anchor="t" anchorCtr="0"/>
          <a:lstStyle/>
          <a:p>
            <a:pPr lvl="0"/>
            <a:r>
              <a:rPr lang="en-US" altLang="zh-CN" dirty="0"/>
              <a:t>float: 4</a:t>
            </a:r>
            <a:r>
              <a:rPr lang="zh-CN" altLang="en-US" dirty="0"/>
              <a:t>字节，只能</a:t>
            </a:r>
            <a:r>
              <a:rPr lang="zh-CN" altLang="en-US" dirty="0" smtClean="0"/>
              <a:t>提供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</a:t>
            </a:r>
            <a:r>
              <a:rPr lang="zh-CN" altLang="en-US" dirty="0"/>
              <a:t>有效数字</a:t>
            </a:r>
            <a:endParaRPr lang="en-US" altLang="zh-CN" dirty="0"/>
          </a:p>
          <a:p>
            <a:pPr lvl="0"/>
            <a:r>
              <a:rPr lang="en-US" altLang="zh-CN" dirty="0"/>
              <a:t>double:8</a:t>
            </a:r>
            <a:r>
              <a:rPr lang="zh-CN" altLang="en-US" dirty="0"/>
              <a:t>字节，可提供</a:t>
            </a:r>
            <a:r>
              <a:rPr lang="en-US" altLang="zh-CN" dirty="0"/>
              <a:t>16</a:t>
            </a:r>
            <a:r>
              <a:rPr lang="zh-CN" altLang="en-US" dirty="0"/>
              <a:t>位有效数字</a:t>
            </a:r>
          </a:p>
        </p:txBody>
      </p:sp>
    </p:spTree>
    <p:extLst>
      <p:ext uri="{BB962C8B-B14F-4D97-AF65-F5344CB8AC3E}">
        <p14:creationId xmlns:p14="http://schemas.microsoft.com/office/powerpoint/2010/main" val="345522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69863" y="725488"/>
            <a:ext cx="6434137" cy="3619500"/>
          </a:xfrm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xfrm>
            <a:off x="903288" y="4587875"/>
            <a:ext cx="4967287" cy="4348163"/>
          </a:xfrm>
        </p:spPr>
        <p:txBody>
          <a:bodyPr wrap="square" lIns="90488" tIns="44450" rIns="90488" bIns="44450" anchor="t" anchorCtr="0"/>
          <a:lstStyle/>
          <a:p>
            <a:pPr lvl="0"/>
            <a:r>
              <a:rPr lang="en-US" altLang="zh-CN" dirty="0"/>
              <a:t>ASCII</a:t>
            </a:r>
            <a:r>
              <a:rPr lang="zh-CN" altLang="en-US" dirty="0"/>
              <a:t>码是由</a:t>
            </a:r>
            <a:r>
              <a:rPr lang="zh-CN" altLang="en-US" dirty="0">
                <a:hlinkClick r:id="rId3"/>
              </a:rPr>
              <a:t>美国国家标准学会</a:t>
            </a:r>
            <a:r>
              <a:rPr lang="en-US" altLang="zh-CN" dirty="0"/>
              <a:t>(American National Standard Institute , ANSI )</a:t>
            </a:r>
            <a:r>
              <a:rPr lang="zh-CN" altLang="en-US" dirty="0"/>
              <a:t>制定的，是一种标准的单字节字符</a:t>
            </a:r>
            <a:r>
              <a:rPr lang="zh-CN" altLang="en-US" dirty="0">
                <a:hlinkClick r:id="rId4"/>
              </a:rPr>
              <a:t>编码</a:t>
            </a:r>
            <a:r>
              <a:rPr lang="zh-CN" altLang="en-US" dirty="0"/>
              <a:t>方案；</a:t>
            </a:r>
            <a:endParaRPr lang="en-US" altLang="zh-CN" dirty="0"/>
          </a:p>
          <a:p>
            <a:pPr lvl="0"/>
            <a:r>
              <a:rPr lang="en-US" altLang="zh-CN" dirty="0"/>
              <a:t>ASCII </a:t>
            </a:r>
            <a:r>
              <a:rPr lang="zh-CN" altLang="en-US" dirty="0"/>
              <a:t>码使用指定的</a:t>
            </a:r>
            <a:r>
              <a:rPr lang="en-US" altLang="zh-CN" dirty="0"/>
              <a:t>7 </a:t>
            </a:r>
            <a:r>
              <a:rPr lang="zh-CN" altLang="en-US" dirty="0"/>
              <a:t>位或</a:t>
            </a:r>
            <a:r>
              <a:rPr lang="en-US" altLang="zh-CN" dirty="0"/>
              <a:t>8 </a:t>
            </a:r>
            <a:r>
              <a:rPr lang="zh-CN" altLang="en-US" dirty="0"/>
              <a:t>位</a:t>
            </a:r>
            <a:r>
              <a:rPr lang="zh-CN" altLang="en-US" dirty="0">
                <a:hlinkClick r:id="rId5"/>
              </a:rPr>
              <a:t>二进制数</a:t>
            </a:r>
            <a:r>
              <a:rPr lang="zh-CN" altLang="en-US" dirty="0"/>
              <a:t>组合来表示</a:t>
            </a:r>
            <a:r>
              <a:rPr lang="en-US" altLang="zh-CN" dirty="0"/>
              <a:t>128 </a:t>
            </a:r>
            <a:r>
              <a:rPr lang="zh-CN" altLang="en-US" dirty="0"/>
              <a:t>或</a:t>
            </a:r>
            <a:r>
              <a:rPr lang="en-US" altLang="zh-CN" dirty="0"/>
              <a:t>256 </a:t>
            </a:r>
            <a:r>
              <a:rPr lang="zh-CN" altLang="en-US" dirty="0"/>
              <a:t>种可能的</a:t>
            </a:r>
            <a:r>
              <a:rPr lang="zh-CN" altLang="en-US" dirty="0">
                <a:hlinkClick r:id="rId6"/>
              </a:rPr>
              <a:t>字符</a:t>
            </a:r>
            <a:r>
              <a:rPr lang="zh-CN" altLang="en-US" dirty="0"/>
              <a:t>；</a:t>
            </a:r>
            <a:endParaRPr lang="en-US" altLang="zh-CN" dirty="0"/>
          </a:p>
          <a:p>
            <a:pPr lvl="0"/>
            <a:r>
              <a:rPr lang="zh-CN" altLang="en-US" dirty="0"/>
              <a:t>标准</a:t>
            </a:r>
            <a:r>
              <a:rPr lang="en-US" altLang="zh-CN" dirty="0"/>
              <a:t>ASCII </a:t>
            </a:r>
            <a:r>
              <a:rPr lang="zh-CN" altLang="en-US" dirty="0"/>
              <a:t>码也叫基础</a:t>
            </a:r>
            <a:r>
              <a:rPr lang="en-US" altLang="zh-CN" dirty="0"/>
              <a:t>ASCII</a:t>
            </a:r>
            <a:r>
              <a:rPr lang="zh-CN" altLang="en-US" dirty="0"/>
              <a:t>码，使用</a:t>
            </a:r>
            <a:r>
              <a:rPr lang="en-US" altLang="zh-CN" dirty="0"/>
              <a:t>7 </a:t>
            </a:r>
            <a:r>
              <a:rPr lang="zh-CN" altLang="en-US" dirty="0"/>
              <a:t>位</a:t>
            </a:r>
            <a:r>
              <a:rPr lang="zh-CN" altLang="en-US" dirty="0">
                <a:hlinkClick r:id="rId5"/>
              </a:rPr>
              <a:t>二进制数</a:t>
            </a:r>
            <a:r>
              <a:rPr lang="zh-CN" altLang="en-US" dirty="0"/>
              <a:t>（剩下的</a:t>
            </a:r>
            <a:r>
              <a:rPr lang="en-US" altLang="zh-CN" dirty="0"/>
              <a:t>1</a:t>
            </a:r>
            <a:r>
              <a:rPr lang="zh-CN" altLang="en-US" dirty="0"/>
              <a:t>位二进制为</a:t>
            </a:r>
            <a:r>
              <a:rPr lang="en-US" altLang="zh-CN" dirty="0"/>
              <a:t>0</a:t>
            </a:r>
            <a:r>
              <a:rPr lang="zh-CN" altLang="en-US" dirty="0"/>
              <a:t>）；</a:t>
            </a:r>
            <a:endParaRPr lang="en-US" altLang="zh-CN" dirty="0"/>
          </a:p>
          <a:p>
            <a:pPr lvl="0"/>
            <a:r>
              <a:rPr lang="zh-CN" altLang="en-US" dirty="0"/>
              <a:t>后</a:t>
            </a:r>
            <a:r>
              <a:rPr lang="en-US" altLang="zh-CN" dirty="0"/>
              <a:t>128</a:t>
            </a:r>
            <a:r>
              <a:rPr lang="zh-CN" altLang="en-US" dirty="0"/>
              <a:t>个称为</a:t>
            </a:r>
            <a:r>
              <a:rPr lang="zh-CN" altLang="en-US" dirty="0">
                <a:hlinkClick r:id="rId7"/>
              </a:rPr>
              <a:t>扩展</a:t>
            </a:r>
            <a:r>
              <a:rPr lang="en-US" altLang="zh-CN" dirty="0">
                <a:hlinkClick r:id="rId7"/>
              </a:rPr>
              <a:t>ASCII</a:t>
            </a:r>
            <a:r>
              <a:rPr lang="zh-CN" altLang="en-US" dirty="0"/>
              <a:t>码。许多基于</a:t>
            </a:r>
            <a:r>
              <a:rPr lang="en-US" altLang="zh-CN" dirty="0">
                <a:hlinkClick r:id="rId8"/>
              </a:rPr>
              <a:t>x86</a:t>
            </a:r>
            <a:r>
              <a:rPr lang="zh-CN" altLang="en-US" dirty="0"/>
              <a:t>的系统都支持使用扩展（或“高”）</a:t>
            </a:r>
            <a:r>
              <a:rPr lang="en-US" altLang="zh-CN" dirty="0"/>
              <a:t>ASCII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78116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 idx="2"/>
          </p:nvPr>
        </p:nvSpPr>
        <p:spPr>
          <a:xfrm>
            <a:off x="169863" y="725488"/>
            <a:ext cx="6434137" cy="3619500"/>
          </a:xfrm>
        </p:spPr>
      </p:sp>
    </p:spTree>
    <p:extLst>
      <p:ext uri="{BB962C8B-B14F-4D97-AF65-F5344CB8AC3E}">
        <p14:creationId xmlns:p14="http://schemas.microsoft.com/office/powerpoint/2010/main" val="1486926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383" y="2130553"/>
            <a:ext cx="10363006" cy="146989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766" y="3886200"/>
            <a:ext cx="8534240" cy="1752219"/>
          </a:xfrm>
        </p:spPr>
        <p:txBody>
          <a:bodyPr/>
          <a:lstStyle>
            <a:lvl1pPr marL="0" indent="0" algn="ctr">
              <a:buNone/>
              <a:defRPr/>
            </a:lvl1pPr>
            <a:lvl2pPr marL="328930" indent="0" algn="ctr">
              <a:buNone/>
              <a:defRPr/>
            </a:lvl2pPr>
            <a:lvl3pPr marL="658495" indent="0" algn="ctr">
              <a:buNone/>
              <a:defRPr/>
            </a:lvl3pPr>
            <a:lvl4pPr marL="987425" indent="0" algn="ctr">
              <a:buNone/>
              <a:defRPr/>
            </a:lvl4pPr>
            <a:lvl5pPr marL="1316990" indent="0" algn="ctr">
              <a:buNone/>
              <a:defRPr/>
            </a:lvl5pPr>
            <a:lvl6pPr marL="1645920" indent="0" algn="ctr">
              <a:buNone/>
              <a:defRPr/>
            </a:lvl6pPr>
            <a:lvl7pPr marL="1974850" indent="0" algn="ctr">
              <a:buNone/>
              <a:defRPr/>
            </a:lvl7pPr>
            <a:lvl8pPr marL="2304415" indent="0" algn="ctr">
              <a:buNone/>
              <a:defRPr/>
            </a:lvl8pPr>
            <a:lvl9pPr marL="2633345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FEE3E5-2BC6-4BEA-ACE4-83E0E7F75398}" type="slidenum"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FEE3E5-2BC6-4BEA-ACE4-83E0E7F75398}" type="slidenum"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77929" y="274321"/>
            <a:ext cx="2589300" cy="58132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5675" y="274321"/>
            <a:ext cx="7632920" cy="58132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FEE3E5-2BC6-4BEA-ACE4-83E0E7F75398}" type="slidenum"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5675" y="274320"/>
            <a:ext cx="10361555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05674" y="1975105"/>
            <a:ext cx="5110385" cy="41125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394" y="1975105"/>
            <a:ext cx="5111836" cy="41125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FEE3E5-2BC6-4BEA-ACE4-83E0E7F75398}" type="slidenum"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FEE3E5-2BC6-4BEA-ACE4-83E0E7F75398}" type="slidenum"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730" y="4407409"/>
            <a:ext cx="10363006" cy="1361313"/>
          </a:xfrm>
        </p:spPr>
        <p:txBody>
          <a:bodyPr anchor="t"/>
          <a:lstStyle>
            <a:lvl1pPr algn="l">
              <a:defRPr sz="288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730" y="2906650"/>
            <a:ext cx="10363006" cy="1500759"/>
          </a:xfrm>
        </p:spPr>
        <p:txBody>
          <a:bodyPr anchor="b"/>
          <a:lstStyle>
            <a:lvl1pPr marL="0" indent="0">
              <a:buNone/>
              <a:defRPr sz="1440"/>
            </a:lvl1pPr>
            <a:lvl2pPr marL="328930" indent="0">
              <a:buNone/>
              <a:defRPr sz="1295"/>
            </a:lvl2pPr>
            <a:lvl3pPr marL="658495" indent="0">
              <a:buNone/>
              <a:defRPr sz="1150"/>
            </a:lvl3pPr>
            <a:lvl4pPr marL="987425" indent="0">
              <a:buNone/>
              <a:defRPr sz="1010"/>
            </a:lvl4pPr>
            <a:lvl5pPr marL="1316990" indent="0">
              <a:buNone/>
              <a:defRPr sz="1010"/>
            </a:lvl5pPr>
            <a:lvl6pPr marL="1645920" indent="0">
              <a:buNone/>
              <a:defRPr sz="1010"/>
            </a:lvl6pPr>
            <a:lvl7pPr marL="1974850" indent="0">
              <a:buNone/>
              <a:defRPr sz="1010"/>
            </a:lvl7pPr>
            <a:lvl8pPr marL="2304415" indent="0">
              <a:buNone/>
              <a:defRPr sz="1010"/>
            </a:lvl8pPr>
            <a:lvl9pPr marL="2633345" indent="0">
              <a:buNone/>
              <a:defRPr sz="10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FEE3E5-2BC6-4BEA-ACE4-83E0E7F75398}" type="slidenum"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5674" y="1975105"/>
            <a:ext cx="5110385" cy="4112514"/>
          </a:xfrm>
        </p:spPr>
        <p:txBody>
          <a:bodyPr/>
          <a:lstStyle>
            <a:lvl1pPr>
              <a:defRPr sz="2015"/>
            </a:lvl1pPr>
            <a:lvl2pPr>
              <a:defRPr sz="1730"/>
            </a:lvl2pPr>
            <a:lvl3pPr>
              <a:defRPr sz="1440"/>
            </a:lvl3pPr>
            <a:lvl4pPr>
              <a:defRPr sz="1295"/>
            </a:lvl4pPr>
            <a:lvl5pPr>
              <a:defRPr sz="1295"/>
            </a:lvl5pPr>
            <a:lvl6pPr>
              <a:defRPr sz="1295"/>
            </a:lvl6pPr>
            <a:lvl7pPr>
              <a:defRPr sz="1295"/>
            </a:lvl7pPr>
            <a:lvl8pPr>
              <a:defRPr sz="1295"/>
            </a:lvl8pPr>
            <a:lvl9pPr>
              <a:defRPr sz="129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394" y="1975105"/>
            <a:ext cx="5111836" cy="4112514"/>
          </a:xfrm>
        </p:spPr>
        <p:txBody>
          <a:bodyPr/>
          <a:lstStyle>
            <a:lvl1pPr>
              <a:defRPr sz="2015"/>
            </a:lvl1pPr>
            <a:lvl2pPr>
              <a:defRPr sz="1730"/>
            </a:lvl2pPr>
            <a:lvl3pPr>
              <a:defRPr sz="1440"/>
            </a:lvl3pPr>
            <a:lvl4pPr>
              <a:defRPr sz="1295"/>
            </a:lvl4pPr>
            <a:lvl5pPr>
              <a:defRPr sz="1295"/>
            </a:lvl5pPr>
            <a:lvl6pPr>
              <a:defRPr sz="1295"/>
            </a:lvl6pPr>
            <a:lvl7pPr>
              <a:defRPr sz="1295"/>
            </a:lvl7pPr>
            <a:lvl8pPr>
              <a:defRPr sz="1295"/>
            </a:lvl8pPr>
            <a:lvl9pPr>
              <a:defRPr sz="129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FEE3E5-2BC6-4BEA-ACE4-83E0E7F75398}" type="slidenum"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88" y="274320"/>
            <a:ext cx="1097259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89" y="1535049"/>
            <a:ext cx="5386151" cy="640080"/>
          </a:xfrm>
        </p:spPr>
        <p:txBody>
          <a:bodyPr anchor="b"/>
          <a:lstStyle>
            <a:lvl1pPr marL="0" indent="0">
              <a:buNone/>
              <a:defRPr sz="1730" b="1"/>
            </a:lvl1pPr>
            <a:lvl2pPr marL="328930" indent="0">
              <a:buNone/>
              <a:defRPr sz="1440" b="1"/>
            </a:lvl2pPr>
            <a:lvl3pPr marL="658495" indent="0">
              <a:buNone/>
              <a:defRPr sz="1295" b="1"/>
            </a:lvl3pPr>
            <a:lvl4pPr marL="987425" indent="0">
              <a:buNone/>
              <a:defRPr sz="1150" b="1"/>
            </a:lvl4pPr>
            <a:lvl5pPr marL="1316990" indent="0">
              <a:buNone/>
              <a:defRPr sz="1150" b="1"/>
            </a:lvl5pPr>
            <a:lvl6pPr marL="1645920" indent="0">
              <a:buNone/>
              <a:defRPr sz="1150" b="1"/>
            </a:lvl6pPr>
            <a:lvl7pPr marL="1974850" indent="0">
              <a:buNone/>
              <a:defRPr sz="1150" b="1"/>
            </a:lvl7pPr>
            <a:lvl8pPr marL="2304415" indent="0">
              <a:buNone/>
              <a:defRPr sz="1150" b="1"/>
            </a:lvl8pPr>
            <a:lvl9pPr marL="2633345" indent="0">
              <a:buNone/>
              <a:defRPr sz="115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89" y="2175130"/>
            <a:ext cx="5386151" cy="3951351"/>
          </a:xfrm>
        </p:spPr>
        <p:txBody>
          <a:bodyPr/>
          <a:lstStyle>
            <a:lvl1pPr>
              <a:defRPr sz="1730"/>
            </a:lvl1pPr>
            <a:lvl2pPr>
              <a:defRPr sz="1440"/>
            </a:lvl2pPr>
            <a:lvl3pPr>
              <a:defRPr sz="1295"/>
            </a:lvl3pPr>
            <a:lvl4pPr>
              <a:defRPr sz="1150"/>
            </a:lvl4pPr>
            <a:lvl5pPr>
              <a:defRPr sz="1150"/>
            </a:lvl5pPr>
            <a:lvl6pPr>
              <a:defRPr sz="1150"/>
            </a:lvl6pPr>
            <a:lvl7pPr>
              <a:defRPr sz="1150"/>
            </a:lvl7pPr>
            <a:lvl8pPr>
              <a:defRPr sz="1150"/>
            </a:lvl8pPr>
            <a:lvl9pPr>
              <a:defRPr sz="11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130" y="1535049"/>
            <a:ext cx="5389053" cy="640080"/>
          </a:xfrm>
        </p:spPr>
        <p:txBody>
          <a:bodyPr anchor="b"/>
          <a:lstStyle>
            <a:lvl1pPr marL="0" indent="0">
              <a:buNone/>
              <a:defRPr sz="1730" b="1"/>
            </a:lvl1pPr>
            <a:lvl2pPr marL="328930" indent="0">
              <a:buNone/>
              <a:defRPr sz="1440" b="1"/>
            </a:lvl2pPr>
            <a:lvl3pPr marL="658495" indent="0">
              <a:buNone/>
              <a:defRPr sz="1295" b="1"/>
            </a:lvl3pPr>
            <a:lvl4pPr marL="987425" indent="0">
              <a:buNone/>
              <a:defRPr sz="1150" b="1"/>
            </a:lvl4pPr>
            <a:lvl5pPr marL="1316990" indent="0">
              <a:buNone/>
              <a:defRPr sz="1150" b="1"/>
            </a:lvl5pPr>
            <a:lvl6pPr marL="1645920" indent="0">
              <a:buNone/>
              <a:defRPr sz="1150" b="1"/>
            </a:lvl6pPr>
            <a:lvl7pPr marL="1974850" indent="0">
              <a:buNone/>
              <a:defRPr sz="1150" b="1"/>
            </a:lvl7pPr>
            <a:lvl8pPr marL="2304415" indent="0">
              <a:buNone/>
              <a:defRPr sz="1150" b="1"/>
            </a:lvl8pPr>
            <a:lvl9pPr marL="2633345" indent="0">
              <a:buNone/>
              <a:defRPr sz="115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130" y="2175130"/>
            <a:ext cx="5389053" cy="3951351"/>
          </a:xfrm>
        </p:spPr>
        <p:txBody>
          <a:bodyPr/>
          <a:lstStyle>
            <a:lvl1pPr>
              <a:defRPr sz="1730"/>
            </a:lvl1pPr>
            <a:lvl2pPr>
              <a:defRPr sz="1440"/>
            </a:lvl2pPr>
            <a:lvl3pPr>
              <a:defRPr sz="1295"/>
            </a:lvl3pPr>
            <a:lvl4pPr>
              <a:defRPr sz="1150"/>
            </a:lvl4pPr>
            <a:lvl5pPr>
              <a:defRPr sz="1150"/>
            </a:lvl5pPr>
            <a:lvl6pPr>
              <a:defRPr sz="1150"/>
            </a:lvl6pPr>
            <a:lvl7pPr>
              <a:defRPr sz="1150"/>
            </a:lvl7pPr>
            <a:lvl8pPr>
              <a:defRPr sz="1150"/>
            </a:lvl8pPr>
            <a:lvl9pPr>
              <a:defRPr sz="11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FEE3E5-2BC6-4BEA-ACE4-83E0E7F75398}" type="slidenum"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FEE3E5-2BC6-4BEA-ACE4-83E0E7F75398}" type="slidenum"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FEE3E5-2BC6-4BEA-ACE4-83E0E7F75398}" type="slidenum"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88" y="273178"/>
            <a:ext cx="4011673" cy="1162431"/>
          </a:xfrm>
        </p:spPr>
        <p:txBody>
          <a:bodyPr anchor="b"/>
          <a:lstStyle>
            <a:lvl1pPr algn="l">
              <a:defRPr sz="144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402" y="273178"/>
            <a:ext cx="6815781" cy="5853303"/>
          </a:xfrm>
        </p:spPr>
        <p:txBody>
          <a:bodyPr/>
          <a:lstStyle>
            <a:lvl1pPr>
              <a:defRPr sz="2305"/>
            </a:lvl1pPr>
            <a:lvl2pPr>
              <a:defRPr sz="2015"/>
            </a:lvl2pPr>
            <a:lvl3pPr>
              <a:defRPr sz="173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88" y="1435608"/>
            <a:ext cx="4011673" cy="4690872"/>
          </a:xfrm>
        </p:spPr>
        <p:txBody>
          <a:bodyPr/>
          <a:lstStyle>
            <a:lvl1pPr marL="0" indent="0">
              <a:buNone/>
              <a:defRPr sz="1010"/>
            </a:lvl1pPr>
            <a:lvl2pPr marL="328930" indent="0">
              <a:buNone/>
              <a:defRPr sz="865"/>
            </a:lvl2pPr>
            <a:lvl3pPr marL="658495" indent="0">
              <a:buNone/>
              <a:defRPr sz="720"/>
            </a:lvl3pPr>
            <a:lvl4pPr marL="987425" indent="0">
              <a:buNone/>
              <a:defRPr sz="650"/>
            </a:lvl4pPr>
            <a:lvl5pPr marL="1316990" indent="0">
              <a:buNone/>
              <a:defRPr sz="650"/>
            </a:lvl5pPr>
            <a:lvl6pPr marL="1645920" indent="0">
              <a:buNone/>
              <a:defRPr sz="650"/>
            </a:lvl6pPr>
            <a:lvl7pPr marL="1974850" indent="0">
              <a:buNone/>
              <a:defRPr sz="650"/>
            </a:lvl7pPr>
            <a:lvl8pPr marL="2304415" indent="0">
              <a:buNone/>
              <a:defRPr sz="650"/>
            </a:lvl8pPr>
            <a:lvl9pPr marL="2633345" indent="0">
              <a:buNone/>
              <a:defRPr sz="6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FEE3E5-2BC6-4BEA-ACE4-83E0E7F75398}" type="slidenum"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007" y="4800600"/>
            <a:ext cx="7315063" cy="566928"/>
          </a:xfrm>
        </p:spPr>
        <p:txBody>
          <a:bodyPr anchor="b"/>
          <a:lstStyle>
            <a:lvl1pPr algn="l">
              <a:defRPr sz="144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007" y="612648"/>
            <a:ext cx="7315063" cy="4114800"/>
          </a:xfrm>
        </p:spPr>
        <p:txBody>
          <a:bodyPr vert="horz" wrap="square" lIns="130605" tIns="65302" rIns="130605" bIns="65302" numCol="1" anchor="t" anchorCtr="0" compatLnSpc="1"/>
          <a:lstStyle>
            <a:lvl1pPr marL="0" indent="0">
              <a:buNone/>
              <a:defRPr sz="2305"/>
            </a:lvl1pPr>
            <a:lvl2pPr marL="328930" indent="0">
              <a:buNone/>
              <a:defRPr sz="2015"/>
            </a:lvl2pPr>
            <a:lvl3pPr marL="658495" indent="0">
              <a:buNone/>
              <a:defRPr sz="1730"/>
            </a:lvl3pPr>
            <a:lvl4pPr marL="987425" indent="0">
              <a:buNone/>
              <a:defRPr sz="1440"/>
            </a:lvl4pPr>
            <a:lvl5pPr marL="1316990" indent="0">
              <a:buNone/>
              <a:defRPr sz="1440"/>
            </a:lvl5pPr>
            <a:lvl6pPr marL="1645920" indent="0">
              <a:buNone/>
              <a:defRPr sz="1440"/>
            </a:lvl6pPr>
            <a:lvl7pPr marL="1974850" indent="0">
              <a:buNone/>
              <a:defRPr sz="1440"/>
            </a:lvl7pPr>
            <a:lvl8pPr marL="2304415" indent="0">
              <a:buNone/>
              <a:defRPr sz="1440"/>
            </a:lvl8pPr>
            <a:lvl9pPr marL="2633345" indent="0">
              <a:buNone/>
              <a:defRPr sz="1440"/>
            </a:lvl9pPr>
          </a:lstStyle>
          <a:p>
            <a:pPr marL="0" marR="0" lvl="0" indent="0" algn="l" defTabSz="130683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007" y="5367528"/>
            <a:ext cx="7315063" cy="804672"/>
          </a:xfrm>
        </p:spPr>
        <p:txBody>
          <a:bodyPr/>
          <a:lstStyle>
            <a:lvl1pPr marL="0" indent="0">
              <a:buNone/>
              <a:defRPr sz="1010"/>
            </a:lvl1pPr>
            <a:lvl2pPr marL="328930" indent="0">
              <a:buNone/>
              <a:defRPr sz="865"/>
            </a:lvl2pPr>
            <a:lvl3pPr marL="658495" indent="0">
              <a:buNone/>
              <a:defRPr sz="720"/>
            </a:lvl3pPr>
            <a:lvl4pPr marL="987425" indent="0">
              <a:buNone/>
              <a:defRPr sz="650"/>
            </a:lvl4pPr>
            <a:lvl5pPr marL="1316990" indent="0">
              <a:buNone/>
              <a:defRPr sz="650"/>
            </a:lvl5pPr>
            <a:lvl6pPr marL="1645920" indent="0">
              <a:buNone/>
              <a:defRPr sz="650"/>
            </a:lvl6pPr>
            <a:lvl7pPr marL="1974850" indent="0">
              <a:buNone/>
              <a:defRPr sz="650"/>
            </a:lvl7pPr>
            <a:lvl8pPr marL="2304415" indent="0">
              <a:buNone/>
              <a:defRPr sz="650"/>
            </a:lvl8pPr>
            <a:lvl9pPr marL="2633345" indent="0">
              <a:buNone/>
              <a:defRPr sz="6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FEE3E5-2BC6-4BEA-ACE4-83E0E7F75398}" type="slidenum"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905211" y="274320"/>
            <a:ext cx="10361920" cy="1143000"/>
          </a:xfrm>
          <a:prstGeom prst="rect">
            <a:avLst/>
          </a:prstGeom>
          <a:noFill/>
          <a:ln w="9525">
            <a:noFill/>
          </a:ln>
        </p:spPr>
        <p:txBody>
          <a:bodyPr lIns="130605" tIns="65302" rIns="130605" bIns="65302" anchor="ctr" anchorCtr="0"/>
          <a:lstStyle/>
          <a:p>
            <a:pPr lvl="0"/>
            <a:r>
              <a:rPr lang="zh-CN" altLang="zh-CN" dirty="0"/>
              <a:t>单击以编辑</a:t>
            </a:r>
            <a:r>
              <a:rPr lang="zh-CN" altLang="en-US" dirty="0"/>
              <a:t>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905211" y="1975104"/>
            <a:ext cx="10361920" cy="4112514"/>
          </a:xfrm>
          <a:prstGeom prst="rect">
            <a:avLst/>
          </a:prstGeom>
          <a:noFill/>
          <a:ln w="9525">
            <a:noFill/>
          </a:ln>
        </p:spPr>
        <p:txBody>
          <a:bodyPr lIns="130605" tIns="65302" rIns="130605" bIns="65302"/>
          <a:lstStyle/>
          <a:p>
            <a:pPr lvl="0"/>
            <a:r>
              <a:rPr lang="zh-CN" altLang="en-US" dirty="0"/>
              <a:t>单击以编辑母版文本样式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379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5498" y="6248781"/>
            <a:ext cx="254076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30605" tIns="65302" rIns="130605" bIns="65302" numCol="1" anchor="t" anchorCtr="0" compatLnSpc="1"/>
          <a:lstStyle>
            <a:lvl1pPr algn="l" eaLnBrk="1" hangingPunct="1">
              <a:spcBef>
                <a:spcPct val="36000"/>
              </a:spcBef>
              <a:defRPr sz="137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79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3741" y="6248781"/>
            <a:ext cx="386429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30605" tIns="65302" rIns="130605" bIns="65302" numCol="1" anchor="t" anchorCtr="0" compatLnSpc="1"/>
          <a:lstStyle>
            <a:lvl1pPr algn="ctr" eaLnBrk="1" hangingPunct="1">
              <a:spcBef>
                <a:spcPct val="36000"/>
              </a:spcBef>
              <a:defRPr sz="1370" b="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79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5513" y="6248781"/>
            <a:ext cx="254076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30605" tIns="65302" rIns="130605" bIns="65302" numCol="1" anchor="t" anchorCtr="0" compatLnSpc="1"/>
          <a:lstStyle>
            <a:lvl1pPr algn="r" eaLnBrk="1" hangingPunct="1">
              <a:spcBef>
                <a:spcPct val="36000"/>
              </a:spcBef>
              <a:defRPr sz="1730" b="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FEE3E5-2BC6-4BEA-ACE4-83E0E7F75398}" type="slidenum"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1349423" y="6196203"/>
            <a:ext cx="633190" cy="579501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algn="ctr">
              <a:defRPr kumimoji="1" sz="31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31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31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31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31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1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1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1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1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23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random/>
  </p:transition>
  <p:hf sldNum="0" hdr="0" ftr="0" dt="0"/>
  <p:txStyles>
    <p:titleStyle>
      <a:lvl1pPr algn="ctr" defTabSz="941070" rtl="0" eaLnBrk="0" fontAlgn="base" hangingPunct="0">
        <a:spcBef>
          <a:spcPct val="0"/>
        </a:spcBef>
        <a:spcAft>
          <a:spcPct val="0"/>
        </a:spcAft>
        <a:defRPr kumimoji="1" sz="3890" b="1">
          <a:solidFill>
            <a:schemeClr val="bg1"/>
          </a:solidFill>
          <a:latin typeface="+mj-lt"/>
          <a:ea typeface="+mj-ea"/>
          <a:cs typeface="+mj-cs"/>
        </a:defRPr>
      </a:lvl1pPr>
      <a:lvl2pPr algn="ctr" defTabSz="1306830" rtl="0" eaLnBrk="0" fontAlgn="base" hangingPunct="0">
        <a:spcBef>
          <a:spcPct val="0"/>
        </a:spcBef>
        <a:spcAft>
          <a:spcPct val="0"/>
        </a:spcAft>
        <a:defRPr kumimoji="1" sz="5400" b="1">
          <a:solidFill>
            <a:schemeClr val="bg1"/>
          </a:solidFill>
          <a:latin typeface="Times New Roman" panose="02020603050405020304" pitchFamily="18" charset="0"/>
          <a:ea typeface="隶书" panose="02010509060101010101" pitchFamily="49" charset="-122"/>
        </a:defRPr>
      </a:lvl2pPr>
      <a:lvl3pPr algn="ctr" defTabSz="1306830" rtl="0" eaLnBrk="0" fontAlgn="base" hangingPunct="0">
        <a:spcBef>
          <a:spcPct val="0"/>
        </a:spcBef>
        <a:spcAft>
          <a:spcPct val="0"/>
        </a:spcAft>
        <a:defRPr kumimoji="1" sz="5400" b="1">
          <a:solidFill>
            <a:schemeClr val="bg1"/>
          </a:solidFill>
          <a:latin typeface="Times New Roman" panose="02020603050405020304" pitchFamily="18" charset="0"/>
          <a:ea typeface="隶书" panose="02010509060101010101" pitchFamily="49" charset="-122"/>
        </a:defRPr>
      </a:lvl3pPr>
      <a:lvl4pPr algn="ctr" defTabSz="1306830" rtl="0" eaLnBrk="0" fontAlgn="base" hangingPunct="0">
        <a:spcBef>
          <a:spcPct val="0"/>
        </a:spcBef>
        <a:spcAft>
          <a:spcPct val="0"/>
        </a:spcAft>
        <a:defRPr kumimoji="1" sz="5400" b="1">
          <a:solidFill>
            <a:schemeClr val="bg1"/>
          </a:solidFill>
          <a:latin typeface="Times New Roman" panose="02020603050405020304" pitchFamily="18" charset="0"/>
          <a:ea typeface="隶书" panose="02010509060101010101" pitchFamily="49" charset="-122"/>
        </a:defRPr>
      </a:lvl4pPr>
      <a:lvl5pPr algn="ctr" defTabSz="1306830" rtl="0" eaLnBrk="0" fontAlgn="base" hangingPunct="0">
        <a:spcBef>
          <a:spcPct val="0"/>
        </a:spcBef>
        <a:spcAft>
          <a:spcPct val="0"/>
        </a:spcAft>
        <a:defRPr kumimoji="1" sz="5400" b="1">
          <a:solidFill>
            <a:schemeClr val="bg1"/>
          </a:solidFill>
          <a:latin typeface="Times New Roman" panose="02020603050405020304" pitchFamily="18" charset="0"/>
          <a:ea typeface="隶书" panose="02010509060101010101" pitchFamily="49" charset="-122"/>
        </a:defRPr>
      </a:lvl5pPr>
      <a:lvl6pPr marL="457200" algn="ctr" defTabSz="1306830" rtl="0" fontAlgn="base">
        <a:spcBef>
          <a:spcPct val="0"/>
        </a:spcBef>
        <a:spcAft>
          <a:spcPct val="0"/>
        </a:spcAft>
        <a:defRPr kumimoji="1" sz="5400" b="1">
          <a:solidFill>
            <a:schemeClr val="bg1"/>
          </a:solidFill>
          <a:latin typeface="Times New Roman" panose="02020603050405020304" pitchFamily="18" charset="0"/>
          <a:ea typeface="隶书" panose="02010509060101010101" pitchFamily="49" charset="-122"/>
        </a:defRPr>
      </a:lvl6pPr>
      <a:lvl7pPr marL="914400" algn="ctr" defTabSz="1306830" rtl="0" fontAlgn="base">
        <a:spcBef>
          <a:spcPct val="0"/>
        </a:spcBef>
        <a:spcAft>
          <a:spcPct val="0"/>
        </a:spcAft>
        <a:defRPr kumimoji="1" sz="5400" b="1">
          <a:solidFill>
            <a:schemeClr val="bg1"/>
          </a:solidFill>
          <a:latin typeface="Times New Roman" panose="02020603050405020304" pitchFamily="18" charset="0"/>
          <a:ea typeface="隶书" panose="02010509060101010101" pitchFamily="49" charset="-122"/>
        </a:defRPr>
      </a:lvl7pPr>
      <a:lvl8pPr marL="1371600" algn="ctr" defTabSz="1306830" rtl="0" fontAlgn="base">
        <a:spcBef>
          <a:spcPct val="0"/>
        </a:spcBef>
        <a:spcAft>
          <a:spcPct val="0"/>
        </a:spcAft>
        <a:defRPr kumimoji="1" sz="5400" b="1">
          <a:solidFill>
            <a:schemeClr val="bg1"/>
          </a:solidFill>
          <a:latin typeface="Times New Roman" panose="02020603050405020304" pitchFamily="18" charset="0"/>
          <a:ea typeface="隶书" panose="02010509060101010101" pitchFamily="49" charset="-122"/>
        </a:defRPr>
      </a:lvl8pPr>
      <a:lvl9pPr marL="1828800" algn="ctr" defTabSz="1306830" rtl="0" fontAlgn="base">
        <a:spcBef>
          <a:spcPct val="0"/>
        </a:spcBef>
        <a:spcAft>
          <a:spcPct val="0"/>
        </a:spcAft>
        <a:defRPr kumimoji="1" sz="5400" b="1">
          <a:solidFill>
            <a:schemeClr val="bg1"/>
          </a:solidFill>
          <a:latin typeface="Times New Roman" panose="02020603050405020304" pitchFamily="18" charset="0"/>
          <a:ea typeface="隶书" panose="02010509060101010101" pitchFamily="49" charset="-122"/>
        </a:defRPr>
      </a:lvl9pPr>
    </p:titleStyle>
    <p:bodyStyle>
      <a:lvl1pPr marL="354330" indent="-354330" algn="l" defTabSz="941070" rtl="0" eaLnBrk="0" fontAlgn="base" hangingPunct="0">
        <a:spcBef>
          <a:spcPts val="70"/>
        </a:spcBef>
        <a:spcAft>
          <a:spcPct val="0"/>
        </a:spcAft>
        <a:buChar char="•"/>
        <a:defRPr kumimoji="1" sz="2590" b="1">
          <a:solidFill>
            <a:schemeClr val="bg1"/>
          </a:solidFill>
          <a:latin typeface="+mn-lt"/>
          <a:ea typeface="+mn-ea"/>
          <a:cs typeface="+mn-cs"/>
        </a:defRPr>
      </a:lvl1pPr>
      <a:lvl2pPr marL="762635" indent="-292735" algn="l" defTabSz="941070" rtl="0" eaLnBrk="0" fontAlgn="base" hangingPunct="0">
        <a:spcBef>
          <a:spcPts val="70"/>
        </a:spcBef>
        <a:spcAft>
          <a:spcPct val="0"/>
        </a:spcAft>
        <a:buChar char="–"/>
        <a:defRPr kumimoji="1" sz="2160">
          <a:solidFill>
            <a:schemeClr val="bg1"/>
          </a:solidFill>
          <a:latin typeface="+mn-lt"/>
          <a:ea typeface="+mn-ea"/>
        </a:defRPr>
      </a:lvl2pPr>
      <a:lvl3pPr marL="1176655" indent="-235585" algn="l" defTabSz="941070" rtl="0" eaLnBrk="0" fontAlgn="base" hangingPunct="0">
        <a:spcBef>
          <a:spcPts val="70"/>
        </a:spcBef>
        <a:spcAft>
          <a:spcPct val="0"/>
        </a:spcAft>
        <a:buChar char="•"/>
        <a:defRPr kumimoji="1" sz="2590">
          <a:solidFill>
            <a:schemeClr val="bg1"/>
          </a:solidFill>
          <a:latin typeface="+mn-lt"/>
          <a:ea typeface="+mn-ea"/>
        </a:defRPr>
      </a:lvl3pPr>
      <a:lvl4pPr marL="1645920" indent="-233045" algn="l" defTabSz="941070" rtl="0" eaLnBrk="0" fontAlgn="base" hangingPunct="0">
        <a:spcBef>
          <a:spcPts val="70"/>
        </a:spcBef>
        <a:spcAft>
          <a:spcPct val="0"/>
        </a:spcAft>
        <a:buChar char="–"/>
        <a:defRPr kumimoji="1" sz="2090">
          <a:solidFill>
            <a:schemeClr val="bg1"/>
          </a:solidFill>
          <a:latin typeface="+mn-lt"/>
          <a:ea typeface="+mn-ea"/>
        </a:defRPr>
      </a:lvl4pPr>
      <a:lvl5pPr marL="2115820" indent="-234315" algn="l" defTabSz="941070" rtl="0" eaLnBrk="0" fontAlgn="base" hangingPunct="0">
        <a:spcBef>
          <a:spcPts val="70"/>
        </a:spcBef>
        <a:spcAft>
          <a:spcPct val="0"/>
        </a:spcAft>
        <a:buChar char="»"/>
        <a:defRPr kumimoji="1" sz="2090">
          <a:solidFill>
            <a:schemeClr val="bg1"/>
          </a:solidFill>
          <a:latin typeface="+mn-lt"/>
          <a:ea typeface="+mn-ea"/>
        </a:defRPr>
      </a:lvl5pPr>
      <a:lvl6pPr marL="2445385" indent="-234315" algn="l" defTabSz="941070" rtl="0" fontAlgn="base">
        <a:spcBef>
          <a:spcPts val="70"/>
        </a:spcBef>
        <a:spcAft>
          <a:spcPct val="0"/>
        </a:spcAft>
        <a:buChar char="»"/>
        <a:defRPr kumimoji="1" sz="2090">
          <a:solidFill>
            <a:schemeClr val="bg1"/>
          </a:solidFill>
          <a:latin typeface="+mn-lt"/>
          <a:ea typeface="+mn-ea"/>
        </a:defRPr>
      </a:lvl6pPr>
      <a:lvl7pPr marL="2774315" indent="-234315" algn="l" defTabSz="941070" rtl="0" fontAlgn="base">
        <a:spcBef>
          <a:spcPts val="70"/>
        </a:spcBef>
        <a:spcAft>
          <a:spcPct val="0"/>
        </a:spcAft>
        <a:buChar char="»"/>
        <a:defRPr kumimoji="1" sz="2090">
          <a:solidFill>
            <a:schemeClr val="bg1"/>
          </a:solidFill>
          <a:latin typeface="+mn-lt"/>
          <a:ea typeface="+mn-ea"/>
        </a:defRPr>
      </a:lvl7pPr>
      <a:lvl8pPr marL="3103245" indent="-234315" algn="l" defTabSz="941070" rtl="0" fontAlgn="base">
        <a:spcBef>
          <a:spcPts val="70"/>
        </a:spcBef>
        <a:spcAft>
          <a:spcPct val="0"/>
        </a:spcAft>
        <a:buChar char="»"/>
        <a:defRPr kumimoji="1" sz="2090">
          <a:solidFill>
            <a:schemeClr val="bg1"/>
          </a:solidFill>
          <a:latin typeface="+mn-lt"/>
          <a:ea typeface="+mn-ea"/>
        </a:defRPr>
      </a:lvl8pPr>
      <a:lvl9pPr marL="3432810" indent="-234315" algn="l" defTabSz="941070" rtl="0" fontAlgn="base">
        <a:spcBef>
          <a:spcPts val="70"/>
        </a:spcBef>
        <a:spcAft>
          <a:spcPct val="0"/>
        </a:spcAft>
        <a:buChar char="»"/>
        <a:defRPr kumimoji="1" sz="209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58495" rtl="0" eaLnBrk="1" latinLnBrk="0" hangingPunct="1">
        <a:defRPr sz="1295" kern="1200">
          <a:solidFill>
            <a:schemeClr val="tx1"/>
          </a:solidFill>
          <a:latin typeface="+mn-lt"/>
          <a:ea typeface="+mn-ea"/>
          <a:cs typeface="+mn-cs"/>
        </a:defRPr>
      </a:lvl1pPr>
      <a:lvl2pPr marL="328930" algn="l" defTabSz="658495" rtl="0" eaLnBrk="1" latinLnBrk="0" hangingPunct="1">
        <a:defRPr sz="1295" kern="1200">
          <a:solidFill>
            <a:schemeClr val="tx1"/>
          </a:solidFill>
          <a:latin typeface="+mn-lt"/>
          <a:ea typeface="+mn-ea"/>
          <a:cs typeface="+mn-cs"/>
        </a:defRPr>
      </a:lvl2pPr>
      <a:lvl3pPr marL="658495" algn="l" defTabSz="658495" rtl="0" eaLnBrk="1" latinLnBrk="0" hangingPunct="1">
        <a:defRPr sz="1295" kern="1200">
          <a:solidFill>
            <a:schemeClr val="tx1"/>
          </a:solidFill>
          <a:latin typeface="+mn-lt"/>
          <a:ea typeface="+mn-ea"/>
          <a:cs typeface="+mn-cs"/>
        </a:defRPr>
      </a:lvl3pPr>
      <a:lvl4pPr marL="987425" algn="l" defTabSz="658495" rtl="0" eaLnBrk="1" latinLnBrk="0" hangingPunct="1">
        <a:defRPr sz="1295" kern="1200">
          <a:solidFill>
            <a:schemeClr val="tx1"/>
          </a:solidFill>
          <a:latin typeface="+mn-lt"/>
          <a:ea typeface="+mn-ea"/>
          <a:cs typeface="+mn-cs"/>
        </a:defRPr>
      </a:lvl4pPr>
      <a:lvl5pPr marL="1316990" algn="l" defTabSz="658495" rtl="0" eaLnBrk="1" latinLnBrk="0" hangingPunct="1">
        <a:defRPr sz="1295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algn="l" defTabSz="658495" rtl="0" eaLnBrk="1" latinLnBrk="0" hangingPunct="1">
        <a:defRPr sz="1295" kern="1200">
          <a:solidFill>
            <a:schemeClr val="tx1"/>
          </a:solidFill>
          <a:latin typeface="+mn-lt"/>
          <a:ea typeface="+mn-ea"/>
          <a:cs typeface="+mn-cs"/>
        </a:defRPr>
      </a:lvl6pPr>
      <a:lvl7pPr marL="1974850" algn="l" defTabSz="658495" rtl="0" eaLnBrk="1" latinLnBrk="0" hangingPunct="1">
        <a:defRPr sz="1295" kern="1200">
          <a:solidFill>
            <a:schemeClr val="tx1"/>
          </a:solidFill>
          <a:latin typeface="+mn-lt"/>
          <a:ea typeface="+mn-ea"/>
          <a:cs typeface="+mn-cs"/>
        </a:defRPr>
      </a:lvl7pPr>
      <a:lvl8pPr marL="2304415" algn="l" defTabSz="658495" rtl="0" eaLnBrk="1" latinLnBrk="0" hangingPunct="1">
        <a:defRPr sz="1295" kern="1200">
          <a:solidFill>
            <a:schemeClr val="tx1"/>
          </a:solidFill>
          <a:latin typeface="+mn-lt"/>
          <a:ea typeface="+mn-ea"/>
          <a:cs typeface="+mn-cs"/>
        </a:defRPr>
      </a:lvl8pPr>
      <a:lvl9pPr marL="2633345" algn="l" defTabSz="658495" rtl="0" eaLnBrk="1" latinLnBrk="0" hangingPunct="1">
        <a:defRPr sz="12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5513" y="6248640"/>
            <a:ext cx="2540762" cy="457177"/>
          </a:xfrm>
        </p:spPr>
        <p:txBody>
          <a:bodyPr lIns="94030" tIns="47015" rIns="94030" bIns="47015"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730" dirty="0">
                <a:solidFill>
                  <a:schemeClr val="tx2"/>
                </a:solidFill>
              </a:rPr>
              <a:t>1</a:t>
            </a:fld>
            <a:endParaRPr lang="en-US" altLang="zh-CN" sz="1730" dirty="0">
              <a:solidFill>
                <a:schemeClr val="tx2"/>
              </a:solidFill>
            </a:endParaRPr>
          </a:p>
        </p:txBody>
      </p:sp>
      <p:sp>
        <p:nvSpPr>
          <p:cNvPr id="3075" name="Rectangle 1026"/>
          <p:cNvSpPr>
            <a:spLocks noGrp="1"/>
          </p:cNvSpPr>
          <p:nvPr>
            <p:ph type="title"/>
          </p:nvPr>
        </p:nvSpPr>
        <p:spPr>
          <a:xfrm>
            <a:off x="1343472" y="123800"/>
            <a:ext cx="9361040" cy="1142943"/>
          </a:xfrm>
        </p:spPr>
        <p:txBody>
          <a:bodyPr vert="horz" wrap="square" lIns="94030" tIns="47015" rIns="94030" bIns="47015" anchor="ctr" anchorCtr="0"/>
          <a:lstStyle/>
          <a:p>
            <a:pPr eaLnBrk="1" hangingPunct="1">
              <a:buNone/>
            </a:pPr>
            <a:r>
              <a:rPr lang="zh-CN" altLang="en-US" sz="40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40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40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章 </a:t>
            </a:r>
            <a:r>
              <a:rPr lang="en-US" altLang="zh-CN" sz="40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4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基本数据类型、运算符和表达式</a:t>
            </a:r>
          </a:p>
        </p:txBody>
      </p:sp>
      <p:sp>
        <p:nvSpPr>
          <p:cNvPr id="3076" name="Rectangle 1027"/>
          <p:cNvSpPr>
            <a:spLocks noGrp="1"/>
          </p:cNvSpPr>
          <p:nvPr>
            <p:ph idx="1"/>
          </p:nvPr>
        </p:nvSpPr>
        <p:spPr>
          <a:xfrm>
            <a:off x="3332361" y="1700966"/>
            <a:ext cx="5383261" cy="4113451"/>
          </a:xfrm>
        </p:spPr>
        <p:txBody>
          <a:bodyPr vert="horz" wrap="square" lIns="94030" tIns="47015" rIns="94030" bIns="47015" anchor="t" anchorCtr="0"/>
          <a:lstStyle/>
          <a:p>
            <a:pPr eaLnBrk="1" hangingPunct="1">
              <a:spcBef>
                <a:spcPts val="2400"/>
              </a:spcBef>
              <a:buNone/>
            </a:pPr>
            <a:r>
              <a:rPr lang="en-US" altLang="zh-CN" sz="32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2.1 </a:t>
            </a:r>
            <a:r>
              <a:rPr lang="zh-CN" altLang="en-US" sz="32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数据类型</a:t>
            </a:r>
          </a:p>
          <a:p>
            <a:pPr eaLnBrk="1" hangingPunct="1">
              <a:spcBef>
                <a:spcPts val="2400"/>
              </a:spcBef>
              <a:buNone/>
            </a:pPr>
            <a:r>
              <a:rPr lang="en-US" altLang="zh-CN" sz="32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2.2 </a:t>
            </a:r>
            <a:r>
              <a:rPr lang="zh-CN" altLang="en-US" sz="32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变量和常量</a:t>
            </a:r>
            <a:r>
              <a:rPr lang="zh-CN" altLang="en-US" sz="32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hlinkClick r:id="rId2" action="ppaction://hlinksldjump"/>
              </a:rPr>
              <a:t> </a:t>
            </a:r>
            <a:endParaRPr lang="zh-CN" altLang="en-US" sz="3200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2400"/>
              </a:spcBef>
              <a:buNone/>
            </a:pPr>
            <a:r>
              <a:rPr lang="en-US" altLang="zh-CN" sz="32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2.3 </a:t>
            </a:r>
            <a:r>
              <a:rPr lang="zh-CN" altLang="en-US" sz="32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运算符和表达式</a:t>
            </a:r>
          </a:p>
          <a:p>
            <a:pPr eaLnBrk="1" hangingPunct="1">
              <a:spcBef>
                <a:spcPts val="2400"/>
              </a:spcBef>
              <a:buNone/>
            </a:pPr>
            <a:r>
              <a:rPr lang="en-US" altLang="zh-CN" sz="320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2.4 </a:t>
            </a:r>
            <a:r>
              <a:rPr lang="zh-CN" altLang="en-US" sz="32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应用举例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776520" y="6021288"/>
            <a:ext cx="1415480" cy="83671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9"/>
          <p:cNvSpPr txBox="1"/>
          <p:nvPr/>
        </p:nvSpPr>
        <p:spPr>
          <a:xfrm>
            <a:off x="18287" y="116632"/>
            <a:ext cx="10945216" cy="517096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590" b="0" dirty="0">
                <a:solidFill>
                  <a:schemeClr val="tx2"/>
                </a:solidFill>
              </a:rPr>
              <a:t>4. </a:t>
            </a:r>
            <a:r>
              <a:rPr lang="zh-CN" altLang="en-US" sz="2590" b="0" dirty="0">
                <a:solidFill>
                  <a:schemeClr val="tx2"/>
                </a:solidFill>
              </a:rPr>
              <a:t>字符串常量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zh-CN" altLang="en-US" sz="2305" b="0" dirty="0" smtClean="0">
                <a:solidFill>
                  <a:schemeClr val="tx2"/>
                </a:solidFill>
              </a:rPr>
              <a:t>是</a:t>
            </a:r>
            <a:r>
              <a:rPr lang="zh-CN" altLang="en-US" sz="2305" b="0" dirty="0">
                <a:solidFill>
                  <a:schemeClr val="tx2"/>
                </a:solidFill>
              </a:rPr>
              <a:t>用双引号括起来的字符序列</a:t>
            </a:r>
            <a:r>
              <a:rPr lang="en-US" altLang="zh-CN" sz="2305" b="0" dirty="0">
                <a:solidFill>
                  <a:schemeClr val="tx2"/>
                </a:solidFill>
              </a:rPr>
              <a:t>, </a:t>
            </a:r>
            <a:r>
              <a:rPr lang="zh-CN" altLang="en-US" sz="2305" b="0" dirty="0">
                <a:solidFill>
                  <a:schemeClr val="tx2"/>
                </a:solidFill>
              </a:rPr>
              <a:t>系统在字符串常量最后自动加字符串结束符号</a:t>
            </a:r>
            <a:r>
              <a:rPr lang="en-US" altLang="zh-CN" sz="2305" b="0" dirty="0">
                <a:solidFill>
                  <a:schemeClr val="tx2"/>
                </a:solidFill>
              </a:rPr>
              <a:t>' \0 ' </a:t>
            </a:r>
            <a:r>
              <a:rPr lang="zh-CN" altLang="en-US" sz="2305" b="0" dirty="0">
                <a:solidFill>
                  <a:schemeClr val="tx2"/>
                </a:solidFill>
              </a:rPr>
              <a:t>。</a:t>
            </a:r>
          </a:p>
          <a:p>
            <a:pPr lvl="1" eaLnBrk="1" hangingPunct="1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</a:pPr>
            <a:r>
              <a:rPr lang="zh-CN" altLang="en-US" sz="2305" b="0" dirty="0"/>
              <a:t> </a:t>
            </a:r>
            <a:r>
              <a:rPr lang="zh-CN" altLang="en-US" sz="2305" b="0" dirty="0" smtClean="0"/>
              <a:t> </a:t>
            </a:r>
            <a:r>
              <a:rPr lang="zh-CN" altLang="en-US" sz="2305" b="0" dirty="0" smtClean="0">
                <a:solidFill>
                  <a:schemeClr val="tx2"/>
                </a:solidFill>
              </a:rPr>
              <a:t>例如</a:t>
            </a:r>
            <a:r>
              <a:rPr lang="zh-CN" altLang="en-US" sz="2305" b="0" dirty="0">
                <a:solidFill>
                  <a:schemeClr val="tx2"/>
                </a:solidFill>
              </a:rPr>
              <a:t>： </a:t>
            </a:r>
          </a:p>
          <a:p>
            <a:pPr lvl="1" eaLnBrk="1" hangingPunct="1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</a:pPr>
            <a:r>
              <a:rPr lang="zh-CN" altLang="en-US" sz="2305" b="0" dirty="0">
                <a:solidFill>
                  <a:schemeClr val="tx2"/>
                </a:solidFill>
              </a:rPr>
              <a:t>	       字符串“</a:t>
            </a:r>
            <a:r>
              <a:rPr lang="en-US" altLang="zh-CN" sz="2305" b="0" dirty="0">
                <a:solidFill>
                  <a:schemeClr val="tx2"/>
                </a:solidFill>
              </a:rPr>
              <a:t>A”</a:t>
            </a:r>
            <a:r>
              <a:rPr lang="zh-CN" altLang="en-US" sz="2305" b="0" dirty="0">
                <a:solidFill>
                  <a:schemeClr val="tx2"/>
                </a:solidFill>
              </a:rPr>
              <a:t>的存储形式：						</a:t>
            </a:r>
          </a:p>
          <a:p>
            <a:pPr lvl="1" eaLnBrk="1" hangingPunct="1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</a:pPr>
            <a:endParaRPr lang="zh-CN" altLang="en-US" sz="2305" b="0" dirty="0">
              <a:solidFill>
                <a:schemeClr val="tx2"/>
              </a:solidFill>
            </a:endParaRPr>
          </a:p>
          <a:p>
            <a:pPr lvl="1" eaLnBrk="1" hangingPunct="1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</a:pPr>
            <a:r>
              <a:rPr lang="zh-CN" altLang="en-US" sz="2305" b="0" dirty="0">
                <a:solidFill>
                  <a:schemeClr val="tx2"/>
                </a:solidFill>
              </a:rPr>
              <a:t>	       字符‘</a:t>
            </a:r>
            <a:r>
              <a:rPr lang="en-US" altLang="zh-CN" sz="2305" b="0" dirty="0">
                <a:solidFill>
                  <a:schemeClr val="tx2"/>
                </a:solidFill>
              </a:rPr>
              <a:t>A’</a:t>
            </a:r>
            <a:r>
              <a:rPr lang="zh-CN" altLang="en-US" sz="2305" b="0" dirty="0">
                <a:solidFill>
                  <a:schemeClr val="tx2"/>
                </a:solidFill>
              </a:rPr>
              <a:t>的存储形式：						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endParaRPr lang="zh-CN" altLang="en-US" sz="2305" b="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</a:pPr>
            <a:r>
              <a:rPr lang="en-US" altLang="zh-CN" sz="2590" b="0" dirty="0">
                <a:solidFill>
                  <a:schemeClr val="tx2"/>
                </a:solidFill>
              </a:rPr>
              <a:t>5. </a:t>
            </a:r>
            <a:r>
              <a:rPr lang="zh-CN" altLang="en-US" sz="2590" b="0" dirty="0">
                <a:solidFill>
                  <a:schemeClr val="tx2"/>
                </a:solidFill>
              </a:rPr>
              <a:t>符号常量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305" b="0" dirty="0" smtClean="0">
                <a:solidFill>
                  <a:schemeClr val="tx2"/>
                </a:solidFill>
                <a:latin typeface="宋体" panose="02010600030101010101" pitchFamily="2" charset="-122"/>
              </a:rPr>
              <a:t>是</a:t>
            </a:r>
            <a:r>
              <a:rPr lang="zh-CN" altLang="en-US" sz="2305" b="0" dirty="0">
                <a:solidFill>
                  <a:schemeClr val="tx2"/>
                </a:solidFill>
                <a:latin typeface="宋体" panose="02010600030101010101" pitchFamily="2" charset="-122"/>
              </a:rPr>
              <a:t>以标识符形式出现的常量，作用是便于程序阅读和修改。</a:t>
            </a:r>
            <a:r>
              <a:rPr lang="en-US" altLang="zh-CN" sz="2305" b="0" dirty="0">
                <a:solidFill>
                  <a:schemeClr val="tx2"/>
                </a:solidFill>
                <a:latin typeface="宋体" panose="02010600030101010101" pitchFamily="2" charset="-122"/>
              </a:rPr>
              <a:t>C++</a:t>
            </a:r>
            <a:r>
              <a:rPr lang="zh-CN" altLang="en-US" sz="2305" b="0" dirty="0">
                <a:solidFill>
                  <a:schemeClr val="tx2"/>
                </a:solidFill>
                <a:latin typeface="宋体" panose="02010600030101010101" pitchFamily="2" charset="-122"/>
              </a:rPr>
              <a:t>中用</a:t>
            </a:r>
            <a:r>
              <a:rPr lang="en-US" altLang="zh-CN" sz="2305" b="0" dirty="0">
                <a:solidFill>
                  <a:schemeClr val="tx2"/>
                </a:solidFill>
                <a:latin typeface="宋体" panose="02010600030101010101" pitchFamily="2" charset="-122"/>
              </a:rPr>
              <a:t>define</a:t>
            </a:r>
            <a:r>
              <a:rPr lang="zh-CN" altLang="en-US" sz="2305" b="0" dirty="0">
                <a:solidFill>
                  <a:schemeClr val="tx2"/>
                </a:solidFill>
                <a:latin typeface="宋体" panose="02010600030101010101" pitchFamily="2" charset="-122"/>
              </a:rPr>
              <a:t>命令或关键字</a:t>
            </a:r>
            <a:r>
              <a:rPr lang="en-US" altLang="zh-CN" sz="2305" b="0" dirty="0">
                <a:solidFill>
                  <a:schemeClr val="tx2"/>
                </a:solidFill>
                <a:latin typeface="宋体" panose="02010600030101010101" pitchFamily="2" charset="-122"/>
              </a:rPr>
              <a:t>const</a:t>
            </a:r>
            <a:r>
              <a:rPr lang="zh-CN" altLang="en-US" sz="2305" b="0" dirty="0">
                <a:solidFill>
                  <a:schemeClr val="tx2"/>
                </a:solidFill>
                <a:latin typeface="宋体" panose="02010600030101010101" pitchFamily="2" charset="-122"/>
              </a:rPr>
              <a:t>定义符号常量</a:t>
            </a:r>
            <a:r>
              <a:rPr lang="en-US" altLang="zh-CN" sz="2305" b="0" dirty="0">
                <a:solidFill>
                  <a:schemeClr val="tx2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305" b="0" dirty="0">
                <a:solidFill>
                  <a:schemeClr val="tx2"/>
                </a:solidFill>
                <a:latin typeface="宋体" panose="02010600030101010101" pitchFamily="2" charset="-122"/>
              </a:rPr>
              <a:t>形式如下：</a:t>
            </a:r>
          </a:p>
        </p:txBody>
      </p:sp>
      <p:sp>
        <p:nvSpPr>
          <p:cNvPr id="12294" name="Text Box 12"/>
          <p:cNvSpPr txBox="1"/>
          <p:nvPr/>
        </p:nvSpPr>
        <p:spPr>
          <a:xfrm>
            <a:off x="5927005" y="2882911"/>
            <a:ext cx="603474" cy="446405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730" b="0" dirty="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067403" y="1459518"/>
            <a:ext cx="2468757" cy="932641"/>
            <a:chOff x="5067403" y="1459518"/>
            <a:chExt cx="2468757" cy="932641"/>
          </a:xfrm>
        </p:grpSpPr>
        <p:sp>
          <p:nvSpPr>
            <p:cNvPr id="12293" name="Line 11"/>
            <p:cNvSpPr/>
            <p:nvPr/>
          </p:nvSpPr>
          <p:spPr>
            <a:xfrm>
              <a:off x="6312024" y="1700808"/>
              <a:ext cx="0" cy="468000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292" name="Text Box 10"/>
            <p:cNvSpPr txBox="1"/>
            <p:nvPr/>
          </p:nvSpPr>
          <p:spPr>
            <a:xfrm>
              <a:off x="5341709" y="1702635"/>
              <a:ext cx="1920144" cy="446405"/>
            </a:xfrm>
            <a:prstGeom prst="rect">
              <a:avLst/>
            </a:prstGeom>
            <a:noFill/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730" b="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   </a:t>
              </a:r>
              <a:r>
                <a:rPr lang="en-US" altLang="zh-CN" sz="2305" b="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A          \0</a:t>
              </a:r>
            </a:p>
          </p:txBody>
        </p:sp>
        <p:sp>
          <p:nvSpPr>
            <p:cNvPr id="12295" name="Oval 14"/>
            <p:cNvSpPr/>
            <p:nvPr/>
          </p:nvSpPr>
          <p:spPr>
            <a:xfrm>
              <a:off x="5067403" y="1459518"/>
              <a:ext cx="2468757" cy="932641"/>
            </a:xfrm>
            <a:prstGeom prst="ellipse">
              <a:avLst/>
            </a:prstGeom>
            <a:noFill/>
            <a:ln w="19050" cap="flat" cmpd="sng">
              <a:solidFill>
                <a:srgbClr val="CC66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endParaRPr lang="zh-CN" altLang="en-US" sz="2230" b="0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2300" name="Text Box 20"/>
          <p:cNvSpPr txBox="1"/>
          <p:nvPr/>
        </p:nvSpPr>
        <p:spPr>
          <a:xfrm>
            <a:off x="328726" y="5445224"/>
            <a:ext cx="5983298" cy="943592"/>
          </a:xfrm>
          <a:prstGeom prst="rect">
            <a:avLst/>
          </a:prstGeom>
          <a:solidFill>
            <a:schemeClr val="bg1"/>
          </a:solidFill>
          <a:ln w="19050">
            <a:solidFill>
              <a:srgbClr val="CC6600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20000"/>
              </a:lnSpc>
            </a:pPr>
            <a:r>
              <a:rPr lang="en-US" altLang="zh-CN" sz="2305" b="0" dirty="0">
                <a:solidFill>
                  <a:schemeClr val="tx2"/>
                </a:solidFill>
                <a:latin typeface="宋体" panose="02010600030101010101" pitchFamily="2" charset="-122"/>
              </a:rPr>
              <a:t>#define  </a:t>
            </a:r>
            <a:r>
              <a:rPr lang="zh-CN" altLang="en-US" sz="2305" b="0" dirty="0">
                <a:solidFill>
                  <a:schemeClr val="tx2"/>
                </a:solidFill>
                <a:latin typeface="宋体" panose="02010600030101010101" pitchFamily="2" charset="-122"/>
              </a:rPr>
              <a:t>标识符  </a:t>
            </a:r>
            <a:r>
              <a:rPr lang="zh-CN" altLang="en-US" sz="2305" b="0" dirty="0" smtClean="0">
                <a:solidFill>
                  <a:schemeClr val="tx2"/>
                </a:solidFill>
                <a:latin typeface="宋体" panose="02010600030101010101" pitchFamily="2" charset="-122"/>
              </a:rPr>
              <a:t>常量值</a:t>
            </a:r>
          </a:p>
          <a:p>
            <a:pPr algn="ctr" eaLnBrk="1" hangingPunct="1">
              <a:lnSpc>
                <a:spcPct val="120000"/>
              </a:lnSpc>
            </a:pPr>
            <a:r>
              <a:rPr lang="zh-CN" altLang="en-US" sz="2305" b="0" dirty="0" smtClean="0">
                <a:solidFill>
                  <a:schemeClr val="tx2"/>
                </a:solidFill>
                <a:latin typeface="宋体" panose="02010600030101010101" pitchFamily="2" charset="-122"/>
              </a:rPr>
              <a:t>  或：</a:t>
            </a:r>
            <a:r>
              <a:rPr lang="en-US" altLang="zh-CN" sz="2305" b="0" dirty="0" err="1" smtClean="0">
                <a:solidFill>
                  <a:schemeClr val="tx2"/>
                </a:solidFill>
                <a:latin typeface="宋体" panose="02010600030101010101" pitchFamily="2" charset="-122"/>
              </a:rPr>
              <a:t>const</a:t>
            </a:r>
            <a:r>
              <a:rPr lang="en-US" altLang="zh-CN" sz="2305" b="0" dirty="0" smtClean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305" b="0" dirty="0" smtClean="0">
                <a:solidFill>
                  <a:schemeClr val="tx2"/>
                </a:solidFill>
                <a:latin typeface="宋体" panose="02010600030101010101" pitchFamily="2" charset="-122"/>
              </a:rPr>
              <a:t>数据类型  标识符 </a:t>
            </a:r>
            <a:r>
              <a:rPr lang="en-US" altLang="zh-CN" sz="2305" b="0" dirty="0" smtClean="0">
                <a:solidFill>
                  <a:schemeClr val="tx2"/>
                </a:solidFill>
                <a:latin typeface="宋体" panose="02010600030101010101" pitchFamily="2" charset="-122"/>
              </a:rPr>
              <a:t>= </a:t>
            </a:r>
            <a:r>
              <a:rPr lang="zh-CN" altLang="en-US" sz="2305" b="0" dirty="0" smtClean="0">
                <a:solidFill>
                  <a:schemeClr val="tx2"/>
                </a:solidFill>
                <a:latin typeface="宋体" panose="02010600030101010101" pitchFamily="2" charset="-122"/>
              </a:rPr>
              <a:t>常量值</a:t>
            </a:r>
            <a:r>
              <a:rPr lang="en-US" altLang="zh-CN" sz="2305" dirty="0" smtClean="0">
                <a:solidFill>
                  <a:srgbClr val="C00000"/>
                </a:solidFill>
                <a:latin typeface="宋体" panose="02010600030101010101" pitchFamily="2" charset="-122"/>
              </a:rPr>
              <a:t>;</a:t>
            </a:r>
            <a:endParaRPr lang="zh-CN" altLang="en-US" sz="2305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480009" y="5658396"/>
            <a:ext cx="2639616" cy="11996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 bwMode="auto">
          <a:xfrm>
            <a:off x="7032104" y="2392157"/>
            <a:ext cx="3816424" cy="1051725"/>
          </a:xfrm>
          <a:prstGeom prst="cloudCallout">
            <a:avLst>
              <a:gd name="adj1" fmla="val -72953"/>
              <a:gd name="adj2" fmla="val -43079"/>
            </a:avLst>
          </a:prstGeom>
          <a:solidFill>
            <a:schemeClr val="bg1"/>
          </a:solidFill>
          <a:ln w="19050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>
              <a:spcBef>
                <a:spcPct val="50000"/>
              </a:spcBef>
            </a:pPr>
            <a:r>
              <a:rPr lang="zh-CN" altLang="en-US" sz="2000" b="0" dirty="0"/>
              <a:t>内存中实际存放的是这些字符的</a:t>
            </a:r>
            <a:r>
              <a:rPr lang="en-US" altLang="zh-CN" sz="2000" b="0" dirty="0"/>
              <a:t>ASCII</a:t>
            </a:r>
            <a:r>
              <a:rPr lang="zh-CN" altLang="en-US" sz="2000" b="0" dirty="0"/>
              <a:t>码</a:t>
            </a:r>
          </a:p>
        </p:txBody>
      </p:sp>
      <p:sp>
        <p:nvSpPr>
          <p:cNvPr id="12" name="云形标注 11"/>
          <p:cNvSpPr/>
          <p:nvPr/>
        </p:nvSpPr>
        <p:spPr bwMode="auto">
          <a:xfrm>
            <a:off x="7320135" y="5608689"/>
            <a:ext cx="4968553" cy="1051725"/>
          </a:xfrm>
          <a:prstGeom prst="cloudCallout">
            <a:avLst>
              <a:gd name="adj1" fmla="val -72953"/>
              <a:gd name="adj2" fmla="val -43079"/>
            </a:avLst>
          </a:prstGeom>
          <a:solidFill>
            <a:schemeClr val="bg1"/>
          </a:solidFill>
          <a:ln w="19050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>
              <a:spcBef>
                <a:spcPct val="50000"/>
              </a:spcBef>
            </a:pPr>
            <a:r>
              <a:rPr lang="zh-CN" altLang="en-US" sz="2000" b="0" dirty="0" smtClean="0"/>
              <a:t>前者是命令，末尾无分号；后者是语句，末尾有分号</a:t>
            </a:r>
            <a:endParaRPr lang="zh-CN" altLang="en-US" sz="2000" b="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6"/>
          <p:cNvSpPr txBox="1">
            <a:spLocks noGrp="1"/>
          </p:cNvSpPr>
          <p:nvPr>
            <p:ph type="sldNum" sz="quarter" idx="12"/>
          </p:nvPr>
        </p:nvSpPr>
        <p:spPr>
          <a:xfrm>
            <a:off x="8735513" y="6248640"/>
            <a:ext cx="2540762" cy="457177"/>
          </a:xfrm>
        </p:spPr>
        <p:txBody>
          <a:bodyPr lIns="94030" tIns="47015" rIns="94030" bIns="47015"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730" b="0" dirty="0">
                <a:solidFill>
                  <a:schemeClr val="tx2"/>
                </a:solidFill>
              </a:rPr>
              <a:t>11</a:t>
            </a:fld>
            <a:endParaRPr lang="en-US" altLang="zh-CN" sz="1730" b="0" dirty="0">
              <a:solidFill>
                <a:schemeClr val="tx2"/>
              </a:solidFill>
            </a:endParaRPr>
          </a:p>
        </p:txBody>
      </p:sp>
      <p:sp>
        <p:nvSpPr>
          <p:cNvPr id="13315" name="Text Box 234"/>
          <p:cNvSpPr txBox="1"/>
          <p:nvPr/>
        </p:nvSpPr>
        <p:spPr>
          <a:xfrm>
            <a:off x="4308" y="76991"/>
            <a:ext cx="1378124" cy="6124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10000"/>
              </a:spcBef>
            </a:pPr>
            <a:r>
              <a:rPr lang="zh-CN" altLang="en-US" sz="28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注意：</a:t>
            </a:r>
          </a:p>
        </p:txBody>
      </p:sp>
      <p:sp>
        <p:nvSpPr>
          <p:cNvPr id="13316" name="Text Box 236"/>
          <p:cNvSpPr txBox="1"/>
          <p:nvPr/>
        </p:nvSpPr>
        <p:spPr>
          <a:xfrm>
            <a:off x="767408" y="692696"/>
            <a:ext cx="9865096" cy="126650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305" b="0" dirty="0"/>
              <a:t>习惯上符号常量名大写，而变量名小写，以示区分；</a:t>
            </a: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305" b="0" dirty="0"/>
              <a:t>符号常量虽然用标识符来标识，但本质上是常量，其值不能被修改；</a:t>
            </a:r>
          </a:p>
        </p:txBody>
      </p:sp>
      <p:sp>
        <p:nvSpPr>
          <p:cNvPr id="13317" name="Text Box 237" descr="蓝色砂纸"/>
          <p:cNvSpPr txBox="1"/>
          <p:nvPr/>
        </p:nvSpPr>
        <p:spPr>
          <a:xfrm>
            <a:off x="1199456" y="2211437"/>
            <a:ext cx="6818552" cy="4348883"/>
          </a:xfrm>
          <a:prstGeom prst="rect">
            <a:avLst/>
          </a:prstGeom>
          <a:solidFill>
            <a:schemeClr val="bg1"/>
          </a:solidFill>
          <a:ln w="19050">
            <a:solidFill>
              <a:srgbClr val="CC66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305" b="0" dirty="0">
                <a:solidFill>
                  <a:srgbClr val="C00000"/>
                </a:solidFill>
                <a:latin typeface="Times New Roman" panose="02020603050405020304" pitchFamily="18" charset="0"/>
              </a:rPr>
              <a:t>#define  PI  3.14  //const double </a:t>
            </a:r>
            <a:r>
              <a:rPr lang="en-US" altLang="zh-CN" sz="2305" b="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PI=3.14;</a:t>
            </a:r>
            <a:endParaRPr lang="en-US" altLang="zh-CN" sz="2305" b="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r>
              <a:rPr lang="en-US" altLang="zh-CN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#include  &lt;iostream&gt;</a:t>
            </a:r>
          </a:p>
          <a:p>
            <a:r>
              <a:rPr lang="en-US" altLang="zh-CN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using namespace std;</a:t>
            </a:r>
          </a:p>
          <a:p>
            <a:r>
              <a:rPr lang="en-US" altLang="zh-CN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int main( )</a:t>
            </a:r>
          </a:p>
          <a:p>
            <a:r>
              <a:rPr lang="en-US" altLang="zh-CN" sz="2305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{</a:t>
            </a:r>
          </a:p>
          <a:p>
            <a:r>
              <a:rPr lang="en-US" altLang="zh-CN" sz="2305" b="0" dirty="0"/>
              <a:t> </a:t>
            </a:r>
            <a:r>
              <a:rPr lang="en-US" altLang="zh-CN" sz="2305" b="0" dirty="0" smtClean="0"/>
              <a:t>      </a:t>
            </a:r>
            <a:r>
              <a:rPr lang="en-US" altLang="zh-CN" sz="2305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float  </a:t>
            </a:r>
            <a:r>
              <a:rPr lang="en-US" altLang="zh-CN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r=3.0,s,l;</a:t>
            </a:r>
          </a:p>
          <a:p>
            <a:pPr lvl="1"/>
            <a:r>
              <a:rPr lang="en-US" altLang="zh-CN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 l=2*PI*r;</a:t>
            </a:r>
          </a:p>
          <a:p>
            <a:pPr lvl="1"/>
            <a:r>
              <a:rPr lang="en-US" altLang="zh-CN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 s=PI*r*r;</a:t>
            </a:r>
          </a:p>
          <a:p>
            <a:pPr lvl="1"/>
            <a:r>
              <a:rPr lang="en-US" altLang="zh-CN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 cout&lt;&lt;"l="&lt;&lt;l&lt;&lt;",s=" &lt;&lt;s&lt;&lt;endl;</a:t>
            </a:r>
          </a:p>
          <a:p>
            <a:pPr lvl="1"/>
            <a:r>
              <a:rPr lang="en-US" altLang="zh-CN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 system("pause");</a:t>
            </a:r>
          </a:p>
          <a:p>
            <a:pPr lvl="1"/>
            <a:r>
              <a:rPr lang="en-US" altLang="zh-CN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 return 0;</a:t>
            </a:r>
          </a:p>
          <a:p>
            <a:r>
              <a:rPr lang="en-US" altLang="zh-CN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3318" name="Text Box 238"/>
          <p:cNvSpPr txBox="1"/>
          <p:nvPr/>
        </p:nvSpPr>
        <p:spPr>
          <a:xfrm>
            <a:off x="-6206" y="2132856"/>
            <a:ext cx="1277670" cy="4470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305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2-1</a:t>
            </a:r>
            <a:r>
              <a:rPr lang="zh-CN" altLang="en-US" sz="2305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：</a:t>
            </a:r>
            <a:endParaRPr lang="en-US" altLang="zh-CN" sz="2305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24392" y="5805264"/>
            <a:ext cx="2567608" cy="10527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6"/>
          <p:cNvSpPr txBox="1">
            <a:spLocks noGrp="1"/>
          </p:cNvSpPr>
          <p:nvPr>
            <p:ph type="sldNum" sz="quarter" idx="12"/>
          </p:nvPr>
        </p:nvSpPr>
        <p:spPr>
          <a:xfrm>
            <a:off x="8735513" y="6248640"/>
            <a:ext cx="2540762" cy="457177"/>
          </a:xfrm>
        </p:spPr>
        <p:txBody>
          <a:bodyPr lIns="94030" tIns="47015" rIns="94030" bIns="47015"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730" b="0" dirty="0">
                <a:solidFill>
                  <a:schemeClr val="tx2"/>
                </a:solidFill>
              </a:rPr>
              <a:t>12</a:t>
            </a:fld>
            <a:endParaRPr lang="en-US" altLang="zh-CN" sz="1730" b="0" dirty="0">
              <a:solidFill>
                <a:schemeClr val="tx2"/>
              </a:solidFill>
            </a:endParaRPr>
          </a:p>
        </p:txBody>
      </p:sp>
      <p:sp>
        <p:nvSpPr>
          <p:cNvPr id="14339" name="Text Box 9"/>
          <p:cNvSpPr txBox="1"/>
          <p:nvPr/>
        </p:nvSpPr>
        <p:spPr>
          <a:xfrm>
            <a:off x="1533829" y="-27384"/>
            <a:ext cx="8503495" cy="64633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defTabSz="1306830" eaLnBrk="1" hangingPunct="1">
              <a:spcBef>
                <a:spcPct val="50000"/>
              </a:spcBef>
            </a:pPr>
            <a:r>
              <a:rPr kumimoji="1"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2.3 </a:t>
            </a:r>
            <a:r>
              <a:rPr kumimoji="1"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运算符和表达式</a:t>
            </a:r>
          </a:p>
        </p:txBody>
      </p:sp>
      <p:sp>
        <p:nvSpPr>
          <p:cNvPr id="14341" name="Text Box 11"/>
          <p:cNvSpPr txBox="1"/>
          <p:nvPr/>
        </p:nvSpPr>
        <p:spPr>
          <a:xfrm>
            <a:off x="191344" y="692696"/>
            <a:ext cx="8997246" cy="584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2.3.1 </a:t>
            </a:r>
            <a:r>
              <a:rPr lang="zh-CN" altLang="en-US" sz="32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基本概念</a:t>
            </a:r>
          </a:p>
        </p:txBody>
      </p:sp>
      <p:sp>
        <p:nvSpPr>
          <p:cNvPr id="14342" name="Text Box 12"/>
          <p:cNvSpPr txBox="1"/>
          <p:nvPr/>
        </p:nvSpPr>
        <p:spPr>
          <a:xfrm>
            <a:off x="191344" y="1435439"/>
            <a:ext cx="11233248" cy="2862322"/>
          </a:xfrm>
          <a:prstGeom prst="rect">
            <a:avLst/>
          </a:prstGeom>
          <a:noFill/>
          <a:ln w="19050">
            <a:solidFill>
              <a:srgbClr val="CC6600"/>
            </a:solidFill>
          </a:ln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zh-CN" altLang="en-US" sz="2400" b="0" dirty="0">
                <a:solidFill>
                  <a:schemeClr val="tx2"/>
                </a:solidFill>
                <a:latin typeface="+mn-ea"/>
                <a:ea typeface="+mn-ea"/>
              </a:rPr>
              <a:t>运算符具有三个属性：</a:t>
            </a:r>
          </a:p>
          <a:p>
            <a:pPr algn="just" eaLnBrk="1" hangingPunct="1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b="0" dirty="0">
                <a:solidFill>
                  <a:schemeClr val="tx2"/>
                </a:solidFill>
                <a:latin typeface="+mn-ea"/>
                <a:ea typeface="+mn-ea"/>
              </a:rPr>
              <a:t>优先级</a:t>
            </a:r>
            <a:r>
              <a:rPr lang="en-US" altLang="zh-CN" sz="2400" b="0" dirty="0">
                <a:solidFill>
                  <a:schemeClr val="tx2"/>
                </a:solidFill>
                <a:latin typeface="+mn-ea"/>
                <a:ea typeface="+mn-ea"/>
              </a:rPr>
              <a:t>:</a:t>
            </a:r>
            <a:r>
              <a:rPr lang="zh-CN" altLang="en-US" sz="2400" b="0" dirty="0">
                <a:solidFill>
                  <a:schemeClr val="tx2"/>
                </a:solidFill>
                <a:latin typeface="+mn-ea"/>
                <a:ea typeface="+mn-ea"/>
              </a:rPr>
              <a:t>指运算的先后次序，共分</a:t>
            </a:r>
            <a:r>
              <a:rPr lang="en-US" altLang="zh-CN" sz="2400" b="0" dirty="0">
                <a:solidFill>
                  <a:schemeClr val="tx2"/>
                </a:solidFill>
                <a:latin typeface="+mn-ea"/>
                <a:ea typeface="+mn-ea"/>
              </a:rPr>
              <a:t>15</a:t>
            </a:r>
            <a:r>
              <a:rPr lang="zh-CN" altLang="en-US" sz="2400" b="0" dirty="0">
                <a:solidFill>
                  <a:schemeClr val="tx2"/>
                </a:solidFill>
                <a:latin typeface="+mn-ea"/>
                <a:ea typeface="+mn-ea"/>
              </a:rPr>
              <a:t>个级别。</a:t>
            </a:r>
            <a:r>
              <a:rPr lang="en-US" altLang="zh-CN" sz="2400" b="0" dirty="0">
                <a:solidFill>
                  <a:schemeClr val="tx2"/>
                </a:solidFill>
                <a:latin typeface="+mn-ea"/>
                <a:ea typeface="+mn-ea"/>
              </a:rPr>
              <a:t>(</a:t>
            </a:r>
            <a:r>
              <a:rPr lang="zh-CN" altLang="en-US" sz="2400" b="0" dirty="0">
                <a:solidFill>
                  <a:schemeClr val="tx2"/>
                </a:solidFill>
                <a:latin typeface="+mn-ea"/>
                <a:ea typeface="+mn-ea"/>
              </a:rPr>
              <a:t>见</a:t>
            </a:r>
            <a:r>
              <a:rPr lang="en-US" altLang="zh-CN" sz="2400" b="0" dirty="0">
                <a:solidFill>
                  <a:schemeClr val="tx2"/>
                </a:solidFill>
                <a:latin typeface="+mn-ea"/>
                <a:ea typeface="+mn-ea"/>
              </a:rPr>
              <a:t>p27</a:t>
            </a:r>
            <a:r>
              <a:rPr lang="zh-CN" altLang="en-US" sz="2400" b="0" dirty="0">
                <a:solidFill>
                  <a:schemeClr val="tx2"/>
                </a:solidFill>
                <a:latin typeface="+mn-ea"/>
                <a:ea typeface="+mn-ea"/>
              </a:rPr>
              <a:t>表</a:t>
            </a:r>
            <a:r>
              <a:rPr lang="en-US" altLang="zh-CN" sz="2400" b="0" dirty="0">
                <a:solidFill>
                  <a:schemeClr val="tx2"/>
                </a:solidFill>
                <a:latin typeface="+mn-ea"/>
                <a:ea typeface="+mn-ea"/>
              </a:rPr>
              <a:t>1.2.4)</a:t>
            </a:r>
          </a:p>
          <a:p>
            <a:pPr algn="just" eaLnBrk="1" hangingPunct="1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b="0" dirty="0" smtClean="0">
                <a:solidFill>
                  <a:schemeClr val="tx2"/>
                </a:solidFill>
                <a:latin typeface="+mn-ea"/>
                <a:ea typeface="+mn-ea"/>
              </a:rPr>
              <a:t>结合</a:t>
            </a:r>
            <a:r>
              <a:rPr lang="zh-CN" altLang="en-US" sz="2400" b="0" dirty="0">
                <a:solidFill>
                  <a:schemeClr val="tx2"/>
                </a:solidFill>
                <a:latin typeface="+mn-ea"/>
                <a:ea typeface="+mn-ea"/>
              </a:rPr>
              <a:t>性</a:t>
            </a:r>
            <a:r>
              <a:rPr lang="en-US" altLang="zh-CN" sz="2400" b="0" dirty="0">
                <a:solidFill>
                  <a:schemeClr val="tx2"/>
                </a:solidFill>
                <a:latin typeface="+mn-ea"/>
                <a:ea typeface="+mn-ea"/>
              </a:rPr>
              <a:t>:</a:t>
            </a:r>
            <a:r>
              <a:rPr lang="zh-CN" altLang="en-US" sz="2400" b="0" dirty="0">
                <a:solidFill>
                  <a:schemeClr val="tx2"/>
                </a:solidFill>
                <a:latin typeface="+mn-ea"/>
                <a:ea typeface="+mn-ea"/>
              </a:rPr>
              <a:t>指相同优先级运算符连续出现时的计算顺序，分自左向右和自右向左</a:t>
            </a:r>
            <a:r>
              <a:rPr lang="zh-CN" altLang="en-US" sz="2400" b="0" dirty="0" smtClean="0">
                <a:solidFill>
                  <a:schemeClr val="tx2"/>
                </a:solidFill>
                <a:latin typeface="+mn-ea"/>
                <a:ea typeface="+mn-ea"/>
              </a:rPr>
              <a:t>两种</a:t>
            </a:r>
            <a:r>
              <a:rPr lang="zh-CN" altLang="en-US" sz="2400" b="0" dirty="0">
                <a:latin typeface="+mn-ea"/>
                <a:ea typeface="+mn-ea"/>
              </a:rPr>
              <a:t>，</a:t>
            </a:r>
            <a:r>
              <a:rPr lang="zh-CN" altLang="en-US" sz="2400" b="0" dirty="0" smtClean="0">
                <a:solidFill>
                  <a:schemeClr val="tx2"/>
                </a:solidFill>
                <a:latin typeface="+mn-ea"/>
                <a:ea typeface="+mn-ea"/>
              </a:rPr>
              <a:t>除</a:t>
            </a:r>
            <a:r>
              <a:rPr lang="zh-CN" altLang="en-US" sz="2400" b="0" dirty="0">
                <a:solidFill>
                  <a:schemeClr val="tx2"/>
                </a:solidFill>
                <a:latin typeface="+mn-ea"/>
                <a:ea typeface="+mn-ea"/>
              </a:rPr>
              <a:t>特别声明外，皆指自左向右。</a:t>
            </a:r>
          </a:p>
          <a:p>
            <a:pPr algn="just" eaLnBrk="1" hangingPunct="1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b="0" dirty="0" smtClean="0">
                <a:solidFill>
                  <a:schemeClr val="tx2"/>
                </a:solidFill>
                <a:latin typeface="+mn-ea"/>
                <a:ea typeface="+mn-ea"/>
              </a:rPr>
              <a:t>目  </a:t>
            </a:r>
            <a:r>
              <a:rPr lang="zh-CN" altLang="en-US" sz="2400" b="0" dirty="0">
                <a:solidFill>
                  <a:schemeClr val="tx2"/>
                </a:solidFill>
                <a:latin typeface="+mn-ea"/>
                <a:ea typeface="+mn-ea"/>
              </a:rPr>
              <a:t>数</a:t>
            </a:r>
            <a:r>
              <a:rPr lang="en-US" altLang="zh-CN" sz="2400" b="0" dirty="0" smtClean="0">
                <a:solidFill>
                  <a:schemeClr val="tx2"/>
                </a:solidFill>
                <a:latin typeface="+mn-ea"/>
                <a:ea typeface="+mn-ea"/>
              </a:rPr>
              <a:t>:</a:t>
            </a:r>
            <a:r>
              <a:rPr lang="zh-CN" altLang="en-US" sz="2400" b="0" dirty="0" smtClean="0">
                <a:solidFill>
                  <a:schemeClr val="tx2"/>
                </a:solidFill>
                <a:latin typeface="+mn-ea"/>
                <a:ea typeface="+mn-ea"/>
              </a:rPr>
              <a:t>指</a:t>
            </a:r>
            <a:r>
              <a:rPr lang="zh-CN" altLang="en-US" sz="2400" b="0" dirty="0">
                <a:solidFill>
                  <a:schemeClr val="tx2"/>
                </a:solidFill>
                <a:latin typeface="+mn-ea"/>
                <a:ea typeface="+mn-ea"/>
              </a:rPr>
              <a:t>运算符要求的操作数的个数，包括单目、双目和三目，一般目数越少，</a:t>
            </a:r>
            <a:r>
              <a:rPr lang="zh-CN" altLang="en-US" sz="2400" b="0" dirty="0" smtClean="0">
                <a:solidFill>
                  <a:schemeClr val="tx2"/>
                </a:solidFill>
                <a:latin typeface="+mn-ea"/>
                <a:ea typeface="+mn-ea"/>
              </a:rPr>
              <a:t>优先级</a:t>
            </a:r>
            <a:r>
              <a:rPr lang="zh-CN" altLang="en-US" sz="2400" b="0" dirty="0">
                <a:solidFill>
                  <a:schemeClr val="tx2"/>
                </a:solidFill>
                <a:latin typeface="+mn-ea"/>
                <a:ea typeface="+mn-ea"/>
              </a:rPr>
              <a:t>越高。</a:t>
            </a:r>
          </a:p>
        </p:txBody>
      </p:sp>
      <p:sp>
        <p:nvSpPr>
          <p:cNvPr id="14343" name="Text Box 14"/>
          <p:cNvSpPr txBox="1"/>
          <p:nvPr/>
        </p:nvSpPr>
        <p:spPr>
          <a:xfrm>
            <a:off x="214636" y="4861609"/>
            <a:ext cx="11235128" cy="1015663"/>
          </a:xfrm>
          <a:prstGeom prst="rect">
            <a:avLst/>
          </a:prstGeom>
          <a:noFill/>
          <a:ln w="19050">
            <a:solidFill>
              <a:srgbClr val="CC6600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algn="just" eaLnBrk="1" hangingPunct="1">
              <a:spcBef>
                <a:spcPct val="50000"/>
              </a:spcBef>
              <a:defRPr sz="2400" b="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表达式</a:t>
            </a:r>
            <a:r>
              <a:rPr lang="zh-CN" altLang="en-US" dirty="0" smtClean="0"/>
              <a:t>：由</a:t>
            </a:r>
            <a:r>
              <a:rPr lang="zh-CN" altLang="en-US" dirty="0"/>
              <a:t>常量、变量、函数调用和运算符按一定规律组合在一起构成的</a:t>
            </a:r>
            <a:r>
              <a:rPr lang="zh-CN" altLang="en-US" dirty="0" smtClean="0"/>
              <a:t>式子</a:t>
            </a:r>
            <a:r>
              <a:rPr lang="zh-CN" altLang="en-US" dirty="0"/>
              <a:t>，</a:t>
            </a:r>
            <a:r>
              <a:rPr lang="zh-CN" altLang="en-US" dirty="0" smtClean="0"/>
              <a:t>如</a:t>
            </a:r>
            <a:r>
              <a:rPr lang="zh-CN" altLang="en-US" dirty="0"/>
              <a:t>：</a:t>
            </a:r>
          </a:p>
          <a:p>
            <a:r>
              <a:rPr lang="zh-CN" altLang="en-US" dirty="0"/>
              <a:t>	       </a:t>
            </a:r>
            <a:r>
              <a:rPr lang="en-US" altLang="zh-CN" dirty="0"/>
              <a:t>a+14/(3+2)-sqrt(17)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992544" y="6093296"/>
            <a:ext cx="1199456" cy="7647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9"/>
          <p:cNvSpPr txBox="1"/>
          <p:nvPr/>
        </p:nvSpPr>
        <p:spPr>
          <a:xfrm>
            <a:off x="153487" y="116632"/>
            <a:ext cx="4694716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2.3.2 </a:t>
            </a:r>
            <a:r>
              <a:rPr lang="zh-CN" altLang="en-US" sz="32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运算符</a:t>
            </a:r>
            <a:endParaRPr lang="zh-CN" altLang="en-US" sz="32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363" name="Text Box 10"/>
          <p:cNvSpPr txBox="1"/>
          <p:nvPr/>
        </p:nvSpPr>
        <p:spPr>
          <a:xfrm>
            <a:off x="153487" y="1035461"/>
            <a:ext cx="5987743" cy="3822585"/>
          </a:xfrm>
          <a:prstGeom prst="rect">
            <a:avLst/>
          </a:prstGeom>
          <a:noFill/>
          <a:ln w="19050">
            <a:solidFill>
              <a:srgbClr val="CC6600"/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0" dirty="0">
                <a:latin typeface="+mn-ea"/>
                <a:ea typeface="+mn-ea"/>
              </a:rPr>
              <a:t>1.</a:t>
            </a:r>
            <a:r>
              <a:rPr lang="zh-CN" altLang="en-US" sz="2400" b="0" dirty="0">
                <a:latin typeface="+mn-ea"/>
                <a:ea typeface="+mn-ea"/>
              </a:rPr>
              <a:t>算术运算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0" dirty="0" smtClean="0">
                <a:solidFill>
                  <a:schemeClr val="tx2"/>
                </a:solidFill>
                <a:latin typeface="+mn-ea"/>
                <a:ea typeface="+mn-ea"/>
              </a:rPr>
              <a:t>种类</a:t>
            </a:r>
            <a:r>
              <a:rPr lang="zh-CN" altLang="en-US" sz="2400" b="0" dirty="0">
                <a:solidFill>
                  <a:schemeClr val="tx2"/>
                </a:solidFill>
                <a:latin typeface="+mn-ea"/>
                <a:ea typeface="+mn-ea"/>
              </a:rPr>
              <a:t>：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400" b="0" dirty="0">
                <a:solidFill>
                  <a:schemeClr val="tx2"/>
                </a:solidFill>
                <a:latin typeface="+mn-ea"/>
                <a:ea typeface="+mn-ea"/>
              </a:rPr>
              <a:t>    </a:t>
            </a:r>
            <a:r>
              <a:rPr lang="en-US" altLang="zh-CN" sz="2400" b="0" dirty="0">
                <a:solidFill>
                  <a:schemeClr val="tx2"/>
                </a:solidFill>
                <a:latin typeface="+mn-ea"/>
                <a:ea typeface="+mn-ea"/>
              </a:rPr>
              <a:t>+			</a:t>
            </a:r>
            <a:r>
              <a:rPr lang="zh-CN" altLang="en-US" sz="2400" b="0" dirty="0">
                <a:solidFill>
                  <a:schemeClr val="tx2"/>
                </a:solidFill>
                <a:latin typeface="+mn-ea"/>
                <a:ea typeface="+mn-ea"/>
              </a:rPr>
              <a:t>（加法或取正）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400" b="0" dirty="0">
                <a:solidFill>
                  <a:schemeClr val="tx2"/>
                </a:solidFill>
                <a:latin typeface="+mn-ea"/>
                <a:ea typeface="+mn-ea"/>
              </a:rPr>
              <a:t>    </a:t>
            </a:r>
            <a:r>
              <a:rPr lang="en-US" altLang="zh-CN" sz="2400" b="0" dirty="0">
                <a:solidFill>
                  <a:schemeClr val="tx2"/>
                </a:solidFill>
                <a:latin typeface="+mn-ea"/>
                <a:ea typeface="+mn-ea"/>
              </a:rPr>
              <a:t>-			</a:t>
            </a:r>
            <a:r>
              <a:rPr lang="zh-CN" altLang="en-US" sz="2400" b="0" dirty="0">
                <a:solidFill>
                  <a:schemeClr val="tx2"/>
                </a:solidFill>
                <a:latin typeface="+mn-ea"/>
                <a:ea typeface="+mn-ea"/>
              </a:rPr>
              <a:t>（减法或取负）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400" b="0" dirty="0">
                <a:solidFill>
                  <a:schemeClr val="tx2"/>
                </a:solidFill>
                <a:latin typeface="+mn-ea"/>
                <a:ea typeface="+mn-ea"/>
              </a:rPr>
              <a:t>    *			（乘法）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400" b="0" dirty="0">
                <a:solidFill>
                  <a:schemeClr val="tx2"/>
                </a:solidFill>
                <a:latin typeface="+mn-ea"/>
                <a:ea typeface="+mn-ea"/>
              </a:rPr>
              <a:t>    /</a:t>
            </a:r>
            <a:r>
              <a:rPr lang="en-US" altLang="zh-CN" sz="2400" b="0" dirty="0">
                <a:solidFill>
                  <a:schemeClr val="tx2"/>
                </a:solidFill>
                <a:latin typeface="+mn-ea"/>
                <a:ea typeface="+mn-ea"/>
              </a:rPr>
              <a:t>	            </a:t>
            </a:r>
            <a:r>
              <a:rPr lang="zh-CN" altLang="en-US" sz="2400" b="0" dirty="0" smtClean="0">
                <a:solidFill>
                  <a:schemeClr val="tx2"/>
                </a:solidFill>
                <a:latin typeface="+mn-ea"/>
                <a:ea typeface="+mn-ea"/>
              </a:rPr>
              <a:t>（</a:t>
            </a:r>
            <a:r>
              <a:rPr lang="zh-CN" altLang="en-US" sz="2400" b="0" dirty="0">
                <a:solidFill>
                  <a:schemeClr val="tx2"/>
                </a:solidFill>
                <a:latin typeface="+mn-ea"/>
                <a:ea typeface="+mn-ea"/>
              </a:rPr>
              <a:t>除法）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400" b="0" dirty="0">
                <a:solidFill>
                  <a:schemeClr val="tx2"/>
                </a:solidFill>
                <a:latin typeface="+mn-ea"/>
                <a:ea typeface="+mn-ea"/>
              </a:rPr>
              <a:t>   </a:t>
            </a:r>
            <a:r>
              <a:rPr lang="en-US" altLang="zh-CN" sz="2400" b="0" dirty="0">
                <a:solidFill>
                  <a:schemeClr val="tx2"/>
                </a:solidFill>
                <a:latin typeface="+mn-ea"/>
                <a:ea typeface="+mn-ea"/>
              </a:rPr>
              <a:t>%			</a:t>
            </a:r>
            <a:r>
              <a:rPr lang="zh-CN" altLang="en-US" sz="2400" b="0" dirty="0">
                <a:solidFill>
                  <a:schemeClr val="tx2"/>
                </a:solidFill>
                <a:latin typeface="+mn-ea"/>
                <a:ea typeface="+mn-ea"/>
              </a:rPr>
              <a:t>（求余数）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400" b="0" dirty="0">
                <a:solidFill>
                  <a:schemeClr val="tx2"/>
                </a:solidFill>
                <a:latin typeface="+mn-ea"/>
                <a:ea typeface="+mn-ea"/>
              </a:rPr>
              <a:t>   </a:t>
            </a:r>
            <a:r>
              <a:rPr lang="en-US" altLang="zh-CN" sz="2400" b="0" dirty="0">
                <a:solidFill>
                  <a:schemeClr val="tx2"/>
                </a:solidFill>
                <a:latin typeface="+mn-ea"/>
                <a:ea typeface="+mn-ea"/>
              </a:rPr>
              <a:t>++			</a:t>
            </a:r>
            <a:r>
              <a:rPr lang="zh-CN" altLang="en-US" sz="2400" b="0" dirty="0">
                <a:solidFill>
                  <a:schemeClr val="tx2"/>
                </a:solidFill>
                <a:latin typeface="+mn-ea"/>
                <a:ea typeface="+mn-ea"/>
              </a:rPr>
              <a:t>（自增）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400" b="0" dirty="0">
                <a:solidFill>
                  <a:schemeClr val="tx2"/>
                </a:solidFill>
                <a:latin typeface="+mn-ea"/>
                <a:ea typeface="+mn-ea"/>
              </a:rPr>
              <a:t>   </a:t>
            </a:r>
            <a:r>
              <a:rPr lang="en-US" altLang="zh-CN" sz="2400" b="0" dirty="0">
                <a:solidFill>
                  <a:schemeClr val="tx2"/>
                </a:solidFill>
                <a:latin typeface="+mn-ea"/>
                <a:ea typeface="+mn-ea"/>
              </a:rPr>
              <a:t>--			</a:t>
            </a:r>
            <a:r>
              <a:rPr lang="zh-CN" altLang="en-US" sz="2400" b="0" dirty="0">
                <a:solidFill>
                  <a:schemeClr val="tx2"/>
                </a:solidFill>
                <a:latin typeface="+mn-ea"/>
                <a:ea typeface="+mn-ea"/>
              </a:rPr>
              <a:t>（自减）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400" b="0" dirty="0">
                <a:solidFill>
                  <a:schemeClr val="tx2"/>
                </a:solidFill>
                <a:latin typeface="+mn-ea"/>
                <a:ea typeface="+mn-ea"/>
              </a:rPr>
              <a:t>    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400" b="0" dirty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zh-CN" altLang="en-US" sz="2400" b="0" dirty="0" smtClean="0">
                <a:solidFill>
                  <a:schemeClr val="tx2"/>
                </a:solidFill>
                <a:latin typeface="+mn-ea"/>
                <a:ea typeface="+mn-ea"/>
              </a:rPr>
              <a:t>其中：</a:t>
            </a:r>
            <a:r>
              <a:rPr lang="en-US" altLang="zh-CN" sz="2400" b="0" dirty="0" smtClean="0">
                <a:solidFill>
                  <a:schemeClr val="tx2"/>
                </a:solidFill>
                <a:latin typeface="+mn-ea"/>
                <a:ea typeface="+mn-ea"/>
              </a:rPr>
              <a:t>++</a:t>
            </a:r>
            <a:r>
              <a:rPr lang="zh-CN" altLang="en-US" sz="2400" b="0" dirty="0" smtClean="0">
                <a:solidFill>
                  <a:schemeClr val="tx2"/>
                </a:solidFill>
                <a:latin typeface="+mn-ea"/>
                <a:ea typeface="+mn-ea"/>
              </a:rPr>
              <a:t>和</a:t>
            </a:r>
            <a:r>
              <a:rPr lang="en-US" altLang="zh-CN" sz="2400" b="0" dirty="0" smtClean="0">
                <a:solidFill>
                  <a:schemeClr val="tx2"/>
                </a:solidFill>
                <a:latin typeface="+mn-ea"/>
                <a:ea typeface="+mn-ea"/>
              </a:rPr>
              <a:t>--</a:t>
            </a:r>
            <a:r>
              <a:rPr lang="zh-CN" altLang="en-US" sz="2400" b="0" dirty="0" smtClean="0">
                <a:solidFill>
                  <a:schemeClr val="tx2"/>
                </a:solidFill>
                <a:latin typeface="+mn-ea"/>
                <a:ea typeface="+mn-ea"/>
              </a:rPr>
              <a:t>的结合性是</a:t>
            </a:r>
            <a:r>
              <a:rPr lang="zh-CN" altLang="en-US" sz="2400" dirty="0" smtClean="0">
                <a:solidFill>
                  <a:srgbClr val="C00000"/>
                </a:solidFill>
                <a:latin typeface="+mn-ea"/>
                <a:ea typeface="+mn-ea"/>
              </a:rPr>
              <a:t>自右向左</a:t>
            </a:r>
            <a:r>
              <a:rPr lang="zh-CN" altLang="en-US" sz="2400" b="0" dirty="0" smtClean="0">
                <a:solidFill>
                  <a:schemeClr val="tx2"/>
                </a:solidFill>
                <a:latin typeface="+mn-ea"/>
                <a:ea typeface="+mn-ea"/>
              </a:rPr>
              <a:t>的。 </a:t>
            </a:r>
            <a:endParaRPr lang="en-US" altLang="zh-CN" sz="2400" b="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992544" y="6093296"/>
            <a:ext cx="1199456" cy="7647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Text Box 10"/>
          <p:cNvSpPr txBox="1"/>
          <p:nvPr/>
        </p:nvSpPr>
        <p:spPr>
          <a:xfrm>
            <a:off x="6312024" y="1721150"/>
            <a:ext cx="5760640" cy="3083921"/>
          </a:xfrm>
          <a:prstGeom prst="rect">
            <a:avLst/>
          </a:prstGeom>
          <a:noFill/>
          <a:ln w="19050">
            <a:solidFill>
              <a:srgbClr val="CC6600"/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0" dirty="0" smtClean="0">
                <a:solidFill>
                  <a:schemeClr val="tx2"/>
                </a:solidFill>
                <a:latin typeface="+mn-ea"/>
                <a:ea typeface="+mn-ea"/>
              </a:rPr>
              <a:t>优先级</a:t>
            </a:r>
            <a:r>
              <a:rPr lang="zh-CN" altLang="en-US" sz="2400" b="0" dirty="0">
                <a:solidFill>
                  <a:schemeClr val="tx2"/>
                </a:solidFill>
                <a:latin typeface="+mn-ea"/>
                <a:ea typeface="+mn-ea"/>
              </a:rPr>
              <a:t>：</a:t>
            </a:r>
            <a:r>
              <a:rPr lang="en-US" altLang="zh-CN" sz="2400" b="0" dirty="0">
                <a:solidFill>
                  <a:schemeClr val="tx2"/>
                </a:solidFill>
                <a:latin typeface="+mn-ea"/>
                <a:ea typeface="+mn-ea"/>
              </a:rPr>
              <a:t>(</a:t>
            </a:r>
            <a:r>
              <a:rPr lang="zh-CN" altLang="en-US" sz="2400" b="0" dirty="0">
                <a:solidFill>
                  <a:schemeClr val="tx2"/>
                </a:solidFill>
                <a:latin typeface="+mn-ea"/>
                <a:ea typeface="+mn-ea"/>
              </a:rPr>
              <a:t>从高到低</a:t>
            </a:r>
            <a:r>
              <a:rPr lang="en-US" altLang="zh-CN" sz="2400" b="0" dirty="0">
                <a:solidFill>
                  <a:schemeClr val="tx2"/>
                </a:solidFill>
                <a:latin typeface="+mn-ea"/>
                <a:ea typeface="+mn-ea"/>
              </a:rPr>
              <a:t>)</a:t>
            </a:r>
          </a:p>
          <a:p>
            <a:pPr algn="just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sz="2400" b="0" dirty="0">
                <a:solidFill>
                  <a:schemeClr val="tx2"/>
                </a:solidFill>
                <a:latin typeface="+mn-ea"/>
                <a:ea typeface="+mn-ea"/>
              </a:rPr>
              <a:t>	</a:t>
            </a:r>
            <a:r>
              <a:rPr lang="en-US" altLang="zh-CN" sz="2400" b="0" dirty="0">
                <a:latin typeface="+mn-ea"/>
                <a:ea typeface="+mn-ea"/>
              </a:rPr>
              <a:t> </a:t>
            </a:r>
            <a:r>
              <a:rPr lang="en-US" altLang="zh-CN" sz="2400" b="0" dirty="0" smtClean="0">
                <a:latin typeface="+mn-ea"/>
                <a:ea typeface="+mn-ea"/>
              </a:rPr>
              <a:t>  </a:t>
            </a:r>
          </a:p>
          <a:p>
            <a:pPr algn="just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sz="2400" b="0" dirty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en-US" altLang="zh-CN" sz="2400" b="0" dirty="0" smtClean="0">
                <a:solidFill>
                  <a:schemeClr val="tx2"/>
                </a:solidFill>
                <a:latin typeface="+mn-ea"/>
                <a:ea typeface="+mn-ea"/>
              </a:rPr>
              <a:t>       (++</a:t>
            </a:r>
            <a:r>
              <a:rPr lang="zh-CN" altLang="en-US" sz="2400" b="0" dirty="0">
                <a:solidFill>
                  <a:schemeClr val="tx2"/>
                </a:solidFill>
                <a:latin typeface="+mn-ea"/>
                <a:ea typeface="+mn-ea"/>
              </a:rPr>
              <a:t>、</a:t>
            </a:r>
            <a:r>
              <a:rPr lang="en-US" altLang="zh-CN" sz="2400" b="0" dirty="0">
                <a:solidFill>
                  <a:schemeClr val="tx2"/>
                </a:solidFill>
                <a:latin typeface="+mn-ea"/>
                <a:ea typeface="+mn-ea"/>
              </a:rPr>
              <a:t>--</a:t>
            </a:r>
            <a:r>
              <a:rPr lang="zh-CN" altLang="en-US" sz="2400" b="0" dirty="0">
                <a:solidFill>
                  <a:schemeClr val="tx2"/>
                </a:solidFill>
                <a:latin typeface="+mn-ea"/>
                <a:ea typeface="+mn-ea"/>
              </a:rPr>
              <a:t>、</a:t>
            </a:r>
            <a:r>
              <a:rPr lang="en-US" altLang="zh-CN" sz="2400" b="0" dirty="0">
                <a:solidFill>
                  <a:schemeClr val="tx2"/>
                </a:solidFill>
                <a:latin typeface="+mn-ea"/>
                <a:ea typeface="+mn-ea"/>
              </a:rPr>
              <a:t>+</a:t>
            </a:r>
            <a:r>
              <a:rPr lang="zh-CN" altLang="en-US" sz="2400" b="0" dirty="0">
                <a:solidFill>
                  <a:schemeClr val="tx2"/>
                </a:solidFill>
                <a:latin typeface="+mn-ea"/>
                <a:ea typeface="+mn-ea"/>
              </a:rPr>
              <a:t>、</a:t>
            </a:r>
            <a:r>
              <a:rPr lang="en-US" altLang="zh-CN" sz="2400" b="0" dirty="0" smtClean="0">
                <a:solidFill>
                  <a:schemeClr val="tx2"/>
                </a:solidFill>
                <a:latin typeface="+mn-ea"/>
                <a:ea typeface="+mn-ea"/>
              </a:rPr>
              <a:t>- ) </a:t>
            </a:r>
            <a:endParaRPr lang="en-US" altLang="zh-CN" sz="2400" b="0" dirty="0">
              <a:solidFill>
                <a:schemeClr val="tx2"/>
              </a:solidFill>
              <a:latin typeface="+mn-ea"/>
              <a:ea typeface="+mn-ea"/>
            </a:endParaRPr>
          </a:p>
          <a:p>
            <a:pPr algn="just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sz="2400" b="0" dirty="0">
                <a:solidFill>
                  <a:schemeClr val="tx2"/>
                </a:solidFill>
                <a:latin typeface="+mn-ea"/>
                <a:ea typeface="+mn-ea"/>
              </a:rPr>
              <a:t>        </a:t>
            </a:r>
            <a:r>
              <a:rPr lang="en-US" altLang="zh-CN" sz="2400" b="0" dirty="0" smtClean="0">
                <a:solidFill>
                  <a:schemeClr val="tx2"/>
                </a:solidFill>
                <a:latin typeface="+mn-ea"/>
                <a:ea typeface="+mn-ea"/>
              </a:rPr>
              <a:t>(*</a:t>
            </a:r>
            <a:r>
              <a:rPr lang="zh-CN" altLang="en-US" sz="2400" b="0" dirty="0">
                <a:solidFill>
                  <a:schemeClr val="tx2"/>
                </a:solidFill>
                <a:latin typeface="+mn-ea"/>
                <a:ea typeface="+mn-ea"/>
              </a:rPr>
              <a:t>、</a:t>
            </a:r>
            <a:r>
              <a:rPr lang="en-US" altLang="zh-CN" sz="2400" b="0" dirty="0">
                <a:solidFill>
                  <a:schemeClr val="tx2"/>
                </a:solidFill>
                <a:latin typeface="+mn-ea"/>
                <a:ea typeface="+mn-ea"/>
              </a:rPr>
              <a:t>/</a:t>
            </a:r>
            <a:r>
              <a:rPr lang="zh-CN" altLang="en-US" sz="2400" b="0" dirty="0">
                <a:solidFill>
                  <a:schemeClr val="tx2"/>
                </a:solidFill>
                <a:latin typeface="+mn-ea"/>
                <a:ea typeface="+mn-ea"/>
              </a:rPr>
              <a:t>、</a:t>
            </a:r>
            <a:r>
              <a:rPr lang="en-US" altLang="zh-CN" sz="2400" b="0" dirty="0">
                <a:solidFill>
                  <a:schemeClr val="tx2"/>
                </a:solidFill>
                <a:latin typeface="+mn-ea"/>
                <a:ea typeface="+mn-ea"/>
              </a:rPr>
              <a:t>%)  </a:t>
            </a:r>
          </a:p>
          <a:p>
            <a:pPr algn="just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sz="2400" b="0" dirty="0">
                <a:solidFill>
                  <a:schemeClr val="tx2"/>
                </a:solidFill>
                <a:latin typeface="+mn-ea"/>
                <a:ea typeface="+mn-ea"/>
              </a:rPr>
              <a:t>        </a:t>
            </a:r>
            <a:r>
              <a:rPr lang="en-US" altLang="zh-CN" sz="2400" b="0" dirty="0" smtClean="0">
                <a:solidFill>
                  <a:schemeClr val="tx2"/>
                </a:solidFill>
                <a:latin typeface="+mn-ea"/>
                <a:ea typeface="+mn-ea"/>
              </a:rPr>
              <a:t>( +</a:t>
            </a:r>
            <a:r>
              <a:rPr lang="zh-CN" altLang="en-US" sz="2400" b="0" dirty="0">
                <a:solidFill>
                  <a:schemeClr val="tx2"/>
                </a:solidFill>
                <a:latin typeface="+mn-ea"/>
                <a:ea typeface="+mn-ea"/>
              </a:rPr>
              <a:t>、</a:t>
            </a:r>
            <a:r>
              <a:rPr lang="en-US" altLang="zh-CN" sz="2400" b="0" dirty="0" smtClean="0">
                <a:solidFill>
                  <a:schemeClr val="tx2"/>
                </a:solidFill>
                <a:latin typeface="+mn-ea"/>
                <a:ea typeface="+mn-ea"/>
              </a:rPr>
              <a:t>- )</a:t>
            </a:r>
          </a:p>
          <a:p>
            <a:pPr algn="just" eaLnBrk="1" hangingPunct="1">
              <a:lnSpc>
                <a:spcPct val="90000"/>
              </a:lnSpc>
              <a:spcBef>
                <a:spcPct val="30000"/>
              </a:spcBef>
            </a:pPr>
            <a:endParaRPr lang="en-US" altLang="zh-CN" sz="2400" b="0" dirty="0">
              <a:latin typeface="+mn-ea"/>
              <a:ea typeface="+mn-ea"/>
            </a:endParaRPr>
          </a:p>
          <a:p>
            <a:pPr algn="just" eaLnBrk="1" hangingPunct="1">
              <a:lnSpc>
                <a:spcPct val="90000"/>
              </a:lnSpc>
              <a:spcBef>
                <a:spcPct val="30000"/>
              </a:spcBef>
            </a:pPr>
            <a:endParaRPr lang="en-US" altLang="zh-CN" sz="2400" b="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976320" y="2060848"/>
            <a:ext cx="2925550" cy="910321"/>
            <a:chOff x="8234604" y="4797152"/>
            <a:chExt cx="2925550" cy="910321"/>
          </a:xfrm>
        </p:grpSpPr>
        <p:sp>
          <p:nvSpPr>
            <p:cNvPr id="15" name="Oval 11"/>
            <p:cNvSpPr/>
            <p:nvPr/>
          </p:nvSpPr>
          <p:spPr>
            <a:xfrm>
              <a:off x="8234604" y="5301244"/>
              <a:ext cx="769301" cy="406229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endParaRPr lang="zh-CN" altLang="en-US" sz="2230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" name="线形标注 2 16"/>
            <p:cNvSpPr/>
            <p:nvPr/>
          </p:nvSpPr>
          <p:spPr bwMode="auto">
            <a:xfrm>
              <a:off x="9719994" y="4797152"/>
              <a:ext cx="1440160" cy="504092"/>
            </a:xfrm>
            <a:prstGeom prst="borderCallout2">
              <a:avLst/>
            </a:prstGeom>
            <a:solidFill>
              <a:schemeClr val="bg1"/>
            </a:solidFill>
            <a:ln w="19050" cap="flat" cmpd="sng" algn="ctr">
              <a:solidFill>
                <a:srgbClr val="CC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13068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正、负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824645" y="3515178"/>
            <a:ext cx="3188906" cy="813939"/>
            <a:chOff x="7148467" y="6165304"/>
            <a:chExt cx="3188906" cy="813939"/>
          </a:xfrm>
        </p:grpSpPr>
        <p:sp>
          <p:nvSpPr>
            <p:cNvPr id="16" name="Oval 14"/>
            <p:cNvSpPr/>
            <p:nvPr/>
          </p:nvSpPr>
          <p:spPr>
            <a:xfrm>
              <a:off x="7148467" y="6165304"/>
              <a:ext cx="822919" cy="455687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endParaRPr lang="zh-CN" altLang="en-US" sz="2230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线形标注 2 17"/>
            <p:cNvSpPr/>
            <p:nvPr/>
          </p:nvSpPr>
          <p:spPr bwMode="auto">
            <a:xfrm>
              <a:off x="8897213" y="6475151"/>
              <a:ext cx="1440160" cy="50409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7680"/>
                <a:gd name="adj6" fmla="val -69034"/>
              </a:avLst>
            </a:prstGeom>
            <a:solidFill>
              <a:schemeClr val="bg1"/>
            </a:solidFill>
            <a:ln w="19050" cap="flat" cmpd="sng" algn="ctr">
              <a:solidFill>
                <a:srgbClr val="CC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13068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加、减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1"/>
          <p:cNvSpPr txBox="1"/>
          <p:nvPr/>
        </p:nvSpPr>
        <p:spPr>
          <a:xfrm>
            <a:off x="47328" y="44450"/>
            <a:ext cx="11305256" cy="4345805"/>
          </a:xfrm>
          <a:prstGeom prst="rect">
            <a:avLst/>
          </a:prstGeom>
          <a:noFill/>
          <a:ln w="19050">
            <a:solidFill>
              <a:srgbClr val="CC6600"/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10000"/>
              </a:spcBef>
            </a:pPr>
            <a:r>
              <a:rPr lang="zh-CN" altLang="en-US" sz="28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说明：</a:t>
            </a:r>
          </a:p>
          <a:p>
            <a:pPr lvl="1" eaLnBrk="1" hangingPunct="1">
              <a:lnSpc>
                <a:spcPct val="120000"/>
              </a:lnSpc>
              <a:buChar char="•"/>
            </a:pP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在除法运算中</a:t>
            </a:r>
            <a:r>
              <a:rPr lang="zh-CN" altLang="en-US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，若两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个操作数都是</a:t>
            </a:r>
            <a:r>
              <a:rPr lang="zh-CN" altLang="en-US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整数，则商为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整数，小数部分一律舍去</a:t>
            </a:r>
            <a:r>
              <a:rPr lang="zh-CN" altLang="en-US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  <a:endParaRPr lang="zh-CN" altLang="en-US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1/2 </a:t>
            </a:r>
            <a:r>
              <a:rPr lang="zh-CN" altLang="en-US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？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                              1.0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/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？</a:t>
            </a: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buChar char="•"/>
            </a:pP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%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（求余运算）要求两个操作数都是整型，结果为整除后余下的整余数，余数的符号与被除数符号一致</a:t>
            </a:r>
            <a:r>
              <a:rPr lang="zh-CN" altLang="en-US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  <a:endParaRPr lang="en-US" altLang="zh-CN" sz="2400" b="0" dirty="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400" b="0" dirty="0"/>
              <a:t>     -5%3?			    </a:t>
            </a:r>
            <a:r>
              <a:rPr lang="en-US" altLang="zh-CN" sz="2400" b="0" dirty="0" smtClean="0"/>
              <a:t>5%-3?</a:t>
            </a:r>
            <a:endParaRPr lang="zh-CN" altLang="en-US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Char char="•"/>
            </a:pP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自增、自减运算符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(++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- -)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++i   ,    --</a:t>
            </a:r>
            <a:r>
              <a:rPr lang="en-US" altLang="zh-CN" sz="2400" b="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在使用</a:t>
            </a:r>
            <a:r>
              <a:rPr lang="en-US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之前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先使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的值加减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1)</a:t>
            </a:r>
          </a:p>
          <a:p>
            <a:pPr eaLnBrk="1" hangingPunct="1"/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i++  ,    i--      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在使用</a:t>
            </a:r>
            <a:r>
              <a:rPr lang="en-US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之后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400" b="0" dirty="0"/>
              <a:t>再</a:t>
            </a:r>
            <a:r>
              <a:rPr lang="zh-CN" altLang="en-US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使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的值加减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1)</a:t>
            </a:r>
          </a:p>
        </p:txBody>
      </p:sp>
      <p:sp>
        <p:nvSpPr>
          <p:cNvPr id="16389" name="Text Box 24" descr="蓝色砂纸"/>
          <p:cNvSpPr txBox="1"/>
          <p:nvPr/>
        </p:nvSpPr>
        <p:spPr>
          <a:xfrm>
            <a:off x="7176468" y="3012413"/>
            <a:ext cx="4176116" cy="1156970"/>
          </a:xfrm>
          <a:prstGeom prst="rect">
            <a:avLst/>
          </a:prstGeom>
          <a:blipFill rotWithShape="0">
            <a:blip r:embed="rId2"/>
          </a:blipFill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若 </a:t>
            </a:r>
            <a:r>
              <a:rPr lang="en-US" altLang="zh-CN" sz="2305" b="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305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=3</a:t>
            </a:r>
            <a:r>
              <a:rPr lang="zh-CN" altLang="en-US" sz="2305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，执行以下语句</a:t>
            </a:r>
            <a:r>
              <a:rPr lang="zh-CN" altLang="en-US" sz="2305" b="0" dirty="0" smtClean="0"/>
              <a:t>后</a:t>
            </a:r>
            <a:r>
              <a:rPr lang="en-US" altLang="zh-CN" sz="2305" b="0" dirty="0" err="1" smtClean="0"/>
              <a:t>i</a:t>
            </a:r>
            <a:r>
              <a:rPr lang="en-US" altLang="zh-CN" sz="2305" b="0" dirty="0" smtClean="0"/>
              <a:t>=?j=?</a:t>
            </a:r>
            <a:endParaRPr lang="zh-CN" altLang="en-US" sz="2305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305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=++i; </a:t>
            </a:r>
            <a:endParaRPr lang="en-US" altLang="zh-CN" sz="2305" b="0" dirty="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305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j=</a:t>
            </a:r>
            <a:r>
              <a:rPr lang="en-US" altLang="zh-CN" sz="2305" b="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++;        </a:t>
            </a:r>
          </a:p>
        </p:txBody>
      </p:sp>
      <p:sp>
        <p:nvSpPr>
          <p:cNvPr id="16390" name="Text Box 25"/>
          <p:cNvSpPr txBox="1"/>
          <p:nvPr/>
        </p:nvSpPr>
        <p:spPr>
          <a:xfrm>
            <a:off x="119336" y="4581128"/>
            <a:ext cx="11233248" cy="1539268"/>
          </a:xfrm>
          <a:prstGeom prst="rect">
            <a:avLst/>
          </a:prstGeom>
          <a:noFill/>
          <a:ln w="19050">
            <a:solidFill>
              <a:srgbClr val="CC6600"/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10000"/>
              </a:spcBef>
            </a:pPr>
            <a:r>
              <a:rPr lang="zh-CN" altLang="en-US" sz="28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注意</a:t>
            </a:r>
            <a:r>
              <a:rPr lang="en-US" altLang="zh-CN" sz="28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305" b="0" dirty="0"/>
              <a:t> </a:t>
            </a:r>
            <a:r>
              <a:rPr lang="en-US" altLang="zh-CN" sz="2305" b="0" dirty="0" smtClean="0"/>
              <a:t>      </a:t>
            </a:r>
            <a:r>
              <a:rPr lang="zh-CN" altLang="en-US" sz="2305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自</a:t>
            </a:r>
            <a:r>
              <a:rPr lang="zh-CN" altLang="en-US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增、自减运算符只能用于变量，而不能用于常量和表达式。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305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（</a:t>
            </a:r>
            <a:r>
              <a:rPr lang="zh-CN" altLang="en-US" sz="2305" b="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zh-CN" altLang="en-US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） </a:t>
            </a:r>
            <a:r>
              <a:rPr lang="en-US" altLang="zh-CN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5++</a:t>
            </a:r>
            <a:r>
              <a:rPr lang="zh-CN" altLang="en-US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(a+b)++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003972" y="6165304"/>
            <a:ext cx="1188028" cy="6926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2495600" y="98072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dirty="0">
                <a:solidFill>
                  <a:srgbClr val="C00000"/>
                </a:solidFill>
              </a:rPr>
              <a:t>0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12024" y="959559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dirty="0" smtClean="0">
                <a:solidFill>
                  <a:srgbClr val="C00000"/>
                </a:solidFill>
              </a:rPr>
              <a:t>0.5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09764" y="2319263"/>
            <a:ext cx="649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dirty="0" smtClean="0">
                <a:solidFill>
                  <a:srgbClr val="C00000"/>
                </a:solidFill>
              </a:rPr>
              <a:t>-2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12024" y="2336333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dirty="0" smtClean="0">
                <a:solidFill>
                  <a:srgbClr val="C00000"/>
                </a:solidFill>
              </a:rPr>
              <a:t>2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08368" y="3356992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2400" dirty="0" smtClean="0">
                <a:solidFill>
                  <a:srgbClr val="C00000"/>
                </a:solidFill>
              </a:rPr>
              <a:t>=4,  j=4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408368" y="3731742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2400" dirty="0" smtClean="0">
                <a:solidFill>
                  <a:srgbClr val="C00000"/>
                </a:solidFill>
              </a:rPr>
              <a:t>=4,  j=3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  <p:bldP spid="3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5"/>
          <p:cNvSpPr txBox="1"/>
          <p:nvPr/>
        </p:nvSpPr>
        <p:spPr>
          <a:xfrm>
            <a:off x="47328" y="188501"/>
            <a:ext cx="223186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2 .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关系运算</a:t>
            </a:r>
          </a:p>
        </p:txBody>
      </p:sp>
      <p:sp>
        <p:nvSpPr>
          <p:cNvPr id="17411" name="Text Box 6"/>
          <p:cNvSpPr txBox="1"/>
          <p:nvPr/>
        </p:nvSpPr>
        <p:spPr>
          <a:xfrm>
            <a:off x="47328" y="1483835"/>
            <a:ext cx="10801200" cy="5349157"/>
          </a:xfrm>
          <a:prstGeom prst="rect">
            <a:avLst/>
          </a:prstGeom>
          <a:noFill/>
          <a:ln w="19050">
            <a:solidFill>
              <a:srgbClr val="CC6600"/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种类：</a:t>
            </a: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</a:pP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&lt;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（小于）、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&lt;=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（小于等于）、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（大于）</a:t>
            </a: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	==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（等于）、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&gt;=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（大于等于）、 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!=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（不等于）</a:t>
            </a: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</a:pPr>
            <a:r>
              <a:rPr lang="zh-CN" altLang="en-US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优先级： （从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高到低）</a:t>
            </a: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</a:pP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zh-CN" altLang="en-US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&lt; 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 &lt;=  、&gt; 、 &gt;= )                            </a:t>
            </a: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        (  = = 、 != )</a:t>
            </a: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</a:pPr>
            <a:r>
              <a:rPr lang="zh-CN" altLang="en-US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取值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：</a:t>
            </a: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zh-CN" sz="2400" b="0" dirty="0"/>
              <a:t> </a:t>
            </a:r>
            <a:r>
              <a:rPr lang="en-US" altLang="zh-CN" sz="2400" b="0" dirty="0" smtClean="0"/>
              <a:t>      </a:t>
            </a:r>
            <a:r>
              <a:rPr lang="zh-CN" altLang="en-US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真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(true)” 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或“假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(false)”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；用“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1”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代表“真”，用 “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0” 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代表“假”</a:t>
            </a:r>
            <a:r>
              <a:rPr lang="zh-CN" altLang="en-US" sz="2400" b="0" dirty="0" smtClean="0"/>
              <a:t>。如</a:t>
            </a:r>
            <a:r>
              <a:rPr lang="zh-CN" altLang="en-US" sz="2400" b="0" dirty="0"/>
              <a:t>：</a:t>
            </a:r>
            <a:endParaRPr lang="zh-CN" altLang="en-US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5&gt;3 ?          </a:t>
            </a:r>
            <a:r>
              <a:rPr lang="zh-CN" altLang="en-US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                 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?</a:t>
            </a: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10000"/>
              </a:spcBef>
            </a:pPr>
            <a:r>
              <a:rPr lang="zh-CN" altLang="en-US" sz="28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思考：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b="0" dirty="0"/>
              <a:t> </a:t>
            </a:r>
            <a:r>
              <a:rPr lang="zh-CN" altLang="en-US" sz="2400" b="0" dirty="0" smtClean="0"/>
              <a:t>      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100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之间的数能否表示为 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0&lt;=x&lt;=100?</a:t>
            </a:r>
          </a:p>
        </p:txBody>
      </p:sp>
      <p:sp>
        <p:nvSpPr>
          <p:cNvPr id="17412" name="矩形 1"/>
          <p:cNvSpPr/>
          <p:nvPr/>
        </p:nvSpPr>
        <p:spPr>
          <a:xfrm>
            <a:off x="47328" y="836168"/>
            <a:ext cx="541686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关系运算描述的是一种“判断关系”。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992544" y="6093296"/>
            <a:ext cx="1199456" cy="7647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143672" y="5229200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dirty="0" smtClean="0">
                <a:solidFill>
                  <a:srgbClr val="C00000"/>
                </a:solidFill>
              </a:rPr>
              <a:t>1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08068" y="5229199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dirty="0">
                <a:solidFill>
                  <a:srgbClr val="C00000"/>
                </a:solidFill>
              </a:rPr>
              <a:t>0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8" name="云形标注 7"/>
          <p:cNvSpPr/>
          <p:nvPr/>
        </p:nvSpPr>
        <p:spPr bwMode="auto">
          <a:xfrm>
            <a:off x="6528048" y="3189436"/>
            <a:ext cx="3810907" cy="1051725"/>
          </a:xfrm>
          <a:prstGeom prst="cloudCallout">
            <a:avLst>
              <a:gd name="adj1" fmla="val -117060"/>
              <a:gd name="adj2" fmla="val 94251"/>
            </a:avLst>
          </a:prstGeom>
          <a:solidFill>
            <a:schemeClr val="bg1"/>
          </a:solidFill>
          <a:ln w="19050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>
              <a:spcBef>
                <a:spcPct val="50000"/>
              </a:spcBef>
            </a:pPr>
            <a:r>
              <a:rPr lang="en-US" altLang="zh-CN" sz="2000" b="0" dirty="0"/>
              <a:t>t</a:t>
            </a:r>
            <a:r>
              <a:rPr lang="en-US" altLang="zh-CN" sz="2000" b="0" dirty="0" smtClean="0"/>
              <a:t>rue</a:t>
            </a:r>
            <a:r>
              <a:rPr lang="zh-CN" altLang="en-US" sz="2000" b="0" dirty="0" smtClean="0"/>
              <a:t>和</a:t>
            </a:r>
            <a:r>
              <a:rPr lang="en-US" altLang="zh-CN" sz="2000" b="0" dirty="0" smtClean="0"/>
              <a:t>false</a:t>
            </a:r>
            <a:r>
              <a:rPr lang="zh-CN" altLang="en-US" sz="2000" b="0" dirty="0" smtClean="0"/>
              <a:t>是</a:t>
            </a:r>
            <a:r>
              <a:rPr lang="en-US" altLang="zh-CN" sz="2000" dirty="0" smtClean="0">
                <a:solidFill>
                  <a:srgbClr val="C00000"/>
                </a:solidFill>
              </a:rPr>
              <a:t>C++</a:t>
            </a:r>
            <a:r>
              <a:rPr lang="zh-CN" altLang="en-US" sz="2000" b="0" dirty="0" smtClean="0"/>
              <a:t>中</a:t>
            </a:r>
            <a:r>
              <a:rPr lang="en-US" altLang="zh-CN" sz="2000" b="0" dirty="0" smtClean="0"/>
              <a:t>bool</a:t>
            </a:r>
            <a:r>
              <a:rPr lang="zh-CN" altLang="en-US" sz="2000" b="0" dirty="0" smtClean="0"/>
              <a:t>型数据的取值</a:t>
            </a:r>
            <a:endParaRPr lang="zh-CN" altLang="en-US" sz="2000" b="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4"/>
          <p:cNvSpPr txBox="1"/>
          <p:nvPr/>
        </p:nvSpPr>
        <p:spPr>
          <a:xfrm>
            <a:off x="119336" y="116632"/>
            <a:ext cx="8338911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3.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逻辑运算</a:t>
            </a:r>
          </a:p>
        </p:txBody>
      </p:sp>
      <p:sp>
        <p:nvSpPr>
          <p:cNvPr id="18436" name="Text Box 15"/>
          <p:cNvSpPr txBox="1">
            <a:spLocks noChangeArrowheads="1"/>
          </p:cNvSpPr>
          <p:nvPr/>
        </p:nvSpPr>
        <p:spPr bwMode="auto">
          <a:xfrm>
            <a:off x="119843" y="1484352"/>
            <a:ext cx="10800693" cy="5030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31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1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1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1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1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1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1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1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1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种类：</a:t>
            </a:r>
          </a:p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b="0" dirty="0"/>
              <a:t> </a:t>
            </a:r>
            <a:r>
              <a:rPr lang="zh-CN" altLang="en-US" sz="2400" b="0" dirty="0" smtClean="0"/>
              <a:t>       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&amp;&amp;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（逻辑与）、　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||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（逻辑或）、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!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（逻辑非）</a:t>
            </a:r>
          </a:p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优先级： 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从高到低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0" dirty="0"/>
              <a:t> </a:t>
            </a:r>
            <a:r>
              <a:rPr lang="en-US" altLang="zh-CN" sz="2400" b="0" dirty="0" smtClean="0"/>
              <a:t>       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!      </a:t>
            </a:r>
          </a:p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0" dirty="0"/>
              <a:t> </a:t>
            </a:r>
            <a:r>
              <a:rPr lang="en-US" altLang="zh-CN" sz="2400" b="0" dirty="0" smtClean="0"/>
              <a:t>      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&amp;&amp;       </a:t>
            </a:r>
          </a:p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0" dirty="0"/>
              <a:t> </a:t>
            </a:r>
            <a:r>
              <a:rPr lang="en-US" altLang="zh-CN" sz="2400" b="0" dirty="0" smtClean="0"/>
              <a:t>       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||</a:t>
            </a:r>
          </a:p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运算要求与结果：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>
              <a:lnSpc>
                <a:spcPct val="150000"/>
              </a:lnSpc>
              <a:spcBef>
                <a:spcPct val="50000"/>
              </a:spcBef>
              <a:buClr>
                <a:srgbClr val="C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305" b="0" dirty="0"/>
              <a:t>运算</a:t>
            </a:r>
            <a:r>
              <a:rPr lang="zh-CN" altLang="en-US" sz="2305" b="0" dirty="0" smtClean="0"/>
              <a:t>数可以是任意类型的数据，但所有“非０”的数据都当作“</a:t>
            </a:r>
            <a:r>
              <a:rPr lang="en-US" altLang="zh-CN" sz="2305" b="0" dirty="0" smtClean="0"/>
              <a:t>1</a:t>
            </a:r>
            <a:r>
              <a:rPr lang="zh-CN" altLang="en-US" sz="2305" b="0" dirty="0" smtClean="0"/>
              <a:t>”参与运算；</a:t>
            </a:r>
            <a:endParaRPr lang="en-US" altLang="zh-CN" sz="2305" b="0" dirty="0"/>
          </a:p>
          <a:p>
            <a:pPr marL="342900" marR="0" lvl="0" indent="-342900">
              <a:lnSpc>
                <a:spcPct val="150000"/>
              </a:lnSpc>
              <a:spcBef>
                <a:spcPct val="50000"/>
              </a:spcBef>
              <a:buClr>
                <a:srgbClr val="C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305" b="0" dirty="0" smtClean="0"/>
              <a:t>运算</a:t>
            </a:r>
            <a:r>
              <a:rPr lang="zh-CN" altLang="en-US" sz="2305" b="0" dirty="0"/>
              <a:t>的结果只有 </a:t>
            </a:r>
            <a:r>
              <a:rPr lang="en-US" altLang="zh-CN" sz="2305" b="0" dirty="0"/>
              <a:t>0(false)</a:t>
            </a:r>
            <a:r>
              <a:rPr lang="zh-CN" altLang="en-US" sz="2305" b="0" dirty="0"/>
              <a:t>和</a:t>
            </a:r>
            <a:r>
              <a:rPr lang="en-US" altLang="zh-CN" sz="2305" b="0" dirty="0"/>
              <a:t>1(true)</a:t>
            </a:r>
            <a:r>
              <a:rPr lang="zh-CN" altLang="en-US" sz="2305" b="0" dirty="0"/>
              <a:t>两种。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</a:t>
            </a:r>
          </a:p>
        </p:txBody>
      </p:sp>
      <p:sp>
        <p:nvSpPr>
          <p:cNvPr id="18437" name="Line 18"/>
          <p:cNvSpPr/>
          <p:nvPr/>
        </p:nvSpPr>
        <p:spPr>
          <a:xfrm>
            <a:off x="2387052" y="3135397"/>
            <a:ext cx="43889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438" name="矩形 2"/>
          <p:cNvSpPr/>
          <p:nvPr/>
        </p:nvSpPr>
        <p:spPr>
          <a:xfrm>
            <a:off x="119844" y="836684"/>
            <a:ext cx="4968044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逻辑运算通常用来连接关系运算。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992544" y="6093296"/>
            <a:ext cx="1199456" cy="7647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960096" y="2924944"/>
            <a:ext cx="3456384" cy="1800493"/>
          </a:xfrm>
          <a:prstGeom prst="rect">
            <a:avLst/>
          </a:prstGeom>
          <a:noFill/>
          <a:ln w="19050">
            <a:solidFill>
              <a:srgbClr val="CC660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b="0" dirty="0" smtClean="0"/>
              <a:t>如： </a:t>
            </a:r>
            <a:endParaRPr lang="en-US" altLang="zh-CN" sz="2400" b="0" dirty="0" smtClean="0"/>
          </a:p>
          <a:p>
            <a:pPr>
              <a:spcBef>
                <a:spcPts val="600"/>
              </a:spcBef>
            </a:pPr>
            <a:r>
              <a:rPr lang="zh-CN" altLang="en-US" sz="2400" b="0" dirty="0" smtClean="0"/>
              <a:t> </a:t>
            </a:r>
            <a:r>
              <a:rPr lang="en-US" altLang="zh-CN" sz="2400" b="0" dirty="0" smtClean="0"/>
              <a:t>!0       ?  </a:t>
            </a:r>
          </a:p>
          <a:p>
            <a:pPr>
              <a:spcBef>
                <a:spcPts val="600"/>
              </a:spcBef>
            </a:pPr>
            <a:r>
              <a:rPr lang="en-US" altLang="zh-CN" sz="2400" b="0" dirty="0" smtClean="0"/>
              <a:t>5&amp;&amp;3 ?</a:t>
            </a:r>
          </a:p>
          <a:p>
            <a:pPr>
              <a:spcBef>
                <a:spcPts val="600"/>
              </a:spcBef>
            </a:pPr>
            <a:r>
              <a:rPr lang="en-US" altLang="zh-CN" sz="2400" b="0" dirty="0" smtClean="0"/>
              <a:t>2||0      ?  </a:t>
            </a:r>
            <a:endParaRPr lang="zh-CN" altLang="en-US" sz="2400" b="0" dirty="0"/>
          </a:p>
        </p:txBody>
      </p:sp>
      <p:sp>
        <p:nvSpPr>
          <p:cNvPr id="12" name="文本框 11"/>
          <p:cNvSpPr txBox="1"/>
          <p:nvPr/>
        </p:nvSpPr>
        <p:spPr>
          <a:xfrm>
            <a:off x="8976320" y="3356992"/>
            <a:ext cx="432048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0" dirty="0" smtClean="0">
                <a:solidFill>
                  <a:srgbClr val="C00000"/>
                </a:solidFill>
              </a:rPr>
              <a:t>1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976320" y="3768823"/>
            <a:ext cx="432048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0" dirty="0" smtClean="0">
                <a:solidFill>
                  <a:srgbClr val="C00000"/>
                </a:solidFill>
              </a:rPr>
              <a:t>1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76320" y="4192433"/>
            <a:ext cx="432048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0" dirty="0" smtClean="0">
                <a:solidFill>
                  <a:srgbClr val="C00000"/>
                </a:solidFill>
              </a:rPr>
              <a:t>1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1" name="云形标注 10"/>
          <p:cNvSpPr/>
          <p:nvPr/>
        </p:nvSpPr>
        <p:spPr bwMode="auto">
          <a:xfrm>
            <a:off x="6552793" y="1160470"/>
            <a:ext cx="4799791" cy="858420"/>
          </a:xfrm>
          <a:prstGeom prst="cloudCallout">
            <a:avLst>
              <a:gd name="adj1" fmla="val -104517"/>
              <a:gd name="adj2" fmla="val -58887"/>
            </a:avLst>
          </a:prstGeom>
          <a:solidFill>
            <a:schemeClr val="bg1"/>
          </a:solidFill>
          <a:ln w="19050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>
              <a:spcBef>
                <a:spcPct val="50000"/>
              </a:spcBef>
            </a:pPr>
            <a:r>
              <a:rPr lang="zh-CN" altLang="en-US" sz="2400" b="0" dirty="0" smtClean="0"/>
              <a:t>如：</a:t>
            </a:r>
            <a:r>
              <a:rPr lang="en-US" altLang="zh-CN" sz="2400" b="0" dirty="0" smtClean="0"/>
              <a:t>0&lt;=x &amp;&amp; x&lt;=100</a:t>
            </a:r>
            <a:endParaRPr lang="zh-CN" altLang="en-US" sz="2400" b="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Box 12"/>
          <p:cNvSpPr txBox="1"/>
          <p:nvPr/>
        </p:nvSpPr>
        <p:spPr>
          <a:xfrm>
            <a:off x="-2173" y="116632"/>
            <a:ext cx="10562670" cy="2521396"/>
          </a:xfrm>
          <a:prstGeom prst="rect">
            <a:avLst/>
          </a:prstGeom>
          <a:noFill/>
          <a:ln w="19050">
            <a:solidFill>
              <a:srgbClr val="CC6600"/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10000"/>
              </a:spcBef>
            </a:pPr>
            <a:r>
              <a:rPr lang="zh-CN" altLang="en-US" sz="28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说明：</a:t>
            </a:r>
          </a:p>
          <a:p>
            <a:pPr lvl="1" eaLnBrk="1" hangingPunct="1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当多个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&amp;&amp;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连续出现时，如表达式１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&amp;&amp; 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表达式２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&amp;&amp; 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表达式</a:t>
            </a:r>
            <a:r>
              <a:rPr lang="zh-CN" altLang="en-US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３</a:t>
            </a:r>
            <a:r>
              <a:rPr lang="zh-CN" altLang="en-US" sz="2400" b="0" dirty="0" smtClean="0"/>
              <a:t>，则</a:t>
            </a:r>
            <a:r>
              <a:rPr lang="zh-CN" altLang="en-US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从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左到右，只要一个操作数为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，结果就为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，不进行后续运算。</a:t>
            </a:r>
          </a:p>
          <a:p>
            <a:pPr lvl="1" eaLnBrk="1" hangingPunct="1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当多个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|| 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连续出现时，如表达式１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|| 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表达式２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|| 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表达式</a:t>
            </a:r>
            <a:r>
              <a:rPr lang="zh-CN" altLang="en-US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３，则从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左到右，只要一个操作数为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，结果就为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，不进行后续运算。</a:t>
            </a:r>
          </a:p>
        </p:txBody>
      </p:sp>
      <p:sp>
        <p:nvSpPr>
          <p:cNvPr id="19461" name="文本框 1"/>
          <p:cNvSpPr txBox="1"/>
          <p:nvPr/>
        </p:nvSpPr>
        <p:spPr>
          <a:xfrm>
            <a:off x="47328" y="2636912"/>
            <a:ext cx="8865807" cy="181588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如，假设a=0, b=6, c=7; 则分别执行以下运算的结果为</a:t>
            </a:r>
            <a:r>
              <a:rPr lang="zh-CN" altLang="en-US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：</a:t>
            </a:r>
            <a:endParaRPr lang="en-US" altLang="zh-CN" sz="2400" b="0" dirty="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a++&amp;&amp;b++&amp;&amp;c++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  <a:endParaRPr lang="zh-CN" altLang="en-US" sz="2400" b="0" dirty="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++ || b++ || c++;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855640" y="3314020"/>
            <a:ext cx="4095165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b="0" dirty="0">
                <a:solidFill>
                  <a:srgbClr val="C000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400" b="0" dirty="0">
                <a:solidFill>
                  <a:srgbClr val="C00000"/>
                </a:solidFill>
                <a:latin typeface="Times New Roman" panose="02020603050405020304" pitchFamily="18" charset="0"/>
              </a:rPr>
              <a:t>a=1,  b=6,  c=7   表达式值为0</a:t>
            </a:r>
            <a:endParaRPr lang="en-US" altLang="zh-CN" sz="2400" b="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55640" y="3917540"/>
            <a:ext cx="4096307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0" dirty="0">
                <a:solidFill>
                  <a:srgbClr val="C00000"/>
                </a:solidFill>
                <a:latin typeface="Times New Roman" panose="02020603050405020304" pitchFamily="18" charset="0"/>
              </a:rPr>
              <a:t>a=1,  b=7,  c=7   表达式值为1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992544" y="6093296"/>
            <a:ext cx="1199456" cy="7647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 Box 1050" descr="蓝色砂纸"/>
          <p:cNvSpPr txBox="1"/>
          <p:nvPr/>
        </p:nvSpPr>
        <p:spPr>
          <a:xfrm>
            <a:off x="7556223" y="3140968"/>
            <a:ext cx="4405788" cy="3639458"/>
          </a:xfrm>
          <a:prstGeom prst="rect">
            <a:avLst/>
          </a:prstGeom>
          <a:solidFill>
            <a:schemeClr val="bg1"/>
          </a:solidFill>
          <a:ln w="19050">
            <a:solidFill>
              <a:srgbClr val="CC66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305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305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2-2</a:t>
            </a:r>
          </a:p>
          <a:p>
            <a:r>
              <a:rPr lang="en-US" altLang="zh-CN" sz="2305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#</a:t>
            </a:r>
            <a:r>
              <a:rPr lang="en-US" altLang="zh-CN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include &lt;iostream&gt;</a:t>
            </a:r>
          </a:p>
          <a:p>
            <a:r>
              <a:rPr lang="en-US" altLang="zh-CN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using namespace std;</a:t>
            </a:r>
          </a:p>
          <a:p>
            <a:r>
              <a:rPr lang="en-US" altLang="zh-CN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int main()</a:t>
            </a:r>
          </a:p>
          <a:p>
            <a:r>
              <a:rPr lang="en-US" altLang="zh-CN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{int m,n=10;</a:t>
            </a:r>
          </a:p>
          <a:p>
            <a:r>
              <a:rPr lang="en-US" altLang="zh-CN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  m=2&amp;&amp;n++;</a:t>
            </a:r>
          </a:p>
          <a:p>
            <a:r>
              <a:rPr lang="pt-BR" altLang="zh-CN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 cout&lt;&lt;"m=" &lt;&lt;m&lt;&lt;" ,n= " &lt;&lt;n;</a:t>
            </a:r>
          </a:p>
          <a:p>
            <a:r>
              <a:rPr lang="en-US" altLang="zh-CN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 system("pause");</a:t>
            </a:r>
          </a:p>
          <a:p>
            <a:r>
              <a:rPr lang="en-US" altLang="zh-CN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 return 0;</a:t>
            </a:r>
          </a:p>
          <a:p>
            <a:r>
              <a:rPr lang="en-US" altLang="zh-CN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0" name="云形标注 9"/>
          <p:cNvSpPr/>
          <p:nvPr/>
        </p:nvSpPr>
        <p:spPr bwMode="auto">
          <a:xfrm>
            <a:off x="1127448" y="5046310"/>
            <a:ext cx="5609219" cy="1296620"/>
          </a:xfrm>
          <a:prstGeom prst="cloudCallout">
            <a:avLst>
              <a:gd name="adj1" fmla="val 61673"/>
              <a:gd name="adj2" fmla="val -91215"/>
            </a:avLst>
          </a:prstGeom>
          <a:solidFill>
            <a:schemeClr val="bg1"/>
          </a:solidFill>
          <a:ln w="19050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1.</a:t>
            </a:r>
            <a:r>
              <a:rPr lang="zh-CN" altLang="en-US" sz="2000" dirty="0" smtClean="0"/>
              <a:t>分析程序输出结果</a:t>
            </a:r>
            <a:endParaRPr lang="zh-CN" altLang="en-US" sz="2000" dirty="0"/>
          </a:p>
          <a:p>
            <a:pPr>
              <a:spcBef>
                <a:spcPct val="50000"/>
              </a:spcBef>
            </a:pPr>
            <a:r>
              <a:rPr lang="en-US" altLang="zh-CN" sz="2000" dirty="0"/>
              <a:t>2. </a:t>
            </a:r>
            <a:r>
              <a:rPr lang="zh-CN" altLang="en-US" sz="2000" dirty="0"/>
              <a:t>改为</a:t>
            </a:r>
            <a:r>
              <a:rPr lang="en-US" altLang="zh-CN" sz="2000" dirty="0"/>
              <a:t>m=0&amp;&amp;n++,</a:t>
            </a:r>
            <a:r>
              <a:rPr lang="zh-CN" altLang="en-US" sz="2000" dirty="0" smtClean="0"/>
              <a:t>结果如何？</a:t>
            </a:r>
            <a:endParaRPr lang="zh-CN" altLang="en-US" sz="20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1" name="Text Box 1057"/>
          <p:cNvSpPr txBox="1">
            <a:spLocks noChangeArrowheads="1"/>
          </p:cNvSpPr>
          <p:nvPr/>
        </p:nvSpPr>
        <p:spPr bwMode="auto">
          <a:xfrm>
            <a:off x="191344" y="116632"/>
            <a:ext cx="10729192" cy="3444020"/>
          </a:xfrm>
          <a:prstGeom prst="rect">
            <a:avLst/>
          </a:prstGeom>
          <a:noFill/>
          <a:ln w="19050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31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1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1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1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1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1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1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1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1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4. 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条件运算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形式：        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e1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？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e2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e3        	</a:t>
            </a:r>
          </a:p>
          <a:p>
            <a:pPr marR="0" lvl="0" eaLnBrk="1" hangingPunct="1">
              <a:lnSpc>
                <a:spcPct val="130000"/>
              </a:lnSpc>
              <a:spcBef>
                <a:spcPct val="10000"/>
              </a:spcBef>
              <a:buClrTx/>
              <a:buSzTx/>
              <a:defRPr/>
            </a:pPr>
            <a:r>
              <a:rPr lang="zh-CN" altLang="en-US" sz="28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说明：</a:t>
            </a:r>
            <a:endParaRPr lang="en-US" altLang="zh-CN" sz="2800" b="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085850" lvl="1" indent="-342900" algn="just" eaLnBrk="1" hangingPunct="1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e1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通常为条件表达式，但不仅限于条件表达式；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085850" lvl="1" indent="-342900" algn="just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当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e1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成立时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非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0)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，将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e2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的值作为整个表达式的值，不再计算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e3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；否则将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e3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的值作为整个表达式的结果，而不计算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e2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的值。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992544" y="6093296"/>
            <a:ext cx="1199456" cy="5693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10" name="Text Box 13"/>
          <p:cNvSpPr txBox="1"/>
          <p:nvPr/>
        </p:nvSpPr>
        <p:spPr>
          <a:xfrm>
            <a:off x="191344" y="3548758"/>
            <a:ext cx="11093450" cy="28325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600"/>
              </a:spcBef>
              <a:spcAft>
                <a:spcPts val="0"/>
              </a:spcAft>
            </a:pPr>
            <a:r>
              <a:rPr lang="zh-CN" altLang="en-US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如： </a:t>
            </a:r>
          </a:p>
          <a:p>
            <a:pPr lvl="1" algn="just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2305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max</a:t>
            </a:r>
            <a:r>
              <a:rPr lang="zh-CN" altLang="en-US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(x&gt;y?x:y)</a:t>
            </a:r>
            <a:r>
              <a:rPr lang="zh-CN" altLang="en-US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；  </a:t>
            </a:r>
            <a:r>
              <a:rPr lang="en-US" altLang="zh-CN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15" b="0" dirty="0">
                <a:solidFill>
                  <a:schemeClr val="tx2"/>
                </a:solidFill>
                <a:latin typeface="Times New Roman" panose="02020603050405020304" pitchFamily="18" charset="0"/>
              </a:rPr>
              <a:t>将ｘ和ｙ中较大的一个数赋值给变量</a:t>
            </a:r>
            <a:r>
              <a:rPr lang="en-US" altLang="zh-CN" sz="2015" b="0" dirty="0">
                <a:solidFill>
                  <a:schemeClr val="tx2"/>
                </a:solidFill>
                <a:latin typeface="Times New Roman" panose="02020603050405020304" pitchFamily="18" charset="0"/>
              </a:rPr>
              <a:t>max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zh-CN" altLang="en-US" sz="2305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条件</a:t>
            </a:r>
            <a:r>
              <a:rPr lang="zh-CN" altLang="en-US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运算符的结合性是由右向左</a:t>
            </a:r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8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思考：</a:t>
            </a:r>
            <a:r>
              <a:rPr lang="zh-CN" altLang="en-US" sz="2305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endParaRPr lang="zh-CN" altLang="en-US" sz="2305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305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对</a:t>
            </a:r>
            <a:r>
              <a:rPr lang="en-US" altLang="zh-CN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n(&gt;0)</a:t>
            </a:r>
            <a:r>
              <a:rPr lang="zh-CN" altLang="en-US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个人进行分班，每班</a:t>
            </a:r>
            <a:r>
              <a:rPr lang="en-US" altLang="zh-CN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k(&gt;0)</a:t>
            </a:r>
            <a:r>
              <a:rPr lang="zh-CN" altLang="en-US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个人，最后不足</a:t>
            </a:r>
            <a:r>
              <a:rPr lang="en-US" altLang="zh-CN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人也编一班，问要编几</a:t>
            </a:r>
            <a:r>
              <a:rPr lang="zh-CN" altLang="en-US" sz="2305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个班</a:t>
            </a:r>
            <a:r>
              <a:rPr lang="zh-CN" altLang="en-US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？（试用条件运算符表达）</a:t>
            </a:r>
          </a:p>
        </p:txBody>
      </p:sp>
      <p:sp>
        <p:nvSpPr>
          <p:cNvPr id="11" name="Text Box 14"/>
          <p:cNvSpPr txBox="1"/>
          <p:nvPr/>
        </p:nvSpPr>
        <p:spPr>
          <a:xfrm>
            <a:off x="767408" y="6366971"/>
            <a:ext cx="4498623" cy="4464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2305" dirty="0">
                <a:solidFill>
                  <a:srgbClr val="C00000"/>
                </a:solidFill>
                <a:latin typeface="Times New Roman" panose="02020603050405020304" pitchFamily="18" charset="0"/>
              </a:rPr>
              <a:t>n%k&gt;0?n/k+1</a:t>
            </a:r>
            <a:r>
              <a:rPr lang="zh-CN" altLang="en-US" sz="2305" dirty="0">
                <a:solidFill>
                  <a:srgbClr val="C000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305" dirty="0">
                <a:solidFill>
                  <a:srgbClr val="C00000"/>
                </a:solidFill>
                <a:latin typeface="Times New Roman" panose="02020603050405020304" pitchFamily="18" charset="0"/>
              </a:rPr>
              <a:t>n/k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 bwMode="auto">
          <a:xfrm>
            <a:off x="1631504" y="5877272"/>
            <a:ext cx="648072" cy="43204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13068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1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8" name="Text Box 15"/>
          <p:cNvSpPr txBox="1"/>
          <p:nvPr/>
        </p:nvSpPr>
        <p:spPr>
          <a:xfrm>
            <a:off x="47328" y="44624"/>
            <a:ext cx="10297144" cy="350865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5.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赋值运算</a:t>
            </a:r>
          </a:p>
          <a:p>
            <a:pPr algn="just" eaLnBrk="1" hangingPunct="1">
              <a:lnSpc>
                <a:spcPct val="125000"/>
              </a:lnSpc>
              <a:spcBef>
                <a:spcPct val="40000"/>
              </a:spcBef>
            </a:pP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格式：</a:t>
            </a:r>
          </a:p>
          <a:p>
            <a:pPr algn="just" eaLnBrk="1" hangingPunct="1">
              <a:lnSpc>
                <a:spcPct val="125000"/>
              </a:lnSpc>
              <a:spcBef>
                <a:spcPct val="40000"/>
              </a:spcBef>
            </a:pPr>
            <a:endParaRPr lang="zh-CN" altLang="en-US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5000"/>
              </a:lnSpc>
              <a:spcBef>
                <a:spcPct val="40000"/>
              </a:spcBef>
            </a:pP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作用</a:t>
            </a:r>
            <a:r>
              <a:rPr lang="zh-CN" altLang="en-US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：将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一个数据赋给一个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变量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，并以变量的值作为</a:t>
            </a:r>
            <a:r>
              <a:rPr lang="zh-CN" altLang="en-US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整个表达式的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值</a:t>
            </a:r>
            <a:r>
              <a:rPr lang="zh-CN" altLang="en-US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  <a:endParaRPr lang="en-US" altLang="zh-CN" sz="2400" b="0" dirty="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10000"/>
              </a:spcBef>
            </a:pPr>
            <a:r>
              <a:rPr lang="zh-CN" altLang="en-US" sz="28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说明：</a:t>
            </a:r>
            <a:endParaRPr lang="en-US" altLang="zh-CN" sz="2800" b="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 eaLnBrk="1" hangingPunct="1">
              <a:lnSpc>
                <a:spcPct val="125000"/>
              </a:lnSpc>
              <a:spcBef>
                <a:spcPct val="40000"/>
              </a:spcBef>
            </a:pPr>
            <a:endParaRPr lang="zh-CN" altLang="en-US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9" name="Text Box 16"/>
          <p:cNvSpPr txBox="1"/>
          <p:nvPr/>
        </p:nvSpPr>
        <p:spPr>
          <a:xfrm>
            <a:off x="983515" y="1124942"/>
            <a:ext cx="4553484" cy="553998"/>
          </a:xfrm>
          <a:prstGeom prst="rect">
            <a:avLst/>
          </a:prstGeom>
          <a:solidFill>
            <a:schemeClr val="bg1"/>
          </a:solidFill>
          <a:ln w="19050">
            <a:solidFill>
              <a:srgbClr val="CC6600"/>
            </a:solidFill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25000"/>
              </a:lnSpc>
              <a:spcBef>
                <a:spcPct val="40000"/>
              </a:spcBef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变量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     赋值运算符      表达式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992544" y="6093296"/>
            <a:ext cx="1199456" cy="7647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6491" y="2996952"/>
            <a:ext cx="11214086" cy="3416320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b="0" dirty="0"/>
              <a:t>赋值运算符可以是 “</a:t>
            </a:r>
            <a:r>
              <a:rPr lang="en-US" altLang="zh-CN" sz="2400" b="0" dirty="0"/>
              <a:t>=”,</a:t>
            </a:r>
            <a:r>
              <a:rPr lang="zh-CN" altLang="en-US" sz="2400" b="0" dirty="0"/>
              <a:t>也可以是复合赋值运算符</a:t>
            </a:r>
            <a:r>
              <a:rPr lang="en-US" altLang="zh-CN" sz="2400" b="0" dirty="0"/>
              <a:t>,</a:t>
            </a:r>
            <a:r>
              <a:rPr lang="zh-CN" altLang="en-US" sz="2400" b="0" dirty="0"/>
              <a:t>如“</a:t>
            </a:r>
            <a:r>
              <a:rPr lang="en-US" altLang="zh-CN" sz="2400" b="0" dirty="0"/>
              <a:t>+=”</a:t>
            </a:r>
            <a:r>
              <a:rPr lang="zh-CN" altLang="en-US" sz="2400" b="0" dirty="0"/>
              <a:t>、“</a:t>
            </a:r>
            <a:r>
              <a:rPr lang="en-US" altLang="zh-CN" sz="2400" b="0" dirty="0"/>
              <a:t>-=”</a:t>
            </a:r>
            <a:r>
              <a:rPr lang="zh-CN" altLang="en-US" sz="2400" b="0" dirty="0"/>
              <a:t>、“*</a:t>
            </a:r>
            <a:r>
              <a:rPr lang="en-US" altLang="zh-CN" sz="2400" b="0" dirty="0" smtClean="0"/>
              <a:t>=”</a:t>
            </a:r>
            <a:r>
              <a:rPr lang="zh-CN" altLang="en-US" sz="2400" b="0" dirty="0" smtClean="0"/>
              <a:t>等；</a:t>
            </a:r>
            <a:endParaRPr lang="zh-CN" altLang="en-US" sz="2400" b="0" dirty="0"/>
          </a:p>
          <a:p>
            <a:pPr>
              <a:spcBef>
                <a:spcPct val="50000"/>
              </a:spcBef>
            </a:pPr>
            <a:r>
              <a:rPr lang="zh-CN" altLang="en-US" sz="2400" b="0" dirty="0"/>
              <a:t>复合赋值运算符的等价形式： （以 “</a:t>
            </a:r>
            <a:r>
              <a:rPr lang="en-US" altLang="zh-CN" sz="2400" b="0" dirty="0"/>
              <a:t>+=”</a:t>
            </a:r>
            <a:r>
              <a:rPr lang="zh-CN" altLang="en-US" sz="2400" b="0" dirty="0"/>
              <a:t>为</a:t>
            </a:r>
            <a:r>
              <a:rPr lang="zh-CN" altLang="en-US" sz="2400" b="0" dirty="0" smtClean="0"/>
              <a:t>例）</a:t>
            </a:r>
            <a:endParaRPr lang="en-US" altLang="zh-CN" sz="2400" b="0" dirty="0" smtClean="0"/>
          </a:p>
          <a:p>
            <a:pPr>
              <a:spcBef>
                <a:spcPct val="50000"/>
              </a:spcBef>
            </a:pPr>
            <a:endParaRPr lang="en-US" altLang="zh-CN" sz="2400" b="0" dirty="0"/>
          </a:p>
          <a:p>
            <a:pPr>
              <a:spcBef>
                <a:spcPct val="50000"/>
              </a:spcBef>
            </a:pPr>
            <a:endParaRPr lang="en-US" altLang="zh-CN" sz="2400" b="0" dirty="0" smtClean="0"/>
          </a:p>
          <a:p>
            <a:pPr>
              <a:spcBef>
                <a:spcPct val="50000"/>
              </a:spcBef>
            </a:pPr>
            <a:r>
              <a:rPr lang="zh-CN" altLang="en-US" sz="2400" b="0" dirty="0" smtClean="0"/>
              <a:t>例如：  </a:t>
            </a:r>
          </a:p>
          <a:p>
            <a:pPr lvl="1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0" dirty="0"/>
              <a:t>	</a:t>
            </a:r>
            <a:r>
              <a:rPr lang="zh-CN" altLang="en-US" sz="2400" b="0" dirty="0" smtClean="0"/>
              <a:t> </a:t>
            </a:r>
            <a:r>
              <a:rPr lang="en-US" altLang="zh-CN" sz="2400" b="0" dirty="0"/>
              <a:t>b /= a+2	   </a:t>
            </a:r>
            <a:r>
              <a:rPr lang="zh-CN" altLang="en-US" sz="2400" b="0" dirty="0"/>
              <a:t>等价于：      </a:t>
            </a:r>
            <a:r>
              <a:rPr lang="zh-CN" altLang="en-US" sz="2400" b="0" dirty="0" smtClean="0"/>
              <a:t>        </a:t>
            </a:r>
            <a:r>
              <a:rPr lang="en-US" altLang="zh-CN" sz="2400" b="0" dirty="0"/>
              <a:t>b = b/(a+2)</a:t>
            </a:r>
          </a:p>
        </p:txBody>
      </p:sp>
      <p:sp>
        <p:nvSpPr>
          <p:cNvPr id="18" name="Text Box 14"/>
          <p:cNvSpPr txBox="1"/>
          <p:nvPr/>
        </p:nvSpPr>
        <p:spPr>
          <a:xfrm>
            <a:off x="1103710" y="4241024"/>
            <a:ext cx="2029867" cy="446405"/>
          </a:xfrm>
          <a:prstGeom prst="rect">
            <a:avLst/>
          </a:prstGeom>
          <a:solidFill>
            <a:schemeClr val="bg1"/>
          </a:solidFill>
          <a:ln w="9525">
            <a:solidFill>
              <a:srgbClr val="CC6600"/>
            </a:solidFill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305" dirty="0">
                <a:solidFill>
                  <a:schemeClr val="tx2"/>
                </a:solidFill>
                <a:latin typeface="Times New Roman" panose="02020603050405020304" pitchFamily="18" charset="0"/>
              </a:rPr>
              <a:t>变量</a:t>
            </a:r>
            <a:r>
              <a:rPr lang="en-US" altLang="zh-CN" sz="2305" dirty="0">
                <a:solidFill>
                  <a:schemeClr val="tx2"/>
                </a:solidFill>
                <a:latin typeface="Times New Roman" panose="02020603050405020304" pitchFamily="18" charset="0"/>
              </a:rPr>
              <a:t>+=</a:t>
            </a:r>
            <a:r>
              <a:rPr lang="zh-CN" altLang="en-US" sz="2305" dirty="0">
                <a:solidFill>
                  <a:schemeClr val="tx2"/>
                </a:solidFill>
                <a:latin typeface="Times New Roman" panose="02020603050405020304" pitchFamily="18" charset="0"/>
              </a:rPr>
              <a:t>表达式</a:t>
            </a:r>
          </a:p>
        </p:txBody>
      </p:sp>
      <p:sp>
        <p:nvSpPr>
          <p:cNvPr id="19" name="Text Box 15"/>
          <p:cNvSpPr txBox="1"/>
          <p:nvPr/>
        </p:nvSpPr>
        <p:spPr>
          <a:xfrm>
            <a:off x="5328026" y="4241024"/>
            <a:ext cx="3072230" cy="446405"/>
          </a:xfrm>
          <a:prstGeom prst="rect">
            <a:avLst/>
          </a:prstGeom>
          <a:solidFill>
            <a:schemeClr val="bg1"/>
          </a:solidFill>
          <a:ln w="9525">
            <a:solidFill>
              <a:srgbClr val="CC6600"/>
            </a:solidFill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305" dirty="0">
                <a:solidFill>
                  <a:schemeClr val="tx2"/>
                </a:solidFill>
                <a:latin typeface="Times New Roman" panose="02020603050405020304" pitchFamily="18" charset="0"/>
              </a:rPr>
              <a:t>变量 </a:t>
            </a:r>
            <a:r>
              <a:rPr lang="en-US" altLang="zh-CN" sz="2305" dirty="0">
                <a:solidFill>
                  <a:schemeClr val="tx2"/>
                </a:solidFill>
                <a:latin typeface="Times New Roman" panose="02020603050405020304" pitchFamily="18" charset="0"/>
              </a:rPr>
              <a:t>= </a:t>
            </a:r>
            <a:r>
              <a:rPr lang="zh-CN" altLang="en-US" sz="2305" dirty="0">
                <a:solidFill>
                  <a:schemeClr val="tx2"/>
                </a:solidFill>
                <a:latin typeface="Times New Roman" panose="02020603050405020304" pitchFamily="18" charset="0"/>
              </a:rPr>
              <a:t>变量＋表达式</a:t>
            </a:r>
          </a:p>
        </p:txBody>
      </p:sp>
      <p:sp>
        <p:nvSpPr>
          <p:cNvPr id="20" name="AutoShape 16"/>
          <p:cNvSpPr/>
          <p:nvPr/>
        </p:nvSpPr>
        <p:spPr>
          <a:xfrm>
            <a:off x="3243299" y="4460469"/>
            <a:ext cx="1920144" cy="109723"/>
          </a:xfrm>
          <a:prstGeom prst="leftRightArrow">
            <a:avLst>
              <a:gd name="adj1" fmla="val 50000"/>
              <a:gd name="adj2" fmla="val 350000"/>
            </a:avLst>
          </a:prstGeom>
          <a:solidFill>
            <a:srgbClr val="C00000"/>
          </a:solidFill>
          <a:ln w="9525" cap="flat" cmpd="sng">
            <a:solidFill>
              <a:srgbClr val="CC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endParaRPr lang="zh-CN" altLang="en-US" sz="223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云形标注 3"/>
          <p:cNvSpPr/>
          <p:nvPr/>
        </p:nvSpPr>
        <p:spPr bwMode="auto">
          <a:xfrm>
            <a:off x="2045368" y="4996321"/>
            <a:ext cx="4410672" cy="612648"/>
          </a:xfrm>
          <a:prstGeom prst="cloudCallout">
            <a:avLst>
              <a:gd name="adj1" fmla="val -43748"/>
              <a:gd name="adj2" fmla="val 98117"/>
            </a:avLst>
          </a:prstGeom>
          <a:solidFill>
            <a:schemeClr val="bg1"/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13068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右端表达式是一个整体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7871362" y="6248640"/>
            <a:ext cx="2540762" cy="457177"/>
          </a:xfrm>
          <a:ln>
            <a:noFill/>
          </a:ln>
        </p:spPr>
        <p:txBody>
          <a:bodyPr lIns="94030" tIns="47015" rIns="94030" bIns="47015"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730" b="0" dirty="0">
                <a:solidFill>
                  <a:schemeClr val="tx2"/>
                </a:solidFill>
              </a:rPr>
              <a:t>2</a:t>
            </a:fld>
            <a:endParaRPr lang="en-US" altLang="zh-CN" sz="1730" b="0" dirty="0">
              <a:solidFill>
                <a:schemeClr val="tx2"/>
              </a:solidFill>
            </a:endParaRPr>
          </a:p>
        </p:txBody>
      </p:sp>
      <p:sp>
        <p:nvSpPr>
          <p:cNvPr id="4099" name="Text Box 2"/>
          <p:cNvSpPr txBox="1"/>
          <p:nvPr/>
        </p:nvSpPr>
        <p:spPr>
          <a:xfrm>
            <a:off x="1056195" y="171"/>
            <a:ext cx="9600720" cy="648958"/>
          </a:xfrm>
          <a:prstGeom prst="rect">
            <a:avLst/>
          </a:prstGeom>
          <a:noFill/>
          <a:ln w="9525">
            <a:noFill/>
          </a:ln>
        </p:spPr>
        <p:txBody>
          <a:bodyPr lIns="94043" tIns="47021" rIns="94043" bIns="47021">
            <a:spAutoFit/>
          </a:bodyPr>
          <a:lstStyle>
            <a:lvl1pPr marL="492125" indent="-492125" algn="l" defTabSz="130683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059180" indent="-406400" algn="l" defTabSz="130683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000">
                <a:solidFill>
                  <a:schemeClr val="bg1"/>
                </a:solidFill>
                <a:latin typeface="+mn-lt"/>
                <a:ea typeface="+mn-ea"/>
              </a:defRPr>
            </a:lvl2pPr>
            <a:lvl3pPr marL="1633855" indent="-327025" algn="l" defTabSz="130683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chemeClr val="bg1"/>
                </a:solidFill>
                <a:latin typeface="+mn-lt"/>
                <a:ea typeface="+mn-ea"/>
              </a:defRPr>
            </a:lvl3pPr>
            <a:lvl4pPr marL="2286000" indent="-323850" algn="l" defTabSz="130683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900">
                <a:solidFill>
                  <a:schemeClr val="bg1"/>
                </a:solidFill>
                <a:latin typeface="+mn-lt"/>
                <a:ea typeface="+mn-ea"/>
              </a:defRPr>
            </a:lvl4pPr>
            <a:lvl5pPr marL="2938780" indent="-325755" algn="l" defTabSz="130683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2.1 </a:t>
            </a:r>
            <a:r>
              <a:rPr lang="zh-CN" altLang="en-US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数据类型</a:t>
            </a:r>
          </a:p>
        </p:txBody>
      </p:sp>
      <p:sp>
        <p:nvSpPr>
          <p:cNvPr id="4100" name="Text Box 40"/>
          <p:cNvSpPr txBox="1"/>
          <p:nvPr/>
        </p:nvSpPr>
        <p:spPr>
          <a:xfrm>
            <a:off x="119336" y="1067252"/>
            <a:ext cx="10945216" cy="203709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0" dirty="0" smtClean="0">
                <a:solidFill>
                  <a:schemeClr val="tx2"/>
                </a:solidFill>
                <a:latin typeface="+mn-ea"/>
                <a:ea typeface="+mn-ea"/>
              </a:rPr>
              <a:t>   C/C++</a:t>
            </a:r>
            <a:r>
              <a:rPr lang="zh-CN" altLang="en-US" sz="2400" b="0" dirty="0" smtClean="0">
                <a:solidFill>
                  <a:schemeClr val="tx2"/>
                </a:solidFill>
                <a:latin typeface="+mn-ea"/>
                <a:ea typeface="+mn-ea"/>
              </a:rPr>
              <a:t>中，使用的数据必须</a:t>
            </a:r>
            <a:r>
              <a:rPr lang="zh-CN" altLang="en-US" sz="2400" b="0" dirty="0">
                <a:solidFill>
                  <a:schemeClr val="tx2"/>
                </a:solidFill>
                <a:latin typeface="+mn-ea"/>
                <a:ea typeface="+mn-ea"/>
              </a:rPr>
              <a:t>指明其</a:t>
            </a:r>
            <a:r>
              <a:rPr lang="zh-CN" altLang="en-US" sz="2400" b="0" dirty="0" smtClean="0">
                <a:solidFill>
                  <a:schemeClr val="tx2"/>
                </a:solidFill>
                <a:latin typeface="+mn-ea"/>
                <a:ea typeface="+mn-ea"/>
              </a:rPr>
              <a:t>类型，作用有两个：</a:t>
            </a:r>
            <a:endParaRPr lang="zh-CN" altLang="en-US" sz="2400" b="0" dirty="0">
              <a:solidFill>
                <a:schemeClr val="tx2"/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b="0" dirty="0">
                <a:solidFill>
                  <a:schemeClr val="tx2"/>
                </a:solidFill>
                <a:latin typeface="+mn-ea"/>
                <a:ea typeface="+mn-ea"/>
              </a:rPr>
              <a:t>指出了应为数据分配的存储空间的大小</a:t>
            </a:r>
          </a:p>
          <a:p>
            <a:pPr lvl="1">
              <a:lnSpc>
                <a:spcPct val="150000"/>
              </a:lnSpc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b="0" dirty="0">
                <a:solidFill>
                  <a:schemeClr val="tx2"/>
                </a:solidFill>
                <a:latin typeface="+mn-ea"/>
                <a:ea typeface="+mn-ea"/>
              </a:rPr>
              <a:t>规定了数据所能进行的操作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552384" y="5658396"/>
            <a:ext cx="2639616" cy="11996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0992544" y="6093296"/>
            <a:ext cx="1199456" cy="7647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Text Box 10"/>
          <p:cNvSpPr txBox="1"/>
          <p:nvPr/>
        </p:nvSpPr>
        <p:spPr>
          <a:xfrm>
            <a:off x="120009" y="649515"/>
            <a:ext cx="8393772" cy="4464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305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91344" y="446686"/>
            <a:ext cx="9505056" cy="2953886"/>
          </a:xfrm>
          <a:prstGeom prst="rect">
            <a:avLst/>
          </a:prstGeom>
          <a:noFill/>
          <a:ln w="19050">
            <a:solidFill>
              <a:srgbClr val="CC6600"/>
            </a:solidFill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305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结合</a:t>
            </a:r>
            <a:r>
              <a:rPr lang="zh-CN" altLang="en-US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性自右向左</a:t>
            </a:r>
          </a:p>
          <a:p>
            <a:pPr marL="342900" indent="-342900" eaLnBrk="1" hangingPunct="1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若两端类型不同，则系统自动将右端类型转换为左端类型。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</a:pPr>
            <a:r>
              <a:rPr lang="zh-CN" altLang="en-US" sz="2305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例如：若有</a:t>
            </a:r>
            <a:r>
              <a:rPr lang="zh-CN" altLang="en-US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定义  </a:t>
            </a:r>
            <a:r>
              <a:rPr lang="en-US" altLang="zh-CN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int  a = 3.78; </a:t>
            </a:r>
            <a:r>
              <a:rPr lang="zh-CN" altLang="en-US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则</a:t>
            </a:r>
            <a:r>
              <a:rPr lang="en-US" altLang="zh-CN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中存放的</a:t>
            </a:r>
            <a:r>
              <a:rPr lang="zh-CN" altLang="en-US" sz="2305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值是？ </a:t>
            </a:r>
            <a:endParaRPr lang="en-US" altLang="zh-CN" sz="2305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左端只能是变量</a:t>
            </a:r>
            <a:r>
              <a:rPr lang="en-US" altLang="zh-CN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或数组元素</a:t>
            </a:r>
            <a:r>
              <a:rPr lang="en-US" altLang="zh-CN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，不能为表达式或常量，如：			</a:t>
            </a:r>
            <a:r>
              <a:rPr lang="en-US" altLang="zh-CN" sz="2305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a+2</a:t>
            </a:r>
            <a:r>
              <a:rPr lang="en-US" altLang="zh-CN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*=b      </a:t>
            </a:r>
            <a:r>
              <a:rPr lang="en-US" altLang="zh-CN" sz="2305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305" b="0" dirty="0">
                <a:solidFill>
                  <a:schemeClr val="tx2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) 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	a=b+2=c+5       (</a:t>
            </a:r>
            <a:r>
              <a:rPr lang="en-US" altLang="zh-CN" sz="2305" b="0" dirty="0">
                <a:solidFill>
                  <a:schemeClr val="tx2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)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608168" y="1473481"/>
            <a:ext cx="432048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0" dirty="0" smtClean="0">
                <a:solidFill>
                  <a:srgbClr val="C00000"/>
                </a:solidFill>
              </a:rPr>
              <a:t>3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1" y="260648"/>
            <a:ext cx="10992544" cy="5423023"/>
          </a:xfrm>
          <a:prstGeom prst="rect">
            <a:avLst/>
          </a:prstGeom>
          <a:noFill/>
          <a:ln w="19050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31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1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1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1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1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1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1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1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1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6.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逗号运算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形式：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e1,e2,e3,……</a:t>
            </a:r>
          </a:p>
          <a:p>
            <a:pPr marR="0" lvl="0" eaLnBrk="1" hangingPunct="1">
              <a:lnSpc>
                <a:spcPct val="130000"/>
              </a:lnSpc>
              <a:spcBef>
                <a:spcPct val="10000"/>
              </a:spcBef>
              <a:buClrTx/>
              <a:buSzTx/>
              <a:defRPr/>
            </a:pPr>
            <a:r>
              <a:rPr lang="zh-CN" altLang="en-US" sz="28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说明：</a:t>
            </a:r>
            <a:endParaRPr lang="en-US" altLang="zh-CN" sz="2800" b="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12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e1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e2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e3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均为表达式，从左向右依次计算；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12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最后一个表达式的值作为整个表达式的值；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12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逗号运算符常用于循环语句的表达式中，将多个表达式连成一个表达式，如：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30000"/>
              </a:lnSpc>
              <a:spcBef>
                <a:spcPts val="1200"/>
              </a:spcBef>
              <a:spcAft>
                <a:spcPct val="0"/>
              </a:spcAft>
              <a:buClr>
                <a:srgbClr val="C00000"/>
              </a:buClr>
              <a:buSzTx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for(</a:t>
            </a:r>
            <a:r>
              <a:rPr kumimoji="1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=0,j=</a:t>
            </a:r>
            <a:r>
              <a:rPr kumimoji="1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n;i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</a:t>
            </a:r>
            <a:r>
              <a:rPr kumimoji="1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j;i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++,j--)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逗号运算符的优先级别最低。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992544" y="6093296"/>
            <a:ext cx="1199456" cy="7647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119336" y="862314"/>
            <a:ext cx="11809312" cy="530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1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1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1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1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1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1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1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1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1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数据类型的转换分为显式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强制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转换和隐式（自动）转换。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强制转换的格式：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或：</a:t>
            </a:r>
          </a:p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 b="0" dirty="0"/>
              <a:t>强制转换的作用：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将一种数据类型的值强制转换为另外一种数据类型。常用于对函数的参数及返回值的操作。如：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假设ｘ、ｙ为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float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型数据，则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)(</a:t>
            </a:r>
            <a:r>
              <a:rPr kumimoji="1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x+y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强行将ｘ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ｙ的值转换成整型，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仍为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float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型。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自动转换：在不同类型数据进行混合运算时，系统自动进行的类型转换。</a:t>
            </a:r>
          </a:p>
        </p:txBody>
      </p:sp>
      <p:sp>
        <p:nvSpPr>
          <p:cNvPr id="2" name="Text Box 3"/>
          <p:cNvSpPr txBox="1"/>
          <p:nvPr/>
        </p:nvSpPr>
        <p:spPr>
          <a:xfrm>
            <a:off x="2264170" y="1536287"/>
            <a:ext cx="2743063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endParaRPr lang="zh-CN" altLang="zh-CN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0" name="Text Box 4"/>
          <p:cNvSpPr txBox="1"/>
          <p:nvPr/>
        </p:nvSpPr>
        <p:spPr>
          <a:xfrm>
            <a:off x="2900287" y="1919788"/>
            <a:ext cx="252361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C6600"/>
            </a:solidFill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类型名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表达式</a:t>
            </a:r>
          </a:p>
        </p:txBody>
      </p:sp>
      <p:sp>
        <p:nvSpPr>
          <p:cNvPr id="24581" name="Text Box 5"/>
          <p:cNvSpPr txBox="1"/>
          <p:nvPr/>
        </p:nvSpPr>
        <p:spPr>
          <a:xfrm>
            <a:off x="2868176" y="3140211"/>
            <a:ext cx="2578479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C6600"/>
            </a:solidFill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类型名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表达式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992428" y="6021288"/>
            <a:ext cx="119945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zh-CN" sz="2400" b="0" dirty="0" smtClean="0"/>
          </a:p>
          <a:p>
            <a:endParaRPr lang="zh-CN" altLang="en-US" sz="2400" b="0" dirty="0"/>
          </a:p>
        </p:txBody>
      </p:sp>
      <p:sp>
        <p:nvSpPr>
          <p:cNvPr id="8" name="Text Box 9"/>
          <p:cNvSpPr txBox="1"/>
          <p:nvPr/>
        </p:nvSpPr>
        <p:spPr>
          <a:xfrm>
            <a:off x="153487" y="116632"/>
            <a:ext cx="4694716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2.3.3 </a:t>
            </a:r>
            <a:r>
              <a:rPr lang="zh-CN" altLang="en-US" sz="32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数据类型转换</a:t>
            </a:r>
            <a:endParaRPr lang="zh-CN" altLang="en-US" sz="32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/>
          <p:nvPr/>
        </p:nvSpPr>
        <p:spPr>
          <a:xfrm>
            <a:off x="341283" y="241104"/>
            <a:ext cx="8997246" cy="435801"/>
          </a:xfrm>
          <a:prstGeom prst="rect">
            <a:avLst/>
          </a:prstGeom>
          <a:noFill/>
          <a:ln w="9525">
            <a:noFill/>
          </a:ln>
        </p:spPr>
        <p:txBody>
          <a:bodyPr lIns="65827" tIns="32913" rIns="65827" bIns="32913">
            <a:spAutoFit/>
          </a:bodyPr>
          <a:lstStyle/>
          <a:p>
            <a:pPr algn="ctr">
              <a:spcBef>
                <a:spcPct val="50000"/>
              </a:spcBef>
            </a:pPr>
            <a:endParaRPr lang="zh-CN" altLang="zh-CN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3" name="Text Box 3"/>
          <p:cNvSpPr txBox="1"/>
          <p:nvPr/>
        </p:nvSpPr>
        <p:spPr>
          <a:xfrm>
            <a:off x="983951" y="261143"/>
            <a:ext cx="9072489" cy="1646981"/>
          </a:xfrm>
          <a:prstGeom prst="rect">
            <a:avLst/>
          </a:prstGeom>
          <a:noFill/>
          <a:ln w="9525">
            <a:noFill/>
          </a:ln>
        </p:spPr>
        <p:txBody>
          <a:bodyPr lIns="65827" tIns="32913" rIns="65827" bIns="32913"/>
          <a:lstStyle/>
          <a:p>
            <a:pPr algn="just"/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char 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short  </a:t>
            </a: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just"/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just"/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   int →unsigned →long→unsigned long→float→double→long double</a:t>
            </a:r>
          </a:p>
        </p:txBody>
      </p:sp>
      <p:sp>
        <p:nvSpPr>
          <p:cNvPr id="25604" name="Line 5"/>
          <p:cNvSpPr/>
          <p:nvPr/>
        </p:nvSpPr>
        <p:spPr>
          <a:xfrm>
            <a:off x="1343472" y="642149"/>
            <a:ext cx="0" cy="603474"/>
          </a:xfrm>
          <a:prstGeom prst="line">
            <a:avLst/>
          </a:prstGeom>
          <a:ln w="9525" cap="flat" cmpd="sng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608" name="Oval 10"/>
          <p:cNvSpPr/>
          <p:nvPr/>
        </p:nvSpPr>
        <p:spPr>
          <a:xfrm>
            <a:off x="724626" y="1152258"/>
            <a:ext cx="9691854" cy="784059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endParaRPr lang="zh-CN" altLang="en-US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11" name="Text Box 13"/>
          <p:cNvSpPr txBox="1"/>
          <p:nvPr/>
        </p:nvSpPr>
        <p:spPr>
          <a:xfrm>
            <a:off x="263352" y="2129103"/>
            <a:ext cx="9487251" cy="435801"/>
          </a:xfrm>
          <a:prstGeom prst="rect">
            <a:avLst/>
          </a:prstGeom>
          <a:noFill/>
          <a:ln w="9525">
            <a:noFill/>
          </a:ln>
        </p:spPr>
        <p:txBody>
          <a:bodyPr wrap="square" lIns="65827" tIns="32913" rIns="65827" bIns="32913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自动转换还包括赋值运算时赋值号右端类型向左端类型的转换</a:t>
            </a:r>
          </a:p>
        </p:txBody>
      </p:sp>
      <p:sp>
        <p:nvSpPr>
          <p:cNvPr id="25612" name="Text Box 14"/>
          <p:cNvSpPr txBox="1"/>
          <p:nvPr/>
        </p:nvSpPr>
        <p:spPr>
          <a:xfrm>
            <a:off x="263352" y="3838477"/>
            <a:ext cx="10862529" cy="2614859"/>
          </a:xfrm>
          <a:prstGeom prst="rect">
            <a:avLst/>
          </a:prstGeom>
          <a:noFill/>
          <a:ln w="19050">
            <a:solidFill>
              <a:srgbClr val="CC6600"/>
            </a:solidFill>
          </a:ln>
        </p:spPr>
        <p:txBody>
          <a:bodyPr lIns="65827" tIns="32913" rIns="65827" bIns="32913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0" dirty="0" smtClean="0">
                <a:solidFill>
                  <a:schemeClr val="tx2"/>
                </a:solidFill>
              </a:rPr>
              <a:t> </a:t>
            </a:r>
            <a:r>
              <a:rPr lang="en-US" altLang="zh-CN" sz="2400" b="0" dirty="0">
                <a:solidFill>
                  <a:schemeClr val="tx2"/>
                </a:solidFill>
              </a:rPr>
              <a:t>C/C++</a:t>
            </a:r>
            <a:r>
              <a:rPr lang="zh-CN" altLang="en-US" sz="2400" b="0" dirty="0">
                <a:solidFill>
                  <a:schemeClr val="tx2"/>
                </a:solidFill>
              </a:rPr>
              <a:t>中提供了多种</a:t>
            </a:r>
            <a:r>
              <a:rPr lang="zh-CN" altLang="en-US" sz="2400" b="0" dirty="0">
                <a:solidFill>
                  <a:schemeClr val="tx2"/>
                </a:solidFill>
                <a:latin typeface="宋体" panose="02010600030101010101" pitchFamily="2" charset="-122"/>
              </a:rPr>
              <a:t>内部</a:t>
            </a:r>
            <a:r>
              <a:rPr lang="zh-CN" altLang="en-US" sz="2400" b="0" dirty="0" smtClean="0">
                <a:solidFill>
                  <a:schemeClr val="tx2"/>
                </a:solidFill>
                <a:latin typeface="宋体" panose="02010600030101010101" pitchFamily="2" charset="-122"/>
              </a:rPr>
              <a:t>函数（系统函数）供</a:t>
            </a:r>
            <a:r>
              <a:rPr lang="zh-CN" altLang="en-US" sz="2400" b="0" dirty="0">
                <a:solidFill>
                  <a:schemeClr val="tx2"/>
                </a:solidFill>
                <a:latin typeface="宋体" panose="02010600030101010101" pitchFamily="2" charset="-122"/>
              </a:rPr>
              <a:t>用户编程序时直接调用，只需把包含内部函数的头文件，通过</a:t>
            </a:r>
            <a:r>
              <a:rPr lang="en-US" altLang="zh-CN" sz="2400" b="0" dirty="0">
                <a:solidFill>
                  <a:schemeClr val="tx2"/>
                </a:solidFill>
                <a:latin typeface="宋体" panose="02010600030101010101" pitchFamily="2" charset="-122"/>
              </a:rPr>
              <a:t>#</a:t>
            </a:r>
            <a:r>
              <a:rPr lang="en-US" altLang="zh-CN" sz="2400" b="0" dirty="0" smtClean="0">
                <a:solidFill>
                  <a:schemeClr val="tx2"/>
                </a:solidFill>
                <a:latin typeface="宋体" panose="02010600030101010101" pitchFamily="2" charset="-122"/>
              </a:rPr>
              <a:t>include</a:t>
            </a:r>
            <a:r>
              <a:rPr lang="zh-CN" altLang="en-US" sz="2400" b="0" dirty="0" smtClean="0">
                <a:solidFill>
                  <a:schemeClr val="tx2"/>
                </a:solidFill>
                <a:latin typeface="宋体" panose="02010600030101010101" pitchFamily="2" charset="-122"/>
              </a:rPr>
              <a:t>预处理</a:t>
            </a:r>
            <a:r>
              <a:rPr lang="zh-CN" altLang="en-US" sz="2400" b="0" dirty="0">
                <a:solidFill>
                  <a:schemeClr val="tx2"/>
                </a:solidFill>
                <a:latin typeface="宋体" panose="02010600030101010101" pitchFamily="2" charset="-122"/>
              </a:rPr>
              <a:t>命令装入到程序中。例如，程序中要使用平方根函数</a:t>
            </a:r>
            <a:r>
              <a:rPr lang="en-US" altLang="zh-CN" sz="2400" b="0" dirty="0">
                <a:solidFill>
                  <a:schemeClr val="tx2"/>
                </a:solidFill>
                <a:latin typeface="宋体" panose="02010600030101010101" pitchFamily="2" charset="-122"/>
              </a:rPr>
              <a:t>sqrt</a:t>
            </a:r>
            <a:r>
              <a:rPr lang="zh-CN" altLang="en-US" sz="2400" b="0" dirty="0">
                <a:solidFill>
                  <a:schemeClr val="tx2"/>
                </a:solidFill>
                <a:latin typeface="宋体" panose="02010600030101010101" pitchFamily="2" charset="-122"/>
              </a:rPr>
              <a:t>，应该在程序加入：</a:t>
            </a:r>
          </a:p>
          <a:p>
            <a:pPr>
              <a:spcBef>
                <a:spcPct val="50000"/>
              </a:spcBef>
            </a:pPr>
            <a:r>
              <a:rPr lang="zh-CN" altLang="en-US" sz="2400" b="0" dirty="0">
                <a:solidFill>
                  <a:schemeClr val="tx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400" b="0" dirty="0" smtClean="0">
                <a:solidFill>
                  <a:schemeClr val="tx2"/>
                </a:solidFill>
                <a:latin typeface="宋体" panose="02010600030101010101" pitchFamily="2" charset="-122"/>
              </a:rPr>
              <a:t>#</a:t>
            </a:r>
            <a:r>
              <a:rPr lang="en-US" altLang="zh-CN" sz="2400" b="0" dirty="0">
                <a:solidFill>
                  <a:schemeClr val="tx2"/>
                </a:solidFill>
                <a:latin typeface="宋体" panose="02010600030101010101" pitchFamily="2" charset="-122"/>
              </a:rPr>
              <a:t>include  </a:t>
            </a:r>
            <a:r>
              <a:rPr lang="en-US" altLang="zh-CN" sz="2400" b="0" dirty="0" smtClean="0">
                <a:solidFill>
                  <a:schemeClr val="tx2"/>
                </a:solidFill>
                <a:latin typeface="宋体" panose="02010600030101010101" pitchFamily="2" charset="-122"/>
              </a:rPr>
              <a:t>"</a:t>
            </a:r>
            <a:r>
              <a:rPr lang="en-US" altLang="zh-CN" sz="2400" b="0" dirty="0" err="1" smtClean="0">
                <a:solidFill>
                  <a:schemeClr val="tx2"/>
                </a:solidFill>
                <a:latin typeface="宋体" panose="02010600030101010101" pitchFamily="2" charset="-122"/>
              </a:rPr>
              <a:t>math.h</a:t>
            </a:r>
            <a:r>
              <a:rPr lang="en-US" altLang="zh-CN" sz="2400" b="0" dirty="0" smtClean="0">
                <a:solidFill>
                  <a:schemeClr val="tx2"/>
                </a:solidFill>
                <a:latin typeface="宋体" panose="02010600030101010101" pitchFamily="2" charset="-122"/>
              </a:rPr>
              <a:t>"</a:t>
            </a:r>
          </a:p>
          <a:p>
            <a:pPr>
              <a:spcBef>
                <a:spcPct val="50000"/>
              </a:spcBef>
            </a:pPr>
            <a:endParaRPr lang="en-US" altLang="zh-CN" sz="2400" b="0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992544" y="6093296"/>
            <a:ext cx="1199456" cy="7647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云形标注 14"/>
          <p:cNvSpPr/>
          <p:nvPr/>
        </p:nvSpPr>
        <p:spPr bwMode="auto">
          <a:xfrm>
            <a:off x="2571248" y="29501"/>
            <a:ext cx="2517008" cy="612648"/>
          </a:xfrm>
          <a:prstGeom prst="cloudCallout">
            <a:avLst>
              <a:gd name="adj1" fmla="val -78838"/>
              <a:gd name="adj2" fmla="val 99813"/>
            </a:avLst>
          </a:prstGeom>
          <a:solidFill>
            <a:schemeClr val="bg1"/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>
              <a:spcBef>
                <a:spcPct val="50000"/>
              </a:spcBef>
            </a:pPr>
            <a:r>
              <a:rPr lang="zh-CN" altLang="en-US" sz="2000" dirty="0"/>
              <a:t>必定的转换</a:t>
            </a:r>
          </a:p>
        </p:txBody>
      </p:sp>
      <p:sp>
        <p:nvSpPr>
          <p:cNvPr id="16" name="云形标注 15"/>
          <p:cNvSpPr/>
          <p:nvPr/>
        </p:nvSpPr>
        <p:spPr bwMode="auto">
          <a:xfrm>
            <a:off x="5570552" y="267582"/>
            <a:ext cx="4845927" cy="612648"/>
          </a:xfrm>
          <a:prstGeom prst="cloudCallout">
            <a:avLst>
              <a:gd name="adj1" fmla="val -59339"/>
              <a:gd name="adj2" fmla="val 91333"/>
            </a:avLst>
          </a:prstGeom>
          <a:solidFill>
            <a:schemeClr val="bg1"/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>
              <a:spcBef>
                <a:spcPct val="50000"/>
              </a:spcBef>
            </a:pPr>
            <a:r>
              <a:rPr lang="zh-CN" altLang="en-US" sz="2000" dirty="0"/>
              <a:t>混合运算时由低向高转换</a:t>
            </a:r>
          </a:p>
        </p:txBody>
      </p:sp>
      <p:sp>
        <p:nvSpPr>
          <p:cNvPr id="12" name="Text Box 9"/>
          <p:cNvSpPr txBox="1"/>
          <p:nvPr/>
        </p:nvSpPr>
        <p:spPr>
          <a:xfrm>
            <a:off x="145190" y="2844225"/>
            <a:ext cx="4694716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2.3.4 </a:t>
            </a:r>
            <a:r>
              <a:rPr lang="zh-CN" altLang="en-US" sz="32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内部函数</a:t>
            </a:r>
            <a:endParaRPr lang="zh-CN" altLang="en-US" sz="32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/>
          <p:nvPr/>
        </p:nvSpPr>
        <p:spPr>
          <a:xfrm>
            <a:off x="479376" y="332656"/>
            <a:ext cx="10279339" cy="59214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defTabSz="1306830" eaLnBrk="1" hangingPunct="1">
              <a:spcBef>
                <a:spcPct val="50000"/>
              </a:spcBef>
            </a:pPr>
            <a:r>
              <a:rPr kumimoji="1" lang="en-US" altLang="zh-CN" sz="3600" b="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2.4 </a:t>
            </a:r>
            <a:r>
              <a:rPr kumimoji="1" lang="zh-CN" altLang="en-US" sz="3600" b="0" dirty="0">
                <a:latin typeface="隶书" panose="02010509060101010101" pitchFamily="49" charset="-122"/>
                <a:ea typeface="隶书" panose="02010509060101010101" pitchFamily="49" charset="-122"/>
              </a:rPr>
              <a:t>应用举例</a:t>
            </a:r>
          </a:p>
          <a:p>
            <a:pPr algn="just" eaLnBrk="1" hangingPunct="1">
              <a:spcBef>
                <a:spcPts val="1200"/>
              </a:spcBef>
            </a:pPr>
            <a:r>
              <a:rPr lang="zh-CN" altLang="en-US" sz="2305" b="0" dirty="0">
                <a:solidFill>
                  <a:schemeClr val="tx2"/>
                </a:solidFill>
              </a:rPr>
              <a:t>例</a:t>
            </a:r>
            <a:r>
              <a:rPr lang="en-US" altLang="zh-CN" sz="2305" b="0" dirty="0">
                <a:solidFill>
                  <a:schemeClr val="tx2"/>
                </a:solidFill>
              </a:rPr>
              <a:t>2-3</a:t>
            </a:r>
            <a:r>
              <a:rPr lang="en-US" altLang="zh-CN" sz="2015" b="0" dirty="0">
                <a:solidFill>
                  <a:schemeClr val="tx2"/>
                </a:solidFill>
              </a:rPr>
              <a:t>  </a:t>
            </a:r>
            <a:r>
              <a:rPr lang="zh-CN" altLang="en-US" sz="2305" b="0" dirty="0">
                <a:solidFill>
                  <a:schemeClr val="tx2"/>
                </a:solidFill>
              </a:rPr>
              <a:t>用ｃ代码表达下列命题：</a:t>
            </a:r>
            <a:endParaRPr lang="en-US" altLang="zh-CN" sz="2305" b="0" dirty="0">
              <a:solidFill>
                <a:schemeClr val="tx2"/>
              </a:solidFill>
            </a:endParaRPr>
          </a:p>
          <a:p>
            <a:pPr algn="just" eaLnBrk="1" hangingPunct="1">
              <a:spcBef>
                <a:spcPts val="1200"/>
              </a:spcBef>
            </a:pPr>
            <a:r>
              <a:rPr lang="en-US" altLang="zh-CN" sz="2305" b="0" dirty="0">
                <a:solidFill>
                  <a:schemeClr val="tx2"/>
                </a:solidFill>
              </a:rPr>
              <a:t>1. </a:t>
            </a:r>
            <a:r>
              <a:rPr lang="zh-CN" altLang="en-US" sz="2305" b="0" dirty="0">
                <a:solidFill>
                  <a:schemeClr val="tx2"/>
                </a:solidFill>
              </a:rPr>
              <a:t>ｍ能且只能被２和３中的一个数整除。</a:t>
            </a:r>
          </a:p>
          <a:p>
            <a:pPr algn="just" eaLnBrk="1" hangingPunct="1">
              <a:lnSpc>
                <a:spcPct val="125000"/>
              </a:lnSpc>
              <a:spcBef>
                <a:spcPts val="1200"/>
              </a:spcBef>
            </a:pPr>
            <a:r>
              <a:rPr lang="zh-CN" altLang="en-US" sz="2305" b="0" dirty="0">
                <a:solidFill>
                  <a:schemeClr val="tx2"/>
                </a:solidFill>
              </a:rPr>
              <a:t>解：</a:t>
            </a:r>
          </a:p>
          <a:p>
            <a:pPr algn="just" eaLnBrk="1" hangingPunct="1">
              <a:lnSpc>
                <a:spcPct val="125000"/>
              </a:lnSpc>
              <a:spcBef>
                <a:spcPts val="1200"/>
              </a:spcBef>
            </a:pPr>
            <a:endParaRPr lang="zh-CN" altLang="en-US" sz="2305" b="0" dirty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125000"/>
              </a:lnSpc>
              <a:spcBef>
                <a:spcPts val="1200"/>
              </a:spcBef>
            </a:pPr>
            <a:r>
              <a:rPr lang="zh-CN" altLang="en-US" sz="2305" b="0" dirty="0">
                <a:solidFill>
                  <a:schemeClr val="tx2"/>
                </a:solidFill>
              </a:rPr>
              <a:t>或    </a:t>
            </a:r>
          </a:p>
          <a:p>
            <a:pPr algn="just" eaLnBrk="1" hangingPunct="1">
              <a:lnSpc>
                <a:spcPct val="125000"/>
              </a:lnSpc>
              <a:spcBef>
                <a:spcPts val="1200"/>
              </a:spcBef>
            </a:pPr>
            <a:endParaRPr lang="zh-CN" altLang="en-US" sz="2305" b="0" dirty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125000"/>
              </a:lnSpc>
              <a:spcBef>
                <a:spcPts val="1200"/>
              </a:spcBef>
            </a:pPr>
            <a:r>
              <a:rPr lang="en-US" altLang="zh-CN" sz="2305" b="0" dirty="0">
                <a:solidFill>
                  <a:schemeClr val="tx2"/>
                </a:solidFill>
              </a:rPr>
              <a:t>2. ch</a:t>
            </a:r>
            <a:r>
              <a:rPr lang="zh-CN" altLang="en-US" sz="2305" b="0" dirty="0">
                <a:solidFill>
                  <a:schemeClr val="tx2"/>
                </a:solidFill>
              </a:rPr>
              <a:t>是大写字母。</a:t>
            </a:r>
          </a:p>
          <a:p>
            <a:pPr algn="just" eaLnBrk="1" hangingPunct="1">
              <a:lnSpc>
                <a:spcPct val="125000"/>
              </a:lnSpc>
              <a:spcBef>
                <a:spcPts val="1200"/>
              </a:spcBef>
            </a:pPr>
            <a:r>
              <a:rPr lang="zh-CN" altLang="en-US" sz="2305" b="0" dirty="0">
                <a:solidFill>
                  <a:schemeClr val="tx2"/>
                </a:solidFill>
              </a:rPr>
              <a:t>解：  </a:t>
            </a:r>
          </a:p>
          <a:p>
            <a:pPr algn="just" eaLnBrk="1" hangingPunct="1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US" altLang="zh-CN" sz="2305" b="0" dirty="0" smtClean="0">
                <a:solidFill>
                  <a:schemeClr val="tx2"/>
                </a:solidFill>
              </a:rPr>
              <a:t>[</a:t>
            </a:r>
            <a:r>
              <a:rPr lang="zh-CN" altLang="en-US" sz="2305" b="0" dirty="0">
                <a:solidFill>
                  <a:schemeClr val="tx2"/>
                </a:solidFill>
              </a:rPr>
              <a:t>思考</a:t>
            </a:r>
            <a:r>
              <a:rPr lang="en-US" altLang="zh-CN" sz="2305" b="0" dirty="0">
                <a:solidFill>
                  <a:schemeClr val="tx2"/>
                </a:solidFill>
              </a:rPr>
              <a:t>]</a:t>
            </a:r>
            <a:r>
              <a:rPr lang="zh-CN" altLang="en-US" sz="2305" b="0" dirty="0">
                <a:solidFill>
                  <a:schemeClr val="tx2"/>
                </a:solidFill>
              </a:rPr>
              <a:t>上述命题可否描述为</a:t>
            </a:r>
            <a:r>
              <a:rPr lang="zh-CN" altLang="en-US" sz="2305" b="0" dirty="0">
                <a:solidFill>
                  <a:schemeClr val="tx2"/>
                </a:solidFill>
                <a:sym typeface="Symbol" panose="05050102010706020507" pitchFamily="18" charset="2"/>
              </a:rPr>
              <a:t></a:t>
            </a:r>
            <a:r>
              <a:rPr lang="en-US" altLang="zh-CN" sz="2305" b="0" dirty="0">
                <a:solidFill>
                  <a:schemeClr val="tx2"/>
                </a:solidFill>
              </a:rPr>
              <a:t>A</a:t>
            </a:r>
            <a:r>
              <a:rPr lang="en-US" altLang="zh-CN" sz="2305" b="0" dirty="0">
                <a:solidFill>
                  <a:schemeClr val="tx2"/>
                </a:solidFill>
                <a:sym typeface="Symbol" panose="05050102010706020507" pitchFamily="18" charset="2"/>
              </a:rPr>
              <a:t></a:t>
            </a:r>
            <a:r>
              <a:rPr lang="en-US" altLang="zh-CN" sz="2305" b="0" dirty="0">
                <a:solidFill>
                  <a:schemeClr val="tx2"/>
                </a:solidFill>
              </a:rPr>
              <a:t>&lt;ch&lt;</a:t>
            </a:r>
            <a:r>
              <a:rPr lang="en-US" altLang="zh-CN" sz="2305" b="0" dirty="0">
                <a:solidFill>
                  <a:schemeClr val="tx2"/>
                </a:solidFill>
                <a:sym typeface="Symbol" panose="05050102010706020507" pitchFamily="18" charset="2"/>
              </a:rPr>
              <a:t></a:t>
            </a:r>
            <a:r>
              <a:rPr lang="en-US" altLang="zh-CN" sz="2305" b="0" dirty="0">
                <a:solidFill>
                  <a:schemeClr val="tx2"/>
                </a:solidFill>
              </a:rPr>
              <a:t>Z</a:t>
            </a:r>
            <a:r>
              <a:rPr lang="en-US" altLang="zh-CN" sz="2305" b="0" dirty="0">
                <a:solidFill>
                  <a:schemeClr val="tx2"/>
                </a:solidFill>
                <a:sym typeface="Symbol" panose="05050102010706020507" pitchFamily="18" charset="2"/>
              </a:rPr>
              <a:t></a:t>
            </a:r>
            <a:r>
              <a:rPr lang="zh-CN" altLang="en-US" sz="2305" b="0" dirty="0">
                <a:solidFill>
                  <a:schemeClr val="tx2"/>
                </a:solidFill>
              </a:rPr>
              <a:t>？为什么？</a:t>
            </a:r>
          </a:p>
        </p:txBody>
      </p:sp>
      <p:sp>
        <p:nvSpPr>
          <p:cNvPr id="26627" name="Text Box 3"/>
          <p:cNvSpPr txBox="1"/>
          <p:nvPr/>
        </p:nvSpPr>
        <p:spPr>
          <a:xfrm>
            <a:off x="1100654" y="2137475"/>
            <a:ext cx="8284050" cy="4464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endParaRPr lang="zh-CN" altLang="zh-CN" sz="2305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8916" name="Text Box 4"/>
          <p:cNvSpPr txBox="1"/>
          <p:nvPr/>
        </p:nvSpPr>
        <p:spPr>
          <a:xfrm>
            <a:off x="1100654" y="2274628"/>
            <a:ext cx="7570853" cy="44640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305" dirty="0">
                <a:solidFill>
                  <a:schemeClr val="tx2"/>
                </a:solidFill>
                <a:latin typeface="Times New Roman" panose="02020603050405020304" pitchFamily="18" charset="0"/>
              </a:rPr>
              <a:t>(m%3= =0) &amp;&amp;  (m%2 !=0) ||  (m%2= =0) &amp;&amp; (m%3 ! =0)</a:t>
            </a:r>
          </a:p>
        </p:txBody>
      </p:sp>
      <p:sp>
        <p:nvSpPr>
          <p:cNvPr id="1318917" name="Text Box 5"/>
          <p:cNvSpPr txBox="1"/>
          <p:nvPr/>
        </p:nvSpPr>
        <p:spPr>
          <a:xfrm>
            <a:off x="1100455" y="3685783"/>
            <a:ext cx="7571105" cy="53530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25000"/>
              </a:lnSpc>
              <a:spcBef>
                <a:spcPct val="25000"/>
              </a:spcBef>
            </a:pPr>
            <a:r>
              <a:rPr lang="en-US" altLang="zh-CN" sz="2305" dirty="0">
                <a:solidFill>
                  <a:schemeClr val="tx2"/>
                </a:solidFill>
                <a:latin typeface="Times New Roman" panose="02020603050405020304" pitchFamily="18" charset="0"/>
              </a:rPr>
              <a:t>(m%3= =0)!= (m%2= =0)</a:t>
            </a:r>
          </a:p>
        </p:txBody>
      </p:sp>
      <p:sp>
        <p:nvSpPr>
          <p:cNvPr id="1318918" name="Text Box 6"/>
          <p:cNvSpPr txBox="1"/>
          <p:nvPr/>
        </p:nvSpPr>
        <p:spPr>
          <a:xfrm>
            <a:off x="1100455" y="4981927"/>
            <a:ext cx="7571105" cy="53530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25000"/>
              </a:lnSpc>
              <a:spcBef>
                <a:spcPct val="25000"/>
              </a:spcBef>
            </a:pPr>
            <a:r>
              <a:rPr lang="en-US" altLang="zh-CN" sz="2305" dirty="0">
                <a:solidFill>
                  <a:schemeClr val="tx2"/>
                </a:solidFill>
                <a:latin typeface="Times New Roman" panose="02020603050405020304" pitchFamily="18" charset="0"/>
              </a:rPr>
              <a:t>ch&gt;=</a:t>
            </a:r>
            <a:r>
              <a:rPr lang="en-US" altLang="zh-CN" sz="2305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305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305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305" dirty="0">
                <a:solidFill>
                  <a:schemeClr val="tx2"/>
                </a:solidFill>
                <a:latin typeface="Times New Roman" panose="02020603050405020304" pitchFamily="18" charset="0"/>
              </a:rPr>
              <a:t>&amp;&amp;ch &lt;=</a:t>
            </a:r>
            <a:r>
              <a:rPr lang="en-US" altLang="zh-CN" sz="2305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305" dirty="0">
                <a:solidFill>
                  <a:schemeClr val="tx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305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992544" y="6093296"/>
            <a:ext cx="1199456" cy="7647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1000"/>
                                        <p:tgtEl>
                                          <p:spTgt spid="13189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1000"/>
                                        <p:tgtEl>
                                          <p:spTgt spid="13189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000"/>
                                        <p:tgtEl>
                                          <p:spTgt spid="13189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1000"/>
                                        <p:tgtEl>
                                          <p:spTgt spid="13189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1000"/>
                                        <p:tgtEl>
                                          <p:spTgt spid="13189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000"/>
                                        <p:tgtEl>
                                          <p:spTgt spid="13189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1000"/>
                                        <p:tgtEl>
                                          <p:spTgt spid="13189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1000"/>
                                        <p:tgtEl>
                                          <p:spTgt spid="13189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000"/>
                                        <p:tgtEl>
                                          <p:spTgt spid="13189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8916" grpId="0" animBg="1"/>
      <p:bldP spid="1318917" grpId="0" animBg="1"/>
      <p:bldP spid="13189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 descr="蓝色砂纸"/>
          <p:cNvSpPr txBox="1"/>
          <p:nvPr/>
        </p:nvSpPr>
        <p:spPr>
          <a:xfrm>
            <a:off x="118866" y="643291"/>
            <a:ext cx="10945686" cy="616044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lIns="65827" tIns="32913" rIns="65827" bIns="32913">
            <a:spAutoFit/>
          </a:bodyPr>
          <a:lstStyle/>
          <a:p>
            <a:r>
              <a:rPr lang="en-US" altLang="zh-CN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#include &lt;iostream&gt;</a:t>
            </a:r>
          </a:p>
          <a:p>
            <a:r>
              <a:rPr lang="en-US" altLang="zh-CN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#include &lt;iomanip&gt;</a:t>
            </a:r>
          </a:p>
          <a:p>
            <a:r>
              <a:rPr lang="en-US" altLang="zh-CN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#include"math.h "</a:t>
            </a:r>
          </a:p>
          <a:p>
            <a:r>
              <a:rPr lang="en-US" altLang="zh-CN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using namespace std;</a:t>
            </a:r>
          </a:p>
          <a:p>
            <a:r>
              <a:rPr lang="en-US" altLang="zh-CN" sz="2200" b="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2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main()</a:t>
            </a:r>
          </a:p>
          <a:p>
            <a:r>
              <a:rPr lang="en-US" altLang="zh-CN" sz="22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{  </a:t>
            </a:r>
          </a:p>
          <a:p>
            <a:pPr lvl="1"/>
            <a:r>
              <a:rPr lang="en-US" altLang="zh-CN" sz="22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float </a:t>
            </a:r>
            <a:r>
              <a:rPr lang="en-US" altLang="zh-CN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a,b,c;</a:t>
            </a:r>
          </a:p>
          <a:p>
            <a:pPr lvl="1"/>
            <a:r>
              <a:rPr lang="en-US" altLang="zh-CN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double l,s;</a:t>
            </a:r>
          </a:p>
          <a:p>
            <a:pPr lvl="1"/>
            <a:r>
              <a:rPr lang="en-US" altLang="zh-CN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cout&lt;&lt;"</a:t>
            </a:r>
            <a:r>
              <a:rPr lang="zh-CN" altLang="en-US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输入斜边、直角边的长：</a:t>
            </a:r>
            <a:r>
              <a:rPr lang="en-US" altLang="zh-CN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";</a:t>
            </a:r>
          </a:p>
          <a:p>
            <a:pPr lvl="1"/>
            <a:r>
              <a:rPr lang="en-US" altLang="zh-CN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cin&gt;&gt;c&gt;&gt;a;</a:t>
            </a:r>
          </a:p>
          <a:p>
            <a:pPr lvl="1"/>
            <a:r>
              <a:rPr lang="en-US" altLang="zh-CN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b=sqrt(c*c-a*a);	</a:t>
            </a:r>
            <a:endParaRPr lang="zh-CN" altLang="en-US" sz="22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US" altLang="zh-CN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l=a+b+c;</a:t>
            </a:r>
          </a:p>
          <a:p>
            <a:pPr lvl="1"/>
            <a:r>
              <a:rPr lang="en-US" altLang="zh-CN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s=a*b/2;</a:t>
            </a:r>
          </a:p>
          <a:p>
            <a:pPr lvl="1"/>
            <a:r>
              <a:rPr lang="en-US" altLang="zh-CN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cout&lt;&lt;"</a:t>
            </a:r>
            <a:r>
              <a:rPr lang="zh-CN" altLang="en-US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计算结果：</a:t>
            </a:r>
            <a:r>
              <a:rPr lang="en-US" altLang="zh-CN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"&lt;&lt;endl;</a:t>
            </a:r>
          </a:p>
          <a:p>
            <a:pPr lvl="1"/>
            <a:r>
              <a:rPr lang="en-US" altLang="zh-CN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cout&lt;&lt;</a:t>
            </a:r>
            <a:r>
              <a:rPr lang="en-US" altLang="zh-CN" sz="2200" b="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setw</a:t>
            </a:r>
            <a:r>
              <a:rPr lang="en-US" altLang="zh-CN" sz="22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(3</a:t>
            </a:r>
            <a:r>
              <a:rPr lang="en-US" altLang="zh-CN" sz="2200" b="0" dirty="0" smtClean="0"/>
              <a:t>)&lt;&lt;"b</a:t>
            </a:r>
            <a:r>
              <a:rPr lang="en-US" altLang="zh-CN" sz="2200" b="0" dirty="0"/>
              <a:t>="&lt;&lt;</a:t>
            </a:r>
            <a:r>
              <a:rPr lang="en-US" altLang="zh-CN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b&lt;&lt;endl&lt;&lt;</a:t>
            </a:r>
            <a:r>
              <a:rPr lang="en-US" altLang="zh-CN" sz="2200" b="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setw</a:t>
            </a:r>
            <a:r>
              <a:rPr lang="en-US" altLang="zh-CN" sz="22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(4</a:t>
            </a:r>
            <a:r>
              <a:rPr lang="en-US" altLang="zh-CN" sz="2200" b="0" dirty="0" smtClean="0"/>
              <a:t>)&lt;&lt;"l=</a:t>
            </a:r>
            <a:r>
              <a:rPr lang="en-US" altLang="zh-CN" sz="2200" b="0" dirty="0"/>
              <a:t>"</a:t>
            </a:r>
            <a:r>
              <a:rPr lang="en-US" altLang="zh-CN" sz="2200" b="0" dirty="0" smtClean="0"/>
              <a:t>&lt;&lt;</a:t>
            </a:r>
            <a:r>
              <a:rPr lang="en-US" altLang="zh-CN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l&lt;&lt;endl&lt;&lt;</a:t>
            </a:r>
            <a:r>
              <a:rPr lang="en-US" altLang="zh-CN" sz="2200" b="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setw</a:t>
            </a:r>
            <a:r>
              <a:rPr lang="en-US" altLang="zh-CN" sz="22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(5</a:t>
            </a:r>
            <a:r>
              <a:rPr lang="en-US" altLang="zh-CN" sz="2200" b="0" dirty="0" smtClean="0"/>
              <a:t>)&lt;&lt;"</a:t>
            </a:r>
            <a:r>
              <a:rPr lang="en-US" altLang="zh-CN" sz="2200" b="0" dirty="0"/>
              <a:t>s</a:t>
            </a:r>
            <a:r>
              <a:rPr lang="en-US" altLang="zh-CN" sz="22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="&lt;&lt;</a:t>
            </a:r>
            <a:r>
              <a:rPr lang="en-US" altLang="zh-CN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s&lt;&lt;endl;</a:t>
            </a:r>
          </a:p>
          <a:p>
            <a:pPr lvl="1"/>
            <a:r>
              <a:rPr lang="en-US" altLang="zh-CN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system("pause");</a:t>
            </a:r>
          </a:p>
          <a:p>
            <a:pPr lvl="1"/>
            <a:r>
              <a:rPr lang="en-US" altLang="zh-CN" sz="22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return </a:t>
            </a:r>
            <a:r>
              <a:rPr lang="en-US" altLang="zh-CN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0;</a:t>
            </a:r>
          </a:p>
          <a:p>
            <a:r>
              <a:rPr lang="en-US" altLang="zh-CN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27651" name="Text Box 3"/>
          <p:cNvSpPr txBox="1"/>
          <p:nvPr/>
        </p:nvSpPr>
        <p:spPr>
          <a:xfrm>
            <a:off x="237732" y="106465"/>
            <a:ext cx="10524218" cy="435801"/>
          </a:xfrm>
          <a:prstGeom prst="rect">
            <a:avLst/>
          </a:prstGeom>
          <a:noFill/>
          <a:ln w="9525">
            <a:noFill/>
          </a:ln>
        </p:spPr>
        <p:txBody>
          <a:bodyPr lIns="65827" tIns="32913" rIns="65827" bIns="32913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2-4 </a:t>
            </a:r>
            <a:r>
              <a:rPr lang="zh-CN" altLang="en-US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输入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直角三角形的斜边和一条直角边，</a:t>
            </a:r>
            <a:r>
              <a:rPr lang="zh-CN" altLang="en-US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求另外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一条直角</a:t>
            </a:r>
            <a:r>
              <a:rPr lang="zh-CN" altLang="en-US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边、周长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和面积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168008" y="620688"/>
            <a:ext cx="2249312" cy="3159608"/>
            <a:chOff x="6168008" y="620688"/>
            <a:chExt cx="2249312" cy="3159608"/>
          </a:xfrm>
        </p:grpSpPr>
        <p:sp>
          <p:nvSpPr>
            <p:cNvPr id="27652" name="Rectangle 5"/>
            <p:cNvSpPr/>
            <p:nvPr/>
          </p:nvSpPr>
          <p:spPr>
            <a:xfrm>
              <a:off x="6528542" y="620688"/>
              <a:ext cx="1316670" cy="712054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 w="9525" cap="flat" cmpd="sng">
              <a:solidFill>
                <a:srgbClr val="C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65827" tIns="32913" rIns="65827" bIns="32913" anchor="ctr" anchorCtr="0"/>
            <a:lstStyle/>
            <a:p>
              <a:pPr algn="ctr"/>
              <a:r>
                <a:rPr lang="zh-CN" altLang="en-US" sz="209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输入</a:t>
              </a:r>
            </a:p>
            <a:p>
              <a:pPr algn="ctr"/>
              <a:r>
                <a:rPr lang="zh-CN" altLang="en-US" sz="209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（已知）</a:t>
              </a:r>
            </a:p>
          </p:txBody>
        </p:sp>
        <p:sp>
          <p:nvSpPr>
            <p:cNvPr id="27653" name="Line 6"/>
            <p:cNvSpPr/>
            <p:nvPr/>
          </p:nvSpPr>
          <p:spPr>
            <a:xfrm>
              <a:off x="7169732" y="1330836"/>
              <a:ext cx="0" cy="440033"/>
            </a:xfrm>
            <a:prstGeom prst="line">
              <a:avLst/>
            </a:prstGeom>
            <a:ln w="9525" cap="flat" cmpd="sng">
              <a:solidFill>
                <a:srgbClr val="C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7654" name="Rectangle 7"/>
            <p:cNvSpPr/>
            <p:nvPr/>
          </p:nvSpPr>
          <p:spPr>
            <a:xfrm>
              <a:off x="6168008" y="1771504"/>
              <a:ext cx="2249312" cy="87778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 w="9525" cap="flat" cmpd="sng">
              <a:solidFill>
                <a:srgbClr val="C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65827" tIns="32913" rIns="65827" bIns="32913" anchor="ctr" anchorCtr="0"/>
            <a:lstStyle/>
            <a:p>
              <a:pPr algn="ctr"/>
              <a:r>
                <a:rPr lang="zh-CN" altLang="en-US" sz="209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处理</a:t>
              </a:r>
            </a:p>
            <a:p>
              <a:pPr algn="ctr"/>
              <a:r>
                <a:rPr lang="zh-CN" altLang="en-US" sz="209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（根据已知求未知）</a:t>
              </a:r>
            </a:p>
          </p:txBody>
        </p:sp>
        <p:sp>
          <p:nvSpPr>
            <p:cNvPr id="27655" name="Line 8"/>
            <p:cNvSpPr/>
            <p:nvPr/>
          </p:nvSpPr>
          <p:spPr>
            <a:xfrm>
              <a:off x="7169732" y="2635195"/>
              <a:ext cx="0" cy="438890"/>
            </a:xfrm>
            <a:prstGeom prst="line">
              <a:avLst/>
            </a:prstGeom>
            <a:ln w="9525" cap="flat" cmpd="sng">
              <a:solidFill>
                <a:srgbClr val="C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7656" name="Rectangle 9"/>
            <p:cNvSpPr/>
            <p:nvPr/>
          </p:nvSpPr>
          <p:spPr>
            <a:xfrm>
              <a:off x="6634203" y="3067100"/>
              <a:ext cx="1316670" cy="713196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 w="9525" cap="flat" cmpd="sng">
              <a:solidFill>
                <a:srgbClr val="C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65827" tIns="32913" rIns="65827" bIns="32913" anchor="ctr" anchorCtr="0"/>
            <a:lstStyle/>
            <a:p>
              <a:pPr algn="ctr"/>
              <a:r>
                <a:rPr lang="zh-CN" altLang="en-US" sz="209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输出</a:t>
              </a:r>
            </a:p>
            <a:p>
              <a:pPr algn="ctr"/>
              <a:r>
                <a:rPr lang="zh-CN" altLang="en-US" sz="209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（结果）</a:t>
              </a: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1352584" y="6093296"/>
            <a:ext cx="839416" cy="7647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云形标注 1"/>
          <p:cNvSpPr/>
          <p:nvPr/>
        </p:nvSpPr>
        <p:spPr bwMode="auto">
          <a:xfrm>
            <a:off x="4893788" y="654216"/>
            <a:ext cx="864096" cy="3312368"/>
          </a:xfrm>
          <a:prstGeom prst="cloudCallout">
            <a:avLst>
              <a:gd name="adj1" fmla="val 115051"/>
              <a:gd name="adj2" fmla="val -31296"/>
            </a:avLst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13068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dirty="0" smtClean="0"/>
              <a:t>程序处理步骤</a:t>
            </a:r>
            <a:endParaRPr kumimoji="1" lang="zh-CN" altLang="en-US" sz="20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线形标注 2 2"/>
          <p:cNvSpPr/>
          <p:nvPr/>
        </p:nvSpPr>
        <p:spPr bwMode="auto">
          <a:xfrm>
            <a:off x="5628442" y="5949280"/>
            <a:ext cx="5436110" cy="6480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1423"/>
              <a:gd name="adj6" fmla="val -10591"/>
            </a:avLst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13068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其后紧跟的输出项占</a:t>
            </a:r>
            <a:r>
              <a:rPr kumimoji="1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列宽，若不足</a:t>
            </a:r>
            <a:r>
              <a:rPr kumimoji="1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列则右端对齐，左端留空；若超过</a:t>
            </a:r>
            <a:r>
              <a:rPr kumimoji="1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列，按实际列宽输出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240" y="3259311"/>
            <a:ext cx="3397237" cy="2079941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 descr="蓝色砂纸"/>
          <p:cNvSpPr txBox="1"/>
          <p:nvPr/>
        </p:nvSpPr>
        <p:spPr>
          <a:xfrm>
            <a:off x="191344" y="620688"/>
            <a:ext cx="10297144" cy="6186309"/>
          </a:xfrm>
          <a:prstGeom prst="rect">
            <a:avLst/>
          </a:prstGeom>
          <a:solidFill>
            <a:schemeClr val="bg1"/>
          </a:solidFill>
          <a:ln w="9525">
            <a:solidFill>
              <a:srgbClr val="CC66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#include &lt;iostream&gt;</a:t>
            </a:r>
          </a:p>
          <a:p>
            <a:pPr>
              <a:lnSpc>
                <a:spcPct val="90000"/>
              </a:lnSpc>
            </a:pPr>
            <a:r>
              <a:rPr lang="en-US" altLang="zh-CN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#include &lt;iomanip&gt;</a:t>
            </a:r>
          </a:p>
          <a:p>
            <a:pPr>
              <a:lnSpc>
                <a:spcPct val="90000"/>
              </a:lnSpc>
            </a:pPr>
            <a:r>
              <a:rPr lang="en-US" altLang="zh-CN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#include &lt;math.h&gt;</a:t>
            </a:r>
          </a:p>
          <a:p>
            <a:pPr>
              <a:lnSpc>
                <a:spcPct val="90000"/>
              </a:lnSpc>
            </a:pPr>
            <a:r>
              <a:rPr lang="en-US" altLang="zh-CN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using namespace std;</a:t>
            </a:r>
          </a:p>
          <a:p>
            <a:pPr>
              <a:lnSpc>
                <a:spcPct val="90000"/>
              </a:lnSpc>
            </a:pPr>
            <a:r>
              <a:rPr lang="en-US" altLang="zh-CN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int main()</a:t>
            </a:r>
          </a:p>
          <a:p>
            <a:pPr>
              <a:lnSpc>
                <a:spcPct val="90000"/>
              </a:lnSpc>
            </a:pPr>
            <a:r>
              <a:rPr lang="en-US" altLang="zh-CN" sz="22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{     </a:t>
            </a:r>
            <a:r>
              <a:rPr lang="en-US" altLang="zh-CN" sz="2200" b="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2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c1,c2,c3;</a:t>
            </a:r>
          </a:p>
          <a:p>
            <a:pPr lvl="1">
              <a:lnSpc>
                <a:spcPct val="90000"/>
              </a:lnSpc>
            </a:pPr>
            <a:r>
              <a:rPr lang="en-US" altLang="zh-CN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char c4;</a:t>
            </a:r>
          </a:p>
          <a:p>
            <a:pPr lvl="1">
              <a:lnSpc>
                <a:spcPct val="90000"/>
              </a:lnSpc>
            </a:pPr>
            <a:r>
              <a:rPr lang="en-US" altLang="zh-CN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int x;</a:t>
            </a:r>
          </a:p>
          <a:p>
            <a:pPr lvl="1">
              <a:lnSpc>
                <a:spcPct val="90000"/>
              </a:lnSpc>
            </a:pPr>
            <a:r>
              <a:rPr lang="en-US" altLang="zh-CN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cin&gt;&gt;x;</a:t>
            </a:r>
          </a:p>
          <a:p>
            <a:pPr lvl="1">
              <a:lnSpc>
                <a:spcPct val="90000"/>
              </a:lnSpc>
            </a:pPr>
            <a:r>
              <a:rPr lang="en-US" altLang="zh-CN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c4=x&gt;=0?'+':'-';	//x</a:t>
            </a:r>
            <a:r>
              <a:rPr lang="zh-CN" altLang="en-US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的符号存入</a:t>
            </a:r>
            <a:r>
              <a:rPr lang="en-US" altLang="zh-CN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c4</a:t>
            </a:r>
          </a:p>
          <a:p>
            <a:pPr lvl="1">
              <a:lnSpc>
                <a:spcPct val="90000"/>
              </a:lnSpc>
            </a:pPr>
            <a:r>
              <a:rPr lang="en-US" altLang="zh-CN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x=abs(x);		//</a:t>
            </a:r>
            <a:r>
              <a:rPr lang="zh-CN" altLang="en-US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求整型数</a:t>
            </a:r>
            <a:r>
              <a:rPr lang="en-US" altLang="zh-CN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的绝对值</a:t>
            </a:r>
          </a:p>
          <a:p>
            <a:pPr lvl="1">
              <a:lnSpc>
                <a:spcPct val="90000"/>
              </a:lnSpc>
            </a:pPr>
            <a:r>
              <a:rPr lang="en-US" altLang="zh-CN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c3=x%10;		//x%10</a:t>
            </a:r>
            <a:r>
              <a:rPr lang="zh-CN" altLang="en-US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为个位数字</a:t>
            </a:r>
          </a:p>
          <a:p>
            <a:pPr lvl="1">
              <a:lnSpc>
                <a:spcPct val="90000"/>
              </a:lnSpc>
            </a:pPr>
            <a:r>
              <a:rPr lang="en-US" altLang="zh-CN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x=x/10;</a:t>
            </a:r>
          </a:p>
          <a:p>
            <a:pPr lvl="1">
              <a:lnSpc>
                <a:spcPct val="90000"/>
              </a:lnSpc>
            </a:pPr>
            <a:r>
              <a:rPr lang="en-US" altLang="zh-CN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c2=x%10;</a:t>
            </a:r>
          </a:p>
          <a:p>
            <a:pPr lvl="1">
              <a:lnSpc>
                <a:spcPct val="90000"/>
              </a:lnSpc>
            </a:pPr>
            <a:r>
              <a:rPr lang="en-US" altLang="zh-CN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c1=x/10;</a:t>
            </a:r>
          </a:p>
          <a:p>
            <a:pPr lvl="1">
              <a:lnSpc>
                <a:spcPct val="90000"/>
              </a:lnSpc>
            </a:pPr>
            <a:r>
              <a:rPr lang="en-US" altLang="zh-CN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cout&lt;&lt;"</a:t>
            </a:r>
            <a:r>
              <a:rPr lang="zh-CN" altLang="en-US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数符  百位数  十位数  个位数</a:t>
            </a:r>
            <a:r>
              <a:rPr lang="en-US" altLang="zh-CN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"&lt;&lt;endl;</a:t>
            </a:r>
          </a:p>
          <a:p>
            <a:pPr lvl="1">
              <a:lnSpc>
                <a:spcPct val="90000"/>
              </a:lnSpc>
            </a:pPr>
            <a:r>
              <a:rPr lang="en-US" altLang="zh-CN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cout&lt;&lt;setw(2)&lt;&lt;c4&lt;&lt;setw(8)&lt;&lt;c1 </a:t>
            </a:r>
            <a:r>
              <a:rPr lang="en-US" altLang="zh-CN" sz="22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&lt;&lt;</a:t>
            </a:r>
            <a:r>
              <a:rPr lang="en-US" altLang="zh-CN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setw(8)&lt;&lt;c2&lt;&lt;setw(8)&lt;&lt;c3&lt;&lt;endl;</a:t>
            </a:r>
          </a:p>
          <a:p>
            <a:pPr lvl="1">
              <a:lnSpc>
                <a:spcPct val="90000"/>
              </a:lnSpc>
            </a:pPr>
            <a:r>
              <a:rPr lang="en-US" altLang="zh-CN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system("pause");</a:t>
            </a:r>
          </a:p>
          <a:p>
            <a:pPr lvl="1">
              <a:lnSpc>
                <a:spcPct val="90000"/>
              </a:lnSpc>
            </a:pPr>
            <a:r>
              <a:rPr lang="en-US" altLang="zh-CN" sz="22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return </a:t>
            </a:r>
            <a:r>
              <a:rPr lang="en-US" altLang="zh-CN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0;  </a:t>
            </a:r>
          </a:p>
          <a:p>
            <a:pPr>
              <a:lnSpc>
                <a:spcPct val="90000"/>
              </a:lnSpc>
            </a:pPr>
            <a:r>
              <a:rPr lang="en-US" altLang="zh-CN" sz="22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 }</a:t>
            </a:r>
          </a:p>
        </p:txBody>
      </p:sp>
      <p:sp>
        <p:nvSpPr>
          <p:cNvPr id="28675" name="Text Box 3"/>
          <p:cNvSpPr txBox="1"/>
          <p:nvPr/>
        </p:nvSpPr>
        <p:spPr>
          <a:xfrm>
            <a:off x="100579" y="89322"/>
            <a:ext cx="1089196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2-5  </a:t>
            </a:r>
            <a:r>
              <a:rPr lang="zh-CN" altLang="en-US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输入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一个三位整数，依次输出该数的正（负）号和百位、十位、个位数字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992544" y="6093296"/>
            <a:ext cx="1199456" cy="7647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2" y="3212976"/>
            <a:ext cx="4011461" cy="1592957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/>
          <p:nvPr/>
        </p:nvSpPr>
        <p:spPr>
          <a:xfrm>
            <a:off x="289622" y="986953"/>
            <a:ext cx="9190754" cy="4530279"/>
          </a:xfrm>
          <a:prstGeom prst="rect">
            <a:avLst/>
          </a:prstGeom>
          <a:noFill/>
          <a:ln w="19050">
            <a:solidFill>
              <a:srgbClr val="CC6600"/>
            </a:solidFill>
          </a:ln>
        </p:spPr>
        <p:txBody>
          <a:bodyPr wrap="square">
            <a:spAutoFit/>
          </a:bodyPr>
          <a:lstStyle>
            <a:lvl1pPr marL="492125" indent="-492125" algn="l" defTabSz="130683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059180" indent="-406400" algn="l" defTabSz="130683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000">
                <a:solidFill>
                  <a:schemeClr val="bg1"/>
                </a:solidFill>
                <a:latin typeface="+mn-lt"/>
                <a:ea typeface="+mn-ea"/>
              </a:defRPr>
            </a:lvl2pPr>
            <a:lvl3pPr marL="1633855" indent="-327025" algn="l" defTabSz="130683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chemeClr val="bg1"/>
                </a:solidFill>
                <a:latin typeface="+mn-lt"/>
                <a:ea typeface="+mn-ea"/>
              </a:defRPr>
            </a:lvl3pPr>
            <a:lvl4pPr marL="2286000" indent="-323850" algn="l" defTabSz="130683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900">
                <a:solidFill>
                  <a:schemeClr val="bg1"/>
                </a:solidFill>
                <a:latin typeface="+mn-lt"/>
                <a:ea typeface="+mn-ea"/>
              </a:defRPr>
            </a:lvl4pPr>
            <a:lvl5pPr marL="2938780" indent="-325755" algn="l" defTabSz="130683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59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难点：</a:t>
            </a:r>
          </a:p>
          <a:p>
            <a:pPr marL="0" lvl="0" indent="0">
              <a:lnSpc>
                <a:spcPct val="120000"/>
              </a:lnSpc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230" b="0" dirty="0">
                <a:solidFill>
                  <a:schemeClr val="tx2"/>
                </a:solidFill>
                <a:latin typeface="楷体_GB2312"/>
                <a:ea typeface="楷体_GB2312"/>
              </a:rPr>
              <a:t>字符常量和字符串常量的区别</a:t>
            </a:r>
          </a:p>
          <a:p>
            <a:pPr marL="0" lvl="0" indent="0">
              <a:lnSpc>
                <a:spcPct val="120000"/>
              </a:lnSpc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230" b="0" dirty="0" smtClean="0">
                <a:solidFill>
                  <a:schemeClr val="tx2"/>
                </a:solidFill>
                <a:latin typeface="楷体_GB2312"/>
                <a:ea typeface="楷体_GB2312"/>
              </a:rPr>
              <a:t>转义字符</a:t>
            </a:r>
            <a:r>
              <a:rPr lang="zh-CN" altLang="en-US" sz="2230" b="0" dirty="0">
                <a:solidFill>
                  <a:schemeClr val="tx2"/>
                </a:solidFill>
                <a:latin typeface="楷体_GB2312"/>
                <a:ea typeface="楷体_GB2312"/>
              </a:rPr>
              <a:t>常量的含义和作用</a:t>
            </a:r>
          </a:p>
          <a:p>
            <a:pPr marL="0" lvl="0" indent="0">
              <a:lnSpc>
                <a:spcPct val="120000"/>
              </a:lnSpc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230" b="0" dirty="0">
                <a:solidFill>
                  <a:schemeClr val="tx2"/>
                </a:solidFill>
                <a:latin typeface="楷体_GB2312"/>
                <a:ea typeface="楷体_GB2312"/>
              </a:rPr>
              <a:t>逻辑与</a:t>
            </a:r>
            <a:r>
              <a:rPr lang="en-US" altLang="zh-CN" sz="2230" b="0" dirty="0">
                <a:solidFill>
                  <a:schemeClr val="tx2"/>
                </a:solidFill>
                <a:latin typeface="楷体_GB2312"/>
                <a:ea typeface="楷体_GB2312"/>
              </a:rPr>
              <a:t>&amp;&amp;</a:t>
            </a:r>
            <a:r>
              <a:rPr lang="zh-CN" altLang="en-US" sz="2230" b="0" dirty="0">
                <a:solidFill>
                  <a:schemeClr val="tx2"/>
                </a:solidFill>
                <a:latin typeface="楷体_GB2312"/>
                <a:ea typeface="楷体_GB2312"/>
              </a:rPr>
              <a:t>和逻辑或</a:t>
            </a:r>
            <a:r>
              <a:rPr lang="en-US" altLang="zh-CN" sz="2230" b="0" dirty="0">
                <a:solidFill>
                  <a:schemeClr val="tx2"/>
                </a:solidFill>
                <a:latin typeface="楷体_GB2312"/>
                <a:ea typeface="楷体_GB2312"/>
              </a:rPr>
              <a:t>||</a:t>
            </a:r>
            <a:r>
              <a:rPr lang="zh-CN" altLang="en-US" sz="2230" b="0" dirty="0">
                <a:solidFill>
                  <a:schemeClr val="tx2"/>
                </a:solidFill>
                <a:latin typeface="楷体_GB2312"/>
                <a:ea typeface="楷体_GB2312"/>
              </a:rPr>
              <a:t>连续运算的特点</a:t>
            </a:r>
          </a:p>
          <a:p>
            <a:pPr marL="0" lvl="0" indent="0">
              <a:lnSpc>
                <a:spcPct val="120000"/>
              </a:lnSpc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230" b="0" dirty="0">
                <a:solidFill>
                  <a:schemeClr val="tx2"/>
                </a:solidFill>
                <a:latin typeface="楷体_GB2312"/>
                <a:ea typeface="楷体_GB2312"/>
              </a:rPr>
              <a:t>前置与后置自增自减运算在表达式式运算中的区别</a:t>
            </a:r>
          </a:p>
          <a:p>
            <a:pPr marL="0" lvl="0" indent="0">
              <a:lnSpc>
                <a:spcPct val="120000"/>
              </a:lnSpc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230" b="0" dirty="0">
                <a:solidFill>
                  <a:schemeClr val="tx2"/>
                </a:solidFill>
                <a:latin typeface="楷体_GB2312"/>
                <a:ea typeface="楷体_GB2312"/>
              </a:rPr>
              <a:t>多条件的表达</a:t>
            </a:r>
          </a:p>
          <a:p>
            <a:pPr marL="0" lvl="0" indent="0">
              <a:lnSpc>
                <a:spcPct val="120000"/>
              </a:lnSpc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230" b="0" dirty="0">
                <a:solidFill>
                  <a:schemeClr val="tx2"/>
                </a:solidFill>
                <a:latin typeface="楷体_GB2312"/>
                <a:ea typeface="楷体_GB2312"/>
              </a:rPr>
              <a:t>条件运算与自增自减运算的结合</a:t>
            </a:r>
          </a:p>
          <a:p>
            <a:pPr marL="0" lvl="0" indent="0">
              <a:lnSpc>
                <a:spcPct val="120000"/>
              </a:lnSpc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230" b="0" dirty="0">
                <a:solidFill>
                  <a:schemeClr val="tx2"/>
                </a:solidFill>
                <a:latin typeface="楷体_GB2312"/>
                <a:ea typeface="楷体_GB2312"/>
              </a:rPr>
              <a:t>类型的强制转换与自动转换</a:t>
            </a:r>
          </a:p>
        </p:txBody>
      </p:sp>
      <p:sp>
        <p:nvSpPr>
          <p:cNvPr id="29699" name="Rectangle 5"/>
          <p:cNvSpPr/>
          <p:nvPr/>
        </p:nvSpPr>
        <p:spPr>
          <a:xfrm>
            <a:off x="258591" y="241333"/>
            <a:ext cx="1665841" cy="535531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492125" indent="-492125" algn="l" defTabSz="130683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059180" indent="-406400" algn="l" defTabSz="130683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000">
                <a:solidFill>
                  <a:schemeClr val="bg1"/>
                </a:solidFill>
                <a:latin typeface="+mn-lt"/>
                <a:ea typeface="+mn-ea"/>
              </a:defRPr>
            </a:lvl2pPr>
            <a:lvl3pPr marL="1633855" indent="-327025" algn="l" defTabSz="130683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chemeClr val="bg1"/>
                </a:solidFill>
                <a:latin typeface="+mn-lt"/>
                <a:ea typeface="+mn-ea"/>
              </a:defRPr>
            </a:lvl3pPr>
            <a:lvl4pPr marL="2286000" indent="-323850" algn="l" defTabSz="130683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900">
                <a:solidFill>
                  <a:schemeClr val="bg1"/>
                </a:solidFill>
                <a:latin typeface="+mn-lt"/>
                <a:ea typeface="+mn-ea"/>
              </a:defRPr>
            </a:lvl4pPr>
            <a:lvl5pPr marL="2938780" indent="-325755" algn="l" defTabSz="130683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880" dirty="0">
                <a:solidFill>
                  <a:srgbClr val="C00000"/>
                </a:solidFill>
                <a:ea typeface="华文新魏" panose="02010800040101010101" pitchFamily="2" charset="-122"/>
              </a:rPr>
              <a:t>本章小结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992544" y="6093296"/>
            <a:ext cx="1199456" cy="7647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8735513" y="6248640"/>
            <a:ext cx="2540762" cy="457177"/>
          </a:xfrm>
        </p:spPr>
        <p:txBody>
          <a:bodyPr lIns="94030" tIns="47015" rIns="94030" bIns="47015"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730" b="0" dirty="0">
                <a:solidFill>
                  <a:schemeClr val="tx2"/>
                </a:solidFill>
              </a:rPr>
              <a:t>28</a:t>
            </a:fld>
            <a:endParaRPr lang="en-US" altLang="zh-CN" sz="1730" b="0" dirty="0">
              <a:solidFill>
                <a:schemeClr val="tx2"/>
              </a:solidFill>
            </a:endParaRPr>
          </a:p>
        </p:txBody>
      </p:sp>
      <p:sp>
        <p:nvSpPr>
          <p:cNvPr id="30723" name="Text Box 2"/>
          <p:cNvSpPr txBox="1"/>
          <p:nvPr/>
        </p:nvSpPr>
        <p:spPr>
          <a:xfrm>
            <a:off x="341740" y="474493"/>
            <a:ext cx="10506788" cy="5819604"/>
          </a:xfrm>
          <a:prstGeom prst="rect">
            <a:avLst/>
          </a:prstGeom>
          <a:noFill/>
          <a:ln w="19050">
            <a:solidFill>
              <a:srgbClr val="CC6600"/>
            </a:solidFill>
          </a:ln>
        </p:spPr>
        <p:txBody>
          <a:bodyPr wrap="square" lIns="94043" tIns="47021" rIns="94043" bIns="47021">
            <a:spAutoFit/>
          </a:bodyPr>
          <a:lstStyle>
            <a:lvl1pPr marL="492125" indent="-492125" algn="l" defTabSz="130683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059180" indent="-406400" algn="l" defTabSz="130683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000">
                <a:solidFill>
                  <a:schemeClr val="bg1"/>
                </a:solidFill>
                <a:latin typeface="+mn-lt"/>
                <a:ea typeface="+mn-ea"/>
              </a:defRPr>
            </a:lvl2pPr>
            <a:lvl3pPr marL="1633855" indent="-327025" algn="l" defTabSz="130683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chemeClr val="bg1"/>
                </a:solidFill>
                <a:latin typeface="+mn-lt"/>
                <a:ea typeface="+mn-ea"/>
              </a:defRPr>
            </a:lvl3pPr>
            <a:lvl4pPr marL="2286000" indent="-323850" algn="l" defTabSz="130683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900">
                <a:solidFill>
                  <a:schemeClr val="bg1"/>
                </a:solidFill>
                <a:latin typeface="+mn-lt"/>
                <a:ea typeface="+mn-ea"/>
              </a:defRPr>
            </a:lvl4pPr>
            <a:lvl5pPr marL="2938780" indent="-325755" algn="l" defTabSz="130683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4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使用注意：</a:t>
            </a:r>
          </a:p>
          <a:p>
            <a:pPr marL="0" lvl="0" indent="0" algn="just"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400" b="0" dirty="0">
                <a:solidFill>
                  <a:schemeClr val="tx2"/>
                </a:solidFill>
                <a:latin typeface="楷体_GB2312"/>
                <a:ea typeface="楷体_GB2312"/>
              </a:rPr>
              <a:t>（</a:t>
            </a:r>
            <a:r>
              <a:rPr lang="en-US" altLang="zh-CN" sz="2400" b="0" dirty="0">
                <a:solidFill>
                  <a:schemeClr val="tx2"/>
                </a:solidFill>
                <a:latin typeface="楷体_GB2312"/>
                <a:ea typeface="楷体_GB2312"/>
              </a:rPr>
              <a:t>1</a:t>
            </a:r>
            <a:r>
              <a:rPr lang="zh-CN" altLang="en-US" sz="2400" b="0" dirty="0" smtClean="0">
                <a:solidFill>
                  <a:schemeClr val="tx2"/>
                </a:solidFill>
                <a:latin typeface="楷体_GB2312"/>
                <a:ea typeface="楷体_GB2312"/>
              </a:rPr>
              <a:t>）对于</a:t>
            </a:r>
            <a:r>
              <a:rPr lang="zh-CN" altLang="en-US" sz="2400" b="0" dirty="0">
                <a:solidFill>
                  <a:schemeClr val="tx2"/>
                </a:solidFill>
                <a:latin typeface="楷体_GB2312"/>
                <a:ea typeface="楷体_GB2312"/>
              </a:rPr>
              <a:t>除法运算符</a:t>
            </a:r>
            <a:r>
              <a:rPr lang="zh-CN" altLang="en-US" sz="2400" b="0" dirty="0">
                <a:solidFill>
                  <a:schemeClr val="tx2"/>
                </a:solidFill>
                <a:ea typeface="楷体_GB2312"/>
              </a:rPr>
              <a:t>“</a:t>
            </a:r>
            <a:r>
              <a:rPr lang="en-US" altLang="zh-CN" sz="2400" b="0" dirty="0">
                <a:solidFill>
                  <a:schemeClr val="tx2"/>
                </a:solidFill>
                <a:latin typeface="楷体_GB2312"/>
                <a:ea typeface="楷体_GB2312"/>
              </a:rPr>
              <a:t>/</a:t>
            </a:r>
            <a:r>
              <a:rPr lang="en-US" altLang="zh-CN" sz="2400" b="0" dirty="0">
                <a:solidFill>
                  <a:schemeClr val="tx2"/>
                </a:solidFill>
                <a:ea typeface="楷体_GB2312"/>
              </a:rPr>
              <a:t>”</a:t>
            </a:r>
            <a:r>
              <a:rPr lang="zh-CN" altLang="en-US" sz="2400" b="0" dirty="0">
                <a:solidFill>
                  <a:schemeClr val="tx2"/>
                </a:solidFill>
                <a:latin typeface="楷体_GB2312"/>
                <a:ea typeface="楷体_GB2312"/>
              </a:rPr>
              <a:t>，若两个操作数都为整数，商也是整数</a:t>
            </a:r>
            <a:r>
              <a:rPr lang="en-US" altLang="zh-CN" sz="2400" b="0" dirty="0">
                <a:solidFill>
                  <a:schemeClr val="tx2"/>
                </a:solidFill>
                <a:latin typeface="楷体_GB2312"/>
                <a:ea typeface="楷体_GB2312"/>
              </a:rPr>
              <a:t>; </a:t>
            </a:r>
            <a:r>
              <a:rPr lang="zh-CN" altLang="en-US" sz="2400" b="0" dirty="0">
                <a:solidFill>
                  <a:schemeClr val="tx2"/>
                </a:solidFill>
                <a:latin typeface="楷体_GB2312"/>
                <a:ea typeface="楷体_GB2312"/>
              </a:rPr>
              <a:t>该运算符和</a:t>
            </a:r>
            <a:r>
              <a:rPr lang="en-US" altLang="zh-CN" sz="2400" b="0" dirty="0">
                <a:solidFill>
                  <a:schemeClr val="tx2"/>
                </a:solidFill>
                <a:latin typeface="楷体_GB2312"/>
                <a:ea typeface="楷体_GB2312"/>
              </a:rPr>
              <a:t>%</a:t>
            </a:r>
            <a:r>
              <a:rPr lang="zh-CN" altLang="en-US" sz="2400" b="0" dirty="0">
                <a:solidFill>
                  <a:schemeClr val="tx2"/>
                </a:solidFill>
                <a:latin typeface="楷体_GB2312"/>
                <a:ea typeface="楷体_GB2312"/>
              </a:rPr>
              <a:t>配合使用</a:t>
            </a:r>
            <a:r>
              <a:rPr lang="en-US" altLang="zh-CN" sz="2400" b="0" dirty="0">
                <a:solidFill>
                  <a:schemeClr val="tx2"/>
                </a:solidFill>
                <a:latin typeface="楷体_GB2312"/>
                <a:ea typeface="楷体_GB2312"/>
              </a:rPr>
              <a:t>,</a:t>
            </a:r>
            <a:r>
              <a:rPr lang="zh-CN" altLang="en-US" sz="2400" b="0" dirty="0">
                <a:solidFill>
                  <a:schemeClr val="tx2"/>
                </a:solidFill>
                <a:latin typeface="楷体_GB2312"/>
                <a:ea typeface="楷体_GB2312"/>
              </a:rPr>
              <a:t>经常用来分解整数的各个数位</a:t>
            </a:r>
            <a:r>
              <a:rPr lang="en-US" altLang="zh-CN" sz="2400" b="0" dirty="0">
                <a:solidFill>
                  <a:schemeClr val="tx2"/>
                </a:solidFill>
                <a:latin typeface="楷体_GB2312"/>
                <a:ea typeface="楷体_GB2312"/>
              </a:rPr>
              <a:t>.</a:t>
            </a:r>
          </a:p>
          <a:p>
            <a:pPr marL="0" lvl="0" indent="0" algn="just"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400" b="0" dirty="0">
                <a:solidFill>
                  <a:schemeClr val="tx2"/>
                </a:solidFill>
                <a:latin typeface="楷体_GB2312"/>
                <a:ea typeface="楷体_GB2312"/>
              </a:rPr>
              <a:t>（</a:t>
            </a:r>
            <a:r>
              <a:rPr lang="en-US" altLang="zh-CN" sz="2400" b="0" dirty="0">
                <a:solidFill>
                  <a:schemeClr val="tx2"/>
                </a:solidFill>
                <a:latin typeface="楷体_GB2312"/>
                <a:ea typeface="楷体_GB2312"/>
              </a:rPr>
              <a:t>2</a:t>
            </a:r>
            <a:r>
              <a:rPr lang="zh-CN" altLang="en-US" sz="2400" b="0" dirty="0">
                <a:solidFill>
                  <a:schemeClr val="tx2"/>
                </a:solidFill>
                <a:latin typeface="楷体_GB2312"/>
                <a:ea typeface="楷体_GB2312"/>
              </a:rPr>
              <a:t>）在</a:t>
            </a:r>
            <a:r>
              <a:rPr lang="zh-CN" altLang="en-US" sz="2400" b="0" dirty="0">
                <a:solidFill>
                  <a:schemeClr val="tx2"/>
                </a:solidFill>
                <a:ea typeface="楷体_GB2312"/>
              </a:rPr>
              <a:t>“</a:t>
            </a:r>
            <a:r>
              <a:rPr lang="en-US" altLang="zh-CN" sz="2400" b="0" dirty="0">
                <a:solidFill>
                  <a:schemeClr val="tx2"/>
                </a:solidFill>
                <a:latin typeface="楷体_GB2312"/>
                <a:ea typeface="楷体_GB2312"/>
              </a:rPr>
              <a:t>a%b</a:t>
            </a:r>
            <a:r>
              <a:rPr lang="en-US" altLang="zh-CN" sz="2400" b="0" dirty="0">
                <a:solidFill>
                  <a:schemeClr val="tx2"/>
                </a:solidFill>
                <a:ea typeface="楷体_GB2312"/>
              </a:rPr>
              <a:t>”</a:t>
            </a:r>
            <a:r>
              <a:rPr lang="zh-CN" altLang="en-US" sz="2400" b="0" dirty="0">
                <a:solidFill>
                  <a:schemeClr val="tx2"/>
                </a:solidFill>
                <a:latin typeface="楷体_GB2312"/>
                <a:ea typeface="楷体_GB2312"/>
              </a:rPr>
              <a:t>中，要求</a:t>
            </a:r>
            <a:r>
              <a:rPr lang="en-US" altLang="zh-CN" sz="2400" b="0" dirty="0">
                <a:solidFill>
                  <a:schemeClr val="tx2"/>
                </a:solidFill>
                <a:latin typeface="楷体_GB2312"/>
                <a:ea typeface="楷体_GB2312"/>
              </a:rPr>
              <a:t>a</a:t>
            </a:r>
            <a:r>
              <a:rPr lang="zh-CN" altLang="en-US" sz="2400" b="0" dirty="0">
                <a:solidFill>
                  <a:schemeClr val="tx2"/>
                </a:solidFill>
                <a:latin typeface="楷体_GB2312"/>
                <a:ea typeface="楷体_GB2312"/>
              </a:rPr>
              <a:t>和</a:t>
            </a:r>
            <a:r>
              <a:rPr lang="en-US" altLang="zh-CN" sz="2400" b="0" dirty="0">
                <a:solidFill>
                  <a:schemeClr val="tx2"/>
                </a:solidFill>
                <a:latin typeface="楷体_GB2312"/>
                <a:ea typeface="楷体_GB2312"/>
              </a:rPr>
              <a:t>b</a:t>
            </a:r>
            <a:r>
              <a:rPr lang="zh-CN" altLang="en-US" sz="2400" b="0" dirty="0">
                <a:solidFill>
                  <a:schemeClr val="tx2"/>
                </a:solidFill>
                <a:latin typeface="楷体_GB2312"/>
                <a:ea typeface="楷体_GB2312"/>
              </a:rPr>
              <a:t>都为整型数据，定义变量类型时要注意这点。同时该运算符常用于判断整除的关系中</a:t>
            </a:r>
            <a:r>
              <a:rPr lang="en-US" altLang="zh-CN" sz="2400" b="0" dirty="0">
                <a:solidFill>
                  <a:schemeClr val="tx2"/>
                </a:solidFill>
                <a:latin typeface="楷体_GB2312"/>
                <a:ea typeface="楷体_GB2312"/>
              </a:rPr>
              <a:t>.</a:t>
            </a:r>
          </a:p>
          <a:p>
            <a:pPr marL="0" lvl="0" indent="0" algn="just"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400" b="0" dirty="0">
                <a:solidFill>
                  <a:schemeClr val="tx2"/>
                </a:solidFill>
                <a:latin typeface="楷体_GB2312"/>
                <a:ea typeface="楷体_GB2312"/>
              </a:rPr>
              <a:t>（</a:t>
            </a:r>
            <a:r>
              <a:rPr lang="en-US" altLang="zh-CN" sz="2400" b="0" dirty="0">
                <a:solidFill>
                  <a:schemeClr val="tx2"/>
                </a:solidFill>
                <a:latin typeface="楷体_GB2312"/>
                <a:ea typeface="楷体_GB2312"/>
              </a:rPr>
              <a:t>3</a:t>
            </a:r>
            <a:r>
              <a:rPr lang="zh-CN" altLang="en-US" sz="2400" b="0" dirty="0">
                <a:solidFill>
                  <a:schemeClr val="tx2"/>
                </a:solidFill>
                <a:latin typeface="楷体_GB2312"/>
                <a:ea typeface="楷体_GB2312"/>
              </a:rPr>
              <a:t>）</a:t>
            </a:r>
            <a:r>
              <a:rPr lang="zh-CN" altLang="en-US" sz="2400" b="0" dirty="0">
                <a:solidFill>
                  <a:schemeClr val="tx2"/>
                </a:solidFill>
                <a:ea typeface="楷体_GB2312"/>
              </a:rPr>
              <a:t>“</a:t>
            </a:r>
            <a:r>
              <a:rPr lang="en-US" altLang="zh-CN" sz="2400" b="0" dirty="0">
                <a:solidFill>
                  <a:schemeClr val="tx2"/>
                </a:solidFill>
                <a:latin typeface="楷体_GB2312"/>
                <a:ea typeface="楷体_GB2312"/>
              </a:rPr>
              <a:t>a++</a:t>
            </a:r>
            <a:r>
              <a:rPr lang="en-US" altLang="zh-CN" sz="2400" b="0" dirty="0">
                <a:solidFill>
                  <a:schemeClr val="tx2"/>
                </a:solidFill>
                <a:ea typeface="楷体_GB2312"/>
              </a:rPr>
              <a:t>”</a:t>
            </a:r>
            <a:r>
              <a:rPr lang="zh-CN" altLang="en-US" sz="2400" b="0" dirty="0">
                <a:solidFill>
                  <a:schemeClr val="tx2"/>
                </a:solidFill>
                <a:latin typeface="楷体_GB2312"/>
                <a:ea typeface="楷体_GB2312"/>
              </a:rPr>
              <a:t>与</a:t>
            </a:r>
            <a:r>
              <a:rPr lang="zh-CN" altLang="en-US" sz="2400" b="0" dirty="0">
                <a:solidFill>
                  <a:schemeClr val="tx2"/>
                </a:solidFill>
                <a:ea typeface="楷体_GB2312"/>
              </a:rPr>
              <a:t>“</a:t>
            </a:r>
            <a:r>
              <a:rPr lang="en-US" altLang="zh-CN" sz="2400" b="0" dirty="0">
                <a:solidFill>
                  <a:schemeClr val="tx2"/>
                </a:solidFill>
                <a:latin typeface="楷体_GB2312"/>
                <a:ea typeface="楷体_GB2312"/>
              </a:rPr>
              <a:t>++a</a:t>
            </a:r>
            <a:r>
              <a:rPr lang="en-US" altLang="zh-CN" sz="2400" b="0" dirty="0">
                <a:solidFill>
                  <a:schemeClr val="tx2"/>
                </a:solidFill>
                <a:ea typeface="楷体_GB2312"/>
              </a:rPr>
              <a:t>”</a:t>
            </a:r>
            <a:r>
              <a:rPr lang="zh-CN" altLang="en-US" sz="2400" b="0" dirty="0">
                <a:solidFill>
                  <a:schemeClr val="tx2"/>
                </a:solidFill>
                <a:latin typeface="楷体_GB2312"/>
                <a:ea typeface="楷体_GB2312"/>
              </a:rPr>
              <a:t>都是使变量</a:t>
            </a:r>
            <a:r>
              <a:rPr lang="en-US" altLang="zh-CN" sz="2400" b="0" dirty="0">
                <a:solidFill>
                  <a:schemeClr val="tx2"/>
                </a:solidFill>
                <a:latin typeface="楷体_GB2312"/>
                <a:ea typeface="楷体_GB2312"/>
              </a:rPr>
              <a:t>a</a:t>
            </a:r>
            <a:r>
              <a:rPr lang="zh-CN" altLang="en-US" sz="2400" b="0" dirty="0">
                <a:solidFill>
                  <a:schemeClr val="tx2"/>
                </a:solidFill>
                <a:latin typeface="楷体_GB2312"/>
                <a:ea typeface="楷体_GB2312"/>
              </a:rPr>
              <a:t>的值增加</a:t>
            </a:r>
            <a:r>
              <a:rPr lang="en-US" altLang="zh-CN" sz="2400" b="0" dirty="0">
                <a:solidFill>
                  <a:schemeClr val="tx2"/>
                </a:solidFill>
                <a:latin typeface="楷体_GB2312"/>
                <a:ea typeface="楷体_GB2312"/>
              </a:rPr>
              <a:t>1</a:t>
            </a:r>
            <a:r>
              <a:rPr lang="zh-CN" altLang="en-US" sz="2400" b="0" dirty="0">
                <a:solidFill>
                  <a:schemeClr val="tx2"/>
                </a:solidFill>
                <a:latin typeface="楷体_GB2312"/>
                <a:ea typeface="楷体_GB2312"/>
              </a:rPr>
              <a:t>，但改变的时间不同</a:t>
            </a:r>
            <a:r>
              <a:rPr lang="en-US" altLang="zh-CN" sz="2400" b="0" dirty="0">
                <a:solidFill>
                  <a:schemeClr val="tx2"/>
                </a:solidFill>
                <a:latin typeface="楷体_GB2312"/>
                <a:ea typeface="楷体_GB2312"/>
              </a:rPr>
              <a:t>,</a:t>
            </a:r>
            <a:r>
              <a:rPr lang="zh-CN" altLang="en-US" sz="2400" b="0" dirty="0">
                <a:solidFill>
                  <a:schemeClr val="tx2"/>
                </a:solidFill>
                <a:latin typeface="楷体_GB2312"/>
                <a:ea typeface="楷体_GB2312"/>
              </a:rPr>
              <a:t>若作为一条独立的语句</a:t>
            </a:r>
            <a:r>
              <a:rPr lang="en-US" altLang="zh-CN" sz="2400" b="0" dirty="0">
                <a:solidFill>
                  <a:schemeClr val="tx2"/>
                </a:solidFill>
                <a:latin typeface="楷体_GB2312"/>
                <a:ea typeface="楷体_GB2312"/>
              </a:rPr>
              <a:t>,</a:t>
            </a:r>
            <a:r>
              <a:rPr lang="zh-CN" altLang="en-US" sz="2400" b="0" dirty="0">
                <a:solidFill>
                  <a:schemeClr val="tx2"/>
                </a:solidFill>
                <a:latin typeface="楷体_GB2312"/>
                <a:ea typeface="楷体_GB2312"/>
              </a:rPr>
              <a:t>二者意义完全相同。</a:t>
            </a:r>
          </a:p>
          <a:p>
            <a:pPr marL="0" lvl="0" indent="0" algn="just"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400" b="0" dirty="0">
                <a:solidFill>
                  <a:schemeClr val="tx2"/>
                </a:solidFill>
                <a:latin typeface="楷体_GB2312"/>
                <a:ea typeface="楷体_GB2312"/>
              </a:rPr>
              <a:t>（</a:t>
            </a:r>
            <a:r>
              <a:rPr lang="en-US" altLang="zh-CN" sz="2400" b="0" dirty="0">
                <a:solidFill>
                  <a:schemeClr val="tx2"/>
                </a:solidFill>
                <a:latin typeface="楷体_GB2312"/>
                <a:ea typeface="楷体_GB2312"/>
              </a:rPr>
              <a:t>4</a:t>
            </a:r>
            <a:r>
              <a:rPr lang="zh-CN" altLang="en-US" sz="2400" b="0" dirty="0">
                <a:solidFill>
                  <a:schemeClr val="tx2"/>
                </a:solidFill>
                <a:latin typeface="楷体_GB2312"/>
                <a:ea typeface="楷体_GB2312"/>
              </a:rPr>
              <a:t>）在</a:t>
            </a:r>
            <a:r>
              <a:rPr lang="zh-CN" altLang="en-US" sz="2400" b="0" dirty="0">
                <a:solidFill>
                  <a:schemeClr val="tx2"/>
                </a:solidFill>
                <a:ea typeface="楷体_GB2312"/>
              </a:rPr>
              <a:t>“</a:t>
            </a:r>
            <a:r>
              <a:rPr lang="en-US" altLang="zh-CN" sz="2400" b="0" dirty="0">
                <a:solidFill>
                  <a:schemeClr val="tx2"/>
                </a:solidFill>
                <a:latin typeface="楷体_GB2312"/>
                <a:ea typeface="楷体_GB2312"/>
              </a:rPr>
              <a:t>a*=b+c</a:t>
            </a:r>
            <a:r>
              <a:rPr lang="en-US" altLang="zh-CN" sz="2400" b="0" dirty="0">
                <a:solidFill>
                  <a:schemeClr val="tx2"/>
                </a:solidFill>
                <a:ea typeface="楷体_GB2312"/>
              </a:rPr>
              <a:t>”</a:t>
            </a:r>
            <a:r>
              <a:rPr lang="zh-CN" altLang="en-US" sz="2400" b="0" dirty="0">
                <a:solidFill>
                  <a:schemeClr val="tx2"/>
                </a:solidFill>
                <a:latin typeface="楷体_GB2312"/>
                <a:ea typeface="楷体_GB2312"/>
              </a:rPr>
              <a:t>中，复合赋值运算符</a:t>
            </a:r>
            <a:r>
              <a:rPr lang="zh-CN" altLang="en-US" sz="2400" b="0" dirty="0">
                <a:solidFill>
                  <a:schemeClr val="tx2"/>
                </a:solidFill>
                <a:ea typeface="楷体_GB2312"/>
              </a:rPr>
              <a:t>“</a:t>
            </a:r>
            <a:r>
              <a:rPr lang="zh-CN" altLang="en-US" sz="2400" b="0" dirty="0">
                <a:solidFill>
                  <a:schemeClr val="tx2"/>
                </a:solidFill>
                <a:latin typeface="楷体_GB2312"/>
                <a:ea typeface="楷体_GB2312"/>
              </a:rPr>
              <a:t>*</a:t>
            </a:r>
            <a:r>
              <a:rPr lang="en-US" altLang="zh-CN" sz="2400" b="0" dirty="0">
                <a:solidFill>
                  <a:schemeClr val="tx2"/>
                </a:solidFill>
                <a:latin typeface="楷体_GB2312"/>
                <a:ea typeface="楷体_GB2312"/>
              </a:rPr>
              <a:t>=</a:t>
            </a:r>
            <a:r>
              <a:rPr lang="en-US" altLang="zh-CN" sz="2400" b="0" dirty="0">
                <a:solidFill>
                  <a:schemeClr val="tx2"/>
                </a:solidFill>
                <a:ea typeface="楷体_GB2312"/>
              </a:rPr>
              <a:t>”</a:t>
            </a:r>
            <a:r>
              <a:rPr lang="zh-CN" altLang="en-US" sz="2400" b="0" dirty="0">
                <a:solidFill>
                  <a:schemeClr val="tx2"/>
                </a:solidFill>
                <a:latin typeface="楷体_GB2312"/>
                <a:ea typeface="楷体_GB2312"/>
              </a:rPr>
              <a:t>右边是一个整体；在一切赋值运算中，赋值号左端只能是变量，而不能是其他；若赋值号两边类型不同，自动转成左端的类型。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zh-CN" altLang="en-US" sz="2400" b="0" dirty="0">
              <a:solidFill>
                <a:schemeClr val="tx2"/>
              </a:solidFill>
              <a:latin typeface="楷体_GB2312"/>
              <a:ea typeface="楷体_GB231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92544" y="6093296"/>
            <a:ext cx="1199456" cy="7647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/>
          <p:nvPr/>
        </p:nvSpPr>
        <p:spPr>
          <a:xfrm>
            <a:off x="341740" y="432204"/>
            <a:ext cx="10218756" cy="4493344"/>
          </a:xfrm>
          <a:prstGeom prst="rect">
            <a:avLst/>
          </a:prstGeom>
          <a:noFill/>
          <a:ln w="19050">
            <a:solidFill>
              <a:srgbClr val="CC6600"/>
            </a:solidFill>
          </a:ln>
        </p:spPr>
        <p:txBody>
          <a:bodyPr wrap="square" lIns="94043" tIns="47021" rIns="94043" bIns="47021">
            <a:spAutoFit/>
          </a:bodyPr>
          <a:lstStyle>
            <a:lvl1pPr marL="492125" indent="-492125" algn="l" defTabSz="130683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059180" indent="-406400" algn="l" defTabSz="130683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000">
                <a:solidFill>
                  <a:schemeClr val="bg1"/>
                </a:solidFill>
                <a:latin typeface="+mn-lt"/>
                <a:ea typeface="+mn-ea"/>
              </a:defRPr>
            </a:lvl2pPr>
            <a:lvl3pPr marL="1633855" indent="-327025" algn="l" defTabSz="130683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chemeClr val="bg1"/>
                </a:solidFill>
                <a:latin typeface="+mn-lt"/>
                <a:ea typeface="+mn-ea"/>
              </a:defRPr>
            </a:lvl3pPr>
            <a:lvl4pPr marL="2286000" indent="-323850" algn="l" defTabSz="130683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900">
                <a:solidFill>
                  <a:schemeClr val="bg1"/>
                </a:solidFill>
                <a:latin typeface="+mn-lt"/>
                <a:ea typeface="+mn-ea"/>
              </a:defRPr>
            </a:lvl4pPr>
            <a:lvl5pPr marL="2938780" indent="-325755" algn="l" defTabSz="130683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90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305" b="0" dirty="0">
                <a:solidFill>
                  <a:schemeClr val="tx2"/>
                </a:solidFill>
                <a:latin typeface="楷体_GB2312"/>
                <a:ea typeface="楷体_GB2312"/>
              </a:rPr>
              <a:t>（</a:t>
            </a:r>
            <a:r>
              <a:rPr lang="en-US" altLang="zh-CN" sz="2305" b="0" dirty="0">
                <a:solidFill>
                  <a:schemeClr val="tx2"/>
                </a:solidFill>
                <a:latin typeface="楷体_GB2312"/>
                <a:ea typeface="楷体_GB2312"/>
              </a:rPr>
              <a:t>5</a:t>
            </a:r>
            <a:r>
              <a:rPr lang="zh-CN" altLang="en-US" sz="2305" b="0" dirty="0">
                <a:solidFill>
                  <a:schemeClr val="tx2"/>
                </a:solidFill>
                <a:latin typeface="楷体_GB2312"/>
                <a:ea typeface="楷体_GB2312"/>
              </a:rPr>
              <a:t>）当表示某个变量的取值范围时，注意不能等同于数学上的表示。而必须用逻辑运算符连接两个关系</a:t>
            </a:r>
            <a:r>
              <a:rPr lang="zh-CN" altLang="en-US" sz="2305" b="0" dirty="0" smtClean="0">
                <a:solidFill>
                  <a:schemeClr val="tx2"/>
                </a:solidFill>
                <a:latin typeface="楷体_GB2312"/>
                <a:ea typeface="楷体_GB2312"/>
              </a:rPr>
              <a:t>表达式。</a:t>
            </a:r>
            <a:endParaRPr lang="en-US" altLang="zh-CN" sz="2305" b="0" dirty="0">
              <a:solidFill>
                <a:schemeClr val="tx2"/>
              </a:solidFill>
              <a:latin typeface="楷体_GB2312"/>
              <a:ea typeface="楷体_GB231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305" b="0" dirty="0">
                <a:solidFill>
                  <a:schemeClr val="tx2"/>
                </a:solidFill>
                <a:latin typeface="楷体_GB2312"/>
                <a:ea typeface="楷体_GB2312"/>
              </a:rPr>
              <a:t>（</a:t>
            </a:r>
            <a:r>
              <a:rPr lang="en-US" altLang="zh-CN" sz="2305" b="0" dirty="0">
                <a:solidFill>
                  <a:schemeClr val="tx2"/>
                </a:solidFill>
                <a:latin typeface="楷体_GB2312"/>
                <a:ea typeface="楷体_GB2312"/>
              </a:rPr>
              <a:t>6</a:t>
            </a:r>
            <a:r>
              <a:rPr lang="zh-CN" altLang="en-US" sz="2305" b="0" dirty="0">
                <a:solidFill>
                  <a:schemeClr val="tx2"/>
                </a:solidFill>
                <a:latin typeface="楷体_GB2312"/>
                <a:ea typeface="楷体_GB2312"/>
              </a:rPr>
              <a:t>）当包含多个</a:t>
            </a:r>
            <a:r>
              <a:rPr lang="zh-CN" altLang="en-US" sz="2305" b="0" dirty="0">
                <a:solidFill>
                  <a:schemeClr val="tx2"/>
                </a:solidFill>
                <a:ea typeface="楷体_GB2312"/>
              </a:rPr>
              <a:t>“</a:t>
            </a:r>
            <a:r>
              <a:rPr lang="en-US" altLang="zh-CN" sz="2305" b="0" dirty="0">
                <a:solidFill>
                  <a:schemeClr val="tx2"/>
                </a:solidFill>
                <a:latin typeface="楷体_GB2312"/>
                <a:ea typeface="楷体_GB2312"/>
              </a:rPr>
              <a:t>&amp;&amp;</a:t>
            </a:r>
            <a:r>
              <a:rPr lang="en-US" altLang="zh-CN" sz="2305" b="0" dirty="0">
                <a:solidFill>
                  <a:schemeClr val="tx2"/>
                </a:solidFill>
                <a:ea typeface="楷体_GB2312"/>
              </a:rPr>
              <a:t>”</a:t>
            </a:r>
            <a:r>
              <a:rPr lang="zh-CN" altLang="en-US" sz="2305" b="0" dirty="0">
                <a:solidFill>
                  <a:schemeClr val="tx2"/>
                </a:solidFill>
                <a:latin typeface="楷体_GB2312"/>
                <a:ea typeface="楷体_GB2312"/>
              </a:rPr>
              <a:t>与</a:t>
            </a:r>
            <a:r>
              <a:rPr lang="zh-CN" altLang="en-US" sz="2305" b="0" dirty="0">
                <a:solidFill>
                  <a:schemeClr val="tx2"/>
                </a:solidFill>
                <a:ea typeface="楷体_GB2312"/>
              </a:rPr>
              <a:t>“</a:t>
            </a:r>
            <a:r>
              <a:rPr lang="en-US" altLang="zh-CN" sz="2305" b="0" dirty="0">
                <a:solidFill>
                  <a:schemeClr val="tx2"/>
                </a:solidFill>
                <a:latin typeface="楷体_GB2312"/>
                <a:ea typeface="楷体_GB2312"/>
              </a:rPr>
              <a:t>||</a:t>
            </a:r>
            <a:r>
              <a:rPr lang="en-US" altLang="zh-CN" sz="2305" b="0" dirty="0">
                <a:solidFill>
                  <a:schemeClr val="tx2"/>
                </a:solidFill>
                <a:ea typeface="楷体_GB2312"/>
              </a:rPr>
              <a:t>”</a:t>
            </a:r>
            <a:r>
              <a:rPr lang="zh-CN" altLang="en-US" sz="2305" b="0" dirty="0">
                <a:solidFill>
                  <a:schemeClr val="tx2"/>
                </a:solidFill>
                <a:latin typeface="楷体_GB2312"/>
                <a:ea typeface="楷体_GB2312"/>
              </a:rPr>
              <a:t>的运算时，视具体情况一些运算是不执行的</a:t>
            </a:r>
            <a:r>
              <a:rPr lang="zh-CN" altLang="en-US" sz="2305" b="0" dirty="0" smtClean="0">
                <a:solidFill>
                  <a:schemeClr val="tx2"/>
                </a:solidFill>
                <a:latin typeface="楷体_GB2312"/>
                <a:ea typeface="楷体_GB2312"/>
              </a:rPr>
              <a:t>，</a:t>
            </a:r>
            <a:endParaRPr lang="zh-CN" altLang="en-US" sz="2305" b="0" dirty="0">
              <a:solidFill>
                <a:schemeClr val="tx2"/>
              </a:solidFill>
              <a:latin typeface="楷体_GB2312"/>
              <a:ea typeface="楷体_GB231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305" b="0" dirty="0">
                <a:solidFill>
                  <a:schemeClr val="tx2"/>
                </a:solidFill>
                <a:latin typeface="楷体_GB2312"/>
                <a:ea typeface="楷体_GB2312"/>
              </a:rPr>
              <a:t>运算符的优先级与目数的关系</a:t>
            </a:r>
            <a:r>
              <a:rPr lang="en-US" altLang="zh-CN" sz="2305" b="0" dirty="0">
                <a:solidFill>
                  <a:schemeClr val="tx2"/>
                </a:solidFill>
                <a:latin typeface="楷体_GB2312"/>
                <a:ea typeface="楷体_GB2312"/>
              </a:rPr>
              <a:t>: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305" b="0" dirty="0">
                <a:solidFill>
                  <a:schemeClr val="tx2"/>
                </a:solidFill>
                <a:latin typeface="楷体_GB2312"/>
                <a:ea typeface="楷体_GB2312"/>
              </a:rPr>
              <a:t>一般</a:t>
            </a:r>
            <a:r>
              <a:rPr lang="en-US" altLang="zh-CN" sz="2305" b="0" dirty="0">
                <a:solidFill>
                  <a:schemeClr val="tx2"/>
                </a:solidFill>
                <a:latin typeface="楷体_GB2312"/>
                <a:ea typeface="楷体_GB2312"/>
              </a:rPr>
              <a:t>:</a:t>
            </a:r>
            <a:r>
              <a:rPr lang="zh-CN" altLang="en-US" sz="2305" b="0" dirty="0">
                <a:solidFill>
                  <a:schemeClr val="tx2"/>
                </a:solidFill>
                <a:latin typeface="楷体_GB2312"/>
                <a:ea typeface="楷体_GB2312"/>
              </a:rPr>
              <a:t>单目优先于双目</a:t>
            </a:r>
            <a:r>
              <a:rPr lang="en-US" altLang="zh-CN" sz="2305" b="0" dirty="0">
                <a:solidFill>
                  <a:schemeClr val="tx2"/>
                </a:solidFill>
                <a:latin typeface="楷体_GB2312"/>
                <a:ea typeface="楷体_GB2312"/>
              </a:rPr>
              <a:t>,</a:t>
            </a:r>
            <a:r>
              <a:rPr lang="zh-CN" altLang="en-US" sz="2305" b="0" dirty="0">
                <a:solidFill>
                  <a:schemeClr val="tx2"/>
                </a:solidFill>
                <a:latin typeface="楷体_GB2312"/>
                <a:ea typeface="楷体_GB2312"/>
              </a:rPr>
              <a:t>双目优先于三</a:t>
            </a:r>
            <a:r>
              <a:rPr lang="zh-CN" altLang="en-US" sz="2305" b="0" dirty="0" smtClean="0">
                <a:solidFill>
                  <a:schemeClr val="tx2"/>
                </a:solidFill>
                <a:latin typeface="楷体_GB2312"/>
                <a:ea typeface="楷体_GB2312"/>
              </a:rPr>
              <a:t>目</a:t>
            </a:r>
            <a:r>
              <a:rPr lang="zh-CN" altLang="en-US" sz="2305" b="0" dirty="0">
                <a:solidFill>
                  <a:schemeClr val="tx2"/>
                </a:solidFill>
                <a:latin typeface="楷体_GB2312"/>
                <a:ea typeface="楷体_GB2312"/>
              </a:rPr>
              <a:t>。</a:t>
            </a:r>
            <a:endParaRPr lang="en-US" altLang="zh-CN" sz="2305" b="0" dirty="0">
              <a:solidFill>
                <a:schemeClr val="tx2"/>
              </a:solidFill>
              <a:latin typeface="楷体_GB2312"/>
              <a:ea typeface="楷体_GB231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305" b="0" dirty="0">
                <a:solidFill>
                  <a:schemeClr val="tx2"/>
                </a:solidFill>
                <a:latin typeface="楷体_GB2312"/>
                <a:ea typeface="楷体_GB2312"/>
              </a:rPr>
              <a:t>例外</a:t>
            </a:r>
            <a:r>
              <a:rPr lang="en-US" altLang="zh-CN" sz="2305" b="0" dirty="0">
                <a:solidFill>
                  <a:schemeClr val="tx2"/>
                </a:solidFill>
                <a:latin typeface="楷体_GB2312"/>
                <a:ea typeface="楷体_GB2312"/>
              </a:rPr>
              <a:t>:</a:t>
            </a:r>
            <a:r>
              <a:rPr lang="zh-CN" altLang="en-US" sz="2305" b="0" dirty="0">
                <a:solidFill>
                  <a:schemeClr val="tx2"/>
                </a:solidFill>
                <a:latin typeface="楷体_GB2312"/>
                <a:ea typeface="楷体_GB2312"/>
              </a:rPr>
              <a:t>三目的条件优先于双目的</a:t>
            </a:r>
            <a:r>
              <a:rPr lang="zh-CN" altLang="en-US" sz="2305" b="0" dirty="0" smtClean="0">
                <a:solidFill>
                  <a:schemeClr val="tx2"/>
                </a:solidFill>
                <a:latin typeface="楷体_GB2312"/>
                <a:ea typeface="楷体_GB2312"/>
              </a:rPr>
              <a:t>赋值</a:t>
            </a:r>
            <a:r>
              <a:rPr lang="zh-CN" altLang="en-US" sz="2305" b="0" dirty="0">
                <a:solidFill>
                  <a:schemeClr val="tx2"/>
                </a:solidFill>
                <a:latin typeface="楷体_GB2312"/>
                <a:ea typeface="楷体_GB2312"/>
              </a:rPr>
              <a:t>。</a:t>
            </a:r>
            <a:endParaRPr lang="en-US" altLang="zh-CN" sz="2305" b="0" dirty="0">
              <a:solidFill>
                <a:schemeClr val="tx2"/>
              </a:solidFill>
              <a:latin typeface="楷体_GB2312"/>
              <a:ea typeface="楷体_GB231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305" b="0" dirty="0">
                <a:solidFill>
                  <a:schemeClr val="tx2"/>
                </a:solidFill>
                <a:latin typeface="楷体_GB2312"/>
                <a:ea typeface="楷体_GB2312"/>
              </a:rPr>
              <a:t>不同种类运算符的优先顺序</a:t>
            </a:r>
            <a:r>
              <a:rPr lang="en-US" altLang="zh-CN" sz="2305" b="0" dirty="0">
                <a:solidFill>
                  <a:schemeClr val="tx2"/>
                </a:solidFill>
                <a:latin typeface="楷体_GB2312"/>
                <a:ea typeface="楷体_GB2312"/>
              </a:rPr>
              <a:t>: (</a:t>
            </a:r>
            <a:r>
              <a:rPr lang="zh-CN" altLang="en-US" sz="2305" b="0" dirty="0">
                <a:solidFill>
                  <a:schemeClr val="tx2"/>
                </a:solidFill>
                <a:latin typeface="楷体_GB2312"/>
                <a:ea typeface="楷体_GB2312"/>
              </a:rPr>
              <a:t>按由高到低排列</a:t>
            </a:r>
            <a:r>
              <a:rPr lang="en-US" altLang="zh-CN" sz="2305" b="0" dirty="0">
                <a:solidFill>
                  <a:schemeClr val="tx2"/>
                </a:solidFill>
                <a:latin typeface="楷体_GB2312"/>
                <a:ea typeface="楷体_GB2312"/>
              </a:rPr>
              <a:t>)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305" b="0" dirty="0">
                <a:solidFill>
                  <a:schemeClr val="tx2"/>
                </a:solidFill>
                <a:latin typeface="楷体_GB2312"/>
                <a:ea typeface="楷体_GB2312"/>
              </a:rPr>
              <a:t>算术、关系、逻辑、条件、赋值、逗号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zh-CN" altLang="en-US" sz="2305" b="0" dirty="0">
              <a:solidFill>
                <a:schemeClr val="tx2"/>
              </a:solidFill>
              <a:latin typeface="楷体_GB2312"/>
              <a:ea typeface="楷体_GB231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992544" y="6093296"/>
            <a:ext cx="1199456" cy="7647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7871362" y="6248640"/>
            <a:ext cx="2540762" cy="457177"/>
          </a:xfrm>
          <a:ln>
            <a:noFill/>
          </a:ln>
        </p:spPr>
        <p:txBody>
          <a:bodyPr lIns="94030" tIns="47015" rIns="94030" bIns="47015"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730" b="0" dirty="0">
                <a:solidFill>
                  <a:schemeClr val="tx2"/>
                </a:solidFill>
              </a:rPr>
              <a:t>3</a:t>
            </a:fld>
            <a:endParaRPr lang="en-US" altLang="zh-CN" sz="1730" b="0" dirty="0">
              <a:solidFill>
                <a:schemeClr val="tx2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87488" y="1100851"/>
            <a:ext cx="8464732" cy="5568509"/>
            <a:chOff x="2279576" y="2249483"/>
            <a:chExt cx="7721468" cy="4670329"/>
          </a:xfrm>
        </p:grpSpPr>
        <p:sp>
          <p:nvSpPr>
            <p:cNvPr id="4102" name="AutoShape 51"/>
            <p:cNvSpPr/>
            <p:nvPr/>
          </p:nvSpPr>
          <p:spPr>
            <a:xfrm>
              <a:off x="6191236" y="2633512"/>
              <a:ext cx="219445" cy="603474"/>
            </a:xfrm>
            <a:prstGeom prst="leftBrace">
              <a:avLst>
                <a:gd name="adj1" fmla="val 22916"/>
                <a:gd name="adj2" fmla="val 50000"/>
              </a:avLst>
            </a:prstGeom>
            <a:noFill/>
            <a:ln w="952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endPara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3" name="AutoShape 41"/>
            <p:cNvSpPr/>
            <p:nvPr/>
          </p:nvSpPr>
          <p:spPr>
            <a:xfrm>
              <a:off x="3667618" y="3017541"/>
              <a:ext cx="274306" cy="2029867"/>
            </a:xfrm>
            <a:prstGeom prst="leftBrace">
              <a:avLst>
                <a:gd name="adj1" fmla="val 61666"/>
                <a:gd name="adj2" fmla="val 50000"/>
              </a:avLst>
            </a:prstGeom>
            <a:noFill/>
            <a:ln w="952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endPara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4" name="Text Box 43"/>
            <p:cNvSpPr txBox="1"/>
            <p:nvPr/>
          </p:nvSpPr>
          <p:spPr>
            <a:xfrm>
              <a:off x="2279576" y="3788773"/>
              <a:ext cx="1426393" cy="33557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dirty="0">
                  <a:ln>
                    <a:noFill/>
                  </a:ln>
                  <a:solidFill>
                    <a:schemeClr val="tx2"/>
                  </a:solidFill>
                  <a:latin typeface="宋体" panose="02010600030101010101" pitchFamily="2" charset="-122"/>
                </a:rPr>
                <a:t>数据类型</a:t>
              </a:r>
            </a:p>
          </p:txBody>
        </p:sp>
        <p:sp>
          <p:nvSpPr>
            <p:cNvPr id="4105" name="Text Box 44"/>
            <p:cNvSpPr txBox="1"/>
            <p:nvPr/>
          </p:nvSpPr>
          <p:spPr>
            <a:xfrm>
              <a:off x="3941924" y="3017541"/>
              <a:ext cx="1371531" cy="33557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dirty="0">
                  <a:ln>
                    <a:noFill/>
                  </a:ln>
                  <a:solidFill>
                    <a:schemeClr val="tx2"/>
                  </a:solidFill>
                  <a:latin typeface="宋体" panose="02010600030101010101" pitchFamily="2" charset="-122"/>
                </a:rPr>
                <a:t>基本类型</a:t>
              </a:r>
              <a:r>
                <a:rPr lang="zh-CN" altLang="en-US" sz="2000" dirty="0">
                  <a:ln>
                    <a:noFill/>
                  </a:ln>
                  <a:solidFill>
                    <a:schemeClr val="tx2"/>
                  </a:solidFill>
                </a:rPr>
                <a:t> </a:t>
              </a:r>
            </a:p>
          </p:txBody>
        </p:sp>
        <p:sp>
          <p:nvSpPr>
            <p:cNvPr id="4106" name="Text Box 45"/>
            <p:cNvSpPr txBox="1"/>
            <p:nvPr/>
          </p:nvSpPr>
          <p:spPr>
            <a:xfrm>
              <a:off x="3832202" y="5211991"/>
              <a:ext cx="1426393" cy="33557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dirty="0">
                  <a:ln>
                    <a:noFill/>
                  </a:ln>
                  <a:solidFill>
                    <a:schemeClr val="tx2"/>
                  </a:solidFill>
                  <a:latin typeface="宋体" panose="02010600030101010101" pitchFamily="2" charset="-122"/>
                </a:rPr>
                <a:t>构造类型</a:t>
              </a:r>
              <a:r>
                <a:rPr lang="zh-CN" altLang="en-US" sz="2000" dirty="0">
                  <a:ln>
                    <a:noFill/>
                  </a:ln>
                  <a:solidFill>
                    <a:schemeClr val="tx2"/>
                  </a:solidFill>
                </a:rPr>
                <a:t> </a:t>
              </a:r>
            </a:p>
          </p:txBody>
        </p:sp>
        <p:sp>
          <p:nvSpPr>
            <p:cNvPr id="4107" name="AutoShape 46"/>
            <p:cNvSpPr/>
            <p:nvPr/>
          </p:nvSpPr>
          <p:spPr>
            <a:xfrm>
              <a:off x="5203733" y="2468928"/>
              <a:ext cx="219445" cy="1975005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952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endPara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8" name="AutoShape 47"/>
            <p:cNvSpPr/>
            <p:nvPr/>
          </p:nvSpPr>
          <p:spPr>
            <a:xfrm>
              <a:off x="5258594" y="4718240"/>
              <a:ext cx="219445" cy="1590976"/>
            </a:xfrm>
            <a:prstGeom prst="leftBrace">
              <a:avLst>
                <a:gd name="adj1" fmla="val 60416"/>
                <a:gd name="adj2" fmla="val 50000"/>
              </a:avLst>
            </a:prstGeom>
            <a:noFill/>
            <a:ln w="952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endPara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9" name="Text Box 48"/>
            <p:cNvSpPr txBox="1"/>
            <p:nvPr/>
          </p:nvSpPr>
          <p:spPr>
            <a:xfrm>
              <a:off x="5587762" y="2249483"/>
              <a:ext cx="1206948" cy="25813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dirty="0">
                  <a:ln>
                    <a:noFill/>
                  </a:ln>
                  <a:solidFill>
                    <a:schemeClr val="tx2"/>
                  </a:solidFill>
                  <a:latin typeface="宋体" panose="02010600030101010101" pitchFamily="2" charset="-122"/>
                </a:rPr>
                <a:t>整型</a:t>
              </a:r>
              <a:r>
                <a:rPr lang="zh-CN" altLang="en-US" sz="2000" dirty="0">
                  <a:ln>
                    <a:noFill/>
                  </a:ln>
                  <a:solidFill>
                    <a:schemeClr val="tx2"/>
                  </a:solidFill>
                </a:rPr>
                <a:t> </a:t>
              </a:r>
              <a:r>
                <a:rPr lang="en-US" altLang="zh-CN" sz="2000" dirty="0">
                  <a:ln>
                    <a:noFill/>
                  </a:ln>
                  <a:solidFill>
                    <a:schemeClr val="tx2"/>
                  </a:solidFill>
                  <a:latin typeface="宋体" panose="02010600030101010101" pitchFamily="2" charset="-122"/>
                </a:rPr>
                <a:t>(int)</a:t>
              </a:r>
            </a:p>
          </p:txBody>
        </p:sp>
        <p:sp>
          <p:nvSpPr>
            <p:cNvPr id="4110" name="Text Box 49"/>
            <p:cNvSpPr txBox="1"/>
            <p:nvPr/>
          </p:nvSpPr>
          <p:spPr>
            <a:xfrm>
              <a:off x="5478039" y="2688373"/>
              <a:ext cx="768058" cy="33557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dirty="0">
                  <a:ln>
                    <a:noFill/>
                  </a:ln>
                  <a:solidFill>
                    <a:schemeClr val="tx2"/>
                  </a:solidFill>
                  <a:latin typeface="宋体" panose="02010600030101010101" pitchFamily="2" charset="-122"/>
                </a:rPr>
                <a:t>实型</a:t>
              </a:r>
              <a:r>
                <a:rPr lang="zh-CN" altLang="en-US" sz="2000" dirty="0">
                  <a:ln>
                    <a:noFill/>
                  </a:ln>
                  <a:solidFill>
                    <a:schemeClr val="tx2"/>
                  </a:solidFill>
                </a:rPr>
                <a:t> </a:t>
              </a:r>
            </a:p>
          </p:txBody>
        </p:sp>
        <p:sp>
          <p:nvSpPr>
            <p:cNvPr id="4111" name="Text Box 50"/>
            <p:cNvSpPr txBox="1"/>
            <p:nvPr/>
          </p:nvSpPr>
          <p:spPr>
            <a:xfrm>
              <a:off x="5532901" y="3127263"/>
              <a:ext cx="2304173" cy="9809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25000"/>
                </a:spcBef>
              </a:pPr>
              <a:r>
                <a:rPr lang="zh-CN" altLang="en-US" sz="2000" dirty="0">
                  <a:ln>
                    <a:noFill/>
                  </a:ln>
                  <a:solidFill>
                    <a:schemeClr val="tx2"/>
                  </a:solidFill>
                  <a:latin typeface="宋体" panose="02010600030101010101" pitchFamily="2" charset="-122"/>
                </a:rPr>
                <a:t>字符型</a:t>
              </a:r>
              <a:r>
                <a:rPr lang="en-US" altLang="zh-CN" sz="2000" dirty="0">
                  <a:ln>
                    <a:noFill/>
                  </a:ln>
                  <a:solidFill>
                    <a:schemeClr val="tx2"/>
                  </a:solidFill>
                  <a:latin typeface="宋体" panose="02010600030101010101" pitchFamily="2" charset="-122"/>
                </a:rPr>
                <a:t>(char)</a:t>
              </a:r>
            </a:p>
            <a:p>
              <a:pPr algn="just">
                <a:spcBef>
                  <a:spcPct val="25000"/>
                </a:spcBef>
              </a:pPr>
              <a:r>
                <a:rPr lang="zh-CN" altLang="en-US" sz="2000" dirty="0">
                  <a:ln>
                    <a:noFill/>
                  </a:ln>
                  <a:solidFill>
                    <a:schemeClr val="tx2"/>
                  </a:solidFill>
                  <a:latin typeface="宋体" panose="02010600030101010101" pitchFamily="2" charset="-122"/>
                </a:rPr>
                <a:t>布尔型</a:t>
              </a:r>
              <a:r>
                <a:rPr lang="en-US" altLang="zh-CN" sz="2000" dirty="0">
                  <a:ln>
                    <a:noFill/>
                  </a:ln>
                  <a:solidFill>
                    <a:schemeClr val="tx2"/>
                  </a:solidFill>
                  <a:latin typeface="宋体" panose="02010600030101010101" pitchFamily="2" charset="-122"/>
                </a:rPr>
                <a:t>(bool)</a:t>
              </a:r>
            </a:p>
            <a:p>
              <a:pPr algn="just">
                <a:spcBef>
                  <a:spcPct val="25000"/>
                </a:spcBef>
              </a:pPr>
              <a:r>
                <a:rPr lang="zh-CN" altLang="en-US" sz="2000" dirty="0">
                  <a:ln>
                    <a:noFill/>
                  </a:ln>
                  <a:solidFill>
                    <a:schemeClr val="tx2"/>
                  </a:solidFill>
                  <a:latin typeface="宋体" panose="02010600030101010101" pitchFamily="2" charset="-122"/>
                </a:rPr>
                <a:t>空类型</a:t>
              </a:r>
              <a:r>
                <a:rPr lang="en-US" altLang="zh-CN" sz="2000" dirty="0">
                  <a:ln>
                    <a:noFill/>
                  </a:ln>
                  <a:solidFill>
                    <a:schemeClr val="tx2"/>
                  </a:solidFill>
                  <a:latin typeface="宋体" panose="02010600030101010101" pitchFamily="2" charset="-122"/>
                </a:rPr>
                <a:t>(void) </a:t>
              </a:r>
            </a:p>
          </p:txBody>
        </p:sp>
        <p:sp>
          <p:nvSpPr>
            <p:cNvPr id="4112" name="Text Box 52"/>
            <p:cNvSpPr txBox="1"/>
            <p:nvPr/>
          </p:nvSpPr>
          <p:spPr>
            <a:xfrm>
              <a:off x="6599646" y="2520614"/>
              <a:ext cx="3401398" cy="6453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000" dirty="0">
                  <a:solidFill>
                    <a:schemeClr val="tx2"/>
                  </a:solidFill>
                  <a:latin typeface="宋体" panose="02010600030101010101" pitchFamily="2" charset="-122"/>
                </a:rPr>
                <a:t>单精度型</a:t>
              </a:r>
              <a:r>
                <a:rPr lang="en-US" altLang="zh-CN" sz="2000" dirty="0">
                  <a:solidFill>
                    <a:schemeClr val="tx2"/>
                  </a:solidFill>
                  <a:latin typeface="宋体" panose="02010600030101010101" pitchFamily="2" charset="-122"/>
                </a:rPr>
                <a:t>(float)</a:t>
              </a:r>
            </a:p>
            <a:p>
              <a:pPr>
                <a:spcBef>
                  <a:spcPct val="20000"/>
                </a:spcBef>
              </a:pPr>
              <a:r>
                <a:rPr lang="zh-CN" altLang="en-US" sz="2000" dirty="0">
                  <a:solidFill>
                    <a:schemeClr val="tx2"/>
                  </a:solidFill>
                  <a:latin typeface="宋体" panose="02010600030101010101" pitchFamily="2" charset="-122"/>
                </a:rPr>
                <a:t>双精度型</a:t>
              </a:r>
              <a:r>
                <a:rPr lang="en-US" altLang="zh-CN" sz="2000" dirty="0">
                  <a:solidFill>
                    <a:schemeClr val="tx2"/>
                  </a:solidFill>
                  <a:latin typeface="宋体" panose="02010600030101010101" pitchFamily="2" charset="-122"/>
                </a:rPr>
                <a:t>(double)</a:t>
              </a:r>
              <a:r>
                <a:rPr lang="en-US" altLang="zh-CN" sz="2000" dirty="0">
                  <a:solidFill>
                    <a:schemeClr val="tx2"/>
                  </a:solidFill>
                </a:rPr>
                <a:t> </a:t>
              </a:r>
            </a:p>
          </p:txBody>
        </p:sp>
        <p:sp>
          <p:nvSpPr>
            <p:cNvPr id="4113" name="Text Box 53"/>
            <p:cNvSpPr txBox="1"/>
            <p:nvPr/>
          </p:nvSpPr>
          <p:spPr>
            <a:xfrm>
              <a:off x="5587762" y="4169627"/>
              <a:ext cx="2907647" cy="27501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2"/>
                  </a:solidFill>
                  <a:latin typeface="宋体" panose="02010600030101010101" pitchFamily="2" charset="-122"/>
                </a:rPr>
                <a:t>指针</a:t>
              </a:r>
            </a:p>
            <a:p>
              <a:pPr algn="just"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2"/>
                  </a:solidFill>
                  <a:latin typeface="宋体" panose="02010600030101010101" pitchFamily="2" charset="-122"/>
                </a:rPr>
                <a:t>数组</a:t>
              </a:r>
            </a:p>
            <a:p>
              <a:pPr algn="just"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2"/>
                  </a:solidFill>
                  <a:latin typeface="宋体" panose="02010600030101010101" pitchFamily="2" charset="-122"/>
                </a:rPr>
                <a:t>结构型</a:t>
              </a:r>
              <a:r>
                <a:rPr lang="en-US" altLang="zh-CN" sz="2000" dirty="0">
                  <a:solidFill>
                    <a:schemeClr val="tx2"/>
                  </a:solidFill>
                  <a:latin typeface="宋体" panose="02010600030101010101" pitchFamily="2" charset="-122"/>
                </a:rPr>
                <a:t>(struct)</a:t>
              </a:r>
            </a:p>
            <a:p>
              <a:pPr algn="just"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2"/>
                  </a:solidFill>
                  <a:latin typeface="宋体" panose="02010600030101010101" pitchFamily="2" charset="-122"/>
                </a:rPr>
                <a:t>共用体</a:t>
              </a:r>
              <a:r>
                <a:rPr lang="en-US" altLang="zh-CN" sz="2000" dirty="0">
                  <a:solidFill>
                    <a:schemeClr val="tx2"/>
                  </a:solidFill>
                  <a:latin typeface="宋体" panose="02010600030101010101" pitchFamily="2" charset="-122"/>
                </a:rPr>
                <a:t>(union)</a:t>
              </a:r>
            </a:p>
            <a:p>
              <a:pPr algn="just"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2"/>
                  </a:solidFill>
                  <a:latin typeface="宋体" panose="02010600030101010101" pitchFamily="2" charset="-122"/>
                </a:rPr>
                <a:t>枚举</a:t>
              </a:r>
              <a:r>
                <a:rPr lang="en-US" altLang="zh-CN" sz="2000" dirty="0">
                  <a:solidFill>
                    <a:schemeClr val="tx2"/>
                  </a:solidFill>
                  <a:latin typeface="宋体" panose="02010600030101010101" pitchFamily="2" charset="-122"/>
                </a:rPr>
                <a:t>(enum)</a:t>
              </a:r>
            </a:p>
            <a:p>
              <a:pPr algn="just"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2"/>
                  </a:solidFill>
                  <a:latin typeface="宋体" panose="02010600030101010101" pitchFamily="2" charset="-122"/>
                </a:rPr>
                <a:t>类</a:t>
              </a:r>
              <a:r>
                <a:rPr lang="en-US" altLang="zh-CN" sz="2000" dirty="0">
                  <a:solidFill>
                    <a:schemeClr val="tx2"/>
                  </a:solidFill>
                  <a:latin typeface="宋体" panose="02010600030101010101" pitchFamily="2" charset="-122"/>
                </a:rPr>
                <a:t>(class)</a:t>
              </a:r>
            </a:p>
            <a:p>
              <a:pPr algn="ctr">
                <a:spcBef>
                  <a:spcPct val="50000"/>
                </a:spcBef>
              </a:pPr>
              <a:endParaRPr lang="en-US" altLang="zh-CN" sz="2000" dirty="0">
                <a:solidFill>
                  <a:schemeClr val="tx2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52384" y="5658396"/>
            <a:ext cx="2639616" cy="11996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9" name="Text Box 25"/>
          <p:cNvSpPr txBox="1"/>
          <p:nvPr/>
        </p:nvSpPr>
        <p:spPr>
          <a:xfrm>
            <a:off x="119336" y="323660"/>
            <a:ext cx="3744416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2.1.1 </a:t>
            </a:r>
            <a:r>
              <a:rPr lang="zh-CN" altLang="en-US" sz="32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数据类型分类</a:t>
            </a:r>
            <a:endParaRPr lang="zh-CN" altLang="en-US" sz="32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187991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7871362" y="6248640"/>
            <a:ext cx="2540762" cy="457177"/>
          </a:xfrm>
          <a:ln>
            <a:noFill/>
          </a:ln>
        </p:spPr>
        <p:txBody>
          <a:bodyPr lIns="94030" tIns="47015" rIns="94030" bIns="47015"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730" b="0" dirty="0">
                <a:solidFill>
                  <a:schemeClr val="tx2"/>
                </a:solidFill>
              </a:rPr>
              <a:t>4</a:t>
            </a:fld>
            <a:endParaRPr lang="en-US" altLang="zh-CN" sz="1730" b="0" dirty="0">
              <a:solidFill>
                <a:schemeClr val="tx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52384" y="5658396"/>
            <a:ext cx="2639616" cy="11996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9" name="Text Box 25"/>
          <p:cNvSpPr txBox="1"/>
          <p:nvPr/>
        </p:nvSpPr>
        <p:spPr>
          <a:xfrm>
            <a:off x="119336" y="116632"/>
            <a:ext cx="5472608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2.1.2 </a:t>
            </a:r>
            <a:r>
              <a:rPr lang="zh-CN" altLang="en-US" sz="32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基本数据类型的存储</a:t>
            </a:r>
            <a:endParaRPr lang="zh-CN" altLang="en-US" sz="32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415203"/>
              </p:ext>
            </p:extLst>
          </p:nvPr>
        </p:nvGraphicFramePr>
        <p:xfrm>
          <a:off x="1343473" y="2351732"/>
          <a:ext cx="7848871" cy="43176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1072"/>
                <a:gridCol w="2156028"/>
                <a:gridCol w="3561771"/>
              </a:tblGrid>
              <a:tr h="71054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2400" b="0" kern="100" dirty="0">
                          <a:ln w="3175"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  <a:effectLst/>
                        </a:rPr>
                        <a:t>数据类型</a:t>
                      </a:r>
                      <a:endParaRPr lang="zh-CN" sz="2400" b="0" kern="100" dirty="0">
                        <a:ln w="3175"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2400" b="0" kern="100">
                          <a:ln w="3175"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  <a:effectLst/>
                        </a:rPr>
                        <a:t>所占字节数</a:t>
                      </a:r>
                      <a:endParaRPr lang="zh-CN" sz="2400" b="0" kern="100">
                        <a:ln w="3175"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29235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400" b="0" kern="100" dirty="0" smtClean="0">
                          <a:ln w="3175"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</a:rPr>
                        <a:t>范围</a:t>
                      </a:r>
                      <a:endParaRPr lang="zh-CN" sz="2400" b="0" kern="100" dirty="0">
                        <a:ln w="3175"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90000"/>
                        <a:alpha val="20000"/>
                      </a:schemeClr>
                    </a:solidFill>
                  </a:tcPr>
                </a:tc>
              </a:tr>
              <a:tr h="715583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00">
                          <a:ln w="3175"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  <a:effectLst/>
                        </a:rPr>
                        <a:t>int</a:t>
                      </a:r>
                      <a:endParaRPr lang="zh-CN" sz="2400" b="0" kern="100">
                        <a:ln w="3175"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00">
                          <a:ln w="3175"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  <a:effectLst/>
                        </a:rPr>
                        <a:t>4</a:t>
                      </a:r>
                      <a:endParaRPr lang="zh-CN" sz="2400" b="0" kern="100">
                        <a:ln w="3175"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ln w="3175"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  <a:effectLst/>
                        </a:rPr>
                        <a:t>-2</a:t>
                      </a:r>
                      <a:r>
                        <a:rPr lang="en-US" sz="2400" b="0" kern="100" baseline="30000" dirty="0">
                          <a:ln w="3175"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  <a:effectLst/>
                        </a:rPr>
                        <a:t>31</a:t>
                      </a:r>
                      <a:r>
                        <a:rPr lang="en-US" sz="2400" b="0" kern="100" dirty="0">
                          <a:ln w="3175"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  <a:effectLst/>
                        </a:rPr>
                        <a:t>~ (2</a:t>
                      </a:r>
                      <a:r>
                        <a:rPr lang="en-US" sz="2400" b="0" kern="100" baseline="30000" dirty="0">
                          <a:ln w="3175"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  <a:effectLst/>
                        </a:rPr>
                        <a:t>31 </a:t>
                      </a:r>
                      <a:r>
                        <a:rPr lang="en-US" sz="2400" b="0" kern="100" dirty="0">
                          <a:ln w="3175"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  <a:effectLst/>
                        </a:rPr>
                        <a:t>-1)</a:t>
                      </a:r>
                      <a:endParaRPr lang="zh-CN" sz="2400" b="0" kern="100" dirty="0">
                        <a:ln w="3175"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90000"/>
                        <a:alpha val="20000"/>
                      </a:schemeClr>
                    </a:solidFill>
                  </a:tcPr>
                </a:tc>
              </a:tr>
              <a:tr h="715583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ln w="3175"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  <a:effectLst/>
                        </a:rPr>
                        <a:t>float</a:t>
                      </a:r>
                      <a:endParaRPr lang="zh-CN" sz="2400" b="0" kern="100" dirty="0">
                        <a:ln w="3175"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00">
                          <a:ln w="3175"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  <a:effectLst/>
                        </a:rPr>
                        <a:t>4</a:t>
                      </a:r>
                      <a:endParaRPr lang="zh-CN" sz="2400" b="0" kern="100">
                        <a:ln w="3175"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00">
                          <a:ln w="3175"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  <a:effectLst/>
                        </a:rPr>
                        <a:t>-3.4</a:t>
                      </a:r>
                      <a:r>
                        <a:rPr lang="en-US" sz="2400" b="0" kern="100">
                          <a:ln w="3175"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US" sz="2400" b="0" kern="100">
                          <a:ln w="3175"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  <a:effectLst/>
                        </a:rPr>
                        <a:t>10</a:t>
                      </a:r>
                      <a:r>
                        <a:rPr lang="en-US" sz="2400" b="0" kern="100" baseline="30000">
                          <a:ln w="3175"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  <a:effectLst/>
                        </a:rPr>
                        <a:t>-38</a:t>
                      </a:r>
                      <a:r>
                        <a:rPr lang="en-US" sz="2400" b="0" kern="100">
                          <a:ln w="3175"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  <a:effectLst/>
                        </a:rPr>
                        <a:t>~3.4</a:t>
                      </a:r>
                      <a:r>
                        <a:rPr lang="en-US" sz="2400" b="0" kern="100">
                          <a:ln w="3175"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US" sz="2400" b="0" kern="100">
                          <a:ln w="3175"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  <a:effectLst/>
                        </a:rPr>
                        <a:t>10</a:t>
                      </a:r>
                      <a:r>
                        <a:rPr lang="en-US" sz="2400" b="0" kern="100" baseline="30000">
                          <a:ln w="3175"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  <a:effectLst/>
                        </a:rPr>
                        <a:t>38</a:t>
                      </a:r>
                      <a:endParaRPr lang="zh-CN" sz="2400" b="0" kern="100">
                        <a:ln w="3175"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90000"/>
                        <a:alpha val="20000"/>
                      </a:schemeClr>
                    </a:solidFill>
                  </a:tcPr>
                </a:tc>
              </a:tr>
              <a:tr h="731283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00">
                          <a:ln w="3175"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  <a:effectLst/>
                        </a:rPr>
                        <a:t>double</a:t>
                      </a:r>
                      <a:endParaRPr lang="zh-CN" sz="2400" b="0" kern="100">
                        <a:ln w="3175"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00">
                          <a:ln w="3175"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  <a:effectLst/>
                        </a:rPr>
                        <a:t>8</a:t>
                      </a:r>
                      <a:endParaRPr lang="zh-CN" sz="2400" b="0" kern="100">
                        <a:ln w="3175"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00">
                          <a:ln w="3175"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  <a:effectLst/>
                        </a:rPr>
                        <a:t>-1.7</a:t>
                      </a:r>
                      <a:r>
                        <a:rPr lang="en-US" sz="2400" b="0" kern="100">
                          <a:ln w="3175"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US" sz="2400" b="0" kern="100">
                          <a:ln w="3175"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  <a:effectLst/>
                        </a:rPr>
                        <a:t>10</a:t>
                      </a:r>
                      <a:r>
                        <a:rPr lang="en-US" sz="2400" b="0" kern="100" baseline="30000">
                          <a:ln w="3175"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  <a:effectLst/>
                        </a:rPr>
                        <a:t>-308</a:t>
                      </a:r>
                      <a:r>
                        <a:rPr lang="en-US" sz="2400" b="0" kern="100">
                          <a:ln w="3175"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  <a:effectLst/>
                        </a:rPr>
                        <a:t>~1.7</a:t>
                      </a:r>
                      <a:r>
                        <a:rPr lang="en-US" sz="2400" b="0" kern="100">
                          <a:ln w="3175"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  <a:effectLst/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US" sz="2400" b="0" kern="100">
                          <a:ln w="3175"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  <a:effectLst/>
                        </a:rPr>
                        <a:t>10</a:t>
                      </a:r>
                      <a:r>
                        <a:rPr lang="en-US" sz="2400" b="0" kern="100" baseline="30000">
                          <a:ln w="3175"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  <a:effectLst/>
                        </a:rPr>
                        <a:t>308</a:t>
                      </a:r>
                      <a:endParaRPr lang="zh-CN" sz="2400" b="0" kern="100">
                        <a:ln w="3175"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90000"/>
                        <a:alpha val="20000"/>
                      </a:schemeClr>
                    </a:solidFill>
                  </a:tcPr>
                </a:tc>
              </a:tr>
              <a:tr h="72905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00">
                          <a:ln w="3175"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  <a:effectLst/>
                        </a:rPr>
                        <a:t>char</a:t>
                      </a:r>
                      <a:endParaRPr lang="zh-CN" sz="2400" b="0" kern="100">
                        <a:ln w="3175"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00">
                          <a:ln w="3175"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  <a:effectLst/>
                        </a:rPr>
                        <a:t>1</a:t>
                      </a:r>
                      <a:endParaRPr lang="zh-CN" sz="2400" b="0" kern="100">
                        <a:ln w="3175"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ln w="3175"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  <a:effectLst/>
                        </a:rPr>
                        <a:t>-2</a:t>
                      </a:r>
                      <a:r>
                        <a:rPr lang="en-US" sz="2400" b="0" kern="100" baseline="30000" dirty="0">
                          <a:ln w="3175"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  <a:effectLst/>
                        </a:rPr>
                        <a:t>7</a:t>
                      </a:r>
                      <a:r>
                        <a:rPr lang="en-US" sz="2400" b="0" kern="100" dirty="0">
                          <a:ln w="3175"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  <a:effectLst/>
                        </a:rPr>
                        <a:t>~(2</a:t>
                      </a:r>
                      <a:r>
                        <a:rPr lang="en-US" sz="2400" b="0" kern="100" baseline="30000" dirty="0">
                          <a:ln w="3175"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  <a:effectLst/>
                        </a:rPr>
                        <a:t>7</a:t>
                      </a:r>
                      <a:r>
                        <a:rPr lang="en-US" sz="2400" b="0" kern="100" dirty="0">
                          <a:ln w="3175"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  <a:effectLst/>
                        </a:rPr>
                        <a:t>-1)</a:t>
                      </a:r>
                      <a:r>
                        <a:rPr lang="zh-CN" sz="2400" b="0" kern="100" dirty="0">
                          <a:ln w="3175"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  <a:effectLst/>
                        </a:rPr>
                        <a:t>或</a:t>
                      </a:r>
                      <a:r>
                        <a:rPr lang="en-US" sz="2400" b="0" kern="100" dirty="0">
                          <a:ln w="3175"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  <a:effectLst/>
                        </a:rPr>
                        <a:t>0~(2</a:t>
                      </a:r>
                      <a:r>
                        <a:rPr lang="en-US" sz="2400" b="0" kern="100" baseline="30000" dirty="0">
                          <a:ln w="3175"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  <a:effectLst/>
                        </a:rPr>
                        <a:t>8</a:t>
                      </a:r>
                      <a:r>
                        <a:rPr lang="en-US" sz="2400" b="0" kern="100" dirty="0">
                          <a:ln w="3175"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  <a:effectLst/>
                        </a:rPr>
                        <a:t>-1)</a:t>
                      </a:r>
                      <a:endParaRPr lang="zh-CN" sz="2400" b="0" kern="100" dirty="0">
                        <a:ln w="3175"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90000"/>
                        <a:alpha val="20000"/>
                      </a:schemeClr>
                    </a:solidFill>
                  </a:tcPr>
                </a:tc>
              </a:tr>
              <a:tr h="715583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ln w="3175"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  <a:effectLst/>
                        </a:rPr>
                        <a:t>bool</a:t>
                      </a:r>
                      <a:endParaRPr lang="zh-CN" sz="2400" b="0" kern="100" dirty="0">
                        <a:ln w="3175"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ln w="3175"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  <a:effectLst/>
                        </a:rPr>
                        <a:t>1</a:t>
                      </a:r>
                      <a:endParaRPr lang="zh-CN" sz="2400" b="0" kern="100" dirty="0">
                        <a:ln w="3175"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9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ln w="3175"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  <a:effectLst/>
                        </a:rPr>
                        <a:t>false (0) </a:t>
                      </a:r>
                      <a:r>
                        <a:rPr lang="zh-CN" sz="2400" b="0" kern="100" dirty="0">
                          <a:ln w="3175"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  <a:effectLst/>
                        </a:rPr>
                        <a:t>或</a:t>
                      </a:r>
                      <a:r>
                        <a:rPr lang="en-US" sz="2400" b="0" kern="100" dirty="0">
                          <a:ln w="3175">
                            <a:solidFill>
                              <a:schemeClr val="tx2"/>
                            </a:solidFill>
                          </a:ln>
                          <a:solidFill>
                            <a:schemeClr val="tx2"/>
                          </a:solidFill>
                          <a:effectLst/>
                        </a:rPr>
                        <a:t>true (1)</a:t>
                      </a:r>
                      <a:endParaRPr lang="zh-CN" sz="2400" b="0" kern="100" dirty="0">
                        <a:ln w="3175"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9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Text Box 40"/>
          <p:cNvSpPr txBox="1"/>
          <p:nvPr/>
        </p:nvSpPr>
        <p:spPr>
          <a:xfrm>
            <a:off x="0" y="712735"/>
            <a:ext cx="10945216" cy="12984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b="0" dirty="0" smtClean="0">
                <a:solidFill>
                  <a:schemeClr val="tx2"/>
                </a:solidFill>
                <a:latin typeface="+mn-ea"/>
                <a:ea typeface="+mn-ea"/>
              </a:rPr>
              <a:t>不同类型的数据在内存中存储时所占用的字节数不同；</a:t>
            </a:r>
            <a:endParaRPr lang="en-US" altLang="zh-CN" sz="2400" b="0" dirty="0" smtClean="0">
              <a:solidFill>
                <a:schemeClr val="tx2"/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b="0" dirty="0" smtClean="0">
                <a:solidFill>
                  <a:schemeClr val="tx2"/>
                </a:solidFill>
                <a:latin typeface="+mn-ea"/>
                <a:ea typeface="+mn-ea"/>
              </a:rPr>
              <a:t>不同于数学中的数据，计算机中的数据是有范围的</a:t>
            </a:r>
            <a:endParaRPr lang="zh-CN" altLang="en-US" sz="2400" b="0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105280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7631902" y="6248640"/>
            <a:ext cx="2540762" cy="457177"/>
          </a:xfrm>
        </p:spPr>
        <p:txBody>
          <a:bodyPr lIns="94030" tIns="47015" rIns="94030" bIns="47015"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730" b="0" dirty="0">
                <a:solidFill>
                  <a:schemeClr val="tx2"/>
                </a:solidFill>
              </a:rPr>
              <a:t>5</a:t>
            </a:fld>
            <a:endParaRPr lang="en-US" altLang="zh-CN" sz="1730" b="0" dirty="0">
              <a:solidFill>
                <a:schemeClr val="tx2"/>
              </a:solidFill>
            </a:endParaRPr>
          </a:p>
        </p:txBody>
      </p:sp>
      <p:sp>
        <p:nvSpPr>
          <p:cNvPr id="6147" name="Text Box 17"/>
          <p:cNvSpPr txBox="1"/>
          <p:nvPr/>
        </p:nvSpPr>
        <p:spPr>
          <a:xfrm>
            <a:off x="2392180" y="-27384"/>
            <a:ext cx="6747935" cy="64633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defTabSz="1306830" eaLnBrk="1" hangingPunct="1">
              <a:spcBef>
                <a:spcPct val="50000"/>
              </a:spcBef>
            </a:pPr>
            <a:r>
              <a:rPr kumimoji="1"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2.2 </a:t>
            </a:r>
            <a:r>
              <a:rPr kumimoji="1"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变量和常量</a:t>
            </a:r>
          </a:p>
        </p:txBody>
      </p:sp>
      <p:sp>
        <p:nvSpPr>
          <p:cNvPr id="6148" name="Text Box 18"/>
          <p:cNvSpPr txBox="1"/>
          <p:nvPr/>
        </p:nvSpPr>
        <p:spPr>
          <a:xfrm>
            <a:off x="148572" y="1435978"/>
            <a:ext cx="10339916" cy="394569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  <a:r>
              <a:rPr lang="zh-CN" altLang="en-US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定义</a:t>
            </a:r>
            <a:endParaRPr lang="en-US" altLang="zh-CN" sz="2400" b="0" dirty="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程序运行过程中其值可变的量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定义方式：       </a:t>
            </a:r>
          </a:p>
          <a:p>
            <a:pPr eaLnBrk="1" hangingPunct="1">
              <a:lnSpc>
                <a:spcPct val="130000"/>
              </a:lnSpc>
              <a:spcBef>
                <a:spcPct val="10000"/>
              </a:spcBef>
            </a:pPr>
            <a:endParaRPr lang="en-US" altLang="zh-CN" sz="2400" b="0" dirty="0"/>
          </a:p>
          <a:p>
            <a:pPr eaLnBrk="1" hangingPunct="1">
              <a:lnSpc>
                <a:spcPct val="130000"/>
              </a:lnSpc>
              <a:spcBef>
                <a:spcPct val="10000"/>
              </a:spcBef>
            </a:pPr>
            <a:r>
              <a:rPr lang="zh-CN" altLang="en-US" sz="2800" b="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说明：</a:t>
            </a:r>
            <a:endParaRPr lang="zh-CN" altLang="en-US" sz="2800" b="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800100" lvl="1" indent="-342900" eaLnBrk="1" hangingPunct="1">
              <a:lnSpc>
                <a:spcPct val="130000"/>
              </a:lnSpc>
              <a:buClr>
                <a:srgbClr val="CC0066"/>
              </a:buClr>
              <a:buFont typeface="Wingdings" panose="05000000000000000000" pitchFamily="2" charset="2"/>
              <a:buChar char="Ø"/>
            </a:pPr>
            <a:r>
              <a:rPr lang="zh-CN" altLang="en-US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程序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中所有变量必须先定义后</a:t>
            </a:r>
            <a:r>
              <a:rPr lang="zh-CN" altLang="en-US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使用；</a:t>
            </a:r>
            <a:endParaRPr lang="en-US" altLang="zh-CN" sz="2400" b="0" dirty="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30000"/>
              </a:lnSpc>
              <a:buClr>
                <a:srgbClr val="CC0066"/>
              </a:buClr>
              <a:buFont typeface="Wingdings" panose="05000000000000000000" pitchFamily="2" charset="2"/>
              <a:buChar char="Ø"/>
            </a:pPr>
            <a:r>
              <a:rPr lang="zh-CN" altLang="en-US" sz="2400" b="0" dirty="0" smtClean="0"/>
              <a:t>没有确定值的变量不能参与被赋值以外的其它运算；</a:t>
            </a:r>
            <a:endParaRPr lang="en-US" altLang="zh-CN" sz="2400" b="0" dirty="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30000"/>
              </a:lnSpc>
              <a:buClr>
                <a:srgbClr val="CC0066"/>
              </a:buClr>
              <a:buFont typeface="Wingdings" panose="05000000000000000000" pitchFamily="2" charset="2"/>
              <a:buChar char="Ø"/>
            </a:pPr>
            <a:r>
              <a:rPr lang="zh-CN" altLang="en-US" sz="2400" b="0" dirty="0" smtClean="0"/>
              <a:t>可同时定义多个同类型的变量，这些变量间通过逗号分隔；</a:t>
            </a:r>
            <a:endParaRPr lang="en-US" altLang="zh-CN" sz="2400" b="0" dirty="0" smtClean="0"/>
          </a:p>
          <a:p>
            <a:pPr marL="800100" lvl="1" indent="-342900" eaLnBrk="1" hangingPunct="1">
              <a:lnSpc>
                <a:spcPct val="130000"/>
              </a:lnSpc>
              <a:buClr>
                <a:srgbClr val="CC0066"/>
              </a:buClr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C</a:t>
            </a:r>
            <a:r>
              <a:rPr lang="en-US" altLang="zh-CN" sz="2400" dirty="0"/>
              <a:t>++</a:t>
            </a:r>
            <a:r>
              <a:rPr lang="zh-CN" altLang="en-US" sz="2400" b="0" dirty="0"/>
              <a:t>中变量可随时使用，随时定义</a:t>
            </a:r>
            <a:r>
              <a:rPr lang="zh-CN" altLang="en-US" sz="2400" b="0" dirty="0" smtClean="0"/>
              <a:t>。</a:t>
            </a:r>
            <a:endParaRPr lang="zh-CN" altLang="en-US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9" name="Text Box 19"/>
          <p:cNvSpPr txBox="1"/>
          <p:nvPr/>
        </p:nvSpPr>
        <p:spPr>
          <a:xfrm>
            <a:off x="2440655" y="1810593"/>
            <a:ext cx="3017369" cy="44640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endParaRPr lang="zh-CN" altLang="zh-CN" sz="2305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1" name="Text Box 23"/>
          <p:cNvSpPr txBox="1"/>
          <p:nvPr/>
        </p:nvSpPr>
        <p:spPr>
          <a:xfrm>
            <a:off x="170454" y="5291628"/>
            <a:ext cx="8661850" cy="1476375"/>
          </a:xfrm>
          <a:prstGeom prst="rect">
            <a:avLst/>
          </a:prstGeom>
          <a:noFill/>
          <a:ln w="19050">
            <a:solidFill>
              <a:srgbClr val="CC6600"/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例如：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int  a, b;               (</a:t>
            </a:r>
            <a:r>
              <a:rPr lang="zh-CN" altLang="en-US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定义变量</a:t>
            </a:r>
            <a:r>
              <a:rPr lang="en-US" altLang="zh-CN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zh-CN" altLang="zh-CN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为整型)</a:t>
            </a:r>
            <a:r>
              <a:rPr lang="en-US" altLang="zh-CN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float x,y ;             (</a:t>
            </a:r>
            <a:r>
              <a:rPr lang="zh-CN" altLang="en-US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定义变量</a:t>
            </a:r>
            <a:r>
              <a:rPr lang="en-US" altLang="zh-CN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305" b="0" dirty="0">
                <a:solidFill>
                  <a:schemeClr val="tx2"/>
                </a:solidFill>
                <a:latin typeface="Times New Roman" panose="02020603050405020304" pitchFamily="18" charset="0"/>
              </a:rPr>
              <a:t>为单精度实型)</a:t>
            </a:r>
          </a:p>
        </p:txBody>
      </p:sp>
      <p:sp>
        <p:nvSpPr>
          <p:cNvPr id="6152" name="Text Box 24"/>
          <p:cNvSpPr txBox="1"/>
          <p:nvPr/>
        </p:nvSpPr>
        <p:spPr>
          <a:xfrm>
            <a:off x="1233707" y="2444124"/>
            <a:ext cx="4224317" cy="446405"/>
          </a:xfrm>
          <a:prstGeom prst="rect">
            <a:avLst/>
          </a:prstGeom>
          <a:solidFill>
            <a:schemeClr val="bg1"/>
          </a:solidFill>
          <a:ln w="19050">
            <a:solidFill>
              <a:srgbClr val="CC6600"/>
            </a:solidFill>
          </a:ln>
        </p:spPr>
        <p:txBody>
          <a:bodyPr>
            <a:spAutoFit/>
          </a:bodyPr>
          <a:lstStyle/>
          <a:p>
            <a:pPr lvl="1" eaLnBrk="1" hangingPunct="1">
              <a:spcBef>
                <a:spcPct val="20000"/>
              </a:spcBef>
            </a:pPr>
            <a:r>
              <a:rPr lang="zh-CN" altLang="en-US" sz="2305" dirty="0">
                <a:solidFill>
                  <a:schemeClr val="tx2"/>
                </a:solidFill>
                <a:latin typeface="Times New Roman" panose="02020603050405020304" pitchFamily="18" charset="0"/>
              </a:rPr>
              <a:t>数据类型    变量名表 </a:t>
            </a:r>
            <a:r>
              <a:rPr lang="en-US" altLang="zh-CN" sz="2305" dirty="0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</a:p>
        </p:txBody>
      </p:sp>
      <p:sp>
        <p:nvSpPr>
          <p:cNvPr id="6153" name="Text Box 25"/>
          <p:cNvSpPr txBox="1"/>
          <p:nvPr/>
        </p:nvSpPr>
        <p:spPr>
          <a:xfrm>
            <a:off x="148572" y="664077"/>
            <a:ext cx="3744416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2.2.1 </a:t>
            </a:r>
            <a:r>
              <a:rPr lang="zh-CN" altLang="en-US" sz="32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变量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552384" y="5658396"/>
            <a:ext cx="2639616" cy="11996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4"/>
          <p:cNvSpPr txBox="1"/>
          <p:nvPr/>
        </p:nvSpPr>
        <p:spPr>
          <a:xfrm>
            <a:off x="592709" y="274478"/>
            <a:ext cx="8119466" cy="4464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zh-CN" altLang="zh-CN" sz="2305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2" name="Text Box 36"/>
          <p:cNvSpPr txBox="1"/>
          <p:nvPr/>
        </p:nvSpPr>
        <p:spPr>
          <a:xfrm>
            <a:off x="263352" y="164465"/>
            <a:ext cx="10585176" cy="467204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  <a:r>
              <a:rPr lang="zh-CN" altLang="en-US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初始化</a:t>
            </a:r>
            <a:endParaRPr lang="zh-CN" altLang="en-US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变量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必须先有确定的值后才能参与各种相应的操作，变量获取值的途径</a:t>
            </a:r>
            <a:r>
              <a:rPr lang="zh-CN" altLang="en-US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有：</a:t>
            </a:r>
            <a:endParaRPr lang="zh-CN" altLang="en-US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1257300" lvl="2" indent="-342900" eaLnBrk="1" hangingPunct="1">
              <a:lnSpc>
                <a:spcPct val="130000"/>
              </a:lnSpc>
              <a:buClr>
                <a:srgbClr val="CC0066"/>
              </a:buClr>
              <a:buFont typeface="Wingdings" panose="05000000000000000000" pitchFamily="2" charset="2"/>
              <a:buChar char="Ø"/>
            </a:pPr>
            <a:r>
              <a:rPr lang="zh-CN" altLang="en-US" sz="2400" b="0" dirty="0"/>
              <a:t>通过输入语句输入           </a:t>
            </a:r>
            <a:r>
              <a:rPr lang="en-US" altLang="zh-CN" sz="2400" b="0" dirty="0"/>
              <a:t>(</a:t>
            </a:r>
            <a:r>
              <a:rPr lang="zh-CN" altLang="en-US" sz="2400" b="0" dirty="0"/>
              <a:t>如：</a:t>
            </a:r>
            <a:r>
              <a:rPr lang="en-US" altLang="zh-CN" sz="2400" b="0" dirty="0"/>
              <a:t>cin&gt;&gt;a;)</a:t>
            </a:r>
          </a:p>
          <a:p>
            <a:pPr marL="1257300" lvl="2" indent="-342900" eaLnBrk="1" hangingPunct="1">
              <a:lnSpc>
                <a:spcPct val="130000"/>
              </a:lnSpc>
              <a:buClr>
                <a:srgbClr val="CC0066"/>
              </a:buClr>
              <a:buFont typeface="Wingdings" panose="05000000000000000000" pitchFamily="2" charset="2"/>
              <a:buChar char="Ø"/>
            </a:pPr>
            <a:r>
              <a:rPr lang="zh-CN" altLang="en-US" sz="2400" b="0" dirty="0"/>
              <a:t>通过赋值语句</a:t>
            </a:r>
            <a:r>
              <a:rPr lang="zh-CN" altLang="en-US" sz="2400" b="0" dirty="0" smtClean="0"/>
              <a:t>赋值</a:t>
            </a:r>
            <a:r>
              <a:rPr lang="zh-CN" altLang="en-US" sz="2400" b="0" dirty="0"/>
              <a:t> </a:t>
            </a:r>
            <a:r>
              <a:rPr lang="zh-CN" altLang="en-US" sz="2400" b="0" dirty="0" smtClean="0"/>
              <a:t>         </a:t>
            </a:r>
            <a:r>
              <a:rPr lang="en-US" altLang="zh-CN" sz="2400" b="0" dirty="0" smtClean="0"/>
              <a:t> </a:t>
            </a:r>
            <a:r>
              <a:rPr lang="en-US" altLang="zh-CN" sz="2400" b="0" dirty="0"/>
              <a:t>(</a:t>
            </a:r>
            <a:r>
              <a:rPr lang="zh-CN" altLang="en-US" sz="2400" b="0" dirty="0"/>
              <a:t>如：</a:t>
            </a:r>
            <a:r>
              <a:rPr lang="en-US" altLang="zh-CN" sz="2400" b="0" dirty="0"/>
              <a:t>a=3;    </a:t>
            </a:r>
            <a:r>
              <a:rPr lang="zh-CN" altLang="en-US" sz="2400" b="0" dirty="0" smtClean="0"/>
              <a:t>）</a:t>
            </a:r>
            <a:endParaRPr lang="zh-CN" altLang="en-US" sz="2400" b="0" dirty="0"/>
          </a:p>
          <a:p>
            <a:pPr marL="1257300" lvl="2" indent="-342900" eaLnBrk="1" hangingPunct="1">
              <a:lnSpc>
                <a:spcPct val="130000"/>
              </a:lnSpc>
              <a:buClr>
                <a:srgbClr val="CC0066"/>
              </a:buClr>
              <a:buFont typeface="Wingdings" panose="05000000000000000000" pitchFamily="2" charset="2"/>
              <a:buChar char="Ø"/>
            </a:pPr>
            <a:r>
              <a:rPr lang="zh-CN" altLang="en-US" sz="2400" b="0" dirty="0"/>
              <a:t>通过初始化方式赋初值   </a:t>
            </a:r>
            <a:r>
              <a:rPr lang="en-US" altLang="zh-CN" sz="2400" b="0" dirty="0"/>
              <a:t>(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如：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int k=3;)</a:t>
            </a:r>
          </a:p>
          <a:p>
            <a:pPr>
              <a:spcBef>
                <a:spcPct val="50000"/>
              </a:spcBef>
            </a:pPr>
            <a:r>
              <a:rPr lang="zh-CN" altLang="en-US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所谓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初始化是指在定义变量的同时指定变量的初值，形式有二：</a:t>
            </a:r>
          </a:p>
          <a:p>
            <a:pPr>
              <a:spcBef>
                <a:spcPct val="50000"/>
              </a:spcBef>
            </a:pP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		</a:t>
            </a:r>
          </a:p>
          <a:p>
            <a:pPr>
              <a:spcBef>
                <a:spcPct val="50000"/>
              </a:spcBef>
            </a:pPr>
            <a:endParaRPr lang="zh-CN" altLang="en-US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7173" name="Text Box 37"/>
          <p:cNvSpPr txBox="1"/>
          <p:nvPr/>
        </p:nvSpPr>
        <p:spPr>
          <a:xfrm>
            <a:off x="1271464" y="3429000"/>
            <a:ext cx="4608346" cy="979170"/>
          </a:xfrm>
          <a:prstGeom prst="rect">
            <a:avLst/>
          </a:prstGeom>
          <a:solidFill>
            <a:schemeClr val="bg1"/>
          </a:solidFill>
          <a:ln w="19050">
            <a:solidFill>
              <a:srgbClr val="CC6600"/>
            </a:solidFill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305" dirty="0">
                <a:solidFill>
                  <a:schemeClr val="tx2"/>
                </a:solidFill>
                <a:latin typeface="Times New Roman" panose="02020603050405020304" pitchFamily="18" charset="0"/>
              </a:rPr>
              <a:t>数据类型    变量名</a:t>
            </a:r>
            <a:r>
              <a:rPr lang="en-US" altLang="zh-CN" sz="2305" dirty="0">
                <a:solidFill>
                  <a:schemeClr val="tx2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305" dirty="0">
                <a:solidFill>
                  <a:schemeClr val="tx2"/>
                </a:solidFill>
                <a:latin typeface="Times New Roman" panose="02020603050405020304" pitchFamily="18" charset="0"/>
              </a:rPr>
              <a:t>表达式；</a:t>
            </a:r>
          </a:p>
          <a:p>
            <a:pPr>
              <a:spcBef>
                <a:spcPct val="50000"/>
              </a:spcBef>
            </a:pPr>
            <a:r>
              <a:rPr lang="zh-CN" altLang="en-US" sz="2305" dirty="0">
                <a:solidFill>
                  <a:schemeClr val="tx2"/>
                </a:solidFill>
                <a:latin typeface="Times New Roman" panose="02020603050405020304" pitchFamily="18" charset="0"/>
              </a:rPr>
              <a:t>数据类型    变量名（</a:t>
            </a:r>
            <a:r>
              <a:rPr lang="zh-CN" altLang="en-US" sz="2305" dirty="0"/>
              <a:t>表达式</a:t>
            </a:r>
            <a:r>
              <a:rPr lang="zh-CN" altLang="en-US" sz="2305" dirty="0" smtClean="0"/>
              <a:t>）；</a:t>
            </a:r>
            <a:endParaRPr lang="zh-CN" altLang="en-US" sz="2305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552384" y="5658396"/>
            <a:ext cx="2639616" cy="11996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35360" y="4836513"/>
            <a:ext cx="10153128" cy="1569660"/>
          </a:xfrm>
          <a:prstGeom prst="rect">
            <a:avLst/>
          </a:prstGeom>
          <a:noFill/>
          <a:ln w="19050">
            <a:solidFill>
              <a:srgbClr val="CC660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0" dirty="0"/>
              <a:t>例如：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 b="0" dirty="0"/>
              <a:t>	</a:t>
            </a:r>
            <a:r>
              <a:rPr lang="en-US" altLang="zh-CN" sz="2400" b="0" dirty="0" err="1" smtClean="0"/>
              <a:t>int</a:t>
            </a:r>
            <a:r>
              <a:rPr lang="en-US" altLang="zh-CN" sz="2400" b="0" dirty="0" smtClean="0"/>
              <a:t> </a:t>
            </a:r>
            <a:r>
              <a:rPr lang="en-US" altLang="zh-CN" sz="2400" b="0" dirty="0"/>
              <a:t>k=3,m=3, n(3);</a:t>
            </a:r>
          </a:p>
          <a:p>
            <a:pPr>
              <a:spcBef>
                <a:spcPct val="50000"/>
              </a:spcBef>
              <a:spcAft>
                <a:spcPts val="1200"/>
              </a:spcAft>
            </a:pPr>
            <a:r>
              <a:rPr lang="en-US" altLang="zh-CN" sz="2400" b="0" dirty="0" smtClean="0"/>
              <a:t>    (</a:t>
            </a:r>
            <a:r>
              <a:rPr lang="en-US" altLang="zh-CN" sz="2400" b="0" dirty="0">
                <a:sym typeface="Symbol" panose="05050102010706020507" pitchFamily="18" charset="2"/>
              </a:rPr>
              <a:t></a:t>
            </a:r>
            <a:r>
              <a:rPr lang="en-US" altLang="zh-CN" sz="2400" b="0" dirty="0" smtClean="0"/>
              <a:t>)   </a:t>
            </a:r>
            <a:r>
              <a:rPr lang="en-US" altLang="zh-CN" sz="2400" b="0" dirty="0" err="1" smtClean="0"/>
              <a:t>int</a:t>
            </a:r>
            <a:r>
              <a:rPr lang="en-US" altLang="zh-CN" sz="2400" b="0" dirty="0" smtClean="0"/>
              <a:t> </a:t>
            </a:r>
            <a:r>
              <a:rPr lang="en-US" altLang="zh-CN" sz="2400" b="0" dirty="0"/>
              <a:t>k=m=n=3;	//</a:t>
            </a:r>
            <a:r>
              <a:rPr lang="zh-CN" altLang="en-US" sz="2400" dirty="0">
                <a:solidFill>
                  <a:srgbClr val="C00000"/>
                </a:solidFill>
              </a:rPr>
              <a:t>不允许为多个变量同时</a:t>
            </a:r>
            <a:r>
              <a:rPr lang="zh-CN" altLang="en-US" sz="2400" dirty="0" smtClean="0">
                <a:solidFill>
                  <a:srgbClr val="C00000"/>
                </a:solidFill>
              </a:rPr>
              <a:t>初始化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7" name="云形标注 6"/>
          <p:cNvSpPr/>
          <p:nvPr/>
        </p:nvSpPr>
        <p:spPr bwMode="auto">
          <a:xfrm>
            <a:off x="7032104" y="3570616"/>
            <a:ext cx="3816424" cy="1051725"/>
          </a:xfrm>
          <a:prstGeom prst="cloudCallout">
            <a:avLst>
              <a:gd name="adj1" fmla="val -78398"/>
              <a:gd name="adj2" fmla="val -25295"/>
            </a:avLst>
          </a:prstGeom>
          <a:solidFill>
            <a:schemeClr val="bg1"/>
          </a:solidFill>
          <a:ln w="19050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>
              <a:spcBef>
                <a:spcPct val="50000"/>
              </a:spcBef>
            </a:pPr>
            <a:r>
              <a:rPr lang="zh-CN" altLang="en-US" sz="2000" dirty="0"/>
              <a:t>后一</a:t>
            </a:r>
            <a:r>
              <a:rPr lang="zh-CN" altLang="en-US" sz="2000" dirty="0" smtClean="0"/>
              <a:t>种形式是</a:t>
            </a:r>
            <a:r>
              <a:rPr lang="en-US" altLang="zh-CN" sz="2000" dirty="0" smtClean="0"/>
              <a:t>C++</a:t>
            </a:r>
            <a:r>
              <a:rPr lang="zh-CN" altLang="en-US" sz="2000" dirty="0" smtClean="0"/>
              <a:t>支持，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语言不支持的</a:t>
            </a:r>
            <a:endParaRPr lang="zh-CN" altLang="en-US" sz="20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/>
          <p:nvPr/>
        </p:nvSpPr>
        <p:spPr>
          <a:xfrm>
            <a:off x="191344" y="137140"/>
            <a:ext cx="9897745" cy="113877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2.2.2 </a:t>
            </a:r>
            <a:r>
              <a:rPr lang="zh-CN" altLang="en-US" sz="32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常量</a:t>
            </a:r>
          </a:p>
          <a:p>
            <a:pPr>
              <a:spcBef>
                <a:spcPct val="50000"/>
              </a:spcBef>
            </a:pPr>
            <a:r>
              <a:rPr lang="zh-CN" altLang="en-US" sz="2400" b="0" dirty="0" smtClean="0">
                <a:solidFill>
                  <a:schemeClr val="tx2"/>
                </a:solidFill>
                <a:latin typeface="宋体" panose="02010600030101010101" pitchFamily="2" charset="-122"/>
              </a:rPr>
              <a:t>在</a:t>
            </a:r>
            <a:r>
              <a:rPr lang="zh-CN" altLang="en-US" sz="2400" b="0" dirty="0">
                <a:solidFill>
                  <a:schemeClr val="tx2"/>
                </a:solidFill>
                <a:latin typeface="宋体" panose="02010600030101010101" pitchFamily="2" charset="-122"/>
              </a:rPr>
              <a:t>程序运行过程中其值不能改变的量，有</a:t>
            </a:r>
            <a:r>
              <a:rPr lang="zh-CN" altLang="en-US" sz="2400" dirty="0">
                <a:solidFill>
                  <a:srgbClr val="C00000"/>
                </a:solidFill>
                <a:latin typeface="宋体" panose="02010600030101010101" pitchFamily="2" charset="-122"/>
              </a:rPr>
              <a:t>值常量</a:t>
            </a:r>
            <a:r>
              <a:rPr lang="zh-CN" altLang="en-US" sz="2400" b="0" dirty="0">
                <a:solidFill>
                  <a:schemeClr val="tx2"/>
                </a:solidFill>
                <a:latin typeface="宋体" panose="02010600030101010101" pitchFamily="2" charset="-122"/>
              </a:rPr>
              <a:t>和</a:t>
            </a:r>
            <a:r>
              <a:rPr lang="zh-CN" altLang="en-US" sz="2400" dirty="0">
                <a:solidFill>
                  <a:srgbClr val="C00000"/>
                </a:solidFill>
                <a:latin typeface="宋体" panose="02010600030101010101" pitchFamily="2" charset="-122"/>
              </a:rPr>
              <a:t>符号常量</a:t>
            </a:r>
            <a:r>
              <a:rPr lang="zh-CN" altLang="en-US" sz="2400" b="0" dirty="0">
                <a:solidFill>
                  <a:schemeClr val="tx2"/>
                </a:solidFill>
                <a:latin typeface="宋体" panose="02010600030101010101" pitchFamily="2" charset="-122"/>
              </a:rPr>
              <a:t>两种。</a:t>
            </a:r>
          </a:p>
        </p:txBody>
      </p:sp>
      <p:sp>
        <p:nvSpPr>
          <p:cNvPr id="8196" name="Text Box 4"/>
          <p:cNvSpPr txBox="1"/>
          <p:nvPr/>
        </p:nvSpPr>
        <p:spPr>
          <a:xfrm>
            <a:off x="214489" y="1328602"/>
            <a:ext cx="9161830" cy="504369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zh-CN" sz="2400" b="0" dirty="0">
                <a:solidFill>
                  <a:schemeClr val="tx2"/>
                </a:solidFill>
                <a:latin typeface="+mn-ea"/>
                <a:ea typeface="+mn-ea"/>
              </a:rPr>
              <a:t>1.</a:t>
            </a:r>
            <a:r>
              <a:rPr lang="zh-CN" altLang="en-US" sz="2400" b="0" dirty="0">
                <a:solidFill>
                  <a:schemeClr val="tx2"/>
                </a:solidFill>
                <a:latin typeface="+mn-ea"/>
                <a:ea typeface="+mn-ea"/>
              </a:rPr>
              <a:t>整型</a:t>
            </a:r>
            <a:r>
              <a:rPr lang="zh-CN" altLang="en-US" sz="2400" b="0" dirty="0" smtClean="0">
                <a:solidFill>
                  <a:schemeClr val="tx2"/>
                </a:solidFill>
                <a:latin typeface="+mn-ea"/>
                <a:ea typeface="+mn-ea"/>
              </a:rPr>
              <a:t>常量</a:t>
            </a:r>
            <a:r>
              <a:rPr lang="zh-CN" altLang="en-US" sz="2400" b="0" dirty="0">
                <a:solidFill>
                  <a:schemeClr val="tx2"/>
                </a:solidFill>
                <a:latin typeface="+mn-ea"/>
                <a:ea typeface="+mn-ea"/>
              </a:rPr>
              <a:t>	</a:t>
            </a:r>
          </a:p>
        </p:txBody>
      </p:sp>
      <p:graphicFrame>
        <p:nvGraphicFramePr>
          <p:cNvPr id="1273900" name="Group 44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85689507"/>
              </p:ext>
            </p:extLst>
          </p:nvPr>
        </p:nvGraphicFramePr>
        <p:xfrm>
          <a:off x="407368" y="2348880"/>
          <a:ext cx="8928993" cy="3167222"/>
        </p:xfrm>
        <a:graphic>
          <a:graphicData uri="http://schemas.openxmlformats.org/drawingml/2006/table">
            <a:tbl>
              <a:tblPr/>
              <a:tblGrid>
                <a:gridCol w="2088233"/>
                <a:gridCol w="3335367"/>
                <a:gridCol w="2446547"/>
                <a:gridCol w="1058846"/>
              </a:tblGrid>
              <a:tr h="713105">
                <a:tc>
                  <a:txBody>
                    <a:bodyPr/>
                    <a:lstStyle/>
                    <a:p>
                      <a:pPr marL="0" marR="0" lvl="0" indent="0" algn="ctr" defTabSz="130683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进制</a:t>
                      </a:r>
                    </a:p>
                  </a:txBody>
                  <a:tcPr marL="65833" marR="65833" marT="32917" marB="32917" horzOverflow="overflow">
                    <a:lnL w="12700">
                      <a:solidFill>
                        <a:schemeClr val="tx2"/>
                      </a:solidFill>
                      <a:prstDash val="solid"/>
                    </a:lnL>
                    <a:lnR w="12700">
                      <a:solidFill>
                        <a:schemeClr val="tx2"/>
                      </a:solidFill>
                      <a:prstDash val="solid"/>
                    </a:lnR>
                    <a:lnT w="12700">
                      <a:solidFill>
                        <a:schemeClr val="tx2"/>
                      </a:solidFill>
                      <a:prstDash val="solid"/>
                    </a:lnT>
                    <a:lnB w="12700">
                      <a:solidFill>
                        <a:schemeClr val="tx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83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形式</a:t>
                      </a:r>
                    </a:p>
                  </a:txBody>
                  <a:tcPr marL="65833" marR="65833" marT="32917" marB="32917" horzOverflow="overflow">
                    <a:lnL w="12700">
                      <a:solidFill>
                        <a:schemeClr val="tx2"/>
                      </a:solidFill>
                      <a:prstDash val="soli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83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实例</a:t>
                      </a:r>
                    </a:p>
                  </a:txBody>
                  <a:tcPr marL="65833" marR="65833" marT="32917" marB="32917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83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错例</a:t>
                      </a:r>
                    </a:p>
                  </a:txBody>
                  <a:tcPr marL="65833" marR="65833" marT="32917" marB="32917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3105">
                <a:tc>
                  <a:txBody>
                    <a:bodyPr/>
                    <a:lstStyle/>
                    <a:p>
                      <a:pPr marL="0" marR="0" lvl="0" indent="0" algn="ctr" defTabSz="130683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十进制</a:t>
                      </a:r>
                    </a:p>
                  </a:txBody>
                  <a:tcPr marL="65833" marR="65833" marT="32917" marB="32917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2"/>
                      </a:solidFill>
                      <a:prstDash val="solid"/>
                    </a:lnR>
                    <a:lnT w="12700">
                      <a:solidFill>
                        <a:schemeClr val="tx2"/>
                      </a:solidFill>
                      <a:prstDash val="soli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83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以数字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1~9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开始</a:t>
                      </a:r>
                    </a:p>
                  </a:txBody>
                  <a:tcPr marL="65833" marR="65833" marT="32917" marB="32917" horzOverflow="overflow">
                    <a:lnL w="12700">
                      <a:solidFill>
                        <a:schemeClr val="tx2"/>
                      </a:solidFill>
                      <a:prstDash val="solid"/>
                    </a:lnL>
                    <a:lnR w="12700">
                      <a:solidFill>
                        <a:schemeClr val="tx2"/>
                      </a:solidFill>
                      <a:prstDash val="solid"/>
                    </a:lnR>
                    <a:lnT w="12700">
                      <a:solidFill>
                        <a:schemeClr val="tx2"/>
                      </a:solidFill>
                      <a:prstDash val="solid"/>
                    </a:lnT>
                    <a:lnB w="12700">
                      <a:solidFill>
                        <a:schemeClr val="tx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83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-3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，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+5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，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12</a:t>
                      </a:r>
                    </a:p>
                  </a:txBody>
                  <a:tcPr marL="65833" marR="65833" marT="32917" marB="32917" horzOverflow="overflow">
                    <a:lnL w="12700">
                      <a:solidFill>
                        <a:schemeClr val="tx2"/>
                      </a:solidFill>
                      <a:prstDash val="solid"/>
                    </a:lnL>
                    <a:lnR w="12700">
                      <a:solidFill>
                        <a:schemeClr val="tx2"/>
                      </a:solidFill>
                      <a:prstDash val="soli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83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045</a:t>
                      </a:r>
                    </a:p>
                  </a:txBody>
                  <a:tcPr marL="65833" marR="65833" marT="32917" marB="32917" horzOverflow="overflow">
                    <a:lnL w="12700">
                      <a:solidFill>
                        <a:schemeClr val="tx2"/>
                      </a:solidFill>
                      <a:prstDash val="solid"/>
                    </a:lnL>
                    <a:lnR w="12700">
                      <a:solidFill>
                        <a:schemeClr val="tx2"/>
                      </a:solidFill>
                      <a:prstDash val="solid"/>
                    </a:lnR>
                    <a:lnT w="12700">
                      <a:solidFill>
                        <a:schemeClr val="tx2"/>
                      </a:solidFill>
                      <a:prstDash val="solid"/>
                    </a:lnT>
                    <a:lnB w="12700">
                      <a:solidFill>
                        <a:schemeClr val="tx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1680">
                <a:tc>
                  <a:txBody>
                    <a:bodyPr/>
                    <a:lstStyle/>
                    <a:p>
                      <a:pPr marL="0" marR="0" lvl="0" indent="0" algn="ctr" defTabSz="130683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八进制</a:t>
                      </a:r>
                    </a:p>
                  </a:txBody>
                  <a:tcPr marL="65833" marR="65833" marT="32917" marB="32917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83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以数字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开始</a:t>
                      </a:r>
                    </a:p>
                    <a:p>
                      <a:pPr marL="0" marR="0" lvl="0" indent="0" algn="ctr" defTabSz="130683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(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由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0~7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之间数字组成）</a:t>
                      </a:r>
                    </a:p>
                  </a:txBody>
                  <a:tcPr marL="65833" marR="65833" marT="32917" marB="32917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2"/>
                      </a:solidFill>
                      <a:prstDash val="soli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83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023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，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-010</a:t>
                      </a:r>
                    </a:p>
                  </a:txBody>
                  <a:tcPr marL="65833" marR="65833" marT="32917" marB="32917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83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078</a:t>
                      </a:r>
                    </a:p>
                  </a:txBody>
                  <a:tcPr marL="65833" marR="65833" marT="32917" marB="32917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2"/>
                      </a:solidFill>
                      <a:prstDash val="soli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1680">
                <a:tc>
                  <a:txBody>
                    <a:bodyPr/>
                    <a:lstStyle/>
                    <a:p>
                      <a:pPr marL="0" marR="0" lvl="0" indent="0" algn="ctr" defTabSz="130683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十六进制</a:t>
                      </a:r>
                    </a:p>
                  </a:txBody>
                  <a:tcPr marL="65833" marR="65833" marT="32917" marB="32917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83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以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0x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或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0X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开始</a:t>
                      </a:r>
                    </a:p>
                    <a:p>
                      <a:pPr marL="0" marR="0" lvl="0" indent="0" algn="ctr" defTabSz="130683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(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由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0~9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及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A~F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组成）</a:t>
                      </a:r>
                    </a:p>
                  </a:txBody>
                  <a:tcPr marL="65833" marR="65833" marT="32917" marB="32917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83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0XAF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，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-0X51</a:t>
                      </a:r>
                    </a:p>
                  </a:txBody>
                  <a:tcPr marL="65833" marR="65833" marT="32917" marB="32917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83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0XFH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marL="65833" marR="65833" marT="32917" marB="32917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552384" y="5658396"/>
            <a:ext cx="2639616" cy="11996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8735513" y="6248640"/>
            <a:ext cx="2540762" cy="457177"/>
          </a:xfrm>
        </p:spPr>
        <p:txBody>
          <a:bodyPr lIns="94030" tIns="47015" rIns="94030" bIns="47015"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730" b="0" dirty="0">
                <a:solidFill>
                  <a:schemeClr val="tx2"/>
                </a:solidFill>
              </a:rPr>
              <a:t>8</a:t>
            </a:fld>
            <a:endParaRPr lang="en-US" altLang="zh-CN" sz="1730" b="0" dirty="0">
              <a:solidFill>
                <a:schemeClr val="tx2"/>
              </a:solidFill>
            </a:endParaRPr>
          </a:p>
        </p:txBody>
      </p:sp>
      <p:sp>
        <p:nvSpPr>
          <p:cNvPr id="9219" name="Text Box 4"/>
          <p:cNvSpPr txBox="1"/>
          <p:nvPr/>
        </p:nvSpPr>
        <p:spPr>
          <a:xfrm>
            <a:off x="263352" y="321207"/>
            <a:ext cx="10873208" cy="5078313"/>
          </a:xfrm>
          <a:prstGeom prst="rect">
            <a:avLst/>
          </a:prstGeom>
          <a:noFill/>
          <a:ln w="19050">
            <a:solidFill>
              <a:srgbClr val="CC66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实型常量</a:t>
            </a:r>
          </a:p>
          <a:p>
            <a:pPr algn="just" eaLnBrk="1" hangingPunct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十进制小数形式</a:t>
            </a:r>
            <a:r>
              <a:rPr lang="zh-CN" altLang="en-US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：由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正负号、数字和小数点</a:t>
            </a:r>
            <a:r>
              <a:rPr lang="zh-CN" altLang="en-US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组成如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1.25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-1.25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17. 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.1  </a:t>
            </a:r>
          </a:p>
          <a:p>
            <a:pPr algn="just" eaLnBrk="1" hangingPunct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指数形式：由尾数、指数符号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e(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E)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及指数构成，其中指数</a:t>
            </a:r>
            <a:r>
              <a:rPr lang="zh-CN" altLang="en-US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必须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是十进制整数</a:t>
            </a:r>
            <a:r>
              <a:rPr lang="zh-CN" altLang="en-US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		</a:t>
            </a:r>
            <a:r>
              <a:rPr lang="zh-CN" altLang="en-US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如：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1.25e-5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+1e10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1.25e5</a:t>
            </a:r>
            <a:endParaRPr lang="zh-CN" altLang="en-US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10000"/>
              </a:spcBef>
            </a:pPr>
            <a:r>
              <a:rPr lang="zh-CN" altLang="en-US" sz="28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注意：</a:t>
            </a:r>
          </a:p>
          <a:p>
            <a:pPr algn="just" eaLnBrk="1" hangingPunct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400" b="0" dirty="0"/>
              <a:t>e</a:t>
            </a:r>
            <a:r>
              <a:rPr lang="zh-CN" altLang="en-US" sz="2400" b="0" dirty="0"/>
              <a:t>前面不能没有数字；</a:t>
            </a:r>
            <a:endParaRPr lang="en-US" altLang="zh-CN" sz="2400" b="0" dirty="0"/>
          </a:p>
          <a:p>
            <a:pPr algn="just" eaLnBrk="1" hangingPunct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400" b="0" dirty="0"/>
              <a:t>e</a:t>
            </a:r>
            <a:r>
              <a:rPr lang="zh-CN" altLang="en-US" sz="2400" b="0" dirty="0"/>
              <a:t>后面的数字必须为整数（只能是值常量，不能是符号常量或变量）；</a:t>
            </a:r>
            <a:endParaRPr lang="en-US" altLang="zh-CN" sz="2400" b="0" dirty="0"/>
          </a:p>
          <a:p>
            <a:pPr algn="just" eaLnBrk="1" hangingPunct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b="0" dirty="0"/>
              <a:t>指数不能用园括号括起来；</a:t>
            </a:r>
            <a:endParaRPr lang="en-US" altLang="zh-CN" sz="2400" b="0" dirty="0"/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b="0" dirty="0" smtClean="0"/>
              <a:t>       </a:t>
            </a:r>
            <a:r>
              <a:rPr lang="zh-CN" altLang="en-US" sz="2400" b="0" dirty="0" smtClean="0"/>
              <a:t>如：</a:t>
            </a: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1E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(-3)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E-5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1e2.1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都是错误的</a:t>
            </a:r>
            <a:r>
              <a:rPr lang="zh-CN" altLang="en-US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  <a:endParaRPr lang="zh-CN" altLang="en-US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52384" y="5658396"/>
            <a:ext cx="2639616" cy="11996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5513" y="6248640"/>
            <a:ext cx="2540762" cy="457177"/>
          </a:xfrm>
        </p:spPr>
        <p:txBody>
          <a:bodyPr lIns="94030" tIns="47015" rIns="94030" bIns="47015"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730" b="0" dirty="0">
                <a:solidFill>
                  <a:schemeClr val="tx2"/>
                </a:solidFill>
              </a:rPr>
              <a:t>9</a:t>
            </a:fld>
            <a:endParaRPr lang="en-US" altLang="zh-CN" sz="1730" b="0" dirty="0">
              <a:solidFill>
                <a:schemeClr val="tx2"/>
              </a:solidFill>
            </a:endParaRPr>
          </a:p>
        </p:txBody>
      </p:sp>
      <p:sp>
        <p:nvSpPr>
          <p:cNvPr id="10243" name="Text Box 1028"/>
          <p:cNvSpPr txBox="1">
            <a:spLocks noChangeArrowheads="1"/>
          </p:cNvSpPr>
          <p:nvPr/>
        </p:nvSpPr>
        <p:spPr bwMode="auto">
          <a:xfrm>
            <a:off x="191344" y="188640"/>
            <a:ext cx="11593288" cy="5746188"/>
          </a:xfrm>
          <a:prstGeom prst="rect">
            <a:avLst/>
          </a:prstGeom>
          <a:noFill/>
          <a:ln w="19050">
            <a:solidFill>
              <a:srgbClr val="CC6600"/>
            </a:solidFill>
            <a:miter lim="800000"/>
          </a:ln>
        </p:spPr>
        <p:txBody>
          <a:bodyPr wrap="square">
            <a:spAutoFit/>
          </a:bodyPr>
          <a:lstStyle/>
          <a:p>
            <a:pPr marR="0" defTabSz="914400" eaLnBrk="1" hangingPunct="1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sz="2400" b="0" kern="1200" cap="none" spc="0" normalizeH="0" baseline="0" noProof="0" dirty="0">
                <a:solidFill>
                  <a:schemeClr val="tx2"/>
                </a:solidFill>
                <a:cs typeface="+mn-cs"/>
              </a:rPr>
              <a:t>3. </a:t>
            </a:r>
            <a:r>
              <a:rPr kumimoji="1" lang="zh-CN" altLang="en-US" sz="2400" b="0" kern="1200" cap="none" spc="0" normalizeH="0" baseline="0" noProof="0" dirty="0">
                <a:solidFill>
                  <a:schemeClr val="tx2"/>
                </a:solidFill>
                <a:cs typeface="+mn-cs"/>
              </a:rPr>
              <a:t>字符</a:t>
            </a:r>
            <a:r>
              <a:rPr kumimoji="1" lang="zh-CN" altLang="en-US" sz="2400" b="0" kern="1200" cap="none" spc="0" normalizeH="0" baseline="0" noProof="0" dirty="0" smtClean="0">
                <a:solidFill>
                  <a:schemeClr val="tx2"/>
                </a:solidFill>
                <a:cs typeface="+mn-cs"/>
              </a:rPr>
              <a:t>常量  </a:t>
            </a:r>
            <a:endParaRPr kumimoji="1" lang="zh-CN" altLang="en-US" sz="2400" b="0" kern="1200" cap="none" spc="0" normalizeH="0" baseline="0" noProof="0" dirty="0">
              <a:solidFill>
                <a:schemeClr val="tx2"/>
              </a:solidFill>
              <a:cs typeface="+mn-cs"/>
            </a:endParaRPr>
          </a:p>
          <a:p>
            <a:pPr marL="0" marR="0" lvl="1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305" b="0" i="0" u="none" strike="noStrike" kern="1200" cap="none" spc="0" normalizeH="0" baseline="0" dirty="0">
                <a:solidFill>
                  <a:schemeClr val="tx2"/>
                </a:solidFill>
                <a:cs typeface="+mn-cs"/>
              </a:rPr>
              <a:t>C/C++提供了两类字符型常量：</a:t>
            </a: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305" i="0" u="none" strike="noStrike" kern="1200" cap="none" spc="0" normalizeH="0" baseline="0" dirty="0">
                <a:solidFill>
                  <a:srgbClr val="C00000"/>
                </a:solidFill>
                <a:cs typeface="+mn-cs"/>
              </a:rPr>
              <a:t>普通字符常量</a:t>
            </a:r>
            <a:r>
              <a:rPr lang="zh-CN" altLang="en-US" sz="2305" b="0" i="0" u="none" strike="noStrike" kern="1200" cap="none" spc="0" normalizeH="0" baseline="0" dirty="0" smtClean="0">
                <a:solidFill>
                  <a:schemeClr val="tx2"/>
                </a:solidFill>
                <a:cs typeface="+mn-cs"/>
              </a:rPr>
              <a:t>:   用</a:t>
            </a:r>
            <a:r>
              <a:rPr lang="zh-CN" altLang="en-US" sz="2305" b="0" i="0" u="none" strike="noStrike" kern="1200" cap="none" spc="0" normalizeH="0" baseline="0" dirty="0">
                <a:solidFill>
                  <a:schemeClr val="tx2"/>
                </a:solidFill>
                <a:cs typeface="+mn-cs"/>
              </a:rPr>
              <a:t>单引号括起来的一个字符</a:t>
            </a:r>
            <a:r>
              <a:rPr lang="zh-CN" altLang="en-US" sz="2305" b="0" i="0" u="none" strike="noStrike" kern="1200" cap="none" spc="0" normalizeH="0" baseline="0" dirty="0" smtClean="0">
                <a:solidFill>
                  <a:schemeClr val="tx2"/>
                </a:solidFill>
                <a:cs typeface="+mn-cs"/>
              </a:rPr>
              <a:t>。</a:t>
            </a:r>
            <a:r>
              <a:rPr lang="zh-CN" altLang="en-US" sz="2305" b="0" dirty="0"/>
              <a:t>如： ' </a:t>
            </a:r>
            <a:r>
              <a:rPr lang="zh-CN" altLang="en-US" sz="2305" b="0" dirty="0" smtClean="0"/>
              <a:t>A</a:t>
            </a:r>
            <a:r>
              <a:rPr lang="zh-CN" altLang="en-US" sz="2305" b="0" dirty="0"/>
              <a:t> ' 、 ' </a:t>
            </a:r>
            <a:r>
              <a:rPr lang="zh-CN" altLang="en-US" sz="2305" b="0" dirty="0" smtClean="0"/>
              <a:t>0</a:t>
            </a:r>
            <a:r>
              <a:rPr lang="zh-CN" altLang="en-US" sz="2305" b="0" dirty="0"/>
              <a:t> ' </a:t>
            </a:r>
            <a:r>
              <a:rPr lang="zh-CN" altLang="en-US" sz="2305" b="0" dirty="0" smtClean="0"/>
              <a:t>、</a:t>
            </a:r>
            <a:r>
              <a:rPr lang="zh-CN" altLang="en-US" sz="2305" b="0" dirty="0"/>
              <a:t> '? ' </a:t>
            </a:r>
            <a:endParaRPr lang="zh-CN" altLang="en-US" sz="2305" b="0" i="0" u="none" strike="noStrike" kern="1200" cap="none" spc="0" normalizeH="0" baseline="0" dirty="0">
              <a:solidFill>
                <a:schemeClr val="tx2"/>
              </a:solidFill>
              <a:cs typeface="+mn-cs"/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305" i="0" u="none" strike="noStrike" kern="1200" cap="none" spc="0" normalizeH="0" baseline="0" dirty="0">
                <a:solidFill>
                  <a:srgbClr val="C00000"/>
                </a:solidFill>
                <a:cs typeface="+mn-cs"/>
              </a:rPr>
              <a:t>转义字符常量</a:t>
            </a:r>
            <a:r>
              <a:rPr lang="zh-CN" altLang="en-US" sz="2305" b="0" i="0" u="none" strike="noStrike" kern="1200" cap="none" spc="0" normalizeH="0" baseline="0" dirty="0">
                <a:solidFill>
                  <a:schemeClr val="tx2"/>
                </a:solidFill>
                <a:cs typeface="+mn-cs"/>
              </a:rPr>
              <a:t>：以</a:t>
            </a:r>
            <a:r>
              <a:rPr lang="zh-CN" altLang="en-US" sz="2305" b="0" i="0" u="none" strike="noStrike" kern="1200" cap="none" spc="0" normalizeH="0" baseline="0" dirty="0" smtClean="0">
                <a:solidFill>
                  <a:schemeClr val="tx2"/>
                </a:solidFill>
                <a:cs typeface="+mn-cs"/>
              </a:rPr>
              <a:t>“ \ ”开头</a:t>
            </a:r>
            <a:r>
              <a:rPr lang="zh-CN" altLang="en-US" sz="2305" b="0" i="0" u="none" strike="noStrike" kern="1200" cap="none" spc="0" normalizeH="0" baseline="0" dirty="0">
                <a:solidFill>
                  <a:schemeClr val="tx2"/>
                </a:solidFill>
                <a:cs typeface="+mn-cs"/>
              </a:rPr>
              <a:t>的用单引号括起来的</a:t>
            </a:r>
            <a:r>
              <a:rPr lang="zh-CN" altLang="en-US" sz="2305" b="0" i="0" u="none" strike="noStrike" kern="1200" cap="none" spc="0" normalizeH="0" baseline="0" dirty="0" smtClean="0">
                <a:solidFill>
                  <a:schemeClr val="tx2"/>
                </a:solidFill>
                <a:cs typeface="+mn-cs"/>
              </a:rPr>
              <a:t>字符序列。</a:t>
            </a:r>
            <a:r>
              <a:rPr lang="zh-CN" altLang="en-US" sz="2305" b="0" dirty="0"/>
              <a:t>如： ' \n ' 、 ' </a:t>
            </a:r>
            <a:r>
              <a:rPr lang="zh-CN" altLang="en-US" sz="2305" b="0" i="0" u="none" strike="noStrike" kern="1200" cap="none" spc="0" normalizeH="0" baseline="0" dirty="0">
                <a:solidFill>
                  <a:schemeClr val="tx2"/>
                </a:solidFill>
                <a:cs typeface="+mn-cs"/>
              </a:rPr>
              <a:t>\t </a:t>
            </a:r>
            <a:r>
              <a:rPr lang="zh-CN" altLang="en-US" sz="2305" b="0" dirty="0"/>
              <a:t>' </a:t>
            </a:r>
            <a:r>
              <a:rPr lang="zh-CN" altLang="en-US" sz="2305" b="0" i="0" u="none" strike="noStrike" kern="1200" cap="none" spc="0" normalizeH="0" baseline="0" dirty="0">
                <a:solidFill>
                  <a:schemeClr val="tx2"/>
                </a:solidFill>
                <a:cs typeface="+mn-cs"/>
              </a:rPr>
              <a:t>、 </a:t>
            </a:r>
            <a:r>
              <a:rPr lang="zh-CN" altLang="en-US" sz="2305" b="0" dirty="0"/>
              <a:t>' \x61 </a:t>
            </a:r>
            <a:r>
              <a:rPr lang="zh-CN" altLang="en-US" sz="2305" b="0" dirty="0" smtClean="0"/>
              <a:t>'</a:t>
            </a:r>
            <a:endParaRPr lang="zh-CN" altLang="en-US" sz="2305" b="0" i="0" u="none" strike="noStrike" kern="1200" cap="none" spc="0" normalizeH="0" baseline="0" dirty="0">
              <a:solidFill>
                <a:schemeClr val="tx2"/>
              </a:solidFill>
              <a:cs typeface="+mn-cs"/>
            </a:endParaRPr>
          </a:p>
          <a:p>
            <a:pPr marR="0" eaLnBrk="1" hangingPunct="1">
              <a:lnSpc>
                <a:spcPct val="130000"/>
              </a:lnSpc>
              <a:spcBef>
                <a:spcPct val="10000"/>
              </a:spcBef>
              <a:buClrTx/>
              <a:buSzTx/>
              <a:defRPr/>
            </a:pPr>
            <a:r>
              <a:rPr lang="zh-CN" altLang="en-US" sz="28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说明：</a:t>
            </a: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305" b="0" i="0" u="none" strike="noStrike" kern="1200" cap="none" spc="0" normalizeH="0" baseline="0" dirty="0">
                <a:solidFill>
                  <a:schemeClr val="tx2"/>
                </a:solidFill>
                <a:cs typeface="+mn-cs"/>
              </a:rPr>
              <a:t>字符型数据在内存中以ASCII码存储</a:t>
            </a:r>
          </a:p>
          <a:p>
            <a:pPr marR="0" lvl="1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Tx/>
              <a:defRPr/>
            </a:pPr>
            <a:r>
              <a:rPr lang="zh-CN" altLang="en-US" sz="2305" b="0" i="0" u="none" strike="noStrike" kern="1200" cap="none" spc="0" normalizeH="0" baseline="0" dirty="0">
                <a:solidFill>
                  <a:schemeClr val="tx2"/>
                </a:solidFill>
                <a:cs typeface="+mn-cs"/>
              </a:rPr>
              <a:t>如：'A'的ASCII码为65；'a'的ASCII码为97； '0'的ASCII码为48</a:t>
            </a: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305" b="0" i="0" u="none" strike="noStrike" kern="1200" cap="none" spc="0" normalizeH="0" baseline="0" dirty="0">
                <a:solidFill>
                  <a:schemeClr val="tx2"/>
                </a:solidFill>
                <a:cs typeface="+mn-cs"/>
              </a:rPr>
              <a:t> 0~255之间的整型与字符型数据可通用</a:t>
            </a:r>
          </a:p>
          <a:p>
            <a:pPr marR="0" lvl="1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Tx/>
              <a:defRPr/>
            </a:pPr>
            <a:r>
              <a:rPr lang="zh-CN" altLang="en-US" sz="2305" b="0" i="0" u="none" strike="noStrike" kern="1200" cap="none" spc="0" normalizeH="0" baseline="0" dirty="0" smtClean="0">
                <a:solidFill>
                  <a:schemeClr val="tx2"/>
                </a:solidFill>
                <a:cs typeface="+mn-cs"/>
              </a:rPr>
              <a:t>     如</a:t>
            </a:r>
            <a:r>
              <a:rPr lang="zh-CN" altLang="en-US" sz="2305" b="0" i="0" u="none" strike="noStrike" kern="1200" cap="none" spc="0" normalizeH="0" baseline="0" dirty="0">
                <a:solidFill>
                  <a:schemeClr val="tx2"/>
                </a:solidFill>
                <a:cs typeface="+mn-cs"/>
              </a:rPr>
              <a:t>：char ch= 'a'-32;</a:t>
            </a: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305" b="0" i="0" u="none" strike="noStrike" kern="1200" cap="none" spc="0" normalizeH="0" baseline="0" dirty="0">
                <a:solidFill>
                  <a:schemeClr val="tx2"/>
                </a:solidFill>
                <a:cs typeface="+mn-cs"/>
              </a:rPr>
              <a:t> '\0'与'0'不同，前者是空字符，ASCII码为0，后者是数字字符，ASCII码为48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992544" y="6093296"/>
            <a:ext cx="1199456" cy="7647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9edab13-141c-42ac-b6f5-528dae8b4b43}"/>
</p:tagLst>
</file>

<file path=ppt/theme/theme1.xml><?xml version="1.0" encoding="utf-8"?>
<a:theme xmlns:a="http://schemas.openxmlformats.org/drawingml/2006/main" name="Vballppt1">
  <a:themeElements>
    <a:clrScheme name="Vballppt1 8">
      <a:dk1>
        <a:srgbClr val="FFFFFF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F8F8F8"/>
      </a:accent2>
      <a:accent3>
        <a:srgbClr val="FFFFFF"/>
      </a:accent3>
      <a:accent4>
        <a:srgbClr val="DADADA"/>
      </a:accent4>
      <a:accent5>
        <a:srgbClr val="AAE2CA"/>
      </a:accent5>
      <a:accent6>
        <a:srgbClr val="E1E1E1"/>
      </a:accent6>
      <a:hlink>
        <a:srgbClr val="FFFFFF"/>
      </a:hlink>
      <a:folHlink>
        <a:srgbClr val="FFFFFF"/>
      </a:folHlink>
    </a:clrScheme>
    <a:fontScheme name="Vballppt1">
      <a:majorFont>
        <a:latin typeface="Times New Roman"/>
        <a:ea typeface="隶书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130683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31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130683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31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Vballppt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ballppt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ballppt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ballppt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ballppt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ballppt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ballppt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ballppt1 8">
        <a:dk1>
          <a:srgbClr val="FFFFFF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F8F8F8"/>
        </a:accent2>
        <a:accent3>
          <a:srgbClr val="FFFFFF"/>
        </a:accent3>
        <a:accent4>
          <a:srgbClr val="DADADA"/>
        </a:accent4>
        <a:accent5>
          <a:srgbClr val="AAE2CA"/>
        </a:accent5>
        <a:accent6>
          <a:srgbClr val="E1E1E1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1827</TotalTime>
  <Pages>242</Pages>
  <Words>2669</Words>
  <Application>Microsoft Office PowerPoint</Application>
  <PresentationFormat>宽屏</PresentationFormat>
  <Paragraphs>413</Paragraphs>
  <Slides>29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华文新魏</vt:lpstr>
      <vt:lpstr>楷体</vt:lpstr>
      <vt:lpstr>楷体_GB2312</vt:lpstr>
      <vt:lpstr>隶书</vt:lpstr>
      <vt:lpstr>宋体</vt:lpstr>
      <vt:lpstr>Arial</vt:lpstr>
      <vt:lpstr>Symbol</vt:lpstr>
      <vt:lpstr>Times New Roman</vt:lpstr>
      <vt:lpstr>Webdings</vt:lpstr>
      <vt:lpstr>Wingdings</vt:lpstr>
      <vt:lpstr>Vballppt1</vt:lpstr>
      <vt:lpstr>第2章  基本数据类型、运算符和表达式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计算机文化基础</dc:title>
  <dc:subject>第三版</dc:subject>
  <dc:creator>同济大学计算机基础教研室</dc:creator>
  <cp:lastModifiedBy>Tianyz99</cp:lastModifiedBy>
  <cp:revision>412</cp:revision>
  <cp:lastPrinted>1999-01-27T10:46:00Z</cp:lastPrinted>
  <dcterms:created xsi:type="dcterms:W3CDTF">1996-12-01T19:28:00Z</dcterms:created>
  <dcterms:modified xsi:type="dcterms:W3CDTF">2024-02-20T03:05:16Z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4CB7E4A09FC445E7AF25192BD75D1ADD</vt:lpwstr>
  </property>
  <property fmtid="{D5CDD505-2E9C-101B-9397-08002B2CF9AE}" pid="3" name="KSOProductBuildVer">
    <vt:lpwstr>2052-11.1.0.11636</vt:lpwstr>
  </property>
  <property fmtid="{D5CDD505-2E9C-101B-9397-08002B2CF9AE}" pid="4" name="commondata">
    <vt:lpwstr>eyJoZGlkIjoiNTk2NmM0YWFmMmQ1YWYxOGE0OTgzNTVmMzAwYTA2ZjYifQ==</vt:lpwstr>
  </property>
</Properties>
</file>