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53" r:id="rId3"/>
    <p:sldId id="257" r:id="rId4"/>
    <p:sldId id="259" r:id="rId5"/>
    <p:sldId id="260" r:id="rId6"/>
    <p:sldId id="261" r:id="rId7"/>
    <p:sldId id="285" r:id="rId8"/>
    <p:sldId id="262" r:id="rId9"/>
    <p:sldId id="263" r:id="rId10"/>
    <p:sldId id="264" r:id="rId11"/>
    <p:sldId id="265" r:id="rId12"/>
    <p:sldId id="268" r:id="rId13"/>
    <p:sldId id="267" r:id="rId14"/>
    <p:sldId id="311" r:id="rId15"/>
    <p:sldId id="269" r:id="rId16"/>
    <p:sldId id="295" r:id="rId17"/>
    <p:sldId id="312" r:id="rId18"/>
    <p:sldId id="272" r:id="rId19"/>
    <p:sldId id="313" r:id="rId20"/>
    <p:sldId id="271" r:id="rId21"/>
    <p:sldId id="314" r:id="rId22"/>
    <p:sldId id="275" r:id="rId23"/>
    <p:sldId id="286" r:id="rId24"/>
    <p:sldId id="318" r:id="rId25"/>
    <p:sldId id="276" r:id="rId26"/>
    <p:sldId id="294" r:id="rId27"/>
    <p:sldId id="296" r:id="rId28"/>
    <p:sldId id="287" r:id="rId29"/>
    <p:sldId id="298" r:id="rId30"/>
    <p:sldId id="288" r:id="rId31"/>
    <p:sldId id="279" r:id="rId32"/>
    <p:sldId id="280" r:id="rId33"/>
    <p:sldId id="281" r:id="rId34"/>
    <p:sldId id="315" r:id="rId35"/>
    <p:sldId id="317" r:id="rId36"/>
    <p:sldId id="354" r:id="rId37"/>
    <p:sldId id="319" r:id="rId38"/>
    <p:sldId id="282" r:id="rId39"/>
    <p:sldId id="283" r:id="rId40"/>
    <p:sldId id="304" r:id="rId41"/>
    <p:sldId id="305" r:id="rId42"/>
    <p:sldId id="306" r:id="rId43"/>
    <p:sldId id="307" r:id="rId44"/>
    <p:sldId id="308" r:id="rId45"/>
    <p:sldId id="309" r:id="rId46"/>
    <p:sldId id="310" r:id="rId4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1D8"/>
    <a:srgbClr val="000000"/>
    <a:srgbClr val="CCFFFF"/>
    <a:srgbClr val="990033"/>
    <a:srgbClr val="FF0000"/>
    <a:srgbClr val="FFFF99"/>
    <a:srgbClr val="66CCFF"/>
    <a:srgbClr val="000099"/>
    <a:srgbClr val="350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29"/>
  </p:normalViewPr>
  <p:slideViewPr>
    <p:cSldViewPr showGuides="1">
      <p:cViewPr varScale="1">
        <p:scale>
          <a:sx n="84" d="100"/>
          <a:sy n="84" d="100"/>
        </p:scale>
        <p:origin x="629" y="72"/>
      </p:cViewPr>
      <p:guideLst>
        <p:guide orient="horz" pos="220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-3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97536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406400" y="2819400"/>
            <a:ext cx="109728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97536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2" name="Line 40"/>
          <p:cNvSpPr/>
          <p:nvPr/>
        </p:nvSpPr>
        <p:spPr>
          <a:xfrm>
            <a:off x="406400" y="2819400"/>
            <a:ext cx="109728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523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523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719263"/>
            <a:ext cx="109728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rgbClr val="000099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719263"/>
            <a:ext cx="109728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新宋体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rgbClr val="000099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2567305" y="404495"/>
            <a:ext cx="7772400" cy="8382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kumimoji="1" lang="zh-CN" altLang="en-US" sz="4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4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40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</a:t>
            </a:r>
            <a:r>
              <a:rPr kumimoji="1" lang="zh-CN" altLang="en-US" sz="40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结构化程序设计</a:t>
            </a:r>
            <a:r>
              <a:rPr lang="zh-CN" altLang="en-US" sz="4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3076" name="Text Box 1029"/>
          <p:cNvSpPr txBox="1">
            <a:spLocks noChangeArrowheads="1"/>
          </p:cNvSpPr>
          <p:nvPr/>
        </p:nvSpPr>
        <p:spPr bwMode="auto">
          <a:xfrm>
            <a:off x="3503931" y="1628775"/>
            <a:ext cx="4248254" cy="302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65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kumimoji="1" lang="en-US" altLang="zh-CN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   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顺序结构</a:t>
            </a:r>
            <a:endParaRPr kumimoji="1"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65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3.2   </a:t>
            </a: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选择结构</a:t>
            </a:r>
          </a:p>
          <a:p>
            <a:pPr>
              <a:spcBef>
                <a:spcPct val="65000"/>
              </a:spcBef>
            </a:pPr>
            <a:r>
              <a:rPr kumimoji="1" lang="en-US" altLang="zh-CN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3.3 </a:t>
            </a:r>
            <a:r>
              <a:rPr kumimoji="1"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</a:p>
          <a:p>
            <a:pPr>
              <a:spcBef>
                <a:spcPct val="65000"/>
              </a:spcBef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3.4   </a:t>
            </a: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0"/>
          <p:cNvSpPr txBox="1"/>
          <p:nvPr/>
        </p:nvSpPr>
        <p:spPr>
          <a:xfrm>
            <a:off x="-14464" y="116632"/>
            <a:ext cx="107189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3.3】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已知百分制成绩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mark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，要求显示对应五级制的评定，评定条件：</a:t>
            </a:r>
          </a:p>
        </p:txBody>
      </p:sp>
      <p:graphicFrame>
        <p:nvGraphicFramePr>
          <p:cNvPr id="163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887718"/>
              </p:ext>
            </p:extLst>
          </p:nvPr>
        </p:nvGraphicFramePr>
        <p:xfrm>
          <a:off x="47328" y="692696"/>
          <a:ext cx="4772025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r:id="rId3" imgW="1828800" imgH="1066800" progId="Paint.Picture">
                  <p:embed/>
                </p:oleObj>
              </mc:Choice>
              <mc:Fallback>
                <p:oleObj r:id="rId3" imgW="1828800" imgH="10668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28" y="692696"/>
                        <a:ext cx="4772025" cy="243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/>
          <p:nvPr/>
        </p:nvSpPr>
        <p:spPr>
          <a:xfrm>
            <a:off x="47328" y="3052856"/>
            <a:ext cx="5040560" cy="37846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if (mark &gt;= 90)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优</a:t>
            </a:r>
            <a:r>
              <a:rPr lang="en-US" altLang="zh-CN" sz="2400" dirty="0">
                <a:latin typeface="Times New Roman" panose="02020603050405020304" pitchFamily="18" charset="0"/>
              </a:rPr>
              <a:t>";		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else if (80 &lt;= mark &amp;&amp; mark &lt; 90)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良</a:t>
            </a:r>
            <a:r>
              <a:rPr lang="en-US" altLang="zh-CN" sz="2400" dirty="0">
                <a:latin typeface="Times New Roman" panose="02020603050405020304" pitchFamily="18" charset="0"/>
              </a:rPr>
              <a:t>"; 			           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else if (60 &lt;= mark &amp;&amp; mark &lt; 70) 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及格</a:t>
            </a:r>
            <a:r>
              <a:rPr lang="en-US" altLang="zh-CN" sz="2400" dirty="0">
                <a:latin typeface="Times New Roman" panose="02020603050405020304" pitchFamily="18" charset="0"/>
              </a:rPr>
              <a:t>";		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else if (70 &lt;= mark &amp;&amp; mark &lt; 80)  	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中</a:t>
            </a:r>
            <a:r>
              <a:rPr lang="en-US" altLang="zh-CN" sz="2400" dirty="0">
                <a:latin typeface="Times New Roman" panose="02020603050405020304" pitchFamily="18" charset="0"/>
              </a:rPr>
              <a:t>";	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else		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</a:rPr>
              <a:t>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不及格</a:t>
            </a:r>
            <a:r>
              <a:rPr lang="en-US" altLang="zh-CN" sz="2400" dirty="0">
                <a:latin typeface="Times New Roman" panose="02020603050405020304" pitchFamily="18" charset="0"/>
              </a:rPr>
              <a:t>";			        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7228216" y="975771"/>
            <a:ext cx="3505200" cy="3785652"/>
          </a:xfrm>
          <a:prstGeom prst="rect">
            <a:avLst/>
          </a:prstGeom>
          <a:solidFill>
            <a:srgbClr val="CCFFFF"/>
          </a:solidFill>
          <a:ln w="9525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if  (mark &gt;= 60) 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  cout&lt;&lt;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及格</a:t>
            </a:r>
            <a:r>
              <a:rPr lang="en-US" altLang="zh-CN" sz="2400" dirty="0">
                <a:latin typeface="Times New Roman" panose="02020603050405020304" pitchFamily="18" charset="0"/>
              </a:rPr>
              <a:t>";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else if( mark &gt;= 70) 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  cout&lt;&lt;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中</a:t>
            </a:r>
            <a:r>
              <a:rPr lang="en-US" altLang="zh-CN" sz="2400" dirty="0">
                <a:latin typeface="Times New Roman" panose="02020603050405020304" pitchFamily="18" charset="0"/>
              </a:rPr>
              <a:t>";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else if (mark &gt;= 80) 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   cout&lt;&lt;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良</a:t>
            </a:r>
            <a:r>
              <a:rPr lang="en-US" altLang="zh-CN" sz="2400" dirty="0">
                <a:latin typeface="Times New Roman" panose="02020603050405020304" pitchFamily="18" charset="0"/>
              </a:rPr>
              <a:t>";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else if (mark &gt;=90)  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   cout&lt;&lt;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优</a:t>
            </a:r>
            <a:r>
              <a:rPr lang="en-US" altLang="zh-CN" sz="2400" dirty="0">
                <a:latin typeface="Times New Roman" panose="02020603050405020304" pitchFamily="18" charset="0"/>
              </a:rPr>
              <a:t>";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else</a:t>
            </a:r>
          </a:p>
          <a:p>
            <a:pPr algn="just" eaLnBrk="1" hangingPunct="1"/>
            <a:r>
              <a:rPr lang="en-US" altLang="zh-CN" sz="2400" dirty="0">
                <a:latin typeface="Times New Roman" panose="02020603050405020304" pitchFamily="18" charset="0"/>
              </a:rPr>
              <a:t>    cout&lt;&lt; "</a:t>
            </a:r>
            <a:r>
              <a:rPr lang="zh-CN" altLang="en-US" sz="2400" dirty="0">
                <a:latin typeface="Times New Roman" panose="02020603050405020304" pitchFamily="18" charset="0"/>
              </a:rPr>
              <a:t>不及格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";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8953728" y="5229200"/>
            <a:ext cx="2714625" cy="1071563"/>
          </a:xfrm>
          <a:prstGeom prst="cloudCallout">
            <a:avLst>
              <a:gd name="adj1" fmla="val -31150"/>
              <a:gd name="adj2" fmla="val -90556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逻辑有问题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7328" y="-171400"/>
            <a:ext cx="3995738" cy="762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6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4.if</a:t>
            </a:r>
            <a:r>
              <a:rPr lang="zh-CN" altLang="en-US" sz="2600" b="0" dirty="0">
                <a:solidFill>
                  <a:schemeClr val="tx1"/>
                </a:solidFill>
                <a:latin typeface="宋体" panose="02010600030101010101" pitchFamily="2" charset="-122"/>
              </a:rPr>
              <a:t>语句的嵌套形式</a:t>
            </a:r>
          </a:p>
        </p:txBody>
      </p:sp>
      <p:sp>
        <p:nvSpPr>
          <p:cNvPr id="18435" name="Text Box 4"/>
          <p:cNvSpPr txBox="1"/>
          <p:nvPr/>
        </p:nvSpPr>
        <p:spPr>
          <a:xfrm>
            <a:off x="47328" y="704309"/>
            <a:ext cx="9793088" cy="492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10000"/>
              </a:spcBef>
            </a:pPr>
            <a:r>
              <a:rPr lang="en-US" altLang="zh-CN" sz="2400" dirty="0" smtClean="0">
                <a:latin typeface="宋体" panose="02010600030101010101" pitchFamily="2" charset="-122"/>
              </a:rPr>
              <a:t>if</a:t>
            </a:r>
            <a:r>
              <a:rPr lang="zh-CN" altLang="en-US" sz="2400" dirty="0">
                <a:latin typeface="宋体" panose="02010600030101010101" pitchFamily="2" charset="-122"/>
              </a:rPr>
              <a:t>或</a:t>
            </a:r>
            <a:r>
              <a:rPr lang="en-US" altLang="zh-CN" sz="2400" dirty="0">
                <a:latin typeface="宋体" panose="02010600030101010101" pitchFamily="2" charset="-122"/>
              </a:rPr>
              <a:t>else</a:t>
            </a:r>
            <a:r>
              <a:rPr lang="zh-CN" altLang="en-US" sz="2400" dirty="0">
                <a:latin typeface="宋体" panose="02010600030101010101" pitchFamily="2" charset="-122"/>
              </a:rPr>
              <a:t>后面的语句本身又是一个</a:t>
            </a:r>
            <a:r>
              <a:rPr lang="en-US" altLang="zh-CN" sz="2400" dirty="0">
                <a:latin typeface="宋体" panose="02010600030101010101" pitchFamily="2" charset="-122"/>
              </a:rPr>
              <a:t>if</a:t>
            </a:r>
            <a:r>
              <a:rPr lang="zh-CN" altLang="en-US" sz="2400" dirty="0">
                <a:latin typeface="宋体" panose="02010600030101010101" pitchFamily="2" charset="-122"/>
              </a:rPr>
              <a:t>语句。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如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zh-CN" altLang="en-US" sz="2600" dirty="0">
                <a:latin typeface="Times New Roman" panose="02020603050405020304" pitchFamily="18" charset="0"/>
              </a:rPr>
              <a:t>	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sp>
        <p:nvSpPr>
          <p:cNvPr id="18436" name="Text Box 6"/>
          <p:cNvSpPr txBox="1"/>
          <p:nvPr/>
        </p:nvSpPr>
        <p:spPr>
          <a:xfrm>
            <a:off x="3575720" y="1671622"/>
            <a:ext cx="3009800" cy="209288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if (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表达式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if (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表达式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2) 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语句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else                              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语句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       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19336" y="5013176"/>
            <a:ext cx="11809312" cy="1447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为了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增强程序的可读性，建议采用锯齿型的书写形式。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始终与它上面的最近的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语句配对，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而这个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if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语句又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没有其它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else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与之匹配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</a:p>
        </p:txBody>
      </p:sp>
      <p:sp>
        <p:nvSpPr>
          <p:cNvPr id="14344" name="AutoShape 8"/>
          <p:cNvSpPr/>
          <p:nvPr/>
        </p:nvSpPr>
        <p:spPr>
          <a:xfrm>
            <a:off x="5735960" y="2825010"/>
            <a:ext cx="2808312" cy="1195477"/>
          </a:xfrm>
          <a:prstGeom prst="cloudCallout">
            <a:avLst>
              <a:gd name="adj1" fmla="val -83896"/>
              <a:gd name="adj2" fmla="val -10213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/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如何使之与第一个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配对？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609012" y="1626293"/>
            <a:ext cx="3009800" cy="289310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if (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表达式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</a:t>
            </a:r>
          </a:p>
          <a:p>
            <a:pPr eaLnBrk="1" hangingPunct="1"/>
            <a:r>
              <a:rPr lang="en-US" altLang="zh-CN" sz="2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if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表达式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2) 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语句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6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else                              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语句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26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   </a:t>
            </a:r>
            <a:endParaRPr lang="en-US" altLang="zh-CN" sz="26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1344" y="1667179"/>
            <a:ext cx="3064902" cy="289310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if(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表达式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1)</a:t>
            </a:r>
          </a:p>
          <a:p>
            <a:pPr eaLnBrk="1" hangingPunct="1"/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if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表达式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11)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语句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else  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语句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语句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4343" grpId="0" bldLvl="0" animBg="1"/>
      <p:bldP spid="14344" grpId="0" bldLvl="0" animBg="1"/>
      <p:bldP spid="7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/>
          <p:nvPr/>
        </p:nvSpPr>
        <p:spPr>
          <a:xfrm>
            <a:off x="47328" y="142875"/>
            <a:ext cx="10729192" cy="2197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35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</a:rPr>
              <a:t>3.4】</a:t>
            </a:r>
            <a:r>
              <a:rPr lang="zh-CN" altLang="en-US" sz="2400" dirty="0">
                <a:latin typeface="宋体" panose="02010600030101010101" pitchFamily="2" charset="-122"/>
              </a:rPr>
              <a:t>某学校对教工进行体检，性别、年龄不同检查项目不尽相同</a:t>
            </a:r>
            <a:r>
              <a:rPr lang="zh-CN" altLang="en-US" sz="2400" dirty="0" smtClean="0">
                <a:latin typeface="宋体" panose="02010600030101010101" pitchFamily="2" charset="-122"/>
              </a:rPr>
              <a:t>，依据</a:t>
            </a:r>
            <a:r>
              <a:rPr lang="zh-CN" altLang="en-US" sz="2400" dirty="0">
                <a:latin typeface="宋体" panose="02010600030101010101" pitchFamily="2" charset="-122"/>
              </a:rPr>
              <a:t>以下条件分成四个组别：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35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   40</a:t>
            </a:r>
            <a:r>
              <a:rPr lang="zh-CN" altLang="en-US" sz="2400" dirty="0">
                <a:latin typeface="Times New Roman" panose="02020603050405020304" pitchFamily="18" charset="0"/>
              </a:rPr>
              <a:t>岁以上男教工为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组；</a:t>
            </a:r>
            <a:r>
              <a:rPr lang="en-US" altLang="zh-CN" sz="2400" dirty="0">
                <a:latin typeface="Times New Roman" panose="02020603050405020304" pitchFamily="18" charset="0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</a:rPr>
              <a:t>岁以下男教工为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组；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5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   40</a:t>
            </a:r>
            <a:r>
              <a:rPr lang="zh-CN" altLang="en-US" sz="2400" dirty="0">
                <a:latin typeface="Times New Roman" panose="02020603050405020304" pitchFamily="18" charset="0"/>
              </a:rPr>
              <a:t>岁以上女教工为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组；</a:t>
            </a:r>
            <a:r>
              <a:rPr lang="en-US" altLang="zh-CN" sz="2400" dirty="0">
                <a:latin typeface="Times New Roman" panose="02020603050405020304" pitchFamily="18" charset="0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</a:rPr>
              <a:t>岁以下女教工为</a:t>
            </a:r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组；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9459" name="TextBox 3"/>
          <p:cNvSpPr txBox="1"/>
          <p:nvPr/>
        </p:nvSpPr>
        <p:spPr>
          <a:xfrm>
            <a:off x="47328" y="2636912"/>
            <a:ext cx="1044116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分析</a:t>
            </a:r>
            <a:r>
              <a:rPr lang="zh-CN" altLang="en-US" sz="2400" dirty="0" smtClean="0">
                <a:latin typeface="+mn-ea"/>
                <a:ea typeface="+mn-ea"/>
              </a:rPr>
              <a:t>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如果</a:t>
            </a:r>
            <a:r>
              <a:rPr lang="zh-CN" altLang="en-US" sz="2400" dirty="0">
                <a:latin typeface="+mn-ea"/>
                <a:ea typeface="+mn-ea"/>
              </a:rPr>
              <a:t>按年龄和性别的组合条件表达可使用多分支</a:t>
            </a:r>
            <a:r>
              <a:rPr lang="en-US" altLang="zh-CN" sz="2400" dirty="0">
                <a:latin typeface="+mn-ea"/>
                <a:ea typeface="+mn-ea"/>
              </a:rPr>
              <a:t>if-else</a:t>
            </a:r>
            <a:r>
              <a:rPr lang="zh-CN" altLang="en-US" sz="2400" dirty="0">
                <a:latin typeface="+mn-ea"/>
                <a:ea typeface="+mn-ea"/>
              </a:rPr>
              <a:t>语句来实现</a:t>
            </a:r>
            <a:r>
              <a:rPr lang="zh-CN" altLang="en-US" sz="2400" dirty="0" smtClean="0">
                <a:latin typeface="+mn-ea"/>
                <a:ea typeface="+mn-ea"/>
              </a:rPr>
              <a:t>；但</a:t>
            </a:r>
            <a:r>
              <a:rPr lang="zh-CN" altLang="en-US" sz="2400" dirty="0">
                <a:latin typeface="+mn-ea"/>
                <a:ea typeface="+mn-ea"/>
              </a:rPr>
              <a:t>如果用</a:t>
            </a:r>
            <a:r>
              <a:rPr lang="en-US" altLang="zh-CN" sz="2400" dirty="0">
                <a:latin typeface="+mn-ea"/>
                <a:ea typeface="+mn-ea"/>
              </a:rPr>
              <a:t>if</a:t>
            </a:r>
            <a:r>
              <a:rPr lang="zh-CN" altLang="en-US" sz="2400" dirty="0">
                <a:latin typeface="+mn-ea"/>
                <a:ea typeface="+mn-ea"/>
              </a:rPr>
              <a:t>语句的嵌套形式该如何表达</a:t>
            </a:r>
            <a:r>
              <a:rPr lang="zh-CN" altLang="en-US" sz="2400" dirty="0" smtClean="0">
                <a:latin typeface="+mn-ea"/>
                <a:ea typeface="+mn-ea"/>
              </a:rPr>
              <a:t>？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76" y="4652685"/>
            <a:ext cx="10441160" cy="1200329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先</a:t>
            </a:r>
            <a:r>
              <a:rPr lang="zh-CN" altLang="en-US" sz="2400" dirty="0">
                <a:latin typeface="+mn-ea"/>
                <a:ea typeface="+mn-ea"/>
              </a:rPr>
              <a:t>以年龄为分组依据，在不同的年龄条件下再讨论不同性别的</a:t>
            </a:r>
            <a:r>
              <a:rPr lang="zh-CN" altLang="en-US" sz="2400" dirty="0" smtClean="0">
                <a:latin typeface="+mn-ea"/>
                <a:ea typeface="+mn-ea"/>
              </a:rPr>
              <a:t>分组</a:t>
            </a:r>
            <a:endParaRPr lang="en-US" altLang="zh-CN" sz="2400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先</a:t>
            </a:r>
            <a:r>
              <a:rPr lang="zh-CN" altLang="en-US" sz="2400" dirty="0">
                <a:latin typeface="+mn-ea"/>
                <a:ea typeface="+mn-ea"/>
              </a:rPr>
              <a:t>以性别为分组依据，在不同的性别条件下再讨论不同年龄的分组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/>
          <p:nvPr/>
        </p:nvSpPr>
        <p:spPr>
          <a:xfrm>
            <a:off x="119336" y="462116"/>
            <a:ext cx="7488832" cy="56311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age;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sex,group;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cout&lt;&lt;"input age please:"&lt;&lt;endl;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cin&gt;&gt;age;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&lt;&lt;"input sex(m--male,f--female) please:"&lt;&lt;endl;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&gt;&gt;sex;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                        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if(age&gt;=40)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group='A';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group='B';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TextBox 2"/>
          <p:cNvSpPr txBox="1"/>
          <p:nvPr/>
        </p:nvSpPr>
        <p:spPr>
          <a:xfrm>
            <a:off x="7752184" y="2636912"/>
            <a:ext cx="4280990" cy="341503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if(age&gt;=40)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group='C';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else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group='D';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cout&lt;&lt;"group="&lt;&lt;group&lt;&lt;endl;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3432" y="41490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sex=='m'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-312712" y="-243408"/>
            <a:ext cx="5651500" cy="8382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</a:rPr>
              <a:t>  3.2.2  switch</a:t>
            </a:r>
            <a:r>
              <a:rPr lang="zh-CN" altLang="en-US" sz="2600" dirty="0">
                <a:solidFill>
                  <a:schemeClr val="tx1"/>
                </a:solidFill>
                <a:latin typeface="+mj-ea"/>
              </a:rPr>
              <a:t>语句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7328" y="764704"/>
            <a:ext cx="6552728" cy="5904656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专门用于实现多分支的语句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    形式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：</a:t>
            </a:r>
          </a:p>
          <a:p>
            <a:pPr lvl="2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switch(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表达式）</a:t>
            </a:r>
          </a:p>
          <a:p>
            <a:pPr lvl="2" algn="just"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{</a:t>
            </a:r>
          </a:p>
          <a:p>
            <a:pPr lvl="2" algn="just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case 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常量表达式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：语句组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；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pPr lvl="2" algn="just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				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[break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;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]</a:t>
            </a:r>
            <a:endParaRPr lang="en-US" altLang="zh-CN" sz="2400" b="1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pPr lvl="2" algn="just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case 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常量表达式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：语句组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；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pPr lvl="2" algn="just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				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break;]</a:t>
            </a:r>
          </a:p>
          <a:p>
            <a:pPr lvl="2" algn="just"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┆</a:t>
            </a:r>
            <a:endParaRPr lang="en-US" altLang="zh-CN" sz="2400" b="1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pPr lvl="2" algn="just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case 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常量表达式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：语句组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；</a:t>
            </a:r>
            <a:endParaRPr lang="zh-CN" altLang="en-US" sz="2400" b="1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  <a:p>
            <a:pPr lvl="2" algn="just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				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break;]</a:t>
            </a:r>
          </a:p>
          <a:p>
            <a:pPr lvl="2" algn="just"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[default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语句组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n+1]</a:t>
            </a:r>
          </a:p>
          <a:p>
            <a:pPr lvl="2" algn="just"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365" name="Rectangle 5"/>
          <p:cNvSpPr/>
          <p:nvPr/>
        </p:nvSpPr>
        <p:spPr>
          <a:xfrm>
            <a:off x="6168008" y="1196752"/>
            <a:ext cx="5904656" cy="249363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 lIns="92075" tIns="46038" rIns="92075" bIns="46038" anchor="ctr" anchorCtr="0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执行过程：当若表达式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的值与某个常量表达式的值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相等，则从该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常量表达式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后面的语句开始执行，直至遇到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break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后退出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switch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语句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；若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找不到相匹配的常量表达式，则执行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default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后面的语句。</a:t>
            </a:r>
          </a:p>
        </p:txBody>
      </p:sp>
      <p:sp>
        <p:nvSpPr>
          <p:cNvPr id="6" name="AutoShape 8"/>
          <p:cNvSpPr/>
          <p:nvPr/>
        </p:nvSpPr>
        <p:spPr>
          <a:xfrm>
            <a:off x="4079776" y="254303"/>
            <a:ext cx="3024336" cy="1195477"/>
          </a:xfrm>
          <a:prstGeom prst="cloudCallout">
            <a:avLst>
              <a:gd name="adj1" fmla="val -103831"/>
              <a:gd name="adj2" fmla="val 6551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/>
            <a:r>
              <a:rPr lang="zh-CN" altLang="en-US" sz="2000" dirty="0">
                <a:latin typeface="宋体" panose="02010600030101010101" pitchFamily="2" charset="-122"/>
              </a:rPr>
              <a:t>必须为</a:t>
            </a:r>
            <a:r>
              <a:rPr lang="zh-CN" altLang="en-US" sz="2000" dirty="0" smtClean="0">
                <a:latin typeface="宋体" panose="02010600030101010101" pitchFamily="2" charset="-122"/>
              </a:rPr>
              <a:t>整型、字符型或枚举型</a:t>
            </a:r>
            <a:r>
              <a:rPr lang="zh-CN" altLang="en-US" sz="20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6210656" y="3619444"/>
            <a:ext cx="5904656" cy="283834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 lIns="92075" tIns="46038" rIns="92075" bIns="46038" anchor="ctr" anchorCtr="0">
            <a:spAutoFit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 smtClean="0">
                <a:latin typeface="+mn-ea"/>
                <a:ea typeface="+mn-ea"/>
              </a:rPr>
              <a:t>注意：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  <a:cs typeface="Times New Roman" panose="02020603050405020304" pitchFamily="18" charset="0"/>
              </a:rPr>
              <a:t>语法上</a:t>
            </a:r>
            <a:r>
              <a:rPr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break</a:t>
            </a:r>
            <a:r>
              <a:rPr lang="zh-CN" altLang="en-US" sz="2400" dirty="0" smtClean="0">
                <a:latin typeface="+mn-ea"/>
                <a:ea typeface="+mn-ea"/>
                <a:cs typeface="Times New Roman" panose="02020603050405020304" pitchFamily="18" charset="0"/>
              </a:rPr>
              <a:t>语句可以省略；</a:t>
            </a:r>
            <a:endParaRPr lang="en-US" altLang="zh-CN" sz="24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  <a:cs typeface="Times New Roman" panose="02020603050405020304" pitchFamily="18" charset="0"/>
              </a:rPr>
              <a:t>“表达式”不能是实数类型；</a:t>
            </a:r>
            <a:endParaRPr lang="en-US" altLang="zh-CN" sz="2400" dirty="0" smtClean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ea typeface="+mn-ea"/>
              </a:rPr>
              <a:t>“常量表达式”必须是确定值，不能是取值范围；</a:t>
            </a:r>
            <a:endParaRPr lang="en-US" altLang="zh-CN" sz="2400" dirty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多</a:t>
            </a:r>
            <a:r>
              <a:rPr lang="zh-CN" altLang="en-US" sz="2400" dirty="0" smtClean="0">
                <a:latin typeface="+mn-ea"/>
                <a:ea typeface="+mn-ea"/>
              </a:rPr>
              <a:t>个常量表达式可共用一组语句；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ldLvl="0" animBg="1"/>
      <p:bldP spid="6" grpId="0" bldLvl="0" animBg="1"/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/>
          <p:nvPr/>
        </p:nvSpPr>
        <p:spPr>
          <a:xfrm>
            <a:off x="47328" y="44624"/>
            <a:ext cx="8992235" cy="129266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00" dirty="0">
                <a:latin typeface="宋体" panose="02010600030101010101" pitchFamily="2" charset="-122"/>
              </a:rPr>
              <a:t>						    2a+1 </a:t>
            </a:r>
            <a:r>
              <a:rPr lang="en-US" altLang="zh-CN" sz="2600" dirty="0" smtClean="0">
                <a:latin typeface="宋体" panose="02010600030101010101" pitchFamily="2" charset="-122"/>
              </a:rPr>
              <a:t>(</a:t>
            </a:r>
            <a:r>
              <a:rPr lang="en-US" altLang="zh-CN" sz="2600" dirty="0">
                <a:latin typeface="宋体" panose="02010600030101010101" pitchFamily="2" charset="-122"/>
              </a:rPr>
              <a:t>1&lt;=a&lt;2)</a:t>
            </a:r>
          </a:p>
          <a:p>
            <a:pPr eaLnBrk="1" hangingPunct="1"/>
            <a:r>
              <a:rPr lang="en-US" altLang="zh-CN" sz="2600" dirty="0">
                <a:latin typeface="宋体" panose="02010600030101010101" pitchFamily="2" charset="-122"/>
              </a:rPr>
              <a:t>【</a:t>
            </a:r>
            <a:r>
              <a:rPr lang="zh-CN" altLang="en-US" sz="2600" dirty="0">
                <a:latin typeface="宋体" panose="02010600030101010101" pitchFamily="2" charset="-122"/>
              </a:rPr>
              <a:t>例</a:t>
            </a:r>
            <a:r>
              <a:rPr lang="en-US" altLang="zh-CN" sz="2600" dirty="0">
                <a:latin typeface="宋体" panose="02010600030101010101" pitchFamily="2" charset="-122"/>
              </a:rPr>
              <a:t>3.5】</a:t>
            </a:r>
            <a:r>
              <a:rPr lang="zh-CN" altLang="en-US" sz="2600" dirty="0">
                <a:latin typeface="宋体" panose="02010600030101010101" pitchFamily="2" charset="-122"/>
              </a:rPr>
              <a:t>用</a:t>
            </a:r>
            <a:r>
              <a:rPr lang="en-US" altLang="zh-CN" sz="2600" dirty="0">
                <a:latin typeface="宋体" panose="02010600030101010101" pitchFamily="2" charset="-122"/>
              </a:rPr>
              <a:t>switch</a:t>
            </a:r>
            <a:r>
              <a:rPr lang="zh-CN" altLang="en-US" sz="2600" dirty="0">
                <a:latin typeface="宋体" panose="02010600030101010101" pitchFamily="2" charset="-122"/>
              </a:rPr>
              <a:t>结构求分段函数</a:t>
            </a:r>
            <a:r>
              <a:rPr lang="en-US" altLang="zh-CN" sz="2600" dirty="0">
                <a:latin typeface="宋体" panose="02010600030101010101" pitchFamily="2" charset="-122"/>
              </a:rPr>
              <a:t>b=  </a:t>
            </a:r>
            <a:r>
              <a:rPr lang="en-US" altLang="zh-CN" sz="2600" dirty="0" smtClean="0">
                <a:latin typeface="宋体" panose="02010600030101010101" pitchFamily="2" charset="-122"/>
              </a:rPr>
              <a:t>  a</a:t>
            </a:r>
            <a:r>
              <a:rPr lang="en-US" altLang="zh-CN" sz="2600" baseline="30000" dirty="0" smtClean="0">
                <a:latin typeface="宋体" panose="02010600030101010101" pitchFamily="2" charset="-122"/>
              </a:rPr>
              <a:t>2</a:t>
            </a:r>
            <a:r>
              <a:rPr lang="en-US" altLang="zh-CN" sz="2600" dirty="0" smtClean="0">
                <a:latin typeface="宋体" panose="02010600030101010101" pitchFamily="2" charset="-122"/>
              </a:rPr>
              <a:t>-3  </a:t>
            </a:r>
            <a:r>
              <a:rPr lang="en-US" altLang="zh-CN" sz="2600" dirty="0">
                <a:latin typeface="宋体" panose="02010600030101010101" pitchFamily="2" charset="-122"/>
              </a:rPr>
              <a:t>(2&lt;=a&lt;4)</a:t>
            </a:r>
          </a:p>
          <a:p>
            <a:pPr eaLnBrk="1" hangingPunct="1"/>
            <a:r>
              <a:rPr lang="en-US" altLang="zh-CN" sz="2600" dirty="0">
                <a:latin typeface="宋体" panose="02010600030101010101" pitchFamily="2" charset="-122"/>
              </a:rPr>
              <a:t>						    a      </a:t>
            </a:r>
            <a:r>
              <a:rPr lang="zh-CN" altLang="en-US" sz="2600" dirty="0">
                <a:latin typeface="宋体" panose="02010600030101010101" pitchFamily="2" charset="-122"/>
              </a:rPr>
              <a:t>其它</a:t>
            </a:r>
          </a:p>
        </p:txBody>
      </p:sp>
      <p:sp>
        <p:nvSpPr>
          <p:cNvPr id="22532" name="AutoShape 4"/>
          <p:cNvSpPr/>
          <p:nvPr/>
        </p:nvSpPr>
        <p:spPr>
          <a:xfrm>
            <a:off x="5735960" y="270486"/>
            <a:ext cx="228600" cy="1066800"/>
          </a:xfrm>
          <a:prstGeom prst="leftBrace">
            <a:avLst>
              <a:gd name="adj1" fmla="val 38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2533" name="Rectangle 5"/>
          <p:cNvSpPr/>
          <p:nvPr/>
        </p:nvSpPr>
        <p:spPr>
          <a:xfrm>
            <a:off x="79713" y="1568624"/>
            <a:ext cx="4191000" cy="4038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spcBef>
                <a:spcPct val="50000"/>
              </a:spcBef>
            </a:pPr>
            <a:r>
              <a:rPr lang="zh-CN" altLang="zh-CN" sz="2600" dirty="0">
                <a:latin typeface="Times New Roman" panose="02020603050405020304" pitchFamily="18" charset="0"/>
              </a:rPr>
              <a:t>正确：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switch((int)a)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{case 1: b=2*a+1;break;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  case 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: 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  case 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3: b=a*a-3;break;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  default: b=a;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4" name="Rectangle 6"/>
          <p:cNvSpPr/>
          <p:nvPr/>
        </p:nvSpPr>
        <p:spPr>
          <a:xfrm>
            <a:off x="6168008" y="1530524"/>
            <a:ext cx="4191000" cy="4038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spcBef>
                <a:spcPct val="50000"/>
              </a:spcBef>
            </a:pPr>
            <a:r>
              <a:rPr lang="zh-CN" altLang="zh-CN" sz="2600" dirty="0">
                <a:latin typeface="Times New Roman" panose="02020603050405020304" pitchFamily="18" charset="0"/>
              </a:rPr>
              <a:t>错误：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switch((int)a)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{case a&gt;=1&amp;&amp;a&lt;2:……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  case a&gt;=2&amp;&amp;a&lt;4:.…..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  default: b=a;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" name="AutoShape 8"/>
          <p:cNvSpPr/>
          <p:nvPr/>
        </p:nvSpPr>
        <p:spPr>
          <a:xfrm>
            <a:off x="3743196" y="2708920"/>
            <a:ext cx="1992764" cy="1195477"/>
          </a:xfrm>
          <a:prstGeom prst="cloudCallout">
            <a:avLst>
              <a:gd name="adj1" fmla="val -112843"/>
              <a:gd name="adj2" fmla="val 55567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/>
            <a:r>
              <a:rPr lang="zh-CN" altLang="en-US" sz="2000" dirty="0">
                <a:latin typeface="宋体" panose="02010600030101010101" pitchFamily="2" charset="-122"/>
              </a:rPr>
              <a:t>共用同一语句组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ctr" eaLnBrk="1" hangingPunct="1"/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AutoShape 8"/>
          <p:cNvSpPr/>
          <p:nvPr/>
        </p:nvSpPr>
        <p:spPr>
          <a:xfrm>
            <a:off x="9696400" y="4709562"/>
            <a:ext cx="2088232" cy="1195477"/>
          </a:xfrm>
          <a:prstGeom prst="cloudCallout">
            <a:avLst>
              <a:gd name="adj1" fmla="val -105879"/>
              <a:gd name="adj2" fmla="val -93585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/>
            <a:r>
              <a:rPr lang="zh-CN" altLang="en-US" sz="2000" dirty="0" smtClean="0">
                <a:latin typeface="宋体" panose="02010600030101010101" pitchFamily="2" charset="-122"/>
              </a:rPr>
              <a:t>不能是取值范围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/>
          <p:nvPr/>
        </p:nvSpPr>
        <p:spPr>
          <a:xfrm>
            <a:off x="191344" y="479334"/>
            <a:ext cx="6552728" cy="633404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grade;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cout&lt;&lt;"input mark(0~100):"&lt;&lt;endl;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cin&gt;&gt;mark;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)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10: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9:grade='A';break;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8:grade='B';break;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7:grade='C';break;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case 6:grade='D';break;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default:grade='E';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TextBox 3"/>
          <p:cNvSpPr txBox="1"/>
          <p:nvPr/>
        </p:nvSpPr>
        <p:spPr>
          <a:xfrm>
            <a:off x="119336" y="0"/>
            <a:ext cx="7358062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600" dirty="0">
                <a:latin typeface="+mn-ea"/>
                <a:ea typeface="+mn-ea"/>
                <a:cs typeface="Times New Roman" panose="02020603050405020304" pitchFamily="18" charset="0"/>
              </a:rPr>
              <a:t>将百分制成绩转换成五级制（</a:t>
            </a:r>
            <a:r>
              <a:rPr lang="en-US" altLang="zh-CN" sz="2600" dirty="0">
                <a:latin typeface="+mn-ea"/>
                <a:ea typeface="+mn-ea"/>
                <a:cs typeface="Times New Roman" panose="02020603050405020304" pitchFamily="18" charset="0"/>
              </a:rPr>
              <a:t>A~E</a:t>
            </a:r>
            <a:r>
              <a:rPr lang="en-US" altLang="zh-CN" sz="2600" dirty="0" smtClean="0"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+mn-ea"/>
                <a:ea typeface="+mn-ea"/>
                <a:cs typeface="Times New Roman" panose="02020603050405020304" pitchFamily="18" charset="0"/>
              </a:rPr>
              <a:t>的程序片段：</a:t>
            </a:r>
            <a:endParaRPr lang="zh-CN" altLang="en-US" sz="26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5663952" y="3933056"/>
            <a:ext cx="3168352" cy="1195477"/>
          </a:xfrm>
          <a:prstGeom prst="cloudCallout">
            <a:avLst>
              <a:gd name="adj1" fmla="val -105718"/>
              <a:gd name="adj2" fmla="val 44094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若</a:t>
            </a:r>
            <a:r>
              <a:rPr lang="zh-CN" altLang="en-US" sz="2000" dirty="0" smtClean="0">
                <a:latin typeface="宋体" panose="02010600030101010101" pitchFamily="2" charset="-122"/>
              </a:rPr>
              <a:t>省去这些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break</a:t>
            </a:r>
            <a:r>
              <a:rPr lang="zh-CN" altLang="en-US" sz="2000" dirty="0">
                <a:latin typeface="Times New Roman" panose="02020603050405020304" pitchFamily="18" charset="0"/>
              </a:rPr>
              <a:t>语句</a:t>
            </a:r>
            <a:r>
              <a:rPr lang="zh-CN" altLang="en-US" sz="2000" dirty="0" smtClean="0">
                <a:latin typeface="宋体" panose="02010600030101010101" pitchFamily="2" charset="-122"/>
              </a:rPr>
              <a:t>，会如何？</a:t>
            </a:r>
            <a:r>
              <a:rPr lang="zh-CN" altLang="en-US" sz="20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/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AutoShape 8"/>
          <p:cNvSpPr/>
          <p:nvPr/>
        </p:nvSpPr>
        <p:spPr>
          <a:xfrm>
            <a:off x="4260278" y="1830665"/>
            <a:ext cx="3011090" cy="1195477"/>
          </a:xfrm>
          <a:prstGeom prst="cloudCallout">
            <a:avLst>
              <a:gd name="adj1" fmla="val -109470"/>
              <a:gd name="adj2" fmla="val 29561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宋体" panose="02010600030101010101" pitchFamily="2" charset="-122"/>
              </a:rPr>
              <a:t>s</a:t>
            </a:r>
            <a:r>
              <a:rPr lang="en-US" altLang="zh-CN" sz="2000" dirty="0" smtClean="0">
                <a:latin typeface="宋体" panose="02010600030101010101" pitchFamily="2" charset="-122"/>
              </a:rPr>
              <a:t>witch</a:t>
            </a:r>
            <a:r>
              <a:rPr lang="zh-CN" altLang="en-US" sz="2000" dirty="0" smtClean="0">
                <a:latin typeface="宋体" panose="02010600030101010101" pitchFamily="2" charset="-122"/>
              </a:rPr>
              <a:t>后面的表达式如何构造？</a:t>
            </a:r>
            <a:r>
              <a:rPr lang="zh-CN" altLang="en-US" sz="20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/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1464" y="24208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mark/10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734" y="-70058"/>
            <a:ext cx="7772400" cy="762000"/>
          </a:xfr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600" b="0" dirty="0">
                <a:solidFill>
                  <a:schemeClr val="tx1"/>
                </a:solidFill>
                <a:latin typeface="+mn-ea"/>
                <a:ea typeface="+mn-ea"/>
              </a:rPr>
              <a:t>3.3  </a:t>
            </a:r>
            <a:r>
              <a:rPr lang="zh-CN" altLang="en-US" sz="2600" b="0" dirty="0">
                <a:solidFill>
                  <a:schemeClr val="tx1"/>
                </a:solidFill>
                <a:latin typeface="+mn-ea"/>
                <a:ea typeface="+mn-ea"/>
              </a:rPr>
              <a:t>循环结构 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88912" y="861679"/>
            <a:ext cx="4835525" cy="557212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3.3.1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三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种循环语句：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600" dirty="0">
                <a:solidFill>
                  <a:schemeClr val="tx1"/>
                </a:solidFill>
                <a:latin typeface="+mn-ea"/>
              </a:rPr>
              <a:t>                 </a:t>
            </a:r>
          </a:p>
        </p:txBody>
      </p:sp>
      <p:sp>
        <p:nvSpPr>
          <p:cNvPr id="24580" name="Text Box 4"/>
          <p:cNvSpPr txBox="1"/>
          <p:nvPr/>
        </p:nvSpPr>
        <p:spPr>
          <a:xfrm>
            <a:off x="119336" y="1561124"/>
            <a:ext cx="11089232" cy="492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      while		    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    do-while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		            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  for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295601"/>
              </p:ext>
            </p:extLst>
          </p:nvPr>
        </p:nvGraphicFramePr>
        <p:xfrm>
          <a:off x="551384" y="2133204"/>
          <a:ext cx="2286000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r:id="rId3" imgW="1638300" imgH="1885950" progId="Paint.Picture">
                  <p:embed/>
                </p:oleObj>
              </mc:Choice>
              <mc:Fallback>
                <p:oleObj r:id="rId3" imgW="1638300" imgH="18859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384" y="2133204"/>
                        <a:ext cx="2286000" cy="292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71710"/>
              </p:ext>
            </p:extLst>
          </p:nvPr>
        </p:nvGraphicFramePr>
        <p:xfrm>
          <a:off x="4093840" y="2061766"/>
          <a:ext cx="23622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r:id="rId5" imgW="1438275" imgH="1609725" progId="Paint.Picture">
                  <p:embed/>
                </p:oleObj>
              </mc:Choice>
              <mc:Fallback>
                <p:oleObj r:id="rId5" imgW="1438275" imgH="16097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3840" y="2061766"/>
                        <a:ext cx="2362200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Picture 7"/>
          <p:cNvPicPr>
            <a:picLocks noChangeAspect="1"/>
          </p:cNvPicPr>
          <p:nvPr/>
        </p:nvPicPr>
        <p:blipFill>
          <a:blip r:embed="rId7"/>
          <a:srcRect l="58524" t="22520" r="19783" b="26714"/>
          <a:stretch>
            <a:fillRect/>
          </a:stretch>
        </p:blipFill>
        <p:spPr>
          <a:xfrm>
            <a:off x="8049429" y="2085579"/>
            <a:ext cx="2336800" cy="297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0" name="Text Box 8"/>
          <p:cNvSpPr txBox="1"/>
          <p:nvPr/>
        </p:nvSpPr>
        <p:spPr>
          <a:xfrm>
            <a:off x="119336" y="5157391"/>
            <a:ext cx="3384550" cy="8925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algn="ctr" eaLnBrk="1" hangingPunct="1"/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while (</a:t>
            </a:r>
            <a:r>
              <a:rPr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表达式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</a:p>
          <a:p>
            <a:pPr marL="0" lvl="2" algn="ctr" eaLnBrk="1" hangingPunct="1"/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    </a:t>
            </a:r>
            <a:r>
              <a:rPr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语句</a:t>
            </a:r>
          </a:p>
        </p:txBody>
      </p:sp>
      <p:sp>
        <p:nvSpPr>
          <p:cNvPr id="18441" name="Text Box 9"/>
          <p:cNvSpPr txBox="1"/>
          <p:nvPr/>
        </p:nvSpPr>
        <p:spPr>
          <a:xfrm>
            <a:off x="2856186" y="5208699"/>
            <a:ext cx="3887886" cy="11726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2" algn="just" eaLnBrk="1" hangingPunct="1">
              <a:lnSpc>
                <a:spcPct val="900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do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语句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while (</a:t>
            </a:r>
            <a:r>
              <a:rPr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表达式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);</a:t>
            </a:r>
          </a:p>
        </p:txBody>
      </p:sp>
      <p:sp>
        <p:nvSpPr>
          <p:cNvPr id="18442" name="Text Box 10"/>
          <p:cNvSpPr txBox="1"/>
          <p:nvPr/>
        </p:nvSpPr>
        <p:spPr>
          <a:xfrm>
            <a:off x="6096000" y="5200744"/>
            <a:ext cx="5832648" cy="8925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2" algn="just" eaLnBrk="1" hangingPunct="1"/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for(</a:t>
            </a:r>
            <a:r>
              <a:rPr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表达式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1;</a:t>
            </a:r>
            <a:r>
              <a:rPr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表达式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2;</a:t>
            </a:r>
            <a:r>
              <a:rPr lang="zh-CN" altLang="en-US" sz="2600" b="1" dirty="0">
                <a:solidFill>
                  <a:srgbClr val="C00000"/>
                </a:solidFill>
                <a:latin typeface="+mn-ea"/>
                <a:ea typeface="+mn-ea"/>
              </a:rPr>
              <a:t>表达式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  <a:ea typeface="+mn-ea"/>
              </a:rPr>
              <a:t>3)</a:t>
            </a:r>
          </a:p>
          <a:p>
            <a:pPr lvl="3" algn="just" eaLnBrk="1" hangingPunct="1"/>
            <a:r>
              <a:rPr lang="zh-CN" altLang="en-US" sz="2600" b="1" dirty="0" smtClean="0">
                <a:solidFill>
                  <a:srgbClr val="C00000"/>
                </a:solidFill>
                <a:latin typeface="+mn-ea"/>
                <a:ea typeface="+mn-ea"/>
              </a:rPr>
              <a:t>   语句</a:t>
            </a:r>
            <a:endParaRPr lang="zh-CN" altLang="en-US" sz="2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1" grpId="0"/>
      <p:bldP spid="184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376" y="404664"/>
            <a:ext cx="10081120" cy="4745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R="0" defTabSz="914400" eaLnBrk="1" hangingPunct="1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SzTx/>
              <a:defRPr/>
            </a:pPr>
            <a:r>
              <a:rPr kumimoji="0" lang="zh-CN" altLang="en-US" sz="2400" kern="1200" cap="none" spc="0" normalizeH="0" baseline="0" noProof="0" dirty="0">
                <a:latin typeface="+mn-ea"/>
                <a:ea typeface="+mn-ea"/>
              </a:rPr>
              <a:t>说明：</a:t>
            </a:r>
            <a:endParaRPr kumimoji="0" lang="en-US" altLang="zh-CN" sz="2400" kern="1200" cap="none" spc="0" normalizeH="0" baseline="0" noProof="0" dirty="0">
              <a:latin typeface="+mn-ea"/>
              <a:ea typeface="+mn-ea"/>
            </a:endParaRPr>
          </a:p>
          <a:p>
            <a:pPr marL="342900" marR="0" indent="-342900" defTabSz="914400" eaLnBrk="1" hangingPunct="1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宋体" panose="02010600030101010101" pitchFamily="2" charset="-122"/>
              </a:rPr>
              <a:t>如果表达式代表的条件为真（非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宋体" panose="02010600030101010101" pitchFamily="2" charset="-122"/>
              </a:rPr>
              <a:t>0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宋体" panose="02010600030101010101" pitchFamily="2" charset="-122"/>
              </a:rPr>
              <a:t>），则执行循环体语句后再回到条件判断，直到条件为假（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宋体" panose="02010600030101010101" pitchFamily="2" charset="-122"/>
              </a:rPr>
              <a:t>0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宋体" panose="02010600030101010101" pitchFamily="2" charset="-122"/>
              </a:rPr>
              <a:t>）跳出</a:t>
            </a:r>
            <a:r>
              <a:rPr kumimoji="0" lang="zh-CN" altLang="en-US" sz="2400" kern="1200" cap="none" spc="0" normalizeH="0" baseline="0" noProof="0" dirty="0" smtClean="0">
                <a:latin typeface="+mn-ea"/>
                <a:ea typeface="+mn-ea"/>
                <a:cs typeface="宋体" panose="02010600030101010101" pitchFamily="2" charset="-122"/>
              </a:rPr>
              <a:t>循环；</a:t>
            </a:r>
            <a:endParaRPr kumimoji="0" lang="en-US" altLang="zh-CN" sz="2400" kern="1200" cap="none" spc="0" normalizeH="0" baseline="0" noProof="0" dirty="0">
              <a:latin typeface="+mn-ea"/>
              <a:ea typeface="+mn-ea"/>
              <a:cs typeface="宋体" panose="02010600030101010101" pitchFamily="2" charset="-122"/>
            </a:endParaRPr>
          </a:p>
          <a:p>
            <a:pPr marL="342900" marR="0" indent="-342900" defTabSz="914400" eaLnBrk="1" hangingPunct="1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kern="1200" cap="none" spc="0" normalizeH="0" baseline="0" noProof="0" dirty="0">
                <a:latin typeface="+mn-ea"/>
                <a:ea typeface="+mn-ea"/>
              </a:rPr>
              <a:t>循环体语句</a:t>
            </a: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+mn-ea"/>
                <a:ea typeface="+mn-ea"/>
              </a:rPr>
              <a:t>只能是一</a:t>
            </a:r>
            <a:r>
              <a:rPr kumimoji="0" lang="zh-CN" altLang="en-US" sz="2400" kern="1200" cap="none" spc="0" normalizeH="0" baseline="0" noProof="0" dirty="0" smtClean="0">
                <a:solidFill>
                  <a:srgbClr val="C00000"/>
                </a:solidFill>
                <a:latin typeface="+mn-ea"/>
                <a:ea typeface="+mn-ea"/>
              </a:rPr>
              <a:t>条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语句</a:t>
            </a:r>
            <a:r>
              <a:rPr kumimoji="0" lang="zh-CN" altLang="en-US" sz="2400" kern="1200" cap="none" spc="0" normalizeH="0" baseline="0" noProof="0" dirty="0" smtClean="0">
                <a:latin typeface="+mn-ea"/>
                <a:ea typeface="+mn-ea"/>
              </a:rPr>
              <a:t>，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</a:rPr>
              <a:t>但可以为</a:t>
            </a:r>
            <a:r>
              <a:rPr kumimoji="0" lang="zh-CN" altLang="en-US" sz="2400" kern="1200" cap="none" spc="0" normalizeH="0" baseline="0" noProof="0" dirty="0" smtClean="0">
                <a:latin typeface="+mn-ea"/>
                <a:ea typeface="+mn-ea"/>
              </a:rPr>
              <a:t>复合语句；</a:t>
            </a:r>
            <a:endParaRPr kumimoji="0" lang="en-US" altLang="zh-CN" sz="2400" kern="1200" cap="none" spc="0" normalizeH="0" baseline="0" noProof="0" dirty="0">
              <a:latin typeface="+mn-ea"/>
              <a:ea typeface="+mn-ea"/>
            </a:endParaRPr>
          </a:p>
          <a:p>
            <a:pPr marL="342900" marR="0" indent="-342900" defTabSz="914400" eaLnBrk="1" hangingPunct="1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Times New Roman" panose="02020603050405020304" pitchFamily="18" charset="0"/>
              </a:rPr>
              <a:t>while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新宋体" panose="02010609030101010101" pitchFamily="49" charset="-122"/>
              </a:rPr>
              <a:t>循环和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Times New Roman" panose="02020603050405020304" pitchFamily="18" charset="0"/>
              </a:rPr>
              <a:t>for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新宋体" panose="02010609030101010101" pitchFamily="49" charset="-122"/>
              </a:rPr>
              <a:t>循环中，表达式结束的括号后</a:t>
            </a: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+mn-ea"/>
                <a:ea typeface="+mn-ea"/>
              </a:rPr>
              <a:t>不能有“；”</a:t>
            </a:r>
            <a:r>
              <a:rPr kumimoji="0" lang="zh-CN" altLang="en-US" sz="24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新宋体" panose="02010609030101010101" pitchFamily="49" charset="-122"/>
              </a:rPr>
              <a:t>但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Times New Roman" panose="02020603050405020304" pitchFamily="18" charset="0"/>
              </a:rPr>
              <a:t>do while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新宋体" panose="02010609030101010101" pitchFamily="49" charset="-122"/>
              </a:rPr>
              <a:t>循环中，表达式结束的括号后一定要有</a:t>
            </a: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+mn-ea"/>
                <a:ea typeface="+mn-ea"/>
              </a:rPr>
              <a:t>“；”</a:t>
            </a:r>
            <a:endParaRPr kumimoji="0" lang="en-US" altLang="zh-CN" sz="2400" kern="1200" cap="none" spc="0" normalizeH="0" baseline="0" noProof="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342900" marR="0" indent="-342900" defTabSz="914400" eaLnBrk="1" hangingPunct="1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Times New Roman" panose="02020603050405020304" pitchFamily="18" charset="0"/>
              </a:rPr>
              <a:t>while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新宋体" panose="02010609030101010101" pitchFamily="49" charset="-122"/>
              </a:rPr>
              <a:t>循环和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Times New Roman" panose="02020603050405020304" pitchFamily="18" charset="0"/>
              </a:rPr>
              <a:t>for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新宋体" panose="02010609030101010101" pitchFamily="49" charset="-122"/>
              </a:rPr>
              <a:t>循环先判断后执行，循环体</a:t>
            </a: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+mn-ea"/>
                <a:ea typeface="+mn-ea"/>
              </a:rPr>
              <a:t>可能一次都不执行；</a:t>
            </a:r>
            <a:r>
              <a:rPr kumimoji="0" lang="en-US" altLang="zh-CN" sz="24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+mn-ea"/>
                <a:ea typeface="+mn-ea"/>
                <a:cs typeface="Times New Roman" panose="02020603050405020304" pitchFamily="18" charset="0"/>
              </a:rPr>
              <a:t>do while</a:t>
            </a:r>
            <a:r>
              <a:rPr kumimoji="0" lang="zh-CN" altLang="en-US" sz="2400" kern="1200" cap="none" spc="0" normalizeH="0" baseline="0" noProof="0" dirty="0">
                <a:latin typeface="+mn-ea"/>
                <a:ea typeface="+mn-ea"/>
                <a:cs typeface="新宋体" panose="02010609030101010101" pitchFamily="49" charset="-122"/>
              </a:rPr>
              <a:t>循环先执行后判断，循环体</a:t>
            </a: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+mn-ea"/>
                <a:ea typeface="+mn-ea"/>
              </a:rPr>
              <a:t>至少执行一次</a:t>
            </a:r>
            <a:r>
              <a:rPr kumimoji="0" lang="zh-CN" altLang="en-US" sz="2400" kern="1200" cap="none" spc="0" normalizeH="0" baseline="0" noProof="0" dirty="0" smtClean="0">
                <a:solidFill>
                  <a:srgbClr val="C00000"/>
                </a:solidFill>
                <a:latin typeface="+mn-ea"/>
                <a:ea typeface="+mn-ea"/>
              </a:rPr>
              <a:t>。</a:t>
            </a:r>
            <a:endParaRPr kumimoji="0" lang="en-US" altLang="zh-CN" sz="2400" kern="1200" cap="none" spc="0" normalizeH="0" baseline="0" noProof="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/>
        </p:nvSpPr>
        <p:spPr>
          <a:xfrm>
            <a:off x="119336" y="304800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 sz="2400" dirty="0">
              <a:latin typeface="+mn-ea"/>
              <a:ea typeface="+mn-ea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154896" y="475933"/>
            <a:ext cx="7273925" cy="4924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2600" dirty="0">
                <a:latin typeface="+mn-ea"/>
                <a:ea typeface="+mn-ea"/>
              </a:rPr>
              <a:t>【例3.6】用上述三种循环语句求</a:t>
            </a:r>
          </a:p>
        </p:txBody>
      </p:sp>
      <p:graphicFrame>
        <p:nvGraphicFramePr>
          <p:cNvPr id="266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789665"/>
              </p:ext>
            </p:extLst>
          </p:nvPr>
        </p:nvGraphicFramePr>
        <p:xfrm>
          <a:off x="5338763" y="322263"/>
          <a:ext cx="22860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r:id="rId3" imgW="990600" imgH="787400" progId="Equation.DSMT4">
                  <p:embed/>
                </p:oleObj>
              </mc:Choice>
              <mc:Fallback>
                <p:oleObj r:id="rId3" imgW="990600" imgH="7874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8763" y="322263"/>
                        <a:ext cx="2286000" cy="836612"/>
                      </a:xfrm>
                      <a:prstGeom prst="rect">
                        <a:avLst/>
                      </a:prstGeom>
                      <a:solidFill>
                        <a:srgbClr val="3507F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9336" y="1295400"/>
            <a:ext cx="8382000" cy="5229944"/>
            <a:chOff x="119336" y="1295400"/>
            <a:chExt cx="8382000" cy="5229944"/>
          </a:xfrm>
        </p:grpSpPr>
        <p:sp>
          <p:nvSpPr>
            <p:cNvPr id="26628" name="Text Box 6"/>
            <p:cNvSpPr txBox="1"/>
            <p:nvPr/>
          </p:nvSpPr>
          <p:spPr>
            <a:xfrm>
              <a:off x="119336" y="1295400"/>
              <a:ext cx="3581400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latin typeface="+mn-ea"/>
                  <a:ea typeface="+mn-ea"/>
                </a:rPr>
                <a:t>  </a:t>
              </a:r>
              <a:r>
                <a:rPr lang="en-US" altLang="zh-CN" sz="2600" dirty="0">
                  <a:latin typeface="+mn-ea"/>
                  <a:ea typeface="+mn-ea"/>
                </a:rPr>
                <a:t>while</a:t>
              </a:r>
              <a:r>
                <a:rPr lang="zh-CN" altLang="en-US" sz="2600" dirty="0">
                  <a:latin typeface="+mn-ea"/>
                  <a:ea typeface="+mn-ea"/>
                </a:rPr>
                <a:t>语句</a:t>
              </a:r>
              <a:r>
                <a:rPr lang="en-US" altLang="zh-CN" sz="2600" dirty="0">
                  <a:latin typeface="+mn-ea"/>
                  <a:ea typeface="+mn-ea"/>
                </a:rPr>
                <a:t>:</a:t>
              </a:r>
            </a:p>
          </p:txBody>
        </p:sp>
        <p:sp>
          <p:nvSpPr>
            <p:cNvPr id="26630" name="Rectangle 8"/>
            <p:cNvSpPr/>
            <p:nvPr/>
          </p:nvSpPr>
          <p:spPr>
            <a:xfrm>
              <a:off x="347936" y="1981201"/>
              <a:ext cx="3276600" cy="2687448"/>
            </a:xfrm>
            <a:prstGeom prst="rect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r>
                <a:rPr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 </a:t>
              </a:r>
              <a:r>
                <a:rPr lang="en-US" altLang="zh-CN" sz="2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</a:t>
              </a:r>
              <a:r>
                <a:rPr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r>
                <a:rPr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; s 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0;</a:t>
              </a:r>
            </a:p>
            <a:p>
              <a:pPr eaLnBrk="1" hangingPunct="1"/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while (n&lt;=100)</a:t>
              </a:r>
            </a:p>
            <a:p>
              <a:pPr eaLnBrk="1" hangingPunct="1"/>
              <a:r>
                <a:rPr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{</a:t>
              </a:r>
              <a:endPara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s=s+n;</a:t>
              </a:r>
            </a:p>
            <a:p>
              <a:pPr eaLnBrk="1" hangingPunct="1"/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</a:t>
              </a:r>
              <a:r>
                <a:rPr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n++; </a:t>
              </a:r>
              <a:endPara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}</a:t>
              </a:r>
              <a:endPara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4691336" y="1978152"/>
              <a:ext cx="3810000" cy="2602976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 </a:t>
              </a:r>
              <a:r>
                <a:rPr kumimoji="1" lang="en-US" altLang="zh-CN" sz="2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 1; s = 0;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do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sz="2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 = </a:t>
              </a:r>
              <a:r>
                <a:rPr kumimoji="1" lang="en-US" altLang="zh-CN" sz="260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s+n</a:t>
              </a:r>
              <a:r>
                <a:rPr kumimoji="1" lang="en-US" altLang="zh-CN" sz="2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n++;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}while(n</a:t>
              </a:r>
              <a:r>
                <a:rPr kumimoji="1" lang="en-US" altLang="zh-CN" sz="2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&lt;=100</a:t>
              </a:r>
              <a:r>
                <a:rPr kumimoji="1" lang="en-US" altLang="zh-CN" sz="26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);</a:t>
              </a:r>
              <a:endParaRPr kumimoji="1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632" name="Text Box 10"/>
            <p:cNvSpPr txBox="1"/>
            <p:nvPr/>
          </p:nvSpPr>
          <p:spPr>
            <a:xfrm>
              <a:off x="4691336" y="1295400"/>
              <a:ext cx="3581400" cy="5835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latin typeface="+mn-ea"/>
                  <a:ea typeface="+mn-ea"/>
                </a:rPr>
                <a:t>  </a:t>
              </a:r>
              <a:r>
                <a:rPr lang="en-US" altLang="zh-CN" sz="2600" dirty="0">
                  <a:latin typeface="+mn-ea"/>
                  <a:ea typeface="+mn-ea"/>
                </a:rPr>
                <a:t>do-while</a:t>
              </a:r>
              <a:r>
                <a:rPr lang="zh-CN" altLang="en-US" sz="2600" dirty="0">
                  <a:latin typeface="+mn-ea"/>
                  <a:ea typeface="+mn-ea"/>
                </a:rPr>
                <a:t>语句</a:t>
              </a:r>
              <a:r>
                <a:rPr lang="en-US" altLang="zh-CN" sz="2600" dirty="0">
                  <a:latin typeface="+mn-ea"/>
                  <a:ea typeface="+mn-ea"/>
                </a:rPr>
                <a:t>:</a:t>
              </a:r>
            </a:p>
          </p:txBody>
        </p:sp>
        <p:sp>
          <p:nvSpPr>
            <p:cNvPr id="26633" name="Rectangle 11"/>
            <p:cNvSpPr/>
            <p:nvPr/>
          </p:nvSpPr>
          <p:spPr>
            <a:xfrm>
              <a:off x="263352" y="5418098"/>
              <a:ext cx="8153400" cy="1107246"/>
            </a:xfrm>
            <a:prstGeom prst="rect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lvl="2" eaLnBrk="1" hangingPunct="1">
                <a:lnSpc>
                  <a:spcPct val="80000"/>
                </a:lnSpc>
              </a:pPr>
              <a:endParaRPr lang="en-US" altLang="zh-CN" sz="3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lvl="2" eaLnBrk="1" hangingPunct="1">
                <a:lnSpc>
                  <a:spcPct val="80000"/>
                </a:lnSpc>
              </a:pP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</a:t>
              </a:r>
              <a:r>
                <a:rPr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=0;</a:t>
              </a:r>
            </a:p>
            <a:p>
              <a:pPr lvl="2" eaLnBrk="1" hangingPunct="1">
                <a:lnSpc>
                  <a:spcPct val="80000"/>
                </a:lnSpc>
              </a:pPr>
              <a:r>
                <a:rPr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for 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 = </a:t>
              </a:r>
              <a:r>
                <a:rPr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 </a:t>
              </a:r>
              <a:r>
                <a:rPr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; n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&lt;=</a:t>
              </a:r>
              <a:r>
                <a:rPr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100 ; </a:t>
              </a:r>
              <a:r>
                <a:rPr lang="en-US" altLang="zh-CN" sz="26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n++ </a:t>
              </a:r>
              <a:r>
                <a:rPr lang="en-US" altLang="zh-CN" sz="26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lvl="2" eaLnBrk="1" hangingPunct="1">
                <a:lnSpc>
                  <a:spcPct val="80000"/>
                </a:lnSpc>
              </a:pP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      s=s+n;</a:t>
              </a:r>
            </a:p>
            <a:p>
              <a:pPr eaLnBrk="1" hangingPunct="1"/>
              <a:endParaRPr lang="en-US" altLang="zh-CN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6634" name="Text Box 12"/>
            <p:cNvSpPr txBox="1"/>
            <p:nvPr/>
          </p:nvSpPr>
          <p:spPr>
            <a:xfrm>
              <a:off x="347936" y="4797152"/>
              <a:ext cx="3581400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600" dirty="0">
                  <a:latin typeface="+mn-ea"/>
                  <a:ea typeface="+mn-ea"/>
                </a:rPr>
                <a:t>  for</a:t>
              </a:r>
              <a:r>
                <a:rPr lang="zh-CN" altLang="en-US" sz="2600" dirty="0">
                  <a:latin typeface="+mn-ea"/>
                  <a:ea typeface="+mn-ea"/>
                </a:rPr>
                <a:t>语句</a:t>
              </a:r>
              <a:r>
                <a:rPr lang="en-US" altLang="zh-CN" sz="2600" dirty="0">
                  <a:latin typeface="+mn-ea"/>
                  <a:ea typeface="+mn-ea"/>
                </a:rPr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19336" y="3472"/>
            <a:ext cx="7772400" cy="10668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3.1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顺序结构</a:t>
            </a:r>
            <a:r>
              <a:rPr lang="zh-CN" altLang="en-US" sz="28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119336" y="1443970"/>
            <a:ext cx="8784976" cy="2590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是一种按照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语句出现的先后顺序依次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执行的语句结构</a:t>
            </a:r>
            <a:r>
              <a:rPr lang="zh-CN" altLang="en-US" sz="2400" dirty="0" smtClean="0">
                <a:solidFill>
                  <a:schemeClr val="tx1"/>
                </a:solidFill>
                <a:latin typeface="楷体_GB2312" pitchFamily="49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3.1.1 </a:t>
            </a:r>
            <a:r>
              <a:rPr lang="zh-CN" altLang="en-US" sz="26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表达式</a:t>
            </a:r>
            <a:r>
              <a:rPr lang="zh-CN" altLang="en-US" sz="26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语句</a:t>
            </a:r>
          </a:p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</a:rPr>
              <a:t>          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形式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：   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表达式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例如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    </a:t>
            </a:r>
          </a:p>
        </p:txBody>
      </p:sp>
      <p:sp>
        <p:nvSpPr>
          <p:cNvPr id="5124" name="Rectangle 5"/>
          <p:cNvSpPr/>
          <p:nvPr/>
        </p:nvSpPr>
        <p:spPr>
          <a:xfrm>
            <a:off x="263352" y="4408468"/>
            <a:ext cx="3672408" cy="16002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spcBef>
                <a:spcPct val="5000"/>
              </a:spcBef>
              <a:buClr>
                <a:srgbClr val="990033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i++;</a:t>
            </a:r>
          </a:p>
          <a:p>
            <a:pPr eaLnBrk="1" hangingPunct="1">
              <a:spcBef>
                <a:spcPct val="5000"/>
              </a:spcBef>
              <a:buClr>
                <a:srgbClr val="990033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sum=a+b;		</a:t>
            </a:r>
          </a:p>
          <a:p>
            <a:pPr eaLnBrk="1" hangingPunct="1">
              <a:spcBef>
                <a:spcPct val="5000"/>
              </a:spcBef>
              <a:buClr>
                <a:srgbClr val="990033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cout&lt;&lt;a&lt;&lt;b&lt;&lt;endl;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047420" y="2205186"/>
            <a:ext cx="7144580" cy="46528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rgbClr val="000099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600" kern="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3.1.2 </a:t>
            </a:r>
            <a:r>
              <a:rPr lang="zh-CN" altLang="en-US" sz="2600" kern="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空语句</a:t>
            </a: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600" kern="0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形式： </a:t>
            </a:r>
            <a:endParaRPr lang="en-US" altLang="zh-CN" sz="2400" kern="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2400" kern="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    </a:t>
            </a: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说明：</a:t>
            </a:r>
            <a:endParaRPr lang="en-US" altLang="zh-CN" sz="2400" kern="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程序中某个位置在语法上需要一条语句，但实际上不需要执行任何动作，此处使用空语句；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空语句通常在循环语句中做空循环体使用；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for (m = 0; m&lt;1000; m++)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zh-CN" altLang="en-US" sz="2400" b="1" kern="0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600" kern="0" dirty="0" smtClean="0">
                <a:solidFill>
                  <a:schemeClr val="tx1"/>
                </a:solidFill>
              </a:rPr>
              <a:t>          </a:t>
            </a:r>
            <a:endParaRPr lang="zh-CN" altLang="en-US" sz="26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/>
          <p:nvPr/>
        </p:nvSpPr>
        <p:spPr>
          <a:xfrm>
            <a:off x="119336" y="-27384"/>
            <a:ext cx="11161240" cy="5355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循环中三个表达式都可以省略，但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两个分号不能省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；可以有以下变体形式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11"/>
          <p:cNvSpPr/>
          <p:nvPr/>
        </p:nvSpPr>
        <p:spPr>
          <a:xfrm>
            <a:off x="119337" y="692696"/>
            <a:ext cx="3429000" cy="185737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lvl="2" eaLnBrk="1" hangingPunct="1">
              <a:lnSpc>
                <a:spcPct val="80000"/>
              </a:lnSpc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省略表达式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; 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(;n&lt;=100;n++)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s=s+n;</a:t>
            </a:r>
          </a:p>
          <a:p>
            <a:pPr eaLnBrk="1" hangingPunct="1"/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2" name="Rectangle 11"/>
          <p:cNvSpPr/>
          <p:nvPr/>
        </p:nvSpPr>
        <p:spPr>
          <a:xfrm>
            <a:off x="4545243" y="692695"/>
            <a:ext cx="3429000" cy="2520281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lvl="2" eaLnBrk="1" hangingPunct="1">
              <a:lnSpc>
                <a:spcPct val="80000"/>
              </a:lnSpc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省略表达式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 s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(;n&lt;=100;)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s=s+n; </a:t>
            </a:r>
            <a:endParaRPr lang="en-US" altLang="zh-CN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en-US" sz="2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3" name="Rectangle 11"/>
          <p:cNvSpPr/>
          <p:nvPr/>
        </p:nvSpPr>
        <p:spPr>
          <a:xfrm>
            <a:off x="119337" y="3501008"/>
            <a:ext cx="3429000" cy="2928937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lvl="2" eaLnBrk="1" hangingPunct="1">
              <a:lnSpc>
                <a:spcPct val="80000"/>
              </a:lnSpc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省略表达式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 s 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(;   ;)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s=s+n; n++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if(n&gt;100)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break;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8"/>
          <p:cNvSpPr/>
          <p:nvPr/>
        </p:nvSpPr>
        <p:spPr>
          <a:xfrm>
            <a:off x="3179676" y="4869160"/>
            <a:ext cx="2664296" cy="768361"/>
          </a:xfrm>
          <a:prstGeom prst="cloudCallout">
            <a:avLst>
              <a:gd name="adj1" fmla="val -105718"/>
              <a:gd name="adj2" fmla="val 44094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algn="ctr" eaLnBrk="1" hangingPunct="1">
              <a:defRPr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强制退出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119336" y="116632"/>
            <a:ext cx="4716462" cy="6096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600" b="0" dirty="0" smtClean="0">
                <a:solidFill>
                  <a:schemeClr val="tx1"/>
                </a:solidFill>
                <a:latin typeface="+mn-ea"/>
                <a:ea typeface="+mn-ea"/>
              </a:rPr>
              <a:t>3.3.2 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循环</a:t>
            </a:r>
            <a:r>
              <a:rPr lang="zh-CN" altLang="en-US" sz="2600" b="0" dirty="0">
                <a:solidFill>
                  <a:schemeClr val="tx1"/>
                </a:solidFill>
                <a:latin typeface="+mn-ea"/>
                <a:ea typeface="+mn-ea"/>
              </a:rPr>
              <a:t>的嵌套</a:t>
            </a:r>
          </a:p>
        </p:txBody>
      </p:sp>
      <p:sp>
        <p:nvSpPr>
          <p:cNvPr id="29699" name="Text Box 4"/>
          <p:cNvSpPr txBox="1"/>
          <p:nvPr/>
        </p:nvSpPr>
        <p:spPr>
          <a:xfrm>
            <a:off x="119336" y="909429"/>
            <a:ext cx="1058517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循环体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内包含另一个完整的循环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结构即为循环的嵌套。三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种循环语句皆可以相互嵌套 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3.7】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打印九九乘法表 </a:t>
            </a:r>
          </a:p>
        </p:txBody>
      </p:sp>
      <p:pic>
        <p:nvPicPr>
          <p:cNvPr id="2970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0" y="2585342"/>
            <a:ext cx="8077200" cy="3243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/>
          <p:nvPr/>
        </p:nvSpPr>
        <p:spPr>
          <a:xfrm>
            <a:off x="47328" y="116632"/>
            <a:ext cx="5760640" cy="603242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&lt;&lt;"\t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九九乘法表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cout&lt;&lt;"\t -----------"&lt;&lt;endl;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i=1;i&lt;=9;i++)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j=1;j&lt;=9;j++)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&lt;&lt;i&lt;&lt;"×"&lt;&lt;j&lt;&lt;"="&lt;&lt;i*j&lt;&lt;'\t';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system("pause");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/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4" name="Text Box 4"/>
          <p:cNvSpPr txBox="1"/>
          <p:nvPr/>
        </p:nvSpPr>
        <p:spPr>
          <a:xfrm>
            <a:off x="119336" y="6221061"/>
            <a:ext cx="5904656" cy="4298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en-US" sz="2200" b="1" dirty="0">
                <a:latin typeface="Times New Roman" panose="02020603050405020304" pitchFamily="18" charset="0"/>
              </a:rPr>
              <a:t>打印上三角或下三角程序如何改动？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-254959"/>
            <a:ext cx="6886575" cy="205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79977" y="1880937"/>
            <a:ext cx="6192688" cy="5004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zh-CN" sz="2400" kern="1200" cap="none" spc="0" normalizeH="0" baseline="0" noProof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400" kern="1200" cap="none" spc="0" normalizeH="0" baseline="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2400" kern="1200" cap="none" spc="0" normalizeH="0" baseline="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0" lang="en-US" altLang="zh-CN" sz="2400" kern="1200" cap="none" spc="0" normalizeH="0" baseline="0" noProof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400" kern="1200" cap="none" spc="0" normalizeH="0" baseline="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&lt;=9;i++)</a:t>
            </a:r>
          </a:p>
          <a:p>
            <a:pPr>
              <a:lnSpc>
                <a:spcPct val="95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2400" kern="1200" cap="none" spc="0" normalizeH="0" baseline="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(8*(i-1))&lt;&lt;' '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;//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8*(i-1)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个空格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kern="1200" cap="none" spc="0" normalizeH="0" baseline="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for(j=</a:t>
            </a:r>
            <a:r>
              <a:rPr kumimoji="0" lang="en-US" altLang="zh-CN" sz="2400" kern="1200" cap="none" spc="0" normalizeH="0" baseline="0" noProof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&lt;=9;j++)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kern="1200" cap="none" spc="0" normalizeH="0" baseline="0" noProof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&lt;&lt;'*'&lt;&lt;j&lt;&lt;'='&lt;&lt;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*j&lt;&lt;'\t';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kern="1200" cap="none" spc="0" normalizeH="0" baseline="0" noProof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2400" kern="1200" cap="none" spc="0" normalizeH="0" baseline="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2400" kern="1200" cap="none" spc="0" normalizeH="0" baseline="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("pause");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2400" kern="1200" cap="none" spc="0" normalizeH="0" baseline="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R="0" defTabSz="914400">
              <a:lnSpc>
                <a:spcPct val="95000"/>
              </a:lnSpc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zh-CN" altLang="en-US" sz="2400" kern="1200" cap="none" spc="0" normalizeH="0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8"/>
          <p:cNvSpPr/>
          <p:nvPr/>
        </p:nvSpPr>
        <p:spPr>
          <a:xfrm>
            <a:off x="8806111" y="2924944"/>
            <a:ext cx="2448272" cy="965835"/>
          </a:xfrm>
          <a:prstGeom prst="cloudCallout">
            <a:avLst>
              <a:gd name="adj1" fmla="val -83121"/>
              <a:gd name="adj2" fmla="val 84256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algn="ctr">
              <a:defRPr/>
            </a:pPr>
            <a:r>
              <a:rPr lang="zh-CN" altLang="en-US" sz="2000" dirty="0"/>
              <a:t>控制每行的起始位置</a:t>
            </a:r>
          </a:p>
        </p:txBody>
      </p:sp>
      <p:sp>
        <p:nvSpPr>
          <p:cNvPr id="8" name="AutoShape 8"/>
          <p:cNvSpPr/>
          <p:nvPr/>
        </p:nvSpPr>
        <p:spPr>
          <a:xfrm>
            <a:off x="9264352" y="1835467"/>
            <a:ext cx="2448272" cy="965835"/>
          </a:xfrm>
          <a:prstGeom prst="cloudCallout">
            <a:avLst>
              <a:gd name="adj1" fmla="val -91712"/>
              <a:gd name="adj2" fmla="val 21771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algn="ctr">
              <a:defRPr/>
            </a:pPr>
            <a:r>
              <a:rPr lang="en-US" altLang="zh-CN" sz="2000" dirty="0" err="1" smtClean="0"/>
              <a:t>setw</a:t>
            </a:r>
            <a:r>
              <a:rPr lang="zh-CN" altLang="en-US" sz="2000" dirty="0" smtClean="0"/>
              <a:t>所需的头文件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  <p:bldP spid="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1"/>
          <p:cNvSpPr txBox="1"/>
          <p:nvPr/>
        </p:nvSpPr>
        <p:spPr>
          <a:xfrm>
            <a:off x="119336" y="116632"/>
            <a:ext cx="9343390" cy="4914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600" kern="0" dirty="0">
                <a:latin typeface="+mn-ea"/>
                <a:ea typeface="+mn-ea"/>
              </a:rPr>
              <a:t>如何用setw控制图形每行起始位置的定位，输出以下三角形？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08720"/>
            <a:ext cx="2047875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01" y="3356992"/>
            <a:ext cx="2009775" cy="1895475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3026835" y="1052725"/>
            <a:ext cx="3528392" cy="965835"/>
          </a:xfrm>
          <a:prstGeom prst="cloudCallout">
            <a:avLst>
              <a:gd name="adj1" fmla="val -81776"/>
              <a:gd name="adj2" fmla="val 50173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algn="ctr">
              <a:defRPr/>
            </a:pPr>
            <a:r>
              <a:rPr lang="zh-CN" altLang="en-US" sz="2000" dirty="0"/>
              <a:t>行</a:t>
            </a:r>
            <a:r>
              <a:rPr lang="zh-CN" altLang="en-US" sz="2000" dirty="0" smtClean="0"/>
              <a:t>数每增加一行，起始位置后移一列</a:t>
            </a:r>
            <a:endParaRPr lang="zh-CN" altLang="en-US" sz="2000" dirty="0"/>
          </a:p>
        </p:txBody>
      </p:sp>
      <p:sp>
        <p:nvSpPr>
          <p:cNvPr id="9" name="AutoShape 8"/>
          <p:cNvSpPr/>
          <p:nvPr/>
        </p:nvSpPr>
        <p:spPr>
          <a:xfrm>
            <a:off x="3151859" y="2996952"/>
            <a:ext cx="3681233" cy="965835"/>
          </a:xfrm>
          <a:prstGeom prst="cloudCallout">
            <a:avLst>
              <a:gd name="adj1" fmla="val -81776"/>
              <a:gd name="adj2" fmla="val 50173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algn="ctr">
              <a:defRPr/>
            </a:pPr>
            <a:r>
              <a:rPr lang="zh-CN" altLang="en-US" sz="2000" dirty="0"/>
              <a:t>行</a:t>
            </a:r>
            <a:r>
              <a:rPr lang="zh-CN" altLang="en-US" sz="2000" dirty="0" smtClean="0"/>
              <a:t>数每增加一行，起始位置前移一列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435914" y="4945791"/>
            <a:ext cx="4410138" cy="17235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应思考：</a:t>
            </a:r>
            <a:endParaRPr lang="en-US" altLang="zh-CN" sz="2600" dirty="0" smtClean="0"/>
          </a:p>
          <a:p>
            <a:r>
              <a:rPr lang="zh-CN" altLang="en-US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r>
              <a:rPr lang="zh-CN" altLang="en-US" sz="2600" dirty="0" smtClean="0"/>
              <a:t>如何控制每行的起始位置</a:t>
            </a:r>
            <a:endParaRPr lang="en-US" altLang="zh-CN" sz="2600" dirty="0" smtClean="0"/>
          </a:p>
          <a:p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r>
              <a:rPr lang="zh-CN" altLang="en-US" sz="2600" dirty="0" smtClean="0"/>
              <a:t>内、外循环分别控制什么</a:t>
            </a:r>
            <a:endParaRPr lang="zh-CN" altLang="en-US" sz="2600" dirty="0"/>
          </a:p>
        </p:txBody>
      </p:sp>
      <p:sp>
        <p:nvSpPr>
          <p:cNvPr id="6" name="文本框 5"/>
          <p:cNvSpPr txBox="1"/>
          <p:nvPr/>
        </p:nvSpPr>
        <p:spPr>
          <a:xfrm>
            <a:off x="7104112" y="692696"/>
            <a:ext cx="3888432" cy="61863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三角：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10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&lt;=6;i++)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(N-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)&lt;&lt;' ';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for(j=1;j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2*i-1;j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&lt;&lt;'*';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system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("pause");</a:t>
            </a:r>
          </a:p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-9840" y="0"/>
            <a:ext cx="5761038" cy="6858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600" b="0" dirty="0" smtClean="0">
                <a:solidFill>
                  <a:schemeClr val="tx1"/>
                </a:solidFill>
                <a:latin typeface="+mn-ea"/>
                <a:ea typeface="+mn-ea"/>
              </a:rPr>
              <a:t>3.3.3  break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en-US" altLang="zh-CN" sz="2600" b="0" dirty="0" smtClean="0">
                <a:solidFill>
                  <a:schemeClr val="tx1"/>
                </a:solidFill>
                <a:latin typeface="+mn-ea"/>
                <a:ea typeface="+mn-ea"/>
              </a:rPr>
              <a:t>continue</a:t>
            </a:r>
            <a:r>
              <a:rPr lang="zh-CN" altLang="en-US" sz="2600" b="0" dirty="0" smtClean="0">
                <a:solidFill>
                  <a:schemeClr val="tx1"/>
                </a:solidFill>
                <a:latin typeface="+mn-ea"/>
                <a:ea typeface="+mn-ea"/>
              </a:rPr>
              <a:t>语句 </a:t>
            </a:r>
            <a:endParaRPr lang="zh-CN" altLang="en-US" sz="2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12992" y="980728"/>
            <a:ext cx="10691520" cy="4032447"/>
          </a:xfrm>
          <a:ln>
            <a:solidFill>
              <a:srgbClr val="C00000"/>
            </a:solidFill>
          </a:ln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break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语句</a:t>
            </a:r>
          </a:p>
          <a:p>
            <a:pPr eaLnBrk="1" hangingPunct="1">
              <a:spcBef>
                <a:spcPts val="18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用于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switch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语句中，保证多分支情况的正确执行；</a:t>
            </a:r>
          </a:p>
          <a:p>
            <a:pPr eaLnBrk="1" hangingPunct="1">
              <a:spcBef>
                <a:spcPts val="18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用于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循环语句中，强制终止本层循环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跳出本层循环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</a:p>
          <a:p>
            <a:pPr eaLnBrk="1" hangingPunct="1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ontinue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语句</a:t>
            </a:r>
          </a:p>
          <a:p>
            <a:pPr eaLnBrk="1" hangingPunct="1">
              <a:spcBef>
                <a:spcPts val="18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绕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过本次循环，强行进入下一次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循环，即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它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只跳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过循环体中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continue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后面的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语句；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eaLnBrk="1" hangingPunct="1">
              <a:spcBef>
                <a:spcPts val="18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continue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只能用于循环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语句。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796" name="Rectangle 5"/>
          <p:cNvSpPr/>
          <p:nvPr/>
        </p:nvSpPr>
        <p:spPr>
          <a:xfrm>
            <a:off x="2406924" y="2187367"/>
            <a:ext cx="9144000" cy="4924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sz="2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/>
          <p:nvPr/>
        </p:nvSpPr>
        <p:spPr>
          <a:xfrm>
            <a:off x="23010" y="404664"/>
            <a:ext cx="7993062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3.8】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break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continue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语句的应用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34820" name="Rectangle 6"/>
          <p:cNvSpPr/>
          <p:nvPr/>
        </p:nvSpPr>
        <p:spPr>
          <a:xfrm>
            <a:off x="263352" y="1628800"/>
            <a:ext cx="3429000" cy="266429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for(m=20;m&gt;0;m--)</a:t>
            </a:r>
          </a:p>
          <a:p>
            <a:pPr eaLnBrk="1" hangingPunct="1"/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if(m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% 6==0) 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break;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&lt;&lt;m&lt;&lt;" ";</a:t>
            </a:r>
          </a:p>
          <a:p>
            <a:pPr eaLnBrk="1" hangingPunct="1"/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21" name="Rectangle 7"/>
          <p:cNvSpPr/>
          <p:nvPr/>
        </p:nvSpPr>
        <p:spPr>
          <a:xfrm>
            <a:off x="4799856" y="1626879"/>
            <a:ext cx="3810000" cy="2594209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for(m=20;m&gt;0;m--)</a:t>
            </a:r>
          </a:p>
          <a:p>
            <a:pPr eaLnBrk="1" hangingPunct="1"/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if(m 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% 6==0) 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continue;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cout&lt;&lt;m&lt;&lt;" ";</a:t>
            </a:r>
          </a:p>
          <a:p>
            <a:pPr eaLnBrk="1" hangingPunct="1"/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4" y="4624927"/>
            <a:ext cx="3337056" cy="9680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44" y="4651628"/>
            <a:ext cx="8351856" cy="956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/>
          <p:nvPr/>
        </p:nvSpPr>
        <p:spPr>
          <a:xfrm>
            <a:off x="0" y="1335826"/>
            <a:ext cx="11784632" cy="389337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3.9】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辗转相除法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求两自然数的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最大公约数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原理：两个整数的最大公约数等于其中较小的数和两数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相除的余数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的最大公约数。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算法思想：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对于已知两数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m&gt;n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除以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得余数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为最大公约数，结束；否则执行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m-&gt;n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n-&gt;r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，再重复执行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752184" y="2924944"/>
            <a:ext cx="3743325" cy="1692275"/>
            <a:chOff x="7896200" y="3320901"/>
            <a:chExt cx="3743325" cy="1692275"/>
          </a:xfrm>
        </p:grpSpPr>
        <p:sp>
          <p:nvSpPr>
            <p:cNvPr id="36869" name="Text Box 12"/>
            <p:cNvSpPr txBox="1"/>
            <p:nvPr/>
          </p:nvSpPr>
          <p:spPr>
            <a:xfrm>
              <a:off x="7896200" y="3320901"/>
              <a:ext cx="3743325" cy="169227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anchor="ctr" anchorCtr="0">
              <a:spAutoFit/>
            </a:bodyPr>
            <a:lstStyle/>
            <a:p>
              <a:pPr algn="ctr" eaLnBrk="1" hangingPunct="1"/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               n           r</a:t>
              </a:r>
            </a:p>
            <a:p>
              <a:pPr algn="ctr" eaLnBrk="1" hangingPunct="1"/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27            15         12</a:t>
              </a:r>
            </a:p>
            <a:p>
              <a:pPr algn="ctr" eaLnBrk="1" hangingPunct="1"/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15            12           3</a:t>
              </a:r>
            </a:p>
            <a:p>
              <a:pPr algn="ctr" eaLnBrk="1" hangingPunct="1"/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12            3           0</a:t>
              </a:r>
            </a:p>
          </p:txBody>
        </p:sp>
        <p:sp>
          <p:nvSpPr>
            <p:cNvPr id="36870" name="Line 13"/>
            <p:cNvSpPr/>
            <p:nvPr/>
          </p:nvSpPr>
          <p:spPr>
            <a:xfrm flipH="1">
              <a:off x="9074653" y="4094014"/>
              <a:ext cx="508353" cy="304800"/>
            </a:xfrm>
            <a:prstGeom prst="lin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1" name="Line 14"/>
            <p:cNvSpPr/>
            <p:nvPr/>
          </p:nvSpPr>
          <p:spPr>
            <a:xfrm flipH="1">
              <a:off x="10402479" y="4365104"/>
              <a:ext cx="448106" cy="312208"/>
            </a:xfrm>
            <a:prstGeom prst="lin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2" name="Line 15"/>
            <p:cNvSpPr/>
            <p:nvPr/>
          </p:nvSpPr>
          <p:spPr>
            <a:xfrm flipH="1">
              <a:off x="9163779" y="4495207"/>
              <a:ext cx="508353" cy="304800"/>
            </a:xfrm>
            <a:prstGeom prst="lin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3" name="Line 16"/>
            <p:cNvSpPr/>
            <p:nvPr/>
          </p:nvSpPr>
          <p:spPr>
            <a:xfrm flipH="1">
              <a:off x="10299319" y="4005064"/>
              <a:ext cx="462139" cy="314374"/>
            </a:xfrm>
            <a:prstGeom prst="lin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0" name="Rectangle 2"/>
          <p:cNvSpPr txBox="1">
            <a:spLocks/>
          </p:cNvSpPr>
          <p:nvPr/>
        </p:nvSpPr>
        <p:spPr>
          <a:xfrm>
            <a:off x="0" y="40"/>
            <a:ext cx="5543550" cy="83820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新宋体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6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3.4  </a:t>
            </a:r>
            <a:r>
              <a:rPr lang="zh-CN" altLang="en-US" sz="26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应用举例</a:t>
            </a:r>
            <a:endParaRPr lang="zh-CN" altLang="en-US" sz="2600" b="0" kern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AutoShape 8"/>
          <p:cNvSpPr/>
          <p:nvPr/>
        </p:nvSpPr>
        <p:spPr>
          <a:xfrm>
            <a:off x="3863752" y="404664"/>
            <a:ext cx="2664296" cy="682369"/>
          </a:xfrm>
          <a:prstGeom prst="cloudCallout">
            <a:avLst>
              <a:gd name="adj1" fmla="val -73168"/>
              <a:gd name="adj2" fmla="val 98996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algn="ctr">
              <a:defRPr/>
            </a:pPr>
            <a:r>
              <a:rPr lang="zh-CN" altLang="en-US" sz="2000" dirty="0" smtClean="0"/>
              <a:t>欧几里得算法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/>
          <p:nvPr/>
        </p:nvSpPr>
        <p:spPr>
          <a:xfrm>
            <a:off x="1308720" y="316969"/>
            <a:ext cx="5579368" cy="563231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			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n, t, r;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cout&lt;&lt;"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请输入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n "&lt;&lt;endl;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cin&gt;&gt;m&gt;&gt;n;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if(m&lt;n) 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t=m; m=n; n=t;  }	      	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            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  m=n;  n=r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cout&lt;&lt;"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最大公约数为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"&lt;&lt;m&lt;&lt;endl;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system("pause");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1624" y="362933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(r= m % n )!=0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/>
          <p:nvPr/>
        </p:nvSpPr>
        <p:spPr>
          <a:xfrm>
            <a:off x="119336" y="366911"/>
            <a:ext cx="7488832" cy="507831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3.10】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求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100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之间的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素数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，并每行显示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latin typeface="+mn-ea"/>
                <a:ea typeface="+mn-ea"/>
              </a:rPr>
              <a:t>质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数。</a:t>
            </a:r>
            <a:endParaRPr lang="zh-CN" altLang="en-US" sz="2400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+mn-ea"/>
                <a:ea typeface="+mn-ea"/>
              </a:rPr>
              <a:t>质数</a:t>
            </a:r>
            <a:r>
              <a:rPr lang="zh-CN" altLang="en-US" sz="2400" dirty="0">
                <a:latin typeface="+mn-ea"/>
                <a:ea typeface="+mn-ea"/>
              </a:rPr>
              <a:t>：除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和它本身外，不能被其他任何一个整数整除的自然数。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+mn-ea"/>
                <a:ea typeface="+mn-ea"/>
              </a:rPr>
              <a:t>分析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(1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  <a:r>
              <a:rPr lang="zh-CN" altLang="en-US" sz="2400" dirty="0" smtClean="0">
                <a:latin typeface="+mn-ea"/>
                <a:ea typeface="+mn-ea"/>
              </a:rPr>
              <a:t>判别</a:t>
            </a:r>
            <a:r>
              <a:rPr lang="zh-CN" altLang="en-US" sz="2400" dirty="0">
                <a:latin typeface="+mn-ea"/>
                <a:ea typeface="+mn-ea"/>
              </a:rPr>
              <a:t>某数</a:t>
            </a:r>
            <a:r>
              <a:rPr lang="en-US" altLang="zh-CN" sz="2400" dirty="0">
                <a:latin typeface="+mn-ea"/>
                <a:ea typeface="+mn-ea"/>
              </a:rPr>
              <a:t>m</a:t>
            </a:r>
            <a:r>
              <a:rPr lang="zh-CN" altLang="en-US" sz="2400" dirty="0">
                <a:latin typeface="+mn-ea"/>
                <a:ea typeface="+mn-ea"/>
              </a:rPr>
              <a:t>是否为素数最简单的方法是</a:t>
            </a:r>
            <a:r>
              <a:rPr lang="en-US" altLang="zh-CN" sz="2400" dirty="0">
                <a:latin typeface="+mn-ea"/>
                <a:ea typeface="+mn-ea"/>
              </a:rPr>
              <a:t>:</a:t>
            </a:r>
            <a:r>
              <a:rPr lang="zh-CN" altLang="en-US" sz="2400" dirty="0">
                <a:latin typeface="+mn-ea"/>
                <a:ea typeface="+mn-ea"/>
              </a:rPr>
              <a:t>用</a:t>
            </a:r>
            <a:r>
              <a:rPr lang="en-US" altLang="zh-CN" sz="2400" dirty="0">
                <a:latin typeface="+mn-ea"/>
                <a:ea typeface="+mn-ea"/>
              </a:rPr>
              <a:t>i=2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…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m-1</a:t>
            </a:r>
            <a:r>
              <a:rPr lang="zh-CN" altLang="en-US" sz="2400" dirty="0">
                <a:latin typeface="+mn-ea"/>
                <a:ea typeface="+mn-ea"/>
              </a:rPr>
              <a:t>逐个判别</a:t>
            </a:r>
            <a:r>
              <a:rPr lang="en-US" altLang="zh-CN" sz="2400" dirty="0">
                <a:latin typeface="+mn-ea"/>
                <a:ea typeface="+mn-ea"/>
              </a:rPr>
              <a:t>m</a:t>
            </a:r>
            <a:r>
              <a:rPr lang="zh-CN" altLang="en-US" sz="2400" dirty="0">
                <a:latin typeface="+mn-ea"/>
                <a:ea typeface="+mn-ea"/>
              </a:rPr>
              <a:t>能否被</a:t>
            </a:r>
            <a:r>
              <a:rPr lang="en-US" altLang="zh-CN" sz="2400" dirty="0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整除，只要有一个能整除，</a:t>
            </a:r>
            <a:r>
              <a:rPr lang="en-US" altLang="zh-CN" sz="2400" dirty="0">
                <a:latin typeface="+mn-ea"/>
                <a:ea typeface="+mn-ea"/>
              </a:rPr>
              <a:t>m</a:t>
            </a:r>
            <a:r>
              <a:rPr lang="zh-CN" altLang="en-US" sz="2400" dirty="0">
                <a:latin typeface="+mn-ea"/>
                <a:ea typeface="+mn-ea"/>
              </a:rPr>
              <a:t>不是素数，退出循环；若都不能整除，则</a:t>
            </a:r>
            <a:r>
              <a:rPr lang="en-US" altLang="zh-CN" sz="2400" dirty="0">
                <a:latin typeface="+mn-ea"/>
                <a:ea typeface="+mn-ea"/>
              </a:rPr>
              <a:t>m</a:t>
            </a:r>
            <a:r>
              <a:rPr lang="zh-CN" altLang="en-US" sz="2400" dirty="0">
                <a:latin typeface="+mn-ea"/>
                <a:ea typeface="+mn-ea"/>
              </a:rPr>
              <a:t>是素数。可进一步证明：若</a:t>
            </a:r>
            <a:r>
              <a:rPr lang="en-US" altLang="zh-CN" sz="2400" dirty="0">
                <a:latin typeface="+mn-ea"/>
                <a:ea typeface="+mn-ea"/>
              </a:rPr>
              <a:t>m</a:t>
            </a:r>
            <a:r>
              <a:rPr lang="zh-CN" altLang="en-US" sz="2400" dirty="0">
                <a:latin typeface="+mn-ea"/>
                <a:ea typeface="+mn-ea"/>
              </a:rPr>
              <a:t>不能被          </a:t>
            </a:r>
            <a:r>
              <a:rPr lang="zh-CN" altLang="en-US" sz="2400" dirty="0" smtClean="0">
                <a:latin typeface="+mn-ea"/>
                <a:ea typeface="+mn-ea"/>
              </a:rPr>
              <a:t>中</a:t>
            </a:r>
            <a:r>
              <a:rPr lang="zh-CN" altLang="en-US" sz="2400" dirty="0">
                <a:latin typeface="+mn-ea"/>
                <a:ea typeface="+mn-ea"/>
              </a:rPr>
              <a:t>任一整数整除，则</a:t>
            </a:r>
            <a:r>
              <a:rPr lang="en-US" altLang="zh-CN" sz="2400" dirty="0">
                <a:latin typeface="+mn-ea"/>
                <a:ea typeface="+mn-ea"/>
              </a:rPr>
              <a:t>m</a:t>
            </a:r>
            <a:r>
              <a:rPr lang="zh-CN" altLang="en-US" sz="2400" dirty="0">
                <a:latin typeface="+mn-ea"/>
                <a:ea typeface="+mn-ea"/>
              </a:rPr>
              <a:t>为质数。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(2</a:t>
            </a:r>
            <a:r>
              <a:rPr lang="en-US" altLang="zh-CN" sz="2400" dirty="0" smtClean="0">
                <a:latin typeface="+mn-ea"/>
                <a:ea typeface="+mn-ea"/>
              </a:rPr>
              <a:t>)</a:t>
            </a:r>
            <a:r>
              <a:rPr lang="zh-CN" altLang="en-US" sz="2400" dirty="0" smtClean="0">
                <a:latin typeface="+mn-ea"/>
                <a:ea typeface="+mn-ea"/>
              </a:rPr>
              <a:t>每</a:t>
            </a:r>
            <a:r>
              <a:rPr lang="zh-CN" altLang="en-US" sz="2400" dirty="0">
                <a:latin typeface="+mn-ea"/>
                <a:ea typeface="+mn-ea"/>
              </a:rPr>
              <a:t>行显示</a:t>
            </a: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en-US" sz="2400" dirty="0">
                <a:latin typeface="+mn-ea"/>
                <a:ea typeface="+mn-ea"/>
              </a:rPr>
              <a:t>个，只要对求得的质数计数，满</a:t>
            </a: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en-US" sz="2400" dirty="0">
                <a:latin typeface="+mn-ea"/>
                <a:ea typeface="+mn-ea"/>
              </a:rPr>
              <a:t>个换行</a:t>
            </a:r>
            <a:r>
              <a:rPr lang="zh-CN" altLang="en-US" sz="2400" dirty="0" smtClean="0">
                <a:latin typeface="+mn-ea"/>
                <a:ea typeface="+mn-ea"/>
              </a:rPr>
              <a:t>。</a:t>
            </a:r>
            <a:r>
              <a:rPr lang="zh-CN" altLang="en-US" sz="3200" dirty="0" smtClean="0">
                <a:latin typeface="+mn-ea"/>
                <a:ea typeface="+mn-ea"/>
              </a:rPr>
              <a:t>        </a:t>
            </a:r>
            <a:endParaRPr lang="zh-CN" altLang="en-US" sz="3200" dirty="0">
              <a:latin typeface="+mn-ea"/>
              <a:ea typeface="+mn-ea"/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3891"/>
              </p:ext>
            </p:extLst>
          </p:nvPr>
        </p:nvGraphicFramePr>
        <p:xfrm>
          <a:off x="4439816" y="3774430"/>
          <a:ext cx="1320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r:id="rId3" imgW="508000" imgH="228600" progId="Equation.3">
                  <p:embed/>
                </p:oleObj>
              </mc:Choice>
              <mc:Fallback>
                <p:oleObj r:id="rId3" imgW="5080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9816" y="3774430"/>
                        <a:ext cx="1320800" cy="3746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/>
          <p:nvPr/>
        </p:nvSpPr>
        <p:spPr>
          <a:xfrm>
            <a:off x="7769602" y="3900778"/>
            <a:ext cx="4178300" cy="1430412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</a:rPr>
              <a:t>........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for(i=2;m%i!=0;i++);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if(i==m)</a:t>
            </a:r>
          </a:p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........</a:t>
            </a:r>
          </a:p>
        </p:txBody>
      </p:sp>
      <p:sp>
        <p:nvSpPr>
          <p:cNvPr id="5" name="Rectangle 5"/>
          <p:cNvSpPr/>
          <p:nvPr/>
        </p:nvSpPr>
        <p:spPr>
          <a:xfrm>
            <a:off x="7756698" y="1268760"/>
            <a:ext cx="4171950" cy="2289323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......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k= sqrt(m);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for(i=2;i&lt;=k;i++)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    if(m%i= =0)break;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if(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&gt;k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......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/>
          <p:nvPr/>
        </p:nvSpPr>
        <p:spPr>
          <a:xfrm>
            <a:off x="263352" y="44624"/>
            <a:ext cx="10585176" cy="6740307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&lt;math.h&gt;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int m,i,countm(0);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标志变量，值取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代表处理的数是素数，取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代表处理的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数不是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素数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2;m&lt;=100;m++)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  tag=1;          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先假设此轮循环中的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是素数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2;i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 % i == 0)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   tag=0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break; } //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除了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和自身以外的因子，修改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的值，并结束内循环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&lt;&lt;m&lt;&lt;'\t';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(countm % 8 ==0) cout&lt;&lt;endl;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system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("pause");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91344" y="-243408"/>
            <a:ext cx="6227762" cy="1143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600" b="0" dirty="0">
                <a:solidFill>
                  <a:schemeClr val="tx1"/>
                </a:solidFill>
                <a:latin typeface="新宋体" panose="02010609030101010101" pitchFamily="49" charset="-122"/>
              </a:rPr>
              <a:t>3.1.3 </a:t>
            </a:r>
            <a:r>
              <a:rPr lang="zh-CN" altLang="en-US" sz="2600" b="0" dirty="0">
                <a:solidFill>
                  <a:schemeClr val="tx1"/>
                </a:solidFill>
                <a:latin typeface="新宋体" panose="02010609030101010101" pitchFamily="49" charset="-122"/>
              </a:rPr>
              <a:t>复合语句</a:t>
            </a:r>
            <a:r>
              <a:rPr lang="zh-CN" altLang="en-US" sz="2600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253256" y="1130357"/>
            <a:ext cx="10523264" cy="401447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形式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：	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{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	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变量定义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]  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语句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组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	   </a:t>
            </a:r>
            <a:r>
              <a:rPr lang="en-US" altLang="zh-CN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说明：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程序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中某个位置在语法上只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允许有一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条语句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，实际上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要执行多条语句才能完成某个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操作，此处需要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使用复合语句。</a:t>
            </a:r>
          </a:p>
          <a:p>
            <a:pPr eaLnBrk="1" hangingPunct="1">
              <a:buNone/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172" name="Text Box 4"/>
          <p:cNvSpPr txBox="1"/>
          <p:nvPr/>
        </p:nvSpPr>
        <p:spPr>
          <a:xfrm>
            <a:off x="253256" y="4952365"/>
            <a:ext cx="18288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例如：</a:t>
            </a:r>
          </a:p>
        </p:txBody>
      </p:sp>
      <p:sp>
        <p:nvSpPr>
          <p:cNvPr id="7173" name="Rectangle 6"/>
          <p:cNvSpPr/>
          <p:nvPr/>
        </p:nvSpPr>
        <p:spPr>
          <a:xfrm>
            <a:off x="1271464" y="5517232"/>
            <a:ext cx="3810000" cy="10668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if(x==0)</a:t>
            </a:r>
          </a:p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&lt;&lt;a; cout&lt;&lt;b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  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119336" y="116632"/>
            <a:ext cx="9505056" cy="301313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6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600" dirty="0"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3.11】</a:t>
            </a:r>
            <a:r>
              <a:rPr lang="zh-CN" altLang="en-US" sz="2600" dirty="0">
                <a:latin typeface="宋体" panose="02010600030101010101" pitchFamily="2" charset="-122"/>
              </a:rPr>
              <a:t>计算</a:t>
            </a:r>
            <a:r>
              <a:rPr lang="en-US" altLang="zh-CN" sz="2600" i="1" dirty="0">
                <a:latin typeface="宋体" panose="02010600030101010101" pitchFamily="2" charset="-122"/>
                <a:cs typeface="Times New Roman" panose="02020603050405020304" pitchFamily="18" charset="0"/>
              </a:rPr>
              <a:t>sin(x)</a:t>
            </a:r>
            <a:r>
              <a:rPr lang="zh-CN" altLang="en-US" sz="2600" dirty="0">
                <a:latin typeface="宋体" panose="02010600030101010101" pitchFamily="2" charset="-122"/>
              </a:rPr>
              <a:t>的值，公式为：</a:t>
            </a:r>
            <a:endParaRPr lang="zh-CN" altLang="en-US" sz="26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zh-CN" altLang="en-US" sz="2600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</a:pPr>
            <a:endParaRPr lang="en-US" altLang="zh-CN" sz="2600" dirty="0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600" dirty="0">
                <a:latin typeface="宋体" panose="02010600030101010101" pitchFamily="2" charset="-122"/>
              </a:rPr>
              <a:t> </a:t>
            </a:r>
            <a:r>
              <a:rPr lang="zh-CN" altLang="en-US" sz="2600" dirty="0" smtClean="0">
                <a:latin typeface="宋体" panose="02010600030101010101" pitchFamily="2" charset="-122"/>
              </a:rPr>
              <a:t>当</a:t>
            </a:r>
            <a:r>
              <a:rPr lang="zh-CN" altLang="en-US" sz="2600" dirty="0">
                <a:latin typeface="宋体" panose="02010600030101010101" pitchFamily="2" charset="-122"/>
              </a:rPr>
              <a:t>第</a:t>
            </a:r>
            <a:r>
              <a:rPr lang="en-US" altLang="zh-CN" sz="2600" i="1" dirty="0">
                <a:latin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600" dirty="0">
                <a:latin typeface="宋体" panose="02010600030101010101" pitchFamily="2" charset="-122"/>
              </a:rPr>
              <a:t>项的绝对值小于</a:t>
            </a:r>
            <a:r>
              <a:rPr lang="en-US" altLang="zh-CN" sz="2600" dirty="0"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600" baseline="30000" dirty="0">
                <a:latin typeface="宋体" panose="02010600030101010101" pitchFamily="2" charset="-122"/>
                <a:cs typeface="Times New Roman" panose="02020603050405020304" pitchFamily="18" charset="0"/>
              </a:rPr>
              <a:t>-5</a:t>
            </a:r>
            <a:r>
              <a:rPr lang="zh-CN" altLang="en-US" sz="2600" dirty="0">
                <a:latin typeface="宋体" panose="02010600030101010101" pitchFamily="2" charset="-122"/>
              </a:rPr>
              <a:t>时结束。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600" dirty="0" smtClean="0">
                <a:latin typeface="宋体" panose="02010600030101010101" pitchFamily="2" charset="-122"/>
              </a:rPr>
              <a:t> 分析</a:t>
            </a:r>
            <a:r>
              <a:rPr lang="zh-CN" altLang="en-US" sz="2600" dirty="0">
                <a:latin typeface="宋体" panose="02010600030101010101" pitchFamily="2" charset="-122"/>
              </a:rPr>
              <a:t>：关键是</a:t>
            </a:r>
            <a:r>
              <a:rPr lang="zh-CN" altLang="en-US" sz="2600" dirty="0" smtClean="0">
                <a:latin typeface="宋体" panose="02010600030101010101" pitchFamily="2" charset="-122"/>
              </a:rPr>
              <a:t>找出</a:t>
            </a:r>
            <a:r>
              <a:rPr lang="zh-CN" altLang="en-US" sz="26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部分</a:t>
            </a:r>
            <a:r>
              <a:rPr lang="zh-CN" altLang="en-US" sz="2600" b="1" dirty="0">
                <a:solidFill>
                  <a:srgbClr val="C00000"/>
                </a:solidFill>
                <a:latin typeface="宋体" panose="02010600030101010101" pitchFamily="2" charset="-122"/>
              </a:rPr>
              <a:t>级数和</a:t>
            </a:r>
            <a:r>
              <a:rPr lang="zh-CN" altLang="en-US" sz="2600" dirty="0">
                <a:latin typeface="宋体" panose="02010600030101010101" pitchFamily="2" charset="-122"/>
              </a:rPr>
              <a:t>的通项，如下表示：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6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600" dirty="0" smtClean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00" baseline="-30000" dirty="0" smtClean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i+2</a:t>
            </a:r>
            <a:r>
              <a:rPr lang="en-US" altLang="zh-CN" sz="2600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-1*t</a:t>
            </a:r>
            <a:r>
              <a:rPr lang="en-US" altLang="zh-CN" sz="2600" baseline="-30000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*x*x/((i+1)*(i+2))      </a:t>
            </a:r>
            <a:r>
              <a:rPr lang="en-US" altLang="zh-CN" sz="2600" dirty="0" err="1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=1,3,5,7</a:t>
            </a:r>
            <a:r>
              <a:rPr lang="en-US" altLang="zh-CN" sz="2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endParaRPr lang="en-US" altLang="zh-CN" sz="26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955564"/>
              </p:ext>
            </p:extLst>
          </p:nvPr>
        </p:nvGraphicFramePr>
        <p:xfrm>
          <a:off x="1703512" y="620688"/>
          <a:ext cx="708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r:id="rId3" imgW="4152900" imgH="561975" progId="Paint.Picture">
                  <p:embed/>
                </p:oleObj>
              </mc:Choice>
              <mc:Fallback>
                <p:oleObj r:id="rId3" imgW="4152900" imgH="561975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512" y="620688"/>
                        <a:ext cx="7086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/>
          <p:nvPr/>
        </p:nvSpPr>
        <p:spPr>
          <a:xfrm>
            <a:off x="1631504" y="3129764"/>
            <a:ext cx="5495925" cy="372823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</a:p>
          <a:p>
            <a:pPr eaLnBrk="1" hangingPunct="1"/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sinx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t=x;  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          )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sinx+=t;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t=-t*x*x/((i+1)*(i+2));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i=i+2;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altLang="zh-CN" sz="26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1624" y="4293096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fabs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(t)&gt;=1e-5</a:t>
            </a:r>
            <a:endParaRPr lang="zh-CN" altLang="en-US" sz="2600" dirty="0"/>
          </a:p>
        </p:txBody>
      </p:sp>
      <p:sp>
        <p:nvSpPr>
          <p:cNvPr id="6" name="AutoShape 8"/>
          <p:cNvSpPr/>
          <p:nvPr/>
        </p:nvSpPr>
        <p:spPr>
          <a:xfrm>
            <a:off x="4451474" y="3311492"/>
            <a:ext cx="2361024" cy="682369"/>
          </a:xfrm>
          <a:prstGeom prst="cloudCallout">
            <a:avLst>
              <a:gd name="adj1" fmla="val -74918"/>
              <a:gd name="adj2" fmla="val 120437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algn="ctr">
              <a:defRPr/>
            </a:pPr>
            <a:r>
              <a:rPr lang="zh-CN" altLang="en-US" sz="2000" dirty="0" smtClean="0"/>
              <a:t>不能写成</a:t>
            </a:r>
            <a:r>
              <a:rPr lang="en-US" altLang="zh-CN" sz="2000" dirty="0" smtClean="0"/>
              <a:t>&lt;=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/>
        </p:nvSpPr>
        <p:spPr>
          <a:xfrm>
            <a:off x="119336" y="116632"/>
            <a:ext cx="10297144" cy="5137047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6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600" dirty="0"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6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3.12】</a:t>
            </a:r>
            <a:r>
              <a:rPr lang="zh-CN" altLang="en-US" sz="2600" dirty="0">
                <a:latin typeface="Times New Roman" panose="02020603050405020304" pitchFamily="18" charset="0"/>
              </a:rPr>
              <a:t>百元买百鸡问题。假定小鸡每只</a:t>
            </a:r>
            <a:r>
              <a:rPr lang="en-US" altLang="zh-CN" sz="2600" dirty="0">
                <a:latin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</a:rPr>
              <a:t>角，公鸡每只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元，母鸡每只</a:t>
            </a:r>
            <a:r>
              <a:rPr lang="en-US" altLang="zh-CN" sz="2600" dirty="0">
                <a:latin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</a:rPr>
              <a:t>元。现有</a:t>
            </a:r>
            <a:r>
              <a:rPr lang="en-US" altLang="zh-CN" sz="2600" dirty="0">
                <a:latin typeface="Times New Roman" panose="02020603050405020304" pitchFamily="18" charset="0"/>
              </a:rPr>
              <a:t>100</a:t>
            </a:r>
            <a:r>
              <a:rPr lang="zh-CN" altLang="en-US" sz="2600" dirty="0">
                <a:latin typeface="Times New Roman" panose="02020603050405020304" pitchFamily="18" charset="0"/>
              </a:rPr>
              <a:t>元钱要买</a:t>
            </a:r>
            <a:r>
              <a:rPr lang="en-US" altLang="zh-CN" sz="2600" dirty="0">
                <a:latin typeface="Times New Roman" panose="02020603050405020304" pitchFamily="18" charset="0"/>
              </a:rPr>
              <a:t>100</a:t>
            </a:r>
            <a:r>
              <a:rPr lang="zh-CN" altLang="en-US" sz="2600" dirty="0">
                <a:latin typeface="Times New Roman" panose="02020603050405020304" pitchFamily="18" charset="0"/>
              </a:rPr>
              <a:t>只鸡，列出所有可能的购鸡方案。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分析：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</a:rPr>
              <a:t>(1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设</a:t>
            </a:r>
            <a:r>
              <a:rPr lang="zh-CN" altLang="en-US" sz="2600" dirty="0">
                <a:latin typeface="Times New Roman" panose="02020603050405020304" pitchFamily="18" charset="0"/>
              </a:rPr>
              <a:t>母鸡、公鸡、小鸡各为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zh-CN" altLang="en-US" sz="2600" dirty="0">
                <a:latin typeface="Times New Roman" panose="02020603050405020304" pitchFamily="18" charset="0"/>
              </a:rPr>
              <a:t>、</a:t>
            </a:r>
            <a:r>
              <a:rPr lang="en-US" altLang="zh-CN" sz="2600" i="1" dirty="0">
                <a:latin typeface="Times New Roman" panose="02020603050405020304" pitchFamily="18" charset="0"/>
              </a:rPr>
              <a:t>y</a:t>
            </a:r>
            <a:r>
              <a:rPr lang="zh-CN" altLang="en-US" sz="2600" dirty="0">
                <a:latin typeface="Times New Roman" panose="02020603050405020304" pitchFamily="18" charset="0"/>
              </a:rPr>
              <a:t>、</a:t>
            </a:r>
            <a:r>
              <a:rPr lang="en-US" altLang="zh-CN" sz="2600" i="1" dirty="0">
                <a:latin typeface="Times New Roman" panose="02020603050405020304" pitchFamily="18" charset="0"/>
              </a:rPr>
              <a:t>z</a:t>
            </a:r>
            <a:r>
              <a:rPr lang="zh-CN" altLang="en-US" sz="2600" dirty="0">
                <a:latin typeface="Times New Roman" panose="02020603050405020304" pitchFamily="18" charset="0"/>
              </a:rPr>
              <a:t>只，列出方程为：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	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</a:rPr>
              <a:t>+</a:t>
            </a:r>
            <a:r>
              <a:rPr lang="en-US" altLang="zh-CN" sz="2600" i="1" dirty="0">
                <a:latin typeface="Times New Roman" panose="02020603050405020304" pitchFamily="18" charset="0"/>
              </a:rPr>
              <a:t>y</a:t>
            </a:r>
            <a:r>
              <a:rPr lang="en-US" altLang="zh-CN" sz="2600" dirty="0">
                <a:latin typeface="Times New Roman" panose="02020603050405020304" pitchFamily="18" charset="0"/>
              </a:rPr>
              <a:t>+</a:t>
            </a:r>
            <a:r>
              <a:rPr lang="en-US" altLang="zh-CN" sz="2600" i="1" dirty="0">
                <a:latin typeface="Times New Roman" panose="02020603050405020304" pitchFamily="18" charset="0"/>
              </a:rPr>
              <a:t>z </a:t>
            </a:r>
            <a:r>
              <a:rPr lang="en-US" altLang="zh-CN" sz="2600" dirty="0">
                <a:latin typeface="Times New Roman" panose="02020603050405020304" pitchFamily="18" charset="0"/>
              </a:rPr>
              <a:t>= 100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	3</a:t>
            </a:r>
            <a:r>
              <a:rPr lang="en-US" altLang="zh-CN" sz="2600" i="1" dirty="0">
                <a:latin typeface="Times New Roman" panose="02020603050405020304" pitchFamily="18" charset="0"/>
              </a:rPr>
              <a:t>x</a:t>
            </a:r>
            <a:r>
              <a:rPr lang="en-US" altLang="zh-CN" sz="2600" dirty="0">
                <a:latin typeface="Times New Roman" panose="02020603050405020304" pitchFamily="18" charset="0"/>
              </a:rPr>
              <a:t>+2</a:t>
            </a:r>
            <a:r>
              <a:rPr lang="en-US" altLang="zh-CN" sz="2600" i="1" dirty="0">
                <a:latin typeface="Times New Roman" panose="02020603050405020304" pitchFamily="18" charset="0"/>
              </a:rPr>
              <a:t>y</a:t>
            </a:r>
            <a:r>
              <a:rPr lang="en-US" altLang="zh-CN" sz="2600" dirty="0">
                <a:latin typeface="Times New Roman" panose="02020603050405020304" pitchFamily="18" charset="0"/>
              </a:rPr>
              <a:t>+0.5</a:t>
            </a:r>
            <a:r>
              <a:rPr lang="en-US" altLang="zh-CN" sz="2600" i="1" dirty="0">
                <a:latin typeface="Times New Roman" panose="02020603050405020304" pitchFamily="18" charset="0"/>
              </a:rPr>
              <a:t>z </a:t>
            </a:r>
            <a:r>
              <a:rPr lang="en-US" altLang="zh-CN" sz="2600" dirty="0">
                <a:latin typeface="Times New Roman" panose="02020603050405020304" pitchFamily="18" charset="0"/>
              </a:rPr>
              <a:t>= 100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</a:rPr>
              <a:t>(2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宋体" panose="02010600030101010101" pitchFamily="2" charset="-122"/>
              </a:rPr>
              <a:t>采用</a:t>
            </a:r>
            <a:r>
              <a:rPr lang="zh-CN" altLang="en-US" sz="2600" b="1" dirty="0">
                <a:solidFill>
                  <a:srgbClr val="C00000"/>
                </a:solidFill>
                <a:latin typeface="宋体" panose="02010600030101010101" pitchFamily="2" charset="-122"/>
              </a:rPr>
              <a:t>试凑法</a:t>
            </a:r>
            <a:r>
              <a:rPr lang="en-US" altLang="zh-CN" sz="2600" dirty="0">
                <a:latin typeface="宋体" panose="02010600030101010101" pitchFamily="2" charset="-122"/>
              </a:rPr>
              <a:t>(</a:t>
            </a:r>
            <a:r>
              <a:rPr lang="zh-CN" altLang="en-US" sz="2600" dirty="0">
                <a:latin typeface="宋体" panose="02010600030101010101" pitchFamily="2" charset="-122"/>
              </a:rPr>
              <a:t>也称为</a:t>
            </a:r>
            <a:r>
              <a:rPr lang="zh-CN" altLang="en-US" sz="2600" b="1" dirty="0">
                <a:solidFill>
                  <a:srgbClr val="C00000"/>
                </a:solidFill>
                <a:latin typeface="宋体" panose="02010600030101010101" pitchFamily="2" charset="-122"/>
              </a:rPr>
              <a:t>穷举法</a:t>
            </a:r>
            <a:r>
              <a:rPr lang="zh-CN" altLang="en-US" sz="2600" dirty="0">
                <a:latin typeface="宋体" panose="02010600030101010101" pitchFamily="2" charset="-122"/>
              </a:rPr>
              <a:t>或</a:t>
            </a:r>
            <a:r>
              <a:rPr lang="zh-CN" altLang="en-US" sz="2600" b="1" dirty="0">
                <a:solidFill>
                  <a:srgbClr val="C00000"/>
                </a:solidFill>
                <a:latin typeface="宋体" panose="02010600030101010101" pitchFamily="2" charset="-122"/>
              </a:rPr>
              <a:t>枚举法</a:t>
            </a:r>
            <a:r>
              <a:rPr lang="en-US" altLang="zh-CN" sz="2600" dirty="0">
                <a:latin typeface="宋体" panose="02010600030101010101" pitchFamily="2" charset="-122"/>
              </a:rPr>
              <a:t>)</a:t>
            </a:r>
            <a:r>
              <a:rPr lang="zh-CN" altLang="en-US" sz="2600" dirty="0">
                <a:latin typeface="宋体" panose="02010600030101010101" pitchFamily="2" charset="-122"/>
              </a:rPr>
              <a:t>来实现，</a:t>
            </a:r>
            <a:r>
              <a:rPr lang="zh-CN" altLang="en-US" sz="2600" dirty="0" smtClean="0">
                <a:latin typeface="宋体" panose="02010600030101010101" pitchFamily="2" charset="-122"/>
              </a:rPr>
              <a:t>即：将</a:t>
            </a:r>
            <a:r>
              <a:rPr lang="zh-CN" altLang="en-US" sz="2600" dirty="0">
                <a:latin typeface="宋体" panose="02010600030101010101" pitchFamily="2" charset="-122"/>
              </a:rPr>
              <a:t>可能出现的各种情况一一罗列测试</a:t>
            </a:r>
            <a:r>
              <a:rPr lang="zh-CN" altLang="en-US" sz="2600" dirty="0" smtClean="0">
                <a:latin typeface="宋体" panose="02010600030101010101" pitchFamily="2" charset="-122"/>
              </a:rPr>
              <a:t>，将满足条件的情况筛选出来，</a:t>
            </a:r>
            <a:r>
              <a:rPr lang="zh-CN" altLang="en-US" sz="2600" dirty="0">
                <a:latin typeface="宋体" panose="02010600030101010101" pitchFamily="2" charset="-122"/>
              </a:rPr>
              <a:t>采用循环结构来实现。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/>
          <p:nvPr/>
        </p:nvSpPr>
        <p:spPr>
          <a:xfrm>
            <a:off x="1524000" y="0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6083" name="Rectangle 3"/>
          <p:cNvSpPr/>
          <p:nvPr/>
        </p:nvSpPr>
        <p:spPr>
          <a:xfrm>
            <a:off x="47328" y="44625"/>
            <a:ext cx="9361040" cy="338437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用三重循环来实现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for(x=0;x&lt;=100;x++)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for(y=0;y&lt;=100;y++)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for(z=0;z&lt;=100;z++)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if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(((3*x+2*y+0.5*z)==100)&amp;&amp;((x+y+z)==100))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&lt;&lt;setw(9)&lt;&lt;x&lt;&lt;setw(9)&lt;&lt;y&lt;&lt;setw(9)&lt;&lt;z&lt;&lt;endl;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altLang="zh-CN" sz="2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52256" y="3573016"/>
            <a:ext cx="9356112" cy="3168352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eaLnBrk="1" hangingPunct="1"/>
            <a:r>
              <a:rPr lang="zh-CN" altLang="en-US" sz="2600" dirty="0" smtClean="0">
                <a:latin typeface="宋体" panose="02010600030101010101" pitchFamily="2" charset="-122"/>
              </a:rPr>
              <a:t>用双重</a:t>
            </a:r>
            <a:r>
              <a:rPr lang="zh-CN" altLang="en-US" sz="2600" dirty="0">
                <a:latin typeface="宋体" panose="02010600030101010101" pitchFamily="2" charset="-122"/>
              </a:rPr>
              <a:t>循环来实现</a:t>
            </a:r>
            <a:r>
              <a:rPr lang="en-US" altLang="zh-CN" sz="2600" dirty="0">
                <a:latin typeface="宋体" panose="02010600030101010101" pitchFamily="2" charset="-122"/>
              </a:rPr>
              <a:t>:</a:t>
            </a:r>
            <a:r>
              <a:rPr lang="en-US" altLang="zh-CN" sz="26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for(x=0;x&lt;=100/3;x++)</a:t>
            </a:r>
            <a:endParaRPr lang="en-US" altLang="zh-CN" sz="26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for(y=0;y&lt;=100/2;y++)</a:t>
            </a:r>
            <a:endParaRPr lang="en-US" altLang="zh-CN" sz="26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z=100-x-y;</a:t>
            </a:r>
            <a:endParaRPr lang="en-US" altLang="zh-CN" sz="26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((3*x+2*y+0.5*z)==100)</a:t>
            </a:r>
            <a:endParaRPr lang="en-US" altLang="zh-CN" sz="26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&lt;&lt;setw(9)&lt;&lt;x&lt;&lt;setw(9)&lt;&lt;y&lt;&lt;setw(9)&lt;&lt;z&lt;&lt;endl;</a:t>
            </a:r>
            <a:endParaRPr lang="en-US" altLang="zh-CN" sz="26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AutoShape 8"/>
          <p:cNvSpPr/>
          <p:nvPr/>
        </p:nvSpPr>
        <p:spPr>
          <a:xfrm>
            <a:off x="3863752" y="3861048"/>
            <a:ext cx="3600400" cy="1152128"/>
          </a:xfrm>
          <a:prstGeom prst="cloudCallout">
            <a:avLst>
              <a:gd name="adj1" fmla="val -90946"/>
              <a:gd name="adj2" fmla="val 91853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 algn="ctr">
              <a:defRPr/>
            </a:pPr>
            <a:r>
              <a:rPr lang="zh-CN" altLang="en-US" sz="2000" dirty="0" smtClean="0"/>
              <a:t>优化，利用一个条件降为双重循环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/>
          <p:nvPr/>
        </p:nvSpPr>
        <p:spPr>
          <a:xfrm>
            <a:off x="22136" y="976039"/>
            <a:ext cx="5040560" cy="4967514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3.13】</a:t>
            </a:r>
            <a:r>
              <a:rPr lang="zh-CN" altLang="en-US" sz="2400" dirty="0" smtClean="0">
                <a:latin typeface="+mn-ea"/>
                <a:ea typeface="+mn-ea"/>
              </a:rPr>
              <a:t>公安人员</a:t>
            </a:r>
            <a:r>
              <a:rPr lang="zh-CN" altLang="en-US" sz="2400" dirty="0">
                <a:latin typeface="+mn-ea"/>
                <a:ea typeface="+mn-ea"/>
              </a:rPr>
              <a:t>审问四名窃贼嫌疑犯。已知，这四人当中仅有一名是窃贼，还知道这四人中每人要么是诚实的，要么总是说谎的。在回答公安人员的问题中：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甲</a:t>
            </a:r>
            <a:r>
              <a:rPr lang="zh-CN" altLang="en-US" sz="2400" dirty="0" smtClean="0">
                <a:latin typeface="+mn-ea"/>
                <a:ea typeface="+mn-ea"/>
              </a:rPr>
              <a:t>说：“</a:t>
            </a:r>
            <a:r>
              <a:rPr lang="zh-CN" altLang="en-US" sz="2400" dirty="0">
                <a:latin typeface="+mn-ea"/>
                <a:ea typeface="+mn-ea"/>
              </a:rPr>
              <a:t>乙没有偷，是丁偷的。”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乙说：“我没有偷，是丙偷的。”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丙说：“甲没有偷，是乙偷的。”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丁说：“我没有偷。”</a:t>
            </a:r>
            <a:br>
              <a:rPr lang="zh-CN" altLang="en-US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请根据这四人的答话判断谁是盗窃者。</a:t>
            </a:r>
          </a:p>
        </p:txBody>
      </p:sp>
      <p:sp>
        <p:nvSpPr>
          <p:cNvPr id="48131" name="矩形 2"/>
          <p:cNvSpPr/>
          <p:nvPr/>
        </p:nvSpPr>
        <p:spPr>
          <a:xfrm>
            <a:off x="263352" y="188640"/>
            <a:ext cx="4019049" cy="49244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600" dirty="0">
                <a:solidFill>
                  <a:srgbClr val="C00000"/>
                </a:solidFill>
                <a:latin typeface="+mn-ea"/>
                <a:ea typeface="+mn-ea"/>
              </a:rPr>
              <a:t>穷举法的应用</a:t>
            </a:r>
            <a:r>
              <a:rPr lang="en-US" altLang="zh-CN" sz="2600" dirty="0">
                <a:solidFill>
                  <a:srgbClr val="C00000"/>
                </a:solidFill>
                <a:latin typeface="+mn-ea"/>
                <a:ea typeface="+mn-ea"/>
              </a:rPr>
              <a:t>---</a:t>
            </a:r>
            <a:r>
              <a:rPr lang="zh-CN" altLang="en-US" sz="2600" dirty="0">
                <a:solidFill>
                  <a:srgbClr val="C00000"/>
                </a:solidFill>
                <a:latin typeface="+mn-ea"/>
                <a:ea typeface="+mn-ea"/>
              </a:rPr>
              <a:t>谁是</a:t>
            </a:r>
            <a:r>
              <a:rPr lang="zh-CN" altLang="en-US" sz="2600" dirty="0" smtClean="0">
                <a:solidFill>
                  <a:srgbClr val="C00000"/>
                </a:solidFill>
                <a:latin typeface="+mn-ea"/>
                <a:ea typeface="+mn-ea"/>
              </a:rPr>
              <a:t>窃贼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5231904" y="57803"/>
            <a:ext cx="5832648" cy="6681444"/>
          </a:xfrm>
          <a:prstGeom prst="rect">
            <a:avLst/>
          </a:prstGeom>
          <a:solidFill>
            <a:srgbClr val="FFFFFF"/>
          </a:solidFill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latin typeface="楷体_GB2312" pitchFamily="49" charset="-122"/>
              </a:rPr>
              <a:t>分析：</a:t>
            </a:r>
            <a:endParaRPr lang="en-US" altLang="zh-CN" sz="2400" dirty="0" smtClean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latin typeface="楷体_GB2312" pitchFamily="49" charset="-122"/>
              </a:rPr>
              <a:t>假设变量</a:t>
            </a:r>
            <a:r>
              <a:rPr lang="en-US" altLang="zh-CN" sz="2400" dirty="0" smtClean="0">
                <a:latin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</a:rPr>
              <a:t>、</a:t>
            </a:r>
            <a:r>
              <a:rPr lang="en-US" altLang="zh-CN" sz="2400" dirty="0">
                <a:latin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</a:rPr>
              <a:t>、</a:t>
            </a:r>
            <a:r>
              <a:rPr lang="en-US" altLang="zh-CN" sz="2400" dirty="0">
                <a:latin typeface="楷体_GB2312" pitchFamily="49" charset="-122"/>
              </a:rPr>
              <a:t>C</a:t>
            </a:r>
            <a:r>
              <a:rPr lang="zh-CN" altLang="en-US" sz="2400" dirty="0">
                <a:latin typeface="楷体_GB2312" pitchFamily="49" charset="-122"/>
              </a:rPr>
              <a:t>、</a:t>
            </a:r>
            <a:r>
              <a:rPr lang="en-US" altLang="zh-CN" sz="2400" dirty="0">
                <a:latin typeface="楷体_GB2312" pitchFamily="49" charset="-122"/>
              </a:rPr>
              <a:t>D</a:t>
            </a:r>
            <a:r>
              <a:rPr lang="zh-CN" altLang="en-US" sz="2400" dirty="0">
                <a:latin typeface="楷体_GB2312" pitchFamily="49" charset="-122"/>
              </a:rPr>
              <a:t>分别代表四个人</a:t>
            </a:r>
            <a:r>
              <a:rPr lang="zh-CN" altLang="en-US" sz="2400" dirty="0" smtClean="0">
                <a:latin typeface="楷体_GB2312" pitchFamily="49" charset="-122"/>
              </a:rPr>
              <a:t>，值</a:t>
            </a:r>
            <a:r>
              <a:rPr lang="zh-CN" altLang="en-US" sz="2400" dirty="0">
                <a:latin typeface="楷体_GB2312" pitchFamily="49" charset="-122"/>
              </a:rPr>
              <a:t>为</a:t>
            </a:r>
            <a:r>
              <a:rPr lang="en-US" altLang="zh-CN" sz="2400" dirty="0">
                <a:latin typeface="楷体_GB2312" pitchFamily="49" charset="-122"/>
              </a:rPr>
              <a:t>1</a:t>
            </a:r>
            <a:r>
              <a:rPr lang="zh-CN" altLang="en-US" sz="2400" dirty="0" smtClean="0">
                <a:latin typeface="楷体_GB2312" pitchFamily="49" charset="-122"/>
              </a:rPr>
              <a:t>代表是窃贼，为</a:t>
            </a:r>
            <a:r>
              <a:rPr lang="en-US" altLang="zh-CN" sz="2400" dirty="0" smtClean="0">
                <a:latin typeface="楷体_GB2312" pitchFamily="49" charset="-122"/>
              </a:rPr>
              <a:t>0</a:t>
            </a:r>
            <a:r>
              <a:rPr lang="zh-CN" altLang="en-US" sz="2400" dirty="0" smtClean="0">
                <a:latin typeface="楷体_GB2312" pitchFamily="49" charset="-122"/>
              </a:rPr>
              <a:t>代表不是窃贼。</a:t>
            </a:r>
            <a:r>
              <a:rPr lang="zh-CN" altLang="en-US" sz="2400" dirty="0">
                <a:latin typeface="楷体_GB2312" pitchFamily="49" charset="-122"/>
              </a:rPr>
              <a:t/>
            </a:r>
            <a:br>
              <a:rPr lang="zh-CN" altLang="en-US" sz="2400" dirty="0">
                <a:latin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</a:rPr>
              <a:t>由题目已知：四人中仅有一名是窃贼，且这四个人中的每个人要么说真话，要么总说假话，而由于甲、乙、丙三人都说了两句话：</a:t>
            </a: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en-US" altLang="zh-CN" sz="2400" dirty="0">
                <a:latin typeface="楷体_GB2312" pitchFamily="49" charset="-122"/>
              </a:rPr>
              <a:t>X</a:t>
            </a:r>
            <a:r>
              <a:rPr lang="zh-CN" altLang="en-US" sz="2400" dirty="0">
                <a:latin typeface="楷体_GB2312" pitchFamily="49" charset="-122"/>
              </a:rPr>
              <a:t>没偷，</a:t>
            </a:r>
            <a:r>
              <a:rPr lang="en-US" altLang="zh-CN" sz="2400" dirty="0">
                <a:latin typeface="楷体_GB2312" pitchFamily="49" charset="-122"/>
              </a:rPr>
              <a:t>Y</a:t>
            </a:r>
            <a:r>
              <a:rPr lang="zh-CN" altLang="en-US" sz="2400" dirty="0">
                <a:latin typeface="楷体_GB2312" pitchFamily="49" charset="-122"/>
              </a:rPr>
              <a:t>偷了</a:t>
            </a:r>
            <a:r>
              <a:rPr lang="zh-CN" altLang="en-US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>
                <a:latin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</a:rPr>
              <a:t>故不论该人是否说谎，他提到的两人中必有一人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</a:rPr>
              <a:t>是</a:t>
            </a:r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</a:rPr>
              <a:t>窃贼</a:t>
            </a:r>
            <a:r>
              <a:rPr lang="zh-CN" altLang="en-US" sz="2400" b="1" dirty="0" smtClean="0">
                <a:solidFill>
                  <a:srgbClr val="C00000"/>
                </a:solidFill>
                <a:latin typeface="楷体_GB2312" pitchFamily="49" charset="-122"/>
              </a:rPr>
              <a:t>。</a:t>
            </a:r>
            <a:r>
              <a:rPr lang="zh-CN" altLang="en-US" sz="2400" dirty="0">
                <a:latin typeface="楷体_GB2312" pitchFamily="49" charset="-122"/>
              </a:rPr>
              <a:t>故在列条件表达式时，可以不关心谁说谎，谁说实话。这样，可以列出下列条件表达式：</a:t>
            </a:r>
            <a:br>
              <a:rPr lang="zh-CN" altLang="en-US" sz="2400" dirty="0">
                <a:latin typeface="楷体_GB2312" pitchFamily="49" charset="-122"/>
              </a:rPr>
            </a:br>
            <a:r>
              <a:rPr lang="zh-CN" altLang="en-US" sz="2400" dirty="0" smtClean="0">
                <a:latin typeface="楷体_GB2312" pitchFamily="49" charset="-122"/>
              </a:rPr>
              <a:t>甲说的话抽象出： </a:t>
            </a:r>
            <a:r>
              <a:rPr lang="en-US" altLang="zh-CN" sz="2400" dirty="0">
                <a:latin typeface="楷体_GB2312" pitchFamily="49" charset="-122"/>
              </a:rPr>
              <a:t>B+D=1</a:t>
            </a:r>
            <a:br>
              <a:rPr lang="en-US" altLang="zh-CN" sz="2400" dirty="0">
                <a:latin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</a:rPr>
              <a:t>乙说的话抽象出： </a:t>
            </a:r>
            <a:r>
              <a:rPr lang="en-US" altLang="zh-CN" sz="2400" dirty="0" smtClean="0">
                <a:latin typeface="楷体_GB2312" pitchFamily="49" charset="-122"/>
              </a:rPr>
              <a:t>B+C=1</a:t>
            </a:r>
            <a:r>
              <a:rPr lang="en-US" altLang="zh-CN" sz="2400" dirty="0">
                <a:latin typeface="楷体_GB2312" pitchFamily="49" charset="-122"/>
              </a:rPr>
              <a:t/>
            </a:r>
            <a:br>
              <a:rPr lang="en-US" altLang="zh-CN" sz="2400" dirty="0">
                <a:latin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</a:rPr>
              <a:t>丙说的话抽象出： </a:t>
            </a:r>
            <a:r>
              <a:rPr lang="en-US" altLang="zh-CN" sz="2400" dirty="0" smtClean="0">
                <a:latin typeface="楷体_GB2312" pitchFamily="49" charset="-122"/>
              </a:rPr>
              <a:t>A+B=1</a:t>
            </a:r>
            <a:r>
              <a:rPr lang="en-US" altLang="zh-CN" sz="2400" dirty="0">
                <a:latin typeface="楷体_GB2312" pitchFamily="49" charset="-122"/>
              </a:rPr>
              <a:t/>
            </a:r>
            <a:br>
              <a:rPr lang="en-US" altLang="zh-CN" sz="2400" dirty="0">
                <a:latin typeface="楷体_GB2312" pitchFamily="49" charset="-122"/>
              </a:rPr>
            </a:br>
            <a:r>
              <a:rPr lang="zh-CN" altLang="en-US" sz="2400" dirty="0">
                <a:latin typeface="楷体_GB2312" pitchFamily="49" charset="-122"/>
              </a:rPr>
              <a:t>丁只说了一句话，无法判定其真假。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/>
          <p:nvPr/>
        </p:nvSpPr>
        <p:spPr>
          <a:xfrm>
            <a:off x="479376" y="0"/>
            <a:ext cx="8137525" cy="6739255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"iostream"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int a,b,c,d;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for(a=0;a&lt;2;a++)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for(b=0;b&lt;2;b++)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for(c=0;c&lt;2;c++)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for(d=0;d&lt;2;d++)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                       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    cout&lt;&lt;"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以下值为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者为窃贼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cout&lt;&lt;"a="&lt;&lt;a&lt;&lt;endl;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cout&lt;&lt;"b="&lt;&lt;b&lt;&lt;endl;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cout&lt;&lt;"c="&lt;&lt;c&lt;&lt;endl;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cout&lt;&lt;"d="&lt;&lt;d&lt;&lt;endl;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}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system("pause");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8980" y="2923794"/>
            <a:ext cx="6337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</a:rPr>
              <a:t>b+d==1&amp;&amp;b+c==1&amp;&amp;a+b==1&amp;&amp;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a+b+c+d</a:t>
            </a:r>
            <a:r>
              <a:rPr lang="en-US" altLang="zh-CN" sz="2400" dirty="0">
                <a:latin typeface="Arial" panose="020B0604020202020204" pitchFamily="34" charset="0"/>
              </a:rPr>
              <a:t>==1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7324" y="1916832"/>
            <a:ext cx="677108" cy="15841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solidFill>
                  <a:srgbClr val="99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Box 1"/>
          <p:cNvSpPr txBox="1"/>
          <p:nvPr/>
        </p:nvSpPr>
        <p:spPr>
          <a:xfrm>
            <a:off x="191344" y="1557367"/>
            <a:ext cx="11449272" cy="403187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"iostream"</a:t>
            </a: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char thief;</a:t>
            </a: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for(                           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                                                                                                                             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                                                                                                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cout&lt;&lt;"The thief is:"&lt;&lt;thief&lt;&lt;endl;</a:t>
            </a: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system("pause");</a:t>
            </a:r>
          </a:p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0;</a:t>
            </a:r>
          </a:p>
          <a:p>
            <a:pPr eaLnBrk="0" hangingPunct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226" name="TextBox 2"/>
          <p:cNvSpPr txBox="1"/>
          <p:nvPr/>
        </p:nvSpPr>
        <p:spPr>
          <a:xfrm>
            <a:off x="191344" y="647692"/>
            <a:ext cx="4751388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3200" dirty="0">
                <a:solidFill>
                  <a:srgbClr val="99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方法</a:t>
            </a:r>
            <a:r>
              <a:rPr lang="en-US" altLang="zh-CN" sz="3200" dirty="0">
                <a:solidFill>
                  <a:srgbClr val="99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dirty="0">
                <a:solidFill>
                  <a:srgbClr val="99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</p:txBody>
      </p:sp>
      <p:sp>
        <p:nvSpPr>
          <p:cNvPr id="52227" name="文本框 1"/>
          <p:cNvSpPr txBox="1"/>
          <p:nvPr/>
        </p:nvSpPr>
        <p:spPr>
          <a:xfrm>
            <a:off x="983432" y="3403875"/>
            <a:ext cx="36718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thief='A';thief&lt;='D';thief++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8168" y="3789615"/>
            <a:ext cx="1055044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((thief!='B')+(thief=='D'))!=1&amp;&amp;((thief!='B')+(thief=='C'))!=1&amp;&amp;((thief!='A')+(thief=='B'))!=1</a:t>
            </a: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95500" y="76470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设一个</a:t>
            </a:r>
            <a:r>
              <a:rPr lang="en-US" altLang="zh-CN" sz="2400" dirty="0" smtClean="0"/>
              <a:t>char</a:t>
            </a:r>
            <a:r>
              <a:rPr lang="zh-CN" altLang="en-US" sz="2400" dirty="0" smtClean="0"/>
              <a:t>类型的变量</a:t>
            </a:r>
            <a:r>
              <a:rPr lang="en-US" altLang="zh-CN" sz="2400" dirty="0" smtClean="0"/>
              <a:t>thief</a:t>
            </a:r>
            <a:r>
              <a:rPr lang="zh-CN" altLang="en-US" sz="2400" dirty="0" smtClean="0"/>
              <a:t>代表窃贼，其取值为：</a:t>
            </a:r>
            <a:r>
              <a:rPr lang="en-US" altLang="zh-CN" sz="2400" dirty="0">
                <a:latin typeface="Times New Roman" panose="02020603050405020304" pitchFamily="18" charset="0"/>
              </a:rPr>
              <a:t>'A'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~</a:t>
            </a:r>
            <a:r>
              <a:rPr lang="en-US" altLang="zh-CN" sz="2400" dirty="0">
                <a:latin typeface="Times New Roman" panose="02020603050405020304" pitchFamily="18" charset="0"/>
              </a:rPr>
              <a:t>'D'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789" y="1124248"/>
            <a:ext cx="10369723" cy="396416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地理老师在一张世界地图上为五大洲标上了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1~5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的序号，并请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个学生指认，结果他们每人都只对了一半，试根据如下回答指出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1~5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各代表哪个洲。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A: 3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号是欧洲，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号是美洲；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B: 4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号是亚洲，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号是大洋洲；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C: 1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号是亚洲，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号是非洲；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D: 4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号是非洲，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号是大洋洲；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E: 2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号是欧洲，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号是美洲；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2227" name="文本框 4"/>
          <p:cNvSpPr txBox="1"/>
          <p:nvPr/>
        </p:nvSpPr>
        <p:spPr>
          <a:xfrm>
            <a:off x="263352" y="260648"/>
            <a:ext cx="7272337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思考题：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/>
          <p:nvPr/>
        </p:nvSpPr>
        <p:spPr>
          <a:xfrm>
            <a:off x="119336" y="188640"/>
            <a:ext cx="10729192" cy="89255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2600" dirty="0" smtClean="0">
                <a:latin typeface="+mn-ea"/>
                <a:ea typeface="+mn-ea"/>
              </a:rPr>
              <a:t>“</a:t>
            </a:r>
            <a:r>
              <a:rPr lang="zh-CN" altLang="en-US" sz="2600" b="1" dirty="0" smtClean="0">
                <a:solidFill>
                  <a:srgbClr val="C00000"/>
                </a:solidFill>
                <a:latin typeface="+mn-ea"/>
                <a:ea typeface="+mn-ea"/>
              </a:rPr>
              <a:t>迭代法</a:t>
            </a:r>
            <a:r>
              <a:rPr lang="zh-CN" altLang="en-US" sz="2600" dirty="0" smtClean="0">
                <a:latin typeface="+mn-ea"/>
                <a:ea typeface="+mn-ea"/>
              </a:rPr>
              <a:t>”</a:t>
            </a:r>
            <a:r>
              <a:rPr lang="zh-CN" altLang="en-US" sz="2600" dirty="0">
                <a:latin typeface="+mn-ea"/>
                <a:ea typeface="+mn-ea"/>
              </a:rPr>
              <a:t>，其基本思想是把一个复杂的计算过程转化为简单过程的多次重复，每次重复都从旧值的基础上递推出新值，并由新值代替旧值</a:t>
            </a:r>
            <a:r>
              <a:rPr lang="zh-CN" altLang="en-US" sz="2600" dirty="0" smtClean="0">
                <a:latin typeface="+mn-ea"/>
                <a:ea typeface="+mn-ea"/>
              </a:rPr>
              <a:t>。</a:t>
            </a:r>
            <a:endParaRPr lang="en-US" altLang="zh-CN" sz="2600" dirty="0">
              <a:latin typeface="+mn-ea"/>
              <a:ea typeface="+mn-ea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9509" y="1416107"/>
            <a:ext cx="7486651" cy="44611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1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【</a:t>
            </a:r>
            <a:r>
              <a:rPr kumimoji="1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3.14】</a:t>
            </a:r>
            <a:r>
              <a:rPr kumimoji="1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利用牛顿迭代法求方程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1" lang="zh-CN" altLang="en-US" sz="2600" dirty="0">
                <a:latin typeface="+mn-ea"/>
                <a:ea typeface="+mn-ea"/>
              </a:rPr>
              <a:t> </a:t>
            </a:r>
            <a:endParaRPr kumimoji="1" lang="en-US" altLang="zh-CN" sz="2600" dirty="0" smtClean="0"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1" lang="zh-CN" alt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在</a:t>
            </a:r>
            <a:r>
              <a:rPr kumimoji="1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x0</a:t>
            </a:r>
            <a:r>
              <a:rPr kumimoji="1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附近的根的</a:t>
            </a:r>
            <a:r>
              <a:rPr kumimoji="1" lang="zh-CN" alt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近似值</a:t>
            </a:r>
            <a:r>
              <a:rPr kumimoji="1" lang="en-US" altLang="zh-CN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1" lang="zh-CN" alt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迭代公式：</a:t>
            </a:r>
            <a:endParaRPr kumimoji="1" lang="en-US" altLang="zh-CN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1" lang="en-US" altLang="zh-CN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indent="-342900">
              <a:spcBef>
                <a:spcPct val="50000"/>
              </a:spcBef>
              <a:buClr>
                <a:schemeClr val="hlink"/>
              </a:buClr>
              <a:buSzPct val="90000"/>
              <a:defRPr/>
            </a:pPr>
            <a:endParaRPr lang="en-US" altLang="zh-CN" sz="2600" dirty="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chemeClr val="hlink"/>
              </a:buClr>
              <a:buSzPct val="90000"/>
              <a:defRPr/>
            </a:pPr>
            <a:r>
              <a:rPr lang="zh-CN" altLang="en-US" sz="2600" dirty="0" smtClean="0">
                <a:latin typeface="+mn-ea"/>
                <a:ea typeface="+mn-ea"/>
              </a:rPr>
              <a:t>输入</a:t>
            </a:r>
            <a:r>
              <a:rPr lang="en-US" altLang="zh-CN" sz="2600" dirty="0">
                <a:latin typeface="+mn-ea"/>
                <a:ea typeface="+mn-ea"/>
              </a:rPr>
              <a:t>x0,</a:t>
            </a:r>
            <a:r>
              <a:rPr lang="zh-CN" altLang="en-US" sz="2600" dirty="0">
                <a:latin typeface="+mn-ea"/>
                <a:ea typeface="+mn-ea"/>
              </a:rPr>
              <a:t>由公式求出</a:t>
            </a:r>
            <a:r>
              <a:rPr lang="en-US" altLang="zh-CN" sz="2600" dirty="0">
                <a:latin typeface="+mn-ea"/>
                <a:ea typeface="+mn-ea"/>
              </a:rPr>
              <a:t>x1</a:t>
            </a:r>
            <a:r>
              <a:rPr lang="zh-CN" altLang="en-US" sz="2600" dirty="0">
                <a:latin typeface="+mn-ea"/>
                <a:ea typeface="+mn-ea"/>
              </a:rPr>
              <a:t>，再由</a:t>
            </a:r>
            <a:r>
              <a:rPr lang="en-US" altLang="zh-CN" sz="2600" dirty="0">
                <a:latin typeface="+mn-ea"/>
                <a:ea typeface="+mn-ea"/>
              </a:rPr>
              <a:t>x1</a:t>
            </a:r>
            <a:r>
              <a:rPr lang="zh-CN" altLang="en-US" sz="2600" dirty="0">
                <a:latin typeface="+mn-ea"/>
                <a:ea typeface="+mn-ea"/>
              </a:rPr>
              <a:t>从公式求出</a:t>
            </a:r>
            <a:r>
              <a:rPr lang="en-US" altLang="zh-CN" sz="2600" dirty="0">
                <a:latin typeface="+mn-ea"/>
                <a:ea typeface="+mn-ea"/>
              </a:rPr>
              <a:t>x2,</a:t>
            </a:r>
            <a:r>
              <a:rPr lang="zh-CN" altLang="en-US" sz="2600" dirty="0">
                <a:latin typeface="+mn-ea"/>
                <a:ea typeface="+mn-ea"/>
              </a:rPr>
              <a:t>直到</a:t>
            </a:r>
            <a:r>
              <a:rPr lang="en-US" altLang="zh-CN" sz="2600" dirty="0">
                <a:latin typeface="+mn-ea"/>
                <a:ea typeface="+mn-ea"/>
              </a:rPr>
              <a:t>|x</a:t>
            </a:r>
            <a:r>
              <a:rPr lang="en-US" altLang="zh-CN" sz="2600" baseline="-25000" dirty="0">
                <a:latin typeface="+mn-ea"/>
                <a:ea typeface="+mn-ea"/>
              </a:rPr>
              <a:t>n+1</a:t>
            </a:r>
            <a:r>
              <a:rPr lang="en-US" altLang="zh-CN" sz="2600" dirty="0">
                <a:latin typeface="+mn-ea"/>
                <a:ea typeface="+mn-ea"/>
              </a:rPr>
              <a:t>-x</a:t>
            </a:r>
            <a:r>
              <a:rPr lang="en-US" altLang="zh-CN" sz="2600" baseline="-25000" dirty="0">
                <a:latin typeface="+mn-ea"/>
                <a:ea typeface="+mn-ea"/>
              </a:rPr>
              <a:t>n</a:t>
            </a:r>
            <a:r>
              <a:rPr lang="en-US" altLang="zh-CN" sz="2600" dirty="0">
                <a:latin typeface="+mn-ea"/>
                <a:ea typeface="+mn-ea"/>
              </a:rPr>
              <a:t>|&lt;</a:t>
            </a:r>
            <a:r>
              <a:rPr lang="zh-CN" altLang="en-US" sz="2600" dirty="0">
                <a:latin typeface="+mn-ea"/>
                <a:ea typeface="+mn-ea"/>
                <a:sym typeface="Symbol" panose="05050102010706020507" pitchFamily="18" charset="2"/>
              </a:rPr>
              <a:t>时</a:t>
            </a:r>
            <a:r>
              <a:rPr lang="zh-CN" altLang="en-US" sz="2600" dirty="0">
                <a:latin typeface="+mn-ea"/>
                <a:ea typeface="+mn-ea"/>
              </a:rPr>
              <a:t>可视</a:t>
            </a:r>
            <a:r>
              <a:rPr lang="en-US" altLang="zh-CN" sz="2600" dirty="0">
                <a:latin typeface="+mn-ea"/>
                <a:ea typeface="+mn-ea"/>
              </a:rPr>
              <a:t>x </a:t>
            </a:r>
            <a:r>
              <a:rPr lang="en-US" altLang="zh-CN" sz="2600" baseline="-25000" dirty="0">
                <a:latin typeface="+mn-ea"/>
                <a:ea typeface="+mn-ea"/>
              </a:rPr>
              <a:t>n+1</a:t>
            </a:r>
            <a:r>
              <a:rPr lang="zh-CN" altLang="en-US" sz="2600" dirty="0">
                <a:latin typeface="+mn-ea"/>
                <a:ea typeface="+mn-ea"/>
              </a:rPr>
              <a:t>为方程</a:t>
            </a:r>
            <a:r>
              <a:rPr lang="en-US" altLang="zh-CN" sz="2600" dirty="0">
                <a:latin typeface="+mn-ea"/>
                <a:ea typeface="+mn-ea"/>
              </a:rPr>
              <a:t>f(x)=0</a:t>
            </a:r>
            <a:r>
              <a:rPr lang="zh-CN" altLang="en-US" sz="2600" dirty="0">
                <a:latin typeface="+mn-ea"/>
                <a:ea typeface="+mn-ea"/>
              </a:rPr>
              <a:t>在</a:t>
            </a:r>
            <a:r>
              <a:rPr lang="en-US" altLang="zh-CN" sz="2600" dirty="0">
                <a:latin typeface="+mn-ea"/>
                <a:ea typeface="+mn-ea"/>
              </a:rPr>
              <a:t>X</a:t>
            </a:r>
            <a:r>
              <a:rPr lang="en-US" altLang="zh-CN" sz="2600" baseline="-25000" dirty="0">
                <a:latin typeface="+mn-ea"/>
                <a:ea typeface="+mn-ea"/>
              </a:rPr>
              <a:t>0</a:t>
            </a:r>
            <a:r>
              <a:rPr lang="zh-CN" altLang="en-US" sz="2600" dirty="0">
                <a:latin typeface="+mn-ea"/>
                <a:ea typeface="+mn-ea"/>
              </a:rPr>
              <a:t>附近的一个近似根 </a:t>
            </a:r>
            <a:r>
              <a:rPr lang="en-US" altLang="zh-CN" sz="2600" dirty="0">
                <a:latin typeface="+mn-ea"/>
                <a:ea typeface="+mn-ea"/>
              </a:rPr>
              <a:t>,</a:t>
            </a:r>
            <a:r>
              <a:rPr lang="zh-CN" altLang="en-US" sz="2600" dirty="0">
                <a:latin typeface="+mn-ea"/>
                <a:ea typeface="+mn-ea"/>
              </a:rPr>
              <a:t>设</a:t>
            </a:r>
            <a:r>
              <a:rPr lang="zh-CN" altLang="en-US" sz="2600" dirty="0">
                <a:latin typeface="+mn-ea"/>
                <a:ea typeface="+mn-ea"/>
                <a:sym typeface="Symbol" panose="05050102010706020507" pitchFamily="18" charset="2"/>
              </a:rPr>
              <a:t></a:t>
            </a:r>
            <a:r>
              <a:rPr lang="zh-CN" altLang="en-US" sz="2600" dirty="0">
                <a:latin typeface="+mn-ea"/>
                <a:ea typeface="+mn-ea"/>
              </a:rPr>
              <a:t>为</a:t>
            </a:r>
            <a:r>
              <a:rPr lang="en-US" altLang="zh-CN" sz="2600" dirty="0">
                <a:latin typeface="+mn-ea"/>
                <a:ea typeface="+mn-ea"/>
              </a:rPr>
              <a:t>10</a:t>
            </a:r>
            <a:r>
              <a:rPr lang="en-US" altLang="zh-CN" sz="2600" baseline="30000" dirty="0">
                <a:latin typeface="+mn-ea"/>
                <a:ea typeface="+mn-ea"/>
              </a:rPr>
              <a:t>-5</a:t>
            </a:r>
            <a:r>
              <a:rPr lang="en-US" altLang="zh-CN" sz="2600" dirty="0">
                <a:latin typeface="+mn-ea"/>
                <a:ea typeface="+mn-ea"/>
              </a:rPr>
              <a:t> </a:t>
            </a:r>
            <a:r>
              <a:rPr lang="zh-CN" altLang="en-US" sz="2600" dirty="0" smtClean="0">
                <a:latin typeface="+mn-ea"/>
                <a:ea typeface="+mn-ea"/>
              </a:rPr>
              <a:t>。</a:t>
            </a:r>
            <a:endParaRPr kumimoji="1" lang="en-US" altLang="zh-CN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en-US" altLang="zh-CN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 </a:t>
            </a:r>
            <a:endParaRPr kumimoji="1" lang="zh-CN" alt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1" lang="zh-CN" alt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 				</a:t>
            </a:r>
            <a:endParaRPr kumimoji="0" lang="zh-CN" alt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</a:endParaRPr>
          </a:p>
        </p:txBody>
      </p:sp>
      <p:graphicFrame>
        <p:nvGraphicFramePr>
          <p:cNvPr id="532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469962"/>
              </p:ext>
            </p:extLst>
          </p:nvPr>
        </p:nvGraphicFramePr>
        <p:xfrm>
          <a:off x="1846560" y="2015529"/>
          <a:ext cx="4724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" r:id="rId3" imgW="3606800" imgH="406400" progId="Equation.DSMT4">
                  <p:embed/>
                </p:oleObj>
              </mc:Choice>
              <mc:Fallback>
                <p:oleObj r:id="rId3" imgW="3606800" imgH="406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6560" y="2015529"/>
                        <a:ext cx="4724400" cy="5365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5" name="Group 9"/>
          <p:cNvGrpSpPr/>
          <p:nvPr/>
        </p:nvGrpSpPr>
        <p:grpSpPr>
          <a:xfrm>
            <a:off x="7536160" y="1946002"/>
            <a:ext cx="4033837" cy="3768725"/>
            <a:chOff x="3216" y="0"/>
            <a:chExt cx="2541" cy="2374"/>
          </a:xfrm>
        </p:grpSpPr>
        <p:sp>
          <p:nvSpPr>
            <p:cNvPr id="53257" name="Line 10"/>
            <p:cNvSpPr/>
            <p:nvPr/>
          </p:nvSpPr>
          <p:spPr>
            <a:xfrm>
              <a:off x="3405" y="2016"/>
              <a:ext cx="235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58" name="Line 11"/>
            <p:cNvSpPr/>
            <p:nvPr/>
          </p:nvSpPr>
          <p:spPr>
            <a:xfrm flipV="1">
              <a:off x="3501" y="0"/>
              <a:ext cx="0" cy="2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59" name="Arc 12"/>
            <p:cNvSpPr/>
            <p:nvPr/>
          </p:nvSpPr>
          <p:spPr>
            <a:xfrm flipV="1">
              <a:off x="3405" y="272"/>
              <a:ext cx="1680" cy="1839"/>
            </a:xfrm>
            <a:custGeom>
              <a:avLst/>
              <a:gdLst>
                <a:gd name="txL" fmla="*/ 0 w 21600"/>
                <a:gd name="txT" fmla="*/ 0 h 21782"/>
                <a:gd name="txR" fmla="*/ 21600 w 21600"/>
                <a:gd name="txB" fmla="*/ 21782 h 2178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782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60"/>
                    <a:pt x="21599" y="21721"/>
                    <a:pt x="21599" y="21782"/>
                  </a:cubicBezTo>
                </a:path>
                <a:path w="21600" h="21782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60"/>
                    <a:pt x="21599" y="21721"/>
                    <a:pt x="21599" y="2178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600">
                <a:latin typeface="+mn-ea"/>
                <a:ea typeface="+mn-ea"/>
              </a:endParaRPr>
            </a:p>
          </p:txBody>
        </p:sp>
        <p:sp>
          <p:nvSpPr>
            <p:cNvPr id="53260" name="Text Box 13"/>
            <p:cNvSpPr txBox="1"/>
            <p:nvPr/>
          </p:nvSpPr>
          <p:spPr>
            <a:xfrm>
              <a:off x="3264" y="1737"/>
              <a:ext cx="240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53261" name="Line 14"/>
            <p:cNvSpPr/>
            <p:nvPr/>
          </p:nvSpPr>
          <p:spPr>
            <a:xfrm>
              <a:off x="5037" y="768"/>
              <a:ext cx="0" cy="124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3262" name="Line 15"/>
            <p:cNvSpPr/>
            <p:nvPr/>
          </p:nvSpPr>
          <p:spPr>
            <a:xfrm flipH="1">
              <a:off x="4653" y="768"/>
              <a:ext cx="384" cy="12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3" name="Line 16"/>
            <p:cNvSpPr/>
            <p:nvPr/>
          </p:nvSpPr>
          <p:spPr>
            <a:xfrm flipV="1">
              <a:off x="4653" y="1488"/>
              <a:ext cx="0" cy="5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3264" name="Line 17"/>
            <p:cNvSpPr/>
            <p:nvPr/>
          </p:nvSpPr>
          <p:spPr>
            <a:xfrm flipH="1">
              <a:off x="4221" y="1465"/>
              <a:ext cx="488" cy="5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5" name="Text Box 20"/>
            <p:cNvSpPr txBox="1"/>
            <p:nvPr/>
          </p:nvSpPr>
          <p:spPr>
            <a:xfrm>
              <a:off x="3216" y="0"/>
              <a:ext cx="192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53266" name="Text Box 21"/>
            <p:cNvSpPr txBox="1"/>
            <p:nvPr/>
          </p:nvSpPr>
          <p:spPr>
            <a:xfrm>
              <a:off x="5472" y="2064"/>
              <a:ext cx="192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53267" name="Text Box 22"/>
            <p:cNvSpPr txBox="1"/>
            <p:nvPr/>
          </p:nvSpPr>
          <p:spPr>
            <a:xfrm>
              <a:off x="4365" y="576"/>
              <a:ext cx="1392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n-ea"/>
                  <a:ea typeface="+mn-ea"/>
                </a:rPr>
                <a:t>(x0,f(x0))</a:t>
              </a:r>
            </a:p>
          </p:txBody>
        </p:sp>
        <p:sp>
          <p:nvSpPr>
            <p:cNvPr id="53268" name="Text Box 23"/>
            <p:cNvSpPr txBox="1"/>
            <p:nvPr/>
          </p:nvSpPr>
          <p:spPr>
            <a:xfrm>
              <a:off x="3933" y="1200"/>
              <a:ext cx="1437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n-ea"/>
                  <a:ea typeface="+mn-ea"/>
                </a:rPr>
                <a:t>(x1,f(x1))</a:t>
              </a:r>
            </a:p>
          </p:txBody>
        </p:sp>
        <p:sp>
          <p:nvSpPr>
            <p:cNvPr id="53269" name="Text Box 24"/>
            <p:cNvSpPr txBox="1"/>
            <p:nvPr/>
          </p:nvSpPr>
          <p:spPr>
            <a:xfrm>
              <a:off x="4989" y="2016"/>
              <a:ext cx="768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+mn-ea"/>
                  <a:ea typeface="+mn-ea"/>
                </a:rPr>
                <a:t>x0</a:t>
              </a:r>
            </a:p>
          </p:txBody>
        </p:sp>
        <p:sp>
          <p:nvSpPr>
            <p:cNvPr id="53270" name="Text Box 25"/>
            <p:cNvSpPr txBox="1"/>
            <p:nvPr/>
          </p:nvSpPr>
          <p:spPr>
            <a:xfrm>
              <a:off x="4557" y="2016"/>
              <a:ext cx="432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+mn-ea"/>
                  <a:ea typeface="+mn-ea"/>
                </a:rPr>
                <a:t>x1</a:t>
              </a:r>
            </a:p>
          </p:txBody>
        </p:sp>
        <p:sp>
          <p:nvSpPr>
            <p:cNvPr id="53271" name="Text Box 26"/>
            <p:cNvSpPr txBox="1"/>
            <p:nvPr/>
          </p:nvSpPr>
          <p:spPr>
            <a:xfrm>
              <a:off x="4101" y="1998"/>
              <a:ext cx="336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+mn-ea"/>
                  <a:ea typeface="+mn-ea"/>
                </a:rPr>
                <a:t>x2</a:t>
              </a:r>
            </a:p>
          </p:txBody>
        </p:sp>
        <p:sp>
          <p:nvSpPr>
            <p:cNvPr id="53272" name="Text Box 27"/>
            <p:cNvSpPr txBox="1"/>
            <p:nvPr/>
          </p:nvSpPr>
          <p:spPr>
            <a:xfrm>
              <a:off x="3851" y="2016"/>
              <a:ext cx="528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600" dirty="0">
                <a:latin typeface="+mn-ea"/>
                <a:ea typeface="+mn-ea"/>
              </a:endParaRPr>
            </a:p>
          </p:txBody>
        </p:sp>
        <p:sp>
          <p:nvSpPr>
            <p:cNvPr id="53273" name="Text Box 28"/>
            <p:cNvSpPr txBox="1"/>
            <p:nvPr/>
          </p:nvSpPr>
          <p:spPr>
            <a:xfrm>
              <a:off x="3789" y="1776"/>
              <a:ext cx="528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dirty="0">
                  <a:latin typeface="+mn-ea"/>
                  <a:ea typeface="+mn-ea"/>
                </a:rPr>
                <a:t>x</a:t>
              </a:r>
            </a:p>
          </p:txBody>
        </p:sp>
      </p:grpSp>
      <p:graphicFrame>
        <p:nvGraphicFramePr>
          <p:cNvPr id="5325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85355"/>
              </p:ext>
            </p:extLst>
          </p:nvPr>
        </p:nvGraphicFramePr>
        <p:xfrm>
          <a:off x="1846560" y="3290384"/>
          <a:ext cx="2292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" r:id="rId5" imgW="1218565" imgH="482600" progId="Equation.DSMT4">
                  <p:embed/>
                </p:oleObj>
              </mc:Choice>
              <mc:Fallback>
                <p:oleObj r:id="rId5" imgW="1218565" imgH="482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560" y="3290384"/>
                        <a:ext cx="2292350" cy="908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10394" y="3796010"/>
            <a:ext cx="9774038" cy="9346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R="0" algn="just" defTabSz="914400" eaLnBrk="1" hangingPunct="1">
              <a:lnSpc>
                <a:spcPct val="12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思考</a:t>
            </a:r>
            <a:r>
              <a:rPr kumimoji="0" lang="en-US" altLang="zh-CN" sz="2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400" kern="1200" cap="none" spc="0" normalizeH="0" baseline="0" noProof="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lnSpc>
                <a:spcPct val="120000"/>
              </a:lnSpc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2400" kern="1200" cap="none" spc="0" normalizeH="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zh-CN" altLang="en-US" sz="2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迭代最高次数</a:t>
            </a:r>
            <a:r>
              <a:rPr kumimoji="0" lang="en-US" altLang="zh-CN" sz="2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en-US" sz="2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后，即使达不到精度也要输出结果</a:t>
            </a:r>
            <a:r>
              <a:rPr kumimoji="0" lang="en-US" altLang="zh-CN" sz="2400" kern="1200" cap="none" spc="0" normalizeH="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kern="1200" cap="none" spc="0" normalizeH="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</a:t>
            </a:r>
            <a:r>
              <a:rPr kumimoji="0" lang="zh-CN" altLang="en-US" sz="24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该如何修改？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344" y="260648"/>
            <a:ext cx="9793088" cy="3175000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tint val="21176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</a:ln>
          <a:effectLst/>
        </p:spPr>
        <p:txBody>
          <a:bodyPr wrap="none" anchor="ctr"/>
          <a:lstStyle/>
          <a:p>
            <a:pPr marR="0" lvl="0">
              <a:buClr>
                <a:schemeClr val="hlink"/>
              </a:buClr>
              <a:buSzPct val="90000"/>
              <a:defRPr/>
            </a:pP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&gt;&gt;x0;</a:t>
            </a:r>
          </a:p>
          <a:p>
            <a:pPr marR="0" lvl="0">
              <a:buClr>
                <a:schemeClr val="hlink"/>
              </a:buClr>
              <a:buSzPct val="90000"/>
              <a:defRPr/>
            </a:pPr>
            <a:r>
              <a:rPr lang="en-US" altLang="zh-CN" sz="2600" dirty="0">
                <a:latin typeface="Times New Roman" panose="02020603050405020304" pitchFamily="18" charset="0"/>
              </a:rPr>
              <a:t>do </a:t>
            </a:r>
          </a:p>
          <a:p>
            <a:pPr marR="0" lvl="0">
              <a:buClr>
                <a:schemeClr val="hlink"/>
              </a:buClr>
              <a:buSzPct val="90000"/>
              <a:defRPr/>
            </a:pPr>
            <a:r>
              <a:rPr lang="en-US" altLang="zh-CN" sz="2600" dirty="0">
                <a:latin typeface="Times New Roman" panose="02020603050405020304" pitchFamily="18" charset="0"/>
              </a:rPr>
              <a:t>{</a:t>
            </a:r>
          </a:p>
          <a:p>
            <a:pPr marR="0" lvl="0">
              <a:buClr>
                <a:schemeClr val="hlink"/>
              </a:buClr>
              <a:buSzPct val="90000"/>
              <a:defRPr/>
            </a:pPr>
            <a:r>
              <a:rPr lang="en-US" altLang="zh-CN" sz="2600" dirty="0">
                <a:latin typeface="Times New Roman" panose="02020603050405020304" pitchFamily="18" charset="0"/>
              </a:rPr>
              <a:t>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                                                                                           ; 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marR="0" lvl="0">
              <a:buClr>
                <a:schemeClr val="hlink"/>
              </a:buClr>
              <a:buSzPct val="90000"/>
              <a:defRPr/>
            </a:pPr>
            <a:r>
              <a:rPr lang="en-US" altLang="zh-CN" sz="2600" dirty="0">
                <a:latin typeface="Times New Roman" panose="02020603050405020304" pitchFamily="18" charset="0"/>
              </a:rPr>
              <a:t>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 d=x1-x0 ;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marR="0" lvl="0">
              <a:buClr>
                <a:schemeClr val="hlink"/>
              </a:buClr>
              <a:buSzPct val="90000"/>
              <a:defRPr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    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;</a:t>
            </a:r>
          </a:p>
          <a:p>
            <a:pPr marR="0" lvl="0">
              <a:buClr>
                <a:schemeClr val="hlink"/>
              </a:buClr>
              <a:buSzPct val="90000"/>
              <a:defRPr/>
            </a:pPr>
            <a:r>
              <a:rPr lang="en-US" altLang="zh-CN" sz="2600" dirty="0">
                <a:latin typeface="Times New Roman" panose="02020603050405020304" pitchFamily="18" charset="0"/>
              </a:rPr>
              <a:t>}while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                 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6144" y="1605260"/>
            <a:ext cx="81867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x1=x0-</a:t>
            </a:r>
            <a:r>
              <a:rPr kumimoji="0" lang="en-US" altLang="zh-CN" sz="2400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(3*x0*x0*x0-4*x0*x0-5*x0+13)/(9*x0*x0-8*x0-5)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23392" y="2393304"/>
            <a:ext cx="1654175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x0=x1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342261" y="2835096"/>
            <a:ext cx="2449483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600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fabs(d)&gt;1e-5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/>
          <p:nvPr/>
        </p:nvSpPr>
        <p:spPr>
          <a:xfrm>
            <a:off x="119336" y="44624"/>
            <a:ext cx="11593288" cy="312393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3.15】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输入一串字符，分类统计其中的单词个数、字母个数、数字个数及其它字符的个数。规定单词之间用一个空白符分开（空白符包括空格符、水平制表符、换行符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^z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表示输入结束。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</a:p>
          <a:p>
            <a:pPr marL="514350" indent="-514350" eaLnBrk="1" hangingPunct="1">
              <a:spcBef>
                <a:spcPts val="600"/>
              </a:spcBef>
              <a:buAutoNum type="arabicParenBoth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统计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单词的个数，可通过统计空白符的个数得到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spcBef>
                <a:spcPts val="600"/>
              </a:spcBef>
              <a:buAutoNum type="arabicParenBoth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标准输入流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输入时会把空白符作为输入结束符，所以应使用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getchar()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函数逐一读取字符，使用该函数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需使用文件包含命令：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"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119336" y="3212976"/>
            <a:ext cx="11593288" cy="3672408"/>
          </a:xfrm>
          <a:prstGeom prst="rect">
            <a:avLst/>
          </a:prstGeom>
          <a:gradFill rotWithShape="0">
            <a:gsLst>
              <a:gs pos="0">
                <a:srgbClr val="CCFFFF">
                  <a:gamma/>
                  <a:tint val="21176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alpha(0),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(0),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(0),word(0);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while((c=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 ))!=EOF)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// EOF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代表文本结束符，对应输入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CTRL+Z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{ if(                                        )  word++;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if(                                                               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alpha++;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else if (                                 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else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4718" y="3900753"/>
            <a:ext cx="3529012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c==' '||c=='\t'||c=='\n'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416" y="4221087"/>
            <a:ext cx="5689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c&gt;='a' &amp;&amp; c&lt;='z' || c&gt;='A' &amp;&amp; c&lt;='Z'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3647" y="4987260"/>
            <a:ext cx="302418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c&gt;='0' &amp;&amp; c&lt;='9'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19653" y="-315416"/>
            <a:ext cx="6084888" cy="914400"/>
          </a:xfr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3.2 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选择结构 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19652" y="764704"/>
            <a:ext cx="10944899" cy="1944216"/>
          </a:xfrm>
          <a:ln w="19050">
            <a:solidFill>
              <a:srgbClr val="C00000"/>
            </a:solidFill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是一种根据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条件的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值判断程序流向的语句结构，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C/C++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提供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两类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选择语句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if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语句，实现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分支，要求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个表达式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switch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语句，实现多分支；只用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个表达式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19336" y="2564904"/>
            <a:ext cx="5472112" cy="762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eaLnBrk="1" hangingPunct="1"/>
            <a:r>
              <a:rPr lang="en-US" altLang="zh-CN" sz="2600" b="1" dirty="0">
                <a:solidFill>
                  <a:schemeClr val="tx1"/>
                </a:solidFill>
                <a:latin typeface="+mn-ea"/>
                <a:ea typeface="+mn-ea"/>
              </a:rPr>
              <a:t>3.2.1  if 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  <a:ea typeface="+mn-ea"/>
              </a:rPr>
              <a:t>语句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77373"/>
              </p:ext>
            </p:extLst>
          </p:nvPr>
        </p:nvGraphicFramePr>
        <p:xfrm>
          <a:off x="66062" y="3573016"/>
          <a:ext cx="2973387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5" name="Picture" r:id="rId3" imgW="1905120" imgH="1964520" progId="Word.Picture.8">
                  <p:embed/>
                </p:oleObj>
              </mc:Choice>
              <mc:Fallback>
                <p:oleObj name="Picture" r:id="rId3" imgW="1905120" imgH="1964520" progId="Word.Picture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62" y="3573016"/>
                        <a:ext cx="2973387" cy="360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320463"/>
              </p:ext>
            </p:extLst>
          </p:nvPr>
        </p:nvGraphicFramePr>
        <p:xfrm>
          <a:off x="7077075" y="3241675"/>
          <a:ext cx="5103813" cy="357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6" name="Picture" r:id="rId5" imgW="3092040" imgH="2153520" progId="Word.Picture.8">
                  <p:embed/>
                </p:oleObj>
              </mc:Choice>
              <mc:Fallback>
                <p:oleObj name="Picture" r:id="rId5" imgW="3092040" imgH="2153520" progId="Word.Picture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077075" y="3241675"/>
                        <a:ext cx="5103813" cy="357028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104275"/>
              </p:ext>
            </p:extLst>
          </p:nvPr>
        </p:nvGraphicFramePr>
        <p:xfrm>
          <a:off x="3208722" y="3933056"/>
          <a:ext cx="3625081" cy="3104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" name="Picture" r:id="rId7" imgW="2286000" imgH="1964520" progId="Word.Picture.8">
                  <p:embed/>
                </p:oleObj>
              </mc:Choice>
              <mc:Fallback>
                <p:oleObj name="Picture" r:id="rId7" imgW="2286000" imgH="1964520" progId="Word.Picture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8722" y="3933056"/>
                        <a:ext cx="3625081" cy="3104639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35665" y="3445808"/>
            <a:ext cx="9772903" cy="476592"/>
            <a:chOff x="1435665" y="3445808"/>
            <a:chExt cx="9772903" cy="476592"/>
          </a:xfrm>
        </p:grpSpPr>
        <p:sp>
          <p:nvSpPr>
            <p:cNvPr id="2" name="线形标注 2 1"/>
            <p:cNvSpPr/>
            <p:nvPr/>
          </p:nvSpPr>
          <p:spPr>
            <a:xfrm>
              <a:off x="1435665" y="3460264"/>
              <a:ext cx="1656184" cy="462136"/>
            </a:xfrm>
            <a:prstGeom prst="borderCallout2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rgbClr val="C00000"/>
                    </a:solidFill>
                  </a:ln>
                  <a:solidFill>
                    <a:schemeClr val="tx1"/>
                  </a:solidFill>
                </a:rPr>
                <a:t>单分支</a:t>
              </a:r>
              <a:endParaRPr lang="zh-CN" altLang="en-US" dirty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线形标注 2 8"/>
            <p:cNvSpPr/>
            <p:nvPr/>
          </p:nvSpPr>
          <p:spPr>
            <a:xfrm>
              <a:off x="4519347" y="3460264"/>
              <a:ext cx="1656184" cy="462136"/>
            </a:xfrm>
            <a:prstGeom prst="borderCallout2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>
                    <a:solidFill>
                      <a:srgbClr val="C00000"/>
                    </a:solidFill>
                  </a:ln>
                  <a:solidFill>
                    <a:schemeClr val="tx1"/>
                  </a:solidFill>
                </a:rPr>
                <a:t>双</a:t>
              </a:r>
              <a:r>
                <a:rPr lang="zh-CN" altLang="en-US" dirty="0" smtClean="0">
                  <a:ln>
                    <a:solidFill>
                      <a:srgbClr val="C00000"/>
                    </a:solidFill>
                  </a:ln>
                  <a:solidFill>
                    <a:schemeClr val="tx1"/>
                  </a:solidFill>
                </a:rPr>
                <a:t>分支</a:t>
              </a:r>
              <a:endParaRPr lang="zh-CN" altLang="en-US" dirty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线形标注 2 9"/>
            <p:cNvSpPr/>
            <p:nvPr/>
          </p:nvSpPr>
          <p:spPr>
            <a:xfrm>
              <a:off x="9552384" y="3445808"/>
              <a:ext cx="1656184" cy="462136"/>
            </a:xfrm>
            <a:prstGeom prst="borderCallout2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n>
                    <a:solidFill>
                      <a:srgbClr val="C00000"/>
                    </a:solidFill>
                  </a:ln>
                  <a:solidFill>
                    <a:schemeClr val="tx1"/>
                  </a:solidFill>
                </a:rPr>
                <a:t>多分支</a:t>
              </a:r>
              <a:endParaRPr lang="zh-CN" altLang="en-US" dirty="0">
                <a:ln>
                  <a:solidFill>
                    <a:srgbClr val="C00000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/>
          <p:nvPr/>
        </p:nvSpPr>
        <p:spPr>
          <a:xfrm>
            <a:off x="442740" y="256882"/>
            <a:ext cx="8785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 sz="2400" dirty="0">
              <a:latin typeface="+mn-ea"/>
              <a:ea typeface="+mn-ea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263352" y="140994"/>
            <a:ext cx="2124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+mn-ea"/>
                <a:ea typeface="+mn-ea"/>
              </a:rPr>
              <a:t>本章难点：</a:t>
            </a:r>
          </a:p>
        </p:txBody>
      </p:sp>
      <p:sp>
        <p:nvSpPr>
          <p:cNvPr id="57348" name="Text Box 4"/>
          <p:cNvSpPr txBox="1"/>
          <p:nvPr/>
        </p:nvSpPr>
        <p:spPr>
          <a:xfrm>
            <a:off x="263352" y="977607"/>
            <a:ext cx="9145016" cy="212280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复合语句的正确使用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嵌套循环中内、外循环体的正确界定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  <a:ea typeface="+mn-ea"/>
              </a:rPr>
              <a:t>switch </a:t>
            </a:r>
            <a:r>
              <a:rPr lang="zh-CN" altLang="en-US" sz="2400" dirty="0">
                <a:latin typeface="+mn-ea"/>
                <a:ea typeface="+mn-ea"/>
              </a:rPr>
              <a:t>语句（无</a:t>
            </a:r>
            <a:r>
              <a:rPr lang="en-US" altLang="zh-CN" sz="2400" dirty="0">
                <a:latin typeface="+mn-ea"/>
                <a:ea typeface="+mn-ea"/>
              </a:rPr>
              <a:t>break</a:t>
            </a:r>
            <a:r>
              <a:rPr lang="zh-CN" altLang="en-US" sz="2400" dirty="0">
                <a:latin typeface="+mn-ea"/>
                <a:ea typeface="+mn-ea"/>
              </a:rPr>
              <a:t>语句）的执行过程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循环通过</a:t>
            </a:r>
            <a:r>
              <a:rPr lang="en-US" altLang="zh-CN" sz="2400" dirty="0">
                <a:latin typeface="+mn-ea"/>
                <a:ea typeface="+mn-ea"/>
              </a:rPr>
              <a:t>break</a:t>
            </a:r>
            <a:r>
              <a:rPr lang="zh-CN" altLang="en-US" sz="2400" dirty="0">
                <a:latin typeface="+mn-ea"/>
                <a:ea typeface="+mn-ea"/>
              </a:rPr>
              <a:t>提前结束后的判别。</a:t>
            </a:r>
          </a:p>
        </p:txBody>
      </p:sp>
      <p:sp>
        <p:nvSpPr>
          <p:cNvPr id="57349" name="Text Box 5"/>
          <p:cNvSpPr txBox="1"/>
          <p:nvPr/>
        </p:nvSpPr>
        <p:spPr>
          <a:xfrm>
            <a:off x="263352" y="3282657"/>
            <a:ext cx="3348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defRPr sz="2800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易错</a:t>
            </a:r>
            <a:r>
              <a:rPr lang="zh-CN" altLang="en-US" dirty="0"/>
              <a:t>点：</a:t>
            </a:r>
          </a:p>
        </p:txBody>
      </p:sp>
      <p:sp>
        <p:nvSpPr>
          <p:cNvPr id="57350" name="Text Box 6"/>
          <p:cNvSpPr txBox="1"/>
          <p:nvPr/>
        </p:nvSpPr>
        <p:spPr>
          <a:xfrm>
            <a:off x="263352" y="3930357"/>
            <a:ext cx="9145016" cy="230695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  <a:ea typeface="+mn-ea"/>
              </a:rPr>
              <a:t>if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else</a:t>
            </a:r>
            <a:r>
              <a:rPr lang="zh-CN" altLang="en-US" sz="2400" dirty="0">
                <a:latin typeface="+mn-ea"/>
                <a:ea typeface="+mn-ea"/>
              </a:rPr>
              <a:t>之间只允许有一条语句，但语句类型不限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  <a:ea typeface="+mn-ea"/>
              </a:rPr>
              <a:t>if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while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for</a:t>
            </a:r>
            <a:r>
              <a:rPr lang="zh-CN" altLang="en-US" sz="2400" dirty="0">
                <a:latin typeface="+mn-ea"/>
                <a:ea typeface="+mn-ea"/>
              </a:rPr>
              <a:t>表达式之后本身不带分号，若写了分号，则代表一条空语句。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</a:rPr>
              <a:t>if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while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for</a:t>
            </a:r>
            <a:r>
              <a:rPr lang="zh-CN" altLang="en-US" sz="2400" dirty="0">
                <a:latin typeface="+mn-ea"/>
                <a:ea typeface="+mn-ea"/>
              </a:rPr>
              <a:t>中的条件表达式中的条件等“</a:t>
            </a:r>
            <a:r>
              <a:rPr lang="en-US" altLang="zh-CN" sz="2400" dirty="0">
                <a:latin typeface="+mn-ea"/>
                <a:ea typeface="+mn-ea"/>
              </a:rPr>
              <a:t>==”</a:t>
            </a:r>
            <a:r>
              <a:rPr lang="zh-CN" altLang="en-US" sz="2400" dirty="0">
                <a:latin typeface="+mn-ea"/>
                <a:ea typeface="+mn-ea"/>
              </a:rPr>
              <a:t>，不能被误写为赋值等“</a:t>
            </a:r>
            <a:r>
              <a:rPr lang="en-US" altLang="zh-CN" sz="2400" dirty="0">
                <a:latin typeface="+mn-ea"/>
                <a:ea typeface="+mn-ea"/>
              </a:rPr>
              <a:t>=”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/>
          <p:nvPr/>
        </p:nvSpPr>
        <p:spPr>
          <a:xfrm>
            <a:off x="119336" y="765175"/>
            <a:ext cx="10945216" cy="5447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级数求和：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方法：指定项数或指定精度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关键：找通项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极值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假设第一个数为极值（不知该组数的数据范围，第一个数单独处理）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假设一个不可能的数为极值（已知该组数的数据范围，无需单独处理第一个数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8371" name="Text Box 3"/>
          <p:cNvSpPr txBox="1"/>
          <p:nvPr/>
        </p:nvSpPr>
        <p:spPr>
          <a:xfrm>
            <a:off x="4475436" y="1412875"/>
            <a:ext cx="4191000" cy="2676525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；通项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第一项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while(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通项尚未足够小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通项；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通项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=f(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通项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58376" name="Text Box 8"/>
          <p:cNvSpPr txBox="1"/>
          <p:nvPr/>
        </p:nvSpPr>
        <p:spPr>
          <a:xfrm>
            <a:off x="119336" y="0"/>
            <a:ext cx="24114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本章算法小结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9" name="AutoShape 8"/>
          <p:cNvSpPr/>
          <p:nvPr/>
        </p:nvSpPr>
        <p:spPr>
          <a:xfrm>
            <a:off x="7968208" y="1071690"/>
            <a:ext cx="3456384" cy="682369"/>
          </a:xfrm>
          <a:prstGeom prst="cloudCallout">
            <a:avLst>
              <a:gd name="adj1" fmla="val -73168"/>
              <a:gd name="adj2" fmla="val 98996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或项数未达到要求</a:t>
            </a:r>
          </a:p>
        </p:txBody>
      </p:sp>
      <p:sp>
        <p:nvSpPr>
          <p:cNvPr id="10" name="AutoShape 8"/>
          <p:cNvSpPr/>
          <p:nvPr/>
        </p:nvSpPr>
        <p:spPr>
          <a:xfrm>
            <a:off x="5879976" y="4121392"/>
            <a:ext cx="3168352" cy="886437"/>
          </a:xfrm>
          <a:prstGeom prst="cloudCallout">
            <a:avLst>
              <a:gd name="adj1" fmla="val -58834"/>
              <a:gd name="adj2" fmla="val -123441"/>
            </a:avLst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描述通项的变化，通常需多条语句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/>
          <p:nvPr/>
        </p:nvSpPr>
        <p:spPr>
          <a:xfrm>
            <a:off x="47328" y="35650"/>
            <a:ext cx="2531462" cy="589392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最大公约数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定义法：</a:t>
            </a:r>
            <a:endParaRPr lang="en-US" altLang="zh-CN" sz="2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600" dirty="0"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辗转相除法：</a:t>
            </a:r>
            <a:endParaRPr lang="en-US" altLang="zh-CN" sz="2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600" dirty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辗转相减法：</a:t>
            </a:r>
            <a:endParaRPr lang="zh-CN" altLang="en-US" sz="2600" dirty="0">
              <a:solidFill>
                <a:schemeClr val="tx1"/>
              </a:solidFill>
              <a:latin typeface="+mn-ea"/>
              <a:ea typeface="+mn-ea"/>
              <a:hlinkClick r:id="rId2" action="ppaction://hlinksldjump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1664" y="4697380"/>
            <a:ext cx="4608512" cy="2092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eaLnBrk="1" hangingPunct="1">
              <a:defRPr sz="26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r>
              <a:rPr lang="en-US" altLang="zh-CN" dirty="0"/>
              <a:t>while(</a:t>
            </a:r>
            <a:r>
              <a:rPr lang="zh-CN" altLang="en-US" dirty="0"/>
              <a:t>差不为</a:t>
            </a:r>
            <a:r>
              <a:rPr lang="en-US" altLang="zh-CN" dirty="0"/>
              <a:t>0)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构造</a:t>
            </a:r>
            <a:r>
              <a:rPr lang="zh-CN" altLang="en-US" dirty="0"/>
              <a:t>新数对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求新</a:t>
            </a:r>
            <a:r>
              <a:rPr lang="zh-CN" altLang="en-US" dirty="0"/>
              <a:t>数对的差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071664" y="2276872"/>
            <a:ext cx="4608512" cy="2092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eaLnBrk="1" hangingPunct="1">
              <a:defRPr sz="26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r>
              <a:rPr lang="en-US" altLang="zh-CN" dirty="0"/>
              <a:t>while(</a:t>
            </a:r>
            <a:r>
              <a:rPr lang="zh-CN" altLang="en-US" dirty="0"/>
              <a:t>余数不为</a:t>
            </a:r>
            <a:r>
              <a:rPr lang="en-US" altLang="zh-CN" dirty="0"/>
              <a:t>0)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构造</a:t>
            </a:r>
            <a:r>
              <a:rPr lang="zh-CN" altLang="en-US" dirty="0"/>
              <a:t>新数对（三条赋值</a:t>
            </a:r>
            <a:r>
              <a:rPr lang="zh-CN" altLang="en-US" dirty="0" smtClean="0"/>
              <a:t>语句）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求新</a:t>
            </a:r>
            <a:r>
              <a:rPr lang="zh-CN" altLang="en-US" dirty="0"/>
              <a:t>数对的余数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71664" y="620688"/>
            <a:ext cx="4608512" cy="12926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for(k=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</a:rPr>
              <a:t>n;k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&gt;=1;k--)</a:t>
            </a:r>
          </a:p>
          <a:p>
            <a:pPr eaLnBrk="1" hangingPunct="1"/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</a:rPr>
              <a:t>     if(</a:t>
            </a:r>
            <a:r>
              <a:rPr lang="en-US" altLang="zh-CN" sz="2600" dirty="0" err="1" smtClean="0">
                <a:latin typeface="Times New Roman" panose="02020603050405020304" pitchFamily="18" charset="0"/>
                <a:ea typeface="楷体_GB2312" pitchFamily="49" charset="-122"/>
              </a:rPr>
              <a:t>m%k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= =0&amp;&amp;</a:t>
            </a:r>
            <a:r>
              <a:rPr lang="en-US" altLang="zh-CN" sz="2600" dirty="0" err="1">
                <a:latin typeface="Times New Roman" panose="02020603050405020304" pitchFamily="18" charset="0"/>
                <a:ea typeface="楷体_GB2312" pitchFamily="49" charset="-122"/>
              </a:rPr>
              <a:t>n%k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= =0)</a:t>
            </a: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600" dirty="0">
                <a:latin typeface="Times New Roman" panose="02020603050405020304" pitchFamily="18" charset="0"/>
                <a:ea typeface="楷体_GB2312" pitchFamily="49" charset="-122"/>
              </a:rPr>
              <a:t>break</a:t>
            </a: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/>
          <p:nvPr/>
        </p:nvSpPr>
        <p:spPr>
          <a:xfrm>
            <a:off x="191344" y="116632"/>
            <a:ext cx="83058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4.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</a:rPr>
              <a:t>质数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判别某数是否为质数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19" name="Rectangle 3"/>
          <p:cNvSpPr/>
          <p:nvPr/>
        </p:nvSpPr>
        <p:spPr>
          <a:xfrm>
            <a:off x="213569" y="1945432"/>
            <a:ext cx="3352800" cy="21336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= sqrt(m);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for(i=2;i&lt;=k;i++)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if(m%i= =0)break;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if(i&gt;k)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......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20" name="Rectangle 4"/>
          <p:cNvSpPr/>
          <p:nvPr/>
        </p:nvSpPr>
        <p:spPr>
          <a:xfrm>
            <a:off x="4545392" y="1945432"/>
            <a:ext cx="5367032" cy="1208083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wrap="none" anchor="ctr" anchorCtr="0"/>
          <a:lstStyle/>
          <a:p>
            <a:pPr eaLnBrk="1" hangingPunct="1"/>
            <a:r>
              <a:rPr lang="en-US" altLang="zh-CN" sz="2400" dirty="0" smtClean="0">
                <a:latin typeface="Times New Roman" panose="02020603050405020304" pitchFamily="18" charset="0"/>
              </a:rPr>
              <a:t>for(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=2;m%i</a:t>
            </a:r>
            <a:r>
              <a:rPr lang="en-US" altLang="zh-CN" sz="2400" dirty="0">
                <a:latin typeface="Times New Roman" panose="02020603050405020304" pitchFamily="18" charset="0"/>
              </a:rPr>
              <a:t>!=0;i++);//</a:t>
            </a:r>
            <a:r>
              <a:rPr lang="zh-CN" altLang="en-US" sz="2400" dirty="0">
                <a:latin typeface="Times New Roman" panose="02020603050405020304" pitchFamily="18" charset="0"/>
              </a:rPr>
              <a:t>此处为空循环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if(i==m)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  ........</a:t>
            </a:r>
          </a:p>
        </p:txBody>
      </p:sp>
      <p:sp>
        <p:nvSpPr>
          <p:cNvPr id="60421" name="Text Box 5"/>
          <p:cNvSpPr txBox="1"/>
          <p:nvPr/>
        </p:nvSpPr>
        <p:spPr>
          <a:xfrm>
            <a:off x="286594" y="4680695"/>
            <a:ext cx="8610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求解某一范围内的质数（用双重循环实现）</a:t>
            </a:r>
          </a:p>
        </p:txBody>
      </p:sp>
      <p:sp>
        <p:nvSpPr>
          <p:cNvPr id="60422" name="Text Box 6"/>
          <p:cNvSpPr txBox="1"/>
          <p:nvPr/>
        </p:nvSpPr>
        <p:spPr>
          <a:xfrm>
            <a:off x="286594" y="1296145"/>
            <a:ext cx="28797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方法一</a:t>
            </a:r>
          </a:p>
        </p:txBody>
      </p:sp>
      <p:sp>
        <p:nvSpPr>
          <p:cNvPr id="60423" name="Text Box 7"/>
          <p:cNvSpPr txBox="1"/>
          <p:nvPr/>
        </p:nvSpPr>
        <p:spPr>
          <a:xfrm>
            <a:off x="4534744" y="1312441"/>
            <a:ext cx="28797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方法二</a:t>
            </a:r>
          </a:p>
        </p:txBody>
      </p:sp>
      <p:sp>
        <p:nvSpPr>
          <p:cNvPr id="60424" name="Text Box 8"/>
          <p:cNvSpPr txBox="1"/>
          <p:nvPr/>
        </p:nvSpPr>
        <p:spPr>
          <a:xfrm>
            <a:off x="4545392" y="3284984"/>
            <a:ext cx="5367031" cy="829945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找到第一个能被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整除的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即结束循环，若这个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就是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本身，则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为质数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/>
          <p:nvPr/>
        </p:nvSpPr>
        <p:spPr>
          <a:xfrm>
            <a:off x="335360" y="260648"/>
            <a:ext cx="10225136" cy="4693593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5.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打印图形（以九九乘法表为例）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  双重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循环控制图形的输出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外循环控制行的变化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内循环控制每行中输出的字符数或表达式个数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  关键：</a:t>
            </a:r>
            <a:endParaRPr lang="en-US" altLang="zh-CN" sz="2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600" dirty="0">
                <a:latin typeface="+mn-ea"/>
                <a:ea typeface="+mn-ea"/>
              </a:rPr>
              <a:t> </a:t>
            </a:r>
            <a:r>
              <a:rPr lang="en-US" altLang="zh-CN" sz="2600" dirty="0" smtClean="0">
                <a:latin typeface="+mn-ea"/>
                <a:ea typeface="+mn-ea"/>
              </a:rPr>
              <a:t> 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控制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行首字符的输出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位置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可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通过灵活使用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setw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实现。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6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、穷举法（以百钱百鸡问题为例）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用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单循环或多重循环遍举所有可能取值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，交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由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条件筛选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出正确的方案。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/>
          <p:nvPr/>
        </p:nvSpPr>
        <p:spPr>
          <a:xfrm>
            <a:off x="263352" y="332656"/>
            <a:ext cx="10513168" cy="5893921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7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、文本统计</a:t>
            </a:r>
          </a:p>
          <a:p>
            <a:pPr eaLnBrk="1" hangingPunct="1"/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要点：</a:t>
            </a:r>
            <a:endParaRPr lang="en-US" altLang="zh-CN" sz="2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2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  <a:ea typeface="+mn-ea"/>
              </a:rPr>
              <a:t> </a:t>
            </a:r>
            <a:r>
              <a:rPr lang="zh-CN" altLang="en-US" sz="2600" dirty="0" smtClean="0">
                <a:latin typeface="+mn-ea"/>
                <a:ea typeface="+mn-ea"/>
              </a:rPr>
              <a:t>空白符</a:t>
            </a:r>
            <a:r>
              <a:rPr lang="zh-CN" altLang="en-US" sz="2600" dirty="0">
                <a:latin typeface="+mn-ea"/>
                <a:ea typeface="+mn-ea"/>
              </a:rPr>
              <a:t>的构成</a:t>
            </a:r>
          </a:p>
          <a:p>
            <a:pPr lvl="2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  <a:ea typeface="+mn-ea"/>
              </a:rPr>
              <a:t> </a:t>
            </a:r>
            <a:r>
              <a:rPr lang="zh-CN" altLang="en-US" sz="2600" dirty="0" smtClean="0">
                <a:latin typeface="+mn-ea"/>
                <a:ea typeface="+mn-ea"/>
              </a:rPr>
              <a:t>常用</a:t>
            </a:r>
            <a:r>
              <a:rPr lang="zh-CN" altLang="en-US" sz="2600" dirty="0">
                <a:latin typeface="+mn-ea"/>
                <a:ea typeface="+mn-ea"/>
              </a:rPr>
              <a:t>字符型数据的正确表达（大写字母、小写字母、数字字符）</a:t>
            </a:r>
          </a:p>
          <a:p>
            <a:pPr lvl="2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+mn-ea"/>
                <a:ea typeface="+mn-ea"/>
              </a:rPr>
              <a:t> </a:t>
            </a:r>
            <a:r>
              <a:rPr lang="zh-CN" altLang="en-US" sz="2600" dirty="0" smtClean="0">
                <a:latin typeface="+mn-ea"/>
                <a:ea typeface="+mn-ea"/>
              </a:rPr>
              <a:t>文本</a:t>
            </a:r>
            <a:r>
              <a:rPr lang="zh-CN" altLang="en-US" sz="2600" dirty="0">
                <a:latin typeface="+mn-ea"/>
                <a:ea typeface="+mn-ea"/>
              </a:rPr>
              <a:t>结束符</a:t>
            </a:r>
          </a:p>
          <a:p>
            <a:pPr eaLnBrk="1" hangingPunct="1"/>
            <a:endParaRPr lang="zh-CN" altLang="en-US" sz="26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8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迭代法</a:t>
            </a:r>
            <a:r>
              <a:rPr lang="en-US" altLang="zh-CN" sz="2600" dirty="0" smtClean="0">
                <a:latin typeface="+mn-ea"/>
                <a:ea typeface="+mn-ea"/>
              </a:rPr>
              <a:t>—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求方程的根</a:t>
            </a:r>
            <a:endParaRPr lang="zh-CN" altLang="en-US" sz="26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  <a:ea typeface="+mn-ea"/>
              </a:rPr>
              <a:t>方法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：（不断重复以下步骤，直到差值的绝对值足够小）</a:t>
            </a:r>
          </a:p>
          <a:p>
            <a:pPr lvl="2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 利用迭代公式通过旧值求新值</a:t>
            </a:r>
          </a:p>
          <a:p>
            <a:pPr lvl="2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 记录新旧值的差值</a:t>
            </a:r>
          </a:p>
          <a:p>
            <a:pPr lvl="2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 用新值代替旧值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7328" y="-171400"/>
            <a:ext cx="5472112" cy="7620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2600" b="0" dirty="0">
                <a:solidFill>
                  <a:schemeClr val="tx1"/>
                </a:solidFill>
                <a:latin typeface="新宋体" panose="02010609030101010101" pitchFamily="49" charset="-122"/>
              </a:rPr>
              <a:t>3.2.1  if </a:t>
            </a:r>
            <a:r>
              <a:rPr lang="zh-CN" altLang="en-US" sz="2600" b="0" dirty="0">
                <a:solidFill>
                  <a:schemeClr val="tx1"/>
                </a:solidFill>
                <a:latin typeface="新宋体" panose="02010609030101010101" pitchFamily="49" charset="-122"/>
              </a:rPr>
              <a:t>语句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7328" y="1052736"/>
            <a:ext cx="7200800" cy="3744664"/>
          </a:xfrm>
          <a:ln>
            <a:solidFill>
              <a:srgbClr val="C00000"/>
            </a:solidFill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单分支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语句     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0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形式：  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 indent="0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600" b="1" dirty="0" smtClean="0">
                <a:solidFill>
                  <a:srgbClr val="C00000"/>
                </a:solidFill>
                <a:latin typeface="+mn-ea"/>
              </a:rPr>
              <a:t>    if 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zh-CN" altLang="en-US" sz="2600" b="1" dirty="0">
                <a:solidFill>
                  <a:srgbClr val="C00000"/>
                </a:solidFill>
                <a:latin typeface="+mn-ea"/>
              </a:rPr>
              <a:t>表达式</a:t>
            </a: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) </a:t>
            </a:r>
            <a:endParaRPr lang="en-US" altLang="zh-CN" sz="2600" b="1" dirty="0" smtClean="0">
              <a:solidFill>
                <a:srgbClr val="C00000"/>
              </a:solidFill>
              <a:latin typeface="+mn-ea"/>
            </a:endParaRPr>
          </a:p>
          <a:p>
            <a:pPr indent="0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600" b="1" dirty="0" smtClean="0">
                <a:solidFill>
                  <a:srgbClr val="C00000"/>
                </a:solidFill>
                <a:latin typeface="+mn-ea"/>
              </a:rPr>
              <a:t>        </a:t>
            </a:r>
            <a:r>
              <a:rPr lang="zh-CN" altLang="en-US" sz="2600" b="1" dirty="0" smtClean="0">
                <a:solidFill>
                  <a:srgbClr val="C00000"/>
                </a:solidFill>
                <a:latin typeface="+mn-ea"/>
              </a:rPr>
              <a:t>语句</a:t>
            </a:r>
            <a:endParaRPr lang="en-US" altLang="zh-CN" sz="2600" b="1" dirty="0">
              <a:solidFill>
                <a:srgbClr val="C00000"/>
              </a:solidFill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说明：</a:t>
            </a:r>
            <a:endParaRPr lang="en-US" altLang="zh-CN" sz="2600" dirty="0" smtClean="0">
              <a:solidFill>
                <a:schemeClr val="tx1"/>
              </a:solidFill>
              <a:latin typeface="+mn-ea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当表达式的值为</a:t>
            </a:r>
            <a:r>
              <a:rPr lang="zh-CN" altLang="en-US" sz="2600" dirty="0">
                <a:solidFill>
                  <a:schemeClr val="tx1"/>
                </a:solidFill>
                <a:latin typeface="+mn-ea"/>
              </a:rPr>
              <a:t>真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2600" dirty="0">
                <a:solidFill>
                  <a:schemeClr val="tx1"/>
                </a:solidFill>
                <a:latin typeface="+mn-ea"/>
              </a:rPr>
              <a:t>非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0)</a:t>
            </a:r>
            <a:r>
              <a:rPr lang="zh-CN" altLang="en-US" sz="2600" dirty="0">
                <a:solidFill>
                  <a:schemeClr val="tx1"/>
                </a:solidFill>
                <a:latin typeface="+mn-ea"/>
              </a:rPr>
              <a:t>时，执行表达式后面的语句</a:t>
            </a:r>
            <a:r>
              <a:rPr lang="en-US" altLang="zh-CN" sz="2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sz="2600" dirty="0">
                <a:solidFill>
                  <a:schemeClr val="tx1"/>
                </a:solidFill>
                <a:latin typeface="+mn-ea"/>
              </a:rPr>
              <a:t>否则绕过该语句，而执行其后面的语句</a:t>
            </a:r>
            <a:r>
              <a:rPr lang="zh-CN" altLang="en-US" sz="2600" dirty="0" smtClean="0">
                <a:solidFill>
                  <a:schemeClr val="tx1"/>
                </a:solidFill>
                <a:latin typeface="+mn-ea"/>
              </a:rPr>
              <a:t>。    </a:t>
            </a:r>
            <a:endParaRPr lang="zh-CN" altLang="en-US" sz="26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322232"/>
              </p:ext>
            </p:extLst>
          </p:nvPr>
        </p:nvGraphicFramePr>
        <p:xfrm>
          <a:off x="7536160" y="620688"/>
          <a:ext cx="3513137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r:id="rId3" imgW="1901825" imgH="1965960" progId="Word.Picture.8">
                  <p:embed/>
                </p:oleObj>
              </mc:Choice>
              <mc:Fallback>
                <p:oleObj r:id="rId3" imgW="1901825" imgH="196596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36160" y="620688"/>
                        <a:ext cx="3513137" cy="417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/>
          <p:nvPr/>
        </p:nvSpPr>
        <p:spPr>
          <a:xfrm>
            <a:off x="156396" y="783511"/>
            <a:ext cx="7086600" cy="5041380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namespace std;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main()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 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x,y,t;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&lt;&lt;"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y"&lt;&lt;endl;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&gt;&gt;x&gt;&gt;y;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if (x&lt;y)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t=x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x=y;  y=t;}          //x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交换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cout&lt;&lt;x&lt;&lt;"&gt;"&lt;&lt;y&lt;&lt;endl;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system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("pause");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return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-8704" y="116632"/>
            <a:ext cx="74168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35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3.1】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已知输入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两个整数，使得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x&gt;y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91345" y="188456"/>
            <a:ext cx="4752528" cy="4536688"/>
          </a:xfrm>
          <a:ln>
            <a:solidFill>
              <a:srgbClr val="C00000"/>
            </a:solidFill>
          </a:ln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24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双分支</a:t>
            </a:r>
            <a:r>
              <a:rPr lang="en-US" altLang="zh-CN" sz="24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zh-CN" altLang="en-US" sz="24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语句</a:t>
            </a:r>
            <a:endParaRPr lang="en-US" altLang="zh-CN" sz="2400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形式：</a:t>
            </a:r>
            <a:endParaRPr lang="zh-CN" altLang="en-US" sz="24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 eaLnBrk="1" hangingPunct="1">
              <a:lnSpc>
                <a:spcPct val="105000"/>
              </a:lnSpc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if (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表达式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)  </a:t>
            </a:r>
          </a:p>
          <a:p>
            <a:pPr lvl="2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语句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1</a:t>
            </a:r>
            <a:endParaRPr lang="zh-CN" altLang="en-US" sz="2400" b="1" dirty="0">
              <a:solidFill>
                <a:srgbClr val="C00000"/>
              </a:solidFill>
              <a:latin typeface="+mn-ea"/>
            </a:endParaRPr>
          </a:p>
          <a:p>
            <a:pPr lvl="2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else</a:t>
            </a:r>
          </a:p>
          <a:p>
            <a:pPr lvl="4" algn="just" eaLnBrk="1" hangingPunct="1">
              <a:lnSpc>
                <a:spcPct val="105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语句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2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说明：</a:t>
            </a:r>
            <a:endParaRPr lang="en-US" altLang="zh-CN" sz="2400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当</a:t>
            </a:r>
            <a:r>
              <a:rPr lang="zh-CN" altLang="en-US" sz="24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表达式为真</a:t>
            </a:r>
            <a:r>
              <a:rPr lang="en-US" altLang="zh-CN" sz="24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非</a:t>
            </a:r>
            <a:r>
              <a:rPr lang="en-US" altLang="zh-CN" sz="24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0)</a:t>
            </a:r>
            <a:r>
              <a:rPr lang="zh-CN" altLang="en-US" sz="24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时，执行语句</a:t>
            </a:r>
            <a:r>
              <a:rPr lang="en-US" altLang="zh-CN" sz="24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，否则执行语句</a:t>
            </a:r>
            <a:r>
              <a:rPr lang="en-US" altLang="zh-CN" sz="2400" dirty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aphicFrame>
        <p:nvGraphicFramePr>
          <p:cNvPr id="1229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54439"/>
              </p:ext>
            </p:extLst>
          </p:nvPr>
        </p:nvGraphicFramePr>
        <p:xfrm>
          <a:off x="5267895" y="-16396"/>
          <a:ext cx="550862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r:id="rId3" imgW="2282825" imgH="1965960" progId="Word.Picture.8">
                  <p:embed/>
                </p:oleObj>
              </mc:Choice>
              <mc:Fallback>
                <p:oleObj r:id="rId3" imgW="2282825" imgH="196596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7895" y="-16396"/>
                        <a:ext cx="5508625" cy="438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/>
          </p:cNvSpPr>
          <p:nvPr/>
        </p:nvSpPr>
        <p:spPr>
          <a:xfrm>
            <a:off x="5267895" y="4365104"/>
            <a:ext cx="5384800" cy="5047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rgbClr val="000099"/>
                </a:solidFill>
                <a:latin typeface="+mn-lt"/>
                <a:ea typeface="+mn-ea"/>
              </a:defRPr>
            </a:lvl2pPr>
            <a:lvl3pPr marL="987425" indent="-2940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kern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3.2】</a:t>
            </a:r>
            <a:r>
              <a:rPr lang="zh-CN" altLang="en-US" sz="2400" kern="0" dirty="0" smtClean="0">
                <a:solidFill>
                  <a:schemeClr val="tx1"/>
                </a:solidFill>
              </a:rPr>
              <a:t>计算分段函数：</a:t>
            </a:r>
            <a:endParaRPr lang="zh-CN" altLang="en-US" sz="240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22806"/>
              </p:ext>
            </p:extLst>
          </p:nvPr>
        </p:nvGraphicFramePr>
        <p:xfrm>
          <a:off x="5289999" y="5085184"/>
          <a:ext cx="468153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r:id="rId5" imgW="1701800" imgH="533400" progId="Equation.3">
                  <p:embed/>
                </p:oleObj>
              </mc:Choice>
              <mc:Fallback>
                <p:oleObj r:id="rId5" imgW="1701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289999" y="5085184"/>
                        <a:ext cx="4681538" cy="1466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/>
          <p:nvPr/>
        </p:nvSpPr>
        <p:spPr>
          <a:xfrm>
            <a:off x="263352" y="3576616"/>
            <a:ext cx="11161240" cy="5355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思考：若使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max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存放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中大者，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min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存放小者，分析下面程序段正确否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263798" y="1252265"/>
            <a:ext cx="4320033" cy="1981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if(x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   y=sin(x)+sqrt(x*x+1);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   y=cos(x)</a:t>
            </a: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x*x+3*x;</a:t>
            </a:r>
          </a:p>
        </p:txBody>
      </p:sp>
      <p:sp>
        <p:nvSpPr>
          <p:cNvPr id="14340" name="Rectangle 4"/>
          <p:cNvSpPr/>
          <p:nvPr/>
        </p:nvSpPr>
        <p:spPr>
          <a:xfrm>
            <a:off x="407369" y="4492231"/>
            <a:ext cx="3672408" cy="1600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if (x&gt;y)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   max = x; min = y;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else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   max = y; min = x;</a:t>
            </a:r>
          </a:p>
        </p:txBody>
      </p:sp>
      <p:sp>
        <p:nvSpPr>
          <p:cNvPr id="2" name="标注: 弯曲线形 1"/>
          <p:cNvSpPr/>
          <p:nvPr/>
        </p:nvSpPr>
        <p:spPr>
          <a:xfrm>
            <a:off x="1703661" y="188640"/>
            <a:ext cx="2448123" cy="647700"/>
          </a:xfrm>
          <a:prstGeom prst="borderCallout2">
            <a:avLst>
              <a:gd name="adj1" fmla="val 18750"/>
              <a:gd name="adj2" fmla="val -2045"/>
              <a:gd name="adj3" fmla="val 18750"/>
              <a:gd name="adj4" fmla="val -16667"/>
              <a:gd name="adj5" fmla="val 197161"/>
              <a:gd name="adj6" fmla="val -28843"/>
            </a:avLst>
          </a:prstGeom>
          <a:solidFill>
            <a:srgbClr val="CCFF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i="0" u="none" strike="noStrike" kern="1200" cap="none" spc="0" normalizeH="0" baseline="0" noProof="0" dirty="0">
                <a:ln w="0"/>
                <a:solidFill>
                  <a:schemeClr val="tx1"/>
                </a:solidFill>
                <a:uLnTx/>
                <a:uFillTx/>
                <a:latin typeface="+mn-ea"/>
                <a:cs typeface="+mn-cs"/>
              </a:rPr>
              <a:t>等价于</a:t>
            </a:r>
            <a:r>
              <a:rPr kumimoji="0" lang="en-US" altLang="zh-CN" sz="2200" i="0" u="none" strike="noStrike" kern="1200" cap="none" spc="0" normalizeH="0" baseline="0" noProof="0" dirty="0">
                <a:ln w="0"/>
                <a:solidFill>
                  <a:schemeClr val="tx1"/>
                </a:solidFill>
                <a:uLnTx/>
                <a:uFillTx/>
                <a:latin typeface="+mn-ea"/>
                <a:cs typeface="+mn-cs"/>
              </a:rPr>
              <a:t>if(x!=0)</a:t>
            </a:r>
          </a:p>
        </p:txBody>
      </p:sp>
      <p:sp>
        <p:nvSpPr>
          <p:cNvPr id="4" name="标注: 弯曲线形 3"/>
          <p:cNvSpPr/>
          <p:nvPr/>
        </p:nvSpPr>
        <p:spPr>
          <a:xfrm>
            <a:off x="6744072" y="1557123"/>
            <a:ext cx="1871663" cy="5762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8544"/>
              <a:gd name="adj6" fmla="val -34185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 w="0"/>
                <a:solidFill>
                  <a:schemeClr val="tx1"/>
                </a:solidFill>
                <a:uLnTx/>
                <a:uFillTx/>
                <a:latin typeface="+mn-ea"/>
                <a:cs typeface="+mn-cs"/>
              </a:rPr>
              <a:t>if(x==0)</a:t>
            </a:r>
          </a:p>
        </p:txBody>
      </p:sp>
      <p:sp>
        <p:nvSpPr>
          <p:cNvPr id="5" name="云形标注 4"/>
          <p:cNvSpPr/>
          <p:nvPr/>
        </p:nvSpPr>
        <p:spPr>
          <a:xfrm>
            <a:off x="5087888" y="98351"/>
            <a:ext cx="4248472" cy="828278"/>
          </a:xfrm>
          <a:prstGeom prst="cloudCallout">
            <a:avLst>
              <a:gd name="adj1" fmla="val -64740"/>
              <a:gd name="adj2" fmla="val -1531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sz="2200" dirty="0">
                <a:ln w="0"/>
                <a:solidFill>
                  <a:schemeClr val="tx1"/>
                </a:solidFill>
                <a:latin typeface="+mn-ea"/>
              </a:rPr>
              <a:t>if(!x)</a:t>
            </a:r>
            <a:r>
              <a:rPr lang="zh-CN" altLang="en-US" sz="2200" dirty="0">
                <a:ln w="0"/>
                <a:solidFill>
                  <a:schemeClr val="tx1"/>
                </a:solidFill>
                <a:latin typeface="+mn-ea"/>
              </a:rPr>
              <a:t>的等价表达？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4655840" y="4589538"/>
            <a:ext cx="2376264" cy="1647774"/>
          </a:xfrm>
          <a:prstGeom prst="cloudCallout">
            <a:avLst>
              <a:gd name="adj1" fmla="val -89752"/>
              <a:gd name="adj2" fmla="val 204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2200" dirty="0" smtClean="0">
                <a:ln w="0"/>
                <a:solidFill>
                  <a:schemeClr val="tx1"/>
                </a:solidFill>
                <a:latin typeface="+mn-ea"/>
              </a:rPr>
              <a:t>注意：复合语句的正确使用！！！</a:t>
            </a:r>
            <a:endParaRPr lang="zh-CN" altLang="en-US" sz="2200" dirty="0">
              <a:ln w="0"/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7500156" y="4493359"/>
            <a:ext cx="3924436" cy="1600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if (x&gt;y)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latin typeface="+mn-ea"/>
                <a:ea typeface="+mn-ea"/>
              </a:rPr>
              <a:t>{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 max </a:t>
            </a: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= x; min = y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; }</a:t>
            </a:r>
            <a:endParaRPr lang="en-US" altLang="zh-CN" sz="26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  <a:latin typeface="+mn-ea"/>
                <a:ea typeface="+mn-ea"/>
              </a:rPr>
              <a:t>else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 smtClean="0">
                <a:latin typeface="+mn-ea"/>
                <a:ea typeface="+mn-ea"/>
              </a:rPr>
              <a:t>{ max </a:t>
            </a:r>
            <a:r>
              <a:rPr lang="en-US" altLang="zh-CN" sz="2600" dirty="0">
                <a:latin typeface="+mn-ea"/>
                <a:ea typeface="+mn-ea"/>
              </a:rPr>
              <a:t>= y; min = x</a:t>
            </a:r>
            <a:r>
              <a:rPr lang="en-US" altLang="zh-CN" sz="2600" dirty="0" smtClean="0">
                <a:latin typeface="+mn-ea"/>
                <a:ea typeface="+mn-ea"/>
              </a:rPr>
              <a:t>; </a:t>
            </a:r>
            <a:r>
              <a:rPr lang="en-US" altLang="zh-CN" sz="2600" dirty="0" smtClean="0">
                <a:solidFill>
                  <a:schemeClr val="tx1"/>
                </a:solidFill>
                <a:latin typeface="+mn-ea"/>
                <a:ea typeface="+mn-ea"/>
              </a:rPr>
              <a:t>}</a:t>
            </a:r>
            <a:endParaRPr lang="en-US" altLang="zh-CN" sz="2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191344" y="44624"/>
            <a:ext cx="10729192" cy="648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3.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多分支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语句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en-US" sz="24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 形式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if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1)</a:t>
            </a:r>
          </a:p>
          <a:p>
            <a:pPr lvl="1" eaLnBrk="1" hangingPunct="1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	    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语句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</a:p>
          <a:p>
            <a:pPr lvl="1" eaLnBrk="1" hangingPunct="1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else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if (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2)</a:t>
            </a:r>
          </a:p>
          <a:p>
            <a:pPr lvl="1" eaLnBrk="1" hangingPunct="1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	    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语句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</a:p>
          <a:p>
            <a:pPr lvl="1" eaLnBrk="1" hangingPunct="1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	        ┆</a:t>
            </a:r>
          </a:p>
          <a:p>
            <a:pPr lvl="1" eaLnBrk="1" hangingPunct="1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else 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if (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表达式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n)</a:t>
            </a:r>
          </a:p>
          <a:p>
            <a:pPr lvl="1" eaLnBrk="1" hangingPunct="1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	    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语句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</a:p>
          <a:p>
            <a:pPr lvl="1" eaLnBrk="1" hangingPunct="1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  else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1" eaLnBrk="1" hangingPunct="1"/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	    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语句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  <a:ea typeface="+mn-ea"/>
              </a:rPr>
              <a:t>n+1</a:t>
            </a:r>
          </a:p>
          <a:p>
            <a:pPr lvl="1" eaLnBrk="1" hangingPunct="1"/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说明：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若表达式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值</a:t>
            </a:r>
            <a:r>
              <a:rPr lang="zh-CN" altLang="en-US" sz="2400" dirty="0" smtClean="0">
                <a:latin typeface="+mn-ea"/>
                <a:ea typeface="+mn-ea"/>
                <a:cs typeface="Times New Roman" panose="02020603050405020304" pitchFamily="18" charset="0"/>
              </a:rPr>
              <a:t>非</a:t>
            </a:r>
            <a:r>
              <a:rPr lang="en-US" altLang="zh-CN" sz="2400" dirty="0" smtClean="0"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执行语句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，然后结束多分支；否则若表达式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值非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，则执行语句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然后结束多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分支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依此类推，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若所有表达式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的值都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则执行语句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n+1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363" name="Rectangle 4"/>
          <p:cNvSpPr/>
          <p:nvPr/>
        </p:nvSpPr>
        <p:spPr>
          <a:xfrm>
            <a:off x="4324350" y="2533650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65248"/>
              </p:ext>
            </p:extLst>
          </p:nvPr>
        </p:nvGraphicFramePr>
        <p:xfrm>
          <a:off x="4943872" y="28005"/>
          <a:ext cx="5724525" cy="332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r:id="rId3" imgW="3091180" imgH="2158365" progId="Word.Picture.8">
                  <p:embed/>
                </p:oleObj>
              </mc:Choice>
              <mc:Fallback>
                <p:oleObj r:id="rId3" imgW="3091180" imgH="215836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3872" y="28005"/>
                        <a:ext cx="5724525" cy="33289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799856" y="3212976"/>
            <a:ext cx="7272808" cy="172419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注意：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</a:endParaRPr>
          </a:p>
          <a:p>
            <a:pPr algn="just" eaLnBrk="1" hangingPunct="1">
              <a:spcBef>
                <a:spcPts val="600"/>
              </a:spcBef>
              <a:defRPr/>
            </a:pP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</a:rPr>
              <a:t>①</a:t>
            </a:r>
            <a:r>
              <a:rPr kumimoji="1"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无论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</a:rPr>
              <a:t>有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</a:rPr>
              <a:t>几个分支，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</a:rPr>
              <a:t>程序只执行一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</a:rPr>
              <a:t>个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分支，当有</a:t>
            </a:r>
            <a:r>
              <a:rPr kumimoji="1" lang="zh-CN" altLang="en-US" sz="2400" dirty="0">
                <a:latin typeface="宋体" panose="02010600030101010101" pitchFamily="2" charset="-122"/>
              </a:rPr>
              <a:t>多个表达式同时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满足时，</a:t>
            </a:r>
            <a:r>
              <a:rPr kumimoji="1" lang="zh-CN" altLang="en-US" sz="2400" dirty="0">
                <a:latin typeface="宋体" panose="02010600030101010101" pitchFamily="2" charset="-122"/>
              </a:rPr>
              <a:t>则只执行第一个与之匹配的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语句</a:t>
            </a:r>
            <a:r>
              <a:rPr kumimoji="1" lang="zh-CN" altLang="en-US" sz="2400" dirty="0">
                <a:latin typeface="宋体" panose="02010600030101010101" pitchFamily="2" charset="-122"/>
              </a:rPr>
              <a:t>；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</a:rPr>
              <a:t>②</a:t>
            </a:r>
            <a:r>
              <a:rPr kumimoji="1" lang="en-US" altLang="zh-CN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else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</a:rPr>
              <a:t>不能连写成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elseif</a:t>
            </a:r>
            <a:r>
              <a:rPr kumimoji="1" lang="zh-CN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</a:rPr>
              <a:t>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新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3927</Words>
  <Application>Microsoft Office PowerPoint</Application>
  <PresentationFormat>宽屏</PresentationFormat>
  <Paragraphs>661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黑体</vt:lpstr>
      <vt:lpstr>华文新魏</vt:lpstr>
      <vt:lpstr>楷体</vt:lpstr>
      <vt:lpstr>楷体_GB2312</vt:lpstr>
      <vt:lpstr>隶书</vt:lpstr>
      <vt:lpstr>宋体</vt:lpstr>
      <vt:lpstr>新宋体</vt:lpstr>
      <vt:lpstr>Arial</vt:lpstr>
      <vt:lpstr>Symbol</vt:lpstr>
      <vt:lpstr>Times New Roman</vt:lpstr>
      <vt:lpstr>Wingdings</vt:lpstr>
      <vt:lpstr>Network</vt:lpstr>
      <vt:lpstr>1_Network</vt:lpstr>
      <vt:lpstr>Picture</vt:lpstr>
      <vt:lpstr>Microsoft Word Picture</vt:lpstr>
      <vt:lpstr>Equation.3</vt:lpstr>
      <vt:lpstr>Bitmap Image</vt:lpstr>
      <vt:lpstr>Equation.DSMT4</vt:lpstr>
      <vt:lpstr>第3章  结构化程序设计 </vt:lpstr>
      <vt:lpstr>3.1 顺序结构 </vt:lpstr>
      <vt:lpstr>3.1.3 复合语句 </vt:lpstr>
      <vt:lpstr>3.2 选择结构 </vt:lpstr>
      <vt:lpstr>3.2.1  if 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4.if语句的嵌套形式</vt:lpstr>
      <vt:lpstr>PowerPoint 演示文稿</vt:lpstr>
      <vt:lpstr>PowerPoint 演示文稿</vt:lpstr>
      <vt:lpstr>  3.2.2  switch语句</vt:lpstr>
      <vt:lpstr>PowerPoint 演示文稿</vt:lpstr>
      <vt:lpstr>PowerPoint 演示文稿</vt:lpstr>
      <vt:lpstr>3.3  循环结构 </vt:lpstr>
      <vt:lpstr>PowerPoint 演示文稿</vt:lpstr>
      <vt:lpstr>PowerPoint 演示文稿</vt:lpstr>
      <vt:lpstr>PowerPoint 演示文稿</vt:lpstr>
      <vt:lpstr>3.3.2 循环的嵌套</vt:lpstr>
      <vt:lpstr>PowerPoint 演示文稿</vt:lpstr>
      <vt:lpstr>PowerPoint 演示文稿</vt:lpstr>
      <vt:lpstr>3.3.3  break和continue语句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结构化程序设计 </dc:title>
  <dc:creator>songyang</dc:creator>
  <cp:lastModifiedBy>Tianyz99</cp:lastModifiedBy>
  <cp:revision>212</cp:revision>
  <dcterms:created xsi:type="dcterms:W3CDTF">2004-08-16T08:09:00Z</dcterms:created>
  <dcterms:modified xsi:type="dcterms:W3CDTF">2024-02-20T02:52:40Z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FCC091B3777A4A61A50E1891FA8F9ACC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eyJoZGlkIjoiNTk2NmM0YWFmMmQ1YWYxOGE0OTgzNTVmMzAwYTA2ZjYifQ==</vt:lpwstr>
  </property>
</Properties>
</file>