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11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43" r:id="rId28"/>
    <p:sldId id="344" r:id="rId29"/>
    <p:sldId id="345" r:id="rId30"/>
    <p:sldId id="352" r:id="rId31"/>
    <p:sldId id="356" r:id="rId32"/>
    <p:sldId id="353" r:id="rId33"/>
    <p:sldId id="354" r:id="rId34"/>
    <p:sldId id="355" r:id="rId35"/>
    <p:sldId id="347" r:id="rId36"/>
    <p:sldId id="348" r:id="rId37"/>
    <p:sldId id="349" r:id="rId38"/>
    <p:sldId id="350" r:id="rId39"/>
    <p:sldId id="351" r:id="rId40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66"/>
    <a:srgbClr val="CCFFFF"/>
    <a:srgbClr val="FFFFCC"/>
    <a:srgbClr val="FF0000"/>
    <a:srgbClr val="FFFF00"/>
    <a:srgbClr val="FFCCFF"/>
    <a:srgbClr val="FFFF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81" autoAdjust="0"/>
    <p:restoredTop sz="94366"/>
  </p:normalViewPr>
  <p:slideViewPr>
    <p:cSldViewPr showGuides="1">
      <p:cViewPr varScale="1">
        <p:scale>
          <a:sx n="84" d="100"/>
          <a:sy n="84" d="100"/>
        </p:scale>
        <p:origin x="1099" y="67"/>
      </p:cViewPr>
      <p:guideLst>
        <p:guide orient="horz" pos="218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" d="1"/>
        <a:sy n="1" d="1"/>
      </p:scale>
      <p:origin x="0" y="-86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363C5-E40D-4FB6-953A-75B3A91C85DF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2024/2/20</a:t>
            </a:fld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106848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57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r>
              <a:rPr lang="zh-CN" altLang="en-US" dirty="0"/>
              <a:t>乘积的矩阵是</a:t>
            </a:r>
            <a:r>
              <a:rPr lang="en-US" altLang="zh-CN" dirty="0"/>
              <a:t>M</a:t>
            </a:r>
            <a:r>
              <a:rPr lang="zh-CN" altLang="en-US" dirty="0"/>
              <a:t>行</a:t>
            </a:r>
            <a:r>
              <a:rPr lang="en-US" altLang="zh-CN" dirty="0"/>
              <a:t>P</a:t>
            </a:r>
            <a:r>
              <a:rPr lang="zh-CN" altLang="en-US" dirty="0"/>
              <a:t>列的，而每个元素是经过</a:t>
            </a:r>
            <a:r>
              <a:rPr lang="en-US" altLang="zh-CN" dirty="0"/>
              <a:t>N</a:t>
            </a:r>
            <a:r>
              <a:rPr lang="zh-CN" altLang="en-US" dirty="0"/>
              <a:t>次累加得到的，故求解乘积矩阵需三重循环。</a:t>
            </a:r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16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3359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24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24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  <a:lvl2pPr>
              <a:defRPr sz="2800">
                <a:solidFill>
                  <a:srgbClr val="000000"/>
                </a:solidFill>
              </a:defRPr>
            </a:lvl2pPr>
            <a:lvl3pPr>
              <a:defRPr sz="24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>
                <a:solidFill>
                  <a:srgbClr val="00000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Microsoft_Word_97_-_2003___1.doc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>
          <a:xfrm>
            <a:off x="2057400" y="30480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buClrTx/>
              <a:buSzTx/>
              <a:buFontTx/>
            </a:pPr>
            <a:r>
              <a:rPr lang="zh-CN" altLang="en-US" sz="4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第四章  数组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>
          <a:xfrm>
            <a:off x="4488904" y="1524000"/>
            <a:ext cx="4343400" cy="3273152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spcBef>
                <a:spcPts val="2400"/>
              </a:spcBef>
              <a:buClrTx/>
              <a:buSzTx/>
              <a:buFontTx/>
            </a:pPr>
            <a:r>
              <a:rPr kumimoji="1" lang="zh-CN" altLang="en-US" b="1" dirty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4.1 一维数组</a:t>
            </a:r>
          </a:p>
          <a:p>
            <a:pPr algn="just" eaLnBrk="1" hangingPunct="1">
              <a:spcBef>
                <a:spcPts val="2400"/>
              </a:spcBef>
              <a:buClrTx/>
              <a:buSzTx/>
              <a:buFontTx/>
            </a:pPr>
            <a:r>
              <a:rPr kumimoji="1" lang="zh-CN" altLang="en-US" b="1" dirty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4.2 二维数组</a:t>
            </a:r>
          </a:p>
          <a:p>
            <a:pPr algn="just" eaLnBrk="1" hangingPunct="1">
              <a:spcBef>
                <a:spcPts val="2400"/>
              </a:spcBef>
              <a:buClrTx/>
              <a:buSzTx/>
              <a:buFontTx/>
            </a:pPr>
            <a:r>
              <a:rPr kumimoji="1" lang="zh-CN" altLang="en-US" b="1" dirty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4.3 </a:t>
            </a:r>
            <a:r>
              <a:rPr kumimoji="1" lang="zh-CN" altLang="en-US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字符数组</a:t>
            </a:r>
            <a:endParaRPr kumimoji="1" lang="zh-CN" altLang="en-US" b="1" dirty="0">
              <a:ln>
                <a:noFill/>
              </a:ln>
              <a:solidFill>
                <a:srgbClr val="0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spcBef>
                <a:spcPts val="2400"/>
              </a:spcBef>
              <a:buClrTx/>
              <a:buSzTx/>
              <a:buFontTx/>
            </a:pPr>
            <a:r>
              <a:rPr kumimoji="1" lang="zh-CN" altLang="en-US" b="1" dirty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 程序举例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/>
          <p:nvPr/>
        </p:nvSpPr>
        <p:spPr>
          <a:xfrm>
            <a:off x="90804" y="55880"/>
            <a:ext cx="10973747" cy="343170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ts val="600"/>
              </a:spcBef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2.  </a:t>
            </a:r>
            <a:r>
              <a:rPr lang="zh-CN" altLang="en-US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冒泡法排序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  基本思想：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  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）从第一个元素开始，对数组中两两相邻的元素比较，将值较小的元素放在前面，值较大的元素放在后面，一轮比较比较完毕，最大的数存放在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a[N-1]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中；</a:t>
            </a:r>
          </a:p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  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）然后对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a[0]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a[N-2]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个数进行同（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）的操作，次最大数放入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a[N-2]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元素内，完成第二趟排序；依次类推，进行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趟排序后，所有数均有序。</a:t>
            </a:r>
          </a:p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【</a:t>
            </a: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4.3】</a:t>
            </a: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用冒泡排序法实现例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4.2</a:t>
            </a:r>
          </a:p>
        </p:txBody>
      </p:sp>
      <p:sp>
        <p:nvSpPr>
          <p:cNvPr id="12294" name="Rectangle 4"/>
          <p:cNvSpPr/>
          <p:nvPr/>
        </p:nvSpPr>
        <p:spPr>
          <a:xfrm>
            <a:off x="335360" y="4066917"/>
            <a:ext cx="687705" cy="216916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2295" name="Rectangle 5"/>
          <p:cNvSpPr/>
          <p:nvPr/>
        </p:nvSpPr>
        <p:spPr>
          <a:xfrm>
            <a:off x="2879170" y="4066917"/>
            <a:ext cx="687705" cy="216916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2296" name="Rectangle 6"/>
          <p:cNvSpPr/>
          <p:nvPr/>
        </p:nvSpPr>
        <p:spPr>
          <a:xfrm>
            <a:off x="3910410" y="4066917"/>
            <a:ext cx="687705" cy="216916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2297" name="Line 7"/>
          <p:cNvSpPr/>
          <p:nvPr/>
        </p:nvSpPr>
        <p:spPr>
          <a:xfrm>
            <a:off x="335360" y="4416802"/>
            <a:ext cx="687705" cy="0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8" name="Rectangle 8"/>
          <p:cNvSpPr/>
          <p:nvPr/>
        </p:nvSpPr>
        <p:spPr>
          <a:xfrm>
            <a:off x="1641555" y="4066917"/>
            <a:ext cx="687705" cy="216916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2299" name="Line 9"/>
          <p:cNvSpPr/>
          <p:nvPr/>
        </p:nvSpPr>
        <p:spPr>
          <a:xfrm>
            <a:off x="335360" y="4906387"/>
            <a:ext cx="687705" cy="0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0" name="Line 10"/>
          <p:cNvSpPr/>
          <p:nvPr/>
        </p:nvSpPr>
        <p:spPr>
          <a:xfrm>
            <a:off x="335360" y="5326122"/>
            <a:ext cx="687705" cy="0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1" name="Line 11"/>
          <p:cNvSpPr/>
          <p:nvPr/>
        </p:nvSpPr>
        <p:spPr>
          <a:xfrm>
            <a:off x="335360" y="5816342"/>
            <a:ext cx="687705" cy="0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2" name="Line 12"/>
          <p:cNvSpPr/>
          <p:nvPr/>
        </p:nvSpPr>
        <p:spPr>
          <a:xfrm>
            <a:off x="1641555" y="4486652"/>
            <a:ext cx="687705" cy="0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3" name="Line 13"/>
          <p:cNvSpPr/>
          <p:nvPr/>
        </p:nvSpPr>
        <p:spPr>
          <a:xfrm>
            <a:off x="1641555" y="4906387"/>
            <a:ext cx="687705" cy="0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4" name="Line 14"/>
          <p:cNvSpPr/>
          <p:nvPr/>
        </p:nvSpPr>
        <p:spPr>
          <a:xfrm>
            <a:off x="1641555" y="5326122"/>
            <a:ext cx="687705" cy="0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5" name="Line 15"/>
          <p:cNvSpPr/>
          <p:nvPr/>
        </p:nvSpPr>
        <p:spPr>
          <a:xfrm>
            <a:off x="1641555" y="5745857"/>
            <a:ext cx="687705" cy="0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6" name="Line 16"/>
          <p:cNvSpPr/>
          <p:nvPr/>
        </p:nvSpPr>
        <p:spPr>
          <a:xfrm>
            <a:off x="2879170" y="4556502"/>
            <a:ext cx="687705" cy="0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7" name="Line 17"/>
          <p:cNvSpPr/>
          <p:nvPr/>
        </p:nvSpPr>
        <p:spPr>
          <a:xfrm>
            <a:off x="2879170" y="4976237"/>
            <a:ext cx="687705" cy="0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8" name="Line 18"/>
          <p:cNvSpPr/>
          <p:nvPr/>
        </p:nvSpPr>
        <p:spPr>
          <a:xfrm>
            <a:off x="2879170" y="5395972"/>
            <a:ext cx="687705" cy="0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9" name="Line 19"/>
          <p:cNvSpPr/>
          <p:nvPr/>
        </p:nvSpPr>
        <p:spPr>
          <a:xfrm>
            <a:off x="2879170" y="5816342"/>
            <a:ext cx="687705" cy="0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10" name="Line 20"/>
          <p:cNvSpPr/>
          <p:nvPr/>
        </p:nvSpPr>
        <p:spPr>
          <a:xfrm>
            <a:off x="3910410" y="4556502"/>
            <a:ext cx="687705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11" name="Line 21"/>
          <p:cNvSpPr/>
          <p:nvPr/>
        </p:nvSpPr>
        <p:spPr>
          <a:xfrm>
            <a:off x="3910410" y="4906387"/>
            <a:ext cx="687705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12" name="Line 22"/>
          <p:cNvSpPr/>
          <p:nvPr/>
        </p:nvSpPr>
        <p:spPr>
          <a:xfrm>
            <a:off x="3910410" y="5326122"/>
            <a:ext cx="687705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13" name="Line 23"/>
          <p:cNvSpPr/>
          <p:nvPr/>
        </p:nvSpPr>
        <p:spPr>
          <a:xfrm>
            <a:off x="3910410" y="5816342"/>
            <a:ext cx="687705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14" name="Text Box 24"/>
          <p:cNvSpPr txBox="1"/>
          <p:nvPr/>
        </p:nvSpPr>
        <p:spPr>
          <a:xfrm>
            <a:off x="473155" y="4066917"/>
            <a:ext cx="481330" cy="4603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ln>
                  <a:noFill/>
                </a:ln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2315" name="Text Box 25"/>
          <p:cNvSpPr txBox="1"/>
          <p:nvPr/>
        </p:nvSpPr>
        <p:spPr>
          <a:xfrm>
            <a:off x="403940" y="4416802"/>
            <a:ext cx="619125" cy="4603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ln>
                  <a:noFill/>
                </a:ln>
                <a:solidFill>
                  <a:srgbClr val="000000"/>
                </a:solidFill>
              </a:rPr>
              <a:t> 3</a:t>
            </a:r>
          </a:p>
        </p:txBody>
      </p:sp>
      <p:sp>
        <p:nvSpPr>
          <p:cNvPr id="12316" name="Text Box 26"/>
          <p:cNvSpPr txBox="1"/>
          <p:nvPr/>
        </p:nvSpPr>
        <p:spPr>
          <a:xfrm>
            <a:off x="473155" y="4905117"/>
            <a:ext cx="412750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ln>
                  <a:noFill/>
                </a:ln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2317" name="Text Box 27"/>
          <p:cNvSpPr txBox="1"/>
          <p:nvPr/>
        </p:nvSpPr>
        <p:spPr>
          <a:xfrm>
            <a:off x="473155" y="5326122"/>
            <a:ext cx="412750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ln>
                  <a:noFill/>
                </a:ln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2318" name="Text Box 28"/>
          <p:cNvSpPr txBox="1"/>
          <p:nvPr/>
        </p:nvSpPr>
        <p:spPr>
          <a:xfrm>
            <a:off x="473155" y="5816342"/>
            <a:ext cx="481330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ln>
                  <a:noFill/>
                </a:ln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2319" name="Line 29"/>
          <p:cNvSpPr/>
          <p:nvPr/>
        </p:nvSpPr>
        <p:spPr>
          <a:xfrm>
            <a:off x="473155" y="4276467"/>
            <a:ext cx="0" cy="280035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2320" name="Line 30"/>
          <p:cNvSpPr/>
          <p:nvPr/>
        </p:nvSpPr>
        <p:spPr>
          <a:xfrm>
            <a:off x="473155" y="4696837"/>
            <a:ext cx="0" cy="349885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2321" name="Line 31"/>
          <p:cNvSpPr/>
          <p:nvPr/>
        </p:nvSpPr>
        <p:spPr>
          <a:xfrm>
            <a:off x="473155" y="5116572"/>
            <a:ext cx="0" cy="349885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2322" name="Line 32"/>
          <p:cNvSpPr/>
          <p:nvPr/>
        </p:nvSpPr>
        <p:spPr>
          <a:xfrm>
            <a:off x="473155" y="5536307"/>
            <a:ext cx="0" cy="489585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2323" name="Line 33"/>
          <p:cNvSpPr/>
          <p:nvPr/>
        </p:nvSpPr>
        <p:spPr>
          <a:xfrm>
            <a:off x="816690" y="4276467"/>
            <a:ext cx="0" cy="349885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2324" name="Line 34"/>
          <p:cNvSpPr/>
          <p:nvPr/>
        </p:nvSpPr>
        <p:spPr>
          <a:xfrm>
            <a:off x="816690" y="4696837"/>
            <a:ext cx="0" cy="419735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2325" name="Line 35"/>
          <p:cNvSpPr/>
          <p:nvPr/>
        </p:nvSpPr>
        <p:spPr>
          <a:xfrm>
            <a:off x="816690" y="5536307"/>
            <a:ext cx="0" cy="489585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2326" name="Text Box 36"/>
          <p:cNvSpPr txBox="1"/>
          <p:nvPr/>
        </p:nvSpPr>
        <p:spPr>
          <a:xfrm>
            <a:off x="335995" y="3717032"/>
            <a:ext cx="687705" cy="39941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K=5</a:t>
            </a:r>
          </a:p>
        </p:txBody>
      </p:sp>
      <p:sp>
        <p:nvSpPr>
          <p:cNvPr id="12327" name="Text Box 37"/>
          <p:cNvSpPr txBox="1"/>
          <p:nvPr/>
        </p:nvSpPr>
        <p:spPr>
          <a:xfrm>
            <a:off x="1779350" y="4066917"/>
            <a:ext cx="481330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ln>
                  <a:noFill/>
                </a:ln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2328" name="Text Box 38"/>
          <p:cNvSpPr txBox="1"/>
          <p:nvPr/>
        </p:nvSpPr>
        <p:spPr>
          <a:xfrm>
            <a:off x="1786335" y="4486652"/>
            <a:ext cx="412750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ln>
                  <a:noFill/>
                </a:ln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2329" name="Text Box 39"/>
          <p:cNvSpPr txBox="1"/>
          <p:nvPr/>
        </p:nvSpPr>
        <p:spPr>
          <a:xfrm>
            <a:off x="1779350" y="4890512"/>
            <a:ext cx="481330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ln>
                  <a:noFill/>
                </a:ln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2330" name="Text Box 40"/>
          <p:cNvSpPr txBox="1"/>
          <p:nvPr/>
        </p:nvSpPr>
        <p:spPr>
          <a:xfrm>
            <a:off x="1710770" y="5326122"/>
            <a:ext cx="549910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ln>
                  <a:noFill/>
                </a:ln>
                <a:solidFill>
                  <a:srgbClr val="000000"/>
                </a:solidFill>
              </a:rPr>
              <a:t> 7</a:t>
            </a:r>
          </a:p>
        </p:txBody>
      </p:sp>
      <p:sp>
        <p:nvSpPr>
          <p:cNvPr id="12331" name="Text Box 41"/>
          <p:cNvSpPr txBox="1"/>
          <p:nvPr/>
        </p:nvSpPr>
        <p:spPr>
          <a:xfrm>
            <a:off x="1779350" y="5745857"/>
            <a:ext cx="481330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ln>
                  <a:noFill/>
                </a:ln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2332" name="Text Box 42"/>
          <p:cNvSpPr txBox="1"/>
          <p:nvPr/>
        </p:nvSpPr>
        <p:spPr>
          <a:xfrm>
            <a:off x="1646000" y="3717032"/>
            <a:ext cx="756285" cy="39941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K=4</a:t>
            </a:r>
          </a:p>
        </p:txBody>
      </p:sp>
      <p:sp>
        <p:nvSpPr>
          <p:cNvPr id="12333" name="Line 43"/>
          <p:cNvSpPr/>
          <p:nvPr/>
        </p:nvSpPr>
        <p:spPr>
          <a:xfrm>
            <a:off x="1779350" y="4206617"/>
            <a:ext cx="0" cy="419735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2334" name="Line 44"/>
          <p:cNvSpPr/>
          <p:nvPr/>
        </p:nvSpPr>
        <p:spPr>
          <a:xfrm>
            <a:off x="1779350" y="4696837"/>
            <a:ext cx="0" cy="349885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2335" name="Line 45"/>
          <p:cNvSpPr/>
          <p:nvPr/>
        </p:nvSpPr>
        <p:spPr>
          <a:xfrm>
            <a:off x="1779350" y="5116572"/>
            <a:ext cx="0" cy="419735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2336" name="Line 46"/>
          <p:cNvSpPr/>
          <p:nvPr/>
        </p:nvSpPr>
        <p:spPr>
          <a:xfrm>
            <a:off x="2192100" y="5116572"/>
            <a:ext cx="0" cy="419735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2337" name="Text Box 47"/>
          <p:cNvSpPr txBox="1"/>
          <p:nvPr/>
        </p:nvSpPr>
        <p:spPr>
          <a:xfrm>
            <a:off x="2948385" y="4066917"/>
            <a:ext cx="619125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ln>
                  <a:noFill/>
                </a:ln>
                <a:solidFill>
                  <a:srgbClr val="000000"/>
                </a:solidFill>
              </a:rPr>
              <a:t> 3</a:t>
            </a:r>
          </a:p>
        </p:txBody>
      </p:sp>
      <p:sp>
        <p:nvSpPr>
          <p:cNvPr id="12338" name="Text Box 48"/>
          <p:cNvSpPr txBox="1"/>
          <p:nvPr/>
        </p:nvSpPr>
        <p:spPr>
          <a:xfrm>
            <a:off x="3016965" y="4527292"/>
            <a:ext cx="481330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ln>
                  <a:noFill/>
                </a:ln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2339" name="Text Box 49"/>
          <p:cNvSpPr txBox="1"/>
          <p:nvPr/>
        </p:nvSpPr>
        <p:spPr>
          <a:xfrm>
            <a:off x="3016965" y="4944487"/>
            <a:ext cx="481330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ln>
                  <a:noFill/>
                </a:ln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2340" name="Text Box 50"/>
          <p:cNvSpPr txBox="1"/>
          <p:nvPr/>
        </p:nvSpPr>
        <p:spPr>
          <a:xfrm>
            <a:off x="3016965" y="5395972"/>
            <a:ext cx="549910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ln>
                  <a:noFill/>
                </a:ln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2341" name="Text Box 51"/>
          <p:cNvSpPr txBox="1"/>
          <p:nvPr/>
        </p:nvSpPr>
        <p:spPr>
          <a:xfrm>
            <a:off x="3016965" y="5816342"/>
            <a:ext cx="549910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ln>
                  <a:noFill/>
                </a:ln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2342" name="Text Box 52"/>
          <p:cNvSpPr txBox="1"/>
          <p:nvPr/>
        </p:nvSpPr>
        <p:spPr>
          <a:xfrm>
            <a:off x="2883615" y="3717032"/>
            <a:ext cx="824865" cy="39941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K=3</a:t>
            </a:r>
          </a:p>
        </p:txBody>
      </p:sp>
      <p:sp>
        <p:nvSpPr>
          <p:cNvPr id="12343" name="Line 53"/>
          <p:cNvSpPr/>
          <p:nvPr/>
        </p:nvSpPr>
        <p:spPr>
          <a:xfrm>
            <a:off x="3016965" y="4346952"/>
            <a:ext cx="0" cy="419735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2344" name="Line 54"/>
          <p:cNvSpPr/>
          <p:nvPr/>
        </p:nvSpPr>
        <p:spPr>
          <a:xfrm>
            <a:off x="3016965" y="4836537"/>
            <a:ext cx="0" cy="349885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2345" name="Text Box 55"/>
          <p:cNvSpPr txBox="1"/>
          <p:nvPr/>
        </p:nvSpPr>
        <p:spPr>
          <a:xfrm>
            <a:off x="4090115" y="4059297"/>
            <a:ext cx="549910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ln>
                  <a:noFill/>
                </a:ln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2346" name="Text Box 56"/>
          <p:cNvSpPr txBox="1"/>
          <p:nvPr/>
        </p:nvSpPr>
        <p:spPr>
          <a:xfrm>
            <a:off x="3978990" y="4486652"/>
            <a:ext cx="549910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ln>
                  <a:noFill/>
                </a:ln>
                <a:solidFill>
                  <a:srgbClr val="000000"/>
                </a:solidFill>
              </a:rPr>
              <a:t> 4</a:t>
            </a:r>
          </a:p>
        </p:txBody>
      </p:sp>
      <p:sp>
        <p:nvSpPr>
          <p:cNvPr id="12347" name="Text Box 57"/>
          <p:cNvSpPr txBox="1"/>
          <p:nvPr/>
        </p:nvSpPr>
        <p:spPr>
          <a:xfrm>
            <a:off x="4048205" y="4905117"/>
            <a:ext cx="481330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ln>
                  <a:noFill/>
                </a:ln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2348" name="Text Box 58"/>
          <p:cNvSpPr txBox="1"/>
          <p:nvPr/>
        </p:nvSpPr>
        <p:spPr>
          <a:xfrm>
            <a:off x="3979625" y="5326122"/>
            <a:ext cx="619125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ln>
                  <a:noFill/>
                </a:ln>
                <a:solidFill>
                  <a:srgbClr val="000000"/>
                </a:solidFill>
              </a:rPr>
              <a:t> 8</a:t>
            </a:r>
          </a:p>
        </p:txBody>
      </p:sp>
      <p:sp>
        <p:nvSpPr>
          <p:cNvPr id="12349" name="Text Box 59"/>
          <p:cNvSpPr txBox="1"/>
          <p:nvPr/>
        </p:nvSpPr>
        <p:spPr>
          <a:xfrm>
            <a:off x="3978990" y="5816342"/>
            <a:ext cx="549910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ln>
                  <a:noFill/>
                </a:ln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12350" name="Text Box 60"/>
          <p:cNvSpPr txBox="1"/>
          <p:nvPr/>
        </p:nvSpPr>
        <p:spPr>
          <a:xfrm>
            <a:off x="3914855" y="3717032"/>
            <a:ext cx="687705" cy="39941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K=2</a:t>
            </a:r>
          </a:p>
        </p:txBody>
      </p:sp>
      <p:sp>
        <p:nvSpPr>
          <p:cNvPr id="12351" name="Line 61"/>
          <p:cNvSpPr/>
          <p:nvPr/>
        </p:nvSpPr>
        <p:spPr>
          <a:xfrm>
            <a:off x="4048205" y="4276467"/>
            <a:ext cx="0" cy="489585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1268" name="Text Box 63"/>
          <p:cNvSpPr txBox="1"/>
          <p:nvPr/>
        </p:nvSpPr>
        <p:spPr>
          <a:xfrm>
            <a:off x="6168008" y="3342382"/>
            <a:ext cx="3657600" cy="3293209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for(i=0;i&lt;5;i++)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     for(j=1;j&lt; 5-i ;j++)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        if(a[j-1]&gt;a[j] 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       </a:t>
            </a:r>
            <a:r>
              <a:rPr lang="en-US" altLang="zh-CN" sz="2600" dirty="0" smtClean="0">
                <a:solidFill>
                  <a:srgbClr val="000000"/>
                </a:solidFill>
              </a:rPr>
              <a:t>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             temp=a[j-1</a:t>
            </a:r>
            <a:r>
              <a:rPr lang="en-US" altLang="zh-CN" sz="2600" dirty="0">
                <a:solidFill>
                  <a:srgbClr val="000000"/>
                </a:solidFill>
              </a:rPr>
              <a:t>];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	   a[j-1]=a[j];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             </a:t>
            </a:r>
            <a:r>
              <a:rPr lang="en-US" altLang="zh-CN" sz="2600" dirty="0" smtClean="0">
                <a:solidFill>
                  <a:srgbClr val="000000"/>
                </a:solidFill>
              </a:rPr>
              <a:t> a[j</a:t>
            </a:r>
            <a:r>
              <a:rPr lang="en-US" altLang="zh-CN" sz="2600" dirty="0">
                <a:solidFill>
                  <a:srgbClr val="000000"/>
                </a:solidFill>
              </a:rPr>
              <a:t>]=temp;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       </a:t>
            </a:r>
            <a:r>
              <a:rPr lang="en-US" altLang="zh-CN" sz="2600" dirty="0" smtClean="0">
                <a:solidFill>
                  <a:srgbClr val="000000"/>
                </a:solidFill>
              </a:rPr>
              <a:t>}</a:t>
            </a:r>
            <a:endParaRPr lang="en-US" altLang="zh-CN" sz="2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335360" y="685800"/>
            <a:ext cx="8763000" cy="25908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>
              <a:lnSpc>
                <a:spcPct val="130000"/>
              </a:lnSpc>
              <a:spcBef>
                <a:spcPts val="1200"/>
              </a:spcBef>
            </a:pP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4.2  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二维数组</a:t>
            </a:r>
            <a:b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4.2.1  </a:t>
            </a:r>
            <a:r>
              <a:rPr lang="zh-CN" altLang="en-US" sz="2800" b="1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二维数组的定义和初始化 </a:t>
            </a:r>
            <a:br>
              <a:rPr lang="zh-CN" altLang="en-US" sz="2800" b="1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</a:br>
            <a:r>
              <a:rPr lang="en-US" altLang="zh-CN" sz="2600" b="1" kern="12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1. </a:t>
            </a:r>
            <a:r>
              <a:rPr lang="zh-CN" altLang="en-US" sz="2600" b="1" kern="12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数组的定义</a:t>
            </a:r>
            <a:br>
              <a:rPr lang="zh-CN" altLang="en-US" sz="2600" b="1" kern="12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</a:b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数据类型    数组名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常量表达式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1][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常量表达式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2]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；</a:t>
            </a:r>
            <a:b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如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:  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float  a[2][3];</a:t>
            </a:r>
            <a:b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315" name="Group 4"/>
          <p:cNvGrpSpPr/>
          <p:nvPr/>
        </p:nvGrpSpPr>
        <p:grpSpPr>
          <a:xfrm>
            <a:off x="2489280" y="2992755"/>
            <a:ext cx="4376738" cy="1371600"/>
            <a:chOff x="1200" y="1248"/>
            <a:chExt cx="2757" cy="864"/>
          </a:xfrm>
        </p:grpSpPr>
        <p:sp>
          <p:nvSpPr>
            <p:cNvPr id="13320" name="Text Box 5"/>
            <p:cNvSpPr txBox="1"/>
            <p:nvPr/>
          </p:nvSpPr>
          <p:spPr>
            <a:xfrm>
              <a:off x="1200" y="1440"/>
              <a:ext cx="11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000000"/>
                </a:solidFill>
              </a:endParaRPr>
            </a:p>
          </p:txBody>
        </p:sp>
        <p:sp>
          <p:nvSpPr>
            <p:cNvPr id="13321" name="Text Box 6"/>
            <p:cNvSpPr txBox="1"/>
            <p:nvPr/>
          </p:nvSpPr>
          <p:spPr>
            <a:xfrm>
              <a:off x="1680" y="1296"/>
              <a:ext cx="2277" cy="7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</a:rPr>
                <a:t>a[0][0]</a:t>
              </a:r>
              <a:r>
                <a:rPr lang="zh-CN" altLang="en-US" sz="2400" dirty="0">
                  <a:solidFill>
                    <a:srgbClr val="000000"/>
                  </a:solidFill>
                </a:rPr>
                <a:t>　 </a:t>
              </a:r>
              <a:r>
                <a:rPr lang="en-US" altLang="zh-CN" sz="2400" dirty="0">
                  <a:solidFill>
                    <a:srgbClr val="000000"/>
                  </a:solidFill>
                </a:rPr>
                <a:t>a[0][1] </a:t>
              </a:r>
              <a:r>
                <a:rPr lang="zh-CN" altLang="en-US" sz="2400" dirty="0">
                  <a:solidFill>
                    <a:srgbClr val="000000"/>
                  </a:solidFill>
                </a:rPr>
                <a:t>　</a:t>
              </a:r>
              <a:r>
                <a:rPr lang="en-US" altLang="zh-CN" sz="2400" dirty="0">
                  <a:solidFill>
                    <a:srgbClr val="000000"/>
                  </a:solidFill>
                </a:rPr>
                <a:t>a[0][2]</a:t>
              </a: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</a:rPr>
                <a:t>  </a:t>
              </a: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</a:rPr>
                <a:t>a[1][0] </a:t>
              </a:r>
              <a:r>
                <a:rPr lang="zh-CN" altLang="en-US" sz="2400" dirty="0">
                  <a:solidFill>
                    <a:srgbClr val="000000"/>
                  </a:solidFill>
                </a:rPr>
                <a:t>　</a:t>
              </a:r>
              <a:r>
                <a:rPr lang="en-US" altLang="zh-CN" sz="2400" dirty="0">
                  <a:solidFill>
                    <a:srgbClr val="000000"/>
                  </a:solidFill>
                </a:rPr>
                <a:t>a[1][1] </a:t>
              </a:r>
              <a:r>
                <a:rPr lang="zh-CN" altLang="en-US" sz="2400" dirty="0">
                  <a:solidFill>
                    <a:srgbClr val="000000"/>
                  </a:solidFill>
                </a:rPr>
                <a:t>　</a:t>
              </a:r>
              <a:r>
                <a:rPr lang="en-US" altLang="zh-CN" sz="2400" dirty="0">
                  <a:solidFill>
                    <a:srgbClr val="000000"/>
                  </a:solidFill>
                </a:rPr>
                <a:t>a[1][2] </a:t>
              </a:r>
            </a:p>
          </p:txBody>
        </p:sp>
        <p:sp>
          <p:nvSpPr>
            <p:cNvPr id="13322" name="AutoShape 7"/>
            <p:cNvSpPr/>
            <p:nvPr/>
          </p:nvSpPr>
          <p:spPr>
            <a:xfrm>
              <a:off x="1584" y="1296"/>
              <a:ext cx="96" cy="816"/>
            </a:xfrm>
            <a:prstGeom prst="leftBracket">
              <a:avLst>
                <a:gd name="adj" fmla="val 7083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3323" name="AutoShape 8"/>
            <p:cNvSpPr/>
            <p:nvPr/>
          </p:nvSpPr>
          <p:spPr>
            <a:xfrm>
              <a:off x="3840" y="1248"/>
              <a:ext cx="48" cy="864"/>
            </a:xfrm>
            <a:prstGeom prst="rightBracket">
              <a:avLst>
                <a:gd name="adj" fmla="val 1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33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148447"/>
              </p:ext>
            </p:extLst>
          </p:nvPr>
        </p:nvGraphicFramePr>
        <p:xfrm>
          <a:off x="373063" y="5014913"/>
          <a:ext cx="9106297" cy="163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Document" r:id="rId4" imgW="5628859" imgH="855282" progId="Word.Document.8">
                  <p:embed/>
                </p:oleObj>
              </mc:Choice>
              <mc:Fallback>
                <p:oleObj name="Document" r:id="rId4" imgW="5628859" imgH="855282" progId="Word.Document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5"/>
                      <a:srcRect t="17392" b="-13043"/>
                      <a:stretch>
                        <a:fillRect/>
                      </a:stretch>
                    </p:blipFill>
                    <p:spPr>
                      <a:xfrm>
                        <a:off x="373063" y="5014913"/>
                        <a:ext cx="9106297" cy="163576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11"/>
          <p:cNvSpPr txBox="1"/>
          <p:nvPr/>
        </p:nvSpPr>
        <p:spPr>
          <a:xfrm>
            <a:off x="335360" y="6146419"/>
            <a:ext cx="9144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</a:t>
            </a:r>
            <a:r>
              <a:rPr lang="zh-CN" altLang="en-US" sz="2400" dirty="0" smtClean="0">
                <a:solidFill>
                  <a:srgbClr val="000000"/>
                </a:solidFill>
              </a:rPr>
              <a:t>序号</a:t>
            </a:r>
            <a:r>
              <a:rPr lang="zh-CN" altLang="en-US" sz="2400" dirty="0">
                <a:solidFill>
                  <a:srgbClr val="000000"/>
                </a:solidFill>
              </a:rPr>
              <a:t>：            </a:t>
            </a:r>
            <a:r>
              <a:rPr lang="zh-CN" altLang="en-US" sz="2400" dirty="0" smtClean="0">
                <a:solidFill>
                  <a:srgbClr val="000000"/>
                </a:solidFill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</a:rPr>
              <a:t>0          1          2          3           4           5</a:t>
            </a:r>
          </a:p>
        </p:txBody>
      </p:sp>
      <p:sp>
        <p:nvSpPr>
          <p:cNvPr id="13319" name="Text Box 12"/>
          <p:cNvSpPr txBox="1"/>
          <p:nvPr/>
        </p:nvSpPr>
        <p:spPr>
          <a:xfrm>
            <a:off x="735092" y="4499817"/>
            <a:ext cx="50323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序号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当前行号*每行列数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当前列号</a:t>
            </a:r>
          </a:p>
        </p:txBody>
      </p:sp>
      <p:sp>
        <p:nvSpPr>
          <p:cNvPr id="13" name="云形标注 12"/>
          <p:cNvSpPr/>
          <p:nvPr/>
        </p:nvSpPr>
        <p:spPr>
          <a:xfrm>
            <a:off x="7588642" y="4023995"/>
            <a:ext cx="3781436" cy="828278"/>
          </a:xfrm>
          <a:prstGeom prst="cloudCallout">
            <a:avLst>
              <a:gd name="adj1" fmla="val -69294"/>
              <a:gd name="adj2" fmla="val 77955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2200" dirty="0" smtClean="0">
                <a:ln w="0"/>
                <a:solidFill>
                  <a:srgbClr val="000000"/>
                </a:solidFill>
                <a:latin typeface="+mn-ea"/>
              </a:rPr>
              <a:t>按行顺序连续存放</a:t>
            </a:r>
            <a:endParaRPr lang="zh-CN" altLang="en-US" sz="2200" dirty="0">
              <a:ln w="0"/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/>
          <p:nvPr/>
        </p:nvSpPr>
        <p:spPr>
          <a:xfrm>
            <a:off x="205631" y="76725"/>
            <a:ext cx="9144000" cy="1168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ts val="600"/>
              </a:spcBef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2. </a:t>
            </a:r>
            <a:r>
              <a:rPr lang="zh-CN" altLang="en-US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数组的初始化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9" name="Text Box 3"/>
          <p:cNvSpPr txBox="1"/>
          <p:nvPr/>
        </p:nvSpPr>
        <p:spPr>
          <a:xfrm>
            <a:off x="205631" y="560913"/>
            <a:ext cx="9144000" cy="5536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</a:rPr>
              <a:t>1</a:t>
            </a:r>
            <a:r>
              <a:rPr lang="zh-CN" altLang="en-US" sz="2400" dirty="0">
                <a:solidFill>
                  <a:srgbClr val="000000"/>
                </a:solidFill>
              </a:rPr>
              <a:t>）按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在内存排列</a:t>
            </a:r>
            <a:r>
              <a:rPr lang="zh-CN" altLang="en-US" sz="2400" dirty="0">
                <a:solidFill>
                  <a:srgbClr val="000000"/>
                </a:solidFill>
              </a:rPr>
              <a:t>顺序对所有元素赋初值。</a:t>
            </a: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800" dirty="0">
              <a:solidFill>
                <a:srgbClr val="000000"/>
              </a:solidFill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</a:rPr>
              <a:t>2</a:t>
            </a:r>
            <a:r>
              <a:rPr lang="zh-CN" altLang="en-US" sz="2400" dirty="0">
                <a:solidFill>
                  <a:srgbClr val="000000"/>
                </a:solidFill>
              </a:rPr>
              <a:t>）按行给所有元素赋初值，每一行的数据放于一个花括号内。</a:t>
            </a: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800" dirty="0">
              <a:solidFill>
                <a:srgbClr val="000000"/>
              </a:solidFill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</a:rPr>
              <a:t>3</a:t>
            </a:r>
            <a:r>
              <a:rPr lang="zh-CN" altLang="en-US" sz="2400" dirty="0">
                <a:solidFill>
                  <a:srgbClr val="000000"/>
                </a:solidFill>
              </a:rPr>
              <a:t>）按行给部分元素赋初值，省略的元素初值此时自动为</a:t>
            </a:r>
            <a:r>
              <a:rPr lang="en-US" altLang="zh-CN" sz="2400" dirty="0">
                <a:solidFill>
                  <a:srgbClr val="000000"/>
                </a:solidFill>
              </a:rPr>
              <a:t>0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en-US" sz="2400" dirty="0">
              <a:solidFill>
                <a:srgbClr val="000000"/>
              </a:solidFill>
            </a:endParaRPr>
          </a:p>
          <a:p>
            <a:pPr marL="0" lvl="0" indent="0" eaLnBrk="1" hangingPunct="1">
              <a:lnSpc>
                <a:spcPct val="140000"/>
              </a:lnSpc>
              <a:spcBef>
                <a:spcPts val="3000"/>
              </a:spcBef>
              <a:buNone/>
            </a:pPr>
            <a:r>
              <a:rPr lang="zh-CN" altLang="en-US" sz="2400" dirty="0" smtClean="0">
                <a:solidFill>
                  <a:srgbClr val="000000"/>
                </a:solidFill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</a:rPr>
              <a:t>）按行赋初值也可省略第一维的长度。</a:t>
            </a: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rgbClr val="000000"/>
              </a:solidFill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				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5336" y="1295925"/>
            <a:ext cx="8610600" cy="492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1" lang="en-US" altLang="zh-CN" sz="2600" kern="1200" cap="none" spc="0" normalizeH="0" baseline="0" noProof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6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a[2][3]={1,2,3,4,5,6};    </a:t>
            </a:r>
            <a:r>
              <a:rPr kumimoji="1" lang="zh-CN" altLang="en-US" sz="26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或    </a:t>
            </a:r>
            <a:r>
              <a:rPr kumimoji="1" lang="en-US" altLang="zh-CN" sz="2600" kern="1200" cap="none" spc="0" normalizeH="0" baseline="0" noProof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6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a[][3]={1,2,3,4,5,6};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385336" y="2432501"/>
            <a:ext cx="8610600" cy="492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1" lang="en-US" altLang="zh-CN" sz="2600" kern="1200" cap="none" spc="0" normalizeH="0" baseline="0" noProof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6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a[2][3]={{1,2,3},{4,5,6}};</a:t>
            </a:r>
          </a:p>
        </p:txBody>
      </p:sp>
      <p:graphicFrame>
        <p:nvGraphicFramePr>
          <p:cNvPr id="1434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671746"/>
              </p:ext>
            </p:extLst>
          </p:nvPr>
        </p:nvGraphicFramePr>
        <p:xfrm>
          <a:off x="8256240" y="3452310"/>
          <a:ext cx="2438400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1" r:id="rId3" imgW="1143000" imgH="711200" progId="Equation.3">
                  <p:embed/>
                </p:oleObj>
              </mc:Choice>
              <mc:Fallback>
                <p:oleObj r:id="rId3" imgW="1143000" imgH="711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6240" y="3452310"/>
                        <a:ext cx="2438400" cy="12430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91344" y="3734325"/>
            <a:ext cx="8280920" cy="492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600" kern="1200" cap="none" spc="0" normalizeH="0" baseline="0" noProof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600" kern="1200" cap="none" spc="0" normalizeH="0" baseline="0" noProof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600" kern="1200" cap="none" spc="0" normalizeH="0" baseline="0" noProof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b[3][4]={{1,2},{0,3,4},{0,0,5}}       </a:t>
            </a:r>
            <a:r>
              <a:rPr kumimoji="1" lang="zh-CN" altLang="en-US" kern="1200" cap="none" spc="0" normalizeH="0" baseline="0" noProof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对应的数组</a:t>
            </a:r>
            <a:r>
              <a:rPr kumimoji="1" lang="en-US" altLang="zh-CN" kern="1200" cap="none" spc="0" normalizeH="0" baseline="0" noProof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zh-CN" altLang="en-US" kern="1200" cap="none" spc="0" normalizeH="0" baseline="0" noProof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1" lang="en-US" altLang="zh-CN" kern="1200" cap="none" spc="0" normalizeH="0" baseline="0" noProof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263352" y="5341935"/>
            <a:ext cx="7992888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kumimoji="1" lang="en-US" altLang="zh-CN" sz="26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int  c[ ][3]={{1},{ },{2</a:t>
            </a:r>
            <a:r>
              <a:rPr kumimoji="1" lang="en-US" altLang="zh-CN" sz="2600" kern="1200" cap="none" spc="0" normalizeH="0" baseline="0" noProof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}};                       </a:t>
            </a:r>
            <a:r>
              <a:rPr lang="zh-CN" altLang="en-US" dirty="0" smtClean="0">
                <a:solidFill>
                  <a:srgbClr val="000000"/>
                </a:solidFill>
              </a:rPr>
              <a:t>对应</a:t>
            </a:r>
            <a:r>
              <a:rPr lang="zh-CN" altLang="en-US" dirty="0">
                <a:solidFill>
                  <a:srgbClr val="000000"/>
                </a:solidFill>
              </a:rPr>
              <a:t>的数组</a:t>
            </a:r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zh-CN" altLang="en-US" dirty="0">
                <a:solidFill>
                  <a:srgbClr val="000000"/>
                </a:solidFill>
              </a:rPr>
              <a:t>为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endParaRPr kumimoji="1" lang="en-US" altLang="zh-CN" sz="2600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434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050735"/>
              </p:ext>
            </p:extLst>
          </p:nvPr>
        </p:nvGraphicFramePr>
        <p:xfrm>
          <a:off x="8256240" y="5036540"/>
          <a:ext cx="24384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2" r:id="rId5" imgW="927100" imgH="711200" progId="Equation.3">
                  <p:embed/>
                </p:oleObj>
              </mc:Choice>
              <mc:Fallback>
                <p:oleObj r:id="rId5" imgW="927100" imgH="711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56240" y="5036540"/>
                        <a:ext cx="2438400" cy="12287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云形标注 12"/>
          <p:cNvSpPr/>
          <p:nvPr/>
        </p:nvSpPr>
        <p:spPr>
          <a:xfrm>
            <a:off x="6456040" y="393461"/>
            <a:ext cx="3781436" cy="828278"/>
          </a:xfrm>
          <a:prstGeom prst="cloudCallout">
            <a:avLst>
              <a:gd name="adj1" fmla="val -69294"/>
              <a:gd name="adj2" fmla="val 77955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给出所有元素初值时，可省略第一维长度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263352" y="116438"/>
            <a:ext cx="7772400" cy="609600"/>
          </a:xfrm>
        </p:spPr>
        <p:txBody>
          <a:bodyPr vert="horz" wrap="square" lIns="91440" tIns="45720" rIns="91440" bIns="45720" anchor="ctr" anchorCtr="0"/>
          <a:lstStyle/>
          <a:p>
            <a:pPr marL="342900" indent="-342900" algn="just" eaLnBrk="1" hangingPunct="1">
              <a:spcBef>
                <a:spcPct val="30000"/>
              </a:spcBef>
            </a:pPr>
            <a:r>
              <a:rPr lang="en-US" altLang="zh-CN" sz="2800" b="1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4.2.2 </a:t>
            </a:r>
            <a:r>
              <a:rPr lang="zh-CN" altLang="en-US" sz="2800" b="1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二维数组的基本操作 </a:t>
            </a:r>
          </a:p>
        </p:txBody>
      </p:sp>
      <p:sp>
        <p:nvSpPr>
          <p:cNvPr id="15363" name="Text Box 4"/>
          <p:cNvSpPr txBox="1"/>
          <p:nvPr/>
        </p:nvSpPr>
        <p:spPr>
          <a:xfrm>
            <a:off x="263352" y="1107038"/>
            <a:ext cx="9031605" cy="160043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ts val="600"/>
              </a:spcBef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1.  </a:t>
            </a:r>
            <a:r>
              <a:rPr lang="zh-CN" altLang="en-US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数组的输入、输出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4.4】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输入两个矩阵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的值，求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c=A+B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5364" name="Rectangle 7"/>
          <p:cNvSpPr/>
          <p:nvPr/>
        </p:nvSpPr>
        <p:spPr>
          <a:xfrm>
            <a:off x="263352" y="3208888"/>
            <a:ext cx="91440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marL="0" lvl="0" indent="0">
              <a:spcBef>
                <a:spcPct val="0"/>
              </a:spcBef>
              <a:buNone/>
            </a:pP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365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645350"/>
              </p:ext>
            </p:extLst>
          </p:nvPr>
        </p:nvGraphicFramePr>
        <p:xfrm>
          <a:off x="551384" y="2478638"/>
          <a:ext cx="233362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3" r:id="rId3" imgW="1092200" imgH="457200" progId="Equation.3">
                  <p:embed/>
                </p:oleObj>
              </mc:Choice>
              <mc:Fallback>
                <p:oleObj r:id="rId3" imgW="1092200" imgH="457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1384" y="2478638"/>
                        <a:ext cx="2333625" cy="9699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644288"/>
              </p:ext>
            </p:extLst>
          </p:nvPr>
        </p:nvGraphicFramePr>
        <p:xfrm>
          <a:off x="3863752" y="2478638"/>
          <a:ext cx="24384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4" r:id="rId5" imgW="1168400" imgH="457200" progId="Equation.3">
                  <p:embed/>
                </p:oleObj>
              </mc:Choice>
              <mc:Fallback>
                <p:oleObj r:id="rId5" imgW="1168400" imgH="457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63752" y="2478638"/>
                        <a:ext cx="2438400" cy="9429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12"/>
          <p:cNvSpPr txBox="1"/>
          <p:nvPr/>
        </p:nvSpPr>
        <p:spPr>
          <a:xfrm>
            <a:off x="294632" y="3815751"/>
            <a:ext cx="6007520" cy="156966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分析：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相加的条件是两矩阵有相同的行、列数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矩阵相加是将两矩阵的对应元素相加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8" name="矩形 5"/>
          <p:cNvSpPr/>
          <p:nvPr/>
        </p:nvSpPr>
        <p:spPr>
          <a:xfrm>
            <a:off x="6924600" y="0"/>
            <a:ext cx="4355976" cy="682371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marL="0" lvl="0" indent="0"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 marL="0" lvl="0" indent="0"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 main()</a:t>
            </a:r>
          </a:p>
          <a:p>
            <a:pPr marL="0" lvl="0" indent="0"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int a[2][3],b[2][3],c[2][3],i,j;</a:t>
            </a:r>
          </a:p>
          <a:p>
            <a:pPr marL="0" lvl="0" indent="0"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 ( i = 0; i&lt;2;i++)    </a:t>
            </a:r>
          </a:p>
          <a:p>
            <a:pPr marL="0" lvl="0" indent="0"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j=0; j&lt;3; j++)</a:t>
            </a:r>
          </a:p>
          <a:p>
            <a:pPr marL="0" lvl="0" indent="0"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&gt;&gt;a[i][j];</a:t>
            </a:r>
          </a:p>
          <a:p>
            <a:pPr marL="0" lvl="0" indent="0"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nn-NO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nn-NO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nn-NO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i = 0; i&lt;2; i++)   </a:t>
            </a:r>
          </a:p>
          <a:p>
            <a:pPr marL="0" lvl="0" indent="0"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j = 0; j&lt;3; j++)</a:t>
            </a:r>
          </a:p>
          <a:p>
            <a:pPr marL="0" lvl="0" indent="0"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&gt;&gt;b[i][j];</a:t>
            </a:r>
          </a:p>
          <a:p>
            <a:pPr marL="0" lvl="0" indent="0"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i = 0; i&lt;2; i++) </a:t>
            </a:r>
          </a:p>
          <a:p>
            <a:pPr marL="0" lvl="0" indent="0"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j =0; j&lt;3; j++)</a:t>
            </a:r>
          </a:p>
          <a:p>
            <a:pPr marL="0" lvl="0" indent="0"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pl-PL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pl-PL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c[i</a:t>
            </a:r>
            <a:r>
              <a:rPr lang="pl-PL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][j]=a[i][j]+b[i][j];</a:t>
            </a:r>
          </a:p>
          <a:p>
            <a:pPr marL="0" lvl="0" indent="0"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nn-NO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nn-NO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nn-NO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i = 0; i&lt;2; i++)    </a:t>
            </a:r>
          </a:p>
          <a:p>
            <a:pPr marL="0" lvl="0" indent="0"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 j=0; j&lt;3; j++)</a:t>
            </a:r>
          </a:p>
          <a:p>
            <a:pPr marL="0" lvl="0" indent="0"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&lt;&lt;c[i][j]&lt;&lt;' ';</a:t>
            </a:r>
          </a:p>
          <a:p>
            <a:pPr marL="0" lvl="0" indent="0"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&lt;&lt;endl;</a:t>
            </a:r>
          </a:p>
          <a:p>
            <a:pPr marL="0" lvl="0" indent="0"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("pause");</a:t>
            </a:r>
          </a:p>
          <a:p>
            <a:pPr marL="0" lvl="0" indent="0"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pPr marL="0" lvl="0" indent="0"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" name="云形标注 8"/>
          <p:cNvSpPr/>
          <p:nvPr/>
        </p:nvSpPr>
        <p:spPr>
          <a:xfrm>
            <a:off x="9407352" y="5589240"/>
            <a:ext cx="2335808" cy="701149"/>
          </a:xfrm>
          <a:prstGeom prst="cloudCallout">
            <a:avLst>
              <a:gd name="adj1" fmla="val -63394"/>
              <a:gd name="adj2" fmla="val -86367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2200" dirty="0" smtClean="0">
                <a:ln w="0"/>
                <a:solidFill>
                  <a:srgbClr val="000000"/>
                </a:solidFill>
                <a:latin typeface="+mn-ea"/>
              </a:rPr>
              <a:t>外循环的循环体</a:t>
            </a:r>
            <a:endParaRPr lang="zh-CN" altLang="en-US" sz="2200" dirty="0">
              <a:ln w="0"/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/>
          <p:nvPr/>
        </p:nvSpPr>
        <p:spPr>
          <a:xfrm>
            <a:off x="119336" y="-4528"/>
            <a:ext cx="9144000" cy="196694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ts val="600"/>
              </a:spcBef>
              <a:buNone/>
            </a:pPr>
            <a:r>
              <a:rPr lang="en-US" altLang="zh-CN" sz="26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2.</a:t>
            </a:r>
            <a:r>
              <a:rPr lang="zh-CN" altLang="en-US" sz="26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求</a:t>
            </a:r>
            <a:r>
              <a:rPr lang="zh-CN" altLang="en-US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二维数组中最大（或最小）元素及下标 </a:t>
            </a:r>
          </a:p>
          <a:p>
            <a:pPr marL="457200" lvl="0" indent="-457200" eaLnBrk="1" hangingPunct="1">
              <a:lnSpc>
                <a:spcPct val="120000"/>
              </a:lnSpc>
              <a:spcBef>
                <a:spcPct val="60000"/>
              </a:spcBef>
              <a:buNone/>
            </a:pPr>
            <a:r>
              <a:rPr lang="zh-CN" altLang="en-US" sz="2600" dirty="0">
                <a:solidFill>
                  <a:srgbClr val="000000"/>
                </a:solidFill>
              </a:rPr>
              <a:t>    </a:t>
            </a:r>
            <a:r>
              <a:rPr lang="en-US" altLang="zh-CN" sz="2600" dirty="0">
                <a:solidFill>
                  <a:srgbClr val="000000"/>
                </a:solidFill>
              </a:rPr>
              <a:t>【</a:t>
            </a:r>
            <a:r>
              <a:rPr lang="zh-CN" altLang="en-US" sz="2600" dirty="0">
                <a:solidFill>
                  <a:srgbClr val="000000"/>
                </a:solidFill>
              </a:rPr>
              <a:t>例</a:t>
            </a:r>
            <a:r>
              <a:rPr lang="en-US" altLang="zh-CN" sz="2600" dirty="0">
                <a:solidFill>
                  <a:srgbClr val="000000"/>
                </a:solidFill>
              </a:rPr>
              <a:t>4.5】</a:t>
            </a:r>
            <a:r>
              <a:rPr lang="zh-CN" altLang="en-US" sz="2600" dirty="0">
                <a:solidFill>
                  <a:srgbClr val="000000"/>
                </a:solidFill>
              </a:rPr>
              <a:t>对</a:t>
            </a:r>
            <a:r>
              <a:rPr lang="en-US" altLang="zh-CN" sz="2600" dirty="0">
                <a:solidFill>
                  <a:srgbClr val="000000"/>
                </a:solidFill>
              </a:rPr>
              <a:t>3×3</a:t>
            </a:r>
            <a:r>
              <a:rPr lang="zh-CN" altLang="en-US" sz="2600" dirty="0">
                <a:solidFill>
                  <a:srgbClr val="000000"/>
                </a:solidFill>
              </a:rPr>
              <a:t>方阵，求最大元素及下标。</a:t>
            </a:r>
          </a:p>
          <a:p>
            <a:pPr marL="457200" lvl="0" indent="-457200" eaLnBrk="1" hangingPunct="1">
              <a:lnSpc>
                <a:spcPct val="120000"/>
              </a:lnSpc>
              <a:spcBef>
                <a:spcPct val="60000"/>
              </a:spcBef>
              <a:buNone/>
            </a:pP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</a:rPr>
              <a:t>   与一维数组求最大值的方式相同</a:t>
            </a:r>
            <a:r>
              <a:rPr lang="zh-CN" altLang="en-US" sz="2600" dirty="0">
                <a:solidFill>
                  <a:srgbClr val="000000"/>
                </a:solidFill>
              </a:rPr>
              <a:t>  </a:t>
            </a:r>
          </a:p>
        </p:txBody>
      </p:sp>
      <p:sp>
        <p:nvSpPr>
          <p:cNvPr id="17411" name="Text Box 3"/>
          <p:cNvSpPr txBox="1"/>
          <p:nvPr/>
        </p:nvSpPr>
        <p:spPr>
          <a:xfrm>
            <a:off x="695400" y="1954437"/>
            <a:ext cx="5832648" cy="4653582"/>
          </a:xfrm>
          <a:prstGeom prst="rect">
            <a:avLst/>
          </a:prstGeom>
          <a:noFill/>
          <a:ln w="9525">
            <a:solidFill>
              <a:srgbClr val="C00000"/>
            </a:solidFill>
          </a:ln>
          <a:effectLst/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300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max=a[0][0]; imax=0; jmax=0;</a:t>
            </a:r>
          </a:p>
          <a:p>
            <a:pPr marL="0" lvl="0" indent="0" eaLnBrk="1" hangingPunct="1">
              <a:spcBef>
                <a:spcPct val="300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for ( i = 0; i&lt;3; i++)    </a:t>
            </a:r>
          </a:p>
          <a:p>
            <a:pPr marL="0" lvl="0" indent="0" eaLnBrk="1" hangingPunct="1">
              <a:spcBef>
                <a:spcPct val="300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    for( j=0; j&lt;3; j++)</a:t>
            </a:r>
          </a:p>
          <a:p>
            <a:pPr marL="0" lvl="0" indent="0" eaLnBrk="1" hangingPunct="1">
              <a:spcBef>
                <a:spcPct val="300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	if( a[i][j]&gt;max)</a:t>
            </a:r>
          </a:p>
          <a:p>
            <a:pPr marL="0" lvl="0" indent="0" eaLnBrk="1" hangingPunct="1">
              <a:spcBef>
                <a:spcPct val="300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          </a:t>
            </a:r>
            <a:r>
              <a:rPr lang="en-US" altLang="zh-CN" sz="2600" dirty="0" smtClean="0">
                <a:solidFill>
                  <a:srgbClr val="000000"/>
                </a:solidFill>
              </a:rPr>
              <a:t> { </a:t>
            </a:r>
          </a:p>
          <a:p>
            <a:pPr marL="0" lvl="0" indent="0" eaLnBrk="1" hangingPunct="1">
              <a:spcBef>
                <a:spcPct val="300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               max=a[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600" dirty="0">
                <a:solidFill>
                  <a:srgbClr val="000000"/>
                </a:solidFill>
              </a:rPr>
              <a:t>][j]; </a:t>
            </a:r>
            <a:endParaRPr lang="en-US" altLang="zh-CN" sz="2600" dirty="0" smtClean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300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               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imax</a:t>
            </a:r>
            <a:r>
              <a:rPr lang="en-US" altLang="zh-CN" sz="2600" dirty="0" smtClean="0">
                <a:solidFill>
                  <a:srgbClr val="000000"/>
                </a:solidFill>
              </a:rPr>
              <a:t>=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600" dirty="0">
                <a:solidFill>
                  <a:srgbClr val="000000"/>
                </a:solidFill>
              </a:rPr>
              <a:t>; </a:t>
            </a:r>
            <a:endParaRPr lang="en-US" altLang="zh-CN" sz="2600" dirty="0" smtClean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300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               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jmax</a:t>
            </a:r>
            <a:r>
              <a:rPr lang="en-US" altLang="zh-CN" sz="2600" dirty="0" smtClean="0">
                <a:solidFill>
                  <a:srgbClr val="000000"/>
                </a:solidFill>
              </a:rPr>
              <a:t>=j;</a:t>
            </a:r>
          </a:p>
          <a:p>
            <a:pPr marL="0" lvl="0" indent="0" eaLnBrk="1" hangingPunct="1">
              <a:spcBef>
                <a:spcPct val="30000"/>
              </a:spcBef>
              <a:buNone/>
            </a:pPr>
            <a:r>
              <a:rPr lang="en-US" altLang="zh-CN" sz="2600" dirty="0" smtClean="0">
                <a:solidFill>
                  <a:srgbClr val="000000"/>
                </a:solidFill>
              </a:rPr>
              <a:t>            }</a:t>
            </a:r>
            <a:endParaRPr lang="en-US" altLang="zh-CN" sz="2600" dirty="0">
              <a:solidFill>
                <a:srgbClr val="000000"/>
              </a:solidFill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4871864" y="2985084"/>
            <a:ext cx="4032448" cy="1296144"/>
          </a:xfrm>
          <a:prstGeom prst="cloudCallout">
            <a:avLst>
              <a:gd name="adj1" fmla="val -81772"/>
              <a:gd name="adj2" fmla="val -43909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2200" dirty="0" smtClean="0">
                <a:ln w="0"/>
                <a:solidFill>
                  <a:srgbClr val="000000"/>
                </a:solidFill>
                <a:latin typeface="+mn-ea"/>
              </a:rPr>
              <a:t>通常外循环控制行的变化；内循环控制列的变化</a:t>
            </a:r>
            <a:endParaRPr lang="zh-CN" altLang="en-US" sz="2200" dirty="0">
              <a:ln w="0"/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/>
          <p:nvPr/>
        </p:nvSpPr>
        <p:spPr>
          <a:xfrm>
            <a:off x="47328" y="0"/>
            <a:ext cx="10585176" cy="18928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AutoNum type="arabicPeriod" startAt="3"/>
            </a:pPr>
            <a:r>
              <a:rPr lang="zh-CN" altLang="en-US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矩阵转置 </a:t>
            </a:r>
          </a:p>
          <a:p>
            <a:pPr marL="457200" lvl="0" indent="-457200" eaLnBrk="1" hangingPunct="1">
              <a:lnSpc>
                <a:spcPct val="125000"/>
              </a:lnSpc>
              <a:spcBef>
                <a:spcPct val="50000"/>
              </a:spcBef>
              <a:buNone/>
            </a:pP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</a:rPr>
              <a:t>   将矩阵以主对角线为轴线，将元素的行和</a:t>
            </a:r>
            <a:r>
              <a:rPr lang="zh-CN" altLang="en-US" sz="2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列对应位置的元素调换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r>
              <a:rPr lang="zh-CN" altLang="en-US" sz="2600" dirty="0">
                <a:solidFill>
                  <a:srgbClr val="000000"/>
                </a:solidFill>
              </a:rPr>
              <a:t> </a:t>
            </a:r>
          </a:p>
          <a:p>
            <a:pPr marL="457200" lvl="0" indent="-457200" eaLnBrk="1" hangingPunct="1">
              <a:lnSpc>
                <a:spcPct val="125000"/>
              </a:lnSpc>
              <a:spcBef>
                <a:spcPct val="50000"/>
              </a:spcBef>
              <a:buNone/>
            </a:pPr>
            <a:r>
              <a:rPr lang="zh-CN" altLang="en-US" sz="2600" dirty="0">
                <a:solidFill>
                  <a:srgbClr val="000000"/>
                </a:solidFill>
              </a:rPr>
              <a:t>	 </a:t>
            </a:r>
            <a:r>
              <a:rPr lang="en-US" altLang="zh-CN" sz="2600" dirty="0">
                <a:solidFill>
                  <a:srgbClr val="000000"/>
                </a:solidFill>
              </a:rPr>
              <a:t>【</a:t>
            </a:r>
            <a:r>
              <a:rPr lang="zh-CN" altLang="en-US" sz="2600" dirty="0">
                <a:solidFill>
                  <a:srgbClr val="000000"/>
                </a:solidFill>
              </a:rPr>
              <a:t>例</a:t>
            </a:r>
            <a:r>
              <a:rPr lang="en-US" altLang="zh-CN" sz="2600" dirty="0">
                <a:solidFill>
                  <a:srgbClr val="000000"/>
                </a:solidFill>
              </a:rPr>
              <a:t>4.6】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</a:rPr>
              <a:t>对</a:t>
            </a:r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</a:rPr>
              <a:t>3×3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</a:rPr>
              <a:t>方阵转置</a:t>
            </a:r>
            <a:r>
              <a:rPr lang="zh-CN" altLang="en-US" sz="2600" dirty="0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18435" name="Group 10"/>
          <p:cNvGrpSpPr/>
          <p:nvPr/>
        </p:nvGrpSpPr>
        <p:grpSpPr>
          <a:xfrm>
            <a:off x="961728" y="2133600"/>
            <a:ext cx="7162800" cy="1692275"/>
            <a:chOff x="576" y="1968"/>
            <a:chExt cx="4512" cy="1066"/>
          </a:xfrm>
        </p:grpSpPr>
        <p:sp>
          <p:nvSpPr>
            <p:cNvPr id="18442" name="Text Box 7"/>
            <p:cNvSpPr txBox="1"/>
            <p:nvPr/>
          </p:nvSpPr>
          <p:spPr>
            <a:xfrm>
              <a:off x="576" y="1968"/>
              <a:ext cx="4512" cy="106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600" dirty="0">
                  <a:solidFill>
                    <a:srgbClr val="000000"/>
                  </a:solidFill>
                </a:rPr>
                <a:t>        1      2      3		    </a:t>
              </a:r>
              <a:r>
                <a:rPr lang="en-US" altLang="zh-CN" sz="2600" dirty="0" smtClean="0">
                  <a:solidFill>
                    <a:srgbClr val="000000"/>
                  </a:solidFill>
                </a:rPr>
                <a:t>    1     </a:t>
              </a:r>
              <a:r>
                <a:rPr lang="en-US" altLang="zh-CN" sz="2600" dirty="0">
                  <a:solidFill>
                    <a:srgbClr val="000000"/>
                  </a:solidFill>
                </a:rPr>
                <a:t>4      7</a:t>
              </a:r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600" dirty="0">
                  <a:solidFill>
                    <a:srgbClr val="000000"/>
                  </a:solidFill>
                </a:rPr>
                <a:t>a =   4      5      6                  b =   2     5      8 </a:t>
              </a:r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600" dirty="0">
                  <a:solidFill>
                    <a:srgbClr val="000000"/>
                  </a:solidFill>
                </a:rPr>
                <a:t>        7      8      9		    </a:t>
              </a:r>
              <a:r>
                <a:rPr lang="en-US" altLang="zh-CN" sz="2600" dirty="0" smtClean="0">
                  <a:solidFill>
                    <a:srgbClr val="000000"/>
                  </a:solidFill>
                </a:rPr>
                <a:t>    3     </a:t>
              </a:r>
              <a:r>
                <a:rPr lang="en-US" altLang="zh-CN" sz="2600" dirty="0">
                  <a:solidFill>
                    <a:srgbClr val="000000"/>
                  </a:solidFill>
                </a:rPr>
                <a:t>6      9</a:t>
              </a:r>
            </a:p>
          </p:txBody>
        </p:sp>
        <p:sp>
          <p:nvSpPr>
            <p:cNvPr id="18443" name="AutoShape 8"/>
            <p:cNvSpPr/>
            <p:nvPr/>
          </p:nvSpPr>
          <p:spPr>
            <a:xfrm>
              <a:off x="912" y="2016"/>
              <a:ext cx="1104" cy="912"/>
            </a:xfrm>
            <a:prstGeom prst="bracketPair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600" dirty="0">
                <a:solidFill>
                  <a:srgbClr val="000000"/>
                </a:solidFill>
              </a:endParaRPr>
            </a:p>
          </p:txBody>
        </p:sp>
        <p:sp>
          <p:nvSpPr>
            <p:cNvPr id="18444" name="AutoShape 9"/>
            <p:cNvSpPr/>
            <p:nvPr/>
          </p:nvSpPr>
          <p:spPr>
            <a:xfrm>
              <a:off x="3250" y="2016"/>
              <a:ext cx="1104" cy="912"/>
            </a:xfrm>
            <a:prstGeom prst="bracketPair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767408" y="4005064"/>
            <a:ext cx="3886200" cy="279307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15000"/>
              </a:spcBef>
              <a:buClrTx/>
              <a:buSzTx/>
              <a:buFontTx/>
              <a:buNone/>
              <a:defRPr/>
            </a:pPr>
            <a:r>
              <a:rPr kumimoji="1" lang="en-US" altLang="zh-CN" sz="2600" kern="1200" cap="none" spc="0" normalizeH="0" baseline="0" noProof="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 ( </a:t>
            </a:r>
            <a:r>
              <a:rPr kumimoji="1" lang="en-US" altLang="zh-CN" sz="2600" kern="1200" cap="none" spc="0" normalizeH="0" baseline="0" noProof="0" dirty="0" err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600" kern="1200" cap="none" spc="0" normalizeH="0" baseline="0" noProof="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kumimoji="1" lang="en-US" altLang="zh-CN" sz="2600" kern="1200" cap="none" spc="0" normalizeH="0" baseline="0" noProof="0" dirty="0" err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600" kern="1200" cap="none" spc="0" normalizeH="0" baseline="0" noProof="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&lt;3; </a:t>
            </a:r>
            <a:r>
              <a:rPr kumimoji="1" lang="en-US" altLang="zh-CN" sz="2600" kern="1200" cap="none" spc="0" normalizeH="0" baseline="0" noProof="0" dirty="0" err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600" kern="1200" cap="none" spc="0" normalizeH="0" baseline="0" noProof="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++) </a:t>
            </a:r>
          </a:p>
          <a:p>
            <a:pPr marR="0" defTabSz="914400" eaLnBrk="1" hangingPunct="1">
              <a:spcBef>
                <a:spcPct val="15000"/>
              </a:spcBef>
              <a:buClrTx/>
              <a:buSzTx/>
              <a:buFontTx/>
              <a:buNone/>
              <a:defRPr/>
            </a:pPr>
            <a:r>
              <a:rPr kumimoji="1" lang="en-US" altLang="zh-CN" sz="2600" kern="1200" cap="none" spc="0" normalizeH="0" baseline="0" noProof="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for( j=0; </a:t>
            </a:r>
            <a:r>
              <a:rPr kumimoji="1" lang="en-US" altLang="zh-CN" sz="2600" kern="1200" cap="none" spc="0" normalizeH="0" baseline="0" noProof="0" dirty="0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; </a:t>
            </a:r>
            <a:r>
              <a:rPr kumimoji="1" lang="en-US" altLang="zh-CN" sz="2600" kern="1200" cap="none" spc="0" normalizeH="0" baseline="0" noProof="0" dirty="0" err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j++</a:t>
            </a:r>
            <a:r>
              <a:rPr kumimoji="1" lang="en-US" altLang="zh-CN" sz="2600" kern="1200" cap="none" spc="0" normalizeH="0" baseline="0" noProof="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2600" kern="1200" cap="none" spc="0" normalizeH="0" baseline="0" noProof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spcBef>
                <a:spcPct val="15000"/>
              </a:spcBef>
              <a:buClrTx/>
              <a:buSzTx/>
              <a:buFontTx/>
              <a:buNone/>
              <a:defRPr/>
            </a:pPr>
            <a:r>
              <a:rPr kumimoji="1" lang="en-US" altLang="zh-CN" sz="2600" kern="1200" cap="none" spc="0" normalizeH="0" baseline="0" noProof="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{  t=a[</a:t>
            </a:r>
            <a:r>
              <a:rPr kumimoji="1" lang="en-US" altLang="zh-CN" sz="2600" kern="1200" cap="none" spc="0" normalizeH="0" baseline="0" noProof="0" dirty="0" err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600" kern="1200" cap="none" spc="0" normalizeH="0" baseline="0" noProof="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][j]; </a:t>
            </a:r>
            <a:endParaRPr kumimoji="1" lang="en-US" altLang="zh-CN" sz="2600" kern="1200" cap="none" spc="0" normalizeH="0" baseline="0" noProof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spcBef>
                <a:spcPct val="15000"/>
              </a:spcBef>
              <a:buClrTx/>
              <a:buSzTx/>
              <a:buFontTx/>
              <a:buNone/>
              <a:defRPr/>
            </a:pPr>
            <a:r>
              <a:rPr kumimoji="1" lang="en-US" altLang="zh-CN" sz="2600" kern="1200" cap="none" spc="0" normalizeH="0" baseline="0" noProof="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a[</a:t>
            </a:r>
            <a:r>
              <a:rPr kumimoji="1" lang="en-US" altLang="zh-CN" sz="2600" kern="1200" cap="none" spc="0" normalizeH="0" baseline="0" noProof="0" dirty="0" err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600" kern="1200" cap="none" spc="0" normalizeH="0" baseline="0" noProof="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][j]=a[j][</a:t>
            </a:r>
            <a:r>
              <a:rPr kumimoji="1" lang="en-US" altLang="zh-CN" sz="2600" kern="1200" cap="none" spc="0" normalizeH="0" baseline="0" noProof="0" dirty="0" err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600" kern="1200" cap="none" spc="0" normalizeH="0" baseline="0" noProof="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]; </a:t>
            </a:r>
            <a:endParaRPr kumimoji="1" lang="en-US" altLang="zh-CN" sz="2600" kern="1200" cap="none" spc="0" normalizeH="0" baseline="0" noProof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spcBef>
                <a:spcPct val="15000"/>
              </a:spcBef>
              <a:buClrTx/>
              <a:buSzTx/>
              <a:buFontTx/>
              <a:buNone/>
              <a:defRPr/>
            </a:pPr>
            <a:r>
              <a:rPr kumimoji="1" lang="en-US" altLang="zh-CN" sz="2600" kern="1200" cap="none" spc="0" normalizeH="0" baseline="0" noProof="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a[j][</a:t>
            </a:r>
            <a:r>
              <a:rPr kumimoji="1" lang="en-US" altLang="zh-CN" sz="2600" kern="1200" cap="none" spc="0" normalizeH="0" baseline="0" noProof="0" dirty="0" err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600" kern="1200" cap="none" spc="0" normalizeH="0" baseline="0" noProof="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]=t;</a:t>
            </a:r>
            <a:endParaRPr kumimoji="1" lang="en-US" altLang="zh-CN" sz="2600" kern="1200" cap="none" spc="0" normalizeH="0" baseline="0" noProof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spcBef>
                <a:spcPct val="15000"/>
              </a:spcBef>
              <a:buClrTx/>
              <a:buSzTx/>
              <a:buFontTx/>
              <a:buNone/>
              <a:defRPr/>
            </a:pPr>
            <a:r>
              <a:rPr kumimoji="1" lang="en-US" altLang="zh-CN" sz="2600" kern="1200" cap="none" spc="0" normalizeH="0" baseline="0" noProof="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}		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51584" y="4493364"/>
            <a:ext cx="720080" cy="4924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j&lt;i</a:t>
            </a:r>
          </a:p>
        </p:txBody>
      </p:sp>
      <p:sp>
        <p:nvSpPr>
          <p:cNvPr id="9" name="云形标注 8"/>
          <p:cNvSpPr/>
          <p:nvPr/>
        </p:nvSpPr>
        <p:spPr>
          <a:xfrm>
            <a:off x="4543128" y="5092665"/>
            <a:ext cx="3312368" cy="701149"/>
          </a:xfrm>
          <a:prstGeom prst="cloudCallout">
            <a:avLst>
              <a:gd name="adj1" fmla="val -101017"/>
              <a:gd name="adj2" fmla="val -74630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2200" dirty="0" smtClean="0">
                <a:ln w="0"/>
                <a:solidFill>
                  <a:srgbClr val="000000"/>
                </a:solidFill>
                <a:latin typeface="+mn-ea"/>
              </a:rPr>
              <a:t>为何不是</a:t>
            </a:r>
            <a:r>
              <a:rPr lang="en-US" altLang="zh-CN" sz="2200" dirty="0" smtClean="0">
                <a:ln w="0"/>
                <a:solidFill>
                  <a:srgbClr val="000000"/>
                </a:solidFill>
                <a:latin typeface="+mn-ea"/>
              </a:rPr>
              <a:t>j&lt;3</a:t>
            </a:r>
            <a:endParaRPr lang="zh-CN" altLang="en-US" sz="2200" dirty="0">
              <a:ln w="0"/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/>
          <p:nvPr/>
        </p:nvSpPr>
        <p:spPr>
          <a:xfrm>
            <a:off x="47328" y="0"/>
            <a:ext cx="9144000" cy="109260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4. </a:t>
            </a:r>
            <a:r>
              <a:rPr lang="zh-CN" altLang="en-US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矩阵相乘</a:t>
            </a:r>
          </a:p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</a:rPr>
              <a:t>【</a:t>
            </a:r>
            <a:r>
              <a:rPr lang="zh-CN" altLang="en-US" sz="2600" dirty="0">
                <a:solidFill>
                  <a:srgbClr val="000000"/>
                </a:solidFill>
              </a:rPr>
              <a:t>例</a:t>
            </a:r>
            <a:r>
              <a:rPr lang="en-US" altLang="zh-CN" sz="2600" dirty="0">
                <a:solidFill>
                  <a:srgbClr val="000000"/>
                </a:solidFill>
              </a:rPr>
              <a:t>4.7】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</a:rPr>
              <a:t>求两个矩阵</a:t>
            </a:r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</a:rPr>
              <a:t>a[M][N]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</a:rPr>
              <a:t>b[N][P]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</a:rPr>
              <a:t>的乘积</a:t>
            </a:r>
            <a:r>
              <a:rPr lang="zh-CN" altLang="en-US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>
                <a:solidFill>
                  <a:srgbClr val="000000"/>
                </a:solidFill>
              </a:rPr>
              <a:t>c </a:t>
            </a:r>
            <a:r>
              <a:rPr lang="zh-CN" altLang="en-US" sz="2600" dirty="0">
                <a:solidFill>
                  <a:srgbClr val="000000"/>
                </a:solidFill>
              </a:rPr>
              <a:t>。</a:t>
            </a:r>
          </a:p>
        </p:txBody>
      </p:sp>
      <p:graphicFrame>
        <p:nvGraphicFramePr>
          <p:cNvPr id="19459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456569"/>
              </p:ext>
            </p:extLst>
          </p:nvPr>
        </p:nvGraphicFramePr>
        <p:xfrm>
          <a:off x="5914728" y="1295400"/>
          <a:ext cx="236220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" r:id="rId4" imgW="1371600" imgH="711200" progId="Equation.3">
                  <p:embed/>
                </p:oleObj>
              </mc:Choice>
              <mc:Fallback>
                <p:oleObj r:id="rId4" imgW="1371600" imgH="711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14728" y="1295400"/>
                        <a:ext cx="2362200" cy="12303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048020"/>
              </p:ext>
            </p:extLst>
          </p:nvPr>
        </p:nvGraphicFramePr>
        <p:xfrm>
          <a:off x="3071664" y="2708920"/>
          <a:ext cx="2590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" r:id="rId6" imgW="1397000" imgH="469900" progId="Equation.3">
                  <p:embed/>
                </p:oleObj>
              </mc:Choice>
              <mc:Fallback>
                <p:oleObj r:id="rId6" imgW="1397000" imgH="4699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71664" y="2708920"/>
                        <a:ext cx="2590800" cy="1219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907857"/>
              </p:ext>
            </p:extLst>
          </p:nvPr>
        </p:nvGraphicFramePr>
        <p:xfrm>
          <a:off x="3247728" y="1295400"/>
          <a:ext cx="2133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" r:id="rId8" imgW="1123950" imgH="504825" progId="Paint.Picture">
                  <p:embed/>
                </p:oleObj>
              </mc:Choice>
              <mc:Fallback>
                <p:oleObj r:id="rId8" imgW="1123950" imgH="504825" progId="Paint.Picture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47728" y="1295400"/>
                        <a:ext cx="2133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041400"/>
              </p:ext>
            </p:extLst>
          </p:nvPr>
        </p:nvGraphicFramePr>
        <p:xfrm>
          <a:off x="7283788" y="3789040"/>
          <a:ext cx="22860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" r:id="rId10" imgW="862965" imgH="431800" progId="Equation.3">
                  <p:embed/>
                </p:oleObj>
              </mc:Choice>
              <mc:Fallback>
                <p:oleObj r:id="rId10" imgW="862965" imgH="4318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83788" y="3789040"/>
                        <a:ext cx="2286000" cy="10699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9"/>
          <p:cNvSpPr txBox="1"/>
          <p:nvPr/>
        </p:nvSpPr>
        <p:spPr>
          <a:xfrm>
            <a:off x="580728" y="1600200"/>
            <a:ext cx="2514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设矩阵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为：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9464" name="Text Box 10"/>
          <p:cNvSpPr txBox="1"/>
          <p:nvPr/>
        </p:nvSpPr>
        <p:spPr>
          <a:xfrm>
            <a:off x="587078" y="3068955"/>
            <a:ext cx="1752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则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矩阵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为：</a:t>
            </a:r>
          </a:p>
        </p:txBody>
      </p:sp>
      <p:sp>
        <p:nvSpPr>
          <p:cNvPr id="19465" name="Text Box 11"/>
          <p:cNvSpPr txBox="1"/>
          <p:nvPr/>
        </p:nvSpPr>
        <p:spPr>
          <a:xfrm>
            <a:off x="587078" y="4077072"/>
            <a:ext cx="6781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即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行第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列元素可通过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右边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公式求得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</a:p>
        </p:txBody>
      </p:sp>
      <p:sp>
        <p:nvSpPr>
          <p:cNvPr id="19466" name="Text Box 14"/>
          <p:cNvSpPr txBox="1"/>
          <p:nvPr/>
        </p:nvSpPr>
        <p:spPr>
          <a:xfrm>
            <a:off x="580728" y="4653136"/>
            <a:ext cx="5943600" cy="1938992"/>
          </a:xfrm>
          <a:prstGeom prst="rect">
            <a:avLst/>
          </a:prstGeom>
          <a:noFill/>
          <a:ln w="9525">
            <a:solidFill>
              <a:srgbClr val="C00000"/>
            </a:solidFill>
          </a:ln>
          <a:effectLst/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30000"/>
              </a:spcBef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求其中一个元素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c</a:t>
            </a:r>
            <a:r>
              <a:rPr lang="en-US" altLang="zh-CN" sz="2400" baseline="-30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00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s=0;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for(k=0; k&lt;3; k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+=a[0][k]*b[k][0];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c[0][0]=s;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026"/>
          <p:cNvSpPr txBox="1"/>
          <p:nvPr/>
        </p:nvSpPr>
        <p:spPr>
          <a:xfrm>
            <a:off x="191344" y="0"/>
            <a:ext cx="10801200" cy="6711068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#include  &lt;</a:t>
            </a:r>
            <a:r>
              <a:rPr lang="en-US" altLang="zh-CN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iostream</a:t>
            </a:r>
            <a:r>
              <a:rPr lang="en-US" altLang="zh-CN" sz="2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&gt;</a:t>
            </a:r>
          </a:p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2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#define  M  2</a:t>
            </a:r>
            <a:endParaRPr lang="en-US" altLang="zh-CN" sz="22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#define  N  3</a:t>
            </a:r>
            <a:endParaRPr lang="en-US" altLang="zh-CN" sz="22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#define  P  4</a:t>
            </a:r>
            <a:endParaRPr lang="en-US" altLang="zh-CN" sz="22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int main()</a:t>
            </a:r>
            <a:endParaRPr lang="en-US" altLang="zh-CN" sz="22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{ 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2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a[M][N]={{3,5,7},{4,6,8}},b[N][P]={{1,4,7,10},{2,5,8,11},{3,6,9,12}}</a:t>
            </a:r>
            <a:r>
              <a:rPr lang="zh-CN" alt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； </a:t>
            </a:r>
            <a:endParaRPr lang="zh-CN" altLang="en-US" sz="22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 </a:t>
            </a:r>
            <a:r>
              <a:rPr lang="en-US" altLang="zh-CN" sz="22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2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c[M][P],i, j, k, s;</a:t>
            </a:r>
            <a:endParaRPr lang="en-US" altLang="zh-CN" sz="22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2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for(</a:t>
            </a:r>
            <a:r>
              <a:rPr lang="en-US" altLang="zh-CN" sz="22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=0</a:t>
            </a:r>
            <a:r>
              <a:rPr lang="en-US" altLang="zh-CN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; i&lt;M; i++)</a:t>
            </a:r>
            <a:endParaRPr lang="en-US" altLang="zh-CN" sz="22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2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 for(j=0</a:t>
            </a:r>
            <a:r>
              <a:rPr lang="en-US" altLang="zh-CN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; j&lt;P; j++)</a:t>
            </a:r>
            <a:endParaRPr lang="en-US" altLang="zh-CN" sz="22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2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 {    s=0</a:t>
            </a:r>
            <a:r>
              <a:rPr lang="en-US" altLang="zh-CN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;					</a:t>
            </a:r>
            <a:endParaRPr lang="en-US" altLang="zh-CN" sz="22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zh-CN" altLang="en-US" sz="2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   </a:t>
            </a:r>
            <a:r>
              <a:rPr lang="zh-CN" alt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	</a:t>
            </a:r>
            <a:r>
              <a:rPr lang="zh-CN" altLang="en-US" sz="2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sz="2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for(k=0</a:t>
            </a:r>
            <a:r>
              <a:rPr lang="en-US" altLang="zh-CN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; k&lt;N; k++) </a:t>
            </a:r>
            <a:endParaRPr lang="en-US" altLang="zh-CN" sz="22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              s</a:t>
            </a:r>
            <a:r>
              <a:rPr lang="en-US" altLang="zh-CN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+=a[i][k]*b[k][j];</a:t>
            </a:r>
            <a:endParaRPr lang="en-US" altLang="zh-CN" sz="22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    	</a:t>
            </a:r>
            <a:r>
              <a:rPr lang="en-US" altLang="zh-CN" sz="2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c[</a:t>
            </a:r>
            <a:r>
              <a:rPr lang="en-US" altLang="zh-CN" sz="22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][j] = s;</a:t>
            </a:r>
            <a:endParaRPr lang="en-US" altLang="zh-CN" sz="22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zh-CN" sz="2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}</a:t>
            </a:r>
            <a:endParaRPr lang="en-US" altLang="zh-CN" sz="22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2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for(</a:t>
            </a:r>
            <a:r>
              <a:rPr lang="en-US" altLang="zh-CN" sz="22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=0;i&lt;</a:t>
            </a:r>
            <a:r>
              <a:rPr lang="en-US" altLang="zh-CN" sz="22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M;i</a:t>
            </a:r>
            <a:r>
              <a:rPr lang="en-US" altLang="zh-CN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++) </a:t>
            </a:r>
            <a:endParaRPr lang="en-US" altLang="zh-CN" sz="22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2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{   for(j=0;j&lt;</a:t>
            </a:r>
            <a:r>
              <a:rPr lang="en-US" altLang="zh-CN" sz="22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P;j</a:t>
            </a:r>
            <a:r>
              <a:rPr lang="en-US" altLang="zh-CN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++)  </a:t>
            </a:r>
            <a:endParaRPr lang="en-US" altLang="zh-CN" sz="22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        </a:t>
            </a:r>
            <a:r>
              <a:rPr lang="en-US" altLang="zh-CN" sz="22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cout</a:t>
            </a:r>
            <a:r>
              <a:rPr lang="en-US" altLang="zh-CN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&lt;&lt;c[i][j]&lt;&lt;"  ";     </a:t>
            </a:r>
            <a:endParaRPr lang="en-US" altLang="zh-CN" sz="22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       </a:t>
            </a:r>
            <a:r>
              <a:rPr lang="en-US" altLang="zh-CN" sz="2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cout</a:t>
            </a:r>
            <a:r>
              <a:rPr lang="en-US" altLang="zh-CN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&lt;&lt;endl;       </a:t>
            </a:r>
            <a:endParaRPr lang="en-US" altLang="zh-CN" sz="22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}</a:t>
            </a:r>
            <a:endParaRPr lang="en-US" altLang="zh-CN" sz="2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</a:rPr>
              <a:t>system</a:t>
            </a:r>
            <a:r>
              <a:rPr lang="en-US" altLang="zh-CN" sz="2200" dirty="0">
                <a:solidFill>
                  <a:srgbClr val="000000"/>
                </a:solidFill>
              </a:rPr>
              <a:t>("pause");</a:t>
            </a:r>
          </a:p>
          <a:p>
            <a:pPr marL="0" lvl="0" indent="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</a:rPr>
              <a:t>  </a:t>
            </a:r>
            <a:r>
              <a:rPr lang="en-US" altLang="zh-CN" sz="2200" dirty="0" smtClean="0">
                <a:solidFill>
                  <a:srgbClr val="000000"/>
                </a:solidFill>
              </a:rPr>
              <a:t>  return </a:t>
            </a:r>
            <a:r>
              <a:rPr lang="en-US" altLang="zh-CN" sz="2200" dirty="0">
                <a:solidFill>
                  <a:srgbClr val="000000"/>
                </a:solidFill>
              </a:rPr>
              <a:t>0;</a:t>
            </a:r>
          </a:p>
          <a:p>
            <a:pPr marL="0" lvl="0" indent="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}</a:t>
            </a:r>
            <a:endParaRPr lang="en-US" altLang="zh-CN" sz="22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3683732" y="2276872"/>
            <a:ext cx="3816424" cy="684262"/>
          </a:xfrm>
          <a:prstGeom prst="cloudCallout">
            <a:avLst>
              <a:gd name="adj1" fmla="val -97586"/>
              <a:gd name="adj2" fmla="val 63603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注意该条语句的位置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119336" y="0"/>
            <a:ext cx="7772400" cy="762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4.3 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字符数组 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747" name="Text Box 4"/>
          <p:cNvSpPr txBox="1"/>
          <p:nvPr/>
        </p:nvSpPr>
        <p:spPr>
          <a:xfrm>
            <a:off x="119336" y="981691"/>
            <a:ext cx="8305800" cy="9848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rgbClr val="000000"/>
                </a:solidFill>
              </a:rPr>
              <a:t>字符数组常用于处理字符串。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zh-CN" altLang="en-US" sz="2400" dirty="0" smtClean="0">
                <a:solidFill>
                  <a:srgbClr val="000000"/>
                </a:solidFill>
              </a:rPr>
              <a:t>字符串</a:t>
            </a:r>
            <a:r>
              <a:rPr lang="zh-CN" altLang="en-US" sz="2400" dirty="0">
                <a:solidFill>
                  <a:srgbClr val="000000"/>
                </a:solidFill>
              </a:rPr>
              <a:t>常量： </a:t>
            </a:r>
            <a:r>
              <a:rPr lang="en-US" altLang="zh-CN" sz="2400" dirty="0">
                <a:solidFill>
                  <a:srgbClr val="000000"/>
                </a:solidFill>
              </a:rPr>
              <a:t>"ab123"</a:t>
            </a:r>
          </a:p>
        </p:txBody>
      </p:sp>
      <p:graphicFrame>
        <p:nvGraphicFramePr>
          <p:cNvPr id="18453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774557"/>
              </p:ext>
            </p:extLst>
          </p:nvPr>
        </p:nvGraphicFramePr>
        <p:xfrm>
          <a:off x="187916" y="2140786"/>
          <a:ext cx="2590800" cy="45720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  <a:gridCol w="431800"/>
                <a:gridCol w="431800"/>
                <a:gridCol w="431800"/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\0</a:t>
                      </a:r>
                    </a:p>
                  </a:txBody>
                  <a:tcPr horzOverflow="overflow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64" name="Text Box 22"/>
          <p:cNvSpPr txBox="1"/>
          <p:nvPr/>
        </p:nvSpPr>
        <p:spPr>
          <a:xfrm>
            <a:off x="2895800" y="2148262"/>
            <a:ext cx="5529336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' \0 ' </a:t>
            </a:r>
            <a:r>
              <a:rPr lang="zh-CN" altLang="en-US" sz="2400" dirty="0">
                <a:solidFill>
                  <a:srgbClr val="000000"/>
                </a:solidFill>
              </a:rPr>
              <a:t>被称为：字符串的结束标志符</a:t>
            </a:r>
          </a:p>
        </p:txBody>
      </p:sp>
      <p:sp>
        <p:nvSpPr>
          <p:cNvPr id="31766" name="Text Box 24"/>
          <p:cNvSpPr txBox="1"/>
          <p:nvPr/>
        </p:nvSpPr>
        <p:spPr>
          <a:xfrm>
            <a:off x="92368" y="2733690"/>
            <a:ext cx="7543800" cy="112338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algn="just" eaLnBrk="1" hangingPunct="1">
              <a:spcBef>
                <a:spcPct val="30000"/>
              </a:spcBef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4.3.1 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字符数组 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1.  </a:t>
            </a:r>
            <a:r>
              <a:rPr lang="zh-CN" altLang="en-US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字符数组</a:t>
            </a:r>
          </a:p>
        </p:txBody>
      </p:sp>
      <p:sp>
        <p:nvSpPr>
          <p:cNvPr id="31767" name="Text Box 25"/>
          <p:cNvSpPr txBox="1"/>
          <p:nvPr/>
        </p:nvSpPr>
        <p:spPr>
          <a:xfrm>
            <a:off x="407368" y="3958047"/>
            <a:ext cx="67818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如：    </a:t>
            </a:r>
            <a:r>
              <a:rPr lang="en-US" altLang="zh-CN" sz="2400" dirty="0">
                <a:solidFill>
                  <a:srgbClr val="000000"/>
                </a:solidFill>
              </a:rPr>
              <a:t>char  s[6]</a:t>
            </a:r>
            <a:r>
              <a:rPr lang="zh-CN" altLang="en-US" sz="2400" dirty="0" smtClean="0">
                <a:solidFill>
                  <a:srgbClr val="000000"/>
                </a:solidFill>
              </a:rPr>
              <a:t>；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31768" name="Text Box 26"/>
          <p:cNvSpPr txBox="1"/>
          <p:nvPr/>
        </p:nvSpPr>
        <p:spPr>
          <a:xfrm>
            <a:off x="191344" y="5373216"/>
            <a:ext cx="1723549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字符</a:t>
            </a:r>
            <a:r>
              <a:rPr lang="zh-CN" altLang="en-US" sz="2400" dirty="0" smtClean="0">
                <a:solidFill>
                  <a:srgbClr val="000000"/>
                </a:solidFill>
              </a:rPr>
              <a:t>数组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rgbClr val="000000"/>
                </a:solidFill>
              </a:rPr>
              <a:t>（可存放）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31769" name="AutoShape 27"/>
          <p:cNvSpPr/>
          <p:nvPr/>
        </p:nvSpPr>
        <p:spPr>
          <a:xfrm>
            <a:off x="1554560" y="5114776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31770" name="Text Box 28"/>
          <p:cNvSpPr txBox="1"/>
          <p:nvPr/>
        </p:nvSpPr>
        <p:spPr>
          <a:xfrm>
            <a:off x="1775520" y="5051491"/>
            <a:ext cx="173156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若干个字符</a:t>
            </a:r>
          </a:p>
        </p:txBody>
      </p:sp>
      <p:sp>
        <p:nvSpPr>
          <p:cNvPr id="31771" name="Text Box 29"/>
          <p:cNvSpPr txBox="1"/>
          <p:nvPr/>
        </p:nvSpPr>
        <p:spPr>
          <a:xfrm>
            <a:off x="1747644" y="6029176"/>
            <a:ext cx="110799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字符串</a:t>
            </a:r>
          </a:p>
        </p:txBody>
      </p:sp>
      <p:graphicFrame>
        <p:nvGraphicFramePr>
          <p:cNvPr id="18495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41328"/>
              </p:ext>
            </p:extLst>
          </p:nvPr>
        </p:nvGraphicFramePr>
        <p:xfrm>
          <a:off x="3688160" y="5114776"/>
          <a:ext cx="2590800" cy="396875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  <a:gridCol w="431800"/>
                <a:gridCol w="431800"/>
                <a:gridCol w="431800"/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93" marB="45793" horzOverflow="overflow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793" marB="45793" horzOverflow="overflow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793" marB="45793" horzOverflow="overflow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45793" marB="45793" horzOverflow="overflow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496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26174"/>
              </p:ext>
            </p:extLst>
          </p:nvPr>
        </p:nvGraphicFramePr>
        <p:xfrm>
          <a:off x="3688160" y="6029176"/>
          <a:ext cx="2590800" cy="396875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  <a:gridCol w="431800"/>
                <a:gridCol w="431800"/>
                <a:gridCol w="431800"/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93" marB="45793" horzOverflow="overflow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793" marB="45793" horzOverflow="overflow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793" marB="45793" horzOverflow="overflow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45793" marB="45793" horzOverflow="overflow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\0</a:t>
                      </a:r>
                    </a:p>
                  </a:txBody>
                  <a:tcPr marT="45793" marB="45793" horzOverflow="overflow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云形标注 14"/>
          <p:cNvSpPr/>
          <p:nvPr/>
        </p:nvSpPr>
        <p:spPr>
          <a:xfrm>
            <a:off x="4358556" y="1377445"/>
            <a:ext cx="2335808" cy="701149"/>
          </a:xfrm>
          <a:prstGeom prst="cloudCallout">
            <a:avLst>
              <a:gd name="adj1" fmla="val -119766"/>
              <a:gd name="adj2" fmla="val 76651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系统自动添加 </a:t>
            </a:r>
            <a:r>
              <a:rPr lang="en-US" altLang="zh-CN" sz="2000" dirty="0">
                <a:solidFill>
                  <a:srgbClr val="000000"/>
                </a:solidFill>
              </a:rPr>
              <a:t>' </a:t>
            </a:r>
            <a:r>
              <a:rPr lang="en-US" altLang="zh-CN" sz="2000" dirty="0" smtClean="0">
                <a:solidFill>
                  <a:srgbClr val="000000"/>
                </a:solidFill>
              </a:rPr>
              <a:t>\</a:t>
            </a:r>
            <a:r>
              <a:rPr lang="en-US" altLang="zh-CN" sz="2000" dirty="0">
                <a:solidFill>
                  <a:srgbClr val="000000"/>
                </a:solidFill>
              </a:rPr>
              <a:t>0 '</a:t>
            </a:r>
            <a:endParaRPr lang="zh-CN" altLang="en-US" sz="2200" dirty="0">
              <a:ln w="0"/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" name="云形标注 15"/>
          <p:cNvSpPr/>
          <p:nvPr/>
        </p:nvSpPr>
        <p:spPr>
          <a:xfrm>
            <a:off x="5022120" y="3588541"/>
            <a:ext cx="4602272" cy="1008710"/>
          </a:xfrm>
          <a:prstGeom prst="cloudCallout">
            <a:avLst>
              <a:gd name="adj1" fmla="val -25965"/>
              <a:gd name="adj2" fmla="val 160755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3600" dirty="0" smtClean="0">
                <a:solidFill>
                  <a:srgbClr val="C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？</a:t>
            </a:r>
            <a:r>
              <a:rPr lang="zh-CN" altLang="en-US" sz="2000" dirty="0" smtClean="0">
                <a:solidFill>
                  <a:srgbClr val="000000"/>
                </a:solidFill>
              </a:rPr>
              <a:t>何时存放若干字符，何时存放字符串</a:t>
            </a:r>
            <a:endParaRPr lang="zh-CN" altLang="en-US" sz="2200" dirty="0">
              <a:ln w="0"/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/>
          <p:nvPr/>
        </p:nvSpPr>
        <p:spPr>
          <a:xfrm>
            <a:off x="119336" y="0"/>
            <a:ext cx="9144000" cy="241296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AutoNum type="arabicPeriod" startAt="2"/>
            </a:pPr>
            <a:r>
              <a:rPr lang="zh-CN" altLang="en-US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字符数组的初始化 </a:t>
            </a:r>
          </a:p>
          <a:p>
            <a:pPr marL="457200" lvl="0" indent="-457200" eaLnBrk="1" hangingPunct="1">
              <a:lnSpc>
                <a:spcPct val="110000"/>
              </a:lnSpc>
              <a:spcBef>
                <a:spcPct val="350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(1)   </a:t>
            </a:r>
            <a:r>
              <a:rPr lang="zh-CN" altLang="en-US" sz="2600" dirty="0">
                <a:solidFill>
                  <a:srgbClr val="000000"/>
                </a:solidFill>
              </a:rPr>
              <a:t>逐个字符赋初值</a:t>
            </a:r>
          </a:p>
          <a:p>
            <a:pPr marL="457200" lvl="0" indent="-457200" eaLnBrk="1" hangingPunct="1">
              <a:lnSpc>
                <a:spcPct val="110000"/>
              </a:lnSpc>
              <a:spcBef>
                <a:spcPct val="35000"/>
              </a:spcBef>
              <a:buNone/>
            </a:pPr>
            <a:endParaRPr lang="zh-CN" altLang="en-US" sz="2600" dirty="0">
              <a:solidFill>
                <a:srgbClr val="000000"/>
              </a:solidFill>
            </a:endParaRPr>
          </a:p>
          <a:p>
            <a:pPr marL="457200" lvl="0" indent="-457200" eaLnBrk="1" hangingPunct="1">
              <a:lnSpc>
                <a:spcPct val="110000"/>
              </a:lnSpc>
              <a:spcBef>
                <a:spcPct val="800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(2) </a:t>
            </a:r>
            <a:r>
              <a:rPr lang="zh-CN" altLang="en-US" sz="2600" dirty="0">
                <a:solidFill>
                  <a:srgbClr val="000000"/>
                </a:solidFill>
              </a:rPr>
              <a:t>用字符串为字符数组初始化</a:t>
            </a:r>
          </a:p>
        </p:txBody>
      </p:sp>
      <p:sp>
        <p:nvSpPr>
          <p:cNvPr id="32771" name="Text Box 3"/>
          <p:cNvSpPr txBox="1"/>
          <p:nvPr/>
        </p:nvSpPr>
        <p:spPr>
          <a:xfrm>
            <a:off x="576536" y="1143000"/>
            <a:ext cx="8305800" cy="532453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350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char  </a:t>
            </a:r>
            <a:r>
              <a:rPr lang="en-US" altLang="zh-CN" sz="2600" dirty="0" smtClean="0">
                <a:solidFill>
                  <a:srgbClr val="000000"/>
                </a:solidFill>
              </a:rPr>
              <a:t>s[9] </a:t>
            </a:r>
            <a:r>
              <a:rPr lang="en-US" altLang="zh-CN" sz="2600" dirty="0">
                <a:solidFill>
                  <a:srgbClr val="000000"/>
                </a:solidFill>
              </a:rPr>
              <a:t>= </a:t>
            </a:r>
            <a:r>
              <a:rPr lang="en-US" altLang="zh-CN" sz="2600" dirty="0" smtClean="0">
                <a:solidFill>
                  <a:srgbClr val="000000"/>
                </a:solidFill>
              </a:rPr>
              <a:t>{'I', '  ', 'a', 'm', '  ', </a:t>
            </a:r>
            <a:r>
              <a:rPr lang="en-US" altLang="zh-CN" sz="2600" dirty="0">
                <a:solidFill>
                  <a:srgbClr val="000000"/>
                </a:solidFill>
              </a:rPr>
              <a:t>'f', 'i', 'n', 'e'};   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76536" y="2456309"/>
            <a:ext cx="8305800" cy="1692771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lnSpc>
                <a:spcPct val="110000"/>
              </a:lnSpc>
              <a:spcBef>
                <a:spcPct val="35000"/>
              </a:spcBef>
              <a:defRPr kumimoji="1" sz="2600">
                <a:solidFill>
                  <a:srgbClr val="000000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latin typeface="+mn-lt"/>
                <a:ea typeface="+mn-ea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latin typeface="+mn-lt"/>
                <a:ea typeface="+mn-ea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+mn-lt"/>
                <a:ea typeface="+mn-ea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+mn-lt"/>
                <a:ea typeface="+mn-ea"/>
              </a:defRPr>
            </a:lvl5pPr>
          </a:lstStyle>
          <a:p>
            <a:r>
              <a:rPr lang="en-US" altLang="zh-CN" dirty="0"/>
              <a:t>char  s[10] = {"I am fine"};</a:t>
            </a:r>
          </a:p>
          <a:p>
            <a:r>
              <a:rPr lang="en-US" altLang="zh-CN" dirty="0"/>
              <a:t>char  s[10] = " I am fine";</a:t>
            </a:r>
          </a:p>
          <a:p>
            <a:r>
              <a:rPr lang="en-US" altLang="zh-CN" dirty="0"/>
              <a:t>s</a:t>
            </a:r>
            <a:r>
              <a:rPr lang="zh-CN" altLang="en-US" dirty="0"/>
              <a:t>是字符串， </a:t>
            </a:r>
            <a:r>
              <a:rPr lang="en-US" altLang="zh-CN" dirty="0"/>
              <a:t>' </a:t>
            </a:r>
            <a:r>
              <a:rPr lang="en-US" altLang="zh-CN" dirty="0" smtClean="0"/>
              <a:t>\</a:t>
            </a:r>
            <a:r>
              <a:rPr lang="en-US" altLang="zh-CN" dirty="0"/>
              <a:t>0 '</a:t>
            </a:r>
            <a:r>
              <a:rPr lang="zh-CN" altLang="en-US" dirty="0" smtClean="0"/>
              <a:t>系统</a:t>
            </a:r>
            <a:r>
              <a:rPr lang="zh-CN" altLang="en-US" dirty="0"/>
              <a:t>自动添加</a:t>
            </a:r>
          </a:p>
        </p:txBody>
      </p:sp>
      <p:sp>
        <p:nvSpPr>
          <p:cNvPr id="32773" name="Text Box 5"/>
          <p:cNvSpPr txBox="1"/>
          <p:nvPr/>
        </p:nvSpPr>
        <p:spPr>
          <a:xfrm>
            <a:off x="119336" y="4208601"/>
            <a:ext cx="9144000" cy="109260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3) 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字符串数组初始化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对二维数组以字符串形式初始化。</a:t>
            </a:r>
            <a:endParaRPr lang="zh-CN" altLang="en-US" sz="2600" dirty="0">
              <a:solidFill>
                <a:srgbClr val="000000"/>
              </a:solidFill>
              <a:latin typeface="宋体" panose="02010600030101010101" pitchFamily="2" charset="-122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4" name="Text Box 6"/>
          <p:cNvSpPr txBox="1"/>
          <p:nvPr/>
        </p:nvSpPr>
        <p:spPr>
          <a:xfrm>
            <a:off x="587331" y="5416827"/>
            <a:ext cx="9037062" cy="532453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lnSpc>
                <a:spcPct val="110000"/>
              </a:lnSpc>
              <a:spcBef>
                <a:spcPct val="35000"/>
              </a:spcBef>
              <a:defRPr kumimoji="1" sz="2600">
                <a:solidFill>
                  <a:srgbClr val="000000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latin typeface="+mn-lt"/>
                <a:ea typeface="+mn-ea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latin typeface="+mn-lt"/>
                <a:ea typeface="+mn-ea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+mn-lt"/>
                <a:ea typeface="+mn-ea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+mn-lt"/>
                <a:ea typeface="+mn-ea"/>
              </a:defRPr>
            </a:lvl5pPr>
          </a:lstStyle>
          <a:p>
            <a:r>
              <a:rPr lang="en-US" altLang="zh-CN" dirty="0"/>
              <a:t>char a[4][8]={"COBOL", "FORTRAN", "PASCAL", "C/C++"};</a:t>
            </a:r>
          </a:p>
        </p:txBody>
      </p:sp>
      <p:sp>
        <p:nvSpPr>
          <p:cNvPr id="32775" name="Text Box 8"/>
          <p:cNvSpPr txBox="1"/>
          <p:nvPr/>
        </p:nvSpPr>
        <p:spPr>
          <a:xfrm>
            <a:off x="514940" y="6104909"/>
            <a:ext cx="10045555" cy="4924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注意：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</a:rPr>
              <a:t>对于二维字符数组，用两个下标表示数组中的一个字符。</a:t>
            </a:r>
            <a:r>
              <a:rPr lang="zh-CN" altLang="en-US" sz="26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云形标注 7"/>
          <p:cNvSpPr/>
          <p:nvPr/>
        </p:nvSpPr>
        <p:spPr>
          <a:xfrm>
            <a:off x="3935760" y="398510"/>
            <a:ext cx="3096344" cy="701149"/>
          </a:xfrm>
          <a:prstGeom prst="cloudCallout">
            <a:avLst>
              <a:gd name="adj1" fmla="val -128258"/>
              <a:gd name="adj2" fmla="val 93605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dirty="0">
                <a:solidFill>
                  <a:srgbClr val="000000"/>
                </a:solidFill>
              </a:rPr>
              <a:t>s</a:t>
            </a:r>
            <a:r>
              <a:rPr lang="zh-CN" altLang="en-US" dirty="0">
                <a:solidFill>
                  <a:srgbClr val="000000"/>
                </a:solidFill>
              </a:rPr>
              <a:t>不是字符串</a:t>
            </a:r>
            <a:endParaRPr lang="zh-CN" altLang="en-US" dirty="0">
              <a:ln w="0"/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119336" y="0"/>
            <a:ext cx="7772400" cy="6858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3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 </a:t>
            </a:r>
            <a:r>
              <a:rPr lang="zh-CN" altLang="en-US" sz="3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一维数组</a:t>
            </a:r>
          </a:p>
        </p:txBody>
      </p:sp>
      <p:sp>
        <p:nvSpPr>
          <p:cNvPr id="4099" name="Rectangle 4"/>
          <p:cNvSpPr/>
          <p:nvPr/>
        </p:nvSpPr>
        <p:spPr>
          <a:xfrm>
            <a:off x="119336" y="762000"/>
            <a:ext cx="9505056" cy="1010816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just" eaLnBrk="1" hangingPunct="1">
              <a:spcBef>
                <a:spcPct val="30000"/>
              </a:spcBef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4.1.1 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endParaRPr lang="en-US" altLang="zh-CN" sz="28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0" indent="-342900" algn="just" eaLnBrk="1" hangingPunct="1">
              <a:spcBef>
                <a:spcPct val="30000"/>
              </a:spcBef>
              <a:buNone/>
            </a:pPr>
            <a:r>
              <a:rPr lang="en-US" altLang="zh-CN" sz="2600" dirty="0" smtClean="0">
                <a:solidFill>
                  <a:srgbClr val="000000"/>
                </a:solidFill>
              </a:rPr>
              <a:t>【</a:t>
            </a:r>
            <a:r>
              <a:rPr lang="zh-CN" altLang="en-US" sz="2600" dirty="0">
                <a:solidFill>
                  <a:srgbClr val="000000"/>
                </a:solidFill>
              </a:rPr>
              <a:t>例</a:t>
            </a:r>
            <a:r>
              <a:rPr lang="en-US" altLang="zh-CN" sz="2600" dirty="0">
                <a:solidFill>
                  <a:srgbClr val="000000"/>
                </a:solidFill>
              </a:rPr>
              <a:t>4.1】</a:t>
            </a:r>
            <a:r>
              <a:rPr lang="zh-CN" altLang="en-US" sz="2600" dirty="0">
                <a:solidFill>
                  <a:srgbClr val="000000"/>
                </a:solidFill>
              </a:rPr>
              <a:t>求</a:t>
            </a:r>
            <a:r>
              <a:rPr lang="en-US" altLang="zh-CN" sz="2600" dirty="0">
                <a:solidFill>
                  <a:srgbClr val="000000"/>
                </a:solidFill>
              </a:rPr>
              <a:t>N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</a:rPr>
              <a:t>个学生的平均成绩，并统计高于平均分的人数</a:t>
            </a:r>
            <a:r>
              <a:rPr lang="zh-CN" altLang="en-US" sz="2600" dirty="0">
                <a:solidFill>
                  <a:srgbClr val="000000"/>
                </a:solidFill>
              </a:rPr>
              <a:t> 。</a:t>
            </a:r>
          </a:p>
        </p:txBody>
      </p:sp>
      <p:sp>
        <p:nvSpPr>
          <p:cNvPr id="4100" name="Text Box 5"/>
          <p:cNvSpPr txBox="1"/>
          <p:nvPr/>
        </p:nvSpPr>
        <p:spPr>
          <a:xfrm>
            <a:off x="443186" y="1942029"/>
            <a:ext cx="3733800" cy="4007251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zh-CN" altLang="en-US" sz="2400" dirty="0" smtClean="0">
                <a:solidFill>
                  <a:srgbClr val="C00000"/>
                </a:solidFill>
              </a:rPr>
              <a:t>用基本类型实现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</a:p>
          <a:p>
            <a:pPr marL="0" lvl="0" indent="0" algn="just" eaLnBrk="1" hangingPunct="1">
              <a:spcBef>
                <a:spcPct val="5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int k=0</a:t>
            </a:r>
            <a:r>
              <a:rPr lang="en-US" altLang="zh-CN" sz="2400" dirty="0" smtClean="0">
                <a:solidFill>
                  <a:srgbClr val="000000"/>
                </a:solidFill>
              </a:rPr>
              <a:t>;</a:t>
            </a:r>
          </a:p>
          <a:p>
            <a:pPr marL="0" lvl="0" indent="0" algn="just" eaLnBrk="1" hangingPunct="1">
              <a:spcBef>
                <a:spcPct val="5000"/>
              </a:spcBef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float  </a:t>
            </a:r>
            <a:r>
              <a:rPr lang="en-US" altLang="zh-CN" sz="2400" dirty="0">
                <a:solidFill>
                  <a:srgbClr val="000000"/>
                </a:solidFill>
              </a:rPr>
              <a:t>s,ave,sum=0;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for(int i=0;i&lt;100;i++)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{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</a:rPr>
              <a:t>&gt;&gt;s;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sum=sum+s;  }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ave=sum/100;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for(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</a:rPr>
              <a:t>=0;i&lt;100;i</a:t>
            </a:r>
            <a:r>
              <a:rPr lang="en-US" altLang="zh-CN" sz="2400" dirty="0">
                <a:solidFill>
                  <a:srgbClr val="000000"/>
                </a:solidFill>
              </a:rPr>
              <a:t>++)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{  </a:t>
            </a:r>
            <a:r>
              <a:rPr lang="en-US" altLang="zh-CN" sz="2400" dirty="0">
                <a:solidFill>
                  <a:srgbClr val="000000"/>
                </a:solidFill>
              </a:rPr>
              <a:t>cin&gt;&gt;s;	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</a:rPr>
              <a:t>if(s&gt;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ave</a:t>
            </a:r>
            <a:r>
              <a:rPr lang="en-US" altLang="zh-CN" sz="2400" dirty="0">
                <a:solidFill>
                  <a:srgbClr val="000000"/>
                </a:solidFill>
              </a:rPr>
              <a:t>) k++;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}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4101" name="Text Box 6"/>
          <p:cNvSpPr txBox="1"/>
          <p:nvPr/>
        </p:nvSpPr>
        <p:spPr>
          <a:xfrm>
            <a:off x="7868048" y="1942029"/>
            <a:ext cx="3763144" cy="4007251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用数组来实现：</a:t>
            </a:r>
          </a:p>
          <a:p>
            <a:pPr marL="0" lvl="0" indent="0" eaLnBrk="1" hangingPunct="1"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int k=0</a:t>
            </a:r>
            <a:r>
              <a:rPr lang="en-US" altLang="zh-CN" sz="2400" dirty="0" smtClean="0">
                <a:solidFill>
                  <a:srgbClr val="000000"/>
                </a:solidFill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float </a:t>
            </a:r>
            <a:r>
              <a:rPr lang="en-US" altLang="zh-CN" sz="2400" dirty="0">
                <a:solidFill>
                  <a:srgbClr val="000000"/>
                </a:solidFill>
              </a:rPr>
              <a:t>s[100],ave,sum=0;</a:t>
            </a:r>
          </a:p>
          <a:p>
            <a:pPr marL="0" lvl="0" indent="0" eaLnBrk="1" hangingPunct="1"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for(i=0;i&lt;100;i++)</a:t>
            </a:r>
          </a:p>
          <a:p>
            <a:pPr marL="0" lvl="0" indent="0" eaLnBrk="1" hangingPunct="1"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{ 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</a:rPr>
              <a:t>&gt;&gt;s[i];</a:t>
            </a:r>
          </a:p>
          <a:p>
            <a:pPr marL="0" lvl="0" indent="0" eaLnBrk="1" hangingPunct="1"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</a:t>
            </a:r>
            <a:r>
              <a:rPr lang="en-US" altLang="zh-CN" sz="2400" dirty="0" smtClean="0">
                <a:solidFill>
                  <a:srgbClr val="000000"/>
                </a:solidFill>
              </a:rPr>
              <a:t>sum=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sum+s</a:t>
            </a:r>
            <a:r>
              <a:rPr lang="en-US" altLang="zh-CN" sz="2400" dirty="0" smtClean="0">
                <a:solidFill>
                  <a:srgbClr val="000000"/>
                </a:solidFill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];  }</a:t>
            </a:r>
          </a:p>
          <a:p>
            <a:pPr marL="0" lvl="0" indent="0" eaLnBrk="1" hangingPunct="1">
              <a:buNone/>
            </a:pPr>
            <a:r>
              <a:rPr lang="en-US" altLang="zh-CN" sz="2400" dirty="0" err="1" smtClean="0">
                <a:solidFill>
                  <a:srgbClr val="000000"/>
                </a:solidFill>
              </a:rPr>
              <a:t>ave</a:t>
            </a:r>
            <a:r>
              <a:rPr lang="en-US" altLang="zh-CN" sz="2400" dirty="0" smtClean="0">
                <a:solidFill>
                  <a:srgbClr val="000000"/>
                </a:solidFill>
              </a:rPr>
              <a:t>=sum/100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for(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</a:rPr>
              <a:t>=0;i&lt;100;i</a:t>
            </a:r>
            <a:r>
              <a:rPr lang="en-US" altLang="zh-CN" sz="2400" dirty="0">
                <a:solidFill>
                  <a:srgbClr val="000000"/>
                </a:solidFill>
              </a:rPr>
              <a:t>++)</a:t>
            </a:r>
          </a:p>
          <a:p>
            <a:pPr marL="0" lvl="0" indent="0" eaLnBrk="1" hangingPunct="1"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</a:t>
            </a:r>
            <a:r>
              <a:rPr lang="en-US" altLang="zh-CN" sz="2400" dirty="0" smtClean="0">
                <a:solidFill>
                  <a:srgbClr val="000000"/>
                </a:solidFill>
              </a:rPr>
              <a:t>if(s[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]&gt;ave)k++;  </a:t>
            </a:r>
          </a:p>
        </p:txBody>
      </p:sp>
      <p:sp>
        <p:nvSpPr>
          <p:cNvPr id="4102" name="Text Box 8"/>
          <p:cNvSpPr txBox="1"/>
          <p:nvPr/>
        </p:nvSpPr>
        <p:spPr>
          <a:xfrm>
            <a:off x="119336" y="6237312"/>
            <a:ext cx="10585176" cy="4924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600" dirty="0">
                <a:solidFill>
                  <a:srgbClr val="000000"/>
                </a:solidFill>
              </a:rPr>
              <a:t>数组：一组数据类型相同的元素按一定顺序存放，构成的数据集合。</a:t>
            </a:r>
          </a:p>
        </p:txBody>
      </p:sp>
      <p:sp>
        <p:nvSpPr>
          <p:cNvPr id="7" name="云形标注 6"/>
          <p:cNvSpPr/>
          <p:nvPr/>
        </p:nvSpPr>
        <p:spPr>
          <a:xfrm>
            <a:off x="2999656" y="3306767"/>
            <a:ext cx="4392488" cy="1277774"/>
          </a:xfrm>
          <a:prstGeom prst="cloudCallout">
            <a:avLst>
              <a:gd name="adj1" fmla="val -80837"/>
              <a:gd name="adj2" fmla="val 84233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2000" b="1" dirty="0" smtClean="0">
                <a:ln w="0"/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用一个变量先后存放所有成绩，需要重新输入数据，繁琐，易出错！</a:t>
            </a:r>
            <a:endParaRPr lang="zh-CN" altLang="en-US" sz="2000" b="1" dirty="0">
              <a:ln w="0"/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4102" grpId="0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/>
          <p:nvPr/>
        </p:nvSpPr>
        <p:spPr>
          <a:xfrm>
            <a:off x="191344" y="217805"/>
            <a:ext cx="8001000" cy="89255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600" dirty="0">
                <a:solidFill>
                  <a:srgbClr val="000000"/>
                </a:solidFill>
              </a:rPr>
              <a:t>注意不要出现下面的错误</a:t>
            </a:r>
            <a:r>
              <a:rPr lang="en-US" altLang="zh-CN" sz="2600" dirty="0">
                <a:solidFill>
                  <a:srgbClr val="000000"/>
                </a:solidFill>
              </a:rPr>
              <a:t>:</a:t>
            </a:r>
          </a:p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SzPct val="120000"/>
              <a:buFont typeface="Symbol" panose="05050102010706020507" pitchFamily="18" charset="2"/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    </a:t>
            </a:r>
          </a:p>
        </p:txBody>
      </p:sp>
      <p:sp>
        <p:nvSpPr>
          <p:cNvPr id="33795" name="Text Box 3"/>
          <p:cNvSpPr txBox="1"/>
          <p:nvPr/>
        </p:nvSpPr>
        <p:spPr>
          <a:xfrm>
            <a:off x="191344" y="760055"/>
            <a:ext cx="7924800" cy="2092881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SzPct val="120000"/>
              <a:buFont typeface="Symbol" panose="05050102010706020507" pitchFamily="18" charset="2"/>
              <a:buChar char="´"/>
            </a:pPr>
            <a:r>
              <a:rPr lang="en-US" altLang="zh-CN" sz="2600" dirty="0">
                <a:solidFill>
                  <a:srgbClr val="000000"/>
                </a:solidFill>
              </a:rPr>
              <a:t>    char s[10]={“This is a book"};</a:t>
            </a:r>
          </a:p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SzPct val="120000"/>
              <a:buFont typeface="Symbol" panose="05050102010706020507" pitchFamily="18" charset="2"/>
              <a:buChar char="´"/>
            </a:pPr>
            <a:r>
              <a:rPr lang="en-US" altLang="zh-CN" sz="2600" dirty="0">
                <a:solidFill>
                  <a:srgbClr val="000000"/>
                </a:solidFill>
              </a:rPr>
              <a:t>    char  s[10];</a:t>
            </a:r>
          </a:p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SzPct val="120000"/>
              <a:buFont typeface="Symbol" panose="05050102010706020507" pitchFamily="18" charset="2"/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       s = "I am fine";</a:t>
            </a:r>
          </a:p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SzPct val="120000"/>
              <a:buFont typeface="Symbol" panose="05050102010706020507" pitchFamily="18" charset="2"/>
              <a:buChar char="´"/>
            </a:pPr>
            <a:r>
              <a:rPr lang="en-US" altLang="zh-CN" sz="2600" dirty="0">
                <a:solidFill>
                  <a:srgbClr val="000000"/>
                </a:solidFill>
              </a:rPr>
              <a:t>    char  s[10];</a:t>
            </a:r>
          </a:p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SzPct val="120000"/>
              <a:buFont typeface="Symbol" panose="05050102010706020507" pitchFamily="18" charset="2"/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       s = {'I', '  ', 'a', 'm', '  '. 'f', 'i', 'n', 'e'};</a:t>
            </a:r>
          </a:p>
        </p:txBody>
      </p:sp>
      <p:sp>
        <p:nvSpPr>
          <p:cNvPr id="33796" name="Text Box 4"/>
          <p:cNvSpPr txBox="1"/>
          <p:nvPr/>
        </p:nvSpPr>
        <p:spPr>
          <a:xfrm>
            <a:off x="229444" y="2996565"/>
            <a:ext cx="8382000" cy="105259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10000"/>
              </a:lnSpc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3. </a:t>
            </a:r>
            <a:r>
              <a:rPr lang="zh-CN" altLang="en-US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字符数组的输入</a:t>
            </a:r>
            <a:r>
              <a:rPr lang="en-US" altLang="zh-CN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输出</a:t>
            </a:r>
          </a:p>
          <a:p>
            <a:pPr marL="0" lvl="0" indent="0"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</a:rPr>
              <a:t> 逐个数组</a:t>
            </a:r>
            <a:r>
              <a:rPr lang="zh-CN" altLang="en-US" sz="2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元素输入</a:t>
            </a:r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</a:rPr>
              <a:t>输出</a:t>
            </a:r>
            <a:r>
              <a:rPr lang="zh-CN" altLang="en-US" sz="26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82148" y="4152562"/>
            <a:ext cx="11070435" cy="129266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6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char  s1[10];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1" lang="en-US" altLang="zh-CN" sz="26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 (</a:t>
            </a:r>
            <a:r>
              <a:rPr kumimoji="1" lang="en-US" altLang="zh-CN" sz="2600" kern="1200" cap="none" spc="0" normalizeH="0" baseline="0" noProof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6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0; </a:t>
            </a:r>
            <a:r>
              <a:rPr kumimoji="1" lang="en-US" altLang="zh-CN" sz="2600" kern="1200" cap="none" spc="0" normalizeH="0" baseline="0" noProof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6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&lt;10; </a:t>
            </a:r>
            <a:r>
              <a:rPr kumimoji="1" lang="en-US" altLang="zh-CN" sz="2600" kern="1200" cap="none" spc="0" normalizeH="0" baseline="0" noProof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6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      //</a:t>
            </a:r>
            <a:r>
              <a:rPr kumimoji="1" lang="zh-CN" altLang="en-US" sz="26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一定要输入</a:t>
            </a:r>
            <a:r>
              <a:rPr kumimoji="1" lang="en-US" altLang="zh-CN" sz="26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  <a:r>
              <a:rPr kumimoji="1" lang="zh-CN" altLang="en-US" sz="26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个字符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1" lang="zh-CN" altLang="en-US" sz="26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600" kern="1200" cap="none" spc="0" normalizeH="0" baseline="0" noProof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cin</a:t>
            </a:r>
            <a:r>
              <a:rPr kumimoji="1" lang="en-US" altLang="zh-CN" sz="26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&gt;&gt;s1[</a:t>
            </a:r>
            <a:r>
              <a:rPr kumimoji="1" lang="en-US" altLang="zh-CN" sz="2600" kern="1200" cap="none" spc="0" normalizeH="0" baseline="0" noProof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6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];               </a:t>
            </a:r>
            <a:r>
              <a:rPr kumimoji="1" lang="en-US" altLang="zh-CN" sz="2600" kern="1200" cap="none" spc="0" normalizeH="0" baseline="0" noProof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//</a:t>
            </a:r>
            <a:r>
              <a:rPr kumimoji="1" lang="en-US" altLang="zh-CN" sz="26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s1</a:t>
            </a:r>
            <a:r>
              <a:rPr kumimoji="1" lang="zh-CN" altLang="en-US" sz="26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中是字符，不是字符串</a:t>
            </a:r>
            <a:r>
              <a:rPr kumimoji="1" lang="en-US" altLang="zh-CN" sz="26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6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输出也必须逐元素进行</a:t>
            </a:r>
          </a:p>
        </p:txBody>
      </p:sp>
      <p:sp>
        <p:nvSpPr>
          <p:cNvPr id="33798" name="Text Box 7"/>
          <p:cNvSpPr txBox="1"/>
          <p:nvPr/>
        </p:nvSpPr>
        <p:spPr>
          <a:xfrm>
            <a:off x="263352" y="5744869"/>
            <a:ext cx="8534400" cy="49244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</a:rPr>
              <a:t>注意：输入时各输入项之间不需加空格分隔</a:t>
            </a:r>
            <a:r>
              <a:rPr lang="zh-CN" altLang="en-US" sz="26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云形标注 7"/>
          <p:cNvSpPr/>
          <p:nvPr/>
        </p:nvSpPr>
        <p:spPr>
          <a:xfrm>
            <a:off x="6240016" y="235269"/>
            <a:ext cx="2952328" cy="1065588"/>
          </a:xfrm>
          <a:prstGeom prst="cloudCallout">
            <a:avLst>
              <a:gd name="adj1" fmla="val -93098"/>
              <a:gd name="adj2" fmla="val 29145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1" hangingPunct="1"/>
            <a:r>
              <a:rPr lang="zh-CN" altLang="en-US" sz="2000" dirty="0">
                <a:solidFill>
                  <a:srgbClr val="000000"/>
                </a:solidFill>
              </a:rPr>
              <a:t>初始化做越界检查</a:t>
            </a:r>
            <a:r>
              <a:rPr lang="en-US" altLang="zh-CN" sz="2000" dirty="0">
                <a:solidFill>
                  <a:srgbClr val="000000"/>
                </a:solidFill>
              </a:rPr>
              <a:t>,</a:t>
            </a:r>
            <a:r>
              <a:rPr lang="zh-CN" altLang="en-US" sz="2000" dirty="0">
                <a:solidFill>
                  <a:srgbClr val="000000"/>
                </a:solidFill>
              </a:rPr>
              <a:t>输入不做</a:t>
            </a:r>
          </a:p>
        </p:txBody>
      </p:sp>
      <p:sp>
        <p:nvSpPr>
          <p:cNvPr id="9" name="云形标注 8"/>
          <p:cNvSpPr/>
          <p:nvPr/>
        </p:nvSpPr>
        <p:spPr>
          <a:xfrm>
            <a:off x="7536160" y="1544102"/>
            <a:ext cx="3456384" cy="1065588"/>
          </a:xfrm>
          <a:prstGeom prst="cloudCallout">
            <a:avLst>
              <a:gd name="adj1" fmla="val -94956"/>
              <a:gd name="adj2" fmla="val -6038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1" hangingPunct="1"/>
            <a:r>
              <a:rPr lang="zh-CN" altLang="en-US" sz="2000" dirty="0" smtClean="0">
                <a:solidFill>
                  <a:srgbClr val="000000"/>
                </a:solidFill>
              </a:rPr>
              <a:t>数组名不能被赋值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云形标注 11"/>
          <p:cNvSpPr/>
          <p:nvPr/>
        </p:nvSpPr>
        <p:spPr>
          <a:xfrm>
            <a:off x="6816080" y="3133396"/>
            <a:ext cx="3816424" cy="1065588"/>
          </a:xfrm>
          <a:prstGeom prst="cloudCallout">
            <a:avLst>
              <a:gd name="adj1" fmla="val -99983"/>
              <a:gd name="adj2" fmla="val 73767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1" hangingPunct="1"/>
            <a:r>
              <a:rPr lang="zh-CN" altLang="en-US" sz="2000" dirty="0" smtClean="0">
                <a:solidFill>
                  <a:srgbClr val="000000"/>
                </a:solidFill>
              </a:rPr>
              <a:t>使用不灵活、不方便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/>
          <p:nvPr/>
        </p:nvSpPr>
        <p:spPr>
          <a:xfrm>
            <a:off x="47328" y="36195"/>
            <a:ext cx="9144000" cy="53245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</a:rPr>
              <a:t>字符串</a:t>
            </a:r>
            <a:r>
              <a:rPr lang="zh-CN" altLang="en-US" sz="2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整体输入</a:t>
            </a:r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</a:rPr>
              <a:t>输出</a:t>
            </a:r>
            <a:r>
              <a:rPr lang="zh-CN" altLang="en-US" sz="2600" dirty="0">
                <a:solidFill>
                  <a:srgbClr val="000000"/>
                </a:solidFill>
              </a:rPr>
              <a:t> 	</a:t>
            </a:r>
          </a:p>
        </p:txBody>
      </p:sp>
      <p:sp>
        <p:nvSpPr>
          <p:cNvPr id="34819" name="Text Box 3"/>
          <p:cNvSpPr txBox="1"/>
          <p:nvPr/>
        </p:nvSpPr>
        <p:spPr>
          <a:xfrm>
            <a:off x="119336" y="647919"/>
            <a:ext cx="10801200" cy="2640723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char  s1[10],s2[2][5];</a:t>
            </a:r>
          </a:p>
          <a:p>
            <a:pPr marL="0" lvl="0" indent="0"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输入：			</a:t>
            </a:r>
            <a:r>
              <a:rPr lang="zh-CN" altLang="en-US" sz="2400" dirty="0" smtClean="0">
                <a:solidFill>
                  <a:srgbClr val="000000"/>
                </a:solidFill>
              </a:rPr>
              <a:t>                                                     输出</a:t>
            </a:r>
            <a:r>
              <a:rPr lang="zh-CN" altLang="en-US" sz="2400" dirty="0">
                <a:solidFill>
                  <a:srgbClr val="000000"/>
                </a:solidFill>
              </a:rPr>
              <a:t>：</a:t>
            </a:r>
          </a:p>
          <a:p>
            <a:pPr marL="0" lvl="0" indent="0" eaLnBrk="1" hangingPunct="1">
              <a:lnSpc>
                <a:spcPct val="95000"/>
              </a:lnSpc>
              <a:spcBef>
                <a:spcPct val="0"/>
              </a:spcBef>
              <a:buChar char="•"/>
            </a:pP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</a:rPr>
              <a:t>&gt;&gt;s1;	</a:t>
            </a:r>
            <a:r>
              <a:rPr lang="en-US" altLang="zh-CN" sz="2000" dirty="0" smtClean="0">
                <a:solidFill>
                  <a:srgbClr val="000000"/>
                </a:solidFill>
              </a:rPr>
              <a:t>//</a:t>
            </a:r>
            <a:r>
              <a:rPr lang="zh-CN" altLang="en-US" sz="2000" dirty="0" smtClean="0">
                <a:solidFill>
                  <a:srgbClr val="000000"/>
                </a:solidFill>
              </a:rPr>
              <a:t>若从键盘输入</a:t>
            </a:r>
            <a:r>
              <a:rPr lang="en-US" altLang="zh-CN" sz="2000" dirty="0" smtClean="0">
                <a:solidFill>
                  <a:srgbClr val="000000"/>
                </a:solidFill>
              </a:rPr>
              <a:t>hello world</a:t>
            </a:r>
            <a:r>
              <a:rPr lang="zh-CN" altLang="en-US" sz="2000" dirty="0" smtClean="0">
                <a:solidFill>
                  <a:srgbClr val="000000"/>
                </a:solidFill>
              </a:rPr>
              <a:t>，则</a:t>
            </a:r>
            <a:r>
              <a:rPr lang="en-US" altLang="zh-CN" sz="2000" dirty="0" smtClean="0">
                <a:solidFill>
                  <a:srgbClr val="000000"/>
                </a:solidFill>
              </a:rPr>
              <a:t>s1</a:t>
            </a:r>
            <a:r>
              <a:rPr lang="zh-CN" altLang="en-US" sz="2000" dirty="0" smtClean="0">
                <a:solidFill>
                  <a:srgbClr val="000000"/>
                </a:solidFill>
              </a:rPr>
              <a:t>的内容？</a:t>
            </a:r>
            <a:r>
              <a:rPr lang="en-US" altLang="zh-CN" sz="2000" dirty="0" smtClean="0">
                <a:solidFill>
                  <a:srgbClr val="000000"/>
                </a:solidFill>
              </a:rPr>
              <a:t>                    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• </a:t>
            </a:r>
            <a:r>
              <a:rPr lang="en-US" altLang="zh-CN" sz="2400" dirty="0">
                <a:solidFill>
                  <a:srgbClr val="000000"/>
                </a:solidFill>
              </a:rPr>
              <a:t>cout&lt;&lt; s1;</a:t>
            </a:r>
          </a:p>
          <a:p>
            <a:pPr marL="0" lvl="0" indent="0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gets(s1</a:t>
            </a:r>
            <a:r>
              <a:rPr lang="en-US" altLang="zh-CN" sz="2400" dirty="0">
                <a:solidFill>
                  <a:srgbClr val="000000"/>
                </a:solidFill>
              </a:rPr>
              <a:t>);	</a:t>
            </a:r>
            <a:r>
              <a:rPr lang="en-US" altLang="zh-CN" sz="2000" dirty="0" smtClean="0">
                <a:solidFill>
                  <a:srgbClr val="000000"/>
                </a:solidFill>
              </a:rPr>
              <a:t>//</a:t>
            </a:r>
            <a:r>
              <a:rPr lang="zh-CN" altLang="en-US" sz="2000" dirty="0">
                <a:solidFill>
                  <a:srgbClr val="000000"/>
                </a:solidFill>
              </a:rPr>
              <a:t>若从键盘输入</a:t>
            </a:r>
            <a:r>
              <a:rPr lang="en-US" altLang="zh-CN" sz="2000" dirty="0">
                <a:solidFill>
                  <a:srgbClr val="000000"/>
                </a:solidFill>
              </a:rPr>
              <a:t>hello world</a:t>
            </a:r>
            <a:r>
              <a:rPr lang="zh-CN" altLang="en-US" sz="2000" dirty="0" smtClean="0">
                <a:solidFill>
                  <a:srgbClr val="000000"/>
                </a:solidFill>
              </a:rPr>
              <a:t>，则</a:t>
            </a:r>
            <a:r>
              <a:rPr lang="en-US" altLang="zh-CN" sz="2000" dirty="0" smtClean="0">
                <a:solidFill>
                  <a:srgbClr val="000000"/>
                </a:solidFill>
              </a:rPr>
              <a:t>s1</a:t>
            </a:r>
            <a:r>
              <a:rPr lang="zh-CN" altLang="en-US" sz="2000" dirty="0">
                <a:solidFill>
                  <a:srgbClr val="000000"/>
                </a:solidFill>
              </a:rPr>
              <a:t>的内容？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        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• </a:t>
            </a:r>
            <a:r>
              <a:rPr lang="en-US" altLang="zh-CN" sz="2400" dirty="0">
                <a:solidFill>
                  <a:srgbClr val="000000"/>
                </a:solidFill>
              </a:rPr>
              <a:t>puts(s1);</a:t>
            </a:r>
          </a:p>
          <a:p>
            <a:pPr marL="0" lvl="0" indent="0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</a:rPr>
              <a:t>( int i=0; i&lt;2;i++) 	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                                              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• </a:t>
            </a:r>
            <a:r>
              <a:rPr lang="en-US" altLang="zh-CN" sz="2400" dirty="0">
                <a:solidFill>
                  <a:srgbClr val="000000"/>
                </a:solidFill>
              </a:rPr>
              <a:t>for( i=0; i&lt;2;i++)  </a:t>
            </a:r>
          </a:p>
          <a:p>
            <a:pPr marL="0" lvl="0" indent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  gets(s2[i]); 		      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                                             puts(s2[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]); </a:t>
            </a:r>
          </a:p>
          <a:p>
            <a:pPr marL="0" indent="0" eaLnBrk="1" hangingPunct="1">
              <a:spcBef>
                <a:spcPct val="5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s1</a:t>
            </a:r>
            <a:r>
              <a:rPr lang="zh-CN" altLang="en-US" sz="2400" dirty="0">
                <a:solidFill>
                  <a:srgbClr val="000000"/>
                </a:solidFill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</a:rPr>
              <a:t>s2</a:t>
            </a:r>
            <a:r>
              <a:rPr lang="zh-CN" altLang="en-US" sz="2400" dirty="0" smtClean="0">
                <a:solidFill>
                  <a:srgbClr val="000000"/>
                </a:solidFill>
              </a:rPr>
              <a:t>中存放的是字符串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34820" name="Text Box 6"/>
          <p:cNvSpPr txBox="1"/>
          <p:nvPr/>
        </p:nvSpPr>
        <p:spPr>
          <a:xfrm>
            <a:off x="119336" y="3645024"/>
            <a:ext cx="10801200" cy="3133165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buNone/>
            </a:pPr>
            <a:r>
              <a:rPr lang="en-US" altLang="zh-CN" sz="26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600" b="1" dirty="0" smtClean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gets</a:t>
            </a:r>
            <a:r>
              <a:rPr lang="en-US" altLang="zh-CN" sz="2600" b="1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600" b="1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字符数组名或字符指针变量名</a:t>
            </a:r>
            <a:r>
              <a:rPr lang="en-US" altLang="zh-CN" sz="2600" b="1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);	</a:t>
            </a:r>
            <a:r>
              <a:rPr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</a:t>
            </a:r>
          </a:p>
          <a:p>
            <a:pPr marL="0" lvl="0" indent="0" eaLnBrk="1" hangingPunct="1">
              <a:lnSpc>
                <a:spcPct val="110000"/>
              </a:lnSpc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600" b="1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puts(</a:t>
            </a:r>
            <a:r>
              <a:rPr lang="zh-CN" altLang="en-US" sz="2600" b="1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字符数组名或字符指针变量名</a:t>
            </a:r>
            <a:r>
              <a:rPr lang="en-US" altLang="zh-CN" sz="2600" b="1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);</a:t>
            </a:r>
            <a:r>
              <a:rPr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0" lvl="0" indent="0" eaLnBrk="1" hangingPunct="1">
              <a:lnSpc>
                <a:spcPct val="110000"/>
              </a:lnSpc>
              <a:buNone/>
            </a:pPr>
            <a:r>
              <a:rPr lang="zh-CN" altLang="en-US" sz="2600" dirty="0" smtClean="0">
                <a:solidFill>
                  <a:srgbClr val="000000"/>
                </a:solidFill>
              </a:rPr>
              <a:t>注意</a:t>
            </a:r>
            <a:r>
              <a:rPr lang="zh-CN" altLang="en-US" sz="2600" dirty="0">
                <a:solidFill>
                  <a:srgbClr val="000000"/>
                </a:solidFill>
              </a:rPr>
              <a:t>：</a:t>
            </a:r>
          </a:p>
          <a:p>
            <a:pPr marL="0" lvl="0" indent="0" eaLnBrk="1" hangingPunct="1">
              <a:lnSpc>
                <a:spcPct val="110000"/>
              </a:lnSpc>
            </a:pPr>
            <a:r>
              <a:rPr lang="zh-CN" altLang="en-US" sz="2600" dirty="0">
                <a:solidFill>
                  <a:srgbClr val="000000"/>
                </a:solidFill>
              </a:rPr>
              <a:t>  使用</a:t>
            </a:r>
            <a:r>
              <a:rPr lang="en-US" altLang="zh-CN" sz="2600" dirty="0">
                <a:solidFill>
                  <a:srgbClr val="000000"/>
                </a:solidFill>
              </a:rPr>
              <a:t>cin&gt;&gt;s1;</a:t>
            </a:r>
            <a:r>
              <a:rPr lang="zh-CN" altLang="en-US" sz="2600" dirty="0" smtClean="0">
                <a:solidFill>
                  <a:srgbClr val="000000"/>
                </a:solidFill>
              </a:rPr>
              <a:t>语句输入时，</a:t>
            </a:r>
            <a:r>
              <a:rPr lang="zh-CN" altLang="en-US" sz="2600" dirty="0">
                <a:solidFill>
                  <a:srgbClr val="000000"/>
                </a:solidFill>
              </a:rPr>
              <a:t>字符串中不能有空格。</a:t>
            </a:r>
          </a:p>
          <a:p>
            <a:pPr marL="0" lvl="0" indent="0" eaLnBrk="1" hangingPunct="1">
              <a:lnSpc>
                <a:spcPct val="11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使用</a:t>
            </a:r>
            <a:r>
              <a:rPr lang="en-US" altLang="zh-CN" sz="2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gets</a:t>
            </a:r>
            <a:r>
              <a:rPr lang="zh-CN" altLang="en-US" sz="2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puts</a:t>
            </a:r>
            <a:r>
              <a:rPr lang="zh-CN" altLang="en-US" sz="26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字符串整体</a:t>
            </a:r>
            <a:r>
              <a:rPr lang="zh-CN" altLang="en-US" sz="26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输入输出时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zh-CN" altLang="en-US" sz="2600" dirty="0">
                <a:solidFill>
                  <a:srgbClr val="000000"/>
                </a:solidFill>
              </a:rPr>
              <a:t>，</a:t>
            </a:r>
            <a:r>
              <a:rPr lang="zh-CN" altLang="en-US" sz="2600" dirty="0" smtClean="0">
                <a:solidFill>
                  <a:srgbClr val="000000"/>
                </a:solidFill>
              </a:rPr>
              <a:t>应</a:t>
            </a:r>
            <a:r>
              <a:rPr lang="zh-CN" altLang="en-US" sz="26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使用命令：</a:t>
            </a:r>
            <a:r>
              <a:rPr lang="en-US" altLang="zh-CN" sz="26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0" lvl="0" indent="0" eaLnBrk="1" hangingPunct="1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6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#</a:t>
            </a:r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include </a:t>
            </a:r>
            <a:r>
              <a:rPr lang="en-US" altLang="zh-CN" sz="2600" dirty="0" smtClean="0">
                <a:solidFill>
                  <a:srgbClr val="000000"/>
                </a:solidFill>
              </a:rPr>
              <a:t>"</a:t>
            </a:r>
            <a:r>
              <a:rPr lang="en-US" altLang="zh-CN" sz="2600" dirty="0" err="1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sz="2600" dirty="0" smtClean="0">
                <a:solidFill>
                  <a:srgbClr val="000000"/>
                </a:solidFill>
              </a:rPr>
              <a:t>"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en-US" altLang="zh-CN" sz="26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云形标注 5"/>
          <p:cNvSpPr/>
          <p:nvPr/>
        </p:nvSpPr>
        <p:spPr>
          <a:xfrm>
            <a:off x="5231904" y="618997"/>
            <a:ext cx="2016224" cy="612065"/>
          </a:xfrm>
          <a:prstGeom prst="cloudCallout">
            <a:avLst>
              <a:gd name="adj1" fmla="val -34804"/>
              <a:gd name="adj2" fmla="val 92998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1" hangingPunct="1"/>
            <a:r>
              <a:rPr lang="en-US" altLang="zh-CN" sz="2000" dirty="0" smtClean="0">
                <a:solidFill>
                  <a:srgbClr val="000000"/>
                </a:solidFill>
              </a:rPr>
              <a:t>hello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5015880" y="2348880"/>
            <a:ext cx="2448272" cy="612065"/>
          </a:xfrm>
          <a:prstGeom prst="cloudCallout">
            <a:avLst>
              <a:gd name="adj1" fmla="val -25280"/>
              <a:gd name="adj2" fmla="val -84783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1" hangingPunct="1"/>
            <a:r>
              <a:rPr lang="en-US" altLang="zh-CN" sz="2000" dirty="0" smtClean="0">
                <a:solidFill>
                  <a:srgbClr val="000000"/>
                </a:solidFill>
              </a:rPr>
              <a:t>Hello world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/>
          <p:nvPr/>
        </p:nvSpPr>
        <p:spPr>
          <a:xfrm>
            <a:off x="335360" y="836712"/>
            <a:ext cx="9361040" cy="572464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#include &lt;</a:t>
            </a:r>
            <a:r>
              <a:rPr lang="en-US" altLang="zh-CN" sz="2600" dirty="0" err="1">
                <a:solidFill>
                  <a:srgbClr val="000000"/>
                </a:solidFill>
              </a:rPr>
              <a:t>iostream</a:t>
            </a:r>
            <a:r>
              <a:rPr lang="en-US" altLang="zh-CN" sz="2600" dirty="0" smtClean="0">
                <a:solidFill>
                  <a:srgbClr val="000000"/>
                </a:solidFill>
              </a:rPr>
              <a:t>&gt;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using namespace </a:t>
            </a:r>
            <a:r>
              <a:rPr lang="en-US" altLang="zh-CN" sz="28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std</a:t>
            </a:r>
            <a:r>
              <a:rPr lang="en-US" altLang="zh-CN" sz="2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;</a:t>
            </a:r>
            <a:endParaRPr lang="en-US" altLang="zh-CN" sz="26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int main( ) 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{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   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600" dirty="0" smtClean="0">
                <a:solidFill>
                  <a:srgbClr val="000000"/>
                </a:solidFill>
              </a:rPr>
              <a:t>   </a:t>
            </a:r>
            <a:r>
              <a:rPr lang="en-US" altLang="zh-CN" sz="2600" dirty="0">
                <a:solidFill>
                  <a:srgbClr val="000000"/>
                </a:solidFill>
              </a:rPr>
              <a:t>i;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600" dirty="0" smtClean="0">
                <a:solidFill>
                  <a:srgbClr val="000000"/>
                </a:solidFill>
              </a:rPr>
              <a:t>    </a:t>
            </a:r>
            <a:r>
              <a:rPr lang="en-US" altLang="zh-CN" sz="2600" dirty="0">
                <a:solidFill>
                  <a:srgbClr val="000000"/>
                </a:solidFill>
              </a:rPr>
              <a:t>char  c[5] = {'C', 'h', 'i', 'n', 'a'};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   char  </a:t>
            </a:r>
            <a:r>
              <a:rPr lang="en-US" altLang="zh-CN" sz="2600" dirty="0">
                <a:solidFill>
                  <a:srgbClr val="000000"/>
                </a:solidFill>
              </a:rPr>
              <a:t>b[ ] = "China";				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   for </a:t>
            </a:r>
            <a:r>
              <a:rPr lang="en-US" altLang="zh-CN" sz="2600" dirty="0">
                <a:solidFill>
                  <a:srgbClr val="000000"/>
                </a:solidFill>
              </a:rPr>
              <a:t>( i = 0; i&lt;5; </a:t>
            </a:r>
            <a:r>
              <a:rPr lang="en-US" altLang="zh-CN" sz="2600" dirty="0" err="1">
                <a:solidFill>
                  <a:srgbClr val="000000"/>
                </a:solidFill>
              </a:rPr>
              <a:t>i</a:t>
            </a:r>
            <a:r>
              <a:rPr lang="en-US" altLang="zh-CN" sz="2600" dirty="0" smtClean="0">
                <a:solidFill>
                  <a:srgbClr val="000000"/>
                </a:solidFill>
              </a:rPr>
              <a:t>++)</a:t>
            </a: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 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      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cout</a:t>
            </a:r>
            <a:r>
              <a:rPr lang="en-US" altLang="zh-CN" sz="2600" dirty="0" smtClean="0">
                <a:solidFill>
                  <a:srgbClr val="000000"/>
                </a:solidFill>
              </a:rPr>
              <a:t>&lt;&lt;c[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600" dirty="0" smtClean="0">
                <a:solidFill>
                  <a:srgbClr val="000000"/>
                </a:solidFill>
              </a:rPr>
              <a:t>];                               </a:t>
            </a:r>
            <a:endParaRPr lang="en-US" altLang="zh-CN" sz="2600" dirty="0">
              <a:solidFill>
                <a:srgbClr val="000000"/>
              </a:solidFill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   puts(b</a:t>
            </a:r>
            <a:r>
              <a:rPr lang="en-US" altLang="zh-CN" sz="2600" dirty="0">
                <a:solidFill>
                  <a:srgbClr val="000000"/>
                </a:solidFill>
              </a:rPr>
              <a:t>);			 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   for </a:t>
            </a:r>
            <a:r>
              <a:rPr lang="en-US" altLang="zh-CN" sz="2600" dirty="0">
                <a:solidFill>
                  <a:srgbClr val="000000"/>
                </a:solidFill>
              </a:rPr>
              <a:t>(i = 0; b[i] !='\0'; i++)   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600" dirty="0" smtClean="0">
                <a:solidFill>
                  <a:srgbClr val="000000"/>
                </a:solidFill>
              </a:rPr>
              <a:t>       </a:t>
            </a:r>
            <a:r>
              <a:rPr lang="en-US" altLang="zh-CN" sz="2600" dirty="0">
                <a:solidFill>
                  <a:srgbClr val="000000"/>
                </a:solidFill>
              </a:rPr>
              <a:t>cout&lt;&lt; b[i];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   system</a:t>
            </a:r>
            <a:r>
              <a:rPr lang="en-US" altLang="zh-CN" sz="2600" dirty="0">
                <a:solidFill>
                  <a:srgbClr val="000000"/>
                </a:solidFill>
              </a:rPr>
              <a:t>("pause");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   return </a:t>
            </a:r>
            <a:r>
              <a:rPr lang="en-US" altLang="zh-CN" sz="2600" dirty="0">
                <a:solidFill>
                  <a:srgbClr val="000000"/>
                </a:solidFill>
              </a:rPr>
              <a:t>0;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600" dirty="0" smtClean="0">
                <a:solidFill>
                  <a:srgbClr val="000000"/>
                </a:solidFill>
              </a:rPr>
              <a:t>}</a:t>
            </a:r>
            <a:endParaRPr lang="en-US" altLang="zh-CN" sz="2600" dirty="0">
              <a:solidFill>
                <a:srgbClr val="000000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35843" name="Text Box 3"/>
          <p:cNvSpPr txBox="1"/>
          <p:nvPr/>
        </p:nvSpPr>
        <p:spPr>
          <a:xfrm>
            <a:off x="119336" y="44624"/>
            <a:ext cx="6705600" cy="49244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</a:rPr>
              <a:t>【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</a:rPr>
              <a:t>4.8】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</a:rPr>
              <a:t>字符串的输入</a:t>
            </a:r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</a:rPr>
              <a:t>输出 </a:t>
            </a:r>
            <a:r>
              <a:rPr lang="zh-CN" altLang="en-US" sz="26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" name="云形标注 3"/>
          <p:cNvSpPr/>
          <p:nvPr/>
        </p:nvSpPr>
        <p:spPr>
          <a:xfrm>
            <a:off x="5159896" y="3068960"/>
            <a:ext cx="2952328" cy="1524858"/>
          </a:xfrm>
          <a:prstGeom prst="cloudCallout">
            <a:avLst>
              <a:gd name="adj1" fmla="val -101769"/>
              <a:gd name="adj2" fmla="val 3557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zh-CN" altLang="en-US" sz="2000" dirty="0" smtClean="0">
                <a:solidFill>
                  <a:srgbClr val="000000"/>
                </a:solidFill>
              </a:rPr>
              <a:t>可以将循环语句改为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puts(c);  </a:t>
            </a:r>
            <a:r>
              <a:rPr lang="zh-CN" altLang="en-US" sz="2000" dirty="0" smtClean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或cout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&lt;&lt;c</a:t>
            </a:r>
            <a:r>
              <a:rPr lang="zh-CN" altLang="en-US" sz="2000" dirty="0" smtClean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;吗？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5159896" y="5068506"/>
            <a:ext cx="2952328" cy="1096798"/>
          </a:xfrm>
          <a:prstGeom prst="cloudCallout">
            <a:avLst>
              <a:gd name="adj1" fmla="val -102079"/>
              <a:gd name="adj2" fmla="val -56409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正确，但不主张用这种</a:t>
            </a:r>
            <a:r>
              <a:rPr lang="zh-CN" altLang="en-US" sz="2000" dirty="0" smtClean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dirty="0" smtClean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 smtClean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不简洁</a:t>
            </a:r>
            <a:endParaRPr lang="zh-CN" altLang="en-US" sz="2000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/>
          <p:nvPr/>
        </p:nvSpPr>
        <p:spPr>
          <a:xfrm>
            <a:off x="335360" y="572210"/>
            <a:ext cx="8640762" cy="6334042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N 100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 ) 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 i;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char s[N], t[N];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gets(s);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i=0;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while(s[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]!=</a:t>
            </a:r>
            <a:r>
              <a:rPr lang="en-US" altLang="zh-CN" sz="2400" dirty="0">
                <a:solidFill>
                  <a:srgbClr val="000000"/>
                </a:solidFill>
              </a:rPr>
              <a:t>'\0'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注意循环条件的表达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t[i]=s[i];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i++;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t[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sz="2400" dirty="0" smtClean="0">
                <a:solidFill>
                  <a:srgbClr val="000000"/>
                </a:solidFill>
              </a:rPr>
              <a:t>'\</a:t>
            </a:r>
            <a:r>
              <a:rPr lang="en-US" altLang="zh-CN" sz="2400" dirty="0">
                <a:solidFill>
                  <a:srgbClr val="000000"/>
                </a:solidFill>
              </a:rPr>
              <a:t>0'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注意字符串的末尾一定要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2400" dirty="0" smtClean="0">
                <a:solidFill>
                  <a:srgbClr val="000000"/>
                </a:solidFill>
              </a:rPr>
              <a:t>'\</a:t>
            </a:r>
            <a:r>
              <a:rPr lang="en-US" altLang="zh-CN" sz="2400" dirty="0">
                <a:solidFill>
                  <a:srgbClr val="000000"/>
                </a:solidFill>
              </a:rPr>
              <a:t>0'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puts(t);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system("pause");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0;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6867" name="Text Box 3"/>
          <p:cNvSpPr txBox="1"/>
          <p:nvPr/>
        </p:nvSpPr>
        <p:spPr>
          <a:xfrm>
            <a:off x="119336" y="94188"/>
            <a:ext cx="8353425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【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4.9】</a:t>
            </a:r>
            <a:r>
              <a:rPr lang="zh-CN" altLang="en-US" sz="2400" dirty="0" smtClean="0">
                <a:solidFill>
                  <a:srgbClr val="000000"/>
                </a:solidFill>
                <a:ea typeface="楷体_GB2312" pitchFamily="49" charset="-122"/>
              </a:rPr>
              <a:t>编程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将一个字符串的内容复制到另一</a:t>
            </a:r>
            <a:r>
              <a:rPr lang="zh-CN" altLang="en-US" sz="2400" dirty="0" smtClean="0">
                <a:solidFill>
                  <a:srgbClr val="000000"/>
                </a:solidFill>
                <a:ea typeface="楷体_GB2312" pitchFamily="49" charset="-122"/>
              </a:rPr>
              <a:t>字符串。</a:t>
            </a:r>
            <a:endParaRPr lang="zh-CN" altLang="en-US" sz="24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6600056" y="5517232"/>
            <a:ext cx="2952328" cy="1096798"/>
          </a:xfrm>
          <a:prstGeom prst="cloudCallout">
            <a:avLst>
              <a:gd name="adj1" fmla="val -102079"/>
              <a:gd name="adj2" fmla="val -56409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1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若缺少这条语句结果会怎样？</a:t>
            </a:r>
            <a:endParaRPr lang="zh-CN" altLang="en-US" sz="2000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8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8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8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8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8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8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8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8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8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8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86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86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/>
          <p:nvPr/>
        </p:nvSpPr>
        <p:spPr>
          <a:xfrm>
            <a:off x="53328" y="230186"/>
            <a:ext cx="8922992" cy="6317615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4. </a:t>
            </a:r>
            <a:r>
              <a:rPr lang="zh-CN" altLang="en-US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字符串处理函数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40000"/>
              </a:spcBef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使用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下面函数时，</a:t>
            </a:r>
            <a:r>
              <a:rPr lang="zh-CN" altLang="en-US" sz="2400" dirty="0">
                <a:solidFill>
                  <a:srgbClr val="000000"/>
                </a:solidFill>
              </a:rPr>
              <a:t>应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加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#include </a:t>
            </a:r>
            <a:r>
              <a:rPr lang="en-US" altLang="zh-CN" sz="2400" dirty="0">
                <a:solidFill>
                  <a:srgbClr val="000000"/>
                </a:solidFill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string.h</a:t>
            </a:r>
            <a:r>
              <a:rPr lang="en-US" altLang="zh-CN" sz="2400" dirty="0">
                <a:solidFill>
                  <a:srgbClr val="000000"/>
                </a:solidFill>
              </a:rPr>
              <a:t>"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命令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lvl="0" indent="0" eaLnBrk="1" hangingPunct="1">
              <a:spcBef>
                <a:spcPct val="150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1. strlen(str)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</a:rPr>
              <a:t>功能：求</a:t>
            </a:r>
            <a:r>
              <a:rPr lang="en-US" altLang="zh-CN" sz="2400" dirty="0">
                <a:solidFill>
                  <a:srgbClr val="000000"/>
                </a:solidFill>
              </a:rPr>
              <a:t>str</a:t>
            </a:r>
            <a:r>
              <a:rPr lang="zh-CN" altLang="en-US" sz="2400" dirty="0">
                <a:solidFill>
                  <a:srgbClr val="000000"/>
                </a:solidFill>
              </a:rPr>
              <a:t>所指向的字符串的长度。不包括字符串结束标志</a:t>
            </a:r>
            <a:r>
              <a:rPr lang="en-US" altLang="zh-CN" sz="2400" dirty="0">
                <a:solidFill>
                  <a:srgbClr val="000000"/>
                </a:solidFill>
              </a:rPr>
              <a:t>'\0'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   说明：</a:t>
            </a:r>
            <a:r>
              <a:rPr lang="en-US" altLang="zh-CN" sz="2400" dirty="0">
                <a:solidFill>
                  <a:srgbClr val="000000"/>
                </a:solidFill>
              </a:rPr>
              <a:t>str</a:t>
            </a:r>
            <a:r>
              <a:rPr lang="zh-CN" altLang="en-US" sz="2400" dirty="0">
                <a:solidFill>
                  <a:srgbClr val="000000"/>
                </a:solidFill>
              </a:rPr>
              <a:t>可为字符串常量、字符数组名或字符指针。</a:t>
            </a:r>
          </a:p>
          <a:p>
            <a:pPr marL="0" lvl="0" indent="0" eaLnBrk="1" hangingPunct="1">
              <a:spcBef>
                <a:spcPct val="15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2. strlwr(str)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</a:rPr>
              <a:t>功能：将字符串中的大写字母转换成小写字母。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   说明：</a:t>
            </a:r>
            <a:r>
              <a:rPr lang="en-US" altLang="zh-CN" sz="2400" dirty="0">
                <a:solidFill>
                  <a:srgbClr val="000000"/>
                </a:solidFill>
              </a:rPr>
              <a:t>str</a:t>
            </a:r>
            <a:r>
              <a:rPr lang="zh-CN" altLang="en-US" sz="2400" dirty="0">
                <a:solidFill>
                  <a:srgbClr val="000000"/>
                </a:solidFill>
              </a:rPr>
              <a:t>为字符串常量、数组名或字符指针。</a:t>
            </a:r>
          </a:p>
          <a:p>
            <a:pPr marL="0" lvl="0" indent="0" eaLnBrk="1" hangingPunct="1">
              <a:spcBef>
                <a:spcPct val="15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3. strupr(str)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</a:rPr>
              <a:t>功能：将字符串中的小写字母转换成大写字母。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   说明：</a:t>
            </a:r>
            <a:r>
              <a:rPr lang="en-US" altLang="zh-CN" sz="2400" dirty="0">
                <a:solidFill>
                  <a:srgbClr val="000000"/>
                </a:solidFill>
              </a:rPr>
              <a:t>str</a:t>
            </a:r>
            <a:r>
              <a:rPr lang="zh-CN" altLang="en-US" sz="2400" dirty="0">
                <a:solidFill>
                  <a:srgbClr val="000000"/>
                </a:solidFill>
              </a:rPr>
              <a:t>为字符串常量、数组名或字符指针。</a:t>
            </a:r>
          </a:p>
          <a:p>
            <a:pPr marL="0" lvl="0" indent="0" eaLnBrk="1" hangingPunct="1">
              <a:spcBef>
                <a:spcPct val="15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4. strcpy(str1,str2)</a:t>
            </a:r>
          </a:p>
          <a:p>
            <a:pPr marL="0" lvl="0" algn="l" eaLnBrk="1" hangingPunct="1"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</a:rPr>
              <a:t>功能：将str2所指的字符串复制到str1中。</a:t>
            </a:r>
          </a:p>
          <a:p>
            <a:pPr marL="0" lvl="0" algn="l" eaLnBrk="1" hangingPunct="1">
              <a:buClrTx/>
              <a:buSzTx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   说明：str1和str2为字符数组名或字符指针,str2还可以是</a:t>
            </a:r>
            <a:r>
              <a:rPr lang="zh-CN" altLang="en-US" sz="2400" dirty="0" smtClean="0">
                <a:solidFill>
                  <a:srgbClr val="000000"/>
                </a:solidFill>
              </a:rPr>
              <a:t>字符串</a:t>
            </a:r>
            <a:r>
              <a:rPr lang="en-US" altLang="zh-CN" sz="2400" dirty="0" smtClean="0">
                <a:solidFill>
                  <a:srgbClr val="000000"/>
                </a:solidFill>
              </a:rPr>
              <a:t>	   </a:t>
            </a:r>
            <a:r>
              <a:rPr lang="zh-CN" altLang="en-US" sz="2400" dirty="0" smtClean="0">
                <a:solidFill>
                  <a:srgbClr val="000000"/>
                </a:solidFill>
              </a:rPr>
              <a:t>常量</a:t>
            </a:r>
            <a:r>
              <a:rPr lang="zh-CN" altLang="en-US" sz="2400" dirty="0">
                <a:solidFill>
                  <a:srgbClr val="000000"/>
                </a:solidFill>
              </a:rPr>
              <a:t>。str1要有足够大的空间。</a:t>
            </a:r>
          </a:p>
        </p:txBody>
      </p:sp>
      <p:sp>
        <p:nvSpPr>
          <p:cNvPr id="37891" name="Text Box 87"/>
          <p:cNvSpPr txBox="1"/>
          <p:nvPr/>
        </p:nvSpPr>
        <p:spPr>
          <a:xfrm>
            <a:off x="7295456" y="4797152"/>
            <a:ext cx="4896544" cy="46037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设：char  str2[10]= {"aaa"},str1[10];</a:t>
            </a:r>
          </a:p>
        </p:txBody>
      </p:sp>
      <p:sp>
        <p:nvSpPr>
          <p:cNvPr id="37892" name="Text Box 88"/>
          <p:cNvSpPr txBox="1"/>
          <p:nvPr/>
        </p:nvSpPr>
        <p:spPr>
          <a:xfrm>
            <a:off x="9120336" y="5355039"/>
            <a:ext cx="2829560" cy="1170305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2600" dirty="0">
                <a:solidFill>
                  <a:srgbClr val="000000"/>
                </a:solidFill>
              </a:rPr>
              <a:t> strcpy(str1,str2);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  <a:sym typeface="Symbol" panose="05050102010706020507" pitchFamily="18" charset="2"/>
              </a:rPr>
              <a:t>  </a:t>
            </a:r>
            <a:r>
              <a:rPr lang="en-US" altLang="zh-CN" sz="2600" dirty="0">
                <a:solidFill>
                  <a:srgbClr val="000000"/>
                </a:solidFill>
              </a:rPr>
              <a:t>str1={"bb"};         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2600" dirty="0">
                <a:solidFill>
                  <a:srgbClr val="000000"/>
                </a:solidFill>
              </a:rPr>
              <a:t>  str1=str2;    </a:t>
            </a:r>
          </a:p>
        </p:txBody>
      </p:sp>
      <p:sp>
        <p:nvSpPr>
          <p:cNvPr id="5" name="云形标注 4"/>
          <p:cNvSpPr/>
          <p:nvPr/>
        </p:nvSpPr>
        <p:spPr>
          <a:xfrm>
            <a:off x="7032104" y="6145040"/>
            <a:ext cx="2016224" cy="948794"/>
          </a:xfrm>
          <a:prstGeom prst="cloudCallout">
            <a:avLst>
              <a:gd name="adj1" fmla="val 63776"/>
              <a:gd name="adj2" fmla="val -53262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1" hangingPunct="1"/>
            <a:r>
              <a:rPr lang="zh-CN" altLang="en-US" sz="2000" dirty="0" smtClean="0">
                <a:solidFill>
                  <a:srgbClr val="000000"/>
                </a:solidFill>
              </a:rPr>
              <a:t>数组名不能被赋值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8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8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/>
          <p:nvPr/>
        </p:nvSpPr>
        <p:spPr>
          <a:xfrm>
            <a:off x="119336" y="274151"/>
            <a:ext cx="9937104" cy="6179185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5. strcat(str1,str2)</a:t>
            </a:r>
          </a:p>
          <a:p>
            <a:pPr marL="0" lvl="0" indent="0" algn="just" eaLnBrk="1" hangingPunct="1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</a:rPr>
              <a:t>功能：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将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str2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字符串内容连接到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str1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字符串内容的后面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   说明：</a:t>
            </a:r>
            <a:r>
              <a:rPr lang="en-US" altLang="zh-CN" sz="2400" dirty="0">
                <a:solidFill>
                  <a:srgbClr val="000000"/>
                </a:solidFill>
              </a:rPr>
              <a:t>str1</a:t>
            </a:r>
            <a:r>
              <a:rPr lang="zh-CN" altLang="en-US" sz="2400" dirty="0">
                <a:solidFill>
                  <a:srgbClr val="000000"/>
                </a:solidFill>
              </a:rPr>
              <a:t>要有足够大的空间。</a:t>
            </a:r>
          </a:p>
          <a:p>
            <a:pPr marL="0" lvl="0" indent="0" eaLnBrk="1" hangingPunct="1">
              <a:lnSpc>
                <a:spcPct val="110000"/>
              </a:lnSpc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   例如：</a:t>
            </a:r>
          </a:p>
          <a:p>
            <a:pPr marL="0" lvl="0" indent="0" eaLnBrk="1" hangingPunct="1">
              <a:lnSpc>
                <a:spcPct val="110000"/>
              </a:lnSpc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          </a:t>
            </a:r>
            <a:r>
              <a:rPr lang="en-US" altLang="zh-CN" sz="2400" dirty="0">
                <a:solidFill>
                  <a:srgbClr val="000000"/>
                </a:solidFill>
              </a:rPr>
              <a:t>char  s1[20] = "abcd"; </a:t>
            </a:r>
          </a:p>
          <a:p>
            <a:pPr marL="0" lvl="0" indent="0" eaLnBrk="1" hangingPunct="1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     cout&lt;&lt;strcat(s1, "</a:t>
            </a:r>
            <a:r>
              <a:rPr lang="en-US" altLang="zh-CN" sz="2400" dirty="0" err="1">
                <a:solidFill>
                  <a:srgbClr val="000000"/>
                </a:solidFill>
              </a:rPr>
              <a:t>kkk</a:t>
            </a:r>
            <a:r>
              <a:rPr lang="en-US" altLang="zh-CN" sz="2400" dirty="0">
                <a:solidFill>
                  <a:srgbClr val="000000"/>
                </a:solidFill>
              </a:rPr>
              <a:t>")&lt;&lt;endl;     </a:t>
            </a:r>
          </a:p>
          <a:p>
            <a:pPr marL="0" lvl="0" indent="0" eaLnBrk="1" hangingPunct="1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6. strcmp(str1,str2)</a:t>
            </a:r>
          </a:p>
          <a:p>
            <a:pPr marL="0" lvl="0" indent="0" algn="just" eaLnBrk="1" hangingPunct="1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</a:rPr>
              <a:t>功能：比较字符串</a:t>
            </a:r>
            <a:r>
              <a:rPr lang="en-US" altLang="zh-CN" sz="2400" dirty="0">
                <a:solidFill>
                  <a:srgbClr val="000000"/>
                </a:solidFill>
              </a:rPr>
              <a:t>str1</a:t>
            </a:r>
            <a:r>
              <a:rPr lang="zh-CN" altLang="en-US" sz="2400" dirty="0">
                <a:solidFill>
                  <a:srgbClr val="000000"/>
                </a:solidFill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</a:rPr>
              <a:t>str2</a:t>
            </a:r>
            <a:r>
              <a:rPr lang="zh-CN" altLang="en-US" sz="2400" dirty="0">
                <a:solidFill>
                  <a:srgbClr val="000000"/>
                </a:solidFill>
              </a:rPr>
              <a:t>的大小。</a:t>
            </a:r>
          </a:p>
          <a:p>
            <a:pPr marL="0" lvl="0" indent="0" algn="just" eaLnBrk="1" hangingPunct="1">
              <a:lnSpc>
                <a:spcPct val="110000"/>
              </a:lnSpc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   说明：从左至右逐个字符进行比较</a:t>
            </a:r>
            <a:r>
              <a:rPr lang="en-US" altLang="zh-CN" sz="2400" dirty="0">
                <a:solidFill>
                  <a:srgbClr val="000000"/>
                </a:solidFill>
              </a:rPr>
              <a:t>ASCII</a:t>
            </a:r>
            <a:r>
              <a:rPr lang="zh-CN" altLang="en-US" sz="2400" dirty="0">
                <a:solidFill>
                  <a:srgbClr val="000000"/>
                </a:solidFill>
              </a:rPr>
              <a:t>码值，直到出现不</a:t>
            </a:r>
            <a:r>
              <a:rPr lang="zh-CN" altLang="en-US" sz="2400" dirty="0" smtClean="0">
                <a:solidFill>
                  <a:srgbClr val="000000"/>
                </a:solidFill>
              </a:rPr>
              <a:t>相同字符或</a:t>
            </a:r>
            <a:r>
              <a:rPr lang="en-US" altLang="zh-CN" sz="2400" dirty="0" smtClean="0">
                <a:solidFill>
                  <a:srgbClr val="000000"/>
                </a:solidFill>
              </a:rPr>
              <a:t>	    </a:t>
            </a:r>
            <a:r>
              <a:rPr lang="zh-CN" altLang="en-US" sz="2400" dirty="0" smtClean="0">
                <a:solidFill>
                  <a:srgbClr val="000000"/>
                </a:solidFill>
              </a:rPr>
              <a:t>遇到</a:t>
            </a:r>
            <a:r>
              <a:rPr lang="en-US" altLang="zh-CN" sz="2400" dirty="0">
                <a:solidFill>
                  <a:srgbClr val="000000"/>
                </a:solidFill>
              </a:rPr>
              <a:t>'\0'</a:t>
            </a:r>
            <a:r>
              <a:rPr lang="zh-CN" altLang="en-US" sz="2400" dirty="0">
                <a:solidFill>
                  <a:srgbClr val="000000"/>
                </a:solidFill>
              </a:rPr>
              <a:t>为止。</a:t>
            </a:r>
          </a:p>
          <a:p>
            <a:pPr marL="0" lvl="0" indent="0" algn="just" eaLnBrk="1" hangingPunct="1">
              <a:lnSpc>
                <a:spcPct val="110000"/>
              </a:lnSpc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          </a:t>
            </a:r>
            <a:r>
              <a:rPr lang="zh-CN" altLang="en-US" sz="2400" dirty="0" smtClean="0">
                <a:solidFill>
                  <a:srgbClr val="000000"/>
                </a:solidFill>
              </a:rPr>
              <a:t>     </a:t>
            </a:r>
            <a:r>
              <a:rPr lang="en-US" altLang="zh-CN" sz="2400" dirty="0">
                <a:solidFill>
                  <a:srgbClr val="000000"/>
                </a:solidFill>
              </a:rPr>
              <a:t>str1    </a:t>
            </a:r>
            <a:r>
              <a:rPr lang="zh-CN" altLang="en-US" sz="2400" dirty="0">
                <a:solidFill>
                  <a:srgbClr val="000000"/>
                </a:solidFill>
              </a:rPr>
              <a:t>小于　</a:t>
            </a:r>
            <a:r>
              <a:rPr lang="en-US" altLang="zh-CN" sz="2400" dirty="0">
                <a:solidFill>
                  <a:srgbClr val="000000"/>
                </a:solidFill>
              </a:rPr>
              <a:t>str2 	</a:t>
            </a:r>
            <a:r>
              <a:rPr lang="zh-CN" altLang="en-US" sz="2400" dirty="0">
                <a:solidFill>
                  <a:srgbClr val="000000"/>
                </a:solidFill>
              </a:rPr>
              <a:t>　返回 </a:t>
            </a:r>
            <a:r>
              <a:rPr lang="en-US" altLang="zh-CN" sz="2400" dirty="0">
                <a:solidFill>
                  <a:srgbClr val="000000"/>
                </a:solidFill>
              </a:rPr>
              <a:t>-1</a:t>
            </a:r>
          </a:p>
          <a:p>
            <a:pPr marL="914400" lvl="2" indent="0" algn="just" eaLnBrk="1" hangingPunct="1">
              <a:lnSpc>
                <a:spcPct val="110000"/>
              </a:lnSpc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    str1</a:t>
            </a:r>
            <a:r>
              <a:rPr lang="zh-CN" altLang="en-US" dirty="0">
                <a:solidFill>
                  <a:srgbClr val="000000"/>
                </a:solidFill>
              </a:rPr>
              <a:t>　等于　</a:t>
            </a:r>
            <a:r>
              <a:rPr lang="en-US" altLang="zh-CN" dirty="0">
                <a:solidFill>
                  <a:srgbClr val="000000"/>
                </a:solidFill>
              </a:rPr>
              <a:t>str2     </a:t>
            </a:r>
            <a:r>
              <a:rPr lang="en-US" altLang="zh-CN" dirty="0" smtClean="0">
                <a:solidFill>
                  <a:srgbClr val="000000"/>
                </a:solidFill>
              </a:rPr>
              <a:t>   </a:t>
            </a:r>
            <a:r>
              <a:rPr lang="zh-CN" altLang="en-US" dirty="0" smtClean="0">
                <a:solidFill>
                  <a:srgbClr val="000000"/>
                </a:solidFill>
              </a:rPr>
              <a:t>返回 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</a:p>
          <a:p>
            <a:pPr marL="0" lvl="0" indent="0" algn="just" eaLnBrk="1" hangingPunct="1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</a:rPr>
              <a:t>    str1</a:t>
            </a:r>
            <a:r>
              <a:rPr lang="zh-CN" altLang="en-US" sz="2400" dirty="0">
                <a:solidFill>
                  <a:srgbClr val="000000"/>
                </a:solidFill>
              </a:rPr>
              <a:t>　大于　</a:t>
            </a:r>
            <a:r>
              <a:rPr lang="en-US" altLang="zh-CN" sz="2400" dirty="0">
                <a:solidFill>
                  <a:srgbClr val="000000"/>
                </a:solidFill>
              </a:rPr>
              <a:t>str2	    </a:t>
            </a:r>
            <a:r>
              <a:rPr lang="zh-CN" altLang="en-US" sz="2400" dirty="0">
                <a:solidFill>
                  <a:srgbClr val="000000"/>
                </a:solidFill>
              </a:rPr>
              <a:t>返回 </a:t>
            </a:r>
            <a:r>
              <a:rPr lang="en-US" altLang="zh-CN" sz="24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8915" name="Text Box 3"/>
          <p:cNvSpPr txBox="1"/>
          <p:nvPr/>
        </p:nvSpPr>
        <p:spPr>
          <a:xfrm>
            <a:off x="5910536" y="5257800"/>
            <a:ext cx="31242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strcmp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</a:rPr>
              <a:t>"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ABCD</a:t>
            </a:r>
            <a:r>
              <a:rPr lang="en-US" altLang="zh-CN" sz="2400" dirty="0" smtClean="0">
                <a:solidFill>
                  <a:srgbClr val="000000"/>
                </a:solidFill>
              </a:rPr>
              <a:t>"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</a:rPr>
              <a:t> "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BD</a:t>
            </a:r>
            <a:r>
              <a:rPr lang="en-US" altLang="zh-CN" sz="2400" dirty="0">
                <a:solidFill>
                  <a:srgbClr val="000000"/>
                </a:solidFill>
              </a:rPr>
              <a:t>"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); 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7608168" y="5867830"/>
            <a:ext cx="2016224" cy="612065"/>
          </a:xfrm>
          <a:prstGeom prst="cloudCallout">
            <a:avLst>
              <a:gd name="adj1" fmla="val -71086"/>
              <a:gd name="adj2" fmla="val -47434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1" hangingPunct="1"/>
            <a:r>
              <a:rPr lang="zh-CN" altLang="en-US" sz="2000" dirty="0" smtClean="0">
                <a:solidFill>
                  <a:srgbClr val="000000"/>
                </a:solidFill>
              </a:rPr>
              <a:t>结果为</a:t>
            </a:r>
            <a:r>
              <a:rPr lang="en-US" altLang="zh-CN" sz="2000" dirty="0" smtClean="0">
                <a:solidFill>
                  <a:srgbClr val="000000"/>
                </a:solidFill>
              </a:rPr>
              <a:t>-1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5303912" y="1847878"/>
            <a:ext cx="4320480" cy="612065"/>
          </a:xfrm>
          <a:prstGeom prst="cloudCallout">
            <a:avLst>
              <a:gd name="adj1" fmla="val -94216"/>
              <a:gd name="adj2" fmla="val 95986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1" hangingPunct="1"/>
            <a:r>
              <a:rPr lang="en-US" altLang="zh-CN" sz="2000" dirty="0">
                <a:solidFill>
                  <a:srgbClr val="000000"/>
                </a:solidFill>
              </a:rPr>
              <a:t>s1</a:t>
            </a:r>
            <a:r>
              <a:rPr lang="zh-CN" altLang="en-US" sz="2000" dirty="0">
                <a:solidFill>
                  <a:srgbClr val="000000"/>
                </a:solidFill>
              </a:rPr>
              <a:t>中的内容变为</a:t>
            </a:r>
            <a:r>
              <a:rPr lang="en-US" altLang="zh-CN" sz="2000" dirty="0" err="1">
                <a:solidFill>
                  <a:srgbClr val="000000"/>
                </a:solidFill>
              </a:rPr>
              <a:t>abcdkkk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/>
          <p:nvPr/>
        </p:nvSpPr>
        <p:spPr>
          <a:xfrm>
            <a:off x="335360" y="404664"/>
            <a:ext cx="6324600" cy="6370975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#include &lt;</a:t>
            </a:r>
            <a:r>
              <a:rPr lang="en-US" altLang="zh-CN" sz="2400" dirty="0" err="1">
                <a:solidFill>
                  <a:srgbClr val="000000"/>
                </a:solidFill>
              </a:rPr>
              <a:t>iostream</a:t>
            </a:r>
            <a:r>
              <a:rPr lang="en-US" altLang="zh-CN" sz="2400" dirty="0" smtClean="0">
                <a:solidFill>
                  <a:srgbClr val="000000"/>
                </a:solidFill>
              </a:rPr>
              <a:t>&gt;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using namespace </a:t>
            </a:r>
            <a:r>
              <a:rPr lang="en-US" altLang="zh-CN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std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int main( )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{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char  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s[80];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while(1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) 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   {  </a:t>
            </a:r>
            <a:endParaRPr lang="en-US" altLang="zh-CN" sz="24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  gets(s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      if(strcmp(s,"pass"))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 puts("Invalid password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.");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      else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break;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}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 puts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("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pass");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system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("pause");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}</a:t>
            </a:r>
            <a:endParaRPr lang="en-US" altLang="zh-CN" sz="26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939" name="Text Box 3"/>
          <p:cNvSpPr txBox="1"/>
          <p:nvPr/>
        </p:nvSpPr>
        <p:spPr>
          <a:xfrm>
            <a:off x="119336" y="-27384"/>
            <a:ext cx="7467600" cy="49244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</a:rPr>
              <a:t>【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4.10】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</a:rPr>
              <a:t>字符串处理函数示例 </a:t>
            </a:r>
            <a:r>
              <a:rPr lang="zh-CN" altLang="en-US" sz="2600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936" y="3861048"/>
            <a:ext cx="3867896" cy="2592313"/>
          </a:xfrm>
          <a:prstGeom prst="rect">
            <a:avLst/>
          </a:prstGeom>
        </p:spPr>
      </p:pic>
      <p:sp>
        <p:nvSpPr>
          <p:cNvPr id="5" name="云形标注 4"/>
          <p:cNvSpPr/>
          <p:nvPr/>
        </p:nvSpPr>
        <p:spPr>
          <a:xfrm>
            <a:off x="4120284" y="2492896"/>
            <a:ext cx="5400600" cy="612065"/>
          </a:xfrm>
          <a:prstGeom prst="cloudCallout">
            <a:avLst>
              <a:gd name="adj1" fmla="val -63749"/>
              <a:gd name="adj2" fmla="val 121383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zh-CN" altLang="en-US" sz="2000" dirty="0" smtClean="0">
                <a:solidFill>
                  <a:srgbClr val="000000"/>
                </a:solidFill>
              </a:rPr>
              <a:t>等价于：</a:t>
            </a:r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if(</a:t>
            </a:r>
            <a:r>
              <a:rPr lang="en-US" altLang="zh-CN" sz="2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strcmp</a:t>
            </a:r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s,"pass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")!=0) </a:t>
            </a:r>
            <a:endParaRPr lang="en-US" altLang="zh-CN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xfrm>
            <a:off x="-24680" y="0"/>
            <a:ext cx="7772400" cy="4572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4.4  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程序举例</a:t>
            </a:r>
          </a:p>
        </p:txBody>
      </p:sp>
      <p:sp>
        <p:nvSpPr>
          <p:cNvPr id="52228" name="Text Box 5"/>
          <p:cNvSpPr txBox="1"/>
          <p:nvPr/>
        </p:nvSpPr>
        <p:spPr>
          <a:xfrm>
            <a:off x="119336" y="548680"/>
            <a:ext cx="10657184" cy="2265236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buAutoNum type="arabicPeriod"/>
            </a:pPr>
            <a:r>
              <a:rPr lang="zh-CN" altLang="en-US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插入数据</a:t>
            </a:r>
          </a:p>
          <a:p>
            <a:pPr marL="457200" lvl="0" indent="-457200" algn="just" eaLnBrk="1" hangingPunct="1"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基本思想：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457200" lvl="0" indent="-457200" algn="just" eaLnBrk="1" hangingPunct="1"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）首先要查找待插入数据在数组中的位置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0" indent="-457200" algn="just" eaLnBrk="1" hangingPunct="1"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）然后从最后一个元素开始往前直到下标为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的元素依次往后移动一个位置；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0" indent="-457200" algn="just" eaLnBrk="1" hangingPunct="1"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3)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个元素的位置空出，将欲插入的数据插入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22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148717"/>
              </p:ext>
            </p:extLst>
          </p:nvPr>
        </p:nvGraphicFramePr>
        <p:xfrm>
          <a:off x="1575520" y="2780928"/>
          <a:ext cx="7543800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9" r:id="rId3" imgW="5272405" imgH="3237865" progId="Word.Picture.8">
                  <p:embed/>
                </p:oleObj>
              </mc:Choice>
              <mc:Fallback>
                <p:oleObj r:id="rId3" imgW="5272405" imgH="3237865" progId="Word.Picture.8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rcRect l="4332" t="10777" r="37184" b="65546"/>
                      <a:stretch>
                        <a:fillRect/>
                      </a:stretch>
                    </p:blipFill>
                    <p:spPr>
                      <a:xfrm>
                        <a:off x="1575520" y="2780928"/>
                        <a:ext cx="7543800" cy="16367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Text Box 8"/>
          <p:cNvSpPr txBox="1"/>
          <p:nvPr/>
        </p:nvSpPr>
        <p:spPr>
          <a:xfrm>
            <a:off x="-96688" y="4437112"/>
            <a:ext cx="8763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【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dirty="0" smtClean="0">
                <a:solidFill>
                  <a:srgbClr val="000000"/>
                </a:solidFill>
              </a:rPr>
              <a:t>4.11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】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在有序数组</a:t>
            </a:r>
            <a:r>
              <a:rPr lang="en-US" altLang="zh-CN" sz="2400" dirty="0">
                <a:solidFill>
                  <a:srgbClr val="000000"/>
                </a:solidFill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中插入数值</a:t>
            </a:r>
            <a:r>
              <a:rPr lang="en-US" altLang="zh-CN" sz="2400" dirty="0">
                <a:solidFill>
                  <a:srgbClr val="000000"/>
                </a:solidFill>
              </a:rPr>
              <a:t>x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19336" y="5013176"/>
            <a:ext cx="9865096" cy="156966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rPr>
              <a:t>    for(k=0;k&lt;9;k++) if (x&lt;a[k]) break;    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rPr>
              <a:t>找到插入的位置下标为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kumimoji="1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rPr>
              <a:t>    for(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rPr>
              <a:t>=8;i&gt;=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rPr>
              <a:t>k;i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rPr>
              <a:t>--) </a:t>
            </a:r>
            <a:endParaRPr kumimoji="1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       </a:t>
            </a:r>
            <a:r>
              <a:rPr kumimoji="1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rPr>
              <a:t>a[</a:t>
            </a:r>
            <a:r>
              <a:rPr kumimoji="1" lang="en-US" altLang="zh-CN" sz="24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rPr>
              <a:t>+ 1] = a[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rPr>
              <a:t>];       </a:t>
            </a:r>
            <a:r>
              <a:rPr kumimoji="1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a[k] = x;				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3323692" y="5599623"/>
            <a:ext cx="3456384" cy="921060"/>
          </a:xfrm>
          <a:prstGeom prst="cloudCallout">
            <a:avLst>
              <a:gd name="adj1" fmla="val -72352"/>
              <a:gd name="adj2" fmla="val -39157"/>
            </a:avLst>
          </a:prstGeom>
          <a:solidFill>
            <a:srgbClr val="CCFFFF"/>
          </a:solidFill>
          <a:ln w="9525">
            <a:solidFill>
              <a:srgbClr val="C00000"/>
            </a:solidFill>
            <a:round/>
          </a:ln>
          <a:effectLst/>
        </p:spPr>
        <p:txBody>
          <a:bodyPr/>
          <a:lstStyle/>
          <a:p>
            <a:pPr lvl="0" algn="ctr" eaLnBrk="1" hangingPunct="1">
              <a:defRPr/>
            </a:pPr>
            <a:r>
              <a:rPr kumimoji="1" lang="zh-CN" altLang="en-US" sz="20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注意移动方向从</a:t>
            </a:r>
            <a:r>
              <a:rPr kumimoji="1" lang="zh-CN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最后元素开始往后</a:t>
            </a:r>
            <a:r>
              <a:rPr kumimoji="1" lang="zh-CN" altLang="en-US" sz="20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移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/>
          <p:nvPr/>
        </p:nvSpPr>
        <p:spPr>
          <a:xfrm>
            <a:off x="115738" y="0"/>
            <a:ext cx="9144000" cy="49244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2.  </a:t>
            </a:r>
            <a:r>
              <a:rPr lang="zh-CN" altLang="en-US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删除数据 </a:t>
            </a:r>
          </a:p>
        </p:txBody>
      </p:sp>
      <p:sp>
        <p:nvSpPr>
          <p:cNvPr id="53251" name="Rectangle 3"/>
          <p:cNvSpPr/>
          <p:nvPr/>
        </p:nvSpPr>
        <p:spPr>
          <a:xfrm>
            <a:off x="115738" y="609600"/>
            <a:ext cx="8860582" cy="979372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删除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操作首先也是要找到欲删除的元素的位置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；然后从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到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个位置开始向前移动；最后将数组元素减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5325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976544"/>
              </p:ext>
            </p:extLst>
          </p:nvPr>
        </p:nvGraphicFramePr>
        <p:xfrm>
          <a:off x="801538" y="1628800"/>
          <a:ext cx="7696200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3" r:id="rId3" imgW="5272405" imgH="3237865" progId="Word.Picture.8">
                  <p:embed/>
                </p:oleObj>
              </mc:Choice>
              <mc:Fallback>
                <p:oleObj r:id="rId3" imgW="5272405" imgH="3237865" progId="Word.Picture.8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rcRect l="4332" t="10777" r="37184" b="65546"/>
                      <a:stretch>
                        <a:fillRect/>
                      </a:stretch>
                    </p:blipFill>
                    <p:spPr>
                      <a:xfrm>
                        <a:off x="801538" y="1628800"/>
                        <a:ext cx="7696200" cy="15811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Text Box 6"/>
          <p:cNvSpPr txBox="1"/>
          <p:nvPr/>
        </p:nvSpPr>
        <p:spPr>
          <a:xfrm>
            <a:off x="0" y="3282922"/>
            <a:ext cx="8458200" cy="5355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【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4.12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】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从数组中删除某数。</a:t>
            </a:r>
          </a:p>
        </p:txBody>
      </p:sp>
      <p:sp>
        <p:nvSpPr>
          <p:cNvPr id="53255" name="Text Box 7"/>
          <p:cNvSpPr txBox="1"/>
          <p:nvPr/>
        </p:nvSpPr>
        <p:spPr>
          <a:xfrm>
            <a:off x="1487488" y="4036807"/>
            <a:ext cx="4608512" cy="2160591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00100" lvl="2" indent="0" eaLnBrk="1" hangingPunct="1">
              <a:spcBef>
                <a:spcPct val="15000"/>
              </a:spcBef>
              <a:buNone/>
            </a:pPr>
            <a:r>
              <a:rPr lang="en-US" altLang="zh-CN" dirty="0">
                <a:solidFill>
                  <a:srgbClr val="000000"/>
                </a:solidFill>
              </a:rPr>
              <a:t>for(i=0;i&lt;10;i++)</a:t>
            </a:r>
          </a:p>
          <a:p>
            <a:pPr marL="800100" lvl="2" indent="0" eaLnBrk="1" hangingPunct="1">
              <a:spcBef>
                <a:spcPct val="15000"/>
              </a:spcBef>
              <a:buNone/>
            </a:pPr>
            <a:r>
              <a:rPr lang="en-US" altLang="zh-CN" dirty="0">
                <a:solidFill>
                  <a:srgbClr val="000000"/>
                </a:solidFill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</a:rPr>
              <a:t>    if(key</a:t>
            </a:r>
            <a:r>
              <a:rPr lang="en-US" altLang="zh-CN" dirty="0">
                <a:solidFill>
                  <a:srgbClr val="000000"/>
                </a:solidFill>
              </a:rPr>
              <a:t>==a[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</a:rPr>
              <a:t>])</a:t>
            </a:r>
          </a:p>
          <a:p>
            <a:pPr marL="800100" lvl="2" indent="0" eaLnBrk="1" hangingPunct="1">
              <a:spcBef>
                <a:spcPct val="15000"/>
              </a:spcBef>
              <a:buNone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           break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marL="800100" lvl="2" indent="0" eaLnBrk="1" hangingPunct="1">
              <a:spcBef>
                <a:spcPct val="15000"/>
              </a:spcBef>
              <a:buNone/>
            </a:pPr>
            <a:r>
              <a:rPr lang="en-US" altLang="zh-CN" dirty="0">
                <a:solidFill>
                  <a:srgbClr val="000000"/>
                </a:solidFill>
              </a:rPr>
              <a:t>for(j=i;j&lt;10;j++)</a:t>
            </a:r>
          </a:p>
          <a:p>
            <a:pPr marL="800100" lvl="2" indent="0" eaLnBrk="1" hangingPunct="1">
              <a:spcBef>
                <a:spcPct val="15000"/>
              </a:spcBef>
              <a:buNone/>
            </a:pP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en-US" altLang="zh-CN" dirty="0" smtClean="0">
                <a:solidFill>
                  <a:srgbClr val="000000"/>
                </a:solidFill>
              </a:rPr>
              <a:t>     </a:t>
            </a:r>
            <a:r>
              <a:rPr lang="en-US" altLang="zh-CN" dirty="0">
                <a:solidFill>
                  <a:srgbClr val="000000"/>
                </a:solidFill>
              </a:rPr>
              <a:t>a[j]=a[j+1];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447928" y="5539899"/>
            <a:ext cx="3888432" cy="921060"/>
          </a:xfrm>
          <a:prstGeom prst="cloudCallout">
            <a:avLst>
              <a:gd name="adj1" fmla="val -76849"/>
              <a:gd name="adj2" fmla="val -16323"/>
            </a:avLst>
          </a:prstGeom>
          <a:solidFill>
            <a:srgbClr val="CCFFFF"/>
          </a:solidFill>
          <a:ln w="9525">
            <a:solidFill>
              <a:srgbClr val="C00000"/>
            </a:solidFill>
            <a:round/>
          </a:ln>
          <a:effectLst/>
        </p:spPr>
        <p:txBody>
          <a:bodyPr/>
          <a:lstStyle/>
          <a:p>
            <a:pPr lvl="0" algn="ctr" eaLnBrk="1" hangingPunct="1">
              <a:defRPr/>
            </a:pPr>
            <a:r>
              <a:rPr kumimoji="1" lang="zh-CN" altLang="en-US" sz="20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移动方向与插入元素有何不同？为什么？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/>
          <p:nvPr/>
        </p:nvSpPr>
        <p:spPr>
          <a:xfrm>
            <a:off x="47328" y="0"/>
            <a:ext cx="9144000" cy="49244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3.  </a:t>
            </a:r>
            <a:r>
              <a:rPr lang="zh-CN" altLang="en-US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二分法查找</a:t>
            </a:r>
          </a:p>
        </p:txBody>
      </p:sp>
      <p:sp>
        <p:nvSpPr>
          <p:cNvPr id="54275" name="Text Box 4"/>
          <p:cNvSpPr txBox="1"/>
          <p:nvPr/>
        </p:nvSpPr>
        <p:spPr>
          <a:xfrm>
            <a:off x="47328" y="533400"/>
            <a:ext cx="7344816" cy="6297108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5000"/>
              </a:lnSpc>
              <a:spcBef>
                <a:spcPct val="30000"/>
              </a:spcBef>
              <a:buNone/>
            </a:pPr>
            <a:r>
              <a:rPr lang="zh-CN" altLang="en-US" sz="2400" dirty="0" smtClean="0">
                <a:solidFill>
                  <a:srgbClr val="000000"/>
                </a:solidFill>
              </a:rPr>
              <a:t>二分法</a:t>
            </a:r>
            <a:r>
              <a:rPr lang="zh-CN" altLang="en-US" sz="2400" dirty="0">
                <a:solidFill>
                  <a:srgbClr val="000000"/>
                </a:solidFill>
              </a:rPr>
              <a:t>查找只适合于在已排好序的数组中</a:t>
            </a:r>
            <a:r>
              <a:rPr lang="zh-CN" altLang="en-US" sz="2400" dirty="0" smtClean="0">
                <a:solidFill>
                  <a:srgbClr val="000000"/>
                </a:solidFill>
              </a:rPr>
              <a:t>进行查找。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0" lvl="0" indent="0" eaLnBrk="1" hangingPunct="1">
              <a:lnSpc>
                <a:spcPct val="105000"/>
              </a:lnSpc>
              <a:spcBef>
                <a:spcPct val="30000"/>
              </a:spcBef>
              <a:buNone/>
            </a:pPr>
            <a:r>
              <a:rPr lang="zh-CN" altLang="en-US" sz="2400" dirty="0" smtClean="0">
                <a:solidFill>
                  <a:srgbClr val="000000"/>
                </a:solidFill>
              </a:rPr>
              <a:t>设</a:t>
            </a:r>
            <a:r>
              <a:rPr lang="en-US" altLang="zh-CN" sz="2400" dirty="0">
                <a:solidFill>
                  <a:srgbClr val="000000"/>
                </a:solidFill>
              </a:rPr>
              <a:t>a[low]</a:t>
            </a:r>
            <a:r>
              <a:rPr lang="zh-CN" altLang="en-US" sz="2400" dirty="0">
                <a:solidFill>
                  <a:srgbClr val="000000"/>
                </a:solidFill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</a:rPr>
              <a:t>a[high]</a:t>
            </a:r>
            <a:r>
              <a:rPr lang="zh-CN" altLang="en-US" sz="2400" dirty="0">
                <a:solidFill>
                  <a:srgbClr val="000000"/>
                </a:solidFill>
              </a:rPr>
              <a:t>是有序数组中最小和最大元素，待查找的数为</a:t>
            </a:r>
            <a:r>
              <a:rPr lang="en-US" altLang="zh-CN" sz="2400" dirty="0">
                <a:solidFill>
                  <a:srgbClr val="000000"/>
                </a:solidFill>
              </a:rPr>
              <a:t>x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</a:p>
          <a:p>
            <a:pPr marL="0" lvl="0" indent="0" eaLnBrk="1" hangingPunct="1">
              <a:lnSpc>
                <a:spcPct val="105000"/>
              </a:lnSpc>
              <a:spcBef>
                <a:spcPct val="30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算法描述如下：</a:t>
            </a:r>
          </a:p>
          <a:p>
            <a:pPr marL="0" lvl="0" indent="0" eaLnBrk="1" hangingPunct="1">
              <a:lnSpc>
                <a:spcPct val="105000"/>
              </a:lnSpc>
              <a:spcBef>
                <a:spcPct val="30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①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开始假设待查区间的下界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low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，上界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high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lvl="0" indent="0" eaLnBrk="1" hangingPunct="1">
              <a:lnSpc>
                <a:spcPct val="105000"/>
              </a:lnSpc>
              <a:spcBef>
                <a:spcPct val="30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②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求待查区间中间元素的下标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mid = (low+high)/2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a[mid]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比较。</a:t>
            </a:r>
          </a:p>
          <a:p>
            <a:pPr marL="0" lvl="0" indent="0" eaLnBrk="1" hangingPunct="1">
              <a:lnSpc>
                <a:spcPct val="105000"/>
              </a:lnSpc>
              <a:spcBef>
                <a:spcPct val="30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③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x==a[mid]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，则查找完毕，结束程序；若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x&gt;a[mid]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，则继续查找的范围应为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a[mid]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后面的元素，修改查找区间的下界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low = mid+1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；若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x&lt;a[mid]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，则继续查找的范围应为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a[mid]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前面的元素，修改查找区间的上界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high = mid-1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； </a:t>
            </a:r>
          </a:p>
          <a:p>
            <a:pPr marL="0" lvl="0" indent="0" eaLnBrk="1" hangingPunct="1">
              <a:lnSpc>
                <a:spcPct val="105000"/>
              </a:lnSpc>
              <a:spcBef>
                <a:spcPct val="30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④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重复第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步，直到找到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marL="0" lvl="0" indent="0" eaLnBrk="1" hangingPunct="1">
              <a:lnSpc>
                <a:spcPct val="105000"/>
              </a:lnSpc>
              <a:spcBef>
                <a:spcPct val="30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low&gt;high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无查找区域，找不到。</a:t>
            </a:r>
          </a:p>
        </p:txBody>
      </p:sp>
      <p:sp>
        <p:nvSpPr>
          <p:cNvPr id="54278" name="Rectangle 12"/>
          <p:cNvSpPr/>
          <p:nvPr/>
        </p:nvSpPr>
        <p:spPr>
          <a:xfrm>
            <a:off x="3390603" y="2695575"/>
            <a:ext cx="9144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54279" name="Rectangle 14"/>
          <p:cNvSpPr/>
          <p:nvPr/>
        </p:nvSpPr>
        <p:spPr>
          <a:xfrm>
            <a:off x="3390603" y="2695575"/>
            <a:ext cx="9144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5428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202479"/>
              </p:ext>
            </p:extLst>
          </p:nvPr>
        </p:nvGraphicFramePr>
        <p:xfrm>
          <a:off x="7510092" y="1196752"/>
          <a:ext cx="46482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8" r:id="rId3" imgW="2476500" imgH="1485900" progId="Paint.Picture">
                  <p:embed/>
                </p:oleObj>
              </mc:Choice>
              <mc:Fallback>
                <p:oleObj r:id="rId3" imgW="2476500" imgH="1485900" progId="Paint.Picture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10092" y="1196752"/>
                        <a:ext cx="4648200" cy="289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/>
          <p:nvPr/>
        </p:nvSpPr>
        <p:spPr>
          <a:xfrm>
            <a:off x="7510092" y="4486248"/>
            <a:ext cx="4670672" cy="2306955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(x==a[mid])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break;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(x&gt;a[mid])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low=mid+1;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high=mid-1;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5447928" y="5733256"/>
            <a:ext cx="1938808" cy="864096"/>
          </a:xfrm>
          <a:prstGeom prst="cloudCallout">
            <a:avLst>
              <a:gd name="adj1" fmla="val 59821"/>
              <a:gd name="adj2" fmla="val -132002"/>
            </a:avLst>
          </a:prstGeom>
          <a:solidFill>
            <a:srgbClr val="CCFFFF"/>
          </a:solidFill>
          <a:ln w="9525">
            <a:solidFill>
              <a:srgbClr val="C00000"/>
            </a:solidFill>
            <a:round/>
          </a:ln>
          <a:effectLst/>
        </p:spPr>
        <p:txBody>
          <a:bodyPr/>
          <a:lstStyle/>
          <a:p>
            <a:pPr lvl="0" algn="ctr" eaLnBrk="1" hangingPunct="1">
              <a:defRPr/>
            </a:pP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③步代码实现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/>
          <p:nvPr/>
        </p:nvSpPr>
        <p:spPr>
          <a:xfrm>
            <a:off x="191344" y="0"/>
            <a:ext cx="7560840" cy="707886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algn="just" eaLnBrk="1" hangingPunct="1">
              <a:spcBef>
                <a:spcPct val="30000"/>
              </a:spcBef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4.1.2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一维数组的定义、存储和初始化 </a:t>
            </a:r>
          </a:p>
          <a:p>
            <a:pPr marL="0" indent="0" algn="just" eaLnBrk="1" hangingPunct="1">
              <a:spcBef>
                <a:spcPts val="600"/>
              </a:spcBef>
              <a:buNone/>
            </a:pP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en-US" altLang="zh-CN" sz="26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.</a:t>
            </a:r>
            <a:r>
              <a:rPr lang="zh-CN" altLang="en-US" sz="26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定义</a:t>
            </a:r>
            <a:r>
              <a:rPr lang="zh-CN" altLang="en-US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形式</a:t>
            </a:r>
          </a:p>
          <a:p>
            <a:pPr marL="0" lvl="0" indent="0" algn="just" eaLnBrk="1" hangingPunct="1">
              <a:spcBef>
                <a:spcPct val="30000"/>
              </a:spcBef>
              <a:buNone/>
            </a:pPr>
            <a:r>
              <a:rPr lang="zh-CN" altLang="en-US" sz="2600" dirty="0">
                <a:solidFill>
                  <a:srgbClr val="000000"/>
                </a:solidFill>
              </a:rPr>
              <a:t>         数据类型    数组名</a:t>
            </a:r>
            <a:r>
              <a:rPr lang="en-US" altLang="zh-CN" sz="2600" dirty="0">
                <a:solidFill>
                  <a:srgbClr val="000000"/>
                </a:solidFill>
              </a:rPr>
              <a:t>[</a:t>
            </a:r>
            <a:r>
              <a:rPr lang="zh-CN" altLang="en-US" sz="2600" dirty="0">
                <a:solidFill>
                  <a:srgbClr val="000000"/>
                </a:solidFill>
              </a:rPr>
              <a:t>整型常量表达式</a:t>
            </a:r>
            <a:r>
              <a:rPr lang="en-US" altLang="zh-CN" sz="2600" dirty="0">
                <a:solidFill>
                  <a:srgbClr val="000000"/>
                </a:solidFill>
              </a:rPr>
              <a:t>];</a:t>
            </a:r>
          </a:p>
          <a:p>
            <a:pPr marL="0" lvl="0" indent="0" algn="just" eaLnBrk="1" hangingPunct="1">
              <a:spcBef>
                <a:spcPct val="3000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如</a:t>
            </a:r>
            <a:r>
              <a:rPr lang="zh-CN" altLang="en-US" sz="2400" dirty="0" smtClean="0">
                <a:solidFill>
                  <a:srgbClr val="000000"/>
                </a:solidFill>
              </a:rPr>
              <a:t>：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</a:rPr>
              <a:t>s[5]</a:t>
            </a:r>
            <a:r>
              <a:rPr lang="zh-CN" altLang="en-US" sz="2400" dirty="0">
                <a:solidFill>
                  <a:srgbClr val="000000"/>
                </a:solidFill>
              </a:rPr>
              <a:t>；</a:t>
            </a:r>
          </a:p>
          <a:p>
            <a:pPr marL="0" lvl="0" indent="0" algn="just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 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      </a:t>
            </a:r>
            <a:r>
              <a:rPr lang="en-US" altLang="zh-CN" sz="2400" dirty="0">
                <a:solidFill>
                  <a:srgbClr val="000000"/>
                </a:solidFill>
              </a:rPr>
              <a:t>s[0]        s[1]         s[2]        s[3]       s[4] </a:t>
            </a:r>
          </a:p>
          <a:p>
            <a:pPr marL="0" lvl="0" indent="0" algn="just" eaLnBrk="1" hangingPunct="1">
              <a:spcBef>
                <a:spcPct val="0"/>
              </a:spcBef>
            </a:pPr>
            <a:endParaRPr lang="en-US" altLang="zh-CN" sz="2000" b="1" dirty="0">
              <a:solidFill>
                <a:srgbClr val="000000"/>
              </a:solidFill>
            </a:endParaRPr>
          </a:p>
          <a:p>
            <a:pPr marL="0" lvl="0" indent="0" algn="just" eaLnBrk="1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000000"/>
                </a:solidFill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</a:rPr>
              <a:t>下标</a:t>
            </a:r>
            <a:r>
              <a:rPr lang="zh-CN" altLang="en-US" sz="2400" dirty="0">
                <a:solidFill>
                  <a:srgbClr val="000000"/>
                </a:solidFill>
              </a:rPr>
              <a:t>从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zh-CN" altLang="en-US" sz="2400" dirty="0">
                <a:solidFill>
                  <a:srgbClr val="000000"/>
                </a:solidFill>
              </a:rPr>
              <a:t>开始</a:t>
            </a:r>
          </a:p>
          <a:p>
            <a:pPr marL="0" lvl="0" indent="0" algn="just" eaLnBrk="1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  </a:t>
            </a:r>
            <a:r>
              <a:rPr lang="zh-CN" altLang="en-US" sz="2400" dirty="0" smtClean="0">
                <a:solidFill>
                  <a:srgbClr val="000000"/>
                </a:solidFill>
              </a:rPr>
              <a:t>数组</a:t>
            </a:r>
            <a:r>
              <a:rPr lang="zh-CN" altLang="en-US" sz="2400" dirty="0">
                <a:solidFill>
                  <a:srgbClr val="000000"/>
                </a:solidFill>
              </a:rPr>
              <a:t>长度应该为整型常量表达式，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不能是变量</a:t>
            </a:r>
            <a:r>
              <a:rPr lang="zh-CN" altLang="en-US" sz="2400" dirty="0">
                <a:solidFill>
                  <a:srgbClr val="000000"/>
                </a:solidFill>
              </a:rPr>
              <a:t>。如：</a:t>
            </a:r>
          </a:p>
          <a:p>
            <a:pPr marL="0" indent="0" algn="just" eaLnBrk="1" hangingPunct="1">
              <a:spcBef>
                <a:spcPts val="1200"/>
              </a:spcBef>
              <a:buNone/>
            </a:pPr>
            <a:r>
              <a:rPr lang="zh-CN" altLang="en-US" sz="2600" b="1" dirty="0">
                <a:solidFill>
                  <a:srgbClr val="000000"/>
                </a:solidFill>
              </a:rPr>
              <a:t> </a:t>
            </a:r>
            <a:endParaRPr lang="en-US" altLang="zh-CN" sz="2600" b="1" dirty="0" smtClean="0">
              <a:solidFill>
                <a:srgbClr val="000000"/>
              </a:solidFill>
            </a:endParaRPr>
          </a:p>
          <a:p>
            <a:pPr marL="0" indent="0" algn="just" eaLnBrk="1" hangingPunct="1">
              <a:spcBef>
                <a:spcPts val="1200"/>
              </a:spcBef>
              <a:buNone/>
            </a:pPr>
            <a:endParaRPr lang="en-US" altLang="zh-CN" sz="26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0" indent="0" algn="just" eaLnBrk="1" hangingPunct="1">
              <a:spcBef>
                <a:spcPts val="1200"/>
              </a:spcBef>
              <a:buNone/>
            </a:pPr>
            <a:endParaRPr lang="en-US" altLang="zh-CN" sz="2600" b="1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0" indent="0" algn="just" eaLnBrk="1" hangingPunct="1">
              <a:spcBef>
                <a:spcPts val="1200"/>
              </a:spcBef>
              <a:buNone/>
            </a:pPr>
            <a:r>
              <a:rPr lang="en-US" altLang="zh-CN" sz="26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2.</a:t>
            </a:r>
            <a:r>
              <a:rPr lang="zh-CN" altLang="en-US" sz="26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存储</a:t>
            </a:r>
            <a:r>
              <a:rPr lang="zh-CN" altLang="en-US" sz="2600" b="1" dirty="0" smtClean="0">
                <a:solidFill>
                  <a:srgbClr val="000000"/>
                </a:solidFill>
              </a:rPr>
              <a:t> </a:t>
            </a:r>
            <a:endParaRPr lang="en-US" altLang="zh-CN" sz="2600" b="1" dirty="0" smtClean="0">
              <a:solidFill>
                <a:srgbClr val="000000"/>
              </a:solidFill>
            </a:endParaRPr>
          </a:p>
          <a:p>
            <a:pPr marL="0" indent="0" algn="just" eaLnBrk="1" hangingPunct="1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数组元素在内存中连续</a:t>
            </a:r>
            <a:r>
              <a:rPr lang="zh-CN" altLang="en-US" sz="2400" dirty="0" smtClean="0">
                <a:solidFill>
                  <a:srgbClr val="000000"/>
                </a:solidFill>
              </a:rPr>
              <a:t>存储；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indent="0" algn="just" eaLnBrk="1" hangingPunct="1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</a:rPr>
              <a:t>数组名是常量</a:t>
            </a:r>
            <a:r>
              <a:rPr lang="zh-CN" altLang="en-US" sz="2400" dirty="0">
                <a:solidFill>
                  <a:srgbClr val="000000"/>
                </a:solidFill>
              </a:rPr>
              <a:t>，表示数组在内存中的首</a:t>
            </a:r>
            <a:r>
              <a:rPr lang="zh-CN" altLang="en-US" sz="2400" dirty="0" smtClean="0">
                <a:solidFill>
                  <a:srgbClr val="000000"/>
                </a:solidFill>
              </a:rPr>
              <a:t>地址；</a:t>
            </a:r>
            <a:endParaRPr lang="zh-CN" altLang="en-US" sz="2600" b="1" dirty="0">
              <a:solidFill>
                <a:srgbClr val="000000"/>
              </a:solidFill>
            </a:endParaRPr>
          </a:p>
        </p:txBody>
      </p:sp>
      <p:graphicFrame>
        <p:nvGraphicFramePr>
          <p:cNvPr id="41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359040"/>
              </p:ext>
            </p:extLst>
          </p:nvPr>
        </p:nvGraphicFramePr>
        <p:xfrm>
          <a:off x="911424" y="2262768"/>
          <a:ext cx="5334000" cy="51816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066800"/>
                <a:gridCol w="10668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9" marB="45549" horzOverflow="overflow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9" marB="45549" horzOverflow="overflow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9" marB="45549" horzOverflow="overflow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9" marB="45549" horzOverflow="overflow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9" marB="45549" horzOverflow="overflow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37" name="Text Box 18"/>
          <p:cNvSpPr txBox="1"/>
          <p:nvPr/>
        </p:nvSpPr>
        <p:spPr>
          <a:xfrm>
            <a:off x="380890" y="2262768"/>
            <a:ext cx="314510" cy="4924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711752" y="3940919"/>
            <a:ext cx="2895600" cy="15684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 dirty="0">
                <a:solidFill>
                  <a:srgbClr val="000000"/>
                </a:solidFill>
                <a:ea typeface="宋体" panose="02010600030101010101" pitchFamily="2" charset="-122"/>
              </a:rPr>
              <a:t>正确：</a:t>
            </a:r>
          </a:p>
          <a:p>
            <a:pPr marR="0" defTabSz="914400" eaLnBrk="1" hangingPunct="1"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kern="1200" cap="none" spc="0" normalizeH="0" baseline="0" noProof="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kern="1200" cap="none" spc="0" normalizeH="0" baseline="0" noProof="0" dirty="0" err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kern="1200" cap="none" spc="0" normalizeH="0" baseline="0" noProof="0" dirty="0" err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s=10;</a:t>
            </a:r>
            <a:endParaRPr kumimoji="1" lang="en-US" altLang="zh-CN" kern="1200" cap="none" spc="0" normalizeH="0" baseline="0" noProof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kern="1200" cap="none" spc="0" normalizeH="0" baseline="0" noProof="0" dirty="0" err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a[s]; </a:t>
            </a:r>
          </a:p>
          <a:p>
            <a:pPr marR="0" defTabSz="914400" eaLnBrk="1" hangingPunct="1"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a typeface="宋体" panose="02010600030101010101" pitchFamily="2" charset="-122"/>
              </a:rPr>
              <a:t>   float  f[5];	 </a:t>
            </a:r>
          </a:p>
        </p:txBody>
      </p:sp>
      <p:sp>
        <p:nvSpPr>
          <p:cNvPr id="5139" name="Text Box 21"/>
          <p:cNvSpPr txBox="1"/>
          <p:nvPr/>
        </p:nvSpPr>
        <p:spPr>
          <a:xfrm>
            <a:off x="4127760" y="3940919"/>
            <a:ext cx="2895600" cy="1568450"/>
          </a:xfrm>
          <a:prstGeom prst="rect">
            <a:avLst/>
          </a:prstGeom>
          <a:noFill/>
          <a:ln w="9525">
            <a:solidFill>
              <a:srgbClr val="C00000"/>
            </a:solidFill>
          </a:ln>
          <a:effectLst/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错误：</a:t>
            </a:r>
          </a:p>
          <a:p>
            <a:pPr marL="0" lvl="0" indent="0" eaLnBrk="1" hangingPunct="1">
              <a:spcBef>
                <a:spcPct val="0"/>
              </a:spcBef>
              <a:buSzPct val="120000"/>
              <a:buFont typeface="Symbol" panose="05050102010706020507" pitchFamily="18" charset="2"/>
              <a:buChar char="´"/>
            </a:pPr>
            <a:r>
              <a:rPr lang="zh-CN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int s=10;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    int  a[s];   </a:t>
            </a:r>
          </a:p>
          <a:p>
            <a:pPr marL="0" lvl="0" indent="0" eaLnBrk="1" hangingPunct="1">
              <a:spcBef>
                <a:spcPct val="0"/>
              </a:spcBef>
              <a:buSzPct val="120000"/>
              <a:buFont typeface="Symbol" panose="05050102010706020507" pitchFamily="18" charset="2"/>
              <a:buChar char="´"/>
            </a:pP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 float  b[3.4] </a:t>
            </a:r>
            <a:endParaRPr lang="en-US" altLang="zh-CN" sz="24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200664" y="2629320"/>
            <a:ext cx="2799992" cy="3071998"/>
            <a:chOff x="9200664" y="2629320"/>
            <a:chExt cx="2799992" cy="3071998"/>
          </a:xfrm>
        </p:grpSpPr>
        <p:grpSp>
          <p:nvGrpSpPr>
            <p:cNvPr id="5" name="组合 4"/>
            <p:cNvGrpSpPr/>
            <p:nvPr/>
          </p:nvGrpSpPr>
          <p:grpSpPr>
            <a:xfrm>
              <a:off x="10056440" y="3024384"/>
              <a:ext cx="1512168" cy="432048"/>
              <a:chOff x="10056440" y="2996952"/>
              <a:chExt cx="1512168" cy="432048"/>
            </a:xfrm>
          </p:grpSpPr>
          <p:sp>
            <p:nvSpPr>
              <p:cNvPr id="3" name="矩形 2"/>
              <p:cNvSpPr/>
              <p:nvPr/>
            </p:nvSpPr>
            <p:spPr bwMode="auto">
              <a:xfrm>
                <a:off x="10056440" y="2996952"/>
                <a:ext cx="792088" cy="432048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2400" b="0" i="0" u="none" strike="noStrike" cap="none" normalizeH="0" baseline="0" dirty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70</a:t>
                </a:r>
                <a:endParaRPr kumimoji="1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0920536" y="2996952"/>
                <a:ext cx="648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000066"/>
                    </a:solidFill>
                  </a:rPr>
                  <a:t>s[0]</a:t>
                </a:r>
                <a:endParaRPr lang="zh-CN" altLang="en-US" sz="2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0056440" y="3429000"/>
              <a:ext cx="1512168" cy="432048"/>
              <a:chOff x="10056440" y="2996952"/>
              <a:chExt cx="1512168" cy="432048"/>
            </a:xfrm>
          </p:grpSpPr>
          <p:sp>
            <p:nvSpPr>
              <p:cNvPr id="14" name="矩形 13"/>
              <p:cNvSpPr/>
              <p:nvPr/>
            </p:nvSpPr>
            <p:spPr bwMode="auto">
              <a:xfrm>
                <a:off x="10056440" y="2996952"/>
                <a:ext cx="792088" cy="432048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2400" b="0" i="0" u="none" strike="noStrike" cap="none" normalizeH="0" baseline="0" dirty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60</a:t>
                </a:r>
                <a:endParaRPr kumimoji="1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0920536" y="2996952"/>
                <a:ext cx="648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000066"/>
                    </a:solidFill>
                  </a:rPr>
                  <a:t>s[1]</a:t>
                </a:r>
                <a:endParaRPr lang="zh-CN" altLang="en-US" sz="2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0064760" y="3861048"/>
              <a:ext cx="1512168" cy="432048"/>
              <a:chOff x="10056440" y="2996952"/>
              <a:chExt cx="1512168" cy="432048"/>
            </a:xfrm>
          </p:grpSpPr>
          <p:sp>
            <p:nvSpPr>
              <p:cNvPr id="17" name="矩形 16"/>
              <p:cNvSpPr/>
              <p:nvPr/>
            </p:nvSpPr>
            <p:spPr bwMode="auto">
              <a:xfrm>
                <a:off x="10056440" y="2996952"/>
                <a:ext cx="792088" cy="432048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2400" b="0" i="0" u="none" strike="noStrike" cap="none" normalizeH="0" baseline="0" dirty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30</a:t>
                </a:r>
                <a:endParaRPr kumimoji="1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0920536" y="2996952"/>
                <a:ext cx="648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000066"/>
                    </a:solidFill>
                  </a:rPr>
                  <a:t>s[2]</a:t>
                </a:r>
                <a:endParaRPr lang="zh-CN" altLang="en-US" sz="2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0055616" y="4287368"/>
              <a:ext cx="1512168" cy="432048"/>
              <a:chOff x="10056440" y="2996952"/>
              <a:chExt cx="1512168" cy="432048"/>
            </a:xfrm>
          </p:grpSpPr>
          <p:sp>
            <p:nvSpPr>
              <p:cNvPr id="20" name="矩形 19"/>
              <p:cNvSpPr/>
              <p:nvPr/>
            </p:nvSpPr>
            <p:spPr bwMode="auto">
              <a:xfrm>
                <a:off x="10056440" y="2996952"/>
                <a:ext cx="792088" cy="432048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2400" b="0" i="0" u="none" strike="noStrike" cap="none" normalizeH="0" baseline="0" dirty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75</a:t>
                </a:r>
                <a:endParaRPr kumimoji="1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0920536" y="2996952"/>
                <a:ext cx="648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000066"/>
                    </a:solidFill>
                  </a:rPr>
                  <a:t>s[3]</a:t>
                </a:r>
                <a:endParaRPr lang="zh-CN" altLang="en-US" sz="2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10064760" y="4711516"/>
              <a:ext cx="1512168" cy="432048"/>
              <a:chOff x="10056440" y="2996952"/>
              <a:chExt cx="1512168" cy="432048"/>
            </a:xfrm>
          </p:grpSpPr>
          <p:sp>
            <p:nvSpPr>
              <p:cNvPr id="23" name="矩形 22"/>
              <p:cNvSpPr/>
              <p:nvPr/>
            </p:nvSpPr>
            <p:spPr bwMode="auto">
              <a:xfrm>
                <a:off x="10056440" y="2996952"/>
                <a:ext cx="792088" cy="432048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dirty="0">
                    <a:solidFill>
                      <a:srgbClr val="000066"/>
                    </a:solidFill>
                  </a:rPr>
                  <a:t>9</a:t>
                </a:r>
                <a:r>
                  <a:rPr kumimoji="1" lang="en-US" altLang="zh-CN" sz="2400" b="0" i="0" u="none" strike="noStrike" cap="none" normalizeH="0" baseline="0" dirty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kumimoji="1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0920536" y="2996952"/>
                <a:ext cx="648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000066"/>
                    </a:solidFill>
                  </a:rPr>
                  <a:t>s[4]</a:t>
                </a:r>
                <a:endParaRPr lang="zh-CN" altLang="en-US" sz="2000" dirty="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9616072" y="2629320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66"/>
                  </a:solidFill>
                </a:rPr>
                <a:t>s</a:t>
              </a:r>
              <a:endParaRPr lang="zh-CN" altLang="en-US" dirty="0">
                <a:solidFill>
                  <a:srgbClr val="00006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220028" y="3056322"/>
              <a:ext cx="79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0066"/>
                  </a:solidFill>
                </a:rPr>
                <a:t>1000</a:t>
              </a:r>
              <a:endParaRPr lang="zh-CN" altLang="en-US" sz="2000" dirty="0">
                <a:solidFill>
                  <a:srgbClr val="000066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221500" y="3456432"/>
              <a:ext cx="79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0066"/>
                  </a:solidFill>
                </a:rPr>
                <a:t>1004</a:t>
              </a:r>
              <a:endParaRPr lang="zh-CN" altLang="en-US" sz="2000" dirty="0">
                <a:solidFill>
                  <a:srgbClr val="000066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221500" y="3892844"/>
              <a:ext cx="79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0066"/>
                  </a:solidFill>
                </a:rPr>
                <a:t>1008</a:t>
              </a:r>
              <a:endParaRPr lang="zh-CN" altLang="en-US" sz="2000" dirty="0">
                <a:solidFill>
                  <a:srgbClr val="000066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211028" y="4311406"/>
              <a:ext cx="79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0066"/>
                  </a:solidFill>
                </a:rPr>
                <a:t>1012</a:t>
              </a:r>
              <a:endParaRPr lang="zh-CN" altLang="en-US" sz="2000" dirty="0">
                <a:solidFill>
                  <a:srgbClr val="000066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200664" y="4743454"/>
              <a:ext cx="79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0066"/>
                  </a:solidFill>
                </a:rPr>
                <a:t>1016</a:t>
              </a:r>
              <a:endParaRPr lang="zh-CN" altLang="en-US" sz="2000" dirty="0">
                <a:solidFill>
                  <a:srgbClr val="000066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200664" y="5301208"/>
              <a:ext cx="2799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66"/>
                  </a:solidFill>
                </a:rPr>
                <a:t>地址    元素值   元素名</a:t>
              </a:r>
              <a:endParaRPr lang="zh-CN" altLang="en-US" sz="2000" dirty="0">
                <a:solidFill>
                  <a:srgbClr val="000066"/>
                </a:solidFill>
              </a:endParaRPr>
            </a:p>
          </p:txBody>
        </p:sp>
      </p:grpSp>
      <p:sp>
        <p:nvSpPr>
          <p:cNvPr id="34" name="云形标注 33"/>
          <p:cNvSpPr/>
          <p:nvPr/>
        </p:nvSpPr>
        <p:spPr>
          <a:xfrm>
            <a:off x="8435436" y="1919884"/>
            <a:ext cx="3240360" cy="488422"/>
          </a:xfrm>
          <a:prstGeom prst="cloudCallout">
            <a:avLst>
              <a:gd name="adj1" fmla="val -5003"/>
              <a:gd name="adj2" fmla="val 136165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sz="2000" dirty="0">
                <a:ln w="0"/>
                <a:solidFill>
                  <a:srgbClr val="000000"/>
                </a:solidFill>
                <a:latin typeface="+mn-ea"/>
              </a:rPr>
              <a:t>s</a:t>
            </a:r>
            <a:r>
              <a:rPr lang="zh-CN" altLang="en-US" sz="2000" dirty="0" smtClean="0">
                <a:ln w="0"/>
                <a:solidFill>
                  <a:srgbClr val="000000"/>
                </a:solidFill>
                <a:latin typeface="+mn-ea"/>
              </a:rPr>
              <a:t>中存放的是</a:t>
            </a:r>
            <a:r>
              <a:rPr lang="en-US" altLang="zh-CN" sz="2000" dirty="0" smtClean="0">
                <a:ln w="0"/>
                <a:solidFill>
                  <a:srgbClr val="000000"/>
                </a:solidFill>
                <a:latin typeface="+mn-ea"/>
              </a:rPr>
              <a:t>1000</a:t>
            </a:r>
            <a:endParaRPr lang="zh-CN" altLang="en-US" sz="2000" dirty="0">
              <a:ln w="0"/>
              <a:solidFill>
                <a:srgbClr val="000000"/>
              </a:solidFill>
              <a:latin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048328" y="5877272"/>
            <a:ext cx="3143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0066"/>
                </a:solidFill>
              </a:rPr>
              <a:t>数组存储示意图</a:t>
            </a:r>
            <a:endParaRPr lang="en-US" altLang="zh-CN" sz="2000" dirty="0" smtClean="0">
              <a:solidFill>
                <a:srgbClr val="000066"/>
              </a:solidFill>
            </a:endParaRPr>
          </a:p>
          <a:p>
            <a:pPr algn="ctr"/>
            <a:r>
              <a:rPr lang="zh-CN" altLang="en-US" sz="2000" dirty="0" smtClean="0">
                <a:solidFill>
                  <a:srgbClr val="000066"/>
                </a:solidFill>
              </a:rPr>
              <a:t>（假设起始地址是</a:t>
            </a:r>
            <a:r>
              <a:rPr lang="en-US" altLang="zh-CN" sz="2000" dirty="0" smtClean="0">
                <a:solidFill>
                  <a:srgbClr val="000066"/>
                </a:solidFill>
              </a:rPr>
              <a:t>1000</a:t>
            </a:r>
            <a:r>
              <a:rPr lang="zh-CN" altLang="en-US" sz="2000" dirty="0" smtClean="0">
                <a:solidFill>
                  <a:srgbClr val="000066"/>
                </a:solidFill>
              </a:rPr>
              <a:t>）</a:t>
            </a:r>
            <a:endParaRPr lang="zh-CN" altLang="en-US" sz="20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" grpId="0" animBg="1"/>
      <p:bldP spid="5139" grpId="0" animBg="1"/>
      <p:bldP spid="3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55ABD0C5-DDAD-4490-98FE-296DDBDA5D0C}"/>
              </a:ext>
            </a:extLst>
          </p:cNvPr>
          <p:cNvGrpSpPr/>
          <p:nvPr/>
        </p:nvGrpSpPr>
        <p:grpSpPr>
          <a:xfrm>
            <a:off x="364468" y="1340768"/>
            <a:ext cx="3609975" cy="2495550"/>
            <a:chOff x="2309812" y="1777813"/>
            <a:chExt cx="3609975" cy="2495550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xmlns="" id="{7AA4DFBC-1AA6-47EA-810E-073448DD4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9812" y="1777813"/>
              <a:ext cx="3609975" cy="2495550"/>
            </a:xfrm>
            <a:prstGeom prst="rect">
              <a:avLst/>
            </a:prstGeom>
          </p:spPr>
        </p:pic>
        <p:sp>
          <p:nvSpPr>
            <p:cNvPr id="31" name="椭圆 30">
              <a:extLst>
                <a:ext uri="{FF2B5EF4-FFF2-40B4-BE49-F238E27FC236}">
                  <a16:creationId xmlns:a16="http://schemas.microsoft.com/office/drawing/2014/main" xmlns="" id="{6D3BBFBA-2C13-4C77-ADCE-9ADC88AFD275}"/>
                </a:ext>
              </a:extLst>
            </p:cNvPr>
            <p:cNvSpPr/>
            <p:nvPr/>
          </p:nvSpPr>
          <p:spPr>
            <a:xfrm>
              <a:off x="2841812" y="2294965"/>
              <a:ext cx="385482" cy="3675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0000"/>
                  </a:solidFill>
                </a:rPr>
                <a:t>A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xmlns="" id="{8A6F250C-5977-45A0-8179-690AC45F8136}"/>
                </a:ext>
              </a:extLst>
            </p:cNvPr>
            <p:cNvSpPr/>
            <p:nvPr/>
          </p:nvSpPr>
          <p:spPr>
            <a:xfrm>
              <a:off x="2384612" y="3756212"/>
              <a:ext cx="385482" cy="3675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0000"/>
                  </a:solidFill>
                </a:rPr>
                <a:t>B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xmlns="" id="{B2DA8E87-7AE5-45E1-8C24-88FDD0B9BCB6}"/>
                </a:ext>
              </a:extLst>
            </p:cNvPr>
            <p:cNvSpPr/>
            <p:nvPr/>
          </p:nvSpPr>
          <p:spPr>
            <a:xfrm>
              <a:off x="4607859" y="3572435"/>
              <a:ext cx="385482" cy="3675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0000"/>
                  </a:solidFill>
                </a:rPr>
                <a:t>C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xmlns="" id="{40D0FFC3-FCFA-43FC-B14F-6D8C2490015A}"/>
                </a:ext>
              </a:extLst>
            </p:cNvPr>
            <p:cNvSpPr/>
            <p:nvPr/>
          </p:nvSpPr>
          <p:spPr>
            <a:xfrm>
              <a:off x="4912659" y="2039470"/>
              <a:ext cx="385482" cy="3675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0000"/>
                  </a:solidFill>
                </a:rPr>
                <a:t>D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E102375C-A29F-4269-B787-4B3A792E0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1484949"/>
            <a:ext cx="2985279" cy="2307850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25EAD597-AAC0-4B47-9C10-E71AB5C1AC36}"/>
              </a:ext>
            </a:extLst>
          </p:cNvPr>
          <p:cNvSpPr txBox="1"/>
          <p:nvPr/>
        </p:nvSpPr>
        <p:spPr>
          <a:xfrm>
            <a:off x="191344" y="548680"/>
            <a:ext cx="10801200" cy="849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【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4.13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】</a:t>
            </a:r>
            <a:r>
              <a:rPr lang="zh-CN" altLang="en-US" dirty="0" smtClean="0">
                <a:solidFill>
                  <a:srgbClr val="000000"/>
                </a:solidFill>
              </a:rPr>
              <a:t>假设</a:t>
            </a:r>
            <a:r>
              <a:rPr lang="en-US" altLang="zh-CN" dirty="0">
                <a:solidFill>
                  <a:srgbClr val="000000"/>
                </a:solidFill>
              </a:rPr>
              <a:t>4</a:t>
            </a:r>
            <a:r>
              <a:rPr lang="zh-CN" altLang="en-US" dirty="0">
                <a:solidFill>
                  <a:srgbClr val="000000"/>
                </a:solidFill>
              </a:rPr>
              <a:t>个城市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D</a:t>
            </a:r>
            <a:r>
              <a:rPr lang="zh-CN" altLang="en-US" dirty="0">
                <a:solidFill>
                  <a:srgbClr val="000000"/>
                </a:solidFill>
              </a:rPr>
              <a:t>相互之间共有</a:t>
            </a:r>
            <a:r>
              <a:rPr lang="en-US" altLang="zh-CN" dirty="0">
                <a:solidFill>
                  <a:srgbClr val="000000"/>
                </a:solidFill>
              </a:rPr>
              <a:t>8</a:t>
            </a:r>
            <a:r>
              <a:rPr lang="zh-CN" altLang="en-US" dirty="0">
                <a:solidFill>
                  <a:srgbClr val="000000"/>
                </a:solidFill>
              </a:rPr>
              <a:t>条单向的公路相通，甲城市到乙城市间距离见箭头旁边的数字。编程求任意两个城市间的最短距离。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5652" y="0"/>
            <a:ext cx="10801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4. </a:t>
            </a:r>
            <a:r>
              <a:rPr kumimoji="1" lang="zh-CN" altLang="en-US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二维数组的应用</a:t>
            </a:r>
            <a:r>
              <a:rPr kumimoji="1" lang="en-US" altLang="zh-CN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kumimoji="1" lang="zh-CN" altLang="en-US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最短路径</a:t>
            </a:r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9727252" y="1965093"/>
            <a:ext cx="2273404" cy="766472"/>
          </a:xfrm>
          <a:prstGeom prst="cloudCallout">
            <a:avLst>
              <a:gd name="adj1" fmla="val -83038"/>
              <a:gd name="adj2" fmla="val -21053"/>
            </a:avLst>
          </a:prstGeom>
          <a:solidFill>
            <a:srgbClr val="CCFFFF"/>
          </a:solidFill>
          <a:ln w="9525">
            <a:solidFill>
              <a:srgbClr val="C00000"/>
            </a:solidFill>
            <a:round/>
          </a:ln>
          <a:effectLst/>
        </p:spPr>
        <p:txBody>
          <a:bodyPr/>
          <a:lstStyle/>
          <a:p>
            <a:r>
              <a:rPr lang="zh-CN" altLang="en-US" sz="2000" dirty="0">
                <a:solidFill>
                  <a:srgbClr val="000000"/>
                </a:solidFill>
              </a:rPr>
              <a:t>初始化数据</a:t>
            </a:r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3767232" y="2556551"/>
            <a:ext cx="2258859" cy="946392"/>
          </a:xfrm>
          <a:prstGeom prst="cloudCallout">
            <a:avLst>
              <a:gd name="adj1" fmla="val -83038"/>
              <a:gd name="adj2" fmla="val -21053"/>
            </a:avLst>
          </a:prstGeom>
          <a:solidFill>
            <a:srgbClr val="CCFFFF"/>
          </a:solidFill>
          <a:ln w="9525">
            <a:solidFill>
              <a:srgbClr val="C00000"/>
            </a:solidFill>
            <a:round/>
          </a:ln>
          <a:effectLst/>
        </p:spPr>
        <p:txBody>
          <a:bodyPr/>
          <a:lstStyle/>
          <a:p>
            <a:r>
              <a:rPr lang="zh-CN" altLang="en-US" sz="2000" dirty="0">
                <a:solidFill>
                  <a:srgbClr val="000000"/>
                </a:solidFill>
              </a:rPr>
              <a:t>城市间道路连通示意图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E25CCCA3-712E-47DF-AE98-99BAB7437BAA}"/>
              </a:ext>
            </a:extLst>
          </p:cNvPr>
          <p:cNvSpPr txBox="1"/>
          <p:nvPr/>
        </p:nvSpPr>
        <p:spPr>
          <a:xfrm>
            <a:off x="313764" y="4205987"/>
            <a:ext cx="11326851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>
                <a:solidFill>
                  <a:srgbClr val="000000"/>
                </a:solidFill>
              </a:rPr>
              <a:t>数据存储：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dirty="0">
                <a:solidFill>
                  <a:srgbClr val="000000"/>
                </a:solidFill>
              </a:rPr>
              <a:t>数据表示</a:t>
            </a:r>
            <a:r>
              <a:rPr lang="zh-CN" altLang="en-US" dirty="0" smtClean="0">
                <a:solidFill>
                  <a:srgbClr val="000000"/>
                </a:solidFill>
              </a:rPr>
              <a:t>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85ABDBA5-55D3-4740-BBC6-D8E318373B9D}"/>
              </a:ext>
            </a:extLst>
          </p:cNvPr>
          <p:cNvSpPr txBox="1"/>
          <p:nvPr/>
        </p:nvSpPr>
        <p:spPr>
          <a:xfrm>
            <a:off x="1775520" y="4224805"/>
            <a:ext cx="8279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四个城市彼此间距离可用</a:t>
            </a:r>
            <a:r>
              <a:rPr lang="en-US" altLang="zh-CN" dirty="0">
                <a:solidFill>
                  <a:srgbClr val="000000"/>
                </a:solidFill>
              </a:rPr>
              <a:t>4</a:t>
            </a:r>
            <a:r>
              <a:rPr lang="zh-CN" altLang="en-US" dirty="0">
                <a:solidFill>
                  <a:srgbClr val="000000"/>
                </a:solidFill>
              </a:rPr>
              <a:t>行</a:t>
            </a:r>
            <a:r>
              <a:rPr lang="en-US" altLang="zh-CN" dirty="0">
                <a:solidFill>
                  <a:srgbClr val="000000"/>
                </a:solidFill>
              </a:rPr>
              <a:t>4</a:t>
            </a:r>
            <a:r>
              <a:rPr lang="zh-CN" altLang="en-US" dirty="0">
                <a:solidFill>
                  <a:srgbClr val="000000"/>
                </a:solidFill>
              </a:rPr>
              <a:t>列二维数组</a:t>
            </a:r>
            <a:r>
              <a:rPr lang="en-US" altLang="zh-CN" dirty="0">
                <a:solidFill>
                  <a:srgbClr val="000000"/>
                </a:solidFill>
              </a:rPr>
              <a:t>e[4][4</a:t>
            </a:r>
            <a:r>
              <a:rPr lang="en-US" altLang="zh-CN" dirty="0" smtClean="0">
                <a:solidFill>
                  <a:srgbClr val="000000"/>
                </a:solidFill>
              </a:rPr>
              <a:t>]</a:t>
            </a:r>
            <a:r>
              <a:rPr lang="zh-CN" altLang="en-US" dirty="0" smtClean="0">
                <a:solidFill>
                  <a:srgbClr val="000000"/>
                </a:solidFill>
              </a:rPr>
              <a:t>存储；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9DE0B6FD-7C55-4711-B23A-11BC78E9F1BB}"/>
              </a:ext>
            </a:extLst>
          </p:cNvPr>
          <p:cNvSpPr txBox="1"/>
          <p:nvPr/>
        </p:nvSpPr>
        <p:spPr>
          <a:xfrm>
            <a:off x="1764448" y="4745983"/>
            <a:ext cx="9760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行</a:t>
            </a:r>
            <a:r>
              <a:rPr lang="zh-CN" altLang="en-US" dirty="0">
                <a:solidFill>
                  <a:srgbClr val="000000"/>
                </a:solidFill>
              </a:rPr>
              <a:t>下标代表起点，列下标代表终点，元素值代表距离。某城市与自己的距离为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</a:rPr>
              <a:t>；两个不连通的城市间距离用∞表示无穷远；如，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城市到</a:t>
            </a:r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zh-CN" altLang="en-US" dirty="0">
                <a:solidFill>
                  <a:srgbClr val="000000"/>
                </a:solidFill>
              </a:rPr>
              <a:t>城市距离为</a:t>
            </a:r>
            <a:r>
              <a:rPr lang="en-US" altLang="zh-CN" dirty="0">
                <a:solidFill>
                  <a:srgbClr val="000000"/>
                </a:solidFill>
              </a:rPr>
              <a:t>6</a:t>
            </a:r>
            <a:r>
              <a:rPr lang="zh-CN" altLang="en-US" dirty="0">
                <a:solidFill>
                  <a:srgbClr val="000000"/>
                </a:solidFill>
              </a:rPr>
              <a:t>，存储在</a:t>
            </a:r>
            <a:r>
              <a:rPr lang="en-US" altLang="zh-CN" dirty="0">
                <a:solidFill>
                  <a:srgbClr val="000000"/>
                </a:solidFill>
              </a:rPr>
              <a:t>e[0][2]</a:t>
            </a:r>
            <a:r>
              <a:rPr lang="zh-CN" altLang="en-US" smtClean="0">
                <a:solidFill>
                  <a:srgbClr val="000000"/>
                </a:solidFill>
              </a:rPr>
              <a:t>中。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6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/>
      <p:bldP spid="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06218719-8B06-40E1-9898-55A32C2F1AFB}"/>
              </a:ext>
            </a:extLst>
          </p:cNvPr>
          <p:cNvSpPr txBox="1"/>
          <p:nvPr/>
        </p:nvSpPr>
        <p:spPr>
          <a:xfrm>
            <a:off x="24432" y="3441225"/>
            <a:ext cx="6840760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假如允许经过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顶点，求任意两点之间的最短路程</a:t>
            </a:r>
            <a:endParaRPr lang="nn-NO" altLang="zh-CN" dirty="0">
              <a:solidFill>
                <a:srgbClr val="000000"/>
              </a:solidFill>
            </a:endParaRPr>
          </a:p>
          <a:p>
            <a:r>
              <a:rPr lang="nn-NO" altLang="zh-CN" dirty="0">
                <a:solidFill>
                  <a:srgbClr val="000000"/>
                </a:solidFill>
              </a:rPr>
              <a:t>for (i = 0; i &lt; N; i++)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     for (j = 0; j &lt; N; </a:t>
            </a:r>
            <a:r>
              <a:rPr lang="en-US" altLang="zh-CN" dirty="0" err="1">
                <a:solidFill>
                  <a:srgbClr val="000000"/>
                </a:solidFill>
              </a:rPr>
              <a:t>j++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          if (e[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][j] &gt; e[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][0] + e[0][j])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                  e[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][j] = e[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][0] + e[0][j];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xmlns="" id="{DBB74132-0C1B-4474-A88A-105758CC3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776" y="84045"/>
            <a:ext cx="2854153" cy="230785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E25CCCA3-712E-47DF-AE98-99BAB7437BAA}"/>
              </a:ext>
            </a:extLst>
          </p:cNvPr>
          <p:cNvSpPr txBox="1"/>
          <p:nvPr/>
        </p:nvSpPr>
        <p:spPr>
          <a:xfrm>
            <a:off x="24432" y="188640"/>
            <a:ext cx="6101008" cy="2554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数据处理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算法</a:t>
            </a:r>
            <a:r>
              <a:rPr lang="zh-CN" altLang="en-US" dirty="0">
                <a:solidFill>
                  <a:srgbClr val="000000"/>
                </a:solidFill>
              </a:rPr>
              <a:t>核心</a:t>
            </a:r>
            <a:r>
              <a:rPr lang="zh-CN" altLang="en-US" dirty="0" smtClean="0">
                <a:solidFill>
                  <a:srgbClr val="000000"/>
                </a:solidFill>
              </a:rPr>
              <a:t>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E89C89E7-40A6-44D9-8014-C76723F28460}"/>
              </a:ext>
            </a:extLst>
          </p:cNvPr>
          <p:cNvSpPr txBox="1"/>
          <p:nvPr/>
        </p:nvSpPr>
        <p:spPr>
          <a:xfrm>
            <a:off x="1487488" y="1237970"/>
            <a:ext cx="4423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对每一对顶点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j</a:t>
            </a:r>
            <a:r>
              <a:rPr lang="zh-CN" altLang="en-US" dirty="0">
                <a:solidFill>
                  <a:srgbClr val="000000"/>
                </a:solidFill>
              </a:rPr>
              <a:t>，检查是否存在顶点</a:t>
            </a:r>
            <a:r>
              <a:rPr lang="en-US" altLang="zh-CN" dirty="0">
                <a:solidFill>
                  <a:srgbClr val="000000"/>
                </a:solidFill>
              </a:rPr>
              <a:t>k</a:t>
            </a:r>
            <a:r>
              <a:rPr lang="zh-CN" altLang="en-US" dirty="0">
                <a:solidFill>
                  <a:srgbClr val="000000"/>
                </a:solidFill>
              </a:rPr>
              <a:t>，使得从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zh-CN" altLang="en-US" dirty="0">
                <a:solidFill>
                  <a:srgbClr val="000000"/>
                </a:solidFill>
              </a:rPr>
              <a:t>到 </a:t>
            </a:r>
            <a:r>
              <a:rPr lang="en-US" altLang="zh-CN" dirty="0">
                <a:solidFill>
                  <a:srgbClr val="000000"/>
                </a:solidFill>
              </a:rPr>
              <a:t>k </a:t>
            </a:r>
            <a:r>
              <a:rPr lang="zh-CN" altLang="en-US" dirty="0">
                <a:solidFill>
                  <a:srgbClr val="000000"/>
                </a:solidFill>
              </a:rPr>
              <a:t>再从</a:t>
            </a:r>
            <a:r>
              <a:rPr lang="en-US" altLang="zh-CN" dirty="0">
                <a:solidFill>
                  <a:srgbClr val="000000"/>
                </a:solidFill>
              </a:rPr>
              <a:t>k</a:t>
            </a:r>
            <a:r>
              <a:rPr lang="zh-CN" altLang="en-US" dirty="0">
                <a:solidFill>
                  <a:srgbClr val="000000"/>
                </a:solidFill>
              </a:rPr>
              <a:t>到</a:t>
            </a:r>
            <a:r>
              <a:rPr lang="en-US" altLang="zh-CN" dirty="0">
                <a:solidFill>
                  <a:srgbClr val="000000"/>
                </a:solidFill>
              </a:rPr>
              <a:t>j</a:t>
            </a:r>
            <a:r>
              <a:rPr lang="zh-CN" altLang="en-US" dirty="0">
                <a:solidFill>
                  <a:srgbClr val="000000"/>
                </a:solidFill>
              </a:rPr>
              <a:t>比原有路径更短。如存在则用更短路径更新原有路径。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18061075-073B-4E47-A7A4-9707D499DE4D}"/>
              </a:ext>
            </a:extLst>
          </p:cNvPr>
          <p:cNvSpPr txBox="1"/>
          <p:nvPr/>
        </p:nvSpPr>
        <p:spPr>
          <a:xfrm>
            <a:off x="1487488" y="221739"/>
            <a:ext cx="4145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弗洛伊德算法求任意两城市间最短距离</a:t>
            </a: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8616280" y="3140968"/>
            <a:ext cx="2952328" cy="1397075"/>
          </a:xfrm>
          <a:prstGeom prst="cloudCallout">
            <a:avLst>
              <a:gd name="adj1" fmla="val -80204"/>
              <a:gd name="adj2" fmla="val -115740"/>
            </a:avLst>
          </a:prstGeom>
          <a:solidFill>
            <a:srgbClr val="CCFFFF"/>
          </a:solidFill>
          <a:ln w="9525">
            <a:solidFill>
              <a:srgbClr val="C00000"/>
            </a:solidFill>
            <a:round/>
          </a:ln>
          <a:effectLst/>
        </p:spPr>
        <p:txBody>
          <a:bodyPr/>
          <a:lstStyle/>
          <a:p>
            <a:r>
              <a:rPr lang="zh-CN" altLang="en-US" sz="2000" dirty="0">
                <a:solidFill>
                  <a:srgbClr val="000000"/>
                </a:solidFill>
              </a:rPr>
              <a:t>任意两点经过</a:t>
            </a:r>
            <a:r>
              <a:rPr lang="en-US" altLang="zh-CN" sz="2000" dirty="0">
                <a:solidFill>
                  <a:srgbClr val="000000"/>
                </a:solidFill>
              </a:rPr>
              <a:t>A</a:t>
            </a:r>
            <a:r>
              <a:rPr lang="zh-CN" altLang="en-US" sz="2000" dirty="0">
                <a:solidFill>
                  <a:srgbClr val="000000"/>
                </a:solidFill>
              </a:rPr>
              <a:t>点做中转，更新的最短距离</a:t>
            </a:r>
          </a:p>
        </p:txBody>
      </p:sp>
    </p:spTree>
    <p:extLst>
      <p:ext uri="{BB962C8B-B14F-4D97-AF65-F5344CB8AC3E}">
        <p14:creationId xmlns:p14="http://schemas.microsoft.com/office/powerpoint/2010/main" val="208897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3" grpId="0"/>
      <p:bldP spid="24" grpId="0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E9E2E0F-2177-4ED7-8979-8D715199B824}"/>
              </a:ext>
            </a:extLst>
          </p:cNvPr>
          <p:cNvSpPr txBox="1"/>
          <p:nvPr/>
        </p:nvSpPr>
        <p:spPr>
          <a:xfrm>
            <a:off x="263352" y="3281924"/>
            <a:ext cx="11516272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允许经过所有顶点做中转点，求任意两点之间的最短距离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for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(k = 0; k &lt; N; k++)//Floyd</a:t>
            </a:r>
            <a:r>
              <a:rPr lang="zh-CN" altLang="en-US" dirty="0">
                <a:solidFill>
                  <a:srgbClr val="000000"/>
                </a:solidFill>
              </a:rPr>
              <a:t>算法核心：在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j</a:t>
            </a:r>
            <a:r>
              <a:rPr lang="zh-CN" altLang="en-US" dirty="0">
                <a:solidFill>
                  <a:srgbClr val="000000"/>
                </a:solidFill>
              </a:rPr>
              <a:t>两点间插入点</a:t>
            </a:r>
            <a:r>
              <a:rPr lang="en-US" altLang="zh-CN" dirty="0">
                <a:solidFill>
                  <a:srgbClr val="000000"/>
                </a:solidFill>
              </a:rPr>
              <a:t>k,</a:t>
            </a:r>
            <a:r>
              <a:rPr lang="zh-CN" altLang="en-US" dirty="0">
                <a:solidFill>
                  <a:srgbClr val="000000"/>
                </a:solidFill>
              </a:rPr>
              <a:t>更新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j</a:t>
            </a:r>
            <a:r>
              <a:rPr lang="zh-CN" altLang="en-US" dirty="0">
                <a:solidFill>
                  <a:srgbClr val="000000"/>
                </a:solidFill>
              </a:rPr>
              <a:t>两点间最短距离  </a:t>
            </a:r>
          </a:p>
          <a:p>
            <a:pPr>
              <a:lnSpc>
                <a:spcPct val="150000"/>
              </a:lnSpc>
            </a:pPr>
            <a:r>
              <a:rPr lang="nn-NO" altLang="zh-CN" dirty="0">
                <a:solidFill>
                  <a:srgbClr val="000000"/>
                </a:solidFill>
              </a:rPr>
              <a:t>     for (i = 0; i &lt; N; i++)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          for (j = 0; j &lt; N; </a:t>
            </a:r>
            <a:r>
              <a:rPr lang="en-US" altLang="zh-CN" dirty="0" err="1">
                <a:solidFill>
                  <a:srgbClr val="000000"/>
                </a:solidFill>
              </a:rPr>
              <a:t>j++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               if (e[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][j] &gt; e[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][k] + e[k][j])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                   e[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][j] = e[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][k] + e[k][j];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6D420C64-BA17-4C8E-BD79-5B6CB37B3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177" y="116632"/>
            <a:ext cx="3067647" cy="264814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CBC2B801-A309-4744-B2FA-D52D778E97B8}"/>
              </a:ext>
            </a:extLst>
          </p:cNvPr>
          <p:cNvGrpSpPr/>
          <p:nvPr/>
        </p:nvGrpSpPr>
        <p:grpSpPr>
          <a:xfrm>
            <a:off x="263352" y="269222"/>
            <a:ext cx="3609975" cy="2495550"/>
            <a:chOff x="2309812" y="1777813"/>
            <a:chExt cx="3609975" cy="249555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089ACB9B-B31F-4215-B018-895B5133F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9812" y="1777813"/>
              <a:ext cx="3609975" cy="2495550"/>
            </a:xfrm>
            <a:prstGeom prst="rect">
              <a:avLst/>
            </a:prstGeom>
          </p:spPr>
        </p:pic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1365C1DD-8044-45B1-8D98-7CC905BC8462}"/>
                </a:ext>
              </a:extLst>
            </p:cNvPr>
            <p:cNvSpPr/>
            <p:nvPr/>
          </p:nvSpPr>
          <p:spPr>
            <a:xfrm>
              <a:off x="2841812" y="2294965"/>
              <a:ext cx="385482" cy="3675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0000"/>
                  </a:solidFill>
                </a:rPr>
                <a:t>A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503F8101-D161-4194-83B2-0AFE93E19059}"/>
                </a:ext>
              </a:extLst>
            </p:cNvPr>
            <p:cNvSpPr/>
            <p:nvPr/>
          </p:nvSpPr>
          <p:spPr>
            <a:xfrm>
              <a:off x="2384612" y="3756212"/>
              <a:ext cx="385482" cy="3675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0000"/>
                  </a:solidFill>
                </a:rPr>
                <a:t>B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16BEDFA4-BC2A-48E6-AF6A-B67FDA6BD576}"/>
                </a:ext>
              </a:extLst>
            </p:cNvPr>
            <p:cNvSpPr/>
            <p:nvPr/>
          </p:nvSpPr>
          <p:spPr>
            <a:xfrm>
              <a:off x="4607859" y="3572435"/>
              <a:ext cx="385482" cy="3675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0000"/>
                  </a:solidFill>
                </a:rPr>
                <a:t>C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5F9CD9BE-9BB4-4F73-B902-61A04BAAE6BA}"/>
                </a:ext>
              </a:extLst>
            </p:cNvPr>
            <p:cNvSpPr/>
            <p:nvPr/>
          </p:nvSpPr>
          <p:spPr>
            <a:xfrm>
              <a:off x="4912659" y="2039470"/>
              <a:ext cx="385482" cy="3675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0000"/>
                  </a:solidFill>
                </a:rPr>
                <a:t>D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7968994" y="996970"/>
            <a:ext cx="2952328" cy="1397075"/>
          </a:xfrm>
          <a:prstGeom prst="cloudCallout">
            <a:avLst>
              <a:gd name="adj1" fmla="val -78346"/>
              <a:gd name="adj2" fmla="val 2726"/>
            </a:avLst>
          </a:prstGeom>
          <a:solidFill>
            <a:srgbClr val="CCFFFF"/>
          </a:solidFill>
          <a:ln w="9525">
            <a:solidFill>
              <a:srgbClr val="C00000"/>
            </a:solidFill>
            <a:round/>
          </a:ln>
          <a:effectLst/>
        </p:spPr>
        <p:txBody>
          <a:bodyPr/>
          <a:lstStyle/>
          <a:p>
            <a:r>
              <a:rPr lang="zh-CN" altLang="en-US" sz="2000" dirty="0">
                <a:solidFill>
                  <a:srgbClr val="000000"/>
                </a:solidFill>
              </a:rPr>
              <a:t>允许任意点做中转点后更新的最短距离</a:t>
            </a:r>
          </a:p>
        </p:txBody>
      </p:sp>
    </p:spTree>
    <p:extLst>
      <p:ext uri="{BB962C8B-B14F-4D97-AF65-F5344CB8AC3E}">
        <p14:creationId xmlns:p14="http://schemas.microsoft.com/office/powerpoint/2010/main" val="67555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0EFACF1-6BB4-4C2E-A26C-6F0D19225142}"/>
              </a:ext>
            </a:extLst>
          </p:cNvPr>
          <p:cNvSpPr txBox="1"/>
          <p:nvPr/>
        </p:nvSpPr>
        <p:spPr>
          <a:xfrm>
            <a:off x="128834" y="-27384"/>
            <a:ext cx="10719694" cy="65248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</a:rPr>
              <a:t>#define N 4//N</a:t>
            </a:r>
            <a:r>
              <a:rPr lang="zh-CN" altLang="en-US" sz="2200" dirty="0">
                <a:solidFill>
                  <a:srgbClr val="000000"/>
                </a:solidFill>
              </a:rPr>
              <a:t>表示顶点数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#define M 8//M</a:t>
            </a:r>
            <a:r>
              <a:rPr lang="zh-CN" altLang="en-US" sz="2200" dirty="0">
                <a:solidFill>
                  <a:srgbClr val="000000"/>
                </a:solidFill>
              </a:rPr>
              <a:t>表示路径数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#include &lt;iostream&gt;  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using namespace std;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#define</a:t>
            </a:r>
            <a:r>
              <a:rPr lang="zh-CN" altLang="en-US" sz="2200" dirty="0">
                <a:solidFill>
                  <a:srgbClr val="000000"/>
                </a:solidFill>
              </a:rPr>
              <a:t> </a:t>
            </a:r>
            <a:r>
              <a:rPr lang="en-US" altLang="zh-CN" sz="2200" dirty="0">
                <a:solidFill>
                  <a:srgbClr val="000000"/>
                </a:solidFill>
              </a:rPr>
              <a:t>MAX</a:t>
            </a:r>
            <a:r>
              <a:rPr lang="zh-CN" altLang="en-US" sz="2200" dirty="0">
                <a:solidFill>
                  <a:srgbClr val="000000"/>
                </a:solidFill>
              </a:rPr>
              <a:t> </a:t>
            </a:r>
            <a:r>
              <a:rPr lang="en-US" altLang="zh-CN" sz="2200" dirty="0">
                <a:solidFill>
                  <a:srgbClr val="000000"/>
                </a:solidFill>
              </a:rPr>
              <a:t>1000000//</a:t>
            </a:r>
            <a:r>
              <a:rPr lang="zh-CN" altLang="en-US" sz="2200" dirty="0">
                <a:solidFill>
                  <a:srgbClr val="000000"/>
                </a:solidFill>
              </a:rPr>
              <a:t>定义</a:t>
            </a:r>
            <a:r>
              <a:rPr lang="en-US" altLang="zh-CN" sz="2200" dirty="0">
                <a:solidFill>
                  <a:srgbClr val="000000"/>
                </a:solidFill>
              </a:rPr>
              <a:t>MAX</a:t>
            </a:r>
            <a:r>
              <a:rPr lang="zh-CN" altLang="en-US" sz="2200" dirty="0">
                <a:solidFill>
                  <a:srgbClr val="000000"/>
                </a:solidFill>
              </a:rPr>
              <a:t>是个大数，代表无穷远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int main()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{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      </a:t>
            </a:r>
            <a:r>
              <a:rPr lang="pt-BR" altLang="zh-CN" sz="2200" dirty="0">
                <a:solidFill>
                  <a:srgbClr val="000000"/>
                </a:solidFill>
              </a:rPr>
              <a:t>int e[N][N],i,j,k,st,en,d;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      for (</a:t>
            </a:r>
            <a:r>
              <a:rPr lang="en-US" altLang="zh-CN" sz="2200" dirty="0" err="1">
                <a:solidFill>
                  <a:srgbClr val="000000"/>
                </a:solidFill>
              </a:rPr>
              <a:t>i</a:t>
            </a:r>
            <a:r>
              <a:rPr lang="en-US" altLang="zh-CN" sz="2200" dirty="0">
                <a:solidFill>
                  <a:srgbClr val="000000"/>
                </a:solidFill>
              </a:rPr>
              <a:t>=0; </a:t>
            </a:r>
            <a:r>
              <a:rPr lang="en-US" altLang="zh-CN" sz="2200" dirty="0" err="1">
                <a:solidFill>
                  <a:srgbClr val="000000"/>
                </a:solidFill>
              </a:rPr>
              <a:t>i</a:t>
            </a:r>
            <a:r>
              <a:rPr lang="en-US" altLang="zh-CN" sz="2200" dirty="0">
                <a:solidFill>
                  <a:srgbClr val="000000"/>
                </a:solidFill>
              </a:rPr>
              <a:t>&lt;N; </a:t>
            </a:r>
            <a:r>
              <a:rPr lang="en-US" altLang="zh-CN" sz="2200" dirty="0" err="1">
                <a:solidFill>
                  <a:srgbClr val="000000"/>
                </a:solidFill>
              </a:rPr>
              <a:t>i</a:t>
            </a:r>
            <a:r>
              <a:rPr lang="en-US" altLang="zh-CN" sz="2200" dirty="0">
                <a:solidFill>
                  <a:srgbClr val="000000"/>
                </a:solidFill>
              </a:rPr>
              <a:t>++)//</a:t>
            </a:r>
            <a:r>
              <a:rPr lang="zh-CN" altLang="en-US" sz="2200" dirty="0">
                <a:solidFill>
                  <a:srgbClr val="000000"/>
                </a:solidFill>
              </a:rPr>
              <a:t>以下初始化路径距离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             for (j=0; j &lt;N; </a:t>
            </a:r>
            <a:r>
              <a:rPr lang="en-US" altLang="zh-CN" sz="2200" dirty="0" err="1">
                <a:solidFill>
                  <a:srgbClr val="000000"/>
                </a:solidFill>
              </a:rPr>
              <a:t>j++</a:t>
            </a:r>
            <a:r>
              <a:rPr lang="en-US" altLang="zh-CN" sz="220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                  if (                    ) 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                        e[</a:t>
            </a:r>
            <a:r>
              <a:rPr lang="en-US" altLang="zh-CN" sz="2200" dirty="0" err="1">
                <a:solidFill>
                  <a:srgbClr val="000000"/>
                </a:solidFill>
              </a:rPr>
              <a:t>i</a:t>
            </a:r>
            <a:r>
              <a:rPr lang="en-US" altLang="zh-CN" sz="2200" dirty="0">
                <a:solidFill>
                  <a:srgbClr val="000000"/>
                </a:solidFill>
              </a:rPr>
              <a:t>][j] = 0;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                  else 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                                                     ;  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      for (</a:t>
            </a:r>
            <a:r>
              <a:rPr lang="en-US" altLang="zh-CN" sz="2200" dirty="0" err="1">
                <a:solidFill>
                  <a:srgbClr val="000000"/>
                </a:solidFill>
              </a:rPr>
              <a:t>i</a:t>
            </a:r>
            <a:r>
              <a:rPr lang="en-US" altLang="zh-CN" sz="2200" dirty="0">
                <a:solidFill>
                  <a:srgbClr val="000000"/>
                </a:solidFill>
              </a:rPr>
              <a:t> = 1; </a:t>
            </a:r>
            <a:r>
              <a:rPr lang="en-US" altLang="zh-CN" sz="2200" dirty="0" err="1">
                <a:solidFill>
                  <a:srgbClr val="000000"/>
                </a:solidFill>
              </a:rPr>
              <a:t>i</a:t>
            </a:r>
            <a:r>
              <a:rPr lang="en-US" altLang="zh-CN" sz="2200" dirty="0">
                <a:solidFill>
                  <a:srgbClr val="000000"/>
                </a:solidFill>
              </a:rPr>
              <a:t> &lt;= M; </a:t>
            </a:r>
            <a:r>
              <a:rPr lang="en-US" altLang="zh-CN" sz="2200" dirty="0" err="1">
                <a:solidFill>
                  <a:srgbClr val="000000"/>
                </a:solidFill>
              </a:rPr>
              <a:t>i</a:t>
            </a:r>
            <a:r>
              <a:rPr lang="en-US" altLang="zh-CN" sz="2200" dirty="0">
                <a:solidFill>
                  <a:srgbClr val="000000"/>
                </a:solidFill>
              </a:rPr>
              <a:t>++)//</a:t>
            </a:r>
            <a:r>
              <a:rPr lang="zh-CN" altLang="en-US" sz="2200" dirty="0">
                <a:solidFill>
                  <a:srgbClr val="000000"/>
                </a:solidFill>
              </a:rPr>
              <a:t>输入起终点及路径距离 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      {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          </a:t>
            </a:r>
            <a:r>
              <a:rPr lang="en-US" altLang="zh-CN" sz="2200" dirty="0" err="1">
                <a:solidFill>
                  <a:srgbClr val="000000"/>
                </a:solidFill>
              </a:rPr>
              <a:t>cin</a:t>
            </a:r>
            <a:r>
              <a:rPr lang="en-US" altLang="zh-CN" sz="2200" dirty="0">
                <a:solidFill>
                  <a:srgbClr val="000000"/>
                </a:solidFill>
              </a:rPr>
              <a:t>&gt;&gt;</a:t>
            </a:r>
            <a:r>
              <a:rPr lang="en-US" altLang="zh-CN" sz="2200" dirty="0" err="1">
                <a:solidFill>
                  <a:srgbClr val="000000"/>
                </a:solidFill>
              </a:rPr>
              <a:t>st</a:t>
            </a:r>
            <a:r>
              <a:rPr lang="en-US" altLang="zh-CN" sz="2200" dirty="0">
                <a:solidFill>
                  <a:srgbClr val="000000"/>
                </a:solidFill>
              </a:rPr>
              <a:t>&gt;&gt;</a:t>
            </a:r>
            <a:r>
              <a:rPr lang="en-US" altLang="zh-CN" sz="2200" dirty="0" err="1">
                <a:solidFill>
                  <a:srgbClr val="000000"/>
                </a:solidFill>
              </a:rPr>
              <a:t>en</a:t>
            </a:r>
            <a:r>
              <a:rPr lang="en-US" altLang="zh-CN" sz="2200" dirty="0">
                <a:solidFill>
                  <a:srgbClr val="000000"/>
                </a:solidFill>
              </a:rPr>
              <a:t>&gt;&gt;d;//</a:t>
            </a:r>
            <a:r>
              <a:rPr lang="zh-CN" altLang="en-US" sz="2200" dirty="0">
                <a:solidFill>
                  <a:srgbClr val="000000"/>
                </a:solidFill>
              </a:rPr>
              <a:t>依次输入起终点下标和路径长度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                                  ;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      </a:t>
            </a:r>
            <a:r>
              <a:rPr lang="en-US" altLang="zh-CN" sz="2200" dirty="0" smtClean="0">
                <a:solidFill>
                  <a:srgbClr val="000000"/>
                </a:solidFill>
              </a:rPr>
              <a:t>}</a:t>
            </a:r>
            <a:endParaRPr lang="en-US" altLang="zh-CN" sz="2200" dirty="0">
              <a:solidFill>
                <a:srgbClr val="00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021BE546-72CA-4F3E-8D65-633F2D66C5E9}"/>
              </a:ext>
            </a:extLst>
          </p:cNvPr>
          <p:cNvSpPr txBox="1"/>
          <p:nvPr/>
        </p:nvSpPr>
        <p:spPr>
          <a:xfrm>
            <a:off x="2063552" y="3296424"/>
            <a:ext cx="1728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err="1">
                <a:solidFill>
                  <a:srgbClr val="000000"/>
                </a:solidFill>
              </a:rPr>
              <a:t>i</a:t>
            </a:r>
            <a:r>
              <a:rPr lang="en-US" altLang="zh-CN" sz="2200" dirty="0">
                <a:solidFill>
                  <a:srgbClr val="000000"/>
                </a:solidFill>
              </a:rPr>
              <a:t>==j</a:t>
            </a:r>
            <a:endParaRPr lang="zh-CN" altLang="en-US" sz="2200" dirty="0">
              <a:solidFill>
                <a:srgbClr val="0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53A459DF-5E90-4B97-BACA-4D47D4B20C43}"/>
              </a:ext>
            </a:extLst>
          </p:cNvPr>
          <p:cNvSpPr txBox="1"/>
          <p:nvPr/>
        </p:nvSpPr>
        <p:spPr>
          <a:xfrm>
            <a:off x="1775521" y="4365104"/>
            <a:ext cx="2016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</a:rPr>
              <a:t>e[</a:t>
            </a:r>
            <a:r>
              <a:rPr lang="en-US" altLang="zh-CN" sz="2200" dirty="0" err="1">
                <a:solidFill>
                  <a:srgbClr val="000000"/>
                </a:solidFill>
              </a:rPr>
              <a:t>i</a:t>
            </a:r>
            <a:r>
              <a:rPr lang="en-US" altLang="zh-CN" sz="2200" dirty="0">
                <a:solidFill>
                  <a:srgbClr val="000000"/>
                </a:solidFill>
              </a:rPr>
              <a:t>][j] = MAX</a:t>
            </a:r>
            <a:endParaRPr lang="zh-CN" altLang="en-US" sz="2200" dirty="0">
              <a:solidFill>
                <a:srgbClr val="0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AE05ECC3-AA48-41EB-B3FD-8B61653FF108}"/>
              </a:ext>
            </a:extLst>
          </p:cNvPr>
          <p:cNvSpPr txBox="1"/>
          <p:nvPr/>
        </p:nvSpPr>
        <p:spPr>
          <a:xfrm>
            <a:off x="839416" y="5661248"/>
            <a:ext cx="1728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</a:rPr>
              <a:t>e[</a:t>
            </a:r>
            <a:r>
              <a:rPr lang="en-US" altLang="zh-CN" sz="2200" dirty="0" err="1">
                <a:solidFill>
                  <a:srgbClr val="000000"/>
                </a:solidFill>
              </a:rPr>
              <a:t>st</a:t>
            </a:r>
            <a:r>
              <a:rPr lang="en-US" altLang="zh-CN" sz="2200" dirty="0">
                <a:solidFill>
                  <a:srgbClr val="000000"/>
                </a:solidFill>
              </a:rPr>
              <a:t>][</a:t>
            </a:r>
            <a:r>
              <a:rPr lang="en-US" altLang="zh-CN" sz="2200" dirty="0" err="1">
                <a:solidFill>
                  <a:srgbClr val="000000"/>
                </a:solidFill>
              </a:rPr>
              <a:t>en</a:t>
            </a:r>
            <a:r>
              <a:rPr lang="en-US" altLang="zh-CN" sz="2200" dirty="0">
                <a:solidFill>
                  <a:srgbClr val="000000"/>
                </a:solidFill>
              </a:rPr>
              <a:t>] = d</a:t>
            </a:r>
            <a:endParaRPr lang="zh-CN" alt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49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47225141-2ABD-4F90-9E08-6FD9E6D41717}"/>
              </a:ext>
            </a:extLst>
          </p:cNvPr>
          <p:cNvSpPr txBox="1"/>
          <p:nvPr/>
        </p:nvSpPr>
        <p:spPr>
          <a:xfrm>
            <a:off x="292963" y="682347"/>
            <a:ext cx="57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程序运行结果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88B2363B-DB0D-4234-8220-1F2E21E12899}"/>
              </a:ext>
            </a:extLst>
          </p:cNvPr>
          <p:cNvSpPr txBox="1"/>
          <p:nvPr/>
        </p:nvSpPr>
        <p:spPr>
          <a:xfrm>
            <a:off x="119336" y="116632"/>
            <a:ext cx="8424936" cy="48320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</a:rPr>
              <a:t>for</a:t>
            </a:r>
            <a:r>
              <a:rPr lang="zh-CN" altLang="en-US" sz="2200" dirty="0">
                <a:solidFill>
                  <a:srgbClr val="000000"/>
                </a:solidFill>
              </a:rPr>
              <a:t> </a:t>
            </a:r>
            <a:r>
              <a:rPr lang="en-US" altLang="zh-CN" sz="2200" dirty="0">
                <a:solidFill>
                  <a:srgbClr val="000000"/>
                </a:solidFill>
              </a:rPr>
              <a:t>(k = 0; k &lt; N; k++)//</a:t>
            </a:r>
            <a:r>
              <a:rPr lang="zh-CN" altLang="en-US" sz="2200" dirty="0">
                <a:solidFill>
                  <a:srgbClr val="000000"/>
                </a:solidFill>
              </a:rPr>
              <a:t>在</a:t>
            </a:r>
            <a:r>
              <a:rPr lang="en-US" altLang="zh-CN" sz="2200" dirty="0" err="1">
                <a:solidFill>
                  <a:srgbClr val="000000"/>
                </a:solidFill>
              </a:rPr>
              <a:t>i</a:t>
            </a:r>
            <a:r>
              <a:rPr lang="zh-CN" altLang="en-US" sz="2200" dirty="0">
                <a:solidFill>
                  <a:srgbClr val="000000"/>
                </a:solidFill>
              </a:rPr>
              <a:t>和</a:t>
            </a:r>
            <a:r>
              <a:rPr lang="en-US" altLang="zh-CN" sz="2200" dirty="0">
                <a:solidFill>
                  <a:srgbClr val="000000"/>
                </a:solidFill>
              </a:rPr>
              <a:t>j</a:t>
            </a:r>
            <a:r>
              <a:rPr lang="zh-CN" altLang="en-US" sz="2200" dirty="0">
                <a:solidFill>
                  <a:srgbClr val="000000"/>
                </a:solidFill>
              </a:rPr>
              <a:t>两点间插入点</a:t>
            </a:r>
            <a:r>
              <a:rPr lang="en-US" altLang="zh-CN" sz="2200" dirty="0">
                <a:solidFill>
                  <a:srgbClr val="000000"/>
                </a:solidFill>
              </a:rPr>
              <a:t>k,</a:t>
            </a:r>
            <a:r>
              <a:rPr lang="zh-CN" altLang="en-US" sz="2200" dirty="0">
                <a:solidFill>
                  <a:srgbClr val="000000"/>
                </a:solidFill>
              </a:rPr>
              <a:t>更新其最短距离  </a:t>
            </a:r>
          </a:p>
          <a:p>
            <a:r>
              <a:rPr lang="nn-NO" altLang="zh-CN" sz="2200" dirty="0">
                <a:solidFill>
                  <a:srgbClr val="000000"/>
                </a:solidFill>
              </a:rPr>
              <a:t>    for (i = 0; i &lt; N; i++)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         for (j = 0; j &lt; N; </a:t>
            </a:r>
            <a:r>
              <a:rPr lang="en-US" altLang="zh-CN" sz="2200" dirty="0" err="1">
                <a:solidFill>
                  <a:srgbClr val="000000"/>
                </a:solidFill>
              </a:rPr>
              <a:t>j++</a:t>
            </a:r>
            <a:r>
              <a:rPr lang="en-US" altLang="zh-CN" sz="220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              if (e[</a:t>
            </a:r>
            <a:r>
              <a:rPr lang="en-US" altLang="zh-CN" sz="2200" dirty="0" err="1">
                <a:solidFill>
                  <a:srgbClr val="000000"/>
                </a:solidFill>
              </a:rPr>
              <a:t>i</a:t>
            </a:r>
            <a:r>
              <a:rPr lang="en-US" altLang="zh-CN" sz="2200" dirty="0">
                <a:solidFill>
                  <a:srgbClr val="000000"/>
                </a:solidFill>
              </a:rPr>
              <a:t>][j] &gt; e[</a:t>
            </a:r>
            <a:r>
              <a:rPr lang="en-US" altLang="zh-CN" sz="2200" dirty="0" err="1">
                <a:solidFill>
                  <a:srgbClr val="000000"/>
                </a:solidFill>
              </a:rPr>
              <a:t>i</a:t>
            </a:r>
            <a:r>
              <a:rPr lang="en-US" altLang="zh-CN" sz="2200" dirty="0">
                <a:solidFill>
                  <a:srgbClr val="000000"/>
                </a:solidFill>
              </a:rPr>
              <a:t>][k] + e[k][j])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                       e[</a:t>
            </a:r>
            <a:r>
              <a:rPr lang="en-US" altLang="zh-CN" sz="2200" dirty="0" err="1">
                <a:solidFill>
                  <a:srgbClr val="000000"/>
                </a:solidFill>
              </a:rPr>
              <a:t>i</a:t>
            </a:r>
            <a:r>
              <a:rPr lang="en-US" altLang="zh-CN" sz="2200" dirty="0">
                <a:solidFill>
                  <a:srgbClr val="000000"/>
                </a:solidFill>
              </a:rPr>
              <a:t>][j] = e[</a:t>
            </a:r>
            <a:r>
              <a:rPr lang="en-US" altLang="zh-CN" sz="2200" dirty="0" err="1">
                <a:solidFill>
                  <a:srgbClr val="000000"/>
                </a:solidFill>
              </a:rPr>
              <a:t>i</a:t>
            </a:r>
            <a:r>
              <a:rPr lang="en-US" altLang="zh-CN" sz="2200" dirty="0">
                <a:solidFill>
                  <a:srgbClr val="000000"/>
                </a:solidFill>
              </a:rPr>
              <a:t>][k] + e[k][j];</a:t>
            </a:r>
          </a:p>
          <a:p>
            <a:r>
              <a:rPr lang="nn-NO" altLang="zh-CN" sz="2200" dirty="0">
                <a:solidFill>
                  <a:srgbClr val="000000"/>
                </a:solidFill>
              </a:rPr>
              <a:t>for (i = 0; i &lt; N; i++)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{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     for (j = 0; j &lt; N; </a:t>
            </a:r>
            <a:r>
              <a:rPr lang="en-US" altLang="zh-CN" sz="2200" dirty="0" err="1">
                <a:solidFill>
                  <a:srgbClr val="000000"/>
                </a:solidFill>
              </a:rPr>
              <a:t>j++</a:t>
            </a:r>
            <a:r>
              <a:rPr lang="en-US" altLang="zh-CN" sz="2200" dirty="0">
                <a:solidFill>
                  <a:srgbClr val="000000"/>
                </a:solidFill>
              </a:rPr>
              <a:t>)</a:t>
            </a:r>
          </a:p>
          <a:p>
            <a:r>
              <a:rPr lang="pt-BR" altLang="zh-CN" sz="2200" dirty="0">
                <a:solidFill>
                  <a:srgbClr val="000000"/>
                </a:solidFill>
              </a:rPr>
              <a:t>       cout &lt;&lt; (char)('A'+i) &lt;&lt; "-&gt;" &lt;&lt; (char)('A'+j) &lt;&lt; ":" &lt;&lt; e[i][j]&lt;&lt;'\t’;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     </a:t>
            </a:r>
            <a:r>
              <a:rPr lang="en-US" altLang="zh-CN" sz="2200" dirty="0" err="1">
                <a:solidFill>
                  <a:srgbClr val="000000"/>
                </a:solidFill>
              </a:rPr>
              <a:t>cout</a:t>
            </a:r>
            <a:r>
              <a:rPr lang="en-US" altLang="zh-CN" sz="2200" dirty="0">
                <a:solidFill>
                  <a:srgbClr val="000000"/>
                </a:solidFill>
              </a:rPr>
              <a:t>&lt;&lt;</a:t>
            </a:r>
            <a:r>
              <a:rPr lang="en-US" altLang="zh-CN" sz="2200" dirty="0" err="1">
                <a:solidFill>
                  <a:srgbClr val="000000"/>
                </a:solidFill>
              </a:rPr>
              <a:t>endl</a:t>
            </a:r>
            <a:r>
              <a:rPr lang="en-US" altLang="zh-CN" sz="2200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}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system("pause");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return 0;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}</a:t>
            </a:r>
            <a:endParaRPr lang="zh-CN" altLang="en-US" sz="2200" dirty="0">
              <a:solidFill>
                <a:srgbClr val="0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EF21890-E61F-4D81-B39E-8B77C787C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699" y="3501008"/>
            <a:ext cx="4398181" cy="354590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1F785FBA-E451-4BA9-9C28-AED4A958657B}"/>
              </a:ext>
            </a:extLst>
          </p:cNvPr>
          <p:cNvGrpSpPr/>
          <p:nvPr/>
        </p:nvGrpSpPr>
        <p:grpSpPr>
          <a:xfrm>
            <a:off x="4079776" y="4367010"/>
            <a:ext cx="3609975" cy="2495550"/>
            <a:chOff x="2309812" y="1777813"/>
            <a:chExt cx="3609975" cy="249555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78CA0D9B-BD48-4042-BC9C-B45699893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9812" y="1777813"/>
              <a:ext cx="3609975" cy="2495550"/>
            </a:xfrm>
            <a:prstGeom prst="rect">
              <a:avLst/>
            </a:prstGeom>
          </p:spPr>
        </p:pic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2304E9C2-DC34-4A0F-8951-5EA04D58784C}"/>
                </a:ext>
              </a:extLst>
            </p:cNvPr>
            <p:cNvSpPr/>
            <p:nvPr/>
          </p:nvSpPr>
          <p:spPr>
            <a:xfrm>
              <a:off x="2841812" y="2294965"/>
              <a:ext cx="385482" cy="3675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rgbClr val="000000"/>
                  </a:solidFill>
                </a:rPr>
                <a:t>A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081940CE-15C1-4A04-84F0-A2BB59ED39A2}"/>
                </a:ext>
              </a:extLst>
            </p:cNvPr>
            <p:cNvSpPr/>
            <p:nvPr/>
          </p:nvSpPr>
          <p:spPr>
            <a:xfrm>
              <a:off x="2384612" y="3756212"/>
              <a:ext cx="385482" cy="3675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rgbClr val="000000"/>
                  </a:solidFill>
                </a:rPr>
                <a:t>B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2C39EE66-9A5F-4FD0-830E-3D811E8BF270}"/>
                </a:ext>
              </a:extLst>
            </p:cNvPr>
            <p:cNvSpPr/>
            <p:nvPr/>
          </p:nvSpPr>
          <p:spPr>
            <a:xfrm>
              <a:off x="4607859" y="3572435"/>
              <a:ext cx="385482" cy="3675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rgbClr val="000000"/>
                  </a:solidFill>
                </a:rPr>
                <a:t>C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348574BF-BFDE-4975-8A7D-8D08A28C776E}"/>
                </a:ext>
              </a:extLst>
            </p:cNvPr>
            <p:cNvSpPr/>
            <p:nvPr/>
          </p:nvSpPr>
          <p:spPr>
            <a:xfrm>
              <a:off x="4912659" y="2039470"/>
              <a:ext cx="385482" cy="3675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rgbClr val="000000"/>
                  </a:solidFill>
                </a:rPr>
                <a:t>D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8CC1DD8D-A456-4C86-8E08-06A24A1E387A}"/>
              </a:ext>
            </a:extLst>
          </p:cNvPr>
          <p:cNvSpPr txBox="1"/>
          <p:nvPr/>
        </p:nvSpPr>
        <p:spPr>
          <a:xfrm>
            <a:off x="8832304" y="867013"/>
            <a:ext cx="1613591" cy="2585323"/>
          </a:xfrm>
          <a:prstGeom prst="rect">
            <a:avLst/>
          </a:prstGeom>
          <a:solidFill>
            <a:srgbClr val="CCFFFF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</a:rPr>
              <a:t>对应输入数据</a:t>
            </a:r>
            <a:endParaRPr lang="en-US" altLang="zh-CN" sz="1800" dirty="0">
              <a:solidFill>
                <a:srgbClr val="000000"/>
              </a:solidFill>
            </a:endParaRPr>
          </a:p>
          <a:p>
            <a:r>
              <a:rPr lang="en-US" altLang="zh-CN" sz="1800" dirty="0">
                <a:solidFill>
                  <a:srgbClr val="000000"/>
                </a:solidFill>
              </a:rPr>
              <a:t>0  1  2</a:t>
            </a:r>
          </a:p>
          <a:p>
            <a:r>
              <a:rPr lang="en-US" altLang="zh-CN" sz="1800" dirty="0">
                <a:solidFill>
                  <a:srgbClr val="000000"/>
                </a:solidFill>
              </a:rPr>
              <a:t>0  2  6</a:t>
            </a:r>
          </a:p>
          <a:p>
            <a:r>
              <a:rPr lang="en-US" altLang="zh-CN" sz="1800" dirty="0">
                <a:solidFill>
                  <a:srgbClr val="000000"/>
                </a:solidFill>
              </a:rPr>
              <a:t>0  3  4</a:t>
            </a:r>
          </a:p>
          <a:p>
            <a:r>
              <a:rPr lang="en-US" altLang="zh-CN" sz="1800" dirty="0">
                <a:solidFill>
                  <a:srgbClr val="000000"/>
                </a:solidFill>
              </a:rPr>
              <a:t>1  2  3</a:t>
            </a:r>
          </a:p>
          <a:p>
            <a:r>
              <a:rPr lang="en-US" altLang="zh-CN" sz="1800" dirty="0">
                <a:solidFill>
                  <a:srgbClr val="000000"/>
                </a:solidFill>
              </a:rPr>
              <a:t>2  0  7</a:t>
            </a:r>
          </a:p>
          <a:p>
            <a:r>
              <a:rPr lang="en-US" altLang="zh-CN" sz="1800" dirty="0">
                <a:solidFill>
                  <a:srgbClr val="000000"/>
                </a:solidFill>
              </a:rPr>
              <a:t>2  3  1</a:t>
            </a:r>
          </a:p>
          <a:p>
            <a:r>
              <a:rPr lang="en-US" altLang="zh-CN" sz="1800" dirty="0">
                <a:solidFill>
                  <a:srgbClr val="000000"/>
                </a:solidFill>
              </a:rPr>
              <a:t>3  0  5</a:t>
            </a:r>
          </a:p>
          <a:p>
            <a:r>
              <a:rPr lang="en-US" altLang="zh-CN" sz="1800" dirty="0">
                <a:solidFill>
                  <a:srgbClr val="000000"/>
                </a:solidFill>
              </a:rPr>
              <a:t>3  2  12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5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/>
          <p:nvPr/>
        </p:nvSpPr>
        <p:spPr>
          <a:xfrm>
            <a:off x="298724" y="247923"/>
            <a:ext cx="87852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zh-CN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6323" name="Text Box 3"/>
          <p:cNvSpPr txBox="1"/>
          <p:nvPr/>
        </p:nvSpPr>
        <p:spPr>
          <a:xfrm>
            <a:off x="119336" y="132035"/>
            <a:ext cx="2124075" cy="58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本章难点：</a:t>
            </a:r>
          </a:p>
        </p:txBody>
      </p:sp>
      <p:sp>
        <p:nvSpPr>
          <p:cNvPr id="56324" name="Text Box 5"/>
          <p:cNvSpPr txBox="1"/>
          <p:nvPr/>
        </p:nvSpPr>
        <p:spPr>
          <a:xfrm>
            <a:off x="119336" y="2420888"/>
            <a:ext cx="3348038" cy="58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 kumimoji="1" sz="320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latin typeface="+mn-lt"/>
                <a:ea typeface="+mn-ea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latin typeface="+mn-lt"/>
                <a:ea typeface="+mn-ea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+mn-lt"/>
                <a:ea typeface="+mn-ea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+mn-lt"/>
                <a:ea typeface="+mn-ea"/>
              </a:defRPr>
            </a:lvl5pPr>
          </a:lstStyle>
          <a:p>
            <a:r>
              <a:rPr lang="zh-CN" altLang="en-US" dirty="0"/>
              <a:t>常见错误：</a:t>
            </a:r>
          </a:p>
        </p:txBody>
      </p:sp>
      <p:sp>
        <p:nvSpPr>
          <p:cNvPr id="56325" name="Text Box 6"/>
          <p:cNvSpPr txBox="1"/>
          <p:nvPr/>
        </p:nvSpPr>
        <p:spPr>
          <a:xfrm>
            <a:off x="119336" y="3921398"/>
            <a:ext cx="87137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6326" name="Text Box 7"/>
          <p:cNvSpPr txBox="1"/>
          <p:nvPr/>
        </p:nvSpPr>
        <p:spPr>
          <a:xfrm>
            <a:off x="119336" y="824185"/>
            <a:ext cx="8820150" cy="10156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字符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数组处理字符串的要点</a:t>
            </a:r>
          </a:p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数值型数组与字符数组的处理区别</a:t>
            </a:r>
          </a:p>
        </p:txBody>
      </p:sp>
      <p:sp>
        <p:nvSpPr>
          <p:cNvPr id="56327" name="Text Box 8"/>
          <p:cNvSpPr txBox="1"/>
          <p:nvPr/>
        </p:nvSpPr>
        <p:spPr>
          <a:xfrm>
            <a:off x="119336" y="3212976"/>
            <a:ext cx="8820150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引用超界元素</a:t>
            </a:r>
          </a:p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用变量定义数组长度</a:t>
            </a:r>
          </a:p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未控制数值型数组的下标变化</a:t>
            </a:r>
          </a:p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用长度控制字符数组的操作</a:t>
            </a:r>
          </a:p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引用尚未取得值的元素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8"/>
          <p:cNvSpPr txBox="1"/>
          <p:nvPr/>
        </p:nvSpPr>
        <p:spPr>
          <a:xfrm>
            <a:off x="335360" y="0"/>
            <a:ext cx="341947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本章算法小结：</a:t>
            </a:r>
          </a:p>
        </p:txBody>
      </p:sp>
      <p:sp>
        <p:nvSpPr>
          <p:cNvPr id="57347" name="Text Box 9"/>
          <p:cNvSpPr txBox="1"/>
          <p:nvPr/>
        </p:nvSpPr>
        <p:spPr>
          <a:xfrm>
            <a:off x="335360" y="692696"/>
            <a:ext cx="10945216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、排序（冒泡、选择）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皆需双重循环。外循环控制遍历次数，内循环控制某此遍历过程中的起终点变化。</a:t>
            </a:r>
          </a:p>
        </p:txBody>
      </p:sp>
      <p:sp>
        <p:nvSpPr>
          <p:cNvPr id="57348" name="Text Box 10"/>
          <p:cNvSpPr txBox="1"/>
          <p:nvPr/>
        </p:nvSpPr>
        <p:spPr>
          <a:xfrm>
            <a:off x="6744072" y="1785440"/>
            <a:ext cx="4211638" cy="4523105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选择法：每次遍历只交换一次元素，交换的为区间起点和区间内的最小（或最大元素）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for(i=0;i&lt;N-1;i++)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{   imin=i;  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for(j=i+1; j&lt;N; j++)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  if(a[j]&lt;a[imin])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      imin=j;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t=a[i];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a[i]=a[imim];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a[imin]=t;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7349" name="Text Box 11"/>
          <p:cNvSpPr txBox="1"/>
          <p:nvPr/>
        </p:nvSpPr>
        <p:spPr>
          <a:xfrm>
            <a:off x="335360" y="2012443"/>
            <a:ext cx="3419475" cy="415498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冒泡法：每次遍历需若干次交换相邻的元素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for(j=0;j&lt;N-1;j++)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</a:rPr>
              <a:t>  for(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</a:rPr>
              <a:t>=0;i&lt;N-1-j;i</a:t>
            </a:r>
            <a:r>
              <a:rPr lang="en-US" altLang="zh-CN" sz="2400" dirty="0">
                <a:solidFill>
                  <a:srgbClr val="000000"/>
                </a:solidFill>
              </a:rPr>
              <a:t>++)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</a:t>
            </a:r>
            <a:r>
              <a:rPr lang="en-US" altLang="zh-CN" sz="2400" dirty="0" smtClean="0">
                <a:solidFill>
                  <a:srgbClr val="000000"/>
                </a:solidFill>
              </a:rPr>
              <a:t>  if(a[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]&lt;a[i+1])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</a:t>
            </a:r>
            <a:r>
              <a:rPr lang="en-US" altLang="zh-CN" sz="2400" dirty="0" smtClean="0">
                <a:solidFill>
                  <a:srgbClr val="000000"/>
                </a:solidFill>
              </a:rPr>
              <a:t>  {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</a:rPr>
              <a:t>t=a[i];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  </a:t>
            </a:r>
            <a:r>
              <a:rPr lang="en-US" altLang="zh-CN" sz="2400" dirty="0" smtClean="0">
                <a:solidFill>
                  <a:srgbClr val="000000"/>
                </a:solidFill>
              </a:rPr>
              <a:t>   a[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]=a[i+1];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  </a:t>
            </a:r>
            <a:r>
              <a:rPr lang="en-US" altLang="zh-CN" sz="2400" dirty="0" smtClean="0">
                <a:solidFill>
                  <a:srgbClr val="000000"/>
                </a:solidFill>
              </a:rPr>
              <a:t>   a[i+1</a:t>
            </a:r>
            <a:r>
              <a:rPr lang="en-US" altLang="zh-CN" sz="2400" dirty="0">
                <a:solidFill>
                  <a:srgbClr val="000000"/>
                </a:solidFill>
              </a:rPr>
              <a:t>]=t;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</a:rPr>
              <a:t>   }</a:t>
            </a:r>
            <a:endParaRPr lang="en-US" altLang="zh-CN" sz="2400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4"/>
          <p:cNvSpPr txBox="1"/>
          <p:nvPr/>
        </p:nvSpPr>
        <p:spPr>
          <a:xfrm>
            <a:off x="335360" y="44624"/>
            <a:ext cx="8642350" cy="6555641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2 </a:t>
            </a:r>
            <a:r>
              <a:rPr lang="zh-CN" altLang="en-US" sz="2400" dirty="0">
                <a:solidFill>
                  <a:srgbClr val="000000"/>
                </a:solidFill>
              </a:rPr>
              <a:t>、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插入（有序数组中插入新元素后仍保持数组有序）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步骤：</a:t>
            </a:r>
          </a:p>
          <a:p>
            <a:pPr marL="457200" lvl="1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找插入位置</a:t>
            </a:r>
          </a:p>
          <a:p>
            <a:pPr marL="457200" lvl="1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向后移动插入位置之后的所有元素</a:t>
            </a:r>
          </a:p>
          <a:p>
            <a:pPr marL="457200" lvl="1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插入新元素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关键：从最后一个元素开始向后移动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           </a:t>
            </a:r>
            <a:r>
              <a:rPr lang="en-US" altLang="zh-CN" sz="2400" dirty="0">
                <a:solidFill>
                  <a:srgbClr val="000000"/>
                </a:solidFill>
              </a:rPr>
              <a:t>for(i=n; i&gt;=k; i--) //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将下标为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后面的所有元素后移一位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                   </a:t>
            </a:r>
            <a:r>
              <a:rPr lang="en-US" altLang="zh-CN" sz="2400" dirty="0">
                <a:solidFill>
                  <a:srgbClr val="000000"/>
                </a:solidFill>
              </a:rPr>
              <a:t>a[i + 1] = a[i];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3</a:t>
            </a:r>
            <a:r>
              <a:rPr lang="zh-CN" altLang="en-US" sz="2400" dirty="0">
                <a:solidFill>
                  <a:srgbClr val="000000"/>
                </a:solidFill>
              </a:rPr>
              <a:t>、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删除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关键：从要删除的元素后面一个元素开始向前移动一位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           </a:t>
            </a:r>
            <a:r>
              <a:rPr lang="en-US" altLang="zh-CN" sz="2400" dirty="0">
                <a:solidFill>
                  <a:srgbClr val="000000"/>
                </a:solidFill>
              </a:rPr>
              <a:t>for(j=i; j&lt;n; j++) //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将下标为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后面的所有元素前移一位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                 </a:t>
            </a:r>
            <a:r>
              <a:rPr lang="en-US" altLang="zh-CN" sz="2400" dirty="0">
                <a:solidFill>
                  <a:srgbClr val="000000"/>
                </a:solidFill>
              </a:rPr>
              <a:t>a[j]=a[j+1];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注意数组不同移动方向情况下循环控制变量的变化</a:t>
            </a:r>
            <a:r>
              <a:rPr lang="zh-CN" altLang="en-US" sz="2400" dirty="0" smtClean="0">
                <a:solidFill>
                  <a:srgbClr val="000000"/>
                </a:solidFill>
                <a:ea typeface="楷体_GB2312" pitchFamily="49" charset="-122"/>
              </a:rPr>
              <a:t>情况</a:t>
            </a:r>
            <a:endParaRPr lang="zh-CN" altLang="en-US" sz="2400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/>
          <p:nvPr/>
        </p:nvSpPr>
        <p:spPr>
          <a:xfrm>
            <a:off x="479376" y="188640"/>
            <a:ext cx="9144000" cy="6186309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、二分法查找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关键：基于有序数组每次查找区间缩小为前一次的一半。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bot=0;top=N;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mid=(bot+top)/2;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while(bot&lt;=top&amp;&amp;a[mid]!=x)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if(x&gt;a[mid])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     bot=mid+1;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else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     top=mid-1;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mid=(bot+top)/2;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}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if( bot&gt;top   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&lt;&lt;"not found.\n";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else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&lt;&lt;"a["&lt;&lt;mid&lt;&lt;"]="&lt;&lt;a[mid]&lt;&lt;endl;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4"/>
          <p:cNvSpPr txBox="1"/>
          <p:nvPr/>
        </p:nvSpPr>
        <p:spPr>
          <a:xfrm>
            <a:off x="407368" y="404664"/>
            <a:ext cx="8893175" cy="600075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、平移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、字符串处理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关键： 牢牢抓住 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‘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\0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’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marL="914400" lvl="2" indent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判循环结束的条件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marL="914400" lvl="2" indent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最终串中一定保证有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‘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\0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marL="457200" lvl="1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求长度</a:t>
            </a:r>
          </a:p>
          <a:p>
            <a:pPr marL="457200" lvl="1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复制</a:t>
            </a:r>
          </a:p>
          <a:p>
            <a:pPr marL="457200" lvl="1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连接</a:t>
            </a:r>
          </a:p>
          <a:p>
            <a:pPr marL="457200" lvl="1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比较</a:t>
            </a:r>
          </a:p>
          <a:p>
            <a:pPr marL="457200" lvl="1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大小写字母转换</a:t>
            </a:r>
          </a:p>
          <a:p>
            <a:pPr marL="457200" lvl="1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字符串加密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/>
          <p:nvPr/>
        </p:nvSpPr>
        <p:spPr>
          <a:xfrm>
            <a:off x="119336" y="119822"/>
            <a:ext cx="10153128" cy="309315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ts val="600"/>
              </a:spcBef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2.</a:t>
            </a:r>
            <a:r>
              <a:rPr lang="zh-CN" altLang="en-US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数组的初始化</a:t>
            </a:r>
          </a:p>
          <a:p>
            <a:pPr marL="0" lvl="0" indent="0" algn="just" eaLnBrk="1" hangingPunct="1">
              <a:spcBef>
                <a:spcPct val="30000"/>
              </a:spcBef>
              <a:buNone/>
            </a:pPr>
            <a:r>
              <a:rPr lang="en-US" altLang="zh-CN" sz="2600" dirty="0" smtClean="0">
                <a:solidFill>
                  <a:srgbClr val="000000"/>
                </a:solidFill>
                <a:latin typeface="+mn-ea"/>
              </a:rPr>
              <a:t>1)</a:t>
            </a:r>
            <a:r>
              <a:rPr lang="zh-CN" altLang="en-US" sz="2600" dirty="0" smtClean="0">
                <a:solidFill>
                  <a:srgbClr val="000000"/>
                </a:solidFill>
                <a:latin typeface="+mn-ea"/>
              </a:rPr>
              <a:t>给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所有元素赋初值</a:t>
            </a:r>
            <a:r>
              <a:rPr lang="zh-CN" altLang="en-US" sz="2600" dirty="0" smtClean="0">
                <a:solidFill>
                  <a:srgbClr val="000000"/>
                </a:solidFill>
                <a:latin typeface="+mn-ea"/>
              </a:rPr>
              <a:t>。如：</a:t>
            </a:r>
            <a:endParaRPr lang="en-US" altLang="zh-CN" sz="2600" dirty="0" smtClean="0">
              <a:solidFill>
                <a:srgbClr val="000000"/>
              </a:solidFill>
              <a:latin typeface="+mn-ea"/>
            </a:endParaRPr>
          </a:p>
          <a:p>
            <a:pPr marL="0" lvl="0" indent="0" algn="just" eaLnBrk="1" hangingPunct="1">
              <a:spcBef>
                <a:spcPct val="300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600" dirty="0" err="1" smtClean="0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zh-CN" sz="2600" dirty="0" smtClean="0">
                <a:solidFill>
                  <a:srgbClr val="000000"/>
                </a:solidFill>
                <a:latin typeface="+mn-ea"/>
              </a:rPr>
              <a:t> a[5</a:t>
            </a: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]={0,2,4,6,8};  </a:t>
            </a:r>
            <a:r>
              <a:rPr lang="en-US" altLang="zh-CN" sz="26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zh-CN" sz="2600" dirty="0" smtClean="0">
                <a:solidFill>
                  <a:srgbClr val="000000"/>
                </a:solidFill>
                <a:latin typeface="+mn-ea"/>
              </a:rPr>
              <a:t>或  </a:t>
            </a:r>
            <a:r>
              <a:rPr lang="en-US" altLang="zh-CN" sz="2600" dirty="0" err="1" smtClean="0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zh-CN" sz="26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a[ ]={0,2,4,6,8</a:t>
            </a:r>
            <a:r>
              <a:rPr lang="en-US" altLang="zh-CN" sz="2600" dirty="0" smtClean="0">
                <a:solidFill>
                  <a:srgbClr val="000000"/>
                </a:solidFill>
                <a:latin typeface="+mn-ea"/>
              </a:rPr>
              <a:t>}; </a:t>
            </a:r>
            <a:endParaRPr lang="en-US" altLang="zh-CN" sz="2600" dirty="0">
              <a:solidFill>
                <a:srgbClr val="000000"/>
              </a:solidFill>
              <a:latin typeface="+mn-ea"/>
            </a:endParaRPr>
          </a:p>
          <a:p>
            <a:pPr marL="0" lvl="0" indent="0" algn="just" eaLnBrk="1" hangingPunct="1">
              <a:spcBef>
                <a:spcPct val="30000"/>
              </a:spcBef>
              <a:buNone/>
            </a:pPr>
            <a:r>
              <a:rPr lang="en-US" altLang="zh-CN" sz="2600" dirty="0" smtClean="0">
                <a:solidFill>
                  <a:srgbClr val="000000"/>
                </a:solidFill>
                <a:latin typeface="+mn-ea"/>
              </a:rPr>
              <a:t>2)</a:t>
            </a:r>
            <a:r>
              <a:rPr lang="zh-CN" altLang="en-US" sz="2600" dirty="0" smtClean="0">
                <a:solidFill>
                  <a:srgbClr val="000000"/>
                </a:solidFill>
                <a:latin typeface="+mn-ea"/>
              </a:rPr>
              <a:t>给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部分元素赋初值。如</a:t>
            </a:r>
            <a:r>
              <a:rPr lang="zh-CN" altLang="en-US" sz="2600" dirty="0" smtClean="0">
                <a:solidFill>
                  <a:srgbClr val="000000"/>
                </a:solidFill>
                <a:latin typeface="+mn-ea"/>
              </a:rPr>
              <a:t>：</a:t>
            </a:r>
            <a:endParaRPr lang="en-US" altLang="zh-CN" sz="2600" dirty="0" smtClean="0">
              <a:solidFill>
                <a:srgbClr val="000000"/>
              </a:solidFill>
              <a:latin typeface="+mn-ea"/>
            </a:endParaRPr>
          </a:p>
          <a:p>
            <a:pPr marL="0" lvl="0" indent="0" algn="just" eaLnBrk="1" hangingPunct="1">
              <a:spcBef>
                <a:spcPct val="300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600" dirty="0" err="1" smtClean="0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zh-CN" sz="2600" dirty="0" smtClean="0">
                <a:solidFill>
                  <a:srgbClr val="000000"/>
                </a:solidFill>
                <a:latin typeface="+mn-ea"/>
              </a:rPr>
              <a:t> a[10</a:t>
            </a: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]={1,3,5,7,9};</a:t>
            </a:r>
          </a:p>
          <a:p>
            <a:pPr marL="0" lvl="0" indent="0" algn="just" eaLnBrk="1" hangingPunct="1">
              <a:spcBef>
                <a:spcPct val="300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+mn-ea"/>
              </a:rPr>
              <a:t>花括号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内列出的值赋</a:t>
            </a:r>
            <a:r>
              <a:rPr lang="zh-CN" altLang="en-US" sz="2600" dirty="0" smtClean="0">
                <a:solidFill>
                  <a:srgbClr val="000000"/>
                </a:solidFill>
                <a:latin typeface="+mn-ea"/>
              </a:rPr>
              <a:t>给</a:t>
            </a:r>
            <a:r>
              <a:rPr lang="en-US" altLang="zh-CN" sz="2600" dirty="0" smtClean="0">
                <a:solidFill>
                  <a:srgbClr val="000000"/>
                </a:solidFill>
                <a:latin typeface="+mn-ea"/>
              </a:rPr>
              <a:t>a[0]</a:t>
            </a:r>
            <a:r>
              <a:rPr lang="en-US" altLang="zh-CN" sz="2600" dirty="0" smtClean="0">
                <a:solidFill>
                  <a:srgbClr val="000000"/>
                </a:solidFill>
              </a:rPr>
              <a:t>~</a:t>
            </a:r>
            <a:r>
              <a:rPr lang="en-US" altLang="zh-CN" sz="2600" dirty="0" smtClean="0">
                <a:solidFill>
                  <a:srgbClr val="000000"/>
                </a:solidFill>
                <a:latin typeface="+mn-ea"/>
              </a:rPr>
              <a:t>a[4]</a:t>
            </a:r>
            <a:r>
              <a:rPr lang="zh-CN" altLang="en-US" sz="2600" dirty="0" smtClean="0">
                <a:solidFill>
                  <a:srgbClr val="000000"/>
                </a:solidFill>
                <a:latin typeface="+mn-ea"/>
              </a:rPr>
              <a:t>，而</a:t>
            </a:r>
            <a:r>
              <a:rPr lang="en-US" altLang="zh-CN" sz="2600" dirty="0" smtClean="0">
                <a:solidFill>
                  <a:srgbClr val="000000"/>
                </a:solidFill>
                <a:latin typeface="+mn-ea"/>
              </a:rPr>
              <a:t>a[5]</a:t>
            </a:r>
            <a:r>
              <a:rPr lang="en-US" altLang="zh-CN" sz="2600" dirty="0" smtClean="0">
                <a:solidFill>
                  <a:srgbClr val="000000"/>
                </a:solidFill>
              </a:rPr>
              <a:t>~</a:t>
            </a:r>
            <a:r>
              <a:rPr lang="en-US" altLang="zh-CN" sz="2600" dirty="0" smtClean="0">
                <a:solidFill>
                  <a:srgbClr val="000000"/>
                </a:solidFill>
                <a:latin typeface="+mn-ea"/>
              </a:rPr>
              <a:t>a[9]</a:t>
            </a:r>
            <a:r>
              <a:rPr lang="zh-CN" altLang="en-US" sz="2600" dirty="0" smtClean="0">
                <a:solidFill>
                  <a:srgbClr val="000000"/>
                </a:solidFill>
                <a:latin typeface="+mn-ea"/>
              </a:rPr>
              <a:t>的值自动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被</a:t>
            </a:r>
            <a:r>
              <a:rPr lang="zh-CN" altLang="en-US" sz="2600" dirty="0" smtClean="0">
                <a:solidFill>
                  <a:srgbClr val="000000"/>
                </a:solidFill>
                <a:latin typeface="+mn-ea"/>
              </a:rPr>
              <a:t>赋为</a:t>
            </a:r>
            <a:r>
              <a:rPr lang="en-US" altLang="zh-CN" sz="2600" dirty="0" smtClean="0">
                <a:solidFill>
                  <a:srgbClr val="000000"/>
                </a:solidFill>
                <a:latin typeface="+mn-ea"/>
              </a:rPr>
              <a:t>0</a:t>
            </a:r>
            <a:r>
              <a:rPr lang="zh-CN" altLang="en-US" sz="2600" dirty="0" smtClean="0">
                <a:solidFill>
                  <a:srgbClr val="000000"/>
                </a:solidFill>
                <a:latin typeface="+mn-ea"/>
              </a:rPr>
              <a:t>。             </a:t>
            </a:r>
            <a:endParaRPr lang="zh-CN" altLang="en-US" sz="2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148" name="Text Box 7"/>
          <p:cNvSpPr txBox="1"/>
          <p:nvPr/>
        </p:nvSpPr>
        <p:spPr>
          <a:xfrm>
            <a:off x="129268" y="3356992"/>
            <a:ext cx="10143196" cy="2813078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30000"/>
              </a:spcBef>
              <a:buNone/>
            </a:pPr>
            <a:r>
              <a:rPr lang="zh-CN" altLang="en-US" sz="2600" dirty="0">
                <a:solidFill>
                  <a:srgbClr val="000000"/>
                </a:solidFill>
              </a:rPr>
              <a:t>错误</a:t>
            </a:r>
            <a:r>
              <a:rPr lang="en-US" altLang="zh-CN" sz="2600" dirty="0">
                <a:solidFill>
                  <a:srgbClr val="000000"/>
                </a:solidFill>
              </a:rPr>
              <a:t>:  </a:t>
            </a:r>
          </a:p>
          <a:p>
            <a:pPr marL="0" lvl="0" indent="0" algn="just" eaLnBrk="1" hangingPunct="1">
              <a:spcBef>
                <a:spcPct val="10000"/>
              </a:spcBef>
              <a:buClr>
                <a:srgbClr val="000000"/>
              </a:buClr>
              <a:buSzPct val="120000"/>
              <a:buNone/>
            </a:pPr>
            <a:r>
              <a:rPr lang="en-US" altLang="zh-CN" sz="2600" dirty="0" smtClean="0">
                <a:solidFill>
                  <a:srgbClr val="000000"/>
                </a:solidFill>
              </a:rPr>
              <a:t>1) 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600" dirty="0" smtClean="0">
                <a:solidFill>
                  <a:srgbClr val="000000"/>
                </a:solidFill>
              </a:rPr>
              <a:t>  </a:t>
            </a:r>
            <a:r>
              <a:rPr lang="en-US" altLang="zh-CN" sz="2600" dirty="0">
                <a:solidFill>
                  <a:srgbClr val="000000"/>
                </a:solidFill>
              </a:rPr>
              <a:t>a[10]; </a:t>
            </a:r>
          </a:p>
          <a:p>
            <a:pPr marL="0" lvl="0" indent="0" algn="just" eaLnBrk="1" hangingPunct="1">
              <a:spcBef>
                <a:spcPct val="100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   a</a:t>
            </a:r>
            <a:r>
              <a:rPr lang="en-US" altLang="zh-CN" sz="2600" dirty="0">
                <a:solidFill>
                  <a:srgbClr val="000000"/>
                </a:solidFill>
              </a:rPr>
              <a:t>={1,3,5,7,9};     </a:t>
            </a:r>
            <a:r>
              <a:rPr lang="en-US" altLang="zh-CN" sz="2600" dirty="0" smtClean="0">
                <a:solidFill>
                  <a:srgbClr val="000000"/>
                </a:solidFill>
              </a:rPr>
              <a:t>    </a:t>
            </a:r>
            <a:endParaRPr lang="zh-CN" altLang="en-US" sz="2600" dirty="0">
              <a:solidFill>
                <a:srgbClr val="000000"/>
              </a:solidFill>
            </a:endParaRPr>
          </a:p>
          <a:p>
            <a:pPr marL="0" lvl="0" indent="0" algn="just" eaLnBrk="1" hangingPunct="1">
              <a:lnSpc>
                <a:spcPct val="90000"/>
              </a:lnSpc>
              <a:spcBef>
                <a:spcPct val="30000"/>
              </a:spcBef>
              <a:buSzPct val="120000"/>
              <a:buNone/>
            </a:pPr>
            <a:r>
              <a:rPr lang="en-US" altLang="zh-CN" sz="2600" dirty="0" smtClean="0">
                <a:solidFill>
                  <a:srgbClr val="000000"/>
                </a:solidFill>
              </a:rPr>
              <a:t>2) 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600" dirty="0" smtClean="0">
                <a:solidFill>
                  <a:srgbClr val="000000"/>
                </a:solidFill>
              </a:rPr>
              <a:t>  </a:t>
            </a:r>
            <a:r>
              <a:rPr lang="en-US" altLang="zh-CN" sz="2600" dirty="0">
                <a:solidFill>
                  <a:srgbClr val="000000"/>
                </a:solidFill>
              </a:rPr>
              <a:t>a[10]; </a:t>
            </a:r>
          </a:p>
          <a:p>
            <a:pPr marL="0" lvl="0" indent="0" algn="just"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   a[10</a:t>
            </a:r>
            <a:r>
              <a:rPr lang="en-US" altLang="zh-CN" sz="2600" dirty="0">
                <a:solidFill>
                  <a:srgbClr val="000000"/>
                </a:solidFill>
              </a:rPr>
              <a:t>]={1,3,5,7,9</a:t>
            </a:r>
            <a:r>
              <a:rPr lang="en-US" altLang="zh-CN" sz="2600" dirty="0" smtClean="0">
                <a:solidFill>
                  <a:srgbClr val="000000"/>
                </a:solidFill>
              </a:rPr>
              <a:t>}; </a:t>
            </a:r>
          </a:p>
          <a:p>
            <a:pPr marL="0" lvl="0" indent="0" algn="just"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2600" dirty="0" smtClean="0">
                <a:solidFill>
                  <a:srgbClr val="000000"/>
                </a:solidFill>
              </a:rPr>
              <a:t>3) 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>
                <a:solidFill>
                  <a:srgbClr val="000000"/>
                </a:solidFill>
              </a:rPr>
              <a:t>c[3]={1,2, 3,4};</a:t>
            </a:r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6960096" y="161208"/>
            <a:ext cx="3456384" cy="828278"/>
          </a:xfrm>
          <a:prstGeom prst="cloudCallout">
            <a:avLst>
              <a:gd name="adj1" fmla="val -69294"/>
              <a:gd name="adj2" fmla="val 77955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2200" dirty="0" smtClean="0">
                <a:ln w="0"/>
                <a:solidFill>
                  <a:srgbClr val="000000"/>
                </a:solidFill>
                <a:latin typeface="+mn-ea"/>
              </a:rPr>
              <a:t>全部初值给出，可省略长度</a:t>
            </a:r>
            <a:endParaRPr lang="zh-CN" altLang="en-US" sz="2200" dirty="0">
              <a:ln w="0"/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3215680" y="3333032"/>
            <a:ext cx="3168352" cy="828278"/>
          </a:xfrm>
          <a:prstGeom prst="cloudCallout">
            <a:avLst>
              <a:gd name="adj1" fmla="val -69294"/>
              <a:gd name="adj2" fmla="val 77955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数组名是地址常量，不能被赋值</a:t>
            </a:r>
            <a:endParaRPr lang="zh-CN" altLang="en-US" sz="2200" dirty="0">
              <a:ln w="0"/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云形标注 5"/>
          <p:cNvSpPr/>
          <p:nvPr/>
        </p:nvSpPr>
        <p:spPr>
          <a:xfrm>
            <a:off x="3863752" y="4349392"/>
            <a:ext cx="4644516" cy="828278"/>
          </a:xfrm>
          <a:prstGeom prst="cloudCallout">
            <a:avLst>
              <a:gd name="adj1" fmla="val -69294"/>
              <a:gd name="adj2" fmla="val 77955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2000" dirty="0">
                <a:solidFill>
                  <a:srgbClr val="000000"/>
                </a:solidFill>
              </a:rPr>
              <a:t>不能为一个元素赋多个值；</a:t>
            </a:r>
            <a:r>
              <a:rPr lang="en-US" altLang="zh-CN" sz="2000" dirty="0">
                <a:solidFill>
                  <a:srgbClr val="000000"/>
                </a:solidFill>
              </a:rPr>
              <a:t>a[10]</a:t>
            </a:r>
            <a:r>
              <a:rPr lang="zh-CN" altLang="en-US" sz="2000" dirty="0">
                <a:solidFill>
                  <a:srgbClr val="000000"/>
                </a:solidFill>
              </a:rPr>
              <a:t>也不是合法</a:t>
            </a:r>
            <a:r>
              <a:rPr lang="zh-CN" altLang="en-US" sz="2000" dirty="0" smtClean="0">
                <a:solidFill>
                  <a:srgbClr val="000000"/>
                </a:solidFill>
              </a:rPr>
              <a:t>元素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3791744" y="5697074"/>
            <a:ext cx="3168352" cy="828278"/>
          </a:xfrm>
          <a:prstGeom prst="cloudCallout">
            <a:avLst>
              <a:gd name="adj1" fmla="val -77375"/>
              <a:gd name="adj2" fmla="val -26923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值的个数超过数组定义的长度</a:t>
            </a:r>
            <a:endParaRPr lang="zh-CN" altLang="en-US" sz="2200" dirty="0">
              <a:ln w="0"/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云形标注 7"/>
          <p:cNvSpPr/>
          <p:nvPr/>
        </p:nvSpPr>
        <p:spPr>
          <a:xfrm>
            <a:off x="4727848" y="1666399"/>
            <a:ext cx="4248472" cy="828278"/>
          </a:xfrm>
          <a:prstGeom prst="cloudCallout">
            <a:avLst>
              <a:gd name="adj1" fmla="val -67572"/>
              <a:gd name="adj2" fmla="val 48148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2200" dirty="0" smtClean="0">
                <a:ln w="0"/>
                <a:solidFill>
                  <a:srgbClr val="000000"/>
                </a:solidFill>
                <a:latin typeface="+mn-ea"/>
              </a:rPr>
              <a:t>各元素初值为多少？</a:t>
            </a:r>
            <a:endParaRPr lang="zh-CN" altLang="en-US" sz="2200" dirty="0">
              <a:ln w="0"/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7328" y="72474"/>
            <a:ext cx="7772400" cy="762000"/>
          </a:xfrm>
        </p:spPr>
        <p:txBody>
          <a:bodyPr vert="horz" wrap="square" lIns="91440" tIns="45720" rIns="91440" bIns="45720" anchor="ctr" anchorCtr="0"/>
          <a:lstStyle/>
          <a:p>
            <a:pPr marL="342900" indent="-342900" algn="just" eaLnBrk="1" hangingPunct="1">
              <a:spcBef>
                <a:spcPct val="30000"/>
              </a:spcBef>
            </a:pPr>
            <a:r>
              <a:rPr lang="en-US" altLang="zh-CN" sz="2800" b="1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4.1.3  </a:t>
            </a:r>
            <a:r>
              <a:rPr lang="zh-CN" altLang="en-US" sz="2800" b="1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一维数</a:t>
            </a:r>
            <a:r>
              <a:rPr lang="zh-CN" altLang="en-US" sz="2800" b="1" kern="12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组的常见操作</a:t>
            </a:r>
            <a:endParaRPr lang="zh-CN" altLang="en-US" sz="2800" b="1" kern="12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191344" y="834474"/>
            <a:ext cx="8458200" cy="1802438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zh-CN" sz="2600" b="1" kern="12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600" b="1" kern="12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．数组元素的引用</a:t>
            </a:r>
            <a:br>
              <a:rPr lang="zh-CN" altLang="en-US" sz="2600" b="1" kern="12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</a:b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形式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600" b="1" dirty="0">
                <a:solidFill>
                  <a:srgbClr val="C00000"/>
                </a:solidFill>
              </a:rPr>
              <a:t>数组名</a:t>
            </a:r>
            <a:r>
              <a:rPr lang="en-US" altLang="zh-CN" sz="2600" b="1" dirty="0">
                <a:solidFill>
                  <a:srgbClr val="C00000"/>
                </a:solidFill>
              </a:rPr>
              <a:t>[</a:t>
            </a:r>
            <a:r>
              <a:rPr lang="zh-CN" altLang="en-US" sz="2600" b="1" dirty="0">
                <a:solidFill>
                  <a:srgbClr val="C00000"/>
                </a:solidFill>
              </a:rPr>
              <a:t>下标</a:t>
            </a:r>
            <a:r>
              <a:rPr lang="en-US" altLang="zh-CN" sz="2600" b="1" dirty="0">
                <a:solidFill>
                  <a:srgbClr val="C00000"/>
                </a:solidFill>
              </a:rPr>
              <a:t>]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      </a:t>
            </a:r>
            <a:r>
              <a:rPr lang="zh-CN" altLang="en-US" sz="2600" dirty="0" smtClean="0">
                <a:solidFill>
                  <a:srgbClr val="000000"/>
                </a:solidFill>
              </a:rPr>
              <a:t>一个数组元素相当于</a:t>
            </a:r>
            <a:r>
              <a:rPr lang="zh-CN" altLang="en-US" sz="2600" dirty="0">
                <a:solidFill>
                  <a:srgbClr val="000000"/>
                </a:solidFill>
              </a:rPr>
              <a:t>一</a:t>
            </a:r>
            <a:r>
              <a:rPr lang="zh-CN" altLang="en-US" sz="2600" dirty="0" smtClean="0">
                <a:solidFill>
                  <a:srgbClr val="000000"/>
                </a:solidFill>
              </a:rPr>
              <a:t>个同类型的普通变量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91344" y="2636912"/>
            <a:ext cx="9433048" cy="406265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1" lang="zh-CN" altLang="en-US" sz="2600" kern="1200" cap="none" spc="0" normalizeH="0" baseline="0" noProof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如有： </a:t>
            </a:r>
            <a:r>
              <a:rPr kumimoji="1" lang="en-US" altLang="zh-CN" sz="2600" kern="1200" cap="none" spc="0" normalizeH="0" baseline="0" noProof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kumimoji="1" lang="en-US" altLang="zh-CN" sz="2600" kern="1200" cap="none" spc="0" normalizeH="0" baseline="0" noProof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  a[10]={1,2,3,4,5,6,7,8,9,10},b[10],</a:t>
            </a:r>
            <a:r>
              <a:rPr kumimoji="1" lang="en-US" altLang="zh-CN" sz="2600" kern="1200" cap="none" spc="0" normalizeH="0" baseline="0" noProof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i</a:t>
            </a:r>
            <a:r>
              <a:rPr kumimoji="1" lang="en-US" altLang="zh-CN" sz="2600" kern="1200" cap="none" spc="0" normalizeH="0" baseline="0" noProof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(2</a:t>
            </a:r>
            <a:r>
              <a:rPr kumimoji="1" lang="en-US" altLang="zh-CN" sz="2600" kern="1200" cap="none" spc="0" normalizeH="0" baseline="0" noProof="0" dirty="0" smtClean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)；</a:t>
            </a:r>
            <a:r>
              <a:rPr kumimoji="1" lang="zh-CN" altLang="en-US" sz="2600" kern="1200" cap="none" spc="0" normalizeH="0" baseline="0" noProof="0" dirty="0" smtClean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则</a:t>
            </a:r>
            <a:r>
              <a:rPr kumimoji="1" lang="zh-CN" altLang="en-US" sz="2600" kern="1200" cap="none" spc="0" normalizeH="0" baseline="0" noProof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：</a:t>
            </a:r>
          </a:p>
          <a:p>
            <a:pPr marR="0" defTabSz="914400" eaLnBrk="1" hangingPunct="1">
              <a:spcBef>
                <a:spcPts val="60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2600" kern="1200" cap="none" spc="0" normalizeH="0" baseline="0" noProof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  </a:t>
            </a:r>
            <a:r>
              <a:rPr kumimoji="1" lang="en-US" altLang="zh-CN" sz="2600" kern="1200" cap="none" spc="0" normalizeH="0" baseline="0" noProof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a[3]=a[0]+a[</a:t>
            </a:r>
            <a:r>
              <a:rPr kumimoji="1" lang="en-US" altLang="zh-CN" sz="2600" kern="1200" cap="none" spc="0" normalizeH="0" baseline="0" noProof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i</a:t>
            </a:r>
            <a:r>
              <a:rPr kumimoji="1" lang="en-US" altLang="zh-CN" sz="2600" kern="1200" cap="none" spc="0" normalizeH="0" baseline="0" noProof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]； </a:t>
            </a:r>
          </a:p>
          <a:p>
            <a:pPr marR="0" defTabSz="914400" eaLnBrk="1" hangingPunct="1">
              <a:spcBef>
                <a:spcPts val="60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en-US" altLang="zh-CN" sz="2600" kern="1200" cap="none" spc="0" normalizeH="0" baseline="0" noProof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  </a:t>
            </a:r>
            <a:r>
              <a:rPr kumimoji="1" lang="en-US" altLang="zh-CN" sz="2600" kern="1200" cap="none" spc="0" normalizeH="0" baseline="0" noProof="0" dirty="0" err="1" smtClean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cout</a:t>
            </a:r>
            <a:r>
              <a:rPr kumimoji="1" lang="en-US" altLang="zh-CN" sz="2600" kern="1200" cap="none" spc="0" normalizeH="0" baseline="0" noProof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&lt;&lt;a[2+i]；</a:t>
            </a:r>
          </a:p>
          <a:p>
            <a:pPr marR="0" defTabSz="914400" eaLnBrk="1" hangingPunct="1">
              <a:spcBef>
                <a:spcPts val="60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2600" kern="1200" cap="none" spc="0" normalizeH="0" baseline="0" noProof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600" kern="1200" cap="none" spc="0" normalizeH="0" baseline="0" noProof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cout</a:t>
            </a:r>
            <a:r>
              <a:rPr kumimoji="1" lang="en-US" altLang="zh-CN" sz="2600" kern="1200" cap="none" spc="0" normalizeH="0" baseline="0" noProof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&lt;&lt;a[a[3]]</a:t>
            </a:r>
            <a:r>
              <a:rPr kumimoji="1" lang="zh-CN" altLang="en-US" sz="2600" kern="1200" cap="none" spc="0" normalizeH="0" baseline="0" noProof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marR="0" defTabSz="914400" eaLnBrk="1" hangingPunct="1">
              <a:spcBef>
                <a:spcPts val="1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600" kern="1200" cap="none" spc="0" normalizeH="0" baseline="0" noProof="0" dirty="0" smtClean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以下皆为错误表达：</a:t>
            </a:r>
            <a:endParaRPr kumimoji="1" lang="zh-CN" altLang="en-US" sz="2600" kern="1200" cap="none" spc="0" normalizeH="0" baseline="0" noProof="0" dirty="0">
              <a:solidFill>
                <a:srgbClr val="0000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 eaLnBrk="1" hangingPunct="1">
              <a:spcBef>
                <a:spcPts val="600"/>
              </a:spcBef>
              <a:buClr>
                <a:srgbClr val="000000"/>
              </a:buClr>
              <a:buSzPct val="120000"/>
              <a:buFont typeface="Symbol" panose="05050102010706020507" pitchFamily="18" charset="2"/>
              <a:buChar char="´"/>
              <a:defRPr/>
            </a:pPr>
            <a:r>
              <a:rPr kumimoji="1" lang="zh-CN" altLang="en-US" sz="2600" kern="1200" cap="none" spc="0" normalizeH="0" baseline="0" noProof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     </a:t>
            </a:r>
            <a:r>
              <a:rPr kumimoji="1" lang="en-US" altLang="zh-CN" sz="2600" kern="1200" cap="none" spc="0" normalizeH="0" baseline="0" noProof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cout</a:t>
            </a:r>
            <a:r>
              <a:rPr kumimoji="1" lang="en-US" altLang="zh-CN" sz="2600" kern="1200" cap="none" spc="0" normalizeH="0" baseline="0" noProof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&lt;&lt;a[10];      </a:t>
            </a:r>
            <a:r>
              <a:rPr kumimoji="1" lang="en-US" altLang="zh-CN" sz="2600" kern="1200" cap="none" spc="0" normalizeH="0" noProof="0" dirty="0" smtClean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kumimoji="1" lang="en-US" altLang="zh-CN" sz="2600" kern="1200" cap="none" spc="0" normalizeH="0" baseline="0" noProof="0" dirty="0" smtClean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 </a:t>
            </a:r>
            <a:endParaRPr kumimoji="1" lang="zh-CN" altLang="en-US" sz="2600" kern="1200" cap="none" spc="0" normalizeH="0" baseline="0" noProof="0" dirty="0">
              <a:solidFill>
                <a:srgbClr val="000000"/>
              </a:solidFill>
              <a:latin typeface="+mn-lt"/>
              <a:ea typeface="宋体" panose="02010600030101010101" pitchFamily="2" charset="-122"/>
            </a:endParaRPr>
          </a:p>
          <a:p>
            <a:pPr marR="0" algn="just" defTabSz="914400" eaLnBrk="1" hangingPunct="1">
              <a:spcBef>
                <a:spcPts val="600"/>
              </a:spcBef>
              <a:buClr>
                <a:srgbClr val="000000"/>
              </a:buClr>
              <a:buSzPct val="120000"/>
              <a:buFont typeface="Symbol" panose="05050102010706020507" pitchFamily="18" charset="2"/>
              <a:buChar char="´"/>
              <a:defRPr/>
            </a:pPr>
            <a:r>
              <a:rPr kumimoji="1" lang="zh-CN" altLang="en-US" sz="2600" kern="1200" cap="none" spc="0" normalizeH="0" baseline="0" noProof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     </a:t>
            </a:r>
            <a:r>
              <a:rPr kumimoji="1" lang="en-US" altLang="zh-CN" sz="2600" kern="1200" cap="none" spc="0" normalizeH="0" baseline="0" noProof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cout</a:t>
            </a:r>
            <a:r>
              <a:rPr kumimoji="1" lang="en-US" altLang="zh-CN" sz="2600" kern="1200" cap="none" spc="0" normalizeH="0" baseline="0" noProof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&lt;&lt;a;              </a:t>
            </a:r>
            <a:endParaRPr kumimoji="1" lang="en-US" altLang="zh-CN" sz="2600" dirty="0">
              <a:solidFill>
                <a:srgbClr val="000000"/>
              </a:solidFill>
              <a:latin typeface="+mn-lt"/>
            </a:endParaRPr>
          </a:p>
          <a:p>
            <a:pPr marR="0" algn="just" defTabSz="914400" eaLnBrk="1" hangingPunct="1">
              <a:spcBef>
                <a:spcPts val="600"/>
              </a:spcBef>
              <a:buClr>
                <a:srgbClr val="000000"/>
              </a:buClr>
              <a:buSzPct val="120000"/>
              <a:buFont typeface="Symbol" panose="05050102010706020507" pitchFamily="18" charset="2"/>
              <a:buChar char="´"/>
              <a:defRPr/>
            </a:pPr>
            <a:r>
              <a:rPr kumimoji="1" lang="zh-CN" altLang="en-US" sz="2600" kern="1200" cap="none" spc="0" normalizeH="0" baseline="0" noProof="0" dirty="0" smtClean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     </a:t>
            </a:r>
            <a:r>
              <a:rPr kumimoji="1" lang="en-US" altLang="zh-CN" sz="2600" kern="1200" cap="none" spc="0" normalizeH="0" baseline="0" noProof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b=a</a:t>
            </a:r>
            <a:r>
              <a:rPr kumimoji="1" lang="en-US" altLang="zh-CN" sz="2600" kern="1200" cap="none" spc="0" normalizeH="0" baseline="0" noProof="0" dirty="0" smtClean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;                     </a:t>
            </a:r>
            <a:endParaRPr kumimoji="1" lang="en-US" altLang="zh-CN" sz="2600" kern="1200" cap="none" spc="0" normalizeH="0" baseline="0" noProof="0" dirty="0">
              <a:solidFill>
                <a:srgbClr val="000000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3143672" y="4509120"/>
            <a:ext cx="2736304" cy="717842"/>
          </a:xfrm>
          <a:prstGeom prst="cloudCallout">
            <a:avLst>
              <a:gd name="adj1" fmla="val -69294"/>
              <a:gd name="adj2" fmla="val 77955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1"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数组下标越界</a:t>
            </a:r>
            <a:endParaRPr lang="zh-CN" altLang="en-US" sz="2200" dirty="0">
              <a:ln w="0"/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云形标注 5"/>
          <p:cNvSpPr/>
          <p:nvPr/>
        </p:nvSpPr>
        <p:spPr>
          <a:xfrm>
            <a:off x="2855640" y="5373216"/>
            <a:ext cx="4250704" cy="717842"/>
          </a:xfrm>
          <a:prstGeom prst="cloudCallout">
            <a:avLst>
              <a:gd name="adj1" fmla="val -69294"/>
              <a:gd name="adj2" fmla="val 41014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eaLnBrk="1" hangingPunct="1">
              <a:spcBef>
                <a:spcPts val="600"/>
              </a:spcBef>
              <a:buClr>
                <a:srgbClr val="000000"/>
              </a:buClr>
              <a:buSzPct val="120000"/>
              <a:defRPr/>
            </a:pPr>
            <a:r>
              <a:rPr kumimoji="1" lang="zh-CN" altLang="en-US" sz="2000" dirty="0" smtClean="0">
                <a:solidFill>
                  <a:srgbClr val="000000"/>
                </a:solidFill>
                <a:ea typeface="宋体" panose="02010600030101010101" pitchFamily="2" charset="-122"/>
              </a:rPr>
              <a:t>不能输出元素，输出的是数组存放的首地址</a:t>
            </a:r>
            <a:endParaRPr kumimoji="1" lang="zh-CN" altLang="en-US" sz="20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2567608" y="6159550"/>
            <a:ext cx="3600400" cy="540013"/>
          </a:xfrm>
          <a:prstGeom prst="cloudCallout">
            <a:avLst>
              <a:gd name="adj1" fmla="val -77982"/>
              <a:gd name="adj2" fmla="val -4843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eaLnBrk="1" hangingPunct="1">
              <a:spcBef>
                <a:spcPts val="600"/>
              </a:spcBef>
              <a:buClr>
                <a:srgbClr val="000000"/>
              </a:buClr>
              <a:buSzPct val="120000"/>
              <a:defRPr/>
            </a:pPr>
            <a:r>
              <a:rPr kumimoji="1"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数组名不能被赋值</a:t>
            </a:r>
            <a:endParaRPr kumimoji="1" lang="en-US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/>
          <p:nvPr/>
        </p:nvSpPr>
        <p:spPr>
          <a:xfrm>
            <a:off x="83840" y="0"/>
            <a:ext cx="10404648" cy="692492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 tIns="76176" bIns="76176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ts val="600"/>
              </a:spcBef>
              <a:buNone/>
            </a:pPr>
            <a:r>
              <a:rPr lang="en-US" altLang="zh-CN" sz="2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．基本操作</a:t>
            </a:r>
          </a:p>
          <a:p>
            <a:pPr marL="0" lvl="0" indent="0" algn="just" eaLnBrk="1" hangingPunct="1">
              <a:spcBef>
                <a:spcPts val="3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       假设有定义：</a:t>
            </a:r>
            <a:r>
              <a:rPr lang="en-US" altLang="zh-CN" sz="2400" dirty="0">
                <a:solidFill>
                  <a:srgbClr val="000000"/>
                </a:solidFill>
              </a:rPr>
              <a:t>int  a[N]; N</a:t>
            </a:r>
            <a:r>
              <a:rPr lang="zh-CN" altLang="en-US" sz="2400" dirty="0">
                <a:solidFill>
                  <a:srgbClr val="000000"/>
                </a:solidFill>
              </a:rPr>
              <a:t>是已定义过的符号常量。</a:t>
            </a:r>
          </a:p>
          <a:p>
            <a:pPr marL="914400" lvl="2" indent="0" algn="just" eaLnBrk="1" hangingPunct="1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000000"/>
                </a:solidFill>
              </a:rPr>
              <a:t>(1) </a:t>
            </a:r>
            <a:r>
              <a:rPr lang="zh-CN" altLang="en-US" dirty="0">
                <a:solidFill>
                  <a:srgbClr val="000000"/>
                </a:solidFill>
              </a:rPr>
              <a:t>数组元素的输入</a:t>
            </a:r>
          </a:p>
          <a:p>
            <a:pPr marL="1371600" lvl="3" indent="0" algn="just" eaLnBrk="1" hangingPunct="1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for(j=0;  j&lt;N;  j++)</a:t>
            </a:r>
          </a:p>
          <a:p>
            <a:pPr marL="1828800" lvl="4" indent="0" algn="just" eaLnBrk="1" hangingPunct="1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0000"/>
                </a:solidFill>
              </a:rPr>
              <a:t>cin</a:t>
            </a:r>
            <a:r>
              <a:rPr lang="en-US" altLang="zh-CN" sz="2400" dirty="0" smtClean="0">
                <a:solidFill>
                  <a:srgbClr val="000000"/>
                </a:solidFill>
              </a:rPr>
              <a:t>&gt;&gt;a[j];</a:t>
            </a:r>
          </a:p>
          <a:p>
            <a:pPr marL="914400" lvl="2" indent="0" algn="just" eaLnBrk="1" hangingPunct="1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en-US" altLang="zh-CN" dirty="0">
                <a:solidFill>
                  <a:srgbClr val="000000"/>
                </a:solidFill>
              </a:rPr>
              <a:t>2)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通过随机函数</a:t>
            </a:r>
            <a:r>
              <a:rPr lang="en-US" altLang="zh-CN" dirty="0">
                <a:solidFill>
                  <a:srgbClr val="000000"/>
                </a:solidFill>
              </a:rPr>
              <a:t>rand()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产生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～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100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个数据</a:t>
            </a:r>
          </a:p>
          <a:p>
            <a:pPr marL="914400" lvl="2" indent="0" algn="just" eaLnBrk="1" hangingPunct="1">
              <a:spcBef>
                <a:spcPts val="30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for ( i = 0; i&lt;N;i++)        </a:t>
            </a:r>
            <a:r>
              <a:rPr lang="en-US" altLang="zh-C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 </a:t>
            </a:r>
            <a:r>
              <a:rPr lang="zh-CN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 algn="just" eaLnBrk="1" hangingPunct="1">
              <a:spcBef>
                <a:spcPts val="30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a[i] = </a:t>
            </a:r>
            <a:r>
              <a:rPr lang="en-US" altLang="zh-C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rand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()%</a:t>
            </a:r>
            <a:r>
              <a:rPr lang="en-US" altLang="zh-C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101;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// rand()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函数产生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～</a:t>
            </a:r>
            <a:r>
              <a:rPr lang="en-US" altLang="zh-CN" dirty="0">
                <a:solidFill>
                  <a:srgbClr val="000000"/>
                </a:solidFill>
              </a:rPr>
              <a:t>32767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之间的整数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00"/>
              </a:solidFill>
            </a:endParaRPr>
          </a:p>
          <a:p>
            <a:pPr marL="914400" lvl="2" indent="0" algn="just" eaLnBrk="1" hangingPunct="1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000000"/>
                </a:solidFill>
              </a:rPr>
              <a:t>(3) </a:t>
            </a:r>
            <a:r>
              <a:rPr lang="zh-CN" altLang="en-US" dirty="0">
                <a:solidFill>
                  <a:srgbClr val="000000"/>
                </a:solidFill>
              </a:rPr>
              <a:t>数组元素的求和</a:t>
            </a:r>
          </a:p>
          <a:p>
            <a:pPr marL="914400" lvl="2" indent="0" algn="just" eaLnBrk="1" hangingPunct="1">
              <a:spcBef>
                <a:spcPts val="30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000000"/>
                </a:solidFill>
              </a:rPr>
              <a:t>      </a:t>
            </a:r>
            <a:r>
              <a:rPr lang="en-US" altLang="zh-CN" dirty="0">
                <a:solidFill>
                  <a:srgbClr val="000000"/>
                </a:solidFill>
              </a:rPr>
              <a:t>sum=0;</a:t>
            </a:r>
          </a:p>
          <a:p>
            <a:pPr marL="914400" lvl="2" indent="0" algn="just" eaLnBrk="1" hangingPunct="1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000000"/>
                </a:solidFill>
              </a:rPr>
              <a:t>      for(j=0;  j&lt;N;  j++)</a:t>
            </a:r>
          </a:p>
          <a:p>
            <a:pPr marL="1828800" lvl="4" indent="0" algn="just" eaLnBrk="1" hangingPunct="1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sum+=a[j];</a:t>
            </a:r>
          </a:p>
          <a:p>
            <a:pPr marL="0" lvl="0" indent="0" algn="just" eaLnBrk="1" hangingPunct="1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     (</a:t>
            </a:r>
            <a:r>
              <a:rPr lang="en-US" altLang="zh-CN" sz="2400" dirty="0">
                <a:solidFill>
                  <a:srgbClr val="000000"/>
                </a:solidFill>
              </a:rPr>
              <a:t>4) </a:t>
            </a:r>
            <a:r>
              <a:rPr lang="zh-CN" altLang="en-US" sz="2400" dirty="0">
                <a:solidFill>
                  <a:srgbClr val="000000"/>
                </a:solidFill>
              </a:rPr>
              <a:t>求数组中的最大元素</a:t>
            </a:r>
          </a:p>
          <a:p>
            <a:pPr marL="914400" lvl="2" indent="0" algn="just" eaLnBrk="1" hangingPunct="1">
              <a:spcBef>
                <a:spcPts val="30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000000"/>
                </a:solidFill>
              </a:rPr>
              <a:t>      </a:t>
            </a:r>
            <a:r>
              <a:rPr lang="en-US" altLang="zh-CN" dirty="0">
                <a:solidFill>
                  <a:srgbClr val="000000"/>
                </a:solidFill>
              </a:rPr>
              <a:t>max=a[0];                 </a:t>
            </a:r>
            <a:r>
              <a:rPr lang="en-US" altLang="zh-CN" dirty="0" smtClean="0">
                <a:solidFill>
                  <a:srgbClr val="000000"/>
                </a:solidFill>
              </a:rPr>
              <a:t>          </a:t>
            </a:r>
            <a:endParaRPr lang="zh-CN" altLang="en-US" dirty="0">
              <a:solidFill>
                <a:srgbClr val="000000"/>
              </a:solidFill>
            </a:endParaRPr>
          </a:p>
          <a:p>
            <a:pPr marL="914400" lvl="2" indent="0" algn="just" eaLnBrk="1" hangingPunct="1">
              <a:spcBef>
                <a:spcPts val="30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000000"/>
                </a:solidFill>
              </a:rPr>
              <a:t>      </a:t>
            </a:r>
            <a:r>
              <a:rPr lang="en-US" altLang="zh-CN" dirty="0">
                <a:solidFill>
                  <a:srgbClr val="000000"/>
                </a:solidFill>
              </a:rPr>
              <a:t>for(j=1;  j&lt;N;  j++)</a:t>
            </a:r>
          </a:p>
          <a:p>
            <a:pPr marL="914400" lvl="2" indent="0" algn="just" eaLnBrk="1" hangingPunct="1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000000"/>
                </a:solidFill>
              </a:rPr>
              <a:t>          if(a[j]&gt;max)max=a[j</a:t>
            </a:r>
            <a:r>
              <a:rPr lang="en-US" altLang="zh-CN" dirty="0" smtClean="0">
                <a:solidFill>
                  <a:srgbClr val="000000"/>
                </a:solidFill>
              </a:rPr>
              <a:t>];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3" name="云形标注 2"/>
          <p:cNvSpPr/>
          <p:nvPr/>
        </p:nvSpPr>
        <p:spPr>
          <a:xfrm>
            <a:off x="4727848" y="908720"/>
            <a:ext cx="5472608" cy="1152128"/>
          </a:xfrm>
          <a:prstGeom prst="cloudCallout">
            <a:avLst>
              <a:gd name="adj1" fmla="val -68248"/>
              <a:gd name="adj2" fmla="val 65355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1</a:t>
            </a:r>
            <a:r>
              <a:rPr lang="zh-CN" altLang="en-US" sz="20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</a:rPr>
              <a:t>rand</a:t>
            </a:r>
            <a:r>
              <a:rPr lang="zh-CN" altLang="en-US" sz="2000" dirty="0" smtClean="0">
                <a:solidFill>
                  <a:srgbClr val="000000"/>
                </a:solidFill>
              </a:rPr>
              <a:t>的原型说明在</a:t>
            </a:r>
            <a:r>
              <a:rPr lang="en-US" altLang="zh-CN" sz="2000" dirty="0" err="1">
                <a:solidFill>
                  <a:srgbClr val="000000"/>
                </a:solidFill>
              </a:rPr>
              <a:t>stdlib.h</a:t>
            </a:r>
            <a:r>
              <a:rPr lang="zh-CN" altLang="en-US" sz="2000" dirty="0">
                <a:solidFill>
                  <a:srgbClr val="000000"/>
                </a:solidFill>
              </a:rPr>
              <a:t>中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en-US" altLang="zh-CN" sz="2000" dirty="0" smtClean="0">
                <a:ln w="0"/>
                <a:solidFill>
                  <a:srgbClr val="000000"/>
                </a:solidFill>
                <a:latin typeface="+mn-ea"/>
              </a:rPr>
              <a:t>2</a:t>
            </a:r>
            <a:r>
              <a:rPr lang="zh-CN" altLang="en-US" sz="2000" dirty="0" smtClean="0">
                <a:ln w="0"/>
                <a:solidFill>
                  <a:srgbClr val="000000"/>
                </a:solidFill>
                <a:latin typeface="+mn-ea"/>
              </a:rPr>
              <a:t>、</a:t>
            </a:r>
            <a:r>
              <a:rPr lang="en-US" altLang="zh-CN" sz="2000" dirty="0" smtClean="0">
                <a:ln w="0"/>
                <a:solidFill>
                  <a:srgbClr val="000000"/>
                </a:solidFill>
                <a:latin typeface="+mn-ea"/>
              </a:rPr>
              <a:t>rand</a:t>
            </a:r>
            <a:r>
              <a:rPr lang="zh-CN" altLang="en-US" sz="2000" dirty="0" smtClean="0">
                <a:ln w="0"/>
                <a:solidFill>
                  <a:srgbClr val="000000"/>
                </a:solidFill>
                <a:latin typeface="+mn-ea"/>
              </a:rPr>
              <a:t>是无参函数</a:t>
            </a:r>
            <a:endParaRPr lang="zh-CN" altLang="en-US" sz="2200" dirty="0">
              <a:ln w="0"/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4511824" y="3429000"/>
            <a:ext cx="5472608" cy="758626"/>
          </a:xfrm>
          <a:prstGeom prst="cloudCallout">
            <a:avLst>
              <a:gd name="adj1" fmla="val -55382"/>
              <a:gd name="adj2" fmla="val -63218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3600" dirty="0" smtClean="0">
                <a:solidFill>
                  <a:srgbClr val="C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？</a:t>
            </a:r>
            <a:r>
              <a:rPr lang="zh-CN" altLang="en-US" sz="2000" dirty="0" smtClean="0">
                <a:solidFill>
                  <a:srgbClr val="000000"/>
                </a:solidFill>
              </a:rPr>
              <a:t>如何产生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a~b</a:t>
            </a:r>
            <a:r>
              <a:rPr lang="zh-CN" altLang="en-US" sz="2000" dirty="0" smtClean="0">
                <a:solidFill>
                  <a:srgbClr val="000000"/>
                </a:solidFill>
              </a:rPr>
              <a:t>范围内随机数</a:t>
            </a:r>
            <a:endParaRPr lang="zh-CN" altLang="en-US" sz="2200" dirty="0">
              <a:ln w="0"/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4503064" y="4418336"/>
            <a:ext cx="4761288" cy="522832"/>
          </a:xfrm>
          <a:prstGeom prst="cloudCallout">
            <a:avLst>
              <a:gd name="adj1" fmla="val -23803"/>
              <a:gd name="adj2" fmla="val -99378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dirty="0" err="1" smtClean="0">
                <a:solidFill>
                  <a:srgbClr val="C00000"/>
                </a:solidFill>
                <a:ea typeface="华文隶书" panose="02010800040101010101" pitchFamily="2" charset="-122"/>
              </a:rPr>
              <a:t>a+rand</a:t>
            </a:r>
            <a:r>
              <a:rPr lang="en-US" altLang="zh-CN" dirty="0" smtClean="0">
                <a:solidFill>
                  <a:srgbClr val="C00000"/>
                </a:solidFill>
                <a:ea typeface="华文隶书" panose="02010800040101010101" pitchFamily="2" charset="-122"/>
              </a:rPr>
              <a:t>()%(b-a+1)</a:t>
            </a:r>
            <a:endParaRPr lang="zh-CN" altLang="en-US" dirty="0">
              <a:ln w="0"/>
              <a:solidFill>
                <a:srgbClr val="000000"/>
              </a:solidFill>
            </a:endParaRPr>
          </a:p>
        </p:txBody>
      </p:sp>
      <p:sp>
        <p:nvSpPr>
          <p:cNvPr id="8" name="云形标注 7"/>
          <p:cNvSpPr/>
          <p:nvPr/>
        </p:nvSpPr>
        <p:spPr>
          <a:xfrm>
            <a:off x="4295800" y="5502384"/>
            <a:ext cx="4761288" cy="522832"/>
          </a:xfrm>
          <a:prstGeom prst="cloudCallout">
            <a:avLst>
              <a:gd name="adj1" fmla="val -79305"/>
              <a:gd name="adj2" fmla="val -32918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假设第一个元素值最大</a:t>
            </a:r>
            <a:endParaRPr lang="zh-CN" altLang="en-US" sz="2000" dirty="0">
              <a:ln w="0"/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/>
          <p:nvPr/>
        </p:nvSpPr>
        <p:spPr>
          <a:xfrm>
            <a:off x="119336" y="260648"/>
            <a:ext cx="9144000" cy="5370701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914400" lvl="2" indent="0" eaLnBrk="1" hangingPunct="1"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00000"/>
                </a:solidFill>
              </a:rPr>
              <a:t>(5) </a:t>
            </a:r>
            <a:r>
              <a:rPr lang="zh-CN" altLang="en-US" dirty="0">
                <a:solidFill>
                  <a:srgbClr val="000000"/>
                </a:solidFill>
              </a:rPr>
              <a:t>求最大元素下标</a:t>
            </a:r>
          </a:p>
          <a:p>
            <a:pPr marL="914400" lvl="2" indent="0" eaLnBrk="1" hangingPunct="1">
              <a:spcBef>
                <a:spcPts val="600"/>
              </a:spcBef>
              <a:buNone/>
            </a:pPr>
            <a:r>
              <a:rPr lang="zh-CN" altLang="en-US" dirty="0">
                <a:solidFill>
                  <a:srgbClr val="000000"/>
                </a:solidFill>
              </a:rPr>
              <a:t>      </a:t>
            </a:r>
            <a:r>
              <a:rPr lang="en-US" altLang="zh-CN" dirty="0">
                <a:solidFill>
                  <a:srgbClr val="000000"/>
                </a:solidFill>
              </a:rPr>
              <a:t>imax=0;	          //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imax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代表最大元素下标</a:t>
            </a:r>
            <a:endParaRPr lang="zh-CN" altLang="en-US" dirty="0">
              <a:solidFill>
                <a:srgbClr val="000000"/>
              </a:solidFill>
            </a:endParaRPr>
          </a:p>
          <a:p>
            <a:pPr marL="914400" lvl="2" indent="0" eaLnBrk="1" hangingPunct="1">
              <a:spcBef>
                <a:spcPts val="600"/>
              </a:spcBef>
              <a:buNone/>
            </a:pPr>
            <a:r>
              <a:rPr lang="zh-CN" altLang="en-US" dirty="0">
                <a:solidFill>
                  <a:srgbClr val="000000"/>
                </a:solidFill>
              </a:rPr>
              <a:t>      for (j=1;j&lt;N;j++)</a:t>
            </a:r>
          </a:p>
          <a:p>
            <a:pPr marL="914400" lvl="2" indent="0" eaLnBrk="1" hangingPunct="1">
              <a:spcBef>
                <a:spcPts val="600"/>
              </a:spcBef>
              <a:buNone/>
            </a:pPr>
            <a:r>
              <a:rPr lang="zh-CN" altLang="en-US" dirty="0">
                <a:solidFill>
                  <a:srgbClr val="000000"/>
                </a:solidFill>
              </a:rPr>
              <a:t>          if(a[j]&gt;a[imax</a:t>
            </a:r>
            <a:r>
              <a:rPr lang="zh-CN" altLang="en-US" dirty="0" smtClean="0">
                <a:solidFill>
                  <a:srgbClr val="000000"/>
                </a:solidFill>
              </a:rPr>
              <a:t>])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914400" lvl="2" indent="0" eaLnBrk="1" hangingPunct="1"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              </a:t>
            </a:r>
            <a:r>
              <a:rPr lang="zh-CN" altLang="en-US" dirty="0" smtClean="0">
                <a:solidFill>
                  <a:srgbClr val="000000"/>
                </a:solidFill>
              </a:rPr>
              <a:t>imax</a:t>
            </a:r>
            <a:r>
              <a:rPr lang="zh-CN" altLang="en-US" dirty="0">
                <a:solidFill>
                  <a:srgbClr val="000000"/>
                </a:solidFill>
              </a:rPr>
              <a:t>=j;</a:t>
            </a:r>
          </a:p>
          <a:p>
            <a:pPr marL="914400" lvl="2" indent="0" eaLnBrk="1" hangingPunct="1"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00000"/>
                </a:solidFill>
              </a:rPr>
              <a:t>(6) </a:t>
            </a:r>
            <a:r>
              <a:rPr lang="zh-CN" altLang="en-US" dirty="0">
                <a:solidFill>
                  <a:srgbClr val="000000"/>
                </a:solidFill>
              </a:rPr>
              <a:t>将最大元素放于某一特定位置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zh-CN" altLang="en-US" dirty="0">
                <a:solidFill>
                  <a:srgbClr val="000000"/>
                </a:solidFill>
              </a:rPr>
              <a:t>如放在最前头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</a:p>
          <a:p>
            <a:pPr marL="914400" lvl="2" algn="l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CN" dirty="0">
                <a:solidFill>
                  <a:srgbClr val="000000"/>
                </a:solidFill>
              </a:rPr>
              <a:t>        </a:t>
            </a:r>
            <a:r>
              <a:rPr lang="zh-CN" altLang="en-US" dirty="0">
                <a:solidFill>
                  <a:srgbClr val="000000"/>
                </a:solidFill>
              </a:rPr>
              <a:t>imax=0;</a:t>
            </a:r>
          </a:p>
          <a:p>
            <a:pPr marL="914400" lvl="2" algn="l" eaLnBrk="1" hangingPunct="1">
              <a:spcBef>
                <a:spcPts val="600"/>
              </a:spcBef>
              <a:buClrTx/>
              <a:buSzTx/>
              <a:buNone/>
            </a:pPr>
            <a:r>
              <a:rPr lang="zh-CN" altLang="en-US" dirty="0">
                <a:solidFill>
                  <a:srgbClr val="000000"/>
                </a:solidFill>
              </a:rPr>
              <a:t>    </a:t>
            </a:r>
            <a:r>
              <a:rPr lang="en-US" altLang="zh-CN" dirty="0">
                <a:solidFill>
                  <a:srgbClr val="000000"/>
                </a:solidFill>
              </a:rPr>
              <a:t>     </a:t>
            </a:r>
            <a:r>
              <a:rPr lang="zh-CN" altLang="en-US" dirty="0">
                <a:solidFill>
                  <a:srgbClr val="000000"/>
                </a:solidFill>
              </a:rPr>
              <a:t>for(j=1;j&lt;N;j++)</a:t>
            </a:r>
          </a:p>
          <a:p>
            <a:pPr marL="914400" lvl="2" algn="l" eaLnBrk="1" hangingPunct="1">
              <a:spcBef>
                <a:spcPts val="600"/>
              </a:spcBef>
              <a:buClrTx/>
              <a:buSzTx/>
              <a:buNone/>
            </a:pPr>
            <a:r>
              <a:rPr lang="zh-CN" altLang="en-US" dirty="0">
                <a:solidFill>
                  <a:srgbClr val="000000"/>
                </a:solidFill>
              </a:rPr>
              <a:t>      </a:t>
            </a:r>
            <a:r>
              <a:rPr lang="en-US" altLang="zh-CN" dirty="0">
                <a:solidFill>
                  <a:srgbClr val="000000"/>
                </a:solidFill>
              </a:rPr>
              <a:t>   </a:t>
            </a:r>
            <a:r>
              <a:rPr lang="zh-CN" altLang="en-US" dirty="0">
                <a:solidFill>
                  <a:srgbClr val="000000"/>
                </a:solidFill>
              </a:rPr>
              <a:t>   if(a[j]&gt;a[imax</a:t>
            </a:r>
            <a:r>
              <a:rPr lang="zh-CN" altLang="en-US" dirty="0" smtClean="0">
                <a:solidFill>
                  <a:srgbClr val="000000"/>
                </a:solidFill>
              </a:rPr>
              <a:t>])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914400" lvl="2" algn="l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               </a:t>
            </a:r>
            <a:r>
              <a:rPr lang="zh-CN" altLang="en-US" dirty="0" smtClean="0">
                <a:solidFill>
                  <a:srgbClr val="000000"/>
                </a:solidFill>
              </a:rPr>
              <a:t>imax</a:t>
            </a:r>
            <a:r>
              <a:rPr lang="zh-CN" altLang="en-US" dirty="0">
                <a:solidFill>
                  <a:srgbClr val="000000"/>
                </a:solidFill>
              </a:rPr>
              <a:t>=j;</a:t>
            </a:r>
          </a:p>
          <a:p>
            <a:pPr marL="914400" lvl="2" algn="l" eaLnBrk="1" hangingPunct="1">
              <a:spcBef>
                <a:spcPts val="600"/>
              </a:spcBef>
              <a:buClrTx/>
              <a:buSzTx/>
              <a:buNone/>
            </a:pPr>
            <a:r>
              <a:rPr lang="zh-CN" altLang="en-US" dirty="0">
                <a:solidFill>
                  <a:srgbClr val="000000"/>
                </a:solidFill>
              </a:rPr>
              <a:t>   </a:t>
            </a:r>
            <a:r>
              <a:rPr lang="en-US" altLang="zh-CN" dirty="0">
                <a:solidFill>
                  <a:srgbClr val="000000"/>
                </a:solidFill>
              </a:rPr>
              <a:t>     </a:t>
            </a:r>
            <a:r>
              <a:rPr lang="zh-CN" altLang="en-US" dirty="0">
                <a:solidFill>
                  <a:srgbClr val="000000"/>
                </a:solidFill>
              </a:rPr>
              <a:t> if(imax!=0)</a:t>
            </a:r>
          </a:p>
          <a:p>
            <a:pPr marL="914400" lvl="2" algn="l" eaLnBrk="1" hangingPunct="1">
              <a:spcBef>
                <a:spcPts val="600"/>
              </a:spcBef>
              <a:buClrTx/>
              <a:buSzTx/>
              <a:buNone/>
            </a:pPr>
            <a:r>
              <a:rPr lang="zh-CN" altLang="en-US" dirty="0">
                <a:solidFill>
                  <a:srgbClr val="000000"/>
                </a:solidFill>
              </a:rPr>
              <a:t>        </a:t>
            </a:r>
            <a:r>
              <a:rPr lang="zh-CN" altLang="en-US" dirty="0" smtClean="0">
                <a:solidFill>
                  <a:srgbClr val="000000"/>
                </a:solidFill>
              </a:rPr>
              <a:t>{ t</a:t>
            </a:r>
            <a:r>
              <a:rPr lang="zh-CN" altLang="en-US" dirty="0">
                <a:solidFill>
                  <a:srgbClr val="000000"/>
                </a:solidFill>
              </a:rPr>
              <a:t>=a[0];a[0]=a[imax];a[imax]=t</a:t>
            </a:r>
            <a:r>
              <a:rPr lang="zh-CN" altLang="en-US" dirty="0" smtClean="0">
                <a:solidFill>
                  <a:srgbClr val="000000"/>
                </a:solidFill>
              </a:rPr>
              <a:t>; }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47328" y="0"/>
            <a:ext cx="7772400" cy="685800"/>
          </a:xfrm>
        </p:spPr>
        <p:txBody>
          <a:bodyPr vert="horz" wrap="square" lIns="91440" tIns="45720" rIns="91440" bIns="45720" anchor="ctr" anchorCtr="0"/>
          <a:lstStyle/>
          <a:p>
            <a:pPr marL="342900" indent="-342900" algn="just" eaLnBrk="1" hangingPunct="1">
              <a:spcBef>
                <a:spcPct val="30000"/>
              </a:spcBef>
            </a:pPr>
            <a:r>
              <a:rPr lang="en-US" altLang="zh-CN" sz="2800" b="1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4.1.4  </a:t>
            </a:r>
            <a:r>
              <a:rPr lang="zh-CN" altLang="en-US" sz="2800" b="1" kern="12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数组排序</a:t>
            </a:r>
          </a:p>
        </p:txBody>
      </p:sp>
      <p:sp>
        <p:nvSpPr>
          <p:cNvPr id="10243" name="Text Box 4"/>
          <p:cNvSpPr txBox="1"/>
          <p:nvPr/>
        </p:nvSpPr>
        <p:spPr>
          <a:xfrm>
            <a:off x="57145" y="836712"/>
            <a:ext cx="10513168" cy="10125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40000"/>
              </a:spcBef>
              <a:buNone/>
            </a:pPr>
            <a:r>
              <a:rPr lang="zh-CN" altLang="en-US" sz="2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排序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</a:rPr>
              <a:t>是将一组数按递增或递减的次序排列，如按学生的成绩、球赛积分等排序。常用的算法有</a:t>
            </a:r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10244" name="Text Box 5"/>
          <p:cNvSpPr txBox="1"/>
          <p:nvPr/>
        </p:nvSpPr>
        <p:spPr>
          <a:xfrm>
            <a:off x="-384720" y="2276872"/>
            <a:ext cx="4114800" cy="27812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2" eaLnBrk="1" hangingPunct="1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600" dirty="0">
                <a:solidFill>
                  <a:srgbClr val="000000"/>
                </a:solidFill>
              </a:rPr>
              <a:t>   </a:t>
            </a:r>
            <a:r>
              <a:rPr lang="zh-CN" altLang="en-US" sz="2600" dirty="0">
                <a:solidFill>
                  <a:srgbClr val="000000"/>
                </a:solidFill>
              </a:rPr>
              <a:t>选择法    </a:t>
            </a:r>
            <a:r>
              <a:rPr lang="en-US" altLang="zh-CN" sz="2600" dirty="0">
                <a:solidFill>
                  <a:srgbClr val="000000"/>
                </a:solidFill>
              </a:rPr>
              <a:t>(√)</a:t>
            </a:r>
          </a:p>
          <a:p>
            <a:pPr lvl="2" eaLnBrk="1" hangingPunct="1">
              <a:lnSpc>
                <a:spcPct val="110000"/>
              </a:lnSpc>
              <a:spcBef>
                <a:spcPct val="35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600" dirty="0">
                <a:solidFill>
                  <a:srgbClr val="000000"/>
                </a:solidFill>
              </a:rPr>
              <a:t>   </a:t>
            </a:r>
            <a:r>
              <a:rPr lang="zh-CN" altLang="en-US" sz="2600" dirty="0">
                <a:solidFill>
                  <a:srgbClr val="000000"/>
                </a:solidFill>
              </a:rPr>
              <a:t>冒泡法    </a:t>
            </a:r>
            <a:r>
              <a:rPr lang="en-US" altLang="zh-CN" sz="2600" dirty="0">
                <a:solidFill>
                  <a:srgbClr val="000000"/>
                </a:solidFill>
              </a:rPr>
              <a:t>(√)</a:t>
            </a:r>
          </a:p>
          <a:p>
            <a:pPr lvl="2" eaLnBrk="1" hangingPunct="1">
              <a:lnSpc>
                <a:spcPct val="110000"/>
              </a:lnSpc>
              <a:spcBef>
                <a:spcPct val="35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600" dirty="0">
                <a:solidFill>
                  <a:srgbClr val="000000"/>
                </a:solidFill>
              </a:rPr>
              <a:t>   </a:t>
            </a:r>
            <a:r>
              <a:rPr lang="zh-CN" altLang="en-US" sz="2600" dirty="0">
                <a:solidFill>
                  <a:srgbClr val="000000"/>
                </a:solidFill>
              </a:rPr>
              <a:t>插入法</a:t>
            </a:r>
          </a:p>
          <a:p>
            <a:pPr lvl="2" eaLnBrk="1" hangingPunct="1">
              <a:lnSpc>
                <a:spcPct val="110000"/>
              </a:lnSpc>
              <a:spcBef>
                <a:spcPct val="35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600" dirty="0">
                <a:solidFill>
                  <a:srgbClr val="000000"/>
                </a:solidFill>
              </a:rPr>
              <a:t>   快速排序法</a:t>
            </a:r>
          </a:p>
          <a:p>
            <a:pPr marL="914400" lvl="2" indent="0" eaLnBrk="1" hangingPunct="1">
              <a:lnSpc>
                <a:spcPct val="110000"/>
              </a:lnSpc>
              <a:spcBef>
                <a:spcPct val="35000"/>
              </a:spcBef>
              <a:buClr>
                <a:srgbClr val="C00000"/>
              </a:buClr>
              <a:buNone/>
            </a:pPr>
            <a:r>
              <a:rPr lang="zh-CN" altLang="en-US" sz="2600" dirty="0" smtClean="0">
                <a:solidFill>
                  <a:srgbClr val="000000"/>
                </a:solidFill>
              </a:rPr>
              <a:t>    </a:t>
            </a:r>
            <a:r>
              <a:rPr lang="en-US" altLang="zh-CN" sz="2600" dirty="0">
                <a:solidFill>
                  <a:srgbClr val="000000"/>
                </a:solidFill>
              </a:rPr>
              <a:t>…...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/>
          <p:nvPr/>
        </p:nvSpPr>
        <p:spPr>
          <a:xfrm>
            <a:off x="191344" y="0"/>
            <a:ext cx="11161240" cy="322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ts val="600"/>
              </a:spcBef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en-US" altLang="zh-CN" sz="26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.</a:t>
            </a:r>
            <a:r>
              <a:rPr lang="zh-CN" altLang="en-US" sz="26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选择</a:t>
            </a:r>
            <a:r>
              <a:rPr lang="zh-CN" altLang="en-US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法排序</a:t>
            </a:r>
          </a:p>
          <a:p>
            <a:pPr marL="0" lv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600" dirty="0">
                <a:solidFill>
                  <a:srgbClr val="000000"/>
                </a:solidFill>
              </a:rPr>
              <a:t>基本思想</a:t>
            </a:r>
            <a:r>
              <a:rPr lang="en-US" altLang="zh-CN" sz="2600" dirty="0">
                <a:solidFill>
                  <a:srgbClr val="000000"/>
                </a:solidFill>
              </a:rPr>
              <a:t>: </a:t>
            </a:r>
          </a:p>
          <a:p>
            <a:pPr marL="0" lv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(1)  </a:t>
            </a:r>
            <a:r>
              <a:rPr lang="zh-CN" altLang="en-US" sz="2400" dirty="0">
                <a:solidFill>
                  <a:srgbClr val="000000"/>
                </a:solidFill>
              </a:rPr>
              <a:t>从</a:t>
            </a:r>
            <a:r>
              <a:rPr lang="en-US" altLang="zh-CN" sz="2400" i="1" dirty="0">
                <a:solidFill>
                  <a:srgbClr val="000000"/>
                </a:solidFill>
              </a:rPr>
              <a:t>n</a:t>
            </a:r>
            <a:r>
              <a:rPr lang="zh-CN" altLang="en-US" sz="2400" dirty="0">
                <a:solidFill>
                  <a:srgbClr val="000000"/>
                </a:solidFill>
              </a:rPr>
              <a:t>个数的序列中选出最小的数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zh-CN" altLang="en-US" sz="2400" dirty="0">
                <a:solidFill>
                  <a:srgbClr val="000000"/>
                </a:solidFill>
              </a:rPr>
              <a:t>递增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  <a:r>
              <a:rPr lang="zh-CN" altLang="en-US" sz="2400" dirty="0">
                <a:solidFill>
                  <a:srgbClr val="000000"/>
                </a:solidFill>
              </a:rPr>
              <a:t>，与第</a:t>
            </a:r>
            <a:r>
              <a:rPr lang="en-US" altLang="zh-CN" sz="2400" dirty="0">
                <a:solidFill>
                  <a:srgbClr val="000000"/>
                </a:solidFill>
              </a:rPr>
              <a:t>1</a:t>
            </a:r>
            <a:r>
              <a:rPr lang="zh-CN" altLang="en-US" sz="2400" dirty="0">
                <a:solidFill>
                  <a:srgbClr val="000000"/>
                </a:solidFill>
              </a:rPr>
              <a:t>个数交换位置；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(2)  </a:t>
            </a:r>
            <a:r>
              <a:rPr lang="zh-CN" altLang="en-US" sz="2400" dirty="0">
                <a:solidFill>
                  <a:srgbClr val="000000"/>
                </a:solidFill>
              </a:rPr>
              <a:t>除第</a:t>
            </a:r>
            <a:r>
              <a:rPr lang="en-US" altLang="zh-CN" sz="2400" dirty="0">
                <a:solidFill>
                  <a:srgbClr val="000000"/>
                </a:solidFill>
              </a:rPr>
              <a:t>1</a:t>
            </a:r>
            <a:r>
              <a:rPr lang="zh-CN" altLang="en-US" sz="2400" dirty="0">
                <a:solidFill>
                  <a:srgbClr val="000000"/>
                </a:solidFill>
              </a:rPr>
              <a:t>个数外，其余</a:t>
            </a:r>
            <a:r>
              <a:rPr lang="en-US" altLang="zh-CN" sz="2400" i="1" dirty="0">
                <a:solidFill>
                  <a:srgbClr val="000000"/>
                </a:solidFill>
              </a:rPr>
              <a:t>n</a:t>
            </a:r>
            <a:r>
              <a:rPr lang="en-US" altLang="zh-CN" sz="2400" dirty="0">
                <a:solidFill>
                  <a:srgbClr val="000000"/>
                </a:solidFill>
              </a:rPr>
              <a:t>-1</a:t>
            </a:r>
            <a:r>
              <a:rPr lang="zh-CN" altLang="en-US" sz="2400" dirty="0">
                <a:solidFill>
                  <a:srgbClr val="000000"/>
                </a:solidFill>
              </a:rPr>
              <a:t>个数再按</a:t>
            </a:r>
            <a:r>
              <a:rPr lang="en-US" altLang="zh-CN" sz="2400" dirty="0">
                <a:solidFill>
                  <a:srgbClr val="000000"/>
                </a:solidFill>
              </a:rPr>
              <a:t>(1)</a:t>
            </a:r>
            <a:r>
              <a:rPr lang="zh-CN" altLang="en-US" sz="2400" dirty="0">
                <a:solidFill>
                  <a:srgbClr val="000000"/>
                </a:solidFill>
              </a:rPr>
              <a:t>的方法选出次小的数，与第</a:t>
            </a:r>
            <a:r>
              <a:rPr lang="en-US" altLang="zh-CN" sz="2400" dirty="0">
                <a:solidFill>
                  <a:srgbClr val="000000"/>
                </a:solidFill>
              </a:rPr>
              <a:t>2</a:t>
            </a:r>
            <a:r>
              <a:rPr lang="zh-CN" altLang="en-US" sz="2400" dirty="0">
                <a:solidFill>
                  <a:srgbClr val="000000"/>
                </a:solidFill>
              </a:rPr>
              <a:t>个数交换位置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</a:p>
          <a:p>
            <a:pPr marL="0" lv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(3)  </a:t>
            </a:r>
            <a:r>
              <a:rPr lang="zh-CN" altLang="en-US" sz="2400" dirty="0">
                <a:solidFill>
                  <a:srgbClr val="000000"/>
                </a:solidFill>
              </a:rPr>
              <a:t>重复</a:t>
            </a:r>
            <a:r>
              <a:rPr lang="en-US" altLang="zh-CN" sz="2400" dirty="0">
                <a:solidFill>
                  <a:srgbClr val="000000"/>
                </a:solidFill>
              </a:rPr>
              <a:t>(1)</a:t>
            </a:r>
            <a:r>
              <a:rPr lang="en-US" altLang="zh-CN" sz="2400" i="1" dirty="0">
                <a:solidFill>
                  <a:srgbClr val="000000"/>
                </a:solidFill>
              </a:rPr>
              <a:t>n</a:t>
            </a:r>
            <a:r>
              <a:rPr lang="en-US" altLang="zh-CN" sz="2400" dirty="0">
                <a:solidFill>
                  <a:srgbClr val="000000"/>
                </a:solidFill>
              </a:rPr>
              <a:t>-1</a:t>
            </a:r>
            <a:r>
              <a:rPr lang="zh-CN" altLang="en-US" sz="2400" dirty="0">
                <a:solidFill>
                  <a:srgbClr val="000000"/>
                </a:solidFill>
              </a:rPr>
              <a:t>遍，最后构成递增序列。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【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4.2】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对存放在数组中的</a:t>
            </a:r>
            <a:r>
              <a:rPr lang="en-US" altLang="zh-CN" sz="2400" dirty="0">
                <a:solidFill>
                  <a:srgbClr val="000000"/>
                </a:solidFill>
              </a:rPr>
              <a:t>6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个数，用选择法按递增排序。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267" name="Text Box 3"/>
          <p:cNvSpPr txBox="1"/>
          <p:nvPr/>
        </p:nvSpPr>
        <p:spPr>
          <a:xfrm>
            <a:off x="335360" y="3573016"/>
            <a:ext cx="4419600" cy="2554545"/>
          </a:xfrm>
          <a:prstGeom prst="rect">
            <a:avLst/>
          </a:prstGeom>
          <a:solidFill>
            <a:srgbClr val="FFFFCC"/>
          </a:solidFill>
          <a:ln w="9525">
            <a:solidFill>
              <a:srgbClr val="C00000"/>
            </a:solidFill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ts val="12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下标        </a:t>
            </a:r>
            <a:r>
              <a:rPr lang="en-US" altLang="zh-CN" sz="2400" dirty="0">
                <a:solidFill>
                  <a:srgbClr val="000000"/>
                </a:solidFill>
              </a:rPr>
              <a:t>0              1~5	 </a:t>
            </a:r>
          </a:p>
          <a:p>
            <a:pPr marL="0" lvl="0" indent="0" eaLnBrk="1" hangingPunct="1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          1              2~5</a:t>
            </a:r>
          </a:p>
          <a:p>
            <a:pPr marL="0" lvl="0" indent="0" eaLnBrk="1" hangingPunct="1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          2              3~5</a:t>
            </a:r>
          </a:p>
          <a:p>
            <a:pPr marL="0" lvl="0" indent="0" eaLnBrk="1" hangingPunct="1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	    3	        4~5</a:t>
            </a:r>
          </a:p>
          <a:p>
            <a:pPr marL="0" lvl="0" indent="0" eaLnBrk="1" hangingPunct="1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	    4	          5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240016" y="3573016"/>
            <a:ext cx="4648200" cy="31718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for( </a:t>
            </a:r>
            <a:r>
              <a:rPr kumimoji="1" lang="en-US" altLang="zh-CN" kern="1200" cap="none" spc="0" normalizeH="0" baseline="0" noProof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0;i&lt;5;i++)</a:t>
            </a:r>
          </a:p>
          <a:p>
            <a:pPr marR="0" defTabSz="914400" eaLnBrk="1" hangingPunct="1">
              <a:spcBef>
                <a:spcPct val="5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{ min= </a:t>
            </a:r>
            <a:r>
              <a:rPr kumimoji="1" lang="en-US" altLang="zh-CN" kern="1200" cap="none" spc="0" normalizeH="0" baseline="0" noProof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R="0" defTabSz="914400" eaLnBrk="1" hangingPunct="1">
              <a:spcBef>
                <a:spcPct val="5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for(j=i+1;j&lt;6;j++)                     </a:t>
            </a:r>
          </a:p>
          <a:p>
            <a:pPr marR="0" defTabSz="914400" eaLnBrk="1" hangingPunct="1">
              <a:spcBef>
                <a:spcPct val="5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if(a[j]&lt;a[min])min= j;</a:t>
            </a:r>
          </a:p>
          <a:p>
            <a:pPr marR="0" defTabSz="914400" eaLnBrk="1" hangingPunct="1">
              <a:spcBef>
                <a:spcPct val="5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if(</a:t>
            </a:r>
            <a:r>
              <a:rPr kumimoji="1" lang="en-US" altLang="zh-CN" kern="1200" cap="none" spc="0" normalizeH="0" baseline="0" noProof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!=min)</a:t>
            </a:r>
          </a:p>
          <a:p>
            <a:pPr marR="0" defTabSz="914400" eaLnBrk="1" hangingPunct="1">
              <a:spcBef>
                <a:spcPct val="5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{ temp=a[</a:t>
            </a:r>
            <a:r>
              <a:rPr kumimoji="1" lang="en-US" altLang="zh-CN" kern="1200" cap="none" spc="0" normalizeH="0" baseline="0" noProof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]; a[</a:t>
            </a:r>
            <a:r>
              <a:rPr kumimoji="1" lang="en-US" altLang="zh-CN" kern="1200" cap="none" spc="0" normalizeH="0" baseline="0" noProof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]= a[min];</a:t>
            </a:r>
          </a:p>
          <a:p>
            <a:pPr marR="0" defTabSz="914400" eaLnBrk="1" hangingPunct="1">
              <a:spcBef>
                <a:spcPct val="5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a[min]=temp; }</a:t>
            </a:r>
          </a:p>
          <a:p>
            <a:pPr marR="0" defTabSz="914400" eaLnBrk="1" hangingPunct="1">
              <a:spcBef>
                <a:spcPct val="5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808080"/>
      </a:dk1>
      <a:lt1>
        <a:srgbClr val="FFFFFF"/>
      </a:lt1>
      <a:dk2>
        <a:srgbClr val="000066"/>
      </a:dk2>
      <a:lt2>
        <a:srgbClr val="FFFF00"/>
      </a:lt2>
      <a:accent1>
        <a:srgbClr val="00CC99"/>
      </a:accent1>
      <a:accent2>
        <a:srgbClr val="3333CC"/>
      </a:accent2>
      <a:accent3>
        <a:srgbClr val="AAAAB8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3368</TotalTime>
  <Words>4285</Words>
  <Application>Microsoft Office PowerPoint</Application>
  <PresentationFormat>宽屏</PresentationFormat>
  <Paragraphs>673</Paragraphs>
  <Slides>39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39</vt:i4>
      </vt:variant>
    </vt:vector>
  </HeadingPairs>
  <TitlesOfParts>
    <vt:vector size="54" baseType="lpstr">
      <vt:lpstr>等线</vt:lpstr>
      <vt:lpstr>华文隶书</vt:lpstr>
      <vt:lpstr>楷体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Document</vt:lpstr>
      <vt:lpstr>Equation.3</vt:lpstr>
      <vt:lpstr>Bitmap Image</vt:lpstr>
      <vt:lpstr>Microsoft Word Picture</vt:lpstr>
      <vt:lpstr>第四章  数组</vt:lpstr>
      <vt:lpstr>4.1 一维数组</vt:lpstr>
      <vt:lpstr>PowerPoint 演示文稿</vt:lpstr>
      <vt:lpstr>PowerPoint 演示文稿</vt:lpstr>
      <vt:lpstr>4.1.3  一维数组的常见操作</vt:lpstr>
      <vt:lpstr>PowerPoint 演示文稿</vt:lpstr>
      <vt:lpstr>PowerPoint 演示文稿</vt:lpstr>
      <vt:lpstr>4.1.4  数组排序</vt:lpstr>
      <vt:lpstr>PowerPoint 演示文稿</vt:lpstr>
      <vt:lpstr>PowerPoint 演示文稿</vt:lpstr>
      <vt:lpstr>4.2  二维数组 4.2.1  二维数组的定义和初始化  1. 数组的定义          数据类型    数组名[常量表达式1][常量表达式2]；    如:   float  a[2][3];  </vt:lpstr>
      <vt:lpstr>PowerPoint 演示文稿</vt:lpstr>
      <vt:lpstr>4.2.2 二维数组的基本操作 </vt:lpstr>
      <vt:lpstr>PowerPoint 演示文稿</vt:lpstr>
      <vt:lpstr>PowerPoint 演示文稿</vt:lpstr>
      <vt:lpstr>PowerPoint 演示文稿</vt:lpstr>
      <vt:lpstr>PowerPoint 演示文稿</vt:lpstr>
      <vt:lpstr>4.3 字符数组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4.4  程序举例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数组</dc:title>
  <dc:creator>songyang</dc:creator>
  <cp:lastModifiedBy>Tianyz99</cp:lastModifiedBy>
  <cp:revision>222</cp:revision>
  <dcterms:created xsi:type="dcterms:W3CDTF">2004-08-18T03:47:00Z</dcterms:created>
  <dcterms:modified xsi:type="dcterms:W3CDTF">2024-02-20T03:07:27Z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5CC0903363B24B9798D56CF85D3521EC</vt:lpwstr>
  </property>
  <property fmtid="{D5CDD505-2E9C-101B-9397-08002B2CF9AE}" pid="3" name="KSOProductBuildVer">
    <vt:lpwstr>2052-11.1.0.11365</vt:lpwstr>
  </property>
</Properties>
</file>