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60" r:id="rId3"/>
    <p:sldId id="361" r:id="rId4"/>
    <p:sldId id="371" r:id="rId5"/>
    <p:sldId id="372" r:id="rId6"/>
    <p:sldId id="364" r:id="rId7"/>
    <p:sldId id="365" r:id="rId8"/>
    <p:sldId id="366" r:id="rId9"/>
    <p:sldId id="367" r:id="rId10"/>
    <p:sldId id="368" r:id="rId11"/>
    <p:sldId id="332" r:id="rId12"/>
    <p:sldId id="333" r:id="rId13"/>
    <p:sldId id="335" r:id="rId14"/>
    <p:sldId id="357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59" r:id="rId24"/>
    <p:sldId id="373" r:id="rId25"/>
    <p:sldId id="374" r:id="rId26"/>
    <p:sldId id="347" r:id="rId2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00"/>
    <a:srgbClr val="CCFFFF"/>
    <a:srgbClr val="FFFFCC"/>
    <a:srgbClr val="FF0000"/>
    <a:srgbClr val="FFFF00"/>
    <a:srgbClr val="FFCCFF"/>
    <a:srgbClr val="FFFF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4366"/>
  </p:normalViewPr>
  <p:slideViewPr>
    <p:cSldViewPr showGuides="1">
      <p:cViewPr varScale="1">
        <p:scale>
          <a:sx n="84" d="100"/>
          <a:sy n="84" d="100"/>
        </p:scale>
        <p:origin x="1099" y="67"/>
      </p:cViewPr>
      <p:guideLst>
        <p:guide orient="horz" pos="21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5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363C5-E40D-4FB6-953A-75B3A91C85DF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2024/4/16</a:t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0684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4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000000"/>
                </a:solidFill>
              </a:defRPr>
            </a:lvl2pPr>
            <a:lvl3pPr>
              <a:defRPr sz="24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2057400" y="30480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sz="4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第五章  指针</a:t>
            </a:r>
            <a:endParaRPr lang="zh-CN" altLang="en-US" sz="40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4488904" y="1524000"/>
            <a:ext cx="4343400" cy="305712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spcBef>
                <a:spcPct val="50000"/>
              </a:spcBef>
              <a:buClrTx/>
              <a:buSzTx/>
              <a:buFontTx/>
            </a:pPr>
            <a:r>
              <a:rPr kumimoji="1" lang="en-US" altLang="zh-CN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b="1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kumimoji="1" lang="zh-CN" altLang="en-US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endParaRPr kumimoji="1" lang="en-US" altLang="zh-CN" b="1" dirty="0" smtClean="0">
              <a:ln>
                <a:noFill/>
              </a:ln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</a:pPr>
            <a:r>
              <a:rPr kumimoji="1" lang="en-US" altLang="zh-CN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指针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和数组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指针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和字符串</a:t>
            </a:r>
            <a:endParaRPr kumimoji="1" lang="zh-CN" altLang="en-US" b="1" dirty="0">
              <a:ln>
                <a:noFill/>
              </a:ln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</a:pPr>
            <a:r>
              <a:rPr kumimoji="1" lang="en-US" altLang="zh-CN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b="1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kumimoji="1" lang="zh-CN" altLang="en-US" b="1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kumimoji="1" lang="zh-CN" altLang="en-US" b="1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举例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</a:pPr>
            <a:endParaRPr kumimoji="1" lang="zh-CN" altLang="en-US" b="1" dirty="0">
              <a:ln>
                <a:noFill/>
              </a:ln>
              <a:solidFill>
                <a:srgbClr val="0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91344" y="164592"/>
            <a:ext cx="8174736" cy="97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304" dirty="0">
                <a:solidFill>
                  <a:srgbClr val="000000"/>
                </a:solidFill>
              </a:rPr>
              <a:t>delete</a:t>
            </a:r>
            <a:r>
              <a:rPr lang="zh-CN" altLang="en-US" sz="2304" dirty="0">
                <a:solidFill>
                  <a:srgbClr val="000000"/>
                </a:solidFill>
                <a:ea typeface="仿宋_GB2312" pitchFamily="49" charset="-122"/>
              </a:rPr>
              <a:t>运算符</a:t>
            </a:r>
          </a:p>
          <a:p>
            <a:pPr>
              <a:spcBef>
                <a:spcPct val="50000"/>
              </a:spcBef>
            </a:pPr>
            <a:r>
              <a:rPr lang="zh-CN" altLang="en-US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用于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释放用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new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申请的动态存储空间，形式为：</a:t>
            </a:r>
            <a:r>
              <a:rPr lang="zh-CN" altLang="en-US" sz="2304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7448" y="1342662"/>
            <a:ext cx="3840480" cy="978794"/>
            <a:chOff x="2276176" y="1426464"/>
            <a:chExt cx="3840480" cy="978794"/>
          </a:xfrm>
        </p:grpSpPr>
        <p:sp>
          <p:nvSpPr>
            <p:cNvPr id="11268" name="Text Box 3"/>
            <p:cNvSpPr txBox="1">
              <a:spLocks noChangeArrowheads="1"/>
            </p:cNvSpPr>
            <p:nvPr/>
          </p:nvSpPr>
          <p:spPr bwMode="auto">
            <a:xfrm>
              <a:off x="2276176" y="1426464"/>
              <a:ext cx="3840480" cy="978794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304">
                  <a:solidFill>
                    <a:srgbClr val="000000"/>
                  </a:solidFill>
                </a:rPr>
                <a:t>delete  </a:t>
              </a:r>
              <a:r>
                <a:rPr lang="zh-CN" altLang="en-US" sz="2304">
                  <a:solidFill>
                    <a:srgbClr val="000000"/>
                  </a:solidFill>
                </a:rPr>
                <a:t>指针</a:t>
              </a:r>
              <a:r>
                <a:rPr lang="en-US" altLang="zh-CN" sz="2304">
                  <a:solidFill>
                    <a:srgbClr val="000000"/>
                  </a:solidFill>
                </a:rPr>
                <a:t>;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2304">
                  <a:solidFill>
                    <a:srgbClr val="000000"/>
                  </a:solidFill>
                </a:rPr>
                <a:t> delete  []</a:t>
              </a:r>
              <a:r>
                <a:rPr lang="zh-CN" altLang="en-US" sz="2304">
                  <a:solidFill>
                    <a:srgbClr val="000000"/>
                  </a:solidFill>
                  <a:latin typeface="宋体" panose="02010600030101010101" pitchFamily="2" charset="-122"/>
                </a:rPr>
                <a:t>指针</a:t>
              </a:r>
              <a:r>
                <a:rPr lang="en-US" altLang="zh-CN" sz="2304">
                  <a:solidFill>
                    <a:srgbClr val="000000"/>
                  </a:solidFill>
                </a:rPr>
                <a:t>; </a:t>
              </a:r>
            </a:p>
          </p:txBody>
        </p:sp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2351584" y="1685255"/>
              <a:ext cx="603504" cy="446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304" dirty="0">
                  <a:solidFill>
                    <a:srgbClr val="000000"/>
                  </a:solidFill>
                  <a:latin typeface="仿宋_GB2312" pitchFamily="49" charset="-122"/>
                  <a:ea typeface="仿宋_GB2312" pitchFamily="49" charset="-122"/>
                </a:rPr>
                <a:t>或</a:t>
              </a:r>
            </a:p>
          </p:txBody>
        </p:sp>
      </p:grp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99800" y="3196397"/>
            <a:ext cx="7626096" cy="4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304" dirty="0">
                <a:solidFill>
                  <a:srgbClr val="000000"/>
                </a:solidFill>
                <a:ea typeface="仿宋_GB2312" pitchFamily="49" charset="-122"/>
              </a:rPr>
              <a:t>例：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405210" y="3584448"/>
            <a:ext cx="427939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   a=3,*p=&amp;a,*q;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q=new  </a:t>
            </a:r>
            <a:r>
              <a:rPr lang="en-US" altLang="zh-CN" sz="2400" dirty="0" err="1">
                <a:solidFill>
                  <a:srgbClr val="000000"/>
                </a:solidFill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</a:rPr>
              <a:t>(6);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delete  p; (</a:t>
            </a:r>
            <a:r>
              <a:rPr lang="en-US" altLang="zh-CN" sz="2400" dirty="0">
                <a:solidFill>
                  <a:srgbClr val="000000"/>
                </a:solidFill>
                <a:sym typeface="Webdings" panose="05030102010509060703" pitchFamily="18" charset="2"/>
              </a:rPr>
              <a:t>)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delete q;  </a:t>
            </a:r>
            <a:r>
              <a:rPr lang="en-US" altLang="zh-CN" sz="2400" dirty="0">
                <a:solidFill>
                  <a:srgbClr val="000000"/>
                </a:solidFill>
                <a:sym typeface="Webdings" panose="05030102010509060703" pitchFamily="18" charset="2"/>
              </a:rPr>
              <a:t> 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3287688" y="2893125"/>
            <a:ext cx="3732920" cy="606543"/>
          </a:xfrm>
          <a:prstGeom prst="cloudCallout">
            <a:avLst>
              <a:gd name="adj1" fmla="val -51658"/>
              <a:gd name="adj2" fmla="val -146672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无需指明数组长度</a:t>
            </a:r>
          </a:p>
        </p:txBody>
      </p:sp>
      <p:sp>
        <p:nvSpPr>
          <p:cNvPr id="15" name="云形标注 14"/>
          <p:cNvSpPr/>
          <p:nvPr/>
        </p:nvSpPr>
        <p:spPr>
          <a:xfrm>
            <a:off x="5591944" y="1152355"/>
            <a:ext cx="4135232" cy="797593"/>
          </a:xfrm>
          <a:prstGeom prst="cloudCallout">
            <a:avLst>
              <a:gd name="adj1" fmla="val -69628"/>
              <a:gd name="adj2" fmla="val 24566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delete</a:t>
            </a: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只能释放由</a:t>
            </a:r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</a:t>
            </a: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申请的动态变量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3431704" y="5552679"/>
            <a:ext cx="4536504" cy="606543"/>
          </a:xfrm>
          <a:prstGeom prst="cloudCallout">
            <a:avLst>
              <a:gd name="adj1" fmla="val -51658"/>
              <a:gd name="adj2" fmla="val -146672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不是通过</a:t>
            </a:r>
            <a:r>
              <a:rPr lang="en-US" altLang="zh-CN" sz="2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new</a:t>
            </a:r>
            <a:r>
              <a:rPr lang="zh-CN" altLang="en-US" sz="2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分配的</a:t>
            </a:r>
            <a:endParaRPr lang="zh-CN" altLang="en-US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38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7328" y="116632"/>
            <a:ext cx="7772400" cy="5334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5.2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指针和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3" name="Text Box 4"/>
          <p:cNvSpPr txBox="1"/>
          <p:nvPr/>
        </p:nvSpPr>
        <p:spPr>
          <a:xfrm>
            <a:off x="72928" y="956908"/>
            <a:ext cx="81833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algn="just" eaLnBrk="1" hangingPunct="1">
              <a:spcBef>
                <a:spcPct val="300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5.2.1  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指针和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一维数组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65" name="Text Box 6"/>
          <p:cNvSpPr txBox="1"/>
          <p:nvPr/>
        </p:nvSpPr>
        <p:spPr>
          <a:xfrm>
            <a:off x="6096000" y="1761773"/>
            <a:ext cx="5616624" cy="356235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假设有定义</a:t>
            </a:r>
          </a:p>
          <a:p>
            <a:pPr marL="457200" lvl="0" indent="-45720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float  a[10], *p = a;</a:t>
            </a:r>
          </a:p>
          <a:p>
            <a:pPr marL="457200" lvl="0" indent="-457200"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则如下的等价关系成立：</a:t>
            </a:r>
          </a:p>
          <a:p>
            <a:pPr marL="457200" lvl="0" indent="-45720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(1)  p &lt;=&gt; a &lt;=&gt; &amp;a[0]</a:t>
            </a:r>
          </a:p>
          <a:p>
            <a:pPr marL="457200" lvl="0" indent="-45720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(2)  p+i &lt;=&gt; &amp;a[i]</a:t>
            </a:r>
          </a:p>
          <a:p>
            <a:pPr marL="457200" lvl="0" indent="-45720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(3)  *(p+i) &lt;=&gt; *(a+i) &lt;=&gt; a[i]</a:t>
            </a:r>
          </a:p>
          <a:p>
            <a:pPr marL="457200" lvl="0" indent="-457200" eaLnBrk="1" hangingPunct="1">
              <a:buAutoNum type="arabicParenBoth" startAt="4"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允许指针变量带下标表示数组元素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   即：</a:t>
            </a:r>
            <a:r>
              <a:rPr lang="en-US" altLang="zh-CN" sz="2400" dirty="0">
                <a:solidFill>
                  <a:srgbClr val="000000"/>
                </a:solidFill>
              </a:rPr>
              <a:t>p[i]&lt;=&gt;a[i]</a:t>
            </a:r>
          </a:p>
        </p:txBody>
      </p:sp>
      <p:sp>
        <p:nvSpPr>
          <p:cNvPr id="2" name="矩形 1"/>
          <p:cNvSpPr/>
          <p:nvPr/>
        </p:nvSpPr>
        <p:spPr>
          <a:xfrm>
            <a:off x="191344" y="1650122"/>
            <a:ext cx="4968552" cy="3785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457200" lvl="0" indent="-457200"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引用数组元素的方式有如下三种：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457200" lvl="0" indent="-457200"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下标方式</a:t>
            </a:r>
          </a:p>
          <a:p>
            <a:pPr marL="457200" lvl="0" indent="-457200"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	数组名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zh-CN" altLang="en-US" dirty="0">
                <a:solidFill>
                  <a:srgbClr val="000000"/>
                </a:solidFill>
              </a:rPr>
              <a:t>下标</a:t>
            </a:r>
            <a:r>
              <a:rPr lang="en-US" altLang="zh-CN" dirty="0">
                <a:solidFill>
                  <a:srgbClr val="000000"/>
                </a:solidFill>
              </a:rPr>
              <a:t>] </a:t>
            </a: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2.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地址方式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地址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3.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指针方式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 *指针变量名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54077"/>
              </p:ext>
            </p:extLst>
          </p:nvPr>
        </p:nvGraphicFramePr>
        <p:xfrm>
          <a:off x="3431704" y="116632"/>
          <a:ext cx="3687763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r:id="rId3" imgW="3019425" imgH="3514725" progId="Paint.Picture">
                  <p:embed/>
                </p:oleObj>
              </mc:Choice>
              <mc:Fallback>
                <p:oleObj r:id="rId3" imgW="3019425" imgH="3514725" progId="Paint.Picture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1704" y="116632"/>
                        <a:ext cx="3687763" cy="464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/>
          <p:cNvSpPr/>
          <p:nvPr/>
        </p:nvSpPr>
        <p:spPr>
          <a:xfrm>
            <a:off x="229444" y="116632"/>
            <a:ext cx="4572000" cy="2009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设有：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</a:rPr>
              <a:t>p = a;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for(i = 0; i&lt;10; i++)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	cin &gt;&gt;a[i];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则等价于：</a:t>
            </a:r>
          </a:p>
        </p:txBody>
      </p:sp>
      <p:sp>
        <p:nvSpPr>
          <p:cNvPr id="41988" name="Text Box 4"/>
          <p:cNvSpPr txBox="1"/>
          <p:nvPr/>
        </p:nvSpPr>
        <p:spPr>
          <a:xfrm>
            <a:off x="293136" y="2286450"/>
            <a:ext cx="3354592" cy="12350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p = a;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for (i = 0; i&lt;10; i++)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&gt;&gt;*p++;</a:t>
            </a:r>
          </a:p>
        </p:txBody>
      </p:sp>
      <p:sp>
        <p:nvSpPr>
          <p:cNvPr id="41989" name="Text Box 5"/>
          <p:cNvSpPr txBox="1"/>
          <p:nvPr/>
        </p:nvSpPr>
        <p:spPr>
          <a:xfrm>
            <a:off x="267544" y="3886200"/>
            <a:ext cx="3380184" cy="1237262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p = a;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for (i = 0; i&lt;10; i++,p</a:t>
            </a:r>
            <a:r>
              <a:rPr lang="en-US" altLang="zh-CN" sz="2400" dirty="0" smtClean="0">
                <a:solidFill>
                  <a:srgbClr val="000000"/>
                </a:solidFill>
              </a:rPr>
              <a:t>++)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&gt;&gt;*p;</a:t>
            </a:r>
          </a:p>
        </p:txBody>
      </p:sp>
      <p:sp>
        <p:nvSpPr>
          <p:cNvPr id="41990" name="Text Box 6"/>
          <p:cNvSpPr txBox="1"/>
          <p:nvPr/>
        </p:nvSpPr>
        <p:spPr>
          <a:xfrm>
            <a:off x="267544" y="5334000"/>
            <a:ext cx="3380184" cy="12350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p = a;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for (i = 0; i&lt;10; i++)</a:t>
            </a:r>
          </a:p>
          <a:p>
            <a:pPr marL="0" lvl="0" indent="0" eaLnBrk="1" hangingPunct="1"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&gt;&gt;*(p+i);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2568402" y="5029200"/>
            <a:ext cx="3312368" cy="648072"/>
          </a:xfrm>
          <a:prstGeom prst="cloudCallout">
            <a:avLst>
              <a:gd name="adj1" fmla="val -64185"/>
              <a:gd name="adj2" fmla="val 41456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第三种方法与其它二种区别何在？</a:t>
            </a:r>
          </a:p>
        </p:txBody>
      </p:sp>
      <p:sp>
        <p:nvSpPr>
          <p:cNvPr id="9" name="Text Box 3"/>
          <p:cNvSpPr txBox="1"/>
          <p:nvPr/>
        </p:nvSpPr>
        <p:spPr>
          <a:xfrm>
            <a:off x="7408630" y="1121519"/>
            <a:ext cx="4015961" cy="4893647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</a:rPr>
              <a:t>iostream</a:t>
            </a:r>
            <a:r>
              <a:rPr lang="en-US" altLang="zh-CN" sz="2400" dirty="0" smtClean="0">
                <a:solidFill>
                  <a:srgbClr val="000000"/>
                </a:solidFill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std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int main( )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{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</a:rPr>
              <a:t>a[10], i, *p;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p </a:t>
            </a:r>
            <a:r>
              <a:rPr lang="en-US" altLang="zh-CN" sz="2400" dirty="0">
                <a:solidFill>
                  <a:srgbClr val="000000"/>
                </a:solidFill>
              </a:rPr>
              <a:t>= a;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for </a:t>
            </a:r>
            <a:r>
              <a:rPr lang="en-US" altLang="zh-CN" sz="2400" dirty="0">
                <a:solidFill>
                  <a:srgbClr val="000000"/>
                </a:solidFill>
              </a:rPr>
              <a:t>(i = 0; i&lt;10; i++)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&gt;&gt;*p</a:t>
            </a:r>
            <a:r>
              <a:rPr lang="en-US" altLang="zh-CN" sz="2400" dirty="0" smtClean="0">
                <a:solidFill>
                  <a:srgbClr val="000000"/>
                </a:solidFill>
              </a:rPr>
              <a:t>++;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for </a:t>
            </a:r>
            <a:r>
              <a:rPr lang="en-US" altLang="zh-CN" sz="2400" dirty="0">
                <a:solidFill>
                  <a:srgbClr val="000000"/>
                </a:solidFill>
              </a:rPr>
              <a:t>(i = 0; i&lt;10; i++,p++)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&lt;&lt;*p;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system</a:t>
            </a:r>
            <a:r>
              <a:rPr lang="en-US" altLang="zh-CN" sz="2400" dirty="0">
                <a:solidFill>
                  <a:srgbClr val="000000"/>
                </a:solidFill>
              </a:rPr>
              <a:t>("pause");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return </a:t>
            </a:r>
            <a:r>
              <a:rPr lang="en-US" altLang="zh-CN" sz="2400" dirty="0">
                <a:solidFill>
                  <a:srgbClr val="000000"/>
                </a:solidFill>
              </a:rPr>
              <a:t>0;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8688288" y="6093296"/>
            <a:ext cx="2592288" cy="648072"/>
          </a:xfrm>
          <a:prstGeom prst="cloudCallout">
            <a:avLst>
              <a:gd name="adj1" fmla="val -26641"/>
              <a:gd name="adj2" fmla="val -11233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00"/>
                </a:solidFill>
              </a:rPr>
              <a:t>能正确输出数组元素吗？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2136126" y="3351626"/>
            <a:ext cx="2665318" cy="869462"/>
          </a:xfrm>
          <a:prstGeom prst="cloudCallout">
            <a:avLst>
              <a:gd name="adj1" fmla="val -65013"/>
              <a:gd name="adj2" fmla="val -2344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>
              <a:spcBef>
                <a:spcPts val="0"/>
              </a:spcBef>
            </a:pPr>
            <a:r>
              <a:rPr lang="zh-CN" altLang="en-US" sz="2000" dirty="0" smtClean="0">
                <a:solidFill>
                  <a:srgbClr val="000000"/>
                </a:solidFill>
              </a:rPr>
              <a:t>等价于</a:t>
            </a:r>
            <a:r>
              <a:rPr lang="en-US" altLang="zh-CN" sz="2000" dirty="0" smtClean="0">
                <a:solidFill>
                  <a:srgbClr val="000000"/>
                </a:solidFill>
              </a:rPr>
              <a:t>: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00"/>
                </a:solidFill>
              </a:rPr>
              <a:t>cin</a:t>
            </a:r>
            <a:r>
              <a:rPr lang="en-US" altLang="zh-CN" sz="2000" dirty="0" smtClean="0">
                <a:solidFill>
                  <a:srgbClr val="000000"/>
                </a:solidFill>
              </a:rPr>
              <a:t>&gt;&gt;*p;  p++;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026"/>
          <p:cNvSpPr txBox="1"/>
          <p:nvPr/>
        </p:nvSpPr>
        <p:spPr>
          <a:xfrm>
            <a:off x="1415480" y="404664"/>
            <a:ext cx="6912768" cy="517064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注意：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0" lvl="0" indent="0" algn="just" eaLnBrk="1" hangingPunct="1">
              <a:spcBef>
                <a:spcPts val="12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的区别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ts val="12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ts val="1200"/>
              </a:spcBef>
              <a:buNone/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spcBef>
                <a:spcPts val="1200"/>
              </a:spcBef>
              <a:buNone/>
            </a:pP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0" indent="0" algn="just" eaLnBrk="1" hangingPunct="1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地址变量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地址常量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pPr marL="0" lvl="0" indent="0" algn="just" eaLnBrk="1" hangingPunct="1">
              <a:spcBef>
                <a:spcPts val="12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p++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(*p)++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区别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*(p++),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++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运算符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作用于指针变量</a:t>
            </a:r>
          </a:p>
          <a:p>
            <a:pPr lvl="1" algn="just" eaLnBrk="1" hangingPunct="1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p)++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运算符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作用于指针变量所指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      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Text Box 1027"/>
          <p:cNvSpPr txBox="1"/>
          <p:nvPr/>
        </p:nvSpPr>
        <p:spPr>
          <a:xfrm>
            <a:off x="1816728" y="1509704"/>
            <a:ext cx="4038600" cy="1692771"/>
          </a:xfrm>
          <a:prstGeom prst="rect">
            <a:avLst/>
          </a:prstGeom>
          <a:gradFill rotWithShape="0">
            <a:gsLst>
              <a:gs pos="0">
                <a:srgbClr val="FFF6FF"/>
              </a:gs>
              <a:gs pos="50000">
                <a:srgbClr val="FFCCFF"/>
              </a:gs>
              <a:gs pos="100000">
                <a:srgbClr val="FFF6FF"/>
              </a:gs>
            </a:gsLst>
            <a:lin ang="189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sym typeface="Symbol" panose="05050102010706020507" pitchFamily="18" charset="2"/>
              </a:rPr>
              <a:t> a[10],*p=a;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sym typeface="Symbol" panose="05050102010706020507" pitchFamily="18" charset="2"/>
              </a:rPr>
              <a:t>   </a:t>
            </a:r>
            <a:r>
              <a:rPr lang="en-US" altLang="zh-CN" sz="2600" dirty="0">
                <a:solidFill>
                  <a:srgbClr val="000000"/>
                </a:solidFill>
              </a:rPr>
              <a:t>p++ 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p-- 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p=p+2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600" dirty="0">
                <a:solidFill>
                  <a:srgbClr val="000000"/>
                </a:solidFill>
              </a:rPr>
              <a:t>    a++</a:t>
            </a:r>
            <a:r>
              <a:rPr lang="zh-CN" altLang="en-US" sz="2600" dirty="0">
                <a:solidFill>
                  <a:srgbClr val="000000"/>
                </a:solidFill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</a:rPr>
              <a:t>a=a+2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1028"/>
          <p:cNvSpPr txBox="1"/>
          <p:nvPr/>
        </p:nvSpPr>
        <p:spPr>
          <a:xfrm>
            <a:off x="119336" y="1412776"/>
            <a:ext cx="3429000" cy="1015663"/>
          </a:xfrm>
          <a:prstGeom prst="rect">
            <a:avLst/>
          </a:prstGeom>
          <a:gradFill rotWithShape="0">
            <a:gsLst>
              <a:gs pos="0">
                <a:srgbClr val="FFF6FF"/>
              </a:gs>
              <a:gs pos="50000">
                <a:srgbClr val="FFCCFF"/>
              </a:gs>
              <a:gs pos="100000">
                <a:srgbClr val="FFF6FF"/>
              </a:gs>
            </a:gsLst>
            <a:lin ang="189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cout&lt;&lt;*p++;  </a:t>
            </a: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 err="1" smtClean="0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&lt;&lt;*p;      </a:t>
            </a:r>
          </a:p>
        </p:txBody>
      </p:sp>
      <p:sp>
        <p:nvSpPr>
          <p:cNvPr id="44037" name="Text Box 1029"/>
          <p:cNvSpPr txBox="1"/>
          <p:nvPr/>
        </p:nvSpPr>
        <p:spPr>
          <a:xfrm>
            <a:off x="119336" y="4437112"/>
            <a:ext cx="3657600" cy="1014730"/>
          </a:xfrm>
          <a:prstGeom prst="rect">
            <a:avLst/>
          </a:prstGeom>
          <a:gradFill rotWithShape="0">
            <a:gsLst>
              <a:gs pos="0">
                <a:srgbClr val="FFF6FF"/>
              </a:gs>
              <a:gs pos="50000">
                <a:srgbClr val="FFCCFF"/>
              </a:gs>
              <a:gs pos="100000">
                <a:srgbClr val="FFF6FF"/>
              </a:gs>
            </a:gsLst>
            <a:lin ang="189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cout&lt;&lt;(*p)++;  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cout&lt;&lt;*p;         </a:t>
            </a:r>
          </a:p>
        </p:txBody>
      </p:sp>
      <p:sp>
        <p:nvSpPr>
          <p:cNvPr id="2" name="矩形 1"/>
          <p:cNvSpPr/>
          <p:nvPr/>
        </p:nvSpPr>
        <p:spPr>
          <a:xfrm>
            <a:off x="119336" y="116632"/>
            <a:ext cx="5159896" cy="830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algn="just" eaLnBrk="1" hangingPunct="1"/>
            <a:r>
              <a:rPr lang="zh-CN" altLang="en-US" dirty="0">
                <a:solidFill>
                  <a:srgbClr val="000000"/>
                </a:solidFill>
              </a:rPr>
              <a:t>设有定义：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algn="just" eaLnBrk="1" hangingPunct="1"/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a[6]={10,20,30,40,50,60}</a:t>
            </a:r>
            <a:r>
              <a:rPr lang="zh-CN" altLang="en-US" dirty="0">
                <a:solidFill>
                  <a:srgbClr val="000000"/>
                </a:solidFill>
              </a:rPr>
              <a:t>，*</a:t>
            </a:r>
            <a:r>
              <a:rPr lang="en-US" altLang="zh-CN" dirty="0" smtClean="0">
                <a:solidFill>
                  <a:srgbClr val="000000"/>
                </a:solidFill>
              </a:rPr>
              <a:t>p=a;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2207568" y="1344887"/>
            <a:ext cx="3405354" cy="1080120"/>
          </a:xfrm>
          <a:prstGeom prst="cloudCallout">
            <a:avLst>
              <a:gd name="adj1" fmla="val -80156"/>
              <a:gd name="adj2" fmla="val 5054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lvl="0" algn="just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第一</a:t>
            </a:r>
            <a:r>
              <a:rPr lang="zh-CN" altLang="en-US" sz="2000" dirty="0" smtClean="0">
                <a:solidFill>
                  <a:srgbClr val="000000"/>
                </a:solidFill>
              </a:rPr>
              <a:t>条语句输出</a:t>
            </a:r>
            <a:r>
              <a:rPr lang="en-US" altLang="zh-CN" sz="2000" dirty="0" smtClean="0">
                <a:solidFill>
                  <a:srgbClr val="000000"/>
                </a:solidFill>
              </a:rPr>
              <a:t>10</a:t>
            </a:r>
          </a:p>
          <a:p>
            <a:pPr lvl="0" algn="just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第一条语句</a:t>
            </a:r>
            <a:r>
              <a:rPr lang="zh-CN" altLang="en-US" sz="2000" dirty="0" smtClean="0">
                <a:solidFill>
                  <a:srgbClr val="000000"/>
                </a:solidFill>
              </a:rPr>
              <a:t>输出</a:t>
            </a:r>
            <a:r>
              <a:rPr lang="en-US" altLang="zh-CN" sz="2000" dirty="0" smtClean="0">
                <a:solidFill>
                  <a:srgbClr val="000000"/>
                </a:solidFill>
              </a:rPr>
              <a:t>20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algn="just" eaLnBrk="1" hangingPunct="1">
              <a:spcBef>
                <a:spcPct val="50000"/>
              </a:spcBef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2207936" y="4416357"/>
            <a:ext cx="3405354" cy="1080120"/>
          </a:xfrm>
          <a:prstGeom prst="cloudCallout">
            <a:avLst>
              <a:gd name="adj1" fmla="val -80156"/>
              <a:gd name="adj2" fmla="val 5054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lvl="0" algn="just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第一</a:t>
            </a:r>
            <a:r>
              <a:rPr lang="zh-CN" altLang="en-US" sz="2000" dirty="0" smtClean="0">
                <a:solidFill>
                  <a:srgbClr val="000000"/>
                </a:solidFill>
              </a:rPr>
              <a:t>条语句输出</a:t>
            </a:r>
            <a:r>
              <a:rPr lang="en-US" altLang="zh-CN" sz="2000" dirty="0" smtClean="0">
                <a:solidFill>
                  <a:srgbClr val="000000"/>
                </a:solidFill>
              </a:rPr>
              <a:t>10</a:t>
            </a:r>
          </a:p>
          <a:p>
            <a:pPr lvl="0" algn="just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</a:rPr>
              <a:t>第一条语句</a:t>
            </a:r>
            <a:r>
              <a:rPr lang="zh-CN" altLang="en-US" sz="2000" dirty="0" smtClean="0">
                <a:solidFill>
                  <a:srgbClr val="000000"/>
                </a:solidFill>
              </a:rPr>
              <a:t>输出</a:t>
            </a:r>
            <a:r>
              <a:rPr lang="en-US" altLang="zh-CN" sz="2000" dirty="0" smtClean="0">
                <a:solidFill>
                  <a:srgbClr val="000000"/>
                </a:solidFill>
              </a:rPr>
              <a:t>11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0" algn="just" eaLnBrk="1" hangingPunct="1">
              <a:spcBef>
                <a:spcPct val="50000"/>
              </a:spcBef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59601"/>
              </p:ext>
            </p:extLst>
          </p:nvPr>
        </p:nvGraphicFramePr>
        <p:xfrm>
          <a:off x="6384032" y="1376911"/>
          <a:ext cx="4994912" cy="160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Picture" r:id="rId3" imgW="2666880" imgH="820080" progId="Word.Picture.8">
                  <p:embed/>
                </p:oleObj>
              </mc:Choice>
              <mc:Fallback>
                <p:oleObj name="Picture" r:id="rId3" imgW="2666880" imgH="8200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454"/>
                      <a:stretch>
                        <a:fillRect/>
                      </a:stretch>
                    </p:blipFill>
                    <p:spPr bwMode="auto">
                      <a:xfrm>
                        <a:off x="6384032" y="1376911"/>
                        <a:ext cx="4994912" cy="1607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528048" y="3921126"/>
            <a:ext cx="182414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01092"/>
              </p:ext>
            </p:extLst>
          </p:nvPr>
        </p:nvGraphicFramePr>
        <p:xfrm>
          <a:off x="6384032" y="3966845"/>
          <a:ext cx="5445936" cy="176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Picture" r:id="rId5" imgW="2514721" imgH="819198" progId="Word.Picture.8">
                  <p:embed/>
                </p:oleObj>
              </mc:Choice>
              <mc:Fallback>
                <p:oleObj name="Picture" r:id="rId5" imgW="2514721" imgH="81919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3966845"/>
                        <a:ext cx="5445936" cy="1766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84032" y="4797151"/>
            <a:ext cx="182414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10404" y="31577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/>
            <a:r>
              <a:rPr lang="zh-CN" altLang="en-US" dirty="0" smtClean="0">
                <a:solidFill>
                  <a:srgbClr val="000000"/>
                </a:solidFill>
              </a:rPr>
              <a:t>假设系统为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分配的地址是</a:t>
            </a:r>
            <a:r>
              <a:rPr lang="en-US" altLang="zh-CN" dirty="0" smtClean="0">
                <a:solidFill>
                  <a:srgbClr val="000000"/>
                </a:solidFill>
              </a:rPr>
              <a:t>1000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2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/>
          <p:nvPr/>
        </p:nvSpPr>
        <p:spPr>
          <a:xfrm>
            <a:off x="191344" y="116632"/>
            <a:ext cx="1015312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5.2.2 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和二维数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自学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419944" y="650032"/>
            <a:ext cx="3048000" cy="1290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65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设有定义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65000"/>
              </a:spcBef>
              <a:buNone/>
            </a:pP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a[2][3];</a:t>
            </a: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869090"/>
              </p:ext>
            </p:extLst>
          </p:nvPr>
        </p:nvGraphicFramePr>
        <p:xfrm>
          <a:off x="4387107" y="797635"/>
          <a:ext cx="49482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r:id="rId3" imgW="2581275" imgH="571500" progId="Paint.Picture">
                  <p:embed/>
                </p:oleObj>
              </mc:Choice>
              <mc:Fallback>
                <p:oleObj r:id="rId3" imgW="2581275" imgH="57150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7107" y="797635"/>
                        <a:ext cx="4948237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19944" y="2564904"/>
            <a:ext cx="8915400" cy="28069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algn="just" eaLnBrk="1" hangingPunct="1">
              <a:lnSpc>
                <a:spcPct val="135000"/>
              </a:lnSpc>
              <a:spcBef>
                <a:spcPct val="60000"/>
              </a:spcBef>
              <a:buClr>
                <a:srgbClr val="C00000"/>
              </a:buClr>
              <a:buSzPct val="12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数组名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可以解释为指向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类型的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二级指针常量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可以看成是由两个元素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a[1]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构成的一维数组， </a:t>
            </a:r>
          </a:p>
          <a:p>
            <a:pPr lvl="0" algn="just" eaLnBrk="1" hangingPunct="1">
              <a:lnSpc>
                <a:spcPct val="135000"/>
              </a:lnSpc>
              <a:spcBef>
                <a:spcPct val="60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可以看成是由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a[0][0]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a[0][1]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a[0][2] 3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个整型变量组成的一维数组，可将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解释为指向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类型的一级指针常量；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a[1]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具有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a[0]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相同的性质。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8976320" y="5589240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/>
          <p:nvPr/>
        </p:nvSpPr>
        <p:spPr>
          <a:xfrm>
            <a:off x="119336" y="188640"/>
            <a:ext cx="9144000" cy="133113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指针方式引用二维数组元素的两种方式：</a:t>
            </a:r>
          </a:p>
          <a:p>
            <a:pPr marL="0" lvl="0" indent="0" eaLnBrk="1" hangingPunct="1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指针变量引用数组元素  </a:t>
            </a: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85218"/>
              </p:ext>
            </p:extLst>
          </p:nvPr>
        </p:nvGraphicFramePr>
        <p:xfrm>
          <a:off x="6168008" y="3284984"/>
          <a:ext cx="2551113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r:id="rId3" imgW="1228725" imgH="1304925" progId="Paint.Picture">
                  <p:embed/>
                </p:oleObj>
              </mc:Choice>
              <mc:Fallback>
                <p:oleObj r:id="rId3" imgW="1228725" imgH="1304925" progId="Paint.Picture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8008" y="3284984"/>
                        <a:ext cx="2551113" cy="2709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/>
          <p:nvPr/>
        </p:nvSpPr>
        <p:spPr>
          <a:xfrm>
            <a:off x="550168" y="1484784"/>
            <a:ext cx="5257800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设有定义：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a[2][3],*p=a[0];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通过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显示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二维数组的各元素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6" name="Text Box 6"/>
          <p:cNvSpPr txBox="1"/>
          <p:nvPr/>
        </p:nvSpPr>
        <p:spPr>
          <a:xfrm>
            <a:off x="631464" y="3368015"/>
            <a:ext cx="4572000" cy="269304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for(i=0;i&lt;6;p++,i++)</a:t>
            </a:r>
          </a:p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cout&lt;&lt;*p&lt;&lt;" ";</a:t>
            </a:r>
          </a:p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if(i%3==0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&lt;&lt;endl; </a:t>
            </a:r>
          </a:p>
          <a:p>
            <a:pPr marL="0" lvl="0" indent="0" algn="just" eaLnBrk="1" hangingPunct="1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7" name="Text Box 7"/>
          <p:cNvSpPr txBox="1"/>
          <p:nvPr/>
        </p:nvSpPr>
        <p:spPr>
          <a:xfrm>
            <a:off x="6096000" y="980728"/>
            <a:ext cx="3833152" cy="184665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ts val="6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注意：</a:t>
            </a:r>
          </a:p>
          <a:p>
            <a:pPr marL="0" lvl="0" indent="0" eaLnBrk="1" hangingPunct="1"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级指针地址不能赋值给一级指针变量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a[2][3],*p=a;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9048328" y="5373216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/>
          <p:nvPr/>
        </p:nvSpPr>
        <p:spPr>
          <a:xfrm>
            <a:off x="47328" y="116632"/>
            <a:ext cx="8839200" cy="1046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指针数组引用数组元素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 指针数组的形式：</a:t>
            </a:r>
          </a:p>
        </p:txBody>
      </p:sp>
      <p:sp>
        <p:nvSpPr>
          <p:cNvPr id="47107" name="Rectangle 3"/>
          <p:cNvSpPr/>
          <p:nvPr/>
        </p:nvSpPr>
        <p:spPr>
          <a:xfrm>
            <a:off x="504528" y="1193253"/>
            <a:ext cx="541526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数据类型   *标识符</a:t>
            </a:r>
            <a:r>
              <a:rPr lang="en-US" altLang="zh-CN" sz="2400" b="1" dirty="0">
                <a:solidFill>
                  <a:srgbClr val="C00000"/>
                </a:solidFill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</a:rPr>
              <a:t>整型常量表达式</a:t>
            </a:r>
            <a:r>
              <a:rPr lang="en-US" altLang="zh-CN" sz="2400" b="1" dirty="0">
                <a:solidFill>
                  <a:srgbClr val="C00000"/>
                </a:solidFill>
              </a:rPr>
              <a:t>]</a:t>
            </a:r>
            <a:r>
              <a:rPr lang="zh-CN" altLang="en-US" sz="2400" b="1" dirty="0">
                <a:solidFill>
                  <a:srgbClr val="C00000"/>
                </a:solidFill>
              </a:rPr>
              <a:t>；</a:t>
            </a:r>
          </a:p>
        </p:txBody>
      </p:sp>
      <p:sp>
        <p:nvSpPr>
          <p:cNvPr id="47110" name="Text Box 6"/>
          <p:cNvSpPr txBox="1"/>
          <p:nvPr/>
        </p:nvSpPr>
        <p:spPr>
          <a:xfrm>
            <a:off x="504528" y="2250232"/>
            <a:ext cx="70104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设有定义：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</a:rPr>
              <a:t>a[2][3],*p[2] ={a[0],a[1]}; </a:t>
            </a:r>
          </a:p>
        </p:txBody>
      </p:sp>
      <p:graphicFrame>
        <p:nvGraphicFramePr>
          <p:cNvPr id="471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077967"/>
              </p:ext>
            </p:extLst>
          </p:nvPr>
        </p:nvGraphicFramePr>
        <p:xfrm>
          <a:off x="5276553" y="2707432"/>
          <a:ext cx="3914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r:id="rId3" imgW="2190750" imgH="466725" progId="Paint.Picture">
                  <p:embed/>
                </p:oleObj>
              </mc:Choice>
              <mc:Fallback>
                <p:oleObj r:id="rId3" imgW="2190750" imgH="466725" progId="Paint.Picture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6553" y="2707432"/>
                        <a:ext cx="3914775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/>
          <p:nvPr/>
        </p:nvSpPr>
        <p:spPr>
          <a:xfrm>
            <a:off x="496416" y="3698032"/>
            <a:ext cx="75438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要引用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a[i][j]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元素，可用指针数组表示如下：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(p[i]+j) 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或  *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(*(p+i)+j)</a:t>
            </a:r>
          </a:p>
        </p:txBody>
      </p:sp>
      <p:sp>
        <p:nvSpPr>
          <p:cNvPr id="47113" name="Text Box 9"/>
          <p:cNvSpPr txBox="1"/>
          <p:nvPr/>
        </p:nvSpPr>
        <p:spPr>
          <a:xfrm>
            <a:off x="453058" y="4734056"/>
            <a:ext cx="89154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注意：</a:t>
            </a: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指针数组名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二维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数组名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都是二级指针的概念，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区别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在于： 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572616" y="6040864"/>
            <a:ext cx="7467600" cy="4603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是地址常量，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kumimoji="1" lang="en-US" altLang="zh-CN" kern="1200" cap="none" spc="0" normalizeH="0" baseline="0" noProof="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是地址变量。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3437484" y="1898828"/>
            <a:ext cx="2946548" cy="648072"/>
          </a:xfrm>
          <a:prstGeom prst="cloudCallout">
            <a:avLst>
              <a:gd name="adj1" fmla="val -77083"/>
              <a:gd name="adj2" fmla="val -9258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数组中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每个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</a:rPr>
              <a:t>元素都是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指针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8544272" y="4242613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7328" y="39769"/>
            <a:ext cx="7772400" cy="685800"/>
          </a:xfrm>
        </p:spPr>
        <p:txBody>
          <a:bodyPr vert="horz" wrap="square" lIns="91440" tIns="45720" rIns="91440" bIns="45720" anchor="ctr" anchorCtr="0"/>
          <a:lstStyle/>
          <a:p>
            <a:pPr marL="342900" indent="-342900" algn="just" eaLnBrk="1" hangingPunct="1">
              <a:spcBef>
                <a:spcPct val="30000"/>
              </a:spcBef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.3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指针和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字符串</a:t>
            </a:r>
            <a:r>
              <a:rPr lang="zh-CN" altLang="en-US" sz="2800" b="1" kern="12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endParaRPr lang="zh-CN" altLang="en-US" sz="2800" b="1" kern="12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8131" name="Rectangle 6"/>
          <p:cNvSpPr>
            <a:spLocks noGrp="1"/>
          </p:cNvSpPr>
          <p:nvPr>
            <p:ph idx="1"/>
          </p:nvPr>
        </p:nvSpPr>
        <p:spPr>
          <a:xfrm>
            <a:off x="335360" y="836380"/>
            <a:ext cx="7772400" cy="609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可通过字符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指针访问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字符数组，</a:t>
            </a:r>
            <a:r>
              <a:rPr lang="zh-CN" altLang="en-US" sz="2400" dirty="0">
                <a:solidFill>
                  <a:srgbClr val="000000"/>
                </a:solidFill>
              </a:rPr>
              <a:t>二者的区别：</a:t>
            </a:r>
          </a:p>
        </p:txBody>
      </p:sp>
      <p:graphicFrame>
        <p:nvGraphicFramePr>
          <p:cNvPr id="53298" name="Group 5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3821696"/>
              </p:ext>
            </p:extLst>
          </p:nvPr>
        </p:nvGraphicFramePr>
        <p:xfrm>
          <a:off x="335360" y="1556792"/>
          <a:ext cx="11449272" cy="4290321"/>
        </p:xfrm>
        <a:graphic>
          <a:graphicData uri="http://schemas.openxmlformats.org/drawingml/2006/table">
            <a:tbl>
              <a:tblPr/>
              <a:tblGrid>
                <a:gridCol w="1152128"/>
                <a:gridCol w="4824536"/>
                <a:gridCol w="5472608"/>
              </a:tblGrid>
              <a:tr h="444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字符数组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字符指针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定义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s[6];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char *p;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初始化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 s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[]=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china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char *p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china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char *p=s;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赋值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s[0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]=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</a:rPr>
                        <a:t>'</a:t>
                      </a:r>
                      <a:r>
                        <a:rPr kumimoji="1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altLang="zh-CN" sz="2000" dirty="0" err="1" smtClean="0">
                          <a:solidFill>
                            <a:srgbClr val="000000"/>
                          </a:solidFill>
                        </a:rPr>
                        <a:t>'</a:t>
                      </a:r>
                      <a:r>
                        <a:rPr kumimoji="1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[1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]=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</a:rPr>
                        <a:t>'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</a:rPr>
                        <a:t>'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//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逐个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赋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cin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gets(s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); 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p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china</a:t>
                      </a:r>
                      <a:r>
                        <a:rPr lang="en-US" altLang="zh-CN" sz="2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1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 //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指向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字符串常量的首地址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p=new char[6]; 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 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p=s;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//</a:t>
                      </a:r>
                      <a:r>
                        <a:rPr kumimoji="1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应使字符指针有确定指向后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才能输入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cin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&gt;&gt;p;  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   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gets(p);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字符数组名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不能进行自增或自减运算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是指针变量，可以进行自增或自减运算</a:t>
                      </a:r>
                      <a:r>
                        <a:rPr kumimoji="1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05" marB="45705" horzOverflow="overflow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/>
          <p:nvPr/>
        </p:nvSpPr>
        <p:spPr>
          <a:xfrm>
            <a:off x="47328" y="44450"/>
            <a:ext cx="10369152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黑体" panose="02010609060101010101" pitchFamily="2" charset="-122"/>
              </a:rPr>
              <a:t>【</a:t>
            </a:r>
            <a:r>
              <a:rPr lang="zh-CN" altLang="en-US" sz="2400" dirty="0" smtClean="0">
                <a:solidFill>
                  <a:schemeClr val="bg1"/>
                </a:solidFill>
                <a:ea typeface="黑体" panose="0201060906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5.1</a:t>
            </a:r>
            <a:r>
              <a:rPr lang="en-US" altLang="zh-CN" sz="2400" dirty="0" smtClean="0">
                <a:solidFill>
                  <a:schemeClr val="bg1"/>
                </a:solidFill>
                <a:ea typeface="黑体" panose="02010609060101010101" pitchFamily="2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输入一串字符存储在字符数组中，用指针方式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逐一显示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字符，并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求该字符串的实际长度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9155" name="Text Box 4"/>
          <p:cNvSpPr txBox="1"/>
          <p:nvPr/>
        </p:nvSpPr>
        <p:spPr>
          <a:xfrm>
            <a:off x="263352" y="980728"/>
            <a:ext cx="8382000" cy="578004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iostream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std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int main( ) </a:t>
            </a: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{  char s[80],*p;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gets(s);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p=s;                    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         </a:t>
            </a:r>
            <a:endParaRPr lang="en-US" altLang="zh-CN" sz="20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zh-CN" alt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cout&lt;&lt;"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输出每个字符：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";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while(*p!='\0')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&lt;&lt;*p++&lt;&lt; " ";    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指针下移，直到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指向字符串结束符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</a:t>
            </a:r>
          </a:p>
          <a:p>
            <a:pPr marL="0" lvl="0" indent="0"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cout&lt;&lt;"\n 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字符串长度 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"&lt;&lt;           &lt;&lt;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endl;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system("pause");</a:t>
            </a: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 return 0;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}</a:t>
            </a:r>
            <a:endParaRPr lang="en-US" altLang="zh-CN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2711624" y="2852936"/>
            <a:ext cx="2664296" cy="648072"/>
          </a:xfrm>
          <a:prstGeom prst="cloudCallout">
            <a:avLst>
              <a:gd name="adj1" fmla="val -98806"/>
              <a:gd name="adj2" fmla="val 3722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指向数组的第一个元素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95800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p-s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5966592" y="5877272"/>
            <a:ext cx="4953944" cy="648072"/>
          </a:xfrm>
          <a:prstGeom prst="cloudCallout">
            <a:avLst>
              <a:gd name="adj1" fmla="val -75719"/>
              <a:gd name="adj2" fmla="val -13632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两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个指针相减的结果是这段地址间能存放的元素个数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375920" y="788597"/>
            <a:ext cx="4176464" cy="912211"/>
          </a:xfrm>
          <a:prstGeom prst="cloudCallout">
            <a:avLst>
              <a:gd name="adj1" fmla="val -46101"/>
              <a:gd name="adj2" fmla="val -6240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zh-CN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方法：利用指针的相减运算求字符串的长度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" grpId="0" animBg="1"/>
      <p:bldP spid="2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63352" y="188640"/>
            <a:ext cx="8174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5.1 </a:t>
            </a:r>
            <a:r>
              <a:rPr lang="zh-CN" altLang="en-US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指针</a:t>
            </a:r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35360" y="888112"/>
            <a:ext cx="896912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58863" indent="-404813" defTabSz="1306513">
              <a:spcBef>
                <a:spcPct val="20000"/>
              </a:spcBef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286000" indent="-325438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40050" indent="-327025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397250" indent="-327025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54450" indent="-327025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11650" indent="-327025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768850" indent="-327025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4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什么是指针</a:t>
            </a:r>
          </a:p>
          <a:p>
            <a:pPr>
              <a:spcBef>
                <a:spcPts val="24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指针的特殊作用</a:t>
            </a:r>
          </a:p>
          <a:p>
            <a:pPr>
              <a:spcBef>
                <a:spcPts val="24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00"/>
                </a:solidFill>
                <a:ea typeface="楷体_GB2312" pitchFamily="49" charset="-122"/>
              </a:rPr>
              <a:t>指针的基本概念</a:t>
            </a:r>
          </a:p>
          <a:p>
            <a:pPr lvl="2">
              <a:spcBef>
                <a:spcPts val="2400"/>
              </a:spcBef>
              <a:buClr>
                <a:srgbClr val="C00000"/>
              </a:buClr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定义形式</a:t>
            </a:r>
          </a:p>
          <a:p>
            <a:pPr lvl="2">
              <a:spcBef>
                <a:spcPts val="2400"/>
              </a:spcBef>
              <a:buClr>
                <a:srgbClr val="C00000"/>
              </a:buClr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初始化</a:t>
            </a:r>
          </a:p>
          <a:p>
            <a:pPr lvl="2">
              <a:spcBef>
                <a:spcPts val="2400"/>
              </a:spcBef>
              <a:buClr>
                <a:srgbClr val="C00000"/>
              </a:buClr>
            </a:pP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基本运算</a:t>
            </a:r>
          </a:p>
        </p:txBody>
      </p:sp>
    </p:spTree>
    <p:extLst>
      <p:ext uri="{BB962C8B-B14F-4D97-AF65-F5344CB8AC3E}">
        <p14:creationId xmlns:p14="http://schemas.microsoft.com/office/powerpoint/2010/main" val="377465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/>
          <p:nvPr/>
        </p:nvSpPr>
        <p:spPr>
          <a:xfrm>
            <a:off x="47328" y="44624"/>
            <a:ext cx="9144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字符指针数组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常用于处理若干字符串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（***自学***）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457200" lvl="0" indent="-457200" algn="just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设有定义：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char *</a:t>
            </a:r>
            <a:r>
              <a:rPr lang="en-U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book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[]={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Fortran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"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C/</a:t>
            </a:r>
            <a:r>
              <a:rPr lang="en-US" altLang="zh-CN" sz="24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++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Pascal</a:t>
            </a: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"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Visual Basic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Rectangle 3"/>
          <p:cNvSpPr/>
          <p:nvPr/>
        </p:nvSpPr>
        <p:spPr>
          <a:xfrm>
            <a:off x="3462041" y="2928938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01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7565"/>
              </p:ext>
            </p:extLst>
          </p:nvPr>
        </p:nvGraphicFramePr>
        <p:xfrm>
          <a:off x="52272" y="1988841"/>
          <a:ext cx="8709161" cy="255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r:id="rId3" imgW="4562475" imgH="1247775" progId="Paint.Picture">
                  <p:embed/>
                </p:oleObj>
              </mc:Choice>
              <mc:Fallback>
                <p:oleObj r:id="rId3" imgW="4562475" imgH="1247775" progId="Paint.Picture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72" y="1988841"/>
                        <a:ext cx="8709161" cy="25543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/>
          <p:nvPr/>
        </p:nvSpPr>
        <p:spPr>
          <a:xfrm>
            <a:off x="227032" y="5013325"/>
            <a:ext cx="8821295" cy="101473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按字符串的实际长度存储，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以</a:t>
            </a:r>
            <a:r>
              <a:rPr lang="en-US" altLang="zh-CN" sz="2400" dirty="0" smtClean="0">
                <a:solidFill>
                  <a:srgbClr val="000000"/>
                </a:solidFill>
              </a:rPr>
              <a:t>'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\0</a:t>
            </a:r>
            <a:r>
              <a:rPr lang="en-US" altLang="zh-CN" sz="2400" dirty="0">
                <a:solidFill>
                  <a:srgbClr val="000000"/>
                </a:solidFill>
              </a:rPr>
              <a:t> '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表示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每个字符串的结束。</a:t>
            </a:r>
          </a:p>
          <a:p>
            <a:pPr marL="0" lvl="0" indent="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采用交换指针值的方法改变指针的指向。</a:t>
            </a:r>
          </a:p>
        </p:txBody>
      </p:sp>
      <p:sp>
        <p:nvSpPr>
          <p:cNvPr id="6" name="云形标注 5"/>
          <p:cNvSpPr/>
          <p:nvPr/>
        </p:nvSpPr>
        <p:spPr>
          <a:xfrm>
            <a:off x="8904312" y="3270549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/>
          <p:nvPr/>
        </p:nvSpPr>
        <p:spPr>
          <a:xfrm>
            <a:off x="119336" y="116632"/>
            <a:ext cx="853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***例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5.2】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个字符串，按字典顺序将它们排序输出。</a:t>
            </a:r>
          </a:p>
        </p:txBody>
      </p:sp>
      <p:sp>
        <p:nvSpPr>
          <p:cNvPr id="51203" name="Text Box 3"/>
          <p:cNvSpPr txBox="1"/>
          <p:nvPr/>
        </p:nvSpPr>
        <p:spPr>
          <a:xfrm>
            <a:off x="412024" y="664000"/>
            <a:ext cx="8229600" cy="614937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iostream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using namespace 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main( )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*score[]={"Fortran","C/c++","Pascal","Basic"},*p;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 i,j,k;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for(i=0;i&lt;3;i++)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 k=i;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for(j=i+1;j&lt;4;j++)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if(strcmp(score[k],score[j])&gt;0) k=j;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if(i!=k) { p=score[i];score[i]=score[k]; score[k]=p;}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for(i=0;i&lt;4;i++)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cout&lt;&lt;score[i]&lt;&lt;endl;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4502064" y="2852936"/>
            <a:ext cx="3005608" cy="689992"/>
          </a:xfrm>
          <a:prstGeom prst="cloudCallout">
            <a:avLst>
              <a:gd name="adj1" fmla="val -46690"/>
              <a:gd name="adj2" fmla="val 87917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注意元素的比较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447928" y="5157192"/>
            <a:ext cx="4392488" cy="1008112"/>
          </a:xfrm>
          <a:prstGeom prst="cloudCallout">
            <a:avLst>
              <a:gd name="adj1" fmla="val -56425"/>
              <a:gd name="adj2" fmla="val -133397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交换的不是字符串的内容，而是指针的指向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8976320" y="2729880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195808" y="0"/>
            <a:ext cx="7772400" cy="4572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5.4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程序举例</a:t>
            </a:r>
          </a:p>
        </p:txBody>
      </p:sp>
      <p:sp>
        <p:nvSpPr>
          <p:cNvPr id="9" name="Text Box 2"/>
          <p:cNvSpPr txBox="1"/>
          <p:nvPr/>
        </p:nvSpPr>
        <p:spPr>
          <a:xfrm>
            <a:off x="47328" y="476498"/>
            <a:ext cx="1072919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黑体" panose="02010609060101010101" pitchFamily="2" charset="-122"/>
              </a:rPr>
              <a:t>【</a:t>
            </a:r>
            <a:r>
              <a:rPr lang="zh-CN" altLang="en-US" sz="2400" dirty="0" smtClean="0">
                <a:solidFill>
                  <a:schemeClr val="bg1"/>
                </a:solidFill>
                <a:ea typeface="黑体" panose="02010609060101010101" pitchFamily="2" charset="-122"/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  <a:ea typeface="黑体" panose="02010609060101010101" pitchFamily="2" charset="-122"/>
              </a:rPr>
              <a:t>5.3】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输入一个只由字母和数字组成的字符串，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要求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利用指针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对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其重新排列，</a:t>
            </a:r>
            <a:r>
              <a:rPr lang="zh-CN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使字母在前，数字在后，</a:t>
            </a:r>
            <a:r>
              <a:rPr lang="zh-CN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但并不改变原来字母之间以及数字之间的字符顺序。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47328" y="1340768"/>
            <a:ext cx="5976664" cy="563231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#include "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iostream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endParaRPr lang="zh-CN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namespace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std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#define N 30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main()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{  char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s[N],s1[N],s2[N],*p=s,*p1=s1,*p2=s2;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(0),j(0);</a:t>
            </a:r>
            <a:endParaRPr lang="zh-CN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&lt;&lt;"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请输入字符串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"&lt;&lt;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cin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&gt;&gt;s;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while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(*p!='\0')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{  if(                                   )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{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	*p2=*p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; 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p2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++;  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else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    *p1++=*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; 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   p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++;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Box 4"/>
          <p:cNvSpPr txBox="1"/>
          <p:nvPr/>
        </p:nvSpPr>
        <p:spPr>
          <a:xfrm>
            <a:off x="6168008" y="4293096"/>
            <a:ext cx="5713312" cy="267765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*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p1='\0';				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*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p2='\0';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(s1,s2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);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&lt;&lt;"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</a:rPr>
              <a:t>重排后字符串为：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"&lt;&lt;s1&lt;&lt;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endl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 system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("pause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  return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0;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zh-CN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04" y="2636912"/>
            <a:ext cx="4032448" cy="161243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云形标注 12"/>
          <p:cNvSpPr/>
          <p:nvPr/>
        </p:nvSpPr>
        <p:spPr>
          <a:xfrm>
            <a:off x="6312024" y="1340768"/>
            <a:ext cx="5760640" cy="1248357"/>
          </a:xfrm>
          <a:prstGeom prst="cloudCallout">
            <a:avLst>
              <a:gd name="adj1" fmla="val -46101"/>
              <a:gd name="adj2" fmla="val -6240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zh-CN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方法：先拆分原串为两个串（字母串和数字串）；再合并两个串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83432" y="4653136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*p&gt;='0' &amp;&amp; *p&lt;='9'</a:t>
            </a:r>
            <a:endParaRPr lang="zh-CN" altLang="en-US" dirty="0"/>
          </a:p>
        </p:txBody>
      </p:sp>
      <p:sp>
        <p:nvSpPr>
          <p:cNvPr id="15" name="云形标注 14"/>
          <p:cNvSpPr/>
          <p:nvPr/>
        </p:nvSpPr>
        <p:spPr>
          <a:xfrm>
            <a:off x="2855640" y="1412776"/>
            <a:ext cx="2664296" cy="648072"/>
          </a:xfrm>
          <a:prstGeom prst="cloudCallout">
            <a:avLst>
              <a:gd name="adj1" fmla="val -1679"/>
              <a:gd name="adj2" fmla="val 18819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en-US" altLang="zh-CN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p1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指向字母串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3863752" y="1988840"/>
            <a:ext cx="2664296" cy="648072"/>
          </a:xfrm>
          <a:prstGeom prst="cloudCallout">
            <a:avLst>
              <a:gd name="adj1" fmla="val -993"/>
              <a:gd name="adj2" fmla="val 97894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en-US" altLang="zh-CN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p2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指向数字串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8760296" y="4437112"/>
            <a:ext cx="2736304" cy="648072"/>
          </a:xfrm>
          <a:prstGeom prst="cloudCallout">
            <a:avLst>
              <a:gd name="adj1" fmla="val -74617"/>
              <a:gd name="adj2" fmla="val 71086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zh-CN" altLang="en-US" sz="2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该函数对参数的要求是什么？</a:t>
            </a:r>
            <a:endParaRPr lang="zh-CN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7225141-2ABD-4F90-9E08-6FD9E6D41717}"/>
              </a:ext>
            </a:extLst>
          </p:cNvPr>
          <p:cNvSpPr txBox="1"/>
          <p:nvPr/>
        </p:nvSpPr>
        <p:spPr>
          <a:xfrm>
            <a:off x="47328" y="188640"/>
            <a:ext cx="796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5.4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】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统计字符串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中子串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sub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出现的次数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584" y="967441"/>
            <a:ext cx="5137320" cy="56323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#include "iostream"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using namespace std;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#define N 50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int  main()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char 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s[N],sub[N],s2[N];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int 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i,j,count(0);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&lt;&lt;"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请输入字符串：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"&lt;&lt;endl;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gets(s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&lt;&lt;"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请输入子串：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"&lt;&lt;endl;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gets(sub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);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for(i=0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;*(s+i)!='\0';i++)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(j=0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                  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j++)        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    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*(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s2+j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)=</a:t>
            </a: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          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*(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s2+j)='\0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';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		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3071664" y="5980189"/>
            <a:ext cx="3960440" cy="1008112"/>
          </a:xfrm>
          <a:prstGeom prst="cloudCallout">
            <a:avLst>
              <a:gd name="adj1" fmla="val -47322"/>
              <a:gd name="adj2" fmla="val -70121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sz="2000" kern="1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x-none" altLang="zh-CN" sz="2000" kern="1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zh-CN" altLang="zh-CN" sz="2000" kern="100" dirty="0" smtClean="0">
                <a:solidFill>
                  <a:schemeClr val="bg1">
                    <a:lumMod val="50000"/>
                  </a:schemeClr>
                </a:solidFill>
              </a:rPr>
              <a:t>中取</a:t>
            </a:r>
            <a:r>
              <a:rPr lang="zh-CN" altLang="zh-CN" sz="2000" kern="100" dirty="0">
                <a:solidFill>
                  <a:schemeClr val="bg1">
                    <a:lumMod val="50000"/>
                  </a:schemeClr>
                </a:solidFill>
              </a:rPr>
              <a:t>从下标</a:t>
            </a:r>
            <a:r>
              <a:rPr lang="x-none" altLang="zh-CN" sz="2000" kern="1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zh-CN" sz="2000" kern="100" dirty="0">
                <a:solidFill>
                  <a:schemeClr val="bg1">
                    <a:lumMod val="50000"/>
                  </a:schemeClr>
                </a:solidFill>
              </a:rPr>
              <a:t>开始的与</a:t>
            </a:r>
            <a:r>
              <a:rPr lang="x-none" altLang="zh-CN" sz="2000" kern="100" dirty="0">
                <a:solidFill>
                  <a:schemeClr val="bg1">
                    <a:lumMod val="50000"/>
                  </a:schemeClr>
                </a:solidFill>
              </a:rPr>
              <a:t>sub</a:t>
            </a:r>
            <a:r>
              <a:rPr lang="zh-CN" altLang="zh-CN" sz="2000" kern="100" dirty="0">
                <a:solidFill>
                  <a:schemeClr val="bg1">
                    <a:lumMod val="50000"/>
                  </a:schemeClr>
                </a:solidFill>
              </a:rPr>
              <a:t>等长的</a:t>
            </a:r>
            <a:r>
              <a:rPr lang="x-none" altLang="zh-CN" sz="2000" kern="1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子串</a:t>
            </a:r>
            <a:endParaRPr lang="zh-CN" altLang="zh-CN" sz="2800" kern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8008" y="3027724"/>
            <a:ext cx="6048672" cy="37856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if(</a:t>
            </a: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count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++;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if(count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==0)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&lt;&lt;"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子串未出现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"&lt;&lt;endl;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else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        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&lt;&lt;"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子串出现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"&lt;&lt;count&lt;&lt;"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</a:rPr>
              <a:t>次</a:t>
            </a: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"&lt;&lt;endl;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	system("pause");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 indent="285750">
              <a:spcAft>
                <a:spcPts val="0"/>
              </a:spcAft>
            </a:pP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return 0;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zh-CN" altLang="zh-CN" sz="3200" kern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783632" y="828870"/>
            <a:ext cx="5910588" cy="1397075"/>
          </a:xfrm>
          <a:prstGeom prst="cloudCallout">
            <a:avLst>
              <a:gd name="adj1" fmla="val -61629"/>
              <a:gd name="adj2" fmla="val -45707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方法：从</a:t>
            </a:r>
            <a:r>
              <a:rPr lang="en-US" altLang="zh-CN" sz="2000" dirty="0" smtClean="0">
                <a:solidFill>
                  <a:srgbClr val="000000"/>
                </a:solidFill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</a:rPr>
              <a:t>的第一个字符开始依次取出每一个与</a:t>
            </a:r>
            <a:r>
              <a:rPr lang="en-US" altLang="zh-CN" sz="2000" dirty="0" smtClean="0">
                <a:solidFill>
                  <a:srgbClr val="000000"/>
                </a:solidFill>
              </a:rPr>
              <a:t>sub</a:t>
            </a:r>
            <a:r>
              <a:rPr lang="zh-CN" altLang="en-US" sz="2000" dirty="0" smtClean="0">
                <a:solidFill>
                  <a:srgbClr val="000000"/>
                </a:solidFill>
              </a:rPr>
              <a:t>等长的子串，并与</a:t>
            </a:r>
            <a:r>
              <a:rPr lang="en-US" altLang="zh-CN" sz="2000" dirty="0" smtClean="0">
                <a:solidFill>
                  <a:srgbClr val="000000"/>
                </a:solidFill>
              </a:rPr>
              <a:t>sub</a:t>
            </a:r>
            <a:r>
              <a:rPr lang="zh-CN" altLang="en-US" sz="2000" dirty="0" smtClean="0">
                <a:solidFill>
                  <a:srgbClr val="000000"/>
                </a:solidFill>
              </a:rPr>
              <a:t>进行比较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8128" y="302774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strcmp(s2,sub</a:t>
            </a:r>
            <a:r>
              <a:rPr lang="x-none" altLang="zh-CN" kern="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zh-CN" kern="100" dirty="0" smtClean="0">
                <a:solidFill>
                  <a:schemeClr val="bg1">
                    <a:lumMod val="50000"/>
                  </a:schemeClr>
                </a:solidFill>
              </a:rPr>
              <a:t>==0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207568" y="5749357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*(s+i+j)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847528" y="5373216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kern="100" dirty="0">
                <a:solidFill>
                  <a:schemeClr val="bg1">
                    <a:lumMod val="50000"/>
                  </a:schemeClr>
                </a:solidFill>
              </a:rPr>
              <a:t>*(sub+j)!='\0'</a:t>
            </a:r>
            <a:endParaRPr lang="zh-CN" altLang="en-US" dirty="0"/>
          </a:p>
        </p:txBody>
      </p:sp>
      <p:pic>
        <p:nvPicPr>
          <p:cNvPr id="21" name="图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124" y="620689"/>
            <a:ext cx="4542540" cy="2182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3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3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47225141-2ABD-4F90-9E08-6FD9E6D41717}"/>
              </a:ext>
            </a:extLst>
          </p:cNvPr>
          <p:cNvSpPr txBox="1"/>
          <p:nvPr/>
        </p:nvSpPr>
        <p:spPr>
          <a:xfrm>
            <a:off x="47328" y="188640"/>
            <a:ext cx="10801200" cy="602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5.5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】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单词</a:t>
            </a:r>
            <a:r>
              <a:rPr kumimoji="1"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计分游戏按单词中的每个字母的点值计分，若点数分配如下：</a:t>
            </a:r>
          </a:p>
          <a:p>
            <a:pPr lvl="3" algn="just" eaLnBrk="1" hangingPunct="1">
              <a:spcBef>
                <a:spcPts val="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1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：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 A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, E, I, L, N, O, R, S, T, U</a:t>
            </a:r>
            <a:endParaRPr kumimoji="1" lang="zh-CN" altLang="zh-CN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lvl="3" algn="just" eaLnBrk="1" hangingPunct="1">
              <a:spcBef>
                <a:spcPts val="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2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：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 D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, G</a:t>
            </a:r>
            <a:endParaRPr kumimoji="1" lang="zh-CN" altLang="zh-CN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lvl="3" algn="just" eaLnBrk="1" hangingPunct="1">
              <a:spcBef>
                <a:spcPts val="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3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：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 B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, C, M, P</a:t>
            </a:r>
            <a:endParaRPr kumimoji="1" lang="zh-CN" altLang="zh-CN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lvl="3" algn="just" eaLnBrk="1" hangingPunct="1">
              <a:spcBef>
                <a:spcPts val="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4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：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 F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, H, V, W, Y</a:t>
            </a:r>
            <a:endParaRPr kumimoji="1" lang="zh-CN" altLang="zh-CN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lvl="3" algn="just" eaLnBrk="1" hangingPunct="1">
              <a:spcBef>
                <a:spcPts val="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5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：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 K</a:t>
            </a:r>
            <a:endParaRPr kumimoji="1" lang="zh-CN" altLang="zh-CN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lvl="3" algn="just" eaLnBrk="1" hangingPunct="1">
              <a:spcBef>
                <a:spcPts val="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8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：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 J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, 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X</a:t>
            </a:r>
            <a:endParaRPr kumimoji="1" lang="en-US" altLang="zh-CN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lvl="3" algn="just" eaLnBrk="1" hangingPunct="1">
              <a:spcBef>
                <a:spcPts val="0"/>
              </a:spcBef>
            </a:pP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10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：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, Z</a:t>
            </a:r>
            <a:endParaRPr kumimoji="1" lang="zh-CN" altLang="zh-CN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algn="just" eaLnBrk="1" hangingPunct="1">
              <a:spcBef>
                <a:spcPts val="0"/>
              </a:spcBef>
            </a:pP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输入</a:t>
            </a:r>
            <a:r>
              <a:rPr kumimoji="1" lang="zh-CN" altLang="zh-CN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一组</a:t>
            </a:r>
            <a:r>
              <a:rPr kumimoji="1"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单词，以“</a:t>
            </a:r>
            <a:r>
              <a:rPr kumimoji="1"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#</a:t>
            </a:r>
            <a:r>
              <a:rPr kumimoji="1"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”表示输入结束，依次输出每个单词的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分数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，统计时不区分字母的大小写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。</a:t>
            </a:r>
            <a:endParaRPr kumimoji="1" lang="zh-CN" altLang="zh-CN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kumimoji="1" lang="zh-CN" altLang="zh-CN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分析</a:t>
            </a:r>
            <a:r>
              <a:rPr kumimoji="1" lang="zh-CN" altLang="zh-CN" dirty="0" smtClean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：</a:t>
            </a:r>
            <a:endParaRPr kumimoji="1" lang="en-US" altLang="zh-CN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将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26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个</a:t>
            </a:r>
            <a:r>
              <a:rPr kumimoji="1"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字母的点数存放在一维数组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a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中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，其中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a[0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]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代表</a:t>
            </a:r>
            <a:r>
              <a:rPr lang="en-US" altLang="zh-CN" dirty="0" smtClean="0">
                <a:solidFill>
                  <a:srgbClr val="000000"/>
                </a:solidFill>
              </a:rPr>
              <a:t>'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的点数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, a[1]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代表</a:t>
            </a:r>
            <a:r>
              <a:rPr lang="en-US" altLang="zh-CN" dirty="0" smtClean="0">
                <a:solidFill>
                  <a:srgbClr val="000000"/>
                </a:solidFill>
              </a:rPr>
              <a:t>'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的点数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，以此类推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；</a:t>
            </a:r>
            <a:endParaRPr kumimoji="1" lang="en-US" altLang="zh-CN" dirty="0" smtClean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对于</a:t>
            </a:r>
            <a:r>
              <a:rPr kumimoji="1"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任意一个字母</a:t>
            </a:r>
            <a:r>
              <a:rPr kumimoji="1"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ch</a:t>
            </a:r>
            <a:r>
              <a:rPr kumimoji="1"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，其点数应该存储在数组元素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a[</a:t>
            </a:r>
            <a:r>
              <a:rPr kumimoji="1" lang="en-US" altLang="zh-CN" dirty="0" err="1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ch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-</a:t>
            </a:r>
            <a:r>
              <a:rPr lang="en-US" altLang="zh-CN" dirty="0" smtClean="0">
                <a:solidFill>
                  <a:srgbClr val="000000"/>
                </a:solidFill>
              </a:rPr>
              <a:t>'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'</a:t>
            </a:r>
            <a:r>
              <a:rPr kumimoji="1" lang="en-US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]</a:t>
            </a:r>
            <a:r>
              <a:rPr kumimoji="1" lang="zh-CN" altLang="zh-CN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中</a:t>
            </a:r>
            <a:r>
              <a:rPr kumimoji="1" lang="zh-CN" altLang="en-US" dirty="0" smtClean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；</a:t>
            </a:r>
            <a:endParaRPr kumimoji="1" lang="zh-CN" altLang="zh-CN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328" y="9498"/>
            <a:ext cx="10297144" cy="688803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00"/>
                </a:solidFill>
              </a:rPr>
              <a:t>#include "</a:t>
            </a:r>
            <a:r>
              <a:rPr lang="en-US" altLang="zh-CN" dirty="0" err="1">
                <a:solidFill>
                  <a:srgbClr val="000000"/>
                </a:solidFill>
              </a:rPr>
              <a:t>iostream</a:t>
            </a:r>
            <a:r>
              <a:rPr lang="en-US" altLang="zh-CN" dirty="0">
                <a:solidFill>
                  <a:srgbClr val="000000"/>
                </a:solidFill>
              </a:rPr>
              <a:t>"</a:t>
            </a:r>
          </a:p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00"/>
                </a:solidFill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</a:rPr>
              <a:t>std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00"/>
                </a:solidFill>
              </a:rPr>
              <a:t>#define N 40</a:t>
            </a:r>
          </a:p>
          <a:p>
            <a:pPr>
              <a:lnSpc>
                <a:spcPct val="85000"/>
              </a:lnSpc>
            </a:pPr>
            <a:r>
              <a:rPr lang="en-US" altLang="zh-CN" dirty="0" err="1">
                <a:solidFill>
                  <a:srgbClr val="000000"/>
                </a:solidFill>
              </a:rPr>
              <a:t>int</a:t>
            </a:r>
            <a:r>
              <a:rPr lang="en-US" altLang="zh-CN" dirty="0">
                <a:solidFill>
                  <a:srgbClr val="000000"/>
                </a:solidFill>
              </a:rPr>
              <a:t> main()</a:t>
            </a:r>
          </a:p>
          <a:p>
            <a:pPr>
              <a:lnSpc>
                <a:spcPct val="85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{  </a:t>
            </a:r>
            <a:r>
              <a:rPr lang="en-US" altLang="zh-CN" dirty="0" err="1" smtClean="0">
                <a:solidFill>
                  <a:srgbClr val="000000"/>
                </a:solidFill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a[]={1,3,3,2,1,4,2,4,1,8,5,1,3,1,1,3,10,1,1,1,1,4,4,8,4,10},</a:t>
            </a:r>
            <a:r>
              <a:rPr lang="en-US" altLang="zh-CN" dirty="0" err="1">
                <a:solidFill>
                  <a:srgbClr val="000000"/>
                </a:solidFill>
              </a:rPr>
              <a:t>k,score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char </a:t>
            </a:r>
            <a:r>
              <a:rPr lang="en-US" altLang="zh-CN" dirty="0" err="1">
                <a:solidFill>
                  <a:srgbClr val="000000"/>
                </a:solidFill>
              </a:rPr>
              <a:t>str</a:t>
            </a:r>
            <a:r>
              <a:rPr lang="en-US" altLang="zh-CN" dirty="0">
                <a:solidFill>
                  <a:srgbClr val="000000"/>
                </a:solidFill>
              </a:rPr>
              <a:t>[N],*q;</a:t>
            </a:r>
          </a:p>
          <a:p>
            <a:pPr>
              <a:lnSpc>
                <a:spcPct val="85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&lt;&lt;"</a:t>
            </a:r>
            <a:r>
              <a:rPr lang="zh-CN" altLang="en-US" dirty="0">
                <a:solidFill>
                  <a:srgbClr val="000000"/>
                </a:solidFill>
              </a:rPr>
              <a:t>请输入单词：</a:t>
            </a:r>
            <a:r>
              <a:rPr lang="en-US" altLang="zh-CN" dirty="0">
                <a:solidFill>
                  <a:srgbClr val="000000"/>
                </a:solidFill>
              </a:rPr>
              <a:t>"&lt;&lt;</a:t>
            </a:r>
            <a:r>
              <a:rPr lang="en-US" altLang="zh-CN" dirty="0" err="1">
                <a:solidFill>
                  <a:srgbClr val="000000"/>
                </a:solidFill>
              </a:rPr>
              <a:t>endl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</a:t>
            </a:r>
            <a:r>
              <a:rPr lang="en-US" altLang="zh-CN" dirty="0" err="1">
                <a:solidFill>
                  <a:srgbClr val="000000"/>
                </a:solidFill>
              </a:rPr>
              <a:t>str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q=</a:t>
            </a:r>
            <a:r>
              <a:rPr lang="en-US" altLang="zh-CN" dirty="0" err="1" smtClean="0">
                <a:solidFill>
                  <a:srgbClr val="000000"/>
                </a:solidFill>
              </a:rPr>
              <a:t>strupr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</a:rPr>
              <a:t>str</a:t>
            </a:r>
            <a:r>
              <a:rPr lang="en-US" altLang="zh-CN" dirty="0">
                <a:solidFill>
                  <a:srgbClr val="000000"/>
                </a:solidFill>
              </a:rPr>
              <a:t>);//</a:t>
            </a:r>
            <a:r>
              <a:rPr lang="zh-CN" altLang="en-US" dirty="0">
                <a:solidFill>
                  <a:srgbClr val="000000"/>
                </a:solidFill>
              </a:rPr>
              <a:t>便于不区分大小写</a:t>
            </a:r>
          </a:p>
          <a:p>
            <a:pPr>
              <a:lnSpc>
                <a:spcPct val="85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while(                                     )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{   score=0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while</a:t>
            </a:r>
            <a:r>
              <a:rPr lang="en-US" altLang="zh-CN" dirty="0">
                <a:solidFill>
                  <a:srgbClr val="000000"/>
                </a:solidFill>
              </a:rPr>
              <a:t>(*q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{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k</a:t>
            </a:r>
            <a:r>
              <a:rPr lang="en-US" altLang="zh-CN" dirty="0">
                <a:solidFill>
                  <a:srgbClr val="000000"/>
                </a:solidFill>
              </a:rPr>
              <a:t>=*q-'A';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    score=score+          ;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    q</a:t>
            </a:r>
            <a:r>
              <a:rPr lang="en-US" altLang="zh-CN" dirty="0">
                <a:solidFill>
                  <a:srgbClr val="000000"/>
                </a:solidFill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}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cout</a:t>
            </a:r>
            <a:r>
              <a:rPr lang="en-US" altLang="zh-CN" dirty="0">
                <a:solidFill>
                  <a:srgbClr val="000000"/>
                </a:solidFill>
              </a:rPr>
              <a:t>&lt;&lt;"</a:t>
            </a:r>
            <a:r>
              <a:rPr lang="zh-CN" altLang="en-US" dirty="0">
                <a:solidFill>
                  <a:srgbClr val="000000"/>
                </a:solidFill>
              </a:rPr>
              <a:t>得分</a:t>
            </a:r>
            <a:r>
              <a:rPr lang="en-US" altLang="zh-CN" dirty="0">
                <a:solidFill>
                  <a:srgbClr val="000000"/>
                </a:solidFill>
              </a:rPr>
              <a:t>"&lt;&lt;score&lt;&lt;</a:t>
            </a:r>
            <a:r>
              <a:rPr lang="en-US" altLang="zh-CN" dirty="0" err="1">
                <a:solidFill>
                  <a:srgbClr val="000000"/>
                </a:solidFill>
              </a:rPr>
              <a:t>endl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cin</a:t>
            </a:r>
            <a:r>
              <a:rPr lang="en-US" altLang="zh-CN" dirty="0">
                <a:solidFill>
                  <a:srgbClr val="000000"/>
                </a:solidFill>
              </a:rPr>
              <a:t>&gt;&gt;</a:t>
            </a:r>
            <a:r>
              <a:rPr lang="en-US" altLang="zh-CN" dirty="0" err="1">
                <a:solidFill>
                  <a:srgbClr val="000000"/>
                </a:solidFill>
              </a:rPr>
              <a:t>str</a:t>
            </a:r>
            <a:r>
              <a:rPr lang="en-US" altLang="zh-CN" dirty="0">
                <a:solidFill>
                  <a:srgbClr val="000000"/>
                </a:solidFill>
              </a:rPr>
              <a:t>;  //</a:t>
            </a:r>
            <a:r>
              <a:rPr lang="zh-CN" altLang="en-US" dirty="0">
                <a:solidFill>
                  <a:srgbClr val="000000"/>
                </a:solidFill>
              </a:rPr>
              <a:t>处理下一个单词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q=</a:t>
            </a:r>
            <a:r>
              <a:rPr lang="en-US" altLang="zh-CN" dirty="0" err="1" smtClean="0">
                <a:solidFill>
                  <a:srgbClr val="000000"/>
                </a:solidFill>
              </a:rPr>
              <a:t>strupr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</a:rPr>
              <a:t>str</a:t>
            </a:r>
            <a:r>
              <a:rPr lang="en-US" altLang="zh-CN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}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system</a:t>
            </a:r>
            <a:r>
              <a:rPr lang="en-US" altLang="zh-CN" dirty="0">
                <a:solidFill>
                  <a:srgbClr val="000000"/>
                </a:solidFill>
              </a:rPr>
              <a:t>("pause</a:t>
            </a:r>
            <a:r>
              <a:rPr lang="en-US" altLang="zh-CN" dirty="0" smtClean="0">
                <a:solidFill>
                  <a:srgbClr val="000000"/>
                </a:solidFill>
              </a:rPr>
              <a:t>");    return 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;  }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5480" y="278092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</a:rPr>
              <a:t>strcmp</a:t>
            </a:r>
            <a:r>
              <a:rPr lang="en-US" altLang="zh-CN" dirty="0">
                <a:solidFill>
                  <a:srgbClr val="000000"/>
                </a:solidFill>
              </a:rPr>
              <a:t>(q,"#")!=0</a:t>
            </a:r>
            <a:endParaRPr lang="zh-CN" altLang="en-US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727848" y="1844824"/>
            <a:ext cx="2844316" cy="648072"/>
          </a:xfrm>
          <a:prstGeom prst="cloudCallout">
            <a:avLst>
              <a:gd name="adj1" fmla="val -86682"/>
              <a:gd name="adj2" fmla="val 125013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>
                    <a:lumMod val="50000"/>
                  </a:schemeClr>
                </a:solidFill>
              </a:rPr>
              <a:t>输入</a:t>
            </a:r>
            <a:r>
              <a:rPr lang="en-US" altLang="zh-CN" sz="2000" dirty="0" smtClean="0">
                <a:solidFill>
                  <a:srgbClr val="000000"/>
                </a:solidFill>
              </a:rPr>
              <a:t>"#</a:t>
            </a:r>
            <a:r>
              <a:rPr lang="en-US" altLang="zh-CN" sz="2000" dirty="0">
                <a:solidFill>
                  <a:srgbClr val="000000"/>
                </a:solidFill>
              </a:rPr>
              <a:t>"</a:t>
            </a:r>
            <a:r>
              <a:rPr lang="zh-CN" altLang="en-US" sz="2000" dirty="0" smtClean="0">
                <a:solidFill>
                  <a:srgbClr val="000000"/>
                </a:solidFill>
              </a:rPr>
              <a:t>时结束 </a:t>
            </a:r>
            <a:endParaRPr lang="zh-CN" altLang="zh-CN" sz="2000" kern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115727" y="3112780"/>
            <a:ext cx="2646294" cy="534960"/>
          </a:xfrm>
          <a:prstGeom prst="cloudCallout">
            <a:avLst>
              <a:gd name="adj1" fmla="val -95366"/>
              <a:gd name="adj2" fmla="val 55782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>
                    <a:lumMod val="50000"/>
                  </a:schemeClr>
                </a:solidFill>
              </a:rPr>
              <a:t>等价于</a:t>
            </a:r>
            <a:r>
              <a:rPr lang="en-US" altLang="zh-CN" sz="2000" kern="100" dirty="0" smtClean="0">
                <a:solidFill>
                  <a:schemeClr val="bg1">
                    <a:lumMod val="50000"/>
                  </a:schemeClr>
                </a:solidFill>
              </a:rPr>
              <a:t>*q!=</a:t>
            </a:r>
            <a:r>
              <a:rPr lang="en-US" altLang="zh-CN" sz="2000" dirty="0">
                <a:solidFill>
                  <a:srgbClr val="000000"/>
                </a:solidFill>
              </a:rPr>
              <a:t>'</a:t>
            </a:r>
            <a:r>
              <a:rPr lang="en-US" altLang="zh-CN" sz="2000" kern="100" dirty="0" smtClean="0">
                <a:solidFill>
                  <a:schemeClr val="bg1">
                    <a:lumMod val="50000"/>
                  </a:schemeClr>
                </a:solidFill>
              </a:rPr>
              <a:t>\0</a:t>
            </a:r>
            <a:r>
              <a:rPr lang="en-US" altLang="zh-CN" sz="2000" dirty="0">
                <a:solidFill>
                  <a:srgbClr val="000000"/>
                </a:solidFill>
              </a:rPr>
              <a:t>'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endParaRPr lang="zh-CN" altLang="zh-CN" sz="2000" kern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线形标注 2 4"/>
          <p:cNvSpPr/>
          <p:nvPr/>
        </p:nvSpPr>
        <p:spPr bwMode="auto">
          <a:xfrm>
            <a:off x="3287688" y="3813659"/>
            <a:ext cx="7200800" cy="357324"/>
          </a:xfrm>
          <a:prstGeom prst="borderCallout2">
            <a:avLst>
              <a:gd name="adj1" fmla="val 18750"/>
              <a:gd name="adj2" fmla="val -13"/>
              <a:gd name="adj3" fmla="val 23624"/>
              <a:gd name="adj4" fmla="val -12192"/>
              <a:gd name="adj5" fmla="val 46697"/>
              <a:gd name="adj6" fmla="val -14751"/>
            </a:avLst>
          </a:prstGeom>
          <a:solidFill>
            <a:srgbClr val="CCFF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zh-CN" altLang="en-US" sz="2000" kern="100" dirty="0">
                <a:solidFill>
                  <a:schemeClr val="bg1">
                    <a:lumMod val="50000"/>
                  </a:schemeClr>
                </a:solidFill>
              </a:rPr>
              <a:t>为</a:t>
            </a: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</a:rPr>
              <a:t>*q</a:t>
            </a:r>
            <a:r>
              <a:rPr lang="zh-CN" altLang="en-US" sz="2000" kern="100" dirty="0">
                <a:solidFill>
                  <a:schemeClr val="bg1">
                    <a:lumMod val="50000"/>
                  </a:schemeClr>
                </a:solidFill>
              </a:rPr>
              <a:t>所代表的字母在字母表中的序号，</a:t>
            </a:r>
            <a:r>
              <a:rPr lang="zh-CN" altLang="en-US" sz="2000" kern="100" dirty="0" smtClean="0">
                <a:solidFill>
                  <a:schemeClr val="bg1">
                    <a:lumMod val="50000"/>
                  </a:schemeClr>
                </a:solidFill>
              </a:rPr>
              <a:t>其中</a:t>
            </a:r>
            <a:r>
              <a:rPr lang="en-US" altLang="zh-CN" sz="2000" dirty="0" smtClean="0">
                <a:solidFill>
                  <a:srgbClr val="000000"/>
                </a:solidFill>
              </a:rPr>
              <a:t>'A</a:t>
            </a:r>
            <a:r>
              <a:rPr lang="en-US" altLang="zh-CN" sz="2000" dirty="0">
                <a:solidFill>
                  <a:srgbClr val="000000"/>
                </a:solidFill>
              </a:rPr>
              <a:t>'</a:t>
            </a:r>
            <a:r>
              <a:rPr lang="zh-CN" altLang="en-US" sz="2000" dirty="0" smtClean="0">
                <a:solidFill>
                  <a:srgbClr val="000000"/>
                </a:solidFill>
              </a:rPr>
              <a:t>的</a:t>
            </a:r>
            <a:r>
              <a:rPr lang="zh-CN" altLang="en-US" sz="2000" kern="100" dirty="0">
                <a:solidFill>
                  <a:schemeClr val="bg1">
                    <a:lumMod val="50000"/>
                  </a:schemeClr>
                </a:solidFill>
              </a:rPr>
              <a:t>序号从</a:t>
            </a: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2000" kern="100" dirty="0">
                <a:solidFill>
                  <a:schemeClr val="bg1">
                    <a:lumMod val="50000"/>
                  </a:schemeClr>
                </a:solidFill>
              </a:rPr>
              <a:t>开始</a:t>
            </a:r>
            <a:endParaRPr lang="zh-CN" altLang="zh-CN" sz="2000" kern="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73689" y="4088429"/>
            <a:ext cx="68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</a:rPr>
              <a:t>[k]</a:t>
            </a:r>
            <a:endParaRPr lang="zh-CN" altLang="en-US" dirty="0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270650" y="4476057"/>
            <a:ext cx="5209726" cy="534960"/>
          </a:xfrm>
          <a:prstGeom prst="cloudCallout">
            <a:avLst>
              <a:gd name="adj1" fmla="val -71433"/>
              <a:gd name="adj2" fmla="val -43520"/>
            </a:avLst>
          </a:prstGeom>
          <a:solidFill>
            <a:srgbClr val="CCFFFF"/>
          </a:solidFill>
          <a:ln w="952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a[k]</a:t>
            </a:r>
            <a:r>
              <a:rPr lang="zh-CN" altLang="en-US" sz="2000" dirty="0" smtClean="0">
                <a:solidFill>
                  <a:srgbClr val="000000"/>
                </a:solidFill>
              </a:rPr>
              <a:t>为</a:t>
            </a:r>
            <a:r>
              <a:rPr lang="en-US" altLang="zh-CN" sz="2000" kern="100" dirty="0" smtClean="0">
                <a:solidFill>
                  <a:schemeClr val="bg1">
                    <a:lumMod val="50000"/>
                  </a:schemeClr>
                </a:solidFill>
              </a:rPr>
              <a:t>*q</a:t>
            </a:r>
            <a:r>
              <a:rPr lang="zh-CN" altLang="en-US" sz="2000" kern="100" dirty="0" smtClean="0">
                <a:solidFill>
                  <a:schemeClr val="bg1">
                    <a:lumMod val="50000"/>
                  </a:schemeClr>
                </a:solidFill>
              </a:rPr>
              <a:t>所</a:t>
            </a:r>
            <a:r>
              <a:rPr lang="zh-CN" altLang="en-US" sz="2000" kern="100" dirty="0">
                <a:solidFill>
                  <a:schemeClr val="bg1">
                    <a:lumMod val="50000"/>
                  </a:schemeClr>
                </a:solidFill>
              </a:rPr>
              <a:t>代表的</a:t>
            </a:r>
            <a:r>
              <a:rPr lang="zh-CN" altLang="en-US" sz="2000" kern="100" dirty="0" smtClean="0">
                <a:solidFill>
                  <a:schemeClr val="bg1">
                    <a:lumMod val="50000"/>
                  </a:schemeClr>
                </a:solidFill>
              </a:rPr>
              <a:t>字母的点数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endParaRPr lang="zh-CN" altLang="zh-CN" sz="2000" kern="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5" grpId="0" animBg="1"/>
      <p:bldP spid="13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/>
          <p:nvPr/>
        </p:nvSpPr>
        <p:spPr>
          <a:xfrm>
            <a:off x="298724" y="247923"/>
            <a:ext cx="8785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323" name="Text Box 3"/>
          <p:cNvSpPr txBox="1"/>
          <p:nvPr/>
        </p:nvSpPr>
        <p:spPr>
          <a:xfrm>
            <a:off x="119336" y="132035"/>
            <a:ext cx="21240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本章难点：</a:t>
            </a:r>
          </a:p>
        </p:txBody>
      </p:sp>
      <p:sp>
        <p:nvSpPr>
          <p:cNvPr id="56325" name="Text Box 6"/>
          <p:cNvSpPr txBox="1"/>
          <p:nvPr/>
        </p:nvSpPr>
        <p:spPr>
          <a:xfrm>
            <a:off x="119336" y="3921398"/>
            <a:ext cx="87137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6326" name="Text Box 7"/>
          <p:cNvSpPr txBox="1"/>
          <p:nvPr/>
        </p:nvSpPr>
        <p:spPr>
          <a:xfrm>
            <a:off x="119336" y="824185"/>
            <a:ext cx="8820150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数组的指针表示法 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指向数组首元素的指针变量与数组名的本质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区别</a:t>
            </a:r>
            <a:endParaRPr lang="en-US" altLang="zh-CN" sz="2400" dirty="0" smtClean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63352" y="188640"/>
            <a:ext cx="1065718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CN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基本概念</a:t>
            </a:r>
          </a:p>
          <a:p>
            <a:pPr algn="just" eaLnBrk="1" hangingPunct="1">
              <a:spcBef>
                <a:spcPts val="1200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变量在内存中存放都对应一段</a:t>
            </a:r>
            <a:r>
              <a:rPr lang="zh-CN" altLang="en-US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第一个字节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的地址就是变量的地址，将存放地址的变量称为指针变量。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1344" y="4005064"/>
            <a:ext cx="6336704" cy="280076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00150" indent="-4572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600" b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&amp;—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求地址运算符</a:t>
            </a:r>
            <a:endParaRPr lang="en-US" altLang="zh-CN" sz="26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的地址是系统分配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lang="en-US" altLang="zh-CN" sz="26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程序中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可使用</a:t>
            </a: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运算符求得变量的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6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假设有定义</a:t>
            </a:r>
            <a:r>
              <a:rPr lang="en-US" altLang="zh-CN" sz="2600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x</a:t>
            </a: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，则：</a:t>
            </a:r>
            <a:endParaRPr lang="en-US" altLang="zh-CN" sz="260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&amp;</a:t>
            </a: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就是变量的地址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	</a:t>
            </a:r>
          </a:p>
        </p:txBody>
      </p:sp>
      <p:graphicFrame>
        <p:nvGraphicFramePr>
          <p:cNvPr id="4102" name="Object 7"/>
          <p:cNvGraphicFramePr>
            <a:graphicFrameLocks noChangeAspect="1"/>
          </p:cNvGraphicFramePr>
          <p:nvPr>
            <p:extLst/>
          </p:nvPr>
        </p:nvGraphicFramePr>
        <p:xfrm>
          <a:off x="1909272" y="1724832"/>
          <a:ext cx="2578608" cy="2224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位图图像" r:id="rId3" imgW="2419048" imgH="2085714" progId="Paint.Picture">
                  <p:embed/>
                </p:oleObj>
              </mc:Choice>
              <mc:Fallback>
                <p:oleObj name="位图图像" r:id="rId3" imgW="2419048" imgH="2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272" y="1724832"/>
                        <a:ext cx="2578608" cy="2224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744072" y="4005064"/>
            <a:ext cx="4536504" cy="22436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取内容运算符</a:t>
            </a:r>
            <a:endParaRPr kumimoji="1" lang="zh-CN" altLang="en-US" sz="26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*</a:t>
            </a:r>
            <a:r>
              <a:rPr kumimoji="1"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kumimoji="1"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   </a:t>
            </a:r>
            <a:endParaRPr kumimoji="1" lang="en-US" altLang="zh-CN" sz="26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根据地址取内容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6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图中所示， *</a:t>
            </a:r>
            <a:r>
              <a:rPr kumimoji="1"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(&amp;x) 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的值为</a:t>
            </a:r>
            <a:r>
              <a:rPr kumimoji="1" lang="en-US" altLang="zh-CN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586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7327" y="219456"/>
            <a:ext cx="8618195" cy="39780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64"/>
              </a:spcBef>
            </a:pPr>
            <a:r>
              <a:rPr lang="zh-CN" altLang="en-US" sz="2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指针：</a:t>
            </a:r>
            <a:endParaRPr lang="zh-CN" altLang="en-US" sz="26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864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种特殊变量，该变量中存放的是地址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。如，</a:t>
            </a:r>
          </a:p>
          <a:p>
            <a:pPr algn="just" eaLnBrk="1" hangingPunct="1">
              <a:spcBef>
                <a:spcPts val="864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x=4 ;</a:t>
            </a:r>
          </a:p>
          <a:p>
            <a:pPr algn="just" eaLnBrk="1" hangingPunct="1">
              <a:spcBef>
                <a:spcPts val="864"/>
              </a:spcBef>
            </a:pP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smtClean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ea typeface="仿宋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p ;   </a:t>
            </a:r>
          </a:p>
          <a:p>
            <a:pPr algn="just" eaLnBrk="1" hangingPunct="1">
              <a:spcBef>
                <a:spcPts val="864"/>
              </a:spcBef>
            </a:pP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400" dirty="0" smtClean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 p</a:t>
            </a:r>
            <a:r>
              <a:rPr lang="en-US" altLang="zh-CN" sz="2400" dirty="0">
                <a:solidFill>
                  <a:srgbClr val="000000"/>
                </a:solidFill>
                <a:ea typeface="仿宋_GB2312" pitchFamily="49" charset="-122"/>
                <a:cs typeface="Times New Roman" panose="02020603050405020304" pitchFamily="18" charset="0"/>
              </a:rPr>
              <a:t>=&amp;x ;   </a:t>
            </a:r>
          </a:p>
          <a:p>
            <a:pPr algn="just" eaLnBrk="1" hangingPunct="1">
              <a:spcBef>
                <a:spcPts val="864"/>
              </a:spcBef>
            </a:pP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marL="457200" indent="-457200" algn="just" eaLnBrk="1" hangingPunct="1">
              <a:spcBef>
                <a:spcPts val="864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是指针变量，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</a:t>
            </a: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是指向</a:t>
            </a: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lang="en-US" altLang="zh-CN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457200" indent="-457200" algn="just" eaLnBrk="1" hangingPunct="1">
              <a:spcBef>
                <a:spcPts val="864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所指向单元中的内容，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代表同</a:t>
            </a:r>
            <a:r>
              <a:rPr lang="zh-CN" altLang="en-US" sz="26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en-US" sz="26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数据；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	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189537" y="527100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rgbClr val="000000"/>
              </a:solidFill>
            </a:endParaRPr>
          </a:p>
        </p:txBody>
      </p:sp>
      <p:sp>
        <p:nvSpPr>
          <p:cNvPr id="5126" name="文本框 1"/>
          <p:cNvSpPr txBox="1">
            <a:spLocks noChangeArrowheads="1"/>
          </p:cNvSpPr>
          <p:nvPr/>
        </p:nvSpPr>
        <p:spPr bwMode="auto">
          <a:xfrm>
            <a:off x="1847528" y="4832082"/>
            <a:ext cx="5252085" cy="15696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             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&amp;x                                </a:t>
            </a:r>
            <a:r>
              <a:rPr lang="en-US" altLang="zh-CN" sz="2400" dirty="0" err="1">
                <a:solidFill>
                  <a:srgbClr val="000000"/>
                </a:solidFill>
              </a:rPr>
              <a:t>x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p                                 *p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</a:rPr>
              <a:t>                                       *(&amp;x)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91744" y="1412776"/>
            <a:ext cx="2294001" cy="1132716"/>
            <a:chOff x="5717751" y="3266694"/>
            <a:chExt cx="2294001" cy="1132716"/>
          </a:xfrm>
        </p:grpSpPr>
        <p:grpSp>
          <p:nvGrpSpPr>
            <p:cNvPr id="5125" name="Group 9"/>
            <p:cNvGrpSpPr>
              <a:grpSpLocks/>
            </p:cNvGrpSpPr>
            <p:nvPr/>
          </p:nvGrpSpPr>
          <p:grpSpPr bwMode="auto">
            <a:xfrm>
              <a:off x="5717751" y="3528444"/>
              <a:ext cx="2294001" cy="870966"/>
              <a:chOff x="1977" y="3771"/>
              <a:chExt cx="2007" cy="762"/>
            </a:xfrm>
          </p:grpSpPr>
          <p:sp>
            <p:nvSpPr>
              <p:cNvPr id="5131" name="Text Box 4"/>
              <p:cNvSpPr txBox="1">
                <a:spLocks noChangeArrowheads="1"/>
              </p:cNvSpPr>
              <p:nvPr/>
            </p:nvSpPr>
            <p:spPr bwMode="auto">
              <a:xfrm>
                <a:off x="1977" y="3771"/>
                <a:ext cx="768" cy="404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solidFill>
                      <a:srgbClr val="000000"/>
                    </a:solidFill>
                  </a:rPr>
                  <a:t>1001</a:t>
                </a:r>
              </a:p>
            </p:txBody>
          </p:sp>
          <p:sp>
            <p:nvSpPr>
              <p:cNvPr id="5132" name="Line 5"/>
              <p:cNvSpPr>
                <a:spLocks noChangeShapeType="1"/>
              </p:cNvSpPr>
              <p:nvPr/>
            </p:nvSpPr>
            <p:spPr bwMode="auto">
              <a:xfrm>
                <a:off x="2784" y="3936"/>
                <a:ext cx="842" cy="1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33" name="Text Box 6"/>
              <p:cNvSpPr txBox="1">
                <a:spLocks noChangeArrowheads="1"/>
              </p:cNvSpPr>
              <p:nvPr/>
            </p:nvSpPr>
            <p:spPr bwMode="auto">
              <a:xfrm>
                <a:off x="3600" y="3792"/>
                <a:ext cx="384" cy="404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5134" name="Text Box 7"/>
              <p:cNvSpPr txBox="1">
                <a:spLocks noChangeArrowheads="1"/>
              </p:cNvSpPr>
              <p:nvPr/>
            </p:nvSpPr>
            <p:spPr bwMode="auto">
              <a:xfrm>
                <a:off x="2250" y="4049"/>
                <a:ext cx="31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5135" name="Text Box 8"/>
              <p:cNvSpPr txBox="1">
                <a:spLocks noChangeArrowheads="1"/>
              </p:cNvSpPr>
              <p:nvPr/>
            </p:nvSpPr>
            <p:spPr bwMode="auto">
              <a:xfrm>
                <a:off x="3600" y="4129"/>
                <a:ext cx="38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</p:grpSp>
        <p:sp>
          <p:nvSpPr>
            <p:cNvPr id="5127" name="文本框 3"/>
            <p:cNvSpPr txBox="1">
              <a:spLocks noChangeArrowheads="1"/>
            </p:cNvSpPr>
            <p:nvPr/>
          </p:nvSpPr>
          <p:spPr bwMode="auto">
            <a:xfrm>
              <a:off x="6610368" y="3266694"/>
              <a:ext cx="9486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000000"/>
                  </a:solidFill>
                </a:rPr>
                <a:t>1001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130" name="右大括号 6"/>
          <p:cNvSpPr>
            <a:spLocks/>
          </p:cNvSpPr>
          <p:nvPr/>
        </p:nvSpPr>
        <p:spPr bwMode="auto">
          <a:xfrm>
            <a:off x="6435531" y="5765912"/>
            <a:ext cx="208026" cy="457200"/>
          </a:xfrm>
          <a:prstGeom prst="rightBrace">
            <a:avLst>
              <a:gd name="adj1" fmla="val 8303"/>
              <a:gd name="adj2" fmla="val 50000"/>
            </a:avLst>
          </a:prstGeom>
          <a:noFill/>
          <a:ln w="9525" algn="ctr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6539544" y="4692454"/>
            <a:ext cx="2160240" cy="606543"/>
          </a:xfrm>
          <a:prstGeom prst="cloudCallout">
            <a:avLst>
              <a:gd name="adj1" fmla="val -69294"/>
              <a:gd name="adj2" fmla="val 779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直接访问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7176120" y="5547098"/>
            <a:ext cx="2160240" cy="606543"/>
          </a:xfrm>
          <a:prstGeom prst="cloudCallout">
            <a:avLst>
              <a:gd name="adj1" fmla="val -73104"/>
              <a:gd name="adj2" fmla="val 23683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</a:t>
            </a: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</a:t>
            </a:r>
          </a:p>
        </p:txBody>
      </p:sp>
      <p:sp>
        <p:nvSpPr>
          <p:cNvPr id="18" name="云形标注 17"/>
          <p:cNvSpPr/>
          <p:nvPr/>
        </p:nvSpPr>
        <p:spPr>
          <a:xfrm>
            <a:off x="2783632" y="2454053"/>
            <a:ext cx="3859926" cy="712830"/>
          </a:xfrm>
          <a:prstGeom prst="cloudCallout">
            <a:avLst>
              <a:gd name="adj1" fmla="val -72735"/>
              <a:gd name="adj2" fmla="val -8390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特殊变量指针与普通变量定义不同</a:t>
            </a:r>
            <a:endParaRPr lang="zh-CN" altLang="en-US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0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3352" y="164592"/>
            <a:ext cx="8942832" cy="4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CN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zh-CN" altLang="en-US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定义及初始化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9856" y="713231"/>
            <a:ext cx="7955280" cy="655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64"/>
              </a:spcBef>
              <a:spcAft>
                <a:spcPts val="225"/>
              </a:spcAft>
            </a:pPr>
            <a:r>
              <a:rPr lang="en-US" altLang="zh-CN" sz="2304" dirty="0">
                <a:solidFill>
                  <a:srgbClr val="000000"/>
                </a:solidFill>
              </a:rPr>
              <a:t> </a:t>
            </a:r>
            <a:r>
              <a:rPr lang="zh-CN" altLang="en-US" sz="2304" dirty="0">
                <a:solidFill>
                  <a:srgbClr val="000000"/>
                </a:solidFill>
                <a:ea typeface="仿宋_GB2312" pitchFamily="49" charset="-122"/>
              </a:rPr>
              <a:t>定义</a:t>
            </a:r>
          </a:p>
          <a:p>
            <a:pPr algn="just" eaLnBrk="1" hangingPunct="1"/>
            <a:r>
              <a:rPr lang="zh-CN" altLang="en-US" sz="1728" b="0" dirty="0">
                <a:solidFill>
                  <a:srgbClr val="000000"/>
                </a:solidFill>
              </a:rPr>
              <a:t>                    </a:t>
            </a:r>
          </a:p>
          <a:p>
            <a:pPr algn="just" eaLnBrk="1" hangingPunct="1"/>
            <a:r>
              <a:rPr lang="zh-CN" altLang="en-US" sz="1728" b="0" dirty="0">
                <a:solidFill>
                  <a:srgbClr val="000000"/>
                </a:solidFill>
              </a:rPr>
              <a:t>	  </a:t>
            </a:r>
          </a:p>
          <a:p>
            <a:pPr algn="just" eaLnBrk="1" hangingPunct="1"/>
            <a:r>
              <a:rPr lang="zh-CN" altLang="en-US" sz="1728" b="0" dirty="0">
                <a:solidFill>
                  <a:srgbClr val="000000"/>
                </a:solidFill>
              </a:rPr>
              <a:t> </a:t>
            </a:r>
            <a:r>
              <a:rPr lang="zh-CN" altLang="en-US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例如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</a:p>
          <a:p>
            <a:pPr lvl="2" algn="just" eaLnBrk="1" hangingPunct="1"/>
            <a:r>
              <a:rPr lang="zh-CN" altLang="en-US" sz="2304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304" dirty="0" err="1">
                <a:solidFill>
                  <a:srgbClr val="0000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304" dirty="0">
                <a:solidFill>
                  <a:srgbClr val="000000"/>
                </a:solidFill>
                <a:latin typeface="宋体" panose="02010600030101010101" pitchFamily="2" charset="-122"/>
              </a:rPr>
              <a:t>  *p</a:t>
            </a:r>
            <a:r>
              <a:rPr lang="zh-CN" altLang="en-US" sz="2304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  <a:p>
            <a:pPr lvl="2" algn="just" eaLnBrk="1" hangingPunct="1"/>
            <a:r>
              <a:rPr lang="zh-CN" altLang="en-US" sz="2304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304" dirty="0">
                <a:solidFill>
                  <a:srgbClr val="000000"/>
                </a:solidFill>
                <a:latin typeface="宋体" panose="02010600030101010101" pitchFamily="2" charset="-122"/>
              </a:rPr>
              <a:t>float  *q;</a:t>
            </a:r>
          </a:p>
          <a:p>
            <a:pPr algn="just" eaLnBrk="1" hangingPunct="1"/>
            <a:r>
              <a:rPr lang="en-US" altLang="zh-CN" sz="2304" dirty="0">
                <a:solidFill>
                  <a:srgbClr val="000000"/>
                </a:solidFill>
                <a:latin typeface="宋体" panose="02010600030101010101" pitchFamily="2" charset="-122"/>
              </a:rPr>
              <a:t>	    			</a:t>
            </a:r>
          </a:p>
          <a:p>
            <a:pPr algn="just" eaLnBrk="1" hangingPunct="1"/>
            <a:endParaRPr lang="zh-CN" altLang="en-US" sz="2304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初始化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1728" b="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在定义的同时赋初值，称为指针变量的初始化。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	例如：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zh-CN" altLang="en-US" sz="2304" dirty="0">
                <a:solidFill>
                  <a:srgbClr val="000000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304" dirty="0">
                <a:solidFill>
                  <a:srgbClr val="000000"/>
                </a:solidFill>
                <a:latin typeface="宋体" panose="02010600030101010101" pitchFamily="2" charset="-122"/>
              </a:rPr>
              <a:t>float  d =1.5, *p= &amp;d</a:t>
            </a:r>
            <a:r>
              <a:rPr lang="zh-CN" altLang="en-US" sz="2304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可改写为</a:t>
            </a:r>
            <a:r>
              <a:rPr lang="zh-CN" altLang="en-US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en-US" altLang="zh-CN" sz="2304" dirty="0" smtClean="0">
                <a:solidFill>
                  <a:srgbClr val="000000"/>
                </a:solidFill>
                <a:latin typeface="宋体" panose="02010600030101010101" pitchFamily="2" charset="-122"/>
              </a:rPr>
              <a:t>float  </a:t>
            </a:r>
            <a:r>
              <a:rPr lang="en-US" altLang="zh-CN" sz="2304" dirty="0">
                <a:solidFill>
                  <a:srgbClr val="000000"/>
                </a:solidFill>
                <a:latin typeface="宋体" panose="02010600030101010101" pitchFamily="2" charset="-122"/>
              </a:rPr>
              <a:t>d =1.5, *p;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304" dirty="0">
                <a:solidFill>
                  <a:srgbClr val="0000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sz="2304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p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= &amp;d</a:t>
            </a: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;      </a:t>
            </a:r>
          </a:p>
          <a:p>
            <a:pPr eaLnBrk="1" hangingPunct="1">
              <a:lnSpc>
                <a:spcPct val="150000"/>
              </a:lnSpc>
            </a:pP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1909272" y="1097280"/>
            <a:ext cx="3840480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   </a:t>
            </a:r>
            <a:r>
              <a:rPr lang="zh-CN" altLang="en-US" sz="2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标识符；</a:t>
            </a:r>
          </a:p>
        </p:txBody>
      </p:sp>
      <p:grpSp>
        <p:nvGrpSpPr>
          <p:cNvPr id="6151" name="组合 3"/>
          <p:cNvGrpSpPr>
            <a:grpSpLocks/>
          </p:cNvGrpSpPr>
          <p:nvPr/>
        </p:nvGrpSpPr>
        <p:grpSpPr bwMode="auto">
          <a:xfrm>
            <a:off x="8866576" y="3974722"/>
            <a:ext cx="2523744" cy="1120033"/>
            <a:chOff x="8467725" y="6130925"/>
            <a:chExt cx="3505200" cy="1555601"/>
          </a:xfrm>
        </p:grpSpPr>
        <p:sp>
          <p:nvSpPr>
            <p:cNvPr id="6155" name="Rectangle 21"/>
            <p:cNvSpPr>
              <a:spLocks noChangeArrowheads="1"/>
            </p:cNvSpPr>
            <p:nvPr/>
          </p:nvSpPr>
          <p:spPr bwMode="auto">
            <a:xfrm>
              <a:off x="8467725" y="6130925"/>
              <a:ext cx="1506538" cy="685800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</a:rPr>
                <a:t>&amp;d</a:t>
              </a:r>
            </a:p>
          </p:txBody>
        </p:sp>
        <p:sp>
          <p:nvSpPr>
            <p:cNvPr id="6156" name="Line 22"/>
            <p:cNvSpPr>
              <a:spLocks noChangeShapeType="1"/>
            </p:cNvSpPr>
            <p:nvPr/>
          </p:nvSpPr>
          <p:spPr bwMode="auto">
            <a:xfrm>
              <a:off x="9991725" y="6511925"/>
              <a:ext cx="99060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00"/>
                </a:solidFill>
              </a:endParaRPr>
            </a:p>
          </p:txBody>
        </p:sp>
        <p:sp>
          <p:nvSpPr>
            <p:cNvPr id="6157" name="AutoShape 23"/>
            <p:cNvSpPr>
              <a:spLocks noChangeArrowheads="1"/>
            </p:cNvSpPr>
            <p:nvPr/>
          </p:nvSpPr>
          <p:spPr bwMode="auto">
            <a:xfrm>
              <a:off x="11058525" y="6130925"/>
              <a:ext cx="914400" cy="685800"/>
            </a:xfrm>
            <a:prstGeom prst="flowChartProcess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00000"/>
                  </a:solidFill>
                </a:rPr>
                <a:t>1.5</a:t>
              </a:r>
            </a:p>
          </p:txBody>
        </p:sp>
        <p:sp>
          <p:nvSpPr>
            <p:cNvPr id="6158" name="Text Box 24"/>
            <p:cNvSpPr txBox="1">
              <a:spLocks noChangeArrowheads="1"/>
            </p:cNvSpPr>
            <p:nvPr/>
          </p:nvSpPr>
          <p:spPr bwMode="auto">
            <a:xfrm>
              <a:off x="8924925" y="6969125"/>
              <a:ext cx="838200" cy="641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</a:p>
          </p:txBody>
        </p:sp>
        <p:sp>
          <p:nvSpPr>
            <p:cNvPr id="6159" name="Text Box 25"/>
            <p:cNvSpPr txBox="1">
              <a:spLocks noChangeArrowheads="1"/>
            </p:cNvSpPr>
            <p:nvPr/>
          </p:nvSpPr>
          <p:spPr bwMode="auto">
            <a:xfrm>
              <a:off x="11287125" y="7045325"/>
              <a:ext cx="533400" cy="641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16" name="云形标注 15"/>
          <p:cNvSpPr/>
          <p:nvPr/>
        </p:nvSpPr>
        <p:spPr>
          <a:xfrm>
            <a:off x="5087888" y="44624"/>
            <a:ext cx="4824535" cy="829572"/>
          </a:xfrm>
          <a:prstGeom prst="cloudCallout">
            <a:avLst>
              <a:gd name="adj1" fmla="val -69583"/>
              <a:gd name="adj2" fmla="val 84570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</a:pP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“*”是指针变量的标志</a:t>
            </a:r>
            <a:endParaRPr lang="en-US" altLang="zh-CN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buClr>
                <a:srgbClr val="C00000"/>
              </a:buClr>
            </a:pP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不是变量名的组成部分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4081924" y="1817399"/>
            <a:ext cx="6046524" cy="1095188"/>
          </a:xfrm>
          <a:prstGeom prst="cloudCallout">
            <a:avLst>
              <a:gd name="adj1" fmla="val -64560"/>
              <a:gd name="adj2" fmla="val -6835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指针所指对象的类型</a:t>
            </a:r>
            <a:endParaRPr lang="en-US" altLang="zh-CN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只能存放该种类型变量</a:t>
            </a:r>
            <a:r>
              <a:rPr lang="zh-CN" altLang="en-US" sz="2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的地址</a:t>
            </a:r>
            <a:endParaRPr lang="zh-CN" altLang="en-US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5657754" y="4224093"/>
            <a:ext cx="2454469" cy="606543"/>
          </a:xfrm>
          <a:prstGeom prst="cloudCallout">
            <a:avLst>
              <a:gd name="adj1" fmla="val -69294"/>
              <a:gd name="adj2" fmla="val 7795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给谁赋值？</a:t>
            </a:r>
            <a:endParaRPr lang="zh-CN" altLang="en-US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5231904" y="6093504"/>
            <a:ext cx="4567360" cy="606543"/>
          </a:xfrm>
          <a:prstGeom prst="cloudCallout">
            <a:avLst>
              <a:gd name="adj1" fmla="val -72884"/>
              <a:gd name="adj2" fmla="val -15514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注意不能写做*</a:t>
            </a:r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p=&amp;d</a:t>
            </a:r>
          </a:p>
        </p:txBody>
      </p:sp>
    </p:spTree>
    <p:extLst>
      <p:ext uri="{BB962C8B-B14F-4D97-AF65-F5344CB8AC3E}">
        <p14:creationId xmlns:p14="http://schemas.microsoft.com/office/powerpoint/2010/main" val="309958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10800" y="164592"/>
            <a:ext cx="8558784" cy="4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304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85120" y="1261872"/>
            <a:ext cx="9875376" cy="514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864"/>
              </a:spcBef>
            </a:pPr>
            <a:r>
              <a:rPr lang="en-US" altLang="zh-CN" sz="1728" b="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假定有定义：</a:t>
            </a:r>
            <a:r>
              <a:rPr lang="en-US" altLang="zh-CN" sz="2304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*p, *p1,a;</a:t>
            </a:r>
          </a:p>
          <a:p>
            <a:pPr algn="just" eaLnBrk="1" hangingPunct="1">
              <a:spcBef>
                <a:spcPts val="864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）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p=NULL; </a:t>
            </a:r>
            <a:endParaRPr lang="en-US" altLang="zh-CN" sz="2304" dirty="0" smtClean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spcBef>
                <a:spcPts val="864"/>
              </a:spcBef>
            </a:pPr>
            <a:r>
              <a:rPr lang="zh-CN" altLang="en-US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）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p=&amp;a;    </a:t>
            </a:r>
            <a:r>
              <a:rPr lang="en-US" altLang="zh-CN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//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指向变量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algn="just" eaLnBrk="1" hangingPunct="1">
              <a:spcBef>
                <a:spcPts val="864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）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p=&amp;a;</a:t>
            </a:r>
          </a:p>
          <a:p>
            <a:pPr algn="just" eaLnBrk="1" hangingPunct="1">
              <a:spcBef>
                <a:spcPts val="864"/>
              </a:spcBef>
            </a:pP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p1=p;</a:t>
            </a:r>
            <a:endParaRPr lang="zh-CN" altLang="en-US" sz="2304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spcBef>
                <a:spcPts val="864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假设有定义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:   </a:t>
            </a:r>
          </a:p>
          <a:p>
            <a:pPr algn="just" eaLnBrk="1" hangingPunct="1">
              <a:spcBef>
                <a:spcPts val="864"/>
              </a:spcBef>
            </a:pP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	  </a:t>
            </a:r>
            <a:r>
              <a:rPr lang="en-US" altLang="zh-CN" sz="2304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a,*p;</a:t>
            </a:r>
          </a:p>
          <a:p>
            <a:pPr algn="just" eaLnBrk="1" hangingPunct="1">
              <a:spcBef>
                <a:spcPts val="864"/>
              </a:spcBef>
            </a:pP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en-US" altLang="zh-CN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float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f;</a:t>
            </a:r>
          </a:p>
          <a:p>
            <a:pPr algn="just" eaLnBrk="1" hangingPunct="1">
              <a:spcBef>
                <a:spcPts val="864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注意避免以下错误： </a:t>
            </a:r>
          </a:p>
          <a:p>
            <a:pPr algn="just" eaLnBrk="1" hangingPunct="1">
              <a:spcBef>
                <a:spcPts val="864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	 </a:t>
            </a:r>
            <a:r>
              <a:rPr lang="zh-CN" altLang="en-US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Webdings" panose="05030102010509060703" pitchFamily="18" charset="2"/>
              </a:rPr>
              <a:t>)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p=&amp;f;  </a:t>
            </a:r>
            <a:endParaRPr lang="en-US" altLang="zh-CN" sz="2304" dirty="0" smtClean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>
              <a:spcBef>
                <a:spcPts val="864"/>
              </a:spcBef>
            </a:pPr>
            <a:r>
              <a:rPr lang="en-US" altLang="zh-CN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	  (</a:t>
            </a:r>
            <a:r>
              <a:rPr lang="en-US" altLang="zh-CN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  <a:sym typeface="Webdings" panose="05030102010509060703" pitchFamily="18" charset="2"/>
              </a:rPr>
              <a:t>) </a:t>
            </a:r>
            <a:r>
              <a:rPr lang="en-US" altLang="zh-CN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p=100; </a:t>
            </a:r>
            <a:endParaRPr lang="en-US" altLang="zh-CN" sz="2304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1344" y="164592"/>
            <a:ext cx="4992624" cy="102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zh-CN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3.</a:t>
            </a:r>
            <a:r>
              <a:rPr lang="zh-CN" altLang="en-US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运算</a:t>
            </a:r>
          </a:p>
          <a:p>
            <a:pPr>
              <a:spcBef>
                <a:spcPct val="50000"/>
              </a:spcBef>
            </a:pPr>
            <a:r>
              <a:rPr lang="zh-CN" altLang="en-US" sz="2304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304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304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）赋值</a:t>
            </a:r>
            <a:r>
              <a:rPr lang="zh-CN" altLang="en-US" sz="2304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运算</a:t>
            </a:r>
          </a:p>
        </p:txBody>
      </p:sp>
      <p:sp>
        <p:nvSpPr>
          <p:cNvPr id="5" name="云形标注 4"/>
          <p:cNvSpPr/>
          <p:nvPr/>
        </p:nvSpPr>
        <p:spPr>
          <a:xfrm>
            <a:off x="5215184" y="1556792"/>
            <a:ext cx="4608512" cy="894575"/>
          </a:xfrm>
          <a:prstGeom prst="cloudCallout">
            <a:avLst>
              <a:gd name="adj1" fmla="val -99869"/>
              <a:gd name="adj2" fmla="val 841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指针的值为</a:t>
            </a:r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NULL(0) </a:t>
            </a: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表示不指向任何对象。</a:t>
            </a:r>
          </a:p>
        </p:txBody>
      </p:sp>
      <p:sp>
        <p:nvSpPr>
          <p:cNvPr id="6" name="云形标注 5"/>
          <p:cNvSpPr/>
          <p:nvPr/>
        </p:nvSpPr>
        <p:spPr>
          <a:xfrm>
            <a:off x="4583832" y="2746287"/>
            <a:ext cx="3749824" cy="894575"/>
          </a:xfrm>
          <a:prstGeom prst="cloudCallout">
            <a:avLst>
              <a:gd name="adj1" fmla="val -99869"/>
              <a:gd name="adj2" fmla="val 841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相同类型的指针变量可以相互赋值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5303912" y="4525763"/>
            <a:ext cx="3749824" cy="894575"/>
          </a:xfrm>
          <a:prstGeom prst="cloudCallout">
            <a:avLst>
              <a:gd name="adj1" fmla="val -98650"/>
              <a:gd name="adj2" fmla="val 6625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指针所指类型与变量类型不一致</a:t>
            </a:r>
            <a:endParaRPr lang="en-US" altLang="zh-CN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5303912" y="5809139"/>
            <a:ext cx="3749824" cy="894575"/>
          </a:xfrm>
          <a:prstGeom prst="cloudCallout">
            <a:avLst>
              <a:gd name="adj1" fmla="val -94992"/>
              <a:gd name="adj2" fmla="val -7337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地址由系统分配，不能用户指定</a:t>
            </a:r>
            <a:endParaRPr lang="en-US" altLang="zh-CN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0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91344" y="6859"/>
            <a:ext cx="8394192" cy="255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304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304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304" dirty="0" smtClean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）算术运算</a:t>
            </a:r>
            <a:endParaRPr lang="zh-CN" altLang="en-US" sz="2304" dirty="0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304" dirty="0" err="1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p+n</a:t>
            </a:r>
            <a:r>
              <a:rPr lang="en-US" altLang="zh-CN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p-n)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（指针变量加减一个整数）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304" dirty="0" err="1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p+n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：指向后面的第ｎ个元素。</a:t>
            </a:r>
          </a:p>
          <a:p>
            <a:pPr algn="just" eaLnBrk="1" hangingPunct="1">
              <a:spcBef>
                <a:spcPts val="1296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p-n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：指向前面的第ｎ个元素。</a:t>
            </a:r>
          </a:p>
          <a:p>
            <a:pPr algn="just" eaLnBrk="1" hangingPunct="1">
              <a:spcBef>
                <a:spcPts val="1296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304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304" dirty="0" err="1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p+n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的值为：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49712" y="3118104"/>
            <a:ext cx="7077456" cy="27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如，有定义：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int a,*p=&amp;a;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假设</a:t>
            </a:r>
            <a:r>
              <a:rPr lang="en-US" altLang="zh-CN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的地址为</a:t>
            </a:r>
            <a:r>
              <a:rPr lang="en-US" altLang="zh-CN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1000,</a:t>
            </a:r>
            <a:r>
              <a:rPr lang="zh-CN" altLang="en-US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则：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zh-CN" altLang="en-US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的值为</a:t>
            </a:r>
            <a:r>
              <a:rPr lang="en-US" altLang="zh-CN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1000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p+3</a:t>
            </a:r>
            <a:r>
              <a:rPr lang="zh-CN" altLang="en-US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的值为：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45510" y="2550034"/>
            <a:ext cx="4493538" cy="44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296"/>
              </a:spcBef>
            </a:pPr>
            <a:r>
              <a:rPr lang="en-US" altLang="zh-CN" sz="2304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zh-CN" altLang="en-US" sz="2304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的值＋</a:t>
            </a:r>
            <a:r>
              <a:rPr lang="en-US" altLang="zh-CN" sz="2304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n*</a:t>
            </a:r>
            <a:r>
              <a:rPr lang="en-US" altLang="zh-CN" sz="2304" dirty="0" err="1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sizeof</a:t>
            </a:r>
            <a:r>
              <a:rPr lang="en-US" altLang="zh-CN" sz="2304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(p</a:t>
            </a:r>
            <a:r>
              <a:rPr lang="zh-CN" altLang="en-US" sz="2304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指向的类型）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49712" y="5727573"/>
            <a:ext cx="5785866" cy="5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304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1000+3*</a:t>
            </a:r>
            <a:r>
              <a:rPr lang="en-US" altLang="zh-CN" sz="2304" dirty="0" err="1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sizeof</a:t>
            </a:r>
            <a:r>
              <a:rPr lang="en-US" altLang="zh-CN" sz="2304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304" dirty="0" err="1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304" dirty="0">
                <a:solidFill>
                  <a:srgbClr val="C00000"/>
                </a:solidFill>
                <a:latin typeface="仿宋_GB2312" pitchFamily="49" charset="-122"/>
                <a:ea typeface="仿宋_GB2312" pitchFamily="49" charset="-122"/>
              </a:rPr>
              <a:t>)=1000+3*4=1012</a:t>
            </a:r>
          </a:p>
        </p:txBody>
      </p:sp>
    </p:spTree>
    <p:extLst>
      <p:ext uri="{BB962C8B-B14F-4D97-AF65-F5344CB8AC3E}">
        <p14:creationId xmlns:p14="http://schemas.microsoft.com/office/powerpoint/2010/main" val="250355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90224" y="219456"/>
            <a:ext cx="8558784" cy="4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304">
              <a:solidFill>
                <a:srgbClr val="000000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35360" y="6858"/>
            <a:ext cx="10513168" cy="60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FontTx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自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增（</a:t>
            </a:r>
            <a:r>
              <a:rPr lang="en-US" altLang="zh-CN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++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）和自减（</a:t>
            </a:r>
            <a:r>
              <a:rPr lang="en-US" altLang="zh-CN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--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</a:p>
          <a:p>
            <a:pPr algn="just" eaLnBrk="1" hangingPunct="1">
              <a:spcBef>
                <a:spcPts val="600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p++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、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++p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、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p--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、 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--p</a:t>
            </a:r>
          </a:p>
          <a:p>
            <a:pPr algn="just" eaLnBrk="1" hangingPunct="1">
              <a:spcBef>
                <a:spcPts val="600"/>
              </a:spcBef>
            </a:pP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自增或自减后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指向前一个或后一个元素</a:t>
            </a:r>
          </a:p>
          <a:p>
            <a:pPr algn="just" eaLnBrk="1" hangingPunct="1"/>
            <a:endParaRPr lang="zh-CN" altLang="en-US" sz="2304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just" eaLnBrk="1" hangingPunct="1"/>
            <a:r>
              <a:rPr lang="zh-CN" altLang="en-US" sz="1728" b="0" dirty="0">
                <a:solidFill>
                  <a:srgbClr val="000000"/>
                </a:solidFill>
              </a:rPr>
              <a:t>	      	</a:t>
            </a:r>
          </a:p>
          <a:p>
            <a:pPr algn="just" eaLnBrk="1" hangingPunct="1"/>
            <a:endParaRPr lang="zh-CN" altLang="en-US" sz="1728" b="0" dirty="0">
              <a:solidFill>
                <a:srgbClr val="000000"/>
              </a:solidFill>
            </a:endParaRPr>
          </a:p>
          <a:p>
            <a:pPr algn="just" eaLnBrk="1" hangingPunct="1"/>
            <a:endParaRPr lang="zh-CN" altLang="en-US" sz="1728" b="0" dirty="0">
              <a:solidFill>
                <a:srgbClr val="000000"/>
              </a:solidFill>
            </a:endParaRPr>
          </a:p>
          <a:p>
            <a:pPr algn="just" eaLnBrk="1" hangingPunct="1"/>
            <a:endParaRPr lang="zh-CN" altLang="en-US" sz="1728" b="0" dirty="0">
              <a:solidFill>
                <a:srgbClr val="000000"/>
              </a:solidFill>
            </a:endParaRPr>
          </a:p>
          <a:p>
            <a:pPr algn="just" eaLnBrk="1" hangingPunct="1"/>
            <a:endParaRPr lang="zh-CN" altLang="en-US" sz="1728" b="0" dirty="0">
              <a:solidFill>
                <a:srgbClr val="000000"/>
              </a:solidFill>
            </a:endParaRPr>
          </a:p>
          <a:p>
            <a:pPr algn="just" eaLnBrk="1" hangingPunct="1"/>
            <a:endParaRPr lang="zh-CN" altLang="en-US" sz="1728" b="0" dirty="0">
              <a:solidFill>
                <a:srgbClr val="000000"/>
              </a:solidFill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指针相减</a:t>
            </a:r>
          </a:p>
          <a:p>
            <a:pPr eaLnBrk="1" hangingPunct="1">
              <a:lnSpc>
                <a:spcPct val="120000"/>
              </a:lnSpc>
              <a:spcBef>
                <a:spcPts val="432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两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个类型相同的指针可以相减，结果为这两个地址差之间能够存放的数据个数（数据类型为指针所指的类型）。</a:t>
            </a:r>
          </a:p>
          <a:p>
            <a:pPr eaLnBrk="1" hangingPunct="1">
              <a:lnSpc>
                <a:spcPct val="120000"/>
              </a:lnSpc>
              <a:spcBef>
                <a:spcPts val="432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如，有定义：</a:t>
            </a:r>
          </a:p>
          <a:p>
            <a:pPr eaLnBrk="1" hangingPunct="1">
              <a:lnSpc>
                <a:spcPct val="120000"/>
              </a:lnSpc>
              <a:spcBef>
                <a:spcPts val="432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		</a:t>
            </a:r>
            <a:r>
              <a:rPr lang="en-US" altLang="zh-CN" sz="2400" dirty="0" err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 *p1, *p2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ts val="432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假设</a:t>
            </a:r>
            <a:r>
              <a:rPr lang="en-US" altLang="zh-CN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p1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指向</a:t>
            </a:r>
            <a:r>
              <a:rPr lang="en-US" altLang="zh-CN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1000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p2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指向</a:t>
            </a:r>
            <a:r>
              <a:rPr lang="en-US" altLang="zh-CN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1008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，则</a:t>
            </a:r>
            <a:r>
              <a:rPr lang="en-US" altLang="zh-CN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p2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－</a:t>
            </a:r>
            <a:r>
              <a:rPr lang="en-US" altLang="zh-CN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p1</a:t>
            </a:r>
            <a:r>
              <a:rPr lang="zh-CN" altLang="en-US" sz="2400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的值为：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1926416" y="2108835"/>
            <a:ext cx="768096" cy="109728"/>
          </a:xfrm>
          <a:prstGeom prst="leftRightArrow">
            <a:avLst>
              <a:gd name="adj1" fmla="val 50000"/>
              <a:gd name="adj2" fmla="val 14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304">
              <a:solidFill>
                <a:srgbClr val="000000"/>
              </a:solidFill>
            </a:endParaRPr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3956384" y="2108835"/>
            <a:ext cx="768096" cy="109728"/>
          </a:xfrm>
          <a:prstGeom prst="leftRightArrow">
            <a:avLst>
              <a:gd name="adj1" fmla="val 50000"/>
              <a:gd name="adj2" fmla="val 14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304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376" y="1487950"/>
            <a:ext cx="6035040" cy="1510670"/>
            <a:chOff x="558245" y="1355599"/>
            <a:chExt cx="6035040" cy="1510670"/>
          </a:xfrm>
        </p:grpSpPr>
        <p:sp>
          <p:nvSpPr>
            <p:cNvPr id="9223" name="Text Box 8" descr="蓝色砂纸"/>
            <p:cNvSpPr txBox="1">
              <a:spLocks noChangeArrowheads="1"/>
            </p:cNvSpPr>
            <p:nvPr/>
          </p:nvSpPr>
          <p:spPr bwMode="auto">
            <a:xfrm>
              <a:off x="558245" y="1355599"/>
              <a:ext cx="6035040" cy="151067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304" b="0" dirty="0" smtClean="0">
                  <a:solidFill>
                    <a:srgbClr val="000000"/>
                  </a:solidFill>
                </a:rPr>
                <a:t>*</a:t>
              </a:r>
              <a:r>
                <a:rPr lang="en-US" altLang="zh-CN" sz="2304" b="0" dirty="0">
                  <a:solidFill>
                    <a:srgbClr val="000000"/>
                  </a:solidFill>
                </a:rPr>
                <a:t>p++</a:t>
              </a:r>
              <a:r>
                <a:rPr lang="en-US" altLang="zh-CN" sz="1728" b="0" dirty="0">
                  <a:solidFill>
                    <a:srgbClr val="000000"/>
                  </a:solidFill>
                </a:rPr>
                <a:t>                        </a:t>
              </a:r>
              <a:r>
                <a:rPr lang="en-US" altLang="zh-CN" sz="2304" b="0" dirty="0">
                  <a:solidFill>
                    <a:srgbClr val="000000"/>
                  </a:solidFill>
                </a:rPr>
                <a:t>*(p++)</a:t>
              </a:r>
              <a:r>
                <a:rPr lang="en-US" altLang="zh-CN" sz="1728" b="0" dirty="0">
                  <a:solidFill>
                    <a:srgbClr val="000000"/>
                  </a:solidFill>
                </a:rPr>
                <a:t>                     </a:t>
              </a:r>
              <a:r>
                <a:rPr lang="en-US" altLang="zh-CN" sz="2304" b="0" dirty="0">
                  <a:solidFill>
                    <a:srgbClr val="000000"/>
                  </a:solidFill>
                </a:rPr>
                <a:t>*p</a:t>
              </a:r>
            </a:p>
            <a:p>
              <a:pPr eaLnBrk="1" hangingPunct="1"/>
              <a:r>
                <a:rPr lang="en-US" altLang="zh-CN" sz="2304" b="0" dirty="0">
                  <a:solidFill>
                    <a:srgbClr val="000000"/>
                  </a:solidFill>
                </a:rPr>
                <a:t>			 </a:t>
              </a:r>
              <a:r>
                <a:rPr lang="en-US" altLang="zh-CN" sz="2304" b="0" dirty="0" smtClean="0">
                  <a:solidFill>
                    <a:srgbClr val="000000"/>
                  </a:solidFill>
                </a:rPr>
                <a:t>                p++</a:t>
              </a:r>
              <a:r>
                <a:rPr lang="en-US" altLang="zh-CN" sz="1728" b="0" dirty="0" smtClean="0">
                  <a:solidFill>
                    <a:srgbClr val="000000"/>
                  </a:solidFill>
                </a:rPr>
                <a:t>      </a:t>
              </a:r>
              <a:endParaRPr lang="en-US" altLang="zh-CN" sz="1728" b="0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zh-CN" sz="2304" b="0" dirty="0" smtClean="0">
                  <a:solidFill>
                    <a:srgbClr val="000000"/>
                  </a:solidFill>
                </a:rPr>
                <a:t>(*</a:t>
              </a:r>
              <a:r>
                <a:rPr lang="en-US" altLang="zh-CN" sz="2304" b="0" dirty="0">
                  <a:solidFill>
                    <a:srgbClr val="000000"/>
                  </a:solidFill>
                </a:rPr>
                <a:t>p)++</a:t>
              </a:r>
              <a:r>
                <a:rPr lang="en-US" altLang="zh-CN" sz="1728" b="0" dirty="0">
                  <a:solidFill>
                    <a:srgbClr val="000000"/>
                  </a:solidFill>
                </a:rPr>
                <a:t>                         </a:t>
              </a:r>
              <a:r>
                <a:rPr lang="en-US" altLang="zh-CN" sz="2304" b="0" dirty="0">
                  <a:solidFill>
                    <a:srgbClr val="000000"/>
                  </a:solidFill>
                </a:rPr>
                <a:t>*p</a:t>
              </a:r>
            </a:p>
            <a:p>
              <a:pPr eaLnBrk="1" hangingPunct="1"/>
              <a:r>
                <a:rPr lang="en-US" altLang="zh-CN" sz="2304" b="0" dirty="0">
                  <a:solidFill>
                    <a:srgbClr val="000000"/>
                  </a:solidFill>
                </a:rPr>
                <a:t>		 </a:t>
              </a:r>
              <a:r>
                <a:rPr lang="en-US" altLang="zh-CN" sz="2304" b="0" dirty="0" smtClean="0">
                  <a:solidFill>
                    <a:srgbClr val="000000"/>
                  </a:solidFill>
                </a:rPr>
                <a:t>   (*</a:t>
              </a:r>
              <a:r>
                <a:rPr lang="en-US" altLang="zh-CN" sz="2304" b="0" dirty="0">
                  <a:solidFill>
                    <a:srgbClr val="000000"/>
                  </a:solidFill>
                </a:rPr>
                <a:t>p)++</a:t>
              </a:r>
              <a:endParaRPr lang="en-US" altLang="zh-CN" sz="2304" dirty="0">
                <a:solidFill>
                  <a:srgbClr val="000000"/>
                </a:solidFill>
              </a:endParaRPr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>
              <a:off x="1422341" y="1574484"/>
              <a:ext cx="1042416" cy="109728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304">
                <a:solidFill>
                  <a:srgbClr val="000000"/>
                </a:solidFill>
              </a:endParaRPr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>
              <a:off x="3438565" y="1574484"/>
              <a:ext cx="1042416" cy="109728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304">
                <a:solidFill>
                  <a:srgbClr val="000000"/>
                </a:solidFill>
              </a:endParaRPr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1638365" y="2255754"/>
              <a:ext cx="1042416" cy="109728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304">
                <a:solidFill>
                  <a:srgbClr val="000000"/>
                </a:solidFill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36069" y="6119622"/>
            <a:ext cx="3911648" cy="46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432"/>
              </a:spcBef>
            </a:pPr>
            <a:r>
              <a:rPr lang="en-US" altLang="zh-CN" sz="2304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(1008-1000)/sizeof(int)=2</a:t>
            </a:r>
          </a:p>
        </p:txBody>
      </p:sp>
    </p:spTree>
    <p:extLst>
      <p:ext uri="{BB962C8B-B14F-4D97-AF65-F5344CB8AC3E}">
        <p14:creationId xmlns:p14="http://schemas.microsoft.com/office/powerpoint/2010/main" val="23975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19336" y="164593"/>
            <a:ext cx="8833104" cy="155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zh-CN" altLang="en-US" sz="2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zh-CN" altLang="en-US" sz="2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delete</a:t>
            </a:r>
            <a:r>
              <a:rPr lang="zh-CN" altLang="en-US" sz="26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运算</a:t>
            </a:r>
            <a:endParaRPr lang="en-US" altLang="zh-CN" sz="26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304" dirty="0">
                <a:solidFill>
                  <a:srgbClr val="000000"/>
                </a:solidFill>
              </a:rPr>
              <a:t>new</a:t>
            </a:r>
            <a:r>
              <a:rPr lang="zh-CN" altLang="en-US" sz="2304" dirty="0">
                <a:solidFill>
                  <a:srgbClr val="000000"/>
                </a:solidFill>
              </a:rPr>
              <a:t>运算符：动态向系统申请内存</a:t>
            </a:r>
          </a:p>
          <a:p>
            <a:pPr>
              <a:spcBef>
                <a:spcPct val="50000"/>
              </a:spcBef>
            </a:pPr>
            <a:r>
              <a:rPr lang="zh-CN" altLang="en-US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形式</a:t>
            </a:r>
            <a:r>
              <a:rPr lang="en-US" altLang="zh-CN" sz="2304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: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95247" y="1956235"/>
            <a:ext cx="4553712" cy="151067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304">
                <a:solidFill>
                  <a:srgbClr val="000000"/>
                </a:solidFill>
                <a:ea typeface="仿宋_GB2312" pitchFamily="49" charset="-122"/>
              </a:rPr>
              <a:t>指针</a:t>
            </a:r>
            <a:r>
              <a:rPr lang="en-US" altLang="zh-CN" sz="2304">
                <a:solidFill>
                  <a:srgbClr val="000000"/>
                </a:solidFill>
              </a:rPr>
              <a:t>=new </a:t>
            </a:r>
            <a:r>
              <a:rPr lang="zh-CN" altLang="en-US" sz="2304">
                <a:solidFill>
                  <a:srgbClr val="000000"/>
                </a:solidFill>
                <a:ea typeface="仿宋_GB2312" pitchFamily="49" charset="-122"/>
              </a:rPr>
              <a:t>数据类型</a:t>
            </a:r>
            <a:r>
              <a:rPr lang="en-US" altLang="zh-CN" sz="2304">
                <a:solidFill>
                  <a:srgbClr val="000000"/>
                </a:solidFill>
              </a:rPr>
              <a:t>;	</a:t>
            </a:r>
          </a:p>
          <a:p>
            <a:pPr>
              <a:spcBef>
                <a:spcPct val="50000"/>
              </a:spcBef>
            </a:pPr>
            <a:r>
              <a:rPr lang="zh-CN" altLang="en-US" sz="2304">
                <a:solidFill>
                  <a:srgbClr val="000000"/>
                </a:solidFill>
                <a:ea typeface="仿宋_GB2312" pitchFamily="49" charset="-122"/>
              </a:rPr>
              <a:t>指针</a:t>
            </a:r>
            <a:r>
              <a:rPr lang="en-US" altLang="zh-CN" sz="2304">
                <a:solidFill>
                  <a:srgbClr val="000000"/>
                </a:solidFill>
              </a:rPr>
              <a:t>=new </a:t>
            </a:r>
            <a:r>
              <a:rPr lang="zh-CN" altLang="en-US" sz="2304">
                <a:solidFill>
                  <a:srgbClr val="000000"/>
                </a:solidFill>
                <a:ea typeface="仿宋_GB2312" pitchFamily="49" charset="-122"/>
              </a:rPr>
              <a:t>数据类型</a:t>
            </a:r>
            <a:r>
              <a:rPr lang="en-US" altLang="zh-CN" sz="2304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zh-CN" altLang="en-US" sz="2304">
                <a:solidFill>
                  <a:srgbClr val="000000"/>
                </a:solidFill>
                <a:ea typeface="仿宋_GB2312" pitchFamily="49" charset="-122"/>
              </a:rPr>
              <a:t>初值</a:t>
            </a:r>
            <a:r>
              <a:rPr lang="en-US" altLang="zh-CN" sz="2304">
                <a:solidFill>
                  <a:srgbClr val="000000"/>
                </a:solidFill>
                <a:ea typeface="仿宋_GB2312" pitchFamily="49" charset="-122"/>
              </a:rPr>
              <a:t>);</a:t>
            </a:r>
            <a:r>
              <a:rPr lang="en-US" altLang="zh-CN" sz="2304">
                <a:solidFill>
                  <a:srgbClr val="000000"/>
                </a:solidFill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zh-CN" altLang="en-US" sz="2304">
                <a:solidFill>
                  <a:srgbClr val="000000"/>
                </a:solidFill>
                <a:ea typeface="仿宋_GB2312" pitchFamily="49" charset="-122"/>
              </a:rPr>
              <a:t>指针</a:t>
            </a:r>
            <a:r>
              <a:rPr lang="en-US" altLang="zh-CN" sz="2304">
                <a:solidFill>
                  <a:srgbClr val="000000"/>
                </a:solidFill>
              </a:rPr>
              <a:t>=new </a:t>
            </a:r>
            <a:r>
              <a:rPr lang="zh-CN" altLang="en-US" sz="2304">
                <a:solidFill>
                  <a:srgbClr val="000000"/>
                </a:solidFill>
                <a:ea typeface="仿宋_GB2312" pitchFamily="49" charset="-122"/>
              </a:rPr>
              <a:t>数据类型</a:t>
            </a:r>
            <a:r>
              <a:rPr lang="en-US" altLang="zh-CN" sz="2304">
                <a:solidFill>
                  <a:srgbClr val="000000"/>
                </a:solidFill>
              </a:rPr>
              <a:t>[n]</a:t>
            </a:r>
          </a:p>
        </p:txBody>
      </p:sp>
      <p:sp>
        <p:nvSpPr>
          <p:cNvPr id="10245" name="文本框 1"/>
          <p:cNvSpPr txBox="1">
            <a:spLocks noChangeArrowheads="1"/>
          </p:cNvSpPr>
          <p:nvPr/>
        </p:nvSpPr>
        <p:spPr bwMode="auto">
          <a:xfrm>
            <a:off x="119336" y="3886455"/>
            <a:ext cx="4926257" cy="275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如有定义：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*p1,*p2,*p3; 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则：</a:t>
            </a:r>
            <a:endParaRPr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p1=new</a:t>
            </a:r>
            <a:r>
              <a:rPr lang="zh-CN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p2=new 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(10);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p3=new </a:t>
            </a:r>
            <a:r>
              <a:rPr lang="en-US" altLang="zh-CN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[10];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zh-CN" altLang="en-US" sz="1728" dirty="0">
              <a:solidFill>
                <a:srgbClr val="000000"/>
              </a:solidFill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4295800" y="3983078"/>
            <a:ext cx="5472608" cy="828278"/>
          </a:xfrm>
          <a:prstGeom prst="cloudCallout">
            <a:avLst>
              <a:gd name="adj1" fmla="val -91651"/>
              <a:gd name="adj2" fmla="val 31588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向系统申请存放一个整数的空间，将其首地址赋值给</a:t>
            </a:r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p1</a:t>
            </a:r>
            <a:endParaRPr lang="zh-CN" altLang="en-US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4151784" y="4853131"/>
            <a:ext cx="7056784" cy="828278"/>
          </a:xfrm>
          <a:prstGeom prst="cloudCallout">
            <a:avLst>
              <a:gd name="adj1" fmla="val -78616"/>
              <a:gd name="adj2" fmla="val 39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向系统申请存放一个整数的空间，将其首地址赋值给</a:t>
            </a:r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p2,</a:t>
            </a: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并使*</a:t>
            </a:r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p2=10</a:t>
            </a:r>
            <a:endParaRPr lang="zh-CN" altLang="en-US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云形标注 11"/>
          <p:cNvSpPr/>
          <p:nvPr/>
        </p:nvSpPr>
        <p:spPr>
          <a:xfrm>
            <a:off x="4151784" y="5841082"/>
            <a:ext cx="5760640" cy="828278"/>
          </a:xfrm>
          <a:prstGeom prst="cloudCallout">
            <a:avLst>
              <a:gd name="adj1" fmla="val -81278"/>
              <a:gd name="adj2" fmla="val -4237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向系统申请存放</a:t>
            </a:r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个整数的空间，将其首地址赋值给</a:t>
            </a:r>
            <a:r>
              <a:rPr lang="en-US" altLang="zh-CN" sz="2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p3</a:t>
            </a:r>
            <a:endParaRPr lang="zh-CN" altLang="en-US" sz="22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6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8f4d79-49e1-40cc-84d7-2b7a1373c179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66"/>
      </a:dk2>
      <a:lt2>
        <a:srgbClr val="FFFF00"/>
      </a:lt2>
      <a:accent1>
        <a:srgbClr val="00CC99"/>
      </a:accent1>
      <a:accent2>
        <a:srgbClr val="3333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2342</Words>
  <Application>Microsoft Office PowerPoint</Application>
  <PresentationFormat>宽屏</PresentationFormat>
  <Paragraphs>419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等线</vt:lpstr>
      <vt:lpstr>仿宋_GB2312</vt:lpstr>
      <vt:lpstr>黑体</vt:lpstr>
      <vt:lpstr>楷体</vt:lpstr>
      <vt:lpstr>楷体_GB2312</vt:lpstr>
      <vt:lpstr>隶书</vt:lpstr>
      <vt:lpstr>宋体</vt:lpstr>
      <vt:lpstr>Arial</vt:lpstr>
      <vt:lpstr>Symbol</vt:lpstr>
      <vt:lpstr>Times New Roman</vt:lpstr>
      <vt:lpstr>Webdings</vt:lpstr>
      <vt:lpstr>Wingdings</vt:lpstr>
      <vt:lpstr>默认设计模板</vt:lpstr>
      <vt:lpstr>位图图像</vt:lpstr>
      <vt:lpstr>Bitmap Image</vt:lpstr>
      <vt:lpstr>Picture</vt:lpstr>
      <vt:lpstr>第五章 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指针和数组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指针和字符串 </vt:lpstr>
      <vt:lpstr>PowerPoint 演示文稿</vt:lpstr>
      <vt:lpstr>PowerPoint 演示文稿</vt:lpstr>
      <vt:lpstr>PowerPoint 演示文稿</vt:lpstr>
      <vt:lpstr>5.4  程序举例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数组</dc:title>
  <dc:creator>songyang</dc:creator>
  <cp:lastModifiedBy>Tianyz99</cp:lastModifiedBy>
  <cp:revision>236</cp:revision>
  <dcterms:created xsi:type="dcterms:W3CDTF">2004-08-18T03:47:00Z</dcterms:created>
  <dcterms:modified xsi:type="dcterms:W3CDTF">2024-04-16T09:23:26Z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5CC0903363B24B9798D56CF85D3521EC</vt:lpwstr>
  </property>
  <property fmtid="{D5CDD505-2E9C-101B-9397-08002B2CF9AE}" pid="3" name="KSOProductBuildVer">
    <vt:lpwstr>2052-11.1.0.11365</vt:lpwstr>
  </property>
</Properties>
</file>