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1"/>
  </p:notesMasterIdLst>
  <p:sldIdLst>
    <p:sldId id="279" r:id="rId2"/>
    <p:sldId id="284" r:id="rId3"/>
    <p:sldId id="364" r:id="rId4"/>
    <p:sldId id="282" r:id="rId5"/>
    <p:sldId id="286" r:id="rId6"/>
    <p:sldId id="444" r:id="rId7"/>
    <p:sldId id="384" r:id="rId8"/>
    <p:sldId id="293" r:id="rId9"/>
    <p:sldId id="368" r:id="rId10"/>
    <p:sldId id="385" r:id="rId11"/>
    <p:sldId id="386" r:id="rId12"/>
    <p:sldId id="387" r:id="rId13"/>
    <p:sldId id="389" r:id="rId14"/>
    <p:sldId id="445" r:id="rId15"/>
    <p:sldId id="446" r:id="rId16"/>
    <p:sldId id="447" r:id="rId17"/>
    <p:sldId id="448" r:id="rId18"/>
    <p:sldId id="449" r:id="rId19"/>
    <p:sldId id="468" r:id="rId20"/>
    <p:sldId id="388" r:id="rId21"/>
    <p:sldId id="450" r:id="rId22"/>
    <p:sldId id="451" r:id="rId23"/>
    <p:sldId id="452" r:id="rId24"/>
    <p:sldId id="453" r:id="rId25"/>
    <p:sldId id="454" r:id="rId26"/>
    <p:sldId id="455" r:id="rId27"/>
    <p:sldId id="456" r:id="rId28"/>
    <p:sldId id="457" r:id="rId29"/>
    <p:sldId id="423" r:id="rId30"/>
    <p:sldId id="471" r:id="rId31"/>
    <p:sldId id="400" r:id="rId32"/>
    <p:sldId id="402" r:id="rId33"/>
    <p:sldId id="472" r:id="rId34"/>
    <p:sldId id="473" r:id="rId35"/>
    <p:sldId id="475" r:id="rId36"/>
    <p:sldId id="395" r:id="rId37"/>
    <p:sldId id="396" r:id="rId38"/>
    <p:sldId id="458" r:id="rId39"/>
    <p:sldId id="460" r:id="rId40"/>
    <p:sldId id="461" r:id="rId41"/>
    <p:sldId id="462" r:id="rId42"/>
    <p:sldId id="464" r:id="rId43"/>
    <p:sldId id="465" r:id="rId44"/>
    <p:sldId id="466" r:id="rId45"/>
    <p:sldId id="476" r:id="rId46"/>
    <p:sldId id="477" r:id="rId47"/>
    <p:sldId id="407" r:id="rId48"/>
    <p:sldId id="443" r:id="rId49"/>
    <p:sldId id="358" r:id="rId50"/>
    <p:sldId id="478" r:id="rId51"/>
    <p:sldId id="479" r:id="rId52"/>
    <p:sldId id="410" r:id="rId53"/>
    <p:sldId id="413" r:id="rId54"/>
    <p:sldId id="414" r:id="rId55"/>
    <p:sldId id="415" r:id="rId56"/>
    <p:sldId id="417" r:id="rId57"/>
    <p:sldId id="418" r:id="rId58"/>
    <p:sldId id="379" r:id="rId59"/>
    <p:sldId id="419" r:id="rId60"/>
    <p:sldId id="424" r:id="rId61"/>
    <p:sldId id="420" r:id="rId62"/>
    <p:sldId id="425" r:id="rId63"/>
    <p:sldId id="421" r:id="rId64"/>
    <p:sldId id="426" r:id="rId65"/>
    <p:sldId id="469" r:id="rId66"/>
    <p:sldId id="422" r:id="rId67"/>
    <p:sldId id="428" r:id="rId68"/>
    <p:sldId id="439" r:id="rId69"/>
    <p:sldId id="441" r:id="rId70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">
          <p15:clr>
            <a:srgbClr val="A4A3A4"/>
          </p15:clr>
        </p15:guide>
        <p15:guide id="2" pos="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FFCCFF"/>
    <a:srgbClr val="9999FF"/>
    <a:srgbClr val="CCECFF"/>
    <a:srgbClr val="3333CC"/>
    <a:srgbClr val="FF99FF"/>
    <a:srgbClr val="00FF99"/>
    <a:srgbClr val="00FFFF"/>
    <a:srgbClr val="80808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3826" autoAdjust="0"/>
  </p:normalViewPr>
  <p:slideViewPr>
    <p:cSldViewPr>
      <p:cViewPr varScale="1">
        <p:scale>
          <a:sx n="89" d="100"/>
          <a:sy n="89" d="100"/>
        </p:scale>
        <p:origin x="466" y="67"/>
      </p:cViewPr>
      <p:guideLst>
        <p:guide orient="horz" pos="207"/>
        <p:guide pos="3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538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94E8B-545F-491A-BE1B-E28808C9A4C2}" type="datetimeFigureOut">
              <a:rPr lang="zh-CN" altLang="en-US" smtClean="0"/>
              <a:t>2024/5/19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904EF7-32B2-491C-8794-A665088F38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1336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C++11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标准的语法中，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被定义为自动推断变量的类型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变量名前不能加任何数据类型声明</a:t>
            </a:r>
            <a:r>
              <a:rPr lang="en-US" altLang="zh-CN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zh-CN" alt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，但要求必须给申明的变量赋予一个初始值，否则编译器在编译阶段将会报错。</a:t>
            </a:r>
            <a:endParaRPr lang="en-US" altLang="zh-CN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存储类别有：</a:t>
            </a:r>
            <a:r>
              <a:rPr lang="en-US" altLang="zh-CN" dirty="0"/>
              <a:t>auto</a:t>
            </a:r>
            <a:r>
              <a:rPr lang="zh-CN" altLang="en-US" dirty="0"/>
              <a:t>、</a:t>
            </a:r>
            <a:r>
              <a:rPr lang="en-US" altLang="zh-CN" dirty="0"/>
              <a:t>register</a:t>
            </a:r>
            <a:r>
              <a:rPr lang="zh-CN" altLang="en-US" dirty="0"/>
              <a:t>、</a:t>
            </a:r>
            <a:r>
              <a:rPr lang="en-US" altLang="zh-CN" dirty="0"/>
              <a:t>static</a:t>
            </a:r>
            <a:r>
              <a:rPr lang="zh-CN" altLang="en-US" dirty="0"/>
              <a:t>、</a:t>
            </a:r>
            <a:r>
              <a:rPr lang="en-US" altLang="zh-CN" dirty="0"/>
              <a:t>extern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904EF7-32B2-491C-8794-A665088F3803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8870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06033" y="1600200"/>
            <a:ext cx="9446684" cy="10668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06033" y="2819400"/>
            <a:ext cx="7008284" cy="11430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24260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24261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24262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814B44A-DE54-4CAA-885E-BD388B0F54E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F55C11-4391-45A9-B672-CA7E46F4082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92633" y="685800"/>
            <a:ext cx="2362200" cy="544036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706033" y="685800"/>
            <a:ext cx="6883400" cy="544036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BEB5D2-C969-42DC-9911-CC74DE93E01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84ED67-10A2-48E5-9FB1-9BC817D6160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B6EFA-6B44-49E1-B3F7-D6BFAD5CE83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706033" y="1600200"/>
            <a:ext cx="340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312833" y="1600200"/>
            <a:ext cx="340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0A5930-38A3-40B1-962E-6C6A48A4C1A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77BCF4-46DF-4550-A0E4-10985142E6E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955FBF-E19A-4E36-85DB-6D3340DDDB9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375193-D305-48DB-B66D-E717196B4967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A04125-90D5-4E6B-8D90-15D1CBD6BE9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2CB0790-596D-403E-8FD3-07C98F419FF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06033" y="685800"/>
            <a:ext cx="9448800" cy="731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06033" y="1600200"/>
            <a:ext cx="70104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232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429375"/>
            <a:ext cx="2844800" cy="323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Century Gothic" panose="020B0502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232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429375"/>
            <a:ext cx="3860800" cy="323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200">
                <a:latin typeface="Century Gothic" panose="020B0502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2232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429375"/>
            <a:ext cx="2844800" cy="323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Century Gothic" panose="020B0502020202020204" pitchFamily="34" charset="0"/>
              </a:defRPr>
            </a:lvl1pPr>
          </a:lstStyle>
          <a:p>
            <a:fld id="{72384C0F-62B3-4FC2-8B57-0772203AA44E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宋体" panose="02010600030101010101" pitchFamily="2" charset="-122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72008"/>
            <a:ext cx="5875362" cy="692696"/>
          </a:xfrm>
        </p:spPr>
        <p:txBody>
          <a:bodyPr/>
          <a:lstStyle/>
          <a:p>
            <a:pPr algn="ctr">
              <a:buClrTx/>
              <a:buSzTx/>
              <a:buFontTx/>
            </a:pPr>
            <a:r>
              <a:rPr kumimoji="1" lang="zh-CN" altLang="en-US" sz="4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第六章 </a:t>
            </a:r>
            <a:r>
              <a:rPr kumimoji="1" lang="zh-CN" altLang="en-US" sz="4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</a:p>
        </p:txBody>
      </p:sp>
      <p:sp>
        <p:nvSpPr>
          <p:cNvPr id="3076" name="Text Box 1029"/>
          <p:cNvSpPr txBox="1">
            <a:spLocks noChangeArrowheads="1"/>
          </p:cNvSpPr>
          <p:nvPr/>
        </p:nvSpPr>
        <p:spPr bwMode="auto">
          <a:xfrm>
            <a:off x="2495600" y="1021660"/>
            <a:ext cx="6016625" cy="56477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kumimoji="1" lang="en-US" altLang="zh-CN" sz="32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</a:t>
            </a:r>
            <a:r>
              <a:rPr kumimoji="1" lang="en-US" altLang="zh-CN" sz="32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1  </a:t>
            </a:r>
            <a:r>
              <a:rPr kumimoji="1" lang="zh-CN" altLang="en-US" sz="3200" b="1" kern="0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r>
              <a:rPr kumimoji="1" lang="zh-CN" altLang="en-US" sz="3200" b="1" kern="0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的定义、调用与说明</a:t>
            </a:r>
            <a:endParaRPr kumimoji="1"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1800"/>
              </a:spcBef>
            </a:pPr>
            <a:r>
              <a:rPr kumimoji="1" lang="en-US" altLang="zh-CN" sz="32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6.2  </a:t>
            </a:r>
            <a:r>
              <a:rPr kumimoji="1"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r>
              <a:rPr kumimoji="1"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间参数传递</a:t>
            </a:r>
          </a:p>
          <a:p>
            <a:pPr>
              <a:spcBef>
                <a:spcPts val="1800"/>
              </a:spcBef>
            </a:pPr>
            <a:r>
              <a:rPr kumimoji="1" lang="en-US" altLang="zh-CN" sz="32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6.3  </a:t>
            </a:r>
            <a:r>
              <a:rPr kumimoji="1"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返回</a:t>
            </a:r>
            <a:r>
              <a:rPr kumimoji="1"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指针值的函数</a:t>
            </a:r>
            <a:endParaRPr kumimoji="1"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1800"/>
              </a:spcBef>
            </a:pPr>
            <a:r>
              <a:rPr kumimoji="1" lang="en-US" altLang="zh-CN" sz="32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6.4  </a:t>
            </a:r>
            <a:r>
              <a:rPr kumimoji="1"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递归函数</a:t>
            </a:r>
            <a:endParaRPr kumimoji="1" lang="en-US" altLang="zh-CN" sz="3200" b="1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1800"/>
              </a:spcBef>
            </a:pPr>
            <a:r>
              <a:rPr kumimoji="1" lang="en-US" altLang="zh-CN" sz="32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6.5  </a:t>
            </a:r>
            <a:r>
              <a:rPr kumimoji="1"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r>
              <a:rPr kumimoji="1"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参数</a:t>
            </a:r>
            <a:r>
              <a:rPr kumimoji="1"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缺省</a:t>
            </a:r>
            <a:endParaRPr kumimoji="1" lang="en-US" altLang="zh-CN" sz="3200" b="1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1800"/>
              </a:spcBef>
            </a:pPr>
            <a:r>
              <a:rPr kumimoji="1" lang="en-US" altLang="zh-CN" sz="32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6.6  </a:t>
            </a:r>
            <a:r>
              <a:rPr kumimoji="1"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r>
              <a:rPr kumimoji="1"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模板</a:t>
            </a:r>
          </a:p>
          <a:p>
            <a:pPr>
              <a:spcBef>
                <a:spcPts val="1800"/>
              </a:spcBef>
            </a:pPr>
            <a:r>
              <a:rPr kumimoji="1" lang="en-US" altLang="zh-CN" sz="32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6.7  </a:t>
            </a:r>
            <a:r>
              <a:rPr kumimoji="1"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作用域</a:t>
            </a:r>
            <a:r>
              <a:rPr kumimoji="1"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与存储</a:t>
            </a:r>
            <a:r>
              <a:rPr kumimoji="1"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类</a:t>
            </a:r>
            <a:endParaRPr kumimoji="1" lang="en-US" altLang="zh-CN" sz="3200" b="1" dirty="0" smtClean="0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  <a:p>
            <a:pPr>
              <a:spcBef>
                <a:spcPts val="1800"/>
              </a:spcBef>
            </a:pPr>
            <a:r>
              <a:rPr kumimoji="1"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6.8  </a:t>
            </a:r>
            <a:r>
              <a:rPr kumimoji="1"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程序举例</a:t>
            </a:r>
            <a:endParaRPr kumimoji="1"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ChangeArrowheads="1"/>
          </p:cNvSpPr>
          <p:nvPr/>
        </p:nvSpPr>
        <p:spPr bwMode="auto">
          <a:xfrm>
            <a:off x="119336" y="0"/>
            <a:ext cx="10801200" cy="19168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125000"/>
              </a:lnSpc>
              <a:spcBef>
                <a:spcPct val="20000"/>
              </a:spcBef>
            </a:pP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6.3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kumimoji="1" lang="en-US" altLang="zh-CN" sz="2400" b="1" dirty="0">
                <a:solidFill>
                  <a:srgbClr val="00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求正整数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的最大公约数和最小公倍数。</a:t>
            </a:r>
          </a:p>
          <a:p>
            <a:pPr marL="342900" indent="-342900" algn="just">
              <a:lnSpc>
                <a:spcPct val="125000"/>
              </a:lnSpc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	分析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 algn="just">
              <a:lnSpc>
                <a:spcPct val="125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的最小公倍数为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m*n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/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最大公约数；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 algn="just">
              <a:lnSpc>
                <a:spcPct val="125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分别定义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求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最大公约数函数</a:t>
            </a:r>
            <a:r>
              <a:rPr kumimoji="1"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gcd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和求最小公倍数函数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lcm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lcm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调用</a:t>
            </a:r>
            <a:r>
              <a:rPr kumimoji="1"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gcd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5108" name="Text Box 4"/>
          <p:cNvSpPr txBox="1">
            <a:spLocks noChangeArrowheads="1"/>
          </p:cNvSpPr>
          <p:nvPr/>
        </p:nvSpPr>
        <p:spPr bwMode="auto">
          <a:xfrm>
            <a:off x="407560" y="2132856"/>
            <a:ext cx="4240677" cy="267765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int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gcd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(int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m,int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n)</a:t>
            </a:r>
          </a:p>
          <a:p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{ 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r;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while(r=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m%n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lvl="1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{  m=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n;n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=r;  }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return(n); 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75109" name="Text Box 5"/>
          <p:cNvSpPr txBox="1">
            <a:spLocks noChangeArrowheads="1"/>
          </p:cNvSpPr>
          <p:nvPr/>
        </p:nvSpPr>
        <p:spPr bwMode="auto">
          <a:xfrm>
            <a:off x="407560" y="4725144"/>
            <a:ext cx="4240677" cy="156966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lcm(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m,int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n)</a:t>
            </a:r>
          </a:p>
          <a:p>
            <a:pPr eaLnBrk="0" hangingPunct="0"/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eaLnBrk="0" hangingPunct="0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return( m*n/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gcd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m,n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 );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75110" name="Text Box 6"/>
          <p:cNvSpPr txBox="1">
            <a:spLocks noChangeArrowheads="1"/>
          </p:cNvSpPr>
          <p:nvPr/>
        </p:nvSpPr>
        <p:spPr bwMode="auto">
          <a:xfrm>
            <a:off x="5663952" y="2129721"/>
            <a:ext cx="4887560" cy="415417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#include 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iostream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&gt;</a:t>
            </a:r>
          </a:p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using namespace std;</a:t>
            </a:r>
          </a:p>
          <a:p>
            <a:pPr algn="just"/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main( ) </a:t>
            </a:r>
          </a:p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</a:p>
          <a:p>
            <a:pPr lvl="1"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m,n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lvl="1"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cin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&gt;&gt;m&gt;&gt;n;</a:t>
            </a:r>
          </a:p>
          <a:p>
            <a:pPr lvl="1"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gcd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m,n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)&lt;&lt;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endl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lvl="1"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cout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&lt;&lt;lcm(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m,n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)&lt;&lt;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endl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lvl="1"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system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("pause");</a:t>
            </a:r>
          </a:p>
          <a:p>
            <a:pPr lvl="1"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return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0;</a:t>
            </a:r>
          </a:p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" name="云形标注 5"/>
          <p:cNvSpPr/>
          <p:nvPr/>
        </p:nvSpPr>
        <p:spPr bwMode="auto">
          <a:xfrm>
            <a:off x="3105211" y="1988840"/>
            <a:ext cx="2555327" cy="782212"/>
          </a:xfrm>
          <a:prstGeom prst="cloudCallout">
            <a:avLst>
              <a:gd name="adj1" fmla="val -73712"/>
              <a:gd name="adj2" fmla="val 122536"/>
            </a:avLst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等价于：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(r=</a:t>
            </a:r>
            <a:r>
              <a:rPr kumimoji="0" lang="en-US" altLang="zh-CN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m%n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)!=0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5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5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6130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009897"/>
              </p:ext>
            </p:extLst>
          </p:nvPr>
        </p:nvGraphicFramePr>
        <p:xfrm>
          <a:off x="479376" y="1117375"/>
          <a:ext cx="6048672" cy="3079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84" r:id="rId3" imgW="2600325" imgH="1323975" progId="PBrush">
                  <p:embed/>
                </p:oleObj>
              </mc:Choice>
              <mc:Fallback>
                <p:oleObj r:id="rId3" imgW="2600325" imgH="1323975" progId="PBrush">
                  <p:embed/>
                  <p:pic>
                    <p:nvPicPr>
                      <p:cNvPr id="0" name="Picture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376" y="1117375"/>
                        <a:ext cx="6048672" cy="3079324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6132" name="Text Box 1028"/>
          <p:cNvSpPr txBox="1">
            <a:spLocks noChangeArrowheads="1"/>
          </p:cNvSpPr>
          <p:nvPr/>
        </p:nvSpPr>
        <p:spPr bwMode="auto">
          <a:xfrm>
            <a:off x="336391" y="188640"/>
            <a:ext cx="4751387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r>
              <a:rPr kumimoji="1"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嵌套调用</a:t>
            </a:r>
            <a:r>
              <a:rPr kumimoji="1"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的示意图</a:t>
            </a:r>
            <a:r>
              <a:rPr kumimoji="1" lang="en-US" altLang="zh-CN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: 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19336" y="4451295"/>
            <a:ext cx="6840760" cy="138499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5000"/>
              </a:spcBef>
            </a:pPr>
            <a:r>
              <a:rPr kumimoji="1" lang="zh-CN" altLang="en-US" sz="24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可见：</a:t>
            </a:r>
            <a:endParaRPr kumimoji="1" lang="zh-CN" altLang="en-US" sz="24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ct val="25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程序执行始于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main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函数，也止于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main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函数；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ct val="25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最后调用的函数，最先结束；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ChangeArrowheads="1"/>
          </p:cNvSpPr>
          <p:nvPr/>
        </p:nvSpPr>
        <p:spPr bwMode="auto">
          <a:xfrm>
            <a:off x="290982" y="0"/>
            <a:ext cx="7100887" cy="5334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kumimoji="1" lang="en-US" altLang="zh-CN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6.1.3  </a:t>
            </a:r>
            <a:r>
              <a:rPr kumimoji="1"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函数说明（函数原型）</a:t>
            </a: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290982" y="428922"/>
            <a:ext cx="7789862" cy="1143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533400" indent="-533400">
              <a:lnSpc>
                <a:spcPct val="13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形式：</a:t>
            </a:r>
          </a:p>
          <a:p>
            <a:pPr marL="533400" indent="-533400">
              <a:lnSpc>
                <a:spcPct val="120000"/>
              </a:lnSpc>
              <a:spcBef>
                <a:spcPct val="15000"/>
              </a:spcBef>
            </a:pPr>
            <a:r>
              <a:rPr kumimoji="1" lang="zh-CN" altLang="en-US" sz="2400" b="1" dirty="0">
                <a:solidFill>
                  <a:srgbClr val="00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  <a:r>
              <a:rPr kumimoji="1" lang="zh-CN" altLang="en-US" sz="2400" b="1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函数类型　函数名</a:t>
            </a:r>
            <a:r>
              <a:rPr kumimoji="1" lang="en-US" altLang="zh-CN" sz="2400" b="1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zh-CN" altLang="en-US" sz="2400" b="1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形式参数类型表</a:t>
            </a:r>
            <a:r>
              <a:rPr kumimoji="1" lang="en-US" altLang="zh-CN" sz="2400" b="1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kumimoji="1" lang="zh-CN" altLang="en-US" sz="2400" b="1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</p:txBody>
      </p:sp>
      <p:sp>
        <p:nvSpPr>
          <p:cNvPr id="177156" name="Text Box 4"/>
          <p:cNvSpPr txBox="1">
            <a:spLocks noChangeArrowheads="1"/>
          </p:cNvSpPr>
          <p:nvPr/>
        </p:nvSpPr>
        <p:spPr bwMode="auto">
          <a:xfrm>
            <a:off x="334479" y="1965315"/>
            <a:ext cx="7057390" cy="489364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</a:rPr>
              <a:t>#include &lt;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iostream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&gt;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</a:rPr>
              <a:t>using namespace std;</a:t>
            </a:r>
          </a:p>
          <a:p>
            <a:r>
              <a:rPr kumimoji="1" lang="en-US" altLang="zh-CN" sz="2400" b="1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main( ) </a:t>
            </a:r>
          </a:p>
          <a:p>
            <a:r>
              <a:rPr kumimoji="1" lang="en-US" altLang="zh-CN" sz="2400" b="1" dirty="0" smtClean="0">
                <a:latin typeface="Times New Roman" panose="02020603050405020304" pitchFamily="18" charset="0"/>
              </a:rPr>
              <a:t>{     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a,b,c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;</a:t>
            </a:r>
          </a:p>
          <a:p>
            <a:pPr lvl="1"/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max(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x,int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y);   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亦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</a:t>
            </a:r>
            <a:r>
              <a:rPr kumimoji="1"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max(</a:t>
            </a:r>
            <a:r>
              <a:rPr kumimoji="1"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int,int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);</a:t>
            </a:r>
          </a:p>
          <a:p>
            <a:pPr lvl="1"/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cin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&gt;&gt;a&gt;&gt;b;   </a:t>
            </a:r>
          </a:p>
          <a:p>
            <a:pPr lvl="1"/>
            <a:r>
              <a:rPr kumimoji="1" lang="en-US" altLang="zh-CN" sz="2400" b="1" dirty="0">
                <a:latin typeface="Times New Roman" panose="02020603050405020304" pitchFamily="18" charset="0"/>
              </a:rPr>
              <a:t> c=max(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a,b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);</a:t>
            </a:r>
          </a:p>
          <a:p>
            <a:pPr lvl="1"/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cout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&lt;&lt;c&lt;&lt;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endl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; </a:t>
            </a:r>
          </a:p>
          <a:p>
            <a:pPr lvl="1"/>
            <a:r>
              <a:rPr kumimoji="1" lang="en-US" altLang="zh-CN" sz="2400" b="1" dirty="0">
                <a:latin typeface="Times New Roman" panose="02020603050405020304" pitchFamily="18" charset="0"/>
              </a:rPr>
              <a:t> system("pause");</a:t>
            </a:r>
          </a:p>
          <a:p>
            <a:pPr lvl="1"/>
            <a:r>
              <a:rPr kumimoji="1" lang="en-US" altLang="zh-CN" sz="2400" b="1" dirty="0">
                <a:latin typeface="Times New Roman" panose="02020603050405020304" pitchFamily="18" charset="0"/>
              </a:rPr>
              <a:t> return 0;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</a:rPr>
              <a:t> }</a:t>
            </a:r>
          </a:p>
          <a:p>
            <a:r>
              <a:rPr kumimoji="1"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max(</a:t>
            </a:r>
            <a:r>
              <a:rPr kumimoji="1"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x,int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y) 		 </a:t>
            </a:r>
            <a:endParaRPr kumimoji="1" lang="en-US" altLang="zh-CN" sz="2400" b="1" dirty="0" smtClean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{     return 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x&gt;</a:t>
            </a:r>
            <a:r>
              <a:rPr kumimoji="1"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y?x:y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 ; 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    }</a:t>
            </a:r>
            <a:endParaRPr kumimoji="1" lang="en-US" altLang="zh-CN" sz="2400" b="1" dirty="0">
              <a:solidFill>
                <a:srgbClr val="C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-96688" y="1504937"/>
            <a:ext cx="38862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6.4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函数说明示例 </a:t>
            </a:r>
          </a:p>
        </p:txBody>
      </p:sp>
      <p:sp>
        <p:nvSpPr>
          <p:cNvPr id="177159" name="AutoShape 7"/>
          <p:cNvSpPr>
            <a:spLocks noChangeArrowheads="1"/>
          </p:cNvSpPr>
          <p:nvPr/>
        </p:nvSpPr>
        <p:spPr bwMode="auto">
          <a:xfrm>
            <a:off x="5159896" y="2564904"/>
            <a:ext cx="1752600" cy="533400"/>
          </a:xfrm>
          <a:prstGeom prst="wedgeRoundRectCallout">
            <a:avLst>
              <a:gd name="adj1" fmla="val 7157"/>
              <a:gd name="adj2" fmla="val 126190"/>
              <a:gd name="adj3" fmla="val 16667"/>
            </a:avLst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anchor="ctr"/>
          <a:lstStyle/>
          <a:p>
            <a:pPr algn="ctr"/>
            <a:r>
              <a:rPr kumimoji="1" lang="zh-CN" altLang="en-US" sz="22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省略参数名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7536160" y="1965312"/>
            <a:ext cx="4536553" cy="426578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注意：</a:t>
            </a: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spcAft>
                <a:spcPct val="200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r>
              <a:rPr kumimoji="1"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调用在前，定义在后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，则必须对函数进行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说明；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ct val="30000"/>
              </a:spcBef>
              <a:spcAft>
                <a:spcPct val="2000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说明可以放在函数调用之前所在的函数内，也可以放在源文件开头、函数的外部。 </a:t>
            </a:r>
          </a:p>
          <a:p>
            <a:pPr marL="342900" indent="-342900">
              <a:spcBef>
                <a:spcPct val="3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说明和函数定义在返回类型、函数名和参数表上必须要完全一致。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7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71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7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1344" y="188640"/>
            <a:ext cx="7772400" cy="838200"/>
          </a:xfrm>
        </p:spPr>
        <p:txBody>
          <a:bodyPr/>
          <a:lstStyle/>
          <a:p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6.2  </a:t>
            </a:r>
            <a:r>
              <a:rPr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函数间参数传递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180228" name="Text Box 4"/>
          <p:cNvSpPr txBox="1">
            <a:spLocks noChangeArrowheads="1"/>
          </p:cNvSpPr>
          <p:nvPr/>
        </p:nvSpPr>
        <p:spPr bwMode="auto">
          <a:xfrm>
            <a:off x="191344" y="1052875"/>
            <a:ext cx="5400600" cy="366869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Bef>
                <a:spcPct val="35000"/>
              </a:spcBef>
            </a:pPr>
            <a:r>
              <a:rPr kumimoji="1"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6.2.1 </a:t>
            </a: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传值参数</a:t>
            </a: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特点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：形参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的改变不会影响实参的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值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实参：常量</a:t>
            </a:r>
            <a:r>
              <a:rPr kumimoji="1"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、变量和表达式</a:t>
            </a:r>
            <a:r>
              <a:rPr kumimoji="1" lang="zh-CN" altLang="en-US" sz="24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1" lang="en-US" altLang="zh-CN" sz="2400" b="1" dirty="0" smtClean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20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形参：变量</a:t>
            </a:r>
            <a:endParaRPr kumimoji="1" lang="zh-CN" altLang="en-US" sz="24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35000"/>
              </a:spcBef>
              <a:buClr>
                <a:srgbClr val="990099"/>
              </a:buClr>
              <a:buFont typeface="Wingdings" panose="05000000000000000000" pitchFamily="2" charset="2"/>
              <a:buChar char="Ø"/>
            </a:pP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1026"/>
          <p:cNvSpPr>
            <a:spLocks noChangeArrowheads="1"/>
          </p:cNvSpPr>
          <p:nvPr/>
        </p:nvSpPr>
        <p:spPr bwMode="auto">
          <a:xfrm>
            <a:off x="5879976" y="1552462"/>
            <a:ext cx="5689600" cy="530553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9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#include  &lt;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iostream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&gt;</a:t>
            </a:r>
          </a:p>
          <a:p>
            <a:pPr marL="342900" indent="-342900">
              <a:lnSpc>
                <a:spcPct val="9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void  swap(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x,int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 y)</a:t>
            </a:r>
          </a:p>
          <a:p>
            <a:pPr marL="342900" indent="-342900">
              <a:lnSpc>
                <a:spcPct val="95000"/>
              </a:lnSpc>
            </a:pPr>
            <a:r>
              <a:rPr kumimoji="1" lang="en-US" altLang="zh-CN" sz="2400" b="1" dirty="0" smtClean="0">
                <a:latin typeface="Times New Roman" panose="02020603050405020304" pitchFamily="18" charset="0"/>
              </a:rPr>
              <a:t>{    </a:t>
            </a:r>
          </a:p>
          <a:p>
            <a:pPr marL="342900" indent="-342900">
              <a:lnSpc>
                <a:spcPct val="9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temp;</a:t>
            </a:r>
          </a:p>
          <a:p>
            <a:pPr marL="342900" indent="-342900">
              <a:lnSpc>
                <a:spcPct val="9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  temp=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</a:rPr>
              <a:t>x;x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=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</a:rPr>
              <a:t>y;y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=temp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;</a:t>
            </a:r>
          </a:p>
          <a:p>
            <a:pPr marL="342900" indent="-342900">
              <a:lnSpc>
                <a:spcPct val="9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}</a:t>
            </a:r>
          </a:p>
          <a:p>
            <a:pPr marL="342900" indent="-342900">
              <a:lnSpc>
                <a:spcPct val="95000"/>
              </a:lnSpc>
            </a:pPr>
            <a:r>
              <a:rPr kumimoji="1" lang="en-US" altLang="zh-CN" sz="2400" b="1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main()</a:t>
            </a:r>
          </a:p>
          <a:p>
            <a:pPr marL="342900" indent="-342900">
              <a:lnSpc>
                <a:spcPct val="95000"/>
              </a:lnSpc>
            </a:pPr>
            <a:r>
              <a:rPr kumimoji="1" lang="en-US" altLang="zh-CN" sz="2400" b="1" dirty="0" smtClean="0">
                <a:latin typeface="Times New Roman" panose="02020603050405020304" pitchFamily="18" charset="0"/>
              </a:rPr>
              <a:t>{    </a:t>
            </a:r>
          </a:p>
          <a:p>
            <a:pPr marL="342900" indent="-342900">
              <a:lnSpc>
                <a:spcPct val="9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   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a,b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;</a:t>
            </a:r>
          </a:p>
          <a:p>
            <a:pPr marL="800100" lvl="1" indent="-342900">
              <a:lnSpc>
                <a:spcPct val="95000"/>
              </a:lnSpc>
            </a:pPr>
            <a:r>
              <a:rPr kumimoji="1" lang="en-US" altLang="zh-CN" sz="2400" b="1" dirty="0" err="1">
                <a:latin typeface="Times New Roman" panose="02020603050405020304" pitchFamily="18" charset="0"/>
              </a:rPr>
              <a:t>cin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&gt;&gt;a&gt;&gt;b;</a:t>
            </a:r>
          </a:p>
          <a:p>
            <a:pPr marL="800100" lvl="1" indent="-342900">
              <a:lnSpc>
                <a:spcPct val="9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swap(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a,b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);</a:t>
            </a:r>
          </a:p>
          <a:p>
            <a:pPr marL="800100" lvl="1" indent="-342900">
              <a:lnSpc>
                <a:spcPct val="95000"/>
              </a:lnSpc>
            </a:pPr>
            <a:r>
              <a:rPr kumimoji="1" lang="en-US" altLang="zh-CN" sz="2400" b="1" dirty="0" err="1">
                <a:latin typeface="Times New Roman" panose="02020603050405020304" pitchFamily="18" charset="0"/>
              </a:rPr>
              <a:t>cout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&lt;&lt;"a="&lt;&lt;a&lt;&lt;" b="&lt;&lt;b&lt;&lt;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endl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;</a:t>
            </a:r>
          </a:p>
          <a:p>
            <a:pPr marL="800100" lvl="1" indent="-342900">
              <a:lnSpc>
                <a:spcPct val="95000"/>
              </a:lnSpc>
            </a:pPr>
            <a:r>
              <a:rPr kumimoji="1" lang="en-US" altLang="zh-CN" sz="2400" b="1" dirty="0" smtClean="0">
                <a:latin typeface="Times New Roman" panose="02020603050405020304" pitchFamily="18" charset="0"/>
              </a:rPr>
              <a:t>system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("pause");</a:t>
            </a:r>
          </a:p>
          <a:p>
            <a:pPr marL="800100" lvl="1" indent="-342900">
              <a:lnSpc>
                <a:spcPct val="95000"/>
              </a:lnSpc>
            </a:pPr>
            <a:r>
              <a:rPr kumimoji="1" lang="en-US" altLang="zh-CN" sz="2400" b="1" dirty="0" smtClean="0">
                <a:latin typeface="Times New Roman" panose="02020603050405020304" pitchFamily="18" charset="0"/>
              </a:rPr>
              <a:t>return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0;</a:t>
            </a:r>
          </a:p>
          <a:p>
            <a:pPr marL="342900" indent="-342900">
              <a:lnSpc>
                <a:spcPct val="9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6" name="Text Box 1027"/>
          <p:cNvSpPr txBox="1">
            <a:spLocks noChangeArrowheads="1"/>
          </p:cNvSpPr>
          <p:nvPr/>
        </p:nvSpPr>
        <p:spPr bwMode="auto">
          <a:xfrm>
            <a:off x="5579815" y="987929"/>
            <a:ext cx="76200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6.5】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分析下面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程序能否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交换两个变量的值？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4869160"/>
            <a:ext cx="2819400" cy="1171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0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02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0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02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0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802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A7BC41BF-7846-4007-88B0-99012EB852D0}"/>
              </a:ext>
            </a:extLst>
          </p:cNvPr>
          <p:cNvSpPr txBox="1"/>
          <p:nvPr/>
        </p:nvSpPr>
        <p:spPr>
          <a:xfrm>
            <a:off x="426720" y="1534160"/>
            <a:ext cx="85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3E45117E-D5CA-4951-96DA-92365E2C152D}"/>
              </a:ext>
            </a:extLst>
          </p:cNvPr>
          <p:cNvSpPr txBox="1"/>
          <p:nvPr/>
        </p:nvSpPr>
        <p:spPr>
          <a:xfrm>
            <a:off x="426720" y="2936240"/>
            <a:ext cx="85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形参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2ED4EA7E-7972-4A7F-8A86-4E17E409B74F}"/>
              </a:ext>
            </a:extLst>
          </p:cNvPr>
          <p:cNvSpPr/>
          <p:nvPr/>
        </p:nvSpPr>
        <p:spPr>
          <a:xfrm>
            <a:off x="2296160" y="1534160"/>
            <a:ext cx="137160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836CEBCD-9436-40E0-A4EF-AF2051626F0A}"/>
              </a:ext>
            </a:extLst>
          </p:cNvPr>
          <p:cNvSpPr/>
          <p:nvPr/>
        </p:nvSpPr>
        <p:spPr>
          <a:xfrm>
            <a:off x="4729482" y="1534160"/>
            <a:ext cx="137160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BFB00464-A255-4DDA-818D-A741BA7592F2}"/>
              </a:ext>
            </a:extLst>
          </p:cNvPr>
          <p:cNvSpPr/>
          <p:nvPr/>
        </p:nvSpPr>
        <p:spPr>
          <a:xfrm>
            <a:off x="2296160" y="2981345"/>
            <a:ext cx="137160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B6CD299C-4229-48AE-8A53-CC4BF6B1F81A}"/>
              </a:ext>
            </a:extLst>
          </p:cNvPr>
          <p:cNvSpPr/>
          <p:nvPr/>
        </p:nvSpPr>
        <p:spPr>
          <a:xfrm>
            <a:off x="4729482" y="2981345"/>
            <a:ext cx="137160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29F7E40-8D35-4971-96DF-98799BE33E99}"/>
              </a:ext>
            </a:extLst>
          </p:cNvPr>
          <p:cNvSpPr txBox="1"/>
          <p:nvPr/>
        </p:nvSpPr>
        <p:spPr>
          <a:xfrm>
            <a:off x="1625600" y="1645920"/>
            <a:ext cx="51816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7E2E2954-666F-4FDA-90E4-9CF84172D892}"/>
              </a:ext>
            </a:extLst>
          </p:cNvPr>
          <p:cNvSpPr txBox="1"/>
          <p:nvPr/>
        </p:nvSpPr>
        <p:spPr>
          <a:xfrm>
            <a:off x="4211322" y="1590040"/>
            <a:ext cx="51816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C528E7A-C20F-4E40-A92B-A81BA6FCB0D0}"/>
              </a:ext>
            </a:extLst>
          </p:cNvPr>
          <p:cNvSpPr txBox="1"/>
          <p:nvPr/>
        </p:nvSpPr>
        <p:spPr>
          <a:xfrm>
            <a:off x="1656084" y="2981345"/>
            <a:ext cx="51816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x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422C6162-CA59-464F-80F3-5555AF592C79}"/>
              </a:ext>
            </a:extLst>
          </p:cNvPr>
          <p:cNvSpPr txBox="1"/>
          <p:nvPr/>
        </p:nvSpPr>
        <p:spPr>
          <a:xfrm>
            <a:off x="4211322" y="3037225"/>
            <a:ext cx="51816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y</a:t>
            </a:r>
            <a:endParaRPr lang="zh-CN" altLang="en-US" sz="2400" dirty="0"/>
          </a:p>
        </p:txBody>
      </p:sp>
      <p:sp>
        <p:nvSpPr>
          <p:cNvPr id="12" name="箭头: 下 11">
            <a:extLst>
              <a:ext uri="{FF2B5EF4-FFF2-40B4-BE49-F238E27FC236}">
                <a16:creationId xmlns="" xmlns:a16="http://schemas.microsoft.com/office/drawing/2014/main" id="{B7DEB8E2-F49D-47EB-9643-3563863B1954}"/>
              </a:ext>
            </a:extLst>
          </p:cNvPr>
          <p:cNvSpPr/>
          <p:nvPr/>
        </p:nvSpPr>
        <p:spPr>
          <a:xfrm>
            <a:off x="2895600" y="2214880"/>
            <a:ext cx="294640" cy="7213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="" xmlns:a16="http://schemas.microsoft.com/office/drawing/2014/main" id="{87C836DE-31A8-4FDF-9DAC-A1572B3E7821}"/>
              </a:ext>
            </a:extLst>
          </p:cNvPr>
          <p:cNvSpPr/>
          <p:nvPr/>
        </p:nvSpPr>
        <p:spPr>
          <a:xfrm>
            <a:off x="5267962" y="2216497"/>
            <a:ext cx="294640" cy="7213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A9EED666-CADE-470E-ACCF-0D31158BD122}"/>
              </a:ext>
            </a:extLst>
          </p:cNvPr>
          <p:cNvSpPr/>
          <p:nvPr/>
        </p:nvSpPr>
        <p:spPr>
          <a:xfrm>
            <a:off x="7208524" y="1366520"/>
            <a:ext cx="4947920" cy="489364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#include  &lt;iostream&gt;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void  swap(int  </a:t>
            </a:r>
            <a:r>
              <a:rPr kumimoji="1" lang="en-US" altLang="zh-CN" sz="2400" b="1" dirty="0" err="1">
                <a:latin typeface="Times New Roman" pitchFamily="18" charset="0"/>
              </a:rPr>
              <a:t>x,int</a:t>
            </a:r>
            <a:r>
              <a:rPr kumimoji="1" lang="en-US" altLang="zh-CN" sz="2400" b="1" dirty="0">
                <a:latin typeface="Times New Roman" pitchFamily="18" charset="0"/>
              </a:rPr>
              <a:t>  y)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{int temp;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 temp=</a:t>
            </a:r>
            <a:r>
              <a:rPr kumimoji="1" lang="en-US" altLang="zh-CN" sz="2400" b="1" dirty="0" err="1">
                <a:latin typeface="Times New Roman" pitchFamily="18" charset="0"/>
              </a:rPr>
              <a:t>x;x</a:t>
            </a:r>
            <a:r>
              <a:rPr kumimoji="1" lang="en-US" altLang="zh-CN" sz="2400" b="1" dirty="0">
                <a:latin typeface="Times New Roman" pitchFamily="18" charset="0"/>
              </a:rPr>
              <a:t>=</a:t>
            </a:r>
            <a:r>
              <a:rPr kumimoji="1" lang="en-US" altLang="zh-CN" sz="2400" b="1" dirty="0" err="1">
                <a:latin typeface="Times New Roman" pitchFamily="18" charset="0"/>
              </a:rPr>
              <a:t>y;y</a:t>
            </a:r>
            <a:r>
              <a:rPr kumimoji="1" lang="en-US" altLang="zh-CN" sz="2400" b="1" dirty="0">
                <a:latin typeface="Times New Roman" pitchFamily="18" charset="0"/>
              </a:rPr>
              <a:t>=temp;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}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int main()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{int </a:t>
            </a:r>
            <a:r>
              <a:rPr kumimoji="1" lang="en-US" altLang="zh-CN" sz="2400" b="1" dirty="0" err="1">
                <a:latin typeface="Times New Roman" pitchFamily="18" charset="0"/>
              </a:rPr>
              <a:t>a,b</a:t>
            </a:r>
            <a:r>
              <a:rPr kumimoji="1" lang="en-US" altLang="zh-CN" sz="2400" b="1" dirty="0">
                <a:latin typeface="Times New Roman" pitchFamily="18" charset="0"/>
              </a:rPr>
              <a:t>;</a:t>
            </a:r>
          </a:p>
          <a:p>
            <a:pPr marL="342900" indent="-342900"/>
            <a:r>
              <a:rPr kumimoji="1" lang="en-US" altLang="zh-CN" sz="2400" b="1" dirty="0" err="1">
                <a:latin typeface="Times New Roman" pitchFamily="18" charset="0"/>
              </a:rPr>
              <a:t>cin</a:t>
            </a:r>
            <a:r>
              <a:rPr kumimoji="1" lang="en-US" altLang="zh-CN" sz="2400" b="1" dirty="0">
                <a:latin typeface="Times New Roman" pitchFamily="18" charset="0"/>
              </a:rPr>
              <a:t>&gt;&gt;a&gt;&gt;b;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swap(</a:t>
            </a:r>
            <a:r>
              <a:rPr kumimoji="1" lang="en-US" altLang="zh-CN" sz="2400" b="1" dirty="0" err="1">
                <a:latin typeface="Times New Roman" pitchFamily="18" charset="0"/>
              </a:rPr>
              <a:t>a,b</a:t>
            </a:r>
            <a:r>
              <a:rPr kumimoji="1" lang="en-US" altLang="zh-CN" sz="2400" b="1" dirty="0">
                <a:latin typeface="Times New Roman" pitchFamily="18" charset="0"/>
              </a:rPr>
              <a:t>);</a:t>
            </a:r>
          </a:p>
          <a:p>
            <a:pPr marL="342900" indent="-342900"/>
            <a:r>
              <a:rPr kumimoji="1" lang="en-US" altLang="zh-CN" sz="2400" b="1" dirty="0" err="1"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latin typeface="Times New Roman" pitchFamily="18" charset="0"/>
              </a:rPr>
              <a:t>&lt;&lt;"a="&lt;&lt;a&lt;&lt;" b="&lt;&lt;b&lt;&lt;</a:t>
            </a:r>
            <a:r>
              <a:rPr kumimoji="1" lang="en-US" altLang="zh-CN" sz="2400" b="1" dirty="0" err="1">
                <a:latin typeface="Times New Roman" pitchFamily="18" charset="0"/>
              </a:rPr>
              <a:t>endl</a:t>
            </a:r>
            <a:r>
              <a:rPr kumimoji="1" lang="en-US" altLang="zh-CN" sz="2400" b="1" dirty="0">
                <a:latin typeface="Times New Roman" pitchFamily="18" charset="0"/>
              </a:rPr>
              <a:t>;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 system("pause");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 return 0;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}</a:t>
            </a:r>
            <a:endParaRPr lang="zh-CN" altLang="en-US" sz="2400" dirty="0"/>
          </a:p>
        </p:txBody>
      </p:sp>
      <p:sp>
        <p:nvSpPr>
          <p:cNvPr id="15" name="矩形 14">
            <a:extLst>
              <a:ext uri="{FF2B5EF4-FFF2-40B4-BE49-F238E27FC236}">
                <a16:creationId xmlns="" xmlns:a16="http://schemas.microsoft.com/office/drawing/2014/main" id="{6DF1D60E-D67C-4F04-816D-47BAC18D7C09}"/>
              </a:ext>
            </a:extLst>
          </p:cNvPr>
          <p:cNvSpPr/>
          <p:nvPr/>
        </p:nvSpPr>
        <p:spPr>
          <a:xfrm>
            <a:off x="3454400" y="4704080"/>
            <a:ext cx="1529077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="" xmlns:a16="http://schemas.microsoft.com/office/drawing/2014/main" id="{9213B063-FB4A-4AA9-888C-D94405CA3DA7}"/>
              </a:ext>
            </a:extLst>
          </p:cNvPr>
          <p:cNvSpPr txBox="1"/>
          <p:nvPr/>
        </p:nvSpPr>
        <p:spPr>
          <a:xfrm>
            <a:off x="2448560" y="4759960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temp</a:t>
            </a:r>
            <a:endParaRPr lang="zh-CN" altLang="en-US" sz="24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52910BC8-FC47-4AF5-8715-9975ED1DC2C6}"/>
              </a:ext>
            </a:extLst>
          </p:cNvPr>
          <p:cNvCxnSpPr/>
          <p:nvPr/>
        </p:nvCxnSpPr>
        <p:spPr>
          <a:xfrm>
            <a:off x="3190240" y="3708400"/>
            <a:ext cx="894080" cy="9956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F28637FB-A189-4921-9EE1-3A8B6AEA1B31}"/>
              </a:ext>
            </a:extLst>
          </p:cNvPr>
          <p:cNvSpPr txBox="1"/>
          <p:nvPr/>
        </p:nvSpPr>
        <p:spPr>
          <a:xfrm>
            <a:off x="4424682" y="9298"/>
            <a:ext cx="21033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传值参数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426720" y="5877272"/>
            <a:ext cx="6245344" cy="52322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**下面几页适合放映状态看动画变化**</a:t>
            </a:r>
            <a:endParaRPr lang="zh-CN" altLang="en-US" sz="28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2854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A7BC41BF-7846-4007-88B0-99012EB852D0}"/>
              </a:ext>
            </a:extLst>
          </p:cNvPr>
          <p:cNvSpPr txBox="1"/>
          <p:nvPr/>
        </p:nvSpPr>
        <p:spPr>
          <a:xfrm>
            <a:off x="426720" y="1859280"/>
            <a:ext cx="85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3E45117E-D5CA-4951-96DA-92365E2C152D}"/>
              </a:ext>
            </a:extLst>
          </p:cNvPr>
          <p:cNvSpPr txBox="1"/>
          <p:nvPr/>
        </p:nvSpPr>
        <p:spPr>
          <a:xfrm>
            <a:off x="426720" y="3261360"/>
            <a:ext cx="85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形参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2ED4EA7E-7972-4A7F-8A86-4E17E409B74F}"/>
              </a:ext>
            </a:extLst>
          </p:cNvPr>
          <p:cNvSpPr/>
          <p:nvPr/>
        </p:nvSpPr>
        <p:spPr>
          <a:xfrm>
            <a:off x="2296160" y="1859280"/>
            <a:ext cx="137160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836CEBCD-9436-40E0-A4EF-AF2051626F0A}"/>
              </a:ext>
            </a:extLst>
          </p:cNvPr>
          <p:cNvSpPr/>
          <p:nvPr/>
        </p:nvSpPr>
        <p:spPr>
          <a:xfrm>
            <a:off x="4729482" y="1859280"/>
            <a:ext cx="137160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BFB00464-A255-4DDA-818D-A741BA7592F2}"/>
              </a:ext>
            </a:extLst>
          </p:cNvPr>
          <p:cNvSpPr/>
          <p:nvPr/>
        </p:nvSpPr>
        <p:spPr>
          <a:xfrm>
            <a:off x="2296160" y="3306465"/>
            <a:ext cx="137160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B6CD299C-4229-48AE-8A53-CC4BF6B1F81A}"/>
              </a:ext>
            </a:extLst>
          </p:cNvPr>
          <p:cNvSpPr/>
          <p:nvPr/>
        </p:nvSpPr>
        <p:spPr>
          <a:xfrm>
            <a:off x="4729482" y="3306465"/>
            <a:ext cx="137160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29F7E40-8D35-4971-96DF-98799BE33E99}"/>
              </a:ext>
            </a:extLst>
          </p:cNvPr>
          <p:cNvSpPr txBox="1"/>
          <p:nvPr/>
        </p:nvSpPr>
        <p:spPr>
          <a:xfrm>
            <a:off x="1625600" y="1971040"/>
            <a:ext cx="51816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7E2E2954-666F-4FDA-90E4-9CF84172D892}"/>
              </a:ext>
            </a:extLst>
          </p:cNvPr>
          <p:cNvSpPr txBox="1"/>
          <p:nvPr/>
        </p:nvSpPr>
        <p:spPr>
          <a:xfrm>
            <a:off x="4211322" y="1915160"/>
            <a:ext cx="51816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C528E7A-C20F-4E40-A92B-A81BA6FCB0D0}"/>
              </a:ext>
            </a:extLst>
          </p:cNvPr>
          <p:cNvSpPr txBox="1"/>
          <p:nvPr/>
        </p:nvSpPr>
        <p:spPr>
          <a:xfrm>
            <a:off x="1656084" y="3306465"/>
            <a:ext cx="51816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x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422C6162-CA59-464F-80F3-5555AF592C79}"/>
              </a:ext>
            </a:extLst>
          </p:cNvPr>
          <p:cNvSpPr txBox="1"/>
          <p:nvPr/>
        </p:nvSpPr>
        <p:spPr>
          <a:xfrm>
            <a:off x="4211322" y="3362345"/>
            <a:ext cx="51816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y</a:t>
            </a:r>
            <a:endParaRPr lang="zh-CN" altLang="en-US" sz="2400" dirty="0"/>
          </a:p>
        </p:txBody>
      </p:sp>
      <p:sp>
        <p:nvSpPr>
          <p:cNvPr id="12" name="箭头: 下 11">
            <a:extLst>
              <a:ext uri="{FF2B5EF4-FFF2-40B4-BE49-F238E27FC236}">
                <a16:creationId xmlns="" xmlns:a16="http://schemas.microsoft.com/office/drawing/2014/main" id="{B7DEB8E2-F49D-47EB-9643-3563863B1954}"/>
              </a:ext>
            </a:extLst>
          </p:cNvPr>
          <p:cNvSpPr/>
          <p:nvPr/>
        </p:nvSpPr>
        <p:spPr>
          <a:xfrm>
            <a:off x="2895600" y="2540000"/>
            <a:ext cx="294640" cy="7213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="" xmlns:a16="http://schemas.microsoft.com/office/drawing/2014/main" id="{87C836DE-31A8-4FDF-9DAC-A1572B3E7821}"/>
              </a:ext>
            </a:extLst>
          </p:cNvPr>
          <p:cNvSpPr/>
          <p:nvPr/>
        </p:nvSpPr>
        <p:spPr>
          <a:xfrm>
            <a:off x="5267962" y="2541617"/>
            <a:ext cx="294640" cy="7213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A9EED666-CADE-470E-ACCF-0D31158BD122}"/>
              </a:ext>
            </a:extLst>
          </p:cNvPr>
          <p:cNvSpPr/>
          <p:nvPr/>
        </p:nvSpPr>
        <p:spPr>
          <a:xfrm>
            <a:off x="7208524" y="1691640"/>
            <a:ext cx="4947920" cy="489364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#include  &lt;iostream&gt;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void  swap(int  </a:t>
            </a:r>
            <a:r>
              <a:rPr kumimoji="1" lang="en-US" altLang="zh-CN" sz="2400" b="1" dirty="0" err="1">
                <a:latin typeface="Times New Roman" pitchFamily="18" charset="0"/>
              </a:rPr>
              <a:t>x,int</a:t>
            </a:r>
            <a:r>
              <a:rPr kumimoji="1" lang="en-US" altLang="zh-CN" sz="2400" b="1" dirty="0">
                <a:latin typeface="Times New Roman" pitchFamily="18" charset="0"/>
              </a:rPr>
              <a:t>  y)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{int temp;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 temp=</a:t>
            </a:r>
            <a:r>
              <a:rPr kumimoji="1" lang="en-US" altLang="zh-CN" sz="2400" b="1" dirty="0" err="1">
                <a:latin typeface="Times New Roman" pitchFamily="18" charset="0"/>
              </a:rPr>
              <a:t>x;x</a:t>
            </a:r>
            <a:r>
              <a:rPr kumimoji="1" lang="en-US" altLang="zh-CN" sz="2400" b="1" dirty="0">
                <a:latin typeface="Times New Roman" pitchFamily="18" charset="0"/>
              </a:rPr>
              <a:t>=</a:t>
            </a:r>
            <a:r>
              <a:rPr kumimoji="1" lang="en-US" altLang="zh-CN" sz="2400" b="1" dirty="0" err="1">
                <a:latin typeface="Times New Roman" pitchFamily="18" charset="0"/>
              </a:rPr>
              <a:t>y;y</a:t>
            </a:r>
            <a:r>
              <a:rPr kumimoji="1" lang="en-US" altLang="zh-CN" sz="2400" b="1" dirty="0">
                <a:latin typeface="Times New Roman" pitchFamily="18" charset="0"/>
              </a:rPr>
              <a:t>=temp;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}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int main()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{int </a:t>
            </a:r>
            <a:r>
              <a:rPr kumimoji="1" lang="en-US" altLang="zh-CN" sz="2400" b="1" dirty="0" err="1">
                <a:latin typeface="Times New Roman" pitchFamily="18" charset="0"/>
              </a:rPr>
              <a:t>a,b</a:t>
            </a:r>
            <a:r>
              <a:rPr kumimoji="1" lang="en-US" altLang="zh-CN" sz="2400" b="1" dirty="0">
                <a:latin typeface="Times New Roman" pitchFamily="18" charset="0"/>
              </a:rPr>
              <a:t>;</a:t>
            </a:r>
          </a:p>
          <a:p>
            <a:pPr marL="342900" indent="-342900"/>
            <a:r>
              <a:rPr kumimoji="1" lang="en-US" altLang="zh-CN" sz="2400" b="1" dirty="0" err="1">
                <a:latin typeface="Times New Roman" pitchFamily="18" charset="0"/>
              </a:rPr>
              <a:t>cin</a:t>
            </a:r>
            <a:r>
              <a:rPr kumimoji="1" lang="en-US" altLang="zh-CN" sz="2400" b="1" dirty="0">
                <a:latin typeface="Times New Roman" pitchFamily="18" charset="0"/>
              </a:rPr>
              <a:t>&gt;&gt;a&gt;&gt;b;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swap(</a:t>
            </a:r>
            <a:r>
              <a:rPr kumimoji="1" lang="en-US" altLang="zh-CN" sz="2400" b="1" dirty="0" err="1">
                <a:latin typeface="Times New Roman" pitchFamily="18" charset="0"/>
              </a:rPr>
              <a:t>a,b</a:t>
            </a:r>
            <a:r>
              <a:rPr kumimoji="1" lang="en-US" altLang="zh-CN" sz="2400" b="1" dirty="0">
                <a:latin typeface="Times New Roman" pitchFamily="18" charset="0"/>
              </a:rPr>
              <a:t>);</a:t>
            </a:r>
          </a:p>
          <a:p>
            <a:pPr marL="342900" indent="-342900"/>
            <a:r>
              <a:rPr kumimoji="1" lang="en-US" altLang="zh-CN" sz="2400" b="1" dirty="0" err="1"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latin typeface="Times New Roman" pitchFamily="18" charset="0"/>
              </a:rPr>
              <a:t>&lt;&lt;"a="&lt;&lt;a&lt;&lt;" b="&lt;&lt;b&lt;&lt;</a:t>
            </a:r>
            <a:r>
              <a:rPr kumimoji="1" lang="en-US" altLang="zh-CN" sz="2400" b="1" dirty="0" err="1">
                <a:latin typeface="Times New Roman" pitchFamily="18" charset="0"/>
              </a:rPr>
              <a:t>endl</a:t>
            </a:r>
            <a:r>
              <a:rPr kumimoji="1" lang="en-US" altLang="zh-CN" sz="2400" b="1" dirty="0">
                <a:latin typeface="Times New Roman" pitchFamily="18" charset="0"/>
              </a:rPr>
              <a:t>;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 system("pause");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 return 0;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}</a:t>
            </a:r>
            <a:endParaRPr lang="zh-CN" altLang="en-US" sz="2400" dirty="0"/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7D03FE79-7FCF-4670-BF80-F3D0555B3F88}"/>
              </a:ext>
            </a:extLst>
          </p:cNvPr>
          <p:cNvGrpSpPr/>
          <p:nvPr/>
        </p:nvGrpSpPr>
        <p:grpSpPr>
          <a:xfrm>
            <a:off x="2448560" y="5029200"/>
            <a:ext cx="2534917" cy="589280"/>
            <a:chOff x="2448560" y="4084320"/>
            <a:chExt cx="2534917" cy="589280"/>
          </a:xfrm>
          <a:noFill/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6DF1D60E-D67C-4F04-816D-47BAC18D7C09}"/>
                </a:ext>
              </a:extLst>
            </p:cNvPr>
            <p:cNvSpPr/>
            <p:nvPr/>
          </p:nvSpPr>
          <p:spPr>
            <a:xfrm>
              <a:off x="3454400" y="4084320"/>
              <a:ext cx="1529077" cy="5892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10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9213B063-FB4A-4AA9-888C-D94405CA3DA7}"/>
                </a:ext>
              </a:extLst>
            </p:cNvPr>
            <p:cNvSpPr txBox="1"/>
            <p:nvPr/>
          </p:nvSpPr>
          <p:spPr>
            <a:xfrm>
              <a:off x="2448560" y="4140200"/>
              <a:ext cx="914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temp</a:t>
              </a:r>
              <a:endParaRPr lang="zh-CN" altLang="en-US" sz="2400" dirty="0"/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52910BC8-FC47-4AF5-8715-9975ED1DC2C6}"/>
              </a:ext>
            </a:extLst>
          </p:cNvPr>
          <p:cNvCxnSpPr/>
          <p:nvPr/>
        </p:nvCxnSpPr>
        <p:spPr>
          <a:xfrm>
            <a:off x="3190240" y="4033520"/>
            <a:ext cx="894080" cy="9956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="" xmlns:a16="http://schemas.microsoft.com/office/drawing/2014/main" id="{1B344F14-3C5A-4361-A974-44BE5E2397AA}"/>
              </a:ext>
            </a:extLst>
          </p:cNvPr>
          <p:cNvCxnSpPr>
            <a:stCxn id="11" idx="3"/>
            <a:endCxn id="6" idx="3"/>
          </p:cNvCxnSpPr>
          <p:nvPr/>
        </p:nvCxnSpPr>
        <p:spPr>
          <a:xfrm flipH="1">
            <a:off x="3667760" y="3601105"/>
            <a:ext cx="106172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="" xmlns:a16="http://schemas.microsoft.com/office/drawing/2014/main" id="{16435F7D-23F8-4502-BB66-2B6A275C07EF}"/>
              </a:ext>
            </a:extLst>
          </p:cNvPr>
          <p:cNvCxnSpPr/>
          <p:nvPr/>
        </p:nvCxnSpPr>
        <p:spPr>
          <a:xfrm>
            <a:off x="2753360" y="3454400"/>
            <a:ext cx="436880" cy="268625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75B72DAB-99F2-4BCC-81AD-9469AB8383AC}"/>
              </a:ext>
            </a:extLst>
          </p:cNvPr>
          <p:cNvSpPr txBox="1"/>
          <p:nvPr/>
        </p:nvSpPr>
        <p:spPr>
          <a:xfrm>
            <a:off x="4424682" y="2540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传值参数</a:t>
            </a:r>
          </a:p>
        </p:txBody>
      </p:sp>
    </p:spTree>
    <p:extLst>
      <p:ext uri="{BB962C8B-B14F-4D97-AF65-F5344CB8AC3E}">
        <p14:creationId xmlns:p14="http://schemas.microsoft.com/office/powerpoint/2010/main" val="2342891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A7BC41BF-7846-4007-88B0-99012EB852D0}"/>
              </a:ext>
            </a:extLst>
          </p:cNvPr>
          <p:cNvSpPr txBox="1"/>
          <p:nvPr/>
        </p:nvSpPr>
        <p:spPr>
          <a:xfrm>
            <a:off x="426720" y="1778000"/>
            <a:ext cx="85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3E45117E-D5CA-4951-96DA-92365E2C152D}"/>
              </a:ext>
            </a:extLst>
          </p:cNvPr>
          <p:cNvSpPr txBox="1"/>
          <p:nvPr/>
        </p:nvSpPr>
        <p:spPr>
          <a:xfrm>
            <a:off x="426720" y="3180080"/>
            <a:ext cx="85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形参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2ED4EA7E-7972-4A7F-8A86-4E17E409B74F}"/>
              </a:ext>
            </a:extLst>
          </p:cNvPr>
          <p:cNvSpPr/>
          <p:nvPr/>
        </p:nvSpPr>
        <p:spPr>
          <a:xfrm>
            <a:off x="2296160" y="1778000"/>
            <a:ext cx="137160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836CEBCD-9436-40E0-A4EF-AF2051626F0A}"/>
              </a:ext>
            </a:extLst>
          </p:cNvPr>
          <p:cNvSpPr/>
          <p:nvPr/>
        </p:nvSpPr>
        <p:spPr>
          <a:xfrm>
            <a:off x="4729482" y="1778000"/>
            <a:ext cx="137160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BFB00464-A255-4DDA-818D-A741BA7592F2}"/>
              </a:ext>
            </a:extLst>
          </p:cNvPr>
          <p:cNvSpPr/>
          <p:nvPr/>
        </p:nvSpPr>
        <p:spPr>
          <a:xfrm>
            <a:off x="2296160" y="3225185"/>
            <a:ext cx="137160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10  20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B6CD299C-4229-48AE-8A53-CC4BF6B1F81A}"/>
              </a:ext>
            </a:extLst>
          </p:cNvPr>
          <p:cNvSpPr/>
          <p:nvPr/>
        </p:nvSpPr>
        <p:spPr>
          <a:xfrm>
            <a:off x="4729482" y="3225185"/>
            <a:ext cx="137160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29F7E40-8D35-4971-96DF-98799BE33E99}"/>
              </a:ext>
            </a:extLst>
          </p:cNvPr>
          <p:cNvSpPr txBox="1"/>
          <p:nvPr/>
        </p:nvSpPr>
        <p:spPr>
          <a:xfrm>
            <a:off x="1625600" y="1889760"/>
            <a:ext cx="51816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7E2E2954-666F-4FDA-90E4-9CF84172D892}"/>
              </a:ext>
            </a:extLst>
          </p:cNvPr>
          <p:cNvSpPr txBox="1"/>
          <p:nvPr/>
        </p:nvSpPr>
        <p:spPr>
          <a:xfrm>
            <a:off x="4211322" y="1833880"/>
            <a:ext cx="51816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C528E7A-C20F-4E40-A92B-A81BA6FCB0D0}"/>
              </a:ext>
            </a:extLst>
          </p:cNvPr>
          <p:cNvSpPr txBox="1"/>
          <p:nvPr/>
        </p:nvSpPr>
        <p:spPr>
          <a:xfrm>
            <a:off x="1656084" y="3225185"/>
            <a:ext cx="51816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x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422C6162-CA59-464F-80F3-5555AF592C79}"/>
              </a:ext>
            </a:extLst>
          </p:cNvPr>
          <p:cNvSpPr txBox="1"/>
          <p:nvPr/>
        </p:nvSpPr>
        <p:spPr>
          <a:xfrm>
            <a:off x="4211322" y="3281065"/>
            <a:ext cx="51816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y</a:t>
            </a:r>
            <a:endParaRPr lang="zh-CN" altLang="en-US" sz="2400" dirty="0"/>
          </a:p>
        </p:txBody>
      </p:sp>
      <p:sp>
        <p:nvSpPr>
          <p:cNvPr id="12" name="箭头: 下 11">
            <a:extLst>
              <a:ext uri="{FF2B5EF4-FFF2-40B4-BE49-F238E27FC236}">
                <a16:creationId xmlns="" xmlns:a16="http://schemas.microsoft.com/office/drawing/2014/main" id="{B7DEB8E2-F49D-47EB-9643-3563863B1954}"/>
              </a:ext>
            </a:extLst>
          </p:cNvPr>
          <p:cNvSpPr/>
          <p:nvPr/>
        </p:nvSpPr>
        <p:spPr>
          <a:xfrm>
            <a:off x="2895600" y="2458720"/>
            <a:ext cx="294640" cy="7213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="" xmlns:a16="http://schemas.microsoft.com/office/drawing/2014/main" id="{87C836DE-31A8-4FDF-9DAC-A1572B3E7821}"/>
              </a:ext>
            </a:extLst>
          </p:cNvPr>
          <p:cNvSpPr/>
          <p:nvPr/>
        </p:nvSpPr>
        <p:spPr>
          <a:xfrm>
            <a:off x="5267962" y="2460337"/>
            <a:ext cx="294640" cy="7213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A9EED666-CADE-470E-ACCF-0D31158BD122}"/>
              </a:ext>
            </a:extLst>
          </p:cNvPr>
          <p:cNvSpPr/>
          <p:nvPr/>
        </p:nvSpPr>
        <p:spPr>
          <a:xfrm>
            <a:off x="7208524" y="1610360"/>
            <a:ext cx="4947920" cy="489364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#include  &lt;iostream&gt;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void  swap(int  </a:t>
            </a:r>
            <a:r>
              <a:rPr kumimoji="1" lang="en-US" altLang="zh-CN" sz="2400" b="1" dirty="0" err="1">
                <a:latin typeface="Times New Roman" pitchFamily="18" charset="0"/>
              </a:rPr>
              <a:t>x,int</a:t>
            </a:r>
            <a:r>
              <a:rPr kumimoji="1" lang="en-US" altLang="zh-CN" sz="2400" b="1" dirty="0">
                <a:latin typeface="Times New Roman" pitchFamily="18" charset="0"/>
              </a:rPr>
              <a:t>  y)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{int temp;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 temp=</a:t>
            </a:r>
            <a:r>
              <a:rPr kumimoji="1" lang="en-US" altLang="zh-CN" sz="2400" b="1" dirty="0" err="1">
                <a:latin typeface="Times New Roman" pitchFamily="18" charset="0"/>
              </a:rPr>
              <a:t>x;x</a:t>
            </a:r>
            <a:r>
              <a:rPr kumimoji="1" lang="en-US" altLang="zh-CN" sz="2400" b="1" dirty="0">
                <a:latin typeface="Times New Roman" pitchFamily="18" charset="0"/>
              </a:rPr>
              <a:t>=</a:t>
            </a:r>
            <a:r>
              <a:rPr kumimoji="1" lang="en-US" altLang="zh-CN" sz="2400" b="1" dirty="0" err="1">
                <a:latin typeface="Times New Roman" pitchFamily="18" charset="0"/>
              </a:rPr>
              <a:t>y;y</a:t>
            </a:r>
            <a:r>
              <a:rPr kumimoji="1" lang="en-US" altLang="zh-CN" sz="2400" b="1" dirty="0">
                <a:latin typeface="Times New Roman" pitchFamily="18" charset="0"/>
              </a:rPr>
              <a:t>=temp;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}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int main()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{int </a:t>
            </a:r>
            <a:r>
              <a:rPr kumimoji="1" lang="en-US" altLang="zh-CN" sz="2400" b="1" dirty="0" err="1">
                <a:latin typeface="Times New Roman" pitchFamily="18" charset="0"/>
              </a:rPr>
              <a:t>a,b</a:t>
            </a:r>
            <a:r>
              <a:rPr kumimoji="1" lang="en-US" altLang="zh-CN" sz="2400" b="1" dirty="0">
                <a:latin typeface="Times New Roman" pitchFamily="18" charset="0"/>
              </a:rPr>
              <a:t>;</a:t>
            </a:r>
          </a:p>
          <a:p>
            <a:pPr marL="342900" indent="-342900"/>
            <a:r>
              <a:rPr kumimoji="1" lang="en-US" altLang="zh-CN" sz="2400" b="1" dirty="0" err="1">
                <a:latin typeface="Times New Roman" pitchFamily="18" charset="0"/>
              </a:rPr>
              <a:t>cin</a:t>
            </a:r>
            <a:r>
              <a:rPr kumimoji="1" lang="en-US" altLang="zh-CN" sz="2400" b="1" dirty="0">
                <a:latin typeface="Times New Roman" pitchFamily="18" charset="0"/>
              </a:rPr>
              <a:t>&gt;&gt;a&gt;&gt;b;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swap(</a:t>
            </a:r>
            <a:r>
              <a:rPr kumimoji="1" lang="en-US" altLang="zh-CN" sz="2400" b="1" dirty="0" err="1">
                <a:latin typeface="Times New Roman" pitchFamily="18" charset="0"/>
              </a:rPr>
              <a:t>a,b</a:t>
            </a:r>
            <a:r>
              <a:rPr kumimoji="1" lang="en-US" altLang="zh-CN" sz="2400" b="1" dirty="0">
                <a:latin typeface="Times New Roman" pitchFamily="18" charset="0"/>
              </a:rPr>
              <a:t>);</a:t>
            </a:r>
          </a:p>
          <a:p>
            <a:pPr marL="342900" indent="-342900"/>
            <a:r>
              <a:rPr kumimoji="1" lang="en-US" altLang="zh-CN" sz="2400" b="1" dirty="0" err="1"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latin typeface="Times New Roman" pitchFamily="18" charset="0"/>
              </a:rPr>
              <a:t>&lt;&lt;"a="&lt;&lt;a&lt;&lt;" b="&lt;&lt;b&lt;&lt;</a:t>
            </a:r>
            <a:r>
              <a:rPr kumimoji="1" lang="en-US" altLang="zh-CN" sz="2400" b="1" dirty="0" err="1">
                <a:latin typeface="Times New Roman" pitchFamily="18" charset="0"/>
              </a:rPr>
              <a:t>endl</a:t>
            </a:r>
            <a:r>
              <a:rPr kumimoji="1" lang="en-US" altLang="zh-CN" sz="2400" b="1" dirty="0">
                <a:latin typeface="Times New Roman" pitchFamily="18" charset="0"/>
              </a:rPr>
              <a:t>;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 system("pause");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 return 0;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}</a:t>
            </a:r>
            <a:endParaRPr lang="zh-CN" altLang="en-US" sz="2400" dirty="0"/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7D03FE79-7FCF-4670-BF80-F3D0555B3F88}"/>
              </a:ext>
            </a:extLst>
          </p:cNvPr>
          <p:cNvGrpSpPr/>
          <p:nvPr/>
        </p:nvGrpSpPr>
        <p:grpSpPr>
          <a:xfrm>
            <a:off x="2448560" y="4947920"/>
            <a:ext cx="2534917" cy="589280"/>
            <a:chOff x="2448560" y="4084320"/>
            <a:chExt cx="2534917" cy="589280"/>
          </a:xfrm>
          <a:noFill/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6DF1D60E-D67C-4F04-816D-47BAC18D7C09}"/>
                </a:ext>
              </a:extLst>
            </p:cNvPr>
            <p:cNvSpPr/>
            <p:nvPr/>
          </p:nvSpPr>
          <p:spPr>
            <a:xfrm>
              <a:off x="3454400" y="4084320"/>
              <a:ext cx="1529077" cy="5892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10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9213B063-FB4A-4AA9-888C-D94405CA3DA7}"/>
                </a:ext>
              </a:extLst>
            </p:cNvPr>
            <p:cNvSpPr txBox="1"/>
            <p:nvPr/>
          </p:nvSpPr>
          <p:spPr>
            <a:xfrm>
              <a:off x="2448560" y="4140200"/>
              <a:ext cx="914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temp</a:t>
              </a:r>
              <a:endParaRPr lang="zh-CN" altLang="en-US" sz="2400" dirty="0"/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52910BC8-FC47-4AF5-8715-9975ED1DC2C6}"/>
              </a:ext>
            </a:extLst>
          </p:cNvPr>
          <p:cNvCxnSpPr/>
          <p:nvPr/>
        </p:nvCxnSpPr>
        <p:spPr>
          <a:xfrm>
            <a:off x="3190240" y="3952240"/>
            <a:ext cx="894080" cy="9956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="" xmlns:a16="http://schemas.microsoft.com/office/drawing/2014/main" id="{1B344F14-3C5A-4361-A974-44BE5E2397AA}"/>
              </a:ext>
            </a:extLst>
          </p:cNvPr>
          <p:cNvCxnSpPr>
            <a:stCxn id="11" idx="3"/>
            <a:endCxn id="6" idx="3"/>
          </p:cNvCxnSpPr>
          <p:nvPr/>
        </p:nvCxnSpPr>
        <p:spPr>
          <a:xfrm flipH="1">
            <a:off x="3667760" y="3519825"/>
            <a:ext cx="106172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="" xmlns:a16="http://schemas.microsoft.com/office/drawing/2014/main" id="{16435F7D-23F8-4502-BB66-2B6A275C07EF}"/>
              </a:ext>
            </a:extLst>
          </p:cNvPr>
          <p:cNvCxnSpPr/>
          <p:nvPr/>
        </p:nvCxnSpPr>
        <p:spPr>
          <a:xfrm>
            <a:off x="2560320" y="3373120"/>
            <a:ext cx="436880" cy="268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1DB20BA7-E209-4A9F-A2E7-7FA5A264EACC}"/>
              </a:ext>
            </a:extLst>
          </p:cNvPr>
          <p:cNvSpPr txBox="1"/>
          <p:nvPr/>
        </p:nvSpPr>
        <p:spPr>
          <a:xfrm>
            <a:off x="4424682" y="2540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传值参数</a:t>
            </a:r>
          </a:p>
        </p:txBody>
      </p:sp>
    </p:spTree>
    <p:extLst>
      <p:ext uri="{BB962C8B-B14F-4D97-AF65-F5344CB8AC3E}">
        <p14:creationId xmlns:p14="http://schemas.microsoft.com/office/powerpoint/2010/main" val="87248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A7BC41BF-7846-4007-88B0-99012EB852D0}"/>
              </a:ext>
            </a:extLst>
          </p:cNvPr>
          <p:cNvSpPr txBox="1"/>
          <p:nvPr/>
        </p:nvSpPr>
        <p:spPr>
          <a:xfrm>
            <a:off x="426720" y="1778000"/>
            <a:ext cx="85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3E45117E-D5CA-4951-96DA-92365E2C152D}"/>
              </a:ext>
            </a:extLst>
          </p:cNvPr>
          <p:cNvSpPr txBox="1"/>
          <p:nvPr/>
        </p:nvSpPr>
        <p:spPr>
          <a:xfrm>
            <a:off x="426720" y="3180080"/>
            <a:ext cx="85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形参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2ED4EA7E-7972-4A7F-8A86-4E17E409B74F}"/>
              </a:ext>
            </a:extLst>
          </p:cNvPr>
          <p:cNvSpPr/>
          <p:nvPr/>
        </p:nvSpPr>
        <p:spPr>
          <a:xfrm>
            <a:off x="2296160" y="1778000"/>
            <a:ext cx="137160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836CEBCD-9436-40E0-A4EF-AF2051626F0A}"/>
              </a:ext>
            </a:extLst>
          </p:cNvPr>
          <p:cNvSpPr/>
          <p:nvPr/>
        </p:nvSpPr>
        <p:spPr>
          <a:xfrm>
            <a:off x="4729482" y="1778000"/>
            <a:ext cx="137160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B6CD299C-4229-48AE-8A53-CC4BF6B1F81A}"/>
              </a:ext>
            </a:extLst>
          </p:cNvPr>
          <p:cNvSpPr/>
          <p:nvPr/>
        </p:nvSpPr>
        <p:spPr>
          <a:xfrm>
            <a:off x="4729482" y="3225185"/>
            <a:ext cx="137160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29F7E40-8D35-4971-96DF-98799BE33E99}"/>
              </a:ext>
            </a:extLst>
          </p:cNvPr>
          <p:cNvSpPr txBox="1"/>
          <p:nvPr/>
        </p:nvSpPr>
        <p:spPr>
          <a:xfrm>
            <a:off x="1625600" y="1889760"/>
            <a:ext cx="51816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7E2E2954-666F-4FDA-90E4-9CF84172D892}"/>
              </a:ext>
            </a:extLst>
          </p:cNvPr>
          <p:cNvSpPr txBox="1"/>
          <p:nvPr/>
        </p:nvSpPr>
        <p:spPr>
          <a:xfrm>
            <a:off x="4211322" y="1833880"/>
            <a:ext cx="51816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C528E7A-C20F-4E40-A92B-A81BA6FCB0D0}"/>
              </a:ext>
            </a:extLst>
          </p:cNvPr>
          <p:cNvSpPr txBox="1"/>
          <p:nvPr/>
        </p:nvSpPr>
        <p:spPr>
          <a:xfrm>
            <a:off x="1656084" y="3225185"/>
            <a:ext cx="51816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x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422C6162-CA59-464F-80F3-5555AF592C79}"/>
              </a:ext>
            </a:extLst>
          </p:cNvPr>
          <p:cNvSpPr txBox="1"/>
          <p:nvPr/>
        </p:nvSpPr>
        <p:spPr>
          <a:xfrm>
            <a:off x="4211322" y="3281065"/>
            <a:ext cx="51816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y</a:t>
            </a:r>
            <a:endParaRPr lang="zh-CN" altLang="en-US" sz="2400" dirty="0"/>
          </a:p>
        </p:txBody>
      </p:sp>
      <p:sp>
        <p:nvSpPr>
          <p:cNvPr id="12" name="箭头: 下 11">
            <a:extLst>
              <a:ext uri="{FF2B5EF4-FFF2-40B4-BE49-F238E27FC236}">
                <a16:creationId xmlns="" xmlns:a16="http://schemas.microsoft.com/office/drawing/2014/main" id="{B7DEB8E2-F49D-47EB-9643-3563863B1954}"/>
              </a:ext>
            </a:extLst>
          </p:cNvPr>
          <p:cNvSpPr/>
          <p:nvPr/>
        </p:nvSpPr>
        <p:spPr>
          <a:xfrm>
            <a:off x="2895600" y="2458720"/>
            <a:ext cx="294640" cy="7213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="" xmlns:a16="http://schemas.microsoft.com/office/drawing/2014/main" id="{87C836DE-31A8-4FDF-9DAC-A1572B3E7821}"/>
              </a:ext>
            </a:extLst>
          </p:cNvPr>
          <p:cNvSpPr/>
          <p:nvPr/>
        </p:nvSpPr>
        <p:spPr>
          <a:xfrm>
            <a:off x="5267962" y="2460337"/>
            <a:ext cx="294640" cy="7213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A9EED666-CADE-470E-ACCF-0D31158BD122}"/>
              </a:ext>
            </a:extLst>
          </p:cNvPr>
          <p:cNvSpPr/>
          <p:nvPr/>
        </p:nvSpPr>
        <p:spPr>
          <a:xfrm>
            <a:off x="7208524" y="1610360"/>
            <a:ext cx="4947920" cy="489364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#include  &lt;iostream&gt;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void  swap(int  </a:t>
            </a:r>
            <a:r>
              <a:rPr kumimoji="1" lang="en-US" altLang="zh-CN" sz="2400" b="1" dirty="0" err="1">
                <a:latin typeface="Times New Roman" pitchFamily="18" charset="0"/>
              </a:rPr>
              <a:t>x,int</a:t>
            </a:r>
            <a:r>
              <a:rPr kumimoji="1" lang="en-US" altLang="zh-CN" sz="2400" b="1" dirty="0">
                <a:latin typeface="Times New Roman" pitchFamily="18" charset="0"/>
              </a:rPr>
              <a:t>  y)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{int temp;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 temp=</a:t>
            </a:r>
            <a:r>
              <a:rPr kumimoji="1" lang="en-US" altLang="zh-CN" sz="2400" b="1" dirty="0" err="1">
                <a:latin typeface="Times New Roman" pitchFamily="18" charset="0"/>
              </a:rPr>
              <a:t>x;x</a:t>
            </a:r>
            <a:r>
              <a:rPr kumimoji="1" lang="en-US" altLang="zh-CN" sz="2400" b="1" dirty="0">
                <a:latin typeface="Times New Roman" pitchFamily="18" charset="0"/>
              </a:rPr>
              <a:t>=</a:t>
            </a:r>
            <a:r>
              <a:rPr kumimoji="1" lang="en-US" altLang="zh-CN" sz="2400" b="1" dirty="0" err="1">
                <a:latin typeface="Times New Roman" pitchFamily="18" charset="0"/>
              </a:rPr>
              <a:t>y;y</a:t>
            </a:r>
            <a:r>
              <a:rPr kumimoji="1" lang="en-US" altLang="zh-CN" sz="2400" b="1" dirty="0">
                <a:latin typeface="Times New Roman" pitchFamily="18" charset="0"/>
              </a:rPr>
              <a:t>=temp;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}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int main()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{int </a:t>
            </a:r>
            <a:r>
              <a:rPr kumimoji="1" lang="en-US" altLang="zh-CN" sz="2400" b="1" dirty="0" err="1">
                <a:latin typeface="Times New Roman" pitchFamily="18" charset="0"/>
              </a:rPr>
              <a:t>a,b</a:t>
            </a:r>
            <a:r>
              <a:rPr kumimoji="1" lang="en-US" altLang="zh-CN" sz="2400" b="1" dirty="0">
                <a:latin typeface="Times New Roman" pitchFamily="18" charset="0"/>
              </a:rPr>
              <a:t>;</a:t>
            </a:r>
          </a:p>
          <a:p>
            <a:pPr marL="342900" indent="-342900"/>
            <a:r>
              <a:rPr kumimoji="1" lang="en-US" altLang="zh-CN" sz="2400" b="1" dirty="0" err="1">
                <a:latin typeface="Times New Roman" pitchFamily="18" charset="0"/>
              </a:rPr>
              <a:t>cin</a:t>
            </a:r>
            <a:r>
              <a:rPr kumimoji="1" lang="en-US" altLang="zh-CN" sz="2400" b="1" dirty="0">
                <a:latin typeface="Times New Roman" pitchFamily="18" charset="0"/>
              </a:rPr>
              <a:t>&gt;&gt;a&gt;&gt;b;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swap(</a:t>
            </a:r>
            <a:r>
              <a:rPr kumimoji="1" lang="en-US" altLang="zh-CN" sz="2400" b="1" dirty="0" err="1">
                <a:latin typeface="Times New Roman" pitchFamily="18" charset="0"/>
              </a:rPr>
              <a:t>a,b</a:t>
            </a:r>
            <a:r>
              <a:rPr kumimoji="1" lang="en-US" altLang="zh-CN" sz="2400" b="1" dirty="0">
                <a:latin typeface="Times New Roman" pitchFamily="18" charset="0"/>
              </a:rPr>
              <a:t>);</a:t>
            </a:r>
          </a:p>
          <a:p>
            <a:pPr marL="342900" indent="-342900"/>
            <a:r>
              <a:rPr kumimoji="1" lang="en-US" altLang="zh-CN" sz="2400" b="1" dirty="0" err="1"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latin typeface="Times New Roman" pitchFamily="18" charset="0"/>
              </a:rPr>
              <a:t>&lt;&lt;"a="&lt;&lt;a&lt;&lt;" b="&lt;&lt;b&lt;&lt;</a:t>
            </a:r>
            <a:r>
              <a:rPr kumimoji="1" lang="en-US" altLang="zh-CN" sz="2400" b="1" dirty="0" err="1">
                <a:latin typeface="Times New Roman" pitchFamily="18" charset="0"/>
              </a:rPr>
              <a:t>endl</a:t>
            </a:r>
            <a:r>
              <a:rPr kumimoji="1" lang="en-US" altLang="zh-CN" sz="2400" b="1" dirty="0">
                <a:latin typeface="Times New Roman" pitchFamily="18" charset="0"/>
              </a:rPr>
              <a:t>;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 system("pause");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 return 0;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}</a:t>
            </a:r>
            <a:endParaRPr lang="zh-CN" altLang="en-US" sz="2400" dirty="0"/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7D03FE79-7FCF-4670-BF80-F3D0555B3F88}"/>
              </a:ext>
            </a:extLst>
          </p:cNvPr>
          <p:cNvGrpSpPr/>
          <p:nvPr/>
        </p:nvGrpSpPr>
        <p:grpSpPr>
          <a:xfrm>
            <a:off x="2448560" y="4947920"/>
            <a:ext cx="2534917" cy="589280"/>
            <a:chOff x="2448560" y="4084320"/>
            <a:chExt cx="2534917" cy="589280"/>
          </a:xfrm>
          <a:noFill/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6DF1D60E-D67C-4F04-816D-47BAC18D7C09}"/>
                </a:ext>
              </a:extLst>
            </p:cNvPr>
            <p:cNvSpPr/>
            <p:nvPr/>
          </p:nvSpPr>
          <p:spPr>
            <a:xfrm>
              <a:off x="3454400" y="4084320"/>
              <a:ext cx="1529077" cy="5892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10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9213B063-FB4A-4AA9-888C-D94405CA3DA7}"/>
                </a:ext>
              </a:extLst>
            </p:cNvPr>
            <p:cNvSpPr txBox="1"/>
            <p:nvPr/>
          </p:nvSpPr>
          <p:spPr>
            <a:xfrm>
              <a:off x="2448560" y="4140200"/>
              <a:ext cx="914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temp</a:t>
              </a:r>
              <a:endParaRPr lang="zh-CN" altLang="en-US" sz="2400" dirty="0"/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52910BC8-FC47-4AF5-8715-9975ED1DC2C6}"/>
              </a:ext>
            </a:extLst>
          </p:cNvPr>
          <p:cNvCxnSpPr/>
          <p:nvPr/>
        </p:nvCxnSpPr>
        <p:spPr>
          <a:xfrm>
            <a:off x="3190240" y="3952240"/>
            <a:ext cx="894080" cy="9956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="" xmlns:a16="http://schemas.microsoft.com/office/drawing/2014/main" id="{1B344F14-3C5A-4361-A974-44BE5E2397AA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3667760" y="3519825"/>
            <a:ext cx="106172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="" xmlns:a16="http://schemas.microsoft.com/office/drawing/2014/main" id="{375F9C22-43F3-4D73-912E-DB5CC2AC4D9A}"/>
              </a:ext>
            </a:extLst>
          </p:cNvPr>
          <p:cNvCxnSpPr>
            <a:endCxn id="7" idx="2"/>
          </p:cNvCxnSpPr>
          <p:nvPr/>
        </p:nvCxnSpPr>
        <p:spPr>
          <a:xfrm flipV="1">
            <a:off x="4729482" y="3814465"/>
            <a:ext cx="685800" cy="10420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="" xmlns:a16="http://schemas.microsoft.com/office/drawing/2014/main" id="{1CDF501C-55D9-475A-8168-C7514E0ADCA6}"/>
              </a:ext>
            </a:extLst>
          </p:cNvPr>
          <p:cNvCxnSpPr/>
          <p:nvPr/>
        </p:nvCxnSpPr>
        <p:spPr>
          <a:xfrm>
            <a:off x="5171440" y="3413760"/>
            <a:ext cx="391162" cy="22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="" xmlns:a16="http://schemas.microsoft.com/office/drawing/2014/main" id="{11BC20A6-F4AD-445F-9689-D7E0A8F02822}"/>
              </a:ext>
            </a:extLst>
          </p:cNvPr>
          <p:cNvSpPr/>
          <p:nvPr/>
        </p:nvSpPr>
        <p:spPr>
          <a:xfrm>
            <a:off x="2296160" y="3225185"/>
            <a:ext cx="137160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10  20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cxnSp>
        <p:nvCxnSpPr>
          <p:cNvPr id="24" name="直接连接符 23">
            <a:extLst>
              <a:ext uri="{FF2B5EF4-FFF2-40B4-BE49-F238E27FC236}">
                <a16:creationId xmlns="" xmlns:a16="http://schemas.microsoft.com/office/drawing/2014/main" id="{FA97699E-E233-4917-B0CC-141B81B79CDB}"/>
              </a:ext>
            </a:extLst>
          </p:cNvPr>
          <p:cNvCxnSpPr/>
          <p:nvPr/>
        </p:nvCxnSpPr>
        <p:spPr>
          <a:xfrm>
            <a:off x="2560320" y="3373120"/>
            <a:ext cx="436880" cy="268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="" xmlns:a16="http://schemas.microsoft.com/office/drawing/2014/main" id="{2D54DDF7-E055-4F19-B8B4-031970AC02E9}"/>
              </a:ext>
            </a:extLst>
          </p:cNvPr>
          <p:cNvSpPr txBox="1"/>
          <p:nvPr/>
        </p:nvSpPr>
        <p:spPr>
          <a:xfrm>
            <a:off x="4424682" y="25400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传值参数</a:t>
            </a:r>
          </a:p>
        </p:txBody>
      </p:sp>
    </p:spTree>
    <p:extLst>
      <p:ext uri="{BB962C8B-B14F-4D97-AF65-F5344CB8AC3E}">
        <p14:creationId xmlns:p14="http://schemas.microsoft.com/office/powerpoint/2010/main" val="64946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A7BC41BF-7846-4007-88B0-99012EB852D0}"/>
              </a:ext>
            </a:extLst>
          </p:cNvPr>
          <p:cNvSpPr txBox="1"/>
          <p:nvPr/>
        </p:nvSpPr>
        <p:spPr>
          <a:xfrm>
            <a:off x="426720" y="1290320"/>
            <a:ext cx="85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3E45117E-D5CA-4951-96DA-92365E2C152D}"/>
              </a:ext>
            </a:extLst>
          </p:cNvPr>
          <p:cNvSpPr txBox="1"/>
          <p:nvPr/>
        </p:nvSpPr>
        <p:spPr>
          <a:xfrm>
            <a:off x="426720" y="2692400"/>
            <a:ext cx="85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形参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2ED4EA7E-7972-4A7F-8A86-4E17E409B74F}"/>
              </a:ext>
            </a:extLst>
          </p:cNvPr>
          <p:cNvSpPr/>
          <p:nvPr/>
        </p:nvSpPr>
        <p:spPr>
          <a:xfrm>
            <a:off x="2296160" y="1290320"/>
            <a:ext cx="137160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836CEBCD-9436-40E0-A4EF-AF2051626F0A}"/>
              </a:ext>
            </a:extLst>
          </p:cNvPr>
          <p:cNvSpPr/>
          <p:nvPr/>
        </p:nvSpPr>
        <p:spPr>
          <a:xfrm>
            <a:off x="4729482" y="1290320"/>
            <a:ext cx="137160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BFB00464-A255-4DDA-818D-A741BA7592F2}"/>
              </a:ext>
            </a:extLst>
          </p:cNvPr>
          <p:cNvSpPr/>
          <p:nvPr/>
        </p:nvSpPr>
        <p:spPr>
          <a:xfrm>
            <a:off x="2296160" y="2737505"/>
            <a:ext cx="137160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10  20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B6CD299C-4229-48AE-8A53-CC4BF6B1F81A}"/>
              </a:ext>
            </a:extLst>
          </p:cNvPr>
          <p:cNvSpPr/>
          <p:nvPr/>
        </p:nvSpPr>
        <p:spPr>
          <a:xfrm>
            <a:off x="4729482" y="2737505"/>
            <a:ext cx="137160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20  10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29F7E40-8D35-4971-96DF-98799BE33E99}"/>
              </a:ext>
            </a:extLst>
          </p:cNvPr>
          <p:cNvSpPr txBox="1"/>
          <p:nvPr/>
        </p:nvSpPr>
        <p:spPr>
          <a:xfrm>
            <a:off x="1625600" y="1402080"/>
            <a:ext cx="51816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7E2E2954-666F-4FDA-90E4-9CF84172D892}"/>
              </a:ext>
            </a:extLst>
          </p:cNvPr>
          <p:cNvSpPr txBox="1"/>
          <p:nvPr/>
        </p:nvSpPr>
        <p:spPr>
          <a:xfrm>
            <a:off x="4211322" y="1346200"/>
            <a:ext cx="51816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C528E7A-C20F-4E40-A92B-A81BA6FCB0D0}"/>
              </a:ext>
            </a:extLst>
          </p:cNvPr>
          <p:cNvSpPr txBox="1"/>
          <p:nvPr/>
        </p:nvSpPr>
        <p:spPr>
          <a:xfrm>
            <a:off x="1656084" y="2737505"/>
            <a:ext cx="51816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x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422C6162-CA59-464F-80F3-5555AF592C79}"/>
              </a:ext>
            </a:extLst>
          </p:cNvPr>
          <p:cNvSpPr txBox="1"/>
          <p:nvPr/>
        </p:nvSpPr>
        <p:spPr>
          <a:xfrm>
            <a:off x="4211322" y="2793385"/>
            <a:ext cx="51816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y</a:t>
            </a:r>
            <a:endParaRPr lang="zh-CN" altLang="en-US" sz="2400" dirty="0"/>
          </a:p>
        </p:txBody>
      </p:sp>
      <p:sp>
        <p:nvSpPr>
          <p:cNvPr id="12" name="箭头: 下 11">
            <a:extLst>
              <a:ext uri="{FF2B5EF4-FFF2-40B4-BE49-F238E27FC236}">
                <a16:creationId xmlns="" xmlns:a16="http://schemas.microsoft.com/office/drawing/2014/main" id="{B7DEB8E2-F49D-47EB-9643-3563863B1954}"/>
              </a:ext>
            </a:extLst>
          </p:cNvPr>
          <p:cNvSpPr/>
          <p:nvPr/>
        </p:nvSpPr>
        <p:spPr>
          <a:xfrm>
            <a:off x="2895600" y="1971040"/>
            <a:ext cx="294640" cy="7213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箭头: 下 12">
            <a:extLst>
              <a:ext uri="{FF2B5EF4-FFF2-40B4-BE49-F238E27FC236}">
                <a16:creationId xmlns="" xmlns:a16="http://schemas.microsoft.com/office/drawing/2014/main" id="{87C836DE-31A8-4FDF-9DAC-A1572B3E7821}"/>
              </a:ext>
            </a:extLst>
          </p:cNvPr>
          <p:cNvSpPr/>
          <p:nvPr/>
        </p:nvSpPr>
        <p:spPr>
          <a:xfrm>
            <a:off x="5267962" y="1972657"/>
            <a:ext cx="294640" cy="7213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A9EED666-CADE-470E-ACCF-0D31158BD122}"/>
              </a:ext>
            </a:extLst>
          </p:cNvPr>
          <p:cNvSpPr/>
          <p:nvPr/>
        </p:nvSpPr>
        <p:spPr>
          <a:xfrm>
            <a:off x="7208524" y="1122680"/>
            <a:ext cx="4947920" cy="489364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#include  &lt;iostream&gt;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void  swap(int  </a:t>
            </a:r>
            <a:r>
              <a:rPr kumimoji="1" lang="en-US" altLang="zh-CN" sz="2400" b="1" dirty="0" err="1">
                <a:latin typeface="Times New Roman" pitchFamily="18" charset="0"/>
              </a:rPr>
              <a:t>x,int</a:t>
            </a:r>
            <a:r>
              <a:rPr kumimoji="1" lang="en-US" altLang="zh-CN" sz="2400" b="1" dirty="0">
                <a:latin typeface="Times New Roman" pitchFamily="18" charset="0"/>
              </a:rPr>
              <a:t>  y)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{int temp;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 temp=</a:t>
            </a:r>
            <a:r>
              <a:rPr kumimoji="1" lang="en-US" altLang="zh-CN" sz="2400" b="1" dirty="0" err="1">
                <a:latin typeface="Times New Roman" pitchFamily="18" charset="0"/>
              </a:rPr>
              <a:t>x;x</a:t>
            </a:r>
            <a:r>
              <a:rPr kumimoji="1" lang="en-US" altLang="zh-CN" sz="2400" b="1" dirty="0">
                <a:latin typeface="Times New Roman" pitchFamily="18" charset="0"/>
              </a:rPr>
              <a:t>=</a:t>
            </a:r>
            <a:r>
              <a:rPr kumimoji="1" lang="en-US" altLang="zh-CN" sz="2400" b="1" dirty="0" err="1">
                <a:latin typeface="Times New Roman" pitchFamily="18" charset="0"/>
              </a:rPr>
              <a:t>y;y</a:t>
            </a:r>
            <a:r>
              <a:rPr kumimoji="1" lang="en-US" altLang="zh-CN" sz="2400" b="1" dirty="0">
                <a:latin typeface="Times New Roman" pitchFamily="18" charset="0"/>
              </a:rPr>
              <a:t>=temp;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}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int main()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{int </a:t>
            </a:r>
            <a:r>
              <a:rPr kumimoji="1" lang="en-US" altLang="zh-CN" sz="2400" b="1" dirty="0" err="1">
                <a:latin typeface="Times New Roman" pitchFamily="18" charset="0"/>
              </a:rPr>
              <a:t>a,b</a:t>
            </a:r>
            <a:r>
              <a:rPr kumimoji="1" lang="en-US" altLang="zh-CN" sz="2400" b="1" dirty="0">
                <a:latin typeface="Times New Roman" pitchFamily="18" charset="0"/>
              </a:rPr>
              <a:t>;</a:t>
            </a:r>
          </a:p>
          <a:p>
            <a:pPr marL="342900" indent="-342900"/>
            <a:r>
              <a:rPr kumimoji="1" lang="en-US" altLang="zh-CN" sz="2400" b="1" dirty="0" err="1">
                <a:latin typeface="Times New Roman" pitchFamily="18" charset="0"/>
              </a:rPr>
              <a:t>cin</a:t>
            </a:r>
            <a:r>
              <a:rPr kumimoji="1" lang="en-US" altLang="zh-CN" sz="2400" b="1" dirty="0">
                <a:latin typeface="Times New Roman" pitchFamily="18" charset="0"/>
              </a:rPr>
              <a:t>&gt;&gt;a&gt;&gt;b;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swap(</a:t>
            </a:r>
            <a:r>
              <a:rPr kumimoji="1" lang="en-US" altLang="zh-CN" sz="2400" b="1" dirty="0" err="1">
                <a:latin typeface="Times New Roman" pitchFamily="18" charset="0"/>
              </a:rPr>
              <a:t>a,b</a:t>
            </a:r>
            <a:r>
              <a:rPr kumimoji="1" lang="en-US" altLang="zh-CN" sz="2400" b="1" dirty="0">
                <a:latin typeface="Times New Roman" pitchFamily="18" charset="0"/>
              </a:rPr>
              <a:t>);</a:t>
            </a:r>
          </a:p>
          <a:p>
            <a:pPr marL="342900" indent="-342900"/>
            <a:r>
              <a:rPr kumimoji="1" lang="en-US" altLang="zh-CN" sz="2400" b="1" dirty="0" err="1"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latin typeface="Times New Roman" pitchFamily="18" charset="0"/>
              </a:rPr>
              <a:t>&lt;&lt;"a="&lt;&lt;a&lt;&lt;" b="&lt;&lt;b&lt;&lt;</a:t>
            </a:r>
            <a:r>
              <a:rPr kumimoji="1" lang="en-US" altLang="zh-CN" sz="2400" b="1" dirty="0" err="1">
                <a:latin typeface="Times New Roman" pitchFamily="18" charset="0"/>
              </a:rPr>
              <a:t>endl</a:t>
            </a:r>
            <a:r>
              <a:rPr kumimoji="1" lang="en-US" altLang="zh-CN" sz="2400" b="1" dirty="0">
                <a:latin typeface="Times New Roman" pitchFamily="18" charset="0"/>
              </a:rPr>
              <a:t>;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 system("pause");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 return 0;</a:t>
            </a:r>
          </a:p>
          <a:p>
            <a:pPr marL="342900" indent="-342900"/>
            <a:r>
              <a:rPr kumimoji="1" lang="en-US" altLang="zh-CN" sz="2400" b="1" dirty="0">
                <a:latin typeface="Times New Roman" pitchFamily="18" charset="0"/>
              </a:rPr>
              <a:t>}</a:t>
            </a:r>
            <a:endParaRPr lang="zh-CN" altLang="en-US" sz="2400" dirty="0"/>
          </a:p>
        </p:txBody>
      </p:sp>
      <p:grpSp>
        <p:nvGrpSpPr>
          <p:cNvPr id="20" name="组合 19">
            <a:extLst>
              <a:ext uri="{FF2B5EF4-FFF2-40B4-BE49-F238E27FC236}">
                <a16:creationId xmlns="" xmlns:a16="http://schemas.microsoft.com/office/drawing/2014/main" id="{7D03FE79-7FCF-4670-BF80-F3D0555B3F88}"/>
              </a:ext>
            </a:extLst>
          </p:cNvPr>
          <p:cNvGrpSpPr/>
          <p:nvPr/>
        </p:nvGrpSpPr>
        <p:grpSpPr>
          <a:xfrm>
            <a:off x="2448560" y="4460240"/>
            <a:ext cx="2534917" cy="589280"/>
            <a:chOff x="2448560" y="4084320"/>
            <a:chExt cx="2534917" cy="589280"/>
          </a:xfrm>
          <a:noFill/>
        </p:grpSpPr>
        <p:sp>
          <p:nvSpPr>
            <p:cNvPr id="15" name="矩形 14">
              <a:extLst>
                <a:ext uri="{FF2B5EF4-FFF2-40B4-BE49-F238E27FC236}">
                  <a16:creationId xmlns="" xmlns:a16="http://schemas.microsoft.com/office/drawing/2014/main" id="{6DF1D60E-D67C-4F04-816D-47BAC18D7C09}"/>
                </a:ext>
              </a:extLst>
            </p:cNvPr>
            <p:cNvSpPr/>
            <p:nvPr/>
          </p:nvSpPr>
          <p:spPr>
            <a:xfrm>
              <a:off x="3454400" y="4084320"/>
              <a:ext cx="1529077" cy="5892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10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="" xmlns:a16="http://schemas.microsoft.com/office/drawing/2014/main" id="{9213B063-FB4A-4AA9-888C-D94405CA3DA7}"/>
                </a:ext>
              </a:extLst>
            </p:cNvPr>
            <p:cNvSpPr txBox="1"/>
            <p:nvPr/>
          </p:nvSpPr>
          <p:spPr>
            <a:xfrm>
              <a:off x="2448560" y="4140200"/>
              <a:ext cx="914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temp</a:t>
              </a:r>
              <a:endParaRPr lang="zh-CN" altLang="en-US" sz="2400" dirty="0"/>
            </a:p>
          </p:txBody>
        </p:sp>
      </p:grp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52910BC8-FC47-4AF5-8715-9975ED1DC2C6}"/>
              </a:ext>
            </a:extLst>
          </p:cNvPr>
          <p:cNvCxnSpPr/>
          <p:nvPr/>
        </p:nvCxnSpPr>
        <p:spPr>
          <a:xfrm>
            <a:off x="3190240" y="3464560"/>
            <a:ext cx="894080" cy="9956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="" xmlns:a16="http://schemas.microsoft.com/office/drawing/2014/main" id="{1B344F14-3C5A-4361-A974-44BE5E2397AA}"/>
              </a:ext>
            </a:extLst>
          </p:cNvPr>
          <p:cNvCxnSpPr>
            <a:stCxn id="11" idx="3"/>
            <a:endCxn id="6" idx="3"/>
          </p:cNvCxnSpPr>
          <p:nvPr/>
        </p:nvCxnSpPr>
        <p:spPr>
          <a:xfrm flipH="1">
            <a:off x="3667760" y="3032145"/>
            <a:ext cx="106172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="" xmlns:a16="http://schemas.microsoft.com/office/drawing/2014/main" id="{375F9C22-43F3-4D73-912E-DB5CC2AC4D9A}"/>
              </a:ext>
            </a:extLst>
          </p:cNvPr>
          <p:cNvCxnSpPr>
            <a:endCxn id="7" idx="2"/>
          </p:cNvCxnSpPr>
          <p:nvPr/>
        </p:nvCxnSpPr>
        <p:spPr>
          <a:xfrm flipV="1">
            <a:off x="4729482" y="3326785"/>
            <a:ext cx="685800" cy="10420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="" xmlns:a16="http://schemas.microsoft.com/office/drawing/2014/main" id="{1CDF501C-55D9-475A-8168-C7514E0ADCA6}"/>
              </a:ext>
            </a:extLst>
          </p:cNvPr>
          <p:cNvCxnSpPr/>
          <p:nvPr/>
        </p:nvCxnSpPr>
        <p:spPr>
          <a:xfrm>
            <a:off x="5039360" y="2926080"/>
            <a:ext cx="391162" cy="2279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="" xmlns:a16="http://schemas.microsoft.com/office/drawing/2014/main" id="{66985DFB-6108-4EB2-9845-7040DDE533CC}"/>
              </a:ext>
            </a:extLst>
          </p:cNvPr>
          <p:cNvCxnSpPr/>
          <p:nvPr/>
        </p:nvCxnSpPr>
        <p:spPr>
          <a:xfrm>
            <a:off x="2560320" y="2956560"/>
            <a:ext cx="335280" cy="1467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110DD22B-80CF-4B61-B4D0-7174F7A224EB}"/>
              </a:ext>
            </a:extLst>
          </p:cNvPr>
          <p:cNvGrpSpPr/>
          <p:nvPr/>
        </p:nvGrpSpPr>
        <p:grpSpPr>
          <a:xfrm>
            <a:off x="162560" y="2387600"/>
            <a:ext cx="6959600" cy="4368800"/>
            <a:chOff x="162560" y="2011680"/>
            <a:chExt cx="6959600" cy="4368800"/>
          </a:xfrm>
        </p:grpSpPr>
        <p:sp>
          <p:nvSpPr>
            <p:cNvPr id="31" name="椭圆 30">
              <a:extLst>
                <a:ext uri="{FF2B5EF4-FFF2-40B4-BE49-F238E27FC236}">
                  <a16:creationId xmlns="" xmlns:a16="http://schemas.microsoft.com/office/drawing/2014/main" id="{0C47BD21-EA9B-4CD3-90F9-A77571A2B0BC}"/>
                </a:ext>
              </a:extLst>
            </p:cNvPr>
            <p:cNvSpPr/>
            <p:nvPr/>
          </p:nvSpPr>
          <p:spPr>
            <a:xfrm>
              <a:off x="162560" y="2011680"/>
              <a:ext cx="6959600" cy="2794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思想气泡: 云 33">
              <a:extLst>
                <a:ext uri="{FF2B5EF4-FFF2-40B4-BE49-F238E27FC236}">
                  <a16:creationId xmlns="" xmlns:a16="http://schemas.microsoft.com/office/drawing/2014/main" id="{18E0CFC0-F41F-4383-B332-134DBCDC917E}"/>
                </a:ext>
              </a:extLst>
            </p:cNvPr>
            <p:cNvSpPr/>
            <p:nvPr/>
          </p:nvSpPr>
          <p:spPr>
            <a:xfrm>
              <a:off x="4211322" y="5029200"/>
              <a:ext cx="2402838" cy="1351280"/>
            </a:xfrm>
            <a:prstGeom prst="cloudCallout">
              <a:avLst>
                <a:gd name="adj1" fmla="val -64385"/>
                <a:gd name="adj2" fmla="val -608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消亡</a:t>
              </a:r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="" xmlns:a16="http://schemas.microsoft.com/office/drawing/2014/main" id="{7ABD5E4F-1EF9-42C7-ACD1-FE0ABDCCC075}"/>
              </a:ext>
            </a:extLst>
          </p:cNvPr>
          <p:cNvSpPr txBox="1"/>
          <p:nvPr/>
        </p:nvSpPr>
        <p:spPr>
          <a:xfrm>
            <a:off x="4424682" y="60960"/>
            <a:ext cx="1981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传值参数</a:t>
            </a:r>
          </a:p>
        </p:txBody>
      </p:sp>
    </p:spTree>
    <p:extLst>
      <p:ext uri="{BB962C8B-B14F-4D97-AF65-F5344CB8AC3E}">
        <p14:creationId xmlns:p14="http://schemas.microsoft.com/office/powerpoint/2010/main" val="92423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0478" name="Object 14"/>
          <p:cNvGraphicFramePr>
            <a:graphicFrameLocks noChangeAspect="1"/>
          </p:cNvGraphicFramePr>
          <p:nvPr>
            <p:extLst/>
          </p:nvPr>
        </p:nvGraphicFramePr>
        <p:xfrm>
          <a:off x="4059755" y="4758544"/>
          <a:ext cx="3529012" cy="189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90" name="位图图像" r:id="rId3" imgW="1600200" imgH="857250" progId="PBrush">
                  <p:embed/>
                </p:oleObj>
              </mc:Choice>
              <mc:Fallback>
                <p:oleObj name="位图图像" r:id="rId3" imgW="1600200" imgH="857250" progId="PBrush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9755" y="4758544"/>
                        <a:ext cx="3529012" cy="189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1344" y="188640"/>
            <a:ext cx="7105650" cy="501650"/>
          </a:xfrm>
        </p:spPr>
        <p:txBody>
          <a:bodyPr/>
          <a:lstStyle/>
          <a:p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6.2.2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引用参数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190469" name="Text Box 5"/>
          <p:cNvSpPr txBox="1">
            <a:spLocks noChangeArrowheads="1"/>
          </p:cNvSpPr>
          <p:nvPr/>
        </p:nvSpPr>
        <p:spPr bwMode="auto">
          <a:xfrm>
            <a:off x="119589" y="1295203"/>
            <a:ext cx="4191000" cy="489364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6.6】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交换两数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&lt;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 swap(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&amp;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x,int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&amp;y)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temp=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x;x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y;y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=temp; }</a:t>
            </a:r>
          </a:p>
          <a:p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&gt;&gt;a&gt;&gt;b;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swap(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&lt;&lt;"a="&lt;&lt;a&lt;&lt;"b="&lt;&lt;b;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system("pause");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0;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90476" name="Text Box 12"/>
          <p:cNvSpPr txBox="1">
            <a:spLocks noChangeArrowheads="1"/>
          </p:cNvSpPr>
          <p:nvPr/>
        </p:nvSpPr>
        <p:spPr bwMode="auto">
          <a:xfrm>
            <a:off x="191661" y="821100"/>
            <a:ext cx="4748213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特点：形参的改变可影响实参值。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536160" y="1197194"/>
            <a:ext cx="4536504" cy="550612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引用是一种特殊类型的变量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，定义形式：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数据类型 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引用名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=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变量名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如有定义： </a:t>
            </a:r>
            <a:r>
              <a:rPr kumimoji="1"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a,&amp;x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=a;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则称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的引用，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二者是同一变量的两个名字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，共用同一段内存。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说明：</a:t>
            </a:r>
            <a:endParaRPr kumimoji="1" lang="en-US" altLang="zh-CN" sz="2400" b="1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引用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是被引用变量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别名；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引用是虚拟变量，不另占内存；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20000"/>
              </a:lnSpc>
              <a:spcBef>
                <a:spcPts val="6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引用的操作就是对被引用者的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操作；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云形标注 10"/>
          <p:cNvSpPr/>
          <p:nvPr/>
        </p:nvSpPr>
        <p:spPr bwMode="auto">
          <a:xfrm>
            <a:off x="3653949" y="1233316"/>
            <a:ext cx="2946107" cy="1360857"/>
          </a:xfrm>
          <a:prstGeom prst="cloudCallout">
            <a:avLst>
              <a:gd name="adj1" fmla="val -93217"/>
              <a:gd name="adj2" fmla="val 44188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>
              <a:spcBef>
                <a:spcPct val="25000"/>
              </a:spcBef>
            </a:pPr>
            <a:r>
              <a:rPr kumimoji="1" lang="en-US" altLang="zh-CN" sz="20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&amp;</a:t>
            </a:r>
            <a:r>
              <a:rPr kumimoji="1" lang="zh-CN" altLang="en-US" sz="20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为引用声明符。</a:t>
            </a:r>
          </a:p>
          <a:p>
            <a:pPr>
              <a:spcBef>
                <a:spcPct val="25000"/>
              </a:spcBef>
            </a:pPr>
            <a:r>
              <a:rPr kumimoji="1" lang="en-US" altLang="zh-CN" sz="20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1" lang="zh-CN" altLang="en-US" sz="20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1" lang="en-US" altLang="zh-CN" sz="20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zh-CN" altLang="en-US" sz="20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的引用</a:t>
            </a:r>
            <a:r>
              <a:rPr kumimoji="1" lang="en-US" altLang="zh-CN" sz="20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</a:p>
          <a:p>
            <a:pPr>
              <a:spcBef>
                <a:spcPct val="25000"/>
              </a:spcBef>
            </a:pPr>
            <a:r>
              <a:rPr kumimoji="1" lang="en-US" altLang="zh-CN" sz="20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kumimoji="1" lang="zh-CN" altLang="en-US" sz="20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1" lang="en-US" altLang="zh-CN" sz="20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1" lang="zh-CN" altLang="en-US" sz="20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的引用。</a:t>
            </a:r>
          </a:p>
        </p:txBody>
      </p:sp>
      <p:sp>
        <p:nvSpPr>
          <p:cNvPr id="12" name="云形标注 11"/>
          <p:cNvSpPr/>
          <p:nvPr/>
        </p:nvSpPr>
        <p:spPr bwMode="auto">
          <a:xfrm>
            <a:off x="2837535" y="3112422"/>
            <a:ext cx="2610393" cy="1360857"/>
          </a:xfrm>
          <a:prstGeom prst="cloudCallout">
            <a:avLst>
              <a:gd name="adj1" fmla="val -101479"/>
              <a:gd name="adj2" fmla="val 41019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kumimoji="1" lang="zh-CN" altLang="en-US" sz="20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如果形参</a:t>
            </a:r>
            <a:r>
              <a:rPr kumimoji="1" lang="zh-CN" altLang="en-US" sz="20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1" lang="zh-CN" altLang="en-US" sz="20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引用，则实参</a:t>
            </a:r>
            <a:r>
              <a:rPr kumimoji="1" lang="zh-CN" altLang="en-US" sz="20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只能是变量名 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364" y="5818308"/>
            <a:ext cx="32194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24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04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22" name="Group 14"/>
          <p:cNvGrpSpPr/>
          <p:nvPr/>
        </p:nvGrpSpPr>
        <p:grpSpPr bwMode="auto">
          <a:xfrm>
            <a:off x="1631504" y="3871253"/>
            <a:ext cx="5387975" cy="1747838"/>
            <a:chOff x="1824" y="2064"/>
            <a:chExt cx="3394" cy="1101"/>
          </a:xfrm>
        </p:grpSpPr>
        <p:graphicFrame>
          <p:nvGraphicFramePr>
            <p:cNvPr id="68613" name="Object 5"/>
            <p:cNvGraphicFramePr>
              <a:graphicFrameLocks noChangeAspect="1"/>
            </p:cNvGraphicFramePr>
            <p:nvPr/>
          </p:nvGraphicFramePr>
          <p:xfrm>
            <a:off x="1824" y="2064"/>
            <a:ext cx="1344" cy="11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122" name="图片" r:id="rId3" imgW="4819650" imgH="3952875" progId="Word.Picture.8">
                    <p:embed/>
                  </p:oleObj>
                </mc:Choice>
                <mc:Fallback>
                  <p:oleObj name="图片" r:id="rId3" imgW="4819650" imgH="3952875" progId="Word.Picture.8">
                    <p:embed/>
                    <p:pic>
                      <p:nvPicPr>
                        <p:cNvPr id="0" name="Picture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064"/>
                          <a:ext cx="1344" cy="1101"/>
                        </a:xfrm>
                        <a:prstGeom prst="rect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FFFFFF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8614" name="Group 6"/>
            <p:cNvGrpSpPr/>
            <p:nvPr/>
          </p:nvGrpSpPr>
          <p:grpSpPr bwMode="auto">
            <a:xfrm>
              <a:off x="3840" y="2303"/>
              <a:ext cx="1378" cy="633"/>
              <a:chOff x="1824" y="4002"/>
              <a:chExt cx="2112" cy="828"/>
            </a:xfrm>
          </p:grpSpPr>
          <p:sp>
            <p:nvSpPr>
              <p:cNvPr id="68615" name="AutoShape 7"/>
              <p:cNvSpPr>
                <a:spLocks noChangeArrowheads="1"/>
              </p:cNvSpPr>
              <p:nvPr/>
            </p:nvSpPr>
            <p:spPr bwMode="auto">
              <a:xfrm>
                <a:off x="1824" y="4128"/>
                <a:ext cx="2112" cy="432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16" name="Text Box 8"/>
              <p:cNvSpPr txBox="1">
                <a:spLocks noChangeArrowheads="1"/>
              </p:cNvSpPr>
              <p:nvPr/>
            </p:nvSpPr>
            <p:spPr bwMode="auto">
              <a:xfrm>
                <a:off x="2060" y="4027"/>
                <a:ext cx="297" cy="34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lIns="84399" tIns="42200" rIns="84399" bIns="42200" anchor="ctr">
                <a:spAutoFit/>
              </a:bodyPr>
              <a:lstStyle/>
              <a:p>
                <a:pPr algn="ctr" defTabSz="844550">
                  <a:spcBef>
                    <a:spcPct val="50000"/>
                  </a:spcBef>
                </a:pPr>
                <a:r>
                  <a:rPr kumimoji="1" lang="en-US" altLang="zh-CN" sz="2200">
                    <a:latin typeface="Times New Roman" panose="02020603050405020304" pitchFamily="18" charset="0"/>
                  </a:rPr>
                  <a:t>x</a:t>
                </a:r>
              </a:p>
            </p:txBody>
          </p:sp>
          <p:sp>
            <p:nvSpPr>
              <p:cNvPr id="68617" name="Text Box 9"/>
              <p:cNvSpPr txBox="1">
                <a:spLocks noChangeArrowheads="1"/>
              </p:cNvSpPr>
              <p:nvPr/>
            </p:nvSpPr>
            <p:spPr bwMode="auto">
              <a:xfrm>
                <a:off x="3319" y="4002"/>
                <a:ext cx="297" cy="34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lIns="84399" tIns="42200" rIns="84399" bIns="42200" anchor="ctr">
                <a:spAutoFit/>
              </a:bodyPr>
              <a:lstStyle/>
              <a:p>
                <a:pPr algn="ctr" defTabSz="844550">
                  <a:spcBef>
                    <a:spcPct val="50000"/>
                  </a:spcBef>
                </a:pPr>
                <a:r>
                  <a:rPr kumimoji="1" lang="en-US" altLang="zh-CN" sz="2200">
                    <a:latin typeface="Times New Roman" panose="02020603050405020304" pitchFamily="18" charset="0"/>
                  </a:rPr>
                  <a:t>y</a:t>
                </a:r>
              </a:p>
            </p:txBody>
          </p:sp>
          <p:sp>
            <p:nvSpPr>
              <p:cNvPr id="68618" name="Text Box 10"/>
              <p:cNvSpPr txBox="1">
                <a:spLocks noChangeArrowheads="1"/>
              </p:cNvSpPr>
              <p:nvPr/>
            </p:nvSpPr>
            <p:spPr bwMode="auto">
              <a:xfrm>
                <a:off x="2796" y="4482"/>
                <a:ext cx="281" cy="34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ffectLst/>
            </p:spPr>
            <p:txBody>
              <a:bodyPr wrap="none" lIns="84399" tIns="42200" rIns="84399" bIns="42200" anchor="ctr">
                <a:spAutoFit/>
              </a:bodyPr>
              <a:lstStyle/>
              <a:p>
                <a:pPr algn="ctr" defTabSz="844550">
                  <a:spcBef>
                    <a:spcPct val="50000"/>
                  </a:spcBef>
                </a:pPr>
                <a:r>
                  <a:rPr kumimoji="1" lang="en-US" altLang="zh-CN" sz="2200">
                    <a:latin typeface="Times New Roman" panose="02020603050405020304" pitchFamily="18" charset="0"/>
                  </a:rPr>
                  <a:t>z</a:t>
                </a:r>
              </a:p>
            </p:txBody>
          </p:sp>
        </p:grpSp>
      </p:grpSp>
      <p:graphicFrame>
        <p:nvGraphicFramePr>
          <p:cNvPr id="686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59949681"/>
              </p:ext>
            </p:extLst>
          </p:nvPr>
        </p:nvGraphicFramePr>
        <p:xfrm>
          <a:off x="1631504" y="2394224"/>
          <a:ext cx="714851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123" name="公式" r:id="rId5" imgW="71932800" imgH="9448800" progId="Equation.3">
                  <p:embed/>
                </p:oleObj>
              </mc:Choice>
              <mc:Fallback>
                <p:oleObj name="公式" r:id="rId5" imgW="71932800" imgH="944880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2394224"/>
                        <a:ext cx="7148513" cy="823913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246847" y="867189"/>
            <a:ext cx="8729474" cy="267765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引例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已知五边形的各条边的长度，计算其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面积。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分析：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57300" lvl="2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计算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多边形面积，可将多边形分解成若干个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三角形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57300" lvl="2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计算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三角形面积的公式如下： 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2">
              <a:buClr>
                <a:srgbClr val="C00000"/>
              </a:buClr>
            </a:pPr>
            <a:endParaRPr kumimoji="1"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1257300" lvl="2" indent="-342900"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</a:p>
        </p:txBody>
      </p:sp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263352" y="94616"/>
            <a:ext cx="5832475" cy="6451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600" dirty="0">
                <a:solidFill>
                  <a:srgbClr val="C00000"/>
                </a:solidFill>
                <a:ea typeface="华文新魏" panose="02010800040101010101" pitchFamily="2" charset="-122"/>
              </a:rPr>
              <a:t>问题的提出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8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86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Text Box 2"/>
          <p:cNvSpPr txBox="1">
            <a:spLocks noChangeArrowheads="1"/>
          </p:cNvSpPr>
          <p:nvPr/>
        </p:nvSpPr>
        <p:spPr bwMode="auto">
          <a:xfrm>
            <a:off x="191344" y="91541"/>
            <a:ext cx="6480720" cy="290541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6.2.3</a:t>
            </a:r>
            <a:r>
              <a:rPr kumimoji="1"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指针</a:t>
            </a:r>
            <a:r>
              <a:rPr kumimoji="1"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参数</a:t>
            </a:r>
          </a:p>
          <a:p>
            <a:pPr marL="342900" indent="-342900"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特点：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20000"/>
              </a:spcBef>
              <a:buClr>
                <a:srgbClr val="C00000"/>
              </a:buClr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形参</a:t>
            </a:r>
            <a:r>
              <a:rPr kumimoji="1"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所指内容的改变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能影响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实参所指对象的值</a:t>
            </a:r>
          </a:p>
          <a:p>
            <a:pPr marL="342900" indent="-342900">
              <a:lnSpc>
                <a:spcPct val="130000"/>
              </a:lnSpc>
              <a:spcBef>
                <a:spcPct val="25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形参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：指针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变量、数组</a:t>
            </a:r>
          </a:p>
          <a:p>
            <a:pPr marL="342900" indent="-342900">
              <a:lnSpc>
                <a:spcPct val="130000"/>
              </a:lnSpc>
              <a:spcBef>
                <a:spcPct val="25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实参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：变量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的地址、指针变量或数组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名  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7104112" y="764704"/>
            <a:ext cx="4248472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6.7】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交换两个变量的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值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672064" y="1377935"/>
            <a:ext cx="5544616" cy="4875181"/>
          </a:xfrm>
          <a:prstGeom prst="rect">
            <a:avLst/>
          </a:prstGeom>
          <a:gradFill rotWithShape="1">
            <a:gsLst>
              <a:gs pos="0">
                <a:srgbClr val="FFEFD1"/>
              </a:gs>
              <a:gs pos="64999">
                <a:srgbClr val="F0EBD5">
                  <a:alpha val="35001"/>
                </a:srgbClr>
              </a:gs>
              <a:gs pos="100000">
                <a:srgbClr val="D1C39F">
                  <a:alpha val="0"/>
                </a:srgbClr>
              </a:gs>
            </a:gsLst>
            <a:path path="shape">
              <a:fillToRect l="50000" t="50000" r="50000" b="50000"/>
            </a:path>
          </a:gradFill>
          <a:ln w="9525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400" b="1" dirty="0">
                <a:latin typeface="Times New Roman" panose="02020603050405020304" pitchFamily="18" charset="0"/>
              </a:rPr>
              <a:t>#include  &lt;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iostream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&gt;</a:t>
            </a:r>
          </a:p>
          <a:p>
            <a:pPr algn="just"/>
            <a:r>
              <a:rPr kumimoji="1" lang="en-US" altLang="zh-CN" sz="2400" b="1" dirty="0">
                <a:latin typeface="Times New Roman" panose="02020603050405020304" pitchFamily="18" charset="0"/>
              </a:rPr>
              <a:t>void swap(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* ,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* ); </a:t>
            </a:r>
          </a:p>
          <a:p>
            <a:pPr algn="just"/>
            <a:r>
              <a:rPr kumimoji="1" lang="en-US" altLang="zh-CN" sz="2400" b="1" dirty="0" err="1" smtClean="0"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main()</a:t>
            </a:r>
          </a:p>
          <a:p>
            <a:pPr algn="just"/>
            <a:r>
              <a:rPr kumimoji="1" lang="en-US" altLang="zh-CN" sz="2400" b="1" dirty="0" smtClean="0">
                <a:latin typeface="Times New Roman" panose="02020603050405020304" pitchFamily="18" charset="0"/>
              </a:rPr>
              <a:t>{</a:t>
            </a:r>
          </a:p>
          <a:p>
            <a:pPr algn="just"/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   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a,b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;</a:t>
            </a:r>
          </a:p>
          <a:p>
            <a:pPr algn="just"/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   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</a:rPr>
              <a:t>cin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&gt;&gt;a&gt;&gt;b;</a:t>
            </a:r>
          </a:p>
          <a:p>
            <a:pPr algn="just"/>
            <a:r>
              <a:rPr kumimoji="1"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 swap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&amp;</a:t>
            </a:r>
            <a:r>
              <a:rPr kumimoji="1"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a,&amp;b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);              	      </a:t>
            </a:r>
            <a:endParaRPr kumimoji="1" lang="en-US" altLang="zh-CN" sz="2400" b="1" dirty="0" smtClean="0">
              <a:latin typeface="Times New Roman" panose="02020603050405020304" pitchFamily="18" charset="0"/>
            </a:endParaRPr>
          </a:p>
          <a:p>
            <a:pPr marL="800100" lvl="1" indent="-342900">
              <a:lnSpc>
                <a:spcPct val="95000"/>
              </a:lnSpc>
            </a:pPr>
            <a:r>
              <a:rPr kumimoji="1" lang="en-US" altLang="zh-CN" sz="2400" b="1" dirty="0" err="1" smtClean="0">
                <a:latin typeface="Times New Roman" panose="02020603050405020304" pitchFamily="18" charset="0"/>
              </a:rPr>
              <a:t>cout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&lt;&lt;"a="&lt;&lt;a&lt;&lt;" b="&lt;&lt;b&lt;&lt;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</a:rPr>
              <a:t>endl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;</a:t>
            </a:r>
          </a:p>
          <a:p>
            <a:pPr algn="just"/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    system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("pause");</a:t>
            </a:r>
          </a:p>
          <a:p>
            <a:pPr algn="just"/>
            <a:r>
              <a:rPr kumimoji="1" lang="en-US" altLang="zh-CN" sz="2400" b="1" dirty="0"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  return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0;</a:t>
            </a:r>
          </a:p>
          <a:p>
            <a:pPr algn="just"/>
            <a:r>
              <a:rPr kumimoji="1" lang="en-US" altLang="zh-CN" sz="2400" b="1" dirty="0">
                <a:latin typeface="Times New Roman" panose="02020603050405020304" pitchFamily="18" charset="0"/>
              </a:rPr>
              <a:t>}</a:t>
            </a:r>
          </a:p>
          <a:p>
            <a:pPr algn="just"/>
            <a:r>
              <a:rPr kumimoji="1" lang="en-US" altLang="zh-CN" sz="2400" b="1" dirty="0">
                <a:latin typeface="Times New Roman" panose="02020603050405020304" pitchFamily="18" charset="0"/>
              </a:rPr>
              <a:t>void swap(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*</a:t>
            </a:r>
            <a:r>
              <a:rPr kumimoji="1"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,int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*y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</a:t>
            </a:r>
          </a:p>
          <a:p>
            <a:pPr algn="just"/>
            <a:r>
              <a:rPr kumimoji="1" lang="en-US" altLang="zh-CN" sz="2400" b="1" dirty="0" smtClean="0">
                <a:latin typeface="Times New Roman" panose="02020603050405020304" pitchFamily="18" charset="0"/>
              </a:rPr>
              <a:t>{  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temp=*x;*x=*y;*y=temp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;  } 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360" y="2348880"/>
            <a:ext cx="2686050" cy="1133475"/>
          </a:xfrm>
          <a:prstGeom prst="rect">
            <a:avLst/>
          </a:prstGeom>
        </p:spPr>
      </p:pic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335360" y="3482355"/>
            <a:ext cx="5256584" cy="304698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5000"/>
              </a:spcBef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若将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swap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函数修改如下：</a:t>
            </a:r>
            <a:endParaRPr kumimoji="1" lang="en-US" altLang="zh-CN" sz="2400" b="1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/>
            <a:r>
              <a:rPr kumimoji="1" lang="en-US" altLang="zh-CN" sz="2400" b="1" dirty="0">
                <a:latin typeface="Times New Roman" panose="02020603050405020304" pitchFamily="18" charset="0"/>
              </a:rPr>
              <a:t>void swap(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*</a:t>
            </a:r>
            <a:r>
              <a:rPr kumimoji="1"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x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,int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*y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</a:t>
            </a:r>
          </a:p>
          <a:p>
            <a:pPr algn="just"/>
            <a:r>
              <a:rPr kumimoji="1" lang="en-US" altLang="zh-CN" sz="2400" b="1" dirty="0">
                <a:latin typeface="Times New Roman" panose="02020603050405020304" pitchFamily="18" charset="0"/>
              </a:rPr>
              <a:t>{  </a:t>
            </a:r>
            <a:endParaRPr kumimoji="1" lang="en-US" altLang="zh-CN" sz="2400" b="1" dirty="0" smtClean="0">
              <a:latin typeface="Times New Roman" panose="02020603050405020304" pitchFamily="18" charset="0"/>
            </a:endParaRPr>
          </a:p>
          <a:p>
            <a:pPr algn="just"/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*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temp</a:t>
            </a:r>
            <a:r>
              <a:rPr kumimoji="1" lang="zh-CN" altLang="en-US" sz="2400" b="1" dirty="0" smtClean="0">
                <a:latin typeface="Times New Roman" panose="02020603050405020304" pitchFamily="18" charset="0"/>
              </a:rPr>
              <a:t>；</a:t>
            </a:r>
            <a:endParaRPr kumimoji="1" lang="en-US" altLang="zh-CN" sz="2400" b="1" dirty="0" smtClean="0">
              <a:latin typeface="Times New Roman" panose="02020603050405020304" pitchFamily="18" charset="0"/>
            </a:endParaRPr>
          </a:p>
          <a:p>
            <a:pPr algn="just"/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  temp=x; </a:t>
            </a:r>
          </a:p>
          <a:p>
            <a:pPr algn="just"/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 x=y; </a:t>
            </a:r>
          </a:p>
          <a:p>
            <a:pPr algn="just"/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 y=temp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;  </a:t>
            </a:r>
            <a:endParaRPr kumimoji="1" lang="en-US" altLang="zh-CN" sz="2400" b="1" dirty="0" smtClean="0">
              <a:latin typeface="Times New Roman" panose="02020603050405020304" pitchFamily="18" charset="0"/>
            </a:endParaRPr>
          </a:p>
          <a:p>
            <a:pPr algn="just"/>
            <a:r>
              <a:rPr kumimoji="1" lang="en-US" altLang="zh-CN" sz="2400" b="1" dirty="0" smtClean="0">
                <a:latin typeface="Times New Roman" panose="02020603050405020304" pitchFamily="18" charset="0"/>
              </a:rPr>
              <a:t>} </a:t>
            </a:r>
            <a:endParaRPr kumimoji="1" lang="zh-CN" altLang="en-US" sz="24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6" y="4797152"/>
            <a:ext cx="2733675" cy="11334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35960" y="3359244"/>
            <a:ext cx="79208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?</a:t>
            </a:r>
          </a:p>
          <a:p>
            <a:r>
              <a:rPr lang="zh-CN" altLang="en-US" sz="28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结果为何不同</a:t>
            </a:r>
            <a:endParaRPr lang="zh-CN" altLang="en-US" sz="28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9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92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9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792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9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92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9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92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A7BC41BF-7846-4007-88B0-99012EB852D0}"/>
              </a:ext>
            </a:extLst>
          </p:cNvPr>
          <p:cNvSpPr txBox="1"/>
          <p:nvPr/>
        </p:nvSpPr>
        <p:spPr>
          <a:xfrm>
            <a:off x="426720" y="2032000"/>
            <a:ext cx="85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实参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3E45117E-D5CA-4951-96DA-92365E2C152D}"/>
              </a:ext>
            </a:extLst>
          </p:cNvPr>
          <p:cNvSpPr txBox="1"/>
          <p:nvPr/>
        </p:nvSpPr>
        <p:spPr>
          <a:xfrm>
            <a:off x="426720" y="3241040"/>
            <a:ext cx="85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形参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2ED4EA7E-7972-4A7F-8A86-4E17E409B74F}"/>
              </a:ext>
            </a:extLst>
          </p:cNvPr>
          <p:cNvSpPr/>
          <p:nvPr/>
        </p:nvSpPr>
        <p:spPr>
          <a:xfrm>
            <a:off x="3434080" y="2032000"/>
            <a:ext cx="102616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10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836CEBCD-9436-40E0-A4EF-AF2051626F0A}"/>
              </a:ext>
            </a:extLst>
          </p:cNvPr>
          <p:cNvSpPr/>
          <p:nvPr/>
        </p:nvSpPr>
        <p:spPr>
          <a:xfrm>
            <a:off x="6314442" y="2032000"/>
            <a:ext cx="102616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20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BFB00464-A255-4DDA-818D-A741BA7592F2}"/>
              </a:ext>
            </a:extLst>
          </p:cNvPr>
          <p:cNvSpPr/>
          <p:nvPr/>
        </p:nvSpPr>
        <p:spPr>
          <a:xfrm>
            <a:off x="1625600" y="3286145"/>
            <a:ext cx="102616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&amp;a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B6CD299C-4229-48AE-8A53-CC4BF6B1F81A}"/>
              </a:ext>
            </a:extLst>
          </p:cNvPr>
          <p:cNvSpPr/>
          <p:nvPr/>
        </p:nvSpPr>
        <p:spPr>
          <a:xfrm>
            <a:off x="4688842" y="3286145"/>
            <a:ext cx="102616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&amp;b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29F7E40-8D35-4971-96DF-98799BE33E99}"/>
              </a:ext>
            </a:extLst>
          </p:cNvPr>
          <p:cNvSpPr txBox="1"/>
          <p:nvPr/>
        </p:nvSpPr>
        <p:spPr>
          <a:xfrm>
            <a:off x="3017520" y="2001520"/>
            <a:ext cx="40640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a</a:t>
            </a:r>
            <a:endParaRPr lang="zh-CN" altLang="en-US" sz="2400" b="1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7E2E2954-666F-4FDA-90E4-9CF84172D892}"/>
              </a:ext>
            </a:extLst>
          </p:cNvPr>
          <p:cNvSpPr txBox="1"/>
          <p:nvPr/>
        </p:nvSpPr>
        <p:spPr>
          <a:xfrm>
            <a:off x="5908042" y="2016760"/>
            <a:ext cx="51816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b</a:t>
            </a:r>
            <a:endParaRPr lang="zh-CN" altLang="en-US" sz="2400" b="1" dirty="0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C528E7A-C20F-4E40-A92B-A81BA6FCB0D0}"/>
              </a:ext>
            </a:extLst>
          </p:cNvPr>
          <p:cNvSpPr txBox="1"/>
          <p:nvPr/>
        </p:nvSpPr>
        <p:spPr>
          <a:xfrm>
            <a:off x="1239524" y="3296305"/>
            <a:ext cx="375916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x</a:t>
            </a:r>
            <a:endParaRPr lang="zh-CN" altLang="en-US" sz="2400" b="1" dirty="0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422C6162-CA59-464F-80F3-5555AF592C79}"/>
              </a:ext>
            </a:extLst>
          </p:cNvPr>
          <p:cNvSpPr txBox="1"/>
          <p:nvPr/>
        </p:nvSpPr>
        <p:spPr>
          <a:xfrm>
            <a:off x="4363722" y="3342025"/>
            <a:ext cx="51816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y</a:t>
            </a:r>
            <a:endParaRPr lang="zh-CN" altLang="en-US" sz="2400" b="1" dirty="0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A9EED666-CADE-470E-ACCF-0D31158BD122}"/>
              </a:ext>
            </a:extLst>
          </p:cNvPr>
          <p:cNvSpPr/>
          <p:nvPr/>
        </p:nvSpPr>
        <p:spPr>
          <a:xfrm>
            <a:off x="7838444" y="1864360"/>
            <a:ext cx="4251956" cy="452431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#include  &lt;iostream&gt;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void swap(int * ,int * ); 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int main()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{ int </a:t>
            </a:r>
            <a:r>
              <a:rPr kumimoji="1" lang="en-US" altLang="zh-CN" sz="2400" b="1" dirty="0" err="1">
                <a:latin typeface="Times New Roman" pitchFamily="18" charset="0"/>
              </a:rPr>
              <a:t>a,b;cin</a:t>
            </a:r>
            <a:r>
              <a:rPr kumimoji="1" lang="en-US" altLang="zh-CN" sz="2400" b="1" dirty="0">
                <a:latin typeface="Times New Roman" pitchFamily="18" charset="0"/>
              </a:rPr>
              <a:t>&gt;&gt;a&gt;&gt;b;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   swap(&amp;</a:t>
            </a:r>
            <a:r>
              <a:rPr kumimoji="1" lang="en-US" altLang="zh-CN" sz="2400" b="1" dirty="0" err="1">
                <a:latin typeface="Times New Roman" pitchFamily="18" charset="0"/>
              </a:rPr>
              <a:t>a,&amp;b</a:t>
            </a:r>
            <a:r>
              <a:rPr kumimoji="1" lang="en-US" altLang="zh-CN" sz="2400" b="1" dirty="0">
                <a:latin typeface="Times New Roman" pitchFamily="18" charset="0"/>
              </a:rPr>
              <a:t>);              	      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   </a:t>
            </a:r>
            <a:r>
              <a:rPr kumimoji="1" lang="en-US" altLang="zh-CN" sz="2400" b="1" dirty="0" err="1"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latin typeface="Times New Roman" pitchFamily="18" charset="0"/>
              </a:rPr>
              <a:t>&lt;&lt;a&lt;&lt;</a:t>
            </a:r>
            <a:r>
              <a:rPr kumimoji="1" lang="en-US" altLang="zh-CN" sz="2400" b="1" dirty="0" err="1">
                <a:latin typeface="Times New Roman" pitchFamily="18" charset="0"/>
              </a:rPr>
              <a:t>endl</a:t>
            </a:r>
            <a:r>
              <a:rPr kumimoji="1" lang="en-US" altLang="zh-CN" sz="2400" b="1" dirty="0">
                <a:latin typeface="Times New Roman" pitchFamily="18" charset="0"/>
              </a:rPr>
              <a:t>&lt;&lt;b&lt;&lt;</a:t>
            </a:r>
            <a:r>
              <a:rPr kumimoji="1" lang="en-US" altLang="zh-CN" sz="2400" b="1" dirty="0" err="1">
                <a:latin typeface="Times New Roman" pitchFamily="18" charset="0"/>
              </a:rPr>
              <a:t>endl</a:t>
            </a:r>
            <a:r>
              <a:rPr kumimoji="1" lang="en-US" altLang="zh-CN" sz="2400" b="1" dirty="0">
                <a:latin typeface="Times New Roman" pitchFamily="18" charset="0"/>
              </a:rPr>
              <a:t>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  system("pause");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  return 0;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}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void swap(int *</a:t>
            </a:r>
            <a:r>
              <a:rPr kumimoji="1" lang="en-US" altLang="zh-CN" sz="2400" b="1" dirty="0" err="1">
                <a:latin typeface="Times New Roman" pitchFamily="18" charset="0"/>
              </a:rPr>
              <a:t>x,int</a:t>
            </a:r>
            <a:r>
              <a:rPr kumimoji="1" lang="en-US" altLang="zh-CN" sz="2400" b="1" dirty="0">
                <a:latin typeface="Times New Roman" pitchFamily="18" charset="0"/>
              </a:rPr>
              <a:t> *y)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{int temp=*x;*x=*y;*y=temp;} </a:t>
            </a:r>
          </a:p>
          <a:p>
            <a:pPr marL="342900" indent="-342900"/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="" xmlns:a16="http://schemas.microsoft.com/office/drawing/2014/main" id="{CA1CC147-E6EE-485D-8FCA-54D63FBCD87A}"/>
              </a:ext>
            </a:extLst>
          </p:cNvPr>
          <p:cNvSpPr txBox="1"/>
          <p:nvPr/>
        </p:nvSpPr>
        <p:spPr>
          <a:xfrm>
            <a:off x="2651760" y="254000"/>
            <a:ext cx="7863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传址参数</a:t>
            </a:r>
            <a:r>
              <a:rPr lang="en-US" altLang="zh-CN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（函数内部修改形参所指内容</a:t>
            </a:r>
            <a:r>
              <a:rPr lang="en-US" altLang="zh-CN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32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98EBB295-A23F-4A24-BE1A-F40350C68D03}"/>
              </a:ext>
            </a:extLst>
          </p:cNvPr>
          <p:cNvSpPr txBox="1"/>
          <p:nvPr/>
        </p:nvSpPr>
        <p:spPr>
          <a:xfrm>
            <a:off x="1849120" y="2026920"/>
            <a:ext cx="75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&amp;a</a:t>
            </a:r>
            <a:endParaRPr lang="zh-CN" altLang="en-US" sz="2400" b="1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C31047F8-4F8F-4409-B71B-16920EB7C6B0}"/>
              </a:ext>
            </a:extLst>
          </p:cNvPr>
          <p:cNvCxnSpPr/>
          <p:nvPr/>
        </p:nvCxnSpPr>
        <p:spPr>
          <a:xfrm>
            <a:off x="2296160" y="2286000"/>
            <a:ext cx="75184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314B9928-D245-43AF-B4C6-B9287390FEB4}"/>
              </a:ext>
            </a:extLst>
          </p:cNvPr>
          <p:cNvSpPr txBox="1"/>
          <p:nvPr/>
        </p:nvSpPr>
        <p:spPr>
          <a:xfrm>
            <a:off x="4795520" y="2016760"/>
            <a:ext cx="75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&amp;b</a:t>
            </a:r>
            <a:endParaRPr lang="zh-CN" altLang="en-US" sz="2400" b="1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="" xmlns:a16="http://schemas.microsoft.com/office/drawing/2014/main" id="{6D5D6A3D-ED5D-48EC-A972-961FF4AF62B2}"/>
              </a:ext>
            </a:extLst>
          </p:cNvPr>
          <p:cNvCxnSpPr/>
          <p:nvPr/>
        </p:nvCxnSpPr>
        <p:spPr>
          <a:xfrm>
            <a:off x="5242560" y="2275840"/>
            <a:ext cx="75184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箭头: 下 22">
            <a:extLst>
              <a:ext uri="{FF2B5EF4-FFF2-40B4-BE49-F238E27FC236}">
                <a16:creationId xmlns="" xmlns:a16="http://schemas.microsoft.com/office/drawing/2014/main" id="{13A50468-7409-401F-A7BB-7504266D6012}"/>
              </a:ext>
            </a:extLst>
          </p:cNvPr>
          <p:cNvSpPr/>
          <p:nvPr/>
        </p:nvSpPr>
        <p:spPr>
          <a:xfrm>
            <a:off x="2001520" y="2521913"/>
            <a:ext cx="294640" cy="7213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="" xmlns:a16="http://schemas.microsoft.com/office/drawing/2014/main" id="{0C4A8A20-495F-4AA3-A0F1-C8CBE9CC32E1}"/>
              </a:ext>
            </a:extLst>
          </p:cNvPr>
          <p:cNvSpPr/>
          <p:nvPr/>
        </p:nvSpPr>
        <p:spPr>
          <a:xfrm>
            <a:off x="4973322" y="2519065"/>
            <a:ext cx="294640" cy="7213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="" xmlns:a16="http://schemas.microsoft.com/office/drawing/2014/main" id="{8541AEA2-6D61-40CB-A352-911DE5C94574}"/>
              </a:ext>
            </a:extLst>
          </p:cNvPr>
          <p:cNvCxnSpPr>
            <a:stCxn id="6" idx="3"/>
            <a:endCxn id="4" idx="2"/>
          </p:cNvCxnSpPr>
          <p:nvPr/>
        </p:nvCxnSpPr>
        <p:spPr>
          <a:xfrm flipV="1">
            <a:off x="2651760" y="2621280"/>
            <a:ext cx="1295400" cy="95950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="" xmlns:a16="http://schemas.microsoft.com/office/drawing/2014/main" id="{F10D4E82-8D26-48E4-A602-FC1F5A27D6D4}"/>
              </a:ext>
            </a:extLst>
          </p:cNvPr>
          <p:cNvCxnSpPr/>
          <p:nvPr/>
        </p:nvCxnSpPr>
        <p:spPr>
          <a:xfrm flipV="1">
            <a:off x="5709924" y="2651146"/>
            <a:ext cx="1295400" cy="95950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FE71B7B0-2352-4B5E-9A2C-FDE9BE45E8D0}"/>
              </a:ext>
            </a:extLst>
          </p:cNvPr>
          <p:cNvGrpSpPr/>
          <p:nvPr/>
        </p:nvGrpSpPr>
        <p:grpSpPr>
          <a:xfrm>
            <a:off x="2214880" y="4693920"/>
            <a:ext cx="2164081" cy="589280"/>
            <a:chOff x="2214880" y="4693920"/>
            <a:chExt cx="2164081" cy="589280"/>
          </a:xfrm>
          <a:noFill/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21655709-00D1-4016-8688-804CA61C7C71}"/>
                </a:ext>
              </a:extLst>
            </p:cNvPr>
            <p:cNvSpPr/>
            <p:nvPr/>
          </p:nvSpPr>
          <p:spPr>
            <a:xfrm>
              <a:off x="3220721" y="4693920"/>
              <a:ext cx="1158240" cy="5892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="" xmlns:a16="http://schemas.microsoft.com/office/drawing/2014/main" id="{DAB486AC-C474-433A-A30A-4ED929952E52}"/>
                </a:ext>
              </a:extLst>
            </p:cNvPr>
            <p:cNvSpPr txBox="1"/>
            <p:nvPr/>
          </p:nvSpPr>
          <p:spPr>
            <a:xfrm>
              <a:off x="2214880" y="4749800"/>
              <a:ext cx="914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temp</a:t>
              </a:r>
              <a:endParaRPr lang="zh-CN" altLang="en-US" sz="2400" b="1" dirty="0"/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="" xmlns:a16="http://schemas.microsoft.com/office/drawing/2014/main" id="{0DEFE114-83CF-4CA6-A39D-7A5D66FFA2DB}"/>
              </a:ext>
            </a:extLst>
          </p:cNvPr>
          <p:cNvCxnSpPr/>
          <p:nvPr/>
        </p:nvCxnSpPr>
        <p:spPr>
          <a:xfrm>
            <a:off x="4196080" y="2651146"/>
            <a:ext cx="0" cy="20427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26720" y="5877272"/>
            <a:ext cx="6461368" cy="52322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**下面几页适合放映状态看动画变化**</a:t>
            </a:r>
            <a:endParaRPr lang="zh-CN" altLang="en-US" sz="28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149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A7BC41BF-7846-4007-88B0-99012EB852D0}"/>
              </a:ext>
            </a:extLst>
          </p:cNvPr>
          <p:cNvSpPr txBox="1"/>
          <p:nvPr/>
        </p:nvSpPr>
        <p:spPr>
          <a:xfrm>
            <a:off x="426720" y="2032000"/>
            <a:ext cx="85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3E45117E-D5CA-4951-96DA-92365E2C152D}"/>
              </a:ext>
            </a:extLst>
          </p:cNvPr>
          <p:cNvSpPr txBox="1"/>
          <p:nvPr/>
        </p:nvSpPr>
        <p:spPr>
          <a:xfrm>
            <a:off x="426720" y="3241040"/>
            <a:ext cx="85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形参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2ED4EA7E-7972-4A7F-8A86-4E17E409B74F}"/>
              </a:ext>
            </a:extLst>
          </p:cNvPr>
          <p:cNvSpPr/>
          <p:nvPr/>
        </p:nvSpPr>
        <p:spPr>
          <a:xfrm>
            <a:off x="3434080" y="2032000"/>
            <a:ext cx="102616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836CEBCD-9436-40E0-A4EF-AF2051626F0A}"/>
              </a:ext>
            </a:extLst>
          </p:cNvPr>
          <p:cNvSpPr/>
          <p:nvPr/>
        </p:nvSpPr>
        <p:spPr>
          <a:xfrm>
            <a:off x="6314442" y="2032000"/>
            <a:ext cx="102616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BFB00464-A255-4DDA-818D-A741BA7592F2}"/>
              </a:ext>
            </a:extLst>
          </p:cNvPr>
          <p:cNvSpPr/>
          <p:nvPr/>
        </p:nvSpPr>
        <p:spPr>
          <a:xfrm>
            <a:off x="1625600" y="3286145"/>
            <a:ext cx="102616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&amp;a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B6CD299C-4229-48AE-8A53-CC4BF6B1F81A}"/>
              </a:ext>
            </a:extLst>
          </p:cNvPr>
          <p:cNvSpPr/>
          <p:nvPr/>
        </p:nvSpPr>
        <p:spPr>
          <a:xfrm>
            <a:off x="4688842" y="3286145"/>
            <a:ext cx="102616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&amp;b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29F7E40-8D35-4971-96DF-98799BE33E99}"/>
              </a:ext>
            </a:extLst>
          </p:cNvPr>
          <p:cNvSpPr txBox="1"/>
          <p:nvPr/>
        </p:nvSpPr>
        <p:spPr>
          <a:xfrm>
            <a:off x="3017520" y="2001520"/>
            <a:ext cx="40640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7E2E2954-666F-4FDA-90E4-9CF84172D892}"/>
              </a:ext>
            </a:extLst>
          </p:cNvPr>
          <p:cNvSpPr txBox="1"/>
          <p:nvPr/>
        </p:nvSpPr>
        <p:spPr>
          <a:xfrm>
            <a:off x="5908042" y="2016760"/>
            <a:ext cx="51816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C528E7A-C20F-4E40-A92B-A81BA6FCB0D0}"/>
              </a:ext>
            </a:extLst>
          </p:cNvPr>
          <p:cNvSpPr txBox="1"/>
          <p:nvPr/>
        </p:nvSpPr>
        <p:spPr>
          <a:xfrm>
            <a:off x="1239524" y="3296305"/>
            <a:ext cx="375916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x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422C6162-CA59-464F-80F3-5555AF592C79}"/>
              </a:ext>
            </a:extLst>
          </p:cNvPr>
          <p:cNvSpPr txBox="1"/>
          <p:nvPr/>
        </p:nvSpPr>
        <p:spPr>
          <a:xfrm>
            <a:off x="4363722" y="3342025"/>
            <a:ext cx="51816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y</a:t>
            </a:r>
            <a:endParaRPr lang="zh-CN" altLang="en-US" sz="2400" dirty="0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A9EED666-CADE-470E-ACCF-0D31158BD122}"/>
              </a:ext>
            </a:extLst>
          </p:cNvPr>
          <p:cNvSpPr/>
          <p:nvPr/>
        </p:nvSpPr>
        <p:spPr>
          <a:xfrm>
            <a:off x="7838444" y="1864360"/>
            <a:ext cx="4251956" cy="452431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#include  &lt;iostream&gt;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void swap(int * ,int * ); 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int main()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{ int </a:t>
            </a:r>
            <a:r>
              <a:rPr kumimoji="1" lang="en-US" altLang="zh-CN" sz="2400" b="1" dirty="0" err="1">
                <a:latin typeface="Times New Roman" pitchFamily="18" charset="0"/>
              </a:rPr>
              <a:t>a,b;cin</a:t>
            </a:r>
            <a:r>
              <a:rPr kumimoji="1" lang="en-US" altLang="zh-CN" sz="2400" b="1" dirty="0">
                <a:latin typeface="Times New Roman" pitchFamily="18" charset="0"/>
              </a:rPr>
              <a:t>&gt;&gt;a&gt;&gt;b;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   swap(&amp;</a:t>
            </a:r>
            <a:r>
              <a:rPr kumimoji="1" lang="en-US" altLang="zh-CN" sz="2400" b="1" dirty="0" err="1">
                <a:latin typeface="Times New Roman" pitchFamily="18" charset="0"/>
              </a:rPr>
              <a:t>a,&amp;b</a:t>
            </a:r>
            <a:r>
              <a:rPr kumimoji="1" lang="en-US" altLang="zh-CN" sz="2400" b="1" dirty="0">
                <a:latin typeface="Times New Roman" pitchFamily="18" charset="0"/>
              </a:rPr>
              <a:t>);              	      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   </a:t>
            </a:r>
            <a:r>
              <a:rPr kumimoji="1" lang="en-US" altLang="zh-CN" sz="2400" b="1" dirty="0" err="1"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latin typeface="Times New Roman" pitchFamily="18" charset="0"/>
              </a:rPr>
              <a:t>&lt;&lt;a&lt;&lt;</a:t>
            </a:r>
            <a:r>
              <a:rPr kumimoji="1" lang="en-US" altLang="zh-CN" sz="2400" b="1" dirty="0" err="1">
                <a:latin typeface="Times New Roman" pitchFamily="18" charset="0"/>
              </a:rPr>
              <a:t>endl</a:t>
            </a:r>
            <a:r>
              <a:rPr kumimoji="1" lang="en-US" altLang="zh-CN" sz="2400" b="1" dirty="0">
                <a:latin typeface="Times New Roman" pitchFamily="18" charset="0"/>
              </a:rPr>
              <a:t>&lt;&lt;b&lt;&lt;</a:t>
            </a:r>
            <a:r>
              <a:rPr kumimoji="1" lang="en-US" altLang="zh-CN" sz="2400" b="1" dirty="0" err="1">
                <a:latin typeface="Times New Roman" pitchFamily="18" charset="0"/>
              </a:rPr>
              <a:t>endl</a:t>
            </a:r>
            <a:r>
              <a:rPr kumimoji="1" lang="en-US" altLang="zh-CN" sz="2400" b="1" dirty="0">
                <a:latin typeface="Times New Roman" pitchFamily="18" charset="0"/>
              </a:rPr>
              <a:t>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  system("pause");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  return 0;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}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void swap(int *</a:t>
            </a:r>
            <a:r>
              <a:rPr kumimoji="1" lang="en-US" altLang="zh-CN" sz="2400" b="1" dirty="0" err="1">
                <a:latin typeface="Times New Roman" pitchFamily="18" charset="0"/>
              </a:rPr>
              <a:t>x,int</a:t>
            </a:r>
            <a:r>
              <a:rPr kumimoji="1" lang="en-US" altLang="zh-CN" sz="2400" b="1" dirty="0">
                <a:latin typeface="Times New Roman" pitchFamily="18" charset="0"/>
              </a:rPr>
              <a:t> *y)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{int temp=*x;*x=*y;*y=temp;} </a:t>
            </a:r>
          </a:p>
          <a:p>
            <a:pPr marL="342900" indent="-342900"/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98EBB295-A23F-4A24-BE1A-F40350C68D03}"/>
              </a:ext>
            </a:extLst>
          </p:cNvPr>
          <p:cNvSpPr txBox="1"/>
          <p:nvPr/>
        </p:nvSpPr>
        <p:spPr>
          <a:xfrm>
            <a:off x="1849120" y="2026920"/>
            <a:ext cx="75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&amp;a</a:t>
            </a:r>
            <a:endParaRPr lang="zh-CN" altLang="en-US" sz="24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C31047F8-4F8F-4409-B71B-16920EB7C6B0}"/>
              </a:ext>
            </a:extLst>
          </p:cNvPr>
          <p:cNvCxnSpPr/>
          <p:nvPr/>
        </p:nvCxnSpPr>
        <p:spPr>
          <a:xfrm>
            <a:off x="2296160" y="2286000"/>
            <a:ext cx="75184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314B9928-D245-43AF-B4C6-B9287390FEB4}"/>
              </a:ext>
            </a:extLst>
          </p:cNvPr>
          <p:cNvSpPr txBox="1"/>
          <p:nvPr/>
        </p:nvSpPr>
        <p:spPr>
          <a:xfrm>
            <a:off x="4795520" y="2016760"/>
            <a:ext cx="75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&amp;b</a:t>
            </a:r>
            <a:endParaRPr lang="zh-CN" altLang="en-US" sz="24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="" xmlns:a16="http://schemas.microsoft.com/office/drawing/2014/main" id="{6D5D6A3D-ED5D-48EC-A972-961FF4AF62B2}"/>
              </a:ext>
            </a:extLst>
          </p:cNvPr>
          <p:cNvCxnSpPr/>
          <p:nvPr/>
        </p:nvCxnSpPr>
        <p:spPr>
          <a:xfrm>
            <a:off x="5242560" y="2275840"/>
            <a:ext cx="75184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箭头: 下 22">
            <a:extLst>
              <a:ext uri="{FF2B5EF4-FFF2-40B4-BE49-F238E27FC236}">
                <a16:creationId xmlns="" xmlns:a16="http://schemas.microsoft.com/office/drawing/2014/main" id="{13A50468-7409-401F-A7BB-7504266D6012}"/>
              </a:ext>
            </a:extLst>
          </p:cNvPr>
          <p:cNvSpPr/>
          <p:nvPr/>
        </p:nvSpPr>
        <p:spPr>
          <a:xfrm>
            <a:off x="2001520" y="2521913"/>
            <a:ext cx="294640" cy="7213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="" xmlns:a16="http://schemas.microsoft.com/office/drawing/2014/main" id="{0C4A8A20-495F-4AA3-A0F1-C8CBE9CC32E1}"/>
              </a:ext>
            </a:extLst>
          </p:cNvPr>
          <p:cNvSpPr/>
          <p:nvPr/>
        </p:nvSpPr>
        <p:spPr>
          <a:xfrm>
            <a:off x="4973322" y="2519065"/>
            <a:ext cx="294640" cy="7213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="" xmlns:a16="http://schemas.microsoft.com/office/drawing/2014/main" id="{8541AEA2-6D61-40CB-A352-911DE5C94574}"/>
              </a:ext>
            </a:extLst>
          </p:cNvPr>
          <p:cNvCxnSpPr>
            <a:stCxn id="6" idx="3"/>
            <a:endCxn id="4" idx="2"/>
          </p:cNvCxnSpPr>
          <p:nvPr/>
        </p:nvCxnSpPr>
        <p:spPr>
          <a:xfrm flipV="1">
            <a:off x="2651760" y="2621280"/>
            <a:ext cx="1295400" cy="95950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="" xmlns:a16="http://schemas.microsoft.com/office/drawing/2014/main" id="{F10D4E82-8D26-48E4-A602-FC1F5A27D6D4}"/>
              </a:ext>
            </a:extLst>
          </p:cNvPr>
          <p:cNvCxnSpPr/>
          <p:nvPr/>
        </p:nvCxnSpPr>
        <p:spPr>
          <a:xfrm flipV="1">
            <a:off x="5709924" y="2651146"/>
            <a:ext cx="1295400" cy="95950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5DDAB129-6789-49C8-88F1-3BB97FCAFC2A}"/>
              </a:ext>
            </a:extLst>
          </p:cNvPr>
          <p:cNvGrpSpPr/>
          <p:nvPr/>
        </p:nvGrpSpPr>
        <p:grpSpPr>
          <a:xfrm>
            <a:off x="2214880" y="4693920"/>
            <a:ext cx="2164081" cy="589280"/>
            <a:chOff x="2214880" y="4693920"/>
            <a:chExt cx="2164081" cy="589280"/>
          </a:xfrm>
          <a:noFill/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21655709-00D1-4016-8688-804CA61C7C71}"/>
                </a:ext>
              </a:extLst>
            </p:cNvPr>
            <p:cNvSpPr/>
            <p:nvPr/>
          </p:nvSpPr>
          <p:spPr>
            <a:xfrm>
              <a:off x="3220721" y="4693920"/>
              <a:ext cx="1158240" cy="5892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10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="" xmlns:a16="http://schemas.microsoft.com/office/drawing/2014/main" id="{DAB486AC-C474-433A-A30A-4ED929952E52}"/>
                </a:ext>
              </a:extLst>
            </p:cNvPr>
            <p:cNvSpPr txBox="1"/>
            <p:nvPr/>
          </p:nvSpPr>
          <p:spPr>
            <a:xfrm>
              <a:off x="2214880" y="4749800"/>
              <a:ext cx="914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temp</a:t>
              </a:r>
              <a:endParaRPr lang="zh-CN" altLang="en-US" sz="2400" dirty="0"/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="" xmlns:a16="http://schemas.microsoft.com/office/drawing/2014/main" id="{0DEFE114-83CF-4CA6-A39D-7A5D66FFA2DB}"/>
              </a:ext>
            </a:extLst>
          </p:cNvPr>
          <p:cNvCxnSpPr/>
          <p:nvPr/>
        </p:nvCxnSpPr>
        <p:spPr>
          <a:xfrm>
            <a:off x="4196080" y="2651146"/>
            <a:ext cx="0" cy="20427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="" xmlns:a16="http://schemas.microsoft.com/office/drawing/2014/main" id="{A53921FE-1E51-4695-96F6-D514295420E7}"/>
              </a:ext>
            </a:extLst>
          </p:cNvPr>
          <p:cNvCxnSpPr/>
          <p:nvPr/>
        </p:nvCxnSpPr>
        <p:spPr>
          <a:xfrm flipH="1">
            <a:off x="4460240" y="2026920"/>
            <a:ext cx="185420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="" xmlns:a16="http://schemas.microsoft.com/office/drawing/2014/main" id="{98FA6694-EDB3-4CC9-899D-139CC79D1AB1}"/>
              </a:ext>
            </a:extLst>
          </p:cNvPr>
          <p:cNvCxnSpPr/>
          <p:nvPr/>
        </p:nvCxnSpPr>
        <p:spPr>
          <a:xfrm>
            <a:off x="3728720" y="2192328"/>
            <a:ext cx="436880" cy="268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7F7DA4A3-0DED-47B3-8792-820D1D2C2B90}"/>
              </a:ext>
            </a:extLst>
          </p:cNvPr>
          <p:cNvSpPr txBox="1"/>
          <p:nvPr/>
        </p:nvSpPr>
        <p:spPr>
          <a:xfrm>
            <a:off x="2651760" y="254000"/>
            <a:ext cx="7863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传址参数</a:t>
            </a:r>
            <a:r>
              <a:rPr lang="en-US" altLang="zh-CN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（函数内部修改形参所指内容</a:t>
            </a:r>
            <a:r>
              <a:rPr lang="en-US" altLang="zh-CN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32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40390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A7BC41BF-7846-4007-88B0-99012EB852D0}"/>
              </a:ext>
            </a:extLst>
          </p:cNvPr>
          <p:cNvSpPr txBox="1"/>
          <p:nvPr/>
        </p:nvSpPr>
        <p:spPr>
          <a:xfrm>
            <a:off x="426720" y="2032000"/>
            <a:ext cx="85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3E45117E-D5CA-4951-96DA-92365E2C152D}"/>
              </a:ext>
            </a:extLst>
          </p:cNvPr>
          <p:cNvSpPr txBox="1"/>
          <p:nvPr/>
        </p:nvSpPr>
        <p:spPr>
          <a:xfrm>
            <a:off x="426720" y="3241040"/>
            <a:ext cx="85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形参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2ED4EA7E-7972-4A7F-8A86-4E17E409B74F}"/>
              </a:ext>
            </a:extLst>
          </p:cNvPr>
          <p:cNvSpPr/>
          <p:nvPr/>
        </p:nvSpPr>
        <p:spPr>
          <a:xfrm>
            <a:off x="3434080" y="2032000"/>
            <a:ext cx="102616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10  20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836CEBCD-9436-40E0-A4EF-AF2051626F0A}"/>
              </a:ext>
            </a:extLst>
          </p:cNvPr>
          <p:cNvSpPr/>
          <p:nvPr/>
        </p:nvSpPr>
        <p:spPr>
          <a:xfrm>
            <a:off x="6314442" y="2032000"/>
            <a:ext cx="102616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BFB00464-A255-4DDA-818D-A741BA7592F2}"/>
              </a:ext>
            </a:extLst>
          </p:cNvPr>
          <p:cNvSpPr/>
          <p:nvPr/>
        </p:nvSpPr>
        <p:spPr>
          <a:xfrm>
            <a:off x="1625600" y="3286145"/>
            <a:ext cx="102616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&amp;a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B6CD299C-4229-48AE-8A53-CC4BF6B1F81A}"/>
              </a:ext>
            </a:extLst>
          </p:cNvPr>
          <p:cNvSpPr/>
          <p:nvPr/>
        </p:nvSpPr>
        <p:spPr>
          <a:xfrm>
            <a:off x="4688842" y="3286145"/>
            <a:ext cx="102616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&amp;b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29F7E40-8D35-4971-96DF-98799BE33E99}"/>
              </a:ext>
            </a:extLst>
          </p:cNvPr>
          <p:cNvSpPr txBox="1"/>
          <p:nvPr/>
        </p:nvSpPr>
        <p:spPr>
          <a:xfrm>
            <a:off x="3017520" y="2001520"/>
            <a:ext cx="40640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7E2E2954-666F-4FDA-90E4-9CF84172D892}"/>
              </a:ext>
            </a:extLst>
          </p:cNvPr>
          <p:cNvSpPr txBox="1"/>
          <p:nvPr/>
        </p:nvSpPr>
        <p:spPr>
          <a:xfrm>
            <a:off x="5908042" y="2016760"/>
            <a:ext cx="51816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C528E7A-C20F-4E40-A92B-A81BA6FCB0D0}"/>
              </a:ext>
            </a:extLst>
          </p:cNvPr>
          <p:cNvSpPr txBox="1"/>
          <p:nvPr/>
        </p:nvSpPr>
        <p:spPr>
          <a:xfrm>
            <a:off x="1239524" y="3296305"/>
            <a:ext cx="375916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x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422C6162-CA59-464F-80F3-5555AF592C79}"/>
              </a:ext>
            </a:extLst>
          </p:cNvPr>
          <p:cNvSpPr txBox="1"/>
          <p:nvPr/>
        </p:nvSpPr>
        <p:spPr>
          <a:xfrm>
            <a:off x="4363722" y="3342025"/>
            <a:ext cx="51816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y</a:t>
            </a:r>
            <a:endParaRPr lang="zh-CN" altLang="en-US" sz="2400" dirty="0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A9EED666-CADE-470E-ACCF-0D31158BD122}"/>
              </a:ext>
            </a:extLst>
          </p:cNvPr>
          <p:cNvSpPr/>
          <p:nvPr/>
        </p:nvSpPr>
        <p:spPr>
          <a:xfrm>
            <a:off x="7838444" y="1864360"/>
            <a:ext cx="4251956" cy="452431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#include  &lt;iostream&gt;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void swap(int * ,int * ); 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int main()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{ int </a:t>
            </a:r>
            <a:r>
              <a:rPr kumimoji="1" lang="en-US" altLang="zh-CN" sz="2400" b="1" dirty="0" err="1">
                <a:latin typeface="Times New Roman" pitchFamily="18" charset="0"/>
              </a:rPr>
              <a:t>a,b;cin</a:t>
            </a:r>
            <a:r>
              <a:rPr kumimoji="1" lang="en-US" altLang="zh-CN" sz="2400" b="1" dirty="0">
                <a:latin typeface="Times New Roman" pitchFamily="18" charset="0"/>
              </a:rPr>
              <a:t>&gt;&gt;a&gt;&gt;b;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   swap(&amp;</a:t>
            </a:r>
            <a:r>
              <a:rPr kumimoji="1" lang="en-US" altLang="zh-CN" sz="2400" b="1" dirty="0" err="1">
                <a:latin typeface="Times New Roman" pitchFamily="18" charset="0"/>
              </a:rPr>
              <a:t>a,&amp;b</a:t>
            </a:r>
            <a:r>
              <a:rPr kumimoji="1" lang="en-US" altLang="zh-CN" sz="2400" b="1" dirty="0">
                <a:latin typeface="Times New Roman" pitchFamily="18" charset="0"/>
              </a:rPr>
              <a:t>);              	      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   </a:t>
            </a:r>
            <a:r>
              <a:rPr kumimoji="1" lang="en-US" altLang="zh-CN" sz="2400" b="1" dirty="0" err="1"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latin typeface="Times New Roman" pitchFamily="18" charset="0"/>
              </a:rPr>
              <a:t>&lt;&lt;a&lt;&lt;</a:t>
            </a:r>
            <a:r>
              <a:rPr kumimoji="1" lang="en-US" altLang="zh-CN" sz="2400" b="1" dirty="0" err="1">
                <a:latin typeface="Times New Roman" pitchFamily="18" charset="0"/>
              </a:rPr>
              <a:t>endl</a:t>
            </a:r>
            <a:r>
              <a:rPr kumimoji="1" lang="en-US" altLang="zh-CN" sz="2400" b="1" dirty="0">
                <a:latin typeface="Times New Roman" pitchFamily="18" charset="0"/>
              </a:rPr>
              <a:t>&lt;&lt;b&lt;&lt;</a:t>
            </a:r>
            <a:r>
              <a:rPr kumimoji="1" lang="en-US" altLang="zh-CN" sz="2400" b="1" dirty="0" err="1">
                <a:latin typeface="Times New Roman" pitchFamily="18" charset="0"/>
              </a:rPr>
              <a:t>endl</a:t>
            </a:r>
            <a:r>
              <a:rPr kumimoji="1" lang="en-US" altLang="zh-CN" sz="2400" b="1" dirty="0">
                <a:latin typeface="Times New Roman" pitchFamily="18" charset="0"/>
              </a:rPr>
              <a:t>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  system("pause");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  return 0;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}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void swap(int *</a:t>
            </a:r>
            <a:r>
              <a:rPr kumimoji="1" lang="en-US" altLang="zh-CN" sz="2400" b="1" dirty="0" err="1">
                <a:latin typeface="Times New Roman" pitchFamily="18" charset="0"/>
              </a:rPr>
              <a:t>x,int</a:t>
            </a:r>
            <a:r>
              <a:rPr kumimoji="1" lang="en-US" altLang="zh-CN" sz="2400" b="1" dirty="0">
                <a:latin typeface="Times New Roman" pitchFamily="18" charset="0"/>
              </a:rPr>
              <a:t> *y)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{int temp=*x;*x=*y;*y=temp;} </a:t>
            </a:r>
          </a:p>
          <a:p>
            <a:pPr marL="342900" indent="-342900"/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98EBB295-A23F-4A24-BE1A-F40350C68D03}"/>
              </a:ext>
            </a:extLst>
          </p:cNvPr>
          <p:cNvSpPr txBox="1"/>
          <p:nvPr/>
        </p:nvSpPr>
        <p:spPr>
          <a:xfrm>
            <a:off x="1849120" y="2026920"/>
            <a:ext cx="75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&amp;a</a:t>
            </a:r>
            <a:endParaRPr lang="zh-CN" altLang="en-US" sz="24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C31047F8-4F8F-4409-B71B-16920EB7C6B0}"/>
              </a:ext>
            </a:extLst>
          </p:cNvPr>
          <p:cNvCxnSpPr/>
          <p:nvPr/>
        </p:nvCxnSpPr>
        <p:spPr>
          <a:xfrm>
            <a:off x="2296160" y="2286000"/>
            <a:ext cx="75184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314B9928-D245-43AF-B4C6-B9287390FEB4}"/>
              </a:ext>
            </a:extLst>
          </p:cNvPr>
          <p:cNvSpPr txBox="1"/>
          <p:nvPr/>
        </p:nvSpPr>
        <p:spPr>
          <a:xfrm>
            <a:off x="4795520" y="2016760"/>
            <a:ext cx="75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&amp;b</a:t>
            </a:r>
            <a:endParaRPr lang="zh-CN" altLang="en-US" sz="24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="" xmlns:a16="http://schemas.microsoft.com/office/drawing/2014/main" id="{6D5D6A3D-ED5D-48EC-A972-961FF4AF62B2}"/>
              </a:ext>
            </a:extLst>
          </p:cNvPr>
          <p:cNvCxnSpPr/>
          <p:nvPr/>
        </p:nvCxnSpPr>
        <p:spPr>
          <a:xfrm>
            <a:off x="5242560" y="2275840"/>
            <a:ext cx="75184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箭头: 下 22">
            <a:extLst>
              <a:ext uri="{FF2B5EF4-FFF2-40B4-BE49-F238E27FC236}">
                <a16:creationId xmlns="" xmlns:a16="http://schemas.microsoft.com/office/drawing/2014/main" id="{13A50468-7409-401F-A7BB-7504266D6012}"/>
              </a:ext>
            </a:extLst>
          </p:cNvPr>
          <p:cNvSpPr/>
          <p:nvPr/>
        </p:nvSpPr>
        <p:spPr>
          <a:xfrm>
            <a:off x="2001520" y="2521913"/>
            <a:ext cx="294640" cy="7213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="" xmlns:a16="http://schemas.microsoft.com/office/drawing/2014/main" id="{0C4A8A20-495F-4AA3-A0F1-C8CBE9CC32E1}"/>
              </a:ext>
            </a:extLst>
          </p:cNvPr>
          <p:cNvSpPr/>
          <p:nvPr/>
        </p:nvSpPr>
        <p:spPr>
          <a:xfrm>
            <a:off x="4973322" y="2519065"/>
            <a:ext cx="294640" cy="7213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="" xmlns:a16="http://schemas.microsoft.com/office/drawing/2014/main" id="{8541AEA2-6D61-40CB-A352-911DE5C94574}"/>
              </a:ext>
            </a:extLst>
          </p:cNvPr>
          <p:cNvCxnSpPr>
            <a:stCxn id="6" idx="3"/>
            <a:endCxn id="4" idx="2"/>
          </p:cNvCxnSpPr>
          <p:nvPr/>
        </p:nvCxnSpPr>
        <p:spPr>
          <a:xfrm flipV="1">
            <a:off x="2651760" y="2621280"/>
            <a:ext cx="1295400" cy="95950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="" xmlns:a16="http://schemas.microsoft.com/office/drawing/2014/main" id="{F10D4E82-8D26-48E4-A602-FC1F5A27D6D4}"/>
              </a:ext>
            </a:extLst>
          </p:cNvPr>
          <p:cNvCxnSpPr/>
          <p:nvPr/>
        </p:nvCxnSpPr>
        <p:spPr>
          <a:xfrm flipV="1">
            <a:off x="5709924" y="2651146"/>
            <a:ext cx="1295400" cy="95950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5DDAB129-6789-49C8-88F1-3BB97FCAFC2A}"/>
              </a:ext>
            </a:extLst>
          </p:cNvPr>
          <p:cNvGrpSpPr/>
          <p:nvPr/>
        </p:nvGrpSpPr>
        <p:grpSpPr>
          <a:xfrm>
            <a:off x="2214880" y="4693920"/>
            <a:ext cx="2164081" cy="589280"/>
            <a:chOff x="2214880" y="4693920"/>
            <a:chExt cx="2164081" cy="589280"/>
          </a:xfrm>
          <a:noFill/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21655709-00D1-4016-8688-804CA61C7C71}"/>
                </a:ext>
              </a:extLst>
            </p:cNvPr>
            <p:cNvSpPr/>
            <p:nvPr/>
          </p:nvSpPr>
          <p:spPr>
            <a:xfrm>
              <a:off x="3220721" y="4693920"/>
              <a:ext cx="1158240" cy="5892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10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="" xmlns:a16="http://schemas.microsoft.com/office/drawing/2014/main" id="{DAB486AC-C474-433A-A30A-4ED929952E52}"/>
                </a:ext>
              </a:extLst>
            </p:cNvPr>
            <p:cNvSpPr txBox="1"/>
            <p:nvPr/>
          </p:nvSpPr>
          <p:spPr>
            <a:xfrm>
              <a:off x="2214880" y="4749800"/>
              <a:ext cx="914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temp</a:t>
              </a:r>
              <a:endParaRPr lang="zh-CN" altLang="en-US" sz="2400" dirty="0"/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="" xmlns:a16="http://schemas.microsoft.com/office/drawing/2014/main" id="{0DEFE114-83CF-4CA6-A39D-7A5D66FFA2DB}"/>
              </a:ext>
            </a:extLst>
          </p:cNvPr>
          <p:cNvCxnSpPr/>
          <p:nvPr/>
        </p:nvCxnSpPr>
        <p:spPr>
          <a:xfrm>
            <a:off x="4196080" y="2651146"/>
            <a:ext cx="0" cy="20427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="" xmlns:a16="http://schemas.microsoft.com/office/drawing/2014/main" id="{A53921FE-1E51-4695-96F6-D514295420E7}"/>
              </a:ext>
            </a:extLst>
          </p:cNvPr>
          <p:cNvCxnSpPr/>
          <p:nvPr/>
        </p:nvCxnSpPr>
        <p:spPr>
          <a:xfrm flipH="1">
            <a:off x="4460240" y="2026920"/>
            <a:ext cx="185420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="" xmlns:a16="http://schemas.microsoft.com/office/drawing/2014/main" id="{98FA6694-EDB3-4CC9-899D-139CC79D1AB1}"/>
              </a:ext>
            </a:extLst>
          </p:cNvPr>
          <p:cNvCxnSpPr/>
          <p:nvPr/>
        </p:nvCxnSpPr>
        <p:spPr>
          <a:xfrm>
            <a:off x="3505200" y="2192328"/>
            <a:ext cx="436880" cy="268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="" xmlns:a16="http://schemas.microsoft.com/office/drawing/2014/main" id="{F46E1380-A999-4C95-8B98-CDCE9180E193}"/>
              </a:ext>
            </a:extLst>
          </p:cNvPr>
          <p:cNvCxnSpPr>
            <a:cxnSpLocks/>
          </p:cNvCxnSpPr>
          <p:nvPr/>
        </p:nvCxnSpPr>
        <p:spPr>
          <a:xfrm flipV="1">
            <a:off x="4460240" y="2651147"/>
            <a:ext cx="2733040" cy="21799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="" xmlns:a16="http://schemas.microsoft.com/office/drawing/2014/main" id="{3F908C47-F050-4A4F-8DE9-68E57EB8A1D0}"/>
              </a:ext>
            </a:extLst>
          </p:cNvPr>
          <p:cNvCxnSpPr/>
          <p:nvPr/>
        </p:nvCxnSpPr>
        <p:spPr>
          <a:xfrm>
            <a:off x="6614160" y="2243128"/>
            <a:ext cx="436880" cy="268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="" xmlns:a16="http://schemas.microsoft.com/office/drawing/2014/main" id="{043F1E6E-23FB-4415-8B94-AA484E52E9AD}"/>
              </a:ext>
            </a:extLst>
          </p:cNvPr>
          <p:cNvSpPr txBox="1"/>
          <p:nvPr/>
        </p:nvSpPr>
        <p:spPr>
          <a:xfrm>
            <a:off x="2651760" y="254000"/>
            <a:ext cx="7863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传址参数</a:t>
            </a:r>
            <a:r>
              <a:rPr lang="en-US" altLang="zh-CN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（函数内部修改形参所指内容</a:t>
            </a:r>
            <a:r>
              <a:rPr lang="en-US" altLang="zh-CN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32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508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A7BC41BF-7846-4007-88B0-99012EB852D0}"/>
              </a:ext>
            </a:extLst>
          </p:cNvPr>
          <p:cNvSpPr txBox="1"/>
          <p:nvPr/>
        </p:nvSpPr>
        <p:spPr>
          <a:xfrm>
            <a:off x="426720" y="2032000"/>
            <a:ext cx="85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3E45117E-D5CA-4951-96DA-92365E2C152D}"/>
              </a:ext>
            </a:extLst>
          </p:cNvPr>
          <p:cNvSpPr txBox="1"/>
          <p:nvPr/>
        </p:nvSpPr>
        <p:spPr>
          <a:xfrm>
            <a:off x="426720" y="3241040"/>
            <a:ext cx="85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形参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2ED4EA7E-7972-4A7F-8A86-4E17E409B74F}"/>
              </a:ext>
            </a:extLst>
          </p:cNvPr>
          <p:cNvSpPr/>
          <p:nvPr/>
        </p:nvSpPr>
        <p:spPr>
          <a:xfrm>
            <a:off x="3434080" y="2032000"/>
            <a:ext cx="102616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10  20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836CEBCD-9436-40E0-A4EF-AF2051626F0A}"/>
              </a:ext>
            </a:extLst>
          </p:cNvPr>
          <p:cNvSpPr/>
          <p:nvPr/>
        </p:nvSpPr>
        <p:spPr>
          <a:xfrm>
            <a:off x="6314442" y="2032000"/>
            <a:ext cx="102616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20  10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BFB00464-A255-4DDA-818D-A741BA7592F2}"/>
              </a:ext>
            </a:extLst>
          </p:cNvPr>
          <p:cNvSpPr/>
          <p:nvPr/>
        </p:nvSpPr>
        <p:spPr>
          <a:xfrm>
            <a:off x="1625600" y="3286145"/>
            <a:ext cx="102616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&amp;a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B6CD299C-4229-48AE-8A53-CC4BF6B1F81A}"/>
              </a:ext>
            </a:extLst>
          </p:cNvPr>
          <p:cNvSpPr/>
          <p:nvPr/>
        </p:nvSpPr>
        <p:spPr>
          <a:xfrm>
            <a:off x="4688842" y="3286145"/>
            <a:ext cx="102616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&amp;b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29F7E40-8D35-4971-96DF-98799BE33E99}"/>
              </a:ext>
            </a:extLst>
          </p:cNvPr>
          <p:cNvSpPr txBox="1"/>
          <p:nvPr/>
        </p:nvSpPr>
        <p:spPr>
          <a:xfrm>
            <a:off x="3017520" y="2001520"/>
            <a:ext cx="40640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7E2E2954-666F-4FDA-90E4-9CF84172D892}"/>
              </a:ext>
            </a:extLst>
          </p:cNvPr>
          <p:cNvSpPr txBox="1"/>
          <p:nvPr/>
        </p:nvSpPr>
        <p:spPr>
          <a:xfrm>
            <a:off x="5908042" y="2016760"/>
            <a:ext cx="51816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C528E7A-C20F-4E40-A92B-A81BA6FCB0D0}"/>
              </a:ext>
            </a:extLst>
          </p:cNvPr>
          <p:cNvSpPr txBox="1"/>
          <p:nvPr/>
        </p:nvSpPr>
        <p:spPr>
          <a:xfrm>
            <a:off x="1239524" y="3296305"/>
            <a:ext cx="375916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x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422C6162-CA59-464F-80F3-5555AF592C79}"/>
              </a:ext>
            </a:extLst>
          </p:cNvPr>
          <p:cNvSpPr txBox="1"/>
          <p:nvPr/>
        </p:nvSpPr>
        <p:spPr>
          <a:xfrm>
            <a:off x="4363722" y="3342025"/>
            <a:ext cx="51816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y</a:t>
            </a:r>
            <a:endParaRPr lang="zh-CN" altLang="en-US" sz="2400" dirty="0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A9EED666-CADE-470E-ACCF-0D31158BD122}"/>
              </a:ext>
            </a:extLst>
          </p:cNvPr>
          <p:cNvSpPr/>
          <p:nvPr/>
        </p:nvSpPr>
        <p:spPr>
          <a:xfrm>
            <a:off x="7838444" y="1864360"/>
            <a:ext cx="4251956" cy="452431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#include  &lt;iostream&gt;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void swap(int * ,int * ); 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int main()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{ int </a:t>
            </a:r>
            <a:r>
              <a:rPr kumimoji="1" lang="en-US" altLang="zh-CN" sz="2400" b="1" dirty="0" err="1">
                <a:latin typeface="Times New Roman" pitchFamily="18" charset="0"/>
              </a:rPr>
              <a:t>a,b;cin</a:t>
            </a:r>
            <a:r>
              <a:rPr kumimoji="1" lang="en-US" altLang="zh-CN" sz="2400" b="1" dirty="0">
                <a:latin typeface="Times New Roman" pitchFamily="18" charset="0"/>
              </a:rPr>
              <a:t>&gt;&gt;a&gt;&gt;b;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   swap(&amp;</a:t>
            </a:r>
            <a:r>
              <a:rPr kumimoji="1" lang="en-US" altLang="zh-CN" sz="2400" b="1" dirty="0" err="1">
                <a:latin typeface="Times New Roman" pitchFamily="18" charset="0"/>
              </a:rPr>
              <a:t>a,&amp;b</a:t>
            </a:r>
            <a:r>
              <a:rPr kumimoji="1" lang="en-US" altLang="zh-CN" sz="2400" b="1" dirty="0">
                <a:latin typeface="Times New Roman" pitchFamily="18" charset="0"/>
              </a:rPr>
              <a:t>);              	      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   </a:t>
            </a:r>
            <a:r>
              <a:rPr kumimoji="1" lang="en-US" altLang="zh-CN" sz="2400" b="1" dirty="0" err="1"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latin typeface="Times New Roman" pitchFamily="18" charset="0"/>
              </a:rPr>
              <a:t>&lt;&lt;a&lt;&lt;</a:t>
            </a:r>
            <a:r>
              <a:rPr kumimoji="1" lang="en-US" altLang="zh-CN" sz="2400" b="1" dirty="0" err="1">
                <a:latin typeface="Times New Roman" pitchFamily="18" charset="0"/>
              </a:rPr>
              <a:t>endl</a:t>
            </a:r>
            <a:r>
              <a:rPr kumimoji="1" lang="en-US" altLang="zh-CN" sz="2400" b="1" dirty="0">
                <a:latin typeface="Times New Roman" pitchFamily="18" charset="0"/>
              </a:rPr>
              <a:t>&lt;&lt;b&lt;&lt;</a:t>
            </a:r>
            <a:r>
              <a:rPr kumimoji="1" lang="en-US" altLang="zh-CN" sz="2400" b="1" dirty="0" err="1">
                <a:latin typeface="Times New Roman" pitchFamily="18" charset="0"/>
              </a:rPr>
              <a:t>endl</a:t>
            </a:r>
            <a:r>
              <a:rPr kumimoji="1" lang="en-US" altLang="zh-CN" sz="2400" b="1" dirty="0">
                <a:latin typeface="Times New Roman" pitchFamily="18" charset="0"/>
              </a:rPr>
              <a:t>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  system("pause");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  return 0;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}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void swap(int *</a:t>
            </a:r>
            <a:r>
              <a:rPr kumimoji="1" lang="en-US" altLang="zh-CN" sz="2400" b="1" dirty="0" err="1">
                <a:latin typeface="Times New Roman" pitchFamily="18" charset="0"/>
              </a:rPr>
              <a:t>x,int</a:t>
            </a:r>
            <a:r>
              <a:rPr kumimoji="1" lang="en-US" altLang="zh-CN" sz="2400" b="1" dirty="0">
                <a:latin typeface="Times New Roman" pitchFamily="18" charset="0"/>
              </a:rPr>
              <a:t> *y)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{int temp=*x;*x=*y;*y=temp;} </a:t>
            </a:r>
          </a:p>
          <a:p>
            <a:pPr marL="342900" indent="-342900"/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98EBB295-A23F-4A24-BE1A-F40350C68D03}"/>
              </a:ext>
            </a:extLst>
          </p:cNvPr>
          <p:cNvSpPr txBox="1"/>
          <p:nvPr/>
        </p:nvSpPr>
        <p:spPr>
          <a:xfrm>
            <a:off x="1849120" y="2026920"/>
            <a:ext cx="75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&amp;a</a:t>
            </a:r>
            <a:endParaRPr lang="zh-CN" altLang="en-US" sz="24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C31047F8-4F8F-4409-B71B-16920EB7C6B0}"/>
              </a:ext>
            </a:extLst>
          </p:cNvPr>
          <p:cNvCxnSpPr/>
          <p:nvPr/>
        </p:nvCxnSpPr>
        <p:spPr>
          <a:xfrm>
            <a:off x="2296160" y="2286000"/>
            <a:ext cx="75184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314B9928-D245-43AF-B4C6-B9287390FEB4}"/>
              </a:ext>
            </a:extLst>
          </p:cNvPr>
          <p:cNvSpPr txBox="1"/>
          <p:nvPr/>
        </p:nvSpPr>
        <p:spPr>
          <a:xfrm>
            <a:off x="4795520" y="2016760"/>
            <a:ext cx="75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&amp;b</a:t>
            </a:r>
            <a:endParaRPr lang="zh-CN" altLang="en-US" sz="24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="" xmlns:a16="http://schemas.microsoft.com/office/drawing/2014/main" id="{6D5D6A3D-ED5D-48EC-A972-961FF4AF62B2}"/>
              </a:ext>
            </a:extLst>
          </p:cNvPr>
          <p:cNvCxnSpPr/>
          <p:nvPr/>
        </p:nvCxnSpPr>
        <p:spPr>
          <a:xfrm>
            <a:off x="5242560" y="2275840"/>
            <a:ext cx="75184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箭头: 下 22">
            <a:extLst>
              <a:ext uri="{FF2B5EF4-FFF2-40B4-BE49-F238E27FC236}">
                <a16:creationId xmlns="" xmlns:a16="http://schemas.microsoft.com/office/drawing/2014/main" id="{13A50468-7409-401F-A7BB-7504266D6012}"/>
              </a:ext>
            </a:extLst>
          </p:cNvPr>
          <p:cNvSpPr/>
          <p:nvPr/>
        </p:nvSpPr>
        <p:spPr>
          <a:xfrm>
            <a:off x="2001520" y="2521913"/>
            <a:ext cx="294640" cy="7213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="" xmlns:a16="http://schemas.microsoft.com/office/drawing/2014/main" id="{0C4A8A20-495F-4AA3-A0F1-C8CBE9CC32E1}"/>
              </a:ext>
            </a:extLst>
          </p:cNvPr>
          <p:cNvSpPr/>
          <p:nvPr/>
        </p:nvSpPr>
        <p:spPr>
          <a:xfrm>
            <a:off x="4973322" y="2519065"/>
            <a:ext cx="294640" cy="7213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="" xmlns:a16="http://schemas.microsoft.com/office/drawing/2014/main" id="{8541AEA2-6D61-40CB-A352-911DE5C94574}"/>
              </a:ext>
            </a:extLst>
          </p:cNvPr>
          <p:cNvCxnSpPr>
            <a:stCxn id="6" idx="3"/>
            <a:endCxn id="4" idx="2"/>
          </p:cNvCxnSpPr>
          <p:nvPr/>
        </p:nvCxnSpPr>
        <p:spPr>
          <a:xfrm flipV="1">
            <a:off x="2651760" y="2621280"/>
            <a:ext cx="1295400" cy="95950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="" xmlns:a16="http://schemas.microsoft.com/office/drawing/2014/main" id="{F10D4E82-8D26-48E4-A602-FC1F5A27D6D4}"/>
              </a:ext>
            </a:extLst>
          </p:cNvPr>
          <p:cNvCxnSpPr/>
          <p:nvPr/>
        </p:nvCxnSpPr>
        <p:spPr>
          <a:xfrm flipV="1">
            <a:off x="5709924" y="2651146"/>
            <a:ext cx="1295400" cy="95950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5DDAB129-6789-49C8-88F1-3BB97FCAFC2A}"/>
              </a:ext>
            </a:extLst>
          </p:cNvPr>
          <p:cNvGrpSpPr/>
          <p:nvPr/>
        </p:nvGrpSpPr>
        <p:grpSpPr>
          <a:xfrm>
            <a:off x="2214880" y="4693920"/>
            <a:ext cx="2164081" cy="589280"/>
            <a:chOff x="2214880" y="4693920"/>
            <a:chExt cx="2164081" cy="589280"/>
          </a:xfrm>
          <a:noFill/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21655709-00D1-4016-8688-804CA61C7C71}"/>
                </a:ext>
              </a:extLst>
            </p:cNvPr>
            <p:cNvSpPr/>
            <p:nvPr/>
          </p:nvSpPr>
          <p:spPr>
            <a:xfrm>
              <a:off x="3220721" y="4693920"/>
              <a:ext cx="1158240" cy="5892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10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="" xmlns:a16="http://schemas.microsoft.com/office/drawing/2014/main" id="{DAB486AC-C474-433A-A30A-4ED929952E52}"/>
                </a:ext>
              </a:extLst>
            </p:cNvPr>
            <p:cNvSpPr txBox="1"/>
            <p:nvPr/>
          </p:nvSpPr>
          <p:spPr>
            <a:xfrm>
              <a:off x="2214880" y="4749800"/>
              <a:ext cx="914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temp</a:t>
              </a:r>
              <a:endParaRPr lang="zh-CN" altLang="en-US" sz="2400" dirty="0"/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="" xmlns:a16="http://schemas.microsoft.com/office/drawing/2014/main" id="{0DEFE114-83CF-4CA6-A39D-7A5D66FFA2DB}"/>
              </a:ext>
            </a:extLst>
          </p:cNvPr>
          <p:cNvCxnSpPr/>
          <p:nvPr/>
        </p:nvCxnSpPr>
        <p:spPr>
          <a:xfrm>
            <a:off x="4196080" y="2651146"/>
            <a:ext cx="0" cy="20427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="" xmlns:a16="http://schemas.microsoft.com/office/drawing/2014/main" id="{A53921FE-1E51-4695-96F6-D514295420E7}"/>
              </a:ext>
            </a:extLst>
          </p:cNvPr>
          <p:cNvCxnSpPr/>
          <p:nvPr/>
        </p:nvCxnSpPr>
        <p:spPr>
          <a:xfrm flipH="1">
            <a:off x="4460240" y="2026920"/>
            <a:ext cx="185420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="" xmlns:a16="http://schemas.microsoft.com/office/drawing/2014/main" id="{98FA6694-EDB3-4CC9-899D-139CC79D1AB1}"/>
              </a:ext>
            </a:extLst>
          </p:cNvPr>
          <p:cNvCxnSpPr/>
          <p:nvPr/>
        </p:nvCxnSpPr>
        <p:spPr>
          <a:xfrm>
            <a:off x="3505200" y="2192328"/>
            <a:ext cx="436880" cy="268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="" xmlns:a16="http://schemas.microsoft.com/office/drawing/2014/main" id="{F46E1380-A999-4C95-8B98-CDCE9180E193}"/>
              </a:ext>
            </a:extLst>
          </p:cNvPr>
          <p:cNvCxnSpPr>
            <a:cxnSpLocks/>
          </p:cNvCxnSpPr>
          <p:nvPr/>
        </p:nvCxnSpPr>
        <p:spPr>
          <a:xfrm flipV="1">
            <a:off x="4460240" y="2651147"/>
            <a:ext cx="2733040" cy="21799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="" xmlns:a16="http://schemas.microsoft.com/office/drawing/2014/main" id="{3F908C47-F050-4A4F-8DE9-68E57EB8A1D0}"/>
              </a:ext>
            </a:extLst>
          </p:cNvPr>
          <p:cNvCxnSpPr/>
          <p:nvPr/>
        </p:nvCxnSpPr>
        <p:spPr>
          <a:xfrm>
            <a:off x="6360160" y="2212648"/>
            <a:ext cx="436880" cy="268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组合 41">
            <a:extLst>
              <a:ext uri="{FF2B5EF4-FFF2-40B4-BE49-F238E27FC236}">
                <a16:creationId xmlns="" xmlns:a16="http://schemas.microsoft.com/office/drawing/2014/main" id="{2A699A8E-E9CF-4328-82CC-F49FE63D3D13}"/>
              </a:ext>
            </a:extLst>
          </p:cNvPr>
          <p:cNvGrpSpPr/>
          <p:nvPr/>
        </p:nvGrpSpPr>
        <p:grpSpPr>
          <a:xfrm>
            <a:off x="426720" y="2875280"/>
            <a:ext cx="6695440" cy="3881119"/>
            <a:chOff x="162560" y="2011680"/>
            <a:chExt cx="6959600" cy="4368800"/>
          </a:xfrm>
        </p:grpSpPr>
        <p:sp>
          <p:nvSpPr>
            <p:cNvPr id="43" name="椭圆 42">
              <a:extLst>
                <a:ext uri="{FF2B5EF4-FFF2-40B4-BE49-F238E27FC236}">
                  <a16:creationId xmlns="" xmlns:a16="http://schemas.microsoft.com/office/drawing/2014/main" id="{95561CB9-D8DD-4546-BE47-A040B11525AB}"/>
                </a:ext>
              </a:extLst>
            </p:cNvPr>
            <p:cNvSpPr/>
            <p:nvPr/>
          </p:nvSpPr>
          <p:spPr>
            <a:xfrm>
              <a:off x="162560" y="2011680"/>
              <a:ext cx="6959600" cy="2794000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思想气泡: 云 43">
              <a:extLst>
                <a:ext uri="{FF2B5EF4-FFF2-40B4-BE49-F238E27FC236}">
                  <a16:creationId xmlns="" xmlns:a16="http://schemas.microsoft.com/office/drawing/2014/main" id="{DDC84E97-499F-4A1C-B917-8461CAB0D4C4}"/>
                </a:ext>
              </a:extLst>
            </p:cNvPr>
            <p:cNvSpPr/>
            <p:nvPr/>
          </p:nvSpPr>
          <p:spPr>
            <a:xfrm>
              <a:off x="4211322" y="5029200"/>
              <a:ext cx="2402838" cy="1351280"/>
            </a:xfrm>
            <a:prstGeom prst="cloudCallout">
              <a:avLst>
                <a:gd name="adj1" fmla="val -64385"/>
                <a:gd name="adj2" fmla="val -6080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消亡</a:t>
              </a:r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="" xmlns:a16="http://schemas.microsoft.com/office/drawing/2014/main" id="{0DE0B801-261B-4089-B037-73D990628A67}"/>
              </a:ext>
            </a:extLst>
          </p:cNvPr>
          <p:cNvSpPr txBox="1"/>
          <p:nvPr/>
        </p:nvSpPr>
        <p:spPr>
          <a:xfrm>
            <a:off x="2651760" y="254000"/>
            <a:ext cx="7863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传址参数</a:t>
            </a:r>
            <a:r>
              <a:rPr lang="en-US" altLang="zh-CN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（函数内部修改形参所指内容</a:t>
            </a:r>
            <a:r>
              <a:rPr lang="en-US" altLang="zh-CN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32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73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A7BC41BF-7846-4007-88B0-99012EB852D0}"/>
              </a:ext>
            </a:extLst>
          </p:cNvPr>
          <p:cNvSpPr txBox="1"/>
          <p:nvPr/>
        </p:nvSpPr>
        <p:spPr>
          <a:xfrm>
            <a:off x="426720" y="2032000"/>
            <a:ext cx="85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3E45117E-D5CA-4951-96DA-92365E2C152D}"/>
              </a:ext>
            </a:extLst>
          </p:cNvPr>
          <p:cNvSpPr txBox="1"/>
          <p:nvPr/>
        </p:nvSpPr>
        <p:spPr>
          <a:xfrm>
            <a:off x="426720" y="3241040"/>
            <a:ext cx="85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形参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2ED4EA7E-7972-4A7F-8A86-4E17E409B74F}"/>
              </a:ext>
            </a:extLst>
          </p:cNvPr>
          <p:cNvSpPr/>
          <p:nvPr/>
        </p:nvSpPr>
        <p:spPr>
          <a:xfrm>
            <a:off x="3434080" y="2032000"/>
            <a:ext cx="102616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836CEBCD-9436-40E0-A4EF-AF2051626F0A}"/>
              </a:ext>
            </a:extLst>
          </p:cNvPr>
          <p:cNvSpPr/>
          <p:nvPr/>
        </p:nvSpPr>
        <p:spPr>
          <a:xfrm>
            <a:off x="6314442" y="2032000"/>
            <a:ext cx="102616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BFB00464-A255-4DDA-818D-A741BA7592F2}"/>
              </a:ext>
            </a:extLst>
          </p:cNvPr>
          <p:cNvSpPr/>
          <p:nvPr/>
        </p:nvSpPr>
        <p:spPr>
          <a:xfrm>
            <a:off x="1625600" y="3286145"/>
            <a:ext cx="102616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&amp;a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B6CD299C-4229-48AE-8A53-CC4BF6B1F81A}"/>
              </a:ext>
            </a:extLst>
          </p:cNvPr>
          <p:cNvSpPr/>
          <p:nvPr/>
        </p:nvSpPr>
        <p:spPr>
          <a:xfrm>
            <a:off x="4688842" y="3286145"/>
            <a:ext cx="102616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&amp;b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29F7E40-8D35-4971-96DF-98799BE33E99}"/>
              </a:ext>
            </a:extLst>
          </p:cNvPr>
          <p:cNvSpPr txBox="1"/>
          <p:nvPr/>
        </p:nvSpPr>
        <p:spPr>
          <a:xfrm>
            <a:off x="3017520" y="2001520"/>
            <a:ext cx="40640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7E2E2954-666F-4FDA-90E4-9CF84172D892}"/>
              </a:ext>
            </a:extLst>
          </p:cNvPr>
          <p:cNvSpPr txBox="1"/>
          <p:nvPr/>
        </p:nvSpPr>
        <p:spPr>
          <a:xfrm>
            <a:off x="5908042" y="2016760"/>
            <a:ext cx="51816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C528E7A-C20F-4E40-A92B-A81BA6FCB0D0}"/>
              </a:ext>
            </a:extLst>
          </p:cNvPr>
          <p:cNvSpPr txBox="1"/>
          <p:nvPr/>
        </p:nvSpPr>
        <p:spPr>
          <a:xfrm>
            <a:off x="1239524" y="3296305"/>
            <a:ext cx="375916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x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422C6162-CA59-464F-80F3-5555AF592C79}"/>
              </a:ext>
            </a:extLst>
          </p:cNvPr>
          <p:cNvSpPr txBox="1"/>
          <p:nvPr/>
        </p:nvSpPr>
        <p:spPr>
          <a:xfrm>
            <a:off x="4363722" y="3342025"/>
            <a:ext cx="51816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y</a:t>
            </a:r>
            <a:endParaRPr lang="zh-CN" altLang="en-US" sz="2400" dirty="0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A9EED666-CADE-470E-ACCF-0D31158BD122}"/>
              </a:ext>
            </a:extLst>
          </p:cNvPr>
          <p:cNvSpPr/>
          <p:nvPr/>
        </p:nvSpPr>
        <p:spPr>
          <a:xfrm>
            <a:off x="7838444" y="1864360"/>
            <a:ext cx="4251956" cy="452431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#include  &lt;iostream&gt;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void swap(int * ,int * ); 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int main()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{ int </a:t>
            </a:r>
            <a:r>
              <a:rPr kumimoji="1" lang="en-US" altLang="zh-CN" sz="2400" b="1" dirty="0" err="1">
                <a:latin typeface="Times New Roman" pitchFamily="18" charset="0"/>
              </a:rPr>
              <a:t>a,b;cin</a:t>
            </a:r>
            <a:r>
              <a:rPr kumimoji="1" lang="en-US" altLang="zh-CN" sz="2400" b="1" dirty="0">
                <a:latin typeface="Times New Roman" pitchFamily="18" charset="0"/>
              </a:rPr>
              <a:t>&gt;&gt;a&gt;&gt;b;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   swap(&amp;</a:t>
            </a:r>
            <a:r>
              <a:rPr kumimoji="1" lang="en-US" altLang="zh-CN" sz="2400" b="1" dirty="0" err="1">
                <a:latin typeface="Times New Roman" pitchFamily="18" charset="0"/>
              </a:rPr>
              <a:t>a,&amp;b</a:t>
            </a:r>
            <a:r>
              <a:rPr kumimoji="1" lang="en-US" altLang="zh-CN" sz="2400" b="1" dirty="0">
                <a:latin typeface="Times New Roman" pitchFamily="18" charset="0"/>
              </a:rPr>
              <a:t>);              	      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   </a:t>
            </a:r>
            <a:r>
              <a:rPr kumimoji="1" lang="en-US" altLang="zh-CN" sz="2400" b="1" dirty="0" err="1"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latin typeface="Times New Roman" pitchFamily="18" charset="0"/>
              </a:rPr>
              <a:t>&lt;&lt;a&lt;&lt;</a:t>
            </a:r>
            <a:r>
              <a:rPr kumimoji="1" lang="en-US" altLang="zh-CN" sz="2400" b="1" dirty="0" err="1">
                <a:latin typeface="Times New Roman" pitchFamily="18" charset="0"/>
              </a:rPr>
              <a:t>endl</a:t>
            </a:r>
            <a:r>
              <a:rPr kumimoji="1" lang="en-US" altLang="zh-CN" sz="2400" b="1" dirty="0">
                <a:latin typeface="Times New Roman" pitchFamily="18" charset="0"/>
              </a:rPr>
              <a:t>&lt;&lt;b&lt;&lt;</a:t>
            </a:r>
            <a:r>
              <a:rPr kumimoji="1" lang="en-US" altLang="zh-CN" sz="2400" b="1" dirty="0" err="1">
                <a:latin typeface="Times New Roman" pitchFamily="18" charset="0"/>
              </a:rPr>
              <a:t>endl</a:t>
            </a:r>
            <a:r>
              <a:rPr kumimoji="1" lang="en-US" altLang="zh-CN" sz="2400" b="1" dirty="0">
                <a:latin typeface="Times New Roman" pitchFamily="18" charset="0"/>
              </a:rPr>
              <a:t>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  system("pause");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  return 0;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}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void swap(int *</a:t>
            </a:r>
            <a:r>
              <a:rPr kumimoji="1" lang="en-US" altLang="zh-CN" sz="2400" b="1" dirty="0" err="1">
                <a:latin typeface="Times New Roman" pitchFamily="18" charset="0"/>
              </a:rPr>
              <a:t>x,int</a:t>
            </a:r>
            <a:r>
              <a:rPr kumimoji="1" lang="en-US" altLang="zh-CN" sz="2400" b="1" dirty="0">
                <a:latin typeface="Times New Roman" pitchFamily="18" charset="0"/>
              </a:rPr>
              <a:t> *y)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{int *temp=x; x=y; y=temp;} </a:t>
            </a:r>
          </a:p>
          <a:p>
            <a:pPr marL="342900" indent="-342900"/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98EBB295-A23F-4A24-BE1A-F40350C68D03}"/>
              </a:ext>
            </a:extLst>
          </p:cNvPr>
          <p:cNvSpPr txBox="1"/>
          <p:nvPr/>
        </p:nvSpPr>
        <p:spPr>
          <a:xfrm>
            <a:off x="1849120" y="2026920"/>
            <a:ext cx="75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&amp;a</a:t>
            </a:r>
            <a:endParaRPr lang="zh-CN" altLang="en-US" sz="24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C31047F8-4F8F-4409-B71B-16920EB7C6B0}"/>
              </a:ext>
            </a:extLst>
          </p:cNvPr>
          <p:cNvCxnSpPr/>
          <p:nvPr/>
        </p:nvCxnSpPr>
        <p:spPr>
          <a:xfrm>
            <a:off x="2296160" y="2286000"/>
            <a:ext cx="75184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314B9928-D245-43AF-B4C6-B9287390FEB4}"/>
              </a:ext>
            </a:extLst>
          </p:cNvPr>
          <p:cNvSpPr txBox="1"/>
          <p:nvPr/>
        </p:nvSpPr>
        <p:spPr>
          <a:xfrm>
            <a:off x="4795520" y="2016760"/>
            <a:ext cx="75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&amp;b</a:t>
            </a:r>
            <a:endParaRPr lang="zh-CN" altLang="en-US" sz="24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="" xmlns:a16="http://schemas.microsoft.com/office/drawing/2014/main" id="{6D5D6A3D-ED5D-48EC-A972-961FF4AF62B2}"/>
              </a:ext>
            </a:extLst>
          </p:cNvPr>
          <p:cNvCxnSpPr/>
          <p:nvPr/>
        </p:nvCxnSpPr>
        <p:spPr>
          <a:xfrm>
            <a:off x="5242560" y="2275840"/>
            <a:ext cx="75184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箭头: 下 22">
            <a:extLst>
              <a:ext uri="{FF2B5EF4-FFF2-40B4-BE49-F238E27FC236}">
                <a16:creationId xmlns="" xmlns:a16="http://schemas.microsoft.com/office/drawing/2014/main" id="{13A50468-7409-401F-A7BB-7504266D6012}"/>
              </a:ext>
            </a:extLst>
          </p:cNvPr>
          <p:cNvSpPr/>
          <p:nvPr/>
        </p:nvSpPr>
        <p:spPr>
          <a:xfrm>
            <a:off x="2001520" y="2521913"/>
            <a:ext cx="294640" cy="7213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="" xmlns:a16="http://schemas.microsoft.com/office/drawing/2014/main" id="{0C4A8A20-495F-4AA3-A0F1-C8CBE9CC32E1}"/>
              </a:ext>
            </a:extLst>
          </p:cNvPr>
          <p:cNvSpPr/>
          <p:nvPr/>
        </p:nvSpPr>
        <p:spPr>
          <a:xfrm>
            <a:off x="4973322" y="2519065"/>
            <a:ext cx="294640" cy="7213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="" xmlns:a16="http://schemas.microsoft.com/office/drawing/2014/main" id="{8541AEA2-6D61-40CB-A352-911DE5C94574}"/>
              </a:ext>
            </a:extLst>
          </p:cNvPr>
          <p:cNvCxnSpPr>
            <a:stCxn id="6" idx="3"/>
            <a:endCxn id="4" idx="2"/>
          </p:cNvCxnSpPr>
          <p:nvPr/>
        </p:nvCxnSpPr>
        <p:spPr>
          <a:xfrm flipV="1">
            <a:off x="2651760" y="2621280"/>
            <a:ext cx="1295400" cy="95950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="" xmlns:a16="http://schemas.microsoft.com/office/drawing/2014/main" id="{F10D4E82-8D26-48E4-A602-FC1F5A27D6D4}"/>
              </a:ext>
            </a:extLst>
          </p:cNvPr>
          <p:cNvCxnSpPr/>
          <p:nvPr/>
        </p:nvCxnSpPr>
        <p:spPr>
          <a:xfrm flipV="1">
            <a:off x="5709924" y="2651146"/>
            <a:ext cx="1295400" cy="95950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FE71B7B0-2352-4B5E-9A2C-FDE9BE45E8D0}"/>
              </a:ext>
            </a:extLst>
          </p:cNvPr>
          <p:cNvGrpSpPr/>
          <p:nvPr/>
        </p:nvGrpSpPr>
        <p:grpSpPr>
          <a:xfrm>
            <a:off x="2214880" y="4693920"/>
            <a:ext cx="2164081" cy="589280"/>
            <a:chOff x="2214880" y="4693920"/>
            <a:chExt cx="2164081" cy="589280"/>
          </a:xfrm>
          <a:noFill/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21655709-00D1-4016-8688-804CA61C7C71}"/>
                </a:ext>
              </a:extLst>
            </p:cNvPr>
            <p:cNvSpPr/>
            <p:nvPr/>
          </p:nvSpPr>
          <p:spPr>
            <a:xfrm>
              <a:off x="3220721" y="4693920"/>
              <a:ext cx="1158240" cy="5892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="" xmlns:a16="http://schemas.microsoft.com/office/drawing/2014/main" id="{DAB486AC-C474-433A-A30A-4ED929952E52}"/>
                </a:ext>
              </a:extLst>
            </p:cNvPr>
            <p:cNvSpPr txBox="1"/>
            <p:nvPr/>
          </p:nvSpPr>
          <p:spPr>
            <a:xfrm>
              <a:off x="2214880" y="4749800"/>
              <a:ext cx="914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temp</a:t>
              </a:r>
              <a:endParaRPr lang="zh-CN" altLang="en-US" sz="2400" dirty="0"/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="" xmlns:a16="http://schemas.microsoft.com/office/drawing/2014/main" id="{559B3D7A-AA27-4390-89EA-FDA0CB5F3EE7}"/>
              </a:ext>
            </a:extLst>
          </p:cNvPr>
          <p:cNvCxnSpPr/>
          <p:nvPr/>
        </p:nvCxnSpPr>
        <p:spPr>
          <a:xfrm>
            <a:off x="2296160" y="3875425"/>
            <a:ext cx="1137920" cy="8184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45BA2DBD-6A44-4251-A195-92A7E6B67B8D}"/>
              </a:ext>
            </a:extLst>
          </p:cNvPr>
          <p:cNvSpPr txBox="1"/>
          <p:nvPr/>
        </p:nvSpPr>
        <p:spPr>
          <a:xfrm>
            <a:off x="2651760" y="25400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传址参数</a:t>
            </a:r>
            <a:r>
              <a:rPr lang="en-US" altLang="zh-CN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（函数内部修改形参本身</a:t>
            </a:r>
            <a:r>
              <a:rPr lang="en-US" altLang="zh-CN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32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26720" y="5877272"/>
            <a:ext cx="6389360" cy="523220"/>
          </a:xfrm>
          <a:prstGeom prst="rect">
            <a:avLst/>
          </a:prstGeom>
          <a:solidFill>
            <a:srgbClr val="CCECFF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C000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**下面几页适合放映状态看动画变化**</a:t>
            </a:r>
            <a:endParaRPr lang="zh-CN" altLang="en-US" sz="2800" dirty="0">
              <a:solidFill>
                <a:srgbClr val="C0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2695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A7BC41BF-7846-4007-88B0-99012EB852D0}"/>
              </a:ext>
            </a:extLst>
          </p:cNvPr>
          <p:cNvSpPr txBox="1"/>
          <p:nvPr/>
        </p:nvSpPr>
        <p:spPr>
          <a:xfrm>
            <a:off x="426720" y="2032000"/>
            <a:ext cx="85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3E45117E-D5CA-4951-96DA-92365E2C152D}"/>
              </a:ext>
            </a:extLst>
          </p:cNvPr>
          <p:cNvSpPr txBox="1"/>
          <p:nvPr/>
        </p:nvSpPr>
        <p:spPr>
          <a:xfrm>
            <a:off x="426720" y="3241040"/>
            <a:ext cx="85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形参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2ED4EA7E-7972-4A7F-8A86-4E17E409B74F}"/>
              </a:ext>
            </a:extLst>
          </p:cNvPr>
          <p:cNvSpPr/>
          <p:nvPr/>
        </p:nvSpPr>
        <p:spPr>
          <a:xfrm>
            <a:off x="3434080" y="2032000"/>
            <a:ext cx="102616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836CEBCD-9436-40E0-A4EF-AF2051626F0A}"/>
              </a:ext>
            </a:extLst>
          </p:cNvPr>
          <p:cNvSpPr/>
          <p:nvPr/>
        </p:nvSpPr>
        <p:spPr>
          <a:xfrm>
            <a:off x="6314442" y="2032000"/>
            <a:ext cx="102616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BFB00464-A255-4DDA-818D-A741BA7592F2}"/>
              </a:ext>
            </a:extLst>
          </p:cNvPr>
          <p:cNvSpPr/>
          <p:nvPr/>
        </p:nvSpPr>
        <p:spPr>
          <a:xfrm>
            <a:off x="1625600" y="3286145"/>
            <a:ext cx="102616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&amp;a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B6CD299C-4229-48AE-8A53-CC4BF6B1F81A}"/>
              </a:ext>
            </a:extLst>
          </p:cNvPr>
          <p:cNvSpPr/>
          <p:nvPr/>
        </p:nvSpPr>
        <p:spPr>
          <a:xfrm>
            <a:off x="4688842" y="3286145"/>
            <a:ext cx="102616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&amp;b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29F7E40-8D35-4971-96DF-98799BE33E99}"/>
              </a:ext>
            </a:extLst>
          </p:cNvPr>
          <p:cNvSpPr txBox="1"/>
          <p:nvPr/>
        </p:nvSpPr>
        <p:spPr>
          <a:xfrm>
            <a:off x="3017520" y="2001520"/>
            <a:ext cx="40640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7E2E2954-666F-4FDA-90E4-9CF84172D892}"/>
              </a:ext>
            </a:extLst>
          </p:cNvPr>
          <p:cNvSpPr txBox="1"/>
          <p:nvPr/>
        </p:nvSpPr>
        <p:spPr>
          <a:xfrm>
            <a:off x="5908042" y="2016760"/>
            <a:ext cx="51816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C528E7A-C20F-4E40-A92B-A81BA6FCB0D0}"/>
              </a:ext>
            </a:extLst>
          </p:cNvPr>
          <p:cNvSpPr txBox="1"/>
          <p:nvPr/>
        </p:nvSpPr>
        <p:spPr>
          <a:xfrm>
            <a:off x="1239524" y="3296305"/>
            <a:ext cx="375916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x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422C6162-CA59-464F-80F3-5555AF592C79}"/>
              </a:ext>
            </a:extLst>
          </p:cNvPr>
          <p:cNvSpPr txBox="1"/>
          <p:nvPr/>
        </p:nvSpPr>
        <p:spPr>
          <a:xfrm>
            <a:off x="4363722" y="3342025"/>
            <a:ext cx="51816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y</a:t>
            </a:r>
            <a:endParaRPr lang="zh-CN" altLang="en-US" sz="2400" dirty="0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A9EED666-CADE-470E-ACCF-0D31158BD122}"/>
              </a:ext>
            </a:extLst>
          </p:cNvPr>
          <p:cNvSpPr/>
          <p:nvPr/>
        </p:nvSpPr>
        <p:spPr>
          <a:xfrm>
            <a:off x="7838444" y="1864360"/>
            <a:ext cx="4251956" cy="452431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#include  &lt;iostream&gt;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void swap(int * ,int * ); 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int main()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{ int </a:t>
            </a:r>
            <a:r>
              <a:rPr kumimoji="1" lang="en-US" altLang="zh-CN" sz="2400" b="1" dirty="0" err="1">
                <a:latin typeface="Times New Roman" pitchFamily="18" charset="0"/>
              </a:rPr>
              <a:t>a,b;cin</a:t>
            </a:r>
            <a:r>
              <a:rPr kumimoji="1" lang="en-US" altLang="zh-CN" sz="2400" b="1" dirty="0">
                <a:latin typeface="Times New Roman" pitchFamily="18" charset="0"/>
              </a:rPr>
              <a:t>&gt;&gt;a&gt;&gt;b;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   swap(&amp;</a:t>
            </a:r>
            <a:r>
              <a:rPr kumimoji="1" lang="en-US" altLang="zh-CN" sz="2400" b="1" dirty="0" err="1">
                <a:latin typeface="Times New Roman" pitchFamily="18" charset="0"/>
              </a:rPr>
              <a:t>a,&amp;b</a:t>
            </a:r>
            <a:r>
              <a:rPr kumimoji="1" lang="en-US" altLang="zh-CN" sz="2400" b="1" dirty="0">
                <a:latin typeface="Times New Roman" pitchFamily="18" charset="0"/>
              </a:rPr>
              <a:t>);              	      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   </a:t>
            </a:r>
            <a:r>
              <a:rPr kumimoji="1" lang="en-US" altLang="zh-CN" sz="2400" b="1" dirty="0" err="1"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latin typeface="Times New Roman" pitchFamily="18" charset="0"/>
              </a:rPr>
              <a:t>&lt;&lt;a&lt;&lt;</a:t>
            </a:r>
            <a:r>
              <a:rPr kumimoji="1" lang="en-US" altLang="zh-CN" sz="2400" b="1" dirty="0" err="1">
                <a:latin typeface="Times New Roman" pitchFamily="18" charset="0"/>
              </a:rPr>
              <a:t>endl</a:t>
            </a:r>
            <a:r>
              <a:rPr kumimoji="1" lang="en-US" altLang="zh-CN" sz="2400" b="1" dirty="0">
                <a:latin typeface="Times New Roman" pitchFamily="18" charset="0"/>
              </a:rPr>
              <a:t>&lt;&lt;b&lt;&lt;</a:t>
            </a:r>
            <a:r>
              <a:rPr kumimoji="1" lang="en-US" altLang="zh-CN" sz="2400" b="1" dirty="0" err="1">
                <a:latin typeface="Times New Roman" pitchFamily="18" charset="0"/>
              </a:rPr>
              <a:t>endl</a:t>
            </a:r>
            <a:r>
              <a:rPr kumimoji="1" lang="en-US" altLang="zh-CN" sz="2400" b="1" dirty="0">
                <a:latin typeface="Times New Roman" pitchFamily="18" charset="0"/>
              </a:rPr>
              <a:t>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  system("pause");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  return 0;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}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void swap(int *</a:t>
            </a:r>
            <a:r>
              <a:rPr kumimoji="1" lang="en-US" altLang="zh-CN" sz="2400" b="1" dirty="0" err="1">
                <a:latin typeface="Times New Roman" pitchFamily="18" charset="0"/>
              </a:rPr>
              <a:t>x,int</a:t>
            </a:r>
            <a:r>
              <a:rPr kumimoji="1" lang="en-US" altLang="zh-CN" sz="2400" b="1" dirty="0">
                <a:latin typeface="Times New Roman" pitchFamily="18" charset="0"/>
              </a:rPr>
              <a:t> *y)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{int  *temp=x; x=y; y=temp;} </a:t>
            </a:r>
          </a:p>
          <a:p>
            <a:pPr marL="342900" indent="-342900"/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98EBB295-A23F-4A24-BE1A-F40350C68D03}"/>
              </a:ext>
            </a:extLst>
          </p:cNvPr>
          <p:cNvSpPr txBox="1"/>
          <p:nvPr/>
        </p:nvSpPr>
        <p:spPr>
          <a:xfrm>
            <a:off x="1849120" y="2026920"/>
            <a:ext cx="75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&amp;a</a:t>
            </a:r>
            <a:endParaRPr lang="zh-CN" altLang="en-US" sz="24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C31047F8-4F8F-4409-B71B-16920EB7C6B0}"/>
              </a:ext>
            </a:extLst>
          </p:cNvPr>
          <p:cNvCxnSpPr/>
          <p:nvPr/>
        </p:nvCxnSpPr>
        <p:spPr>
          <a:xfrm>
            <a:off x="2296160" y="2286000"/>
            <a:ext cx="75184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314B9928-D245-43AF-B4C6-B9287390FEB4}"/>
              </a:ext>
            </a:extLst>
          </p:cNvPr>
          <p:cNvSpPr txBox="1"/>
          <p:nvPr/>
        </p:nvSpPr>
        <p:spPr>
          <a:xfrm>
            <a:off x="4795520" y="2016760"/>
            <a:ext cx="75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&amp;b</a:t>
            </a:r>
            <a:endParaRPr lang="zh-CN" altLang="en-US" sz="24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="" xmlns:a16="http://schemas.microsoft.com/office/drawing/2014/main" id="{6D5D6A3D-ED5D-48EC-A972-961FF4AF62B2}"/>
              </a:ext>
            </a:extLst>
          </p:cNvPr>
          <p:cNvCxnSpPr/>
          <p:nvPr/>
        </p:nvCxnSpPr>
        <p:spPr>
          <a:xfrm>
            <a:off x="5242560" y="2275840"/>
            <a:ext cx="75184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箭头: 下 22">
            <a:extLst>
              <a:ext uri="{FF2B5EF4-FFF2-40B4-BE49-F238E27FC236}">
                <a16:creationId xmlns="" xmlns:a16="http://schemas.microsoft.com/office/drawing/2014/main" id="{13A50468-7409-401F-A7BB-7504266D6012}"/>
              </a:ext>
            </a:extLst>
          </p:cNvPr>
          <p:cNvSpPr/>
          <p:nvPr/>
        </p:nvSpPr>
        <p:spPr>
          <a:xfrm>
            <a:off x="2001520" y="2521913"/>
            <a:ext cx="294640" cy="7213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="" xmlns:a16="http://schemas.microsoft.com/office/drawing/2014/main" id="{0C4A8A20-495F-4AA3-A0F1-C8CBE9CC32E1}"/>
              </a:ext>
            </a:extLst>
          </p:cNvPr>
          <p:cNvSpPr/>
          <p:nvPr/>
        </p:nvSpPr>
        <p:spPr>
          <a:xfrm>
            <a:off x="4973322" y="2519065"/>
            <a:ext cx="294640" cy="7213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="" xmlns:a16="http://schemas.microsoft.com/office/drawing/2014/main" id="{8541AEA2-6D61-40CB-A352-911DE5C94574}"/>
              </a:ext>
            </a:extLst>
          </p:cNvPr>
          <p:cNvCxnSpPr>
            <a:stCxn id="6" idx="3"/>
            <a:endCxn id="4" idx="2"/>
          </p:cNvCxnSpPr>
          <p:nvPr/>
        </p:nvCxnSpPr>
        <p:spPr>
          <a:xfrm flipV="1">
            <a:off x="2651760" y="2621280"/>
            <a:ext cx="1295400" cy="95950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="" xmlns:a16="http://schemas.microsoft.com/office/drawing/2014/main" id="{F10D4E82-8D26-48E4-A602-FC1F5A27D6D4}"/>
              </a:ext>
            </a:extLst>
          </p:cNvPr>
          <p:cNvCxnSpPr/>
          <p:nvPr/>
        </p:nvCxnSpPr>
        <p:spPr>
          <a:xfrm flipV="1">
            <a:off x="5709924" y="2651146"/>
            <a:ext cx="1295400" cy="95950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FE71B7B0-2352-4B5E-9A2C-FDE9BE45E8D0}"/>
              </a:ext>
            </a:extLst>
          </p:cNvPr>
          <p:cNvGrpSpPr/>
          <p:nvPr/>
        </p:nvGrpSpPr>
        <p:grpSpPr>
          <a:xfrm>
            <a:off x="2214880" y="4693920"/>
            <a:ext cx="2164081" cy="589280"/>
            <a:chOff x="2214880" y="4693920"/>
            <a:chExt cx="2164081" cy="589280"/>
          </a:xfrm>
          <a:noFill/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21655709-00D1-4016-8688-804CA61C7C71}"/>
                </a:ext>
              </a:extLst>
            </p:cNvPr>
            <p:cNvSpPr/>
            <p:nvPr/>
          </p:nvSpPr>
          <p:spPr>
            <a:xfrm>
              <a:off x="3220721" y="4693920"/>
              <a:ext cx="1158240" cy="5892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&amp;a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="" xmlns:a16="http://schemas.microsoft.com/office/drawing/2014/main" id="{DAB486AC-C474-433A-A30A-4ED929952E52}"/>
                </a:ext>
              </a:extLst>
            </p:cNvPr>
            <p:cNvSpPr txBox="1"/>
            <p:nvPr/>
          </p:nvSpPr>
          <p:spPr>
            <a:xfrm>
              <a:off x="2214880" y="4749800"/>
              <a:ext cx="914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temp</a:t>
              </a:r>
              <a:endParaRPr lang="zh-CN" altLang="en-US" sz="2400" dirty="0"/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="" xmlns:a16="http://schemas.microsoft.com/office/drawing/2014/main" id="{559B3D7A-AA27-4390-89EA-FDA0CB5F3EE7}"/>
              </a:ext>
            </a:extLst>
          </p:cNvPr>
          <p:cNvCxnSpPr/>
          <p:nvPr/>
        </p:nvCxnSpPr>
        <p:spPr>
          <a:xfrm>
            <a:off x="2296160" y="3875425"/>
            <a:ext cx="1137920" cy="8184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="" xmlns:a16="http://schemas.microsoft.com/office/drawing/2014/main" id="{2AC7958B-990C-47C5-BD16-A51F248C10AF}"/>
              </a:ext>
            </a:extLst>
          </p:cNvPr>
          <p:cNvCxnSpPr/>
          <p:nvPr/>
        </p:nvCxnSpPr>
        <p:spPr>
          <a:xfrm flipH="1">
            <a:off x="2733040" y="3610651"/>
            <a:ext cx="1955802" cy="920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="" xmlns:a16="http://schemas.microsoft.com/office/drawing/2014/main" id="{7EB294C4-7AAC-4586-B2D3-69F0117563FA}"/>
              </a:ext>
            </a:extLst>
          </p:cNvPr>
          <p:cNvCxnSpPr/>
          <p:nvPr/>
        </p:nvCxnSpPr>
        <p:spPr>
          <a:xfrm>
            <a:off x="1938020" y="3477568"/>
            <a:ext cx="436880" cy="268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="" xmlns:a16="http://schemas.microsoft.com/office/drawing/2014/main" id="{6FC9FC04-5DA8-4146-9535-9FB78966B074}"/>
              </a:ext>
            </a:extLst>
          </p:cNvPr>
          <p:cNvSpPr txBox="1"/>
          <p:nvPr/>
        </p:nvSpPr>
        <p:spPr>
          <a:xfrm>
            <a:off x="2651760" y="25400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传址参数</a:t>
            </a:r>
            <a:r>
              <a:rPr lang="en-US" altLang="zh-CN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（函数内部修改形参本身</a:t>
            </a:r>
            <a:r>
              <a:rPr lang="en-US" altLang="zh-CN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32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2107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A7BC41BF-7846-4007-88B0-99012EB852D0}"/>
              </a:ext>
            </a:extLst>
          </p:cNvPr>
          <p:cNvSpPr txBox="1"/>
          <p:nvPr/>
        </p:nvSpPr>
        <p:spPr>
          <a:xfrm>
            <a:off x="426720" y="2032000"/>
            <a:ext cx="85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3E45117E-D5CA-4951-96DA-92365E2C152D}"/>
              </a:ext>
            </a:extLst>
          </p:cNvPr>
          <p:cNvSpPr txBox="1"/>
          <p:nvPr/>
        </p:nvSpPr>
        <p:spPr>
          <a:xfrm>
            <a:off x="426720" y="3241040"/>
            <a:ext cx="85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形参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2ED4EA7E-7972-4A7F-8A86-4E17E409B74F}"/>
              </a:ext>
            </a:extLst>
          </p:cNvPr>
          <p:cNvSpPr/>
          <p:nvPr/>
        </p:nvSpPr>
        <p:spPr>
          <a:xfrm>
            <a:off x="3434080" y="2032000"/>
            <a:ext cx="102616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836CEBCD-9436-40E0-A4EF-AF2051626F0A}"/>
              </a:ext>
            </a:extLst>
          </p:cNvPr>
          <p:cNvSpPr/>
          <p:nvPr/>
        </p:nvSpPr>
        <p:spPr>
          <a:xfrm>
            <a:off x="6314442" y="2032000"/>
            <a:ext cx="102616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BFB00464-A255-4DDA-818D-A741BA7592F2}"/>
              </a:ext>
            </a:extLst>
          </p:cNvPr>
          <p:cNvSpPr/>
          <p:nvPr/>
        </p:nvSpPr>
        <p:spPr>
          <a:xfrm>
            <a:off x="1625600" y="3286145"/>
            <a:ext cx="102616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&amp;</a:t>
            </a:r>
            <a:r>
              <a:rPr lang="en-US" altLang="zh-CN" sz="2400" dirty="0" err="1">
                <a:solidFill>
                  <a:schemeClr val="tx1"/>
                </a:solidFill>
              </a:rPr>
              <a:t>a&amp;b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B6CD299C-4229-48AE-8A53-CC4BF6B1F81A}"/>
              </a:ext>
            </a:extLst>
          </p:cNvPr>
          <p:cNvSpPr/>
          <p:nvPr/>
        </p:nvSpPr>
        <p:spPr>
          <a:xfrm>
            <a:off x="4688842" y="3286145"/>
            <a:ext cx="102616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&amp;b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29F7E40-8D35-4971-96DF-98799BE33E99}"/>
              </a:ext>
            </a:extLst>
          </p:cNvPr>
          <p:cNvSpPr txBox="1"/>
          <p:nvPr/>
        </p:nvSpPr>
        <p:spPr>
          <a:xfrm>
            <a:off x="3017520" y="2001520"/>
            <a:ext cx="40640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7E2E2954-666F-4FDA-90E4-9CF84172D892}"/>
              </a:ext>
            </a:extLst>
          </p:cNvPr>
          <p:cNvSpPr txBox="1"/>
          <p:nvPr/>
        </p:nvSpPr>
        <p:spPr>
          <a:xfrm>
            <a:off x="5908042" y="2016760"/>
            <a:ext cx="51816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C528E7A-C20F-4E40-A92B-A81BA6FCB0D0}"/>
              </a:ext>
            </a:extLst>
          </p:cNvPr>
          <p:cNvSpPr txBox="1"/>
          <p:nvPr/>
        </p:nvSpPr>
        <p:spPr>
          <a:xfrm>
            <a:off x="1239524" y="3296305"/>
            <a:ext cx="375916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x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422C6162-CA59-464F-80F3-5555AF592C79}"/>
              </a:ext>
            </a:extLst>
          </p:cNvPr>
          <p:cNvSpPr txBox="1"/>
          <p:nvPr/>
        </p:nvSpPr>
        <p:spPr>
          <a:xfrm>
            <a:off x="4363722" y="3342025"/>
            <a:ext cx="51816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y</a:t>
            </a:r>
            <a:endParaRPr lang="zh-CN" altLang="en-US" sz="2400" dirty="0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A9EED666-CADE-470E-ACCF-0D31158BD122}"/>
              </a:ext>
            </a:extLst>
          </p:cNvPr>
          <p:cNvSpPr/>
          <p:nvPr/>
        </p:nvSpPr>
        <p:spPr>
          <a:xfrm>
            <a:off x="7838444" y="1864360"/>
            <a:ext cx="4251956" cy="452431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#include  &lt;iostream&gt;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void swap(int * ,int * ); 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int main()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{ int </a:t>
            </a:r>
            <a:r>
              <a:rPr kumimoji="1" lang="en-US" altLang="zh-CN" sz="2400" b="1" dirty="0" err="1">
                <a:latin typeface="Times New Roman" pitchFamily="18" charset="0"/>
              </a:rPr>
              <a:t>a,b;cin</a:t>
            </a:r>
            <a:r>
              <a:rPr kumimoji="1" lang="en-US" altLang="zh-CN" sz="2400" b="1" dirty="0">
                <a:latin typeface="Times New Roman" pitchFamily="18" charset="0"/>
              </a:rPr>
              <a:t>&gt;&gt;a&gt;&gt;b;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   swap(&amp;</a:t>
            </a:r>
            <a:r>
              <a:rPr kumimoji="1" lang="en-US" altLang="zh-CN" sz="2400" b="1" dirty="0" err="1">
                <a:latin typeface="Times New Roman" pitchFamily="18" charset="0"/>
              </a:rPr>
              <a:t>a,&amp;b</a:t>
            </a:r>
            <a:r>
              <a:rPr kumimoji="1" lang="en-US" altLang="zh-CN" sz="2400" b="1" dirty="0">
                <a:latin typeface="Times New Roman" pitchFamily="18" charset="0"/>
              </a:rPr>
              <a:t>);              	      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   </a:t>
            </a:r>
            <a:r>
              <a:rPr kumimoji="1" lang="en-US" altLang="zh-CN" sz="2400" b="1" dirty="0" err="1"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latin typeface="Times New Roman" pitchFamily="18" charset="0"/>
              </a:rPr>
              <a:t>&lt;&lt;a&lt;&lt;</a:t>
            </a:r>
            <a:r>
              <a:rPr kumimoji="1" lang="en-US" altLang="zh-CN" sz="2400" b="1" dirty="0" err="1">
                <a:latin typeface="Times New Roman" pitchFamily="18" charset="0"/>
              </a:rPr>
              <a:t>endl</a:t>
            </a:r>
            <a:r>
              <a:rPr kumimoji="1" lang="en-US" altLang="zh-CN" sz="2400" b="1" dirty="0">
                <a:latin typeface="Times New Roman" pitchFamily="18" charset="0"/>
              </a:rPr>
              <a:t>&lt;&lt;b&lt;&lt;</a:t>
            </a:r>
            <a:r>
              <a:rPr kumimoji="1" lang="en-US" altLang="zh-CN" sz="2400" b="1" dirty="0" err="1">
                <a:latin typeface="Times New Roman" pitchFamily="18" charset="0"/>
              </a:rPr>
              <a:t>endl</a:t>
            </a:r>
            <a:r>
              <a:rPr kumimoji="1" lang="en-US" altLang="zh-CN" sz="2400" b="1" dirty="0">
                <a:latin typeface="Times New Roman" pitchFamily="18" charset="0"/>
              </a:rPr>
              <a:t>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  system("pause");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  return 0;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}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void swap(int *</a:t>
            </a:r>
            <a:r>
              <a:rPr kumimoji="1" lang="en-US" altLang="zh-CN" sz="2400" b="1" dirty="0" err="1">
                <a:latin typeface="Times New Roman" pitchFamily="18" charset="0"/>
              </a:rPr>
              <a:t>x,int</a:t>
            </a:r>
            <a:r>
              <a:rPr kumimoji="1" lang="en-US" altLang="zh-CN" sz="2400" b="1" dirty="0">
                <a:latin typeface="Times New Roman" pitchFamily="18" charset="0"/>
              </a:rPr>
              <a:t> *y)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{int  *temp=x; x=y; y=temp;} </a:t>
            </a:r>
          </a:p>
          <a:p>
            <a:pPr marL="342900" indent="-342900"/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98EBB295-A23F-4A24-BE1A-F40350C68D03}"/>
              </a:ext>
            </a:extLst>
          </p:cNvPr>
          <p:cNvSpPr txBox="1"/>
          <p:nvPr/>
        </p:nvSpPr>
        <p:spPr>
          <a:xfrm>
            <a:off x="1849120" y="2026920"/>
            <a:ext cx="75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&amp;a</a:t>
            </a:r>
            <a:endParaRPr lang="zh-CN" altLang="en-US" sz="24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C31047F8-4F8F-4409-B71B-16920EB7C6B0}"/>
              </a:ext>
            </a:extLst>
          </p:cNvPr>
          <p:cNvCxnSpPr/>
          <p:nvPr/>
        </p:nvCxnSpPr>
        <p:spPr>
          <a:xfrm>
            <a:off x="2296160" y="2286000"/>
            <a:ext cx="75184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314B9928-D245-43AF-B4C6-B9287390FEB4}"/>
              </a:ext>
            </a:extLst>
          </p:cNvPr>
          <p:cNvSpPr txBox="1"/>
          <p:nvPr/>
        </p:nvSpPr>
        <p:spPr>
          <a:xfrm>
            <a:off x="4795520" y="2016760"/>
            <a:ext cx="75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&amp;b</a:t>
            </a:r>
            <a:endParaRPr lang="zh-CN" altLang="en-US" sz="24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="" xmlns:a16="http://schemas.microsoft.com/office/drawing/2014/main" id="{6D5D6A3D-ED5D-48EC-A972-961FF4AF62B2}"/>
              </a:ext>
            </a:extLst>
          </p:cNvPr>
          <p:cNvCxnSpPr/>
          <p:nvPr/>
        </p:nvCxnSpPr>
        <p:spPr>
          <a:xfrm>
            <a:off x="5242560" y="2275840"/>
            <a:ext cx="75184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箭头: 下 22">
            <a:extLst>
              <a:ext uri="{FF2B5EF4-FFF2-40B4-BE49-F238E27FC236}">
                <a16:creationId xmlns="" xmlns:a16="http://schemas.microsoft.com/office/drawing/2014/main" id="{13A50468-7409-401F-A7BB-7504266D6012}"/>
              </a:ext>
            </a:extLst>
          </p:cNvPr>
          <p:cNvSpPr/>
          <p:nvPr/>
        </p:nvSpPr>
        <p:spPr>
          <a:xfrm>
            <a:off x="2001520" y="2521913"/>
            <a:ext cx="294640" cy="7213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="" xmlns:a16="http://schemas.microsoft.com/office/drawing/2014/main" id="{0C4A8A20-495F-4AA3-A0F1-C8CBE9CC32E1}"/>
              </a:ext>
            </a:extLst>
          </p:cNvPr>
          <p:cNvSpPr/>
          <p:nvPr/>
        </p:nvSpPr>
        <p:spPr>
          <a:xfrm>
            <a:off x="4973322" y="2519065"/>
            <a:ext cx="294640" cy="7213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="" xmlns:a16="http://schemas.microsoft.com/office/drawing/2014/main" id="{8541AEA2-6D61-40CB-A352-911DE5C94574}"/>
              </a:ext>
            </a:extLst>
          </p:cNvPr>
          <p:cNvCxnSpPr>
            <a:stCxn id="6" idx="3"/>
            <a:endCxn id="4" idx="2"/>
          </p:cNvCxnSpPr>
          <p:nvPr/>
        </p:nvCxnSpPr>
        <p:spPr>
          <a:xfrm flipV="1">
            <a:off x="2651760" y="2621280"/>
            <a:ext cx="1295400" cy="95950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="" xmlns:a16="http://schemas.microsoft.com/office/drawing/2014/main" id="{F10D4E82-8D26-48E4-A602-FC1F5A27D6D4}"/>
              </a:ext>
            </a:extLst>
          </p:cNvPr>
          <p:cNvCxnSpPr/>
          <p:nvPr/>
        </p:nvCxnSpPr>
        <p:spPr>
          <a:xfrm flipV="1">
            <a:off x="5709924" y="2651146"/>
            <a:ext cx="1295400" cy="95950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FE71B7B0-2352-4B5E-9A2C-FDE9BE45E8D0}"/>
              </a:ext>
            </a:extLst>
          </p:cNvPr>
          <p:cNvGrpSpPr/>
          <p:nvPr/>
        </p:nvGrpSpPr>
        <p:grpSpPr>
          <a:xfrm>
            <a:off x="2214880" y="4693920"/>
            <a:ext cx="2164081" cy="589280"/>
            <a:chOff x="2214880" y="4693920"/>
            <a:chExt cx="2164081" cy="589280"/>
          </a:xfrm>
          <a:noFill/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21655709-00D1-4016-8688-804CA61C7C71}"/>
                </a:ext>
              </a:extLst>
            </p:cNvPr>
            <p:cNvSpPr/>
            <p:nvPr/>
          </p:nvSpPr>
          <p:spPr>
            <a:xfrm>
              <a:off x="3220721" y="4693920"/>
              <a:ext cx="1158240" cy="5892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&amp;a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="" xmlns:a16="http://schemas.microsoft.com/office/drawing/2014/main" id="{DAB486AC-C474-433A-A30A-4ED929952E52}"/>
                </a:ext>
              </a:extLst>
            </p:cNvPr>
            <p:cNvSpPr txBox="1"/>
            <p:nvPr/>
          </p:nvSpPr>
          <p:spPr>
            <a:xfrm>
              <a:off x="2214880" y="4749800"/>
              <a:ext cx="914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temp</a:t>
              </a:r>
              <a:endParaRPr lang="zh-CN" altLang="en-US" sz="2400" dirty="0"/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="" xmlns:a16="http://schemas.microsoft.com/office/drawing/2014/main" id="{559B3D7A-AA27-4390-89EA-FDA0CB5F3EE7}"/>
              </a:ext>
            </a:extLst>
          </p:cNvPr>
          <p:cNvCxnSpPr/>
          <p:nvPr/>
        </p:nvCxnSpPr>
        <p:spPr>
          <a:xfrm>
            <a:off x="2296160" y="3875425"/>
            <a:ext cx="1137920" cy="8184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="" xmlns:a16="http://schemas.microsoft.com/office/drawing/2014/main" id="{2AC7958B-990C-47C5-BD16-A51F248C10AF}"/>
              </a:ext>
            </a:extLst>
          </p:cNvPr>
          <p:cNvCxnSpPr/>
          <p:nvPr/>
        </p:nvCxnSpPr>
        <p:spPr>
          <a:xfrm flipH="1">
            <a:off x="2733040" y="3610651"/>
            <a:ext cx="1955802" cy="920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="" xmlns:a16="http://schemas.microsoft.com/office/drawing/2014/main" id="{7EB294C4-7AAC-4586-B2D3-69F0117563FA}"/>
              </a:ext>
            </a:extLst>
          </p:cNvPr>
          <p:cNvCxnSpPr/>
          <p:nvPr/>
        </p:nvCxnSpPr>
        <p:spPr>
          <a:xfrm>
            <a:off x="1734820" y="3477568"/>
            <a:ext cx="436880" cy="268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="" xmlns:a16="http://schemas.microsoft.com/office/drawing/2014/main" id="{00D2D9A2-2AA0-49B5-9981-4FB604E86051}"/>
              </a:ext>
            </a:extLst>
          </p:cNvPr>
          <p:cNvCxnSpPr/>
          <p:nvPr/>
        </p:nvCxnSpPr>
        <p:spPr>
          <a:xfrm>
            <a:off x="2976880" y="2965491"/>
            <a:ext cx="436880" cy="268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="" xmlns:a16="http://schemas.microsoft.com/office/drawing/2014/main" id="{78246488-8761-431D-901C-917FA160868F}"/>
              </a:ext>
            </a:extLst>
          </p:cNvPr>
          <p:cNvCxnSpPr>
            <a:stCxn id="6" idx="3"/>
          </p:cNvCxnSpPr>
          <p:nvPr/>
        </p:nvCxnSpPr>
        <p:spPr>
          <a:xfrm flipV="1">
            <a:off x="2651760" y="2519065"/>
            <a:ext cx="3705864" cy="10617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="" xmlns:a16="http://schemas.microsoft.com/office/drawing/2014/main" id="{27E5D5A1-8F31-42D1-BE9E-E914BFA50AAF}"/>
              </a:ext>
            </a:extLst>
          </p:cNvPr>
          <p:cNvCxnSpPr>
            <a:stCxn id="28" idx="3"/>
          </p:cNvCxnSpPr>
          <p:nvPr/>
        </p:nvCxnSpPr>
        <p:spPr>
          <a:xfrm flipV="1">
            <a:off x="4378961" y="3875425"/>
            <a:ext cx="594361" cy="11131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="" xmlns:a16="http://schemas.microsoft.com/office/drawing/2014/main" id="{9BEB7087-C99A-4D5D-85E1-9EB5C6D720F8}"/>
              </a:ext>
            </a:extLst>
          </p:cNvPr>
          <p:cNvCxnSpPr/>
          <p:nvPr/>
        </p:nvCxnSpPr>
        <p:spPr>
          <a:xfrm>
            <a:off x="4937764" y="3434080"/>
            <a:ext cx="436880" cy="268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="" xmlns:a16="http://schemas.microsoft.com/office/drawing/2014/main" id="{9C80D69F-32AA-429C-8104-91E370EA37B2}"/>
              </a:ext>
            </a:extLst>
          </p:cNvPr>
          <p:cNvSpPr txBox="1"/>
          <p:nvPr/>
        </p:nvSpPr>
        <p:spPr>
          <a:xfrm>
            <a:off x="2651760" y="25400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传址参数</a:t>
            </a:r>
            <a:r>
              <a:rPr lang="en-US" altLang="zh-CN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（函数内部修改形参本身</a:t>
            </a:r>
            <a:r>
              <a:rPr lang="en-US" altLang="zh-CN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32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95316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="" xmlns:a16="http://schemas.microsoft.com/office/drawing/2014/main" id="{A7BC41BF-7846-4007-88B0-99012EB852D0}"/>
              </a:ext>
            </a:extLst>
          </p:cNvPr>
          <p:cNvSpPr txBox="1"/>
          <p:nvPr/>
        </p:nvSpPr>
        <p:spPr>
          <a:xfrm>
            <a:off x="426720" y="2032000"/>
            <a:ext cx="85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实参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="" xmlns:a16="http://schemas.microsoft.com/office/drawing/2014/main" id="{3E45117E-D5CA-4951-96DA-92365E2C152D}"/>
              </a:ext>
            </a:extLst>
          </p:cNvPr>
          <p:cNvSpPr txBox="1"/>
          <p:nvPr/>
        </p:nvSpPr>
        <p:spPr>
          <a:xfrm>
            <a:off x="426720" y="3241040"/>
            <a:ext cx="853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形参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2ED4EA7E-7972-4A7F-8A86-4E17E409B74F}"/>
              </a:ext>
            </a:extLst>
          </p:cNvPr>
          <p:cNvSpPr/>
          <p:nvPr/>
        </p:nvSpPr>
        <p:spPr>
          <a:xfrm>
            <a:off x="3434080" y="2032000"/>
            <a:ext cx="102616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10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836CEBCD-9436-40E0-A4EF-AF2051626F0A}"/>
              </a:ext>
            </a:extLst>
          </p:cNvPr>
          <p:cNvSpPr/>
          <p:nvPr/>
        </p:nvSpPr>
        <p:spPr>
          <a:xfrm>
            <a:off x="6314442" y="2032000"/>
            <a:ext cx="102616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20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BFB00464-A255-4DDA-818D-A741BA7592F2}"/>
              </a:ext>
            </a:extLst>
          </p:cNvPr>
          <p:cNvSpPr/>
          <p:nvPr/>
        </p:nvSpPr>
        <p:spPr>
          <a:xfrm>
            <a:off x="1625600" y="3286145"/>
            <a:ext cx="102616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&amp;</a:t>
            </a:r>
            <a:r>
              <a:rPr lang="en-US" altLang="zh-CN" sz="2400" dirty="0" err="1">
                <a:solidFill>
                  <a:schemeClr val="tx1"/>
                </a:solidFill>
              </a:rPr>
              <a:t>a&amp;b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="" xmlns:a16="http://schemas.microsoft.com/office/drawing/2014/main" id="{B6CD299C-4229-48AE-8A53-CC4BF6B1F81A}"/>
              </a:ext>
            </a:extLst>
          </p:cNvPr>
          <p:cNvSpPr/>
          <p:nvPr/>
        </p:nvSpPr>
        <p:spPr>
          <a:xfrm>
            <a:off x="4688842" y="3286145"/>
            <a:ext cx="1026160" cy="5892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tx1"/>
                </a:solidFill>
              </a:rPr>
              <a:t>&amp;</a:t>
            </a:r>
            <a:r>
              <a:rPr lang="en-US" altLang="zh-CN" sz="2400" dirty="0" err="1">
                <a:solidFill>
                  <a:schemeClr val="tx1"/>
                </a:solidFill>
              </a:rPr>
              <a:t>b&amp;a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A29F7E40-8D35-4971-96DF-98799BE33E99}"/>
              </a:ext>
            </a:extLst>
          </p:cNvPr>
          <p:cNvSpPr txBox="1"/>
          <p:nvPr/>
        </p:nvSpPr>
        <p:spPr>
          <a:xfrm>
            <a:off x="3017520" y="2001520"/>
            <a:ext cx="40640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7E2E2954-666F-4FDA-90E4-9CF84172D892}"/>
              </a:ext>
            </a:extLst>
          </p:cNvPr>
          <p:cNvSpPr txBox="1"/>
          <p:nvPr/>
        </p:nvSpPr>
        <p:spPr>
          <a:xfrm>
            <a:off x="5908042" y="2016760"/>
            <a:ext cx="51816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EC528E7A-C20F-4E40-A92B-A81BA6FCB0D0}"/>
              </a:ext>
            </a:extLst>
          </p:cNvPr>
          <p:cNvSpPr txBox="1"/>
          <p:nvPr/>
        </p:nvSpPr>
        <p:spPr>
          <a:xfrm>
            <a:off x="1239524" y="3296305"/>
            <a:ext cx="375916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x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="" xmlns:a16="http://schemas.microsoft.com/office/drawing/2014/main" id="{422C6162-CA59-464F-80F3-5555AF592C79}"/>
              </a:ext>
            </a:extLst>
          </p:cNvPr>
          <p:cNvSpPr txBox="1"/>
          <p:nvPr/>
        </p:nvSpPr>
        <p:spPr>
          <a:xfrm>
            <a:off x="4363722" y="3342025"/>
            <a:ext cx="518160" cy="47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y</a:t>
            </a:r>
            <a:endParaRPr lang="zh-CN" altLang="en-US" sz="2400" dirty="0"/>
          </a:p>
        </p:txBody>
      </p:sp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A9EED666-CADE-470E-ACCF-0D31158BD122}"/>
              </a:ext>
            </a:extLst>
          </p:cNvPr>
          <p:cNvSpPr/>
          <p:nvPr/>
        </p:nvSpPr>
        <p:spPr>
          <a:xfrm>
            <a:off x="7838444" y="1864360"/>
            <a:ext cx="4251956" cy="452431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#include  &lt;iostream&gt;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void swap(int * ,int * ); 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int main()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{ int </a:t>
            </a:r>
            <a:r>
              <a:rPr kumimoji="1" lang="en-US" altLang="zh-CN" sz="2400" b="1" dirty="0" err="1">
                <a:latin typeface="Times New Roman" pitchFamily="18" charset="0"/>
              </a:rPr>
              <a:t>a,b;cin</a:t>
            </a:r>
            <a:r>
              <a:rPr kumimoji="1" lang="en-US" altLang="zh-CN" sz="2400" b="1" dirty="0">
                <a:latin typeface="Times New Roman" pitchFamily="18" charset="0"/>
              </a:rPr>
              <a:t>&gt;&gt;a&gt;&gt;b;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   swap(&amp;</a:t>
            </a:r>
            <a:r>
              <a:rPr kumimoji="1" lang="en-US" altLang="zh-CN" sz="2400" b="1" dirty="0" err="1">
                <a:latin typeface="Times New Roman" pitchFamily="18" charset="0"/>
              </a:rPr>
              <a:t>a,&amp;b</a:t>
            </a:r>
            <a:r>
              <a:rPr kumimoji="1" lang="en-US" altLang="zh-CN" sz="2400" b="1" dirty="0">
                <a:latin typeface="Times New Roman" pitchFamily="18" charset="0"/>
              </a:rPr>
              <a:t>);              	      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   </a:t>
            </a:r>
            <a:r>
              <a:rPr kumimoji="1" lang="en-US" altLang="zh-CN" sz="2400" b="1" dirty="0" err="1">
                <a:latin typeface="Times New Roman" pitchFamily="18" charset="0"/>
              </a:rPr>
              <a:t>cout</a:t>
            </a:r>
            <a:r>
              <a:rPr kumimoji="1" lang="en-US" altLang="zh-CN" sz="2400" b="1" dirty="0">
                <a:latin typeface="Times New Roman" pitchFamily="18" charset="0"/>
              </a:rPr>
              <a:t>&lt;&lt;a&lt;&lt;</a:t>
            </a:r>
            <a:r>
              <a:rPr kumimoji="1" lang="en-US" altLang="zh-CN" sz="2400" b="1" dirty="0" err="1">
                <a:latin typeface="Times New Roman" pitchFamily="18" charset="0"/>
              </a:rPr>
              <a:t>endl</a:t>
            </a:r>
            <a:r>
              <a:rPr kumimoji="1" lang="en-US" altLang="zh-CN" sz="2400" b="1" dirty="0">
                <a:latin typeface="Times New Roman" pitchFamily="18" charset="0"/>
              </a:rPr>
              <a:t>&lt;&lt;b&lt;&lt;</a:t>
            </a:r>
            <a:r>
              <a:rPr kumimoji="1" lang="en-US" altLang="zh-CN" sz="2400" b="1" dirty="0" err="1">
                <a:latin typeface="Times New Roman" pitchFamily="18" charset="0"/>
              </a:rPr>
              <a:t>endl</a:t>
            </a:r>
            <a:r>
              <a:rPr kumimoji="1" lang="en-US" altLang="zh-CN" sz="2400" b="1" dirty="0">
                <a:latin typeface="Times New Roman" pitchFamily="18" charset="0"/>
              </a:rPr>
              <a:t>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  system("pause");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  return 0;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}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void swap(int *</a:t>
            </a:r>
            <a:r>
              <a:rPr kumimoji="1" lang="en-US" altLang="zh-CN" sz="2400" b="1" dirty="0" err="1">
                <a:latin typeface="Times New Roman" pitchFamily="18" charset="0"/>
              </a:rPr>
              <a:t>x,int</a:t>
            </a:r>
            <a:r>
              <a:rPr kumimoji="1" lang="en-US" altLang="zh-CN" sz="2400" b="1" dirty="0">
                <a:latin typeface="Times New Roman" pitchFamily="18" charset="0"/>
              </a:rPr>
              <a:t> *y)</a:t>
            </a:r>
          </a:p>
          <a:p>
            <a:pPr algn="just"/>
            <a:r>
              <a:rPr kumimoji="1" lang="en-US" altLang="zh-CN" sz="2400" b="1" dirty="0">
                <a:latin typeface="Times New Roman" pitchFamily="18" charset="0"/>
              </a:rPr>
              <a:t>{int  *temp=x; x=y; y=temp;} </a:t>
            </a:r>
          </a:p>
          <a:p>
            <a:pPr marL="342900" indent="-342900"/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98EBB295-A23F-4A24-BE1A-F40350C68D03}"/>
              </a:ext>
            </a:extLst>
          </p:cNvPr>
          <p:cNvSpPr txBox="1"/>
          <p:nvPr/>
        </p:nvSpPr>
        <p:spPr>
          <a:xfrm>
            <a:off x="1849120" y="2026920"/>
            <a:ext cx="75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&amp;a</a:t>
            </a:r>
            <a:endParaRPr lang="zh-CN" altLang="en-US" sz="24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="" xmlns:a16="http://schemas.microsoft.com/office/drawing/2014/main" id="{C31047F8-4F8F-4409-B71B-16920EB7C6B0}"/>
              </a:ext>
            </a:extLst>
          </p:cNvPr>
          <p:cNvCxnSpPr/>
          <p:nvPr/>
        </p:nvCxnSpPr>
        <p:spPr>
          <a:xfrm>
            <a:off x="2296160" y="2286000"/>
            <a:ext cx="75184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="" xmlns:a16="http://schemas.microsoft.com/office/drawing/2014/main" id="{314B9928-D245-43AF-B4C6-B9287390FEB4}"/>
              </a:ext>
            </a:extLst>
          </p:cNvPr>
          <p:cNvSpPr txBox="1"/>
          <p:nvPr/>
        </p:nvSpPr>
        <p:spPr>
          <a:xfrm>
            <a:off x="4795520" y="2016760"/>
            <a:ext cx="751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&amp;b</a:t>
            </a:r>
            <a:endParaRPr lang="zh-CN" altLang="en-US" sz="2400" dirty="0"/>
          </a:p>
        </p:txBody>
      </p:sp>
      <p:cxnSp>
        <p:nvCxnSpPr>
          <p:cNvPr id="22" name="直接箭头连接符 21">
            <a:extLst>
              <a:ext uri="{FF2B5EF4-FFF2-40B4-BE49-F238E27FC236}">
                <a16:creationId xmlns="" xmlns:a16="http://schemas.microsoft.com/office/drawing/2014/main" id="{6D5D6A3D-ED5D-48EC-A972-961FF4AF62B2}"/>
              </a:ext>
            </a:extLst>
          </p:cNvPr>
          <p:cNvCxnSpPr/>
          <p:nvPr/>
        </p:nvCxnSpPr>
        <p:spPr>
          <a:xfrm>
            <a:off x="5242560" y="2275840"/>
            <a:ext cx="751844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箭头: 下 22">
            <a:extLst>
              <a:ext uri="{FF2B5EF4-FFF2-40B4-BE49-F238E27FC236}">
                <a16:creationId xmlns="" xmlns:a16="http://schemas.microsoft.com/office/drawing/2014/main" id="{13A50468-7409-401F-A7BB-7504266D6012}"/>
              </a:ext>
            </a:extLst>
          </p:cNvPr>
          <p:cNvSpPr/>
          <p:nvPr/>
        </p:nvSpPr>
        <p:spPr>
          <a:xfrm>
            <a:off x="2001520" y="2521913"/>
            <a:ext cx="294640" cy="7213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箭头: 下 23">
            <a:extLst>
              <a:ext uri="{FF2B5EF4-FFF2-40B4-BE49-F238E27FC236}">
                <a16:creationId xmlns="" xmlns:a16="http://schemas.microsoft.com/office/drawing/2014/main" id="{0C4A8A20-495F-4AA3-A0F1-C8CBE9CC32E1}"/>
              </a:ext>
            </a:extLst>
          </p:cNvPr>
          <p:cNvSpPr/>
          <p:nvPr/>
        </p:nvSpPr>
        <p:spPr>
          <a:xfrm>
            <a:off x="4973322" y="2519065"/>
            <a:ext cx="294640" cy="721360"/>
          </a:xfrm>
          <a:prstGeom prst="down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="" xmlns:a16="http://schemas.microsoft.com/office/drawing/2014/main" id="{8541AEA2-6D61-40CB-A352-911DE5C94574}"/>
              </a:ext>
            </a:extLst>
          </p:cNvPr>
          <p:cNvCxnSpPr>
            <a:stCxn id="6" idx="3"/>
            <a:endCxn id="4" idx="2"/>
          </p:cNvCxnSpPr>
          <p:nvPr/>
        </p:nvCxnSpPr>
        <p:spPr>
          <a:xfrm flipV="1">
            <a:off x="2651760" y="2621280"/>
            <a:ext cx="1295400" cy="95950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="" xmlns:a16="http://schemas.microsoft.com/office/drawing/2014/main" id="{F10D4E82-8D26-48E4-A602-FC1F5A27D6D4}"/>
              </a:ext>
            </a:extLst>
          </p:cNvPr>
          <p:cNvCxnSpPr/>
          <p:nvPr/>
        </p:nvCxnSpPr>
        <p:spPr>
          <a:xfrm flipV="1">
            <a:off x="5709924" y="2651146"/>
            <a:ext cx="1295400" cy="959505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FE71B7B0-2352-4B5E-9A2C-FDE9BE45E8D0}"/>
              </a:ext>
            </a:extLst>
          </p:cNvPr>
          <p:cNvGrpSpPr/>
          <p:nvPr/>
        </p:nvGrpSpPr>
        <p:grpSpPr>
          <a:xfrm>
            <a:off x="2214880" y="4693920"/>
            <a:ext cx="2164081" cy="589280"/>
            <a:chOff x="2214880" y="4693920"/>
            <a:chExt cx="2164081" cy="589280"/>
          </a:xfrm>
          <a:noFill/>
        </p:grpSpPr>
        <p:sp>
          <p:nvSpPr>
            <p:cNvPr id="28" name="矩形 27">
              <a:extLst>
                <a:ext uri="{FF2B5EF4-FFF2-40B4-BE49-F238E27FC236}">
                  <a16:creationId xmlns="" xmlns:a16="http://schemas.microsoft.com/office/drawing/2014/main" id="{21655709-00D1-4016-8688-804CA61C7C71}"/>
                </a:ext>
              </a:extLst>
            </p:cNvPr>
            <p:cNvSpPr/>
            <p:nvPr/>
          </p:nvSpPr>
          <p:spPr>
            <a:xfrm>
              <a:off x="3220721" y="4693920"/>
              <a:ext cx="1158240" cy="58928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&amp;a</a:t>
              </a:r>
              <a:endParaRPr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="" xmlns:a16="http://schemas.microsoft.com/office/drawing/2014/main" id="{DAB486AC-C474-433A-A30A-4ED929952E52}"/>
                </a:ext>
              </a:extLst>
            </p:cNvPr>
            <p:cNvSpPr txBox="1"/>
            <p:nvPr/>
          </p:nvSpPr>
          <p:spPr>
            <a:xfrm>
              <a:off x="2214880" y="4749800"/>
              <a:ext cx="914400" cy="46166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temp</a:t>
              </a:r>
              <a:endParaRPr lang="zh-CN" altLang="en-US" sz="2400" dirty="0"/>
            </a:p>
          </p:txBody>
        </p:sp>
      </p:grpSp>
      <p:cxnSp>
        <p:nvCxnSpPr>
          <p:cNvPr id="17" name="直接箭头连接符 16">
            <a:extLst>
              <a:ext uri="{FF2B5EF4-FFF2-40B4-BE49-F238E27FC236}">
                <a16:creationId xmlns="" xmlns:a16="http://schemas.microsoft.com/office/drawing/2014/main" id="{559B3D7A-AA27-4390-89EA-FDA0CB5F3EE7}"/>
              </a:ext>
            </a:extLst>
          </p:cNvPr>
          <p:cNvCxnSpPr/>
          <p:nvPr/>
        </p:nvCxnSpPr>
        <p:spPr>
          <a:xfrm>
            <a:off x="2296160" y="3875425"/>
            <a:ext cx="1137920" cy="8184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="" xmlns:a16="http://schemas.microsoft.com/office/drawing/2014/main" id="{2AC7958B-990C-47C5-BD16-A51F248C10AF}"/>
              </a:ext>
            </a:extLst>
          </p:cNvPr>
          <p:cNvCxnSpPr/>
          <p:nvPr/>
        </p:nvCxnSpPr>
        <p:spPr>
          <a:xfrm flipH="1">
            <a:off x="2733040" y="3610651"/>
            <a:ext cx="1955802" cy="920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="" xmlns:a16="http://schemas.microsoft.com/office/drawing/2014/main" id="{7EB294C4-7AAC-4586-B2D3-69F0117563FA}"/>
              </a:ext>
            </a:extLst>
          </p:cNvPr>
          <p:cNvCxnSpPr/>
          <p:nvPr/>
        </p:nvCxnSpPr>
        <p:spPr>
          <a:xfrm>
            <a:off x="1734820" y="3477568"/>
            <a:ext cx="436880" cy="268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="" xmlns:a16="http://schemas.microsoft.com/office/drawing/2014/main" id="{00D2D9A2-2AA0-49B5-9981-4FB604E86051}"/>
              </a:ext>
            </a:extLst>
          </p:cNvPr>
          <p:cNvCxnSpPr/>
          <p:nvPr/>
        </p:nvCxnSpPr>
        <p:spPr>
          <a:xfrm>
            <a:off x="2976880" y="2965491"/>
            <a:ext cx="436880" cy="268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="" xmlns:a16="http://schemas.microsoft.com/office/drawing/2014/main" id="{78246488-8761-431D-901C-917FA160868F}"/>
              </a:ext>
            </a:extLst>
          </p:cNvPr>
          <p:cNvCxnSpPr>
            <a:stCxn id="6" idx="3"/>
          </p:cNvCxnSpPr>
          <p:nvPr/>
        </p:nvCxnSpPr>
        <p:spPr>
          <a:xfrm flipV="1">
            <a:off x="2651760" y="2519065"/>
            <a:ext cx="3705864" cy="10617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="" xmlns:a16="http://schemas.microsoft.com/office/drawing/2014/main" id="{27E5D5A1-8F31-42D1-BE9E-E914BFA50AAF}"/>
              </a:ext>
            </a:extLst>
          </p:cNvPr>
          <p:cNvCxnSpPr>
            <a:stCxn id="28" idx="3"/>
          </p:cNvCxnSpPr>
          <p:nvPr/>
        </p:nvCxnSpPr>
        <p:spPr>
          <a:xfrm flipV="1">
            <a:off x="4378961" y="3875425"/>
            <a:ext cx="594361" cy="11131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="" xmlns:a16="http://schemas.microsoft.com/office/drawing/2014/main" id="{9BEB7087-C99A-4D5D-85E1-9EB5C6D720F8}"/>
              </a:ext>
            </a:extLst>
          </p:cNvPr>
          <p:cNvCxnSpPr/>
          <p:nvPr/>
        </p:nvCxnSpPr>
        <p:spPr>
          <a:xfrm>
            <a:off x="4757422" y="3422730"/>
            <a:ext cx="436880" cy="268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="" xmlns:a16="http://schemas.microsoft.com/office/drawing/2014/main" id="{A164FED6-ABE5-4369-8CEF-07862E000E23}"/>
              </a:ext>
            </a:extLst>
          </p:cNvPr>
          <p:cNvCxnSpPr/>
          <p:nvPr/>
        </p:nvCxnSpPr>
        <p:spPr>
          <a:xfrm>
            <a:off x="6136644" y="3049925"/>
            <a:ext cx="436880" cy="2686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="" xmlns:a16="http://schemas.microsoft.com/office/drawing/2014/main" id="{D538F501-6DC4-4114-A828-73E903292511}"/>
              </a:ext>
            </a:extLst>
          </p:cNvPr>
          <p:cNvCxnSpPr/>
          <p:nvPr/>
        </p:nvCxnSpPr>
        <p:spPr>
          <a:xfrm flipH="1" flipV="1">
            <a:off x="4424682" y="2651146"/>
            <a:ext cx="457200" cy="58989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>
            <a:extLst>
              <a:ext uri="{FF2B5EF4-FFF2-40B4-BE49-F238E27FC236}">
                <a16:creationId xmlns="" xmlns:a16="http://schemas.microsoft.com/office/drawing/2014/main" id="{F6F42BCB-E0F8-461D-8E69-90DF2996AAD1}"/>
              </a:ext>
            </a:extLst>
          </p:cNvPr>
          <p:cNvGrpSpPr/>
          <p:nvPr/>
        </p:nvGrpSpPr>
        <p:grpSpPr>
          <a:xfrm>
            <a:off x="426720" y="2875280"/>
            <a:ext cx="6695440" cy="3881119"/>
            <a:chOff x="162560" y="2011680"/>
            <a:chExt cx="6959600" cy="4368800"/>
          </a:xfrm>
          <a:noFill/>
        </p:grpSpPr>
        <p:sp>
          <p:nvSpPr>
            <p:cNvPr id="42" name="椭圆 41">
              <a:extLst>
                <a:ext uri="{FF2B5EF4-FFF2-40B4-BE49-F238E27FC236}">
                  <a16:creationId xmlns="" xmlns:a16="http://schemas.microsoft.com/office/drawing/2014/main" id="{97B2BD40-70F6-41FB-A4D8-7ED098AE3D16}"/>
                </a:ext>
              </a:extLst>
            </p:cNvPr>
            <p:cNvSpPr/>
            <p:nvPr/>
          </p:nvSpPr>
          <p:spPr>
            <a:xfrm>
              <a:off x="162560" y="2011680"/>
              <a:ext cx="6959600" cy="2794000"/>
            </a:xfrm>
            <a:prstGeom prst="ellipse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思想气泡: 云 42">
              <a:extLst>
                <a:ext uri="{FF2B5EF4-FFF2-40B4-BE49-F238E27FC236}">
                  <a16:creationId xmlns="" xmlns:a16="http://schemas.microsoft.com/office/drawing/2014/main" id="{94440FC6-2B8F-480B-82C1-5D20CFD1EE2E}"/>
                </a:ext>
              </a:extLst>
            </p:cNvPr>
            <p:cNvSpPr/>
            <p:nvPr/>
          </p:nvSpPr>
          <p:spPr>
            <a:xfrm>
              <a:off x="4211322" y="5029200"/>
              <a:ext cx="2402838" cy="1351280"/>
            </a:xfrm>
            <a:prstGeom prst="cloudCallout">
              <a:avLst>
                <a:gd name="adj1" fmla="val -64385"/>
                <a:gd name="adj2" fmla="val -60808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dirty="0">
                  <a:solidFill>
                    <a:schemeClr val="tx1"/>
                  </a:solidFill>
                </a:rPr>
                <a:t>消亡</a:t>
              </a:r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="" xmlns:a16="http://schemas.microsoft.com/office/drawing/2014/main" id="{51AA8F14-2A9C-47CA-8279-F83EB895F0D2}"/>
              </a:ext>
            </a:extLst>
          </p:cNvPr>
          <p:cNvSpPr txBox="1"/>
          <p:nvPr/>
        </p:nvSpPr>
        <p:spPr>
          <a:xfrm>
            <a:off x="2651760" y="254000"/>
            <a:ext cx="7010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传址参数</a:t>
            </a:r>
            <a:r>
              <a:rPr lang="en-US" altLang="zh-CN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（函数内部修改形参本身</a:t>
            </a:r>
            <a:r>
              <a:rPr lang="en-US" altLang="zh-CN" sz="3200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endParaRPr lang="zh-CN" altLang="en-US" sz="3200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57205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1026"/>
          <p:cNvSpPr>
            <a:spLocks noChangeArrowheads="1"/>
          </p:cNvSpPr>
          <p:nvPr/>
        </p:nvSpPr>
        <p:spPr bwMode="auto">
          <a:xfrm>
            <a:off x="119336" y="44624"/>
            <a:ext cx="11161240" cy="341632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6.8】</a:t>
            </a:r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输入任意一个三位数</a:t>
            </a:r>
            <a:r>
              <a:rPr kumimoji="1"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num</a:t>
            </a:r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（要求</a:t>
            </a:r>
            <a:r>
              <a:rPr kumimoji="1"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num</a:t>
            </a:r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不等于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495</a:t>
            </a:r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，且其百位、十位、个位不全相等，否则重复输入），求出由此数的百位、十位、个位三个数字组成的最大数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max</a:t>
            </a:r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和最小数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（百位数可以为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），再求出新三位数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max</a:t>
            </a:r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－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，即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max</a:t>
            </a:r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的差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如结果小于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100</a:t>
            </a:r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 则百位数视为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0)</a:t>
            </a:r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；只要该数不等于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495</a:t>
            </a:r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，重复以上运算，则经过有限次计算后，必定得到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495</a:t>
            </a:r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例如，对于输入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814</a:t>
            </a:r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，有下列计算过程：</a:t>
            </a:r>
          </a:p>
          <a:p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841-148=693  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963-369= 594  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954-459 =495</a:t>
            </a:r>
            <a:endParaRPr kumimoji="1" lang="zh-CN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对于输入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330</a:t>
            </a:r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，有下列计算过程：</a:t>
            </a:r>
          </a:p>
          <a:p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330-33=297  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972-279= 693  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963-369= 594  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954-459 =495</a:t>
            </a:r>
            <a:endParaRPr kumimoji="1" lang="zh-CN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0966" y="3573016"/>
            <a:ext cx="12096516" cy="29854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思考</a:t>
            </a:r>
            <a:r>
              <a:rPr kumimoji="1" lang="zh-CN" altLang="zh-CN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kumimoji="1" lang="zh-CN" altLang="zh-CN" sz="24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spcBef>
                <a:spcPts val="600"/>
              </a:spcBef>
              <a:spcAft>
                <a:spcPts val="0"/>
              </a:spcAft>
            </a:pPr>
            <a:r>
              <a:rPr kumimoji="1"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设计</a:t>
            </a:r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r>
              <a:rPr kumimoji="1"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get_maxmin</a:t>
            </a:r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用于计算</a:t>
            </a:r>
            <a:r>
              <a:rPr kumimoji="1"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由</a:t>
            </a:r>
            <a:r>
              <a:rPr kumimoji="1"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num</a:t>
            </a:r>
            <a:r>
              <a:rPr kumimoji="1"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百位、十位、个位组成的最大数和最</a:t>
            </a:r>
            <a:r>
              <a:rPr kumimoji="1"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小数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，并能将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这两个数</a:t>
            </a:r>
            <a:r>
              <a:rPr kumimoji="1"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反馈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给</a:t>
            </a:r>
            <a:r>
              <a:rPr kumimoji="1"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主函数不断</a:t>
            </a:r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迭代求新的</a:t>
            </a:r>
            <a:r>
              <a:rPr kumimoji="1"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num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kumimoji="1"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get_maxmin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函数的参数和返回值如何选取？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just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首先</a:t>
            </a:r>
            <a:r>
              <a:rPr kumimoji="1"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num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百位、十位、个</a:t>
            </a:r>
            <a:r>
              <a:rPr kumimoji="1"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位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数应该做参数用以构造最大数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max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和最小数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just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因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max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min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皆需反馈给主函数，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无法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通过返回值实现，可以考虑用指针参数，故返回值可定义为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void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just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故函数定义头部形式可定义为：</a:t>
            </a:r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get_maxmin</a:t>
            </a:r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a,int</a:t>
            </a:r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b,int</a:t>
            </a:r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c, </a:t>
            </a:r>
            <a:r>
              <a:rPr lang="en-US" altLang="zh-CN" sz="2400" dirty="0" err="1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*max, </a:t>
            </a:r>
            <a:r>
              <a:rPr lang="en-US" altLang="zh-CN" sz="2400" dirty="0" err="1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*min)   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ext Box 2"/>
          <p:cNvSpPr txBox="1">
            <a:spLocks noChangeArrowheads="1"/>
          </p:cNvSpPr>
          <p:nvPr/>
        </p:nvSpPr>
        <p:spPr bwMode="auto">
          <a:xfrm>
            <a:off x="335360" y="-97097"/>
            <a:ext cx="67056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程序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实现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152580" name="Rectangle 4"/>
          <p:cNvSpPr>
            <a:spLocks noChangeArrowheads="1"/>
          </p:cNvSpPr>
          <p:nvPr/>
        </p:nvSpPr>
        <p:spPr bwMode="auto">
          <a:xfrm>
            <a:off x="407368" y="476511"/>
            <a:ext cx="6337844" cy="636520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square" lIns="84138" tIns="42863" rIns="84138" bIns="42863" anchor="ctr">
            <a:spAutoFit/>
          </a:bodyPr>
          <a:lstStyle/>
          <a:p>
            <a:pPr defTabSz="844550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#include 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iostream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&gt;</a:t>
            </a:r>
          </a:p>
          <a:p>
            <a:pPr defTabSz="844550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using namespace std;</a:t>
            </a:r>
          </a:p>
          <a:p>
            <a:pPr defTabSz="844550"/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main( ) </a:t>
            </a:r>
          </a:p>
          <a:p>
            <a:pPr defTabSz="844550"/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</a:p>
          <a:p>
            <a:pPr lvl="1" defTabSz="844550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float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a,b,c,d,e,f,g,p1,p2,p3,s1,s2,s3,s;</a:t>
            </a:r>
          </a:p>
          <a:p>
            <a:pPr lvl="1" defTabSz="844550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cin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&gt;&gt;a&gt;&gt;b&gt;&gt;c&gt;&gt;d&gt;&gt;e&gt;&gt;f&gt;&gt;g;</a:t>
            </a:r>
          </a:p>
          <a:p>
            <a:pPr lvl="1" defTabSz="844550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p1=(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a+b+c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)/2;</a:t>
            </a:r>
          </a:p>
          <a:p>
            <a:pPr lvl="1" defTabSz="844550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s1=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sqrt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(p1*(p1-a)*(p1-b)*(p1-c));</a:t>
            </a:r>
          </a:p>
          <a:p>
            <a:pPr lvl="1" defTabSz="844550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p2=(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c+d+e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)/2;</a:t>
            </a:r>
          </a:p>
          <a:p>
            <a:pPr lvl="1" defTabSz="844550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s2=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sqrt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(p2*(p2-c)*(p2-d)*(p2-e));</a:t>
            </a:r>
          </a:p>
          <a:p>
            <a:pPr lvl="1" defTabSz="844550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p3=(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e+f+g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)/2;</a:t>
            </a:r>
          </a:p>
          <a:p>
            <a:pPr lvl="1" defTabSz="844550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s3=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sqrt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(p3*(p3-e)*(p3-f)*(p3-g));</a:t>
            </a:r>
          </a:p>
          <a:p>
            <a:pPr lvl="1" defTabSz="844550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s=s1+s2+s3;</a:t>
            </a:r>
          </a:p>
          <a:p>
            <a:pPr lvl="1" defTabSz="844550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&lt;&lt;s&lt;&lt;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endl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lvl="1" defTabSz="844550"/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system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("pause");</a:t>
            </a:r>
          </a:p>
          <a:p>
            <a:pPr lvl="1" defTabSz="844550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return 0;</a:t>
            </a:r>
          </a:p>
          <a:p>
            <a:pPr defTabSz="844550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663952" y="2348880"/>
            <a:ext cx="5400600" cy="2520280"/>
            <a:chOff x="5663952" y="2348880"/>
            <a:chExt cx="5400600" cy="2520280"/>
          </a:xfrm>
        </p:grpSpPr>
        <p:sp>
          <p:nvSpPr>
            <p:cNvPr id="2" name="云形标注 1"/>
            <p:cNvSpPr/>
            <p:nvPr/>
          </p:nvSpPr>
          <p:spPr bwMode="auto">
            <a:xfrm>
              <a:off x="6816080" y="2348880"/>
              <a:ext cx="4248472" cy="936104"/>
            </a:xfrm>
            <a:prstGeom prst="cloudCallout">
              <a:avLst>
                <a:gd name="adj1" fmla="val -61907"/>
                <a:gd name="adj2" fmla="val 100835"/>
              </a:avLst>
            </a:prstGeom>
            <a:solidFill>
              <a:srgbClr val="CCFF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zh-CN" altLang="en-US" sz="20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 panose="02010600030101010101" pitchFamily="2" charset="-122"/>
                </a:rPr>
                <a:t>缺点：相似代码重复编写，代码复用效率低</a:t>
              </a:r>
            </a:p>
          </p:txBody>
        </p:sp>
        <p:sp>
          <p:nvSpPr>
            <p:cNvPr id="3" name="右大括号 2"/>
            <p:cNvSpPr/>
            <p:nvPr/>
          </p:nvSpPr>
          <p:spPr bwMode="auto">
            <a:xfrm>
              <a:off x="5663952" y="2924944"/>
              <a:ext cx="648072" cy="1944216"/>
            </a:xfrm>
            <a:prstGeom prst="rightBrac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91344" y="116632"/>
            <a:ext cx="734481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#include "</a:t>
            </a:r>
            <a:r>
              <a:rPr lang="en-US" altLang="zh-CN" sz="2400" dirty="0" err="1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iostream</a:t>
            </a:r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"</a:t>
            </a:r>
          </a:p>
          <a:p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using namespace </a:t>
            </a:r>
            <a:r>
              <a:rPr lang="en-US" altLang="zh-CN" sz="2400" dirty="0" err="1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std</a:t>
            </a:r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void </a:t>
            </a:r>
            <a:r>
              <a:rPr lang="en-US" altLang="zh-CN" sz="2400" dirty="0" err="1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get_maxmin</a:t>
            </a:r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a,int</a:t>
            </a:r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b,int</a:t>
            </a:r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c, </a:t>
            </a:r>
            <a:r>
              <a:rPr lang="en-US" altLang="zh-CN" sz="2400" dirty="0" err="1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*max, </a:t>
            </a:r>
            <a:r>
              <a:rPr lang="en-US" altLang="zh-CN" sz="2400" dirty="0" err="1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*min)           </a:t>
            </a:r>
          </a:p>
          <a:p>
            <a:r>
              <a:rPr lang="en-US" altLang="zh-CN" sz="2400" dirty="0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US" altLang="zh-CN" sz="2400" dirty="0" err="1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t;</a:t>
            </a:r>
          </a:p>
          <a:p>
            <a:pPr lvl="1"/>
            <a:r>
              <a:rPr lang="en-US" altLang="zh-CN" sz="2400" dirty="0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if(a&lt;b</a:t>
            </a:r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 </a:t>
            </a:r>
            <a:endParaRPr lang="en-US" altLang="zh-CN" sz="2400" dirty="0" smtClean="0">
              <a:highlight>
                <a:srgbClr val="FFFFFF"/>
              </a:highlight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400" dirty="0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t=</a:t>
            </a:r>
            <a:r>
              <a:rPr lang="en-US" altLang="zh-CN" sz="2400" dirty="0" err="1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a;a</a:t>
            </a:r>
            <a:r>
              <a:rPr lang="en-US" altLang="zh-CN" sz="2400" dirty="0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 err="1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b;b</a:t>
            </a:r>
            <a:r>
              <a:rPr lang="en-US" altLang="zh-CN" sz="2400" dirty="0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=t;}</a:t>
            </a:r>
            <a:endParaRPr lang="en-US" altLang="zh-CN" sz="2400" dirty="0">
              <a:highlight>
                <a:srgbClr val="FFFFFF"/>
              </a:highlight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if(a&lt;c</a:t>
            </a:r>
            <a:r>
              <a:rPr lang="en-US" altLang="zh-CN" sz="2400" dirty="0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400" dirty="0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t=</a:t>
            </a:r>
            <a:r>
              <a:rPr lang="en-US" altLang="zh-CN" sz="2400" dirty="0" err="1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a;a</a:t>
            </a:r>
            <a:r>
              <a:rPr lang="en-US" altLang="zh-CN" sz="2400" dirty="0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 err="1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c;c</a:t>
            </a:r>
            <a:r>
              <a:rPr lang="en-US" altLang="zh-CN" sz="2400" dirty="0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=t;}</a:t>
            </a:r>
            <a:endParaRPr lang="en-US" altLang="zh-CN" sz="2400" dirty="0">
              <a:highlight>
                <a:srgbClr val="FFFFFF"/>
              </a:highlight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if(b&lt;c</a:t>
            </a:r>
            <a:r>
              <a:rPr lang="en-US" altLang="zh-CN" sz="2400" dirty="0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</a:t>
            </a:r>
            <a:r>
              <a:rPr lang="en-US" altLang="zh-CN" sz="2400" dirty="0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t=</a:t>
            </a:r>
            <a:r>
              <a:rPr lang="en-US" altLang="zh-CN" sz="2400" dirty="0" err="1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b;b</a:t>
            </a:r>
            <a:r>
              <a:rPr lang="en-US" altLang="zh-CN" sz="2400" dirty="0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400" dirty="0" err="1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c;c</a:t>
            </a:r>
            <a:r>
              <a:rPr lang="en-US" altLang="zh-CN" sz="2400" dirty="0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=t;}</a:t>
            </a:r>
            <a:endParaRPr lang="en-US" altLang="zh-CN" sz="2400" dirty="0">
              <a:highlight>
                <a:srgbClr val="FFFFFF"/>
              </a:highlight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*max=a*100+ b*10 +c ; </a:t>
            </a:r>
            <a:endParaRPr lang="en-US" altLang="zh-CN" sz="2400" dirty="0" smtClean="0">
              <a:highlight>
                <a:srgbClr val="FFFFFF"/>
              </a:highlight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min=c</a:t>
            </a:r>
            <a:r>
              <a:rPr lang="zh-CN" altLang="en-US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100+ b</a:t>
            </a:r>
            <a:r>
              <a:rPr lang="zh-CN" altLang="en-US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*</a:t>
            </a:r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10 +a</a:t>
            </a:r>
            <a:r>
              <a:rPr lang="zh-CN" altLang="en-US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dirty="0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  <a:endParaRPr lang="en-US" altLang="zh-CN" sz="2400" dirty="0">
              <a:highlight>
                <a:srgbClr val="FFFFFF"/>
              </a:highlight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57975" y="1412776"/>
            <a:ext cx="7128792" cy="535531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2400" dirty="0" err="1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main()</a:t>
            </a:r>
          </a:p>
          <a:p>
            <a:pPr>
              <a:lnSpc>
                <a:spcPct val="95000"/>
              </a:lnSpc>
            </a:pPr>
            <a:r>
              <a:rPr lang="en-US" altLang="zh-CN" sz="2400" dirty="0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    </a:t>
            </a:r>
            <a:r>
              <a:rPr lang="en-US" altLang="zh-CN" sz="2400" dirty="0" err="1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a,b,c,max,min,num</a:t>
            </a:r>
            <a:r>
              <a:rPr lang="en-US" altLang="zh-CN" sz="2400" dirty="0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95000"/>
              </a:lnSpc>
            </a:pPr>
            <a:r>
              <a:rPr lang="en-US" altLang="zh-CN" sz="2400" dirty="0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do</a:t>
            </a:r>
            <a:endParaRPr lang="en-US" altLang="zh-CN" sz="2400" dirty="0">
              <a:highlight>
                <a:srgbClr val="FFFFFF"/>
              </a:highlight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5000"/>
              </a:lnSpc>
            </a:pPr>
            <a:r>
              <a:rPr lang="en-US" altLang="zh-CN" sz="2400" dirty="0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    </a:t>
            </a:r>
            <a:r>
              <a:rPr lang="en-US" altLang="zh-CN" sz="2400" dirty="0" err="1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cin</a:t>
            </a:r>
            <a:r>
              <a:rPr lang="en-US" altLang="zh-CN" sz="2400" dirty="0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&gt;&gt;</a:t>
            </a:r>
            <a:r>
              <a:rPr lang="en-US" altLang="zh-CN" sz="2400" dirty="0" err="1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num</a:t>
            </a:r>
            <a:r>
              <a:rPr lang="en-US" altLang="zh-CN" sz="2400" dirty="0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2">
              <a:lnSpc>
                <a:spcPct val="95000"/>
              </a:lnSpc>
            </a:pPr>
            <a:r>
              <a:rPr lang="en-US" altLang="zh-CN" sz="2400" dirty="0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a=</a:t>
            </a:r>
            <a:r>
              <a:rPr lang="en-US" altLang="zh-CN" sz="2400" dirty="0" err="1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num</a:t>
            </a:r>
            <a:r>
              <a:rPr lang="en-US" altLang="zh-CN" sz="2400" dirty="0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/100;b=num%100/10;c=num%10</a:t>
            </a:r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95000"/>
              </a:lnSpc>
            </a:pPr>
            <a:r>
              <a:rPr lang="pt-BR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}while(num==495||a==b&amp;&amp;a==c); </a:t>
            </a:r>
          </a:p>
          <a:p>
            <a:pPr lvl="1">
              <a:lnSpc>
                <a:spcPct val="95000"/>
              </a:lnSpc>
            </a:pPr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while(</a:t>
            </a:r>
            <a:r>
              <a:rPr lang="en-US" altLang="zh-CN" sz="2400" dirty="0" err="1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num</a:t>
            </a:r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!=495)</a:t>
            </a:r>
          </a:p>
          <a:p>
            <a:pPr lvl="1">
              <a:lnSpc>
                <a:spcPct val="95000"/>
              </a:lnSpc>
            </a:pPr>
            <a:r>
              <a:rPr lang="en-US" altLang="zh-CN" sz="2400" dirty="0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{    </a:t>
            </a:r>
          </a:p>
          <a:p>
            <a:pPr lvl="1">
              <a:lnSpc>
                <a:spcPct val="95000"/>
              </a:lnSpc>
            </a:pPr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get_maxmin</a:t>
            </a:r>
            <a:r>
              <a:rPr lang="en-US" altLang="zh-CN" sz="2400" dirty="0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a,b,c,&amp;max,&amp;min</a:t>
            </a:r>
            <a:r>
              <a:rPr lang="en-US" altLang="zh-CN" sz="2400" dirty="0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);</a:t>
            </a:r>
            <a:endParaRPr lang="zh-CN" altLang="en-US" sz="2400" dirty="0" smtClean="0">
              <a:highlight>
                <a:srgbClr val="FFFFFF"/>
              </a:highlight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  <a:p>
            <a:pPr lvl="2">
              <a:lnSpc>
                <a:spcPct val="95000"/>
              </a:lnSpc>
            </a:pPr>
            <a:r>
              <a:rPr lang="en-US" altLang="zh-CN" sz="2400" dirty="0" err="1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num</a:t>
            </a:r>
            <a:r>
              <a:rPr lang="en-US" altLang="zh-CN" sz="2400" dirty="0" smtClean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=max-min</a:t>
            </a:r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2">
              <a:lnSpc>
                <a:spcPct val="95000"/>
              </a:lnSpc>
            </a:pPr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a=</a:t>
            </a:r>
            <a:r>
              <a:rPr lang="en-US" altLang="zh-CN" sz="2400" dirty="0" err="1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num</a:t>
            </a:r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/100; b=num%100/10; c=num%10;</a:t>
            </a:r>
          </a:p>
          <a:p>
            <a:pPr lvl="2">
              <a:lnSpc>
                <a:spcPct val="95000"/>
              </a:lnSpc>
            </a:pPr>
            <a:r>
              <a:rPr lang="en-US" altLang="zh-CN" sz="2400" dirty="0" err="1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cout</a:t>
            </a:r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&lt;&lt;max&lt;&lt;"-"&lt;&lt;min&lt;&lt;"==&gt;"&lt;&lt;</a:t>
            </a:r>
            <a:r>
              <a:rPr lang="en-US" altLang="zh-CN" sz="2400" dirty="0" err="1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num</a:t>
            </a:r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&lt;&lt;</a:t>
            </a:r>
            <a:r>
              <a:rPr lang="en-US" altLang="zh-CN" sz="2400" dirty="0" err="1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endl</a:t>
            </a:r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95000"/>
              </a:lnSpc>
            </a:pPr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</a:p>
          <a:p>
            <a:pPr lvl="1">
              <a:lnSpc>
                <a:spcPct val="95000"/>
              </a:lnSpc>
            </a:pPr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system("pause");return 0;</a:t>
            </a:r>
          </a:p>
          <a:p>
            <a:pPr>
              <a:lnSpc>
                <a:spcPct val="95000"/>
              </a:lnSpc>
            </a:pPr>
            <a:r>
              <a:rPr lang="en-US" altLang="zh-CN" sz="2400" dirty="0">
                <a:highlight>
                  <a:srgbClr val="FFFFFF"/>
                </a:highlight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云形标注 3"/>
          <p:cNvSpPr/>
          <p:nvPr/>
        </p:nvSpPr>
        <p:spPr bwMode="auto">
          <a:xfrm>
            <a:off x="7968208" y="3645024"/>
            <a:ext cx="4608512" cy="560654"/>
          </a:xfrm>
          <a:prstGeom prst="cloudCallout">
            <a:avLst>
              <a:gd name="adj1" fmla="val -62160"/>
              <a:gd name="adj2" fmla="val 45048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如何调用函数</a:t>
            </a:r>
            <a:r>
              <a:rPr lang="en-US" altLang="zh-CN" sz="20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get_maxmin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云形标注 4"/>
          <p:cNvSpPr/>
          <p:nvPr/>
        </p:nvSpPr>
        <p:spPr bwMode="auto">
          <a:xfrm>
            <a:off x="2567608" y="2348880"/>
            <a:ext cx="2448272" cy="1584176"/>
          </a:xfrm>
          <a:prstGeom prst="cloudCallout">
            <a:avLst>
              <a:gd name="adj1" fmla="val -75549"/>
              <a:gd name="adj2" fmla="val 37424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三条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if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语句使得</a:t>
            </a:r>
            <a:r>
              <a:rPr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a&gt;=b&gt;=c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云形标注 5"/>
          <p:cNvSpPr/>
          <p:nvPr/>
        </p:nvSpPr>
        <p:spPr bwMode="auto">
          <a:xfrm>
            <a:off x="1847528" y="5183912"/>
            <a:ext cx="3189400" cy="1584176"/>
          </a:xfrm>
          <a:prstGeom prst="cloudCallout">
            <a:avLst>
              <a:gd name="adj1" fmla="val -73435"/>
              <a:gd name="adj2" fmla="val -65493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如何构造并保存由</a:t>
            </a:r>
            <a:r>
              <a:rPr lang="en-US" altLang="zh-CN" sz="20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abc</a:t>
            </a:r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构成的最大三位数和最小三位数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8112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01" name="Rectangle 13"/>
          <p:cNvSpPr>
            <a:spLocks noChangeArrowheads="1"/>
          </p:cNvSpPr>
          <p:nvPr/>
        </p:nvSpPr>
        <p:spPr bwMode="auto">
          <a:xfrm>
            <a:off x="263352" y="-99392"/>
            <a:ext cx="6480175" cy="838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lang="en-US" altLang="zh-CN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6.2.4</a:t>
            </a: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数组</a:t>
            </a:r>
            <a:r>
              <a:rPr lang="zh-CN" altLang="en-US" sz="28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名作参数 </a:t>
            </a:r>
          </a:p>
        </p:txBody>
      </p:sp>
      <p:sp>
        <p:nvSpPr>
          <p:cNvPr id="191502" name="Text Box 14"/>
          <p:cNvSpPr txBox="1">
            <a:spLocks noChangeArrowheads="1"/>
          </p:cNvSpPr>
          <p:nvPr/>
        </p:nvSpPr>
        <p:spPr bwMode="auto">
          <a:xfrm>
            <a:off x="263352" y="620688"/>
            <a:ext cx="9721080" cy="153272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特点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：对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形参数组的任何改变均会影响实参所指地址里的内容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5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形参</a:t>
            </a:r>
            <a:r>
              <a:rPr kumimoji="1" lang="zh-CN" altLang="en-US" sz="24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：数组</a:t>
            </a:r>
            <a:endParaRPr kumimoji="1" lang="zh-CN" altLang="en-US" sz="24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5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实参</a:t>
            </a:r>
            <a:r>
              <a:rPr kumimoji="1" lang="zh-CN" altLang="en-US" sz="24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：数组</a:t>
            </a:r>
            <a:r>
              <a:rPr kumimoji="1"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名或指针变量 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119336" y="2153415"/>
            <a:ext cx="8712968" cy="5355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6.9】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对含有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个元素的整型数组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，从大到小进行排序。 </a:t>
            </a:r>
          </a:p>
        </p:txBody>
      </p:sp>
      <p:sp>
        <p:nvSpPr>
          <p:cNvPr id="6" name="Text Box 11"/>
          <p:cNvSpPr txBox="1">
            <a:spLocks noChangeArrowheads="1"/>
          </p:cNvSpPr>
          <p:nvPr/>
        </p:nvSpPr>
        <p:spPr bwMode="auto">
          <a:xfrm>
            <a:off x="5411688" y="4917275"/>
            <a:ext cx="3276600" cy="535531"/>
          </a:xfrm>
          <a:prstGeom prst="rect">
            <a:avLst/>
          </a:prstGeom>
          <a:gradFill rotWithShape="0">
            <a:gsLst>
              <a:gs pos="0">
                <a:srgbClr val="CCFFFF"/>
              </a:gs>
              <a:gs pos="50000">
                <a:srgbClr val="CCFFFF">
                  <a:gamma/>
                  <a:tint val="0"/>
                  <a:invGamma/>
                </a:srgbClr>
              </a:gs>
              <a:gs pos="100000">
                <a:srgbClr val="CCFFFF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调用：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sort(</a:t>
            </a:r>
            <a:r>
              <a:rPr kumimoji="1" lang="en-US" altLang="zh-CN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en-US" altLang="zh-CN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,10);</a:t>
            </a: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335360" y="2703016"/>
            <a:ext cx="4953000" cy="415498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void sort(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x[]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n) </a:t>
            </a:r>
          </a:p>
          <a:p>
            <a:pPr eaLnBrk="0" hangingPunct="0"/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{   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i,j,k,w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for(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=0;i&lt;n-1;i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++)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{   k=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for(j=i+1;j&lt;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n;j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++)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if(x[k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]&lt;x[j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])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k=j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if(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!=k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{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w=x[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];x[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]=x[k];x[k]=w;} </a:t>
            </a:r>
          </a:p>
          <a:p>
            <a:pPr eaLnBrk="0" hangingPunct="0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}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0" hangingPunct="0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</p:txBody>
      </p:sp>
      <p:pic>
        <p:nvPicPr>
          <p:cNvPr id="8" name="Picture 1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88288" y="2996288"/>
            <a:ext cx="2819400" cy="3505200"/>
          </a:xfrm>
          <a:prstGeom prst="rect">
            <a:avLst/>
          </a:prstGeom>
          <a:noFill/>
        </p:spPr>
      </p:pic>
      <p:sp>
        <p:nvSpPr>
          <p:cNvPr id="10" name="云形标注 9"/>
          <p:cNvSpPr/>
          <p:nvPr/>
        </p:nvSpPr>
        <p:spPr bwMode="auto">
          <a:xfrm>
            <a:off x="4295800" y="3253176"/>
            <a:ext cx="3834239" cy="1059561"/>
          </a:xfrm>
          <a:prstGeom prst="cloudCallout">
            <a:avLst>
              <a:gd name="adj1" fmla="val -82910"/>
              <a:gd name="adj2" fmla="val -65806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kumimoji="1" lang="zh-CN" altLang="en-US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数值型数组的元素个数一般须传给形参</a:t>
            </a:r>
            <a:endParaRPr kumimoji="1" lang="zh-CN" altLang="en-US" sz="20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Text Box 2"/>
          <p:cNvSpPr txBox="1">
            <a:spLocks noChangeArrowheads="1"/>
          </p:cNvSpPr>
          <p:nvPr/>
        </p:nvSpPr>
        <p:spPr bwMode="auto">
          <a:xfrm>
            <a:off x="336043" y="3212976"/>
            <a:ext cx="7920197" cy="156966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kumimoji="1"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注意：</a:t>
            </a:r>
          </a:p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形参数组可以不给出长度，若给出长度，必须用常量；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just">
              <a:lnSpc>
                <a:spcPct val="120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调用函数的实参数组必须是数组名，才代表传递地址；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193580" name="Group 44"/>
          <p:cNvGrpSpPr/>
          <p:nvPr/>
        </p:nvGrpSpPr>
        <p:grpSpPr bwMode="auto">
          <a:xfrm>
            <a:off x="335107" y="234769"/>
            <a:ext cx="7292975" cy="3348038"/>
            <a:chOff x="0" y="0"/>
            <a:chExt cx="2116" cy="1920"/>
          </a:xfrm>
        </p:grpSpPr>
        <p:grpSp>
          <p:nvGrpSpPr>
            <p:cNvPr id="193581" name="Group 45"/>
            <p:cNvGrpSpPr/>
            <p:nvPr/>
          </p:nvGrpSpPr>
          <p:grpSpPr bwMode="auto">
            <a:xfrm>
              <a:off x="0" y="0"/>
              <a:ext cx="1094" cy="384"/>
              <a:chOff x="0" y="0"/>
              <a:chExt cx="1094" cy="384"/>
            </a:xfrm>
          </p:grpSpPr>
          <p:sp>
            <p:nvSpPr>
              <p:cNvPr id="193582" name="Rectangle 46"/>
              <p:cNvSpPr>
                <a:spLocks noChangeArrowheads="1"/>
              </p:cNvSpPr>
              <p:nvPr/>
            </p:nvSpPr>
            <p:spPr bwMode="auto">
              <a:xfrm>
                <a:off x="43" y="0"/>
                <a:ext cx="1008" cy="384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/>
              <a:lstStyle/>
              <a:p>
                <a:pPr algn="ctr">
                  <a:tabLst>
                    <a:tab pos="457200" algn="l"/>
                  </a:tabLst>
                </a:pPr>
                <a:r>
                  <a:rPr kumimoji="1" lang="zh-CN" altLang="en-US" sz="2400" b="1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正确</a:t>
                </a:r>
              </a:p>
              <a:p>
                <a:pPr algn="ctr" eaLnBrk="0" hangingPunct="0">
                  <a:tabLst>
                    <a:tab pos="457200" algn="l"/>
                  </a:tabLst>
                </a:pPr>
                <a:endParaRPr kumimoji="1" lang="en-US" altLang="zh-CN" sz="2400" b="1" dirty="0">
                  <a:latin typeface="Times New Roman" panose="02020603050405020304" pitchFamily="18" charset="0"/>
                  <a:ea typeface="楷体" panose="02010609060101010101" pitchFamily="49" charset="-122"/>
                </a:endParaRPr>
              </a:p>
            </p:txBody>
          </p:sp>
          <p:sp>
            <p:nvSpPr>
              <p:cNvPr id="193583" name="Rectangle 4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094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93584" name="Group 48"/>
            <p:cNvGrpSpPr/>
            <p:nvPr/>
          </p:nvGrpSpPr>
          <p:grpSpPr bwMode="auto">
            <a:xfrm>
              <a:off x="1094" y="0"/>
              <a:ext cx="1022" cy="384"/>
              <a:chOff x="1094" y="0"/>
              <a:chExt cx="1022" cy="384"/>
            </a:xfrm>
          </p:grpSpPr>
          <p:sp>
            <p:nvSpPr>
              <p:cNvPr id="193585" name="Rectangle 49"/>
              <p:cNvSpPr>
                <a:spLocks noChangeArrowheads="1"/>
              </p:cNvSpPr>
              <p:nvPr/>
            </p:nvSpPr>
            <p:spPr bwMode="auto">
              <a:xfrm>
                <a:off x="1135" y="0"/>
                <a:ext cx="936" cy="384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/>
              <a:lstStyle/>
              <a:p>
                <a:pPr algn="ctr">
                  <a:tabLst>
                    <a:tab pos="457200" algn="l"/>
                  </a:tabLst>
                </a:pPr>
                <a:r>
                  <a:rPr kumimoji="1" lang="zh-CN" altLang="en-US" sz="2400" b="1" dirty="0">
                    <a:latin typeface="Times New Roman" panose="02020603050405020304" pitchFamily="18" charset="0"/>
                    <a:ea typeface="楷体" panose="02010609060101010101" pitchFamily="49" charset="-122"/>
                  </a:rPr>
                  <a:t>错误</a:t>
                </a:r>
              </a:p>
              <a:p>
                <a:pPr algn="ctr" eaLnBrk="0" hangingPunct="0">
                  <a:tabLst>
                    <a:tab pos="457200" algn="l"/>
                  </a:tabLst>
                </a:pPr>
                <a:endParaRPr kumimoji="1"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3586" name="Rectangle 50"/>
              <p:cNvSpPr>
                <a:spLocks noChangeArrowheads="1"/>
              </p:cNvSpPr>
              <p:nvPr/>
            </p:nvSpPr>
            <p:spPr bwMode="auto">
              <a:xfrm>
                <a:off x="1094" y="0"/>
                <a:ext cx="102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93593" name="Group 57"/>
            <p:cNvGrpSpPr/>
            <p:nvPr/>
          </p:nvGrpSpPr>
          <p:grpSpPr bwMode="auto">
            <a:xfrm>
              <a:off x="0" y="386"/>
              <a:ext cx="1094" cy="1534"/>
              <a:chOff x="0" y="386"/>
              <a:chExt cx="1094" cy="1534"/>
            </a:xfrm>
          </p:grpSpPr>
          <p:sp>
            <p:nvSpPr>
              <p:cNvPr id="193594" name="Rectangle 58"/>
              <p:cNvSpPr>
                <a:spLocks noChangeArrowheads="1"/>
              </p:cNvSpPr>
              <p:nvPr/>
            </p:nvSpPr>
            <p:spPr bwMode="auto">
              <a:xfrm>
                <a:off x="43" y="768"/>
                <a:ext cx="1008" cy="1152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/>
              <a:lstStyle/>
              <a:p>
                <a:pPr algn="just">
                  <a:tabLst>
                    <a:tab pos="457200" algn="l"/>
                  </a:tabLst>
                </a:pPr>
                <a:r>
                  <a:rPr kumimoji="1" lang="en-US" altLang="zh-CN" sz="2400" b="1" dirty="0">
                    <a:latin typeface="Times New Roman" panose="02020603050405020304" pitchFamily="18" charset="0"/>
                  </a:rPr>
                  <a:t>void sort(</a:t>
                </a:r>
                <a:r>
                  <a:rPr kumimoji="1" lang="en-US" altLang="zh-CN" sz="2400" b="1" dirty="0" err="1">
                    <a:latin typeface="Times New Roman" panose="02020603050405020304" pitchFamily="18" charset="0"/>
                  </a:rPr>
                  <a:t>int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</a:rPr>
                  <a:t> a[],</a:t>
                </a:r>
                <a:r>
                  <a:rPr kumimoji="1" lang="en-US" altLang="zh-CN" sz="2400" b="1" dirty="0" err="1">
                    <a:latin typeface="Times New Roman" panose="02020603050405020304" pitchFamily="18" charset="0"/>
                  </a:rPr>
                  <a:t>int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</a:rPr>
                  <a:t> n) </a:t>
                </a:r>
              </a:p>
              <a:p>
                <a:pPr algn="just" eaLnBrk="0" hangingPunct="0">
                  <a:tabLst>
                    <a:tab pos="457200" algn="l"/>
                  </a:tabLst>
                </a:pPr>
                <a:endParaRPr kumimoji="1"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3595" name="Rectangle 59"/>
              <p:cNvSpPr>
                <a:spLocks noChangeArrowheads="1"/>
              </p:cNvSpPr>
              <p:nvPr/>
            </p:nvSpPr>
            <p:spPr bwMode="auto">
              <a:xfrm>
                <a:off x="0" y="386"/>
                <a:ext cx="1094" cy="116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93596" name="Group 60"/>
            <p:cNvGrpSpPr/>
            <p:nvPr/>
          </p:nvGrpSpPr>
          <p:grpSpPr bwMode="auto">
            <a:xfrm>
              <a:off x="1094" y="386"/>
              <a:ext cx="1022" cy="426"/>
              <a:chOff x="1094" y="386"/>
              <a:chExt cx="1022" cy="426"/>
            </a:xfrm>
          </p:grpSpPr>
          <p:sp>
            <p:nvSpPr>
              <p:cNvPr id="193597" name="Rectangle 61"/>
              <p:cNvSpPr>
                <a:spLocks noChangeArrowheads="1"/>
              </p:cNvSpPr>
              <p:nvPr/>
            </p:nvSpPr>
            <p:spPr bwMode="auto">
              <a:xfrm>
                <a:off x="1137" y="428"/>
                <a:ext cx="936" cy="384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/>
              <a:lstStyle/>
              <a:p>
                <a:pPr algn="just">
                  <a:tabLst>
                    <a:tab pos="457200" algn="l"/>
                  </a:tabLst>
                </a:pPr>
                <a:r>
                  <a:rPr kumimoji="1" lang="en-US" altLang="zh-CN" sz="2400" b="1" dirty="0">
                    <a:latin typeface="Times New Roman" panose="02020603050405020304" pitchFamily="18" charset="0"/>
                  </a:rPr>
                  <a:t>void sort(</a:t>
                </a:r>
                <a:r>
                  <a:rPr kumimoji="1" lang="en-US" altLang="zh-CN" sz="2400" b="1" dirty="0" err="1">
                    <a:latin typeface="Times New Roman" panose="02020603050405020304" pitchFamily="18" charset="0"/>
                  </a:rPr>
                  <a:t>int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</a:rPr>
                  <a:t> a[n],</a:t>
                </a:r>
                <a:r>
                  <a:rPr kumimoji="1" lang="en-US" altLang="zh-CN" sz="2400" b="1" dirty="0" err="1">
                    <a:latin typeface="Times New Roman" panose="02020603050405020304" pitchFamily="18" charset="0"/>
                  </a:rPr>
                  <a:t>int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</a:rPr>
                  <a:t> n)</a:t>
                </a:r>
              </a:p>
              <a:p>
                <a:pPr algn="just" eaLnBrk="0" hangingPunct="0">
                  <a:tabLst>
                    <a:tab pos="457200" algn="l"/>
                  </a:tabLst>
                </a:pPr>
                <a:endParaRPr kumimoji="1"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3598" name="Rectangle 62"/>
              <p:cNvSpPr>
                <a:spLocks noChangeArrowheads="1"/>
              </p:cNvSpPr>
              <p:nvPr/>
            </p:nvSpPr>
            <p:spPr bwMode="auto">
              <a:xfrm>
                <a:off x="1094" y="386"/>
                <a:ext cx="102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93599" name="Group 63"/>
            <p:cNvGrpSpPr/>
            <p:nvPr/>
          </p:nvGrpSpPr>
          <p:grpSpPr bwMode="auto">
            <a:xfrm>
              <a:off x="1094" y="787"/>
              <a:ext cx="1022" cy="438"/>
              <a:chOff x="1094" y="787"/>
              <a:chExt cx="1022" cy="438"/>
            </a:xfrm>
          </p:grpSpPr>
          <p:sp>
            <p:nvSpPr>
              <p:cNvPr id="193600" name="Rectangle 64"/>
              <p:cNvSpPr>
                <a:spLocks noChangeArrowheads="1"/>
              </p:cNvSpPr>
              <p:nvPr/>
            </p:nvSpPr>
            <p:spPr bwMode="auto">
              <a:xfrm>
                <a:off x="1137" y="841"/>
                <a:ext cx="936" cy="384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/>
              <a:lstStyle/>
              <a:p>
                <a:pPr algn="just">
                  <a:tabLst>
                    <a:tab pos="457200" algn="l"/>
                  </a:tabLst>
                </a:pPr>
                <a:r>
                  <a:rPr kumimoji="1" lang="en-US" altLang="zh-CN" sz="2400" b="1" dirty="0">
                    <a:latin typeface="Times New Roman" panose="02020603050405020304" pitchFamily="18" charset="0"/>
                  </a:rPr>
                  <a:t>void sort(</a:t>
                </a:r>
                <a:r>
                  <a:rPr kumimoji="1" lang="en-US" altLang="zh-CN" sz="2400" b="1" dirty="0" err="1">
                    <a:latin typeface="Times New Roman" panose="02020603050405020304" pitchFamily="18" charset="0"/>
                  </a:rPr>
                  <a:t>int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</a:rPr>
                  <a:t> a[];</a:t>
                </a:r>
                <a:r>
                  <a:rPr kumimoji="1" lang="en-US" altLang="zh-CN" sz="2400" b="1" dirty="0" err="1">
                    <a:latin typeface="Times New Roman" panose="02020603050405020304" pitchFamily="18" charset="0"/>
                  </a:rPr>
                  <a:t>int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</a:rPr>
                  <a:t> n)</a:t>
                </a:r>
              </a:p>
              <a:p>
                <a:pPr algn="just" eaLnBrk="0" hangingPunct="0">
                  <a:tabLst>
                    <a:tab pos="457200" algn="l"/>
                  </a:tabLst>
                </a:pPr>
                <a:endParaRPr kumimoji="1"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3601" name="Rectangle 65"/>
              <p:cNvSpPr>
                <a:spLocks noChangeArrowheads="1"/>
              </p:cNvSpPr>
              <p:nvPr/>
            </p:nvSpPr>
            <p:spPr bwMode="auto">
              <a:xfrm>
                <a:off x="1094" y="787"/>
                <a:ext cx="102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  <p:grpSp>
          <p:nvGrpSpPr>
            <p:cNvPr id="193602" name="Group 66"/>
            <p:cNvGrpSpPr/>
            <p:nvPr/>
          </p:nvGrpSpPr>
          <p:grpSpPr bwMode="auto">
            <a:xfrm>
              <a:off x="1094" y="1171"/>
              <a:ext cx="1022" cy="425"/>
              <a:chOff x="1094" y="1171"/>
              <a:chExt cx="1022" cy="425"/>
            </a:xfrm>
          </p:grpSpPr>
          <p:sp>
            <p:nvSpPr>
              <p:cNvPr id="193603" name="Rectangle 67"/>
              <p:cNvSpPr>
                <a:spLocks noChangeArrowheads="1"/>
              </p:cNvSpPr>
              <p:nvPr/>
            </p:nvSpPr>
            <p:spPr bwMode="auto">
              <a:xfrm>
                <a:off x="1137" y="1212"/>
                <a:ext cx="936" cy="384"/>
              </a:xfrm>
              <a:prstGeom prst="rect">
                <a:avLst/>
              </a:prstGeom>
              <a:noFill/>
              <a:ln w="19050">
                <a:noFill/>
                <a:miter lim="800000"/>
              </a:ln>
              <a:effectLst/>
            </p:spPr>
            <p:txBody>
              <a:bodyPr/>
              <a:lstStyle/>
              <a:p>
                <a:pPr algn="just">
                  <a:tabLst>
                    <a:tab pos="457200" algn="l"/>
                  </a:tabLst>
                </a:pPr>
                <a:r>
                  <a:rPr kumimoji="1" lang="en-US" altLang="zh-CN" sz="2400" b="1" dirty="0">
                    <a:latin typeface="Times New Roman" panose="02020603050405020304" pitchFamily="18" charset="0"/>
                  </a:rPr>
                  <a:t>void sort(</a:t>
                </a:r>
                <a:r>
                  <a:rPr kumimoji="1" lang="en-US" altLang="zh-CN" sz="2400" b="1" dirty="0" err="1">
                    <a:latin typeface="Times New Roman" panose="02020603050405020304" pitchFamily="18" charset="0"/>
                  </a:rPr>
                  <a:t>int</a:t>
                </a:r>
                <a:r>
                  <a:rPr kumimoji="1" lang="en-US" altLang="zh-CN" sz="2400" b="1" dirty="0">
                    <a:latin typeface="Times New Roman" panose="02020603050405020304" pitchFamily="18" charset="0"/>
                  </a:rPr>
                  <a:t> a[],n</a:t>
                </a:r>
                <a:r>
                  <a:rPr kumimoji="1" lang="en-US" altLang="zh-CN" sz="2400" b="1" dirty="0" smtClean="0">
                    <a:latin typeface="Times New Roman" panose="02020603050405020304" pitchFamily="18" charset="0"/>
                  </a:rPr>
                  <a:t>)</a:t>
                </a:r>
                <a:endParaRPr kumimoji="1"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3604" name="Rectangle 68"/>
              <p:cNvSpPr>
                <a:spLocks noChangeArrowheads="1"/>
              </p:cNvSpPr>
              <p:nvPr/>
            </p:nvSpPr>
            <p:spPr bwMode="auto">
              <a:xfrm>
                <a:off x="1094" y="1171"/>
                <a:ext cx="102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</a:ln>
              <a:effectLst/>
            </p:spPr>
            <p:txBody>
              <a:bodyPr anchor="ctr"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3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Text Box 2"/>
          <p:cNvSpPr txBox="1">
            <a:spLocks noChangeArrowheads="1"/>
          </p:cNvSpPr>
          <p:nvPr/>
        </p:nvSpPr>
        <p:spPr bwMode="auto">
          <a:xfrm>
            <a:off x="0" y="-21213"/>
            <a:ext cx="8172450" cy="5355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6.10】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字符串的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复制</a:t>
            </a:r>
            <a:endParaRPr kumimoji="1"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2275" name="Text Box 3"/>
          <p:cNvSpPr txBox="1">
            <a:spLocks noChangeArrowheads="1"/>
          </p:cNvSpPr>
          <p:nvPr/>
        </p:nvSpPr>
        <p:spPr bwMode="auto">
          <a:xfrm>
            <a:off x="191344" y="460672"/>
            <a:ext cx="5976664" cy="450584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5000"/>
              </a:lnSpc>
              <a:spcBef>
                <a:spcPct val="15000"/>
              </a:spcBef>
              <a:buClrTx/>
              <a:buSz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 algn="l">
              <a:lnSpc>
                <a:spcPct val="95000"/>
              </a:lnSpc>
              <a:spcBef>
                <a:spcPct val="15000"/>
              </a:spcBef>
              <a:buClrTx/>
              <a:buSz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copy_string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(char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from[ ],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to[ ])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while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                               ) 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    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to[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]=from[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 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}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2277" name="Text Box 5"/>
          <p:cNvSpPr txBox="1">
            <a:spLocks noChangeArrowheads="1"/>
          </p:cNvSpPr>
          <p:nvPr/>
        </p:nvSpPr>
        <p:spPr bwMode="auto">
          <a:xfrm>
            <a:off x="1919536" y="2060848"/>
            <a:ext cx="19431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rom[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]!='\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0'</a:t>
            </a: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695400" y="4069580"/>
            <a:ext cx="1656184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o[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]='\0';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2279" name="Text Box 7"/>
          <p:cNvSpPr txBox="1">
            <a:spLocks noChangeArrowheads="1"/>
          </p:cNvSpPr>
          <p:nvPr/>
        </p:nvSpPr>
        <p:spPr bwMode="auto">
          <a:xfrm>
            <a:off x="4223792" y="4869160"/>
            <a:ext cx="230505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copy_string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a,b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3952340" y="3268284"/>
            <a:ext cx="8208912" cy="358251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15000"/>
              </a:spcBef>
            </a:pP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char a[50]="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am a teacher.",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b[50]="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are a student.";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&lt;&lt;a&lt;&lt;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&lt;&lt;b&lt;&lt;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&lt;&lt;a&lt;&lt;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&lt;&lt;b&lt;&lt;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>
              <a:lnSpc>
                <a:spcPct val="95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system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("pause");</a:t>
            </a:r>
          </a:p>
          <a:p>
            <a:pPr>
              <a:lnSpc>
                <a:spcPct val="95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464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500"/>
                                        <p:tgtEl>
                                          <p:spTgt spid="182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500"/>
                                        <p:tgtEl>
                                          <p:spTgt spid="182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500"/>
                                        <p:tgtEl>
                                          <p:spTgt spid="182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500"/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500"/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500"/>
                                        <p:tgtEl>
                                          <p:spTgt spid="18227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2277" grpId="0"/>
      <p:bldP spid="18227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Text Box 2"/>
          <p:cNvSpPr txBox="1">
            <a:spLocks noChangeArrowheads="1"/>
          </p:cNvSpPr>
          <p:nvPr/>
        </p:nvSpPr>
        <p:spPr bwMode="auto">
          <a:xfrm>
            <a:off x="94824" y="5650545"/>
            <a:ext cx="8172450" cy="96075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kumimoji="1"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注意：</a:t>
            </a:r>
          </a:p>
          <a:p>
            <a:pPr>
              <a:spcBef>
                <a:spcPct val="25000"/>
              </a:spcBef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若对应的实参是指针变量，则该指针应有确定的指向。</a:t>
            </a:r>
            <a:r>
              <a:rPr kumimoji="1"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183301" name="Text Box 5"/>
          <p:cNvSpPr txBox="1">
            <a:spLocks noChangeArrowheads="1"/>
          </p:cNvSpPr>
          <p:nvPr/>
        </p:nvSpPr>
        <p:spPr bwMode="auto">
          <a:xfrm>
            <a:off x="5692994" y="620688"/>
            <a:ext cx="4800600" cy="511259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</p:spPr>
        <p:txBody>
          <a:bodyPr/>
          <a:lstStyle/>
          <a:p>
            <a:pPr algn="just" eaLnBrk="0" hangingPunct="0">
              <a:lnSpc>
                <a:spcPct val="105000"/>
              </a:lnSpc>
            </a:pP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main()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char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*a,*b;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; 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0" hangingPunct="0">
              <a:lnSpc>
                <a:spcPct val="105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cin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&gt;&gt;a&gt;&gt;b;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copy_string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a,b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cout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&lt;&lt;a&lt;&lt; b&lt;&lt;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endl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algn="just" eaLnBrk="0" hangingPunct="0">
              <a:lnSpc>
                <a:spcPct val="105000"/>
              </a:lnSpc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delete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[]a; </a:t>
            </a:r>
            <a:endParaRPr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 eaLnBrk="0" hangingPunct="0">
              <a:lnSpc>
                <a:spcPct val="105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delete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[]b;</a:t>
            </a:r>
          </a:p>
          <a:p>
            <a:pPr algn="just" eaLnBrk="0" hangingPunct="0">
              <a:lnSpc>
                <a:spcPct val="105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system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("pause");</a:t>
            </a:r>
          </a:p>
          <a:p>
            <a:pPr algn="just" eaLnBrk="0" hangingPunct="0">
              <a:lnSpc>
                <a:spcPct val="105000"/>
              </a:lnSpc>
              <a:buClrTx/>
              <a:buSzTx/>
              <a:buFontTx/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return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0;</a:t>
            </a:r>
          </a:p>
          <a:p>
            <a:pPr algn="just" eaLnBrk="0" hangingPunct="0">
              <a:lnSpc>
                <a:spcPct val="105000"/>
              </a:lnSpc>
              <a:buClrTx/>
              <a:buSzTx/>
              <a:buFontTx/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83306" name="Text Box 10"/>
          <p:cNvSpPr txBox="1">
            <a:spLocks noChangeArrowheads="1"/>
          </p:cNvSpPr>
          <p:nvPr/>
        </p:nvSpPr>
        <p:spPr bwMode="auto">
          <a:xfrm>
            <a:off x="5988000" y="2108978"/>
            <a:ext cx="2232025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a=new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char[20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]</a:t>
            </a:r>
          </a:p>
        </p:txBody>
      </p:sp>
      <p:sp>
        <p:nvSpPr>
          <p:cNvPr id="183307" name="Text Box 11"/>
          <p:cNvSpPr txBox="1">
            <a:spLocks noChangeArrowheads="1"/>
          </p:cNvSpPr>
          <p:nvPr/>
        </p:nvSpPr>
        <p:spPr bwMode="auto">
          <a:xfrm>
            <a:off x="5999535" y="1772745"/>
            <a:ext cx="2232025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b=new char[20]</a:t>
            </a:r>
          </a:p>
        </p:txBody>
      </p:sp>
      <p:sp>
        <p:nvSpPr>
          <p:cNvPr id="6" name="云形标注 5"/>
          <p:cNvSpPr/>
          <p:nvPr/>
        </p:nvSpPr>
        <p:spPr bwMode="auto">
          <a:xfrm>
            <a:off x="7176120" y="0"/>
            <a:ext cx="4608511" cy="890674"/>
          </a:xfrm>
          <a:prstGeom prst="cloudCallout">
            <a:avLst>
              <a:gd name="adj1" fmla="val -45688"/>
              <a:gd name="adj2" fmla="val 155619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指针必须有明确指向才能向其所指内存输入数据</a:t>
            </a:r>
            <a:endParaRPr kumimoji="0" lang="zh-CN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418" y="620219"/>
            <a:ext cx="5538305" cy="288078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95000"/>
              </a:lnSpc>
              <a:spcBef>
                <a:spcPct val="15000"/>
              </a:spcBef>
              <a:buClrTx/>
              <a:buSz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&lt;iostream&gt;</a:t>
            </a:r>
          </a:p>
          <a:p>
            <a:pPr algn="l">
              <a:lnSpc>
                <a:spcPct val="95000"/>
              </a:lnSpc>
              <a:spcBef>
                <a:spcPct val="15000"/>
              </a:spcBef>
              <a:buClrTx/>
              <a:buSzTx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copy_string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(char *from, char *to)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 while(                                ) 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*to++=*from++;	   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; </a:t>
            </a:r>
          </a:p>
          <a:p>
            <a:pPr>
              <a:lnSpc>
                <a:spcPct val="95000"/>
              </a:lnSpc>
              <a:spcBef>
                <a:spcPct val="15000"/>
              </a:spcBef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476325" y="1830425"/>
            <a:ext cx="19431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*from!='\0'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263352" y="2651879"/>
            <a:ext cx="1296988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*to='\0'</a:t>
            </a: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-51802" y="49468"/>
            <a:ext cx="8172450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对应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的形参、实参皆是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指针变量，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则程序如何修改？</a:t>
            </a:r>
            <a:endParaRPr kumimoji="1" lang="zh-CN" altLang="en-US" sz="2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0493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1" dur="500"/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2" dur="500"/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500"/>
                                        <p:tgtEl>
                                          <p:spTgt spid="18330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8" dur="80"/>
                                        <p:tgtEl>
                                          <p:spTgt spid="183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9" dur="80"/>
                                        <p:tgtEl>
                                          <p:spTgt spid="183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80"/>
                                        <p:tgtEl>
                                          <p:spTgt spid="183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3307" grpId="0"/>
      <p:bldP spid="6" grpId="0" animBg="1"/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0" y="332656"/>
            <a:ext cx="10676794" cy="9787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spcBef>
                <a:spcPct val="20000"/>
              </a:spcBef>
            </a:pP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6.11】</a:t>
            </a:r>
            <a:r>
              <a:rPr kumimoji="1"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编</a:t>
            </a:r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一函数，将二维数组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x[m][n]</a:t>
            </a:r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每行元素的和存放到一维数组中，并求该二维数组的最大、最小元素值。</a:t>
            </a:r>
            <a:endParaRPr kumimoji="1"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19336" y="-99392"/>
            <a:ext cx="10153128" cy="5232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algn="just" eaLnBrk="1" hangingPunct="1">
              <a:spcBef>
                <a:spcPct val="30000"/>
              </a:spcBef>
              <a:buNone/>
            </a:pPr>
            <a:r>
              <a:rPr lang="zh-CN" altLang="en-US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***二</a:t>
            </a: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维数</a:t>
            </a:r>
            <a:r>
              <a:rPr lang="zh-CN" altLang="en-US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组做参数</a:t>
            </a:r>
            <a:r>
              <a:rPr lang="zh-CN" altLang="en-US" sz="28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自学</a:t>
            </a:r>
            <a:r>
              <a:rPr lang="zh-CN" altLang="en-US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lang="en-US" altLang="zh-CN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***</a:t>
            </a:r>
            <a:r>
              <a:rPr lang="zh-CN" altLang="en-US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zh-CN" altLang="en-US" sz="28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328" y="1196752"/>
            <a:ext cx="10297144" cy="588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altLang="zh-CN" sz="2200" b="1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endParaRPr lang="zh-CN" altLang="zh-CN" sz="2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altLang="zh-CN" sz="2200" b="1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altLang="zh-CN" sz="22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altLang="zh-CN" sz="2200" b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maxmin</a:t>
            </a:r>
            <a:r>
              <a:rPr lang="en-US" altLang="zh-CN" sz="22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200" b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kern="100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x[][4</a:t>
            </a:r>
            <a:r>
              <a:rPr lang="en-US" altLang="zh-CN" sz="2200" b="1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200" b="1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m,int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n,int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lsum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[],</a:t>
            </a:r>
            <a:r>
              <a:rPr lang="en-US" altLang="zh-CN" sz="2200" b="1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r>
              <a:rPr lang="en-US" altLang="zh-CN" sz="2200" b="1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max,int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&amp;min)</a:t>
            </a:r>
            <a:endParaRPr lang="zh-CN" altLang="zh-CN" sz="2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sz="22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algn="just">
              <a:lnSpc>
                <a:spcPct val="90000"/>
              </a:lnSpc>
              <a:spcAft>
                <a:spcPts val="0"/>
              </a:spcAft>
            </a:pPr>
            <a:r>
              <a:rPr lang="pl-PL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i,j;</a:t>
            </a:r>
            <a:endParaRPr lang="zh-CN" altLang="zh-CN" sz="2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algn="just">
              <a:lnSpc>
                <a:spcPct val="90000"/>
              </a:lnSpc>
              <a:spcAft>
                <a:spcPts val="0"/>
              </a:spcAft>
            </a:pP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max=x[0][0];min=x[0][0];</a:t>
            </a:r>
            <a:endParaRPr lang="zh-CN" altLang="zh-CN" sz="2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algn="just">
              <a:lnSpc>
                <a:spcPct val="90000"/>
              </a:lnSpc>
              <a:spcAft>
                <a:spcPts val="0"/>
              </a:spcAft>
            </a:pP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sz="2200" b="1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2200" b="1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m;i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algn="just">
              <a:lnSpc>
                <a:spcPct val="90000"/>
              </a:lnSpc>
              <a:spcAft>
                <a:spcPts val="0"/>
              </a:spcAft>
            </a:pPr>
            <a:r>
              <a:rPr lang="en-US" altLang="zh-CN" sz="22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{</a:t>
            </a:r>
            <a:endParaRPr lang="zh-CN" altLang="zh-CN" sz="2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algn="just">
              <a:lnSpc>
                <a:spcPct val="90000"/>
              </a:lnSpc>
              <a:spcAft>
                <a:spcPts val="0"/>
              </a:spcAft>
            </a:pPr>
            <a:r>
              <a:rPr lang="en-US" altLang="zh-CN" sz="22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lsum</a:t>
            </a:r>
            <a:r>
              <a:rPr lang="en-US" altLang="zh-CN" sz="22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200" b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]=0;</a:t>
            </a:r>
            <a:endParaRPr lang="zh-CN" altLang="zh-CN" sz="2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2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for(j=0;j&lt;</a:t>
            </a:r>
            <a:r>
              <a:rPr lang="en-US" altLang="zh-CN" sz="2200" b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n;j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sz="22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pl-PL" altLang="zh-CN" sz="22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lang="zh-CN" altLang="zh-CN" sz="2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6385" algn="just">
              <a:lnSpc>
                <a:spcPct val="90000"/>
              </a:lnSpc>
              <a:spcAft>
                <a:spcPts val="0"/>
              </a:spcAft>
            </a:pPr>
            <a:r>
              <a:rPr lang="en-US" altLang="zh-CN" sz="22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pl-PL" altLang="zh-CN" sz="22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lsum[i</a:t>
            </a:r>
            <a:r>
              <a:rPr lang="pl-PL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]=lsum[i]+x[i][j];          </a:t>
            </a:r>
            <a:endParaRPr lang="zh-CN" altLang="zh-CN" sz="2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6385" algn="just">
              <a:lnSpc>
                <a:spcPct val="90000"/>
              </a:lnSpc>
              <a:spcAft>
                <a:spcPts val="0"/>
              </a:spcAft>
            </a:pPr>
            <a:r>
              <a:rPr lang="en-US" altLang="zh-CN" sz="22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if(x[</a:t>
            </a:r>
            <a:r>
              <a:rPr lang="en-US" altLang="zh-CN" sz="2200" b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][j]&gt;max</a:t>
            </a:r>
            <a:r>
              <a:rPr lang="en-US" altLang="zh-CN" sz="22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6385" algn="just">
              <a:lnSpc>
                <a:spcPct val="90000"/>
              </a:lnSpc>
              <a:spcAft>
                <a:spcPts val="0"/>
              </a:spcAft>
            </a:pP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max=x[</a:t>
            </a:r>
            <a:r>
              <a:rPr lang="en-US" altLang="zh-CN" sz="2200" b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][j]; </a:t>
            </a:r>
            <a:endParaRPr lang="zh-CN" altLang="zh-CN" sz="2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	</a:t>
            </a:r>
            <a:r>
              <a:rPr lang="en-US" altLang="zh-CN" sz="22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if(x[</a:t>
            </a:r>
            <a:r>
              <a:rPr lang="en-US" altLang="zh-CN" sz="2200" b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][j]&lt;min</a:t>
            </a:r>
            <a:r>
              <a:rPr lang="en-US" altLang="zh-CN" sz="22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min=x[</a:t>
            </a:r>
            <a:r>
              <a:rPr lang="en-US" altLang="zh-CN" sz="2200" b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][j];</a:t>
            </a:r>
            <a:endParaRPr lang="zh-CN" altLang="zh-CN" sz="2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sz="22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}</a:t>
            </a:r>
            <a:endParaRPr lang="zh-CN" altLang="zh-CN" sz="2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algn="just">
              <a:lnSpc>
                <a:spcPct val="90000"/>
              </a:lnSpc>
              <a:spcAft>
                <a:spcPts val="0"/>
              </a:spcAft>
            </a:pPr>
            <a:r>
              <a:rPr lang="en-US" altLang="zh-CN" sz="22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}</a:t>
            </a:r>
            <a:endParaRPr lang="zh-CN" altLang="zh-CN" sz="2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90000"/>
              </a:lnSpc>
              <a:spcAft>
                <a:spcPts val="0"/>
              </a:spcAft>
            </a:pPr>
            <a:r>
              <a:rPr lang="en-US" altLang="zh-CN" sz="2200" b="1" kern="1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200" b="1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015880" y="2852936"/>
            <a:ext cx="6984776" cy="381642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200" b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200" b="1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main()</a:t>
            </a:r>
            <a:endParaRPr lang="zh-CN" altLang="zh-CN" sz="2200" b="1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endParaRPr lang="zh-CN" altLang="zh-CN" sz="2200" b="1" kern="100" dirty="0">
              <a:latin typeface="Times New Roman" panose="02020603050405020304" pitchFamily="18" charset="0"/>
            </a:endParaRPr>
          </a:p>
          <a:p>
            <a:pPr marL="494665" algn="just">
              <a:spcAft>
                <a:spcPts val="0"/>
              </a:spcAft>
            </a:pPr>
            <a:r>
              <a:rPr lang="en-US" altLang="zh-CN" sz="2200" b="1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200" b="1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line_sum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[3],</a:t>
            </a:r>
            <a:r>
              <a:rPr lang="en-US" altLang="zh-CN" sz="2200" b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max,min</a:t>
            </a:r>
            <a:r>
              <a:rPr lang="en-US" altLang="zh-CN" sz="2200" b="1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marL="494665" algn="just">
              <a:spcAft>
                <a:spcPts val="0"/>
              </a:spcAft>
            </a:pPr>
            <a:r>
              <a:rPr lang="en-US" altLang="zh-CN" sz="2200" b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200" b="1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a[3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][4]={{11,2,3,-4},{5,6,7,8},{0,20,21,1}};</a:t>
            </a:r>
            <a:endParaRPr lang="zh-CN" altLang="zh-CN" sz="2200" b="1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200" b="1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200" b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maxmin</a:t>
            </a:r>
            <a:r>
              <a:rPr lang="en-US" altLang="zh-CN" sz="2200" b="1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(a,3,4,line_sum,max,min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);              </a:t>
            </a:r>
            <a:endParaRPr lang="zh-CN" altLang="zh-CN" sz="2200" b="1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2200" b="1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for(</a:t>
            </a:r>
            <a:r>
              <a:rPr lang="en-US" altLang="zh-CN" sz="2200" b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200" b="1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200" b="1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=0;i&lt;3;i++)</a:t>
            </a:r>
            <a:endParaRPr lang="zh-CN" altLang="zh-CN" sz="2200" b="1" kern="100" dirty="0">
              <a:latin typeface="Times New Roman" panose="02020603050405020304" pitchFamily="18" charset="0"/>
            </a:endParaRPr>
          </a:p>
          <a:p>
            <a:pPr marL="266700" algn="just">
              <a:spcAft>
                <a:spcPts val="0"/>
              </a:spcAft>
            </a:pPr>
            <a:r>
              <a:rPr lang="en-US" altLang="zh-CN" sz="2200" b="1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200" b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cout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&lt;&lt;</a:t>
            </a:r>
            <a:r>
              <a:rPr lang="en-US" altLang="zh-CN" sz="2200" b="1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&lt;&lt;"</a:t>
            </a:r>
            <a:r>
              <a:rPr lang="zh-CN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行和：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"&lt;&lt;</a:t>
            </a:r>
            <a:r>
              <a:rPr lang="en-US" altLang="zh-CN" sz="2200" b="1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line_sum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[</a:t>
            </a:r>
            <a:r>
              <a:rPr lang="en-US" altLang="zh-CN" sz="2200" b="1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]&lt;&lt;</a:t>
            </a:r>
            <a:r>
              <a:rPr lang="en-US" altLang="zh-CN" sz="2200" b="1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endl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lang="zh-CN" altLang="zh-CN" sz="2200" b="1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200" b="1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200" b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cout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&lt;&lt;"</a:t>
            </a:r>
            <a:r>
              <a:rPr lang="zh-CN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最大元素值：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"&lt;&lt;max&lt;&lt;</a:t>
            </a:r>
            <a:r>
              <a:rPr lang="en-US" altLang="zh-CN" sz="2200" b="1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endl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lang="zh-CN" altLang="zh-CN" sz="2200" b="1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200" b="1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sz="2200" b="1" kern="100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cout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&lt;&lt;"</a:t>
            </a:r>
            <a:r>
              <a:rPr lang="zh-CN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最小元素值：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"&lt;&lt;min&lt;&lt;</a:t>
            </a:r>
            <a:r>
              <a:rPr lang="en-US" altLang="zh-CN" sz="2200" b="1" kern="1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endl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lang="zh-CN" altLang="zh-CN" sz="2200" b="1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200" b="1" kern="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system</a:t>
            </a: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("pause");return 0;</a:t>
            </a:r>
            <a:endParaRPr lang="zh-CN" altLang="zh-CN" sz="2200" b="1" kern="100" dirty="0">
              <a:latin typeface="Times New Roman" panose="02020603050405020304" pitchFamily="18" charset="0"/>
            </a:endParaRPr>
          </a:p>
          <a:p>
            <a:pPr algn="just">
              <a:spcAft>
                <a:spcPts val="0"/>
              </a:spcAft>
            </a:pPr>
            <a:r>
              <a:rPr lang="en-US" altLang="zh-CN" sz="22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lang="zh-CN" altLang="zh-CN" sz="2200" b="1" kern="100" dirty="0">
              <a:latin typeface="Times New Roman" panose="02020603050405020304" pitchFamily="18" charset="0"/>
            </a:endParaRPr>
          </a:p>
        </p:txBody>
      </p:sp>
      <p:sp>
        <p:nvSpPr>
          <p:cNvPr id="6" name="云形标注 5"/>
          <p:cNvSpPr/>
          <p:nvPr/>
        </p:nvSpPr>
        <p:spPr bwMode="auto">
          <a:xfrm>
            <a:off x="4605977" y="1088800"/>
            <a:ext cx="5904656" cy="654633"/>
          </a:xfrm>
          <a:prstGeom prst="cloudCallout">
            <a:avLst>
              <a:gd name="adj1" fmla="val -87393"/>
              <a:gd name="adj2" fmla="val 78836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kumimoji="1"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二维数组做形参省略第一维长度</a:t>
            </a:r>
            <a:endParaRPr kumimoji="1" lang="zh-CN" altLang="en-US" sz="20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云形标注 6"/>
          <p:cNvSpPr/>
          <p:nvPr/>
        </p:nvSpPr>
        <p:spPr bwMode="auto">
          <a:xfrm>
            <a:off x="6082141" y="2197801"/>
            <a:ext cx="4428492" cy="654633"/>
          </a:xfrm>
          <a:prstGeom prst="cloudCallout">
            <a:avLst>
              <a:gd name="adj1" fmla="val -43272"/>
              <a:gd name="adj2" fmla="val -52939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kumimoji="1"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引用做形参，可使改变的值影响实参对象的值</a:t>
            </a:r>
            <a:endParaRPr kumimoji="1" lang="zh-CN" altLang="en-US" sz="20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云形标注 7"/>
          <p:cNvSpPr/>
          <p:nvPr/>
        </p:nvSpPr>
        <p:spPr bwMode="auto">
          <a:xfrm>
            <a:off x="7824192" y="3061897"/>
            <a:ext cx="3960440" cy="654633"/>
          </a:xfrm>
          <a:prstGeom prst="cloudCallout">
            <a:avLst>
              <a:gd name="adj1" fmla="val -26715"/>
              <a:gd name="adj2" fmla="val 144723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kumimoji="1"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形参为引用，实参为</a:t>
            </a:r>
            <a:r>
              <a:rPr kumimoji="1" lang="en-US" altLang="zh-CN" sz="2000" b="1" dirty="0" err="1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类型变量</a:t>
            </a:r>
            <a:endParaRPr kumimoji="1" lang="zh-CN" altLang="en-US" sz="20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452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Text Box 1026"/>
          <p:cNvSpPr txBox="1">
            <a:spLocks noChangeArrowheads="1"/>
          </p:cNvSpPr>
          <p:nvPr/>
        </p:nvSpPr>
        <p:spPr bwMode="auto">
          <a:xfrm>
            <a:off x="191344" y="188640"/>
            <a:ext cx="7777163" cy="16312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6.3</a:t>
            </a:r>
            <a:r>
              <a:rPr lang="en-US" altLang="zh-CN" sz="2400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sz="24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返回指针</a:t>
            </a:r>
            <a:r>
              <a:rPr kumimoji="1"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值的</a:t>
            </a:r>
            <a:r>
              <a:rPr kumimoji="1" lang="zh-CN" altLang="en-US" sz="24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endParaRPr kumimoji="1" lang="zh-CN" altLang="en-US" sz="24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的返回值可以是变量的地址、数组名或指针变量。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如：</a:t>
            </a:r>
          </a:p>
        </p:txBody>
      </p:sp>
      <p:sp>
        <p:nvSpPr>
          <p:cNvPr id="186371" name="Text Box 1027"/>
          <p:cNvSpPr txBox="1">
            <a:spLocks noChangeArrowheads="1"/>
          </p:cNvSpPr>
          <p:nvPr/>
        </p:nvSpPr>
        <p:spPr bwMode="auto">
          <a:xfrm>
            <a:off x="623392" y="1844824"/>
            <a:ext cx="8172450" cy="101473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float  </a:t>
            </a:r>
            <a:r>
              <a:rPr kumimoji="1" lang="en-US" altLang="zh-CN" sz="2400" b="1" dirty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fun(float x[],float y);	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char 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宋体" panose="02010600030101010101" pitchFamily="2" charset="-122"/>
              </a:rPr>
              <a:t>*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strcat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(char *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strDest,const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 char *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</a:rPr>
              <a:t>strSource</a:t>
            </a:r>
            <a:r>
              <a:rPr kumimoji="1"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</a:rPr>
              <a:t>);</a:t>
            </a:r>
          </a:p>
        </p:txBody>
      </p:sp>
      <p:sp>
        <p:nvSpPr>
          <p:cNvPr id="5" name="云形标注 4"/>
          <p:cNvSpPr/>
          <p:nvPr/>
        </p:nvSpPr>
        <p:spPr bwMode="auto">
          <a:xfrm>
            <a:off x="2351584" y="4077072"/>
            <a:ext cx="4608512" cy="1108882"/>
          </a:xfrm>
          <a:prstGeom prst="cloudCallout">
            <a:avLst>
              <a:gd name="adj1" fmla="val -67402"/>
              <a:gd name="adj2" fmla="val -169111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kumimoji="1"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在说明或定义返回值为指针的函数时</a:t>
            </a:r>
            <a:r>
              <a:rPr kumimoji="1"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，在</a:t>
            </a:r>
            <a:r>
              <a:rPr kumimoji="1"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函数名前加一指针类型说明符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Text Box 1026"/>
          <p:cNvSpPr txBox="1">
            <a:spLocks noChangeArrowheads="1"/>
          </p:cNvSpPr>
          <p:nvPr/>
        </p:nvSpPr>
        <p:spPr bwMode="auto">
          <a:xfrm>
            <a:off x="119653" y="44624"/>
            <a:ext cx="10512851" cy="120032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6.12】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函数的功能是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一字符串中查找某一指定的字符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找到，则返回字符串中这个字符的地址，否则返回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NULL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，主函数调用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函数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并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输出查找到的那个字符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后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的子串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kumimoji="1" lang="zh-CN" altLang="en-US" sz="22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87399" name="Text Box 1031"/>
          <p:cNvSpPr txBox="1">
            <a:spLocks noChangeArrowheads="1"/>
          </p:cNvSpPr>
          <p:nvPr/>
        </p:nvSpPr>
        <p:spPr bwMode="auto">
          <a:xfrm>
            <a:off x="5343136" y="1340977"/>
            <a:ext cx="4425272" cy="489364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main()</a:t>
            </a:r>
          </a:p>
          <a:p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</a:p>
          <a:p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char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s[100],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,*p;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gets(s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cin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&gt;&gt;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ch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     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if(p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!=NULL) 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&lt;&lt;p&lt;&lt;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endl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else  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&lt;&lt;"not found\n";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system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("pause");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return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0;</a:t>
            </a:r>
          </a:p>
          <a:p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7395" name="Text Box 1027"/>
          <p:cNvSpPr txBox="1">
            <a:spLocks noChangeArrowheads="1"/>
          </p:cNvSpPr>
          <p:nvPr/>
        </p:nvSpPr>
        <p:spPr bwMode="auto">
          <a:xfrm>
            <a:off x="119336" y="1340977"/>
            <a:ext cx="4051300" cy="452431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std;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 *search(char s[],char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=0;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while(                        )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if(s[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]!=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else              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NULL;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87400" name="Text Box 1032"/>
          <p:cNvSpPr txBox="1">
            <a:spLocks noChangeArrowheads="1"/>
          </p:cNvSpPr>
          <p:nvPr/>
        </p:nvSpPr>
        <p:spPr bwMode="auto">
          <a:xfrm>
            <a:off x="1306786" y="3212639"/>
            <a:ext cx="1512887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s[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]!='\0'</a:t>
            </a:r>
          </a:p>
        </p:txBody>
      </p:sp>
      <p:sp>
        <p:nvSpPr>
          <p:cNvPr id="187401" name="Text Box 1033"/>
          <p:cNvSpPr txBox="1">
            <a:spLocks noChangeArrowheads="1"/>
          </p:cNvSpPr>
          <p:nvPr/>
        </p:nvSpPr>
        <p:spPr bwMode="auto">
          <a:xfrm>
            <a:off x="983978" y="4653136"/>
            <a:ext cx="1871662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return(&amp;s[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])</a:t>
            </a:r>
          </a:p>
        </p:txBody>
      </p:sp>
      <p:sp>
        <p:nvSpPr>
          <p:cNvPr id="187402" name="Text Box 1034"/>
          <p:cNvSpPr txBox="1">
            <a:spLocks noChangeArrowheads="1"/>
          </p:cNvSpPr>
          <p:nvPr/>
        </p:nvSpPr>
        <p:spPr bwMode="auto">
          <a:xfrm>
            <a:off x="5735960" y="3142759"/>
            <a:ext cx="2102164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p=search(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s,ch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  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4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3" dur="500"/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4" dur="500"/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500"/>
                                        <p:tgtEl>
                                          <p:spTgt spid="1874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7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87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6" dur="80"/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7" dur="80"/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80"/>
                                        <p:tgtEl>
                                          <p:spTgt spid="18740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400" grpId="0"/>
      <p:bldP spid="187401" grpId="0"/>
      <p:bldP spid="18740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91344" y="188640"/>
            <a:ext cx="6800850" cy="6858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6.4 </a:t>
            </a:r>
            <a:r>
              <a:rPr lang="zh-CN" altLang="en-US" sz="2800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递归函数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zh-CN" altLang="en-US" sz="2400" b="1" kern="0" dirty="0" smtClean="0"/>
              <a:t> </a:t>
            </a:r>
            <a:endParaRPr lang="zh-CN" altLang="en-US" sz="2400" b="1" kern="0" dirty="0"/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208078" y="836712"/>
            <a:ext cx="10208402" cy="237295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altLang="zh-CN" sz="2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、定义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zh-CN" altLang="en-US" sz="2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递归是</a:t>
            </a: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</a:rPr>
              <a:t>指通过函数或过程调用自身，将问题转化为</a:t>
            </a:r>
            <a:r>
              <a:rPr lang="zh-CN" altLang="en-US" sz="2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本质相同</a:t>
            </a: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</a:rPr>
              <a:t>但</a:t>
            </a:r>
            <a:r>
              <a:rPr lang="zh-CN" altLang="en-US" sz="2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规模较小</a:t>
            </a: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</a:rPr>
              <a:t>的子问题的方法。如果是直接调用自身，称为直接递归；如果是通过其它函数或过程间接调用自身，则称为间接递归。递归方法是算法和程序设计中的一种重要技术，是许多复杂算法的基础。 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332385" y="3429000"/>
            <a:ext cx="4485396" cy="3013491"/>
            <a:chOff x="332385" y="3429000"/>
            <a:chExt cx="4485396" cy="3013491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332385" y="3429000"/>
              <a:ext cx="3227808" cy="2893100"/>
            </a:xfrm>
            <a:prstGeom prst="rect">
              <a:avLst/>
            </a:prstGeom>
            <a:solidFill>
              <a:srgbClr val="CCECFF"/>
            </a:solidFill>
            <a:ln w="9525" algn="ctr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600" b="1">
                  <a:latin typeface="楷体" panose="02010609060101010101" pitchFamily="49" charset="-122"/>
                  <a:ea typeface="楷体" panose="02010609060101010101" pitchFamily="49" charset="-122"/>
                </a:rPr>
                <a:t>A( )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600" b="1">
                  <a:latin typeface="楷体" panose="02010609060101010101" pitchFamily="49" charset="-122"/>
                  <a:ea typeface="楷体" panose="02010609060101010101" pitchFamily="49" charset="-122"/>
                </a:rPr>
                <a:t>{……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600" b="1">
                  <a:latin typeface="楷体" panose="02010609060101010101" pitchFamily="49" charset="-122"/>
                  <a:ea typeface="楷体" panose="02010609060101010101" pitchFamily="49" charset="-122"/>
                </a:rPr>
                <a:t>    A( );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600" b="1">
                  <a:latin typeface="楷体" panose="02010609060101010101" pitchFamily="49" charset="-122"/>
                  <a:ea typeface="楷体" panose="02010609060101010101" pitchFamily="49" charset="-122"/>
                </a:rPr>
                <a:t> ……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600" b="1">
                  <a:latin typeface="楷体" panose="02010609060101010101" pitchFamily="49" charset="-122"/>
                  <a:ea typeface="楷体" panose="02010609060101010101" pitchFamily="49" charset="-122"/>
                </a:rPr>
                <a:t>}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142847" y="5950048"/>
              <a:ext cx="2674934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600" b="1" dirty="0">
                  <a:latin typeface="楷体" panose="02010609060101010101" pitchFamily="49" charset="-122"/>
                  <a:ea typeface="楷体" panose="02010609060101010101" pitchFamily="49" charset="-122"/>
                </a:rPr>
                <a:t>直接递归</a:t>
              </a: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4007768" y="3429676"/>
            <a:ext cx="6268614" cy="3012815"/>
            <a:chOff x="4007768" y="3429676"/>
            <a:chExt cx="6268614" cy="3012815"/>
          </a:xfrm>
        </p:grpSpPr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4007768" y="3429676"/>
              <a:ext cx="6268614" cy="2892424"/>
              <a:chOff x="2426" y="2377"/>
              <a:chExt cx="2223" cy="1822"/>
            </a:xfrm>
            <a:solidFill>
              <a:srgbClr val="FFCCFF"/>
            </a:solidFill>
          </p:grpSpPr>
          <p:sp>
            <p:nvSpPr>
              <p:cNvPr id="7" name="Text Box 4"/>
              <p:cNvSpPr txBox="1">
                <a:spLocks noChangeArrowheads="1"/>
              </p:cNvSpPr>
              <p:nvPr/>
            </p:nvSpPr>
            <p:spPr bwMode="auto">
              <a:xfrm>
                <a:off x="2426" y="2377"/>
                <a:ext cx="1225" cy="1822"/>
              </a:xfrm>
              <a:prstGeom prst="rect">
                <a:avLst/>
              </a:prstGeom>
              <a:grpFill/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6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A( )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6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{……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6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    B( );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6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 ……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6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}</a:t>
                </a:r>
              </a:p>
            </p:txBody>
          </p:sp>
          <p:sp>
            <p:nvSpPr>
              <p:cNvPr id="8" name="Text Box 5"/>
              <p:cNvSpPr txBox="1">
                <a:spLocks noChangeArrowheads="1"/>
              </p:cNvSpPr>
              <p:nvPr/>
            </p:nvSpPr>
            <p:spPr bwMode="auto">
              <a:xfrm>
                <a:off x="3651" y="2377"/>
                <a:ext cx="998" cy="1822"/>
              </a:xfrm>
              <a:prstGeom prst="rect">
                <a:avLst/>
              </a:prstGeom>
              <a:grpFill/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6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B( )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6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{……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6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    A( );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6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 ……</a:t>
                </a:r>
              </a:p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600" b="1">
                    <a:latin typeface="楷体" panose="02010609060101010101" pitchFamily="49" charset="-122"/>
                    <a:ea typeface="楷体" panose="02010609060101010101" pitchFamily="49" charset="-122"/>
                  </a:rPr>
                  <a:t>}</a:t>
                </a:r>
              </a:p>
            </p:txBody>
          </p:sp>
        </p:grp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5382934" y="5950048"/>
              <a:ext cx="2674934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600" b="1">
                  <a:latin typeface="楷体" panose="02010609060101010101" pitchFamily="49" charset="-122"/>
                  <a:ea typeface="楷体" panose="02010609060101010101" pitchFamily="49" charset="-122"/>
                </a:rPr>
                <a:t>间接递归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49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4"/>
          <p:cNvSpPr txBox="1">
            <a:spLocks noChangeArrowheads="1"/>
          </p:cNvSpPr>
          <p:nvPr/>
        </p:nvSpPr>
        <p:spPr bwMode="auto">
          <a:xfrm>
            <a:off x="191344" y="116632"/>
            <a:ext cx="10369152" cy="2416046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None/>
            </a:pPr>
            <a:r>
              <a:rPr lang="en-US" altLang="zh-CN" sz="2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、特点</a:t>
            </a:r>
          </a:p>
          <a:p>
            <a:pPr eaLnBrk="1" hangingPunct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原始问题可转化为解决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方法相同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新问题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eaLnBrk="1" hangingPunct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新问题的规模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比原始问题小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</a:p>
          <a:p>
            <a:pPr eaLnBrk="1" hangingPunct="1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新问题又可转化为解决方法相同的规模更小的新问题，直至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终结条件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为止。</a:t>
            </a: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19336" y="2529267"/>
            <a:ext cx="7561262" cy="478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None/>
            </a:pPr>
            <a:r>
              <a:rPr lang="en-US" altLang="zh-CN" sz="2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、典型类型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19336" y="3105529"/>
            <a:ext cx="4032448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问题定义是递归的</a:t>
            </a:r>
          </a:p>
          <a:p>
            <a:pPr eaLnBrk="1" hangingPunct="1">
              <a:spcBef>
                <a:spcPct val="50000"/>
              </a:spcBef>
              <a:buClr>
                <a:srgbClr val="CC0099"/>
              </a:buClr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如，阶乘的定义：</a:t>
            </a:r>
          </a:p>
          <a:p>
            <a:pPr eaLnBrk="1" hangingPunct="1">
              <a:spcBef>
                <a:spcPct val="50000"/>
              </a:spcBef>
              <a:buClr>
                <a:srgbClr val="CC0099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</a:t>
            </a:r>
          </a:p>
          <a:p>
            <a:pPr eaLnBrk="1" hangingPunct="1">
              <a:spcBef>
                <a:spcPct val="50000"/>
              </a:spcBef>
              <a:buClr>
                <a:srgbClr val="CC0099"/>
              </a:buClr>
              <a:buFont typeface="Wingdings" panose="05000000000000000000" pitchFamily="2" charset="2"/>
              <a:buNone/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5" name="Group 9"/>
          <p:cNvGrpSpPr>
            <a:grpSpLocks/>
          </p:cNvGrpSpPr>
          <p:nvPr/>
        </p:nvGrpSpPr>
        <p:grpSpPr bwMode="auto">
          <a:xfrm>
            <a:off x="263798" y="4113591"/>
            <a:ext cx="4535488" cy="1119188"/>
            <a:chOff x="748" y="1344"/>
            <a:chExt cx="2857" cy="705"/>
          </a:xfrm>
        </p:grpSpPr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1247" y="1344"/>
              <a:ext cx="2358" cy="705"/>
              <a:chOff x="1429" y="1162"/>
              <a:chExt cx="2358" cy="705"/>
            </a:xfrm>
          </p:grpSpPr>
          <p:graphicFrame>
            <p:nvGraphicFramePr>
              <p:cNvPr id="8" name="Object 4"/>
              <p:cNvGraphicFramePr>
                <a:graphicFrameLocks noChangeAspect="1"/>
              </p:cNvGraphicFramePr>
              <p:nvPr/>
            </p:nvGraphicFramePr>
            <p:xfrm>
              <a:off x="1429" y="1162"/>
              <a:ext cx="861" cy="70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3994" name="公式" r:id="rId3" imgW="418918" imgH="342751" progId="Equation.3">
                      <p:embed/>
                    </p:oleObj>
                  </mc:Choice>
                  <mc:Fallback>
                    <p:oleObj name="公式" r:id="rId3" imgW="418918" imgH="34275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9" y="1162"/>
                            <a:ext cx="861" cy="705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" name="Text Box 5"/>
              <p:cNvSpPr txBox="1">
                <a:spLocks noChangeArrowheads="1"/>
              </p:cNvSpPr>
              <p:nvPr/>
            </p:nvSpPr>
            <p:spPr bwMode="auto">
              <a:xfrm>
                <a:off x="2517" y="1162"/>
                <a:ext cx="127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</a:t>
                </a:r>
                <a:r>
                  <a:rPr lang="en-US" altLang="zh-CN" sz="2400" b="1" dirty="0" smtClean="0">
                    <a:latin typeface="楷体" panose="02010609060101010101" pitchFamily="49" charset="-122"/>
                    <a:ea typeface="楷体" panose="02010609060101010101" pitchFamily="49" charset="-122"/>
                  </a:rPr>
                  <a:t>n=0)</a:t>
                </a:r>
                <a:endParaRPr lang="en-US" altLang="zh-CN" sz="2400" b="1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</p:txBody>
          </p:sp>
          <p:sp>
            <p:nvSpPr>
              <p:cNvPr id="10" name="Text Box 6"/>
              <p:cNvSpPr txBox="1">
                <a:spLocks noChangeArrowheads="1"/>
              </p:cNvSpPr>
              <p:nvPr/>
            </p:nvSpPr>
            <p:spPr bwMode="auto">
              <a:xfrm>
                <a:off x="2517" y="1525"/>
                <a:ext cx="127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(n&gt;0)</a:t>
                </a:r>
              </a:p>
            </p:txBody>
          </p:sp>
        </p:grpSp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748" y="1525"/>
              <a:ext cx="9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>
                  <a:latin typeface="楷体" panose="02010609060101010101" pitchFamily="49" charset="-122"/>
                  <a:ea typeface="楷体" panose="02010609060101010101" pitchFamily="49" charset="-122"/>
                </a:rPr>
                <a:t>n!=</a:t>
              </a:r>
            </a:p>
          </p:txBody>
        </p:sp>
      </p:grpSp>
      <p:grpSp>
        <p:nvGrpSpPr>
          <p:cNvPr id="12" name="Group 17"/>
          <p:cNvGrpSpPr>
            <a:grpSpLocks/>
          </p:cNvGrpSpPr>
          <p:nvPr/>
        </p:nvGrpSpPr>
        <p:grpSpPr bwMode="auto">
          <a:xfrm>
            <a:off x="6456040" y="4110012"/>
            <a:ext cx="4608512" cy="1119188"/>
            <a:chOff x="657" y="2432"/>
            <a:chExt cx="3084" cy="705"/>
          </a:xfrm>
        </p:grpSpPr>
        <p:graphicFrame>
          <p:nvGraphicFramePr>
            <p:cNvPr id="13" name="Object 13"/>
            <p:cNvGraphicFramePr>
              <a:graphicFrameLocks noChangeAspect="1"/>
            </p:cNvGraphicFramePr>
            <p:nvPr/>
          </p:nvGraphicFramePr>
          <p:xfrm>
            <a:off x="1318" y="2432"/>
            <a:ext cx="991" cy="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3995" name="公式" r:id="rId5" imgW="482391" imgH="342751" progId="Equation.3">
                    <p:embed/>
                  </p:oleObj>
                </mc:Choice>
                <mc:Fallback>
                  <p:oleObj name="公式" r:id="rId5" imgW="482391" imgH="34275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18" y="2432"/>
                          <a:ext cx="991" cy="7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14"/>
            <p:cNvSpPr txBox="1">
              <a:spLocks noChangeArrowheads="1"/>
            </p:cNvSpPr>
            <p:nvPr/>
          </p:nvSpPr>
          <p:spPr bwMode="auto">
            <a:xfrm>
              <a:off x="2471" y="2432"/>
              <a:ext cx="127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>
                  <a:latin typeface="楷体" panose="02010609060101010101" pitchFamily="49" charset="-122"/>
                  <a:ea typeface="楷体" panose="02010609060101010101" pitchFamily="49" charset="-122"/>
                </a:rPr>
                <a:t>(</a:t>
              </a: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n=0)</a:t>
              </a:r>
            </a:p>
          </p:txBody>
        </p:sp>
        <p:sp>
          <p:nvSpPr>
            <p:cNvPr id="15" name="Text Box 15"/>
            <p:cNvSpPr txBox="1">
              <a:spLocks noChangeArrowheads="1"/>
            </p:cNvSpPr>
            <p:nvPr/>
          </p:nvSpPr>
          <p:spPr bwMode="auto">
            <a:xfrm>
              <a:off x="2471" y="2795"/>
              <a:ext cx="127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latin typeface="楷体" panose="02010609060101010101" pitchFamily="49" charset="-122"/>
                  <a:ea typeface="楷体" panose="02010609060101010101" pitchFamily="49" charset="-122"/>
                </a:rPr>
                <a:t>(n&gt;0)</a:t>
              </a:r>
            </a:p>
          </p:txBody>
        </p:sp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657" y="2614"/>
              <a:ext cx="90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>
                  <a:latin typeface="楷体" panose="02010609060101010101" pitchFamily="49" charset="-122"/>
                  <a:ea typeface="楷体" panose="02010609060101010101" pitchFamily="49" charset="-122"/>
                </a:rPr>
                <a:t>f(n)=</a:t>
              </a:r>
            </a:p>
          </p:txBody>
        </p:sp>
      </p:grp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263556" y="5706886"/>
            <a:ext cx="1012844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这种函数定义形式是用阶乘函数自己本身定义了自身，故是一种递归定义。</a:t>
            </a:r>
          </a:p>
        </p:txBody>
      </p:sp>
      <p:sp>
        <p:nvSpPr>
          <p:cNvPr id="19" name="云形标注 18"/>
          <p:cNvSpPr/>
          <p:nvPr/>
        </p:nvSpPr>
        <p:spPr bwMode="auto">
          <a:xfrm>
            <a:off x="3575795" y="3229750"/>
            <a:ext cx="2736304" cy="1059561"/>
          </a:xfrm>
          <a:prstGeom prst="cloudCallout">
            <a:avLst>
              <a:gd name="adj1" fmla="val 60532"/>
              <a:gd name="adj2" fmla="val 63644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写成函数形式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66580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191344" y="0"/>
            <a:ext cx="817245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用函数实现：</a:t>
            </a:r>
          </a:p>
        </p:txBody>
      </p:sp>
      <p:sp>
        <p:nvSpPr>
          <p:cNvPr id="62492" name="Rectangle 28"/>
          <p:cNvSpPr>
            <a:spLocks noChangeArrowheads="1"/>
          </p:cNvSpPr>
          <p:nvPr/>
        </p:nvSpPr>
        <p:spPr bwMode="auto">
          <a:xfrm>
            <a:off x="196281" y="548680"/>
            <a:ext cx="7987952" cy="6069740"/>
          </a:xfrm>
          <a:prstGeom prst="rect">
            <a:avLst/>
          </a:prstGeom>
          <a:solidFill>
            <a:schemeClr val="bg1"/>
          </a:solidFill>
          <a:ln w="9525">
            <a:solidFill>
              <a:srgbClr val="C00000"/>
            </a:solidFill>
            <a:miter lim="800000"/>
          </a:ln>
          <a:effectLst/>
        </p:spPr>
        <p:txBody>
          <a:bodyPr wrap="square" lIns="84138" tIns="42863" rIns="84138" bIns="42863" anchor="ctr">
            <a:spAutoFit/>
          </a:bodyPr>
          <a:lstStyle/>
          <a:p>
            <a:pPr defTabSz="844550"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#include 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iostream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&gt;</a:t>
            </a:r>
          </a:p>
          <a:p>
            <a:pPr defTabSz="844550"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using namespace std;</a:t>
            </a:r>
          </a:p>
          <a:p>
            <a:pPr defTabSz="844550"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float  area(float x, float y, float z)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//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定义求三角形面积函数 </a:t>
            </a:r>
          </a:p>
          <a:p>
            <a:pPr defTabSz="844550"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 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 defTabSz="844550"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float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c,s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;</a:t>
            </a:r>
          </a:p>
          <a:p>
            <a:pPr lvl="1" defTabSz="844550"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c =  (x + y + z)/2;</a:t>
            </a:r>
          </a:p>
          <a:p>
            <a:pPr lvl="1" defTabSz="844550"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s =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sqrt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(c*(c-x) * (c-y) * (c-z));</a:t>
            </a:r>
          </a:p>
          <a:p>
            <a:pPr lvl="1" defTabSz="844550"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return s;</a:t>
            </a:r>
          </a:p>
          <a:p>
            <a:pPr defTabSz="844550"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  <a:p>
            <a:pPr defTabSz="844550">
              <a:lnSpc>
                <a:spcPct val="90000"/>
              </a:lnSpc>
            </a:pP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main()          //</a:t>
            </a:r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主函数 </a:t>
            </a:r>
          </a:p>
          <a:p>
            <a:pPr defTabSz="844550">
              <a:lnSpc>
                <a:spcPct val="90000"/>
              </a:lnSpc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</a:p>
          <a:p>
            <a:pPr lvl="1" defTabSz="844550">
              <a:lnSpc>
                <a:spcPct val="90000"/>
              </a:lnSpc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float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a,b,c,d,e,f,g,s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lvl="1" defTabSz="844550"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cin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&gt;&gt;a&gt;&gt;b&gt;&gt;c&gt;&gt;d&gt;&gt;e&gt;&gt;f&gt;&gt;g;</a:t>
            </a:r>
          </a:p>
          <a:p>
            <a:pPr lvl="1" defTabSz="844550"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s=area(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a,b,c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)+area(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c,d,e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 +area(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e,f,g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</a:p>
          <a:p>
            <a:pPr lvl="1" defTabSz="844550"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&lt;&lt;s&lt;&lt;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endl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lvl="1" defTabSz="844550"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system("pause");</a:t>
            </a:r>
          </a:p>
          <a:p>
            <a:pPr lvl="1" defTabSz="844550"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return 0;   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defTabSz="844550">
              <a:lnSpc>
                <a:spcPct val="90000"/>
              </a:lnSpc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8256240" y="2348880"/>
            <a:ext cx="3935760" cy="249299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函数的特点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  <a:p>
            <a:pPr>
              <a:spcBef>
                <a:spcPct val="50000"/>
              </a:spcBef>
              <a:buFontTx/>
              <a:buChar char="•"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函数具有相对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独立的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功能；</a:t>
            </a:r>
            <a:endParaRPr kumimoji="1"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Tx/>
              <a:buChar char="•"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之间通过参数（输入）和返回值（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输出）来联系；</a:t>
            </a:r>
            <a:endParaRPr kumimoji="1"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Tx/>
              <a:buChar char="•"/>
            </a:pPr>
            <a:r>
              <a:rPr kumimoji="1" lang="zh-CN" altLang="en-US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r>
              <a:rPr kumimoji="1" lang="zh-CN" altLang="en-US" sz="24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函数有利于代码重用，提高开发</a:t>
            </a:r>
            <a:r>
              <a:rPr kumimoji="1" lang="zh-CN" altLang="en-US" sz="24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效率；</a:t>
            </a:r>
            <a:endParaRPr kumimoji="1" lang="zh-CN" altLang="en-US" sz="2400" b="1" dirty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2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2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35360" y="188640"/>
            <a:ext cx="7344816" cy="1095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30000"/>
              </a:lnSpc>
              <a:spcBef>
                <a:spcPct val="3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数据结构是递归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30000"/>
              </a:lnSpc>
              <a:spcBef>
                <a:spcPct val="3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问题求解过程是递归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35360" y="1483559"/>
            <a:ext cx="9229476" cy="374564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buNone/>
            </a:pPr>
            <a:r>
              <a:rPr lang="en-US" altLang="zh-CN" sz="2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、设计方法步骤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基本思想：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FontTx/>
              <a:buNone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一复杂问题分解成若干简单且相同的子问题，而简单到一定程度的子问题可以直接求解，则原问题可递推得到解。</a:t>
            </a:r>
          </a:p>
          <a:p>
            <a:pPr eaLnBrk="1" hangingPunct="1">
              <a:lnSpc>
                <a:spcPct val="120000"/>
              </a:lnSpc>
              <a:spcBef>
                <a:spcPct val="3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递归算法所需条件：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FontTx/>
              <a:buChar char="•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存在</a:t>
            </a: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递归结束条件及结束时的值</a:t>
            </a:r>
          </a:p>
          <a:p>
            <a:pPr lvl="1" eaLnBrk="1" hangingPunct="1">
              <a:lnSpc>
                <a:spcPct val="120000"/>
              </a:lnSpc>
              <a:spcBef>
                <a:spcPct val="30000"/>
              </a:spcBef>
              <a:buFontTx/>
              <a:buChar char="•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能用递归形式表示，且</a:t>
            </a:r>
            <a:r>
              <a:rPr lang="zh-CN" altLang="en-US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递归向终止条件发展</a:t>
            </a:r>
          </a:p>
        </p:txBody>
      </p:sp>
    </p:spTree>
    <p:extLst>
      <p:ext uri="{BB962C8B-B14F-4D97-AF65-F5344CB8AC3E}">
        <p14:creationId xmlns:p14="http://schemas.microsoft.com/office/powerpoint/2010/main" val="100044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3"/>
          <p:cNvSpPr txBox="1">
            <a:spLocks noChangeArrowheads="1"/>
          </p:cNvSpPr>
          <p:nvPr/>
        </p:nvSpPr>
        <p:spPr bwMode="auto">
          <a:xfrm>
            <a:off x="263352" y="188640"/>
            <a:ext cx="6408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递归模型：</a:t>
            </a: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238045" y="645840"/>
            <a:ext cx="9458355" cy="3859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30000"/>
              </a:spcBef>
              <a:buFontTx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递归模型是递归算法的抽象，以阶乘求解为例，其对应的递归模型为：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FontTx/>
              <a:buNone/>
            </a:pP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fun(1)=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                     (1)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FontTx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fun(n)=n*fun(n-1)       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n&gt;1 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(2)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FontTx/>
              <a:buNone/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式子（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）给出了递归的终止条件，被称为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递归出口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；式子（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）给出了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fun(n)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fun(n-1)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之间的关系，被称为</a:t>
            </a: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递归体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 eaLnBrk="1" hangingPunct="1">
              <a:lnSpc>
                <a:spcPct val="150000"/>
              </a:lnSpc>
              <a:spcBef>
                <a:spcPct val="30000"/>
              </a:spcBef>
              <a:buFontTx/>
              <a:buNone/>
            </a:pP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63352" y="3933056"/>
            <a:ext cx="6408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设计步骤：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19336" y="4725220"/>
            <a:ext cx="5545138" cy="1570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找出递归关系（递归体）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确定递归出口</a:t>
            </a:r>
          </a:p>
          <a:p>
            <a:pPr lvl="1" eaLnBrk="1" hangingPunct="1">
              <a:spcBef>
                <a:spcPct val="50000"/>
              </a:spcBef>
              <a:buFontTx/>
              <a:buChar char="•"/>
            </a:pPr>
            <a:r>
              <a:rPr lang="zh-CN" altLang="en-US" b="1" dirty="0">
                <a:latin typeface="楷体" panose="02010609060101010101" pitchFamily="49" charset="-122"/>
                <a:ea typeface="楷体" panose="02010609060101010101" pitchFamily="49" charset="-122"/>
              </a:rPr>
              <a:t>写出递归函数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5231904" y="4077072"/>
            <a:ext cx="4392488" cy="2677656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 f(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 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   if (     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     return(1);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   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                                     ;</a:t>
            </a:r>
            <a:endParaRPr lang="fr-FR" altLang="zh-CN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fr-FR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881192" y="6007472"/>
            <a:ext cx="2519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return(n*f(n-1))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6024736" y="4796899"/>
            <a:ext cx="15049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n== </a:t>
            </a:r>
            <a:r>
              <a:rPr lang="en-US" altLang="zh-CN" sz="2400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890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ChangeArrowheads="1"/>
          </p:cNvSpPr>
          <p:nvPr/>
        </p:nvSpPr>
        <p:spPr bwMode="auto">
          <a:xfrm>
            <a:off x="623889" y="622403"/>
            <a:ext cx="3887787" cy="2235100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35000"/>
              </a:spcBef>
              <a:buFontTx/>
              <a:buNone/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        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fac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n)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       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            if(n==1)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                return(1);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	 else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 	     return(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fac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(n-1)*n);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         }          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18435" name="Rectangle 4"/>
          <p:cNvSpPr>
            <a:spLocks noChangeArrowheads="1"/>
          </p:cNvSpPr>
          <p:nvPr/>
        </p:nvSpPr>
        <p:spPr bwMode="auto">
          <a:xfrm>
            <a:off x="5117818" y="666836"/>
            <a:ext cx="3906837" cy="2161234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 err="1" smtClean="0">
                <a:latin typeface="Times New Roman" panose="02020603050405020304" pitchFamily="18" charset="0"/>
              </a:rPr>
              <a:t>int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    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 y;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     y=f(4)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    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cout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&lt;&lt;y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    ……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336550" y="3119438"/>
            <a:ext cx="75596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15000"/>
              </a:spcBef>
              <a:buFont typeface="Wingdings" panose="05000000000000000000" pitchFamily="2" charset="2"/>
              <a:buNone/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考察程序执行过程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: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（分为递推和回归两个过程）</a:t>
            </a:r>
          </a:p>
        </p:txBody>
      </p:sp>
      <p:grpSp>
        <p:nvGrpSpPr>
          <p:cNvPr id="18437" name="Group 6"/>
          <p:cNvGrpSpPr>
            <a:grpSpLocks/>
          </p:cNvGrpSpPr>
          <p:nvPr/>
        </p:nvGrpSpPr>
        <p:grpSpPr bwMode="auto">
          <a:xfrm>
            <a:off x="479376" y="3892551"/>
            <a:ext cx="8928100" cy="2346325"/>
            <a:chOff x="113" y="2678"/>
            <a:chExt cx="5624" cy="1478"/>
          </a:xfrm>
        </p:grpSpPr>
        <p:sp>
          <p:nvSpPr>
            <p:cNvPr id="18443" name="Rectangle 7"/>
            <p:cNvSpPr>
              <a:spLocks noChangeArrowheads="1"/>
            </p:cNvSpPr>
            <p:nvPr/>
          </p:nvSpPr>
          <p:spPr bwMode="auto">
            <a:xfrm>
              <a:off x="113" y="2938"/>
              <a:ext cx="1315" cy="1218"/>
            </a:xfrm>
            <a:prstGeom prst="rect">
              <a:avLst/>
            </a:prstGeom>
            <a:noFill/>
            <a:ln w="9525">
              <a:solidFill>
                <a:srgbClr val="A5002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>
                  <a:latin typeface="Times New Roman" panose="02020603050405020304" pitchFamily="18" charset="0"/>
                </a:rPr>
                <a:t>int fac(int n)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>
                  <a:latin typeface="Times New Roman" panose="02020603050405020304" pitchFamily="18" charset="0"/>
                </a:rPr>
                <a:t>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>
                  <a:latin typeface="Times New Roman" panose="02020603050405020304" pitchFamily="18" charset="0"/>
                </a:rPr>
                <a:t> if(n==1)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>
                  <a:latin typeface="Times New Roman" panose="02020603050405020304" pitchFamily="18" charset="0"/>
                </a:rPr>
                <a:t>     return(1);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>
                  <a:latin typeface="Times New Roman" panose="02020603050405020304" pitchFamily="18" charset="0"/>
                </a:rPr>
                <a:t> else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>
                  <a:latin typeface="Times New Roman" panose="02020603050405020304" pitchFamily="18" charset="0"/>
                </a:rPr>
                <a:t>     return(fac(n-1)*n);</a:t>
              </a:r>
              <a:br>
                <a:rPr kumimoji="1" lang="en-US" altLang="zh-CN" sz="1600">
                  <a:latin typeface="Times New Roman" panose="02020603050405020304" pitchFamily="18" charset="0"/>
                </a:rPr>
              </a:br>
              <a:r>
                <a:rPr kumimoji="1" lang="en-US" altLang="zh-CN" sz="1600">
                  <a:latin typeface="Times New Roman" panose="02020603050405020304" pitchFamily="18" charset="0"/>
                </a:rPr>
                <a:t>}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          </a:t>
              </a:r>
            </a:p>
          </p:txBody>
        </p:sp>
        <p:sp>
          <p:nvSpPr>
            <p:cNvPr id="18444" name="Rectangle 8"/>
            <p:cNvSpPr>
              <a:spLocks noChangeArrowheads="1"/>
            </p:cNvSpPr>
            <p:nvPr/>
          </p:nvSpPr>
          <p:spPr bwMode="auto">
            <a:xfrm>
              <a:off x="1565" y="2938"/>
              <a:ext cx="1315" cy="1218"/>
            </a:xfrm>
            <a:prstGeom prst="rect">
              <a:avLst/>
            </a:prstGeom>
            <a:noFill/>
            <a:ln w="9525">
              <a:solidFill>
                <a:srgbClr val="A5002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>
                  <a:latin typeface="Times New Roman" panose="02020603050405020304" pitchFamily="18" charset="0"/>
                </a:rPr>
                <a:t>int fac(int n)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>
                  <a:latin typeface="Times New Roman" panose="02020603050405020304" pitchFamily="18" charset="0"/>
                </a:rPr>
                <a:t>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>
                  <a:latin typeface="Times New Roman" panose="02020603050405020304" pitchFamily="18" charset="0"/>
                </a:rPr>
                <a:t> if(n==1)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>
                  <a:latin typeface="Times New Roman" panose="02020603050405020304" pitchFamily="18" charset="0"/>
                </a:rPr>
                <a:t>     return(1);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>
                  <a:latin typeface="Times New Roman" panose="02020603050405020304" pitchFamily="18" charset="0"/>
                </a:rPr>
                <a:t> else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>
                  <a:latin typeface="Times New Roman" panose="02020603050405020304" pitchFamily="18" charset="0"/>
                </a:rPr>
                <a:t>     return(fac(n-1)*n);</a:t>
              </a:r>
              <a:br>
                <a:rPr kumimoji="1" lang="en-US" altLang="zh-CN" sz="1600">
                  <a:latin typeface="Times New Roman" panose="02020603050405020304" pitchFamily="18" charset="0"/>
                </a:rPr>
              </a:br>
              <a:r>
                <a:rPr kumimoji="1" lang="en-US" altLang="zh-CN" sz="1600">
                  <a:latin typeface="Times New Roman" panose="02020603050405020304" pitchFamily="18" charset="0"/>
                </a:rPr>
                <a:t>}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          </a:t>
              </a:r>
            </a:p>
          </p:txBody>
        </p:sp>
        <p:sp>
          <p:nvSpPr>
            <p:cNvPr id="18445" name="Rectangle 9"/>
            <p:cNvSpPr>
              <a:spLocks noChangeArrowheads="1"/>
            </p:cNvSpPr>
            <p:nvPr/>
          </p:nvSpPr>
          <p:spPr bwMode="auto">
            <a:xfrm>
              <a:off x="2971" y="2938"/>
              <a:ext cx="1315" cy="1218"/>
            </a:xfrm>
            <a:prstGeom prst="rect">
              <a:avLst/>
            </a:prstGeom>
            <a:noFill/>
            <a:ln w="9525">
              <a:solidFill>
                <a:srgbClr val="A5002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>
                  <a:latin typeface="Times New Roman" panose="02020603050405020304" pitchFamily="18" charset="0"/>
                </a:rPr>
                <a:t>int fac(int n)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>
                  <a:latin typeface="Times New Roman" panose="02020603050405020304" pitchFamily="18" charset="0"/>
                </a:rPr>
                <a:t>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>
                  <a:latin typeface="Times New Roman" panose="02020603050405020304" pitchFamily="18" charset="0"/>
                </a:rPr>
                <a:t> if(n==1)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>
                  <a:latin typeface="Times New Roman" panose="02020603050405020304" pitchFamily="18" charset="0"/>
                </a:rPr>
                <a:t>     return(1);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>
                  <a:latin typeface="Times New Roman" panose="02020603050405020304" pitchFamily="18" charset="0"/>
                </a:rPr>
                <a:t> else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>
                  <a:latin typeface="Times New Roman" panose="02020603050405020304" pitchFamily="18" charset="0"/>
                </a:rPr>
                <a:t>     return(fac(n-1)*n);</a:t>
              </a:r>
              <a:br>
                <a:rPr kumimoji="1" lang="en-US" altLang="zh-CN" sz="1600">
                  <a:latin typeface="Times New Roman" panose="02020603050405020304" pitchFamily="18" charset="0"/>
                </a:rPr>
              </a:br>
              <a:r>
                <a:rPr kumimoji="1" lang="en-US" altLang="zh-CN" sz="1600">
                  <a:latin typeface="Times New Roman" panose="02020603050405020304" pitchFamily="18" charset="0"/>
                </a:rPr>
                <a:t>}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          </a:t>
              </a:r>
            </a:p>
          </p:txBody>
        </p:sp>
        <p:sp>
          <p:nvSpPr>
            <p:cNvPr id="18446" name="Rectangle 10"/>
            <p:cNvSpPr>
              <a:spLocks noChangeArrowheads="1"/>
            </p:cNvSpPr>
            <p:nvPr/>
          </p:nvSpPr>
          <p:spPr bwMode="auto">
            <a:xfrm>
              <a:off x="4377" y="2938"/>
              <a:ext cx="1315" cy="1218"/>
            </a:xfrm>
            <a:prstGeom prst="rect">
              <a:avLst/>
            </a:prstGeom>
            <a:noFill/>
            <a:ln w="9525">
              <a:solidFill>
                <a:srgbClr val="A5002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92075" tIns="46038" rIns="92075" bIns="46038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dirty="0" err="1">
                  <a:latin typeface="Times New Roman" panose="02020603050405020304" pitchFamily="18" charset="0"/>
                </a:rPr>
                <a:t>int</a:t>
              </a:r>
              <a:r>
                <a:rPr kumimoji="1" lang="en-US" altLang="zh-CN" sz="1600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1600" dirty="0" err="1">
                  <a:latin typeface="Times New Roman" panose="02020603050405020304" pitchFamily="18" charset="0"/>
                </a:rPr>
                <a:t>fac</a:t>
              </a:r>
              <a:r>
                <a:rPr kumimoji="1" lang="en-US" altLang="zh-CN" sz="1600" dirty="0">
                  <a:latin typeface="Times New Roman" panose="02020603050405020304" pitchFamily="18" charset="0"/>
                </a:rPr>
                <a:t>(</a:t>
              </a:r>
              <a:r>
                <a:rPr kumimoji="1" lang="en-US" altLang="zh-CN" sz="1600" dirty="0" err="1">
                  <a:latin typeface="Times New Roman" panose="02020603050405020304" pitchFamily="18" charset="0"/>
                </a:rPr>
                <a:t>int</a:t>
              </a:r>
              <a:r>
                <a:rPr kumimoji="1" lang="en-US" altLang="zh-CN" sz="1600" dirty="0">
                  <a:latin typeface="Times New Roman" panose="02020603050405020304" pitchFamily="18" charset="0"/>
                </a:rPr>
                <a:t> n)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dirty="0">
                  <a:latin typeface="Times New Roman" panose="02020603050405020304" pitchFamily="18" charset="0"/>
                </a:rPr>
                <a:t>{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dirty="0">
                  <a:latin typeface="Times New Roman" panose="02020603050405020304" pitchFamily="18" charset="0"/>
                </a:rPr>
                <a:t> if(n==1) 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dirty="0">
                  <a:latin typeface="Times New Roman" panose="02020603050405020304" pitchFamily="18" charset="0"/>
                </a:rPr>
                <a:t>     return(1);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dirty="0">
                  <a:latin typeface="Times New Roman" panose="02020603050405020304" pitchFamily="18" charset="0"/>
                </a:rPr>
                <a:t> else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en-US" altLang="zh-CN" sz="1600" dirty="0">
                  <a:latin typeface="Times New Roman" panose="02020603050405020304" pitchFamily="18" charset="0"/>
                </a:rPr>
                <a:t>     return(</a:t>
              </a:r>
              <a:r>
                <a:rPr kumimoji="1" lang="en-US" altLang="zh-CN" sz="1600" dirty="0" err="1">
                  <a:latin typeface="Times New Roman" panose="02020603050405020304" pitchFamily="18" charset="0"/>
                </a:rPr>
                <a:t>fac</a:t>
              </a:r>
              <a:r>
                <a:rPr kumimoji="1" lang="en-US" altLang="zh-CN" sz="1600" dirty="0">
                  <a:latin typeface="Times New Roman" panose="02020603050405020304" pitchFamily="18" charset="0"/>
                </a:rPr>
                <a:t>(n-1)*n);</a:t>
              </a:r>
              <a:br>
                <a:rPr kumimoji="1" lang="en-US" altLang="zh-CN" sz="1600" dirty="0">
                  <a:latin typeface="Times New Roman" panose="02020603050405020304" pitchFamily="18" charset="0"/>
                </a:rPr>
              </a:br>
              <a:r>
                <a:rPr kumimoji="1" lang="en-US" altLang="zh-CN" sz="1600" dirty="0">
                  <a:latin typeface="Times New Roman" panose="02020603050405020304" pitchFamily="18" charset="0"/>
                </a:rPr>
                <a:t>}</a:t>
              </a:r>
              <a:r>
                <a:rPr kumimoji="1" lang="en-US" altLang="zh-CN" sz="2400" dirty="0">
                  <a:latin typeface="Times New Roman" panose="02020603050405020304" pitchFamily="18" charset="0"/>
                </a:rPr>
                <a:t>          </a:t>
              </a:r>
            </a:p>
          </p:txBody>
        </p:sp>
        <p:sp>
          <p:nvSpPr>
            <p:cNvPr id="18447" name="Text Box 11"/>
            <p:cNvSpPr txBox="1">
              <a:spLocks noChangeArrowheads="1"/>
            </p:cNvSpPr>
            <p:nvPr/>
          </p:nvSpPr>
          <p:spPr bwMode="auto">
            <a:xfrm>
              <a:off x="113" y="2681"/>
              <a:ext cx="1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 dirty="0">
                  <a:latin typeface="楷体_GB2312" pitchFamily="49" charset="-122"/>
                  <a:ea typeface="楷体_GB2312" pitchFamily="49" charset="-122"/>
                </a:rPr>
                <a:t>第一次调用：</a:t>
              </a:r>
              <a:r>
                <a:rPr kumimoji="1" lang="en-US" altLang="zh-CN" sz="2000" dirty="0"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kumimoji="1" lang="zh-CN" altLang="en-US" sz="2000" dirty="0">
                  <a:latin typeface="楷体_GB2312" pitchFamily="49" charset="-122"/>
                  <a:ea typeface="楷体_GB2312" pitchFamily="49" charset="-122"/>
                </a:rPr>
                <a:t>为</a:t>
              </a:r>
              <a:r>
                <a:rPr kumimoji="1" lang="en-US" altLang="zh-CN" sz="2000" dirty="0">
                  <a:latin typeface="楷体_GB2312" pitchFamily="49" charset="-122"/>
                  <a:ea typeface="楷体_GB2312" pitchFamily="49" charset="-122"/>
                </a:rPr>
                <a:t>4</a:t>
              </a:r>
            </a:p>
          </p:txBody>
        </p:sp>
        <p:sp>
          <p:nvSpPr>
            <p:cNvPr id="18448" name="Text Box 12"/>
            <p:cNvSpPr txBox="1">
              <a:spLocks noChangeArrowheads="1"/>
            </p:cNvSpPr>
            <p:nvPr/>
          </p:nvSpPr>
          <p:spPr bwMode="auto">
            <a:xfrm>
              <a:off x="1565" y="2678"/>
              <a:ext cx="1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>
                  <a:latin typeface="楷体_GB2312" pitchFamily="49" charset="-122"/>
                  <a:ea typeface="楷体_GB2312" pitchFamily="49" charset="-122"/>
                </a:rPr>
                <a:t>第二次调用：</a:t>
              </a:r>
              <a:r>
                <a:rPr kumimoji="1" lang="en-US" altLang="zh-CN" sz="2000"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kumimoji="1" lang="zh-CN" altLang="en-US" sz="2000">
                  <a:latin typeface="楷体_GB2312" pitchFamily="49" charset="-122"/>
                  <a:ea typeface="楷体_GB2312" pitchFamily="49" charset="-122"/>
                </a:rPr>
                <a:t>为</a:t>
              </a:r>
              <a:r>
                <a:rPr kumimoji="1" lang="en-US" altLang="zh-CN" sz="2000">
                  <a:latin typeface="楷体_GB2312" pitchFamily="49" charset="-122"/>
                  <a:ea typeface="楷体_GB2312" pitchFamily="49" charset="-122"/>
                </a:rPr>
                <a:t>3</a:t>
              </a:r>
            </a:p>
          </p:txBody>
        </p:sp>
        <p:sp>
          <p:nvSpPr>
            <p:cNvPr id="18449" name="Text Box 13"/>
            <p:cNvSpPr txBox="1">
              <a:spLocks noChangeArrowheads="1"/>
            </p:cNvSpPr>
            <p:nvPr/>
          </p:nvSpPr>
          <p:spPr bwMode="auto">
            <a:xfrm>
              <a:off x="2971" y="2678"/>
              <a:ext cx="1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>
                  <a:latin typeface="楷体_GB2312" pitchFamily="49" charset="-122"/>
                  <a:ea typeface="楷体_GB2312" pitchFamily="49" charset="-122"/>
                </a:rPr>
                <a:t>第三次调用：</a:t>
              </a:r>
              <a:r>
                <a:rPr kumimoji="1" lang="en-US" altLang="zh-CN" sz="2000"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kumimoji="1" lang="zh-CN" altLang="en-US" sz="2000">
                  <a:latin typeface="楷体_GB2312" pitchFamily="49" charset="-122"/>
                  <a:ea typeface="楷体_GB2312" pitchFamily="49" charset="-122"/>
                </a:rPr>
                <a:t>为</a:t>
              </a:r>
              <a:r>
                <a:rPr kumimoji="1" lang="en-US" altLang="zh-CN" sz="2000">
                  <a:latin typeface="楷体_GB2312" pitchFamily="49" charset="-122"/>
                  <a:ea typeface="楷体_GB2312" pitchFamily="49" charset="-122"/>
                </a:rPr>
                <a:t>2</a:t>
              </a:r>
            </a:p>
          </p:txBody>
        </p:sp>
        <p:sp>
          <p:nvSpPr>
            <p:cNvPr id="18450" name="Text Box 14"/>
            <p:cNvSpPr txBox="1">
              <a:spLocks noChangeArrowheads="1"/>
            </p:cNvSpPr>
            <p:nvPr/>
          </p:nvSpPr>
          <p:spPr bwMode="auto">
            <a:xfrm>
              <a:off x="4332" y="2678"/>
              <a:ext cx="14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kumimoji="1" lang="zh-CN" altLang="en-US" sz="2000">
                  <a:latin typeface="楷体_GB2312" pitchFamily="49" charset="-122"/>
                  <a:ea typeface="楷体_GB2312" pitchFamily="49" charset="-122"/>
                </a:rPr>
                <a:t>第四次调用：</a:t>
              </a:r>
              <a:r>
                <a:rPr kumimoji="1" lang="en-US" altLang="zh-CN" sz="2000">
                  <a:latin typeface="楷体_GB2312" pitchFamily="49" charset="-122"/>
                  <a:ea typeface="楷体_GB2312" pitchFamily="49" charset="-122"/>
                </a:rPr>
                <a:t>n</a:t>
              </a:r>
              <a:r>
                <a:rPr kumimoji="1" lang="zh-CN" altLang="en-US" sz="2000">
                  <a:latin typeface="楷体_GB2312" pitchFamily="49" charset="-122"/>
                  <a:ea typeface="楷体_GB2312" pitchFamily="49" charset="-122"/>
                </a:rPr>
                <a:t>为</a:t>
              </a:r>
              <a:r>
                <a:rPr kumimoji="1" lang="en-US" altLang="zh-CN" sz="2000">
                  <a:latin typeface="楷体_GB2312" pitchFamily="49" charset="-122"/>
                  <a:ea typeface="楷体_GB2312" pitchFamily="49" charset="-122"/>
                </a:rPr>
                <a:t>1</a:t>
              </a:r>
            </a:p>
          </p:txBody>
        </p:sp>
        <p:sp>
          <p:nvSpPr>
            <p:cNvPr id="18451" name="Line 15"/>
            <p:cNvSpPr>
              <a:spLocks noChangeShapeType="1"/>
            </p:cNvSpPr>
            <p:nvPr/>
          </p:nvSpPr>
          <p:spPr bwMode="auto">
            <a:xfrm flipV="1">
              <a:off x="1020" y="3067"/>
              <a:ext cx="590" cy="726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52" name="Line 16"/>
            <p:cNvSpPr>
              <a:spLocks noChangeShapeType="1"/>
            </p:cNvSpPr>
            <p:nvPr/>
          </p:nvSpPr>
          <p:spPr bwMode="auto">
            <a:xfrm flipH="1">
              <a:off x="1156" y="3838"/>
              <a:ext cx="590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53" name="Line 17"/>
            <p:cNvSpPr>
              <a:spLocks noChangeShapeType="1"/>
            </p:cNvSpPr>
            <p:nvPr/>
          </p:nvSpPr>
          <p:spPr bwMode="auto">
            <a:xfrm flipV="1">
              <a:off x="1020" y="3067"/>
              <a:ext cx="590" cy="726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54" name="Line 18"/>
            <p:cNvSpPr>
              <a:spLocks noChangeShapeType="1"/>
            </p:cNvSpPr>
            <p:nvPr/>
          </p:nvSpPr>
          <p:spPr bwMode="auto">
            <a:xfrm flipH="1">
              <a:off x="1156" y="3838"/>
              <a:ext cx="590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55" name="Line 19"/>
            <p:cNvSpPr>
              <a:spLocks noChangeShapeType="1"/>
            </p:cNvSpPr>
            <p:nvPr/>
          </p:nvSpPr>
          <p:spPr bwMode="auto">
            <a:xfrm flipV="1">
              <a:off x="2426" y="3067"/>
              <a:ext cx="590" cy="726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56" name="Line 20"/>
            <p:cNvSpPr>
              <a:spLocks noChangeShapeType="1"/>
            </p:cNvSpPr>
            <p:nvPr/>
          </p:nvSpPr>
          <p:spPr bwMode="auto">
            <a:xfrm flipH="1">
              <a:off x="2562" y="3838"/>
              <a:ext cx="590" cy="0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57" name="Line 21"/>
            <p:cNvSpPr>
              <a:spLocks noChangeShapeType="1"/>
            </p:cNvSpPr>
            <p:nvPr/>
          </p:nvSpPr>
          <p:spPr bwMode="auto">
            <a:xfrm flipV="1">
              <a:off x="3832" y="3067"/>
              <a:ext cx="590" cy="726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8458" name="Line 22"/>
            <p:cNvSpPr>
              <a:spLocks noChangeShapeType="1"/>
            </p:cNvSpPr>
            <p:nvPr/>
          </p:nvSpPr>
          <p:spPr bwMode="auto">
            <a:xfrm flipH="1">
              <a:off x="3969" y="3521"/>
              <a:ext cx="635" cy="317"/>
            </a:xfrm>
            <a:prstGeom prst="line">
              <a:avLst/>
            </a:prstGeom>
            <a:noFill/>
            <a:ln w="9525">
              <a:solidFill>
                <a:srgbClr val="A5002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endParaRPr lang="zh-CN" altLang="en-US"/>
            </a:p>
          </p:txBody>
        </p:sp>
      </p:grpSp>
      <p:sp>
        <p:nvSpPr>
          <p:cNvPr id="18438" name="Rectangle 23"/>
          <p:cNvSpPr>
            <a:spLocks noChangeArrowheads="1"/>
          </p:cNvSpPr>
          <p:nvPr/>
        </p:nvSpPr>
        <p:spPr bwMode="auto">
          <a:xfrm>
            <a:off x="119336" y="52387"/>
            <a:ext cx="4572000" cy="478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>
              <a:lnSpc>
                <a:spcPct val="110000"/>
              </a:lnSpc>
              <a:buNone/>
            </a:pPr>
            <a:r>
              <a:rPr lang="en-US" altLang="zh-CN" sz="2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6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、执行过程</a:t>
            </a:r>
          </a:p>
        </p:txBody>
      </p:sp>
      <p:sp>
        <p:nvSpPr>
          <p:cNvPr id="18439" name="Text Box 25"/>
          <p:cNvSpPr txBox="1">
            <a:spLocks noChangeArrowheads="1"/>
          </p:cNvSpPr>
          <p:nvPr/>
        </p:nvSpPr>
        <p:spPr bwMode="auto">
          <a:xfrm>
            <a:off x="7716789" y="5876925"/>
            <a:ext cx="1439863" cy="4572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楷体_GB2312" pitchFamily="49" charset="-122"/>
              </a:rPr>
              <a:t>返回</a:t>
            </a:r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1</a:t>
            </a:r>
          </a:p>
        </p:txBody>
      </p:sp>
      <p:sp>
        <p:nvSpPr>
          <p:cNvPr id="18440" name="Text Box 26"/>
          <p:cNvSpPr txBox="1">
            <a:spLocks noChangeArrowheads="1"/>
          </p:cNvSpPr>
          <p:nvPr/>
        </p:nvSpPr>
        <p:spPr bwMode="auto">
          <a:xfrm>
            <a:off x="5411739" y="5876925"/>
            <a:ext cx="1439863" cy="4572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楷体_GB2312" pitchFamily="49" charset="-122"/>
              </a:rPr>
              <a:t>返回</a:t>
            </a:r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1*2</a:t>
            </a:r>
          </a:p>
        </p:txBody>
      </p:sp>
      <p:sp>
        <p:nvSpPr>
          <p:cNvPr id="18441" name="Text Box 27"/>
          <p:cNvSpPr txBox="1">
            <a:spLocks noChangeArrowheads="1"/>
          </p:cNvSpPr>
          <p:nvPr/>
        </p:nvSpPr>
        <p:spPr bwMode="auto">
          <a:xfrm>
            <a:off x="3179714" y="5876925"/>
            <a:ext cx="1655763" cy="4572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楷体_GB2312" pitchFamily="49" charset="-122"/>
              </a:rPr>
              <a:t>返回</a:t>
            </a:r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1*2*3</a:t>
            </a:r>
          </a:p>
        </p:txBody>
      </p:sp>
      <p:sp>
        <p:nvSpPr>
          <p:cNvPr id="18442" name="Text Box 28"/>
          <p:cNvSpPr txBox="1">
            <a:spLocks noChangeArrowheads="1"/>
          </p:cNvSpPr>
          <p:nvPr/>
        </p:nvSpPr>
        <p:spPr bwMode="auto">
          <a:xfrm>
            <a:off x="731788" y="5876925"/>
            <a:ext cx="1944688" cy="457200"/>
          </a:xfrm>
          <a:prstGeom prst="rect">
            <a:avLst/>
          </a:prstGeom>
          <a:solidFill>
            <a:srgbClr val="FF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>
                <a:latin typeface="Arial" panose="020B0604020202020204" pitchFamily="34" charset="0"/>
                <a:ea typeface="楷体_GB2312" pitchFamily="49" charset="-122"/>
              </a:rPr>
              <a:t>返回</a:t>
            </a:r>
            <a:r>
              <a:rPr lang="en-US" altLang="zh-CN" sz="2400">
                <a:latin typeface="Arial" panose="020B0604020202020204" pitchFamily="34" charset="0"/>
                <a:ea typeface="楷体_GB2312" pitchFamily="49" charset="-122"/>
              </a:rPr>
              <a:t>1*2*3*4</a:t>
            </a:r>
          </a:p>
        </p:txBody>
      </p:sp>
    </p:spTree>
    <p:extLst>
      <p:ext uri="{BB962C8B-B14F-4D97-AF65-F5344CB8AC3E}">
        <p14:creationId xmlns:p14="http://schemas.microsoft.com/office/powerpoint/2010/main" val="1242938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912069" y="2276202"/>
            <a:ext cx="492443" cy="683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分</a:t>
            </a:r>
            <a:br>
              <a:rPr kumimoji="1" lang="zh-CN" altLang="en-US" sz="2400"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解</a:t>
            </a:r>
          </a:p>
        </p:txBody>
      </p:sp>
      <p:sp>
        <p:nvSpPr>
          <p:cNvPr id="19459" name="Rectangle 4"/>
          <p:cNvSpPr>
            <a:spLocks noChangeArrowheads="1"/>
          </p:cNvSpPr>
          <p:nvPr/>
        </p:nvSpPr>
        <p:spPr bwMode="auto">
          <a:xfrm>
            <a:off x="191344" y="188640"/>
            <a:ext cx="5761037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35000"/>
              </a:spcBef>
              <a:buFont typeface="Wingdings" panose="05000000000000000000" pitchFamily="2" charset="2"/>
              <a:buNone/>
            </a:pPr>
            <a:r>
              <a:rPr kumimoji="1" lang="en-US" altLang="zh-CN" sz="3200" dirty="0">
                <a:solidFill>
                  <a:srgbClr val="FF330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?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递归函数反映一种什么样的思维</a:t>
            </a:r>
          </a:p>
        </p:txBody>
      </p:sp>
      <p:sp>
        <p:nvSpPr>
          <p:cNvPr id="19460" name="Oval 5"/>
          <p:cNvSpPr>
            <a:spLocks noChangeArrowheads="1"/>
          </p:cNvSpPr>
          <p:nvPr/>
        </p:nvSpPr>
        <p:spPr bwMode="auto">
          <a:xfrm>
            <a:off x="407244" y="1125266"/>
            <a:ext cx="1152525" cy="1081087"/>
          </a:xfrm>
          <a:prstGeom prst="ellips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580280" y="1414190"/>
            <a:ext cx="979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楷体_GB2312" pitchFamily="49" charset="-122"/>
                <a:ea typeface="楷体_GB2312" pitchFamily="49" charset="-122"/>
              </a:rPr>
              <a:t>问题</a:t>
            </a:r>
          </a:p>
        </p:txBody>
      </p:sp>
      <p:sp>
        <p:nvSpPr>
          <p:cNvPr id="19462" name="Oval 7"/>
          <p:cNvSpPr>
            <a:spLocks noChangeArrowheads="1"/>
          </p:cNvSpPr>
          <p:nvPr/>
        </p:nvSpPr>
        <p:spPr bwMode="auto">
          <a:xfrm>
            <a:off x="451694" y="2995341"/>
            <a:ext cx="1152525" cy="1081087"/>
          </a:xfrm>
          <a:prstGeom prst="ellips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9463" name="Text Box 8"/>
          <p:cNvSpPr txBox="1">
            <a:spLocks noChangeArrowheads="1"/>
          </p:cNvSpPr>
          <p:nvPr/>
        </p:nvSpPr>
        <p:spPr bwMode="auto">
          <a:xfrm>
            <a:off x="566291" y="3265216"/>
            <a:ext cx="10652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dirty="0">
                <a:latin typeface="楷体_GB2312" pitchFamily="49" charset="-122"/>
                <a:ea typeface="楷体_GB2312" pitchFamily="49" charset="-122"/>
              </a:rPr>
              <a:t>小问题</a:t>
            </a:r>
          </a:p>
        </p:txBody>
      </p:sp>
      <p:sp>
        <p:nvSpPr>
          <p:cNvPr id="19464" name="Line 9"/>
          <p:cNvSpPr>
            <a:spLocks noChangeShapeType="1"/>
          </p:cNvSpPr>
          <p:nvPr/>
        </p:nvSpPr>
        <p:spPr bwMode="auto">
          <a:xfrm>
            <a:off x="3647330" y="1484040"/>
            <a:ext cx="0" cy="360362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65" name="Text Box 10"/>
          <p:cNvSpPr txBox="1">
            <a:spLocks noChangeArrowheads="1"/>
          </p:cNvSpPr>
          <p:nvPr/>
        </p:nvSpPr>
        <p:spPr bwMode="auto">
          <a:xfrm>
            <a:off x="1320056" y="1901553"/>
            <a:ext cx="49212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n!</a:t>
            </a:r>
          </a:p>
        </p:txBody>
      </p:sp>
      <p:sp>
        <p:nvSpPr>
          <p:cNvPr id="19466" name="Text Box 11"/>
          <p:cNvSpPr txBox="1">
            <a:spLocks noChangeArrowheads="1"/>
          </p:cNvSpPr>
          <p:nvPr/>
        </p:nvSpPr>
        <p:spPr bwMode="auto">
          <a:xfrm>
            <a:off x="1343869" y="2836591"/>
            <a:ext cx="11080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(n-1)!</a:t>
            </a:r>
          </a:p>
        </p:txBody>
      </p:sp>
      <p:sp>
        <p:nvSpPr>
          <p:cNvPr id="19467" name="Oval 12"/>
          <p:cNvSpPr>
            <a:spLocks noChangeArrowheads="1"/>
          </p:cNvSpPr>
          <p:nvPr/>
        </p:nvSpPr>
        <p:spPr bwMode="auto">
          <a:xfrm>
            <a:off x="3288555" y="764902"/>
            <a:ext cx="719138" cy="719138"/>
          </a:xfrm>
          <a:prstGeom prst="ellips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9468" name="Text Box 13"/>
          <p:cNvSpPr txBox="1">
            <a:spLocks noChangeArrowheads="1"/>
          </p:cNvSpPr>
          <p:nvPr/>
        </p:nvSpPr>
        <p:spPr bwMode="auto">
          <a:xfrm>
            <a:off x="3348881" y="910953"/>
            <a:ext cx="803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问题</a:t>
            </a:r>
          </a:p>
        </p:txBody>
      </p:sp>
      <p:sp>
        <p:nvSpPr>
          <p:cNvPr id="19469" name="Text Box 14"/>
          <p:cNvSpPr txBox="1">
            <a:spLocks noChangeArrowheads="1"/>
          </p:cNvSpPr>
          <p:nvPr/>
        </p:nvSpPr>
        <p:spPr bwMode="auto">
          <a:xfrm>
            <a:off x="3645744" y="1358627"/>
            <a:ext cx="4397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分</a:t>
            </a:r>
            <a:br>
              <a:rPr kumimoji="1" lang="zh-CN" altLang="en-US" sz="2000"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解</a:t>
            </a:r>
          </a:p>
        </p:txBody>
      </p:sp>
      <p:sp>
        <p:nvSpPr>
          <p:cNvPr id="19470" name="Oval 15"/>
          <p:cNvSpPr>
            <a:spLocks noChangeArrowheads="1"/>
          </p:cNvSpPr>
          <p:nvPr/>
        </p:nvSpPr>
        <p:spPr bwMode="auto">
          <a:xfrm>
            <a:off x="3288555" y="1858691"/>
            <a:ext cx="719138" cy="719137"/>
          </a:xfrm>
          <a:prstGeom prst="ellips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9471" name="Text Box 16"/>
          <p:cNvSpPr txBox="1">
            <a:spLocks noChangeArrowheads="1"/>
          </p:cNvSpPr>
          <p:nvPr/>
        </p:nvSpPr>
        <p:spPr bwMode="auto">
          <a:xfrm>
            <a:off x="3144094" y="1988866"/>
            <a:ext cx="1081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小问题</a:t>
            </a:r>
          </a:p>
        </p:txBody>
      </p:sp>
      <p:sp>
        <p:nvSpPr>
          <p:cNvPr id="19472" name="Line 17"/>
          <p:cNvSpPr>
            <a:spLocks noChangeShapeType="1"/>
          </p:cNvSpPr>
          <p:nvPr/>
        </p:nvSpPr>
        <p:spPr bwMode="auto">
          <a:xfrm>
            <a:off x="3647330" y="2565128"/>
            <a:ext cx="0" cy="360363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73" name="Oval 18"/>
          <p:cNvSpPr>
            <a:spLocks noChangeArrowheads="1"/>
          </p:cNvSpPr>
          <p:nvPr/>
        </p:nvSpPr>
        <p:spPr bwMode="auto">
          <a:xfrm>
            <a:off x="3288555" y="2939777"/>
            <a:ext cx="719138" cy="719138"/>
          </a:xfrm>
          <a:prstGeom prst="ellips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9474" name="Text Box 19"/>
          <p:cNvSpPr txBox="1">
            <a:spLocks noChangeArrowheads="1"/>
          </p:cNvSpPr>
          <p:nvPr/>
        </p:nvSpPr>
        <p:spPr bwMode="auto">
          <a:xfrm>
            <a:off x="3143672" y="2976291"/>
            <a:ext cx="9779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dirty="0">
                <a:latin typeface="楷体_GB2312" pitchFamily="49" charset="-122"/>
                <a:ea typeface="楷体_GB2312" pitchFamily="49" charset="-122"/>
              </a:rPr>
              <a:t>更小</a:t>
            </a:r>
            <a:br>
              <a:rPr kumimoji="1" lang="zh-CN" altLang="en-US" sz="2000" dirty="0"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2000" dirty="0">
                <a:latin typeface="楷体_GB2312" pitchFamily="49" charset="-122"/>
                <a:ea typeface="楷体_GB2312" pitchFamily="49" charset="-122"/>
              </a:rPr>
              <a:t>问题</a:t>
            </a:r>
          </a:p>
        </p:txBody>
      </p:sp>
      <p:sp>
        <p:nvSpPr>
          <p:cNvPr id="19475" name="Line 20"/>
          <p:cNvSpPr>
            <a:spLocks noChangeShapeType="1"/>
          </p:cNvSpPr>
          <p:nvPr/>
        </p:nvSpPr>
        <p:spPr bwMode="auto">
          <a:xfrm>
            <a:off x="983505" y="2204765"/>
            <a:ext cx="0" cy="792162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76" name="Line 21"/>
          <p:cNvSpPr>
            <a:spLocks noChangeShapeType="1"/>
          </p:cNvSpPr>
          <p:nvPr/>
        </p:nvSpPr>
        <p:spPr bwMode="auto">
          <a:xfrm>
            <a:off x="3647330" y="3644628"/>
            <a:ext cx="0" cy="360363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77" name="Line 22"/>
          <p:cNvSpPr>
            <a:spLocks noChangeShapeType="1"/>
          </p:cNvSpPr>
          <p:nvPr/>
        </p:nvSpPr>
        <p:spPr bwMode="auto">
          <a:xfrm>
            <a:off x="3647330" y="4335190"/>
            <a:ext cx="0" cy="360362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9478" name="Text Box 23"/>
          <p:cNvSpPr txBox="1">
            <a:spLocks noChangeArrowheads="1"/>
          </p:cNvSpPr>
          <p:nvPr/>
        </p:nvSpPr>
        <p:spPr bwMode="auto">
          <a:xfrm>
            <a:off x="3445719" y="3962128"/>
            <a:ext cx="5603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┆</a:t>
            </a:r>
          </a:p>
        </p:txBody>
      </p:sp>
      <p:sp>
        <p:nvSpPr>
          <p:cNvPr id="19479" name="Oval 24"/>
          <p:cNvSpPr>
            <a:spLocks noChangeArrowheads="1"/>
          </p:cNvSpPr>
          <p:nvPr/>
        </p:nvSpPr>
        <p:spPr bwMode="auto">
          <a:xfrm>
            <a:off x="3288555" y="4711427"/>
            <a:ext cx="719138" cy="719138"/>
          </a:xfrm>
          <a:prstGeom prst="ellips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>
              <a:latin typeface="Arial" panose="020B0604020202020204" pitchFamily="34" charset="0"/>
              <a:ea typeface="楷体_GB2312" pitchFamily="49" charset="-122"/>
            </a:endParaRPr>
          </a:p>
        </p:txBody>
      </p:sp>
      <p:sp>
        <p:nvSpPr>
          <p:cNvPr id="19480" name="Text Box 25"/>
          <p:cNvSpPr txBox="1">
            <a:spLocks noChangeArrowheads="1"/>
          </p:cNvSpPr>
          <p:nvPr/>
        </p:nvSpPr>
        <p:spPr bwMode="auto">
          <a:xfrm>
            <a:off x="3215680" y="4747941"/>
            <a:ext cx="90646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 dirty="0">
                <a:latin typeface="楷体_GB2312" pitchFamily="49" charset="-122"/>
                <a:ea typeface="楷体_GB2312" pitchFamily="49" charset="-122"/>
              </a:rPr>
              <a:t>最小</a:t>
            </a:r>
            <a:br>
              <a:rPr kumimoji="1" lang="zh-CN" altLang="en-US" sz="2000" dirty="0"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2000" dirty="0">
                <a:latin typeface="楷体_GB2312" pitchFamily="49" charset="-122"/>
                <a:ea typeface="楷体_GB2312" pitchFamily="49" charset="-122"/>
              </a:rPr>
              <a:t>问题</a:t>
            </a:r>
          </a:p>
        </p:txBody>
      </p:sp>
      <p:sp>
        <p:nvSpPr>
          <p:cNvPr id="19481" name="Text Box 26"/>
          <p:cNvSpPr txBox="1">
            <a:spLocks noChangeArrowheads="1"/>
          </p:cNvSpPr>
          <p:nvPr/>
        </p:nvSpPr>
        <p:spPr bwMode="auto">
          <a:xfrm>
            <a:off x="3633044" y="2452415"/>
            <a:ext cx="4397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分</a:t>
            </a:r>
            <a:br>
              <a:rPr kumimoji="1" lang="zh-CN" altLang="en-US" sz="2000"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解</a:t>
            </a:r>
          </a:p>
        </p:txBody>
      </p:sp>
      <p:sp>
        <p:nvSpPr>
          <p:cNvPr id="19482" name="Text Box 27"/>
          <p:cNvSpPr txBox="1">
            <a:spLocks noChangeArrowheads="1"/>
          </p:cNvSpPr>
          <p:nvPr/>
        </p:nvSpPr>
        <p:spPr bwMode="auto">
          <a:xfrm>
            <a:off x="3633044" y="3533502"/>
            <a:ext cx="4397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分</a:t>
            </a:r>
            <a:br>
              <a:rPr kumimoji="1" lang="zh-CN" altLang="en-US" sz="2000">
                <a:latin typeface="楷体_GB2312" pitchFamily="49" charset="-122"/>
                <a:ea typeface="楷体_GB2312" pitchFamily="49" charset="-122"/>
              </a:rPr>
            </a:b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解</a:t>
            </a:r>
          </a:p>
        </p:txBody>
      </p:sp>
      <p:sp>
        <p:nvSpPr>
          <p:cNvPr id="19483" name="Text Box 28"/>
          <p:cNvSpPr txBox="1">
            <a:spLocks noChangeArrowheads="1"/>
          </p:cNvSpPr>
          <p:nvPr/>
        </p:nvSpPr>
        <p:spPr bwMode="auto">
          <a:xfrm>
            <a:off x="3144094" y="5444853"/>
            <a:ext cx="1800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000">
                <a:latin typeface="楷体_GB2312" pitchFamily="49" charset="-122"/>
                <a:ea typeface="楷体_GB2312" pitchFamily="49" charset="-122"/>
              </a:rPr>
              <a:t>不能再分解</a:t>
            </a:r>
          </a:p>
        </p:txBody>
      </p:sp>
      <p:sp>
        <p:nvSpPr>
          <p:cNvPr id="19484" name="Text Box 29"/>
          <p:cNvSpPr txBox="1">
            <a:spLocks noChangeArrowheads="1"/>
          </p:cNvSpPr>
          <p:nvPr/>
        </p:nvSpPr>
        <p:spPr bwMode="auto">
          <a:xfrm>
            <a:off x="3936256" y="1177652"/>
            <a:ext cx="441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n!</a:t>
            </a:r>
          </a:p>
        </p:txBody>
      </p:sp>
      <p:sp>
        <p:nvSpPr>
          <p:cNvPr id="19485" name="Text Box 30"/>
          <p:cNvSpPr txBox="1">
            <a:spLocks noChangeArrowheads="1"/>
          </p:cNvSpPr>
          <p:nvPr/>
        </p:nvSpPr>
        <p:spPr bwMode="auto">
          <a:xfrm>
            <a:off x="4080719" y="2133328"/>
            <a:ext cx="11080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(n-1)!</a:t>
            </a:r>
          </a:p>
        </p:txBody>
      </p:sp>
      <p:sp>
        <p:nvSpPr>
          <p:cNvPr id="19486" name="Text Box 31"/>
          <p:cNvSpPr txBox="1">
            <a:spLocks noChangeArrowheads="1"/>
          </p:cNvSpPr>
          <p:nvPr/>
        </p:nvSpPr>
        <p:spPr bwMode="auto">
          <a:xfrm>
            <a:off x="4080719" y="3284266"/>
            <a:ext cx="1108075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楷体_GB2312" pitchFamily="49" charset="-122"/>
                <a:ea typeface="楷体_GB2312" pitchFamily="49" charset="-122"/>
              </a:rPr>
              <a:t>(n-2)!</a:t>
            </a:r>
          </a:p>
        </p:txBody>
      </p:sp>
      <p:sp>
        <p:nvSpPr>
          <p:cNvPr id="19487" name="Text Box 32"/>
          <p:cNvSpPr txBox="1">
            <a:spLocks noChangeArrowheads="1"/>
          </p:cNvSpPr>
          <p:nvPr/>
        </p:nvSpPr>
        <p:spPr bwMode="auto">
          <a:xfrm>
            <a:off x="3864819" y="5182915"/>
            <a:ext cx="441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000">
                <a:latin typeface="楷体_GB2312" pitchFamily="49" charset="-122"/>
                <a:ea typeface="楷体_GB2312" pitchFamily="49" charset="-122"/>
              </a:rPr>
              <a:t>1!</a:t>
            </a:r>
          </a:p>
        </p:txBody>
      </p:sp>
    </p:spTree>
    <p:extLst>
      <p:ext uri="{BB962C8B-B14F-4D97-AF65-F5344CB8AC3E}">
        <p14:creationId xmlns:p14="http://schemas.microsoft.com/office/powerpoint/2010/main" val="335956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/>
          <p:cNvSpPr>
            <a:spLocks noChangeArrowheads="1"/>
          </p:cNvSpPr>
          <p:nvPr/>
        </p:nvSpPr>
        <p:spPr bwMode="auto">
          <a:xfrm>
            <a:off x="46943" y="1764974"/>
            <a:ext cx="6049962" cy="1200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just">
              <a:spcBef>
                <a:spcPct val="35000"/>
              </a:spcBef>
              <a:buFontTx/>
              <a:buNone/>
            </a:pP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f(1)=1, f(2)=1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f(n)=f(n-1)+f(n-2)</a:t>
            </a:r>
          </a:p>
        </p:txBody>
      </p:sp>
      <p:sp>
        <p:nvSpPr>
          <p:cNvPr id="25603" name="Oval 4"/>
          <p:cNvSpPr>
            <a:spLocks noChangeArrowheads="1"/>
          </p:cNvSpPr>
          <p:nvPr/>
        </p:nvSpPr>
        <p:spPr bwMode="auto">
          <a:xfrm>
            <a:off x="4656061" y="3084339"/>
            <a:ext cx="863600" cy="792163"/>
          </a:xfrm>
          <a:prstGeom prst="ellips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604" name="Text Box 5"/>
          <p:cNvSpPr txBox="1">
            <a:spLocks noChangeArrowheads="1"/>
          </p:cNvSpPr>
          <p:nvPr/>
        </p:nvSpPr>
        <p:spPr bwMode="auto">
          <a:xfrm>
            <a:off x="4675112" y="3249438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问题</a:t>
            </a:r>
          </a:p>
        </p:txBody>
      </p:sp>
      <p:sp>
        <p:nvSpPr>
          <p:cNvPr id="25605" name="Line 6"/>
          <p:cNvSpPr>
            <a:spLocks noChangeShapeType="1"/>
          </p:cNvSpPr>
          <p:nvPr/>
        </p:nvSpPr>
        <p:spPr bwMode="auto">
          <a:xfrm flipH="1">
            <a:off x="4357611" y="3817764"/>
            <a:ext cx="503238" cy="792163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606" name="Oval 7"/>
          <p:cNvSpPr>
            <a:spLocks noChangeArrowheads="1"/>
          </p:cNvSpPr>
          <p:nvPr/>
        </p:nvSpPr>
        <p:spPr bwMode="auto">
          <a:xfrm>
            <a:off x="3724199" y="4568651"/>
            <a:ext cx="863600" cy="792162"/>
          </a:xfrm>
          <a:prstGeom prst="ellips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607" name="Text Box 8"/>
          <p:cNvSpPr txBox="1">
            <a:spLocks noChangeArrowheads="1"/>
          </p:cNvSpPr>
          <p:nvPr/>
        </p:nvSpPr>
        <p:spPr bwMode="auto">
          <a:xfrm>
            <a:off x="3863900" y="4595638"/>
            <a:ext cx="615553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子问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题</a:t>
            </a:r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</a:p>
        </p:txBody>
      </p:sp>
      <p:sp>
        <p:nvSpPr>
          <p:cNvPr id="25608" name="Oval 9"/>
          <p:cNvSpPr>
            <a:spLocks noChangeArrowheads="1"/>
          </p:cNvSpPr>
          <p:nvPr/>
        </p:nvSpPr>
        <p:spPr bwMode="auto">
          <a:xfrm>
            <a:off x="5540299" y="4582939"/>
            <a:ext cx="863600" cy="792163"/>
          </a:xfrm>
          <a:prstGeom prst="ellipse">
            <a:avLst/>
          </a:prstGeom>
          <a:noFill/>
          <a:ln w="9525">
            <a:solidFill>
              <a:srgbClr val="A5002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609" name="Text Box 10"/>
          <p:cNvSpPr txBox="1">
            <a:spLocks noChangeArrowheads="1"/>
          </p:cNvSpPr>
          <p:nvPr/>
        </p:nvSpPr>
        <p:spPr bwMode="auto">
          <a:xfrm>
            <a:off x="5591100" y="4595639"/>
            <a:ext cx="80021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子问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题</a:t>
            </a:r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</a:p>
        </p:txBody>
      </p:sp>
      <p:sp>
        <p:nvSpPr>
          <p:cNvPr id="25610" name="Line 11"/>
          <p:cNvSpPr>
            <a:spLocks noChangeShapeType="1"/>
          </p:cNvSpPr>
          <p:nvPr/>
        </p:nvSpPr>
        <p:spPr bwMode="auto">
          <a:xfrm>
            <a:off x="5294237" y="3817764"/>
            <a:ext cx="504825" cy="792163"/>
          </a:xfrm>
          <a:prstGeom prst="line">
            <a:avLst/>
          </a:prstGeom>
          <a:noFill/>
          <a:ln w="9525">
            <a:solidFill>
              <a:srgbClr val="A5002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zh-CN" altLang="en-US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4943400" y="4811539"/>
            <a:ext cx="490537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</a:p>
        </p:txBody>
      </p:sp>
      <p:sp>
        <p:nvSpPr>
          <p:cNvPr id="25612" name="Text Box 13"/>
          <p:cNvSpPr txBox="1">
            <a:spLocks noChangeArrowheads="1"/>
          </p:cNvSpPr>
          <p:nvPr/>
        </p:nvSpPr>
        <p:spPr bwMode="auto">
          <a:xfrm>
            <a:off x="4656061" y="3947938"/>
            <a:ext cx="800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f(n)</a:t>
            </a:r>
          </a:p>
        </p:txBody>
      </p:sp>
      <p:sp>
        <p:nvSpPr>
          <p:cNvPr id="25613" name="Text Box 14"/>
          <p:cNvSpPr txBox="1">
            <a:spLocks noChangeArrowheads="1"/>
          </p:cNvSpPr>
          <p:nvPr/>
        </p:nvSpPr>
        <p:spPr bwMode="auto">
          <a:xfrm>
            <a:off x="3790875" y="5459238"/>
            <a:ext cx="110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f(n-1)</a:t>
            </a:r>
          </a:p>
        </p:txBody>
      </p:sp>
      <p:sp>
        <p:nvSpPr>
          <p:cNvPr id="25614" name="Text Box 15"/>
          <p:cNvSpPr txBox="1">
            <a:spLocks noChangeArrowheads="1"/>
          </p:cNvSpPr>
          <p:nvPr/>
        </p:nvSpPr>
        <p:spPr bwMode="auto">
          <a:xfrm>
            <a:off x="5519662" y="5459238"/>
            <a:ext cx="1108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f(n-2)</a:t>
            </a:r>
          </a:p>
        </p:txBody>
      </p:sp>
      <p:sp>
        <p:nvSpPr>
          <p:cNvPr id="25615" name="Rectangle 16"/>
          <p:cNvSpPr>
            <a:spLocks noChangeArrowheads="1"/>
          </p:cNvSpPr>
          <p:nvPr/>
        </p:nvSpPr>
        <p:spPr bwMode="auto">
          <a:xfrm>
            <a:off x="6743624" y="4667076"/>
            <a:ext cx="4679950" cy="2146300"/>
          </a:xfrm>
          <a:prstGeom prst="rect">
            <a:avLst/>
          </a:prstGeom>
          <a:solidFill>
            <a:srgbClr val="FFCCFF"/>
          </a:solidFill>
          <a:ln w="9525">
            <a:solidFill>
              <a:srgbClr val="A50021"/>
            </a:solidFill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fib(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if(  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        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return(1);</a:t>
            </a:r>
            <a:b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</a:b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else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}  </a:t>
            </a:r>
          </a:p>
        </p:txBody>
      </p:sp>
      <p:sp>
        <p:nvSpPr>
          <p:cNvPr id="25616" name="Text Box 17"/>
          <p:cNvSpPr txBox="1">
            <a:spLocks noChangeArrowheads="1"/>
          </p:cNvSpPr>
          <p:nvPr/>
        </p:nvSpPr>
        <p:spPr bwMode="auto">
          <a:xfrm>
            <a:off x="6743624" y="3732038"/>
            <a:ext cx="4483100" cy="393700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kumimoji="1"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子问题解决了，大问题就解决了</a:t>
            </a:r>
          </a:p>
        </p:txBody>
      </p:sp>
      <p:sp>
        <p:nvSpPr>
          <p:cNvPr id="632854" name="Text Box 22"/>
          <p:cNvSpPr txBox="1">
            <a:spLocks noChangeArrowheads="1"/>
          </p:cNvSpPr>
          <p:nvPr/>
        </p:nvSpPr>
        <p:spPr bwMode="auto">
          <a:xfrm>
            <a:off x="7264927" y="5178447"/>
            <a:ext cx="20875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n==1 || n==2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32855" name="Text Box 23"/>
          <p:cNvSpPr txBox="1">
            <a:spLocks noChangeArrowheads="1"/>
          </p:cNvSpPr>
          <p:nvPr/>
        </p:nvSpPr>
        <p:spPr bwMode="auto">
          <a:xfrm>
            <a:off x="7319887" y="6179963"/>
            <a:ext cx="41767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return(fib(n-1)+fib(n-2));</a:t>
            </a:r>
            <a:endParaRPr kumimoji="1"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0" y="121069"/>
            <a:ext cx="5832251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5000"/>
              </a:spcBef>
              <a:buFontTx/>
              <a:buNone/>
            </a:pP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6.13】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递归函数求解斐波那契数列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23" name="Group 14"/>
          <p:cNvGrpSpPr>
            <a:grpSpLocks/>
          </p:cNvGrpSpPr>
          <p:nvPr/>
        </p:nvGrpSpPr>
        <p:grpSpPr bwMode="auto">
          <a:xfrm>
            <a:off x="144350" y="685474"/>
            <a:ext cx="5543550" cy="1368425"/>
            <a:chOff x="657" y="2432"/>
            <a:chExt cx="3492" cy="862"/>
          </a:xfrm>
        </p:grpSpPr>
        <p:grpSp>
          <p:nvGrpSpPr>
            <p:cNvPr id="24" name="Group 12"/>
            <p:cNvGrpSpPr>
              <a:grpSpLocks/>
            </p:cNvGrpSpPr>
            <p:nvPr/>
          </p:nvGrpSpPr>
          <p:grpSpPr bwMode="auto">
            <a:xfrm>
              <a:off x="1429" y="2432"/>
              <a:ext cx="2720" cy="862"/>
              <a:chOff x="1429" y="2432"/>
              <a:chExt cx="2720" cy="862"/>
            </a:xfrm>
          </p:grpSpPr>
          <p:graphicFrame>
            <p:nvGraphicFramePr>
              <p:cNvPr id="26" name="Object 7"/>
              <p:cNvGraphicFramePr>
                <a:graphicFrameLocks noChangeAspect="1"/>
              </p:cNvGraphicFramePr>
              <p:nvPr/>
            </p:nvGraphicFramePr>
            <p:xfrm>
              <a:off x="1429" y="2432"/>
              <a:ext cx="432" cy="86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026" name="公式" r:id="rId3" imgW="101512" imgH="203024" progId="Equation.3">
                      <p:embed/>
                    </p:oleObj>
                  </mc:Choice>
                  <mc:Fallback>
                    <p:oleObj name="公式" r:id="rId3" imgW="101512" imgH="203024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29" y="2432"/>
                            <a:ext cx="432" cy="86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Object 8"/>
              <p:cNvGraphicFramePr>
                <a:graphicFrameLocks noChangeAspect="1"/>
              </p:cNvGraphicFramePr>
              <p:nvPr/>
            </p:nvGraphicFramePr>
            <p:xfrm>
              <a:off x="1791" y="2523"/>
              <a:ext cx="1452" cy="64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6027" name="公式" r:id="rId5" imgW="774364" imgH="342751" progId="Equation.3">
                      <p:embed/>
                    </p:oleObj>
                  </mc:Choice>
                  <mc:Fallback>
                    <p:oleObj name="公式" r:id="rId5" imgW="774364" imgH="342751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91" y="2523"/>
                            <a:ext cx="1452" cy="64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" name="Text Box 9"/>
              <p:cNvSpPr txBox="1">
                <a:spLocks noChangeArrowheads="1"/>
              </p:cNvSpPr>
              <p:nvPr/>
            </p:nvSpPr>
            <p:spPr bwMode="auto">
              <a:xfrm>
                <a:off x="3424" y="2478"/>
                <a:ext cx="7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>
                    <a:latin typeface="楷体_GB2312" pitchFamily="49" charset="-122"/>
                    <a:ea typeface="楷体_GB2312" pitchFamily="49" charset="-122"/>
                  </a:rPr>
                  <a:t>n=1</a:t>
                </a:r>
              </a:p>
            </p:txBody>
          </p:sp>
          <p:sp>
            <p:nvSpPr>
              <p:cNvPr id="29" name="Text Box 10"/>
              <p:cNvSpPr txBox="1">
                <a:spLocks noChangeArrowheads="1"/>
              </p:cNvSpPr>
              <p:nvPr/>
            </p:nvSpPr>
            <p:spPr bwMode="auto">
              <a:xfrm>
                <a:off x="3424" y="2704"/>
                <a:ext cx="7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>
                    <a:latin typeface="楷体_GB2312" pitchFamily="49" charset="-122"/>
                    <a:ea typeface="楷体_GB2312" pitchFamily="49" charset="-122"/>
                  </a:rPr>
                  <a:t>n=2</a:t>
                </a:r>
              </a:p>
            </p:txBody>
          </p:sp>
          <p:sp>
            <p:nvSpPr>
              <p:cNvPr id="30" name="Text Box 11"/>
              <p:cNvSpPr txBox="1">
                <a:spLocks noChangeArrowheads="1"/>
              </p:cNvSpPr>
              <p:nvPr/>
            </p:nvSpPr>
            <p:spPr bwMode="auto">
              <a:xfrm>
                <a:off x="3424" y="2886"/>
                <a:ext cx="72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8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宋体" panose="02010600030101010101" pitchFamily="2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FontTx/>
                  <a:buNone/>
                </a:pPr>
                <a:r>
                  <a:rPr lang="en-US" altLang="zh-CN" sz="2400" b="1">
                    <a:latin typeface="楷体_GB2312" pitchFamily="49" charset="-122"/>
                    <a:ea typeface="楷体_GB2312" pitchFamily="49" charset="-122"/>
                  </a:rPr>
                  <a:t>n&gt;2</a:t>
                </a:r>
              </a:p>
            </p:txBody>
          </p:sp>
        </p:grpSp>
        <p:sp>
          <p:nvSpPr>
            <p:cNvPr id="25" name="Text Box 13"/>
            <p:cNvSpPr txBox="1">
              <a:spLocks noChangeArrowheads="1"/>
            </p:cNvSpPr>
            <p:nvPr/>
          </p:nvSpPr>
          <p:spPr bwMode="auto">
            <a:xfrm>
              <a:off x="657" y="2704"/>
              <a:ext cx="81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 dirty="0">
                  <a:latin typeface="楷体_GB2312" pitchFamily="49" charset="-122"/>
                  <a:ea typeface="楷体_GB2312" pitchFamily="49" charset="-122"/>
                </a:rPr>
                <a:t>fib(n)=</a:t>
              </a:r>
              <a:endParaRPr lang="zh-CN" altLang="en-US" sz="2400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  <p:sp>
        <p:nvSpPr>
          <p:cNvPr id="31" name="云形标注 30"/>
          <p:cNvSpPr/>
          <p:nvPr/>
        </p:nvSpPr>
        <p:spPr bwMode="auto">
          <a:xfrm>
            <a:off x="3864603" y="1795166"/>
            <a:ext cx="2736304" cy="1059561"/>
          </a:xfrm>
          <a:prstGeom prst="cloudCallout">
            <a:avLst>
              <a:gd name="adj1" fmla="val -89215"/>
              <a:gd name="adj2" fmla="val -1488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？递归出口</a:t>
            </a:r>
          </a:p>
        </p:txBody>
      </p:sp>
      <p:sp>
        <p:nvSpPr>
          <p:cNvPr id="32" name="云形标注 31"/>
          <p:cNvSpPr/>
          <p:nvPr/>
        </p:nvSpPr>
        <p:spPr bwMode="auto">
          <a:xfrm>
            <a:off x="1278406" y="3324720"/>
            <a:ext cx="2736304" cy="1059561"/>
          </a:xfrm>
          <a:prstGeom prst="cloudCallout">
            <a:avLst>
              <a:gd name="adj1" fmla="val -54537"/>
              <a:gd name="adj2" fmla="val -81275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？递归体</a:t>
            </a:r>
          </a:p>
        </p:txBody>
      </p:sp>
    </p:spTree>
    <p:extLst>
      <p:ext uri="{BB962C8B-B14F-4D97-AF65-F5344CB8AC3E}">
        <p14:creationId xmlns:p14="http://schemas.microsoft.com/office/powerpoint/2010/main" val="123333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32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32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32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2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2854" grpId="0"/>
      <p:bldP spid="632855" grpId="0"/>
      <p:bldP spid="31" grpId="0" animBg="1"/>
      <p:bldP spid="3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Text Box 4"/>
          <p:cNvSpPr txBox="1">
            <a:spLocks noChangeArrowheads="1"/>
          </p:cNvSpPr>
          <p:nvPr/>
        </p:nvSpPr>
        <p:spPr bwMode="auto">
          <a:xfrm>
            <a:off x="84932" y="616061"/>
            <a:ext cx="11051628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分析：</a:t>
            </a:r>
            <a:endParaRPr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假设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sort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）的功能是将数组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中的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元素由小到大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排序，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为递归函数的控制参数，当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n=1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时结束排序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。则可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将数组拆成两部分：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a[0]~a[n-2]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a[n-1]</a:t>
            </a:r>
          </a:p>
          <a:p>
            <a:pPr eaLnBrk="1" hangingPunct="1">
              <a:spcBef>
                <a:spcPts val="600"/>
              </a:spcBef>
              <a:buFontTx/>
              <a:buNone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故排序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可分如下两步进行：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649221" name="Text Box 5"/>
          <p:cNvSpPr txBox="1">
            <a:spLocks noChangeArrowheads="1"/>
          </p:cNvSpPr>
          <p:nvPr/>
        </p:nvSpPr>
        <p:spPr bwMode="auto">
          <a:xfrm>
            <a:off x="4295800" y="3488159"/>
            <a:ext cx="6048375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排好最后一个元素的位置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a[n-1]</a:t>
            </a:r>
          </a:p>
        </p:txBody>
      </p:sp>
      <p:sp>
        <p:nvSpPr>
          <p:cNvPr id="649230" name="Text Box 14"/>
          <p:cNvSpPr txBox="1">
            <a:spLocks noChangeArrowheads="1"/>
          </p:cNvSpPr>
          <p:nvPr/>
        </p:nvSpPr>
        <p:spPr bwMode="auto">
          <a:xfrm>
            <a:off x="4309538" y="4115179"/>
            <a:ext cx="7403086" cy="535531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2.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调用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sort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n-1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完成前面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n-1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个元素的排序</a:t>
            </a:r>
          </a:p>
        </p:txBody>
      </p:sp>
      <p:sp>
        <p:nvSpPr>
          <p:cNvPr id="649231" name="Rectangle 15"/>
          <p:cNvSpPr>
            <a:spLocks noChangeArrowheads="1"/>
          </p:cNvSpPr>
          <p:nvPr/>
        </p:nvSpPr>
        <p:spPr bwMode="auto">
          <a:xfrm>
            <a:off x="192089" y="4868490"/>
            <a:ext cx="1262063" cy="565150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>
                <a:latin typeface="Times New Roman" panose="02020603050405020304" pitchFamily="18" charset="0"/>
                <a:ea typeface="楷体_GB2312" pitchFamily="49" charset="-122"/>
              </a:rPr>
              <a:t>a[n-1]</a:t>
            </a:r>
          </a:p>
        </p:txBody>
      </p:sp>
      <p:sp>
        <p:nvSpPr>
          <p:cNvPr id="649232" name="Rectangle 16"/>
          <p:cNvSpPr>
            <a:spLocks noChangeArrowheads="1"/>
          </p:cNvSpPr>
          <p:nvPr/>
        </p:nvSpPr>
        <p:spPr bwMode="auto">
          <a:xfrm>
            <a:off x="192089" y="2636466"/>
            <a:ext cx="1262063" cy="2232025"/>
          </a:xfrm>
          <a:prstGeom prst="rect">
            <a:avLst/>
          </a:pr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a[0]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·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·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</a:rPr>
              <a:t>a[n-2]</a:t>
            </a:r>
            <a:endParaRPr lang="zh-CN" altLang="en-US" sz="24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" name="Group 19"/>
          <p:cNvGrpSpPr>
            <a:grpSpLocks/>
          </p:cNvGrpSpPr>
          <p:nvPr/>
        </p:nvGrpSpPr>
        <p:grpSpPr bwMode="auto">
          <a:xfrm>
            <a:off x="1487488" y="2780928"/>
            <a:ext cx="2590800" cy="1871663"/>
            <a:chOff x="1156" y="1752"/>
            <a:chExt cx="1632" cy="1179"/>
          </a:xfrm>
        </p:grpSpPr>
        <p:sp>
          <p:nvSpPr>
            <p:cNvPr id="30729" name="AutoShape 17"/>
            <p:cNvSpPr>
              <a:spLocks/>
            </p:cNvSpPr>
            <p:nvPr/>
          </p:nvSpPr>
          <p:spPr bwMode="auto">
            <a:xfrm>
              <a:off x="1156" y="1752"/>
              <a:ext cx="227" cy="1179"/>
            </a:xfrm>
            <a:prstGeom prst="rightBrace">
              <a:avLst>
                <a:gd name="adj1" fmla="val 43282"/>
                <a:gd name="adj2" fmla="val 50000"/>
              </a:avLst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>
                <a:latin typeface="Arial" panose="020B0604020202020204" pitchFamily="34" charset="0"/>
                <a:ea typeface="楷体_GB2312" pitchFamily="49" charset="-122"/>
              </a:endParaRPr>
            </a:p>
          </p:txBody>
        </p:sp>
        <p:sp>
          <p:nvSpPr>
            <p:cNvPr id="30730" name="Text Box 18"/>
            <p:cNvSpPr txBox="1">
              <a:spLocks noChangeArrowheads="1"/>
            </p:cNvSpPr>
            <p:nvPr/>
          </p:nvSpPr>
          <p:spPr bwMode="auto">
            <a:xfrm>
              <a:off x="1337" y="2206"/>
              <a:ext cx="1451" cy="288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8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宋体" panose="02010600030101010101" pitchFamily="2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sort</a:t>
              </a:r>
              <a:r>
                <a:rPr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（</a:t>
              </a:r>
              <a:r>
                <a:rPr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，</a:t>
              </a:r>
              <a:r>
                <a:rPr lang="en-US" altLang="zh-CN" sz="2400">
                  <a:latin typeface="Times New Roman" panose="02020603050405020304" pitchFamily="18" charset="0"/>
                  <a:ea typeface="楷体_GB2312" pitchFamily="49" charset="-122"/>
                </a:rPr>
                <a:t>n-1</a:t>
              </a:r>
              <a:r>
                <a:rPr lang="zh-CN" altLang="en-US" sz="2400">
                  <a:latin typeface="Times New Roman" panose="02020603050405020304" pitchFamily="18" charset="0"/>
                  <a:ea typeface="楷体_GB2312" pitchFamily="49" charset="-122"/>
                </a:rPr>
                <a:t>）</a:t>
              </a:r>
            </a:p>
          </p:txBody>
        </p:sp>
      </p:grp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121069"/>
            <a:ext cx="7608168" cy="5724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25000"/>
              </a:spcBef>
              <a:buFontTx/>
              <a:buNone/>
            </a:pP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6.14】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递归函数实现数组的递增排序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1618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9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9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9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9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49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49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9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9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21" grpId="0" animBg="1"/>
      <p:bldP spid="649230" grpId="0" animBg="1"/>
      <p:bldP spid="649231" grpId="0" animBg="1"/>
      <p:bldP spid="64923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 Box 8"/>
          <p:cNvSpPr txBox="1">
            <a:spLocks noChangeArrowheads="1"/>
          </p:cNvSpPr>
          <p:nvPr/>
        </p:nvSpPr>
        <p:spPr bwMode="auto">
          <a:xfrm>
            <a:off x="551384" y="188640"/>
            <a:ext cx="6696075" cy="637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void sort(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a[],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{	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if(               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                   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else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{  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   for(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=0;i&lt;n-1;i++)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if(a[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]&gt;a[i+1])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{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                      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t=a[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     a[</a:t>
            </a:r>
            <a:r>
              <a:rPr lang="en-US" altLang="zh-CN" sz="2400" b="1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]=a[i+1];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     a[i+1]=t;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             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}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}</a:t>
            </a:r>
            <a:endParaRPr lang="zh-CN" altLang="en-US" sz="24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50249" name="Text Box 9"/>
          <p:cNvSpPr txBox="1">
            <a:spLocks noChangeArrowheads="1"/>
          </p:cNvSpPr>
          <p:nvPr/>
        </p:nvSpPr>
        <p:spPr bwMode="auto">
          <a:xfrm>
            <a:off x="1919809" y="1330052"/>
            <a:ext cx="1152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n==1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50250" name="Text Box 10"/>
          <p:cNvSpPr txBox="1">
            <a:spLocks noChangeArrowheads="1"/>
          </p:cNvSpPr>
          <p:nvPr/>
        </p:nvSpPr>
        <p:spPr bwMode="auto">
          <a:xfrm>
            <a:off x="1776933" y="1690414"/>
            <a:ext cx="1079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return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50252" name="Rectangle 12"/>
          <p:cNvSpPr>
            <a:spLocks noChangeArrowheads="1"/>
          </p:cNvSpPr>
          <p:nvPr/>
        </p:nvSpPr>
        <p:spPr bwMode="auto">
          <a:xfrm>
            <a:off x="1703908" y="2698477"/>
            <a:ext cx="2952750" cy="2665412"/>
          </a:xfrm>
          <a:prstGeom prst="rect">
            <a:avLst/>
          </a:prstGeom>
          <a:noFill/>
          <a:ln w="31750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650254" name="Text Box 14"/>
          <p:cNvSpPr txBox="1">
            <a:spLocks noChangeArrowheads="1"/>
          </p:cNvSpPr>
          <p:nvPr/>
        </p:nvSpPr>
        <p:spPr bwMode="auto">
          <a:xfrm>
            <a:off x="1992834" y="5363889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sort(a,n-1)</a:t>
            </a:r>
            <a:endParaRPr lang="zh-CN" altLang="en-US" sz="2400" b="1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云形标注 10"/>
          <p:cNvSpPr/>
          <p:nvPr/>
        </p:nvSpPr>
        <p:spPr bwMode="auto">
          <a:xfrm>
            <a:off x="5343252" y="3212976"/>
            <a:ext cx="2408931" cy="1059561"/>
          </a:xfrm>
          <a:prstGeom prst="cloudCallout">
            <a:avLst>
              <a:gd name="adj1" fmla="val -76917"/>
              <a:gd name="adj2" fmla="val -674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确定最大</a:t>
            </a:r>
            <a:r>
              <a:rPr lang="zh-CN" altLang="en-US" sz="2000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元素的位置</a:t>
            </a:r>
            <a:endParaRPr lang="zh-CN" altLang="en-US" sz="2000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云形标注 11"/>
          <p:cNvSpPr/>
          <p:nvPr/>
        </p:nvSpPr>
        <p:spPr bwMode="auto">
          <a:xfrm>
            <a:off x="4321764" y="5488118"/>
            <a:ext cx="3451968" cy="1059561"/>
          </a:xfrm>
          <a:prstGeom prst="cloudCallout">
            <a:avLst>
              <a:gd name="adj1" fmla="val -80665"/>
              <a:gd name="adj2" fmla="val -25099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ctr"/>
            <a:r>
              <a:rPr lang="zh-CN" altLang="en-US" sz="2000" b="1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控制参数的值向终止条件方向变化</a:t>
            </a:r>
          </a:p>
        </p:txBody>
      </p:sp>
    </p:spTree>
    <p:extLst>
      <p:ext uri="{BB962C8B-B14F-4D97-AF65-F5344CB8AC3E}">
        <p14:creationId xmlns:p14="http://schemas.microsoft.com/office/powerpoint/2010/main" val="2152330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65024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6502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6502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4" dur="80"/>
                                        <p:tgtEl>
                                          <p:spTgt spid="6502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5" dur="80"/>
                                        <p:tgtEl>
                                          <p:spTgt spid="6502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80"/>
                                        <p:tgtEl>
                                          <p:spTgt spid="6502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0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0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3" dur="80"/>
                                        <p:tgtEl>
                                          <p:spTgt spid="6502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4" dur="80"/>
                                        <p:tgtEl>
                                          <p:spTgt spid="650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80"/>
                                        <p:tgtEl>
                                          <p:spTgt spid="650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249" grpId="0"/>
      <p:bldP spid="650250" grpId="0"/>
      <p:bldP spid="650252" grpId="0" animBg="1"/>
      <p:bldP spid="650254" grpId="0"/>
      <p:bldP spid="11" grpId="0" animBg="1"/>
      <p:bldP spid="12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1344" y="188640"/>
            <a:ext cx="6800850" cy="685800"/>
          </a:xfrm>
        </p:spPr>
        <p:txBody>
          <a:bodyPr/>
          <a:lstStyle/>
          <a:p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6.5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函数参数缺省</a:t>
            </a:r>
            <a:r>
              <a:rPr lang="zh-CN" altLang="en-US" sz="2400" b="1" dirty="0"/>
              <a:t> </a:t>
            </a:r>
            <a:r>
              <a:rPr lang="zh-CN" altLang="en-US" sz="2400" b="1" dirty="0" smtClean="0"/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C++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支持</a:t>
            </a:r>
            <a:r>
              <a:rPr lang="zh-CN" altLang="en-US" sz="2400" b="1" dirty="0" smtClean="0"/>
              <a:t>）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/>
            </a:r>
            <a:b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endParaRPr lang="zh-CN" altLang="en-US" sz="2400" b="1" dirty="0"/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335489" y="2333670"/>
            <a:ext cx="5572125" cy="441351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#include  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iostream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&gt;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using namespace std; 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double s(double x , </a:t>
            </a:r>
            <a:r>
              <a:rPr kumimoji="1" lang="en-US" altLang="zh-CN" sz="2400" b="1" dirty="0">
                <a:solidFill>
                  <a:srgbClr val="A50021"/>
                </a:solidFill>
                <a:latin typeface="Times New Roman" panose="02020603050405020304" pitchFamily="18" charset="0"/>
              </a:rPr>
              <a:t>double eps=1e-6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     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n=1; 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double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w=0.0, t=1.0 ;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while(fabs(t)&gt;=eps)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w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+=t;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t=t*x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/(n++);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}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return  w;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}</a:t>
            </a:r>
          </a:p>
        </p:txBody>
      </p:sp>
      <p:sp>
        <p:nvSpPr>
          <p:cNvPr id="198668" name="Text Box 12"/>
          <p:cNvSpPr txBox="1">
            <a:spLocks noChangeArrowheads="1"/>
          </p:cNvSpPr>
          <p:nvPr/>
        </p:nvSpPr>
        <p:spPr bwMode="auto">
          <a:xfrm>
            <a:off x="98634" y="874440"/>
            <a:ext cx="10182019" cy="156966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6.15】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编写函数求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下面级数的部分和。当         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时停止计算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                    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 </a:t>
            </a:r>
          </a:p>
          <a:p>
            <a:pPr algn="just"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 </a:t>
            </a:r>
          </a:p>
        </p:txBody>
      </p:sp>
      <p:graphicFrame>
        <p:nvGraphicFramePr>
          <p:cNvPr id="240640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857698"/>
              </p:ext>
            </p:extLst>
          </p:nvPr>
        </p:nvGraphicFramePr>
        <p:xfrm>
          <a:off x="6455936" y="824285"/>
          <a:ext cx="144780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50" name="位图图像" r:id="rId3" imgW="781050" imgH="476250" progId="PBrush">
                  <p:embed/>
                </p:oleObj>
              </mc:Choice>
              <mc:Fallback>
                <p:oleObj name="位图图像" r:id="rId3" imgW="781050" imgH="476250" progId="PBrush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5936" y="824285"/>
                        <a:ext cx="1447800" cy="728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4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281257"/>
              </p:ext>
            </p:extLst>
          </p:nvPr>
        </p:nvGraphicFramePr>
        <p:xfrm>
          <a:off x="1414354" y="1397363"/>
          <a:ext cx="4800600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51" name="Microsoft 公式 3.0" r:id="rId5" imgW="39928800" imgH="10058400" progId="Equation.3">
                  <p:embed/>
                </p:oleObj>
              </mc:Choice>
              <mc:Fallback>
                <p:oleObj name="Microsoft 公式 3.0" r:id="rId5" imgW="39928800" imgH="10058400" progId="Equation.3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354" y="1397363"/>
                        <a:ext cx="4800600" cy="839787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FFFF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144469" y="3501008"/>
            <a:ext cx="4184653" cy="304698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main()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&lt;&lt;"s1="&lt;&lt;s(2.0); 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&lt;&lt;"s2="&lt;&lt;s(3.0);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&lt;&lt;"s3="&lt;&lt;s(1.0,1e-5);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system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("pause");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552384" y="2924944"/>
            <a:ext cx="2359709" cy="1913143"/>
            <a:chOff x="9592519" y="1803889"/>
            <a:chExt cx="2359709" cy="1913143"/>
          </a:xfrm>
        </p:grpSpPr>
        <p:sp>
          <p:nvSpPr>
            <p:cNvPr id="9" name="云形标注 8"/>
            <p:cNvSpPr/>
            <p:nvPr/>
          </p:nvSpPr>
          <p:spPr bwMode="auto">
            <a:xfrm>
              <a:off x="9592519" y="1803889"/>
              <a:ext cx="2359709" cy="1059561"/>
            </a:xfrm>
            <a:prstGeom prst="cloudCallout">
              <a:avLst>
                <a:gd name="adj1" fmla="val -41780"/>
                <a:gd name="adj2" fmla="val 107608"/>
              </a:avLst>
            </a:prstGeom>
            <a:solidFill>
              <a:srgbClr val="CCFFFF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kumimoji="1" lang="zh-CN" altLang="en-US" sz="20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参数</a:t>
              </a:r>
              <a:r>
                <a:rPr kumimoji="1" lang="en-US" altLang="en-US" sz="20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eps</a:t>
              </a:r>
              <a:r>
                <a:rPr kumimoji="1" lang="zh-CN" altLang="en-US" sz="20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取默认值</a:t>
              </a:r>
              <a:r>
                <a:rPr kumimoji="1" lang="en-US" altLang="zh-CN" sz="2000" b="1" dirty="0">
                  <a:solidFill>
                    <a:srgbClr val="00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1e-6</a:t>
              </a:r>
            </a:p>
          </p:txBody>
        </p:sp>
        <p:sp>
          <p:nvSpPr>
            <p:cNvPr id="2" name="右大括号 1"/>
            <p:cNvSpPr/>
            <p:nvPr/>
          </p:nvSpPr>
          <p:spPr bwMode="auto">
            <a:xfrm>
              <a:off x="9592519" y="3284984"/>
              <a:ext cx="175889" cy="432048"/>
            </a:xfrm>
            <a:prstGeom prst="rightBrace">
              <a:avLst/>
            </a:prstGeom>
            <a:noFill/>
            <a:ln w="2857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2" name="云形标注 11"/>
          <p:cNvSpPr/>
          <p:nvPr/>
        </p:nvSpPr>
        <p:spPr bwMode="auto">
          <a:xfrm>
            <a:off x="7497745" y="1709714"/>
            <a:ext cx="3019764" cy="900142"/>
          </a:xfrm>
          <a:prstGeom prst="cloudCallout">
            <a:avLst>
              <a:gd name="adj1" fmla="val -93194"/>
              <a:gd name="adj2" fmla="val -40889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kumimoji="1"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思考：</a:t>
            </a:r>
            <a:endParaRPr kumimoji="1" lang="en-US" altLang="zh-CN" sz="2000" b="1" dirty="0" smtClean="0">
              <a:solidFill>
                <a:srgbClr val="0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1"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函数有几个参数</a:t>
            </a:r>
            <a:endParaRPr kumimoji="1" lang="zh-CN" altLang="en-US" sz="20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8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8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2"/>
          <p:cNvSpPr txBox="1">
            <a:spLocks noChangeArrowheads="1"/>
          </p:cNvSpPr>
          <p:nvPr/>
        </p:nvSpPr>
        <p:spPr bwMode="auto">
          <a:xfrm>
            <a:off x="191344" y="404664"/>
            <a:ext cx="10801200" cy="590931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说明：</a:t>
            </a:r>
          </a:p>
          <a:p>
            <a:pPr>
              <a:spcBef>
                <a:spcPts val="1200"/>
              </a:spcBef>
            </a:pPr>
            <a:r>
              <a:rPr kumimoji="1" lang="en-US" altLang="zh-CN" sz="2400" b="1" dirty="0">
                <a:ea typeface="楷体" panose="02010609060101010101" pitchFamily="49" charset="-122"/>
              </a:rPr>
              <a:t>1</a:t>
            </a:r>
            <a:r>
              <a:rPr kumimoji="1" lang="zh-CN" altLang="en-US" sz="2400" b="1" dirty="0">
                <a:ea typeface="楷体" panose="02010609060101010101" pitchFamily="49" charset="-122"/>
              </a:rPr>
              <a:t>、要求</a:t>
            </a:r>
            <a:r>
              <a:rPr kumimoji="1" lang="zh-CN" altLang="en-US" sz="2400" b="1" dirty="0">
                <a:solidFill>
                  <a:schemeClr val="tx2"/>
                </a:solidFill>
                <a:ea typeface="楷体" panose="02010609060101010101" pitchFamily="49" charset="-122"/>
              </a:rPr>
              <a:t>赋予默认值的参数必须放在形参表列中的最右端</a:t>
            </a:r>
            <a:r>
              <a:rPr kumimoji="1" lang="zh-CN" altLang="en-US" sz="2400" b="1" dirty="0">
                <a:ea typeface="楷体" panose="02010609060101010101" pitchFamily="49" charset="-122"/>
              </a:rPr>
              <a:t>。如：</a:t>
            </a:r>
            <a:endParaRPr kumimoji="1" lang="en-US" altLang="zh-CN" sz="2400" b="1" dirty="0">
              <a:ea typeface="楷体" panose="020106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  void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fun(int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 int j, int k, </a:t>
            </a:r>
            <a:r>
              <a:rPr kumimoji="1"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</a:rPr>
              <a:t>int m=3,int n=4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);   </a:t>
            </a:r>
          </a:p>
          <a:p>
            <a:pPr>
              <a:spcBef>
                <a:spcPts val="12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、</a:t>
            </a:r>
            <a:r>
              <a:rPr kumimoji="1" lang="zh-CN" altLang="en-US" sz="2400" b="1" dirty="0">
                <a:solidFill>
                  <a:schemeClr val="tx2"/>
                </a:solidFill>
                <a:ea typeface="楷体" panose="02010609060101010101" pitchFamily="49" charset="-122"/>
              </a:rPr>
              <a:t>若参数在函数说明中已设置缺省值，则在函数定义中不能重复设置</a:t>
            </a:r>
            <a:endParaRPr kumimoji="1" lang="en-US" altLang="zh-CN" sz="2400" b="1" dirty="0">
              <a:solidFill>
                <a:schemeClr val="tx2"/>
              </a:solidFill>
              <a:ea typeface="楷体" panose="020106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kumimoji="1" lang="en-US" altLang="zh-CN" sz="2400" b="1" dirty="0">
                <a:solidFill>
                  <a:schemeClr val="tx2"/>
                </a:solidFill>
                <a:ea typeface="楷体" panose="02010609060101010101" pitchFamily="49" charset="-122"/>
              </a:rPr>
              <a:t>3</a:t>
            </a:r>
            <a:r>
              <a:rPr kumimoji="1" lang="zh-CN" altLang="en-US" sz="2400" b="1" dirty="0">
                <a:solidFill>
                  <a:schemeClr val="tx2"/>
                </a:solidFill>
                <a:ea typeface="楷体" panose="02010609060101010101" pitchFamily="49" charset="-122"/>
              </a:rPr>
              <a:t>、实参个数至少要等于没有提供默认值的形参个数</a:t>
            </a:r>
            <a:endParaRPr kumimoji="1" lang="en-US" altLang="zh-CN" sz="2400" b="1" dirty="0">
              <a:solidFill>
                <a:schemeClr val="tx2"/>
              </a:solidFill>
              <a:ea typeface="楷体" panose="02010609060101010101" pitchFamily="49" charset="-122"/>
            </a:endParaRPr>
          </a:p>
          <a:p>
            <a:pPr algn="just">
              <a:spcBef>
                <a:spcPts val="12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    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假设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函数调用语句为：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          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fun(10,20,30);         </a:t>
            </a:r>
            <a:endParaRPr kumimoji="1" lang="en-US" altLang="zh-CN" sz="2400" b="1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kumimoji="1" lang="zh-CN" altLang="en-US" sz="2400" b="1" dirty="0" smtClean="0">
                <a:latin typeface="Times New Roman" panose="02020603050405020304" pitchFamily="18" charset="0"/>
              </a:rPr>
              <a:t>          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fun(10,20,30,40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);    </a:t>
            </a:r>
            <a:endParaRPr kumimoji="1" lang="en-US" altLang="zh-CN" sz="2400" b="1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kumimoji="1"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         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fun(1,2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);                  </a:t>
            </a:r>
            <a:endParaRPr kumimoji="1" lang="zh-CN" altLang="en-US" sz="24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         fun(10,20,30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 ,50);  </a:t>
            </a:r>
            <a:endParaRPr kumimoji="1"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3" name="云形标注 2"/>
          <p:cNvSpPr/>
          <p:nvPr/>
        </p:nvSpPr>
        <p:spPr bwMode="auto">
          <a:xfrm>
            <a:off x="3791744" y="5013176"/>
            <a:ext cx="3134759" cy="621016"/>
          </a:xfrm>
          <a:prstGeom prst="cloudCallout">
            <a:avLst>
              <a:gd name="adj1" fmla="val -96496"/>
              <a:gd name="adj2" fmla="val 784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just">
              <a:spcBef>
                <a:spcPts val="1200"/>
              </a:spcBef>
            </a:pPr>
            <a:r>
              <a:rPr kumimoji="1"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错误！</a:t>
            </a:r>
            <a:r>
              <a:rPr kumimoji="1"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至少应有三个</a:t>
            </a:r>
            <a:r>
              <a:rPr kumimoji="1"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实参</a:t>
            </a:r>
          </a:p>
        </p:txBody>
      </p:sp>
      <p:sp>
        <p:nvSpPr>
          <p:cNvPr id="4" name="云形标注 3"/>
          <p:cNvSpPr/>
          <p:nvPr/>
        </p:nvSpPr>
        <p:spPr bwMode="auto">
          <a:xfrm>
            <a:off x="3791743" y="3302578"/>
            <a:ext cx="3134759" cy="621016"/>
          </a:xfrm>
          <a:prstGeom prst="cloudCallout">
            <a:avLst>
              <a:gd name="adj1" fmla="val -79710"/>
              <a:gd name="adj2" fmla="val 28566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just">
              <a:spcBef>
                <a:spcPts val="1200"/>
              </a:spcBef>
            </a:pPr>
            <a:r>
              <a:rPr kumimoji="1"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正确！</a:t>
            </a:r>
            <a:r>
              <a:rPr kumimoji="1"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m</a:t>
            </a:r>
            <a:r>
              <a:rPr kumimoji="1"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、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n</a:t>
            </a:r>
            <a:r>
              <a:rPr kumimoji="1"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取默认值</a:t>
            </a:r>
          </a:p>
        </p:txBody>
      </p:sp>
      <p:sp>
        <p:nvSpPr>
          <p:cNvPr id="5" name="云形标注 4"/>
          <p:cNvSpPr/>
          <p:nvPr/>
        </p:nvSpPr>
        <p:spPr bwMode="auto">
          <a:xfrm>
            <a:off x="4151784" y="4077072"/>
            <a:ext cx="3096344" cy="701821"/>
          </a:xfrm>
          <a:prstGeom prst="cloudCallout">
            <a:avLst>
              <a:gd name="adj1" fmla="val -79710"/>
              <a:gd name="adj2" fmla="val 28566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just">
              <a:spcBef>
                <a:spcPts val="1200"/>
              </a:spcBef>
            </a:pPr>
            <a:endParaRPr kumimoji="1" lang="en-US" altLang="zh-CN" sz="2000" b="1" dirty="0" smtClean="0">
              <a:solidFill>
                <a:srgbClr val="C00000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just">
              <a:spcBef>
                <a:spcPts val="1200"/>
              </a:spcBef>
            </a:pPr>
            <a:r>
              <a:rPr kumimoji="1"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正确</a:t>
            </a:r>
            <a:r>
              <a:rPr kumimoji="1"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！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m</a:t>
            </a:r>
            <a:r>
              <a:rPr kumimoji="1"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取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40 </a:t>
            </a:r>
            <a:r>
              <a:rPr kumimoji="1" lang="zh-CN" altLang="en-US" sz="20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、</a:t>
            </a:r>
            <a:r>
              <a:rPr kumimoji="1" lang="en-US" altLang="zh-CN" sz="20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n</a:t>
            </a:r>
            <a:r>
              <a:rPr kumimoji="1"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取默认值</a:t>
            </a:r>
            <a:r>
              <a:rPr kumimoji="1" lang="en-US" altLang="zh-CN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4</a:t>
            </a:r>
          </a:p>
          <a:p>
            <a:pPr algn="just">
              <a:spcBef>
                <a:spcPts val="1200"/>
              </a:spcBef>
            </a:pPr>
            <a:endParaRPr kumimoji="1"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sp>
        <p:nvSpPr>
          <p:cNvPr id="8" name="云形标注 7"/>
          <p:cNvSpPr/>
          <p:nvPr/>
        </p:nvSpPr>
        <p:spPr bwMode="auto">
          <a:xfrm>
            <a:off x="4799856" y="5692958"/>
            <a:ext cx="3134759" cy="621016"/>
          </a:xfrm>
          <a:prstGeom prst="cloudCallout">
            <a:avLst>
              <a:gd name="adj1" fmla="val -96496"/>
              <a:gd name="adj2" fmla="val 784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algn="just">
              <a:spcBef>
                <a:spcPts val="1200"/>
              </a:spcBef>
            </a:pPr>
            <a:r>
              <a:rPr kumimoji="1" lang="zh-CN" altLang="en-US" sz="20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错误！</a:t>
            </a:r>
            <a:r>
              <a:rPr kumimoji="1" lang="zh-CN" altLang="en-US" sz="20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只能从左至右匹配</a:t>
            </a:r>
            <a:endParaRPr kumimoji="1" lang="en-US" altLang="zh-CN" sz="2000" b="1" dirty="0">
              <a:solidFill>
                <a:schemeClr val="tx2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3"/>
          <p:cNvSpPr>
            <a:spLocks noChangeArrowheads="1"/>
          </p:cNvSpPr>
          <p:nvPr/>
        </p:nvSpPr>
        <p:spPr bwMode="auto">
          <a:xfrm>
            <a:off x="191344" y="9579"/>
            <a:ext cx="8280920" cy="4801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***</a:t>
            </a:r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6.6 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函数模板</a:t>
            </a:r>
            <a:r>
              <a:rPr lang="zh-CN" altLang="en-US" sz="2400" b="1" dirty="0"/>
              <a:t>（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C++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支持</a:t>
            </a:r>
            <a:r>
              <a:rPr lang="zh-CN" altLang="en-US" sz="2400" b="1" dirty="0" smtClean="0"/>
              <a:t>）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zh-CN" altLang="en-US" sz="28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自学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endParaRPr kumimoji="1" lang="zh-CN" altLang="en-US" sz="28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59504" y="621172"/>
            <a:ext cx="500039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为提高编码效率而设计的通用函数。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1200"/>
              </a:spcBef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定义形式：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63352" y="1706032"/>
            <a:ext cx="4505844" cy="1938992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indent="533400">
              <a:lnSpc>
                <a:spcPct val="12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template &lt;class </a:t>
            </a:r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模板参数列表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&gt;</a:t>
            </a:r>
            <a:endParaRPr lang="zh-CN" altLang="zh-CN" sz="2000" b="1" kern="1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533400" algn="just">
              <a:lnSpc>
                <a:spcPct val="120000"/>
              </a:lnSpc>
              <a:spcAft>
                <a:spcPts val="0"/>
              </a:spcAft>
            </a:pPr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函数类型 函数名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形式参数列表</a:t>
            </a: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  <a:endParaRPr lang="zh-CN" altLang="zh-CN" sz="2000" b="1" kern="1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marL="190500" indent="333375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{	</a:t>
            </a:r>
            <a:endParaRPr lang="zh-CN" altLang="zh-CN" sz="2000" b="1" kern="1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indent="66675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000" b="1" kern="100" dirty="0" smtClean="0"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zh-CN" sz="2000" b="1" kern="100" dirty="0" smtClean="0">
                <a:latin typeface="等线" panose="02010600030101010101" pitchFamily="2" charset="-122"/>
                <a:ea typeface="等线" panose="02010600030101010101" pitchFamily="2" charset="-122"/>
              </a:rPr>
              <a:t>语句</a:t>
            </a:r>
            <a:r>
              <a:rPr lang="zh-CN" altLang="zh-CN" sz="2000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组</a:t>
            </a:r>
          </a:p>
          <a:p>
            <a:pPr indent="533400" algn="just">
              <a:lnSpc>
                <a:spcPct val="120000"/>
              </a:lnSpc>
              <a:spcAft>
                <a:spcPts val="0"/>
              </a:spcAft>
            </a:pPr>
            <a:r>
              <a:rPr lang="en-US" altLang="zh-CN" sz="2000" b="1" kern="100" dirty="0">
                <a:latin typeface="等线" panose="02010600030101010101" pitchFamily="2" charset="-122"/>
                <a:ea typeface="等线" panose="02010600030101010101" pitchFamily="2" charset="-122"/>
              </a:rPr>
              <a:t>}</a:t>
            </a:r>
            <a:endParaRPr lang="zh-CN" altLang="zh-CN" sz="2000" b="1" kern="1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4005064"/>
            <a:ext cx="5735960" cy="2769989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0"/>
              </a:spcAft>
              <a:buClr>
                <a:srgbClr val="CC0099"/>
              </a:buClr>
              <a:buFont typeface="Wingdings" panose="05000000000000000000" pitchFamily="2" charset="2"/>
              <a:buChar char="Ø"/>
            </a:pPr>
            <a:r>
              <a:rPr lang="zh-CN" altLang="zh-CN" sz="24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关键字</a:t>
            </a:r>
            <a:r>
              <a:rPr lang="en-US" altLang="zh-CN" sz="24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class</a:t>
            </a:r>
            <a:r>
              <a:rPr lang="zh-CN" altLang="zh-CN" sz="24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可以</a:t>
            </a:r>
            <a:r>
              <a:rPr lang="zh-CN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用</a:t>
            </a:r>
            <a:r>
              <a:rPr lang="en-US" altLang="zh-CN" sz="2400" b="1" kern="100" dirty="0" err="1">
                <a:latin typeface="楷体" panose="02010609060101010101" pitchFamily="49" charset="-122"/>
                <a:ea typeface="楷体" panose="02010609060101010101" pitchFamily="49" charset="-122"/>
              </a:rPr>
              <a:t>typename</a:t>
            </a:r>
            <a:r>
              <a:rPr lang="zh-CN" altLang="zh-CN" sz="24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替代</a:t>
            </a:r>
            <a:r>
              <a:rPr lang="zh-CN" altLang="en-US" sz="24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lang="en-US" altLang="zh-CN" sz="2400" b="1" kern="1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1200"/>
              </a:spcBef>
              <a:spcAft>
                <a:spcPts val="0"/>
              </a:spcAft>
              <a:buClr>
                <a:srgbClr val="CC0099"/>
              </a:buClr>
              <a:buFont typeface="Wingdings" panose="05000000000000000000" pitchFamily="2" charset="2"/>
              <a:buChar char="Ø"/>
            </a:pPr>
            <a:r>
              <a:rPr lang="zh-CN" altLang="en-US" sz="24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模板参数列表中可以不止声明一个模板参数；</a:t>
            </a:r>
            <a:endParaRPr lang="zh-CN" altLang="zh-CN" sz="2400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just">
              <a:spcBef>
                <a:spcPts val="1200"/>
              </a:spcBef>
              <a:spcAft>
                <a:spcPts val="0"/>
              </a:spcAft>
              <a:buClr>
                <a:srgbClr val="CC0099"/>
              </a:buClr>
              <a:buFont typeface="Wingdings" panose="05000000000000000000" pitchFamily="2" charset="2"/>
              <a:buChar char="Ø"/>
            </a:pPr>
            <a:r>
              <a:rPr lang="zh-CN" altLang="zh-CN" sz="24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模板</a:t>
            </a:r>
            <a:r>
              <a:rPr lang="zh-CN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参数列表的参数通常用大写表示；</a:t>
            </a:r>
          </a:p>
          <a:p>
            <a:pPr marL="342900" indent="-342900" algn="just">
              <a:spcBef>
                <a:spcPts val="1200"/>
              </a:spcBef>
              <a:spcAft>
                <a:spcPts val="0"/>
              </a:spcAft>
              <a:buClr>
                <a:srgbClr val="CC0099"/>
              </a:buClr>
              <a:buFont typeface="Wingdings" panose="05000000000000000000" pitchFamily="2" charset="2"/>
              <a:buChar char="Ø"/>
            </a:pPr>
            <a:r>
              <a:rPr lang="zh-CN" altLang="zh-CN" sz="24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r>
              <a:rPr lang="zh-CN" altLang="zh-CN" sz="24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的形式参数列表中必须至少包含一个声明过的模板类型参数。</a:t>
            </a:r>
          </a:p>
        </p:txBody>
      </p:sp>
      <p:sp>
        <p:nvSpPr>
          <p:cNvPr id="16" name="矩形 15"/>
          <p:cNvSpPr/>
          <p:nvPr/>
        </p:nvSpPr>
        <p:spPr>
          <a:xfrm>
            <a:off x="6096000" y="1340768"/>
            <a:ext cx="5735960" cy="504753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spcAft>
                <a:spcPts val="0"/>
              </a:spcAft>
              <a:buClr>
                <a:srgbClr val="CC0099"/>
              </a:buClr>
            </a:pPr>
            <a:r>
              <a:rPr lang="zh-CN" altLang="en-US" sz="24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正确的函数模板框架：</a:t>
            </a:r>
            <a:endParaRPr lang="en-US" altLang="zh-CN" sz="2400" b="1" kern="1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T&gt;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 fun(T x)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……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&lt;class T1,class T2&gt;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 fun(T1 x,T2 y)</a:t>
            </a:r>
          </a:p>
          <a:p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…… }</a:t>
            </a:r>
            <a:endParaRPr lang="en-US" altLang="zh-CN" sz="2400" b="1" kern="100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1200"/>
              </a:spcBef>
              <a:spcAft>
                <a:spcPts val="0"/>
              </a:spcAft>
              <a:buClr>
                <a:srgbClr val="CC0099"/>
              </a:buClr>
            </a:pPr>
            <a:r>
              <a:rPr lang="zh-CN" altLang="en-US" sz="24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错误的</a:t>
            </a:r>
            <a:r>
              <a:rPr lang="zh-CN" altLang="en-US" sz="2400" b="1" kern="100" dirty="0"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r>
              <a:rPr lang="zh-CN" altLang="en-US" sz="2400" b="1" kern="10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模板框架：</a:t>
            </a:r>
            <a:endParaRPr lang="en-US" altLang="zh-CN" sz="2400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typename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T&gt;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fun(</a:t>
            </a:r>
            <a:r>
              <a:rPr lang="en-US" altLang="zh-CN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…… </a:t>
            </a:r>
            <a:r>
              <a:rPr lang="en-US" altLang="zh-C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b="1" kern="1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云形标注 16"/>
          <p:cNvSpPr/>
          <p:nvPr/>
        </p:nvSpPr>
        <p:spPr bwMode="auto">
          <a:xfrm>
            <a:off x="7536160" y="6133307"/>
            <a:ext cx="4824536" cy="724693"/>
          </a:xfrm>
          <a:prstGeom prst="cloudCallout">
            <a:avLst>
              <a:gd name="adj1" fmla="val -53434"/>
              <a:gd name="adj2" fmla="val -83984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kumimoji="1"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参数表中未包含模板类型</a:t>
            </a:r>
            <a:r>
              <a:rPr kumimoji="1" lang="en-US" altLang="zh-CN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endParaRPr kumimoji="1" lang="zh-CN" altLang="en-US" sz="20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1" name="云形标注 20"/>
          <p:cNvSpPr/>
          <p:nvPr/>
        </p:nvSpPr>
        <p:spPr bwMode="auto">
          <a:xfrm>
            <a:off x="7943528" y="2780928"/>
            <a:ext cx="3888432" cy="724693"/>
          </a:xfrm>
          <a:prstGeom prst="cloudCallout">
            <a:avLst>
              <a:gd name="adj1" fmla="val -31352"/>
              <a:gd name="adj2" fmla="val 68382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kumimoji="1"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可声明多个模板参数</a:t>
            </a:r>
            <a:endParaRPr kumimoji="1" lang="zh-CN" altLang="en-US" sz="20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37033" y="692165"/>
            <a:ext cx="3485249" cy="5847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6.1.1 </a:t>
            </a:r>
            <a:r>
              <a:rPr kumimoji="1"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r>
              <a:rPr kumimoji="1" lang="zh-CN" altLang="en-US" sz="3200" b="1" dirty="0">
                <a:latin typeface="楷体" panose="02010609060101010101" pitchFamily="49" charset="-122"/>
                <a:ea typeface="楷体" panose="02010609060101010101" pitchFamily="49" charset="-122"/>
              </a:rPr>
              <a:t>的定义</a:t>
            </a:r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1271464" y="1442027"/>
            <a:ext cx="5458301" cy="11099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15000"/>
              </a:spcBef>
            </a:pPr>
            <a:r>
              <a:rPr kumimoji="1" lang="zh-CN" altLang="en-US" sz="2600" b="1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函数类型 </a:t>
            </a:r>
            <a:r>
              <a:rPr kumimoji="1" lang="zh-CN" altLang="en-US" sz="2600" b="1" dirty="0" smtClean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r>
              <a:rPr kumimoji="1" lang="zh-CN" altLang="en-US" sz="2600" b="1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名</a:t>
            </a:r>
            <a:r>
              <a:rPr kumimoji="1" lang="en-US" altLang="zh-CN" sz="2600" b="1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zh-CN" altLang="en-US" sz="2600" b="1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形式参数类型表</a:t>
            </a:r>
            <a:r>
              <a:rPr kumimoji="1" lang="en-US" altLang="zh-CN" sz="2600" b="1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  <a:p>
            <a:pPr>
              <a:lnSpc>
                <a:spcPct val="120000"/>
              </a:lnSpc>
              <a:spcBef>
                <a:spcPct val="15000"/>
              </a:spcBef>
            </a:pPr>
            <a:r>
              <a:rPr kumimoji="1" lang="en-US" altLang="zh-CN" sz="2600" b="1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{</a:t>
            </a:r>
            <a:r>
              <a:rPr kumimoji="1" lang="zh-CN" altLang="en-US" sz="2600" b="1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函数体</a:t>
            </a:r>
            <a:r>
              <a:rPr kumimoji="1" lang="en-US" altLang="zh-CN" sz="2600" b="1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}</a:t>
            </a:r>
          </a:p>
        </p:txBody>
      </p:sp>
      <p:sp>
        <p:nvSpPr>
          <p:cNvPr id="70690" name="Text Box 34"/>
          <p:cNvSpPr txBox="1">
            <a:spLocks noChangeArrowheads="1"/>
          </p:cNvSpPr>
          <p:nvPr/>
        </p:nvSpPr>
        <p:spPr bwMode="auto">
          <a:xfrm>
            <a:off x="37033" y="44624"/>
            <a:ext cx="7696200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sz="32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6.1 </a:t>
            </a:r>
            <a:r>
              <a:rPr kumimoji="1" lang="zh-CN" altLang="en-US" sz="32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函数的定义、调用与说明</a:t>
            </a:r>
            <a:endParaRPr kumimoji="1" lang="zh-CN" altLang="en-US" sz="3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37033" y="2552006"/>
            <a:ext cx="11099527" cy="430599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/>
          <a:lstStyle/>
          <a:p>
            <a:pPr marL="342900" indent="-342900">
              <a:lnSpc>
                <a:spcPct val="117000"/>
              </a:lnSpc>
            </a:pPr>
            <a:r>
              <a:rPr kumimoji="1"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说明：</a:t>
            </a:r>
          </a:p>
          <a:p>
            <a:pPr marL="342900" indent="-342900">
              <a:lnSpc>
                <a:spcPct val="117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函数类型指函数</a:t>
            </a:r>
            <a:r>
              <a:rPr kumimoji="1"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返回值的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数据类型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just">
              <a:lnSpc>
                <a:spcPct val="117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形式参数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可以为空，但</a:t>
            </a:r>
            <a:r>
              <a:rPr kumimoji="1"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圆括号不能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省略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17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没有返回值的函数，函数类型定为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void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型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无类型或空类型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1"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17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非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void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型函数的函数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体中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必须要有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return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语句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en-US" sz="2400" b="1" kern="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用于返回函数</a:t>
            </a:r>
            <a:r>
              <a:rPr lang="zh-CN" altLang="en-US" sz="2400" b="1" kern="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值；返回的表达式</a:t>
            </a:r>
            <a:r>
              <a:rPr lang="zh-CN" altLang="en-US" sz="2400" b="1" kern="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值的类型与函数类型最好一致</a:t>
            </a:r>
            <a:r>
              <a:rPr lang="zh-CN" altLang="en-US" sz="2400" b="1" kern="0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形式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为：</a:t>
            </a:r>
          </a:p>
          <a:p>
            <a:pPr>
              <a:lnSpc>
                <a:spcPct val="117000"/>
              </a:lnSpc>
              <a:buClr>
                <a:srgbClr val="C00000"/>
              </a:buClr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kumimoji="1" lang="en-US" altLang="zh-CN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return  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表达式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; 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或    </a:t>
            </a:r>
            <a:r>
              <a:rPr kumimoji="1" lang="en-US" altLang="zh-CN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return  (</a:t>
            </a:r>
            <a:r>
              <a:rPr kumimoji="1"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表达式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);</a:t>
            </a:r>
          </a:p>
          <a:p>
            <a:pPr marL="342900" indent="-342900">
              <a:lnSpc>
                <a:spcPct val="117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void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型函数的函数体中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return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语句可以不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出现；若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出现，则不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能带任何表达式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  <a:p>
            <a:pPr>
              <a:lnSpc>
                <a:spcPct val="117000"/>
              </a:lnSpc>
              <a:buClr>
                <a:srgbClr val="C00000"/>
              </a:buClr>
            </a:pP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return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kumimoji="1" lang="en-US" altLang="zh-CN" sz="2400" b="1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17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函数的定义需独立于其它函数之外，即函数体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中不允许嵌套定义函数；</a:t>
            </a:r>
          </a:p>
          <a:p>
            <a:pPr>
              <a:lnSpc>
                <a:spcPct val="117000"/>
              </a:lnSpc>
              <a:buClr>
                <a:srgbClr val="C00000"/>
              </a:buClr>
            </a:pP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7000"/>
              </a:lnSpc>
              <a:buClr>
                <a:srgbClr val="C00000"/>
              </a:buClr>
            </a:pP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17000"/>
              </a:lnSpc>
              <a:buClr>
                <a:srgbClr val="C00000"/>
              </a:buClr>
            </a:pPr>
            <a:endParaRPr kumimoji="1"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just">
              <a:lnSpc>
                <a:spcPct val="117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742950" lvl="1" indent="-285750" algn="just">
              <a:lnSpc>
                <a:spcPct val="117000"/>
              </a:lnSpc>
              <a:buFontTx/>
              <a:buChar char="–"/>
            </a:pPr>
            <a:endParaRPr kumimoji="1"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2" name="云形标注 11"/>
          <p:cNvSpPr/>
          <p:nvPr/>
        </p:nvSpPr>
        <p:spPr bwMode="auto">
          <a:xfrm>
            <a:off x="5951984" y="2505690"/>
            <a:ext cx="4672598" cy="1034992"/>
          </a:xfrm>
          <a:prstGeom prst="cloudCallout">
            <a:avLst>
              <a:gd name="adj1" fmla="val -50474"/>
              <a:gd name="adj2" fmla="val -105013"/>
            </a:avLst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同类型的参数也需逐一声明类型；参数间逗号分隔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315276" y="1707421"/>
            <a:ext cx="4176465" cy="47459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2400" b="1" dirty="0" smtClean="0">
                <a:latin typeface="Times New Roman" panose="02020603050405020304" pitchFamily="18" charset="0"/>
              </a:rPr>
              <a:t>……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b="1" dirty="0" smtClean="0">
                <a:latin typeface="Times New Roman" panose="02020603050405020304" pitchFamily="18" charset="0"/>
              </a:rPr>
              <a:t>template  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&lt;class T&gt;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T abs(T x)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{return x&gt;0?x:-x;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b="1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main()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{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x1=1;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double x2=2.5;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long x3=3L;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cout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&lt;&lt;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abs(x1)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&lt;&lt;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endl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;   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cout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&lt;&lt;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abs(x2)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&lt;&lt;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endl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; 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cout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&lt;&lt;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abs(x3)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&lt;&lt;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endl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system("pause"); </a:t>
            </a:r>
            <a:endParaRPr kumimoji="1" lang="en-US" altLang="zh-CN" sz="24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return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0;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}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9" name="右大括号 8"/>
          <p:cNvSpPr/>
          <p:nvPr/>
        </p:nvSpPr>
        <p:spPr bwMode="auto">
          <a:xfrm>
            <a:off x="3339612" y="4380874"/>
            <a:ext cx="288032" cy="967537"/>
          </a:xfrm>
          <a:prstGeom prst="rightBrace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云形标注 17"/>
          <p:cNvSpPr/>
          <p:nvPr/>
        </p:nvSpPr>
        <p:spPr bwMode="auto">
          <a:xfrm>
            <a:off x="3087584" y="2511963"/>
            <a:ext cx="2520280" cy="724693"/>
          </a:xfrm>
          <a:prstGeom prst="cloudCallout">
            <a:avLst>
              <a:gd name="adj1" fmla="val -63268"/>
              <a:gd name="adj2" fmla="val -67319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kumimoji="1" lang="en-US" altLang="zh-CN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T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为模板类型</a:t>
            </a:r>
            <a:endParaRPr kumimoji="1" lang="zh-CN" altLang="en-US" sz="20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74602" y="116632"/>
            <a:ext cx="4007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6.16】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函数模板示例</a:t>
            </a:r>
            <a:endParaRPr lang="zh-CN" altLang="en-US" sz="2400" dirty="0"/>
          </a:p>
        </p:txBody>
      </p:sp>
      <p:sp>
        <p:nvSpPr>
          <p:cNvPr id="14" name="线形标注 2 13"/>
          <p:cNvSpPr/>
          <p:nvPr/>
        </p:nvSpPr>
        <p:spPr bwMode="auto">
          <a:xfrm>
            <a:off x="4282370" y="4387105"/>
            <a:ext cx="2232248" cy="820463"/>
          </a:xfrm>
          <a:prstGeom prst="borderCallout2">
            <a:avLst>
              <a:gd name="adj1" fmla="val 17951"/>
              <a:gd name="adj2" fmla="val -3169"/>
              <a:gd name="adj3" fmla="val 14917"/>
              <a:gd name="adj4" fmla="val -2864"/>
              <a:gd name="adj5" fmla="val 55778"/>
              <a:gd name="adj6" fmla="val -28054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>
              <a:spcBef>
                <a:spcPts val="600"/>
              </a:spcBef>
            </a:pPr>
            <a:r>
              <a:rPr kumimoji="1"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调用时用实参类型取代模板类型</a:t>
            </a:r>
            <a:endParaRPr kumimoji="1" lang="zh-CN" altLang="en-US" sz="2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线形标注 2 18"/>
          <p:cNvSpPr/>
          <p:nvPr/>
        </p:nvSpPr>
        <p:spPr bwMode="auto">
          <a:xfrm>
            <a:off x="963348" y="1030394"/>
            <a:ext cx="1800200" cy="670414"/>
          </a:xfrm>
          <a:prstGeom prst="borderCallout2">
            <a:avLst>
              <a:gd name="adj1" fmla="val 17951"/>
              <a:gd name="adj2" fmla="val -3169"/>
              <a:gd name="adj3" fmla="val 14917"/>
              <a:gd name="adj4" fmla="val -2864"/>
              <a:gd name="adj5" fmla="val 171668"/>
              <a:gd name="adj6" fmla="val -23857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>
              <a:spcBef>
                <a:spcPts val="600"/>
              </a:spcBef>
            </a:pPr>
            <a:r>
              <a:rPr kumimoji="1"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声明创建模板的关键字</a:t>
            </a:r>
            <a:endParaRPr kumimoji="1" lang="zh-CN" altLang="en-US" sz="2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线形标注 2 19"/>
          <p:cNvSpPr/>
          <p:nvPr/>
        </p:nvSpPr>
        <p:spPr bwMode="auto">
          <a:xfrm>
            <a:off x="3066453" y="1206882"/>
            <a:ext cx="3312368" cy="960404"/>
          </a:xfrm>
          <a:prstGeom prst="borderCallout2">
            <a:avLst>
              <a:gd name="adj1" fmla="val 17951"/>
              <a:gd name="adj2" fmla="val -3169"/>
              <a:gd name="adj3" fmla="val 14917"/>
              <a:gd name="adj4" fmla="val -2864"/>
              <a:gd name="adj5" fmla="val 101043"/>
              <a:gd name="adj6" fmla="val -20899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>
              <a:spcBef>
                <a:spcPts val="600"/>
              </a:spcBef>
            </a:pPr>
            <a:r>
              <a:rPr kumimoji="1"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声明</a:t>
            </a:r>
            <a:r>
              <a:rPr kumimoji="1" lang="zh-CN" altLang="zh-CN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函数模板类型参数</a:t>
            </a:r>
            <a:r>
              <a:rPr kumimoji="1" lang="zh-CN" altLang="en-US" sz="22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1"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关键字，亦可用</a:t>
            </a:r>
            <a:r>
              <a:rPr kumimoji="1" lang="en-US" altLang="zh-CN" sz="22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typename</a:t>
            </a:r>
            <a:endParaRPr kumimoji="1" lang="zh-CN" altLang="en-US" sz="2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032104" y="2348880"/>
            <a:ext cx="4680520" cy="2677656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说明：</a:t>
            </a:r>
            <a:endParaRPr kumimoji="1" lang="en-US" altLang="zh-CN" sz="2400" b="1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如果没有定义函数模版，则需对</a:t>
            </a:r>
            <a:r>
              <a:rPr kumimoji="1"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double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long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类型的形式参数分别定义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个函数，而这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个函数除了参数和返回值类型不同，其它都相同，可见，函数模板通过一个通用函数提高了编码效率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10" name="云形标注 9"/>
          <p:cNvSpPr/>
          <p:nvPr/>
        </p:nvSpPr>
        <p:spPr>
          <a:xfrm>
            <a:off x="7248128" y="5589240"/>
            <a:ext cx="3024336" cy="1080120"/>
          </a:xfrm>
          <a:prstGeom prst="cloudCallout">
            <a:avLst>
              <a:gd name="adj1" fmla="val -55446"/>
              <a:gd name="adj2" fmla="val -33889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eaLnBrk="1" hangingPunct="1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</a:rPr>
              <a:t>此页内容自学！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413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" grpId="0" animBg="1"/>
      <p:bldP spid="19" grpId="0" animBg="1"/>
      <p:bldP spid="2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19336" y="465740"/>
            <a:ext cx="4896544" cy="640790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"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</a:p>
          <a:p>
            <a:pPr>
              <a:lnSpc>
                <a:spcPct val="95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namespace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&lt;class TEM&gt; </a:t>
            </a:r>
          </a:p>
          <a:p>
            <a:pPr>
              <a:lnSpc>
                <a:spcPct val="95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sort(TEM x[],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n) </a:t>
            </a:r>
          </a:p>
          <a:p>
            <a:pPr>
              <a:lnSpc>
                <a:spcPct val="95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>
              <a:lnSpc>
                <a:spcPct val="95000"/>
              </a:lnSpc>
            </a:pP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i,j,k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</a:p>
          <a:p>
            <a:pPr lvl="1">
              <a:lnSpc>
                <a:spcPct val="95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 w;         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5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=0;i&lt;n-1;i++)</a:t>
            </a:r>
          </a:p>
          <a:p>
            <a:pPr lvl="1">
              <a:lnSpc>
                <a:spcPct val="9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  k=</a:t>
            </a:r>
            <a:r>
              <a:rPr lang="en-US" altLang="zh-C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>
              <a:lnSpc>
                <a:spcPct val="95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for(j=i+1;j&lt;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n;j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</a:p>
          <a:p>
            <a:pPr lvl="3">
              <a:lnSpc>
                <a:spcPct val="95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if(x[k]&gt;x[j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])</a:t>
            </a:r>
          </a:p>
          <a:p>
            <a:pPr lvl="4">
              <a:lnSpc>
                <a:spcPct val="9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k=j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2">
              <a:lnSpc>
                <a:spcPct val="95000"/>
              </a:lnSpc>
            </a:pP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if(i!=k</a:t>
            </a:r>
            <a:r>
              <a:rPr lang="pl-PL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5000"/>
              </a:lnSpc>
            </a:pPr>
            <a:r>
              <a:rPr lang="pl-PL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w=x[i</a:t>
            </a:r>
            <a:r>
              <a:rPr lang="pl-PL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5000"/>
              </a:lnSpc>
            </a:pPr>
            <a:r>
              <a:rPr lang="pl-PL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x[i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]=x[k</a:t>
            </a:r>
            <a:r>
              <a:rPr lang="pl-PL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95000"/>
              </a:lnSpc>
            </a:pPr>
            <a:r>
              <a:rPr lang="pl-PL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x[k</a:t>
            </a:r>
            <a:r>
              <a:rPr lang="pl-PL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]=w</a:t>
            </a:r>
            <a:r>
              <a:rPr lang="pl-PL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;}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矩形 4"/>
          <p:cNvSpPr/>
          <p:nvPr/>
        </p:nvSpPr>
        <p:spPr>
          <a:xfrm>
            <a:off x="47328" y="-27384"/>
            <a:ext cx="87017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6.17】</a:t>
            </a:r>
            <a:r>
              <a:rPr kumimoji="1"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一个通用函数，对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kumimoji="1"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个数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或字符</a:t>
            </a:r>
            <a:r>
              <a:rPr kumimoji="1"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按</a:t>
            </a:r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递增排序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云形标注 9"/>
          <p:cNvSpPr/>
          <p:nvPr/>
        </p:nvSpPr>
        <p:spPr>
          <a:xfrm>
            <a:off x="7752184" y="5756595"/>
            <a:ext cx="3024336" cy="1080120"/>
          </a:xfrm>
          <a:prstGeom prst="cloudCallout">
            <a:avLst>
              <a:gd name="adj1" fmla="val -55446"/>
              <a:gd name="adj2" fmla="val -33889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eaLnBrk="1" hangingPunct="1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</a:rPr>
              <a:t>此页内容自学！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5159896" y="465740"/>
            <a:ext cx="6096000" cy="563231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/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i,a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[10]={6,9,2,4,1,0,7,8,3,5};</a:t>
            </a:r>
          </a:p>
          <a:p>
            <a:pPr lvl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b[5]={5.5,8.0,1.8,3.3,0};</a:t>
            </a:r>
          </a:p>
          <a:p>
            <a:pPr lvl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 s[]="Hello world!";</a:t>
            </a:r>
          </a:p>
          <a:p>
            <a:pPr lvl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sort(a,10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=0;i&lt;10;i++) </a:t>
            </a:r>
          </a:p>
          <a:p>
            <a:pPr lvl="1"/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&lt;&lt;a[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]&lt;&lt;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lvl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sort(b,5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for(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=0;i&lt;5;i++) </a:t>
            </a:r>
          </a:p>
          <a:p>
            <a:pPr lvl="1"/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&lt;&lt;b[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]&lt;&lt;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sort(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s,strlen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(s));</a:t>
            </a:r>
          </a:p>
          <a:p>
            <a:pPr lvl="1"/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&lt;&lt;s&lt;&lt;</a:t>
            </a:r>
            <a:r>
              <a:rPr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lvl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system("pause");return 0;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7" name="线形标注 2 6"/>
          <p:cNvSpPr/>
          <p:nvPr/>
        </p:nvSpPr>
        <p:spPr bwMode="auto">
          <a:xfrm>
            <a:off x="1847528" y="1988840"/>
            <a:ext cx="3168352" cy="964479"/>
          </a:xfrm>
          <a:prstGeom prst="borderCallout2">
            <a:avLst>
              <a:gd name="adj1" fmla="val 17951"/>
              <a:gd name="adj2" fmla="val -3169"/>
              <a:gd name="adj3" fmla="val 14917"/>
              <a:gd name="adj4" fmla="val -2864"/>
              <a:gd name="adj5" fmla="val -17225"/>
              <a:gd name="adj6" fmla="val -24295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>
              <a:spcBef>
                <a:spcPts val="600"/>
              </a:spcBef>
            </a:pPr>
            <a:r>
              <a:rPr kumimoji="1" lang="zh-CN" altLang="en-US" sz="2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该模板函数可以实现对不同类型数据的排序（具体由实参数组决定）</a:t>
            </a:r>
            <a:endParaRPr kumimoji="1" lang="zh-CN" altLang="en-US" sz="22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0" y="3068960"/>
            <a:ext cx="1504950" cy="3609975"/>
          </a:xfrm>
          <a:prstGeom prst="rect">
            <a:avLst/>
          </a:prstGeom>
        </p:spPr>
      </p:pic>
      <p:sp>
        <p:nvSpPr>
          <p:cNvPr id="11" name="云形标注 10"/>
          <p:cNvSpPr/>
          <p:nvPr/>
        </p:nvSpPr>
        <p:spPr bwMode="auto">
          <a:xfrm>
            <a:off x="9120336" y="2276872"/>
            <a:ext cx="3071664" cy="2117515"/>
          </a:xfrm>
          <a:prstGeom prst="cloudCallout">
            <a:avLst>
              <a:gd name="adj1" fmla="val -112398"/>
              <a:gd name="adj2" fmla="val 14432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kumimoji="1" lang="zh-CN" altLang="en-US" sz="20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通过</a:t>
            </a:r>
            <a:r>
              <a:rPr kumimoji="1" lang="en-US" altLang="zh-CN" sz="20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sz="20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个不同类型的数组做实参调用通用的</a:t>
            </a:r>
            <a:r>
              <a:rPr kumimoji="1" lang="en-US" altLang="zh-CN" sz="20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sort</a:t>
            </a:r>
            <a:r>
              <a:rPr kumimoji="1" lang="zh-CN" altLang="en-US" sz="20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函数实现对整数、实数和字符串的排序</a:t>
            </a:r>
            <a:endParaRPr kumimoji="1" lang="zh-CN" altLang="en-US" sz="20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2954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9336" y="-27384"/>
            <a:ext cx="4464496" cy="533400"/>
          </a:xfrm>
        </p:spPr>
        <p:txBody>
          <a:bodyPr/>
          <a:lstStyle/>
          <a:p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6.7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作用域与存储类别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</p:txBody>
      </p:sp>
      <p:sp>
        <p:nvSpPr>
          <p:cNvPr id="201734" name="Text Box 6"/>
          <p:cNvSpPr txBox="1">
            <a:spLocks noChangeArrowheads="1"/>
          </p:cNvSpPr>
          <p:nvPr/>
        </p:nvSpPr>
        <p:spPr bwMode="auto">
          <a:xfrm>
            <a:off x="118090" y="548680"/>
            <a:ext cx="9290278" cy="412420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为更好地使用变量，应从以下三个方面对变量进行认识和理解：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作用域（可见性）：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什么范围内可以访问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空间概念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生存期：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什么时间存在</a:t>
            </a: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时间概念    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ts val="12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初始化     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1801" y="4725144"/>
            <a:ext cx="77724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</a:defRPr>
            </a:lvl9pPr>
          </a:lstStyle>
          <a:p>
            <a:r>
              <a:rPr lang="en-US" altLang="zh-CN" sz="2600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6.7.1  </a:t>
            </a:r>
            <a:r>
              <a:rPr lang="zh-CN" altLang="en-US" sz="2600" b="1" kern="0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局部变量</a:t>
            </a:r>
            <a:endParaRPr lang="zh-CN" altLang="en-US" sz="2600" b="1" kern="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-240704" y="5468451"/>
            <a:ext cx="9289032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在函数内部定义的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变量（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包括形式参数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），又称为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内部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变量；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分为自动变量和静态局部变量；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1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17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17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17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17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17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1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17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17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17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17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17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2932" y="187862"/>
            <a:ext cx="7772400" cy="609600"/>
          </a:xfrm>
        </p:spPr>
        <p:txBody>
          <a:bodyPr/>
          <a:lstStyle/>
          <a:p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1.</a:t>
            </a:r>
            <a:r>
              <a:rPr lang="zh-CN" altLang="en-US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自动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变量</a:t>
            </a:r>
          </a:p>
        </p:txBody>
      </p:sp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192932" y="995009"/>
            <a:ext cx="10079532" cy="151426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作用域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：从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定义点开始到所在的分程序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结束。 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生存期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：开始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执行分程序就生成，分程序执行结束就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消亡。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lnSpc>
                <a:spcPct val="115000"/>
              </a:lnSpc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初始化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：可以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初始化，缺省值为随机值。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19336" y="2475984"/>
            <a:ext cx="5472608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6.18】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自动变量示例</a:t>
            </a:r>
            <a:endParaRPr kumimoji="1"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63352" y="3068960"/>
            <a:ext cx="4580255" cy="341632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#include  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iostream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&gt;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sing namespace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std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f(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x)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	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   x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++;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int y=5; 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y++;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	return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x+y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	 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5375920" y="3092677"/>
            <a:ext cx="4580255" cy="304698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	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k=2; 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&lt;&lt;f(k)&lt;&lt;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&lt;&lt;f(k+1)&lt;&lt;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>
              <a:spcBef>
                <a:spcPts val="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system("pause");</a:t>
            </a:r>
          </a:p>
          <a:p>
            <a:pPr>
              <a:spcBef>
                <a:spcPts val="0"/>
              </a:spcBef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</a:p>
          <a:p>
            <a:pPr algn="just">
              <a:spcBef>
                <a:spcPts val="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	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8387" y="5660198"/>
            <a:ext cx="2695575" cy="1009650"/>
          </a:xfrm>
          <a:prstGeom prst="rect">
            <a:avLst/>
          </a:prstGeom>
        </p:spPr>
      </p:pic>
      <p:sp>
        <p:nvSpPr>
          <p:cNvPr id="8" name="云形标注 7"/>
          <p:cNvSpPr/>
          <p:nvPr/>
        </p:nvSpPr>
        <p:spPr bwMode="auto">
          <a:xfrm>
            <a:off x="2063552" y="3975036"/>
            <a:ext cx="2951325" cy="1182156"/>
          </a:xfrm>
          <a:prstGeom prst="cloudCallout">
            <a:avLst>
              <a:gd name="adj1" fmla="val -54065"/>
              <a:gd name="adj2" fmla="val 80034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kumimoji="1" lang="en-US" altLang="zh-CN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都是函数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中的局部变量，只能在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中访问</a:t>
            </a:r>
            <a:endParaRPr kumimoji="1" lang="zh-CN" altLang="en-US" sz="20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云形标注 8"/>
          <p:cNvSpPr/>
          <p:nvPr/>
        </p:nvSpPr>
        <p:spPr bwMode="auto">
          <a:xfrm>
            <a:off x="8256240" y="3068961"/>
            <a:ext cx="3672408" cy="1268422"/>
          </a:xfrm>
          <a:prstGeom prst="cloudCallout">
            <a:avLst>
              <a:gd name="adj1" fmla="val -76279"/>
              <a:gd name="adj2" fmla="val 11244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kumimoji="1" lang="en-US" altLang="zh-CN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</a:t>
            </a:r>
            <a:r>
              <a:rPr kumimoji="1" lang="zh-CN" altLang="en-US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主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函数中的局部变量，只能在主函数中访问</a:t>
            </a:r>
            <a:endParaRPr kumimoji="1" lang="zh-CN" altLang="en-US" sz="20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300" y="44624"/>
            <a:ext cx="6800850" cy="457200"/>
          </a:xfrm>
        </p:spPr>
        <p:txBody>
          <a:bodyPr/>
          <a:lstStyle/>
          <a:p>
            <a:r>
              <a:rPr lang="en-US" altLang="zh-CN" sz="2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 </a:t>
            </a:r>
            <a:r>
              <a:rPr lang="zh-CN" altLang="en-US" sz="2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静态</a:t>
            </a: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</a:rPr>
              <a:t>局部变量</a:t>
            </a:r>
          </a:p>
        </p:txBody>
      </p:sp>
      <p:sp>
        <p:nvSpPr>
          <p:cNvPr id="205829" name="Text Box 5"/>
          <p:cNvSpPr txBox="1">
            <a:spLocks noChangeArrowheads="1"/>
          </p:cNvSpPr>
          <p:nvPr/>
        </p:nvSpPr>
        <p:spPr bwMode="auto">
          <a:xfrm>
            <a:off x="1300" y="764704"/>
            <a:ext cx="6742772" cy="421653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35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概念：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定义时类型名前加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static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说明的局部变量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ct val="35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作用域</a:t>
            </a:r>
            <a:r>
              <a:rPr kumimoji="1"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从定义点开始到所在的分程序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结束；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ct val="35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生存期</a:t>
            </a:r>
            <a:r>
              <a:rPr kumimoji="1"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程序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的整个执行周期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ct val="35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初始化：</a:t>
            </a:r>
            <a:endParaRPr kumimoji="1" lang="en-US" altLang="zh-CN" sz="24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若未初始化，缺省值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'\0 ' 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ct val="35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只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初始化一次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在开始执行程序时执行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作用：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希望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将一个函数前一次调用的结果带到下一次调用中时，可将这个结果变量定义为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静态局部变量。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600056" y="387623"/>
            <a:ext cx="4607942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6.19】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静态局部变量示例</a:t>
            </a:r>
            <a:endParaRPr kumimoji="1"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832134" y="980728"/>
            <a:ext cx="4880490" cy="574311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#include  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iostream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95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using namespace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std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fac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n) </a:t>
            </a:r>
          </a:p>
          <a:p>
            <a:pPr>
              <a:lnSpc>
                <a:spcPct val="95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 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95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static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f=1;</a:t>
            </a:r>
          </a:p>
          <a:p>
            <a:pPr lvl="1">
              <a:lnSpc>
                <a:spcPct val="95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f=f*n;</a:t>
            </a:r>
          </a:p>
          <a:p>
            <a:pPr lvl="1">
              <a:lnSpc>
                <a:spcPct val="95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return(f);</a:t>
            </a:r>
          </a:p>
          <a:p>
            <a:pPr>
              <a:lnSpc>
                <a:spcPct val="95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95000"/>
              </a:lnSpc>
            </a:pP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main()</a:t>
            </a:r>
          </a:p>
          <a:p>
            <a:pPr>
              <a:lnSpc>
                <a:spcPct val="95000"/>
              </a:lnSpc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{</a:t>
            </a:r>
          </a:p>
          <a:p>
            <a:pPr lvl="1">
              <a:lnSpc>
                <a:spcPct val="95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lvl="1">
              <a:lnSpc>
                <a:spcPct val="95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for(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=1;i&lt;=5;i++)</a:t>
            </a:r>
          </a:p>
          <a:p>
            <a:pPr lvl="1">
              <a:lnSpc>
                <a:spcPct val="95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&lt;&lt;"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!="&lt;&lt;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fac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)&lt;&lt;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endl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;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system("pause");</a:t>
            </a:r>
          </a:p>
          <a:p>
            <a:pPr lvl="1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0;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342" y="5205239"/>
            <a:ext cx="2705100" cy="1657350"/>
          </a:xfrm>
          <a:prstGeom prst="rect">
            <a:avLst/>
          </a:prstGeom>
        </p:spPr>
      </p:pic>
      <p:sp>
        <p:nvSpPr>
          <p:cNvPr id="7" name="云形标注 6"/>
          <p:cNvSpPr/>
          <p:nvPr/>
        </p:nvSpPr>
        <p:spPr bwMode="auto">
          <a:xfrm>
            <a:off x="9264352" y="2636912"/>
            <a:ext cx="2808312" cy="900142"/>
          </a:xfrm>
          <a:prstGeom prst="cloudCallout">
            <a:avLst>
              <a:gd name="adj1" fmla="val -93194"/>
              <a:gd name="adj2" fmla="val -40889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kumimoji="1"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若去掉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static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结果会如何？</a:t>
            </a:r>
            <a:endParaRPr kumimoji="1" lang="zh-CN" altLang="en-US" sz="20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8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8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8711" y="30015"/>
            <a:ext cx="7772400" cy="609600"/>
          </a:xfrm>
        </p:spPr>
        <p:txBody>
          <a:bodyPr/>
          <a:lstStyle/>
          <a:p>
            <a:r>
              <a:rPr lang="en-US" altLang="zh-CN" sz="2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6.7.2 </a:t>
            </a:r>
            <a:r>
              <a:rPr lang="zh-CN" altLang="en-US" sz="2600" b="1" dirty="0">
                <a:latin typeface="楷体" panose="02010609060101010101" pitchFamily="49" charset="-122"/>
                <a:ea typeface="楷体" panose="02010609060101010101" pitchFamily="49" charset="-122"/>
              </a:rPr>
              <a:t>全局变量 </a:t>
            </a:r>
          </a:p>
        </p:txBody>
      </p:sp>
      <p:sp>
        <p:nvSpPr>
          <p:cNvPr id="206852" name="Text Box 4"/>
          <p:cNvSpPr txBox="1">
            <a:spLocks noChangeArrowheads="1"/>
          </p:cNvSpPr>
          <p:nvPr/>
        </p:nvSpPr>
        <p:spPr bwMode="auto">
          <a:xfrm>
            <a:off x="119337" y="804910"/>
            <a:ext cx="6768751" cy="295465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marL="342900" indent="-342900">
              <a:spcBef>
                <a:spcPct val="35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作用域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从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定义点开始到所在的文件结束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使用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extern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声明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符可以扩展作用域；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可以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向上扩展，也可以横向扩展到另一个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文件；</a:t>
            </a:r>
            <a:endParaRPr kumimoji="1"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ct val="35000"/>
              </a:spcBef>
              <a:buFont typeface="Arial" panose="020B0604020202020204" pitchFamily="34" charset="0"/>
              <a:buChar char="•"/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扩展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的地方不能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初始化；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ct val="35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生存期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程序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的整个执行周期</a:t>
            </a:r>
          </a:p>
          <a:p>
            <a:pPr marL="342900" indent="-342900">
              <a:spcBef>
                <a:spcPct val="35000"/>
              </a:spcBef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初始化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可以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初始化，缺省值为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'\0 '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7235201" y="794783"/>
            <a:ext cx="4038600" cy="596471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#include  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iostream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95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using namespace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std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m=10;            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f1(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   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n=2*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n;m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=m/3; }  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n;                	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f2()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n=5;m++;n++; }   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n=2;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f1(n);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f2();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&lt;&lt;m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system("pause");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return 0;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>
              <a:lnSpc>
                <a:spcPct val="80000"/>
              </a:lnSpc>
              <a:spcBef>
                <a:spcPct val="2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	 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235201" y="179240"/>
            <a:ext cx="4254475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35000"/>
              </a:spcBef>
            </a:pP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6.20】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全局变量示例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2038" y="4005064"/>
            <a:ext cx="2686050" cy="1190625"/>
          </a:xfrm>
          <a:prstGeom prst="rect">
            <a:avLst/>
          </a:prstGeom>
        </p:spPr>
      </p:pic>
      <p:sp>
        <p:nvSpPr>
          <p:cNvPr id="8" name="云形标注 7"/>
          <p:cNvSpPr/>
          <p:nvPr/>
        </p:nvSpPr>
        <p:spPr bwMode="auto">
          <a:xfrm>
            <a:off x="407368" y="4509120"/>
            <a:ext cx="3240360" cy="484808"/>
          </a:xfrm>
          <a:prstGeom prst="cloudCallout">
            <a:avLst>
              <a:gd name="adj1" fmla="val 66106"/>
              <a:gd name="adj2" fmla="val -25970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kumimoji="1" lang="en-US" altLang="zh-CN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的值为何不是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endParaRPr kumimoji="1" lang="zh-CN" altLang="en-US" sz="20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云形标注 8"/>
          <p:cNvSpPr/>
          <p:nvPr/>
        </p:nvSpPr>
        <p:spPr bwMode="auto">
          <a:xfrm>
            <a:off x="390456" y="5589240"/>
            <a:ext cx="3240360" cy="1080120"/>
          </a:xfrm>
          <a:prstGeom prst="cloudCallout">
            <a:avLst>
              <a:gd name="adj1" fmla="val -449"/>
              <a:gd name="adj2" fmla="val -105910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kumimoji="1"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全局变量和局部变量同名时，</a:t>
            </a:r>
            <a:r>
              <a:rPr kumimoji="1" lang="zh-CN" altLang="en-US" sz="20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局部变量起作用</a:t>
            </a:r>
            <a:endParaRPr kumimoji="1" lang="zh-CN" altLang="en-US" sz="20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6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6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6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6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6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6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Text Box 2"/>
          <p:cNvSpPr txBox="1">
            <a:spLocks noChangeArrowheads="1"/>
          </p:cNvSpPr>
          <p:nvPr/>
        </p:nvSpPr>
        <p:spPr bwMode="auto">
          <a:xfrm>
            <a:off x="32278" y="-39957"/>
            <a:ext cx="60198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35000"/>
              </a:spcBef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）作用域向定义点之前的函数扩展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08900" name="Rectangle 4"/>
          <p:cNvSpPr>
            <a:spLocks noChangeArrowheads="1"/>
          </p:cNvSpPr>
          <p:nvPr/>
        </p:nvSpPr>
        <p:spPr bwMode="auto">
          <a:xfrm>
            <a:off x="6634827" y="420418"/>
            <a:ext cx="4248472" cy="640790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#include  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iostream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95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using namespace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std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extern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void fun()</a:t>
            </a:r>
          </a:p>
          <a:p>
            <a:pPr>
              <a:lnSpc>
                <a:spcPct val="95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 //extern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&lt;&lt;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&lt;&lt;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endl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95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void g()</a:t>
            </a:r>
          </a:p>
          <a:p>
            <a:pPr>
              <a:lnSpc>
                <a:spcPct val="95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++;}</a:t>
            </a:r>
          </a:p>
          <a:p>
            <a:pPr>
              <a:lnSpc>
                <a:spcPct val="95000"/>
              </a:lnSpc>
            </a:pP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=5;</a:t>
            </a:r>
          </a:p>
          <a:p>
            <a:pPr>
              <a:lnSpc>
                <a:spcPct val="95000"/>
              </a:lnSpc>
            </a:pP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main()</a:t>
            </a:r>
          </a:p>
          <a:p>
            <a:pPr>
              <a:lnSpc>
                <a:spcPct val="95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j=20;</a:t>
            </a:r>
          </a:p>
          <a:p>
            <a:pPr>
              <a:lnSpc>
                <a:spcPct val="95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&lt;&lt;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j&lt;&lt;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endl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g();</a:t>
            </a:r>
          </a:p>
          <a:p>
            <a:pPr>
              <a:lnSpc>
                <a:spcPct val="95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fun();</a:t>
            </a:r>
          </a:p>
          <a:p>
            <a:pPr>
              <a:lnSpc>
                <a:spcPct val="95000"/>
              </a:lnSpc>
            </a:pPr>
            <a:r>
              <a:rPr lang="en-US" altLang="zh-CN" sz="2400" b="1" dirty="0"/>
              <a:t>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system("pause");</a:t>
            </a:r>
          </a:p>
          <a:p>
            <a:pPr>
              <a:lnSpc>
                <a:spcPct val="95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return 0;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8901" name="Rectangle 5"/>
          <p:cNvSpPr>
            <a:spLocks noChangeArrowheads="1"/>
          </p:cNvSpPr>
          <p:nvPr/>
        </p:nvSpPr>
        <p:spPr bwMode="auto">
          <a:xfrm>
            <a:off x="227218" y="836712"/>
            <a:ext cx="3733800" cy="6057043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95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#include  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iostream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</a:t>
            </a:r>
          </a:p>
          <a:p>
            <a:pPr>
              <a:lnSpc>
                <a:spcPct val="95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using namespace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std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不能初始化</a:t>
            </a:r>
          </a:p>
          <a:p>
            <a:pPr>
              <a:lnSpc>
                <a:spcPct val="95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fun()</a:t>
            </a:r>
          </a:p>
          <a:p>
            <a:pPr>
              <a:lnSpc>
                <a:spcPct val="95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>
              <a:lnSpc>
                <a:spcPct val="95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//extern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95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lnSpc>
                <a:spcPct val="95000"/>
              </a:lnSpc>
            </a:pP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=5;</a:t>
            </a:r>
          </a:p>
          <a:p>
            <a:pPr>
              <a:lnSpc>
                <a:spcPct val="95000"/>
              </a:lnSpc>
            </a:pP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main()</a:t>
            </a:r>
          </a:p>
          <a:p>
            <a:pPr>
              <a:lnSpc>
                <a:spcPct val="95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lvl="1">
              <a:lnSpc>
                <a:spcPct val="95000"/>
              </a:lnSpc>
            </a:pP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j=20;</a:t>
            </a:r>
          </a:p>
          <a:p>
            <a:pPr lvl="1">
              <a:lnSpc>
                <a:spcPct val="95000"/>
              </a:lnSpc>
            </a:pP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j&lt;&lt;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endl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95000"/>
              </a:lnSpc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lvl="1">
              <a:lnSpc>
                <a:spcPct val="9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("pause");</a:t>
            </a:r>
          </a:p>
          <a:p>
            <a:pPr lvl="1">
              <a:lnSpc>
                <a:spcPct val="95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3712" y="4149080"/>
            <a:ext cx="2705100" cy="10668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00" y="5157192"/>
            <a:ext cx="2695575" cy="981075"/>
          </a:xfrm>
          <a:prstGeom prst="rect">
            <a:avLst/>
          </a:prstGeom>
        </p:spPr>
      </p:pic>
      <p:sp>
        <p:nvSpPr>
          <p:cNvPr id="7" name="云形标注 6"/>
          <p:cNvSpPr/>
          <p:nvPr/>
        </p:nvSpPr>
        <p:spPr bwMode="auto">
          <a:xfrm>
            <a:off x="9171979" y="1628800"/>
            <a:ext cx="2468637" cy="1116166"/>
          </a:xfrm>
          <a:prstGeom prst="cloudCallout">
            <a:avLst>
              <a:gd name="adj1" fmla="val -67523"/>
              <a:gd name="adj2" fmla="val -26514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kumimoji="1"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此处可以去掉注释符在此处扩展吗？</a:t>
            </a:r>
            <a:endParaRPr kumimoji="1" lang="zh-CN" altLang="en-US" sz="20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32278" y="346320"/>
            <a:ext cx="4254475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35000"/>
              </a:spcBef>
            </a:pP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6.21】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作用域扩展示例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436196" y="0"/>
            <a:ext cx="4254475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35000"/>
              </a:spcBef>
            </a:pP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6.22】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作用域扩展示例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云形标注 9"/>
          <p:cNvSpPr/>
          <p:nvPr/>
        </p:nvSpPr>
        <p:spPr bwMode="auto">
          <a:xfrm>
            <a:off x="3284756" y="2471205"/>
            <a:ext cx="3024336" cy="900142"/>
          </a:xfrm>
          <a:prstGeom prst="cloudCallout">
            <a:avLst>
              <a:gd name="adj1" fmla="val -75510"/>
              <a:gd name="adj2" fmla="val -9264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kumimoji="1"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亦可以去掉注释符在此处扩展</a:t>
            </a:r>
            <a:endParaRPr kumimoji="1" lang="zh-CN" altLang="en-US" sz="20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云形标注 10"/>
          <p:cNvSpPr/>
          <p:nvPr/>
        </p:nvSpPr>
        <p:spPr bwMode="auto">
          <a:xfrm>
            <a:off x="8688288" y="2872601"/>
            <a:ext cx="3312368" cy="1355962"/>
          </a:xfrm>
          <a:prstGeom prst="cloudCallout">
            <a:avLst>
              <a:gd name="adj1" fmla="val -83630"/>
              <a:gd name="adj2" fmla="val -9379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kumimoji="1"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若在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fun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函数中扩展</a:t>
            </a:r>
            <a:r>
              <a:rPr kumimoji="1" lang="en-US" altLang="zh-CN" sz="2000" b="1" dirty="0" err="1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的作用域，则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g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函数中不能访问</a:t>
            </a:r>
            <a:endParaRPr kumimoji="1" lang="zh-CN" altLang="en-US" sz="20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Text Box 2"/>
          <p:cNvSpPr txBox="1">
            <a:spLocks noChangeArrowheads="1"/>
          </p:cNvSpPr>
          <p:nvPr/>
        </p:nvSpPr>
        <p:spPr bwMode="auto">
          <a:xfrm>
            <a:off x="191344" y="188640"/>
            <a:ext cx="6019800" cy="9588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35000"/>
              </a:spcBef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）作用域扩展到另一个文件</a:t>
            </a:r>
          </a:p>
          <a:p>
            <a:pPr algn="just">
              <a:spcBef>
                <a:spcPct val="35000"/>
              </a:spcBef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6.23】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作用域横向扩展示例</a:t>
            </a:r>
            <a:endParaRPr kumimoji="1"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209923" name="Rectangle 3"/>
          <p:cNvSpPr>
            <a:spLocks noChangeArrowheads="1"/>
          </p:cNvSpPr>
          <p:nvPr/>
        </p:nvSpPr>
        <p:spPr bwMode="auto">
          <a:xfrm>
            <a:off x="407244" y="1464355"/>
            <a:ext cx="4896668" cy="489364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//file1.cpp</a:t>
            </a:r>
          </a:p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#include  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iostream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&gt;</a:t>
            </a:r>
          </a:p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using namespace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std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extern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max1,min1; </a:t>
            </a:r>
          </a:p>
          <a:p>
            <a:pPr algn="just"/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main()</a:t>
            </a:r>
          </a:p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</a:p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void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maxmin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x[],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n); </a:t>
            </a:r>
          </a:p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a[10]={11,2,3,-4,5,6,7,8,0,20};   </a:t>
            </a:r>
          </a:p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maxmin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(a,10);</a:t>
            </a:r>
          </a:p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&lt;&lt;max1&lt;&lt;"  "&lt;&lt;min1&lt;&lt;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endl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system("pause");</a:t>
            </a:r>
          </a:p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return 0;</a:t>
            </a:r>
          </a:p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09924" name="Rectangle 4"/>
          <p:cNvSpPr>
            <a:spLocks noChangeArrowheads="1"/>
          </p:cNvSpPr>
          <p:nvPr/>
        </p:nvSpPr>
        <p:spPr bwMode="auto">
          <a:xfrm>
            <a:off x="6312024" y="1464355"/>
            <a:ext cx="5256584" cy="5262979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//file2.cpp</a:t>
            </a:r>
          </a:p>
          <a:p>
            <a:pPr algn="just"/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max1,min1; </a:t>
            </a:r>
          </a:p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void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maxmin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x[],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n)</a:t>
            </a:r>
          </a:p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   </a:t>
            </a:r>
          </a:p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max1=x[0];</a:t>
            </a:r>
          </a:p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min1=x[0];</a:t>
            </a:r>
          </a:p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for(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=0;i&lt;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n;i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++)</a:t>
            </a:r>
          </a:p>
          <a:p>
            <a:pPr algn="just"/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 </a:t>
            </a:r>
          </a:p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if(x[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]&gt;max1)</a:t>
            </a:r>
          </a:p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max1=x[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];</a:t>
            </a:r>
          </a:p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if(x[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]&lt;min1)</a:t>
            </a:r>
          </a:p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min1=x[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];</a:t>
            </a:r>
          </a:p>
          <a:p>
            <a:pPr algn="just"/>
            <a:r>
              <a:rPr kumimoji="1"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293" y="5445224"/>
            <a:ext cx="2733675" cy="990600"/>
          </a:xfrm>
          <a:prstGeom prst="rect">
            <a:avLst/>
          </a:prstGeom>
        </p:spPr>
      </p:pic>
      <p:sp>
        <p:nvSpPr>
          <p:cNvPr id="6" name="云形标注 5"/>
          <p:cNvSpPr/>
          <p:nvPr/>
        </p:nvSpPr>
        <p:spPr bwMode="auto">
          <a:xfrm>
            <a:off x="3503712" y="2636912"/>
            <a:ext cx="3024336" cy="1111284"/>
          </a:xfrm>
          <a:prstGeom prst="cloudCallout">
            <a:avLst>
              <a:gd name="adj1" fmla="val -74939"/>
              <a:gd name="adj2" fmla="val -15646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kumimoji="1"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</a:t>
            </a:r>
            <a:r>
              <a:rPr kumimoji="1" lang="en-US" altLang="zh-CN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file2.cpp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中定义的全局变量作用域扩展至此</a:t>
            </a:r>
            <a:endParaRPr kumimoji="1" lang="zh-CN" altLang="en-US" sz="20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7428148" y="214206"/>
            <a:ext cx="3024336" cy="1080120"/>
          </a:xfrm>
          <a:prstGeom prst="cloudCallout">
            <a:avLst>
              <a:gd name="adj1" fmla="val -73701"/>
              <a:gd name="adj2" fmla="val 48372"/>
            </a:avLst>
          </a:prstGeom>
          <a:solidFill>
            <a:srgbClr val="CCFFFF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 eaLnBrk="1" hangingPunct="1">
              <a:spcBef>
                <a:spcPct val="50000"/>
              </a:spcBef>
            </a:pPr>
            <a:r>
              <a:rPr lang="zh-CN" altLang="en-US" sz="2000" b="1" dirty="0" smtClean="0">
                <a:solidFill>
                  <a:srgbClr val="C00000"/>
                </a:solidFill>
              </a:rPr>
              <a:t>此页内容自学！</a:t>
            </a:r>
            <a:endParaRPr lang="en-US" altLang="zh-CN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8044" name="Group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346856"/>
              </p:ext>
            </p:extLst>
          </p:nvPr>
        </p:nvGraphicFramePr>
        <p:xfrm>
          <a:off x="263352" y="908720"/>
          <a:ext cx="9145016" cy="3888432"/>
        </p:xfrm>
        <a:graphic>
          <a:graphicData uri="http://schemas.openxmlformats.org/drawingml/2006/table">
            <a:tbl>
              <a:tblPr/>
              <a:tblGrid>
                <a:gridCol w="555625"/>
                <a:gridCol w="2540719"/>
                <a:gridCol w="2520280"/>
                <a:gridCol w="3528392"/>
              </a:tblGrid>
              <a:tr h="431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全局变量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自动变量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static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内部变量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作用域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从定义点到文件结束。可用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extern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扩展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从定义点到分程序。不可扩展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从定义点到分程序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不可扩展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266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生存期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程序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的整个执行周期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分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程序的执行周期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程序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的整个执行周期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2241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初始化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缺省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'\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0'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缺省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为随机值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缺省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为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或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'\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楷体" panose="02010609060101010101" pitchFamily="49" charset="-122"/>
                          <a:ea typeface="楷体" panose="02010609060101010101" pitchFamily="49" charset="-122"/>
                        </a:rPr>
                        <a:t>0'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楷体" panose="02010609060101010101" pitchFamily="49" charset="-122"/>
                        <a:ea typeface="楷体" panose="020106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67965" name="Text Box 29"/>
          <p:cNvSpPr txBox="1">
            <a:spLocks noChangeArrowheads="1"/>
          </p:cNvSpPr>
          <p:nvPr/>
        </p:nvSpPr>
        <p:spPr bwMode="auto">
          <a:xfrm>
            <a:off x="119336" y="188640"/>
            <a:ext cx="1112805" cy="4616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总结：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>
          <a:xfrm>
            <a:off x="249913" y="116632"/>
            <a:ext cx="7034212" cy="609600"/>
          </a:xfrm>
        </p:spPr>
        <p:txBody>
          <a:bodyPr/>
          <a:lstStyle/>
          <a:p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6.8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程序举例 </a:t>
            </a:r>
          </a:p>
        </p:txBody>
      </p:sp>
      <p:sp>
        <p:nvSpPr>
          <p:cNvPr id="210948" name="Rectangle 4"/>
          <p:cNvSpPr>
            <a:spLocks noChangeArrowheads="1"/>
          </p:cNvSpPr>
          <p:nvPr/>
        </p:nvSpPr>
        <p:spPr bwMode="auto">
          <a:xfrm>
            <a:off x="47328" y="764704"/>
            <a:ext cx="9361040" cy="43924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just">
              <a:lnSpc>
                <a:spcPct val="120000"/>
              </a:lnSpc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6.24】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编一判断质数的函数，验证歌德巴赫猜想：任何大于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的偶数均可表示为两个素数的和。例如：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4=2+2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（特例，仅此一个），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6=3+3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8=3+5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kumimoji="1" lang="en-US" altLang="zh-CN" sz="2400" b="1" dirty="0">
                <a:latin typeface="Times New Roman" panose="02020603050405020304"/>
                <a:ea typeface="楷体" panose="02010609060101010101" pitchFamily="49" charset="-122"/>
              </a:rPr>
              <a:t>…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。程序要求输入任一偶数，输出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到该数范围内的各个满足条件的组合。</a:t>
            </a:r>
          </a:p>
          <a:p>
            <a:pPr algn="just">
              <a:lnSpc>
                <a:spcPct val="120000"/>
              </a:lnSpc>
            </a:pPr>
            <a:r>
              <a:rPr kumimoji="1"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分析：</a:t>
            </a:r>
            <a:endParaRPr kumimoji="1" lang="en-US" altLang="zh-CN" sz="2400" b="1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20000"/>
              </a:lnSpc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对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一个偶数，分解为两个质数和，既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n=</a:t>
            </a:r>
            <a:r>
              <a:rPr kumimoji="1"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a+b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。方法是从找最小的质数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开始（因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是偶数，另一个必定是偶数，不可能是质数），判断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b=n-a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是否是质数，若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也是质数，则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符合要求；否则，找下一个质数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，再判断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78" name="Text Box 22"/>
          <p:cNvSpPr txBox="1">
            <a:spLocks noChangeArrowheads="1"/>
          </p:cNvSpPr>
          <p:nvPr/>
        </p:nvSpPr>
        <p:spPr bwMode="auto">
          <a:xfrm>
            <a:off x="-1" y="116632"/>
            <a:ext cx="10877909" cy="249299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6.1】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编写函数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max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，求两个整数中的大数；再编写主函数，调用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max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函数求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	   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三个整数中的最大数。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思考：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max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函数的参数有几个？都是什么类型的？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800100" lvl="1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max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函数的返回值是什么？是什么类型？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0688" name="Text Box 32"/>
          <p:cNvSpPr txBox="1">
            <a:spLocks noChangeArrowheads="1"/>
          </p:cNvSpPr>
          <p:nvPr/>
        </p:nvSpPr>
        <p:spPr bwMode="auto">
          <a:xfrm>
            <a:off x="1199456" y="3068960"/>
            <a:ext cx="4104456" cy="3083921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int max(int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x,int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y) 	 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</a:t>
            </a:r>
          </a:p>
          <a:p>
            <a:pPr lvl="1"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int z;          </a:t>
            </a:r>
          </a:p>
          <a:p>
            <a:pPr lvl="1"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if(x&gt;y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z=x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else </a:t>
            </a:r>
            <a:endParaRPr kumimoji="1" lang="en-US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lvl="1"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z=y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lvl="1"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return z;   </a:t>
            </a:r>
            <a:r>
              <a:rPr kumimoji="1"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将大的数返回</a:t>
            </a:r>
          </a:p>
          <a:p>
            <a:pPr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70689" name="Text Box 33"/>
          <p:cNvSpPr txBox="1">
            <a:spLocks noChangeArrowheads="1"/>
          </p:cNvSpPr>
          <p:nvPr/>
        </p:nvSpPr>
        <p:spPr bwMode="auto">
          <a:xfrm>
            <a:off x="6456040" y="2996952"/>
            <a:ext cx="4114800" cy="341632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90000"/>
              </a:lnSpc>
            </a:pP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main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()</a:t>
            </a:r>
          </a:p>
          <a:p>
            <a:pPr algn="just">
              <a:lnSpc>
                <a:spcPct val="90000"/>
              </a:lnSpc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{  </a:t>
            </a:r>
          </a:p>
          <a:p>
            <a:pPr algn="just"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en-US" altLang="zh-CN" sz="2400" b="1" dirty="0" err="1" smtClean="0">
                <a:solidFill>
                  <a:srgbClr val="000000"/>
                </a:solidFill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a,b,c,m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lvl="1" algn="just"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cin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&gt;&gt;a&gt;&gt;b&gt;&gt;c;   </a:t>
            </a:r>
          </a:p>
          <a:p>
            <a:pPr lvl="1" algn="just"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m=max(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a,b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); </a:t>
            </a:r>
          </a:p>
          <a:p>
            <a:pPr lvl="1" algn="just"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m=max(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c,m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); </a:t>
            </a:r>
          </a:p>
          <a:p>
            <a:pPr lvl="1" algn="just"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cout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&lt;&lt;m&lt;&lt;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endl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lvl="1" algn="just">
              <a:lnSpc>
                <a:spcPct val="90000"/>
              </a:lnSpc>
            </a:pPr>
            <a:r>
              <a:rPr lang="en-US" altLang="zh-CN" sz="2400" dirty="0"/>
              <a:t>  </a:t>
            </a:r>
            <a:r>
              <a:rPr lang="en-US" altLang="zh-CN" sz="2400" dirty="0" smtClean="0"/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system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("pause");</a:t>
            </a:r>
          </a:p>
          <a:p>
            <a:pPr lvl="1" algn="just"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return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0;  </a:t>
            </a:r>
          </a:p>
          <a:p>
            <a:pPr algn="just">
              <a:lnSpc>
                <a:spcPct val="9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8" name="云形标注 7"/>
          <p:cNvSpPr/>
          <p:nvPr/>
        </p:nvSpPr>
        <p:spPr bwMode="auto">
          <a:xfrm>
            <a:off x="2927648" y="3861048"/>
            <a:ext cx="3528392" cy="432048"/>
          </a:xfrm>
          <a:prstGeom prst="cloudCallout">
            <a:avLst>
              <a:gd name="adj1" fmla="val -40939"/>
              <a:gd name="adj2" fmla="val -142623"/>
            </a:avLst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lang="zh-CN" altLang="en-US" sz="2000" dirty="0" smtClean="0"/>
              <a:t>注意参数声明方式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043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0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06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06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06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0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6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6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Text Box 2"/>
          <p:cNvSpPr txBox="1">
            <a:spLocks noChangeArrowheads="1"/>
          </p:cNvSpPr>
          <p:nvPr/>
        </p:nvSpPr>
        <p:spPr bwMode="auto">
          <a:xfrm>
            <a:off x="119336" y="1140884"/>
            <a:ext cx="4392488" cy="2936188"/>
          </a:xfrm>
          <a:prstGeom prst="rect">
            <a:avLst/>
          </a:prstGeom>
          <a:solidFill>
            <a:schemeClr val="bg1"/>
          </a:solidFill>
          <a:ln w="9525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#include  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iostream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&gt;</a:t>
            </a:r>
          </a:p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using namespace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std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algn="just">
              <a:lnSpc>
                <a:spcPct val="95000"/>
              </a:lnSpc>
            </a:pPr>
            <a:r>
              <a:rPr kumimoji="1" lang="en-US" altLang="zh-CN" sz="2400" b="1" dirty="0" err="1" smtClean="0"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</a:rPr>
              <a:t>isprime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m) </a:t>
            </a:r>
          </a:p>
          <a:p>
            <a:pPr algn="just">
              <a:lnSpc>
                <a:spcPct val="95000"/>
              </a:lnSpc>
            </a:pPr>
            <a:r>
              <a:rPr kumimoji="1" lang="en-US" altLang="zh-CN" sz="2400" b="1" dirty="0" smtClean="0">
                <a:latin typeface="Times New Roman" panose="02020603050405020304" pitchFamily="18" charset="0"/>
              </a:rPr>
              <a:t>{   </a:t>
            </a:r>
          </a:p>
          <a:p>
            <a:pPr algn="just">
              <a:lnSpc>
                <a:spcPct val="9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;</a:t>
            </a:r>
          </a:p>
          <a:p>
            <a:pPr algn="just">
              <a:lnSpc>
                <a:spcPct val="95000"/>
              </a:lnSpc>
            </a:pP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  for(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=2;m%i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!=0;i++);</a:t>
            </a:r>
          </a:p>
          <a:p>
            <a:pPr algn="just">
              <a:lnSpc>
                <a:spcPct val="9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return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            );        </a:t>
            </a:r>
          </a:p>
          <a:p>
            <a:pPr algn="just">
              <a:lnSpc>
                <a:spcPct val="95000"/>
              </a:lnSpc>
            </a:pPr>
            <a:r>
              <a:rPr kumimoji="1" lang="en-US" altLang="zh-CN" sz="2400" b="1" dirty="0" smtClean="0">
                <a:latin typeface="Times New Roman" panose="02020603050405020304" pitchFamily="18" charset="0"/>
              </a:rPr>
              <a:t>}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559496" y="3273740"/>
            <a:ext cx="936104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==m</a:t>
            </a:r>
            <a:endParaRPr lang="zh-CN" altLang="en-US" sz="2400" dirty="0"/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4871864" y="1124744"/>
            <a:ext cx="7056784" cy="5650778"/>
          </a:xfrm>
          <a:prstGeom prst="rect">
            <a:avLst/>
          </a:prstGeom>
          <a:solidFill>
            <a:schemeClr val="bg1"/>
          </a:solidFill>
          <a:ln w="9525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95000"/>
              </a:lnSpc>
            </a:pPr>
            <a:r>
              <a:rPr kumimoji="1" lang="en-US" altLang="zh-CN" sz="2400" b="1" dirty="0" err="1" smtClean="0"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main()</a:t>
            </a:r>
          </a:p>
          <a:p>
            <a:pPr algn="just">
              <a:lnSpc>
                <a:spcPct val="9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{ </a:t>
            </a:r>
            <a:endParaRPr kumimoji="1" lang="en-US" altLang="zh-CN" sz="2400" b="1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9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n,x,a,b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;</a:t>
            </a:r>
          </a:p>
          <a:p>
            <a:pPr algn="just">
              <a:lnSpc>
                <a:spcPct val="9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</a:rPr>
              <a:t>cin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&gt;&gt;x;</a:t>
            </a:r>
          </a:p>
          <a:p>
            <a:pPr algn="just">
              <a:lnSpc>
                <a:spcPct val="9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for(n=6;n&lt;=x;                  )            </a:t>
            </a:r>
          </a:p>
          <a:p>
            <a:pPr algn="just">
              <a:lnSpc>
                <a:spcPct val="9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    for(a=3;a&lt;=n/2;a+=2)</a:t>
            </a:r>
          </a:p>
          <a:p>
            <a:pPr algn="just">
              <a:lnSpc>
                <a:spcPct val="9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          if(                      ) </a:t>
            </a:r>
          </a:p>
          <a:p>
            <a:pPr algn="just">
              <a:lnSpc>
                <a:spcPct val="9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	    {               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;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9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                if(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isprime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(b)) 			</a:t>
            </a:r>
          </a:p>
          <a:p>
            <a:pPr algn="just">
              <a:lnSpc>
                <a:spcPct val="9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	        {   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cout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&lt;&lt;n&lt;&lt;"="&lt;&lt;a&lt;&lt;"+"&lt;&lt;b&lt;&lt;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endl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;</a:t>
            </a:r>
          </a:p>
          <a:p>
            <a:pPr algn="just">
              <a:lnSpc>
                <a:spcPct val="9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                     break;   //</a:t>
            </a: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退出内循环，判别下一个</a:t>
            </a: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n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	        </a:t>
            </a:r>
            <a:r>
              <a:rPr kumimoji="1" lang="en-US" altLang="zh-CN" sz="2400" b="1" dirty="0" smtClean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}</a:t>
            </a:r>
            <a:endParaRPr kumimoji="1"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just">
              <a:lnSpc>
                <a:spcPct val="8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	   }</a:t>
            </a:r>
          </a:p>
          <a:p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system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("pause");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 return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0; </a:t>
            </a:r>
            <a:endParaRPr kumimoji="1" lang="en-US" altLang="zh-CN" sz="2400" b="1" dirty="0" smtClean="0">
              <a:latin typeface="Times New Roman" panose="02020603050405020304" pitchFamily="18" charset="0"/>
            </a:endParaRPr>
          </a:p>
          <a:p>
            <a:r>
              <a:rPr kumimoji="1" lang="en-US" altLang="zh-CN" sz="2400" b="1" dirty="0" smtClean="0">
                <a:latin typeface="Times New Roman" panose="02020603050405020304" pitchFamily="18" charset="0"/>
              </a:rPr>
              <a:t>}  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24713" y="2492896"/>
            <a:ext cx="122413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</a:rPr>
              <a:t>n+=2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6456040" y="3184649"/>
            <a:ext cx="1440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latin typeface="Times New Roman" panose="02020603050405020304" pitchFamily="18" charset="0"/>
              </a:rPr>
              <a:t>isprime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(a)</a:t>
            </a:r>
            <a:endParaRPr lang="zh-CN" altLang="en-US" sz="24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456040" y="3573016"/>
            <a:ext cx="144016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</a:rPr>
              <a:t>b=n-a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  <p:bldP spid="1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/>
          <p:cNvSpPr>
            <a:spLocks noChangeArrowheads="1"/>
          </p:cNvSpPr>
          <p:nvPr/>
        </p:nvSpPr>
        <p:spPr bwMode="auto">
          <a:xfrm>
            <a:off x="119336" y="0"/>
            <a:ext cx="9865096" cy="414908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just">
              <a:lnSpc>
                <a:spcPct val="135000"/>
              </a:lnSpc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6.25】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写一函数</a:t>
            </a:r>
            <a:r>
              <a:rPr kumimoji="1"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itoc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（）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把数字转变成字符串。如数字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-123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，经过</a:t>
            </a:r>
            <a:r>
              <a:rPr kumimoji="1"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itoc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(-123)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后，变为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″-123″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35000"/>
              </a:lnSpc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分析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：该题目有几个处理要点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35000"/>
              </a:lnSpc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①函数</a:t>
            </a:r>
            <a:r>
              <a:rPr kumimoji="1"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itoc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先判断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是否有符号，若有符号，应先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保存并加以处理；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35000"/>
              </a:lnSpc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②数字变为对应的字符需将其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ASCII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码加上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48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，即加上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字符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'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'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35000"/>
              </a:lnSpc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③把一个数（如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的最低位分解出来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可以用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n%10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然后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缩小为原来的十分之一，直到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时为止。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35000"/>
              </a:lnSpc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④由于最低位最先分解出来，所以输出前还要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作反转处理。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Text Box 2"/>
          <p:cNvSpPr txBox="1">
            <a:spLocks noChangeArrowheads="1"/>
          </p:cNvSpPr>
          <p:nvPr/>
        </p:nvSpPr>
        <p:spPr bwMode="auto">
          <a:xfrm>
            <a:off x="47328" y="116632"/>
            <a:ext cx="3456384" cy="5115246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algn="just"/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 #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include  &lt;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</a:rPr>
              <a:t>iostream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&gt;</a:t>
            </a:r>
          </a:p>
          <a:p>
            <a:pPr algn="just"/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  using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namespace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std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kumimoji="1" lang="en-US" altLang="zh-CN" sz="2400" b="1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main()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{  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                                   ; 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n;char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s[100];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cin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&gt;&gt;n;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itoc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n,s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);           </a:t>
            </a:r>
          </a:p>
          <a:p>
            <a:pPr algn="just">
              <a:lnSpc>
                <a:spcPct val="12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cout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&lt;&lt;s&lt;&lt;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endl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sz="2400" dirty="0"/>
              <a:t>    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system("pause");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return 0;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}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218115" name="Rectangle 3"/>
          <p:cNvSpPr>
            <a:spLocks noChangeArrowheads="1"/>
          </p:cNvSpPr>
          <p:nvPr/>
        </p:nvSpPr>
        <p:spPr bwMode="auto">
          <a:xfrm>
            <a:off x="3575720" y="116930"/>
            <a:ext cx="4032448" cy="658558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void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itoc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(int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n,char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s[])</a:t>
            </a:r>
          </a:p>
          <a:p>
            <a:pPr algn="just">
              <a:lnSpc>
                <a:spcPct val="11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{ </a:t>
            </a:r>
          </a:p>
          <a:p>
            <a:pPr algn="just">
              <a:lnSpc>
                <a:spcPct val="11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void reverse(char []);	</a:t>
            </a:r>
          </a:p>
          <a:p>
            <a:pPr algn="just">
              <a:lnSpc>
                <a:spcPct val="11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int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=0; int sign;</a:t>
            </a:r>
          </a:p>
          <a:p>
            <a:pPr algn="just">
              <a:lnSpc>
                <a:spcPct val="11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if((sign=n)&lt;0)           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do</a:t>
            </a:r>
          </a:p>
          <a:p>
            <a:pPr algn="just">
              <a:lnSpc>
                <a:spcPct val="11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{</a:t>
            </a:r>
          </a:p>
          <a:p>
            <a:pPr algn="just">
              <a:lnSpc>
                <a:spcPct val="11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s[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]=                    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++;</a:t>
            </a:r>
          </a:p>
          <a:p>
            <a:pPr algn="just">
              <a:lnSpc>
                <a:spcPct val="11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n=n/10;</a:t>
            </a:r>
          </a:p>
          <a:p>
            <a:pPr algn="just">
              <a:lnSpc>
                <a:spcPct val="11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}while (n&gt;0);</a:t>
            </a:r>
          </a:p>
          <a:p>
            <a:pPr algn="just">
              <a:lnSpc>
                <a:spcPct val="11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if(sign&lt;0) </a:t>
            </a:r>
          </a:p>
          <a:p>
            <a:pPr algn="just">
              <a:lnSpc>
                <a:spcPct val="11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             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 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s[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]='\0';             </a:t>
            </a:r>
          </a:p>
          <a:p>
            <a:pPr algn="just">
              <a:lnSpc>
                <a:spcPct val="11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reverse(s); </a:t>
            </a:r>
          </a:p>
          <a:p>
            <a:pPr algn="just">
              <a:lnSpc>
                <a:spcPct val="110000"/>
              </a:lnSpc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79376" y="1772816"/>
            <a:ext cx="2793237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latin typeface="Times New Roman" panose="02020603050405020304" pitchFamily="18" charset="0"/>
              </a:rPr>
              <a:t>void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itoc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int,char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[])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5790009" y="1772816"/>
            <a:ext cx="108398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n=-n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4800624" y="2925242"/>
            <a:ext cx="2384769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n%10+'0'</a:t>
            </a:r>
            <a:endParaRPr lang="zh-CN" altLang="en-US" sz="2400" dirty="0"/>
          </a:p>
        </p:txBody>
      </p:sp>
      <p:sp>
        <p:nvSpPr>
          <p:cNvPr id="5" name="文本框 4"/>
          <p:cNvSpPr txBox="1"/>
          <p:nvPr/>
        </p:nvSpPr>
        <p:spPr>
          <a:xfrm>
            <a:off x="4224561" y="4941466"/>
            <a:ext cx="1662112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s[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++]='-'</a:t>
            </a:r>
            <a:endParaRPr lang="zh-CN" altLang="en-US" sz="2400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752184" y="1196752"/>
            <a:ext cx="3600400" cy="533748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just">
              <a:spcBef>
                <a:spcPct val="20000"/>
              </a:spcBef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void reverse(char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[])</a:t>
            </a:r>
          </a:p>
          <a:p>
            <a:pPr algn="just">
              <a:spcBef>
                <a:spcPct val="20000"/>
              </a:spcBef>
            </a:pP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{  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int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c,i,j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</a:p>
          <a:p>
            <a:pPr algn="just">
              <a:spcBef>
                <a:spcPct val="2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j=                   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kumimoji="1" lang="en-US" altLang="zh-CN" sz="2400" b="1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2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for(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=0;i&lt;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j;i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++,j--)</a:t>
            </a:r>
          </a:p>
          <a:p>
            <a:pPr algn="just">
              <a:spcBef>
                <a:spcPct val="2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{</a:t>
            </a:r>
          </a:p>
          <a:p>
            <a:pPr algn="just">
              <a:spcBef>
                <a:spcPct val="2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c=s[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];</a:t>
            </a:r>
          </a:p>
          <a:p>
            <a:pPr algn="just">
              <a:spcBef>
                <a:spcPct val="2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s[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]=s[j];</a:t>
            </a:r>
          </a:p>
          <a:p>
            <a:pPr algn="just">
              <a:spcBef>
                <a:spcPct val="2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s[j]=c;</a:t>
            </a:r>
          </a:p>
          <a:p>
            <a:pPr algn="just">
              <a:spcBef>
                <a:spcPct val="2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}   </a:t>
            </a:r>
          </a:p>
          <a:p>
            <a:pPr algn="just">
              <a:spcBef>
                <a:spcPct val="2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s[i+j+1]='\0';</a:t>
            </a:r>
          </a:p>
          <a:p>
            <a:pPr algn="just">
              <a:spcBef>
                <a:spcPct val="20000"/>
              </a:spcBef>
            </a:pP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8390701" y="2493442"/>
            <a:ext cx="15121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strlen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(s)-1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5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ChangeArrowheads="1"/>
          </p:cNvSpPr>
          <p:nvPr/>
        </p:nvSpPr>
        <p:spPr bwMode="auto">
          <a:xfrm>
            <a:off x="0" y="44624"/>
            <a:ext cx="10513168" cy="122413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r>
              <a:rPr kumimoji="1" lang="en-US" altLang="zh-CN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6.26】</a:t>
            </a:r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某美妆网站累积了一组客户购买化妆品的数据，</a:t>
            </a:r>
            <a:r>
              <a:rPr kumimoji="1"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下</a:t>
            </a:r>
            <a:r>
              <a:rPr kumimoji="1"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表所</a:t>
            </a:r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示，表</a:t>
            </a:r>
            <a:r>
              <a:rPr kumimoji="1"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中数字</a:t>
            </a:r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代表客户给商品的评分，客户未购买的商品，评分设为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。请根据协同过滤的原理，为小张推荐化妆品。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293423"/>
              </p:ext>
            </p:extLst>
          </p:nvPr>
        </p:nvGraphicFramePr>
        <p:xfrm>
          <a:off x="130874" y="1340768"/>
          <a:ext cx="5856606" cy="20162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33463"/>
                <a:gridCol w="1147763"/>
                <a:gridCol w="918845"/>
                <a:gridCol w="918845"/>
                <a:gridCol w="918845"/>
                <a:gridCol w="918845"/>
              </a:tblGrid>
              <a:tr h="288032">
                <a:tc>
                  <a:txBody>
                    <a:bodyPr/>
                    <a:lstStyle/>
                    <a:p>
                      <a:pPr indent="2667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客户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润肤露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口红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晚霜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眼影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粉饼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88032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spc="-10">
                          <a:solidFill>
                            <a:schemeClr val="tx1"/>
                          </a:solidFill>
                          <a:effectLst/>
                        </a:rPr>
                        <a:t>客户</a:t>
                      </a:r>
                      <a:r>
                        <a:rPr lang="en-US" sz="1800" kern="100" spc="-10">
                          <a:solidFill>
                            <a:schemeClr val="tx1"/>
                          </a:solidFill>
                          <a:effectLst/>
                        </a:rPr>
                        <a:t>A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spc="-1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spc="-1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88032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spc="-10">
                          <a:solidFill>
                            <a:schemeClr val="tx1"/>
                          </a:solidFill>
                          <a:effectLst/>
                        </a:rPr>
                        <a:t>客户</a:t>
                      </a:r>
                      <a:r>
                        <a:rPr lang="en-US" sz="1800" kern="100" spc="-10">
                          <a:solidFill>
                            <a:schemeClr val="tx1"/>
                          </a:solidFill>
                          <a:effectLst/>
                        </a:rPr>
                        <a:t>B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CCFFF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客户</a:t>
                      </a:r>
                      <a:r>
                        <a:rPr lang="en-US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C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spc="-1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spc="-1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88032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spc="-10">
                          <a:solidFill>
                            <a:schemeClr val="tx1"/>
                          </a:solidFill>
                          <a:effectLst/>
                        </a:rPr>
                        <a:t>客户</a:t>
                      </a:r>
                      <a:r>
                        <a:rPr lang="en-US" sz="1800" kern="100" spc="-1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1800" kern="100" spc="-10" dirty="0" smtClean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alt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CCFFFF"/>
                    </a:solidFill>
                  </a:tcPr>
                </a:tc>
              </a:tr>
              <a:tr h="288032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spc="-10">
                          <a:solidFill>
                            <a:schemeClr val="tx1"/>
                          </a:solidFill>
                          <a:effectLst/>
                        </a:rPr>
                        <a:t>客户</a:t>
                      </a:r>
                      <a:r>
                        <a:rPr lang="en-US" sz="1800" kern="100" spc="-10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spc="-1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spc="-1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</a:tr>
              <a:tr h="288032"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CN" sz="1800" kern="100" spc="-10">
                          <a:solidFill>
                            <a:schemeClr val="tx1"/>
                          </a:solidFill>
                          <a:effectLst/>
                        </a:rPr>
                        <a:t>小张</a:t>
                      </a:r>
                      <a:endParaRPr lang="zh-CN" sz="1800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indent="266700" algn="just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en-US" sz="1800" kern="100" spc="-1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zh-C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solidFill>
                      <a:srgbClr val="CCFFFF"/>
                    </a:solidFill>
                  </a:tcPr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6096000" y="1292566"/>
            <a:ext cx="5878898" cy="830997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协同</a:t>
            </a:r>
            <a:r>
              <a:rPr kumimoji="1"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过滤是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指</a:t>
            </a:r>
            <a:r>
              <a:rPr kumimoji="1"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利用</a:t>
            </a:r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兴趣相投、拥有共同经验之群体的</a:t>
            </a:r>
            <a:r>
              <a:rPr kumimoji="1"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喜好给</a:t>
            </a:r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客户推荐感兴趣的信息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0258" y="3919813"/>
            <a:ext cx="11736382" cy="2954655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分析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35000"/>
              </a:lnSpc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①一维数组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target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和二维数组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score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分别存储目标客户和其它客户的评分数据；</a:t>
            </a:r>
            <a:endParaRPr kumimoji="1"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35000"/>
              </a:lnSpc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②</a:t>
            </a:r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两个客户的相似度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可通过余弦相似度度量；</a:t>
            </a:r>
            <a:endParaRPr kumimoji="1"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35000"/>
              </a:lnSpc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③</a:t>
            </a:r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定义函数</a:t>
            </a:r>
            <a:r>
              <a:rPr kumimoji="1"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getSimCustomer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获取与指定客户的购买爱好最相似的</a:t>
            </a:r>
            <a:r>
              <a:rPr kumimoji="1"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客户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35000"/>
              </a:lnSpc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④</a:t>
            </a:r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调用</a:t>
            </a:r>
            <a:r>
              <a:rPr kumimoji="1" lang="en-US" altLang="zh-CN" sz="2400" b="1" dirty="0" err="1">
                <a:latin typeface="楷体" panose="02010609060101010101" pitchFamily="49" charset="-122"/>
                <a:ea typeface="楷体" panose="02010609060101010101" pitchFamily="49" charset="-122"/>
              </a:rPr>
              <a:t>getSimCustomer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()</a:t>
            </a:r>
            <a:r>
              <a:rPr kumimoji="1"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获取目标</a:t>
            </a:r>
            <a:r>
              <a:rPr kumimoji="1"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客户的</a:t>
            </a:r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最相似客户，然后将该客户购买</a:t>
            </a:r>
            <a:r>
              <a:rPr kumimoji="1"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而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目标客户</a:t>
            </a:r>
            <a:r>
              <a:rPr kumimoji="1"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未</a:t>
            </a:r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购买且评分大于</a:t>
            </a:r>
            <a:r>
              <a:rPr kumimoji="1"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阈值的</a:t>
            </a:r>
            <a:r>
              <a:rPr kumimoji="1" lang="zh-CN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商品推荐</a:t>
            </a:r>
            <a:r>
              <a:rPr kumimoji="1" lang="zh-CN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给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目标客户；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62225"/>
            <a:ext cx="2952328" cy="1257300"/>
          </a:xfrm>
          <a:prstGeom prst="rect">
            <a:avLst/>
          </a:prstGeom>
        </p:spPr>
      </p:pic>
      <p:sp>
        <p:nvSpPr>
          <p:cNvPr id="6" name="线形标注 2(带强调线) 5"/>
          <p:cNvSpPr/>
          <p:nvPr/>
        </p:nvSpPr>
        <p:spPr bwMode="auto">
          <a:xfrm>
            <a:off x="9264352" y="2362225"/>
            <a:ext cx="2808312" cy="1257300"/>
          </a:xfrm>
          <a:prstGeom prst="accentCallout2">
            <a:avLst>
              <a:gd name="adj1" fmla="val 17992"/>
              <a:gd name="adj2" fmla="val -1550"/>
              <a:gd name="adj3" fmla="val 17992"/>
              <a:gd name="adj4" fmla="val -7509"/>
              <a:gd name="adj5" fmla="val 25379"/>
              <a:gd name="adj6" fmla="val -8001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kumimoji="1"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余弦相似度度量</a:t>
            </a:r>
            <a:r>
              <a:rPr kumimoji="1"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公式：</a:t>
            </a:r>
            <a:endParaRPr kumimoji="1" lang="en-US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1" lang="en-US" altLang="zh-CN" sz="20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N-</a:t>
            </a:r>
            <a:r>
              <a:rPr kumimoji="1" lang="zh-CN" altLang="en-US" sz="20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代表商品</a:t>
            </a:r>
            <a:r>
              <a:rPr kumimoji="1" lang="zh-CN" altLang="en-US" sz="20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数量</a:t>
            </a:r>
            <a:endParaRPr kumimoji="1" lang="en-US" altLang="zh-CN" sz="20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kumimoji="1" lang="en-US" altLang="zh-CN" sz="20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kumimoji="1" lang="en-US" altLang="zh-CN" sz="2000" b="1" baseline="-25000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1" lang="zh-CN" altLang="en-US" sz="20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kumimoji="1" lang="en-US" altLang="zh-CN" sz="2000" b="1" dirty="0" err="1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kumimoji="1" lang="en-US" altLang="zh-CN" sz="2000" b="1" baseline="-25000" dirty="0" err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1" lang="zh-CN" altLang="en-US" sz="2000" b="1" dirty="0" smtClean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分别代表两</a:t>
            </a:r>
            <a:r>
              <a:rPr kumimoji="1" lang="zh-CN" altLang="en-US" sz="20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个客户对第</a:t>
            </a:r>
            <a:r>
              <a:rPr kumimoji="1" lang="en-US" altLang="zh-CN" sz="2000" b="1" dirty="0" err="1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1" lang="zh-CN" altLang="en-US" sz="20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个商品的评分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ChangeArrowheads="1"/>
          </p:cNvSpPr>
          <p:nvPr/>
        </p:nvSpPr>
        <p:spPr bwMode="auto">
          <a:xfrm>
            <a:off x="2783632" y="13842"/>
            <a:ext cx="6336704" cy="6740307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en-US" altLang="zh-CN" sz="2400" dirty="0" err="1">
                <a:latin typeface="Times New Roman" panose="02020603050405020304" pitchFamily="18" charset="0"/>
              </a:rPr>
              <a:t>const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NUMOFCUSTOMERS = 5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;  //</a:t>
            </a:r>
            <a:r>
              <a:rPr kumimoji="1"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客户数</a:t>
            </a:r>
          </a:p>
          <a:p>
            <a:r>
              <a:rPr kumimoji="1" lang="en-US" altLang="zh-CN" sz="2400" dirty="0" err="1">
                <a:latin typeface="Times New Roman" panose="02020603050405020304" pitchFamily="18" charset="0"/>
              </a:rPr>
              <a:t>const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NUMOFGOODS = 5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;             //</a:t>
            </a:r>
            <a:r>
              <a:rPr kumimoji="1"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商品数</a:t>
            </a:r>
          </a:p>
          <a:p>
            <a:r>
              <a:rPr kumimoji="1" lang="en-US" altLang="zh-CN" sz="2400" dirty="0" err="1">
                <a:latin typeface="Times New Roman" panose="02020603050405020304" pitchFamily="18" charset="0"/>
              </a:rPr>
              <a:t>const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double THRESHOLD = 3;	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     //</a:t>
            </a:r>
            <a:r>
              <a:rPr kumimoji="1"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阈值</a:t>
            </a:r>
          </a:p>
          <a:p>
            <a:r>
              <a:rPr kumimoji="1" lang="en-US" altLang="zh-CN" sz="2400" dirty="0">
                <a:latin typeface="Times New Roman" panose="02020603050405020304" pitchFamily="18" charset="0"/>
              </a:rPr>
              <a:t>#include "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iostream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"</a:t>
            </a:r>
            <a:endParaRPr kumimoji="1" lang="zh-CN" altLang="zh-CN" sz="2400" dirty="0">
              <a:latin typeface="Times New Roman" panose="02020603050405020304" pitchFamily="18" charset="0"/>
            </a:endParaRPr>
          </a:p>
          <a:p>
            <a:r>
              <a:rPr kumimoji="1" lang="en-US" altLang="zh-CN" sz="2400" dirty="0">
                <a:latin typeface="Times New Roman" panose="02020603050405020304" pitchFamily="18" charset="0"/>
              </a:rPr>
              <a:t>using namespace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std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;</a:t>
            </a:r>
            <a:endParaRPr kumimoji="1" lang="zh-CN" altLang="zh-CN" sz="2400" dirty="0">
              <a:latin typeface="Times New Roman" panose="02020603050405020304" pitchFamily="18" charset="0"/>
            </a:endParaRPr>
          </a:p>
          <a:p>
            <a:r>
              <a:rPr kumimoji="1" lang="en-US" altLang="zh-CN" sz="2400" dirty="0">
                <a:latin typeface="Times New Roman" panose="02020603050405020304" pitchFamily="18" charset="0"/>
              </a:rPr>
              <a:t>double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getSimilarity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x[],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y[],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n) </a:t>
            </a:r>
            <a:endParaRPr kumimoji="1" lang="zh-CN" altLang="zh-CN" sz="2400" dirty="0">
              <a:latin typeface="Times New Roman" panose="02020603050405020304" pitchFamily="18" charset="0"/>
            </a:endParaRPr>
          </a:p>
          <a:p>
            <a:r>
              <a:rPr kumimoji="1" lang="en-US" altLang="zh-CN" sz="2400" dirty="0" smtClean="0">
                <a:latin typeface="Times New Roman" panose="02020603050405020304" pitchFamily="18" charset="0"/>
              </a:rPr>
              <a:t>{ </a:t>
            </a:r>
            <a:endParaRPr kumimoji="1" lang="zh-CN" altLang="zh-CN" sz="2400" dirty="0">
              <a:latin typeface="Times New Roman" panose="02020603050405020304" pitchFamily="18" charset="0"/>
            </a:endParaRPr>
          </a:p>
          <a:p>
            <a:r>
              <a:rPr kumimoji="1" lang="en-US" altLang="zh-CN" sz="2400" dirty="0">
                <a:latin typeface="Times New Roman" panose="02020603050405020304" pitchFamily="18" charset="0"/>
              </a:rPr>
              <a:t>	double s;</a:t>
            </a:r>
            <a:endParaRPr kumimoji="1" lang="zh-CN" altLang="zh-CN" sz="2400" dirty="0">
              <a:latin typeface="Times New Roman" panose="02020603050405020304" pitchFamily="18" charset="0"/>
            </a:endParaRPr>
          </a:p>
          <a:p>
            <a:r>
              <a:rPr kumimoji="1" lang="en-US" altLang="zh-CN" sz="2400" dirty="0">
                <a:latin typeface="Times New Roman" panose="02020603050405020304" pitchFamily="18" charset="0"/>
              </a:rPr>
              <a:t>	double k = 0, m = 0, p = 0;</a:t>
            </a:r>
            <a:endParaRPr kumimoji="1" lang="zh-CN" altLang="zh-CN" sz="2400" dirty="0">
              <a:latin typeface="Times New Roman" panose="02020603050405020304" pitchFamily="18" charset="0"/>
            </a:endParaRPr>
          </a:p>
          <a:p>
            <a:r>
              <a:rPr kumimoji="1" lang="en-US" altLang="zh-CN" sz="2400" dirty="0">
                <a:latin typeface="Times New Roman" panose="02020603050405020304" pitchFamily="18" charset="0"/>
              </a:rPr>
              <a:t>	for (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= 0;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&lt; n;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++) </a:t>
            </a:r>
            <a:endParaRPr kumimoji="1" lang="zh-CN" altLang="zh-CN" sz="2400" dirty="0">
              <a:latin typeface="Times New Roman" panose="02020603050405020304" pitchFamily="18" charset="0"/>
            </a:endParaRPr>
          </a:p>
          <a:p>
            <a:r>
              <a:rPr kumimoji="1" lang="en-US" altLang="zh-CN" sz="2400" dirty="0" smtClean="0">
                <a:latin typeface="Times New Roman" panose="02020603050405020304" pitchFamily="18" charset="0"/>
              </a:rPr>
              <a:t>	{</a:t>
            </a:r>
            <a:endParaRPr kumimoji="1" lang="zh-CN" altLang="zh-CN" sz="2400" dirty="0">
              <a:latin typeface="Times New Roman" panose="02020603050405020304" pitchFamily="18" charset="0"/>
            </a:endParaRPr>
          </a:p>
          <a:p>
            <a:r>
              <a:rPr kumimoji="1" lang="en-US" altLang="zh-CN" sz="2400" dirty="0">
                <a:latin typeface="Times New Roman" panose="02020603050405020304" pitchFamily="18" charset="0"/>
              </a:rPr>
              <a:t>		k = k + x[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] * y[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];</a:t>
            </a:r>
            <a:endParaRPr kumimoji="1" lang="zh-CN" altLang="zh-CN" sz="2400" dirty="0">
              <a:latin typeface="Times New Roman" panose="02020603050405020304" pitchFamily="18" charset="0"/>
            </a:endParaRPr>
          </a:p>
          <a:p>
            <a:r>
              <a:rPr kumimoji="1" lang="en-US" altLang="zh-CN" sz="2400" dirty="0">
                <a:latin typeface="Times New Roman" panose="02020603050405020304" pitchFamily="18" charset="0"/>
              </a:rPr>
              <a:t>		m = m + x[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] * x[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];</a:t>
            </a:r>
            <a:endParaRPr kumimoji="1" lang="zh-CN" altLang="zh-CN" sz="2400" dirty="0">
              <a:latin typeface="Times New Roman" panose="02020603050405020304" pitchFamily="18" charset="0"/>
            </a:endParaRPr>
          </a:p>
          <a:p>
            <a:r>
              <a:rPr kumimoji="1" lang="en-US" altLang="zh-CN" sz="2400" dirty="0">
                <a:latin typeface="Times New Roman" panose="02020603050405020304" pitchFamily="18" charset="0"/>
              </a:rPr>
              <a:t>		p = p + y[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] * y[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]; </a:t>
            </a:r>
            <a:endParaRPr kumimoji="1" lang="zh-CN" altLang="zh-CN" sz="2400" dirty="0">
              <a:latin typeface="Times New Roman" panose="02020603050405020304" pitchFamily="18" charset="0"/>
            </a:endParaRPr>
          </a:p>
          <a:p>
            <a:r>
              <a:rPr kumimoji="1" lang="en-US" altLang="zh-CN" sz="2400" dirty="0">
                <a:latin typeface="Times New Roman" panose="02020603050405020304" pitchFamily="18" charset="0"/>
              </a:rPr>
              <a:t>	}</a:t>
            </a:r>
            <a:endParaRPr kumimoji="1" lang="zh-CN" altLang="zh-CN" sz="2400" dirty="0">
              <a:latin typeface="Times New Roman" panose="02020603050405020304" pitchFamily="18" charset="0"/>
            </a:endParaRPr>
          </a:p>
          <a:p>
            <a:r>
              <a:rPr kumimoji="1" lang="en-US" altLang="zh-CN" sz="2400" dirty="0">
                <a:latin typeface="Times New Roman" panose="02020603050405020304" pitchFamily="18" charset="0"/>
              </a:rPr>
              <a:t>	s = k /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sqrt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(m) /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sqrt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(p);</a:t>
            </a:r>
            <a:endParaRPr kumimoji="1" lang="zh-CN" altLang="zh-CN" sz="2400" dirty="0">
              <a:latin typeface="Times New Roman" panose="02020603050405020304" pitchFamily="18" charset="0"/>
            </a:endParaRPr>
          </a:p>
          <a:p>
            <a:r>
              <a:rPr kumimoji="1" lang="en-US" altLang="zh-CN" sz="2400" dirty="0">
                <a:latin typeface="Times New Roman" panose="02020603050405020304" pitchFamily="18" charset="0"/>
              </a:rPr>
              <a:t>	return s;</a:t>
            </a:r>
            <a:endParaRPr kumimoji="1" lang="zh-CN" altLang="zh-CN" sz="2400" dirty="0">
              <a:latin typeface="Times New Roman" panose="02020603050405020304" pitchFamily="18" charset="0"/>
            </a:endParaRPr>
          </a:p>
          <a:p>
            <a:r>
              <a:rPr kumimoji="1" lang="en-US" altLang="zh-CN" sz="2400" dirty="0">
                <a:latin typeface="Times New Roman" panose="02020603050405020304" pitchFamily="18" charset="0"/>
              </a:rPr>
              <a:t>}</a:t>
            </a:r>
            <a:endParaRPr kumimoji="1" lang="zh-CN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19336" y="-27384"/>
            <a:ext cx="9145016" cy="323165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85000"/>
              </a:lnSpc>
            </a:pPr>
            <a:r>
              <a:rPr kumimoji="1" lang="en-US" altLang="zh-CN" sz="2400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getSimCustomer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target[],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scores[][NUMOFGOODS],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m)</a:t>
            </a:r>
          </a:p>
          <a:p>
            <a:pPr>
              <a:lnSpc>
                <a:spcPct val="85000"/>
              </a:lnSpc>
            </a:pPr>
            <a:r>
              <a:rPr kumimoji="1" lang="en-US" altLang="zh-CN" sz="2400" dirty="0" smtClean="0">
                <a:latin typeface="Times New Roman" panose="02020603050405020304" pitchFamily="18" charset="0"/>
              </a:rPr>
              <a:t>{  </a:t>
            </a:r>
            <a:r>
              <a:rPr kumimoji="1" lang="en-US" altLang="zh-CN" sz="2400" dirty="0" err="1" smtClean="0">
                <a:latin typeface="Times New Roman" panose="02020603050405020304" pitchFamily="18" charset="0"/>
              </a:rPr>
              <a:t>int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id = -1;</a:t>
            </a:r>
          </a:p>
          <a:p>
            <a:pPr>
              <a:lnSpc>
                <a:spcPct val="85000"/>
              </a:lnSpc>
            </a:pPr>
            <a:r>
              <a:rPr kumimoji="1" lang="en-US" altLang="zh-CN" sz="2400" dirty="0" smtClean="0">
                <a:latin typeface="Times New Roman" panose="02020603050405020304" pitchFamily="18" charset="0"/>
              </a:rPr>
              <a:t>    double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max = -100, s;</a:t>
            </a:r>
          </a:p>
          <a:p>
            <a:pPr>
              <a:lnSpc>
                <a:spcPct val="85000"/>
              </a:lnSpc>
            </a:pPr>
            <a:r>
              <a:rPr kumimoji="1" lang="nn-NO" altLang="zh-CN" sz="2400" dirty="0" smtClean="0">
                <a:latin typeface="Times New Roman" panose="02020603050405020304" pitchFamily="18" charset="0"/>
              </a:rPr>
              <a:t>    for </a:t>
            </a:r>
            <a:r>
              <a:rPr kumimoji="1" lang="nn-NO" altLang="zh-CN" sz="2400" dirty="0">
                <a:latin typeface="Times New Roman" panose="02020603050405020304" pitchFamily="18" charset="0"/>
              </a:rPr>
              <a:t>(int i = 0; i &lt; m; i++)</a:t>
            </a:r>
          </a:p>
          <a:p>
            <a:pPr>
              <a:lnSpc>
                <a:spcPct val="85000"/>
              </a:lnSpc>
            </a:pPr>
            <a:r>
              <a:rPr kumimoji="1" lang="en-US" altLang="zh-CN" sz="2400" dirty="0" smtClean="0">
                <a:latin typeface="Times New Roman" panose="02020603050405020304" pitchFamily="18" charset="0"/>
              </a:rPr>
              <a:t>    {  s =                                                                               ;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kumimoji="1" lang="en-US" altLang="zh-CN" sz="2400" dirty="0" smtClean="0">
                <a:latin typeface="Times New Roman" panose="02020603050405020304" pitchFamily="18" charset="0"/>
              </a:rPr>
              <a:t>        if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(s &gt; max) </a:t>
            </a:r>
          </a:p>
          <a:p>
            <a:pPr>
              <a:lnSpc>
                <a:spcPct val="85000"/>
              </a:lnSpc>
            </a:pPr>
            <a:r>
              <a:rPr kumimoji="1" lang="en-US" altLang="zh-CN" sz="2400" dirty="0" smtClean="0">
                <a:latin typeface="Times New Roman" panose="02020603050405020304" pitchFamily="18" charset="0"/>
              </a:rPr>
              <a:t>       {    id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= 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;    max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= s</a:t>
            </a:r>
            <a:r>
              <a:rPr kumimoji="1" lang="en-US" altLang="zh-CN" sz="2400" dirty="0" smtClean="0">
                <a:latin typeface="Times New Roman" panose="02020603050405020304" pitchFamily="18" charset="0"/>
              </a:rPr>
              <a:t>; }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kumimoji="1" lang="en-US" altLang="zh-CN" sz="2400" dirty="0" smtClean="0">
                <a:latin typeface="Times New Roman" panose="02020603050405020304" pitchFamily="18" charset="0"/>
              </a:rPr>
              <a:t>    }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pPr>
              <a:lnSpc>
                <a:spcPct val="85000"/>
              </a:lnSpc>
            </a:pPr>
            <a:r>
              <a:rPr kumimoji="1" lang="en-US" altLang="zh-CN" sz="2400" dirty="0" smtClean="0">
                <a:latin typeface="Times New Roman" panose="02020603050405020304" pitchFamily="18" charset="0"/>
              </a:rPr>
              <a:t>    return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id;</a:t>
            </a:r>
          </a:p>
          <a:p>
            <a:pPr>
              <a:lnSpc>
                <a:spcPct val="85000"/>
              </a:lnSpc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2" name="矩形 1"/>
          <p:cNvSpPr/>
          <p:nvPr/>
        </p:nvSpPr>
        <p:spPr>
          <a:xfrm>
            <a:off x="119336" y="3204270"/>
            <a:ext cx="11737304" cy="3831818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 lIns="0" tIns="0" rIns="0">
            <a:spAutoFit/>
          </a:bodyPr>
          <a:lstStyle/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 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{    char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cosmetics[][20] = { </a:t>
            </a:r>
            <a:r>
              <a:rPr kumimoji="1"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"</a:t>
            </a:r>
            <a:r>
              <a:rPr kumimoji="1"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润肤露</a:t>
            </a:r>
            <a:r>
              <a:rPr kumimoji="1"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","</a:t>
            </a:r>
            <a:r>
              <a:rPr kumimoji="1"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口红</a:t>
            </a:r>
            <a:r>
              <a:rPr kumimoji="1"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","</a:t>
            </a:r>
            <a:r>
              <a:rPr kumimoji="1"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晚霜</a:t>
            </a:r>
            <a:r>
              <a:rPr kumimoji="1"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","</a:t>
            </a:r>
            <a:r>
              <a:rPr kumimoji="1"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眼影</a:t>
            </a:r>
            <a:r>
              <a:rPr kumimoji="1"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","</a:t>
            </a:r>
            <a:r>
              <a:rPr kumimoji="1"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粉饼</a:t>
            </a:r>
            <a:r>
              <a:rPr kumimoji="1"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"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};//</a:t>
            </a:r>
            <a:r>
              <a:rPr kumimoji="1"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化妆品的名称</a:t>
            </a:r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0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scores[][NUMOFGOODS] = { {5,4,0,2,4},{1,5,4,0,0},{0,0,3,5,0</a:t>
            </a:r>
            <a:r>
              <a:rPr lang="en-US" altLang="zh-CN" sz="20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},{</a:t>
            </a:r>
            <a:r>
              <a:rPr lang="en-US" altLang="zh-CN" sz="20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4,2,3,1,5},{5,3,1,4,3} };//</a:t>
            </a:r>
            <a:r>
              <a:rPr kumimoji="1"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客户评分</a:t>
            </a:r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target[] = { 5,4,0,0,0 };		</a:t>
            </a:r>
            <a:r>
              <a:rPr lang="en-US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//</a:t>
            </a:r>
            <a:r>
              <a:rPr kumimoji="1"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目标客户小张对化妆品的评分  </a:t>
            </a:r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id;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id =                                                                                             ;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"</a:t>
            </a:r>
            <a:r>
              <a:rPr kumimoji="1" lang="zh-CN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推荐购买</a:t>
            </a:r>
            <a:r>
              <a:rPr lang="zh-CN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\n";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for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NUMOFGOODS; 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if (                                                                                   )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kern="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cout</a:t>
            </a:r>
            <a:r>
              <a:rPr lang="en-US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 cosmetics[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&lt;&lt; '\n';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85000"/>
              </a:lnSpc>
              <a:spcAft>
                <a:spcPts val="0"/>
              </a:spcAft>
            </a:pPr>
            <a:r>
              <a:rPr lang="en-US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system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("pause</a:t>
            </a:r>
            <a:r>
              <a:rPr lang="en-US" altLang="zh-CN" sz="2400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"); return 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0"/>
              </a:spcAft>
            </a:pP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云形标注 4"/>
          <p:cNvSpPr/>
          <p:nvPr/>
        </p:nvSpPr>
        <p:spPr bwMode="auto">
          <a:xfrm>
            <a:off x="5087888" y="476672"/>
            <a:ext cx="5904656" cy="654633"/>
          </a:xfrm>
          <a:prstGeom prst="cloudCallout">
            <a:avLst>
              <a:gd name="adj1" fmla="val -50285"/>
              <a:gd name="adj2" fmla="val -76658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kumimoji="1"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二维数组做形参省略第一维长度</a:t>
            </a:r>
            <a:endParaRPr kumimoji="1" lang="zh-CN" altLang="en-US" sz="20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9978" y="4427317"/>
            <a:ext cx="3246662" cy="1336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云形标注 8"/>
          <p:cNvSpPr/>
          <p:nvPr/>
        </p:nvSpPr>
        <p:spPr bwMode="auto">
          <a:xfrm>
            <a:off x="1703512" y="2356680"/>
            <a:ext cx="5112568" cy="460356"/>
          </a:xfrm>
          <a:prstGeom prst="cloudCallout">
            <a:avLst>
              <a:gd name="adj1" fmla="val -50285"/>
              <a:gd name="adj2" fmla="val -76658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kumimoji="1"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记录相似度最高的客户下标</a:t>
            </a:r>
            <a:endParaRPr kumimoji="1" lang="zh-CN" altLang="en-US" sz="20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云形标注 9"/>
          <p:cNvSpPr/>
          <p:nvPr/>
        </p:nvSpPr>
        <p:spPr bwMode="auto">
          <a:xfrm>
            <a:off x="2639616" y="4331392"/>
            <a:ext cx="5112568" cy="460356"/>
          </a:xfrm>
          <a:prstGeom prst="cloudCallout">
            <a:avLst>
              <a:gd name="adj1" fmla="val -86562"/>
              <a:gd name="adj2" fmla="val 69503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kumimoji="1"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获取相似度最高的客户下标</a:t>
            </a:r>
            <a:endParaRPr kumimoji="1" lang="zh-CN" altLang="en-US" sz="20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云形标注 10"/>
          <p:cNvSpPr/>
          <p:nvPr/>
        </p:nvSpPr>
        <p:spPr bwMode="auto">
          <a:xfrm>
            <a:off x="5483932" y="5918870"/>
            <a:ext cx="5112568" cy="832118"/>
          </a:xfrm>
          <a:prstGeom prst="cloudCallout">
            <a:avLst>
              <a:gd name="adj1" fmla="val -61927"/>
              <a:gd name="adj2" fmla="val -36544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kumimoji="1"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将相似度最高客户购买的评分较高商品推荐给目标客户</a:t>
            </a:r>
            <a:endParaRPr kumimoji="1" lang="zh-CN" altLang="en-US" sz="20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27448" y="1124744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400" dirty="0" err="1">
                <a:latin typeface="Times New Roman" panose="02020603050405020304" pitchFamily="18" charset="0"/>
              </a:rPr>
              <a:t>getSimilarity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(target, scores[</a:t>
            </a:r>
            <a:r>
              <a:rPr kumimoji="1" lang="en-US" altLang="zh-CN" sz="2400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], NUMOFGOODS)</a:t>
            </a:r>
            <a:endParaRPr lang="zh-CN" altLang="en-US" sz="2400" dirty="0"/>
          </a:p>
        </p:txBody>
      </p:sp>
      <p:sp>
        <p:nvSpPr>
          <p:cNvPr id="12" name="云形标注 11"/>
          <p:cNvSpPr/>
          <p:nvPr/>
        </p:nvSpPr>
        <p:spPr bwMode="auto">
          <a:xfrm>
            <a:off x="4583832" y="1726629"/>
            <a:ext cx="7416824" cy="654633"/>
          </a:xfrm>
          <a:prstGeom prst="cloudCallout">
            <a:avLst>
              <a:gd name="adj1" fmla="val -50285"/>
              <a:gd name="adj2" fmla="val -76658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kumimoji="1"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二维数组带行下标是一维数组，代表的是其中的一行，这里指第</a:t>
            </a:r>
            <a:r>
              <a:rPr kumimoji="1" lang="en-US" altLang="zh-CN" sz="2000" b="1" dirty="0" err="1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个客户的评分表</a:t>
            </a:r>
            <a:endParaRPr kumimoji="1" lang="zh-CN" altLang="en-US" sz="20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55440" y="4653136"/>
            <a:ext cx="7056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getSimCustomer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(target, scores, NUMOFCUSTOMERS)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415480" y="5589240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target[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== 0 &amp;&amp; scores[id][</a:t>
            </a:r>
            <a:r>
              <a:rPr lang="en-US" altLang="zh-CN" sz="24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 THRESHOLD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003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1" grpId="0" animBg="1"/>
      <p:bldP spid="3" grpId="0"/>
      <p:bldP spid="12" grpId="0" animBg="1"/>
      <p:bldP spid="13" grpId="0"/>
      <p:bldP spid="14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ChangeArrowheads="1"/>
          </p:cNvSpPr>
          <p:nvPr/>
        </p:nvSpPr>
        <p:spPr bwMode="auto">
          <a:xfrm>
            <a:off x="191344" y="196280"/>
            <a:ext cx="10801200" cy="641635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anchor="ctr"/>
          <a:lstStyle/>
          <a:p>
            <a:pPr algn="just">
              <a:lnSpc>
                <a:spcPct val="110000"/>
              </a:lnSpc>
            </a:pPr>
            <a:r>
              <a:rPr kumimoji="1" lang="en-US" altLang="zh-CN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kumimoji="1" lang="zh-CN" altLang="en-US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6.27</a:t>
            </a:r>
            <a:r>
              <a:rPr kumimoji="1" lang="en-US" altLang="zh-CN" sz="2400" b="1" dirty="0" smtClean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编写函数，统计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字符串中各个字母（不区分大、小写）出现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的次数，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同时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找出出现次数最多的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字母及次数。</a:t>
            </a:r>
          </a:p>
          <a:p>
            <a:pPr algn="just">
              <a:lnSpc>
                <a:spcPct val="110000"/>
              </a:lnSpc>
            </a:pPr>
            <a:r>
              <a:rPr kumimoji="1"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</a:t>
            </a:r>
            <a:r>
              <a:rPr kumimoji="1" lang="zh-CN" altLang="en-US" sz="2400" b="1" dirty="0" smtClean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kumimoji="1" lang="en-US" altLang="zh-CN" sz="2400" b="1" dirty="0" smtClean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just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由于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函数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需要将出现次数最多的字母及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次数两个结果反馈给主调函数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，故需通过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传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址参数或引用参数实现；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 algn="just">
              <a:lnSpc>
                <a:spcPct val="110000"/>
              </a:lnSpc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定义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存放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26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个字母出现次数的数组</a:t>
            </a:r>
            <a:r>
              <a:rPr kumimoji="1"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int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p[26];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找出字符串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中某字母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s[</a:t>
            </a:r>
            <a:r>
              <a:rPr kumimoji="1"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与该字母出现次数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p[k]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的下标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之间的关系是解决问题的关键。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10000"/>
              </a:lnSpc>
              <a:buClr>
                <a:srgbClr val="C00000"/>
              </a:buClr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p[0]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存放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'a'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的出现次数；</a:t>
            </a:r>
            <a:endParaRPr kumimoji="1"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10000"/>
              </a:lnSpc>
              <a:buClr>
                <a:srgbClr val="C00000"/>
              </a:buClr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p[1]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存放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'b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'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出现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次数；</a:t>
            </a:r>
            <a:endParaRPr kumimoji="1"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10000"/>
              </a:lnSpc>
              <a:buClr>
                <a:srgbClr val="C00000"/>
              </a:buClr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 ……</a:t>
            </a:r>
          </a:p>
          <a:p>
            <a:pPr algn="just">
              <a:lnSpc>
                <a:spcPct val="110000"/>
              </a:lnSpc>
              <a:buClr>
                <a:srgbClr val="C00000"/>
              </a:buClr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p[25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存放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'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z'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的出现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次数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10000"/>
              </a:lnSpc>
              <a:buClr>
                <a:srgbClr val="C00000"/>
              </a:buClr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故可推出如下关系：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10000"/>
              </a:lnSpc>
              <a:buClr>
                <a:srgbClr val="C00000"/>
              </a:buClr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k=s[</a:t>
            </a:r>
            <a:r>
              <a:rPr kumimoji="1"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]-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'a' 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10000"/>
              </a:lnSpc>
              <a:buClr>
                <a:srgbClr val="C00000"/>
              </a:buClr>
            </a:pP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即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代表的是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s[</a:t>
            </a:r>
            <a:r>
              <a:rPr kumimoji="1" lang="en-US" altLang="zh-CN" sz="2400" b="1" dirty="0" err="1" smtClean="0">
                <a:latin typeface="楷体" panose="02010609060101010101" pitchFamily="49" charset="-122"/>
                <a:ea typeface="楷体" panose="02010609060101010101" pitchFamily="49" charset="-122"/>
              </a:rPr>
              <a:t>i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所代表的字母在字母表中的序号</a:t>
            </a:r>
            <a:endParaRPr kumimoji="1"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just">
              <a:lnSpc>
                <a:spcPct val="110000"/>
              </a:lnSpc>
              <a:buClr>
                <a:srgbClr val="C00000"/>
              </a:buClr>
            </a:pPr>
            <a:endParaRPr kumimoji="1" lang="en-US" altLang="zh-CN" sz="2400" b="1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buClr>
                <a:srgbClr val="C00000"/>
              </a:buClr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   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14022" name="Picture 6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36160" y="3717032"/>
            <a:ext cx="4419600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4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40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4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40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4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40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4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40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4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40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40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140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40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40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Text Box 2"/>
          <p:cNvSpPr txBox="1">
            <a:spLocks noChangeArrowheads="1"/>
          </p:cNvSpPr>
          <p:nvPr/>
        </p:nvSpPr>
        <p:spPr bwMode="auto">
          <a:xfrm>
            <a:off x="47328" y="188640"/>
            <a:ext cx="6834187" cy="6444841"/>
          </a:xfrm>
          <a:prstGeom prst="rect">
            <a:avLst/>
          </a:prstGeom>
          <a:solidFill>
            <a:schemeClr val="bg1"/>
          </a:solidFill>
          <a:ln w="9525">
            <a:solidFill>
              <a:srgbClr val="C00000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just"/>
            <a:r>
              <a:rPr kumimoji="1" lang="en-US" altLang="zh-CN" sz="2400" b="1" dirty="0">
                <a:latin typeface="Times New Roman" panose="02020603050405020304" pitchFamily="18" charset="0"/>
              </a:rPr>
              <a:t>#include  &lt;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iostream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&gt;</a:t>
            </a:r>
          </a:p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using namespace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std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kumimoji="1" lang="en-US" altLang="zh-CN" sz="2400" b="1" dirty="0" smtClean="0">
                <a:latin typeface="Times New Roman" panose="02020603050405020304" pitchFamily="18" charset="0"/>
              </a:rPr>
              <a:t>void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freq(char s[],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p[],char &amp;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chmax,int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&amp;max)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{  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;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for(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=0;i&lt;26;i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++)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    p[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]=0; 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strlwr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(s); 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=0;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while(s[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]!='\0')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{  </a:t>
            </a:r>
            <a:endParaRPr kumimoji="1" lang="en-US" altLang="zh-CN" sz="2400" b="1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8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      if(s[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]&gt;='a'&amp;&amp;s[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]&lt;='z')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         p[(s[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]-'a')]++; 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   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++;   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}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max=p[0]; 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k=0; 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for(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=1;i&lt;26;i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++) 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if(p[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]&gt;max) 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{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max=p[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];  k=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; }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</a:rPr>
              <a:t>chmax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=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</a:rPr>
              <a:t>k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+'a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'; </a:t>
            </a:r>
          </a:p>
          <a:p>
            <a:pPr algn="just">
              <a:lnSpc>
                <a:spcPct val="80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591944" y="1776685"/>
            <a:ext cx="6048375" cy="4892675"/>
          </a:xfrm>
          <a:prstGeom prst="rect">
            <a:avLst/>
          </a:prstGeom>
          <a:solidFill>
            <a:schemeClr val="bg1"/>
          </a:solidFill>
          <a:ln w="9525">
            <a:solidFill>
              <a:srgbClr val="C00000"/>
            </a:solidFill>
            <a:miter lim="800000"/>
          </a:ln>
          <a:effectLst/>
        </p:spPr>
        <p:txBody>
          <a:bodyPr>
            <a:spAutoFit/>
          </a:bodyPr>
          <a:lstStyle/>
          <a:p>
            <a:r>
              <a:rPr kumimoji="1" lang="en-US" altLang="zh-CN" sz="2400" b="1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main()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</a:rPr>
              <a:t>{  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p[26],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i,max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;    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</a:rPr>
              <a:t>   char s[80],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chmax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;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</a:rPr>
              <a:t>   gets(s);   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</a:rPr>
              <a:t>   freq(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s,p,chmax,max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);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</a:rPr>
              <a:t>   for(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=0;i&lt;26;i++)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</a:rPr>
              <a:t>      if(p[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])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</a:rPr>
              <a:t>        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cout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&lt;&lt;char(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+'a')&lt;&lt;"----"&lt;&lt;p[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]&lt;&lt;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endl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;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cout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&lt;&lt;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chmax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&lt;&lt;"----"&lt;&lt;max&lt;&lt;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endl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;</a:t>
            </a:r>
          </a:p>
          <a:p>
            <a:r>
              <a:rPr lang="en-US" altLang="zh-CN" sz="2400" dirty="0"/>
              <a:t>   </a:t>
            </a:r>
            <a:r>
              <a:rPr lang="en-US" altLang="zh-CN" sz="2400" dirty="0" smtClean="0"/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("pause");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0;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</a:rPr>
              <a:t>}</a:t>
            </a:r>
          </a:p>
        </p:txBody>
      </p:sp>
      <p:sp>
        <p:nvSpPr>
          <p:cNvPr id="5" name="云形标注 4"/>
          <p:cNvSpPr/>
          <p:nvPr/>
        </p:nvSpPr>
        <p:spPr bwMode="auto">
          <a:xfrm>
            <a:off x="5087888" y="11616"/>
            <a:ext cx="5112568" cy="648602"/>
          </a:xfrm>
          <a:prstGeom prst="cloudCallout">
            <a:avLst>
              <a:gd name="adj1" fmla="val -49948"/>
              <a:gd name="adj2" fmla="val 103232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kumimoji="1" lang="zh-CN" altLang="en-US" sz="2000" b="1" dirty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两</a:t>
            </a:r>
            <a:r>
              <a:rPr kumimoji="1"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个引用参数分别代表出现次数最多的字符及其次数</a:t>
            </a:r>
            <a:endParaRPr kumimoji="1" lang="zh-CN" altLang="en-US" sz="20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6" name="云形标注 5"/>
          <p:cNvSpPr/>
          <p:nvPr/>
        </p:nvSpPr>
        <p:spPr bwMode="auto">
          <a:xfrm>
            <a:off x="1919536" y="1744398"/>
            <a:ext cx="3816424" cy="1036529"/>
          </a:xfrm>
          <a:prstGeom prst="cloudCallout">
            <a:avLst>
              <a:gd name="adj1" fmla="val -60572"/>
              <a:gd name="adj2" fmla="val 39149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kumimoji="1" lang="zh-CN" altLang="en-US" sz="2000" b="1" dirty="0" smtClean="0">
                <a:solidFill>
                  <a:srgbClr val="0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逐一访问字符串中每个字符并对每个字母统计出现次数</a:t>
            </a:r>
            <a:endParaRPr kumimoji="1" lang="zh-CN" altLang="en-US" sz="20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" name="云形标注 6"/>
          <p:cNvSpPr/>
          <p:nvPr/>
        </p:nvSpPr>
        <p:spPr bwMode="auto">
          <a:xfrm>
            <a:off x="2351584" y="5949280"/>
            <a:ext cx="3139994" cy="1036529"/>
          </a:xfrm>
          <a:prstGeom prst="cloudCallout">
            <a:avLst>
              <a:gd name="adj1" fmla="val -43845"/>
              <a:gd name="adj2" fmla="val -43243"/>
            </a:avLst>
          </a:prstGeom>
          <a:solidFill>
            <a:srgbClr val="CCFFFF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kumimoji="1" lang="en-US" altLang="zh-CN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K</a:t>
            </a:r>
            <a:r>
              <a:rPr kumimoji="1" lang="zh-CN" altLang="en-US" sz="20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记录出现次数最多的字母</a:t>
            </a:r>
            <a:r>
              <a:rPr kumimoji="1"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在字母表中的序号</a:t>
            </a:r>
            <a:endParaRPr kumimoji="1" lang="zh-CN" altLang="en-US" sz="20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1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11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118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118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2" name="Text Box 4"/>
          <p:cNvSpPr txBox="1">
            <a:spLocks noChangeArrowheads="1"/>
          </p:cNvSpPr>
          <p:nvPr/>
        </p:nvSpPr>
        <p:spPr bwMode="auto">
          <a:xfrm>
            <a:off x="191344" y="116840"/>
            <a:ext cx="3816474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C00000"/>
                </a:solidFill>
                <a:ea typeface="楷体" panose="02010609060101010101" pitchFamily="49" charset="-122"/>
              </a:rPr>
              <a:t>本章重点内容小结：</a:t>
            </a:r>
          </a:p>
        </p:txBody>
      </p:sp>
      <p:sp>
        <p:nvSpPr>
          <p:cNvPr id="237573" name="Text Box 5"/>
          <p:cNvSpPr txBox="1">
            <a:spLocks noChangeArrowheads="1"/>
          </p:cNvSpPr>
          <p:nvPr/>
        </p:nvSpPr>
        <p:spPr bwMode="auto">
          <a:xfrm>
            <a:off x="191345" y="836613"/>
            <a:ext cx="5400600" cy="525653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楷体" panose="02010609060101010101" pitchFamily="49" charset="-122"/>
              </a:rPr>
              <a:t>自定义函数三要素</a:t>
            </a:r>
          </a:p>
          <a:p>
            <a:pPr lvl="1">
              <a:spcBef>
                <a:spcPct val="30000"/>
              </a:spcBef>
              <a:buFontTx/>
              <a:buChar char="•"/>
            </a:pPr>
            <a:r>
              <a:rPr lang="zh-CN" altLang="en-US" sz="2400" b="1" dirty="0">
                <a:ea typeface="楷体" panose="02010609060101010101" pitchFamily="49" charset="-122"/>
              </a:rPr>
              <a:t>哪三要素？形式及使用注意</a:t>
            </a:r>
          </a:p>
          <a:p>
            <a:pPr lvl="1">
              <a:spcBef>
                <a:spcPct val="30000"/>
              </a:spcBef>
              <a:buFontTx/>
              <a:buChar char="•"/>
            </a:pPr>
            <a:r>
              <a:rPr lang="zh-CN" altLang="en-US" sz="2400" b="1" dirty="0">
                <a:ea typeface="楷体" panose="02010609060101010101" pitchFamily="49" charset="-122"/>
              </a:rPr>
              <a:t>有无返回值函数的调用区别</a:t>
            </a:r>
          </a:p>
          <a:p>
            <a:pPr lvl="1">
              <a:spcBef>
                <a:spcPct val="30000"/>
              </a:spcBef>
              <a:buFontTx/>
              <a:buChar char="•"/>
            </a:pPr>
            <a:r>
              <a:rPr lang="zh-CN" altLang="en-US" sz="2400" b="1" dirty="0">
                <a:ea typeface="楷体" panose="02010609060101010101" pitchFamily="49" charset="-122"/>
              </a:rPr>
              <a:t>函数说明的位置、方法、使用条件</a:t>
            </a:r>
          </a:p>
          <a:p>
            <a:pPr marL="342900" indent="-342900">
              <a:spcBef>
                <a:spcPct val="3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楷体" panose="02010609060101010101" pitchFamily="49" charset="-122"/>
              </a:rPr>
              <a:t>三种参数传递方法</a:t>
            </a:r>
          </a:p>
          <a:p>
            <a:pPr lvl="1">
              <a:spcBef>
                <a:spcPct val="30000"/>
              </a:spcBef>
              <a:buFontTx/>
              <a:buChar char="•"/>
            </a:pPr>
            <a:r>
              <a:rPr lang="zh-CN" altLang="en-US" sz="2400" b="1" dirty="0">
                <a:ea typeface="楷体" panose="02010609060101010101" pitchFamily="49" charset="-122"/>
              </a:rPr>
              <a:t>不同参数的特点</a:t>
            </a:r>
          </a:p>
          <a:p>
            <a:pPr lvl="1">
              <a:spcBef>
                <a:spcPct val="30000"/>
              </a:spcBef>
              <a:buFontTx/>
              <a:buChar char="•"/>
            </a:pPr>
            <a:r>
              <a:rPr lang="zh-CN" altLang="en-US" sz="2400" b="1" dirty="0">
                <a:ea typeface="楷体" panose="02010609060101010101" pitchFamily="49" charset="-122"/>
              </a:rPr>
              <a:t>不同参数的作用</a:t>
            </a:r>
          </a:p>
          <a:p>
            <a:pPr lvl="1">
              <a:spcBef>
                <a:spcPct val="30000"/>
              </a:spcBef>
              <a:buFontTx/>
              <a:buChar char="•"/>
            </a:pPr>
            <a:r>
              <a:rPr lang="zh-CN" altLang="en-US" sz="2400" b="1" dirty="0">
                <a:ea typeface="楷体" panose="02010609060101010101" pitchFamily="49" charset="-122"/>
              </a:rPr>
              <a:t>实参与形参相应形式</a:t>
            </a:r>
          </a:p>
          <a:p>
            <a:pPr marL="342900" indent="-342900">
              <a:spcBef>
                <a:spcPct val="3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楷体" panose="02010609060101010101" pitchFamily="49" charset="-122"/>
              </a:rPr>
              <a:t>作用域与生存期</a:t>
            </a:r>
          </a:p>
          <a:p>
            <a:pPr lvl="1">
              <a:spcBef>
                <a:spcPct val="30000"/>
              </a:spcBef>
              <a:buFontTx/>
              <a:buChar char="•"/>
            </a:pPr>
            <a:r>
              <a:rPr lang="zh-CN" altLang="en-US" sz="2400" b="1" dirty="0">
                <a:ea typeface="楷体" panose="02010609060101010101" pitchFamily="49" charset="-122"/>
              </a:rPr>
              <a:t>静态局部变量特点</a:t>
            </a:r>
          </a:p>
          <a:p>
            <a:pPr lvl="1">
              <a:spcBef>
                <a:spcPct val="30000"/>
              </a:spcBef>
              <a:buFontTx/>
              <a:buChar char="•"/>
            </a:pPr>
            <a:r>
              <a:rPr lang="zh-CN" altLang="en-US" sz="2400" b="1" dirty="0">
                <a:ea typeface="楷体" panose="02010609060101010101" pitchFamily="49" charset="-122"/>
              </a:rPr>
              <a:t>全局变量与局部变量作用域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5879976" y="3717032"/>
            <a:ext cx="5976967" cy="230441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spcBef>
                <a:spcPct val="40000"/>
              </a:spcBef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、为何使用不同的参数传递</a:t>
            </a:r>
          </a:p>
          <a:p>
            <a:pPr>
              <a:lnSpc>
                <a:spcPct val="130000"/>
              </a:lnSpc>
              <a:spcBef>
                <a:spcPct val="40000"/>
              </a:spcBef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、数组做参数时，实参、形参形式如何？</a:t>
            </a:r>
          </a:p>
          <a:p>
            <a:pPr>
              <a:lnSpc>
                <a:spcPct val="130000"/>
              </a:lnSpc>
              <a:spcBef>
                <a:spcPct val="40000"/>
              </a:spcBef>
            </a:pP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、外部变量、局部变量、无参函数、有参函数综合使用时的分析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807968" y="3140968"/>
            <a:ext cx="108017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难点：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20" name="Text Box 4"/>
          <p:cNvSpPr txBox="1">
            <a:spLocks noChangeArrowheads="1"/>
          </p:cNvSpPr>
          <p:nvPr/>
        </p:nvSpPr>
        <p:spPr bwMode="auto">
          <a:xfrm>
            <a:off x="0" y="260648"/>
            <a:ext cx="4727848" cy="452431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理解不同参数传递</a:t>
            </a:r>
          </a:p>
          <a:p>
            <a:pPr algn="just"/>
            <a:r>
              <a:rPr kumimoji="1" lang="en-US" altLang="zh-CN" sz="2400" b="1" dirty="0">
                <a:latin typeface="Times New Roman" panose="02020603050405020304" pitchFamily="18" charset="0"/>
              </a:rPr>
              <a:t>#include  &lt;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iostream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&gt;</a:t>
            </a:r>
          </a:p>
          <a:p>
            <a:pPr algn="just"/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using namespace </a:t>
            </a:r>
            <a:r>
              <a:rPr kumimoji="1"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std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;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ea typeface="仿宋_GB2312" pitchFamily="49" charset="-122"/>
              </a:rPr>
              <a:t>void 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fun(</a:t>
            </a:r>
            <a:r>
              <a:rPr lang="en-US" altLang="zh-CN" sz="2400" b="1" dirty="0" err="1"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 &amp;</a:t>
            </a:r>
            <a:r>
              <a:rPr lang="en-US" altLang="zh-CN" sz="2400" b="1" dirty="0" err="1">
                <a:latin typeface="Times New Roman" panose="02020603050405020304" pitchFamily="18" charset="0"/>
                <a:ea typeface="仿宋_GB2312" pitchFamily="49" charset="-122"/>
              </a:rPr>
              <a:t>a,int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 *</a:t>
            </a:r>
            <a:r>
              <a:rPr lang="en-US" altLang="zh-CN" sz="2400" b="1" dirty="0" err="1">
                <a:latin typeface="Times New Roman" panose="02020603050405020304" pitchFamily="18" charset="0"/>
                <a:ea typeface="仿宋_GB2312" pitchFamily="49" charset="-122"/>
              </a:rPr>
              <a:t>b,int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 *</a:t>
            </a:r>
            <a:r>
              <a:rPr lang="en-US" altLang="zh-CN" sz="2400" b="1" dirty="0" err="1">
                <a:latin typeface="Times New Roman" panose="02020603050405020304" pitchFamily="18" charset="0"/>
                <a:ea typeface="仿宋_GB2312" pitchFamily="49" charset="-122"/>
              </a:rPr>
              <a:t>c,int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 d )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{	</a:t>
            </a:r>
            <a:endParaRPr lang="en-US" altLang="zh-CN" sz="2400" b="1" dirty="0" smtClean="0"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仿宋_GB2312" pitchFamily="49" charset="-122"/>
              </a:rPr>
              <a:t>           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lang="en-US" altLang="zh-CN" sz="2400" b="1" dirty="0" smtClean="0"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k=100;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	a=a*2;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	*b=*b*2;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	c=&amp;k;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	*c=*c*2;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	d=d*2;</a:t>
            </a:r>
          </a:p>
          <a:p>
            <a:r>
              <a:rPr lang="en-US" altLang="zh-CN" sz="2400" b="1" dirty="0" smtClean="0">
                <a:latin typeface="Times New Roman" panose="02020603050405020304" pitchFamily="18" charset="0"/>
                <a:ea typeface="仿宋_GB2312" pitchFamily="49" charset="-122"/>
              </a:rPr>
              <a:t>}</a:t>
            </a:r>
            <a:endParaRPr lang="en-US" altLang="zh-CN" sz="2400" b="1" dirty="0"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871864" y="1368643"/>
            <a:ext cx="7200800" cy="2616101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 main()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{</a:t>
            </a:r>
            <a:r>
              <a:rPr lang="en-US" altLang="zh-CN" sz="2400" b="1" dirty="0" err="1"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 w=1,x=1,y=1,z=1;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 fun(w,&amp;x,&amp;</a:t>
            </a:r>
            <a:r>
              <a:rPr lang="en-US" altLang="zh-CN" sz="2400" b="1" dirty="0" err="1">
                <a:latin typeface="Times New Roman" panose="02020603050405020304" pitchFamily="18" charset="0"/>
                <a:ea typeface="仿宋_GB2312" pitchFamily="49" charset="-122"/>
              </a:rPr>
              <a:t>y,z</a:t>
            </a:r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);</a:t>
            </a:r>
          </a:p>
          <a:p>
            <a:r>
              <a:rPr lang="en-US" altLang="zh-CN" sz="2000" b="1" dirty="0" err="1" smtClean="0">
                <a:latin typeface="Times New Roman" panose="02020603050405020304" pitchFamily="18" charset="0"/>
                <a:ea typeface="仿宋_GB2312" pitchFamily="49" charset="-122"/>
              </a:rPr>
              <a:t>cout</a:t>
            </a:r>
            <a:r>
              <a:rPr lang="en-US" altLang="zh-CN" sz="2000" b="1" dirty="0">
                <a:latin typeface="Times New Roman" panose="02020603050405020304" pitchFamily="18" charset="0"/>
                <a:ea typeface="仿宋_GB2312" pitchFamily="49" charset="-122"/>
              </a:rPr>
              <a:t>&lt;&lt;"w="&lt;&lt;w&lt;&lt;"\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_GB2312" pitchFamily="49" charset="-122"/>
              </a:rPr>
              <a:t>nx</a:t>
            </a:r>
            <a:r>
              <a:rPr lang="en-US" altLang="zh-CN" sz="2000" b="1" dirty="0">
                <a:latin typeface="Times New Roman" panose="02020603050405020304" pitchFamily="18" charset="0"/>
                <a:ea typeface="仿宋_GB2312" pitchFamily="49" charset="-122"/>
              </a:rPr>
              <a:t>="&lt;&lt;x&lt;&lt;"\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_GB2312" pitchFamily="49" charset="-122"/>
              </a:rPr>
              <a:t>ny</a:t>
            </a:r>
            <a:r>
              <a:rPr lang="en-US" altLang="zh-CN" sz="2000" b="1" dirty="0">
                <a:latin typeface="Times New Roman" panose="02020603050405020304" pitchFamily="18" charset="0"/>
                <a:ea typeface="仿宋_GB2312" pitchFamily="49" charset="-122"/>
              </a:rPr>
              <a:t>="&lt;&lt;y&lt;&lt;"\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_GB2312" pitchFamily="49" charset="-122"/>
              </a:rPr>
              <a:t>nz</a:t>
            </a:r>
            <a:r>
              <a:rPr lang="en-US" altLang="zh-CN" sz="2000" b="1" dirty="0">
                <a:latin typeface="Times New Roman" panose="02020603050405020304" pitchFamily="18" charset="0"/>
                <a:ea typeface="仿宋_GB2312" pitchFamily="49" charset="-122"/>
              </a:rPr>
              <a:t>="&lt;&lt;z&lt;&lt;</a:t>
            </a:r>
            <a:r>
              <a:rPr lang="en-US" altLang="zh-CN" sz="2000" b="1" dirty="0" err="1">
                <a:latin typeface="Times New Roman" panose="02020603050405020304" pitchFamily="18" charset="0"/>
                <a:ea typeface="仿宋_GB2312" pitchFamily="49" charset="-122"/>
              </a:rPr>
              <a:t>endl</a:t>
            </a:r>
            <a:r>
              <a:rPr lang="en-US" altLang="zh-CN" sz="2000" b="1" dirty="0"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 system("pause");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 return 0;</a:t>
            </a:r>
          </a:p>
          <a:p>
            <a:r>
              <a:rPr lang="en-US" altLang="zh-CN" sz="2400" b="1" dirty="0">
                <a:latin typeface="Times New Roman" panose="02020603050405020304" pitchFamily="18" charset="0"/>
                <a:ea typeface="仿宋_GB2312" pitchFamily="49" charset="-12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Text Box 1026"/>
          <p:cNvSpPr txBox="1">
            <a:spLocks noChangeArrowheads="1"/>
          </p:cNvSpPr>
          <p:nvPr/>
        </p:nvSpPr>
        <p:spPr bwMode="auto">
          <a:xfrm>
            <a:off x="119336" y="116632"/>
            <a:ext cx="786765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例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6.2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编一程序，输出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如图所示图形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174085" name="Text Box 1029"/>
          <p:cNvSpPr txBox="1">
            <a:spLocks noChangeArrowheads="1"/>
          </p:cNvSpPr>
          <p:nvPr/>
        </p:nvSpPr>
        <p:spPr bwMode="auto">
          <a:xfrm>
            <a:off x="6023992" y="19836"/>
            <a:ext cx="4752528" cy="6777240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 algn="just">
              <a:lnSpc>
                <a:spcPct val="95000"/>
              </a:lnSpc>
              <a:spcBef>
                <a:spcPct val="15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void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pic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n)             	 </a:t>
            </a:r>
          </a:p>
          <a:p>
            <a:pPr algn="just">
              <a:lnSpc>
                <a:spcPct val="95000"/>
              </a:lnSpc>
              <a:spcBef>
                <a:spcPct val="15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{  </a:t>
            </a:r>
            <a:endParaRPr kumimoji="1" lang="en-US" altLang="zh-CN" sz="2400" b="1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95000"/>
              </a:lnSpc>
              <a:spcBef>
                <a:spcPct val="15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   for(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=0;i&lt;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n;i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++)</a:t>
            </a:r>
          </a:p>
          <a:p>
            <a:pPr algn="just">
              <a:lnSpc>
                <a:spcPct val="95000"/>
              </a:lnSpc>
              <a:spcBef>
                <a:spcPct val="15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{  </a:t>
            </a:r>
          </a:p>
          <a:p>
            <a:pPr algn="just">
              <a:lnSpc>
                <a:spcPct val="95000"/>
              </a:lnSpc>
              <a:spcBef>
                <a:spcPct val="15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          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</a:rPr>
              <a:t>cout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&lt;&lt;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</a:rPr>
              <a:t>setw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(10-i)&lt;&lt;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' </a:t>
            </a:r>
            <a:r>
              <a:rPr kumimoji="1"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'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;</a:t>
            </a:r>
            <a:endParaRPr kumimoji="1" lang="zh-CN" altLang="en-US" sz="2000" b="1" dirty="0" smtClean="0">
              <a:latin typeface="Times New Roman" panose="02020603050405020304" pitchFamily="18" charset="0"/>
              <a:ea typeface="楷体" panose="02010609060101010101" pitchFamily="49" charset="-122"/>
            </a:endParaRPr>
          </a:p>
          <a:p>
            <a:pPr algn="just">
              <a:lnSpc>
                <a:spcPct val="95000"/>
              </a:lnSpc>
              <a:spcBef>
                <a:spcPct val="15000"/>
              </a:spcBef>
            </a:pPr>
            <a:r>
              <a:rPr kumimoji="1" lang="zh-CN" altLang="en-US" sz="2400" b="1" dirty="0" smtClean="0">
                <a:latin typeface="Times New Roman" panose="02020603050405020304" pitchFamily="18" charset="0"/>
              </a:rPr>
              <a:t>            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for(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j=0;j&lt;2*i+1;j++)</a:t>
            </a:r>
          </a:p>
          <a:p>
            <a:pPr algn="just">
              <a:lnSpc>
                <a:spcPct val="95000"/>
              </a:lnSpc>
              <a:spcBef>
                <a:spcPct val="15000"/>
              </a:spcBef>
            </a:pP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                 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</a:rPr>
              <a:t>cout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&lt;&lt;"*";</a:t>
            </a:r>
          </a:p>
          <a:p>
            <a:pPr algn="just">
              <a:lnSpc>
                <a:spcPct val="95000"/>
              </a:lnSpc>
              <a:spcBef>
                <a:spcPct val="15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   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   </a:t>
            </a:r>
            <a:r>
              <a:rPr kumimoji="1" lang="en-US" altLang="zh-CN" sz="2400" b="1" dirty="0" err="1" smtClean="0">
                <a:latin typeface="Times New Roman" panose="02020603050405020304" pitchFamily="18" charset="0"/>
              </a:rPr>
              <a:t>cout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&lt;&lt;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endl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;</a:t>
            </a:r>
          </a:p>
          <a:p>
            <a:pPr algn="just">
              <a:lnSpc>
                <a:spcPct val="95000"/>
              </a:lnSpc>
              <a:spcBef>
                <a:spcPct val="15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 }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  <a:p>
            <a:pPr algn="just">
              <a:lnSpc>
                <a:spcPct val="95000"/>
              </a:lnSpc>
              <a:spcBef>
                <a:spcPct val="15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}</a:t>
            </a:r>
          </a:p>
          <a:p>
            <a:pPr algn="just">
              <a:lnSpc>
                <a:spcPct val="95000"/>
              </a:lnSpc>
              <a:spcBef>
                <a:spcPct val="15000"/>
              </a:spcBef>
            </a:pPr>
            <a:r>
              <a:rPr kumimoji="1" lang="en-US" altLang="zh-CN" sz="2400" b="1" dirty="0" err="1">
                <a:latin typeface="Times New Roman" panose="02020603050405020304" pitchFamily="18" charset="0"/>
              </a:rPr>
              <a:t>int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main()</a:t>
            </a:r>
          </a:p>
          <a:p>
            <a:pPr algn="just">
              <a:lnSpc>
                <a:spcPct val="95000"/>
              </a:lnSpc>
              <a:spcBef>
                <a:spcPct val="15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{  </a:t>
            </a:r>
            <a:endParaRPr kumimoji="1" lang="en-US" altLang="zh-CN" sz="2400" b="1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95000"/>
              </a:lnSpc>
              <a:spcBef>
                <a:spcPct val="15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    pic(4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); </a:t>
            </a:r>
            <a:endParaRPr kumimoji="1" lang="en-US" altLang="zh-CN" sz="2400" b="1" dirty="0" smtClean="0">
              <a:latin typeface="Times New Roman" panose="02020603050405020304" pitchFamily="18" charset="0"/>
            </a:endParaRPr>
          </a:p>
          <a:p>
            <a:pPr algn="just">
              <a:lnSpc>
                <a:spcPct val="95000"/>
              </a:lnSpc>
              <a:spcBef>
                <a:spcPct val="1500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    pic(6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); </a:t>
            </a:r>
          </a:p>
          <a:p>
            <a:pPr>
              <a:lnSpc>
                <a:spcPct val="95000"/>
              </a:lnSpc>
            </a:pPr>
            <a:r>
              <a:rPr lang="en-US" altLang="zh-CN" sz="2400" dirty="0"/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  system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("pause");</a:t>
            </a:r>
          </a:p>
          <a:p>
            <a:pPr>
              <a:lnSpc>
                <a:spcPct val="95000"/>
              </a:lnSpc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 dirty="0" smtClean="0">
                <a:latin typeface="Times New Roman" panose="02020603050405020304" pitchFamily="18" charset="0"/>
              </a:rPr>
              <a:t>    return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0;  </a:t>
            </a:r>
            <a:endParaRPr kumimoji="1" lang="en-US" altLang="zh-CN" sz="2400" b="1" dirty="0" smtClean="0">
              <a:latin typeface="Times New Roman" panose="02020603050405020304" pitchFamily="18" charset="0"/>
            </a:endParaRPr>
          </a:p>
          <a:p>
            <a:pPr>
              <a:lnSpc>
                <a:spcPct val="95000"/>
              </a:lnSpc>
            </a:pPr>
            <a:r>
              <a:rPr kumimoji="1" lang="en-US" altLang="zh-CN" sz="2400" b="1" dirty="0" smtClean="0">
                <a:latin typeface="Times New Roman" panose="02020603050405020304" pitchFamily="18" charset="0"/>
              </a:rPr>
              <a:t>}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	</a:t>
            </a:r>
          </a:p>
        </p:txBody>
      </p:sp>
      <p:graphicFrame>
        <p:nvGraphicFramePr>
          <p:cNvPr id="174086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9855654"/>
              </p:ext>
            </p:extLst>
          </p:nvPr>
        </p:nvGraphicFramePr>
        <p:xfrm>
          <a:off x="268470" y="3251187"/>
          <a:ext cx="2254250" cy="274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341" name="位图图像" r:id="rId3" imgW="857250" imgH="1181100" progId="PBrush">
                  <p:embed/>
                </p:oleObj>
              </mc:Choice>
              <mc:Fallback>
                <p:oleObj name="位图图像" r:id="rId3" imgW="857250" imgH="1181100" progId="PBrush">
                  <p:embed/>
                  <p:pic>
                    <p:nvPicPr>
                      <p:cNvPr id="0" name="Picture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470" y="3251187"/>
                        <a:ext cx="2254250" cy="274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107763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87" name="Text Box 1031"/>
          <p:cNvSpPr txBox="1">
            <a:spLocks noChangeArrowheads="1"/>
          </p:cNvSpPr>
          <p:nvPr/>
        </p:nvSpPr>
        <p:spPr bwMode="auto">
          <a:xfrm>
            <a:off x="257448" y="760636"/>
            <a:ext cx="5478512" cy="2308324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分析：</a:t>
            </a:r>
            <a:endParaRPr kumimoji="1" lang="en-US" altLang="zh-CN" sz="24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将输出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行“*”构成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三角形的功能编写成函数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pic;</a:t>
            </a:r>
          </a:p>
          <a:p>
            <a:pPr marL="342900" indent="-342900">
              <a:spcBef>
                <a:spcPct val="5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给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出不同的行数两次调用</a:t>
            </a: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pic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，输出图形；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  <p:sp>
        <p:nvSpPr>
          <p:cNvPr id="8" name="云形标注 7"/>
          <p:cNvSpPr/>
          <p:nvPr/>
        </p:nvSpPr>
        <p:spPr bwMode="auto">
          <a:xfrm>
            <a:off x="3016072" y="4221088"/>
            <a:ext cx="2912829" cy="1773299"/>
          </a:xfrm>
          <a:prstGeom prst="cloudCallout">
            <a:avLst>
              <a:gd name="adj1" fmla="val -47448"/>
              <a:gd name="adj2" fmla="val -109272"/>
            </a:avLst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思考：</a:t>
            </a:r>
            <a:endParaRPr lang="en-US" altLang="zh-CN" sz="20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函数的参数和返回值是什么？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0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0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4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40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4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40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4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0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4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40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4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40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74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40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4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40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740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740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740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408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740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7408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9" name="Rectangle 5"/>
          <p:cNvSpPr>
            <a:spLocks noGrp="1" noChangeArrowheads="1"/>
          </p:cNvSpPr>
          <p:nvPr>
            <p:ph type="title"/>
          </p:nvPr>
        </p:nvSpPr>
        <p:spPr>
          <a:xfrm>
            <a:off x="47328" y="116632"/>
            <a:ext cx="7110412" cy="609600"/>
          </a:xfrm>
        </p:spPr>
        <p:txBody>
          <a:bodyPr/>
          <a:lstStyle/>
          <a:p>
            <a:r>
              <a:rPr lang="en-US" altLang="zh-CN" sz="28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6.1.2   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函数调用</a:t>
            </a:r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7645" y="726232"/>
            <a:ext cx="7715250" cy="1676400"/>
          </a:xfrm>
        </p:spPr>
        <p:txBody>
          <a:bodyPr/>
          <a:lstStyle/>
          <a:p>
            <a:pPr algn="just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形式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</a:p>
        </p:txBody>
      </p:sp>
      <p:sp>
        <p:nvSpPr>
          <p:cNvPr id="77832" name="Text Box 8"/>
          <p:cNvSpPr txBox="1">
            <a:spLocks noChangeArrowheads="1"/>
          </p:cNvSpPr>
          <p:nvPr/>
        </p:nvSpPr>
        <p:spPr bwMode="auto">
          <a:xfrm>
            <a:off x="1487825" y="1155492"/>
            <a:ext cx="3276600" cy="47666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zh-CN" altLang="en-US" sz="2400" b="1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函数名</a:t>
            </a:r>
            <a:r>
              <a:rPr kumimoji="1" lang="en-US" altLang="zh-CN" sz="2400" b="1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1" lang="zh-CN" altLang="en-US" sz="2400" b="1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实在参数表</a:t>
            </a:r>
            <a:r>
              <a:rPr kumimoji="1" lang="en-US" altLang="zh-CN" sz="2400" b="1" dirty="0">
                <a:solidFill>
                  <a:srgbClr val="A5002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kumimoji="1"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　</a:t>
            </a:r>
            <a:endParaRPr kumimoji="1" lang="zh-CN" altLang="en-US" sz="2400" b="1" dirty="0">
              <a:solidFill>
                <a:schemeClr val="tx2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77833" name="Rectangle 9"/>
          <p:cNvSpPr>
            <a:spLocks noChangeArrowheads="1"/>
          </p:cNvSpPr>
          <p:nvPr/>
        </p:nvSpPr>
        <p:spPr bwMode="auto">
          <a:xfrm>
            <a:off x="119400" y="4313030"/>
            <a:ext cx="11737240" cy="2197525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5000"/>
              </a:spcBef>
            </a:pPr>
            <a:r>
              <a:rPr kumimoji="1" lang="zh-CN" altLang="en-US" sz="2400" b="1" dirty="0">
                <a:solidFill>
                  <a:schemeClr val="tx2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注意：</a:t>
            </a:r>
          </a:p>
          <a:p>
            <a:pPr marL="342900" indent="-342900">
              <a:spcBef>
                <a:spcPct val="25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en-US" altLang="zh-CN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语言中，实参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与形参的个数、位置与类型必须一致。它可以是同类型的常量、变量或表达式。</a:t>
            </a:r>
          </a:p>
          <a:p>
            <a:pPr marL="342900" indent="-342900">
              <a:spcBef>
                <a:spcPct val="25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调用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的形式可以是表达式，也可以是语句。</a:t>
            </a:r>
          </a:p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形参</a:t>
            </a: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只有当发生函数调用时，才被分配内存单元。</a:t>
            </a:r>
          </a:p>
        </p:txBody>
      </p:sp>
      <p:graphicFrame>
        <p:nvGraphicFramePr>
          <p:cNvPr id="7785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8668875"/>
              </p:ext>
            </p:extLst>
          </p:nvPr>
        </p:nvGraphicFramePr>
        <p:xfrm>
          <a:off x="1056025" y="2266742"/>
          <a:ext cx="5616575" cy="2046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105" r:id="rId3" imgW="3552825" imgH="1295400" progId="PBrush">
                  <p:embed/>
                </p:oleObj>
              </mc:Choice>
              <mc:Fallback>
                <p:oleObj r:id="rId3" imgW="3552825" imgH="1295400" progId="PBrush">
                  <p:embed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025" y="2266742"/>
                        <a:ext cx="5616575" cy="2046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3" name="Text Box 29"/>
          <p:cNvSpPr txBox="1">
            <a:spLocks noChangeArrowheads="1"/>
          </p:cNvSpPr>
          <p:nvPr/>
        </p:nvSpPr>
        <p:spPr bwMode="auto">
          <a:xfrm>
            <a:off x="119718" y="1877805"/>
            <a:ext cx="6272212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函数调用的过程： </a:t>
            </a:r>
          </a:p>
        </p:txBody>
      </p:sp>
      <p:sp>
        <p:nvSpPr>
          <p:cNvPr id="9" name="云形标注 8"/>
          <p:cNvSpPr/>
          <p:nvPr/>
        </p:nvSpPr>
        <p:spPr bwMode="auto">
          <a:xfrm>
            <a:off x="7141073" y="3006828"/>
            <a:ext cx="4679716" cy="1532102"/>
          </a:xfrm>
          <a:prstGeom prst="cloudCallout">
            <a:avLst>
              <a:gd name="adj1" fmla="val -73712"/>
              <a:gd name="adj2" fmla="val 122536"/>
            </a:avLst>
          </a:prstGeom>
          <a:solidFill>
            <a:srgbClr val="CCFF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/>
          <a:lstStyle/>
          <a:p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例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5.1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max</a:t>
            </a:r>
            <a:r>
              <a:rPr kumimoji="0" lang="zh-C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函数的调用形式为</a:t>
            </a:r>
            <a:r>
              <a:rPr lang="zh-CN" altLang="en-US" sz="2000" dirty="0"/>
              <a:t>表达式；例</a:t>
            </a:r>
            <a:r>
              <a:rPr lang="en-US" altLang="zh-CN" sz="2000" dirty="0" smtClean="0"/>
              <a:t>5.2</a:t>
            </a:r>
            <a:r>
              <a:rPr lang="zh-CN" altLang="en-US" sz="2000" dirty="0" smtClean="0"/>
              <a:t>的</a:t>
            </a:r>
            <a:r>
              <a:rPr lang="en-US" altLang="zh-CN" sz="2000" dirty="0" smtClean="0"/>
              <a:t>pic</a:t>
            </a:r>
            <a:r>
              <a:rPr lang="zh-CN" altLang="en-US" sz="2000" dirty="0" smtClean="0"/>
              <a:t>函数</a:t>
            </a:r>
            <a:r>
              <a:rPr lang="zh-CN" altLang="en-US" sz="2000" dirty="0"/>
              <a:t>的调用形式</a:t>
            </a:r>
            <a:r>
              <a:rPr lang="zh-CN" altLang="en-US" sz="2000" dirty="0" smtClean="0"/>
              <a:t>为语句</a:t>
            </a:r>
            <a:endParaRPr kumimoji="0" lang="zh-CN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235797" y="2451964"/>
            <a:ext cx="50405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altLang="zh-CN" dirty="0" err="1" smtClean="0">
                <a:solidFill>
                  <a:schemeClr val="bg1"/>
                </a:solidFill>
              </a:rPr>
              <a:t>int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8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7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78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Text Box 2"/>
          <p:cNvSpPr txBox="1">
            <a:spLocks noChangeArrowheads="1"/>
          </p:cNvSpPr>
          <p:nvPr/>
        </p:nvSpPr>
        <p:spPr bwMode="auto">
          <a:xfrm>
            <a:off x="83776" y="190869"/>
            <a:ext cx="53340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函数调用和返回的过程：</a:t>
            </a:r>
          </a:p>
        </p:txBody>
      </p:sp>
      <p:sp>
        <p:nvSpPr>
          <p:cNvPr id="156692" name="Text Box 20"/>
          <p:cNvSpPr txBox="1">
            <a:spLocks noChangeArrowheads="1"/>
          </p:cNvSpPr>
          <p:nvPr/>
        </p:nvSpPr>
        <p:spPr bwMode="auto">
          <a:xfrm>
            <a:off x="111324" y="5879187"/>
            <a:ext cx="815340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注意：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一般情况下，数据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的输入、</a:t>
            </a:r>
            <a:r>
              <a:rPr kumimoji="1" lang="zh-CN" altLang="en-US" sz="2400" b="1" dirty="0" smtClean="0">
                <a:latin typeface="Times New Roman" panose="02020603050405020304" pitchFamily="18" charset="0"/>
                <a:ea typeface="楷体" panose="02010609060101010101" pitchFamily="49" charset="-122"/>
              </a:rPr>
              <a:t>输出放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</a:rPr>
              <a:t>在主函数中。</a:t>
            </a:r>
            <a:endParaRPr kumimoji="1" lang="zh-CN" altLang="en-US" sz="2000" b="1" dirty="0">
              <a:latin typeface="Times New Roman" panose="02020603050405020304" pitchFamily="18" charset="0"/>
              <a:ea typeface="楷体" panose="0201060906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11424" y="1121033"/>
            <a:ext cx="5943600" cy="4495800"/>
            <a:chOff x="1531576" y="1447800"/>
            <a:chExt cx="5943600" cy="4495800"/>
          </a:xfrm>
        </p:grpSpPr>
        <p:sp>
          <p:nvSpPr>
            <p:cNvPr id="156675" name="Oval 3"/>
            <p:cNvSpPr>
              <a:spLocks noChangeArrowheads="1"/>
            </p:cNvSpPr>
            <p:nvPr/>
          </p:nvSpPr>
          <p:spPr bwMode="auto">
            <a:xfrm>
              <a:off x="1531576" y="1447800"/>
              <a:ext cx="16002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000" b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主函数</a:t>
              </a:r>
            </a:p>
          </p:txBody>
        </p:sp>
        <p:sp>
          <p:nvSpPr>
            <p:cNvPr id="156676" name="Line 4"/>
            <p:cNvSpPr>
              <a:spLocks noChangeShapeType="1"/>
            </p:cNvSpPr>
            <p:nvPr/>
          </p:nvSpPr>
          <p:spPr bwMode="auto">
            <a:xfrm>
              <a:off x="2293576" y="20574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6677" name="Rectangle 5"/>
            <p:cNvSpPr>
              <a:spLocks noChangeArrowheads="1"/>
            </p:cNvSpPr>
            <p:nvPr/>
          </p:nvSpPr>
          <p:spPr bwMode="auto">
            <a:xfrm>
              <a:off x="1531576" y="2590800"/>
              <a:ext cx="1600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000" b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输入数据</a:t>
              </a:r>
            </a:p>
          </p:txBody>
        </p:sp>
        <p:sp>
          <p:nvSpPr>
            <p:cNvPr id="156678" name="Line 6"/>
            <p:cNvSpPr>
              <a:spLocks noChangeShapeType="1"/>
            </p:cNvSpPr>
            <p:nvPr/>
          </p:nvSpPr>
          <p:spPr bwMode="auto">
            <a:xfrm>
              <a:off x="2293576" y="4038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6679" name="Line 7"/>
            <p:cNvSpPr>
              <a:spLocks noChangeShapeType="1"/>
            </p:cNvSpPr>
            <p:nvPr/>
          </p:nvSpPr>
          <p:spPr bwMode="auto">
            <a:xfrm>
              <a:off x="2293576" y="3048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6680" name="Rectangle 8"/>
            <p:cNvSpPr>
              <a:spLocks noChangeArrowheads="1"/>
            </p:cNvSpPr>
            <p:nvPr/>
          </p:nvSpPr>
          <p:spPr bwMode="auto">
            <a:xfrm>
              <a:off x="1531576" y="3581400"/>
              <a:ext cx="1600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000" b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调用函数</a:t>
              </a:r>
            </a:p>
          </p:txBody>
        </p:sp>
        <p:sp>
          <p:nvSpPr>
            <p:cNvPr id="156681" name="Rectangle 9"/>
            <p:cNvSpPr>
              <a:spLocks noChangeArrowheads="1"/>
            </p:cNvSpPr>
            <p:nvPr/>
          </p:nvSpPr>
          <p:spPr bwMode="auto">
            <a:xfrm>
              <a:off x="1607776" y="4572000"/>
              <a:ext cx="1600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000" b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输出</a:t>
              </a:r>
            </a:p>
          </p:txBody>
        </p:sp>
        <p:sp>
          <p:nvSpPr>
            <p:cNvPr id="156682" name="Oval 10"/>
            <p:cNvSpPr>
              <a:spLocks noChangeArrowheads="1"/>
            </p:cNvSpPr>
            <p:nvPr/>
          </p:nvSpPr>
          <p:spPr bwMode="auto">
            <a:xfrm>
              <a:off x="5798776" y="1676400"/>
              <a:ext cx="16002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000" b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自定义函数</a:t>
              </a:r>
            </a:p>
          </p:txBody>
        </p:sp>
        <p:sp>
          <p:nvSpPr>
            <p:cNvPr id="156683" name="Line 11"/>
            <p:cNvSpPr>
              <a:spLocks noChangeShapeType="1"/>
            </p:cNvSpPr>
            <p:nvPr/>
          </p:nvSpPr>
          <p:spPr bwMode="auto">
            <a:xfrm>
              <a:off x="6560776" y="22860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6684" name="Rectangle 12"/>
            <p:cNvSpPr>
              <a:spLocks noChangeArrowheads="1"/>
            </p:cNvSpPr>
            <p:nvPr/>
          </p:nvSpPr>
          <p:spPr bwMode="auto">
            <a:xfrm>
              <a:off x="5874976" y="2819400"/>
              <a:ext cx="1600200" cy="457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000" b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处理过程</a:t>
              </a:r>
            </a:p>
          </p:txBody>
        </p:sp>
        <p:sp>
          <p:nvSpPr>
            <p:cNvPr id="156685" name="Line 13"/>
            <p:cNvSpPr>
              <a:spLocks noChangeShapeType="1"/>
            </p:cNvSpPr>
            <p:nvPr/>
          </p:nvSpPr>
          <p:spPr bwMode="auto">
            <a:xfrm>
              <a:off x="6560776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6686" name="Rectangle 14"/>
            <p:cNvSpPr>
              <a:spLocks noChangeArrowheads="1"/>
            </p:cNvSpPr>
            <p:nvPr/>
          </p:nvSpPr>
          <p:spPr bwMode="auto">
            <a:xfrm>
              <a:off x="5874976" y="3810000"/>
              <a:ext cx="1600200" cy="762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000" b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函数结束或</a:t>
              </a:r>
            </a:p>
            <a:p>
              <a:pPr algn="ctr"/>
              <a:r>
                <a:rPr kumimoji="1" lang="zh-CN" altLang="en-US" sz="2000" b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函数值返回</a:t>
              </a:r>
            </a:p>
          </p:txBody>
        </p:sp>
        <p:sp>
          <p:nvSpPr>
            <p:cNvPr id="156689" name="Line 17"/>
            <p:cNvSpPr>
              <a:spLocks noChangeShapeType="1"/>
            </p:cNvSpPr>
            <p:nvPr/>
          </p:nvSpPr>
          <p:spPr bwMode="auto">
            <a:xfrm flipH="1" flipV="1">
              <a:off x="3131776" y="3886200"/>
              <a:ext cx="2743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6690" name="Line 18"/>
            <p:cNvSpPr>
              <a:spLocks noChangeShapeType="1"/>
            </p:cNvSpPr>
            <p:nvPr/>
          </p:nvSpPr>
          <p:spPr bwMode="auto">
            <a:xfrm flipV="1">
              <a:off x="3207976" y="2057400"/>
              <a:ext cx="2438400" cy="1600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6693" name="Text Box 21"/>
            <p:cNvSpPr txBox="1">
              <a:spLocks noChangeArrowheads="1"/>
            </p:cNvSpPr>
            <p:nvPr/>
          </p:nvSpPr>
          <p:spPr bwMode="auto">
            <a:xfrm>
              <a:off x="3436576" y="2133600"/>
              <a:ext cx="1752600" cy="7067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保存：返回地址、当前现场</a:t>
              </a:r>
            </a:p>
          </p:txBody>
        </p:sp>
        <p:sp>
          <p:nvSpPr>
            <p:cNvPr id="156694" name="Text Box 22"/>
            <p:cNvSpPr txBox="1">
              <a:spLocks noChangeArrowheads="1"/>
            </p:cNvSpPr>
            <p:nvPr/>
          </p:nvSpPr>
          <p:spPr bwMode="auto">
            <a:xfrm>
              <a:off x="3588976" y="4191000"/>
              <a:ext cx="1981200" cy="706755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" panose="02010609060101010101" pitchFamily="49" charset="-122"/>
                </a:rPr>
                <a:t>恢复：主调程序现场、返回地址</a:t>
              </a:r>
            </a:p>
          </p:txBody>
        </p:sp>
        <p:sp>
          <p:nvSpPr>
            <p:cNvPr id="156696" name="Line 24"/>
            <p:cNvSpPr>
              <a:spLocks noChangeShapeType="1"/>
            </p:cNvSpPr>
            <p:nvPr/>
          </p:nvSpPr>
          <p:spPr bwMode="auto">
            <a:xfrm>
              <a:off x="2293576" y="50292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156697" name="Oval 25"/>
            <p:cNvSpPr>
              <a:spLocks noChangeArrowheads="1"/>
            </p:cNvSpPr>
            <p:nvPr/>
          </p:nvSpPr>
          <p:spPr bwMode="auto">
            <a:xfrm>
              <a:off x="1760176" y="5334000"/>
              <a:ext cx="1066800" cy="609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</p:spPr>
          <p:txBody>
            <a:bodyPr wrap="none" anchor="ctr"/>
            <a:lstStyle/>
            <a:p>
              <a:pPr algn="ctr"/>
              <a:r>
                <a:rPr kumimoji="1" lang="zh-CN" altLang="en-US" sz="2000" b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结束</a:t>
              </a:r>
            </a:p>
          </p:txBody>
        </p:sp>
        <p:sp>
          <p:nvSpPr>
            <p:cNvPr id="156699" name="Text Box 27"/>
            <p:cNvSpPr txBox="1">
              <a:spLocks noChangeArrowheads="1"/>
            </p:cNvSpPr>
            <p:nvPr/>
          </p:nvSpPr>
          <p:spPr bwMode="auto">
            <a:xfrm>
              <a:off x="2331676" y="2060575"/>
              <a:ext cx="838200" cy="39878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①</a:t>
              </a:r>
            </a:p>
          </p:txBody>
        </p:sp>
        <p:sp>
          <p:nvSpPr>
            <p:cNvPr id="156701" name="Text Box 29"/>
            <p:cNvSpPr txBox="1">
              <a:spLocks noChangeArrowheads="1"/>
            </p:cNvSpPr>
            <p:nvPr/>
          </p:nvSpPr>
          <p:spPr bwMode="auto">
            <a:xfrm>
              <a:off x="4350976" y="3733800"/>
              <a:ext cx="838200" cy="39878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⑥</a:t>
              </a:r>
            </a:p>
          </p:txBody>
        </p:sp>
        <p:sp>
          <p:nvSpPr>
            <p:cNvPr id="156702" name="Text Box 30"/>
            <p:cNvSpPr txBox="1">
              <a:spLocks noChangeArrowheads="1"/>
            </p:cNvSpPr>
            <p:nvPr/>
          </p:nvSpPr>
          <p:spPr bwMode="auto">
            <a:xfrm>
              <a:off x="5951176" y="3276600"/>
              <a:ext cx="838200" cy="39878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⑤</a:t>
              </a:r>
            </a:p>
          </p:txBody>
        </p:sp>
        <p:sp>
          <p:nvSpPr>
            <p:cNvPr id="156703" name="Text Box 31"/>
            <p:cNvSpPr txBox="1">
              <a:spLocks noChangeArrowheads="1"/>
            </p:cNvSpPr>
            <p:nvPr/>
          </p:nvSpPr>
          <p:spPr bwMode="auto">
            <a:xfrm>
              <a:off x="5951176" y="2353310"/>
              <a:ext cx="838200" cy="39878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④</a:t>
              </a:r>
            </a:p>
          </p:txBody>
        </p:sp>
        <p:sp>
          <p:nvSpPr>
            <p:cNvPr id="156704" name="Text Box 32"/>
            <p:cNvSpPr txBox="1">
              <a:spLocks noChangeArrowheads="1"/>
            </p:cNvSpPr>
            <p:nvPr/>
          </p:nvSpPr>
          <p:spPr bwMode="auto">
            <a:xfrm>
              <a:off x="3969976" y="2895600"/>
              <a:ext cx="838200" cy="39878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③</a:t>
              </a:r>
            </a:p>
          </p:txBody>
        </p:sp>
        <p:sp>
          <p:nvSpPr>
            <p:cNvPr id="156705" name="Text Box 33"/>
            <p:cNvSpPr txBox="1">
              <a:spLocks noChangeArrowheads="1"/>
            </p:cNvSpPr>
            <p:nvPr/>
          </p:nvSpPr>
          <p:spPr bwMode="auto">
            <a:xfrm>
              <a:off x="2293576" y="3124200"/>
              <a:ext cx="838200" cy="39878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②</a:t>
              </a:r>
            </a:p>
          </p:txBody>
        </p:sp>
        <p:sp>
          <p:nvSpPr>
            <p:cNvPr id="156706" name="Text Box 34"/>
            <p:cNvSpPr txBox="1">
              <a:spLocks noChangeArrowheads="1"/>
            </p:cNvSpPr>
            <p:nvPr/>
          </p:nvSpPr>
          <p:spPr bwMode="auto">
            <a:xfrm>
              <a:off x="2293576" y="5076190"/>
              <a:ext cx="838200" cy="39878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⑧</a:t>
              </a:r>
            </a:p>
          </p:txBody>
        </p:sp>
        <p:sp>
          <p:nvSpPr>
            <p:cNvPr id="156707" name="Text Box 35"/>
            <p:cNvSpPr txBox="1">
              <a:spLocks noChangeArrowheads="1"/>
            </p:cNvSpPr>
            <p:nvPr/>
          </p:nvSpPr>
          <p:spPr bwMode="auto">
            <a:xfrm>
              <a:off x="2293576" y="4105910"/>
              <a:ext cx="838200" cy="398780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000" b="1" dirty="0">
                  <a:latin typeface="Times New Roman" panose="02020603050405020304" pitchFamily="18" charset="0"/>
                  <a:ea typeface="楷体" panose="02010609060101010101" pitchFamily="49" charset="-122"/>
                </a:rPr>
                <a:t>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ckofBooksDesignTemplate_TP01159440">
  <a:themeElements>
    <a:clrScheme name="StackofBooksDesignTemplate_TP01159440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ckofBooksDesignTemplate_TP01159440">
      <a:majorFont>
        <a:latin typeface="宋体"/>
        <a:ea typeface="宋体"/>
        <a:cs typeface=""/>
      </a:majorFont>
      <a:minorFont>
        <a:latin typeface="宋体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/>
          </a:outerShdw>
        </a:effectLst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07763" dir="2700000" algn="ctr" rotWithShape="0">
            <a:schemeClr val="bg2"/>
          </a:outerShdw>
        </a:effectLst>
      </a:spPr>
      <a:bodyPr vert="horz" wrap="squar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tackofBooksDesignTemplate_TP01159440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ofBooksDesignTemplate_TP01159440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ofBooksDesignTemplate_TP01159440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ofBooksDesignTemplate_TP01159440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ofBooksDesignTemplate_TP01159440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ckofBooksDesignTemplate_TP01159440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ofBooksDesignTemplate_TP01159440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ofBooksDesignTemplate_TP01159440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ofBooksDesignTemplate_TP01159440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ofBooksDesignTemplate_TP01159440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ofBooksDesignTemplate_TP01159440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ckofBooksDesignTemplate_TP01159440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01159440</Template>
  <TotalTime>15812</TotalTime>
  <Words>7447</Words>
  <Application>Microsoft Office PowerPoint</Application>
  <PresentationFormat>宽屏</PresentationFormat>
  <Paragraphs>1596</Paragraphs>
  <Slides>69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69</vt:i4>
      </vt:variant>
    </vt:vector>
  </HeadingPairs>
  <TitlesOfParts>
    <vt:vector size="85" baseType="lpstr">
      <vt:lpstr>等线</vt:lpstr>
      <vt:lpstr>仿宋_GB2312</vt:lpstr>
      <vt:lpstr>华文新魏</vt:lpstr>
      <vt:lpstr>楷体</vt:lpstr>
      <vt:lpstr>楷体_GB2312</vt:lpstr>
      <vt:lpstr>宋体</vt:lpstr>
      <vt:lpstr>新宋体</vt:lpstr>
      <vt:lpstr>Arial</vt:lpstr>
      <vt:lpstr>Century Gothic</vt:lpstr>
      <vt:lpstr>Times New Roman</vt:lpstr>
      <vt:lpstr>Wingdings</vt:lpstr>
      <vt:lpstr>StackofBooksDesignTemplate_TP01159440</vt:lpstr>
      <vt:lpstr>图片</vt:lpstr>
      <vt:lpstr>公式</vt:lpstr>
      <vt:lpstr>位图图像</vt:lpstr>
      <vt:lpstr>Microsoft 公式 3.0</vt:lpstr>
      <vt:lpstr>第六章 函数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6.1.2   函数调用</vt:lpstr>
      <vt:lpstr>PowerPoint 演示文稿</vt:lpstr>
      <vt:lpstr>PowerPoint 演示文稿</vt:lpstr>
      <vt:lpstr>PowerPoint 演示文稿</vt:lpstr>
      <vt:lpstr>PowerPoint 演示文稿</vt:lpstr>
      <vt:lpstr>6.2  函数间参数传递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6.2.2  引用参数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6.5 函数参数缺省 （C++支持） </vt:lpstr>
      <vt:lpstr>PowerPoint 演示文稿</vt:lpstr>
      <vt:lpstr>PowerPoint 演示文稿</vt:lpstr>
      <vt:lpstr>PowerPoint 演示文稿</vt:lpstr>
      <vt:lpstr>PowerPoint 演示文稿</vt:lpstr>
      <vt:lpstr>6.7  作用域与存储类别 </vt:lpstr>
      <vt:lpstr>1.自动变量</vt:lpstr>
      <vt:lpstr>2 静态局部变量</vt:lpstr>
      <vt:lpstr>6.7.2 全局变量 </vt:lpstr>
      <vt:lpstr>PowerPoint 演示文稿</vt:lpstr>
      <vt:lpstr>PowerPoint 演示文稿</vt:lpstr>
      <vt:lpstr>PowerPoint 演示文稿</vt:lpstr>
      <vt:lpstr>6.8 程序举例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xulanlan</dc:creator>
  <cp:lastModifiedBy>Tianyz99</cp:lastModifiedBy>
  <cp:revision>530</cp:revision>
  <dcterms:created xsi:type="dcterms:W3CDTF">2000-08-15T05:34:00Z</dcterms:created>
  <dcterms:modified xsi:type="dcterms:W3CDTF">2024-05-19T13:33:41Z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1A7BB90CB16041E4935ECEB31F91CD63</vt:lpwstr>
  </property>
  <property fmtid="{D5CDD505-2E9C-101B-9397-08002B2CF9AE}" pid="3" name="KSOProductBuildVer">
    <vt:lpwstr>2052-11.1.0.11636</vt:lpwstr>
  </property>
  <property fmtid="{D5CDD505-2E9C-101B-9397-08002B2CF9AE}" pid="4" name="commondata">
    <vt:lpwstr>eyJoZGlkIjoiNTk2NmM0YWFmMmQ1YWYxOGE0OTgzNTVmMzAwYTA2ZjYifQ==</vt:lpwstr>
  </property>
</Properties>
</file>