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80" r:id="rId2"/>
    <p:sldId id="1065" r:id="rId3"/>
    <p:sldId id="1081" r:id="rId4"/>
    <p:sldId id="1042" r:id="rId5"/>
    <p:sldId id="1043" r:id="rId6"/>
    <p:sldId id="1044" r:id="rId7"/>
    <p:sldId id="1046" r:id="rId8"/>
    <p:sldId id="1045" r:id="rId9"/>
    <p:sldId id="1086" r:id="rId10"/>
    <p:sldId id="1069" r:id="rId11"/>
    <p:sldId id="1083" r:id="rId12"/>
    <p:sldId id="1084" r:id="rId13"/>
    <p:sldId id="511" r:id="rId14"/>
    <p:sldId id="1047" r:id="rId15"/>
    <p:sldId id="1080" r:id="rId16"/>
    <p:sldId id="1071" r:id="rId17"/>
    <p:sldId id="1072" r:id="rId18"/>
    <p:sldId id="543" r:id="rId19"/>
    <p:sldId id="1049" r:id="rId20"/>
    <p:sldId id="1073" r:id="rId21"/>
    <p:sldId id="700" r:id="rId22"/>
    <p:sldId id="1050" r:id="rId23"/>
    <p:sldId id="1051" r:id="rId24"/>
    <p:sldId id="1053" r:id="rId25"/>
    <p:sldId id="1054" r:id="rId26"/>
    <p:sldId id="701" r:id="rId27"/>
    <p:sldId id="520" r:id="rId28"/>
    <p:sldId id="521" r:id="rId29"/>
    <p:sldId id="1082" r:id="rId30"/>
    <p:sldId id="702" r:id="rId31"/>
    <p:sldId id="704" r:id="rId32"/>
    <p:sldId id="703" r:id="rId33"/>
    <p:sldId id="524" r:id="rId34"/>
    <p:sldId id="526" r:id="rId35"/>
    <p:sldId id="1060" r:id="rId36"/>
    <p:sldId id="1078" r:id="rId37"/>
    <p:sldId id="525" r:id="rId38"/>
    <p:sldId id="1059" r:id="rId39"/>
    <p:sldId id="1079" r:id="rId40"/>
    <p:sldId id="1056" r:id="rId41"/>
    <p:sldId id="1061" r:id="rId42"/>
    <p:sldId id="1062" r:id="rId43"/>
    <p:sldId id="1063" r:id="rId44"/>
    <p:sldId id="1064" r:id="rId45"/>
    <p:sldId id="1087" r:id="rId46"/>
    <p:sldId id="1088" r:id="rId47"/>
    <p:sldId id="1089" r:id="rId48"/>
    <p:sldId id="1090" r:id="rId49"/>
    <p:sldId id="1091" r:id="rId50"/>
    <p:sldId id="1074" r:id="rId51"/>
    <p:sldId id="1076" r:id="rId52"/>
    <p:sldId id="1077" r:id="rId5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CCCFF"/>
    <a:srgbClr val="FFCCFF"/>
    <a:srgbClr val="003366"/>
    <a:srgbClr val="003399"/>
    <a:srgbClr val="66CCFF"/>
    <a:srgbClr val="3399FF"/>
    <a:srgbClr val="0066FF"/>
    <a:srgbClr val="00FF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/>
    <p:restoredTop sz="94590"/>
  </p:normalViewPr>
  <p:slideViewPr>
    <p:cSldViewPr showGuides="1">
      <p:cViewPr varScale="1">
        <p:scale>
          <a:sx n="85" d="100"/>
          <a:sy n="85" d="100"/>
        </p:scale>
        <p:origin x="1008" y="72"/>
      </p:cViewPr>
      <p:guideLst>
        <p:guide orient="horz" pos="217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-534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4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4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4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63A7B-92B0-4DDC-87D6-672F748EDEA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766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58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658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8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A196B3-86AE-4C40-AD8D-DA75E35F8E6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2181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703070" y="692785"/>
            <a:ext cx="7772400" cy="9144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章  结构和链表</a:t>
            </a:r>
            <a:br>
              <a:rPr lang="zh-CN" altLang="en-US" sz="6000" b="1" dirty="0">
                <a:solidFill>
                  <a:schemeClr val="tx1"/>
                </a:solidFill>
              </a:rPr>
            </a:br>
            <a:endParaRPr lang="zh-CN" altLang="en-US" sz="6000" b="1" dirty="0">
              <a:solidFill>
                <a:schemeClr val="tx1"/>
              </a:solidFill>
            </a:endParaRPr>
          </a:p>
        </p:txBody>
      </p:sp>
      <p:sp>
        <p:nvSpPr>
          <p:cNvPr id="4099" name="Text Box 4"/>
          <p:cNvSpPr txBox="1">
            <a:spLocks noGrp="1"/>
          </p:cNvSpPr>
          <p:nvPr>
            <p:ph idx="1"/>
          </p:nvPr>
        </p:nvSpPr>
        <p:spPr>
          <a:xfrm>
            <a:off x="3431704" y="1916832"/>
            <a:ext cx="4968453" cy="41148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en-US" altLang="zh-CN" b="1" dirty="0">
                <a:solidFill>
                  <a:srgbClr val="000000"/>
                </a:solidFill>
              </a:rPr>
              <a:t>7.1  </a:t>
            </a:r>
            <a:r>
              <a:rPr kumimoji="1" lang="zh-CN" altLang="en-US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结构类型与结构变量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en-US" altLang="zh-CN" b="1" dirty="0">
                <a:solidFill>
                  <a:srgbClr val="000000"/>
                </a:solidFill>
              </a:rPr>
              <a:t>7.2  </a:t>
            </a:r>
            <a:r>
              <a:rPr kumimoji="1" lang="zh-CN" altLang="en-US" b="1" kern="1200" dirty="0">
                <a:latin typeface="楷体" panose="02010609060101010101" pitchFamily="49" charset="-122"/>
                <a:ea typeface="楷体" panose="02010609060101010101" pitchFamily="49" charset="-122"/>
              </a:rPr>
              <a:t>结构数组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en-US" altLang="zh-CN" b="1" dirty="0">
                <a:solidFill>
                  <a:srgbClr val="000000"/>
                </a:solidFill>
              </a:rPr>
              <a:t>7.3  </a:t>
            </a:r>
            <a:r>
              <a:rPr kumimoji="1" lang="zh-CN" altLang="en-US" b="1" kern="1200" dirty="0">
                <a:latin typeface="楷体" panose="02010609060101010101" pitchFamily="49" charset="-122"/>
                <a:ea typeface="楷体" panose="02010609060101010101" pitchFamily="49" charset="-122"/>
              </a:rPr>
              <a:t>结构的应用</a:t>
            </a:r>
            <a:r>
              <a:rPr kumimoji="1" lang="en-US" altLang="zh-CN" b="1" kern="120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kumimoji="1" lang="zh-CN" altLang="en-US" b="1" kern="1200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kumimoji="1" lang="en-US" altLang="zh-CN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en-US" altLang="zh-CN" b="1" dirty="0">
                <a:solidFill>
                  <a:srgbClr val="000000"/>
                </a:solidFill>
              </a:rPr>
              <a:t>7.4</a:t>
            </a:r>
            <a:r>
              <a:rPr kumimoji="1" lang="en-US" altLang="zh-CN" b="1" kern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b="1" kern="1200" dirty="0">
                <a:latin typeface="楷体" panose="02010609060101010101" pitchFamily="49" charset="-122"/>
                <a:ea typeface="楷体" panose="02010609060101010101" pitchFamily="49" charset="-122"/>
              </a:rPr>
              <a:t>应用举例</a:t>
            </a:r>
            <a:endParaRPr kumimoji="1" lang="en-US" altLang="zh-CN" b="1" kern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endParaRPr kumimoji="1" lang="zh-CN" altLang="en-US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/>
          <p:nvPr/>
        </p:nvSpPr>
        <p:spPr>
          <a:xfrm>
            <a:off x="263352" y="1011266"/>
            <a:ext cx="10657184" cy="46720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结构变量不能整体输入、输出。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如，假设有定义 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person p;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则以下表达皆不允许：</a:t>
            </a:r>
          </a:p>
          <a:p>
            <a:pPr eaLnBrk="1" hangingPunct="1">
              <a:buClr>
                <a:srgbClr val="C00000"/>
              </a:buClr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cin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&gt;&gt;p;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buClr>
                <a:srgbClr val="C00000"/>
              </a:buClr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cout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&lt;&lt;p;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如果成员本身又是另一个结构类型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则要逐级找到最低一级成员。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只能对最低级的成员进行输入输出。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结构体变量的成员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遵循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同类型普通变量的操作要求。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结构体变量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允许整体赋值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以及做函数参数。</a:t>
            </a:r>
          </a:p>
        </p:txBody>
      </p:sp>
      <p:sp>
        <p:nvSpPr>
          <p:cNvPr id="942086" name="Text Box 6"/>
          <p:cNvSpPr txBox="1"/>
          <p:nvPr/>
        </p:nvSpPr>
        <p:spPr>
          <a:xfrm>
            <a:off x="3216101" y="2033652"/>
            <a:ext cx="1711863" cy="1323340"/>
          </a:xfrm>
          <a:prstGeom prst="rect">
            <a:avLst/>
          </a:prstGeom>
          <a:noFill/>
          <a:ln w="12700">
            <a:noFill/>
          </a:ln>
        </p:spPr>
        <p:txBody>
          <a:bodyPr wrap="square" lIns="90000" tIns="46800" rIns="90000" bIns="46800" anchor="ctr" anchorCtr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arlett" pitchFamily="2" charset="2"/>
              </a:rPr>
              <a:t></a:t>
            </a:r>
            <a:endParaRPr lang="en-US" altLang="zh-CN" sz="8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Marlett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352" y="33265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/>
        </p:nvSpPr>
        <p:spPr>
          <a:xfrm>
            <a:off x="160436" y="1463386"/>
            <a:ext cx="10184036" cy="34470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结构类型名 结构数组名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整型常量表达式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endParaRPr lang="zh-CN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数组元素是结构类型；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输入输出时需逐元素逐成员进行；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其它要求同普通数组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155531" y="0"/>
            <a:ext cx="61722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.2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结构数组</a:t>
            </a:r>
          </a:p>
        </p:txBody>
      </p:sp>
      <p:sp>
        <p:nvSpPr>
          <p:cNvPr id="7" name="Text Box 2"/>
          <p:cNvSpPr txBox="1"/>
          <p:nvPr/>
        </p:nvSpPr>
        <p:spPr>
          <a:xfrm>
            <a:off x="155531" y="741749"/>
            <a:ext cx="83058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.2.1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结构数组的定义及初始化</a:t>
            </a:r>
          </a:p>
        </p:txBody>
      </p:sp>
    </p:spTree>
    <p:extLst>
      <p:ext uri="{BB962C8B-B14F-4D97-AF65-F5344CB8AC3E}">
        <p14:creationId xmlns:p14="http://schemas.microsoft.com/office/powerpoint/2010/main" val="32938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/>
          <p:nvPr/>
        </p:nvSpPr>
        <p:spPr>
          <a:xfrm>
            <a:off x="191344" y="260350"/>
            <a:ext cx="1728192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初始化：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8" name="Rectangle 6"/>
          <p:cNvSpPr/>
          <p:nvPr/>
        </p:nvSpPr>
        <p:spPr>
          <a:xfrm>
            <a:off x="140405" y="2351297"/>
            <a:ext cx="8066087" cy="23083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struct person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char  name[15];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char  sex;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int  age;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}p[10] ={{"Fang Min",'F' ,24}, {"Fang Hua",'M',35}};</a:t>
            </a:r>
          </a:p>
        </p:txBody>
      </p:sp>
      <p:sp>
        <p:nvSpPr>
          <p:cNvPr id="11271" name="Text Box 12" descr="蓝色砂纸"/>
          <p:cNvSpPr txBox="1"/>
          <p:nvPr/>
        </p:nvSpPr>
        <p:spPr>
          <a:xfrm>
            <a:off x="154534" y="871547"/>
            <a:ext cx="8173714" cy="127727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2900" indent="-342900" algn="just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结构数组初始化按数组初始化原则所有元素组织在一对花括号中，元素间逗号分隔；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 eaLnBrk="1" hangingPunct="1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每个元素又按结构变量初始化方法组织在一对花括号中； </a:t>
            </a:r>
          </a:p>
        </p:txBody>
      </p:sp>
      <p:grpSp>
        <p:nvGrpSpPr>
          <p:cNvPr id="30" name="Group 26"/>
          <p:cNvGrpSpPr/>
          <p:nvPr/>
        </p:nvGrpSpPr>
        <p:grpSpPr>
          <a:xfrm>
            <a:off x="8606134" y="2060401"/>
            <a:ext cx="3538538" cy="4752975"/>
            <a:chOff x="1195" y="164"/>
            <a:chExt cx="2229" cy="2994"/>
          </a:xfrm>
        </p:grpSpPr>
        <p:sp>
          <p:nvSpPr>
            <p:cNvPr id="31" name="AutoShape 5"/>
            <p:cNvSpPr/>
            <p:nvPr/>
          </p:nvSpPr>
          <p:spPr>
            <a:xfrm>
              <a:off x="1837" y="164"/>
              <a:ext cx="1587" cy="2994"/>
            </a:xfrm>
            <a:prstGeom prst="flowChartDocumen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342900" indent="-342900" eaLnBrk="1" hangingPunct="1">
                <a:lnSpc>
                  <a:spcPct val="120000"/>
                </a:lnSpc>
                <a:spcBef>
                  <a:spcPct val="5000"/>
                </a:spcBef>
              </a:pPr>
              <a:endPara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Line 7"/>
            <p:cNvSpPr/>
            <p:nvPr/>
          </p:nvSpPr>
          <p:spPr>
            <a:xfrm>
              <a:off x="1837" y="436"/>
              <a:ext cx="1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Line 8"/>
            <p:cNvSpPr/>
            <p:nvPr/>
          </p:nvSpPr>
          <p:spPr>
            <a:xfrm>
              <a:off x="1837" y="709"/>
              <a:ext cx="1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Line 9"/>
            <p:cNvSpPr/>
            <p:nvPr/>
          </p:nvSpPr>
          <p:spPr>
            <a:xfrm>
              <a:off x="1837" y="1026"/>
              <a:ext cx="1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Text Box 10"/>
            <p:cNvSpPr txBox="1"/>
            <p:nvPr/>
          </p:nvSpPr>
          <p:spPr>
            <a:xfrm>
              <a:off x="1973" y="164"/>
              <a:ext cx="13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"Fang Min"</a:t>
              </a:r>
            </a:p>
          </p:txBody>
        </p:sp>
        <p:sp>
          <p:nvSpPr>
            <p:cNvPr id="36" name="Text Box 11"/>
            <p:cNvSpPr txBox="1"/>
            <p:nvPr/>
          </p:nvSpPr>
          <p:spPr>
            <a:xfrm>
              <a:off x="2154" y="482"/>
              <a:ext cx="77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'F'</a:t>
              </a:r>
            </a:p>
          </p:txBody>
        </p:sp>
        <p:sp>
          <p:nvSpPr>
            <p:cNvPr id="37" name="Text Box 12"/>
            <p:cNvSpPr txBox="1"/>
            <p:nvPr/>
          </p:nvSpPr>
          <p:spPr>
            <a:xfrm>
              <a:off x="2109" y="754"/>
              <a:ext cx="72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38" name="AutoShape 13"/>
            <p:cNvSpPr/>
            <p:nvPr/>
          </p:nvSpPr>
          <p:spPr>
            <a:xfrm>
              <a:off x="1701" y="164"/>
              <a:ext cx="136" cy="862"/>
            </a:xfrm>
            <a:prstGeom prst="leftBrace">
              <a:avLst>
                <a:gd name="adj1" fmla="val 5281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Text Box 14"/>
            <p:cNvSpPr txBox="1"/>
            <p:nvPr/>
          </p:nvSpPr>
          <p:spPr>
            <a:xfrm>
              <a:off x="1199" y="504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P[0]</a:t>
              </a:r>
            </a:p>
          </p:txBody>
        </p:sp>
        <p:sp>
          <p:nvSpPr>
            <p:cNvPr id="40" name="Line 15"/>
            <p:cNvSpPr/>
            <p:nvPr/>
          </p:nvSpPr>
          <p:spPr>
            <a:xfrm>
              <a:off x="1837" y="1298"/>
              <a:ext cx="1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Line 16"/>
            <p:cNvSpPr/>
            <p:nvPr/>
          </p:nvSpPr>
          <p:spPr>
            <a:xfrm>
              <a:off x="1837" y="1571"/>
              <a:ext cx="1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Line 17"/>
            <p:cNvSpPr/>
            <p:nvPr/>
          </p:nvSpPr>
          <p:spPr>
            <a:xfrm>
              <a:off x="1837" y="1888"/>
              <a:ext cx="15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" name="Text Box 18"/>
            <p:cNvSpPr txBox="1"/>
            <p:nvPr/>
          </p:nvSpPr>
          <p:spPr>
            <a:xfrm>
              <a:off x="1973" y="1026"/>
              <a:ext cx="13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" Fang Hua "</a:t>
              </a:r>
            </a:p>
          </p:txBody>
        </p:sp>
        <p:sp>
          <p:nvSpPr>
            <p:cNvPr id="44" name="Text Box 19"/>
            <p:cNvSpPr txBox="1"/>
            <p:nvPr/>
          </p:nvSpPr>
          <p:spPr>
            <a:xfrm>
              <a:off x="2154" y="1344"/>
              <a:ext cx="77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'M'</a:t>
              </a:r>
            </a:p>
          </p:txBody>
        </p:sp>
        <p:sp>
          <p:nvSpPr>
            <p:cNvPr id="45" name="Text Box 20"/>
            <p:cNvSpPr txBox="1"/>
            <p:nvPr/>
          </p:nvSpPr>
          <p:spPr>
            <a:xfrm>
              <a:off x="2109" y="1616"/>
              <a:ext cx="72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46" name="AutoShape 21"/>
            <p:cNvSpPr/>
            <p:nvPr/>
          </p:nvSpPr>
          <p:spPr>
            <a:xfrm>
              <a:off x="1701" y="1026"/>
              <a:ext cx="136" cy="862"/>
            </a:xfrm>
            <a:prstGeom prst="leftBrace">
              <a:avLst>
                <a:gd name="adj1" fmla="val 5281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7" name="Text Box 22"/>
            <p:cNvSpPr txBox="1"/>
            <p:nvPr/>
          </p:nvSpPr>
          <p:spPr>
            <a:xfrm>
              <a:off x="1199" y="1350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P[1]</a:t>
              </a:r>
            </a:p>
          </p:txBody>
        </p:sp>
        <p:sp>
          <p:nvSpPr>
            <p:cNvPr id="48" name="Text Box 23"/>
            <p:cNvSpPr txBox="1"/>
            <p:nvPr/>
          </p:nvSpPr>
          <p:spPr>
            <a:xfrm>
              <a:off x="2288" y="2115"/>
              <a:ext cx="348" cy="90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49" name="Text Box 24"/>
            <p:cNvSpPr txBox="1"/>
            <p:nvPr/>
          </p:nvSpPr>
          <p:spPr>
            <a:xfrm>
              <a:off x="1195" y="2001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P[2]</a:t>
              </a:r>
            </a:p>
          </p:txBody>
        </p:sp>
        <p:sp>
          <p:nvSpPr>
            <p:cNvPr id="50" name="Text Box 25"/>
            <p:cNvSpPr txBox="1"/>
            <p:nvPr/>
          </p:nvSpPr>
          <p:spPr>
            <a:xfrm>
              <a:off x="1308" y="2432"/>
              <a:ext cx="348" cy="5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12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/>
          <p:nvPr/>
        </p:nvSpPr>
        <p:spPr>
          <a:xfrm>
            <a:off x="191344" y="-27305"/>
            <a:ext cx="8584599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7.1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的程序实现：</a:t>
            </a:r>
          </a:p>
        </p:txBody>
      </p:sp>
      <p:sp>
        <p:nvSpPr>
          <p:cNvPr id="16387" name="Text Box 4"/>
          <p:cNvSpPr txBox="1"/>
          <p:nvPr/>
        </p:nvSpPr>
        <p:spPr>
          <a:xfrm>
            <a:off x="191344" y="464165"/>
            <a:ext cx="9721080" cy="63709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#define N 5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struct Student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char name[20];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char no[7];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double Chinese, English, math, avg;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int  main()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{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int i,j;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Student s[N],t;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for(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=0;i&lt;</a:t>
            </a:r>
            <a:r>
              <a:rPr lang="en-US" altLang="zh-CN" dirty="0" err="1">
                <a:latin typeface="Times New Roman" panose="02020603050405020304" pitchFamily="18" charset="0"/>
              </a:rPr>
              <a:t>N;i</a:t>
            </a:r>
            <a:r>
              <a:rPr lang="en-US" altLang="zh-CN" dirty="0">
                <a:latin typeface="Times New Roman" panose="02020603050405020304" pitchFamily="18" charset="0"/>
              </a:rPr>
              <a:t>++)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</a:rPr>
              <a:t>cin</a:t>
            </a:r>
            <a:r>
              <a:rPr lang="en-US" altLang="zh-CN" dirty="0">
                <a:latin typeface="Times New Roman" panose="02020603050405020304" pitchFamily="18" charset="0"/>
              </a:rPr>
              <a:t>&gt;&gt;s[i].name&gt;&gt;s[i].no&gt;&gt;s[i].Chinese&gt;&gt;s[i].English&gt;&gt;s[i].math;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s[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].avg=(s[i].Chinese+s[i].English+s[i].math)/3;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}	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3863752" y="3933056"/>
            <a:ext cx="4088809" cy="680726"/>
          </a:xfrm>
          <a:prstGeom prst="cloudCallout">
            <a:avLst>
              <a:gd name="adj1" fmla="val -63152"/>
              <a:gd name="adj2" fmla="val 19721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结构变量不能整体输入，要逐成员输入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"/>
          <p:cNvSpPr txBox="1"/>
          <p:nvPr/>
        </p:nvSpPr>
        <p:spPr>
          <a:xfrm>
            <a:off x="407368" y="332105"/>
            <a:ext cx="10419018" cy="600164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for(i=0;i&lt;N-1;i++)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for(j=0;j&lt;N-1-i;j++)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 if(                                      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	t=s[j];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	s[j]=s[j+1];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	s[j+1]=t;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for(i=0;i&lt;N;i++)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cout&lt;&lt;s[i].name&lt;&lt; </a:t>
            </a:r>
            <a:r>
              <a:rPr lang="en-US" altLang="zh-CN" dirty="0"/>
              <a:t>"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/>
              <a:t>" </a:t>
            </a:r>
            <a:r>
              <a:rPr lang="en-US" altLang="zh-CN" dirty="0">
                <a:latin typeface="Times New Roman" panose="02020603050405020304" pitchFamily="18" charset="0"/>
              </a:rPr>
              <a:t>&lt;&lt;s[i].no&lt;&lt; </a:t>
            </a:r>
            <a:r>
              <a:rPr lang="en-US" altLang="zh-CN" dirty="0"/>
              <a:t>"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/>
              <a:t>" </a:t>
            </a:r>
            <a:r>
              <a:rPr lang="en-US" altLang="zh-CN" dirty="0">
                <a:latin typeface="Times New Roman" panose="02020603050405020304" pitchFamily="18" charset="0"/>
              </a:rPr>
              <a:t>&lt;&lt;s[i].Chinese;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cout&lt;&lt;" "&lt;&lt;s[i].English&lt;&lt;" "&lt;&lt;s[i].math&lt;&lt;" "&lt;&lt;s[i].avg&lt;&lt;endl;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}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system("pause");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return 0;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75792" y="1052513"/>
            <a:ext cx="295205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s[j].avg&gt;s[j+1].avg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 bwMode="auto">
          <a:xfrm>
            <a:off x="4655840" y="1700808"/>
            <a:ext cx="6624736" cy="680726"/>
          </a:xfrm>
          <a:prstGeom prst="cloudCallout">
            <a:avLst>
              <a:gd name="adj1" fmla="val -65813"/>
              <a:gd name="adj2" fmla="val 9751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结构变量允许整体赋值，使结构数组的排序如同普通数组排序一样简单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4"/>
          <p:cNvSpPr txBox="1"/>
          <p:nvPr/>
        </p:nvSpPr>
        <p:spPr>
          <a:xfrm>
            <a:off x="191344" y="116632"/>
            <a:ext cx="9721080" cy="674030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#define N 5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struct Student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char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*name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char no[7];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double Chinese, English, math, avg;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int  main()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{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int i,j;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Student s[N],t;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for(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=0;i&lt;</a:t>
            </a:r>
            <a:r>
              <a:rPr lang="en-US" altLang="zh-CN" dirty="0" err="1">
                <a:latin typeface="Times New Roman" panose="02020603050405020304" pitchFamily="18" charset="0"/>
              </a:rPr>
              <a:t>N;i</a:t>
            </a:r>
            <a:r>
              <a:rPr lang="en-US" altLang="zh-CN" dirty="0">
                <a:latin typeface="Times New Roman" panose="02020603050405020304" pitchFamily="18" charset="0"/>
              </a:rPr>
              <a:t>++)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s[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].name=new char[20];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</a:rPr>
              <a:t>cin</a:t>
            </a:r>
            <a:r>
              <a:rPr lang="en-US" altLang="zh-CN" dirty="0">
                <a:latin typeface="Times New Roman" panose="02020603050405020304" pitchFamily="18" charset="0"/>
              </a:rPr>
              <a:t>&gt;&gt;s[i].name&gt;&gt;s[i].no&gt;&gt;s[i].Chinese&gt;&gt;s[i].English&gt;&gt;s[i].math;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s[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].avg=(s[i].Chinese+s[i].English+s[i].math)/3;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}	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2423592" y="548680"/>
            <a:ext cx="5040560" cy="810989"/>
          </a:xfrm>
          <a:prstGeom prst="cloudCallout">
            <a:avLst>
              <a:gd name="adj1" fmla="val -67363"/>
              <a:gd name="adj2" fmla="val 9494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思考：若将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定义为：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char *name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；程序如何修改？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云形标注 4"/>
          <p:cNvSpPr/>
          <p:nvPr/>
        </p:nvSpPr>
        <p:spPr bwMode="auto">
          <a:xfrm>
            <a:off x="4367808" y="3501008"/>
            <a:ext cx="5616624" cy="1459061"/>
          </a:xfrm>
          <a:prstGeom prst="cloudCallout">
            <a:avLst>
              <a:gd name="adj1" fmla="val -68899"/>
              <a:gd name="adj2" fmla="val 7543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、需为每个学生的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成员申请内存，使指针有确定指向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、结构成员的操作遵循所属类型数据的操作要求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66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/>
          <p:nvPr/>
        </p:nvSpPr>
        <p:spPr>
          <a:xfrm>
            <a:off x="201900" y="188595"/>
            <a:ext cx="1057462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7.2】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编程统计候选人得票数。假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设有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个候选人，每次输入一个得票的候选人的名字，要求最后输出各人得票的结果。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分析：根据题意，若将候选人姓名和得票数关联在一起，需声明一个如下结构类型：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 person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char name[20];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int count;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然后定义一个长度为3的结构数组对三个候选人统一处理。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/>
          <p:nvPr/>
        </p:nvSpPr>
        <p:spPr>
          <a:xfrm>
            <a:off x="263352" y="-27940"/>
            <a:ext cx="7705725" cy="7066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 &lt;iostream&gt;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char name[20];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count;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char pname[20];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 p[3]={                                                       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i,j;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for(i=0;i&lt;N;i++)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cin&gt;&gt;pname;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for(j=0;j&lt;3;j++)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                                                      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p[j].count++;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for(i=0;i&lt;3;i++)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cout&lt;&lt;p[i].name&lt;&lt;":"&lt;&lt;p[i].count&lt;&lt;endl;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59" name="Oval 5"/>
          <p:cNvSpPr/>
          <p:nvPr/>
        </p:nvSpPr>
        <p:spPr>
          <a:xfrm>
            <a:off x="2941465" y="2500313"/>
            <a:ext cx="3887787" cy="647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6183" name="Text Box 7"/>
          <p:cNvSpPr txBox="1"/>
          <p:nvPr/>
        </p:nvSpPr>
        <p:spPr>
          <a:xfrm>
            <a:off x="3431050" y="4220845"/>
            <a:ext cx="4248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strcmp(pname,p[j].name)==0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39680" y="2592993"/>
            <a:ext cx="4248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{"zhao",0},{"qian",0},{"sun",0}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4583832" y="1052736"/>
            <a:ext cx="5040560" cy="810989"/>
          </a:xfrm>
          <a:prstGeom prst="cloudCallout">
            <a:avLst>
              <a:gd name="adj1" fmla="val -40836"/>
              <a:gd name="adj2" fmla="val 142810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将候选人“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zhao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qian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sun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”的得票数初始化为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3" grpId="0"/>
      <p:bldP spid="2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/>
          <p:nvPr/>
        </p:nvSpPr>
        <p:spPr>
          <a:xfrm>
            <a:off x="119336" y="981075"/>
            <a:ext cx="10441160" cy="20128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链表是一种常见的重要的数据结构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地进行存储分配的一种结构。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组成：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头指针：存放一个地址，该地址指向一个元素 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  点：由需要处理的实际数据和链接下一结点的指	针组成。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3" name="Rectangle 5"/>
          <p:cNvSpPr>
            <a:spLocks noGrp="1"/>
          </p:cNvSpPr>
          <p:nvPr>
            <p:ph type="title"/>
          </p:nvPr>
        </p:nvSpPr>
        <p:spPr>
          <a:xfrm>
            <a:off x="119336" y="0"/>
            <a:ext cx="7772400" cy="914400"/>
          </a:xfrm>
          <a:noFill/>
          <a:ln>
            <a:noFill/>
          </a:ln>
        </p:spPr>
        <p:txBody>
          <a:bodyPr anchor="ctr" anchorCtr="0"/>
          <a:lstStyle/>
          <a:p>
            <a:pPr algn="l" eaLnBrk="1" hangingPunct="1"/>
            <a:r>
              <a: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7.3 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结构的应用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—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</a:p>
        </p:txBody>
      </p:sp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19336" y="2993934"/>
            <a:ext cx="11881320" cy="38194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R="0" lvl="0" eaLnBrk="1" hangingPunct="1">
              <a:lnSpc>
                <a:spcPct val="130000"/>
              </a:lnSpc>
              <a:buClr>
                <a:schemeClr val="tx2"/>
              </a:buClr>
              <a:buSzPct val="55000"/>
              <a:defRPr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eaLnBrk="1" hangingPunct="1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每个元素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是一个结构类型的数据，由数据域（数据成员）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和指针域（指针成员）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构成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其中指针域指向下一个元素的首地址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最后一个元素的指针为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eaLnBrk="1" hangingPunct="1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eaLnBrk="1" hangingPunct="1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eaLnBrk="1" hangingPunct="1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结点之间可以连续，也可以不连续存储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R="0" lvl="0" eaLnBrk="1" hangingPunct="1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结点的逻辑顺序与物理顺序可以不一致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R="0" lvl="0" eaLnBrk="1" hangingPunct="1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链表可根据需要动态扩充。</a:t>
            </a:r>
          </a:p>
        </p:txBody>
      </p:sp>
      <p:grpSp>
        <p:nvGrpSpPr>
          <p:cNvPr id="5" name="Group 48"/>
          <p:cNvGrpSpPr/>
          <p:nvPr/>
        </p:nvGrpSpPr>
        <p:grpSpPr>
          <a:xfrm>
            <a:off x="1415480" y="4613251"/>
            <a:ext cx="3930328" cy="615949"/>
            <a:chOff x="1536" y="1533"/>
            <a:chExt cx="1824" cy="388"/>
          </a:xfrm>
          <a:noFill/>
        </p:grpSpPr>
        <p:sp>
          <p:nvSpPr>
            <p:cNvPr id="6" name="Rectangle 49"/>
            <p:cNvSpPr/>
            <p:nvPr/>
          </p:nvSpPr>
          <p:spPr>
            <a:xfrm>
              <a:off x="1536" y="1536"/>
              <a:ext cx="1824" cy="384"/>
            </a:xfrm>
            <a:prstGeom prst="rect">
              <a:avLst/>
            </a:prstGeom>
            <a:grp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50"/>
            <p:cNvSpPr txBox="1"/>
            <p:nvPr/>
          </p:nvSpPr>
          <p:spPr>
            <a:xfrm>
              <a:off x="1692" y="1533"/>
              <a:ext cx="1396" cy="38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           next</a:t>
              </a:r>
              <a:endPara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51"/>
            <p:cNvSpPr/>
            <p:nvPr/>
          </p:nvSpPr>
          <p:spPr>
            <a:xfrm>
              <a:off x="2448" y="1536"/>
              <a:ext cx="0" cy="384"/>
            </a:xfrm>
            <a:prstGeom prst="line">
              <a:avLst/>
            </a:prstGeom>
            <a:grpFill/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" name="云形标注 8"/>
          <p:cNvSpPr/>
          <p:nvPr/>
        </p:nvSpPr>
        <p:spPr bwMode="auto">
          <a:xfrm>
            <a:off x="7305698" y="4666430"/>
            <a:ext cx="2735068" cy="680726"/>
          </a:xfrm>
          <a:prstGeom prst="cloudCallout">
            <a:avLst>
              <a:gd name="adj1" fmla="val 19739"/>
              <a:gd name="adj2" fmla="val -16132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数据成员可以不止一个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90"/>
          <p:cNvGrpSpPr/>
          <p:nvPr/>
        </p:nvGrpSpPr>
        <p:grpSpPr>
          <a:xfrm>
            <a:off x="214713" y="1031717"/>
            <a:ext cx="8079937" cy="2232025"/>
            <a:chOff x="307" y="2568"/>
            <a:chExt cx="5068" cy="1406"/>
          </a:xfrm>
        </p:grpSpPr>
        <p:sp>
          <p:nvSpPr>
            <p:cNvPr id="22563" name="Rectangle 91"/>
            <p:cNvSpPr/>
            <p:nvPr/>
          </p:nvSpPr>
          <p:spPr>
            <a:xfrm>
              <a:off x="476" y="2568"/>
              <a:ext cx="4899" cy="140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b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b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b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zh-CN" sz="1800" b="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564" name="Picture 92" descr="k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" y="2923"/>
              <a:ext cx="4400" cy="77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1" name="Text Box 4"/>
          <p:cNvSpPr txBox="1"/>
          <p:nvPr/>
        </p:nvSpPr>
        <p:spPr>
          <a:xfrm>
            <a:off x="119336" y="616551"/>
            <a:ext cx="10527903" cy="9787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每一个链表都有一个表头指针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(head)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，如果链表是非空链表，则存放第一个结点的起始地址，否则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head==NULL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89719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73262"/>
              </p:ext>
            </p:extLst>
          </p:nvPr>
        </p:nvGraphicFramePr>
        <p:xfrm>
          <a:off x="9829080" y="2852738"/>
          <a:ext cx="2133600" cy="4004945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D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2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8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4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56" name="Text Box 83"/>
          <p:cNvSpPr txBox="1"/>
          <p:nvPr/>
        </p:nvSpPr>
        <p:spPr>
          <a:xfrm>
            <a:off x="8749580" y="2924175"/>
            <a:ext cx="1016000" cy="37846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1021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1249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1356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1475</a:t>
            </a:r>
          </a:p>
        </p:txBody>
      </p:sp>
      <p:sp>
        <p:nvSpPr>
          <p:cNvPr id="22557" name="Text Box 84"/>
          <p:cNvSpPr txBox="1"/>
          <p:nvPr/>
        </p:nvSpPr>
        <p:spPr>
          <a:xfrm>
            <a:off x="8101880" y="2349500"/>
            <a:ext cx="4114800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存储地址   数据域 指针域</a:t>
            </a:r>
          </a:p>
        </p:txBody>
      </p:sp>
      <p:sp>
        <p:nvSpPr>
          <p:cNvPr id="22558" name="Rectangle 85"/>
          <p:cNvSpPr/>
          <p:nvPr/>
        </p:nvSpPr>
        <p:spPr>
          <a:xfrm>
            <a:off x="7525618" y="4005263"/>
            <a:ext cx="609600" cy="3810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1249</a:t>
            </a:r>
          </a:p>
        </p:txBody>
      </p:sp>
      <p:sp>
        <p:nvSpPr>
          <p:cNvPr id="22559" name="Text Box 86"/>
          <p:cNvSpPr txBox="1"/>
          <p:nvPr/>
        </p:nvSpPr>
        <p:spPr>
          <a:xfrm>
            <a:off x="7454180" y="3500438"/>
            <a:ext cx="809625" cy="4603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</a:p>
        </p:txBody>
      </p:sp>
      <p:sp>
        <p:nvSpPr>
          <p:cNvPr id="22560" name="Text Box 151"/>
          <p:cNvSpPr txBox="1"/>
          <p:nvPr/>
        </p:nvSpPr>
        <p:spPr>
          <a:xfrm>
            <a:off x="10475765" y="3357563"/>
            <a:ext cx="420115" cy="576262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  <p:sp>
        <p:nvSpPr>
          <p:cNvPr id="22561" name="Text Box 162"/>
          <p:cNvSpPr txBox="1"/>
          <p:nvPr/>
        </p:nvSpPr>
        <p:spPr>
          <a:xfrm>
            <a:off x="10475765" y="4508500"/>
            <a:ext cx="420115" cy="57626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  <p:sp>
        <p:nvSpPr>
          <p:cNvPr id="22562" name="Text Box 174"/>
          <p:cNvSpPr txBox="1"/>
          <p:nvPr/>
        </p:nvSpPr>
        <p:spPr>
          <a:xfrm>
            <a:off x="10475765" y="5589588"/>
            <a:ext cx="420115" cy="576262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  <p:sp>
        <p:nvSpPr>
          <p:cNvPr id="14" name="Rectangle 2"/>
          <p:cNvSpPr/>
          <p:nvPr/>
        </p:nvSpPr>
        <p:spPr>
          <a:xfrm>
            <a:off x="-417246" y="2976319"/>
            <a:ext cx="5359882" cy="4269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结点结构说明：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node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{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char  data;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	   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node  *next;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};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头指针定义：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node  *head;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2131525" y="3534684"/>
            <a:ext cx="2735068" cy="680726"/>
          </a:xfrm>
          <a:prstGeom prst="cloudCallout">
            <a:avLst>
              <a:gd name="adj1" fmla="val -79928"/>
              <a:gd name="adj2" fmla="val 114932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类型由具体处理的数据决定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198" y="62293"/>
            <a:ext cx="111280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/>
          <p:nvPr/>
        </p:nvSpPr>
        <p:spPr>
          <a:xfrm>
            <a:off x="263352" y="1268760"/>
            <a:ext cx="10729192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7.1]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输入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个学生的信息，要求将这些信息按平均分由低到高排序并输出。</a:t>
            </a:r>
          </a:p>
        </p:txBody>
      </p:sp>
      <p:graphicFrame>
        <p:nvGraphicFramePr>
          <p:cNvPr id="934971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73140"/>
              </p:ext>
            </p:extLst>
          </p:nvPr>
        </p:nvGraphicFramePr>
        <p:xfrm>
          <a:off x="250128" y="2636912"/>
          <a:ext cx="5897880" cy="4064002"/>
        </p:xfrm>
        <a:graphic>
          <a:graphicData uri="http://schemas.openxmlformats.org/drawingml/2006/table">
            <a:tbl>
              <a:tblPr/>
              <a:tblGrid>
                <a:gridCol w="111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Chinese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English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avg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090901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Jane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090902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090903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090904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090905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Jack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Box 4"/>
          <p:cNvSpPr txBox="1"/>
          <p:nvPr/>
        </p:nvSpPr>
        <p:spPr>
          <a:xfrm>
            <a:off x="6744072" y="2660719"/>
            <a:ext cx="5354144" cy="120032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使用普通数组，需要定义多个数组，分别用于存放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个学生的姓名、学号及成绩；</a:t>
            </a:r>
          </a:p>
        </p:txBody>
      </p:sp>
      <p:sp>
        <p:nvSpPr>
          <p:cNvPr id="5" name="Text Box 5"/>
          <p:cNvSpPr txBox="1"/>
          <p:nvPr/>
        </p:nvSpPr>
        <p:spPr>
          <a:xfrm>
            <a:off x="6744072" y="4063712"/>
            <a:ext cx="5372957" cy="2677656"/>
          </a:xfrm>
          <a:prstGeom prst="rect">
            <a:avLst/>
          </a:prstGeom>
          <a:solidFill>
            <a:srgbClr val="EAEAEA"/>
          </a:solidFill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使用结构体数组；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</a:rPr>
              <a:t> Student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char name[20];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char no[7];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double Chinese,English,math,ave;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} s[5];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155531" y="0"/>
            <a:ext cx="61722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.1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结构类型和结构变量</a:t>
            </a:r>
          </a:p>
        </p:txBody>
      </p:sp>
      <p:sp>
        <p:nvSpPr>
          <p:cNvPr id="7" name="Text Box 2"/>
          <p:cNvSpPr txBox="1"/>
          <p:nvPr/>
        </p:nvSpPr>
        <p:spPr>
          <a:xfrm>
            <a:off x="155531" y="741749"/>
            <a:ext cx="83058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.1.1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引例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学生成绩处理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Rectangle 4"/>
          <p:cNvSpPr/>
          <p:nvPr/>
        </p:nvSpPr>
        <p:spPr>
          <a:xfrm>
            <a:off x="191344" y="0"/>
            <a:ext cx="11665296" cy="40052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838200" indent="-838200" eaLnBrk="1" hangingPunct="1">
              <a:spcBef>
                <a:spcPct val="2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又如，用结构体建立一个学生成绩链表：</a:t>
            </a:r>
          </a:p>
          <a:p>
            <a:pPr marL="1143000" lvl="1" indent="-685800" eaLnBrk="1" hangingPunct="1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struct student</a:t>
            </a:r>
          </a:p>
          <a:p>
            <a:pPr marL="1143000" lvl="1" indent="-685800" eaLnBrk="1" hangingPunct="1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｛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num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marL="1143000" lvl="1" indent="-685800" eaLnBrk="1" hangingPunct="1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float score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marL="1143000" lvl="1" indent="-685800" eaLnBrk="1" hangingPunct="1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struct student *next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</a:p>
          <a:p>
            <a:pPr marL="1143000" lvl="1" indent="-685800" eaLnBrk="1" hangingPunct="1"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其中成员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score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用来存放结点中要处理的有用数据，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是指针类型的成员，用于指向下一个学生数据。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63352" y="3500438"/>
            <a:ext cx="7704138" cy="3095625"/>
            <a:chOff x="476" y="2115"/>
            <a:chExt cx="4853" cy="1950"/>
          </a:xfrm>
        </p:grpSpPr>
        <p:sp>
          <p:nvSpPr>
            <p:cNvPr id="24580" name="Rectangle 6"/>
            <p:cNvSpPr/>
            <p:nvPr/>
          </p:nvSpPr>
          <p:spPr>
            <a:xfrm>
              <a:off x="476" y="2115"/>
              <a:ext cx="4853" cy="1950"/>
            </a:xfrm>
            <a:prstGeom prst="rect">
              <a:avLst/>
            </a:prstGeom>
            <a:noFill/>
            <a:ln w="9525">
              <a:noFill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eaLnBrk="1" hangingPunct="1">
                <a:spcBef>
                  <a:spcPct val="20000"/>
                </a:spcBef>
                <a:buChar char="•"/>
              </a:pP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4581" name="Picture 7" descr="k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" y="2486"/>
              <a:ext cx="4128" cy="117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云形标注 5"/>
          <p:cNvSpPr/>
          <p:nvPr/>
        </p:nvSpPr>
        <p:spPr bwMode="auto">
          <a:xfrm>
            <a:off x="4403774" y="909638"/>
            <a:ext cx="3060377" cy="680726"/>
          </a:xfrm>
          <a:prstGeom prst="cloudCallout">
            <a:avLst>
              <a:gd name="adj1" fmla="val -113991"/>
              <a:gd name="adj2" fmla="val -387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数据成员有两个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4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263352" y="188640"/>
            <a:ext cx="9144000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链表常见操作：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建立链表；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输出链表；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确定链表的长度，即统计链表中结点的个数；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查找链表中的某个结点；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在链表中插入一个新的结点；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删除链表中的某个结点。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/>
          <p:nvPr/>
        </p:nvSpPr>
        <p:spPr>
          <a:xfrm>
            <a:off x="336313" y="44624"/>
            <a:ext cx="82089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7.3.1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结点的动态管理与访问</a:t>
            </a:r>
          </a:p>
        </p:txBody>
      </p:sp>
      <p:sp>
        <p:nvSpPr>
          <p:cNvPr id="26627" name="Text Box 5"/>
          <p:cNvSpPr txBox="1"/>
          <p:nvPr/>
        </p:nvSpPr>
        <p:spPr>
          <a:xfrm>
            <a:off x="335360" y="548680"/>
            <a:ext cx="10153128" cy="35640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．创建新结点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向链表中加入新数据时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需要创建一个新结点以存放要加入的新数据。为新结点申请存放空间的方法有如下两种：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①使用</a:t>
            </a:r>
            <a:r>
              <a:rPr lang="en-US" altLang="zh-CN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函数（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假设有定义：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node *p;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此时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尚没明确的指向单元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 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则使用如下语句可使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指向一个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类型的结点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6628" name="Text Box 7"/>
          <p:cNvSpPr txBox="1"/>
          <p:nvPr/>
        </p:nvSpPr>
        <p:spPr>
          <a:xfrm>
            <a:off x="694234" y="4140869"/>
            <a:ext cx="6265862" cy="4766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>
            <a:defPPr>
              <a:defRPr lang="zh-CN"/>
            </a:defPPr>
            <a:lvl1pPr marL="342900" marR="0" indent="-342900" algn="ctr" eaLnBrk="1" hangingPunct="1">
              <a:lnSpc>
                <a:spcPct val="120000"/>
              </a:lnSpc>
              <a:spcBef>
                <a:spcPct val="5000"/>
              </a:spcBef>
              <a:buClrTx/>
              <a:buSzTx/>
              <a:buFontTx/>
              <a:defRPr kumimoji="1" strike="noStrike" cap="none" spc="0" normalizeH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p=(struct  node *)malloc(sizeof(node))</a:t>
            </a:r>
            <a:r>
              <a:rPr lang="zh-CN" altLang="en-US" dirty="0"/>
              <a:t>；</a:t>
            </a:r>
          </a:p>
        </p:txBody>
      </p:sp>
      <p:sp>
        <p:nvSpPr>
          <p:cNvPr id="2" name="矩形 1"/>
          <p:cNvSpPr/>
          <p:nvPr/>
        </p:nvSpPr>
        <p:spPr>
          <a:xfrm>
            <a:off x="47328" y="4797152"/>
            <a:ext cx="120973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CC00CC"/>
              </a:buClr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作用：在内存动态区分配长度为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(node)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的连续空间，并返回首地址。</a:t>
            </a:r>
          </a:p>
          <a:p>
            <a:pPr eaLnBrk="1" hangingPunct="1">
              <a:spcBef>
                <a:spcPct val="50000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是一个求字节数的运算，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malloc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函数的参数中要给出申请空间的大小。</a:t>
            </a:r>
          </a:p>
          <a:p>
            <a:pPr eaLnBrk="1" hangingPunct="1">
              <a:spcBef>
                <a:spcPct val="50000"/>
              </a:spcBef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对该函数的原型说明包含在头文件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stdlib.h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/>
          <p:nvPr/>
        </p:nvSpPr>
        <p:spPr>
          <a:xfrm>
            <a:off x="191344" y="188640"/>
            <a:ext cx="8496300" cy="904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②使用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该方法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语言支持，但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语言中不支持。</a:t>
            </a:r>
          </a:p>
        </p:txBody>
      </p:sp>
      <p:sp>
        <p:nvSpPr>
          <p:cNvPr id="27651" name="Text Box 6"/>
          <p:cNvSpPr txBox="1"/>
          <p:nvPr/>
        </p:nvSpPr>
        <p:spPr>
          <a:xfrm>
            <a:off x="335360" y="1196752"/>
            <a:ext cx="2447925" cy="49475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>
            <a:defPPr>
              <a:defRPr lang="zh-CN"/>
            </a:defPPr>
            <a:lvl1pPr marL="342900" marR="0" indent="-342900" algn="ctr" eaLnBrk="1" hangingPunct="1">
              <a:lnSpc>
                <a:spcPct val="120000"/>
              </a:lnSpc>
              <a:spcBef>
                <a:spcPct val="5000"/>
              </a:spcBef>
              <a:buClrTx/>
              <a:buSzTx/>
              <a:buFontTx/>
              <a:defRPr kumimoji="1" strike="noStrike" cap="none" spc="0" normalizeH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p=new  node;</a:t>
            </a:r>
          </a:p>
        </p:txBody>
      </p:sp>
      <p:sp>
        <p:nvSpPr>
          <p:cNvPr id="4" name="Text Box 37"/>
          <p:cNvSpPr txBox="1"/>
          <p:nvPr/>
        </p:nvSpPr>
        <p:spPr>
          <a:xfrm>
            <a:off x="200004" y="1965325"/>
            <a:ext cx="11008564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．释放结点变量空间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删除链表中的结点时，应及时将其占用的存储空间返还系统。假设要将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所指向的结点删除，则可以用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free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delete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语句释放指针。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</a:p>
          <a:p>
            <a:pPr eaLnBrk="1" hangingPunct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free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函数的原型说明包含在头文件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stdlib.h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68"/>
          <p:cNvSpPr/>
          <p:nvPr/>
        </p:nvSpPr>
        <p:spPr>
          <a:xfrm>
            <a:off x="2216129" y="4197350"/>
            <a:ext cx="3455987" cy="576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Text Box 71"/>
          <p:cNvSpPr txBox="1"/>
          <p:nvPr/>
        </p:nvSpPr>
        <p:spPr>
          <a:xfrm>
            <a:off x="335360" y="3309228"/>
            <a:ext cx="6336704" cy="10311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>
            <a:defPPr>
              <a:defRPr lang="zh-CN"/>
            </a:defPPr>
            <a:lvl1pPr marL="342900" marR="0" indent="-342900" algn="ctr" eaLnBrk="1" hangingPunct="1">
              <a:lnSpc>
                <a:spcPct val="120000"/>
              </a:lnSpc>
              <a:spcBef>
                <a:spcPct val="5000"/>
              </a:spcBef>
              <a:buClrTx/>
              <a:buSzTx/>
              <a:buFontTx/>
              <a:defRPr kumimoji="1" strike="noStrike" cap="none" spc="0" normalizeH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algn="l"/>
            <a:r>
              <a:rPr lang="en-US" altLang="zh-CN" dirty="0"/>
              <a:t>free(p)</a:t>
            </a:r>
            <a:r>
              <a:rPr lang="zh-CN" altLang="en-US" dirty="0"/>
              <a:t>；   </a:t>
            </a:r>
            <a:r>
              <a:rPr lang="en-US" altLang="zh-CN" dirty="0"/>
              <a:t>//</a:t>
            </a:r>
            <a:r>
              <a:rPr lang="zh-CN" altLang="en-US" dirty="0"/>
              <a:t>释放</a:t>
            </a:r>
            <a:r>
              <a:rPr lang="en-US" altLang="zh-CN" dirty="0" err="1"/>
              <a:t>malloc</a:t>
            </a:r>
            <a:r>
              <a:rPr lang="zh-CN" altLang="en-US" dirty="0"/>
              <a:t>申请的空间</a:t>
            </a:r>
          </a:p>
          <a:p>
            <a:pPr algn="l"/>
            <a:r>
              <a:rPr lang="en-US" altLang="zh-CN" dirty="0"/>
              <a:t>delete  p;  //</a:t>
            </a:r>
            <a:r>
              <a:rPr lang="zh-CN" altLang="en-US" dirty="0"/>
              <a:t>释放</a:t>
            </a:r>
            <a:r>
              <a:rPr lang="en-US" altLang="zh-CN" dirty="0"/>
              <a:t>new</a:t>
            </a:r>
            <a:r>
              <a:rPr lang="zh-CN" altLang="en-US" dirty="0"/>
              <a:t>申请的空间</a:t>
            </a:r>
          </a:p>
          <a:p>
            <a:pPr algn="l"/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/>
          <p:nvPr/>
        </p:nvSpPr>
        <p:spPr>
          <a:xfrm>
            <a:off x="191344" y="9667"/>
            <a:ext cx="8713788" cy="267765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3．结点分量的访问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所指向的结点的数据域的访问：</a:t>
            </a:r>
          </a:p>
          <a:p>
            <a:pPr eaLnBrk="1" hangingPunct="1"/>
            <a:endParaRPr lang="zh-CN" altLang="pt-BR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pt-BR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pt-BR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pt-BR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pt-BR" dirty="0">
                <a:latin typeface="楷体" panose="02010609060101010101" pitchFamily="49" charset="-122"/>
                <a:ea typeface="楷体" panose="02010609060101010101" pitchFamily="49" charset="-122"/>
              </a:rPr>
              <a:t>   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所指向的结点的指针域的访问：</a:t>
            </a:r>
          </a:p>
        </p:txBody>
      </p:sp>
      <p:sp>
        <p:nvSpPr>
          <p:cNvPr id="29699" name="Text Box 6"/>
          <p:cNvSpPr txBox="1"/>
          <p:nvPr/>
        </p:nvSpPr>
        <p:spPr>
          <a:xfrm>
            <a:off x="623392" y="1085478"/>
            <a:ext cx="2664296" cy="10081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>
            <a:defPPr>
              <a:defRPr lang="zh-CN"/>
            </a:defPPr>
            <a:lvl1pPr marL="342900" marR="0" indent="-342900" algn="ctr" eaLnBrk="1" hangingPunct="1">
              <a:lnSpc>
                <a:spcPct val="120000"/>
              </a:lnSpc>
              <a:spcBef>
                <a:spcPct val="5000"/>
              </a:spcBef>
              <a:buClrTx/>
              <a:buSzTx/>
              <a:buFontTx/>
              <a:defRPr kumimoji="1" strike="noStrike" cap="none" spc="0" normalizeH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algn="l"/>
            <a:r>
              <a:rPr lang="pt-BR" altLang="zh-CN" dirty="0"/>
              <a:t>(*p).data </a:t>
            </a:r>
            <a:r>
              <a:rPr lang="en-US" altLang="zh-CN" dirty="0"/>
              <a:t>  </a:t>
            </a:r>
            <a:r>
              <a:rPr lang="zh-CN" altLang="pt-BR" dirty="0"/>
              <a:t> </a:t>
            </a:r>
          </a:p>
          <a:p>
            <a:pPr algn="l"/>
            <a:r>
              <a:rPr lang="zh-CN" altLang="pt-BR" dirty="0"/>
              <a:t> </a:t>
            </a:r>
            <a:r>
              <a:rPr lang="pt-BR" altLang="zh-CN" dirty="0">
                <a:solidFill>
                  <a:srgbClr val="C00000"/>
                </a:solidFill>
              </a:rPr>
              <a:t>p-&gt;data 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700" name="Text Box 7"/>
          <p:cNvSpPr txBox="1"/>
          <p:nvPr/>
        </p:nvSpPr>
        <p:spPr>
          <a:xfrm>
            <a:off x="623392" y="2924945"/>
            <a:ext cx="2664296" cy="10081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>
            <a:defPPr>
              <a:defRPr lang="zh-CN"/>
            </a:defPPr>
            <a:lvl1pPr marL="342900" marR="0" indent="-342900" algn="ctr" eaLnBrk="1" hangingPunct="1">
              <a:lnSpc>
                <a:spcPct val="120000"/>
              </a:lnSpc>
              <a:spcBef>
                <a:spcPct val="5000"/>
              </a:spcBef>
              <a:buClrTx/>
              <a:buSzTx/>
              <a:buFontTx/>
              <a:defRPr kumimoji="1" strike="noStrike" cap="none" spc="0" normalizeH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algn="l"/>
            <a:r>
              <a:rPr lang="en-US" altLang="zh-CN" dirty="0"/>
              <a:t>(*p).next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p-&gt;next   </a:t>
            </a:r>
            <a:r>
              <a:rPr lang="zh-CN" altLang="pt-BR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云形标注 4"/>
          <p:cNvSpPr/>
          <p:nvPr/>
        </p:nvSpPr>
        <p:spPr bwMode="auto">
          <a:xfrm>
            <a:off x="5015880" y="1124744"/>
            <a:ext cx="5472608" cy="680726"/>
          </a:xfrm>
          <a:prstGeom prst="cloudCallout">
            <a:avLst>
              <a:gd name="adj1" fmla="val -104375"/>
              <a:gd name="adj2" fmla="val 55372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直接对指针访问比先取内容再访问的方式更直接、更常用！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75" y="401298"/>
            <a:ext cx="2952725" cy="1125205"/>
          </a:xfrm>
          <a:prstGeom prst="rect">
            <a:avLst/>
          </a:prstGeom>
          <a:noFill/>
        </p:spPr>
      </p:pic>
      <p:sp>
        <p:nvSpPr>
          <p:cNvPr id="30722" name="Text Box 4"/>
          <p:cNvSpPr txBox="1"/>
          <p:nvPr/>
        </p:nvSpPr>
        <p:spPr>
          <a:xfrm>
            <a:off x="-23688" y="-43052"/>
            <a:ext cx="10369152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7.3】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是已经定义过的结构类型，包含一个数据域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data,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一个指针域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next,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分析创建包含两个结点的链表的过程。</a:t>
            </a:r>
          </a:p>
        </p:txBody>
      </p:sp>
      <p:sp>
        <p:nvSpPr>
          <p:cNvPr id="30723" name="Text Box 7"/>
          <p:cNvSpPr txBox="1"/>
          <p:nvPr/>
        </p:nvSpPr>
        <p:spPr>
          <a:xfrm>
            <a:off x="191344" y="1019852"/>
            <a:ext cx="12000656" cy="2382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①建立第一个结点需两步：为其申请存放空间；为其数据域赋值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②建立第二个结点需三步：前两步同上，第三步将其指针域置空（因其为最后一个结点）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③将第二个结点连接到第一个结点之后，即让第一个结点的指针域指向第二个结点。</a:t>
            </a: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299547" y="3688457"/>
            <a:ext cx="9144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p=(struct node *)malloc(sizeof(struct  node));</a:t>
            </a: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;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为第二个结点的指针域赋值</a:t>
            </a: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345464" y="4941044"/>
            <a:ext cx="647700" cy="935037"/>
            <a:chOff x="4150" y="2251"/>
            <a:chExt cx="408" cy="589"/>
          </a:xfrm>
        </p:grpSpPr>
        <p:sp>
          <p:nvSpPr>
            <p:cNvPr id="6" name="Line 6"/>
            <p:cNvSpPr/>
            <p:nvPr/>
          </p:nvSpPr>
          <p:spPr>
            <a:xfrm>
              <a:off x="4150" y="2251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Line 7"/>
            <p:cNvSpPr/>
            <p:nvPr/>
          </p:nvSpPr>
          <p:spPr>
            <a:xfrm>
              <a:off x="4558" y="2251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24"/>
          <p:cNvGrpSpPr/>
          <p:nvPr/>
        </p:nvGrpSpPr>
        <p:grpSpPr>
          <a:xfrm>
            <a:off x="8545239" y="4725144"/>
            <a:ext cx="2016125" cy="531812"/>
            <a:chOff x="2245" y="2387"/>
            <a:chExt cx="1270" cy="335"/>
          </a:xfrm>
        </p:grpSpPr>
        <p:sp>
          <p:nvSpPr>
            <p:cNvPr id="9" name="Line 11"/>
            <p:cNvSpPr/>
            <p:nvPr/>
          </p:nvSpPr>
          <p:spPr>
            <a:xfrm>
              <a:off x="2245" y="2523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0" name="Group 23"/>
            <p:cNvGrpSpPr/>
            <p:nvPr/>
          </p:nvGrpSpPr>
          <p:grpSpPr>
            <a:xfrm>
              <a:off x="2290" y="2387"/>
              <a:ext cx="1225" cy="335"/>
              <a:chOff x="2290" y="2387"/>
              <a:chExt cx="1225" cy="335"/>
            </a:xfrm>
          </p:grpSpPr>
          <p:grpSp>
            <p:nvGrpSpPr>
              <p:cNvPr id="11" name="Group 22"/>
              <p:cNvGrpSpPr/>
              <p:nvPr/>
            </p:nvGrpSpPr>
            <p:grpSpPr>
              <a:xfrm>
                <a:off x="2290" y="2387"/>
                <a:ext cx="1225" cy="335"/>
                <a:chOff x="2290" y="2387"/>
                <a:chExt cx="1225" cy="335"/>
              </a:xfrm>
            </p:grpSpPr>
            <p:sp>
              <p:nvSpPr>
                <p:cNvPr id="13" name="Rectangle 10"/>
                <p:cNvSpPr/>
                <p:nvPr/>
              </p:nvSpPr>
              <p:spPr>
                <a:xfrm>
                  <a:off x="2698" y="2387"/>
                  <a:ext cx="817" cy="27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Text Box 12"/>
                <p:cNvSpPr txBox="1"/>
                <p:nvPr/>
              </p:nvSpPr>
              <p:spPr>
                <a:xfrm>
                  <a:off x="2290" y="2432"/>
                  <a:ext cx="318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</p:txBody>
            </p:sp>
          </p:grpSp>
          <p:sp>
            <p:nvSpPr>
              <p:cNvPr id="12" name="Line 13"/>
              <p:cNvSpPr/>
              <p:nvPr/>
            </p:nvSpPr>
            <p:spPr>
              <a:xfrm>
                <a:off x="3243" y="2387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5" name="Text Box 14"/>
          <p:cNvSpPr txBox="1"/>
          <p:nvPr/>
        </p:nvSpPr>
        <p:spPr>
          <a:xfrm>
            <a:off x="9337401" y="4725144"/>
            <a:ext cx="5762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16" name="Group 26"/>
          <p:cNvGrpSpPr/>
          <p:nvPr/>
        </p:nvGrpSpPr>
        <p:grpSpPr>
          <a:xfrm>
            <a:off x="9840639" y="5733206"/>
            <a:ext cx="2100262" cy="614363"/>
            <a:chOff x="3061" y="3022"/>
            <a:chExt cx="1323" cy="387"/>
          </a:xfrm>
        </p:grpSpPr>
        <p:sp>
          <p:nvSpPr>
            <p:cNvPr id="17" name="Line 18"/>
            <p:cNvSpPr/>
            <p:nvPr/>
          </p:nvSpPr>
          <p:spPr>
            <a:xfrm>
              <a:off x="3061" y="3294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8" name="Group 25"/>
            <p:cNvGrpSpPr/>
            <p:nvPr/>
          </p:nvGrpSpPr>
          <p:grpSpPr>
            <a:xfrm>
              <a:off x="3061" y="3022"/>
              <a:ext cx="1323" cy="387"/>
              <a:chOff x="3107" y="3022"/>
              <a:chExt cx="1323" cy="387"/>
            </a:xfrm>
          </p:grpSpPr>
          <p:sp>
            <p:nvSpPr>
              <p:cNvPr id="19" name="Rectangle 17"/>
              <p:cNvSpPr/>
              <p:nvPr/>
            </p:nvSpPr>
            <p:spPr>
              <a:xfrm>
                <a:off x="3613" y="3137"/>
                <a:ext cx="817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Line 19"/>
              <p:cNvSpPr/>
              <p:nvPr/>
            </p:nvSpPr>
            <p:spPr>
              <a:xfrm>
                <a:off x="4158" y="3137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" name="Text Box 20"/>
              <p:cNvSpPr txBox="1"/>
              <p:nvPr/>
            </p:nvSpPr>
            <p:spPr>
              <a:xfrm>
                <a:off x="3107" y="3022"/>
                <a:ext cx="40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</p:grpSp>
      </p:grpSp>
      <p:sp>
        <p:nvSpPr>
          <p:cNvPr id="22" name="Text Box 21"/>
          <p:cNvSpPr txBox="1"/>
          <p:nvPr/>
        </p:nvSpPr>
        <p:spPr>
          <a:xfrm>
            <a:off x="10848701" y="5949106"/>
            <a:ext cx="5032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3" name="Text Box 27"/>
          <p:cNvSpPr txBox="1"/>
          <p:nvPr/>
        </p:nvSpPr>
        <p:spPr>
          <a:xfrm>
            <a:off x="299547" y="3617019"/>
            <a:ext cx="37798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p=new node;</a:t>
            </a:r>
          </a:p>
        </p:txBody>
      </p:sp>
      <p:sp>
        <p:nvSpPr>
          <p:cNvPr id="24" name="Text Box 28"/>
          <p:cNvSpPr txBox="1"/>
          <p:nvPr/>
        </p:nvSpPr>
        <p:spPr>
          <a:xfrm>
            <a:off x="299547" y="4553644"/>
            <a:ext cx="27003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p-&gt;data=10;</a:t>
            </a:r>
          </a:p>
        </p:txBody>
      </p:sp>
      <p:sp>
        <p:nvSpPr>
          <p:cNvPr id="25" name="Text Box 29"/>
          <p:cNvSpPr txBox="1"/>
          <p:nvPr/>
        </p:nvSpPr>
        <p:spPr>
          <a:xfrm>
            <a:off x="299547" y="4912419"/>
            <a:ext cx="29876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q=new node;</a:t>
            </a:r>
          </a:p>
        </p:txBody>
      </p:sp>
      <p:sp>
        <p:nvSpPr>
          <p:cNvPr id="26" name="Text Box 30"/>
          <p:cNvSpPr txBox="1"/>
          <p:nvPr/>
        </p:nvSpPr>
        <p:spPr>
          <a:xfrm>
            <a:off x="299547" y="5272782"/>
            <a:ext cx="26273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q-&gt;data=20;</a:t>
            </a:r>
          </a:p>
        </p:txBody>
      </p:sp>
      <p:sp>
        <p:nvSpPr>
          <p:cNvPr id="27" name="Text Box 31"/>
          <p:cNvSpPr txBox="1"/>
          <p:nvPr/>
        </p:nvSpPr>
        <p:spPr>
          <a:xfrm>
            <a:off x="11424964" y="5949106"/>
            <a:ext cx="6477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28" name="Text Box 32"/>
          <p:cNvSpPr txBox="1"/>
          <p:nvPr/>
        </p:nvSpPr>
        <p:spPr>
          <a:xfrm>
            <a:off x="299547" y="5633144"/>
            <a:ext cx="30591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q-&gt;next=NULL</a:t>
            </a:r>
          </a:p>
        </p:txBody>
      </p:sp>
      <p:sp>
        <p:nvSpPr>
          <p:cNvPr id="29" name="Text Box 33"/>
          <p:cNvSpPr txBox="1"/>
          <p:nvPr/>
        </p:nvSpPr>
        <p:spPr>
          <a:xfrm>
            <a:off x="299547" y="6064944"/>
            <a:ext cx="30972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p-&gt;next=q;</a:t>
            </a:r>
          </a:p>
        </p:txBody>
      </p:sp>
      <p:sp>
        <p:nvSpPr>
          <p:cNvPr id="30" name="Text Box 34"/>
          <p:cNvSpPr txBox="1"/>
          <p:nvPr/>
        </p:nvSpPr>
        <p:spPr>
          <a:xfrm>
            <a:off x="263352" y="3042027"/>
            <a:ext cx="60848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程序实现过程模拟：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7328" y="0"/>
            <a:ext cx="7772400" cy="990600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7.3.2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链表的建立</a:t>
            </a:r>
          </a:p>
        </p:txBody>
      </p:sp>
      <p:sp>
        <p:nvSpPr>
          <p:cNvPr id="32771" name="Text Box 6"/>
          <p:cNvSpPr txBox="1"/>
          <p:nvPr/>
        </p:nvSpPr>
        <p:spPr>
          <a:xfrm>
            <a:off x="32356" y="521129"/>
            <a:ext cx="10960187" cy="63628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7.4】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创建一个含有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个结点的、包含一个数据域，且类型为整型的单链表。</a:t>
            </a:r>
          </a:p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基础上，一个一个地建立新结点，并输入各结点数据，然后建立起前后相链的关系，步骤如下：</a:t>
            </a:r>
          </a:p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①首先从一个空表开始，即设置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②申请一个新结点存储区域，让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指向该结点，然后向其数据域输入数据。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所指向的结点插入到链表中。</a:t>
            </a:r>
          </a:p>
          <a:p>
            <a:pPr lvl="1" eaLnBrk="1" hangingPunct="1">
              <a:lnSpc>
                <a:spcPct val="110000"/>
              </a:lnSpc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如果当前链表是空表，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所指向的结点应该成为该链表中唯一的一个结点，故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tail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都应该指向该结点。</a:t>
            </a:r>
          </a:p>
          <a:p>
            <a:pPr lvl="1" eaLnBrk="1" hangingPunct="1">
              <a:lnSpc>
                <a:spcPct val="110000"/>
              </a:lnSpc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如果当前链表非空，则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所指向的结点应该做为链表中的最后一个结点加入到链表中，故应该将其插在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tail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指向的结点后面。</a:t>
            </a:r>
          </a:p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④ 重复执行第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步共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次。</a:t>
            </a:r>
          </a:p>
          <a:p>
            <a:pPr eaLnBrk="1" hangingPunct="1">
              <a:lnSpc>
                <a:spcPct val="110000"/>
              </a:lnSpc>
              <a:spcBef>
                <a:spcPts val="9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⑤ 将最后一个结点的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域置空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(NULL)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云形标注 3"/>
          <p:cNvSpPr/>
          <p:nvPr/>
        </p:nvSpPr>
        <p:spPr bwMode="auto">
          <a:xfrm>
            <a:off x="6168008" y="2204864"/>
            <a:ext cx="6120680" cy="680726"/>
          </a:xfrm>
          <a:prstGeom prst="cloudCallout">
            <a:avLst>
              <a:gd name="adj1" fmla="val -76208"/>
              <a:gd name="adj2" fmla="val 88320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此处的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newnode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是一个指向某结点的指针，注意与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node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的区别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5"/>
          <p:cNvSpPr txBox="1"/>
          <p:nvPr/>
        </p:nvSpPr>
        <p:spPr>
          <a:xfrm>
            <a:off x="137339" y="116686"/>
            <a:ext cx="8748712" cy="636968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 &lt;iostream&gt;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 node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int  data;  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*next;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 node  *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create(int n 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*head = NULL;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*tail,*newnode;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int  x;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for (int i=0; i&lt;n; i++)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cin&gt;&gt;x;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newnode=                  ; //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申请存放空间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newnode-&gt;data=x;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278535" name="Text Box 7"/>
          <p:cNvSpPr txBox="1"/>
          <p:nvPr/>
        </p:nvSpPr>
        <p:spPr>
          <a:xfrm>
            <a:off x="2423592" y="5229200"/>
            <a:ext cx="18716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 node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4727848" y="764704"/>
            <a:ext cx="5976664" cy="1400806"/>
          </a:xfrm>
          <a:prstGeom prst="cloudCallout">
            <a:avLst>
              <a:gd name="adj1" fmla="val -96154"/>
              <a:gd name="adj2" fmla="val 6896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creat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函数的功能是创建链表，故将函数内创建的链表的表头指针作为函数返回值带回主函数，以便去参与链表的其它操作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6"/>
          <p:cNvSpPr txBox="1"/>
          <p:nvPr/>
        </p:nvSpPr>
        <p:spPr>
          <a:xfrm>
            <a:off x="335360" y="59373"/>
            <a:ext cx="7704856" cy="674030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if(head==NULL)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;   //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成为空表的第一个结点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;//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连接到原来的表尾</a:t>
            </a: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   //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成为新的表尾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return(head);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{struct node  *head;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int n;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cout&lt;&lt;"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请输入初始链表结点数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:";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cin&gt;&gt;n;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head = create(n);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system("pause");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return 0;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79579" name="Text Box 27"/>
          <p:cNvSpPr txBox="1"/>
          <p:nvPr/>
        </p:nvSpPr>
        <p:spPr>
          <a:xfrm>
            <a:off x="839416" y="404664"/>
            <a:ext cx="2159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head=newnode</a:t>
            </a:r>
          </a:p>
        </p:txBody>
      </p:sp>
      <p:sp>
        <p:nvSpPr>
          <p:cNvPr id="279580" name="Text Box 28"/>
          <p:cNvSpPr txBox="1"/>
          <p:nvPr/>
        </p:nvSpPr>
        <p:spPr>
          <a:xfrm>
            <a:off x="839416" y="1124744"/>
            <a:ext cx="2808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tail-&gt;next=newnode</a:t>
            </a:r>
          </a:p>
        </p:txBody>
      </p:sp>
      <p:sp>
        <p:nvSpPr>
          <p:cNvPr id="279581" name="Text Box 29"/>
          <p:cNvSpPr txBox="1"/>
          <p:nvPr/>
        </p:nvSpPr>
        <p:spPr>
          <a:xfrm>
            <a:off x="839416" y="1556792"/>
            <a:ext cx="20875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tail = newnode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9416" y="227687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tail-&gt;next=NULL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 bwMode="auto">
          <a:xfrm>
            <a:off x="6600056" y="2398174"/>
            <a:ext cx="4392488" cy="680726"/>
          </a:xfrm>
          <a:prstGeom prst="cloudCallout">
            <a:avLst>
              <a:gd name="adj1" fmla="val -73339"/>
              <a:gd name="adj2" fmla="val -87827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此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creat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函数创建的是与输入顺序一致的链表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6635234" y="4365103"/>
            <a:ext cx="5437429" cy="1052597"/>
          </a:xfrm>
          <a:prstGeom prst="cloudCallout">
            <a:avLst>
              <a:gd name="adj1" fmla="val -73339"/>
              <a:gd name="adj2" fmla="val -87827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思考：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若创建与输入顺序相反的链表，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creat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函数如何编写？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9" grpId="0"/>
      <p:bldP spid="279580" grpId="0"/>
      <p:bldP spid="279581" grpId="0"/>
      <p:bldP spid="2" grpId="0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352" y="116632"/>
            <a:ext cx="4680520" cy="6740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*create(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 *head = NULL,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node;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-&gt;data;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(head == NULL)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3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>
              <a:lnSpc>
                <a:spcPct val="9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NULL;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3">
              <a:lnSpc>
                <a:spcPct val="9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head;</a:t>
            </a:r>
          </a:p>
          <a:p>
            <a:pPr lvl="3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head;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9896" y="1130508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若输入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）个整数如下：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1 2 3 4 5 6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则创建的链表形式如下：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186592" y="2388009"/>
            <a:ext cx="5676081" cy="1010352"/>
            <a:chOff x="5244455" y="4002824"/>
            <a:chExt cx="5676081" cy="1010352"/>
          </a:xfrm>
        </p:grpSpPr>
        <p:sp>
          <p:nvSpPr>
            <p:cNvPr id="6" name="矩形 5"/>
            <p:cNvSpPr/>
            <p:nvPr/>
          </p:nvSpPr>
          <p:spPr bwMode="auto">
            <a:xfrm>
              <a:off x="6124338" y="4287328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kumimoji="0" lang="zh-CN" altLang="en-US" sz="2400" b="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124338" y="4647368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484378" y="4827388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6772410" y="4575360"/>
              <a:ext cx="0" cy="252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6772410" y="457536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4" name="矩形 13"/>
            <p:cNvSpPr/>
            <p:nvPr/>
          </p:nvSpPr>
          <p:spPr bwMode="auto">
            <a:xfrm>
              <a:off x="6974298" y="4287328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r>
                <a:rPr lang="en-US" altLang="zh-CN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zh-CN" alt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974298" y="4647368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7334338" y="4827388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7622370" y="4575360"/>
              <a:ext cx="0" cy="252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622370" y="457536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9" name="矩形 18"/>
            <p:cNvSpPr/>
            <p:nvPr/>
          </p:nvSpPr>
          <p:spPr bwMode="auto">
            <a:xfrm>
              <a:off x="7820204" y="4293096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r>
                <a:rPr lang="en-US" altLang="zh-CN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zh-CN" alt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820204" y="4653136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8180244" y="4833156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8468276" y="4581128"/>
              <a:ext cx="0" cy="252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8468276" y="458112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4" name="矩形 23"/>
            <p:cNvSpPr/>
            <p:nvPr/>
          </p:nvSpPr>
          <p:spPr bwMode="auto">
            <a:xfrm>
              <a:off x="8684300" y="4284469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r>
                <a:rPr lang="en-US" altLang="zh-CN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CN" alt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684300" y="4644509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9044340" y="4824529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9332372" y="4572501"/>
              <a:ext cx="0" cy="252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9332372" y="457250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9" name="矩形 28"/>
            <p:cNvSpPr/>
            <p:nvPr/>
          </p:nvSpPr>
          <p:spPr bwMode="auto">
            <a:xfrm>
              <a:off x="9548396" y="4284469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r>
                <a:rPr lang="en-US" altLang="zh-CN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548396" y="4644509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9908436" y="4824529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10196468" y="4572501"/>
              <a:ext cx="0" cy="2520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10196468" y="457250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矩形 33"/>
            <p:cNvSpPr/>
            <p:nvPr/>
          </p:nvSpPr>
          <p:spPr bwMode="auto">
            <a:xfrm>
              <a:off x="10416480" y="4284469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r>
                <a:rPr lang="en-US" altLang="zh-CN" b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0416480" y="4644509"/>
              <a:ext cx="504056" cy="36004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仿宋_GB2312" pitchFamily="49" charset="-122"/>
                </a:rPr>
                <a:t>NULL</a:t>
              </a:r>
              <a:endParaRPr kumimoji="0" lang="zh-CN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cxnSp>
          <p:nvCxnSpPr>
            <p:cNvPr id="40" name="直接箭头连接符 39"/>
            <p:cNvCxnSpPr>
              <a:endCxn id="6" idx="1"/>
            </p:cNvCxnSpPr>
            <p:nvPr/>
          </p:nvCxnSpPr>
          <p:spPr bwMode="auto">
            <a:xfrm flipV="1">
              <a:off x="5620282" y="4467348"/>
              <a:ext cx="504056" cy="57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1" name="文本框 40"/>
            <p:cNvSpPr txBox="1"/>
            <p:nvPr/>
          </p:nvSpPr>
          <p:spPr>
            <a:xfrm>
              <a:off x="5244455" y="4002824"/>
              <a:ext cx="1047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/>
                <a:t>head</a:t>
              </a:r>
              <a:endParaRPr lang="zh-CN" altLang="en-US" b="0" dirty="0"/>
            </a:p>
          </p:txBody>
        </p:sp>
      </p:grpSp>
      <p:sp>
        <p:nvSpPr>
          <p:cNvPr id="42" name="云形标注 41"/>
          <p:cNvSpPr/>
          <p:nvPr/>
        </p:nvSpPr>
        <p:spPr bwMode="auto">
          <a:xfrm>
            <a:off x="5186592" y="4608120"/>
            <a:ext cx="4235921" cy="720080"/>
          </a:xfrm>
          <a:prstGeom prst="cloudCallout">
            <a:avLst>
              <a:gd name="adj1" fmla="val -78409"/>
              <a:gd name="adj2" fmla="val -14750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向表头前插入新结点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云形标注 43"/>
          <p:cNvSpPr/>
          <p:nvPr/>
        </p:nvSpPr>
        <p:spPr bwMode="auto">
          <a:xfrm>
            <a:off x="5258381" y="3728897"/>
            <a:ext cx="4232152" cy="720080"/>
          </a:xfrm>
          <a:prstGeom prst="cloudCallout">
            <a:avLst>
              <a:gd name="adj1" fmla="val -84897"/>
              <a:gd name="adj2" fmla="val -43501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第一个插入的结点成为链表中最后一个结点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6592" y="116632"/>
            <a:ext cx="558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按输入的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相反顺序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创建链表实际上就是不断将新结点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向表头前插入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的过程。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云形标注 37"/>
          <p:cNvSpPr/>
          <p:nvPr/>
        </p:nvSpPr>
        <p:spPr bwMode="auto">
          <a:xfrm>
            <a:off x="4812610" y="5519717"/>
            <a:ext cx="5037963" cy="501571"/>
          </a:xfrm>
          <a:prstGeom prst="cloudCallout">
            <a:avLst>
              <a:gd name="adj1" fmla="val -88591"/>
              <a:gd name="adj2" fmla="val -73451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当前的表头指向新结点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8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336" y="49476"/>
            <a:ext cx="5112568" cy="49244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若定义几个通常的相互独立的数组：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name[N][20];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[N][8];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score[N][3] ; 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[N];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且已定义过如下变量：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temps;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double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tempa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char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tempnu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[8];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char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tempna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[20];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5920" y="44624"/>
            <a:ext cx="6048672" cy="67587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则排序过程需如下实现：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&lt;N-1;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for(j=0; j&lt;N-1-i;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j++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        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[j]&gt;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[j+1])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{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[j];                   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[j]=score[j+1];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[j+1]=temps;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tempnu,num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[j]); </a:t>
            </a: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[j],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[j+1]);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[j+1],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tempnu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tempna,name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[j]);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(name[j],name[j+1]);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(name[j+1],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tempna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);  </a:t>
            </a: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for(k=0;k&lt;3;k++)</a:t>
            </a: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{    temps=score[j][k] ;</a:t>
            </a: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score[j][k]=score[j+1][k];</a:t>
            </a: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score[j+1][k]=temps;</a:t>
            </a: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}  </a:t>
            </a:r>
          </a:p>
          <a:p>
            <a:pPr indent="228600" algn="just">
              <a:lnSpc>
                <a:spcPct val="9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} 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云形标注 3"/>
          <p:cNvSpPr/>
          <p:nvPr/>
        </p:nvSpPr>
        <p:spPr bwMode="auto">
          <a:xfrm>
            <a:off x="1149631" y="4581128"/>
            <a:ext cx="4658337" cy="890674"/>
          </a:xfrm>
          <a:prstGeom prst="cloudCallout">
            <a:avLst>
              <a:gd name="adj1" fmla="val 57736"/>
              <a:gd name="adj2" fmla="val -334455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eaLnBrk="1" hangingPunct="1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缺陷：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多个数组间缺乏内在联系，处理不方便</a:t>
            </a:r>
          </a:p>
        </p:txBody>
      </p:sp>
      <p:sp>
        <p:nvSpPr>
          <p:cNvPr id="5" name="云形标注 4"/>
          <p:cNvSpPr/>
          <p:nvPr/>
        </p:nvSpPr>
        <p:spPr bwMode="auto">
          <a:xfrm>
            <a:off x="8760296" y="620688"/>
            <a:ext cx="2520280" cy="890674"/>
          </a:xfrm>
          <a:prstGeom prst="cloudCallout">
            <a:avLst>
              <a:gd name="adj1" fmla="val -33165"/>
              <a:gd name="adj2" fmla="val 10428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需要一一交换各项数据</a:t>
            </a:r>
          </a:p>
        </p:txBody>
      </p:sp>
    </p:spTree>
    <p:extLst>
      <p:ext uri="{BB962C8B-B14F-4D97-AF65-F5344CB8AC3E}">
        <p14:creationId xmlns:p14="http://schemas.microsoft.com/office/powerpoint/2010/main" val="31667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91344" y="-1522"/>
            <a:ext cx="7772400" cy="685800"/>
          </a:xfrm>
          <a:solidFill>
            <a:srgbClr val="FFFFFF"/>
          </a:solidFill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7.3.3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链表的常见操作</a:t>
            </a:r>
          </a:p>
        </p:txBody>
      </p:sp>
      <p:sp>
        <p:nvSpPr>
          <p:cNvPr id="36868" name="Text Box 7"/>
          <p:cNvSpPr txBox="1"/>
          <p:nvPr/>
        </p:nvSpPr>
        <p:spPr>
          <a:xfrm>
            <a:off x="184744" y="1196752"/>
            <a:ext cx="11167839" cy="2431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由于链表的指针域中包含了后继结点的存储地址，所以只要知道该链表的头指针，即可依次对每个结点进行访问。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7.4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中建立的单链表的各结点的值。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是指向链表中结点的指针，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让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从表头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开始逐一指向后续的各个结点，每指向一个结点，便通过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访问结点的数据域，直到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44" y="3541072"/>
            <a:ext cx="8713788" cy="341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void print(struct node  *head)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struct node *p=head;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while(                        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cout&lt;&lt;p-&gt;data&lt;&lt;'\t';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              ;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	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775669" y="5664200"/>
            <a:ext cx="19446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 = p-&gt;next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3552" y="465313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p!=NULL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 bwMode="auto">
          <a:xfrm>
            <a:off x="5844755" y="5554024"/>
            <a:ext cx="3060377" cy="680726"/>
          </a:xfrm>
          <a:prstGeom prst="cloudCallout">
            <a:avLst>
              <a:gd name="adj1" fmla="val -122752"/>
              <a:gd name="adj2" fmla="val -1821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能修改为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p++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吗？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224942" y="571035"/>
            <a:ext cx="7772400" cy="5762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kern="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600" kern="0" dirty="0">
                <a:latin typeface="楷体" panose="02010609060101010101" pitchFamily="49" charset="-122"/>
                <a:ea typeface="楷体" panose="02010609060101010101" pitchFamily="49" charset="-122"/>
              </a:rPr>
              <a:t>遍历链表</a:t>
            </a:r>
            <a:endParaRPr lang="zh-CN" altLang="en-US" sz="26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云形标注 9"/>
          <p:cNvSpPr/>
          <p:nvPr/>
        </p:nvSpPr>
        <p:spPr bwMode="auto">
          <a:xfrm>
            <a:off x="4278599" y="4000189"/>
            <a:ext cx="6192688" cy="680726"/>
          </a:xfrm>
          <a:prstGeom prst="cloudCallout">
            <a:avLst>
              <a:gd name="adj1" fmla="val -59590"/>
              <a:gd name="adj2" fmla="val -61637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主函数将表头指针传给形参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head,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函数内部完成对链表中数据的输出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299041" y="44450"/>
            <a:ext cx="7772400" cy="576238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 统计结点个数</a:t>
            </a:r>
          </a:p>
        </p:txBody>
      </p:sp>
      <p:sp>
        <p:nvSpPr>
          <p:cNvPr id="38915" name="Rectangle 5"/>
          <p:cNvSpPr/>
          <p:nvPr/>
        </p:nvSpPr>
        <p:spPr>
          <a:xfrm>
            <a:off x="119336" y="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/>
            <a:endParaRPr lang="zh-CN" altLang="zh-CN" sz="5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Text Box 6"/>
          <p:cNvSpPr txBox="1"/>
          <p:nvPr/>
        </p:nvSpPr>
        <p:spPr>
          <a:xfrm>
            <a:off x="139518" y="685800"/>
            <a:ext cx="10709010" cy="56384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7.6】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统计例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中创建的链表中结点的个数。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定义一个指针从表头结点开始，每经过一个结点，计数器的值增加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。实现统计的函数形式如下：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 count(struct node  *head)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struct node  *p = head;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int n = 0;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 (p != NULL)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n++;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p = p-&gt;next;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return(n);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/>
          <p:nvPr/>
        </p:nvSpPr>
        <p:spPr>
          <a:xfrm>
            <a:off x="191726" y="-27384"/>
            <a:ext cx="84963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查找结点</a:t>
            </a:r>
          </a:p>
        </p:txBody>
      </p:sp>
      <p:sp>
        <p:nvSpPr>
          <p:cNvPr id="39939" name="Text Box 4"/>
          <p:cNvSpPr txBox="1"/>
          <p:nvPr/>
        </p:nvSpPr>
        <p:spPr>
          <a:xfrm>
            <a:off x="119336" y="476672"/>
            <a:ext cx="6120680" cy="5355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7.7】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在链表中按序号查找第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个结点。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6600056" y="953341"/>
            <a:ext cx="4392488" cy="23083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设置一个序号计数器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和一个指针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从表头结点开始，顺着链表的链进行查找。仅当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j==i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并且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p!= 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时查找成功，否则查找不成功。</a:t>
            </a:r>
          </a:p>
        </p:txBody>
      </p:sp>
      <p:sp>
        <p:nvSpPr>
          <p:cNvPr id="8" name="Text Box 4"/>
          <p:cNvSpPr txBox="1"/>
          <p:nvPr/>
        </p:nvSpPr>
        <p:spPr>
          <a:xfrm>
            <a:off x="195383" y="953341"/>
            <a:ext cx="6188649" cy="600164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void search(struct node  *head, int  i)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j=1;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node  *p=head;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if(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&lt;1)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&lt;&lt;"illegal index\n";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else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{    while(j !=i &amp;&amp;p!= NULL)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{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j++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if(                                   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&lt;&lt;"index"&lt;&lt;i&lt;&lt;":"&lt;&lt;p-&gt;data;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else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&lt;&lt;"illegal index \n";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" name="Text Box 5"/>
          <p:cNvSpPr txBox="1"/>
          <p:nvPr/>
        </p:nvSpPr>
        <p:spPr>
          <a:xfrm>
            <a:off x="1343472" y="3866484"/>
            <a:ext cx="158432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p=p-&gt;next</a:t>
            </a:r>
          </a:p>
        </p:txBody>
      </p:sp>
      <p:sp>
        <p:nvSpPr>
          <p:cNvPr id="10" name="Text Box 6"/>
          <p:cNvSpPr txBox="1"/>
          <p:nvPr/>
        </p:nvSpPr>
        <p:spPr>
          <a:xfrm>
            <a:off x="1451682" y="4653136"/>
            <a:ext cx="345598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j==i&amp;&amp;p!=NULL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6001932" y="3613799"/>
            <a:ext cx="3060377" cy="680726"/>
          </a:xfrm>
          <a:prstGeom prst="cloudCallout">
            <a:avLst>
              <a:gd name="adj1" fmla="val -126675"/>
              <a:gd name="adj2" fmla="val 11746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可以只写成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p!=NULL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吗？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191344" y="0"/>
            <a:ext cx="7620000" cy="562273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在链表中插入结点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987" name="Text Box 4"/>
          <p:cNvSpPr txBox="1"/>
          <p:nvPr/>
        </p:nvSpPr>
        <p:spPr>
          <a:xfrm>
            <a:off x="191344" y="591071"/>
            <a:ext cx="1072919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假定指针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指向链表中的某个结点，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指向待插入结点。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988" name="Rectangle 5"/>
          <p:cNvSpPr/>
          <p:nvPr/>
        </p:nvSpPr>
        <p:spPr>
          <a:xfrm>
            <a:off x="3739480" y="1196752"/>
            <a:ext cx="1676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9" name="Rectangle 6"/>
          <p:cNvSpPr/>
          <p:nvPr/>
        </p:nvSpPr>
        <p:spPr>
          <a:xfrm>
            <a:off x="1377280" y="2263552"/>
            <a:ext cx="1676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0" name="Rectangle 7"/>
          <p:cNvSpPr/>
          <p:nvPr/>
        </p:nvSpPr>
        <p:spPr>
          <a:xfrm>
            <a:off x="3739480" y="2263552"/>
            <a:ext cx="1676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1" name="Rectangle 8"/>
          <p:cNvSpPr/>
          <p:nvPr/>
        </p:nvSpPr>
        <p:spPr>
          <a:xfrm>
            <a:off x="6406480" y="2263552"/>
            <a:ext cx="1676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2" name="Line 9"/>
          <p:cNvSpPr/>
          <p:nvPr/>
        </p:nvSpPr>
        <p:spPr>
          <a:xfrm>
            <a:off x="4501480" y="1196752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3" name="Line 10"/>
          <p:cNvSpPr/>
          <p:nvPr/>
        </p:nvSpPr>
        <p:spPr>
          <a:xfrm>
            <a:off x="2139280" y="2263552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4" name="Line 11"/>
          <p:cNvSpPr/>
          <p:nvPr/>
        </p:nvSpPr>
        <p:spPr>
          <a:xfrm>
            <a:off x="4577680" y="2263552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5" name="Line 12"/>
          <p:cNvSpPr/>
          <p:nvPr/>
        </p:nvSpPr>
        <p:spPr>
          <a:xfrm>
            <a:off x="7244680" y="2263552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6" name="Text Box 13"/>
          <p:cNvSpPr txBox="1"/>
          <p:nvPr/>
        </p:nvSpPr>
        <p:spPr>
          <a:xfrm>
            <a:off x="1515393" y="1196752"/>
            <a:ext cx="15382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41997" name="Line 14"/>
          <p:cNvSpPr/>
          <p:nvPr/>
        </p:nvSpPr>
        <p:spPr>
          <a:xfrm>
            <a:off x="2748880" y="1425352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8" name="Line 15"/>
          <p:cNvSpPr/>
          <p:nvPr/>
        </p:nvSpPr>
        <p:spPr>
          <a:xfrm>
            <a:off x="3053680" y="2492152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9" name="Line 16"/>
          <p:cNvSpPr/>
          <p:nvPr/>
        </p:nvSpPr>
        <p:spPr>
          <a:xfrm>
            <a:off x="5415880" y="2492152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00" name="Text Box 17"/>
          <p:cNvSpPr txBox="1"/>
          <p:nvPr/>
        </p:nvSpPr>
        <p:spPr>
          <a:xfrm>
            <a:off x="3815680" y="1196752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42001" name="Text Box 18"/>
          <p:cNvSpPr txBox="1"/>
          <p:nvPr/>
        </p:nvSpPr>
        <p:spPr>
          <a:xfrm>
            <a:off x="1529680" y="2263552"/>
            <a:ext cx="708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10                         15                               19</a:t>
            </a:r>
          </a:p>
        </p:txBody>
      </p:sp>
      <p:sp>
        <p:nvSpPr>
          <p:cNvPr id="42002" name="Line 19"/>
          <p:cNvSpPr/>
          <p:nvPr/>
        </p:nvSpPr>
        <p:spPr>
          <a:xfrm flipV="1">
            <a:off x="4395118" y="2682652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03" name="Text Box 20"/>
          <p:cNvSpPr txBox="1"/>
          <p:nvPr/>
        </p:nvSpPr>
        <p:spPr>
          <a:xfrm>
            <a:off x="4044280" y="3025552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behind</a:t>
            </a:r>
          </a:p>
        </p:txBody>
      </p:sp>
      <p:sp>
        <p:nvSpPr>
          <p:cNvPr id="42004" name="Line 21"/>
          <p:cNvSpPr/>
          <p:nvPr/>
        </p:nvSpPr>
        <p:spPr>
          <a:xfrm flipV="1">
            <a:off x="1947193" y="2682652"/>
            <a:ext cx="0" cy="3810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05" name="Text Box 22"/>
          <p:cNvSpPr txBox="1"/>
          <p:nvPr/>
        </p:nvSpPr>
        <p:spPr>
          <a:xfrm>
            <a:off x="1731293" y="3043015"/>
            <a:ext cx="152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</a:p>
        </p:txBody>
      </p:sp>
      <p:sp>
        <p:nvSpPr>
          <p:cNvPr id="285721" name="Line 25"/>
          <p:cNvSpPr/>
          <p:nvPr/>
        </p:nvSpPr>
        <p:spPr>
          <a:xfrm flipV="1">
            <a:off x="2672680" y="1730152"/>
            <a:ext cx="990600" cy="4572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5722" name="Line 26"/>
          <p:cNvSpPr/>
          <p:nvPr/>
        </p:nvSpPr>
        <p:spPr>
          <a:xfrm>
            <a:off x="5034880" y="1653952"/>
            <a:ext cx="0" cy="5334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5723" name="Line 27"/>
          <p:cNvSpPr/>
          <p:nvPr/>
        </p:nvSpPr>
        <p:spPr>
          <a:xfrm>
            <a:off x="3206080" y="2339752"/>
            <a:ext cx="228600" cy="3048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9" name="Text Box 28"/>
          <p:cNvSpPr txBox="1"/>
          <p:nvPr/>
        </p:nvSpPr>
        <p:spPr>
          <a:xfrm>
            <a:off x="191344" y="3532188"/>
            <a:ext cx="11377264" cy="331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如果有指针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的前驱，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则仅需编写下面的两个语句，即可实现插入。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algn="just" eaLnBrk="1" hangingPunct="1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                                  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;</a:t>
            </a:r>
          </a:p>
          <a:p>
            <a:pPr algn="just" eaLnBrk="1" hangingPunct="1"/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如果没有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指针，插入操作仍然可以完成。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-&gt;next=front-&gt;next;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front-&gt;next=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85725" name="Text Box 29"/>
          <p:cNvSpPr txBox="1"/>
          <p:nvPr/>
        </p:nvSpPr>
        <p:spPr>
          <a:xfrm>
            <a:off x="1667719" y="4221088"/>
            <a:ext cx="352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newnode-&gt;next=behind</a:t>
            </a:r>
          </a:p>
        </p:txBody>
      </p:sp>
      <p:sp>
        <p:nvSpPr>
          <p:cNvPr id="285726" name="Text Box 30"/>
          <p:cNvSpPr txBox="1"/>
          <p:nvPr/>
        </p:nvSpPr>
        <p:spPr>
          <a:xfrm>
            <a:off x="1667719" y="4768825"/>
            <a:ext cx="33115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front-&gt;next=newnode</a:t>
            </a:r>
          </a:p>
        </p:txBody>
      </p:sp>
      <p:sp>
        <p:nvSpPr>
          <p:cNvPr id="28" name="云形标注 27"/>
          <p:cNvSpPr/>
          <p:nvPr/>
        </p:nvSpPr>
        <p:spPr bwMode="auto">
          <a:xfrm>
            <a:off x="6960096" y="5517232"/>
            <a:ext cx="3060377" cy="680726"/>
          </a:xfrm>
          <a:prstGeom prst="cloudCallout">
            <a:avLst>
              <a:gd name="adj1" fmla="val -123011"/>
              <a:gd name="adj2" fmla="val 9592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两条语句可交换顺序吗？</a:t>
            </a:r>
          </a:p>
        </p:txBody>
      </p:sp>
      <p:sp>
        <p:nvSpPr>
          <p:cNvPr id="29" name="云形标注 28"/>
          <p:cNvSpPr/>
          <p:nvPr/>
        </p:nvSpPr>
        <p:spPr bwMode="auto">
          <a:xfrm>
            <a:off x="6981106" y="4163421"/>
            <a:ext cx="3939430" cy="680726"/>
          </a:xfrm>
          <a:prstGeom prst="cloudCallout">
            <a:avLst>
              <a:gd name="adj1" fmla="val -101794"/>
              <a:gd name="adj2" fmla="val -85291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链表中两个紧邻的结点互为前驱和后继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25" grpId="0"/>
      <p:bldP spid="285726" grpId="0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41"/>
          <p:cNvGrpSpPr/>
          <p:nvPr/>
        </p:nvGrpSpPr>
        <p:grpSpPr>
          <a:xfrm>
            <a:off x="3586372" y="4076700"/>
            <a:ext cx="3294062" cy="496888"/>
            <a:chOff x="2245" y="3385"/>
            <a:chExt cx="2075" cy="313"/>
          </a:xfrm>
        </p:grpSpPr>
        <p:sp>
          <p:nvSpPr>
            <p:cNvPr id="43039" name="Rectangle 22"/>
            <p:cNvSpPr/>
            <p:nvPr/>
          </p:nvSpPr>
          <p:spPr>
            <a:xfrm>
              <a:off x="3264" y="3408"/>
              <a:ext cx="1056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40" name="Text Box 24"/>
            <p:cNvSpPr txBox="1"/>
            <p:nvPr/>
          </p:nvSpPr>
          <p:spPr>
            <a:xfrm>
              <a:off x="2245" y="3385"/>
              <a:ext cx="77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behind</a:t>
              </a:r>
            </a:p>
          </p:txBody>
        </p:sp>
        <p:sp>
          <p:nvSpPr>
            <p:cNvPr id="43041" name="Line 27"/>
            <p:cNvSpPr/>
            <p:nvPr/>
          </p:nvSpPr>
          <p:spPr>
            <a:xfrm>
              <a:off x="2880" y="355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42" name="Text Box 31"/>
            <p:cNvSpPr txBox="1"/>
            <p:nvPr/>
          </p:nvSpPr>
          <p:spPr>
            <a:xfrm>
              <a:off x="3312" y="3408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43011" name="Text Box 2"/>
          <p:cNvSpPr txBox="1"/>
          <p:nvPr/>
        </p:nvSpPr>
        <p:spPr>
          <a:xfrm>
            <a:off x="238334" y="0"/>
            <a:ext cx="9144000" cy="48183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两种特殊情况：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在表头结点之前插入：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     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;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在尾结点之后插入：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          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              ;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/>
          <p:nvPr/>
        </p:nvSpPr>
        <p:spPr>
          <a:xfrm>
            <a:off x="6118434" y="457200"/>
            <a:ext cx="16764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3" name="Rectangle 4"/>
          <p:cNvSpPr/>
          <p:nvPr/>
        </p:nvSpPr>
        <p:spPr>
          <a:xfrm>
            <a:off x="6118434" y="1447800"/>
            <a:ext cx="1676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4" name="Line 5"/>
          <p:cNvSpPr/>
          <p:nvPr/>
        </p:nvSpPr>
        <p:spPr>
          <a:xfrm>
            <a:off x="6956634" y="4572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5" name="Line 6"/>
          <p:cNvSpPr/>
          <p:nvPr/>
        </p:nvSpPr>
        <p:spPr>
          <a:xfrm>
            <a:off x="6956634" y="14478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6" name="Text Box 7"/>
          <p:cNvSpPr txBox="1"/>
          <p:nvPr/>
        </p:nvSpPr>
        <p:spPr>
          <a:xfrm>
            <a:off x="4018172" y="533400"/>
            <a:ext cx="14906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43017" name="Text Box 8"/>
          <p:cNvSpPr txBox="1"/>
          <p:nvPr/>
        </p:nvSpPr>
        <p:spPr>
          <a:xfrm>
            <a:off x="4518234" y="144780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43018" name="Line 9"/>
          <p:cNvSpPr/>
          <p:nvPr/>
        </p:nvSpPr>
        <p:spPr>
          <a:xfrm>
            <a:off x="5356434" y="762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9" name="Line 10"/>
          <p:cNvSpPr/>
          <p:nvPr/>
        </p:nvSpPr>
        <p:spPr>
          <a:xfrm>
            <a:off x="5432634" y="16764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0" name="Line 13"/>
          <p:cNvSpPr/>
          <p:nvPr/>
        </p:nvSpPr>
        <p:spPr>
          <a:xfrm>
            <a:off x="7794834" y="16764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9" name="Line 15"/>
          <p:cNvSpPr/>
          <p:nvPr/>
        </p:nvSpPr>
        <p:spPr>
          <a:xfrm flipV="1">
            <a:off x="5127834" y="1066800"/>
            <a:ext cx="914400" cy="3810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0" name="Line 16"/>
          <p:cNvSpPr/>
          <p:nvPr/>
        </p:nvSpPr>
        <p:spPr>
          <a:xfrm>
            <a:off x="7413834" y="990600"/>
            <a:ext cx="0" cy="3810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3" name="Text Box 17"/>
          <p:cNvSpPr txBox="1"/>
          <p:nvPr/>
        </p:nvSpPr>
        <p:spPr>
          <a:xfrm>
            <a:off x="6347034" y="533400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3024" name="Text Box 18"/>
          <p:cNvSpPr txBox="1"/>
          <p:nvPr/>
        </p:nvSpPr>
        <p:spPr>
          <a:xfrm>
            <a:off x="6270834" y="1447800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7</a:t>
            </a:r>
          </a:p>
        </p:txBody>
      </p:sp>
      <p:sp>
        <p:nvSpPr>
          <p:cNvPr id="287764" name="Line 20"/>
          <p:cNvSpPr/>
          <p:nvPr/>
        </p:nvSpPr>
        <p:spPr>
          <a:xfrm>
            <a:off x="5661234" y="1524000"/>
            <a:ext cx="152400" cy="3048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6" name="Rectangle 21"/>
          <p:cNvSpPr/>
          <p:nvPr/>
        </p:nvSpPr>
        <p:spPr>
          <a:xfrm>
            <a:off x="5818397" y="3141663"/>
            <a:ext cx="1871662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27" name="Line 28"/>
          <p:cNvSpPr/>
          <p:nvPr/>
        </p:nvSpPr>
        <p:spPr>
          <a:xfrm>
            <a:off x="6394659" y="314166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8" name="Line 29"/>
          <p:cNvSpPr/>
          <p:nvPr/>
        </p:nvSpPr>
        <p:spPr>
          <a:xfrm>
            <a:off x="5962859" y="4077072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776" name="Line 32"/>
          <p:cNvSpPr/>
          <p:nvPr/>
        </p:nvSpPr>
        <p:spPr>
          <a:xfrm flipV="1">
            <a:off x="6323222" y="3573463"/>
            <a:ext cx="0" cy="5334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0" name="Text Box 38"/>
          <p:cNvSpPr txBox="1"/>
          <p:nvPr/>
        </p:nvSpPr>
        <p:spPr>
          <a:xfrm>
            <a:off x="4307097" y="3141663"/>
            <a:ext cx="14398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43031" name="Line 39"/>
          <p:cNvSpPr/>
          <p:nvPr/>
        </p:nvSpPr>
        <p:spPr>
          <a:xfrm>
            <a:off x="5297697" y="337026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2" name="Text Box 40"/>
          <p:cNvSpPr txBox="1"/>
          <p:nvPr/>
        </p:nvSpPr>
        <p:spPr>
          <a:xfrm>
            <a:off x="5831097" y="3141663"/>
            <a:ext cx="4921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8      </a:t>
            </a:r>
          </a:p>
        </p:txBody>
      </p:sp>
      <p:sp>
        <p:nvSpPr>
          <p:cNvPr id="287787" name="Text Box 43"/>
          <p:cNvSpPr txBox="1"/>
          <p:nvPr/>
        </p:nvSpPr>
        <p:spPr>
          <a:xfrm>
            <a:off x="562184" y="1052513"/>
            <a:ext cx="35639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newnode-&gt;next=head</a:t>
            </a:r>
          </a:p>
        </p:txBody>
      </p:sp>
      <p:sp>
        <p:nvSpPr>
          <p:cNvPr id="287788" name="Text Box 44"/>
          <p:cNvSpPr txBox="1"/>
          <p:nvPr/>
        </p:nvSpPr>
        <p:spPr>
          <a:xfrm>
            <a:off x="490747" y="1557338"/>
            <a:ext cx="2193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head=newnode</a:t>
            </a:r>
          </a:p>
        </p:txBody>
      </p:sp>
      <p:sp>
        <p:nvSpPr>
          <p:cNvPr id="287789" name="Text Box 45"/>
          <p:cNvSpPr txBox="1"/>
          <p:nvPr/>
        </p:nvSpPr>
        <p:spPr>
          <a:xfrm>
            <a:off x="993984" y="3068638"/>
            <a:ext cx="33131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behind-&gt;next=newnode</a:t>
            </a:r>
          </a:p>
        </p:txBody>
      </p:sp>
      <p:sp>
        <p:nvSpPr>
          <p:cNvPr id="287790" name="Text Box 46"/>
          <p:cNvSpPr txBox="1"/>
          <p:nvPr/>
        </p:nvSpPr>
        <p:spPr>
          <a:xfrm>
            <a:off x="6466097" y="3141663"/>
            <a:ext cx="10080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287791" name="Text Box 47"/>
          <p:cNvSpPr txBox="1"/>
          <p:nvPr/>
        </p:nvSpPr>
        <p:spPr>
          <a:xfrm>
            <a:off x="1065422" y="3500438"/>
            <a:ext cx="34559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newnode-&gt;next=NULL</a:t>
            </a:r>
          </a:p>
        </p:txBody>
      </p:sp>
      <p:sp>
        <p:nvSpPr>
          <p:cNvPr id="34" name="Text Box 46"/>
          <p:cNvSpPr txBox="1"/>
          <p:nvPr/>
        </p:nvSpPr>
        <p:spPr>
          <a:xfrm>
            <a:off x="6014453" y="4118732"/>
            <a:ext cx="10080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7" grpId="0"/>
      <p:bldP spid="287788" grpId="0"/>
      <p:bldP spid="287789" grpId="0"/>
      <p:bldP spid="287790" grpId="0"/>
      <p:bldP spid="2877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2"/>
          <p:cNvSpPr txBox="1"/>
          <p:nvPr/>
        </p:nvSpPr>
        <p:spPr>
          <a:xfrm>
            <a:off x="191343" y="-22940"/>
            <a:ext cx="10513169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7.8】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编写函数，实现在表头指针为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的链表中插入值为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的结点，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   	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已知链表中的数据是按递增顺序排列的，插入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后仍满足递增有序。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352" y="836712"/>
            <a:ext cx="10153128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若原表是空表，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新结点成为第一个结点，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表头指针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应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该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结点。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若原表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是空表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，则利用指针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查找插入位置，以便将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的前面（除非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大于链表中所有结点的数据域的值）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③按查找到的插入位置进行新结点插入，分如下情况：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向表头前面插入（此时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behind==head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向表尾后插入（此时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behind==NULL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 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向表中间插入；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/>
          <p:nvPr/>
        </p:nvSpPr>
        <p:spPr>
          <a:xfrm>
            <a:off x="119336" y="116632"/>
            <a:ext cx="9145587" cy="673925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struct node *insert(node *head,int x)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struct  node *behind,*front,*newnode;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newnode=new node;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newnode-&gt;data=x;     behind=head;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if(head==NULL)                            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空表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              ;	newnode-&gt;next=NULL; 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else                                     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非空表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while(behind!=NULL&amp;&amp;x&gt;behind-&gt;data)//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找插入位置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              ;                       ; 	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if(behind==head)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插到第一个结点前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	 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  {                    ;                   ; 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else if(behind==NULL)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插到最后一个结点后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                    ;                     ;}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else               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插到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之后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,behind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之前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                   ;                       ;  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 return head;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908293" name="Text Box 5"/>
          <p:cNvSpPr txBox="1"/>
          <p:nvPr/>
        </p:nvSpPr>
        <p:spPr>
          <a:xfrm>
            <a:off x="1100411" y="1978769"/>
            <a:ext cx="21875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head=newnode</a:t>
            </a:r>
          </a:p>
        </p:txBody>
      </p:sp>
      <p:sp>
        <p:nvSpPr>
          <p:cNvPr id="908294" name="Text Box 6"/>
          <p:cNvSpPr txBox="1"/>
          <p:nvPr/>
        </p:nvSpPr>
        <p:spPr>
          <a:xfrm>
            <a:off x="1703661" y="3058269"/>
            <a:ext cx="23034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front=behind</a:t>
            </a:r>
          </a:p>
        </p:txBody>
      </p:sp>
      <p:sp>
        <p:nvSpPr>
          <p:cNvPr id="908295" name="Text Box 7"/>
          <p:cNvSpPr txBox="1"/>
          <p:nvPr/>
        </p:nvSpPr>
        <p:spPr>
          <a:xfrm>
            <a:off x="4378598" y="3070969"/>
            <a:ext cx="322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behind=behind-&gt;next</a:t>
            </a:r>
          </a:p>
        </p:txBody>
      </p:sp>
      <p:sp>
        <p:nvSpPr>
          <p:cNvPr id="908296" name="Text Box 8"/>
          <p:cNvSpPr txBox="1"/>
          <p:nvPr/>
        </p:nvSpPr>
        <p:spPr>
          <a:xfrm>
            <a:off x="1505223" y="3758357"/>
            <a:ext cx="3278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newnode-&gt;next=head</a:t>
            </a:r>
          </a:p>
        </p:txBody>
      </p:sp>
      <p:sp>
        <p:nvSpPr>
          <p:cNvPr id="908297" name="Text Box 9"/>
          <p:cNvSpPr txBox="1"/>
          <p:nvPr/>
        </p:nvSpPr>
        <p:spPr>
          <a:xfrm>
            <a:off x="5161236" y="3753594"/>
            <a:ext cx="23034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head=newnode</a:t>
            </a:r>
          </a:p>
        </p:txBody>
      </p:sp>
      <p:sp>
        <p:nvSpPr>
          <p:cNvPr id="908298" name="Text Box 10"/>
          <p:cNvSpPr txBox="1"/>
          <p:nvPr/>
        </p:nvSpPr>
        <p:spPr>
          <a:xfrm>
            <a:off x="1703661" y="4528294"/>
            <a:ext cx="40338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front-&gt;next=newnode</a:t>
            </a:r>
          </a:p>
        </p:txBody>
      </p:sp>
      <p:sp>
        <p:nvSpPr>
          <p:cNvPr id="908299" name="Text Box 11"/>
          <p:cNvSpPr txBox="1"/>
          <p:nvPr/>
        </p:nvSpPr>
        <p:spPr>
          <a:xfrm>
            <a:off x="5232673" y="4491782"/>
            <a:ext cx="31305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newnode-&gt;next=NULL</a:t>
            </a:r>
          </a:p>
        </p:txBody>
      </p:sp>
      <p:sp>
        <p:nvSpPr>
          <p:cNvPr id="908300" name="Text Box 12"/>
          <p:cNvSpPr txBox="1"/>
          <p:nvPr/>
        </p:nvSpPr>
        <p:spPr>
          <a:xfrm>
            <a:off x="1703661" y="5217269"/>
            <a:ext cx="3743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front-&gt;next=newnode</a:t>
            </a:r>
          </a:p>
        </p:txBody>
      </p:sp>
      <p:sp>
        <p:nvSpPr>
          <p:cNvPr id="908301" name="Text Box 13"/>
          <p:cNvSpPr txBox="1"/>
          <p:nvPr/>
        </p:nvSpPr>
        <p:spPr>
          <a:xfrm>
            <a:off x="5170761" y="5241082"/>
            <a:ext cx="4032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newnode-&gt;next=behind</a:t>
            </a:r>
          </a:p>
        </p:txBody>
      </p:sp>
      <p:sp>
        <p:nvSpPr>
          <p:cNvPr id="13" name="云形标注 12"/>
          <p:cNvSpPr/>
          <p:nvPr/>
        </p:nvSpPr>
        <p:spPr bwMode="auto">
          <a:xfrm>
            <a:off x="5732576" y="859510"/>
            <a:ext cx="3060377" cy="680726"/>
          </a:xfrm>
          <a:prstGeom prst="cloudCallout">
            <a:avLst>
              <a:gd name="adj1" fmla="val -178822"/>
              <a:gd name="adj2" fmla="val -10556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返回值类型为何如此定义？</a:t>
            </a:r>
          </a:p>
        </p:txBody>
      </p:sp>
      <p:sp>
        <p:nvSpPr>
          <p:cNvPr id="14" name="云形标注 13"/>
          <p:cNvSpPr/>
          <p:nvPr/>
        </p:nvSpPr>
        <p:spPr bwMode="auto">
          <a:xfrm>
            <a:off x="8379331" y="1868593"/>
            <a:ext cx="3060377" cy="680726"/>
          </a:xfrm>
          <a:prstGeom prst="cloudCallout">
            <a:avLst>
              <a:gd name="adj1" fmla="val -184178"/>
              <a:gd name="adj2" fmla="val 83251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两个表达式可交换顺序吗？</a:t>
            </a:r>
          </a:p>
        </p:txBody>
      </p:sp>
    </p:spTree>
    <p:extLst>
      <p:ext uri="{BB962C8B-B14F-4D97-AF65-F5344CB8AC3E}">
        <p14:creationId xmlns:p14="http://schemas.microsoft.com/office/powerpoint/2010/main" val="3939726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90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90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908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500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500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500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500"/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500"/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500"/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500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500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500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500"/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500"/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500"/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500"/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500"/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500"/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/>
      <p:bldP spid="908295" grpId="0"/>
      <p:bldP spid="908296" grpId="0"/>
      <p:bldP spid="908297" grpId="0"/>
      <p:bldP spid="908298" grpId="0"/>
      <p:bldP spid="908299" grpId="0"/>
      <p:bldP spid="908300" grpId="0"/>
      <p:bldP spid="908301" grpId="0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5111682"/>
            <a:ext cx="6489521" cy="179524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492897"/>
            <a:ext cx="5904656" cy="1871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119336" y="0"/>
            <a:ext cx="7772400" cy="548313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删除链表中的结点</a:t>
            </a:r>
          </a:p>
        </p:txBody>
      </p:sp>
      <p:sp>
        <p:nvSpPr>
          <p:cNvPr id="45059" name="Text Box 4"/>
          <p:cNvSpPr txBox="1"/>
          <p:nvPr/>
        </p:nvSpPr>
        <p:spPr>
          <a:xfrm>
            <a:off x="119336" y="548680"/>
            <a:ext cx="91440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删除链表中的某个结点，是把被删除结点的后继结点的地址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赋给其前趋结点的指针域或表头指针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，无后继结点时，则赋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Text Box 25"/>
          <p:cNvSpPr txBox="1"/>
          <p:nvPr/>
        </p:nvSpPr>
        <p:spPr>
          <a:xfrm>
            <a:off x="199598" y="1484784"/>
            <a:ext cx="920877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假定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为指向要删除结点的指针，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为指向删除结点前趋的指针。</a:t>
            </a:r>
          </a:p>
          <a:p>
            <a:pPr eaLnBrk="1" hangingPunct="1">
              <a:spcAft>
                <a:spcPct val="400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p==head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，则删除的是第一个结点，则应修改表头指针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，使其指向第二个结点，并释放第一个结点占据的存储空间。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2" name="Rectangle 28"/>
          <p:cNvSpPr/>
          <p:nvPr/>
        </p:nvSpPr>
        <p:spPr>
          <a:xfrm>
            <a:off x="7176120" y="2937005"/>
            <a:ext cx="2484437" cy="106806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head=p-&gt;next;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delete p;		 </a:t>
            </a:r>
          </a:p>
        </p:txBody>
      </p:sp>
      <p:sp>
        <p:nvSpPr>
          <p:cNvPr id="7" name="Text Box 5"/>
          <p:cNvSpPr txBox="1"/>
          <p:nvPr/>
        </p:nvSpPr>
        <p:spPr>
          <a:xfrm>
            <a:off x="224420" y="4365104"/>
            <a:ext cx="1012005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如果删除的是链表的中间结点，则应把被删除结点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的后继结点的地址，赋给其前趋结点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的指针域。如果没有后继结点时，则赋空指针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" name="Rectangle 6"/>
          <p:cNvSpPr/>
          <p:nvPr/>
        </p:nvSpPr>
        <p:spPr>
          <a:xfrm>
            <a:off x="7122194" y="5301208"/>
            <a:ext cx="2592288" cy="10556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q-&gt;next=p-&gt;next 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delete 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/>
          <p:nvPr/>
        </p:nvSpPr>
        <p:spPr>
          <a:xfrm>
            <a:off x="119336" y="159023"/>
            <a:ext cx="98650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7.9】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编写函数，实现在头指针为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的链表中删除值为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的结点。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3352" y="836712"/>
            <a:ext cx="10153128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若原表是空表，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则无可删除的结点，函数结束；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若原表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是空表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，则利用指针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查找待删除的结点所在位置；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③按查找到的位置进行删除，分如下情况：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删除第一个结点，需要修改表头指针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删除第一个结点之外的其它结点；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未找到删除的结点（此时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p==NULL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/>
          <p:nvPr/>
        </p:nvSpPr>
        <p:spPr>
          <a:xfrm>
            <a:off x="119336" y="-171400"/>
            <a:ext cx="9144000" cy="67392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node *delnode(node *head,int x)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struct  node *p,*q;            //p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为工作指针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,q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的前驱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 = head;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if(head==NULL)                    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空表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cout&lt;&lt;"The list is null!\n";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else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{ while(                       )    //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找删除的结点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	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q=p;  p = p-&gt;next; 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if(               )  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删除第一个结点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	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 head=p-&gt;next;  delete p; }        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else  if(           )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删除非表头结点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	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 q-&gt;next=p-&gt;next ;  delete p; 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 else                           //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未找到要删除的元素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cout&lt;&lt;x&lt;&lt;"dose not exist in the list!\n";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return head;</a:t>
            </a: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59311" y="2394000"/>
            <a:ext cx="4032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p!=NULL&amp;&amp;p-&gt;data!= x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486" y="3098850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p==head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1111" y="3897363"/>
            <a:ext cx="17287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p!=NULL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4009744" y="5517232"/>
            <a:ext cx="5686656" cy="1584176"/>
          </a:xfrm>
          <a:prstGeom prst="cloudCallout">
            <a:avLst>
              <a:gd name="adj1" fmla="val -68344"/>
              <a:gd name="adj2" fmla="val 7050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因删除结点可能会删除第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个结点，从而引起表头指针的变化，故函数应将新的表头指针返回。</a:t>
            </a:r>
          </a:p>
        </p:txBody>
      </p:sp>
    </p:spTree>
    <p:extLst>
      <p:ext uri="{BB962C8B-B14F-4D97-AF65-F5344CB8AC3E}">
        <p14:creationId xmlns:p14="http://schemas.microsoft.com/office/powerpoint/2010/main" val="1930327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/>
          <p:nvPr/>
        </p:nvSpPr>
        <p:spPr>
          <a:xfrm>
            <a:off x="119336" y="2669366"/>
            <a:ext cx="82296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.1.2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结构类型声明</a:t>
            </a:r>
          </a:p>
        </p:txBody>
      </p:sp>
      <p:sp>
        <p:nvSpPr>
          <p:cNvPr id="7172" name="Text Box 6"/>
          <p:cNvSpPr txBox="1"/>
          <p:nvPr/>
        </p:nvSpPr>
        <p:spPr>
          <a:xfrm>
            <a:off x="177895" y="3429000"/>
            <a:ext cx="4195762" cy="289179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struct</a:t>
            </a:r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结构类型标识符</a:t>
            </a:r>
          </a:p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结构成员</a:t>
            </a:r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1;</a:t>
            </a:r>
          </a:p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	</a:t>
            </a:r>
            <a:r>
              <a:rPr lang="zh-CN" altLang="en-US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结构成员</a:t>
            </a:r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2;</a:t>
            </a:r>
          </a:p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┆</a:t>
            </a:r>
          </a:p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结构成员</a:t>
            </a:r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</a:p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7173" name="Text Box 11"/>
          <p:cNvSpPr txBox="1"/>
          <p:nvPr/>
        </p:nvSpPr>
        <p:spPr>
          <a:xfrm>
            <a:off x="4727848" y="3429000"/>
            <a:ext cx="6624736" cy="212365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为说明结构类型的关键字</a:t>
            </a: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成员类型可为除自身结构类型之外的任意类型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结构类型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可嵌套定义</a:t>
            </a:r>
          </a:p>
        </p:txBody>
      </p:sp>
      <p:sp>
        <p:nvSpPr>
          <p:cNvPr id="7174" name="Rectangle 13"/>
          <p:cNvSpPr/>
          <p:nvPr/>
        </p:nvSpPr>
        <p:spPr>
          <a:xfrm>
            <a:off x="-96688" y="188640"/>
            <a:ext cx="10476973" cy="225389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eaLnBrk="1" hangingPunct="1">
              <a:spcBef>
                <a:spcPts val="900"/>
              </a:spcBef>
              <a:spcAft>
                <a:spcPts val="300"/>
              </a:spcAft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结构体是将不同类型的数据组合成一个有机整体以便于引用，需要从以下几方面加以考虑。</a:t>
            </a:r>
          </a:p>
          <a:p>
            <a:pPr marL="1143000" lvl="2" indent="-228600" eaLnBrk="1" hangingPunct="1">
              <a:spcBef>
                <a:spcPts val="9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结构类型的声明</a:t>
            </a:r>
          </a:p>
          <a:p>
            <a:pPr marL="1143000" lvl="2" indent="-228600" eaLnBrk="1" hangingPunct="1">
              <a:spcBef>
                <a:spcPts val="9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结构变量的定义</a:t>
            </a:r>
          </a:p>
          <a:p>
            <a:pPr marL="1143000" lvl="2" indent="-228600" eaLnBrk="1" hangingPunct="1">
              <a:spcBef>
                <a:spcPts val="9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结构变量的访问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/>
          <p:nvPr/>
        </p:nvSpPr>
        <p:spPr>
          <a:xfrm>
            <a:off x="47328" y="188278"/>
            <a:ext cx="8893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.3.4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带表头结点的单链表（</a:t>
            </a: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自学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191344" y="786448"/>
            <a:ext cx="10081120" cy="2089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+mn-cs"/>
              </a:rPr>
              <a:t>表头结点（又称伪结点）位于表的最前端，本身不带数据，仅标志表头。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+mn-cs"/>
              </a:rPr>
              <a:t>设置表头结点的目的是统一空表与非空表、表头和表中位置的操作形式，简化链表操作的实现。</a:t>
            </a:r>
          </a:p>
        </p:txBody>
      </p:sp>
      <p:sp>
        <p:nvSpPr>
          <p:cNvPr id="904198" name="Text Box 6"/>
          <p:cNvSpPr txBox="1">
            <a:spLocks noChangeArrowheads="1"/>
          </p:cNvSpPr>
          <p:nvPr/>
        </p:nvSpPr>
        <p:spPr bwMode="auto">
          <a:xfrm>
            <a:off x="3791024" y="3860428"/>
            <a:ext cx="5545335" cy="542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12947" tIns="56473" rIns="112947" bIns="56473">
            <a:spAutoFit/>
          </a:bodyPr>
          <a:lstStyle/>
          <a:p>
            <a:pPr marR="0" defTabSz="1129030" eaLnBrk="1" hangingPunct="1"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非空表	                 空表</a:t>
            </a:r>
          </a:p>
        </p:txBody>
      </p:sp>
      <p:sp>
        <p:nvSpPr>
          <p:cNvPr id="48134" name="Rectangle 8"/>
          <p:cNvSpPr/>
          <p:nvPr/>
        </p:nvSpPr>
        <p:spPr>
          <a:xfrm>
            <a:off x="8412134" y="2857128"/>
            <a:ext cx="393446" cy="533400"/>
          </a:xfrm>
          <a:prstGeom prst="rect">
            <a:avLst/>
          </a:prstGeom>
          <a:solidFill>
            <a:schemeClr val="bg2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5" name="Rectangle 9"/>
          <p:cNvSpPr/>
          <p:nvPr/>
        </p:nvSpPr>
        <p:spPr>
          <a:xfrm>
            <a:off x="5101993" y="2857128"/>
            <a:ext cx="550824" cy="5334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6" name="Rectangle 10"/>
          <p:cNvSpPr/>
          <p:nvPr/>
        </p:nvSpPr>
        <p:spPr>
          <a:xfrm>
            <a:off x="3134764" y="2857128"/>
            <a:ext cx="393446" cy="5334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7" name="Rectangle 11"/>
          <p:cNvSpPr/>
          <p:nvPr/>
        </p:nvSpPr>
        <p:spPr>
          <a:xfrm>
            <a:off x="1875737" y="2857128"/>
            <a:ext cx="393446" cy="533400"/>
          </a:xfrm>
          <a:prstGeom prst="rect">
            <a:avLst/>
          </a:prstGeom>
          <a:solidFill>
            <a:schemeClr val="bg2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Rectangle 12"/>
          <p:cNvSpPr/>
          <p:nvPr/>
        </p:nvSpPr>
        <p:spPr>
          <a:xfrm>
            <a:off x="3528210" y="2857128"/>
            <a:ext cx="314757" cy="5334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9" name="Line 13"/>
          <p:cNvSpPr/>
          <p:nvPr/>
        </p:nvSpPr>
        <p:spPr>
          <a:xfrm>
            <a:off x="3764277" y="3085728"/>
            <a:ext cx="472135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0" name="Line 14"/>
          <p:cNvSpPr/>
          <p:nvPr/>
        </p:nvSpPr>
        <p:spPr>
          <a:xfrm>
            <a:off x="4236412" y="3085728"/>
            <a:ext cx="472135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8141" name="Line 15"/>
          <p:cNvSpPr/>
          <p:nvPr/>
        </p:nvSpPr>
        <p:spPr>
          <a:xfrm>
            <a:off x="4708547" y="3085728"/>
            <a:ext cx="393446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8142" name="Rectangle 16"/>
          <p:cNvSpPr/>
          <p:nvPr/>
        </p:nvSpPr>
        <p:spPr>
          <a:xfrm>
            <a:off x="5652817" y="2857128"/>
            <a:ext cx="919958" cy="5334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48143" name="Text Box 17"/>
          <p:cNvSpPr txBox="1"/>
          <p:nvPr/>
        </p:nvSpPr>
        <p:spPr>
          <a:xfrm>
            <a:off x="5023304" y="2780928"/>
            <a:ext cx="865581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144" name="Text Box 18"/>
          <p:cNvSpPr txBox="1"/>
          <p:nvPr/>
        </p:nvSpPr>
        <p:spPr>
          <a:xfrm>
            <a:off x="3108534" y="2780928"/>
            <a:ext cx="577054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45" name="Rectangle 19"/>
          <p:cNvSpPr/>
          <p:nvPr/>
        </p:nvSpPr>
        <p:spPr>
          <a:xfrm>
            <a:off x="2269183" y="2857128"/>
            <a:ext cx="314757" cy="5334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6" name="Line 20"/>
          <p:cNvSpPr/>
          <p:nvPr/>
        </p:nvSpPr>
        <p:spPr>
          <a:xfrm>
            <a:off x="2426561" y="3085728"/>
            <a:ext cx="708202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8147" name="Line 21"/>
          <p:cNvSpPr/>
          <p:nvPr/>
        </p:nvSpPr>
        <p:spPr>
          <a:xfrm>
            <a:off x="1482292" y="3085728"/>
            <a:ext cx="393446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8148" name="Text Box 22"/>
          <p:cNvSpPr txBox="1"/>
          <p:nvPr/>
        </p:nvSpPr>
        <p:spPr>
          <a:xfrm>
            <a:off x="695400" y="2795216"/>
            <a:ext cx="94427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48149" name="Line 23"/>
          <p:cNvSpPr/>
          <p:nvPr/>
        </p:nvSpPr>
        <p:spPr>
          <a:xfrm>
            <a:off x="8018688" y="3085728"/>
            <a:ext cx="393446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8150" name="Text Box 24"/>
          <p:cNvSpPr txBox="1"/>
          <p:nvPr/>
        </p:nvSpPr>
        <p:spPr>
          <a:xfrm>
            <a:off x="7217042" y="2780928"/>
            <a:ext cx="94427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48151" name="Rectangle 25"/>
          <p:cNvSpPr/>
          <p:nvPr/>
        </p:nvSpPr>
        <p:spPr>
          <a:xfrm>
            <a:off x="8805579" y="2857128"/>
            <a:ext cx="818813" cy="5334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7248128" y="5589240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0" name="Text Box 4"/>
          <p:cNvSpPr txBox="1">
            <a:spLocks noChangeArrowheads="1"/>
          </p:cNvSpPr>
          <p:nvPr/>
        </p:nvSpPr>
        <p:spPr bwMode="auto">
          <a:xfrm>
            <a:off x="225763" y="0"/>
            <a:ext cx="8001000" cy="473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2947" tIns="56473" rIns="112947" bIns="56473">
            <a:spAutoFit/>
          </a:bodyPr>
          <a:lstStyle/>
          <a:p>
            <a:pPr marR="0" defTabSz="1129030" eaLnBrk="1" hangingPunct="1">
              <a:lnSpc>
                <a:spcPct val="105000"/>
              </a:lnSpc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latin typeface="仿宋_GB2312" pitchFamily="49" charset="-122"/>
                <a:ea typeface="楷体" panose="02010609060101010101" pitchFamily="49" charset="-122"/>
                <a:cs typeface="+mn-cs"/>
              </a:rPr>
              <a:t>在带表头结点的单链表最前端插入新结点</a:t>
            </a:r>
            <a:endParaRPr kumimoji="1" lang="zh-CN" altLang="en-US" kern="1200" cap="none" spc="0" normalizeH="0" baseline="0" noProof="0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9155" name="Text Box 5"/>
          <p:cNvSpPr txBox="1"/>
          <p:nvPr/>
        </p:nvSpPr>
        <p:spPr>
          <a:xfrm>
            <a:off x="7529246" y="2311054"/>
            <a:ext cx="4543418" cy="109664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 lIns="112947" tIns="56473" rIns="112947" bIns="56473">
            <a:spAutoFit/>
          </a:bodyPr>
          <a:lstStyle/>
          <a:p>
            <a:pPr defTabSz="1129030" eaLnBrk="1" hangingPunct="1"/>
            <a:r>
              <a:rPr lang="en-US" altLang="zh-CN" sz="3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 = p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next; </a:t>
            </a:r>
          </a:p>
          <a:p>
            <a:pPr defTabSz="1129030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p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 = newnode;</a:t>
            </a:r>
          </a:p>
        </p:txBody>
      </p:sp>
      <p:grpSp>
        <p:nvGrpSpPr>
          <p:cNvPr id="49156" name="Group 6"/>
          <p:cNvGrpSpPr/>
          <p:nvPr/>
        </p:nvGrpSpPr>
        <p:grpSpPr>
          <a:xfrm>
            <a:off x="263546" y="1051878"/>
            <a:ext cx="7924800" cy="3657600"/>
            <a:chOff x="384" y="1003"/>
            <a:chExt cx="4992" cy="2304"/>
          </a:xfrm>
        </p:grpSpPr>
        <p:sp>
          <p:nvSpPr>
            <p:cNvPr id="49160" name="Rectangle 7"/>
            <p:cNvSpPr/>
            <p:nvPr/>
          </p:nvSpPr>
          <p:spPr>
            <a:xfrm>
              <a:off x="1872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Rectangle 8"/>
            <p:cNvSpPr/>
            <p:nvPr/>
          </p:nvSpPr>
          <p:spPr>
            <a:xfrm>
              <a:off x="1104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9"/>
            <p:cNvSpPr/>
            <p:nvPr/>
          </p:nvSpPr>
          <p:spPr>
            <a:xfrm>
              <a:off x="2112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Line 10"/>
            <p:cNvSpPr/>
            <p:nvPr/>
          </p:nvSpPr>
          <p:spPr>
            <a:xfrm>
              <a:off x="2256" y="1186"/>
              <a:ext cx="2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64" name="Line 11"/>
            <p:cNvSpPr/>
            <p:nvPr/>
          </p:nvSpPr>
          <p:spPr>
            <a:xfrm>
              <a:off x="2544" y="1186"/>
              <a:ext cx="2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165" name="Rectangle 12"/>
            <p:cNvSpPr/>
            <p:nvPr/>
          </p:nvSpPr>
          <p:spPr>
            <a:xfrm>
              <a:off x="1344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Line 13"/>
            <p:cNvSpPr/>
            <p:nvPr/>
          </p:nvSpPr>
          <p:spPr>
            <a:xfrm>
              <a:off x="1440" y="1186"/>
              <a:ext cx="432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67" name="Line 14"/>
            <p:cNvSpPr/>
            <p:nvPr/>
          </p:nvSpPr>
          <p:spPr>
            <a:xfrm>
              <a:off x="864" y="1186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68" name="Text Box 15"/>
            <p:cNvSpPr txBox="1"/>
            <p:nvPr/>
          </p:nvSpPr>
          <p:spPr>
            <a:xfrm>
              <a:off x="384" y="1003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9" name="Rectangle 16"/>
            <p:cNvSpPr/>
            <p:nvPr/>
          </p:nvSpPr>
          <p:spPr>
            <a:xfrm>
              <a:off x="1776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Rectangle 17"/>
            <p:cNvSpPr/>
            <p:nvPr/>
          </p:nvSpPr>
          <p:spPr>
            <a:xfrm>
              <a:off x="2016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1" name="Line 18"/>
            <p:cNvSpPr/>
            <p:nvPr/>
          </p:nvSpPr>
          <p:spPr>
            <a:xfrm flipV="1">
              <a:off x="1392" y="1810"/>
              <a:ext cx="384" cy="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72" name="Text Box 19"/>
            <p:cNvSpPr txBox="1"/>
            <p:nvPr/>
          </p:nvSpPr>
          <p:spPr>
            <a:xfrm>
              <a:off x="432" y="1627"/>
              <a:ext cx="96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</a:p>
          </p:txBody>
        </p:sp>
        <p:sp>
          <p:nvSpPr>
            <p:cNvPr id="49173" name="Rectangle 20"/>
            <p:cNvSpPr/>
            <p:nvPr/>
          </p:nvSpPr>
          <p:spPr>
            <a:xfrm>
              <a:off x="4416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4" name="Rectangle 21"/>
            <p:cNvSpPr/>
            <p:nvPr/>
          </p:nvSpPr>
          <p:spPr>
            <a:xfrm>
              <a:off x="3648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5" name="Rectangle 22"/>
            <p:cNvSpPr/>
            <p:nvPr/>
          </p:nvSpPr>
          <p:spPr>
            <a:xfrm>
              <a:off x="4656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6" name="Line 23"/>
            <p:cNvSpPr/>
            <p:nvPr/>
          </p:nvSpPr>
          <p:spPr>
            <a:xfrm>
              <a:off x="4800" y="1186"/>
              <a:ext cx="2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77" name="Line 24"/>
            <p:cNvSpPr/>
            <p:nvPr/>
          </p:nvSpPr>
          <p:spPr>
            <a:xfrm>
              <a:off x="5088" y="1186"/>
              <a:ext cx="2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178" name="Rectangle 25"/>
            <p:cNvSpPr/>
            <p:nvPr/>
          </p:nvSpPr>
          <p:spPr>
            <a:xfrm>
              <a:off x="3888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9" name="Line 26"/>
            <p:cNvSpPr/>
            <p:nvPr/>
          </p:nvSpPr>
          <p:spPr>
            <a:xfrm>
              <a:off x="3984" y="1186"/>
              <a:ext cx="336" cy="441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80" name="Line 27"/>
            <p:cNvSpPr/>
            <p:nvPr/>
          </p:nvSpPr>
          <p:spPr>
            <a:xfrm>
              <a:off x="3408" y="1186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81" name="Text Box 28"/>
            <p:cNvSpPr txBox="1"/>
            <p:nvPr/>
          </p:nvSpPr>
          <p:spPr>
            <a:xfrm>
              <a:off x="2928" y="1003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49182" name="Rectangle 29"/>
            <p:cNvSpPr/>
            <p:nvPr/>
          </p:nvSpPr>
          <p:spPr>
            <a:xfrm>
              <a:off x="4320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3" name="Rectangle 30"/>
            <p:cNvSpPr/>
            <p:nvPr/>
          </p:nvSpPr>
          <p:spPr>
            <a:xfrm>
              <a:off x="4560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4" name="Line 31"/>
            <p:cNvSpPr/>
            <p:nvPr/>
          </p:nvSpPr>
          <p:spPr>
            <a:xfrm flipV="1">
              <a:off x="3936" y="1810"/>
              <a:ext cx="384" cy="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85" name="Text Box 32"/>
            <p:cNvSpPr txBox="1"/>
            <p:nvPr/>
          </p:nvSpPr>
          <p:spPr>
            <a:xfrm>
              <a:off x="2976" y="1627"/>
              <a:ext cx="96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</a:p>
          </p:txBody>
        </p:sp>
        <p:sp>
          <p:nvSpPr>
            <p:cNvPr id="49186" name="Line 33"/>
            <p:cNvSpPr/>
            <p:nvPr/>
          </p:nvSpPr>
          <p:spPr>
            <a:xfrm flipH="1" flipV="1">
              <a:off x="4656" y="1435"/>
              <a:ext cx="0" cy="43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87" name="Text Box 34"/>
            <p:cNvSpPr txBox="1"/>
            <p:nvPr/>
          </p:nvSpPr>
          <p:spPr>
            <a:xfrm>
              <a:off x="2352" y="1342"/>
              <a:ext cx="50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插入</a:t>
              </a:r>
            </a:p>
          </p:txBody>
        </p:sp>
        <p:sp>
          <p:nvSpPr>
            <p:cNvPr id="49188" name="Rectangle 35"/>
            <p:cNvSpPr/>
            <p:nvPr/>
          </p:nvSpPr>
          <p:spPr>
            <a:xfrm>
              <a:off x="1104" y="2347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9" name="Line 36"/>
            <p:cNvSpPr/>
            <p:nvPr/>
          </p:nvSpPr>
          <p:spPr>
            <a:xfrm>
              <a:off x="864" y="2491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90" name="Text Box 37"/>
            <p:cNvSpPr txBox="1"/>
            <p:nvPr/>
          </p:nvSpPr>
          <p:spPr>
            <a:xfrm>
              <a:off x="384" y="2308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49191" name="Rectangle 38"/>
            <p:cNvSpPr/>
            <p:nvPr/>
          </p:nvSpPr>
          <p:spPr>
            <a:xfrm>
              <a:off x="1776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2" name="Line 39"/>
            <p:cNvSpPr/>
            <p:nvPr/>
          </p:nvSpPr>
          <p:spPr>
            <a:xfrm flipV="1">
              <a:off x="1392" y="3115"/>
              <a:ext cx="384" cy="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93" name="Text Box 40"/>
            <p:cNvSpPr txBox="1"/>
            <p:nvPr/>
          </p:nvSpPr>
          <p:spPr>
            <a:xfrm>
              <a:off x="432" y="2932"/>
              <a:ext cx="96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</a:p>
          </p:txBody>
        </p:sp>
        <p:sp>
          <p:nvSpPr>
            <p:cNvPr id="49194" name="Rectangle 41"/>
            <p:cNvSpPr/>
            <p:nvPr/>
          </p:nvSpPr>
          <p:spPr>
            <a:xfrm>
              <a:off x="1344" y="2347"/>
              <a:ext cx="514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49195" name="Rectangle 42"/>
            <p:cNvSpPr/>
            <p:nvPr/>
          </p:nvSpPr>
          <p:spPr>
            <a:xfrm>
              <a:off x="3648" y="2338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6" name="Line 43"/>
            <p:cNvSpPr/>
            <p:nvPr/>
          </p:nvSpPr>
          <p:spPr>
            <a:xfrm>
              <a:off x="3408" y="2482"/>
              <a:ext cx="24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197" name="Text Box 44"/>
            <p:cNvSpPr txBox="1"/>
            <p:nvPr/>
          </p:nvSpPr>
          <p:spPr>
            <a:xfrm>
              <a:off x="2928" y="2299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49198" name="Rectangle 45"/>
            <p:cNvSpPr/>
            <p:nvPr/>
          </p:nvSpPr>
          <p:spPr>
            <a:xfrm>
              <a:off x="4320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9" name="Rectangle 46"/>
            <p:cNvSpPr/>
            <p:nvPr/>
          </p:nvSpPr>
          <p:spPr>
            <a:xfrm>
              <a:off x="2016" y="2971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0" name="Line 47"/>
            <p:cNvSpPr/>
            <p:nvPr/>
          </p:nvSpPr>
          <p:spPr>
            <a:xfrm flipV="1">
              <a:off x="3936" y="3106"/>
              <a:ext cx="384" cy="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201" name="Text Box 48"/>
            <p:cNvSpPr txBox="1"/>
            <p:nvPr/>
          </p:nvSpPr>
          <p:spPr>
            <a:xfrm>
              <a:off x="2976" y="2923"/>
              <a:ext cx="96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</a:p>
          </p:txBody>
        </p:sp>
        <p:sp>
          <p:nvSpPr>
            <p:cNvPr id="49202" name="Rectangle 49"/>
            <p:cNvSpPr/>
            <p:nvPr/>
          </p:nvSpPr>
          <p:spPr>
            <a:xfrm>
              <a:off x="3888" y="2338"/>
              <a:ext cx="192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3" name="Rectangle 50"/>
            <p:cNvSpPr/>
            <p:nvPr/>
          </p:nvSpPr>
          <p:spPr>
            <a:xfrm>
              <a:off x="4560" y="2971"/>
              <a:ext cx="587" cy="33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49204" name="Line 51"/>
            <p:cNvSpPr/>
            <p:nvPr/>
          </p:nvSpPr>
          <p:spPr>
            <a:xfrm>
              <a:off x="3984" y="2530"/>
              <a:ext cx="336" cy="44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205" name="Text Box 52"/>
            <p:cNvSpPr txBox="1"/>
            <p:nvPr/>
          </p:nvSpPr>
          <p:spPr>
            <a:xfrm>
              <a:off x="2352" y="2610"/>
              <a:ext cx="50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插入</a:t>
              </a:r>
            </a:p>
          </p:txBody>
        </p:sp>
        <p:sp>
          <p:nvSpPr>
            <p:cNvPr id="49206" name="Line 53"/>
            <p:cNvSpPr/>
            <p:nvPr/>
          </p:nvSpPr>
          <p:spPr>
            <a:xfrm>
              <a:off x="432" y="2203"/>
              <a:ext cx="4896" cy="0"/>
            </a:xfrm>
            <a:prstGeom prst="line">
              <a:avLst/>
            </a:prstGeom>
            <a:ln w="28575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07" name="Line 54"/>
            <p:cNvSpPr/>
            <p:nvPr/>
          </p:nvSpPr>
          <p:spPr>
            <a:xfrm flipV="1">
              <a:off x="768" y="1291"/>
              <a:ext cx="336" cy="14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208" name="Text Box 55"/>
            <p:cNvSpPr txBox="1"/>
            <p:nvPr/>
          </p:nvSpPr>
          <p:spPr>
            <a:xfrm>
              <a:off x="577" y="1251"/>
              <a:ext cx="240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9" name="Line 56"/>
            <p:cNvSpPr/>
            <p:nvPr/>
          </p:nvSpPr>
          <p:spPr>
            <a:xfrm flipV="1">
              <a:off x="3312" y="1282"/>
              <a:ext cx="336" cy="14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210" name="Text Box 57"/>
            <p:cNvSpPr txBox="1"/>
            <p:nvPr/>
          </p:nvSpPr>
          <p:spPr>
            <a:xfrm>
              <a:off x="3121" y="1242"/>
              <a:ext cx="240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1" name="Line 58"/>
            <p:cNvSpPr/>
            <p:nvPr/>
          </p:nvSpPr>
          <p:spPr>
            <a:xfrm flipV="1">
              <a:off x="768" y="2587"/>
              <a:ext cx="336" cy="14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212" name="Text Box 59"/>
            <p:cNvSpPr txBox="1"/>
            <p:nvPr/>
          </p:nvSpPr>
          <p:spPr>
            <a:xfrm>
              <a:off x="577" y="2547"/>
              <a:ext cx="240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3" name="Line 60"/>
            <p:cNvSpPr/>
            <p:nvPr/>
          </p:nvSpPr>
          <p:spPr>
            <a:xfrm flipV="1">
              <a:off x="3312" y="2587"/>
              <a:ext cx="336" cy="14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9214" name="Text Box 61"/>
            <p:cNvSpPr txBox="1"/>
            <p:nvPr/>
          </p:nvSpPr>
          <p:spPr>
            <a:xfrm>
              <a:off x="3121" y="2547"/>
              <a:ext cx="240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57" name="Text Box 62"/>
          <p:cNvSpPr txBox="1"/>
          <p:nvPr/>
        </p:nvSpPr>
        <p:spPr>
          <a:xfrm>
            <a:off x="3311863" y="591820"/>
            <a:ext cx="15128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非空表</a:t>
            </a:r>
          </a:p>
        </p:txBody>
      </p:sp>
      <p:sp>
        <p:nvSpPr>
          <p:cNvPr id="49158" name="Text Box 63"/>
          <p:cNvSpPr txBox="1"/>
          <p:nvPr/>
        </p:nvSpPr>
        <p:spPr>
          <a:xfrm>
            <a:off x="3213438" y="299656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空表</a:t>
            </a:r>
          </a:p>
        </p:txBody>
      </p:sp>
      <p:sp>
        <p:nvSpPr>
          <p:cNvPr id="49159" name="Text Box 64"/>
          <p:cNvSpPr txBox="1"/>
          <p:nvPr/>
        </p:nvSpPr>
        <p:spPr>
          <a:xfrm>
            <a:off x="214154" y="5247669"/>
            <a:ext cx="93964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可见，空表和非空表的操作是一致的，无需分别讨论，简化了操作。</a:t>
            </a:r>
          </a:p>
        </p:txBody>
      </p:sp>
      <p:sp>
        <p:nvSpPr>
          <p:cNvPr id="63" name="云形标注 62"/>
          <p:cNvSpPr/>
          <p:nvPr/>
        </p:nvSpPr>
        <p:spPr>
          <a:xfrm>
            <a:off x="7248128" y="5589240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/>
          <p:nvPr/>
        </p:nvSpPr>
        <p:spPr>
          <a:xfrm>
            <a:off x="406927" y="3357563"/>
            <a:ext cx="3529012" cy="29511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79" name="Text Box 5"/>
          <p:cNvSpPr txBox="1"/>
          <p:nvPr/>
        </p:nvSpPr>
        <p:spPr>
          <a:xfrm>
            <a:off x="6231731" y="2280695"/>
            <a:ext cx="3583701" cy="140398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 lIns="112947" tIns="56473" rIns="112947" bIns="56473">
            <a:spAutoFit/>
          </a:bodyPr>
          <a:lstStyle/>
          <a:p>
            <a:pPr defTabSz="1129030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= p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next;</a:t>
            </a:r>
          </a:p>
          <a:p>
            <a:pPr defTabSz="1129030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 = q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next;</a:t>
            </a:r>
          </a:p>
          <a:p>
            <a:pPr defTabSz="1129030"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delete q; </a:t>
            </a:r>
          </a:p>
        </p:txBody>
      </p:sp>
      <p:sp>
        <p:nvSpPr>
          <p:cNvPr id="911366" name="Text Box 6"/>
          <p:cNvSpPr txBox="1">
            <a:spLocks noChangeArrowheads="1"/>
          </p:cNvSpPr>
          <p:nvPr/>
        </p:nvSpPr>
        <p:spPr bwMode="auto">
          <a:xfrm>
            <a:off x="191344" y="44450"/>
            <a:ext cx="8686800" cy="480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2947" tIns="56473" rIns="112947" bIns="56473">
            <a:spAutoFit/>
          </a:bodyPr>
          <a:lstStyle/>
          <a:p>
            <a:pPr marR="0" defTabSz="1129030" eaLnBrk="1" hangingPunct="1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从带表头结点的单链表中删除最前端的结点</a:t>
            </a:r>
          </a:p>
        </p:txBody>
      </p:sp>
      <p:grpSp>
        <p:nvGrpSpPr>
          <p:cNvPr id="50181" name="Group 7"/>
          <p:cNvGrpSpPr/>
          <p:nvPr/>
        </p:nvGrpSpPr>
        <p:grpSpPr>
          <a:xfrm>
            <a:off x="479952" y="981075"/>
            <a:ext cx="5029200" cy="4927601"/>
            <a:chOff x="480" y="768"/>
            <a:chExt cx="3168" cy="3104"/>
          </a:xfrm>
        </p:grpSpPr>
        <p:sp>
          <p:nvSpPr>
            <p:cNvPr id="50183" name="Rectangle 8"/>
            <p:cNvSpPr/>
            <p:nvPr/>
          </p:nvSpPr>
          <p:spPr>
            <a:xfrm>
              <a:off x="1920" y="816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4" name="Rectangle 9"/>
            <p:cNvSpPr/>
            <p:nvPr/>
          </p:nvSpPr>
          <p:spPr>
            <a:xfrm>
              <a:off x="1200" y="807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Rectangle 10"/>
            <p:cNvSpPr/>
            <p:nvPr/>
          </p:nvSpPr>
          <p:spPr>
            <a:xfrm>
              <a:off x="2160" y="816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Line 11"/>
            <p:cNvSpPr/>
            <p:nvPr/>
          </p:nvSpPr>
          <p:spPr>
            <a:xfrm flipV="1">
              <a:off x="2256" y="951"/>
              <a:ext cx="384" cy="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187" name="Line 12"/>
            <p:cNvSpPr/>
            <p:nvPr/>
          </p:nvSpPr>
          <p:spPr>
            <a:xfrm>
              <a:off x="2448" y="951"/>
              <a:ext cx="2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188" name="Rectangle 13"/>
            <p:cNvSpPr/>
            <p:nvPr/>
          </p:nvSpPr>
          <p:spPr>
            <a:xfrm>
              <a:off x="1440" y="807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Line 14"/>
            <p:cNvSpPr/>
            <p:nvPr/>
          </p:nvSpPr>
          <p:spPr>
            <a:xfrm>
              <a:off x="1536" y="951"/>
              <a:ext cx="384" cy="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190" name="Line 15"/>
            <p:cNvSpPr/>
            <p:nvPr/>
          </p:nvSpPr>
          <p:spPr>
            <a:xfrm>
              <a:off x="960" y="951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191" name="Text Box 16"/>
            <p:cNvSpPr txBox="1"/>
            <p:nvPr/>
          </p:nvSpPr>
          <p:spPr>
            <a:xfrm>
              <a:off x="480" y="768"/>
              <a:ext cx="58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Rectangle 17"/>
            <p:cNvSpPr/>
            <p:nvPr/>
          </p:nvSpPr>
          <p:spPr>
            <a:xfrm>
              <a:off x="2640" y="816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18"/>
            <p:cNvSpPr/>
            <p:nvPr/>
          </p:nvSpPr>
          <p:spPr>
            <a:xfrm>
              <a:off x="2880" y="816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Line 19"/>
            <p:cNvSpPr/>
            <p:nvPr/>
          </p:nvSpPr>
          <p:spPr>
            <a:xfrm>
              <a:off x="2976" y="960"/>
              <a:ext cx="384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195" name="Line 20"/>
            <p:cNvSpPr/>
            <p:nvPr/>
          </p:nvSpPr>
          <p:spPr>
            <a:xfrm>
              <a:off x="3360" y="960"/>
              <a:ext cx="2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196" name="Rectangle 21"/>
            <p:cNvSpPr/>
            <p:nvPr/>
          </p:nvSpPr>
          <p:spPr>
            <a:xfrm>
              <a:off x="1920" y="1527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Rectangle 22"/>
            <p:cNvSpPr/>
            <p:nvPr/>
          </p:nvSpPr>
          <p:spPr>
            <a:xfrm>
              <a:off x="1200" y="1527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8" name="Rectangle 23"/>
            <p:cNvSpPr/>
            <p:nvPr/>
          </p:nvSpPr>
          <p:spPr>
            <a:xfrm>
              <a:off x="2160" y="1527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Line 24"/>
            <p:cNvSpPr/>
            <p:nvPr/>
          </p:nvSpPr>
          <p:spPr>
            <a:xfrm flipV="1">
              <a:off x="2256" y="1671"/>
              <a:ext cx="384" cy="9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00" name="Rectangle 25"/>
            <p:cNvSpPr/>
            <p:nvPr/>
          </p:nvSpPr>
          <p:spPr>
            <a:xfrm>
              <a:off x="1440" y="1527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Line 26"/>
            <p:cNvSpPr/>
            <p:nvPr/>
          </p:nvSpPr>
          <p:spPr>
            <a:xfrm>
              <a:off x="1536" y="1671"/>
              <a:ext cx="384" cy="9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02" name="Line 27"/>
            <p:cNvSpPr/>
            <p:nvPr/>
          </p:nvSpPr>
          <p:spPr>
            <a:xfrm>
              <a:off x="960" y="1671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03" name="Text Box 28"/>
            <p:cNvSpPr txBox="1"/>
            <p:nvPr/>
          </p:nvSpPr>
          <p:spPr>
            <a:xfrm>
              <a:off x="480" y="1488"/>
              <a:ext cx="58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50204" name="Rectangle 29"/>
            <p:cNvSpPr/>
            <p:nvPr/>
          </p:nvSpPr>
          <p:spPr>
            <a:xfrm>
              <a:off x="2640" y="1536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Rectangle 30"/>
            <p:cNvSpPr/>
            <p:nvPr/>
          </p:nvSpPr>
          <p:spPr>
            <a:xfrm>
              <a:off x="2880" y="1536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6" name="Line 31"/>
            <p:cNvSpPr/>
            <p:nvPr/>
          </p:nvSpPr>
          <p:spPr>
            <a:xfrm>
              <a:off x="2976" y="1680"/>
              <a:ext cx="384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07" name="Line 32"/>
            <p:cNvSpPr/>
            <p:nvPr/>
          </p:nvSpPr>
          <p:spPr>
            <a:xfrm>
              <a:off x="3360" y="1680"/>
              <a:ext cx="28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0208" name="Line 33"/>
            <p:cNvSpPr/>
            <p:nvPr/>
          </p:nvSpPr>
          <p:spPr>
            <a:xfrm flipV="1">
              <a:off x="1584" y="1392"/>
              <a:ext cx="240" cy="24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9" name="Line 34"/>
            <p:cNvSpPr/>
            <p:nvPr/>
          </p:nvSpPr>
          <p:spPr>
            <a:xfrm>
              <a:off x="1824" y="1392"/>
              <a:ext cx="672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0" name="Line 35"/>
            <p:cNvSpPr/>
            <p:nvPr/>
          </p:nvSpPr>
          <p:spPr>
            <a:xfrm>
              <a:off x="2496" y="1392"/>
              <a:ext cx="144" cy="144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11" name="Rectangle 36"/>
            <p:cNvSpPr/>
            <p:nvPr/>
          </p:nvSpPr>
          <p:spPr>
            <a:xfrm>
              <a:off x="1920" y="2448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2" name="Rectangle 37"/>
            <p:cNvSpPr/>
            <p:nvPr/>
          </p:nvSpPr>
          <p:spPr>
            <a:xfrm>
              <a:off x="1200" y="2439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3" name="Rectangle 38"/>
            <p:cNvSpPr/>
            <p:nvPr/>
          </p:nvSpPr>
          <p:spPr>
            <a:xfrm>
              <a:off x="1440" y="2439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4" name="Line 39"/>
            <p:cNvSpPr/>
            <p:nvPr/>
          </p:nvSpPr>
          <p:spPr>
            <a:xfrm>
              <a:off x="1536" y="2583"/>
              <a:ext cx="384" cy="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15" name="Line 40"/>
            <p:cNvSpPr/>
            <p:nvPr/>
          </p:nvSpPr>
          <p:spPr>
            <a:xfrm>
              <a:off x="960" y="2583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16" name="Text Box 41"/>
            <p:cNvSpPr txBox="1"/>
            <p:nvPr/>
          </p:nvSpPr>
          <p:spPr>
            <a:xfrm>
              <a:off x="480" y="2400"/>
              <a:ext cx="58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50217" name="Rectangle 42"/>
            <p:cNvSpPr/>
            <p:nvPr/>
          </p:nvSpPr>
          <p:spPr>
            <a:xfrm>
              <a:off x="2134" y="3159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8" name="Rectangle 43"/>
            <p:cNvSpPr/>
            <p:nvPr/>
          </p:nvSpPr>
          <p:spPr>
            <a:xfrm>
              <a:off x="1200" y="3159"/>
              <a:ext cx="240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9" name="Rectangle 44"/>
            <p:cNvSpPr/>
            <p:nvPr/>
          </p:nvSpPr>
          <p:spPr>
            <a:xfrm>
              <a:off x="2374" y="3159"/>
              <a:ext cx="192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20" name="Rectangle 45"/>
            <p:cNvSpPr/>
            <p:nvPr/>
          </p:nvSpPr>
          <p:spPr>
            <a:xfrm>
              <a:off x="1440" y="3159"/>
              <a:ext cx="526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50221" name="Line 46"/>
            <p:cNvSpPr/>
            <p:nvPr/>
          </p:nvSpPr>
          <p:spPr>
            <a:xfrm>
              <a:off x="960" y="3303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22" name="Text Box 47"/>
            <p:cNvSpPr txBox="1"/>
            <p:nvPr/>
          </p:nvSpPr>
          <p:spPr>
            <a:xfrm>
              <a:off x="480" y="3120"/>
              <a:ext cx="58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50223" name="Rectangle 48"/>
            <p:cNvSpPr/>
            <p:nvPr/>
          </p:nvSpPr>
          <p:spPr>
            <a:xfrm>
              <a:off x="2160" y="2448"/>
              <a:ext cx="576" cy="336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50224" name="Line 49"/>
            <p:cNvSpPr/>
            <p:nvPr/>
          </p:nvSpPr>
          <p:spPr>
            <a:xfrm flipV="1">
              <a:off x="1152" y="1920"/>
              <a:ext cx="192" cy="19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25" name="Line 50"/>
            <p:cNvSpPr/>
            <p:nvPr/>
          </p:nvSpPr>
          <p:spPr>
            <a:xfrm flipV="1">
              <a:off x="1968" y="1920"/>
              <a:ext cx="192" cy="19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26" name="Text Box 51"/>
            <p:cNvSpPr txBox="1"/>
            <p:nvPr/>
          </p:nvSpPr>
          <p:spPr>
            <a:xfrm>
              <a:off x="912" y="1872"/>
              <a:ext cx="2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0227" name="Text Box 52"/>
            <p:cNvSpPr txBox="1"/>
            <p:nvPr/>
          </p:nvSpPr>
          <p:spPr>
            <a:xfrm>
              <a:off x="1728" y="1872"/>
              <a:ext cx="2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0228" name="Line 53"/>
            <p:cNvSpPr/>
            <p:nvPr/>
          </p:nvSpPr>
          <p:spPr>
            <a:xfrm flipV="1">
              <a:off x="1152" y="3552"/>
              <a:ext cx="192" cy="19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29" name="Line 54"/>
            <p:cNvSpPr/>
            <p:nvPr/>
          </p:nvSpPr>
          <p:spPr>
            <a:xfrm flipV="1">
              <a:off x="1968" y="3552"/>
              <a:ext cx="192" cy="19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30" name="Text Box 55"/>
            <p:cNvSpPr txBox="1"/>
            <p:nvPr/>
          </p:nvSpPr>
          <p:spPr>
            <a:xfrm>
              <a:off x="912" y="3504"/>
              <a:ext cx="2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0231" name="Text Box 56"/>
            <p:cNvSpPr txBox="1"/>
            <p:nvPr/>
          </p:nvSpPr>
          <p:spPr>
            <a:xfrm>
              <a:off x="1728" y="3504"/>
              <a:ext cx="2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50182" name="Text Box 58"/>
          <p:cNvSpPr txBox="1"/>
          <p:nvPr/>
        </p:nvSpPr>
        <p:spPr>
          <a:xfrm>
            <a:off x="479952" y="6053296"/>
            <a:ext cx="957648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可见，即使删除后为空表，也无需修改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，与非空表操作一致</a:t>
            </a:r>
          </a:p>
        </p:txBody>
      </p:sp>
      <p:sp>
        <p:nvSpPr>
          <p:cNvPr id="56" name="云形标注 55"/>
          <p:cNvSpPr/>
          <p:nvPr/>
        </p:nvSpPr>
        <p:spPr>
          <a:xfrm>
            <a:off x="7365976" y="4646024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/>
          <p:nvPr/>
        </p:nvSpPr>
        <p:spPr>
          <a:xfrm>
            <a:off x="11515" y="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.4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应用举例</a:t>
            </a:r>
          </a:p>
        </p:txBody>
      </p:sp>
      <p:sp>
        <p:nvSpPr>
          <p:cNvPr id="51203" name="Text Box 5"/>
          <p:cNvSpPr txBox="1"/>
          <p:nvPr/>
        </p:nvSpPr>
        <p:spPr>
          <a:xfrm>
            <a:off x="0" y="914400"/>
            <a:ext cx="10441160" cy="35024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7.10】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（自学）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建立一个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带表头结点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单链表，要求每次都将最后加入的结点加到最前面，结点中的数据均是不为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的整数（要求输入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时建立过程结束），然后统计结点个数并输出结点中的所有数据。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根据题意，建立该链表的过程是不断向表头插入新结点的过程。考虑到题目要求建立的是一个含表头结点的单链表，因此新结点应加入到伪结点的后面，成为第一个有效结点。 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816080" y="4509120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/>
          <p:nvPr/>
        </p:nvSpPr>
        <p:spPr>
          <a:xfrm>
            <a:off x="191344" y="0"/>
            <a:ext cx="9324975" cy="71096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node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int data;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struct  node *next;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struct  node  *head,*newnode,*p;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 x,count=0;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head=new node 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head-&gt;next=NULL;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while(1)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{   cin&gt;&gt;x;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if(x==0) 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newnode=new node;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newnode-&gt;data=x;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-&gt;next=head-&gt;next;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head-&gt;next=newnode;	    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2227" name="Text Box 5"/>
          <p:cNvSpPr txBox="1"/>
          <p:nvPr/>
        </p:nvSpPr>
        <p:spPr>
          <a:xfrm>
            <a:off x="6213702" y="116632"/>
            <a:ext cx="4752975" cy="452431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语句后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p=head-&gt;next;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while(p!=NULL)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count++;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cout&lt;&lt;p-&gt;data&lt;&lt;'\t';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p=p-&gt;next;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cout&lt;&lt;"count="&lt;&lt;count&lt;&lt;endl;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system("pause");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return 0;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8548440" y="5777880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5" name="云形标注 4"/>
          <p:cNvSpPr/>
          <p:nvPr/>
        </p:nvSpPr>
        <p:spPr bwMode="auto">
          <a:xfrm>
            <a:off x="3153325" y="2132856"/>
            <a:ext cx="3060377" cy="1080120"/>
          </a:xfrm>
          <a:prstGeom prst="cloudCallout">
            <a:avLst>
              <a:gd name="adj1" fmla="val -64739"/>
              <a:gd name="adj2" fmla="val 1489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带头结点的链表表头指针初始不为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5303912" y="4591218"/>
            <a:ext cx="3600400" cy="1080120"/>
          </a:xfrm>
          <a:prstGeom prst="cloudCallout">
            <a:avLst>
              <a:gd name="adj1" fmla="val -71047"/>
              <a:gd name="adj2" fmla="val 4482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将新结点插入到第一个有效结点之前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4439816" y="5847724"/>
            <a:ext cx="3060377" cy="1080120"/>
          </a:xfrm>
          <a:prstGeom prst="cloudCallout">
            <a:avLst>
              <a:gd name="adj1" fmla="val -65946"/>
              <a:gd name="adj2" fmla="val -2187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让新结点成为第一个有效结点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8400256" y="1039447"/>
            <a:ext cx="3600400" cy="1080120"/>
          </a:xfrm>
          <a:prstGeom prst="cloudCallout">
            <a:avLst>
              <a:gd name="adj1" fmla="val -58477"/>
              <a:gd name="adj2" fmla="val -7574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从第一个有效结点开始遍历所有结点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5"/>
          <p:cNvSpPr txBox="1"/>
          <p:nvPr/>
        </p:nvSpPr>
        <p:spPr>
          <a:xfrm>
            <a:off x="0" y="116632"/>
            <a:ext cx="10848528" cy="44812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7.11】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编写几个函数，分别实现如下几个功能：一、创建学生信息链表；二、按学号查找指定学生信息；三、按学号删除学生信息。再编写主函数，对几个函数功能进行测试。为简单起见，假定学生信息中只有学号和成绩两个数据域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按题意，本题将前面介绍的几个链表常见操作做一综合，重点关注：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链表结点结构的定义；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考虑到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函数间的相互联系，参数和返回值如何定义、声明；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考虑到用户友好，将函数设计成菜单供用户选择；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22371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336" y="476672"/>
            <a:ext cx="3600400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*next;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51784" y="442401"/>
            <a:ext cx="7920880" cy="6370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*head=NULL,*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,*tail=NULL;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&lt;&lt;"input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score:\n";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student;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-&gt;score;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if(head==NULL)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head=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else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tail-&gt;next=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tail=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tail-&gt;next=NULL;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head;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-744760" y="3861048"/>
            <a:ext cx="2930813" cy="1080120"/>
          </a:xfrm>
          <a:prstGeom prst="cloudCallout">
            <a:avLst>
              <a:gd name="adj1" fmla="val -3472"/>
              <a:gd name="adj2" fmla="val -16040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学生信息链表结点中包含两个数据成员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8904312" y="5517232"/>
            <a:ext cx="2930813" cy="1080120"/>
          </a:xfrm>
          <a:prstGeom prst="cloudCallout">
            <a:avLst>
              <a:gd name="adj1" fmla="val -3472"/>
              <a:gd name="adj2" fmla="val -16040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通过向表尾添加结点的方式创建链表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85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336" y="44624"/>
            <a:ext cx="10657184" cy="6740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*del(student *head, 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])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*p, *q;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if(head==NULL)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null!\n";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	      p=head;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while(p!= NULL&amp;&amp;                                              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{       q=p;      p=p-&gt;next;	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num,p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)==0) 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{        if(p==head)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head=p-&gt;next;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else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q-&gt;next=p-&gt;next;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delete(p);           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else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&lt;&lt;"not been found!\n";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return(head);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5800" y="198884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num,p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)!=0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 bwMode="auto">
          <a:xfrm>
            <a:off x="5303912" y="2708920"/>
            <a:ext cx="2930813" cy="1080120"/>
          </a:xfrm>
          <a:prstGeom prst="cloudCallout">
            <a:avLst>
              <a:gd name="adj1" fmla="val -65240"/>
              <a:gd name="adj2" fmla="val -81735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注意数据域比较应调用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strcmp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函数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6168008" y="764704"/>
            <a:ext cx="2930813" cy="1080120"/>
          </a:xfrm>
          <a:prstGeom prst="cloudCallout">
            <a:avLst>
              <a:gd name="adj1" fmla="val -191614"/>
              <a:gd name="adj2" fmla="val -83445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删除可能修改表头，注意函数返回值类型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1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7304" y="116632"/>
            <a:ext cx="6264696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print(student *head)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*p=head;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while(p!=NULL)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&lt;&lt;p-&gt;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&lt;&lt;'\t'&lt;&lt;p-&gt;score&lt;&lt;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 = p-&gt;next;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67" y="116632"/>
            <a:ext cx="5832648" cy="6709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search(student *head, char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])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  *p=head;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if(head==NULL)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&lt;&lt;"list empty"&lt;&lt;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 while(p!=NULL)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num,p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)==0)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&lt;&lt;p-&gt;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&lt;&lt;":"&lt;&lt;p-&gt;score&lt;&lt;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p=p-&gt;next;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if(p==NULL)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student is not  found!"&lt;&lt;</a:t>
            </a:r>
            <a:r>
              <a:rPr lang="en-US" altLang="zh-C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3675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066" y="116632"/>
            <a:ext cx="4940814" cy="61863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n,choose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*head=NULL;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请输入结点个数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查找数据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删除数据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输出数据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结束程序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while(1)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输入选项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(1-4):"&lt;&lt;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&gt;&gt;choose;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if(choose==4)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break;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9896" y="116632"/>
            <a:ext cx="7128792" cy="61863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	         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switch(choose)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输入所要查找的学生的学号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search(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head,num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break;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zh-CN" sz="2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输入所要删除的学生的学号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head=del(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head,num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break;  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print(head);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 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system("pause");	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云形标注 4"/>
          <p:cNvSpPr/>
          <p:nvPr/>
        </p:nvSpPr>
        <p:spPr bwMode="auto">
          <a:xfrm>
            <a:off x="8688288" y="4653136"/>
            <a:ext cx="3290853" cy="1080120"/>
          </a:xfrm>
          <a:prstGeom prst="cloudCallout">
            <a:avLst>
              <a:gd name="adj1" fmla="val -26477"/>
              <a:gd name="adj2" fmla="val -200597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注意函数返回值类型不同，函数调用方式的不同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429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砂纸"/>
          <p:cNvSpPr txBox="1"/>
          <p:nvPr/>
        </p:nvSpPr>
        <p:spPr>
          <a:xfrm>
            <a:off x="119336" y="980728"/>
            <a:ext cx="2362200" cy="267652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 date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  month;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  day;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  year;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  <a:p>
            <a:pPr algn="just" eaLnBrk="1" hangingPunct="1"/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3" descr="蓝色砂纸"/>
          <p:cNvSpPr txBox="1"/>
          <p:nvPr/>
        </p:nvSpPr>
        <p:spPr>
          <a:xfrm>
            <a:off x="6744072" y="1000956"/>
            <a:ext cx="4248472" cy="270700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struct 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person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char  name[15];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char  sex;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 age;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date  birthday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};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119336" y="171872"/>
            <a:ext cx="8172450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声明一个日期结构类型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date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，含三个整型成员：</a:t>
            </a:r>
          </a:p>
        </p:txBody>
      </p:sp>
      <p:sp>
        <p:nvSpPr>
          <p:cNvPr id="8197" name="Text Box 5"/>
          <p:cNvSpPr txBox="1"/>
          <p:nvPr/>
        </p:nvSpPr>
        <p:spPr>
          <a:xfrm>
            <a:off x="2782844" y="1269653"/>
            <a:ext cx="3601188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在此基础上，又可声明另一个关于人的信息的结构类型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person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24" name="Rectangle 132"/>
          <p:cNvSpPr/>
          <p:nvPr/>
        </p:nvSpPr>
        <p:spPr>
          <a:xfrm>
            <a:off x="3452451" y="4562128"/>
            <a:ext cx="113411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zh-CN" sz="1900" b="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struct man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25" name="Rectangle 133"/>
          <p:cNvSpPr/>
          <p:nvPr/>
        </p:nvSpPr>
        <p:spPr>
          <a:xfrm>
            <a:off x="4970419" y="4568478"/>
            <a:ext cx="96520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zh-CN" altLang="en-US" sz="1900" b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结构类型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云形标注 134"/>
          <p:cNvSpPr/>
          <p:nvPr/>
        </p:nvSpPr>
        <p:spPr bwMode="auto">
          <a:xfrm>
            <a:off x="2762369" y="4377014"/>
            <a:ext cx="4802354" cy="1104025"/>
          </a:xfrm>
          <a:prstGeom prst="cloudCallout">
            <a:avLst>
              <a:gd name="adj1" fmla="val 39477"/>
              <a:gd name="adj2" fmla="val -15658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一个结构类型的变量可以作为另外一个结构类型的成员。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1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/>
          <p:nvPr/>
        </p:nvSpPr>
        <p:spPr>
          <a:xfrm>
            <a:off x="119336" y="44450"/>
            <a:ext cx="7956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本章内容小结</a:t>
            </a:r>
          </a:p>
        </p:txBody>
      </p:sp>
      <p:sp>
        <p:nvSpPr>
          <p:cNvPr id="53251" name="Text Box 5"/>
          <p:cNvSpPr txBox="1"/>
          <p:nvPr/>
        </p:nvSpPr>
        <p:spPr>
          <a:xfrm>
            <a:off x="190775" y="764223"/>
            <a:ext cx="4321050" cy="430271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结构体的概念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结构类型的定义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结构变量的声明方法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结构成员的引用方式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链表的概念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链表元素的存储特点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链表的存储结构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4943872" y="766432"/>
            <a:ext cx="4248849" cy="433832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链表的基本操作</a:t>
            </a:r>
          </a:p>
          <a:p>
            <a:pPr lvl="1" eaLnBrk="1" hangingPunct="1"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建立链表</a:t>
            </a:r>
          </a:p>
          <a:p>
            <a:pPr lvl="1" eaLnBrk="1" hangingPunct="1"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遍历链表</a:t>
            </a:r>
          </a:p>
          <a:p>
            <a:pPr lvl="1" eaLnBrk="1" hangingPunct="1"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统计结点数</a:t>
            </a:r>
          </a:p>
          <a:p>
            <a:pPr lvl="1" eaLnBrk="1" hangingPunct="1"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在链表中查找指定结点</a:t>
            </a:r>
          </a:p>
          <a:p>
            <a:pPr lvl="1" eaLnBrk="1" hangingPunct="1"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在链表中插入一个结点</a:t>
            </a:r>
          </a:p>
          <a:p>
            <a:pPr lvl="1" eaLnBrk="1" hangingPunct="1">
              <a:spcBef>
                <a:spcPct val="50000"/>
              </a:spcBef>
              <a:buSzPct val="15000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在链表中删除一个结点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/>
          <p:nvPr/>
        </p:nvSpPr>
        <p:spPr>
          <a:xfrm>
            <a:off x="191344" y="234270"/>
            <a:ext cx="7273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要点及难点：</a:t>
            </a:r>
          </a:p>
        </p:txBody>
      </p:sp>
      <p:sp>
        <p:nvSpPr>
          <p:cNvPr id="55299" name="Text Box 5"/>
          <p:cNvSpPr txBox="1"/>
          <p:nvPr/>
        </p:nvSpPr>
        <p:spPr>
          <a:xfrm>
            <a:off x="226904" y="854665"/>
            <a:ext cx="8821424" cy="53737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结构变量的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读写必须引用到成员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，且要遵循该成员的访问要求。如，数值型数组做其成员时，还要利用循环引用到每个元素。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结构变量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允许整体赋值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及做函数参数。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链表中不能通过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实现指针后移，需用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p=p-&gt;next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的形式。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链表建立方式：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按输入的正序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按输入的逆序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按某数据域值的大小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顺序插入及删除时插入、删除位置不同的情况分析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47328" y="44624"/>
            <a:ext cx="10513168" cy="428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链表建立方式：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按输入的正序：向表尾（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tail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）后添加新结点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关键语句：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tail-&gt;next=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742950" marR="0" lvl="1" indent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tail=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按输入的逆序：向表头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(head)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前插入新结点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，关键语句：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-&gt;next=head;</a:t>
            </a:r>
          </a:p>
          <a:p>
            <a:pPr marL="742950" marR="0" lvl="1" indent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head=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newnode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按某数据域值的大小：通过比较找到插入新结点位置，再根据情况讨论表头前、表尾后还是表中插入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77055" y="4437112"/>
            <a:ext cx="4392066" cy="23083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输入一个字符串，将其中的各字符按其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码值递增顺序组织到一个链表中。链表的数据域只有一个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类型的成员。如，假设字符串为：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“China",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则链表组织如下：</a:t>
            </a:r>
          </a:p>
        </p:txBody>
      </p:sp>
      <p:grpSp>
        <p:nvGrpSpPr>
          <p:cNvPr id="4" name="组合 10"/>
          <p:cNvGrpSpPr/>
          <p:nvPr/>
        </p:nvGrpSpPr>
        <p:grpSpPr>
          <a:xfrm>
            <a:off x="6240760" y="4955505"/>
            <a:ext cx="1295400" cy="979488"/>
            <a:chOff x="1403648" y="2924944"/>
            <a:chExt cx="1296144" cy="978396"/>
          </a:xfrm>
        </p:grpSpPr>
        <p:grpSp>
          <p:nvGrpSpPr>
            <p:cNvPr id="5" name="组合 4"/>
            <p:cNvGrpSpPr/>
            <p:nvPr/>
          </p:nvGrpSpPr>
          <p:grpSpPr>
            <a:xfrm>
              <a:off x="1403648" y="2924944"/>
              <a:ext cx="648072" cy="978396"/>
              <a:chOff x="1403648" y="2924944"/>
              <a:chExt cx="864096" cy="978396"/>
            </a:xfrm>
          </p:grpSpPr>
          <p:sp>
            <p:nvSpPr>
              <p:cNvPr id="7" name="矩形 2"/>
              <p:cNvSpPr/>
              <p:nvPr/>
            </p:nvSpPr>
            <p:spPr>
              <a:xfrm>
                <a:off x="1403648" y="292494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 eaLnBrk="1" hangingPunct="1"/>
                <a:r>
                  <a:rPr lang="en-US" altLang="zh-CN" b="0" dirty="0">
                    <a:latin typeface="Arial" panose="020B0604020202020204" pitchFamily="34" charset="0"/>
                  </a:rPr>
                  <a:t>C</a:t>
                </a:r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矩形 3"/>
              <p:cNvSpPr/>
              <p:nvPr/>
            </p:nvSpPr>
            <p:spPr>
              <a:xfrm>
                <a:off x="1403648" y="339928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6" name="连接符: 肘形 6"/>
            <p:cNvCxnSpPr>
              <a:stCxn id="8" idx="3"/>
            </p:cNvCxnSpPr>
            <p:nvPr/>
          </p:nvCxnSpPr>
          <p:spPr>
            <a:xfrm flipV="1">
              <a:off x="2051720" y="3212976"/>
              <a:ext cx="648072" cy="438336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" name="组合 11"/>
          <p:cNvGrpSpPr/>
          <p:nvPr/>
        </p:nvGrpSpPr>
        <p:grpSpPr>
          <a:xfrm>
            <a:off x="7536160" y="4971380"/>
            <a:ext cx="1295400" cy="977900"/>
            <a:chOff x="1403648" y="2924944"/>
            <a:chExt cx="1296144" cy="978396"/>
          </a:xfrm>
        </p:grpSpPr>
        <p:grpSp>
          <p:nvGrpSpPr>
            <p:cNvPr id="10" name="组合 12"/>
            <p:cNvGrpSpPr/>
            <p:nvPr/>
          </p:nvGrpSpPr>
          <p:grpSpPr>
            <a:xfrm>
              <a:off x="1403648" y="2924944"/>
              <a:ext cx="648072" cy="978396"/>
              <a:chOff x="1403648" y="2924944"/>
              <a:chExt cx="864096" cy="978396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1403648" y="292494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 eaLnBrk="1" hangingPunct="1"/>
                <a:r>
                  <a:rPr lang="en-US" altLang="zh-CN" b="0" dirty="0">
                    <a:latin typeface="Arial" panose="020B0604020202020204" pitchFamily="34" charset="0"/>
                  </a:rPr>
                  <a:t>a</a:t>
                </a:r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矩形 15"/>
              <p:cNvSpPr/>
              <p:nvPr/>
            </p:nvSpPr>
            <p:spPr>
              <a:xfrm>
                <a:off x="1403648" y="339928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1" name="连接符: 肘形 13"/>
            <p:cNvCxnSpPr>
              <a:stCxn id="13" idx="3"/>
            </p:cNvCxnSpPr>
            <p:nvPr/>
          </p:nvCxnSpPr>
          <p:spPr>
            <a:xfrm flipV="1">
              <a:off x="2051720" y="3212976"/>
              <a:ext cx="648072" cy="438336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" name="组合 16"/>
          <p:cNvGrpSpPr/>
          <p:nvPr/>
        </p:nvGrpSpPr>
        <p:grpSpPr>
          <a:xfrm>
            <a:off x="8831560" y="4971380"/>
            <a:ext cx="1296987" cy="977900"/>
            <a:chOff x="1403648" y="2924944"/>
            <a:chExt cx="1296144" cy="978396"/>
          </a:xfrm>
        </p:grpSpPr>
        <p:grpSp>
          <p:nvGrpSpPr>
            <p:cNvPr id="15" name="组合 17"/>
            <p:cNvGrpSpPr/>
            <p:nvPr/>
          </p:nvGrpSpPr>
          <p:grpSpPr>
            <a:xfrm>
              <a:off x="1403648" y="2924944"/>
              <a:ext cx="648072" cy="978396"/>
              <a:chOff x="1403648" y="2924944"/>
              <a:chExt cx="864096" cy="978396"/>
            </a:xfrm>
          </p:grpSpPr>
          <p:sp>
            <p:nvSpPr>
              <p:cNvPr id="17" name="矩形 19"/>
              <p:cNvSpPr/>
              <p:nvPr/>
            </p:nvSpPr>
            <p:spPr>
              <a:xfrm>
                <a:off x="1403648" y="292494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 eaLnBrk="1" hangingPunct="1"/>
                <a:r>
                  <a:rPr lang="en-US" altLang="zh-CN" b="0" dirty="0">
                    <a:latin typeface="Arial" panose="020B0604020202020204" pitchFamily="34" charset="0"/>
                  </a:rPr>
                  <a:t>h</a:t>
                </a:r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矩形 20"/>
              <p:cNvSpPr/>
              <p:nvPr/>
            </p:nvSpPr>
            <p:spPr>
              <a:xfrm>
                <a:off x="1403648" y="339928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6" name="连接符: 肘形 18"/>
            <p:cNvCxnSpPr>
              <a:stCxn id="18" idx="3"/>
            </p:cNvCxnSpPr>
            <p:nvPr/>
          </p:nvCxnSpPr>
          <p:spPr>
            <a:xfrm flipV="1">
              <a:off x="2051720" y="3212976"/>
              <a:ext cx="648072" cy="438336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" name="组合 21"/>
          <p:cNvGrpSpPr/>
          <p:nvPr/>
        </p:nvGrpSpPr>
        <p:grpSpPr>
          <a:xfrm>
            <a:off x="10128547" y="4953918"/>
            <a:ext cx="1295400" cy="979487"/>
            <a:chOff x="1403648" y="2924944"/>
            <a:chExt cx="1296144" cy="978396"/>
          </a:xfrm>
        </p:grpSpPr>
        <p:grpSp>
          <p:nvGrpSpPr>
            <p:cNvPr id="20" name="组合 22"/>
            <p:cNvGrpSpPr/>
            <p:nvPr/>
          </p:nvGrpSpPr>
          <p:grpSpPr>
            <a:xfrm>
              <a:off x="1403648" y="2924944"/>
              <a:ext cx="648072" cy="978396"/>
              <a:chOff x="1403648" y="2924944"/>
              <a:chExt cx="864096" cy="978396"/>
            </a:xfrm>
          </p:grpSpPr>
          <p:sp>
            <p:nvSpPr>
              <p:cNvPr id="22" name="矩形 24"/>
              <p:cNvSpPr/>
              <p:nvPr/>
            </p:nvSpPr>
            <p:spPr>
              <a:xfrm>
                <a:off x="1403648" y="292494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 eaLnBrk="1" hangingPunct="1"/>
                <a:r>
                  <a:rPr lang="en-US" altLang="zh-CN" b="0" dirty="0">
                    <a:latin typeface="Arial" panose="020B0604020202020204" pitchFamily="34" charset="0"/>
                  </a:rPr>
                  <a:t>i</a:t>
                </a:r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矩形 25"/>
              <p:cNvSpPr/>
              <p:nvPr/>
            </p:nvSpPr>
            <p:spPr>
              <a:xfrm>
                <a:off x="1403648" y="3399284"/>
                <a:ext cx="864096" cy="50405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b="0" dirty="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1" name="连接符: 肘形 23"/>
            <p:cNvCxnSpPr>
              <a:stCxn id="23" idx="3"/>
            </p:cNvCxnSpPr>
            <p:nvPr/>
          </p:nvCxnSpPr>
          <p:spPr>
            <a:xfrm flipV="1">
              <a:off x="2051720" y="3212976"/>
              <a:ext cx="648072" cy="438336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" name="组合 27"/>
          <p:cNvGrpSpPr/>
          <p:nvPr/>
        </p:nvGrpSpPr>
        <p:grpSpPr>
          <a:xfrm>
            <a:off x="11423947" y="4971380"/>
            <a:ext cx="649288" cy="977900"/>
            <a:chOff x="1403648" y="2924944"/>
            <a:chExt cx="864096" cy="978396"/>
          </a:xfrm>
        </p:grpSpPr>
        <p:sp>
          <p:nvSpPr>
            <p:cNvPr id="25" name="矩形 29"/>
            <p:cNvSpPr/>
            <p:nvPr/>
          </p:nvSpPr>
          <p:spPr>
            <a:xfrm>
              <a:off x="1403648" y="2924944"/>
              <a:ext cx="864096" cy="504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/>
              <a:r>
                <a:rPr lang="en-US" altLang="zh-CN" b="0" dirty="0">
                  <a:latin typeface="Arial" panose="020B0604020202020204" pitchFamily="34" charset="0"/>
                </a:rPr>
                <a:t>n</a:t>
              </a:r>
              <a:endParaRPr lang="zh-CN" altLang="en-US" b="0" dirty="0">
                <a:latin typeface="Arial" panose="020B0604020202020204" pitchFamily="34" charset="0"/>
              </a:endParaRPr>
            </a:p>
          </p:txBody>
        </p:sp>
        <p:sp>
          <p:nvSpPr>
            <p:cNvPr id="26" name="矩形 30"/>
            <p:cNvSpPr/>
            <p:nvPr/>
          </p:nvSpPr>
          <p:spPr>
            <a:xfrm>
              <a:off x="1403648" y="3399284"/>
              <a:ext cx="864096" cy="504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r>
                <a:rPr lang="en-US" altLang="zh-CN" sz="1400" b="0" dirty="0">
                  <a:latin typeface="Arial" panose="020B0604020202020204" pitchFamily="34" charset="0"/>
                </a:rPr>
                <a:t>NULL</a:t>
              </a:r>
              <a:endParaRPr lang="zh-CN" altLang="en-US" sz="1400" b="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27" name="直接箭头连接符 32"/>
          <p:cNvCxnSpPr/>
          <p:nvPr/>
        </p:nvCxnSpPr>
        <p:spPr>
          <a:xfrm flipV="1">
            <a:off x="5448597" y="5206330"/>
            <a:ext cx="719138" cy="174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8" name="文本框 33"/>
          <p:cNvSpPr txBox="1"/>
          <p:nvPr/>
        </p:nvSpPr>
        <p:spPr>
          <a:xfrm>
            <a:off x="4656435" y="4953918"/>
            <a:ext cx="10080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head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166464" y="-27384"/>
            <a:ext cx="83058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.1.3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结构变量的定义和初始化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101824" y="1556792"/>
            <a:ext cx="5472608" cy="544764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先声明结构类型再定义结构变量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中定义变量时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还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可以省略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声明结构类型的同时定义结构变量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20" name="Oval 4"/>
          <p:cNvSpPr/>
          <p:nvPr/>
        </p:nvSpPr>
        <p:spPr>
          <a:xfrm>
            <a:off x="335360" y="1916832"/>
            <a:ext cx="4495800" cy="762000"/>
          </a:xfrm>
          <a:prstGeom prst="ellipse">
            <a:avLst/>
          </a:prstGeom>
          <a:noFill/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 person p1, p2;</a:t>
            </a:r>
          </a:p>
        </p:txBody>
      </p:sp>
      <p:sp>
        <p:nvSpPr>
          <p:cNvPr id="9221" name="Rectangle 13"/>
          <p:cNvSpPr/>
          <p:nvPr/>
        </p:nvSpPr>
        <p:spPr>
          <a:xfrm>
            <a:off x="166464" y="548680"/>
            <a:ext cx="996198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系统不会为结构类型分配内存空间，只有在定义了结构体变量后，系统才会为之分配内存单元。可以采取以下三种方法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结构体类型变量：</a:t>
            </a:r>
          </a:p>
        </p:txBody>
      </p:sp>
      <p:sp>
        <p:nvSpPr>
          <p:cNvPr id="7" name="Oval 5"/>
          <p:cNvSpPr/>
          <p:nvPr/>
        </p:nvSpPr>
        <p:spPr>
          <a:xfrm>
            <a:off x="623392" y="3937882"/>
            <a:ext cx="4176464" cy="2947502"/>
          </a:xfrm>
          <a:prstGeom prst="ellipse">
            <a:avLst/>
          </a:prstGeom>
          <a:noFill/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person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{ char  name[15];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char  sex;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int  age;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struct date  birthday;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} p1, p2;</a:t>
            </a:r>
          </a:p>
          <a:p>
            <a:pPr eaLnBrk="1" hangingPunct="1"/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5951984" y="1556792"/>
            <a:ext cx="6048672" cy="267765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省略结构标识符直接定义结构变量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</a:pP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Oval 6"/>
          <p:cNvSpPr/>
          <p:nvPr/>
        </p:nvSpPr>
        <p:spPr>
          <a:xfrm>
            <a:off x="5817355" y="1901552"/>
            <a:ext cx="4065270" cy="2679576"/>
          </a:xfrm>
          <a:prstGeom prst="ellipse">
            <a:avLst/>
          </a:prstGeom>
          <a:noFill/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{ char  name[15];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char  sex;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int  age;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struct date  birthday;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} p1, p2;</a:t>
            </a:r>
          </a:p>
          <a:p>
            <a:pPr eaLnBrk="1" hangingPunct="1"/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4" descr="蓝色面巾纸"/>
          <p:cNvSpPr>
            <a:spLocks noChangeArrowheads="1"/>
          </p:cNvSpPr>
          <p:nvPr/>
        </p:nvSpPr>
        <p:spPr bwMode="auto">
          <a:xfrm>
            <a:off x="5492205" y="4326687"/>
            <a:ext cx="6696744" cy="24479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说明：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结构体中的成员可以相当于普通变量一样使用。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成员也可以是一个结构体变量。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成员名可以与程序中的变量名相同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二者不代表同一个对象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8761532" y="3898482"/>
            <a:ext cx="2735068" cy="680726"/>
          </a:xfrm>
          <a:prstGeom prst="cloudCallout">
            <a:avLst>
              <a:gd name="adj1" fmla="val -85921"/>
              <a:gd name="adj2" fmla="val -3460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无类型名变量</a:t>
            </a:r>
          </a:p>
        </p:txBody>
      </p:sp>
      <p:sp>
        <p:nvSpPr>
          <p:cNvPr id="12" name="Oval 4"/>
          <p:cNvSpPr/>
          <p:nvPr/>
        </p:nvSpPr>
        <p:spPr>
          <a:xfrm>
            <a:off x="-56922" y="3018800"/>
            <a:ext cx="4495800" cy="762000"/>
          </a:xfrm>
          <a:prstGeom prst="ellipse">
            <a:avLst/>
          </a:prstGeom>
          <a:noFill/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person p1, p2;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7" grpId="0"/>
      <p:bldP spid="9" grpId="0"/>
      <p:bldP spid="10" grpId="0" bldLvl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/>
          <p:nvPr/>
        </p:nvSpPr>
        <p:spPr>
          <a:xfrm>
            <a:off x="191344" y="260350"/>
            <a:ext cx="79200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初始化：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各成员的初值按定义的顺序组织在一对花括号中</a:t>
            </a:r>
          </a:p>
        </p:txBody>
      </p:sp>
      <p:sp>
        <p:nvSpPr>
          <p:cNvPr id="11269" name="Rectangle 9"/>
          <p:cNvSpPr/>
          <p:nvPr/>
        </p:nvSpPr>
        <p:spPr>
          <a:xfrm>
            <a:off x="191345" y="832644"/>
            <a:ext cx="3744416" cy="2693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struct person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char  name[15];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char  sex;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int  age;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}p1 ={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Tom",'F',18};</a:t>
            </a:r>
          </a:p>
        </p:txBody>
      </p:sp>
      <p:sp>
        <p:nvSpPr>
          <p:cNvPr id="5" name="Text Box 2"/>
          <p:cNvSpPr txBox="1"/>
          <p:nvPr/>
        </p:nvSpPr>
        <p:spPr>
          <a:xfrm>
            <a:off x="191344" y="3717032"/>
            <a:ext cx="83058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.1.4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指向结构变量的指针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119336" y="4387715"/>
            <a:ext cx="8568952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指向结构变量的指针指向的是结构变量的整体，而不是其中的某个成员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指针中存放的是其所指向的结构变量所占内存空间的首地址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p1={"Tom",'F',18}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,*p=&amp;p1;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344472" y="4239002"/>
            <a:ext cx="1656184" cy="4861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rPr>
              <a:t>Tom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344472" y="4725144"/>
            <a:ext cx="1656184" cy="4861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rPr>
              <a:t>F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341697" y="5211286"/>
            <a:ext cx="1656184" cy="4861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rPr>
              <a:t>18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仿宋_GB2312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9264352" y="4365104"/>
            <a:ext cx="1077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文本框 7"/>
          <p:cNvSpPr txBox="1"/>
          <p:nvPr/>
        </p:nvSpPr>
        <p:spPr>
          <a:xfrm>
            <a:off x="8832304" y="407707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788097" y="3903439"/>
            <a:ext cx="5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/>
          <p:nvPr/>
        </p:nvSpPr>
        <p:spPr>
          <a:xfrm>
            <a:off x="191344" y="44624"/>
            <a:ext cx="77724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.1.5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结构变量的访问</a:t>
            </a:r>
          </a:p>
        </p:txBody>
      </p:sp>
      <p:sp>
        <p:nvSpPr>
          <p:cNvPr id="13317" name="Text Box 5"/>
          <p:cNvSpPr txBox="1"/>
          <p:nvPr/>
        </p:nvSpPr>
        <p:spPr>
          <a:xfrm>
            <a:off x="263352" y="1315931"/>
            <a:ext cx="3240360" cy="47666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marL="342900" marR="0" indent="-342900" eaLnBrk="1" hangingPunct="1">
              <a:lnSpc>
                <a:spcPct val="120000"/>
              </a:lnSpc>
              <a:spcBef>
                <a:spcPct val="5000"/>
              </a:spcBef>
              <a:buClrTx/>
              <a:buSzTx/>
              <a:buFontTx/>
              <a:defRPr kumimoji="1" strike="noStrike" cap="none" spc="0" normalizeH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结构变量名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成员名</a:t>
            </a:r>
          </a:p>
        </p:txBody>
      </p:sp>
      <p:sp>
        <p:nvSpPr>
          <p:cNvPr id="13318" name="Text Box 9"/>
          <p:cNvSpPr txBox="1"/>
          <p:nvPr/>
        </p:nvSpPr>
        <p:spPr>
          <a:xfrm>
            <a:off x="5663952" y="662880"/>
            <a:ext cx="374441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" panose="02010609060101010101" pitchFamily="49" charset="-122"/>
              </a:rPr>
              <a:t>对结构指针的成员访问：</a:t>
            </a:r>
          </a:p>
        </p:txBody>
      </p:sp>
      <p:sp>
        <p:nvSpPr>
          <p:cNvPr id="13319" name="Rectangle 21"/>
          <p:cNvSpPr/>
          <p:nvPr/>
        </p:nvSpPr>
        <p:spPr>
          <a:xfrm>
            <a:off x="5663952" y="1313212"/>
            <a:ext cx="3989746" cy="10356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5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(*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指向结构的指针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).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成员名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指向结构的指针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成员名</a:t>
            </a:r>
          </a:p>
        </p:txBody>
      </p:sp>
      <p:sp>
        <p:nvSpPr>
          <p:cNvPr id="13320" name="Rectangle 22"/>
          <p:cNvSpPr/>
          <p:nvPr/>
        </p:nvSpPr>
        <p:spPr>
          <a:xfrm>
            <a:off x="191344" y="692696"/>
            <a:ext cx="393409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" panose="02010609060101010101" pitchFamily="49" charset="-12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结构变量的成员访问：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5735960" y="1792600"/>
            <a:ext cx="3816424" cy="5562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21" name="云形标注 20"/>
          <p:cNvSpPr/>
          <p:nvPr/>
        </p:nvSpPr>
        <p:spPr bwMode="auto">
          <a:xfrm>
            <a:off x="9984432" y="2008517"/>
            <a:ext cx="1626878" cy="680726"/>
          </a:xfrm>
          <a:prstGeom prst="cloudCallout">
            <a:avLst>
              <a:gd name="adj1" fmla="val -80478"/>
              <a:gd name="adj2" fmla="val -3460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常用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6456040" y="3806954"/>
            <a:ext cx="1656184" cy="4861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rPr>
              <a:t>Tom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456040" y="4293096"/>
            <a:ext cx="1656184" cy="4861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rPr>
              <a:t>F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453265" y="4779238"/>
            <a:ext cx="1656184" cy="4861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 pitchFamily="49" charset="-122"/>
              </a:rPr>
              <a:t>18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仿宋_GB2312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5375920" y="3933056"/>
            <a:ext cx="1077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文本框 25"/>
          <p:cNvSpPr txBox="1"/>
          <p:nvPr/>
        </p:nvSpPr>
        <p:spPr>
          <a:xfrm>
            <a:off x="4943872" y="364502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899665" y="3471391"/>
            <a:ext cx="5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28" name="Rectangle 9"/>
          <p:cNvSpPr/>
          <p:nvPr/>
        </p:nvSpPr>
        <p:spPr>
          <a:xfrm>
            <a:off x="375685" y="2946573"/>
            <a:ext cx="4620506" cy="2693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struct person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char  name[15];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char  sex;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int  age;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}p1 ={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Tom",'F',18},*p=&amp;p1;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184232" y="3806954"/>
            <a:ext cx="3283062" cy="1402450"/>
            <a:chOff x="8184232" y="3806954"/>
            <a:chExt cx="3283062" cy="1402450"/>
          </a:xfrm>
        </p:grpSpPr>
        <p:sp>
          <p:nvSpPr>
            <p:cNvPr id="4" name="文本框 3"/>
            <p:cNvSpPr txBox="1"/>
            <p:nvPr/>
          </p:nvSpPr>
          <p:spPr>
            <a:xfrm>
              <a:off x="8184232" y="3806954"/>
              <a:ext cx="3283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/>
                <a:t>p1.name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或</a:t>
              </a:r>
              <a:r>
                <a:rPr lang="en-US" altLang="zh-CN" b="0" dirty="0"/>
                <a:t>p-&gt;name</a:t>
              </a:r>
              <a:endParaRPr lang="zh-CN" altLang="en-US" b="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84232" y="4293095"/>
              <a:ext cx="3283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/>
                <a:t>p1.sex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或</a:t>
              </a:r>
              <a:r>
                <a:rPr lang="en-US" altLang="zh-CN" b="0" dirty="0"/>
                <a:t>p-&gt;sex</a:t>
              </a:r>
              <a:endParaRPr lang="zh-CN" altLang="en-US" b="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184232" y="4747739"/>
              <a:ext cx="3283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/>
                <a:t>p1.age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或</a:t>
              </a:r>
              <a:r>
                <a:rPr lang="en-US" altLang="zh-CN" b="0" dirty="0"/>
                <a:t>p-&gt;age</a:t>
              </a:r>
              <a:endParaRPr lang="zh-CN" altLang="en-US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/>
          <p:nvPr/>
        </p:nvSpPr>
        <p:spPr>
          <a:xfrm>
            <a:off x="191344" y="44624"/>
            <a:ext cx="3862082" cy="4924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又如，假设有定义：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7"/>
          <p:cNvSpPr txBox="1"/>
          <p:nvPr/>
        </p:nvSpPr>
        <p:spPr>
          <a:xfrm>
            <a:off x="4367808" y="3613378"/>
            <a:ext cx="5327650" cy="101473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strcpy (p1.name, "Fang Min");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p-&gt;birthday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month = 8;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" name="云形标注 17"/>
          <p:cNvSpPr/>
          <p:nvPr/>
        </p:nvSpPr>
        <p:spPr bwMode="auto">
          <a:xfrm>
            <a:off x="6023992" y="2336744"/>
            <a:ext cx="5622886" cy="680726"/>
          </a:xfrm>
          <a:prstGeom prst="cloudCallout">
            <a:avLst>
              <a:gd name="adj1" fmla="val -42830"/>
              <a:gd name="adj2" fmla="val 15928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p1.name=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"Fang Min";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吗？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云形标注 18"/>
          <p:cNvSpPr/>
          <p:nvPr/>
        </p:nvSpPr>
        <p:spPr bwMode="auto">
          <a:xfrm>
            <a:off x="4799856" y="4883653"/>
            <a:ext cx="6048672" cy="680726"/>
          </a:xfrm>
          <a:prstGeom prst="cloudCallout">
            <a:avLst>
              <a:gd name="adj1" fmla="val -44706"/>
              <a:gd name="adj2" fmla="val -7008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spcBef>
                <a:spcPct val="50000"/>
              </a:spcBef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为何不是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p-&gt;birthday-&gt;month = 8;?</a:t>
            </a:r>
            <a:r>
              <a:rPr lang="en-US" altLang="zh-CN" sz="2000" dirty="0"/>
              <a:t> </a:t>
            </a:r>
          </a:p>
          <a:p>
            <a:pPr algn="ctr" eaLnBrk="1" hangingPunct="1">
              <a:spcBef>
                <a:spcPct val="50000"/>
              </a:spcBef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Oval 5"/>
          <p:cNvSpPr/>
          <p:nvPr/>
        </p:nvSpPr>
        <p:spPr>
          <a:xfrm>
            <a:off x="-602103" y="2132856"/>
            <a:ext cx="3901623" cy="2947502"/>
          </a:xfrm>
          <a:prstGeom prst="ellipse">
            <a:avLst/>
          </a:prstGeom>
          <a:noFill/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person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{ char  name[15];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char  sex;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int  age;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struct date  birthday;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} p1,*p=&amp;p1;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436403"/>
            <a:ext cx="2831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date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month;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day;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year;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4" name="云形标注 13"/>
          <p:cNvSpPr/>
          <p:nvPr/>
        </p:nvSpPr>
        <p:spPr bwMode="auto">
          <a:xfrm>
            <a:off x="3863752" y="1321867"/>
            <a:ext cx="7656966" cy="810989"/>
          </a:xfrm>
          <a:prstGeom prst="cloudCallout">
            <a:avLst>
              <a:gd name="adj1" fmla="val -71606"/>
              <a:gd name="adj2" fmla="val 36299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如何让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"Fang Min"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如何使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指向的对象的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birthday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month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92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4" grpId="0" animBg="1"/>
    </p:bldLst>
  </p:timing>
</p:sld>
</file>

<file path=ppt/theme/theme1.xml><?xml version="1.0" encoding="utf-8"?>
<a:theme xmlns:a="http://schemas.openxmlformats.org/drawingml/2006/main" name="新黑白配色模板">
  <a:themeElements>
    <a:clrScheme name="新黑白配色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黑白配色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lnDef>
  </a:objectDefaults>
  <a:extraClrSchemeLst>
    <a:extraClrScheme>
      <a:clrScheme name="新黑白配色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黑白配色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黑白配色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黑白配色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黑白配色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黑白配色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黑白配色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黑白配色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黑白配色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黑白配色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黑白配色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黑白配色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新黑白配色模板</Template>
  <TotalTime>5106</TotalTime>
  <Words>6902</Words>
  <Application>Microsoft Office PowerPoint</Application>
  <PresentationFormat>宽屏</PresentationFormat>
  <Paragraphs>965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仿宋_GB2312</vt:lpstr>
      <vt:lpstr>华文仿宋</vt:lpstr>
      <vt:lpstr>楷体</vt:lpstr>
      <vt:lpstr>宋体</vt:lpstr>
      <vt:lpstr>Arial</vt:lpstr>
      <vt:lpstr>Times New Roman</vt:lpstr>
      <vt:lpstr>Wingdings</vt:lpstr>
      <vt:lpstr>新黑白配色模板</vt:lpstr>
      <vt:lpstr>第7章  结构和链表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结构的应用—链表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  链表的建立</vt:lpstr>
      <vt:lpstr>PowerPoint 演示文稿</vt:lpstr>
      <vt:lpstr>PowerPoint 演示文稿</vt:lpstr>
      <vt:lpstr>PowerPoint 演示文稿</vt:lpstr>
      <vt:lpstr>7.3.3  链表的常见操作</vt:lpstr>
      <vt:lpstr>2. 统计结点个数</vt:lpstr>
      <vt:lpstr>PowerPoint 演示文稿</vt:lpstr>
      <vt:lpstr>4.在链表中插入结点</vt:lpstr>
      <vt:lpstr>PowerPoint 演示文稿</vt:lpstr>
      <vt:lpstr>PowerPoint 演示文稿</vt:lpstr>
      <vt:lpstr>PowerPoint 演示文稿</vt:lpstr>
      <vt:lpstr>5.删除链表中的结点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xulanlan</dc:creator>
  <cp:lastModifiedBy>同济大学</cp:lastModifiedBy>
  <cp:revision>387</cp:revision>
  <cp:lastPrinted>2000-02-16T06:06:00Z</cp:lastPrinted>
  <dcterms:created xsi:type="dcterms:W3CDTF">2000-08-17T06:06:00Z</dcterms:created>
  <dcterms:modified xsi:type="dcterms:W3CDTF">2024-06-03T23:50:26Z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053EA2A6058B4CD6A24D8B480C368EA0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eyJoZGlkIjoiNTk2NmM0YWFmMmQ1YWYxOGE0OTgzNTVmMzAwYTA2ZjYifQ==</vt:lpwstr>
  </property>
</Properties>
</file>