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1038" r:id="rId2"/>
    <p:sldId id="1096" r:id="rId3"/>
    <p:sldId id="1043" r:id="rId4"/>
    <p:sldId id="1065" r:id="rId5"/>
    <p:sldId id="1044" r:id="rId6"/>
    <p:sldId id="1086" r:id="rId7"/>
    <p:sldId id="1045" r:id="rId8"/>
    <p:sldId id="1085" r:id="rId9"/>
    <p:sldId id="1066" r:id="rId10"/>
    <p:sldId id="1087" r:id="rId11"/>
    <p:sldId id="1046" r:id="rId12"/>
    <p:sldId id="1106" r:id="rId13"/>
    <p:sldId id="1107" r:id="rId14"/>
    <p:sldId id="1049" r:id="rId15"/>
    <p:sldId id="1050" r:id="rId16"/>
    <p:sldId id="1082" r:id="rId17"/>
    <p:sldId id="537" r:id="rId18"/>
    <p:sldId id="538" r:id="rId19"/>
    <p:sldId id="1052" r:id="rId20"/>
    <p:sldId id="1053" r:id="rId21"/>
    <p:sldId id="1088" r:id="rId22"/>
    <p:sldId id="539" r:id="rId23"/>
    <p:sldId id="540" r:id="rId24"/>
    <p:sldId id="1067" r:id="rId25"/>
    <p:sldId id="1089" r:id="rId26"/>
    <p:sldId id="1061" r:id="rId27"/>
    <p:sldId id="1069" r:id="rId28"/>
    <p:sldId id="1070" r:id="rId29"/>
    <p:sldId id="1055" r:id="rId30"/>
    <p:sldId id="1071" r:id="rId31"/>
    <p:sldId id="548" r:id="rId32"/>
    <p:sldId id="549" r:id="rId33"/>
    <p:sldId id="1090" r:id="rId34"/>
    <p:sldId id="1091" r:id="rId35"/>
    <p:sldId id="1097" r:id="rId36"/>
    <p:sldId id="1062" r:id="rId37"/>
    <p:sldId id="1095" r:id="rId38"/>
    <p:sldId id="1072" r:id="rId39"/>
    <p:sldId id="1100" r:id="rId40"/>
    <p:sldId id="1101" r:id="rId41"/>
    <p:sldId id="1092" r:id="rId42"/>
    <p:sldId id="1098" r:id="rId43"/>
    <p:sldId id="1099" r:id="rId44"/>
    <p:sldId id="1063" r:id="rId45"/>
    <p:sldId id="1094" r:id="rId46"/>
    <p:sldId id="1075" r:id="rId47"/>
    <p:sldId id="1108" r:id="rId48"/>
    <p:sldId id="1109" r:id="rId49"/>
    <p:sldId id="1110" r:id="rId50"/>
    <p:sldId id="1111" r:id="rId51"/>
    <p:sldId id="1102" r:id="rId52"/>
    <p:sldId id="1103" r:id="rId53"/>
    <p:sldId id="1104" r:id="rId54"/>
    <p:sldId id="1105" r:id="rId5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CCFFFF"/>
    <a:srgbClr val="003399"/>
    <a:srgbClr val="66CCFF"/>
    <a:srgbClr val="3399FF"/>
    <a:srgbClr val="0066FF"/>
    <a:srgbClr val="000099"/>
    <a:srgbClr val="FF33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590" autoAdjust="0"/>
  </p:normalViewPr>
  <p:slideViewPr>
    <p:cSldViewPr>
      <p:cViewPr varScale="1">
        <p:scale>
          <a:sx n="89" d="100"/>
          <a:sy n="89" d="100"/>
        </p:scale>
        <p:origin x="907" y="67"/>
      </p:cViewPr>
      <p:guideLst>
        <p:guide orient="horz" pos="218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anose="02020603050405020304" pitchFamily="18" charset="0"/>
              </a:defRPr>
            </a:lvl1pPr>
          </a:lstStyle>
          <a:p>
            <a:pPr>
              <a:defRPr/>
            </a:pPr>
            <a:endParaRPr lang="en-US" altLang="zh-CN"/>
          </a:p>
        </p:txBody>
      </p:sp>
      <p:sp>
        <p:nvSpPr>
          <p:cNvPr id="189443" name="Rectangle 1027"/>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anose="02020603050405020304" pitchFamily="18" charset="0"/>
              </a:defRPr>
            </a:lvl1pPr>
          </a:lstStyle>
          <a:p>
            <a:pPr>
              <a:defRPr/>
            </a:pPr>
            <a:endParaRPr lang="en-US" altLang="zh-CN"/>
          </a:p>
        </p:txBody>
      </p:sp>
      <p:sp>
        <p:nvSpPr>
          <p:cNvPr id="189444" name="Rectangle 1028"/>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anose="02020603050405020304" pitchFamily="18" charset="0"/>
              </a:defRPr>
            </a:lvl1pPr>
          </a:lstStyle>
          <a:p>
            <a:pPr>
              <a:defRPr/>
            </a:pPr>
            <a:endParaRPr lang="en-US" altLang="zh-CN"/>
          </a:p>
        </p:txBody>
      </p:sp>
      <p:sp>
        <p:nvSpPr>
          <p:cNvPr id="189445"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anose="02020603050405020304" pitchFamily="18" charset="0"/>
              </a:defRPr>
            </a:lvl1pPr>
          </a:lstStyle>
          <a:p>
            <a:pPr>
              <a:defRPr/>
            </a:pPr>
            <a:fld id="{07D5E5CF-A606-40E1-882F-D7C4FD23D195}" type="slidenum">
              <a:rPr lang="en-US" altLang="zh-CN"/>
              <a:t>‹#›</a:t>
            </a:fld>
            <a:endParaRPr lang="en-US" altLang="zh-CN"/>
          </a:p>
        </p:txBody>
      </p:sp>
    </p:spTree>
    <p:extLst>
      <p:ext uri="{BB962C8B-B14F-4D97-AF65-F5344CB8AC3E}">
        <p14:creationId xmlns:p14="http://schemas.microsoft.com/office/powerpoint/2010/main" val="400638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anose="02020603050405020304" pitchFamily="18" charset="0"/>
              </a:defRPr>
            </a:lvl1pPr>
          </a:lstStyle>
          <a:p>
            <a:pPr>
              <a:defRPr/>
            </a:pPr>
            <a:endParaRPr lang="en-US" altLang="zh-CN"/>
          </a:p>
        </p:txBody>
      </p:sp>
      <p:sp>
        <p:nvSpPr>
          <p:cNvPr id="165891" name="Rectangle 1027"/>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anose="02020603050405020304" pitchFamily="18" charset="0"/>
              </a:defRPr>
            </a:lvl1pPr>
          </a:lstStyle>
          <a:p>
            <a:pPr>
              <a:defRPr/>
            </a:pPr>
            <a:endParaRPr lang="en-US" altLang="zh-CN"/>
          </a:p>
        </p:txBody>
      </p:sp>
      <p:sp>
        <p:nvSpPr>
          <p:cNvPr id="47108" name="Rectangle 1028"/>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165893" name="Rectangle 1029"/>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5894" name="Rectangle 1030"/>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anose="02020603050405020304" pitchFamily="18" charset="0"/>
              </a:defRPr>
            </a:lvl1pPr>
          </a:lstStyle>
          <a:p>
            <a:pPr>
              <a:defRPr/>
            </a:pPr>
            <a:endParaRPr lang="en-US" altLang="zh-CN"/>
          </a:p>
        </p:txBody>
      </p:sp>
      <p:sp>
        <p:nvSpPr>
          <p:cNvPr id="165895"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anose="02020603050405020304" pitchFamily="18" charset="0"/>
              </a:defRPr>
            </a:lvl1pPr>
          </a:lstStyle>
          <a:p>
            <a:pPr>
              <a:defRPr/>
            </a:pPr>
            <a:fld id="{9D4609B7-8471-4405-986B-D56BDD856660}" type="slidenum">
              <a:rPr lang="en-US" altLang="zh-CN"/>
              <a:t>‹#›</a:t>
            </a:fld>
            <a:endParaRPr lang="en-US" altLang="zh-CN"/>
          </a:p>
        </p:txBody>
      </p:sp>
    </p:spTree>
    <p:extLst>
      <p:ext uri="{BB962C8B-B14F-4D97-AF65-F5344CB8AC3E}">
        <p14:creationId xmlns:p14="http://schemas.microsoft.com/office/powerpoint/2010/main" val="2589927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D4609B7-8471-4405-986B-D56BDD856660}" type="slidenum">
              <a:rPr lang="en-US" altLang="zh-CN" smtClean="0"/>
              <a:t>1</a:t>
            </a:fld>
            <a:endParaRPr lang="en-US" altLang="zh-CN"/>
          </a:p>
        </p:txBody>
      </p:sp>
    </p:spTree>
    <p:extLst>
      <p:ext uri="{BB962C8B-B14F-4D97-AF65-F5344CB8AC3E}">
        <p14:creationId xmlns:p14="http://schemas.microsoft.com/office/powerpoint/2010/main" val="48822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9892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ln>
          <a:effectLst/>
        </p:spPr>
        <p:txBody>
          <a:bodyPr/>
          <a:lstStyle/>
          <a:p>
            <a:pPr>
              <a:defRPr/>
            </a:pPr>
            <a:endParaRPr lang="zh-CN" altLang="en-US"/>
          </a:p>
        </p:txBody>
      </p:sp>
      <p:grpSp>
        <p:nvGrpSpPr>
          <p:cNvPr id="5" name="Group 8"/>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a:defRPr/>
              </a:pPr>
              <a:endParaRPr lang="zh-CN" altLang="en-US"/>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ln>
          <a:effectLst/>
        </p:spPr>
        <p:txBody>
          <a:bodyPr/>
          <a:lstStyle/>
          <a:p>
            <a:pPr>
              <a:defRPr/>
            </a:pPr>
            <a:endParaRPr lang="zh-CN" altLang="en-US"/>
          </a:p>
        </p:txBody>
      </p:sp>
      <p:sp>
        <p:nvSpPr>
          <p:cNvPr id="963587"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p>
        </p:txBody>
      </p:sp>
      <p:sp>
        <p:nvSpPr>
          <p:cNvPr id="963588"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smtClean="0"/>
            </a:lvl1pPr>
          </a:lstStyle>
          <a:p>
            <a:pPr>
              <a:defRPr/>
            </a:pPr>
            <a:fld id="{0C021717-8CB8-40F2-852C-FB216DA77E6B}"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53299743-E790-430E-A577-81C62C4C3B05}"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38"/>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38"/>
            <a:ext cx="80264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51E64931-A975-4D9F-8A06-C1948605BA0E}"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122238"/>
            <a:ext cx="10058400" cy="1295400"/>
          </a:xfrm>
        </p:spPr>
        <p:txBody>
          <a:bodyPr/>
          <a:lstStyle/>
          <a:p>
            <a:r>
              <a:rPr lang="zh-CN" altLang="en-US"/>
              <a:t>单击此处编辑母版标题样式</a:t>
            </a:r>
          </a:p>
        </p:txBody>
      </p:sp>
      <p:sp>
        <p:nvSpPr>
          <p:cNvPr id="3" name="表格占位符 2"/>
          <p:cNvSpPr>
            <a:spLocks noGrp="1"/>
          </p:cNvSpPr>
          <p:nvPr>
            <p:ph type="tbl" idx="1"/>
          </p:nvPr>
        </p:nvSpPr>
        <p:spPr>
          <a:xfrm>
            <a:off x="609600" y="1719263"/>
            <a:ext cx="10972800" cy="44116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1CC31F35-36DD-402D-A1BA-9EA5A76CE68C}"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CA46C548-215A-45EC-A1AE-F930675749D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7D95E46E-74EA-4135-A88A-F79C55DE81C4}"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DDF50262-9E29-4FEF-BBC9-8826C69BB99A}"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6DB50D73-9F48-4EA8-9A57-F721CBBA60FC}"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359208E4-9CF6-4A9D-9423-880C9E200A9B}"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C9D701DE-D116-4D19-905D-932989B6D227}"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FDCC8B20-C1B3-4344-967F-0114646BDCED}"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3617BCE9-A025-40AF-8E57-5C38959CB370}"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09600" y="122238"/>
            <a:ext cx="10058400" cy="129540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028" name="Rectangle 4"/>
          <p:cNvSpPr>
            <a:spLocks noGrp="1" noChangeArrowheads="1"/>
          </p:cNvSpPr>
          <p:nvPr>
            <p:ph type="body" idx="1"/>
          </p:nvPr>
        </p:nvSpPr>
        <p:spPr bwMode="auto">
          <a:xfrm>
            <a:off x="609600" y="1719263"/>
            <a:ext cx="10972800" cy="441166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565" name="Rectangle 5"/>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962566" name="Rectangle 6"/>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962567" name="Rectangle 7"/>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775D60D4-5DC7-4C9D-965A-5369D7C2F1D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6"/>
          <p:cNvSpPr>
            <a:spLocks noGrp="1" noChangeArrowheads="1"/>
          </p:cNvSpPr>
          <p:nvPr>
            <p:ph type="title"/>
          </p:nvPr>
        </p:nvSpPr>
        <p:spPr>
          <a:xfrm>
            <a:off x="767408" y="188595"/>
            <a:ext cx="7772400" cy="1143000"/>
          </a:xfrm>
        </p:spPr>
        <p:txBody>
          <a:bodyPr/>
          <a:lstStyle/>
          <a:p>
            <a:pPr algn="ctr" eaLnBrk="1" hangingPunct="1"/>
            <a:r>
              <a:rPr kumimoji="1" lang="zh-CN" altLang="en-US" sz="4000" dirty="0" smtClean="0">
                <a:solidFill>
                  <a:srgbClr val="000000"/>
                </a:solidFill>
                <a:latin typeface="楷体" panose="02010609060101010101" pitchFamily="49" charset="-122"/>
                <a:ea typeface="楷体" panose="02010609060101010101" pitchFamily="49" charset="-122"/>
              </a:rPr>
              <a:t>第</a:t>
            </a:r>
            <a:r>
              <a:rPr kumimoji="1" lang="en-US" altLang="zh-CN" sz="4000" dirty="0" smtClean="0">
                <a:solidFill>
                  <a:srgbClr val="000000"/>
                </a:solidFill>
                <a:latin typeface="楷体" panose="02010609060101010101" pitchFamily="49" charset="-122"/>
                <a:ea typeface="楷体" panose="02010609060101010101" pitchFamily="49" charset="-122"/>
              </a:rPr>
              <a:t>8</a:t>
            </a:r>
            <a:r>
              <a:rPr kumimoji="1" lang="zh-CN" altLang="en-US" sz="4000" dirty="0" smtClean="0">
                <a:solidFill>
                  <a:srgbClr val="000000"/>
                </a:solidFill>
                <a:latin typeface="楷体" panose="02010609060101010101" pitchFamily="49" charset="-122"/>
                <a:ea typeface="楷体" panose="02010609060101010101" pitchFamily="49" charset="-122"/>
              </a:rPr>
              <a:t>章  </a:t>
            </a:r>
            <a:r>
              <a:rPr kumimoji="1" lang="zh-CN" altLang="en-US" sz="4000" dirty="0">
                <a:solidFill>
                  <a:srgbClr val="000000"/>
                </a:solidFill>
                <a:latin typeface="楷体" panose="02010609060101010101" pitchFamily="49" charset="-122"/>
                <a:ea typeface="楷体" panose="02010609060101010101" pitchFamily="49" charset="-122"/>
              </a:rPr>
              <a:t>文件</a:t>
            </a:r>
          </a:p>
        </p:txBody>
      </p:sp>
      <p:sp>
        <p:nvSpPr>
          <p:cNvPr id="3076" name="Text Box 1029"/>
          <p:cNvSpPr txBox="1">
            <a:spLocks noChangeArrowheads="1"/>
          </p:cNvSpPr>
          <p:nvPr/>
        </p:nvSpPr>
        <p:spPr bwMode="auto">
          <a:xfrm>
            <a:off x="3215680" y="1844824"/>
            <a:ext cx="4897437" cy="3834896"/>
          </a:xfrm>
          <a:prstGeom prst="rect">
            <a:avLst/>
          </a:prstGeom>
          <a:noFill/>
          <a:ln w="9525">
            <a:noFill/>
            <a:miter lim="800000"/>
          </a:ln>
        </p:spPr>
        <p:txBody>
          <a:bodyPr>
            <a:spAutoFit/>
          </a:bodyPr>
          <a:lstStyle/>
          <a:p>
            <a:pPr>
              <a:spcBef>
                <a:spcPct val="65000"/>
              </a:spcBef>
            </a:pPr>
            <a:r>
              <a:rPr kumimoji="1" lang="en-US" altLang="zh-CN" sz="3200" b="1" kern="0" dirty="0" smtClean="0">
                <a:solidFill>
                  <a:srgbClr val="000000"/>
                </a:solidFill>
                <a:latin typeface="+mn-lt"/>
                <a:ea typeface="+mn-ea"/>
              </a:rPr>
              <a:t>8.1   </a:t>
            </a:r>
            <a:r>
              <a:rPr kumimoji="1" lang="zh-CN" altLang="en-US" sz="3200" b="1" dirty="0">
                <a:latin typeface="楷体" panose="02010609060101010101" pitchFamily="49" charset="-122"/>
                <a:ea typeface="楷体" panose="02010609060101010101" pitchFamily="49" charset="-122"/>
              </a:rPr>
              <a:t>文件</a:t>
            </a:r>
            <a:r>
              <a:rPr kumimoji="1" lang="zh-CN" altLang="en-US" sz="3200" b="1" dirty="0" smtClean="0">
                <a:latin typeface="楷体" panose="02010609060101010101" pitchFamily="49" charset="-122"/>
                <a:ea typeface="楷体" panose="02010609060101010101" pitchFamily="49" charset="-122"/>
              </a:rPr>
              <a:t>概述</a:t>
            </a:r>
            <a:endParaRPr kumimoji="1" lang="en-US" altLang="zh-CN" sz="3200" b="1" dirty="0" smtClean="0">
              <a:latin typeface="楷体" panose="02010609060101010101" pitchFamily="49" charset="-122"/>
              <a:ea typeface="楷体" panose="02010609060101010101" pitchFamily="49" charset="-122"/>
            </a:endParaRPr>
          </a:p>
          <a:p>
            <a:pPr>
              <a:spcBef>
                <a:spcPct val="65000"/>
              </a:spcBef>
            </a:pPr>
            <a:r>
              <a:rPr kumimoji="1" lang="en-US" altLang="zh-CN" sz="3200" b="1" kern="0" dirty="0" smtClean="0">
                <a:solidFill>
                  <a:srgbClr val="000000"/>
                </a:solidFill>
              </a:rPr>
              <a:t>8.2   </a:t>
            </a:r>
            <a:r>
              <a:rPr kumimoji="1" lang="zh-CN" altLang="en-US" sz="3200" b="1" dirty="0">
                <a:latin typeface="楷体" panose="02010609060101010101" pitchFamily="49" charset="-122"/>
                <a:ea typeface="楷体" panose="02010609060101010101" pitchFamily="49" charset="-122"/>
              </a:rPr>
              <a:t>数据重定向到文件</a:t>
            </a:r>
          </a:p>
          <a:p>
            <a:pPr>
              <a:spcBef>
                <a:spcPct val="65000"/>
              </a:spcBef>
            </a:pPr>
            <a:r>
              <a:rPr kumimoji="1" lang="en-US" altLang="zh-CN" sz="3200" b="1" kern="0" dirty="0" smtClean="0">
                <a:solidFill>
                  <a:srgbClr val="000000"/>
                </a:solidFill>
                <a:latin typeface="+mn-lt"/>
                <a:ea typeface="+mn-ea"/>
              </a:rPr>
              <a:t>8.3 </a:t>
            </a:r>
            <a:r>
              <a:rPr kumimoji="1" lang="en-US" altLang="zh-CN" sz="3200" b="1" dirty="0" smtClean="0">
                <a:latin typeface="楷体" panose="02010609060101010101" pitchFamily="49" charset="-122"/>
                <a:ea typeface="楷体" panose="02010609060101010101" pitchFamily="49" charset="-122"/>
              </a:rPr>
              <a:t> </a:t>
            </a:r>
            <a:r>
              <a:rPr kumimoji="1" lang="zh-CN" altLang="en-US" sz="3200" b="1" dirty="0">
                <a:latin typeface="楷体" panose="02010609060101010101" pitchFamily="49" charset="-122"/>
                <a:ea typeface="楷体" panose="02010609060101010101" pitchFamily="49" charset="-122"/>
              </a:rPr>
              <a:t>文件的打开与关闭</a:t>
            </a:r>
          </a:p>
          <a:p>
            <a:pPr>
              <a:spcBef>
                <a:spcPct val="65000"/>
              </a:spcBef>
            </a:pPr>
            <a:r>
              <a:rPr kumimoji="1" lang="en-US" altLang="zh-CN" sz="3200" b="1" kern="0" dirty="0" smtClean="0">
                <a:solidFill>
                  <a:srgbClr val="000000"/>
                </a:solidFill>
                <a:latin typeface="+mn-lt"/>
                <a:ea typeface="+mn-ea"/>
              </a:rPr>
              <a:t>8.4 </a:t>
            </a:r>
            <a:r>
              <a:rPr kumimoji="1" lang="en-US" altLang="zh-CN" sz="3200" b="1" dirty="0" smtClean="0">
                <a:latin typeface="楷体" panose="02010609060101010101" pitchFamily="49" charset="-122"/>
                <a:ea typeface="楷体" panose="02010609060101010101" pitchFamily="49" charset="-122"/>
              </a:rPr>
              <a:t> </a:t>
            </a:r>
            <a:r>
              <a:rPr kumimoji="1" lang="zh-CN" altLang="en-US" sz="3200" b="1" dirty="0">
                <a:latin typeface="楷体" panose="02010609060101010101" pitchFamily="49" charset="-122"/>
                <a:ea typeface="楷体" panose="02010609060101010101" pitchFamily="49" charset="-122"/>
              </a:rPr>
              <a:t>文件的</a:t>
            </a:r>
            <a:r>
              <a:rPr kumimoji="1" lang="zh-CN" altLang="en-US" sz="3200" b="1" dirty="0" smtClean="0">
                <a:latin typeface="楷体" panose="02010609060101010101" pitchFamily="49" charset="-122"/>
                <a:ea typeface="楷体" panose="02010609060101010101" pitchFamily="49" charset="-122"/>
              </a:rPr>
              <a:t>读写</a:t>
            </a:r>
            <a:endParaRPr kumimoji="1" lang="en-US" altLang="zh-CN" sz="3200" b="1" dirty="0" smtClean="0">
              <a:latin typeface="楷体" panose="02010609060101010101" pitchFamily="49" charset="-122"/>
              <a:ea typeface="楷体" panose="02010609060101010101" pitchFamily="49" charset="-122"/>
            </a:endParaRPr>
          </a:p>
          <a:p>
            <a:pPr>
              <a:spcBef>
                <a:spcPct val="65000"/>
              </a:spcBef>
            </a:pPr>
            <a:r>
              <a:rPr kumimoji="1" lang="en-US" altLang="zh-CN" sz="3200" b="1" kern="0" dirty="0" smtClean="0">
                <a:solidFill>
                  <a:srgbClr val="000000"/>
                </a:solidFill>
              </a:rPr>
              <a:t>8.5 </a:t>
            </a:r>
            <a:r>
              <a:rPr kumimoji="1" lang="en-US" altLang="zh-CN" sz="3200" b="1" dirty="0" smtClean="0">
                <a:latin typeface="楷体" panose="02010609060101010101" pitchFamily="49" charset="-122"/>
                <a:ea typeface="楷体" panose="02010609060101010101" pitchFamily="49" charset="-122"/>
              </a:rPr>
              <a:t> </a:t>
            </a:r>
            <a:r>
              <a:rPr kumimoji="1" lang="zh-CN" altLang="en-US" sz="3200" b="1" dirty="0" smtClean="0">
                <a:latin typeface="楷体" panose="02010609060101010101" pitchFamily="49" charset="-122"/>
                <a:ea typeface="楷体" panose="02010609060101010101" pitchFamily="49" charset="-122"/>
              </a:rPr>
              <a:t>程序举例</a:t>
            </a:r>
            <a:endParaRPr kumimoji="1" lang="en-US" altLang="zh-CN" sz="3200" b="1"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p:cNvPicPr>
            <a:picLocks noChangeAspect="1" noChangeArrowheads="1"/>
          </p:cNvPicPr>
          <p:nvPr/>
        </p:nvPicPr>
        <p:blipFill>
          <a:blip r:embed="rId2"/>
          <a:srcRect/>
          <a:stretch>
            <a:fillRect/>
          </a:stretch>
        </p:blipFill>
        <p:spPr bwMode="auto">
          <a:xfrm>
            <a:off x="911424" y="2420888"/>
            <a:ext cx="6443662" cy="1908175"/>
          </a:xfrm>
          <a:prstGeom prst="rect">
            <a:avLst/>
          </a:prstGeom>
          <a:noFill/>
          <a:ln w="9525">
            <a:noFill/>
            <a:miter lim="800000"/>
            <a:headEnd/>
            <a:tailEnd/>
          </a:ln>
        </p:spPr>
      </p:pic>
      <p:sp>
        <p:nvSpPr>
          <p:cNvPr id="12292" name="AutoShape 5"/>
          <p:cNvSpPr>
            <a:spLocks noChangeArrowheads="1"/>
          </p:cNvSpPr>
          <p:nvPr/>
        </p:nvSpPr>
        <p:spPr bwMode="auto">
          <a:xfrm>
            <a:off x="2496066" y="692785"/>
            <a:ext cx="4572000" cy="1268413"/>
          </a:xfrm>
          <a:prstGeom prst="wedgeRoundRectCallout">
            <a:avLst>
              <a:gd name="adj1" fmla="val -4432"/>
              <a:gd name="adj2" fmla="val 88873"/>
              <a:gd name="adj3" fmla="val 16667"/>
            </a:avLst>
          </a:prstGeom>
          <a:noFill/>
          <a:ln w="9525">
            <a:solidFill>
              <a:srgbClr val="C00000"/>
            </a:solidFill>
            <a:miter lim="800000"/>
          </a:ln>
        </p:spPr>
        <p:txBody>
          <a:bodyPr/>
          <a:lstStyle/>
          <a:p>
            <a:r>
              <a:rPr kumimoji="1" lang="zh-CN" altLang="en-US" sz="2400" b="1" dirty="0">
                <a:solidFill>
                  <a:srgbClr val="003300"/>
                </a:solidFill>
                <a:latin typeface="楷体" panose="02010609060101010101" pitchFamily="49" charset="-122"/>
                <a:ea typeface="楷体" panose="02010609060101010101" pitchFamily="49" charset="-122"/>
              </a:rPr>
              <a:t>调用输出函数把程序中变量的值输出到外部文件中，称为</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输出</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或</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写</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文件操作。</a:t>
            </a:r>
          </a:p>
        </p:txBody>
      </p:sp>
      <p:sp>
        <p:nvSpPr>
          <p:cNvPr id="12293" name="AutoShape 6"/>
          <p:cNvSpPr>
            <a:spLocks noChangeArrowheads="1"/>
          </p:cNvSpPr>
          <p:nvPr/>
        </p:nvSpPr>
        <p:spPr bwMode="auto">
          <a:xfrm>
            <a:off x="1991544" y="4581128"/>
            <a:ext cx="5003800" cy="1223962"/>
          </a:xfrm>
          <a:prstGeom prst="wedgeRoundRectCallout">
            <a:avLst>
              <a:gd name="adj1" fmla="val 5426"/>
              <a:gd name="adj2" fmla="val -77495"/>
              <a:gd name="adj3" fmla="val 16667"/>
            </a:avLst>
          </a:prstGeom>
          <a:noFill/>
          <a:ln w="9525">
            <a:solidFill>
              <a:srgbClr val="C00000"/>
            </a:solidFill>
            <a:miter lim="800000"/>
          </a:ln>
        </p:spPr>
        <p:txBody>
          <a:bodyPr/>
          <a:lstStyle/>
          <a:p>
            <a:r>
              <a:rPr kumimoji="1" lang="zh-CN" altLang="en-US" sz="2400" b="1" dirty="0">
                <a:solidFill>
                  <a:srgbClr val="003300"/>
                </a:solidFill>
                <a:latin typeface="楷体" panose="02010609060101010101" pitchFamily="49" charset="-122"/>
                <a:ea typeface="楷体" panose="02010609060101010101" pitchFamily="49" charset="-122"/>
              </a:rPr>
              <a:t>调用输入函数从外部文件中输入数据赋给程序中的变量，称为</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输入</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或</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读</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文件操作；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3"/>
                                        </p:tgtEl>
                                        <p:attrNameLst>
                                          <p:attrName>style.visibility</p:attrName>
                                        </p:attrNameLst>
                                      </p:cBhvr>
                                      <p:to>
                                        <p:strVal val="visible"/>
                                      </p:to>
                                    </p:set>
                                    <p:anim calcmode="lin" valueType="num">
                                      <p:cBhvr additive="base">
                                        <p:cTn id="13" dur="500" fill="hold"/>
                                        <p:tgtEl>
                                          <p:spTgt spid="12293"/>
                                        </p:tgtEl>
                                        <p:attrNameLst>
                                          <p:attrName>ppt_x</p:attrName>
                                        </p:attrNameLst>
                                      </p:cBhvr>
                                      <p:tavLst>
                                        <p:tav tm="0">
                                          <p:val>
                                            <p:strVal val="#ppt_x"/>
                                          </p:val>
                                        </p:tav>
                                        <p:tav tm="100000">
                                          <p:val>
                                            <p:strVal val="#ppt_x"/>
                                          </p:val>
                                        </p:tav>
                                      </p:tavLst>
                                    </p:anim>
                                    <p:anim calcmode="lin" valueType="num">
                                      <p:cBhvr additive="base">
                                        <p:cTn id="14"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63099" y="-73576"/>
            <a:ext cx="7772400" cy="838200"/>
          </a:xfrm>
        </p:spPr>
        <p:txBody>
          <a:bodyPr/>
          <a:lstStyle/>
          <a:p>
            <a:pPr eaLnBrk="1" hangingPunct="1"/>
            <a:r>
              <a:rPr lang="en-US" altLang="zh-CN" sz="3200" dirty="0" smtClean="0">
                <a:solidFill>
                  <a:schemeClr val="tx1"/>
                </a:solidFill>
                <a:latin typeface="楷体" panose="02010609060101010101" pitchFamily="49" charset="-122"/>
                <a:ea typeface="楷体" panose="02010609060101010101" pitchFamily="49" charset="-122"/>
              </a:rPr>
              <a:t>8.1.2 </a:t>
            </a:r>
            <a:r>
              <a:rPr lang="zh-CN" altLang="en-US" sz="3200" dirty="0">
                <a:solidFill>
                  <a:schemeClr val="tx1"/>
                </a:solidFill>
                <a:latin typeface="楷体" panose="02010609060101010101" pitchFamily="49" charset="-122"/>
                <a:ea typeface="楷体" panose="02010609060101010101" pitchFamily="49" charset="-122"/>
              </a:rPr>
              <a:t>文件指针</a:t>
            </a:r>
          </a:p>
        </p:txBody>
      </p:sp>
      <p:sp>
        <p:nvSpPr>
          <p:cNvPr id="13316" name="Text Box 13"/>
          <p:cNvSpPr txBox="1">
            <a:spLocks noChangeArrowheads="1"/>
          </p:cNvSpPr>
          <p:nvPr/>
        </p:nvSpPr>
        <p:spPr bwMode="auto">
          <a:xfrm>
            <a:off x="191344" y="1006559"/>
            <a:ext cx="10801200" cy="5047536"/>
          </a:xfrm>
          <a:prstGeom prst="rect">
            <a:avLst/>
          </a:prstGeom>
          <a:noFill/>
          <a:ln w="9525">
            <a:noFill/>
            <a:miter lim="800000"/>
          </a:ln>
        </p:spPr>
        <p:txBody>
          <a:bodyPr wrap="square">
            <a:spAutoFit/>
          </a:bodyPr>
          <a:lstStyle/>
          <a:p>
            <a:pPr algn="just">
              <a:lnSpc>
                <a:spcPct val="130000"/>
              </a:lnSpc>
              <a:spcBef>
                <a:spcPct val="30000"/>
              </a:spcBef>
            </a:pPr>
            <a:r>
              <a:rPr kumimoji="1" lang="en-US" altLang="zh-CN" sz="2800" dirty="0">
                <a:latin typeface="Times New Roman" panose="02020603050405020304" pitchFamily="18" charset="0"/>
              </a:rPr>
              <a:t>      </a:t>
            </a:r>
            <a:r>
              <a:rPr kumimoji="1" lang="zh-CN" altLang="en-US" sz="2400" b="1" dirty="0">
                <a:solidFill>
                  <a:srgbClr val="003300"/>
                </a:solidFill>
                <a:latin typeface="楷体" panose="02010609060101010101" pitchFamily="49" charset="-122"/>
                <a:ea typeface="楷体" panose="02010609060101010101" pitchFamily="49" charset="-122"/>
              </a:rPr>
              <a:t>在</a:t>
            </a:r>
            <a:r>
              <a:rPr kumimoji="1" lang="en-US" altLang="zh-CN" sz="2400" b="1" dirty="0">
                <a:solidFill>
                  <a:srgbClr val="003300"/>
                </a:solidFill>
                <a:latin typeface="楷体" panose="02010609060101010101" pitchFamily="49" charset="-122"/>
                <a:ea typeface="楷体" panose="02010609060101010101" pitchFamily="49" charset="-122"/>
              </a:rPr>
              <a:t>C</a:t>
            </a:r>
            <a:r>
              <a:rPr kumimoji="1" lang="zh-CN" altLang="en-US" sz="2400" b="1" dirty="0">
                <a:solidFill>
                  <a:srgbClr val="003300"/>
                </a:solidFill>
                <a:latin typeface="楷体" panose="02010609060101010101" pitchFamily="49" charset="-122"/>
                <a:ea typeface="楷体" panose="02010609060101010101" pitchFamily="49" charset="-122"/>
              </a:rPr>
              <a:t>语言</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缓冲文件系统</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中</a:t>
            </a:r>
            <a:r>
              <a:rPr kumimoji="1" lang="zh-CN" altLang="en-US" sz="2400" b="1" dirty="0" smtClean="0">
                <a:solidFill>
                  <a:srgbClr val="003300"/>
                </a:solidFill>
                <a:latin typeface="楷体" panose="02010609060101010101" pitchFamily="49" charset="-122"/>
                <a:ea typeface="楷体" panose="02010609060101010101" pitchFamily="49" charset="-122"/>
              </a:rPr>
              <a:t>，系统为每个</a:t>
            </a:r>
            <a:r>
              <a:rPr kumimoji="1" lang="zh-CN" altLang="en-US" sz="2400" b="1" dirty="0">
                <a:solidFill>
                  <a:srgbClr val="003300"/>
                </a:solidFill>
                <a:latin typeface="楷体" panose="02010609060101010101" pitchFamily="49" charset="-122"/>
                <a:ea typeface="楷体" panose="02010609060101010101" pitchFamily="49" charset="-122"/>
              </a:rPr>
              <a:t>被打开的文件在</a:t>
            </a:r>
            <a:r>
              <a:rPr kumimoji="1" lang="zh-CN" altLang="en-US" sz="2400" b="1" dirty="0">
                <a:solidFill>
                  <a:srgbClr val="C00000"/>
                </a:solidFill>
                <a:latin typeface="楷体" panose="02010609060101010101" pitchFamily="49" charset="-122"/>
                <a:ea typeface="楷体" panose="02010609060101010101" pitchFamily="49" charset="-122"/>
              </a:rPr>
              <a:t>内存</a:t>
            </a:r>
            <a:r>
              <a:rPr kumimoji="1" lang="zh-CN" altLang="en-US" sz="2400" b="1" dirty="0" smtClean="0">
                <a:solidFill>
                  <a:srgbClr val="003300"/>
                </a:solidFill>
                <a:latin typeface="楷体" panose="02010609060101010101" pitchFamily="49" charset="-122"/>
                <a:ea typeface="楷体" panose="02010609060101010101" pitchFamily="49" charset="-122"/>
              </a:rPr>
              <a:t>中开辟一个</a:t>
            </a:r>
            <a:r>
              <a:rPr kumimoji="1" lang="zh-CN" altLang="en-US" sz="2400" b="1" dirty="0" smtClean="0">
                <a:solidFill>
                  <a:srgbClr val="C00000"/>
                </a:solidFill>
                <a:latin typeface="楷体" panose="02010609060101010101" pitchFamily="49" charset="-122"/>
                <a:ea typeface="楷体" panose="02010609060101010101" pitchFamily="49" charset="-122"/>
              </a:rPr>
              <a:t>缓冲区</a:t>
            </a:r>
            <a:r>
              <a:rPr kumimoji="1" lang="zh-CN" altLang="en-US"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用来存放文件的有关信息</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如缓冲区的状态、大小，文件当前位置等</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。这些信息保存在一个类型名为</a:t>
            </a:r>
            <a:r>
              <a:rPr kumimoji="1" lang="en-US" altLang="zh-CN" sz="2400" b="1" dirty="0">
                <a:solidFill>
                  <a:srgbClr val="003300"/>
                </a:solidFill>
                <a:latin typeface="楷体" panose="02010609060101010101" pitchFamily="49" charset="-122"/>
                <a:ea typeface="楷体" panose="02010609060101010101" pitchFamily="49" charset="-122"/>
              </a:rPr>
              <a:t>FILE</a:t>
            </a:r>
            <a:r>
              <a:rPr kumimoji="1" lang="zh-CN" altLang="en-US" sz="2400" b="1" dirty="0">
                <a:solidFill>
                  <a:srgbClr val="003300"/>
                </a:solidFill>
                <a:latin typeface="楷体" panose="02010609060101010101" pitchFamily="49" charset="-122"/>
                <a:ea typeface="楷体" panose="02010609060101010101" pitchFamily="49" charset="-122"/>
              </a:rPr>
              <a:t>的结构体变量中。处理文件是通过指向</a:t>
            </a:r>
            <a:r>
              <a:rPr kumimoji="1" lang="en-US" altLang="zh-CN" sz="2400" b="1" dirty="0">
                <a:solidFill>
                  <a:srgbClr val="003300"/>
                </a:solidFill>
                <a:latin typeface="楷体" panose="02010609060101010101" pitchFamily="49" charset="-122"/>
                <a:ea typeface="楷体" panose="02010609060101010101" pitchFamily="49" charset="-122"/>
              </a:rPr>
              <a:t>FILE</a:t>
            </a:r>
            <a:r>
              <a:rPr kumimoji="1" lang="zh-CN" altLang="en-US" sz="2400" b="1" dirty="0">
                <a:solidFill>
                  <a:srgbClr val="003300"/>
                </a:solidFill>
                <a:latin typeface="楷体" panose="02010609060101010101" pitchFamily="49" charset="-122"/>
                <a:ea typeface="楷体" panose="02010609060101010101" pitchFamily="49" charset="-122"/>
              </a:rPr>
              <a:t>类型的文件指针进行的。定义方式如下：		</a:t>
            </a:r>
          </a:p>
          <a:p>
            <a:pPr>
              <a:lnSpc>
                <a:spcPct val="13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b="1" dirty="0">
                <a:solidFill>
                  <a:srgbClr val="C00000"/>
                </a:solidFill>
                <a:latin typeface="楷体" panose="02010609060101010101" pitchFamily="49" charset="-122"/>
                <a:ea typeface="楷体" panose="02010609060101010101" pitchFamily="49" charset="-122"/>
              </a:rPr>
              <a:t>FILE  *</a:t>
            </a:r>
            <a:r>
              <a:rPr kumimoji="1" lang="zh-CN" altLang="en-US" sz="2400" b="1" dirty="0">
                <a:solidFill>
                  <a:srgbClr val="C00000"/>
                </a:solidFill>
                <a:latin typeface="楷体" panose="02010609060101010101" pitchFamily="49" charset="-122"/>
                <a:ea typeface="楷体" panose="02010609060101010101" pitchFamily="49" charset="-122"/>
              </a:rPr>
              <a:t>文件指针标识符；</a:t>
            </a:r>
          </a:p>
          <a:p>
            <a:pPr>
              <a:lnSpc>
                <a:spcPct val="13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    例如：</a:t>
            </a:r>
          </a:p>
          <a:p>
            <a:pPr>
              <a:lnSpc>
                <a:spcPct val="13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b="1" dirty="0">
                <a:solidFill>
                  <a:srgbClr val="003300"/>
                </a:solidFill>
                <a:latin typeface="楷体" panose="02010609060101010101" pitchFamily="49" charset="-122"/>
                <a:ea typeface="楷体" panose="02010609060101010101" pitchFamily="49" charset="-122"/>
              </a:rPr>
              <a:t>FILE  *fp1, *fp2;</a:t>
            </a:r>
          </a:p>
          <a:p>
            <a:pPr>
              <a:lnSpc>
                <a:spcPct val="13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使用</a:t>
            </a:r>
            <a:r>
              <a:rPr kumimoji="1" lang="en-US" altLang="zh-CN" sz="2400" b="1" dirty="0">
                <a:solidFill>
                  <a:srgbClr val="003300"/>
                </a:solidFill>
                <a:latin typeface="楷体" panose="02010609060101010101" pitchFamily="49" charset="-122"/>
                <a:ea typeface="楷体" panose="02010609060101010101" pitchFamily="49" charset="-122"/>
              </a:rPr>
              <a:t>FILE</a:t>
            </a:r>
            <a:r>
              <a:rPr kumimoji="1" lang="zh-CN" altLang="en-US" sz="2400" b="1" dirty="0">
                <a:solidFill>
                  <a:srgbClr val="003300"/>
                </a:solidFill>
                <a:latin typeface="楷体" panose="02010609060101010101" pitchFamily="49" charset="-122"/>
                <a:ea typeface="楷体" panose="02010609060101010101" pitchFamily="49" charset="-122"/>
              </a:rPr>
              <a:t>类型，需包含</a:t>
            </a:r>
            <a:r>
              <a:rPr kumimoji="1" lang="en-US" altLang="zh-CN" sz="2400" b="1" dirty="0" err="1">
                <a:solidFill>
                  <a:srgbClr val="C00000"/>
                </a:solidFill>
                <a:latin typeface="楷体" panose="02010609060101010101" pitchFamily="49" charset="-122"/>
                <a:ea typeface="楷体" panose="02010609060101010101" pitchFamily="49" charset="-122"/>
              </a:rPr>
              <a:t>stdio.h</a:t>
            </a:r>
            <a:r>
              <a:rPr kumimoji="1" lang="zh-CN" altLang="en-US" sz="2400" b="1" dirty="0">
                <a:solidFill>
                  <a:srgbClr val="003300"/>
                </a:solidFill>
                <a:latin typeface="楷体" panose="02010609060101010101" pitchFamily="49" charset="-122"/>
                <a:ea typeface="楷体" panose="02010609060101010101" pitchFamily="49" charset="-122"/>
              </a:rPr>
              <a:t>文件。</a:t>
            </a:r>
          </a:p>
          <a:p>
            <a:pPr>
              <a:lnSpc>
                <a:spcPct val="130000"/>
              </a:lnSpc>
              <a:spcBef>
                <a:spcPct val="30000"/>
              </a:spcBef>
            </a:pPr>
            <a:endParaRPr kumimoji="1" lang="en-US" altLang="zh-CN" sz="2400" b="1" dirty="0">
              <a:solidFill>
                <a:srgbClr val="0033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91344" y="-171450"/>
            <a:ext cx="7772400" cy="838200"/>
          </a:xfrm>
        </p:spPr>
        <p:txBody>
          <a:bodyPr/>
          <a:lstStyle/>
          <a:p>
            <a:pPr eaLnBrk="1" hangingPunct="1"/>
            <a:r>
              <a:rPr lang="en-US" altLang="zh-CN" sz="3200" dirty="0" smtClean="0">
                <a:solidFill>
                  <a:schemeClr val="tx1"/>
                </a:solidFill>
                <a:latin typeface="楷体" panose="02010609060101010101" pitchFamily="49" charset="-122"/>
                <a:ea typeface="楷体" panose="02010609060101010101" pitchFamily="49" charset="-122"/>
              </a:rPr>
              <a:t>8.2 </a:t>
            </a:r>
            <a:r>
              <a:rPr lang="zh-CN" altLang="en-US" sz="3200" dirty="0" smtClean="0">
                <a:solidFill>
                  <a:schemeClr val="tx1"/>
                </a:solidFill>
                <a:latin typeface="楷体" panose="02010609060101010101" pitchFamily="49" charset="-122"/>
                <a:ea typeface="楷体" panose="02010609060101010101" pitchFamily="49" charset="-122"/>
              </a:rPr>
              <a:t>数据重定向到文件</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19336" y="836712"/>
            <a:ext cx="10297144" cy="1052596"/>
          </a:xfrm>
          <a:prstGeom prst="rect">
            <a:avLst/>
          </a:prstGeom>
          <a:noFill/>
          <a:ln w="9525">
            <a:noFill/>
            <a:miter lim="800000"/>
          </a:ln>
        </p:spPr>
        <p:txBody>
          <a:bodyPr wrap="square">
            <a:spAutoFit/>
          </a:bodyPr>
          <a:lstStyle/>
          <a:p>
            <a:pPr>
              <a:lnSpc>
                <a:spcPct val="130000"/>
              </a:lnSpc>
            </a:pPr>
            <a:r>
              <a:rPr kumimoji="1" lang="en-US" altLang="zh-CN" sz="2400" b="1" dirty="0" smtClean="0">
                <a:solidFill>
                  <a:schemeClr val="tx1"/>
                </a:solidFill>
                <a:latin typeface="楷体" panose="02010609060101010101" pitchFamily="49" charset="-122"/>
                <a:ea typeface="楷体" panose="02010609060101010101" pitchFamily="49" charset="-122"/>
              </a:rPr>
              <a:t>【</a:t>
            </a:r>
            <a:r>
              <a:rPr kumimoji="1" lang="zh-CN" altLang="en-US" sz="2400" b="1" dirty="0" smtClean="0">
                <a:solidFill>
                  <a:schemeClr val="tx1"/>
                </a:solidFill>
                <a:latin typeface="楷体" panose="02010609060101010101" pitchFamily="49" charset="-122"/>
                <a:ea typeface="楷体" panose="02010609060101010101" pitchFamily="49" charset="-122"/>
              </a:rPr>
              <a:t>例</a:t>
            </a:r>
            <a:r>
              <a:rPr kumimoji="1" lang="en-US" altLang="zh-CN" sz="2400" b="1" dirty="0" smtClean="0">
                <a:solidFill>
                  <a:schemeClr val="tx1"/>
                </a:solidFill>
                <a:latin typeface="楷体" panose="02010609060101010101" pitchFamily="49" charset="-122"/>
                <a:ea typeface="楷体" panose="02010609060101010101" pitchFamily="49" charset="-122"/>
              </a:rPr>
              <a:t>8.1</a:t>
            </a:r>
            <a:r>
              <a:rPr kumimoji="1" lang="en-US" altLang="zh-CN" sz="2400" b="1" dirty="0">
                <a:solidFill>
                  <a:schemeClr val="tx1"/>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编写程序</a:t>
            </a:r>
            <a:r>
              <a:rPr kumimoji="1" lang="zh-CN" altLang="en-US" sz="2400" b="1" dirty="0" smtClean="0">
                <a:solidFill>
                  <a:srgbClr val="003300"/>
                </a:solidFill>
                <a:latin typeface="楷体" panose="02010609060101010101" pitchFamily="49" charset="-122"/>
                <a:ea typeface="楷体" panose="02010609060101010101" pitchFamily="49" charset="-122"/>
              </a:rPr>
              <a:t>将</a:t>
            </a:r>
            <a:r>
              <a:rPr kumimoji="1" lang="en-US" altLang="zh-CN" sz="2400" b="1" dirty="0" smtClean="0">
                <a:solidFill>
                  <a:srgbClr val="003300"/>
                </a:solidFill>
                <a:latin typeface="楷体" panose="02010609060101010101" pitchFamily="49" charset="-122"/>
                <a:ea typeface="楷体" panose="02010609060101010101" pitchFamily="49" charset="-122"/>
              </a:rPr>
              <a:t>26</a:t>
            </a:r>
            <a:r>
              <a:rPr kumimoji="1" lang="zh-CN" altLang="en-US" sz="2400" b="1" dirty="0" smtClean="0">
                <a:solidFill>
                  <a:srgbClr val="003300"/>
                </a:solidFill>
                <a:latin typeface="楷体" panose="02010609060101010101" pitchFamily="49" charset="-122"/>
                <a:ea typeface="楷体" panose="02010609060101010101" pitchFamily="49" charset="-122"/>
              </a:rPr>
              <a:t>个小写英文字母在屏幕上输出。</a:t>
            </a:r>
            <a:endParaRPr kumimoji="1" lang="zh-CN" altLang="en-US" sz="2400" b="1" dirty="0">
              <a:solidFill>
                <a:srgbClr val="003300"/>
              </a:solidFill>
              <a:latin typeface="楷体" panose="02010609060101010101" pitchFamily="49" charset="-122"/>
              <a:ea typeface="楷体" panose="02010609060101010101" pitchFamily="49" charset="-122"/>
            </a:endParaRPr>
          </a:p>
          <a:p>
            <a:pPr>
              <a:lnSpc>
                <a:spcPct val="130000"/>
              </a:lnSpc>
            </a:pPr>
            <a:r>
              <a:rPr kumimoji="1" lang="zh-CN" altLang="en-US" sz="2400" b="1" dirty="0" smtClean="0">
                <a:solidFill>
                  <a:srgbClr val="003300"/>
                </a:solidFill>
                <a:latin typeface="楷体" panose="02010609060101010101" pitchFamily="49" charset="-122"/>
                <a:ea typeface="楷体" panose="02010609060101010101" pitchFamily="49" charset="-122"/>
              </a:rPr>
              <a:t>显示器上数据的特点是临时存放数据，不能永久保存</a:t>
            </a:r>
            <a:endParaRPr kumimoji="1" lang="en-US" altLang="zh-CN" sz="2400" b="1" dirty="0">
              <a:solidFill>
                <a:srgbClr val="003300"/>
              </a:solidFill>
              <a:latin typeface="楷体" panose="02010609060101010101" pitchFamily="49" charset="-122"/>
              <a:ea typeface="楷体" panose="02010609060101010101" pitchFamily="49" charset="-122"/>
            </a:endParaRPr>
          </a:p>
        </p:txBody>
      </p:sp>
      <p:sp>
        <p:nvSpPr>
          <p:cNvPr id="2" name="矩形 1"/>
          <p:cNvSpPr/>
          <p:nvPr/>
        </p:nvSpPr>
        <p:spPr>
          <a:xfrm>
            <a:off x="335360" y="1988840"/>
            <a:ext cx="4680520" cy="3785652"/>
          </a:xfrm>
          <a:prstGeom prst="rect">
            <a:avLst/>
          </a:prstGeom>
          <a:ln>
            <a:solidFill>
              <a:srgbClr val="C00000"/>
            </a:solidFill>
          </a:ln>
        </p:spPr>
        <p:txBody>
          <a:bodyPr wrap="square">
            <a:spAutoFit/>
          </a:bodyPr>
          <a:lstStyle/>
          <a:p>
            <a:r>
              <a:rPr lang="en-US" altLang="zh-CN" sz="2400" b="1" dirty="0" smtClean="0">
                <a:highlight>
                  <a:srgbClr val="FFFFFF"/>
                </a:highlight>
                <a:latin typeface="新宋体" panose="02010609030101010101" pitchFamily="49" charset="-122"/>
                <a:ea typeface="新宋体" panose="02010609030101010101" pitchFamily="49" charset="-122"/>
              </a:rPr>
              <a:t>#include  &lt;</a:t>
            </a:r>
            <a:r>
              <a:rPr lang="en-US" altLang="zh-CN" sz="2400" b="1" dirty="0" err="1" smtClean="0">
                <a:highlight>
                  <a:srgbClr val="FFFFFF"/>
                </a:highlight>
                <a:latin typeface="新宋体" panose="02010609030101010101" pitchFamily="49" charset="-122"/>
                <a:ea typeface="新宋体" panose="02010609030101010101" pitchFamily="49" charset="-122"/>
              </a:rPr>
              <a:t>iostream</a:t>
            </a:r>
            <a:r>
              <a:rPr lang="en-US" altLang="zh-CN" sz="2400" b="1" dirty="0" smtClean="0">
                <a:highlight>
                  <a:srgbClr val="FFFFFF"/>
                </a:highlight>
                <a:latin typeface="新宋体" panose="02010609030101010101" pitchFamily="49" charset="-122"/>
                <a:ea typeface="新宋体" panose="02010609030101010101" pitchFamily="49" charset="-122"/>
              </a:rPr>
              <a:t>&gt;</a:t>
            </a:r>
          </a:p>
          <a:p>
            <a:r>
              <a:rPr lang="en-US" altLang="zh-CN" sz="2400" b="1" dirty="0" smtClean="0">
                <a:highlight>
                  <a:srgbClr val="FFFFFF"/>
                </a:highlight>
                <a:latin typeface="新宋体" panose="02010609030101010101" pitchFamily="49" charset="-122"/>
                <a:ea typeface="新宋体" panose="02010609030101010101" pitchFamily="49" charset="-122"/>
              </a:rPr>
              <a:t>using  namespace </a:t>
            </a:r>
            <a:r>
              <a:rPr lang="en-US" altLang="zh-CN" sz="2400" b="1" dirty="0" err="1" smtClean="0">
                <a:highlight>
                  <a:srgbClr val="FFFFFF"/>
                </a:highlight>
                <a:latin typeface="新宋体" panose="02010609030101010101" pitchFamily="49" charset="-122"/>
                <a:ea typeface="新宋体" panose="02010609030101010101" pitchFamily="49" charset="-122"/>
              </a:rPr>
              <a:t>std</a:t>
            </a:r>
            <a:r>
              <a:rPr lang="en-US" altLang="zh-CN" sz="2400" b="1" dirty="0" smtClean="0">
                <a:highlight>
                  <a:srgbClr val="FFFFFF"/>
                </a:highlight>
                <a:latin typeface="新宋体" panose="02010609030101010101" pitchFamily="49" charset="-122"/>
                <a:ea typeface="新宋体" panose="02010609030101010101" pitchFamily="49" charset="-122"/>
              </a:rPr>
              <a:t>;</a:t>
            </a:r>
          </a:p>
          <a:p>
            <a:r>
              <a:rPr lang="en-US" altLang="zh-CN" sz="2400" b="1" dirty="0" err="1" smtClean="0">
                <a:highlight>
                  <a:srgbClr val="FFFFFF"/>
                </a:highlight>
                <a:latin typeface="新宋体" panose="02010609030101010101" pitchFamily="49" charset="-122"/>
                <a:ea typeface="新宋体" panose="02010609030101010101" pitchFamily="49" charset="-122"/>
              </a:rPr>
              <a:t>int</a:t>
            </a:r>
            <a:r>
              <a:rPr lang="en-US" altLang="zh-CN" sz="2400" b="1" dirty="0" smtClean="0">
                <a:highlight>
                  <a:srgbClr val="FFFFFF"/>
                </a:highlight>
                <a:latin typeface="新宋体" panose="02010609030101010101" pitchFamily="49" charset="-122"/>
                <a:ea typeface="新宋体" panose="02010609030101010101" pitchFamily="49" charset="-122"/>
              </a:rPr>
              <a:t> main()</a:t>
            </a:r>
          </a:p>
          <a:p>
            <a:r>
              <a:rPr lang="en-US" altLang="zh-CN" sz="2400" b="1" dirty="0" smtClean="0">
                <a:highlight>
                  <a:srgbClr val="FFFFFF"/>
                </a:highlight>
                <a:latin typeface="新宋体" panose="02010609030101010101" pitchFamily="49" charset="-122"/>
                <a:ea typeface="新宋体" panose="02010609030101010101" pitchFamily="49" charset="-122"/>
              </a:rPr>
              <a:t>{  </a:t>
            </a:r>
          </a:p>
          <a:p>
            <a:r>
              <a:rPr lang="en-US" altLang="zh-CN" sz="2400" b="1" dirty="0" smtClean="0">
                <a:highlight>
                  <a:srgbClr val="FFFFFF"/>
                </a:highlight>
                <a:latin typeface="新宋体" panose="02010609030101010101" pitchFamily="49" charset="-122"/>
                <a:ea typeface="新宋体" panose="02010609030101010101" pitchFamily="49" charset="-122"/>
              </a:rPr>
              <a:t>    char </a:t>
            </a:r>
            <a:r>
              <a:rPr lang="en-US" altLang="zh-CN" sz="2400" b="1" dirty="0" err="1" smtClean="0">
                <a:highlight>
                  <a:srgbClr val="FFFFFF"/>
                </a:highlight>
                <a:latin typeface="新宋体" panose="02010609030101010101" pitchFamily="49" charset="-122"/>
                <a:ea typeface="新宋体" panose="02010609030101010101" pitchFamily="49" charset="-122"/>
              </a:rPr>
              <a:t>ch</a:t>
            </a:r>
            <a:r>
              <a:rPr lang="en-US" altLang="zh-CN" sz="2400" b="1" dirty="0" smtClean="0">
                <a:highlight>
                  <a:srgbClr val="FFFFFF"/>
                </a:highlight>
                <a:latin typeface="新宋体" panose="02010609030101010101" pitchFamily="49" charset="-122"/>
                <a:ea typeface="新宋体" panose="02010609030101010101" pitchFamily="49" charset="-122"/>
              </a:rPr>
              <a:t>;</a:t>
            </a:r>
          </a:p>
          <a:p>
            <a:r>
              <a:rPr lang="en-US" altLang="zh-CN" sz="2400" b="1" dirty="0" smtClean="0">
                <a:highlight>
                  <a:srgbClr val="FFFFFF"/>
                </a:highlight>
                <a:latin typeface="新宋体" panose="02010609030101010101" pitchFamily="49" charset="-122"/>
                <a:ea typeface="新宋体" panose="02010609030101010101" pitchFamily="49" charset="-122"/>
              </a:rPr>
              <a:t>    for(</a:t>
            </a:r>
            <a:r>
              <a:rPr lang="en-US" altLang="zh-CN" sz="2400" b="1" dirty="0" err="1" smtClean="0">
                <a:highlight>
                  <a:srgbClr val="FFFFFF"/>
                </a:highlight>
                <a:latin typeface="新宋体" panose="02010609030101010101" pitchFamily="49" charset="-122"/>
                <a:ea typeface="新宋体" panose="02010609030101010101" pitchFamily="49" charset="-122"/>
              </a:rPr>
              <a:t>ch</a:t>
            </a:r>
            <a:r>
              <a:rPr lang="en-US" altLang="zh-CN" sz="2400" b="1" dirty="0" smtClean="0">
                <a:highlight>
                  <a:srgbClr val="FFFFFF"/>
                </a:highlight>
                <a:latin typeface="新宋体" panose="02010609030101010101" pitchFamily="49" charset="-122"/>
                <a:ea typeface="新宋体" panose="02010609030101010101" pitchFamily="49" charset="-122"/>
              </a:rPr>
              <a:t>='a';</a:t>
            </a:r>
            <a:r>
              <a:rPr lang="en-US" altLang="zh-CN" sz="2400" b="1" dirty="0" err="1" smtClean="0">
                <a:highlight>
                  <a:srgbClr val="FFFFFF"/>
                </a:highlight>
                <a:latin typeface="新宋体" panose="02010609030101010101" pitchFamily="49" charset="-122"/>
                <a:ea typeface="新宋体" panose="02010609030101010101" pitchFamily="49" charset="-122"/>
              </a:rPr>
              <a:t>ch</a:t>
            </a:r>
            <a:r>
              <a:rPr lang="en-US" altLang="zh-CN" sz="2400" b="1" dirty="0" smtClean="0">
                <a:highlight>
                  <a:srgbClr val="FFFFFF"/>
                </a:highlight>
                <a:latin typeface="新宋体" panose="02010609030101010101" pitchFamily="49" charset="-122"/>
                <a:ea typeface="新宋体" panose="02010609030101010101" pitchFamily="49" charset="-122"/>
              </a:rPr>
              <a:t>&lt;='z';</a:t>
            </a:r>
            <a:r>
              <a:rPr lang="en-US" altLang="zh-CN" sz="2400" b="1" dirty="0" err="1" smtClean="0">
                <a:highlight>
                  <a:srgbClr val="FFFFFF"/>
                </a:highlight>
                <a:latin typeface="新宋体" panose="02010609030101010101" pitchFamily="49" charset="-122"/>
                <a:ea typeface="新宋体" panose="02010609030101010101" pitchFamily="49" charset="-122"/>
              </a:rPr>
              <a:t>ch</a:t>
            </a:r>
            <a:r>
              <a:rPr lang="en-US" altLang="zh-CN" sz="2400" b="1" dirty="0" smtClean="0">
                <a:highlight>
                  <a:srgbClr val="FFFFFF"/>
                </a:highlight>
                <a:latin typeface="新宋体" panose="02010609030101010101" pitchFamily="49" charset="-122"/>
                <a:ea typeface="新宋体" panose="02010609030101010101" pitchFamily="49" charset="-122"/>
              </a:rPr>
              <a:t>++)</a:t>
            </a:r>
          </a:p>
          <a:p>
            <a:r>
              <a:rPr lang="en-US" altLang="zh-CN" sz="2400" b="1" dirty="0" smtClean="0">
                <a:highlight>
                  <a:srgbClr val="FFFFFF"/>
                </a:highlight>
                <a:latin typeface="新宋体" panose="02010609030101010101" pitchFamily="49" charset="-122"/>
                <a:ea typeface="新宋体" panose="02010609030101010101" pitchFamily="49" charset="-122"/>
              </a:rPr>
              <a:t>        </a:t>
            </a:r>
            <a:r>
              <a:rPr lang="en-US" altLang="zh-CN" sz="2400" b="1" dirty="0" err="1" smtClean="0">
                <a:highlight>
                  <a:srgbClr val="FFFFFF"/>
                </a:highlight>
                <a:latin typeface="新宋体" panose="02010609030101010101" pitchFamily="49" charset="-122"/>
                <a:ea typeface="新宋体" panose="02010609030101010101" pitchFamily="49" charset="-122"/>
              </a:rPr>
              <a:t>putchar</a:t>
            </a:r>
            <a:r>
              <a:rPr lang="en-US" altLang="zh-CN" sz="2400" b="1" dirty="0" smtClean="0">
                <a:highlight>
                  <a:srgbClr val="FFFFFF"/>
                </a:highlight>
                <a:latin typeface="新宋体" panose="02010609030101010101" pitchFamily="49" charset="-122"/>
                <a:ea typeface="新宋体" panose="02010609030101010101" pitchFamily="49" charset="-122"/>
              </a:rPr>
              <a:t>(</a:t>
            </a:r>
            <a:r>
              <a:rPr lang="en-US" altLang="zh-CN" sz="2400" b="1" dirty="0" err="1" smtClean="0">
                <a:highlight>
                  <a:srgbClr val="FFFFFF"/>
                </a:highlight>
                <a:latin typeface="新宋体" panose="02010609030101010101" pitchFamily="49" charset="-122"/>
                <a:ea typeface="新宋体" panose="02010609030101010101" pitchFamily="49" charset="-122"/>
              </a:rPr>
              <a:t>ch</a:t>
            </a:r>
            <a:r>
              <a:rPr lang="en-US" altLang="zh-CN" sz="2400" b="1" dirty="0" smtClean="0">
                <a:highlight>
                  <a:srgbClr val="FFFFFF"/>
                </a:highlight>
                <a:latin typeface="新宋体" panose="02010609030101010101" pitchFamily="49" charset="-122"/>
                <a:ea typeface="新宋体" panose="02010609030101010101" pitchFamily="49" charset="-122"/>
              </a:rPr>
              <a:t>);</a:t>
            </a:r>
          </a:p>
          <a:p>
            <a:r>
              <a:rPr lang="en-US" altLang="zh-CN" sz="2400" b="1" dirty="0" smtClean="0">
                <a:highlight>
                  <a:srgbClr val="FFFFFF"/>
                </a:highlight>
                <a:latin typeface="新宋体" panose="02010609030101010101" pitchFamily="49" charset="-122"/>
                <a:ea typeface="新宋体" panose="02010609030101010101" pitchFamily="49" charset="-122"/>
              </a:rPr>
              <a:t>    system("pause");</a:t>
            </a:r>
          </a:p>
          <a:p>
            <a:r>
              <a:rPr lang="en-US" altLang="zh-CN" sz="2400" b="1" dirty="0" smtClean="0">
                <a:highlight>
                  <a:srgbClr val="FFFFFF"/>
                </a:highlight>
                <a:latin typeface="新宋体" panose="02010609030101010101" pitchFamily="49" charset="-122"/>
                <a:ea typeface="新宋体" panose="02010609030101010101" pitchFamily="49" charset="-122"/>
              </a:rPr>
              <a:t>    return 0; </a:t>
            </a:r>
          </a:p>
          <a:p>
            <a:r>
              <a:rPr lang="en-US" altLang="zh-CN" sz="2400" b="1" dirty="0" smtClean="0">
                <a:highlight>
                  <a:srgbClr val="FFFFFF"/>
                </a:highlight>
                <a:latin typeface="新宋体" panose="02010609030101010101" pitchFamily="49" charset="-122"/>
                <a:ea typeface="新宋体" panose="02010609030101010101" pitchFamily="49" charset="-122"/>
              </a:rPr>
              <a:t>}</a:t>
            </a:r>
            <a:endParaRPr lang="zh-CN" altLang="en-US" sz="2400" b="1" dirty="0"/>
          </a:p>
        </p:txBody>
      </p:sp>
      <p:pic>
        <p:nvPicPr>
          <p:cNvPr id="3" name="图片 2"/>
          <p:cNvPicPr>
            <a:picLocks noChangeAspect="1"/>
          </p:cNvPicPr>
          <p:nvPr/>
        </p:nvPicPr>
        <p:blipFill>
          <a:blip r:embed="rId2"/>
          <a:stretch>
            <a:fillRect/>
          </a:stretch>
        </p:blipFill>
        <p:spPr>
          <a:xfrm>
            <a:off x="5532859" y="2451849"/>
            <a:ext cx="4438650" cy="457200"/>
          </a:xfrm>
          <a:prstGeom prst="rect">
            <a:avLst/>
          </a:prstGeom>
        </p:spPr>
      </p:pic>
      <p:sp>
        <p:nvSpPr>
          <p:cNvPr id="7" name="云形标注 6"/>
          <p:cNvSpPr/>
          <p:nvPr/>
        </p:nvSpPr>
        <p:spPr bwMode="auto">
          <a:xfrm>
            <a:off x="7752184" y="1627853"/>
            <a:ext cx="3852428" cy="622442"/>
          </a:xfrm>
          <a:prstGeom prst="cloudCallout">
            <a:avLst>
              <a:gd name="adj1" fmla="val -58624"/>
              <a:gd name="adj2" fmla="val 7235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kumimoji="1" lang="zh-CN" altLang="en-US" sz="2000" b="1" dirty="0">
                <a:solidFill>
                  <a:srgbClr val="003300"/>
                </a:solidFill>
                <a:latin typeface="楷体" panose="02010609060101010101" pitchFamily="49" charset="-122"/>
                <a:ea typeface="楷体" panose="02010609060101010101" pitchFamily="49" charset="-122"/>
              </a:rPr>
              <a:t>程序结果输出</a:t>
            </a:r>
            <a:r>
              <a:rPr kumimoji="1" lang="zh-CN" altLang="en-US" sz="2000" b="1" dirty="0" smtClean="0">
                <a:solidFill>
                  <a:srgbClr val="003300"/>
                </a:solidFill>
                <a:latin typeface="楷体" panose="02010609060101010101" pitchFamily="49" charset="-122"/>
                <a:ea typeface="楷体" panose="02010609060101010101" pitchFamily="49" charset="-122"/>
              </a:rPr>
              <a:t>到了标准</a:t>
            </a:r>
            <a:r>
              <a:rPr kumimoji="1" lang="zh-CN" altLang="en-US" sz="2000" b="1" dirty="0">
                <a:solidFill>
                  <a:srgbClr val="003300"/>
                </a:solidFill>
                <a:latin typeface="楷体" panose="02010609060101010101" pitchFamily="49" charset="-122"/>
                <a:ea typeface="楷体" panose="02010609060101010101" pitchFamily="49" charset="-122"/>
              </a:rPr>
              <a:t>输出设备</a:t>
            </a:r>
            <a:r>
              <a:rPr kumimoji="1" lang="zh-CN" altLang="en-US" sz="2000" b="1" dirty="0" smtClean="0">
                <a:solidFill>
                  <a:srgbClr val="003300"/>
                </a:solidFill>
                <a:latin typeface="楷体" panose="02010609060101010101" pitchFamily="49" charset="-122"/>
                <a:ea typeface="楷体" panose="02010609060101010101" pitchFamily="49" charset="-122"/>
              </a:rPr>
              <a:t>显示器</a:t>
            </a:r>
            <a:endParaRPr lang="zh-CN" altLang="en-US" sz="2200" b="1" dirty="0">
              <a:latin typeface="楷体" panose="02010609060101010101" pitchFamily="49" charset="-122"/>
              <a:ea typeface="楷体" panose="02010609060101010101" pitchFamily="49" charset="-122"/>
            </a:endParaRPr>
          </a:p>
        </p:txBody>
      </p:sp>
      <p:sp>
        <p:nvSpPr>
          <p:cNvPr id="5" name="文本框 4"/>
          <p:cNvSpPr txBox="1"/>
          <p:nvPr/>
        </p:nvSpPr>
        <p:spPr>
          <a:xfrm>
            <a:off x="5532859" y="3054012"/>
            <a:ext cx="5675709" cy="1200329"/>
          </a:xfrm>
          <a:prstGeom prst="rect">
            <a:avLst/>
          </a:prstGeom>
          <a:noFill/>
        </p:spPr>
        <p:txBody>
          <a:bodyPr wrap="square" rtlCol="0">
            <a:spAutoFit/>
          </a:bodyPr>
          <a:lstStyle/>
          <a:p>
            <a:r>
              <a:rPr lang="zh-CN" altLang="en-US" sz="3600" dirty="0" smtClean="0">
                <a:solidFill>
                  <a:srgbClr val="C00000"/>
                </a:solidFill>
                <a:latin typeface="华文新魏" panose="02010800040101010101" pitchFamily="2" charset="-122"/>
                <a:ea typeface="华文新魏" panose="02010800040101010101" pitchFamily="2" charset="-122"/>
              </a:rPr>
              <a:t>？</a:t>
            </a:r>
            <a:r>
              <a:rPr kumimoji="1" lang="zh-CN" altLang="en-US" sz="2400" b="1" dirty="0">
                <a:solidFill>
                  <a:srgbClr val="003300"/>
                </a:solidFill>
                <a:latin typeface="楷体" panose="02010609060101010101" pitchFamily="49" charset="-122"/>
                <a:ea typeface="楷体" panose="02010609060101010101" pitchFamily="49" charset="-122"/>
              </a:rPr>
              <a:t>显示器上的数据有何特点</a:t>
            </a:r>
            <a:endParaRPr kumimoji="1" lang="en-US" altLang="zh-CN" sz="2400" b="1" dirty="0">
              <a:solidFill>
                <a:srgbClr val="003300"/>
              </a:solidFill>
              <a:latin typeface="楷体" panose="02010609060101010101" pitchFamily="49" charset="-122"/>
              <a:ea typeface="楷体" panose="02010609060101010101" pitchFamily="49" charset="-122"/>
            </a:endParaRPr>
          </a:p>
          <a:p>
            <a:r>
              <a:rPr lang="zh-CN" altLang="en-US" sz="3600" dirty="0">
                <a:solidFill>
                  <a:srgbClr val="C00000"/>
                </a:solidFill>
                <a:latin typeface="华文新魏" panose="02010800040101010101" pitchFamily="2" charset="-122"/>
                <a:ea typeface="华文新魏" panose="02010800040101010101" pitchFamily="2" charset="-122"/>
              </a:rPr>
              <a:t>？</a:t>
            </a:r>
            <a:r>
              <a:rPr kumimoji="1" lang="zh-CN" altLang="en-US" sz="2400" b="1" dirty="0" smtClean="0">
                <a:solidFill>
                  <a:srgbClr val="003300"/>
                </a:solidFill>
                <a:latin typeface="楷体" panose="02010609060101010101" pitchFamily="49" charset="-122"/>
                <a:ea typeface="楷体" panose="02010609060101010101" pitchFamily="49" charset="-122"/>
              </a:rPr>
              <a:t>如何</a:t>
            </a:r>
            <a:r>
              <a:rPr kumimoji="1" lang="zh-CN" altLang="en-US" sz="2400" b="1" dirty="0">
                <a:solidFill>
                  <a:srgbClr val="003300"/>
                </a:solidFill>
                <a:latin typeface="楷体" panose="02010609060101010101" pitchFamily="49" charset="-122"/>
                <a:ea typeface="楷体" panose="02010609060101010101" pitchFamily="49" charset="-122"/>
              </a:rPr>
              <a:t>让结果能永久保存</a:t>
            </a:r>
          </a:p>
        </p:txBody>
      </p:sp>
      <p:sp>
        <p:nvSpPr>
          <p:cNvPr id="9" name="云形标注 8"/>
          <p:cNvSpPr/>
          <p:nvPr/>
        </p:nvSpPr>
        <p:spPr bwMode="auto">
          <a:xfrm>
            <a:off x="7571250" y="4797152"/>
            <a:ext cx="4214296" cy="622442"/>
          </a:xfrm>
          <a:prstGeom prst="cloudCallout">
            <a:avLst>
              <a:gd name="adj1" fmla="val -65202"/>
              <a:gd name="adj2" fmla="val -16185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kumimoji="1" lang="zh-CN" altLang="en-US" sz="2000" b="1" dirty="0" smtClean="0">
                <a:solidFill>
                  <a:srgbClr val="003300"/>
                </a:solidFill>
                <a:latin typeface="楷体" panose="02010609060101010101" pitchFamily="49" charset="-122"/>
                <a:ea typeface="楷体" panose="02010609060101010101" pitchFamily="49" charset="-122"/>
              </a:rPr>
              <a:t>将结果</a:t>
            </a:r>
            <a:r>
              <a:rPr kumimoji="1" lang="zh-CN" altLang="en-US" sz="2000" b="1" dirty="0">
                <a:solidFill>
                  <a:srgbClr val="003300"/>
                </a:solidFill>
                <a:latin typeface="楷体" panose="02010609060101010101" pitchFamily="49" charset="-122"/>
                <a:ea typeface="楷体" panose="02010609060101010101" pitchFamily="49" charset="-122"/>
              </a:rPr>
              <a:t>输出</a:t>
            </a:r>
            <a:r>
              <a:rPr kumimoji="1" lang="zh-CN" altLang="en-US" sz="2000" b="1" dirty="0" smtClean="0">
                <a:solidFill>
                  <a:srgbClr val="003300"/>
                </a:solidFill>
                <a:latin typeface="楷体" panose="02010609060101010101" pitchFamily="49" charset="-122"/>
                <a:ea typeface="楷体" panose="02010609060101010101" pitchFamily="49" charset="-122"/>
              </a:rPr>
              <a:t>到外存储器的文件即可永久保存</a:t>
            </a:r>
            <a:endParaRPr lang="zh-CN" altLang="en-US" sz="2200" b="1" dirty="0">
              <a:latin typeface="楷体" panose="02010609060101010101" pitchFamily="49" charset="-122"/>
              <a:ea typeface="楷体" panose="02010609060101010101" pitchFamily="49" charset="-122"/>
            </a:endParaRPr>
          </a:p>
        </p:txBody>
      </p:sp>
      <p:sp>
        <p:nvSpPr>
          <p:cNvPr id="6" name="矩形 5"/>
          <p:cNvSpPr/>
          <p:nvPr/>
        </p:nvSpPr>
        <p:spPr>
          <a:xfrm>
            <a:off x="4710645" y="6086470"/>
            <a:ext cx="7320135" cy="461665"/>
          </a:xfrm>
          <a:prstGeom prst="rect">
            <a:avLst/>
          </a:prstGeom>
        </p:spPr>
        <p:txBody>
          <a:bodyPr wrap="square">
            <a:spAutoFit/>
          </a:bodyPr>
          <a:lstStyle/>
          <a:p>
            <a:r>
              <a:rPr kumimoji="1" lang="zh-CN" altLang="en-US" sz="2400" b="1" dirty="0">
                <a:solidFill>
                  <a:srgbClr val="C00000"/>
                </a:solidFill>
                <a:latin typeface="楷体" panose="02010609060101010101" pitchFamily="49" charset="-122"/>
                <a:ea typeface="楷体" panose="02010609060101010101" pitchFamily="49" charset="-122"/>
              </a:rPr>
              <a:t>通过文件操作可实现数据从标准设备到文件的重定向</a:t>
            </a:r>
          </a:p>
        </p:txBody>
      </p:sp>
    </p:spTree>
    <p:extLst>
      <p:ext uri="{BB962C8B-B14F-4D97-AF65-F5344CB8AC3E}">
        <p14:creationId xmlns:p14="http://schemas.microsoft.com/office/powerpoint/2010/main" val="625823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1344" y="117693"/>
            <a:ext cx="7704856" cy="6740307"/>
          </a:xfrm>
          <a:prstGeom prst="rect">
            <a:avLst/>
          </a:prstGeom>
          <a:ln>
            <a:solidFill>
              <a:srgbClr val="C00000"/>
            </a:solidFill>
          </a:ln>
        </p:spPr>
        <p:txBody>
          <a:bodyPr wrap="square">
            <a:spAutoFit/>
          </a:bodyPr>
          <a:lstStyle/>
          <a:p>
            <a:r>
              <a:rPr lang="en-US" altLang="zh-CN" sz="2400" b="1" dirty="0">
                <a:highlight>
                  <a:srgbClr val="FFFFFF"/>
                </a:highlight>
                <a:latin typeface="新宋体" panose="02010609030101010101" pitchFamily="49" charset="-122"/>
                <a:ea typeface="新宋体" panose="02010609030101010101" pitchFamily="49" charset="-122"/>
              </a:rPr>
              <a:t>#include  &lt;</a:t>
            </a:r>
            <a:r>
              <a:rPr lang="en-US" altLang="zh-CN" sz="2400" b="1" dirty="0" err="1">
                <a:highlight>
                  <a:srgbClr val="FFFFFF"/>
                </a:highlight>
                <a:latin typeface="新宋体" panose="02010609030101010101" pitchFamily="49" charset="-122"/>
                <a:ea typeface="新宋体" panose="02010609030101010101" pitchFamily="49" charset="-122"/>
              </a:rPr>
              <a:t>iostream</a:t>
            </a:r>
            <a:r>
              <a:rPr lang="en-US" altLang="zh-CN" sz="2400" b="1" dirty="0">
                <a:highlight>
                  <a:srgbClr val="FFFFFF"/>
                </a:highlight>
                <a:latin typeface="新宋体" panose="02010609030101010101" pitchFamily="49" charset="-122"/>
                <a:ea typeface="新宋体" panose="02010609030101010101" pitchFamily="49" charset="-122"/>
              </a:rPr>
              <a:t>&gt;</a:t>
            </a:r>
          </a:p>
          <a:p>
            <a:r>
              <a:rPr lang="en-US" altLang="zh-CN" sz="2400" b="1" dirty="0">
                <a:highlight>
                  <a:srgbClr val="FFFFFF"/>
                </a:highlight>
                <a:latin typeface="新宋体" panose="02010609030101010101" pitchFamily="49" charset="-122"/>
                <a:ea typeface="新宋体" panose="02010609030101010101" pitchFamily="49" charset="-122"/>
              </a:rPr>
              <a:t>using  namespace </a:t>
            </a:r>
            <a:r>
              <a:rPr lang="en-US" altLang="zh-CN" sz="2400" b="1" dirty="0" err="1">
                <a:highlight>
                  <a:srgbClr val="FFFFFF"/>
                </a:highlight>
                <a:latin typeface="新宋体" panose="02010609030101010101" pitchFamily="49" charset="-122"/>
                <a:ea typeface="新宋体" panose="02010609030101010101" pitchFamily="49" charset="-122"/>
              </a:rPr>
              <a:t>std</a:t>
            </a:r>
            <a:r>
              <a:rPr lang="en-US" altLang="zh-CN" sz="2400" b="1" dirty="0">
                <a:highlight>
                  <a:srgbClr val="FFFFFF"/>
                </a:highlight>
                <a:latin typeface="新宋体" panose="02010609030101010101" pitchFamily="49" charset="-122"/>
                <a:ea typeface="新宋体" panose="02010609030101010101" pitchFamily="49" charset="-122"/>
              </a:rPr>
              <a:t>;</a:t>
            </a:r>
          </a:p>
          <a:p>
            <a:r>
              <a:rPr lang="en-US" altLang="zh-CN" sz="2400" b="1" dirty="0" err="1">
                <a:highlight>
                  <a:srgbClr val="FFFFFF"/>
                </a:highlight>
                <a:latin typeface="新宋体" panose="02010609030101010101" pitchFamily="49" charset="-122"/>
                <a:ea typeface="新宋体" panose="02010609030101010101" pitchFamily="49" charset="-122"/>
              </a:rPr>
              <a:t>int</a:t>
            </a:r>
            <a:r>
              <a:rPr lang="en-US" altLang="zh-CN" sz="2400" b="1" dirty="0">
                <a:highlight>
                  <a:srgbClr val="FFFFFF"/>
                </a:highlight>
                <a:latin typeface="新宋体" panose="02010609030101010101" pitchFamily="49" charset="-122"/>
                <a:ea typeface="新宋体" panose="02010609030101010101" pitchFamily="49" charset="-122"/>
              </a:rPr>
              <a:t> main()</a:t>
            </a:r>
          </a:p>
          <a:p>
            <a:r>
              <a:rPr lang="en-US" altLang="zh-CN" sz="2400" b="1" dirty="0">
                <a:highlight>
                  <a:srgbClr val="FFFFFF"/>
                </a:highlight>
                <a:latin typeface="新宋体" panose="02010609030101010101" pitchFamily="49" charset="-122"/>
                <a:ea typeface="新宋体" panose="02010609030101010101" pitchFamily="49" charset="-122"/>
              </a:rPr>
              <a:t>{  </a:t>
            </a:r>
          </a:p>
          <a:p>
            <a:pPr lvl="1"/>
            <a:r>
              <a:rPr lang="en-US" altLang="zh-CN" sz="2400" b="1" dirty="0">
                <a:highlight>
                  <a:srgbClr val="FFFFFF"/>
                </a:highlight>
                <a:latin typeface="新宋体" panose="02010609030101010101" pitchFamily="49" charset="-122"/>
                <a:ea typeface="新宋体" panose="02010609030101010101" pitchFamily="49" charset="-122"/>
              </a:rPr>
              <a:t>FILE *</a:t>
            </a:r>
            <a:r>
              <a:rPr lang="en-US" altLang="zh-CN" sz="2400" b="1" dirty="0" err="1">
                <a:highlight>
                  <a:srgbClr val="FFFFFF"/>
                </a:highlight>
                <a:latin typeface="新宋体" panose="02010609030101010101" pitchFamily="49" charset="-122"/>
                <a:ea typeface="新宋体" panose="02010609030101010101" pitchFamily="49" charset="-122"/>
              </a:rPr>
              <a:t>fp</a:t>
            </a:r>
            <a:r>
              <a:rPr lang="en-US" altLang="zh-CN" sz="2400" b="1" dirty="0">
                <a:highlight>
                  <a:srgbClr val="FFFFFF"/>
                </a:highlight>
                <a:latin typeface="新宋体" panose="02010609030101010101" pitchFamily="49" charset="-122"/>
                <a:ea typeface="新宋体" panose="02010609030101010101" pitchFamily="49" charset="-122"/>
              </a:rPr>
              <a:t>;</a:t>
            </a:r>
          </a:p>
          <a:p>
            <a:pPr lvl="1"/>
            <a:r>
              <a:rPr lang="en-US" altLang="zh-CN" sz="2400" b="1" dirty="0">
                <a:highlight>
                  <a:srgbClr val="FFFFFF"/>
                </a:highlight>
                <a:latin typeface="新宋体" panose="02010609030101010101" pitchFamily="49" charset="-122"/>
                <a:ea typeface="新宋体" panose="02010609030101010101" pitchFamily="49" charset="-122"/>
              </a:rPr>
              <a:t>char </a:t>
            </a:r>
            <a:r>
              <a:rPr lang="en-US" altLang="zh-CN" sz="2400" b="1" dirty="0" err="1">
                <a:highlight>
                  <a:srgbClr val="FFFFFF"/>
                </a:highlight>
                <a:latin typeface="新宋体" panose="02010609030101010101" pitchFamily="49" charset="-122"/>
                <a:ea typeface="新宋体" panose="02010609030101010101" pitchFamily="49" charset="-122"/>
              </a:rPr>
              <a:t>ch</a:t>
            </a:r>
            <a:r>
              <a:rPr lang="en-US" altLang="zh-CN" sz="2400" b="1" dirty="0">
                <a:highlight>
                  <a:srgbClr val="FFFFFF"/>
                </a:highlight>
                <a:latin typeface="新宋体" panose="02010609030101010101" pitchFamily="49" charset="-122"/>
                <a:ea typeface="新宋体" panose="02010609030101010101" pitchFamily="49" charset="-122"/>
              </a:rPr>
              <a:t>;</a:t>
            </a:r>
          </a:p>
          <a:p>
            <a:pPr lvl="1"/>
            <a:r>
              <a:rPr lang="en-US" altLang="zh-CN" sz="2400" b="1" dirty="0" err="1">
                <a:highlight>
                  <a:srgbClr val="FFFFFF"/>
                </a:highlight>
                <a:latin typeface="新宋体" panose="02010609030101010101" pitchFamily="49" charset="-122"/>
                <a:ea typeface="新宋体" panose="02010609030101010101" pitchFamily="49" charset="-122"/>
              </a:rPr>
              <a:t>fp</a:t>
            </a:r>
            <a:r>
              <a:rPr lang="en-US" altLang="zh-CN" sz="2400" b="1" dirty="0">
                <a:highlight>
                  <a:srgbClr val="FFFFFF"/>
                </a:highlight>
                <a:latin typeface="新宋体" panose="02010609030101010101" pitchFamily="49" charset="-122"/>
                <a:ea typeface="新宋体" panose="02010609030101010101" pitchFamily="49" charset="-122"/>
              </a:rPr>
              <a:t>=</a:t>
            </a:r>
            <a:r>
              <a:rPr lang="en-US" altLang="zh-CN" sz="2400" b="1" dirty="0" err="1">
                <a:highlight>
                  <a:srgbClr val="FFFFFF"/>
                </a:highlight>
                <a:latin typeface="新宋体" panose="02010609030101010101" pitchFamily="49" charset="-122"/>
                <a:ea typeface="新宋体" panose="02010609030101010101" pitchFamily="49" charset="-122"/>
              </a:rPr>
              <a:t>fopen</a:t>
            </a:r>
            <a:r>
              <a:rPr lang="en-US" altLang="zh-CN" sz="2400" b="1" dirty="0">
                <a:highlight>
                  <a:srgbClr val="FFFFFF"/>
                </a:highlight>
                <a:latin typeface="新宋体" panose="02010609030101010101" pitchFamily="49" charset="-122"/>
                <a:ea typeface="新宋体" panose="02010609030101010101" pitchFamily="49" charset="-122"/>
              </a:rPr>
              <a:t>("d:\\alp.txt","w");</a:t>
            </a:r>
          </a:p>
          <a:p>
            <a:pPr lvl="1"/>
            <a:r>
              <a:rPr lang="en-US" altLang="zh-CN" sz="2400" b="1" dirty="0">
                <a:highlight>
                  <a:srgbClr val="FFFFFF"/>
                </a:highlight>
                <a:latin typeface="新宋体" panose="02010609030101010101" pitchFamily="49" charset="-122"/>
                <a:ea typeface="新宋体" panose="02010609030101010101" pitchFamily="49" charset="-122"/>
              </a:rPr>
              <a:t>if(</a:t>
            </a:r>
            <a:r>
              <a:rPr lang="en-US" altLang="zh-CN" sz="2400" b="1" dirty="0" err="1">
                <a:highlight>
                  <a:srgbClr val="FFFFFF"/>
                </a:highlight>
                <a:latin typeface="新宋体" panose="02010609030101010101" pitchFamily="49" charset="-122"/>
                <a:ea typeface="新宋体" panose="02010609030101010101" pitchFamily="49" charset="-122"/>
              </a:rPr>
              <a:t>fp</a:t>
            </a:r>
            <a:r>
              <a:rPr lang="en-US" altLang="zh-CN" sz="2400" b="1" dirty="0">
                <a:highlight>
                  <a:srgbClr val="FFFFFF"/>
                </a:highlight>
                <a:latin typeface="新宋体" panose="02010609030101010101" pitchFamily="49" charset="-122"/>
                <a:ea typeface="新宋体" panose="02010609030101010101" pitchFamily="49" charset="-122"/>
              </a:rPr>
              <a:t>==NULL)</a:t>
            </a:r>
          </a:p>
          <a:p>
            <a:pPr lvl="1"/>
            <a:r>
              <a:rPr lang="en-US" altLang="zh-CN" sz="2400" b="1" dirty="0">
                <a:highlight>
                  <a:srgbClr val="FFFFFF"/>
                </a:highlight>
                <a:latin typeface="新宋体" panose="02010609030101010101" pitchFamily="49" charset="-122"/>
                <a:ea typeface="新宋体" panose="02010609030101010101" pitchFamily="49" charset="-122"/>
              </a:rPr>
              <a:t>{</a:t>
            </a:r>
          </a:p>
          <a:p>
            <a:pPr lvl="2"/>
            <a:r>
              <a:rPr lang="en-US" altLang="zh-CN" sz="2400" b="1" dirty="0" err="1">
                <a:highlight>
                  <a:srgbClr val="FFFFFF"/>
                </a:highlight>
                <a:latin typeface="新宋体" panose="02010609030101010101" pitchFamily="49" charset="-122"/>
                <a:ea typeface="新宋体" panose="02010609030101010101" pitchFamily="49" charset="-122"/>
              </a:rPr>
              <a:t>cout</a:t>
            </a:r>
            <a:r>
              <a:rPr lang="en-US" altLang="zh-CN" sz="2400" b="1" dirty="0">
                <a:highlight>
                  <a:srgbClr val="FFFFFF"/>
                </a:highlight>
                <a:latin typeface="新宋体" panose="02010609030101010101" pitchFamily="49" charset="-122"/>
                <a:ea typeface="新宋体" panose="02010609030101010101" pitchFamily="49" charset="-122"/>
              </a:rPr>
              <a:t>&lt;&lt;"can't open d:\\alp.txt"&lt;&lt;</a:t>
            </a:r>
            <a:r>
              <a:rPr lang="en-US" altLang="zh-CN" sz="2400" b="1" dirty="0" err="1">
                <a:highlight>
                  <a:srgbClr val="FFFFFF"/>
                </a:highlight>
                <a:latin typeface="新宋体" panose="02010609030101010101" pitchFamily="49" charset="-122"/>
                <a:ea typeface="新宋体" panose="02010609030101010101" pitchFamily="49" charset="-122"/>
              </a:rPr>
              <a:t>endl</a:t>
            </a:r>
            <a:r>
              <a:rPr lang="en-US" altLang="zh-CN" sz="2400" b="1" dirty="0">
                <a:highlight>
                  <a:srgbClr val="FFFFFF"/>
                </a:highlight>
                <a:latin typeface="新宋体" panose="02010609030101010101" pitchFamily="49" charset="-122"/>
                <a:ea typeface="新宋体" panose="02010609030101010101" pitchFamily="49" charset="-122"/>
              </a:rPr>
              <a:t>;</a:t>
            </a:r>
          </a:p>
          <a:p>
            <a:pPr lvl="2"/>
            <a:r>
              <a:rPr lang="en-US" altLang="zh-CN" sz="2400" b="1" dirty="0">
                <a:highlight>
                  <a:srgbClr val="FFFFFF"/>
                </a:highlight>
                <a:latin typeface="新宋体" panose="02010609030101010101" pitchFamily="49" charset="-122"/>
                <a:ea typeface="新宋体" panose="02010609030101010101" pitchFamily="49" charset="-122"/>
              </a:rPr>
              <a:t>exit(0);</a:t>
            </a:r>
          </a:p>
          <a:p>
            <a:pPr lvl="1"/>
            <a:r>
              <a:rPr lang="en-US" altLang="zh-CN" sz="2400" b="1" dirty="0">
                <a:highlight>
                  <a:srgbClr val="FFFFFF"/>
                </a:highlight>
                <a:latin typeface="新宋体" panose="02010609030101010101" pitchFamily="49" charset="-122"/>
                <a:ea typeface="新宋体" panose="02010609030101010101" pitchFamily="49" charset="-122"/>
              </a:rPr>
              <a:t>}</a:t>
            </a:r>
          </a:p>
          <a:p>
            <a:pPr lvl="1"/>
            <a:r>
              <a:rPr lang="en-US" altLang="zh-CN" sz="2400" b="1" dirty="0">
                <a:highlight>
                  <a:srgbClr val="FFFFFF"/>
                </a:highlight>
                <a:latin typeface="新宋体" panose="02010609030101010101" pitchFamily="49" charset="-122"/>
                <a:ea typeface="新宋体" panose="02010609030101010101" pitchFamily="49" charset="-122"/>
              </a:rPr>
              <a:t>for(</a:t>
            </a:r>
            <a:r>
              <a:rPr lang="en-US" altLang="zh-CN" sz="2400" b="1" dirty="0" err="1">
                <a:highlight>
                  <a:srgbClr val="FFFFFF"/>
                </a:highlight>
                <a:latin typeface="新宋体" panose="02010609030101010101" pitchFamily="49" charset="-122"/>
                <a:ea typeface="新宋体" panose="02010609030101010101" pitchFamily="49" charset="-122"/>
              </a:rPr>
              <a:t>ch</a:t>
            </a:r>
            <a:r>
              <a:rPr lang="en-US" altLang="zh-CN" sz="2400" b="1" dirty="0">
                <a:highlight>
                  <a:srgbClr val="FFFFFF"/>
                </a:highlight>
                <a:latin typeface="新宋体" panose="02010609030101010101" pitchFamily="49" charset="-122"/>
                <a:ea typeface="新宋体" panose="02010609030101010101" pitchFamily="49" charset="-122"/>
              </a:rPr>
              <a:t>='a';</a:t>
            </a:r>
            <a:r>
              <a:rPr lang="en-US" altLang="zh-CN" sz="2400" b="1" dirty="0" err="1">
                <a:highlight>
                  <a:srgbClr val="FFFFFF"/>
                </a:highlight>
                <a:latin typeface="新宋体" panose="02010609030101010101" pitchFamily="49" charset="-122"/>
                <a:ea typeface="新宋体" panose="02010609030101010101" pitchFamily="49" charset="-122"/>
              </a:rPr>
              <a:t>ch</a:t>
            </a:r>
            <a:r>
              <a:rPr lang="en-US" altLang="zh-CN" sz="2400" b="1" dirty="0">
                <a:highlight>
                  <a:srgbClr val="FFFFFF"/>
                </a:highlight>
                <a:latin typeface="新宋体" panose="02010609030101010101" pitchFamily="49" charset="-122"/>
                <a:ea typeface="新宋体" panose="02010609030101010101" pitchFamily="49" charset="-122"/>
              </a:rPr>
              <a:t>&lt;='z';</a:t>
            </a:r>
            <a:r>
              <a:rPr lang="en-US" altLang="zh-CN" sz="2400" b="1" dirty="0" err="1">
                <a:highlight>
                  <a:srgbClr val="FFFFFF"/>
                </a:highlight>
                <a:latin typeface="新宋体" panose="02010609030101010101" pitchFamily="49" charset="-122"/>
                <a:ea typeface="新宋体" panose="02010609030101010101" pitchFamily="49" charset="-122"/>
              </a:rPr>
              <a:t>ch</a:t>
            </a:r>
            <a:r>
              <a:rPr lang="en-US" altLang="zh-CN" sz="2400" b="1" dirty="0">
                <a:highlight>
                  <a:srgbClr val="FFFFFF"/>
                </a:highlight>
                <a:latin typeface="新宋体" panose="02010609030101010101" pitchFamily="49" charset="-122"/>
                <a:ea typeface="新宋体" panose="02010609030101010101" pitchFamily="49" charset="-122"/>
              </a:rPr>
              <a:t>++)</a:t>
            </a:r>
          </a:p>
          <a:p>
            <a:pPr lvl="2"/>
            <a:r>
              <a:rPr lang="en-US" altLang="zh-CN" sz="2400" b="1" dirty="0" err="1">
                <a:highlight>
                  <a:srgbClr val="FFFFFF"/>
                </a:highlight>
                <a:latin typeface="新宋体" panose="02010609030101010101" pitchFamily="49" charset="-122"/>
                <a:ea typeface="新宋体" panose="02010609030101010101" pitchFamily="49" charset="-122"/>
              </a:rPr>
              <a:t>fputc</a:t>
            </a:r>
            <a:r>
              <a:rPr lang="en-US" altLang="zh-CN" sz="2400" b="1" dirty="0">
                <a:highlight>
                  <a:srgbClr val="FFFFFF"/>
                </a:highlight>
                <a:latin typeface="新宋体" panose="02010609030101010101" pitchFamily="49" charset="-122"/>
                <a:ea typeface="新宋体" panose="02010609030101010101" pitchFamily="49" charset="-122"/>
              </a:rPr>
              <a:t>(</a:t>
            </a:r>
            <a:r>
              <a:rPr lang="en-US" altLang="zh-CN" sz="2400" b="1" dirty="0" err="1">
                <a:highlight>
                  <a:srgbClr val="FFFFFF"/>
                </a:highlight>
                <a:latin typeface="新宋体" panose="02010609030101010101" pitchFamily="49" charset="-122"/>
                <a:ea typeface="新宋体" panose="02010609030101010101" pitchFamily="49" charset="-122"/>
              </a:rPr>
              <a:t>ch,fp</a:t>
            </a:r>
            <a:r>
              <a:rPr lang="en-US" altLang="zh-CN" sz="2400" b="1" dirty="0">
                <a:highlight>
                  <a:srgbClr val="FFFFFF"/>
                </a:highlight>
                <a:latin typeface="新宋体" panose="02010609030101010101" pitchFamily="49" charset="-122"/>
                <a:ea typeface="新宋体" panose="02010609030101010101" pitchFamily="49" charset="-122"/>
              </a:rPr>
              <a:t>);</a:t>
            </a:r>
          </a:p>
          <a:p>
            <a:pPr lvl="1"/>
            <a:r>
              <a:rPr lang="en-US" altLang="zh-CN" sz="2400" b="1" dirty="0" err="1">
                <a:highlight>
                  <a:srgbClr val="FFFFFF"/>
                </a:highlight>
                <a:latin typeface="新宋体" panose="02010609030101010101" pitchFamily="49" charset="-122"/>
                <a:ea typeface="新宋体" panose="02010609030101010101" pitchFamily="49" charset="-122"/>
              </a:rPr>
              <a:t>fclose</a:t>
            </a:r>
            <a:r>
              <a:rPr lang="en-US" altLang="zh-CN" sz="2400" b="1" dirty="0">
                <a:highlight>
                  <a:srgbClr val="FFFFFF"/>
                </a:highlight>
                <a:latin typeface="新宋体" panose="02010609030101010101" pitchFamily="49" charset="-122"/>
                <a:ea typeface="新宋体" panose="02010609030101010101" pitchFamily="49" charset="-122"/>
              </a:rPr>
              <a:t>(</a:t>
            </a:r>
            <a:r>
              <a:rPr lang="en-US" altLang="zh-CN" sz="2400" b="1" dirty="0" err="1">
                <a:highlight>
                  <a:srgbClr val="FFFFFF"/>
                </a:highlight>
                <a:latin typeface="新宋体" panose="02010609030101010101" pitchFamily="49" charset="-122"/>
                <a:ea typeface="新宋体" panose="02010609030101010101" pitchFamily="49" charset="-122"/>
              </a:rPr>
              <a:t>fp</a:t>
            </a:r>
            <a:r>
              <a:rPr lang="en-US" altLang="zh-CN" sz="2400" b="1" dirty="0">
                <a:highlight>
                  <a:srgbClr val="FFFFFF"/>
                </a:highlight>
                <a:latin typeface="新宋体" panose="02010609030101010101" pitchFamily="49" charset="-122"/>
                <a:ea typeface="新宋体" panose="02010609030101010101" pitchFamily="49" charset="-122"/>
              </a:rPr>
              <a:t>);</a:t>
            </a:r>
          </a:p>
          <a:p>
            <a:r>
              <a:rPr lang="en-US" altLang="zh-CN" sz="2400" b="1" dirty="0">
                <a:highlight>
                  <a:srgbClr val="FFFFFF"/>
                </a:highlight>
                <a:latin typeface="新宋体" panose="02010609030101010101" pitchFamily="49" charset="-122"/>
                <a:ea typeface="新宋体" panose="02010609030101010101" pitchFamily="49" charset="-122"/>
              </a:rPr>
              <a:t>   </a:t>
            </a:r>
            <a:r>
              <a:rPr lang="en-US" altLang="zh-CN" sz="2400" b="1" dirty="0" smtClean="0">
                <a:highlight>
                  <a:srgbClr val="FFFFFF"/>
                </a:highlight>
                <a:latin typeface="新宋体" panose="02010609030101010101" pitchFamily="49" charset="-122"/>
                <a:ea typeface="新宋体" panose="02010609030101010101" pitchFamily="49" charset="-122"/>
              </a:rPr>
              <a:t>system</a:t>
            </a:r>
            <a:r>
              <a:rPr lang="en-US" altLang="zh-CN" sz="2400" b="1" dirty="0">
                <a:highlight>
                  <a:srgbClr val="FFFFFF"/>
                </a:highlight>
                <a:latin typeface="新宋体" panose="02010609030101010101" pitchFamily="49" charset="-122"/>
                <a:ea typeface="新宋体" panose="02010609030101010101" pitchFamily="49" charset="-122"/>
              </a:rPr>
              <a:t>("pause");</a:t>
            </a:r>
          </a:p>
          <a:p>
            <a:r>
              <a:rPr lang="en-US" altLang="zh-CN" sz="2400" b="1" dirty="0">
                <a:highlight>
                  <a:srgbClr val="FFFFFF"/>
                </a:highlight>
                <a:latin typeface="新宋体" panose="02010609030101010101" pitchFamily="49" charset="-122"/>
                <a:ea typeface="新宋体" panose="02010609030101010101" pitchFamily="49" charset="-122"/>
              </a:rPr>
              <a:t>   </a:t>
            </a:r>
            <a:r>
              <a:rPr lang="en-US" altLang="zh-CN" sz="2400" b="1" dirty="0" smtClean="0">
                <a:highlight>
                  <a:srgbClr val="FFFFFF"/>
                </a:highlight>
                <a:latin typeface="新宋体" panose="02010609030101010101" pitchFamily="49" charset="-122"/>
                <a:ea typeface="新宋体" panose="02010609030101010101" pitchFamily="49" charset="-122"/>
              </a:rPr>
              <a:t>return </a:t>
            </a:r>
            <a:r>
              <a:rPr lang="en-US" altLang="zh-CN" sz="2400" b="1" dirty="0">
                <a:highlight>
                  <a:srgbClr val="FFFFFF"/>
                </a:highlight>
                <a:latin typeface="新宋体" panose="02010609030101010101" pitchFamily="49" charset="-122"/>
                <a:ea typeface="新宋体" panose="02010609030101010101" pitchFamily="49" charset="-122"/>
              </a:rPr>
              <a:t>0; </a:t>
            </a:r>
          </a:p>
          <a:p>
            <a:r>
              <a:rPr lang="en-US" altLang="zh-CN" sz="2400" b="1" dirty="0">
                <a:highlight>
                  <a:srgbClr val="FFFFFF"/>
                </a:highlight>
                <a:latin typeface="新宋体" panose="02010609030101010101" pitchFamily="49" charset="-122"/>
                <a:ea typeface="新宋体" panose="02010609030101010101" pitchFamily="49" charset="-122"/>
              </a:rPr>
              <a:t>}</a:t>
            </a:r>
            <a:endParaRPr lang="zh-CN" altLang="en-US" sz="2400" b="1" dirty="0">
              <a:highlight>
                <a:srgbClr val="FFFFFF"/>
              </a:highlight>
              <a:latin typeface="新宋体" panose="02010609030101010101" pitchFamily="49" charset="-122"/>
              <a:ea typeface="新宋体" panose="02010609030101010101" pitchFamily="49" charset="-122"/>
            </a:endParaRPr>
          </a:p>
        </p:txBody>
      </p:sp>
      <p:sp>
        <p:nvSpPr>
          <p:cNvPr id="6" name="云形标注 5"/>
          <p:cNvSpPr/>
          <p:nvPr/>
        </p:nvSpPr>
        <p:spPr bwMode="auto">
          <a:xfrm>
            <a:off x="2495600" y="1124744"/>
            <a:ext cx="3024336" cy="622442"/>
          </a:xfrm>
          <a:prstGeom prst="cloudCallout">
            <a:avLst>
              <a:gd name="adj1" fmla="val -63998"/>
              <a:gd name="adj2" fmla="val 5295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zh-CN" altLang="en-US" sz="2200" b="1" dirty="0" smtClean="0">
                <a:latin typeface="楷体" panose="02010609060101010101" pitchFamily="49" charset="-122"/>
                <a:ea typeface="楷体" panose="02010609060101010101" pitchFamily="49" charset="-122"/>
              </a:rPr>
              <a:t>定义文件指针</a:t>
            </a:r>
            <a:endParaRPr lang="zh-CN" altLang="en-US" sz="2200" b="1" dirty="0">
              <a:latin typeface="楷体" panose="02010609060101010101" pitchFamily="49" charset="-122"/>
              <a:ea typeface="楷体" panose="02010609060101010101" pitchFamily="49" charset="-122"/>
            </a:endParaRPr>
          </a:p>
        </p:txBody>
      </p:sp>
      <p:sp>
        <p:nvSpPr>
          <p:cNvPr id="9" name="云形标注 8"/>
          <p:cNvSpPr/>
          <p:nvPr/>
        </p:nvSpPr>
        <p:spPr bwMode="auto">
          <a:xfrm>
            <a:off x="3719736" y="1772816"/>
            <a:ext cx="5328592" cy="622442"/>
          </a:xfrm>
          <a:prstGeom prst="cloudCallout">
            <a:avLst>
              <a:gd name="adj1" fmla="val -67421"/>
              <a:gd name="adj2" fmla="val 66814"/>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zh-CN" altLang="en-US" sz="2200" b="1" dirty="0" smtClean="0">
                <a:latin typeface="楷体" panose="02010609060101010101" pitchFamily="49" charset="-122"/>
                <a:ea typeface="楷体" panose="02010609060101010101" pitchFamily="49" charset="-122"/>
              </a:rPr>
              <a:t>打开文件</a:t>
            </a:r>
            <a:r>
              <a:rPr lang="en-US" altLang="zh-CN" sz="2200" b="1" dirty="0" smtClean="0">
                <a:latin typeface="楷体" panose="02010609060101010101" pitchFamily="49" charset="-122"/>
                <a:ea typeface="楷体" panose="02010609060101010101" pitchFamily="49" charset="-122"/>
              </a:rPr>
              <a:t>,</a:t>
            </a:r>
            <a:r>
              <a:rPr lang="zh-CN" altLang="en-US" sz="2200" b="1" dirty="0" smtClean="0">
                <a:latin typeface="楷体" panose="02010609060101010101" pitchFamily="49" charset="-122"/>
                <a:ea typeface="楷体" panose="02010609060101010101" pitchFamily="49" charset="-122"/>
              </a:rPr>
              <a:t>以便于数据写入</a:t>
            </a:r>
            <a:endParaRPr lang="zh-CN" altLang="en-US" sz="2200" b="1" dirty="0">
              <a:latin typeface="楷体" panose="02010609060101010101" pitchFamily="49" charset="-122"/>
              <a:ea typeface="楷体" panose="02010609060101010101" pitchFamily="49" charset="-122"/>
            </a:endParaRPr>
          </a:p>
        </p:txBody>
      </p:sp>
      <p:sp>
        <p:nvSpPr>
          <p:cNvPr id="10" name="云形标注 9"/>
          <p:cNvSpPr/>
          <p:nvPr/>
        </p:nvSpPr>
        <p:spPr bwMode="auto">
          <a:xfrm>
            <a:off x="3035660" y="2871854"/>
            <a:ext cx="4212468" cy="622442"/>
          </a:xfrm>
          <a:prstGeom prst="cloudCallout">
            <a:avLst>
              <a:gd name="adj1" fmla="val -84535"/>
              <a:gd name="adj2" fmla="val 1415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zh-CN" altLang="en-US" sz="2200" b="1" dirty="0" smtClean="0">
                <a:latin typeface="楷体" panose="02010609060101010101" pitchFamily="49" charset="-122"/>
                <a:ea typeface="楷体" panose="02010609060101010101" pitchFamily="49" charset="-122"/>
              </a:rPr>
              <a:t>打开文件失败的处理</a:t>
            </a:r>
            <a:endParaRPr lang="zh-CN" altLang="en-US" sz="2200" b="1" dirty="0">
              <a:latin typeface="楷体" panose="02010609060101010101" pitchFamily="49" charset="-122"/>
              <a:ea typeface="楷体" panose="02010609060101010101" pitchFamily="49" charset="-122"/>
            </a:endParaRPr>
          </a:p>
        </p:txBody>
      </p:sp>
      <p:sp>
        <p:nvSpPr>
          <p:cNvPr id="11" name="云形标注 10"/>
          <p:cNvSpPr/>
          <p:nvPr/>
        </p:nvSpPr>
        <p:spPr bwMode="auto">
          <a:xfrm>
            <a:off x="3719736" y="4941168"/>
            <a:ext cx="3024336" cy="622442"/>
          </a:xfrm>
          <a:prstGeom prst="cloudCallout">
            <a:avLst>
              <a:gd name="adj1" fmla="val -65995"/>
              <a:gd name="adj2" fmla="val -14954"/>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zh-CN" altLang="en-US" sz="2200" b="1" dirty="0" smtClean="0">
                <a:latin typeface="楷体" panose="02010609060101010101" pitchFamily="49" charset="-122"/>
                <a:ea typeface="楷体" panose="02010609060101010101" pitchFamily="49" charset="-122"/>
              </a:rPr>
              <a:t>数据写入文件</a:t>
            </a:r>
            <a:endParaRPr lang="zh-CN" altLang="en-US" sz="2200" b="1" dirty="0">
              <a:latin typeface="楷体" panose="02010609060101010101" pitchFamily="49" charset="-122"/>
              <a:ea typeface="楷体" panose="02010609060101010101" pitchFamily="49" charset="-122"/>
            </a:endParaRPr>
          </a:p>
        </p:txBody>
      </p:sp>
      <p:sp>
        <p:nvSpPr>
          <p:cNvPr id="12" name="云形标注 11"/>
          <p:cNvSpPr/>
          <p:nvPr/>
        </p:nvSpPr>
        <p:spPr bwMode="auto">
          <a:xfrm>
            <a:off x="3935760" y="5626015"/>
            <a:ext cx="2376264" cy="622442"/>
          </a:xfrm>
          <a:prstGeom prst="cloudCallout">
            <a:avLst>
              <a:gd name="adj1" fmla="val -108210"/>
              <a:gd name="adj2" fmla="val -6761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zh-CN" altLang="en-US" sz="2200" b="1" dirty="0">
                <a:latin typeface="楷体" panose="02010609060101010101" pitchFamily="49" charset="-122"/>
                <a:ea typeface="楷体" panose="02010609060101010101" pitchFamily="49" charset="-122"/>
              </a:rPr>
              <a:t>关闭</a:t>
            </a:r>
            <a:r>
              <a:rPr lang="zh-CN" altLang="en-US" sz="2200" b="1" dirty="0" smtClean="0">
                <a:latin typeface="楷体" panose="02010609060101010101" pitchFamily="49" charset="-122"/>
                <a:ea typeface="楷体" panose="02010609060101010101" pitchFamily="49" charset="-122"/>
              </a:rPr>
              <a:t>文件</a:t>
            </a:r>
            <a:endParaRPr lang="zh-CN" altLang="en-US" sz="2200" b="1" dirty="0">
              <a:latin typeface="楷体" panose="02010609060101010101" pitchFamily="49" charset="-122"/>
              <a:ea typeface="楷体" panose="02010609060101010101" pitchFamily="49" charset="-122"/>
            </a:endParaRPr>
          </a:p>
        </p:txBody>
      </p:sp>
      <p:pic>
        <p:nvPicPr>
          <p:cNvPr id="13" name="图片 12"/>
          <p:cNvPicPr>
            <a:picLocks noChangeAspect="1"/>
          </p:cNvPicPr>
          <p:nvPr/>
        </p:nvPicPr>
        <p:blipFill>
          <a:blip r:embed="rId2"/>
          <a:stretch>
            <a:fillRect/>
          </a:stretch>
        </p:blipFill>
        <p:spPr>
          <a:xfrm>
            <a:off x="8112224" y="2706796"/>
            <a:ext cx="3533775" cy="1562100"/>
          </a:xfrm>
          <a:prstGeom prst="rect">
            <a:avLst/>
          </a:prstGeom>
        </p:spPr>
      </p:pic>
      <p:sp>
        <p:nvSpPr>
          <p:cNvPr id="14" name="云形标注 13"/>
          <p:cNvSpPr/>
          <p:nvPr/>
        </p:nvSpPr>
        <p:spPr bwMode="auto">
          <a:xfrm>
            <a:off x="8112224" y="5085184"/>
            <a:ext cx="3816424" cy="1500858"/>
          </a:xfrm>
          <a:prstGeom prst="cloudCallout">
            <a:avLst>
              <a:gd name="adj1" fmla="val -33789"/>
              <a:gd name="adj2" fmla="val -14704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zh-CN" altLang="en-US" sz="2200" b="1" dirty="0" smtClean="0">
                <a:latin typeface="楷体" panose="02010609060101010101" pitchFamily="49" charset="-122"/>
                <a:ea typeface="楷体" panose="02010609060101010101" pitchFamily="49" charset="-122"/>
              </a:rPr>
              <a:t>程序结果写入文件</a:t>
            </a:r>
            <a:r>
              <a:rPr lang="en-US" altLang="zh-CN" sz="2200" b="1" dirty="0" smtClean="0">
                <a:latin typeface="楷体" panose="02010609060101010101" pitchFamily="49" charset="-122"/>
                <a:ea typeface="楷体" panose="02010609060101010101" pitchFamily="49" charset="-122"/>
              </a:rPr>
              <a:t>alp.txt</a:t>
            </a:r>
            <a:r>
              <a:rPr lang="zh-CN" altLang="en-US" sz="2200" b="1" dirty="0" smtClean="0">
                <a:latin typeface="楷体" panose="02010609060101010101" pitchFamily="49" charset="-122"/>
                <a:ea typeface="楷体" panose="02010609060101010101" pitchFamily="49" charset="-122"/>
              </a:rPr>
              <a:t>，实现了数据的永久保存</a:t>
            </a:r>
            <a:endParaRPr lang="zh-CN" altLang="en-US" sz="22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417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91344" y="-171450"/>
            <a:ext cx="7772400" cy="838200"/>
          </a:xfrm>
        </p:spPr>
        <p:txBody>
          <a:bodyPr/>
          <a:lstStyle/>
          <a:p>
            <a:pPr eaLnBrk="1" hangingPunct="1"/>
            <a:r>
              <a:rPr lang="en-US" altLang="zh-CN" sz="3200" dirty="0" smtClean="0">
                <a:solidFill>
                  <a:schemeClr val="tx1"/>
                </a:solidFill>
                <a:latin typeface="楷体" panose="02010609060101010101" pitchFamily="49" charset="-122"/>
                <a:ea typeface="楷体" panose="02010609060101010101" pitchFamily="49" charset="-122"/>
              </a:rPr>
              <a:t>8.3 </a:t>
            </a:r>
            <a:r>
              <a:rPr lang="zh-CN" altLang="en-US" sz="3200" dirty="0">
                <a:solidFill>
                  <a:schemeClr val="tx1"/>
                </a:solidFill>
                <a:latin typeface="楷体" panose="02010609060101010101" pitchFamily="49" charset="-122"/>
                <a:ea typeface="楷体" panose="02010609060101010101" pitchFamily="49" charset="-122"/>
              </a:rPr>
              <a:t>文件的打开与关闭</a:t>
            </a:r>
          </a:p>
        </p:txBody>
      </p:sp>
      <p:sp>
        <p:nvSpPr>
          <p:cNvPr id="14340" name="Text Box 4"/>
          <p:cNvSpPr txBox="1">
            <a:spLocks noChangeArrowheads="1"/>
          </p:cNvSpPr>
          <p:nvPr/>
        </p:nvSpPr>
        <p:spPr bwMode="auto">
          <a:xfrm>
            <a:off x="191344" y="836712"/>
            <a:ext cx="10441160" cy="4401205"/>
          </a:xfrm>
          <a:prstGeom prst="rect">
            <a:avLst/>
          </a:prstGeom>
          <a:noFill/>
          <a:ln w="9525">
            <a:noFill/>
            <a:miter lim="800000"/>
          </a:ln>
        </p:spPr>
        <p:txBody>
          <a:bodyPr wrap="square">
            <a:spAutoFit/>
          </a:bodyPr>
          <a:lstStyle/>
          <a:p>
            <a:pPr algn="just">
              <a:lnSpc>
                <a:spcPct val="120000"/>
              </a:lnSpc>
              <a:spcBef>
                <a:spcPct val="40000"/>
              </a:spcBef>
            </a:pPr>
            <a:r>
              <a:rPr kumimoji="1" lang="en-US" altLang="zh-CN" sz="2800" b="1" dirty="0" smtClean="0">
                <a:solidFill>
                  <a:schemeClr val="tx1"/>
                </a:solidFill>
                <a:latin typeface="楷体" panose="02010609060101010101" pitchFamily="49" charset="-122"/>
                <a:ea typeface="楷体" panose="02010609060101010101" pitchFamily="49" charset="-122"/>
              </a:rPr>
              <a:t>8.3.1 </a:t>
            </a:r>
            <a:r>
              <a:rPr kumimoji="1" lang="zh-CN" altLang="en-US" sz="2800" b="1" dirty="0">
                <a:solidFill>
                  <a:schemeClr val="tx1"/>
                </a:solidFill>
                <a:latin typeface="楷体" panose="02010609060101010101" pitchFamily="49" charset="-122"/>
                <a:ea typeface="楷体" panose="02010609060101010101" pitchFamily="49" charset="-122"/>
              </a:rPr>
              <a:t>文件的打开</a:t>
            </a:r>
          </a:p>
          <a:p>
            <a:pPr algn="just">
              <a:lnSpc>
                <a:spcPct val="120000"/>
              </a:lnSpc>
              <a:spcBef>
                <a:spcPct val="40000"/>
              </a:spcBef>
            </a:pPr>
            <a:r>
              <a:rPr kumimoji="1" lang="zh-CN" altLang="en-US" sz="2400" b="1" dirty="0">
                <a:latin typeface="楷体" panose="02010609060101010101" pitchFamily="49" charset="-122"/>
                <a:ea typeface="楷体" panose="02010609060101010101" pitchFamily="49" charset="-122"/>
              </a:rPr>
              <a:t>    </a:t>
            </a:r>
            <a:r>
              <a:rPr kumimoji="1" lang="zh-CN" altLang="en-US" sz="2400" b="1" dirty="0">
                <a:solidFill>
                  <a:srgbClr val="003300"/>
                </a:solidFill>
                <a:latin typeface="楷体" panose="02010609060101010101" pitchFamily="49" charset="-122"/>
                <a:ea typeface="楷体" panose="02010609060101010101" pitchFamily="49" charset="-122"/>
              </a:rPr>
              <a:t>打开文件，是建立文件的各种有关信息，并使文件指针指向该文件，以便进行其它操作。 </a:t>
            </a:r>
          </a:p>
          <a:p>
            <a:pPr algn="just">
              <a:lnSpc>
                <a:spcPct val="120000"/>
              </a:lnSpc>
              <a:spcBef>
                <a:spcPct val="40000"/>
              </a:spcBef>
            </a:pPr>
            <a:r>
              <a:rPr kumimoji="1" lang="zh-CN" altLang="en-US" sz="2800" b="1" dirty="0">
                <a:solidFill>
                  <a:srgbClr val="FF3300"/>
                </a:solidFill>
                <a:latin typeface="楷体" panose="02010609060101010101" pitchFamily="49" charset="-122"/>
                <a:ea typeface="楷体" panose="02010609060101010101" pitchFamily="49" charset="-122"/>
              </a:rPr>
              <a:t>   </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FILE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fopen</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(char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fname</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char  *mode)</a:t>
            </a:r>
          </a:p>
          <a:p>
            <a:pPr algn="just">
              <a:lnSpc>
                <a:spcPct val="120000"/>
              </a:lnSpc>
              <a:spcBef>
                <a:spcPct val="40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a:t>
            </a:r>
            <a:r>
              <a:rPr kumimoji="1" lang="zh-CN" altLang="en-US" sz="2400" b="1" dirty="0">
                <a:solidFill>
                  <a:srgbClr val="003300"/>
                </a:solidFill>
                <a:latin typeface="楷体" panose="02010609060101010101" pitchFamily="49" charset="-122"/>
                <a:ea typeface="楷体" panose="02010609060101010101" pitchFamily="49" charset="-122"/>
              </a:rPr>
              <a:t>：</a:t>
            </a:r>
          </a:p>
          <a:p>
            <a:pPr algn="just">
              <a:lnSpc>
                <a:spcPct val="120000"/>
              </a:lnSpc>
              <a:spcBef>
                <a:spcPct val="40000"/>
              </a:spcBef>
            </a:pPr>
            <a:r>
              <a:rPr kumimoji="1" lang="zh-CN" altLang="en-US" sz="2400" b="1" dirty="0" smtClean="0">
                <a:solidFill>
                  <a:srgbClr val="003300"/>
                </a:solidFill>
                <a:latin typeface="楷体" panose="02010609060101010101" pitchFamily="49" charset="-122"/>
                <a:ea typeface="楷体" panose="02010609060101010101" pitchFamily="49" charset="-122"/>
              </a:rPr>
              <a:t>打开</a:t>
            </a:r>
            <a:r>
              <a:rPr kumimoji="1" lang="zh-CN" altLang="en-US" sz="2400" b="1" dirty="0">
                <a:solidFill>
                  <a:srgbClr val="003300"/>
                </a:solidFill>
                <a:latin typeface="楷体" panose="02010609060101010101" pitchFamily="49" charset="-122"/>
                <a:ea typeface="楷体" panose="02010609060101010101" pitchFamily="49" charset="-122"/>
              </a:rPr>
              <a:t>由</a:t>
            </a:r>
            <a:r>
              <a:rPr kumimoji="1" lang="en-US" altLang="zh-CN" sz="2400" b="1" dirty="0" err="1">
                <a:solidFill>
                  <a:srgbClr val="003300"/>
                </a:solidFill>
                <a:latin typeface="楷体" panose="02010609060101010101" pitchFamily="49" charset="-122"/>
                <a:ea typeface="楷体" panose="02010609060101010101" pitchFamily="49" charset="-122"/>
              </a:rPr>
              <a:t>fname</a:t>
            </a:r>
            <a:r>
              <a:rPr kumimoji="1" lang="zh-CN" altLang="en-US" sz="2400" b="1" dirty="0">
                <a:solidFill>
                  <a:srgbClr val="003300"/>
                </a:solidFill>
                <a:latin typeface="楷体" panose="02010609060101010101" pitchFamily="49" charset="-122"/>
                <a:ea typeface="楷体" panose="02010609060101010101" pitchFamily="49" charset="-122"/>
              </a:rPr>
              <a:t>所指定的文件，返回指向该文件的指针，若打开文件失败，则返回一个空指针</a:t>
            </a:r>
            <a:r>
              <a:rPr kumimoji="1" lang="en-US" altLang="zh-CN" sz="2400" b="1" dirty="0">
                <a:solidFill>
                  <a:srgbClr val="003300"/>
                </a:solidFill>
                <a:latin typeface="楷体" panose="02010609060101010101" pitchFamily="49" charset="-122"/>
                <a:ea typeface="楷体" panose="02010609060101010101" pitchFamily="49" charset="-122"/>
              </a:rPr>
              <a:t>(NULL)</a:t>
            </a:r>
            <a:r>
              <a:rPr kumimoji="1" lang="zh-CN" altLang="en-US" sz="2400" b="1" dirty="0">
                <a:solidFill>
                  <a:srgbClr val="003300"/>
                </a:solidFill>
                <a:latin typeface="楷体" panose="02010609060101010101" pitchFamily="49" charset="-122"/>
                <a:ea typeface="楷体" panose="02010609060101010101" pitchFamily="49" charset="-122"/>
              </a:rPr>
              <a:t>。</a:t>
            </a:r>
            <a:r>
              <a:rPr kumimoji="1" lang="en-US" altLang="zh-CN" sz="2400" b="1" dirty="0">
                <a:solidFill>
                  <a:srgbClr val="003300"/>
                </a:solidFill>
                <a:latin typeface="楷体" panose="02010609060101010101" pitchFamily="49" charset="-122"/>
                <a:ea typeface="楷体" panose="02010609060101010101" pitchFamily="49" charset="-122"/>
              </a:rPr>
              <a:t>mode</a:t>
            </a:r>
            <a:r>
              <a:rPr kumimoji="1" lang="zh-CN" altLang="en-US" sz="2400" b="1" dirty="0">
                <a:solidFill>
                  <a:srgbClr val="003300"/>
                </a:solidFill>
                <a:latin typeface="楷体" panose="02010609060101010101" pitchFamily="49" charset="-122"/>
                <a:ea typeface="楷体" panose="02010609060101010101" pitchFamily="49" charset="-122"/>
              </a:rPr>
              <a:t>参数表示文件打开方式，决定对文件处理的方式，其值及其意义如下</a:t>
            </a:r>
            <a:r>
              <a:rPr kumimoji="1" lang="en-US" altLang="zh-CN" sz="2400" b="1" dirty="0">
                <a:solidFill>
                  <a:srgbClr val="003300"/>
                </a:solidFill>
                <a:latin typeface="楷体" panose="02010609060101010101" pitchFamily="49" charset="-122"/>
                <a:ea typeface="楷体" panose="02010609060101010101" pitchFamily="49" charset="-122"/>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635" name="Group 235"/>
          <p:cNvGraphicFramePr>
            <a:graphicFrameLocks noGrp="1"/>
          </p:cNvGraphicFramePr>
          <p:nvPr>
            <p:custDataLst>
              <p:tags r:id="rId1"/>
            </p:custDataLst>
            <p:extLst>
              <p:ext uri="{D42A27DB-BD31-4B8C-83A1-F6EECF244321}">
                <p14:modId xmlns:p14="http://schemas.microsoft.com/office/powerpoint/2010/main" val="721780942"/>
              </p:ext>
            </p:extLst>
          </p:nvPr>
        </p:nvGraphicFramePr>
        <p:xfrm>
          <a:off x="119336" y="-70871"/>
          <a:ext cx="8820150" cy="3931920"/>
        </p:xfrm>
        <a:graphic>
          <a:graphicData uri="http://schemas.openxmlformats.org/drawingml/2006/table">
            <a:tbl>
              <a:tblPr/>
              <a:tblGrid>
                <a:gridCol w="838200"/>
                <a:gridCol w="7981950"/>
              </a:tblGrid>
              <a:tr h="360040">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mode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功    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896">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打开</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已有文本文件，对该文件只能进行读操作。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744">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建立</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新的文本文件</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空文件</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，对该文件只能进行写操作。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8640">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打开</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文本文件，对该文件只能在文件末尾追加数据。若该文本文件不存在，则建立一个空文件。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728">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en-US" altLang="zh-CN" sz="2400" b="1" i="0" u="none" strike="noStrike" cap="none" normalizeH="0" baseline="0" dirty="0" err="1">
                          <a:ln>
                            <a:noFill/>
                          </a:ln>
                          <a:solidFill>
                            <a:srgbClr val="003300"/>
                          </a:solidFill>
                          <a:effectLst/>
                          <a:latin typeface="楷体" panose="02010609060101010101" pitchFamily="49" charset="-122"/>
                          <a:ea typeface="楷体" panose="02010609060101010101" pitchFamily="49" charset="-122"/>
                        </a:rPr>
                        <a:t>rb</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打开</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二进制文件，对该文件只能进行读操作。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84">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en-US" altLang="zh-CN" sz="2400" b="1" i="0" u="none" strike="noStrike" cap="none" normalizeH="0" baseline="0" dirty="0" err="1">
                          <a:ln>
                            <a:noFill/>
                          </a:ln>
                          <a:solidFill>
                            <a:srgbClr val="003300"/>
                          </a:solidFill>
                          <a:effectLst/>
                          <a:latin typeface="楷体" panose="02010609060101010101" pitchFamily="49" charset="-122"/>
                          <a:ea typeface="楷体" panose="02010609060101010101" pitchFamily="49" charset="-122"/>
                        </a:rPr>
                        <a:t>wb</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建立</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新的二进制文件</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空文件</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，对该文件只能进行写操作。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7464">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打开</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二进制文件，对该文件只能在文件末尾追加数据。若该二进制文件不存在，则建立一个空文件。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3"/>
          <p:cNvSpPr txBox="1">
            <a:spLocks noChangeArrowheads="1"/>
          </p:cNvSpPr>
          <p:nvPr/>
        </p:nvSpPr>
        <p:spPr bwMode="auto">
          <a:xfrm>
            <a:off x="0" y="4005064"/>
            <a:ext cx="9768408" cy="2603790"/>
          </a:xfrm>
          <a:prstGeom prst="rect">
            <a:avLst/>
          </a:prstGeom>
          <a:noFill/>
          <a:ln w="9525">
            <a:solidFill>
              <a:srgbClr val="C00000"/>
            </a:solidFill>
            <a:miter lim="800000"/>
          </a:ln>
        </p:spPr>
        <p:txBody>
          <a:bodyPr wrap="square">
            <a:spAutoFit/>
          </a:bodyPr>
          <a:lstStyle/>
          <a:p>
            <a:pPr marL="342900" indent="-342900" algn="just">
              <a:lnSpc>
                <a:spcPct val="120000"/>
              </a:lnSpc>
              <a:spcBef>
                <a:spcPct val="400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用</a:t>
            </a:r>
            <a:r>
              <a:rPr kumimoji="1" lang="zh-CN" altLang="en-US" sz="2400" b="1" dirty="0">
                <a:solidFill>
                  <a:srgbClr val="003300"/>
                </a:solidFill>
                <a:latin typeface="楷体" panose="02010609060101010101" pitchFamily="49" charset="-122"/>
                <a:ea typeface="楷体" panose="02010609060101010101" pitchFamily="49" charset="-122"/>
              </a:rPr>
              <a:t>含有字母</a:t>
            </a:r>
            <a:r>
              <a:rPr kumimoji="1" lang="en-US" altLang="zh-CN" sz="2400" b="1" dirty="0">
                <a:solidFill>
                  <a:srgbClr val="003300"/>
                </a:solidFill>
                <a:latin typeface="楷体" panose="02010609060101010101" pitchFamily="49" charset="-122"/>
                <a:ea typeface="楷体" panose="02010609060101010101" pitchFamily="49" charset="-122"/>
              </a:rPr>
              <a:t>"r"</a:t>
            </a:r>
            <a:r>
              <a:rPr kumimoji="1" lang="zh-CN" altLang="en-US" sz="2400" b="1" dirty="0">
                <a:solidFill>
                  <a:srgbClr val="003300"/>
                </a:solidFill>
                <a:latin typeface="楷体" panose="02010609060101010101" pitchFamily="49" charset="-122"/>
                <a:ea typeface="楷体" panose="02010609060101010101" pitchFamily="49" charset="-122"/>
              </a:rPr>
              <a:t>的方式打开的文件，用于向计算机输入数据，即从文件读取数据。</a:t>
            </a:r>
            <a:r>
              <a:rPr kumimoji="1" lang="zh-CN" altLang="en-US" sz="2400" b="1" dirty="0">
                <a:solidFill>
                  <a:srgbClr val="C00000"/>
                </a:solidFill>
                <a:latin typeface="楷体" panose="02010609060101010101" pitchFamily="49" charset="-122"/>
                <a:ea typeface="楷体" panose="02010609060101010101" pitchFamily="49" charset="-122"/>
              </a:rPr>
              <a:t>文件必须已经存在</a:t>
            </a:r>
            <a:r>
              <a:rPr kumimoji="1" lang="zh-CN" altLang="en-US" sz="2400" b="1" dirty="0">
                <a:solidFill>
                  <a:srgbClr val="003300"/>
                </a:solidFill>
                <a:latin typeface="楷体" panose="02010609060101010101" pitchFamily="49" charset="-122"/>
                <a:ea typeface="楷体" panose="02010609060101010101" pitchFamily="49" charset="-122"/>
              </a:rPr>
              <a:t>，否则</a:t>
            </a:r>
            <a:r>
              <a:rPr kumimoji="1" lang="en-US" altLang="zh-CN" sz="2400" b="1" dirty="0" err="1">
                <a:solidFill>
                  <a:srgbClr val="003300"/>
                </a:solidFill>
                <a:latin typeface="楷体" panose="02010609060101010101" pitchFamily="49" charset="-122"/>
                <a:ea typeface="楷体" panose="02010609060101010101" pitchFamily="49" charset="-122"/>
              </a:rPr>
              <a:t>fopen</a:t>
            </a:r>
            <a:r>
              <a:rPr kumimoji="1" lang="zh-CN" altLang="en-US" sz="2400" b="1" dirty="0">
                <a:solidFill>
                  <a:srgbClr val="003300"/>
                </a:solidFill>
                <a:latin typeface="楷体" panose="02010609060101010101" pitchFamily="49" charset="-122"/>
                <a:ea typeface="楷体" panose="02010609060101010101" pitchFamily="49" charset="-122"/>
              </a:rPr>
              <a:t>函数将返回</a:t>
            </a:r>
            <a:r>
              <a:rPr kumimoji="1" lang="en-US" altLang="zh-CN" sz="2400" b="1" dirty="0">
                <a:solidFill>
                  <a:srgbClr val="003300"/>
                </a:solidFill>
                <a:latin typeface="楷体" panose="02010609060101010101" pitchFamily="49" charset="-122"/>
                <a:ea typeface="楷体" panose="02010609060101010101" pitchFamily="49" charset="-122"/>
              </a:rPr>
              <a:t>NULL</a:t>
            </a:r>
            <a:r>
              <a:rPr kumimoji="1" lang="zh-CN" altLang="en-US" sz="2400" b="1" dirty="0">
                <a:solidFill>
                  <a:srgbClr val="003300"/>
                </a:solidFill>
                <a:latin typeface="楷体" panose="02010609060101010101" pitchFamily="49" charset="-122"/>
                <a:ea typeface="楷体" panose="02010609060101010101" pitchFamily="49" charset="-122"/>
              </a:rPr>
              <a:t>。</a:t>
            </a:r>
          </a:p>
          <a:p>
            <a:pPr marL="342900" indent="-342900" algn="just">
              <a:lnSpc>
                <a:spcPct val="120000"/>
              </a:lnSpc>
              <a:spcBef>
                <a:spcPct val="400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用</a:t>
            </a:r>
            <a:r>
              <a:rPr kumimoji="1" lang="zh-CN" altLang="en-US" sz="2400" b="1" dirty="0">
                <a:solidFill>
                  <a:srgbClr val="003300"/>
                </a:solidFill>
                <a:latin typeface="楷体" panose="02010609060101010101" pitchFamily="49" charset="-122"/>
                <a:ea typeface="楷体" panose="02010609060101010101" pitchFamily="49" charset="-122"/>
              </a:rPr>
              <a:t>含有字母</a:t>
            </a:r>
            <a:r>
              <a:rPr kumimoji="1" lang="en-US" altLang="zh-CN" sz="2400" b="1" dirty="0">
                <a:solidFill>
                  <a:srgbClr val="003300"/>
                </a:solidFill>
                <a:latin typeface="楷体" panose="02010609060101010101" pitchFamily="49" charset="-122"/>
                <a:ea typeface="楷体" panose="02010609060101010101" pitchFamily="49" charset="-122"/>
              </a:rPr>
              <a:t>"w" </a:t>
            </a:r>
            <a:r>
              <a:rPr kumimoji="1" lang="zh-CN" altLang="en-US" sz="2400" b="1" dirty="0">
                <a:solidFill>
                  <a:srgbClr val="003300"/>
                </a:solidFill>
                <a:latin typeface="楷体" panose="02010609060101010101" pitchFamily="49" charset="-122"/>
                <a:ea typeface="楷体" panose="02010609060101010101" pitchFamily="49" charset="-122"/>
              </a:rPr>
              <a:t>的方式打开的文件，用于向文件输出数据。</a:t>
            </a:r>
            <a:r>
              <a:rPr kumimoji="1" lang="zh-CN" altLang="en-US" sz="2400" b="1" dirty="0">
                <a:solidFill>
                  <a:srgbClr val="C00000"/>
                </a:solidFill>
                <a:latin typeface="楷体" panose="02010609060101010101" pitchFamily="49" charset="-122"/>
                <a:ea typeface="楷体" panose="02010609060101010101" pitchFamily="49" charset="-122"/>
              </a:rPr>
              <a:t>如果文件已经存在，则文件的内容将被删除</a:t>
            </a:r>
            <a:r>
              <a:rPr kumimoji="1" lang="zh-CN" altLang="en-US" sz="2400" b="1" dirty="0">
                <a:solidFill>
                  <a:srgbClr val="003300"/>
                </a:solidFill>
                <a:latin typeface="楷体" panose="02010609060101010101" pitchFamily="49" charset="-122"/>
                <a:ea typeface="楷体" panose="02010609060101010101" pitchFamily="49" charset="-122"/>
              </a:rPr>
              <a:t>，成为一个空文件。</a:t>
            </a:r>
          </a:p>
          <a:p>
            <a:pPr marL="342900" indent="-342900" algn="just">
              <a:lnSpc>
                <a:spcPct val="120000"/>
              </a:lnSpc>
              <a:spcBef>
                <a:spcPct val="400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用</a:t>
            </a:r>
            <a:r>
              <a:rPr kumimoji="1" lang="zh-CN" altLang="en-US" sz="2400" b="1" dirty="0">
                <a:solidFill>
                  <a:srgbClr val="003300"/>
                </a:solidFill>
                <a:latin typeface="楷体" panose="02010609060101010101" pitchFamily="49" charset="-122"/>
                <a:ea typeface="楷体" panose="02010609060101010101" pitchFamily="49" charset="-122"/>
              </a:rPr>
              <a:t>含有</a:t>
            </a:r>
            <a:r>
              <a:rPr kumimoji="1" lang="zh-CN" altLang="en-US" sz="2400" b="1" dirty="0" smtClean="0">
                <a:solidFill>
                  <a:srgbClr val="003300"/>
                </a:solidFill>
                <a:latin typeface="楷体" panose="02010609060101010101" pitchFamily="49" charset="-122"/>
                <a:ea typeface="楷体" panose="02010609060101010101" pitchFamily="49" charset="-122"/>
              </a:rPr>
              <a:t>字母</a:t>
            </a:r>
            <a:r>
              <a:rPr kumimoji="1" lang="en-US" altLang="zh-CN" sz="2400" b="1" dirty="0" smtClean="0">
                <a:solidFill>
                  <a:srgbClr val="003300"/>
                </a:solidFill>
                <a:latin typeface="楷体" panose="02010609060101010101" pitchFamily="49" charset="-122"/>
                <a:ea typeface="楷体" panose="02010609060101010101" pitchFamily="49" charset="-122"/>
              </a:rPr>
              <a:t>"a"</a:t>
            </a:r>
            <a:r>
              <a:rPr kumimoji="1" lang="zh-CN" altLang="en-US" sz="2400" b="1" dirty="0" smtClean="0">
                <a:solidFill>
                  <a:srgbClr val="003300"/>
                </a:solidFill>
                <a:latin typeface="楷体" panose="02010609060101010101" pitchFamily="49" charset="-122"/>
                <a:ea typeface="楷体" panose="02010609060101010101" pitchFamily="49" charset="-122"/>
              </a:rPr>
              <a:t>的</a:t>
            </a:r>
            <a:r>
              <a:rPr kumimoji="1" lang="zh-CN" altLang="en-US" sz="2400" b="1" dirty="0">
                <a:solidFill>
                  <a:srgbClr val="003300"/>
                </a:solidFill>
                <a:latin typeface="楷体" panose="02010609060101010101" pitchFamily="49" charset="-122"/>
                <a:ea typeface="楷体" panose="02010609060101010101" pitchFamily="49" charset="-122"/>
              </a:rPr>
              <a:t>方式打开文件，是向</a:t>
            </a:r>
            <a:r>
              <a:rPr kumimoji="1" lang="zh-CN" altLang="en-US" sz="2400" b="1" dirty="0">
                <a:solidFill>
                  <a:srgbClr val="C00000"/>
                </a:solidFill>
                <a:latin typeface="楷体" panose="02010609060101010101" pitchFamily="49" charset="-122"/>
                <a:ea typeface="楷体" panose="02010609060101010101" pitchFamily="49" charset="-122"/>
              </a:rPr>
              <a:t>文件的末尾</a:t>
            </a:r>
            <a:r>
              <a:rPr kumimoji="1" lang="zh-CN" altLang="en-US" sz="2400" b="1" dirty="0">
                <a:solidFill>
                  <a:srgbClr val="003300"/>
                </a:solidFill>
                <a:latin typeface="楷体" panose="02010609060101010101" pitchFamily="49" charset="-122"/>
                <a:ea typeface="楷体" panose="02010609060101010101" pitchFamily="49" charset="-122"/>
              </a:rPr>
              <a:t>添加新的数据</a:t>
            </a:r>
            <a:r>
              <a:rPr kumimoji="1" lang="zh-CN" altLang="en-US" sz="2400" b="1" dirty="0" smtClean="0">
                <a:solidFill>
                  <a:srgbClr val="003300"/>
                </a:solidFill>
                <a:latin typeface="楷体" panose="02010609060101010101" pitchFamily="49" charset="-122"/>
                <a:ea typeface="楷体" panose="02010609060101010101" pitchFamily="49" charset="-122"/>
              </a:rPr>
              <a:t>。</a:t>
            </a:r>
            <a:endParaRPr kumimoji="1" lang="zh-CN" altLang="en-US" sz="2400" b="1" dirty="0">
              <a:solidFill>
                <a:srgbClr val="0033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3170" name="Group 66"/>
          <p:cNvGraphicFramePr>
            <a:graphicFrameLocks noGrp="1"/>
          </p:cNvGraphicFramePr>
          <p:nvPr>
            <p:custDataLst>
              <p:tags r:id="rId1"/>
            </p:custDataLst>
            <p:extLst>
              <p:ext uri="{D42A27DB-BD31-4B8C-83A1-F6EECF244321}">
                <p14:modId xmlns:p14="http://schemas.microsoft.com/office/powerpoint/2010/main" val="1967333400"/>
              </p:ext>
            </p:extLst>
          </p:nvPr>
        </p:nvGraphicFramePr>
        <p:xfrm>
          <a:off x="695400" y="692696"/>
          <a:ext cx="8604250" cy="4144645"/>
        </p:xfrm>
        <a:graphic>
          <a:graphicData uri="http://schemas.openxmlformats.org/drawingml/2006/table">
            <a:tbl>
              <a:tblPr/>
              <a:tblGrid>
                <a:gridCol w="1014730"/>
                <a:gridCol w="7589520"/>
              </a:tblGrid>
              <a:tr h="504825">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mode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功    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打开</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已存在的文本文件，对该文件既可以读又可以写。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建立</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新的文本文件</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空文件</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，对该文件既可读又可写。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打开</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文本文件，可以在该文件末尾追加数据，也可以读该文件。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en-US" altLang="zh-CN" sz="2400" b="1" i="0" u="none" strike="noStrike" cap="none" normalizeH="0" baseline="0" dirty="0" err="1">
                          <a:ln>
                            <a:noFill/>
                          </a:ln>
                          <a:solidFill>
                            <a:srgbClr val="003300"/>
                          </a:solidFill>
                          <a:effectLst/>
                          <a:latin typeface="楷体" panose="02010609060101010101" pitchFamily="49" charset="-122"/>
                          <a:ea typeface="楷体" panose="02010609060101010101" pitchFamily="49" charset="-122"/>
                        </a:rPr>
                        <a:t>rb</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打开</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已存在的二进制文件，对该文件既可读又可写。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en-US" altLang="zh-CN" sz="2400" b="1" i="0" u="none" strike="noStrike" cap="none" normalizeH="0" baseline="0" dirty="0" err="1">
                          <a:ln>
                            <a:noFill/>
                          </a:ln>
                          <a:solidFill>
                            <a:srgbClr val="003300"/>
                          </a:solidFill>
                          <a:effectLst/>
                          <a:latin typeface="楷体" panose="02010609060101010101" pitchFamily="49" charset="-122"/>
                          <a:ea typeface="楷体" panose="02010609060101010101" pitchFamily="49" charset="-122"/>
                        </a:rPr>
                        <a:t>wb</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建立</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新的二进制文件</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空文件</a:t>
                      </a: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，对该文件既可读又可写。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打开</a:t>
                      </a:r>
                      <a:r>
                        <a:rPr kumimoji="1" lang="zh-CN" altLang="en-US" sz="24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rPr>
                        <a:t>二进制文件，可以在该文件末尾追加数据，也可以读该文件。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13" name="Text Box 53"/>
          <p:cNvSpPr txBox="1">
            <a:spLocks noChangeArrowheads="1"/>
          </p:cNvSpPr>
          <p:nvPr/>
        </p:nvSpPr>
        <p:spPr bwMode="auto">
          <a:xfrm>
            <a:off x="4151784" y="44624"/>
            <a:ext cx="1368425" cy="460375"/>
          </a:xfrm>
          <a:prstGeom prst="rect">
            <a:avLst/>
          </a:prstGeom>
          <a:noFill/>
          <a:ln w="9525">
            <a:noFill/>
            <a:miter lim="800000"/>
          </a:ln>
        </p:spPr>
        <p:txBody>
          <a:bodyPr>
            <a:spAutoFit/>
          </a:bodyPr>
          <a:lstStyle/>
          <a:p>
            <a:pPr algn="ctr">
              <a:spcBef>
                <a:spcPct val="50000"/>
              </a:spcBef>
            </a:pPr>
            <a:r>
              <a:rPr lang="zh-CN" altLang="en-US" sz="2400" b="1" dirty="0">
                <a:ea typeface="楷体" panose="02010609060101010101" pitchFamily="49" charset="-122"/>
              </a:rPr>
              <a:t>续表</a:t>
            </a:r>
          </a:p>
        </p:txBody>
      </p:sp>
      <p:sp>
        <p:nvSpPr>
          <p:cNvPr id="2" name="矩形 1"/>
          <p:cNvSpPr/>
          <p:nvPr/>
        </p:nvSpPr>
        <p:spPr>
          <a:xfrm>
            <a:off x="695400" y="5055143"/>
            <a:ext cx="8640960" cy="1569660"/>
          </a:xfrm>
          <a:prstGeom prst="rect">
            <a:avLst/>
          </a:prstGeom>
          <a:ln>
            <a:solidFill>
              <a:srgbClr val="C00000"/>
            </a:solidFill>
          </a:ln>
        </p:spPr>
        <p:txBody>
          <a:bodyPr wrap="square">
            <a:spAutoFit/>
          </a:bodyPr>
          <a:lstStyle/>
          <a:p>
            <a:pPr marL="342900" indent="-342900">
              <a:lnSpc>
                <a:spcPct val="120000"/>
              </a:lnSpc>
              <a:spcBef>
                <a:spcPct val="400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用</a:t>
            </a:r>
            <a:r>
              <a:rPr kumimoji="1" lang="en-US" altLang="zh-CN"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smtClean="0">
                <a:solidFill>
                  <a:srgbClr val="003300"/>
                </a:solidFill>
                <a:latin typeface="楷体" panose="02010609060101010101" pitchFamily="49" charset="-122"/>
                <a:ea typeface="楷体" panose="02010609060101010101" pitchFamily="49" charset="-122"/>
              </a:rPr>
              <a:t>的</a:t>
            </a:r>
            <a:r>
              <a:rPr kumimoji="1" lang="zh-CN" altLang="en-US" sz="2400" b="1" dirty="0">
                <a:solidFill>
                  <a:srgbClr val="003300"/>
                </a:solidFill>
                <a:latin typeface="楷体" panose="02010609060101010101" pitchFamily="49" charset="-122"/>
                <a:ea typeface="楷体" panose="02010609060101010101" pitchFamily="49" charset="-122"/>
              </a:rPr>
              <a:t>方式对文件既能进行写操作又能进行读</a:t>
            </a:r>
            <a:r>
              <a:rPr kumimoji="1" lang="zh-CN" altLang="en-US" sz="2400" b="1" dirty="0" smtClean="0">
                <a:solidFill>
                  <a:srgbClr val="003300"/>
                </a:solidFill>
                <a:latin typeface="楷体" panose="02010609060101010101" pitchFamily="49" charset="-122"/>
                <a:ea typeface="楷体" panose="02010609060101010101" pitchFamily="49" charset="-122"/>
              </a:rPr>
              <a:t>操作；但在读写之间切换时要注意文件位置指针的定位。 </a:t>
            </a:r>
            <a:endParaRPr kumimoji="1" lang="zh-CN" altLang="en-US" sz="2400" b="1" dirty="0">
              <a:solidFill>
                <a:srgbClr val="003300"/>
              </a:solidFill>
              <a:latin typeface="楷体" panose="02010609060101010101" pitchFamily="49" charset="-122"/>
              <a:ea typeface="楷体" panose="02010609060101010101" pitchFamily="49" charset="-122"/>
            </a:endParaRPr>
          </a:p>
          <a:p>
            <a:pPr marL="342900" indent="-342900">
              <a:lnSpc>
                <a:spcPct val="120000"/>
              </a:lnSpc>
              <a:spcBef>
                <a:spcPct val="400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用</a:t>
            </a:r>
            <a:r>
              <a:rPr kumimoji="1" lang="zh-CN" altLang="en-US" sz="2400" b="1" dirty="0">
                <a:solidFill>
                  <a:srgbClr val="003300"/>
                </a:solidFill>
                <a:latin typeface="楷体" panose="02010609060101010101" pitchFamily="49" charset="-122"/>
                <a:ea typeface="楷体" panose="02010609060101010101" pitchFamily="49" charset="-122"/>
              </a:rPr>
              <a:t>含有</a:t>
            </a:r>
            <a:r>
              <a:rPr kumimoji="1" lang="zh-CN" altLang="en-US" sz="2400" b="1" dirty="0" smtClean="0">
                <a:solidFill>
                  <a:srgbClr val="003300"/>
                </a:solidFill>
                <a:latin typeface="楷体" panose="02010609060101010101" pitchFamily="49" charset="-122"/>
                <a:ea typeface="楷体" panose="02010609060101010101" pitchFamily="49" charset="-122"/>
              </a:rPr>
              <a:t>字母</a:t>
            </a:r>
            <a:r>
              <a:rPr kumimoji="1" lang="en-US" altLang="zh-CN" sz="2400" b="1" dirty="0" smtClean="0">
                <a:solidFill>
                  <a:srgbClr val="C00000"/>
                </a:solidFill>
                <a:latin typeface="楷体" panose="02010609060101010101" pitchFamily="49" charset="-122"/>
                <a:ea typeface="楷体" panose="02010609060101010101" pitchFamily="49" charset="-122"/>
              </a:rPr>
              <a:t>"b"</a:t>
            </a:r>
            <a:r>
              <a:rPr kumimoji="1" lang="zh-CN" altLang="en-US" sz="2400" b="1" dirty="0" smtClean="0">
                <a:solidFill>
                  <a:srgbClr val="003300"/>
                </a:solidFill>
                <a:latin typeface="楷体" panose="02010609060101010101" pitchFamily="49" charset="-122"/>
                <a:ea typeface="楷体" panose="02010609060101010101" pitchFamily="49" charset="-122"/>
              </a:rPr>
              <a:t>的</a:t>
            </a:r>
            <a:r>
              <a:rPr kumimoji="1" lang="zh-CN" altLang="en-US" sz="2400" b="1" dirty="0">
                <a:solidFill>
                  <a:srgbClr val="003300"/>
                </a:solidFill>
                <a:latin typeface="楷体" panose="02010609060101010101" pitchFamily="49" charset="-122"/>
                <a:ea typeface="楷体" panose="02010609060101010101" pitchFamily="49" charset="-122"/>
              </a:rPr>
              <a:t>方式打开的文件是</a:t>
            </a:r>
            <a:r>
              <a:rPr kumimoji="1" lang="zh-CN" altLang="en-US" sz="2400" b="1" dirty="0">
                <a:solidFill>
                  <a:srgbClr val="C00000"/>
                </a:solidFill>
                <a:latin typeface="楷体" panose="02010609060101010101" pitchFamily="49" charset="-122"/>
                <a:ea typeface="楷体" panose="02010609060101010101" pitchFamily="49" charset="-122"/>
              </a:rPr>
              <a:t>二进制</a:t>
            </a:r>
            <a:r>
              <a:rPr kumimoji="1" lang="zh-CN" altLang="en-US" sz="2400" b="1" dirty="0">
                <a:solidFill>
                  <a:srgbClr val="003300"/>
                </a:solidFill>
                <a:latin typeface="楷体" panose="02010609060101010101" pitchFamily="49" charset="-122"/>
                <a:ea typeface="楷体" panose="02010609060101010101" pitchFamily="49" charset="-122"/>
              </a:rPr>
              <a:t>文件</a:t>
            </a:r>
            <a:r>
              <a:rPr kumimoji="1" lang="zh-CN" altLang="en-US"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a:solidFill>
                <a:srgbClr val="0033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19336" y="95947"/>
            <a:ext cx="9144000" cy="2382191"/>
          </a:xfrm>
          <a:prstGeom prst="rect">
            <a:avLst/>
          </a:prstGeom>
          <a:noFill/>
          <a:ln w="9525">
            <a:noFill/>
            <a:miter lim="800000"/>
          </a:ln>
        </p:spPr>
        <p:txBody>
          <a:bodyPr>
            <a:spAutoFit/>
          </a:bodyPr>
          <a:lstStyle/>
          <a:p>
            <a:pPr marL="342900" indent="-342900" algn="just">
              <a:lnSpc>
                <a:spcPct val="120000"/>
              </a:lnSpc>
              <a:spcBef>
                <a:spcPct val="300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考虑到程序</a:t>
            </a:r>
            <a:r>
              <a:rPr kumimoji="1" lang="zh-CN" altLang="en-US" sz="2400" b="1" dirty="0">
                <a:solidFill>
                  <a:srgbClr val="003300"/>
                </a:solidFill>
                <a:latin typeface="楷体" panose="02010609060101010101" pitchFamily="49" charset="-122"/>
                <a:ea typeface="楷体" panose="02010609060101010101" pitchFamily="49" charset="-122"/>
              </a:rPr>
              <a:t>的通用性，</a:t>
            </a:r>
            <a:r>
              <a:rPr kumimoji="1" lang="zh-CN" altLang="en-US" sz="2400" b="1" dirty="0" smtClean="0">
                <a:solidFill>
                  <a:srgbClr val="003300"/>
                </a:solidFill>
                <a:latin typeface="楷体" panose="02010609060101010101" pitchFamily="49" charset="-122"/>
                <a:ea typeface="楷体" panose="02010609060101010101" pitchFamily="49" charset="-122"/>
              </a:rPr>
              <a:t>文件名也可</a:t>
            </a:r>
            <a:r>
              <a:rPr kumimoji="1" lang="zh-CN" altLang="en-US" sz="2400" b="1" dirty="0">
                <a:solidFill>
                  <a:srgbClr val="003300"/>
                </a:solidFill>
                <a:latin typeface="楷体" panose="02010609060101010101" pitchFamily="49" charset="-122"/>
                <a:ea typeface="楷体" panose="02010609060101010101" pitchFamily="49" charset="-122"/>
              </a:rPr>
              <a:t>在程序运行时输入。如：</a:t>
            </a:r>
          </a:p>
          <a:p>
            <a:pPr lvl="1"/>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FILE  *</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p>
          <a:p>
            <a:pPr lvl="1"/>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char  </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fname</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[15];</a:t>
            </a:r>
          </a:p>
          <a:p>
            <a:pPr lvl="1"/>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cout</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&lt;&lt;"Input filename:\n";</a:t>
            </a:r>
          </a:p>
          <a:p>
            <a:pPr lvl="1"/>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cin</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&gt;&gt;</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fname</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p>
          <a:p>
            <a:pPr lvl="1"/>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fopen</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fname</a:t>
            </a:r>
            <a:r>
              <a:rPr kumimoji="1" lang="en-US" altLang="zh-CN" sz="2400"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,"w");</a:t>
            </a:r>
            <a:endPar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436" name="Text Box 3"/>
          <p:cNvSpPr txBox="1">
            <a:spLocks noChangeArrowheads="1"/>
          </p:cNvSpPr>
          <p:nvPr/>
        </p:nvSpPr>
        <p:spPr bwMode="auto">
          <a:xfrm>
            <a:off x="119336" y="2492896"/>
            <a:ext cx="10873208" cy="1606594"/>
          </a:xfrm>
          <a:prstGeom prst="rect">
            <a:avLst/>
          </a:prstGeom>
          <a:noFill/>
          <a:ln w="9525">
            <a:noFill/>
            <a:miter lim="800000"/>
          </a:ln>
        </p:spPr>
        <p:txBody>
          <a:bodyPr wrap="square">
            <a:spAutoFit/>
          </a:bodyPr>
          <a:lstStyle/>
          <a:p>
            <a:pPr>
              <a:lnSpc>
                <a:spcPct val="120000"/>
              </a:lnSpc>
              <a:spcBef>
                <a:spcPct val="50000"/>
              </a:spcBef>
            </a:pPr>
            <a:r>
              <a:rPr kumimoji="1" lang="zh-CN" altLang="en-US" sz="2400" b="1" dirty="0">
                <a:solidFill>
                  <a:srgbClr val="C00000"/>
                </a:solidFill>
                <a:latin typeface="楷体" panose="02010609060101010101" pitchFamily="49" charset="-122"/>
                <a:ea typeface="楷体" panose="02010609060101010101" pitchFamily="49" charset="-122"/>
              </a:rPr>
              <a:t>注意</a:t>
            </a:r>
            <a:r>
              <a:rPr kumimoji="1" lang="zh-CN" altLang="en-US" sz="2400" b="1" dirty="0" smtClean="0">
                <a:solidFill>
                  <a:srgbClr val="C00000"/>
                </a:solidFill>
                <a:latin typeface="楷体" panose="02010609060101010101" pitchFamily="49" charset="-122"/>
                <a:ea typeface="楷体" panose="02010609060101010101" pitchFamily="49" charset="-122"/>
              </a:rPr>
              <a:t>：</a:t>
            </a:r>
            <a:endParaRPr kumimoji="1" lang="en-US" altLang="zh-CN" sz="2400" b="1" dirty="0" smtClean="0">
              <a:solidFill>
                <a:srgbClr val="C00000"/>
              </a:solidFill>
              <a:latin typeface="楷体" panose="02010609060101010101" pitchFamily="49" charset="-122"/>
              <a:ea typeface="楷体" panose="02010609060101010101" pitchFamily="49" charset="-122"/>
            </a:endParaRPr>
          </a:p>
          <a:p>
            <a:pPr>
              <a:lnSpc>
                <a:spcPct val="120000"/>
              </a:lnSpc>
              <a:spcBef>
                <a:spcPct val="50000"/>
              </a:spcBef>
            </a:pPr>
            <a:r>
              <a:rPr kumimoji="1" lang="zh-CN" altLang="en-US" sz="2400" b="1" dirty="0" smtClean="0">
                <a:solidFill>
                  <a:srgbClr val="003300"/>
                </a:solidFill>
                <a:latin typeface="楷体" panose="02010609060101010101" pitchFamily="49" charset="-122"/>
                <a:ea typeface="楷体" panose="02010609060101010101" pitchFamily="49" charset="-122"/>
              </a:rPr>
              <a:t>在</a:t>
            </a:r>
            <a:r>
              <a:rPr kumimoji="1" lang="en-US" altLang="zh-CN" sz="2400" b="1" dirty="0" err="1">
                <a:solidFill>
                  <a:srgbClr val="003300"/>
                </a:solidFill>
                <a:latin typeface="楷体" panose="02010609060101010101" pitchFamily="49" charset="-122"/>
                <a:ea typeface="楷体" panose="02010609060101010101" pitchFamily="49" charset="-122"/>
              </a:rPr>
              <a:t>fopen</a:t>
            </a:r>
            <a:r>
              <a:rPr kumimoji="1" lang="zh-CN" altLang="en-US" sz="2400" b="1" dirty="0">
                <a:solidFill>
                  <a:srgbClr val="003300"/>
                </a:solidFill>
                <a:latin typeface="楷体" panose="02010609060101010101" pitchFamily="49" charset="-122"/>
                <a:ea typeface="楷体" panose="02010609060101010101" pitchFamily="49" charset="-122"/>
              </a:rPr>
              <a:t>函数中</a:t>
            </a:r>
            <a:r>
              <a:rPr kumimoji="1" lang="zh-CN" altLang="en-US" sz="2400" b="1" dirty="0" smtClean="0">
                <a:solidFill>
                  <a:srgbClr val="003300"/>
                </a:solidFill>
                <a:latin typeface="楷体" panose="02010609060101010101" pitchFamily="49" charset="-122"/>
                <a:ea typeface="楷体" panose="02010609060101010101" pitchFamily="49" charset="-122"/>
              </a:rPr>
              <a:t>，如果</a:t>
            </a:r>
            <a:r>
              <a:rPr kumimoji="1" lang="zh-CN" altLang="en-US" sz="2400" b="1" dirty="0">
                <a:solidFill>
                  <a:srgbClr val="003300"/>
                </a:solidFill>
                <a:latin typeface="楷体" panose="02010609060101010101" pitchFamily="49" charset="-122"/>
                <a:ea typeface="楷体" panose="02010609060101010101" pitchFamily="49" charset="-122"/>
              </a:rPr>
              <a:t>文件名在</a:t>
            </a:r>
            <a:r>
              <a:rPr kumimoji="1" lang="zh-CN" altLang="en-US" sz="2400" b="1" dirty="0">
                <a:solidFill>
                  <a:srgbClr val="C00000"/>
                </a:solidFill>
                <a:latin typeface="楷体" panose="02010609060101010101" pitchFamily="49" charset="-122"/>
                <a:ea typeface="楷体" panose="02010609060101010101" pitchFamily="49" charset="-122"/>
              </a:rPr>
              <a:t>程序运行时输入</a:t>
            </a:r>
            <a:r>
              <a:rPr kumimoji="1" lang="zh-CN" altLang="en-US" sz="2400" b="1" dirty="0">
                <a:solidFill>
                  <a:srgbClr val="003300"/>
                </a:solidFill>
                <a:latin typeface="楷体" panose="02010609060101010101" pitchFamily="49" charset="-122"/>
                <a:ea typeface="楷体" panose="02010609060101010101" pitchFamily="49" charset="-122"/>
              </a:rPr>
              <a:t>，则路径中的分隔符直接输入字符</a:t>
            </a:r>
            <a:r>
              <a:rPr kumimoji="1" lang="en-US" altLang="zh-CN" sz="2400" b="1" dirty="0">
                <a:solidFill>
                  <a:srgbClr val="C000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；如果</a:t>
            </a:r>
            <a:r>
              <a:rPr kumimoji="1" lang="zh-CN" altLang="en-US" sz="2400" b="1" dirty="0">
                <a:solidFill>
                  <a:srgbClr val="C00000"/>
                </a:solidFill>
                <a:latin typeface="楷体" panose="02010609060101010101" pitchFamily="49" charset="-122"/>
                <a:ea typeface="楷体" panose="02010609060101010101" pitchFamily="49" charset="-122"/>
              </a:rPr>
              <a:t>文件名直接给出</a:t>
            </a:r>
            <a:r>
              <a:rPr kumimoji="1" lang="zh-CN" altLang="en-US" sz="2400" b="1" dirty="0">
                <a:solidFill>
                  <a:srgbClr val="003300"/>
                </a:solidFill>
                <a:latin typeface="楷体" panose="02010609060101010101" pitchFamily="49" charset="-122"/>
                <a:ea typeface="楷体" panose="02010609060101010101" pitchFamily="49" charset="-122"/>
              </a:rPr>
              <a:t>，则路径中的</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应写成</a:t>
            </a:r>
            <a:r>
              <a:rPr kumimoji="1" lang="en-US" altLang="zh-CN" sz="2400" b="1" dirty="0">
                <a:solidFill>
                  <a:srgbClr val="C00000"/>
                </a:solidFill>
                <a:latin typeface="楷体" panose="02010609060101010101" pitchFamily="49" charset="-122"/>
                <a:ea typeface="楷体" panose="02010609060101010101" pitchFamily="49" charset="-122"/>
              </a:rPr>
              <a:t>"\\"</a:t>
            </a:r>
            <a:r>
              <a:rPr kumimoji="1" lang="zh-CN" altLang="en-US" sz="2400" b="1" dirty="0" smtClean="0">
                <a:solidFill>
                  <a:srgbClr val="003300"/>
                </a:solidFill>
                <a:latin typeface="楷体" panose="02010609060101010101" pitchFamily="49" charset="-122"/>
                <a:ea typeface="楷体" panose="02010609060101010101" pitchFamily="49" charset="-122"/>
              </a:rPr>
              <a:t>。 </a:t>
            </a:r>
            <a:endParaRPr kumimoji="1" lang="zh-CN" altLang="en-US" sz="2400" b="1" dirty="0">
              <a:solidFill>
                <a:srgbClr val="003300"/>
              </a:solidFill>
              <a:latin typeface="楷体" panose="02010609060101010101" pitchFamily="49" charset="-122"/>
              <a:ea typeface="楷体" panose="02010609060101010101" pitchFamily="49" charset="-122"/>
            </a:endParaRPr>
          </a:p>
        </p:txBody>
      </p:sp>
      <p:sp>
        <p:nvSpPr>
          <p:cNvPr id="2" name="矩形 1"/>
          <p:cNvSpPr/>
          <p:nvPr/>
        </p:nvSpPr>
        <p:spPr>
          <a:xfrm>
            <a:off x="407368" y="4106708"/>
            <a:ext cx="6096000" cy="2677656"/>
          </a:xfrm>
          <a:prstGeom prst="rect">
            <a:avLst/>
          </a:prstGeom>
        </p:spPr>
        <p:txBody>
          <a:bodyPr>
            <a:spAutoFit/>
          </a:bodyPr>
          <a:lstStyle/>
          <a:p>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FILE *</a:t>
            </a:r>
            <a:r>
              <a:rPr lang="en-US" altLang="zh-CN" sz="2400" dirty="0" err="1">
                <a:highlight>
                  <a:srgbClr val="FFFFFF"/>
                </a:highlight>
                <a:latin typeface="Times New Roman" panose="02020603050405020304" pitchFamily="18" charset="0"/>
                <a:ea typeface="楷体" panose="02010609060101010101" pitchFamily="49" charset="-122"/>
                <a:cs typeface="Times New Roman" panose="02020603050405020304" pitchFamily="18" charset="0"/>
              </a:rPr>
              <a:t>fp</a:t>
            </a:r>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err="1">
                <a:solidFill>
                  <a:srgbClr val="000000"/>
                </a:solidFill>
                <a:highlight>
                  <a:srgbClr val="FFFFFF"/>
                </a:highlight>
                <a:latin typeface="Times New Roman" panose="02020603050405020304" pitchFamily="18" charset="0"/>
                <a:ea typeface="楷体" panose="02010609060101010101" pitchFamily="49" charset="-122"/>
                <a:cs typeface="Times New Roman" panose="02020603050405020304" pitchFamily="18" charset="0"/>
              </a:rPr>
              <a:t>fp</a:t>
            </a:r>
            <a:r>
              <a:rPr lang="en-US" altLang="zh-CN" sz="2400" dirty="0">
                <a:solidFill>
                  <a:srgbClr val="000000"/>
                </a:solidFill>
                <a:highlight>
                  <a:srgbClr val="FFFFFF"/>
                </a:highlight>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00"/>
                </a:solidFill>
                <a:highlight>
                  <a:srgbClr val="FFFFFF"/>
                </a:highlight>
                <a:latin typeface="Times New Roman" panose="02020603050405020304" pitchFamily="18" charset="0"/>
                <a:ea typeface="楷体" panose="02010609060101010101" pitchFamily="49" charset="-122"/>
                <a:cs typeface="Times New Roman" panose="02020603050405020304" pitchFamily="18" charset="0"/>
              </a:rPr>
              <a:t>fopen</a:t>
            </a:r>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b="1" dirty="0">
                <a:solidFill>
                  <a:srgbClr val="A31515"/>
                </a:solidFill>
                <a:highlight>
                  <a:srgbClr val="FFFFFF"/>
                </a:highlight>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alp.txt</a:t>
            </a:r>
            <a:r>
              <a:rPr lang="en-US" altLang="zh-CN" sz="2400" dirty="0" smtClean="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solidFill>
                  <a:srgbClr val="000000"/>
                </a:solidFill>
                <a:highlight>
                  <a:srgbClr val="FFFFFF"/>
                </a:highlight>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dirty="0">
                <a:solidFill>
                  <a:srgbClr val="000000"/>
                </a:solidFill>
                <a:highlight>
                  <a:srgbClr val="FFFFFF"/>
                </a:highlight>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if(</a:t>
            </a:r>
            <a:r>
              <a:rPr lang="en-US" altLang="zh-CN" sz="2400" dirty="0" err="1">
                <a:highlight>
                  <a:srgbClr val="FFFFFF"/>
                </a:highlight>
                <a:latin typeface="Times New Roman" panose="02020603050405020304" pitchFamily="18" charset="0"/>
                <a:ea typeface="楷体" panose="02010609060101010101" pitchFamily="49" charset="-122"/>
                <a:cs typeface="Times New Roman" panose="02020603050405020304" pitchFamily="18" charset="0"/>
              </a:rPr>
              <a:t>fp</a:t>
            </a:r>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==NULL)</a:t>
            </a:r>
          </a:p>
          <a:p>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err="1">
                <a:highlight>
                  <a:srgbClr val="FFFFFF"/>
                </a:highlight>
                <a:latin typeface="Times New Roman" panose="02020603050405020304" pitchFamily="18" charset="0"/>
                <a:ea typeface="楷体" panose="02010609060101010101" pitchFamily="49" charset="-122"/>
                <a:cs typeface="Times New Roman" panose="02020603050405020304" pitchFamily="18" charset="0"/>
              </a:rPr>
              <a:t>cout</a:t>
            </a:r>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&lt;&lt;"can't open file"&lt;&lt;</a:t>
            </a:r>
            <a:r>
              <a:rPr lang="en-US" altLang="zh-CN" sz="2400" dirty="0" err="1">
                <a:highlight>
                  <a:srgbClr val="FFFFFF"/>
                </a:highlight>
                <a:latin typeface="Times New Roman" panose="02020603050405020304" pitchFamily="18" charset="0"/>
                <a:ea typeface="楷体" panose="02010609060101010101" pitchFamily="49" charset="-122"/>
                <a:cs typeface="Times New Roman" panose="02020603050405020304" pitchFamily="18" charset="0"/>
              </a:rPr>
              <a:t>endl</a:t>
            </a:r>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exit(1);</a:t>
            </a:r>
          </a:p>
          <a:p>
            <a:r>
              <a:rPr lang="en-US" altLang="zh-CN" sz="2400" dirty="0">
                <a:highlight>
                  <a:srgbClr val="FFFFFF"/>
                </a:highligh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云形标注 6"/>
          <p:cNvSpPr/>
          <p:nvPr/>
        </p:nvSpPr>
        <p:spPr bwMode="auto">
          <a:xfrm>
            <a:off x="4846746" y="5229200"/>
            <a:ext cx="7441942" cy="1296144"/>
          </a:xfrm>
          <a:prstGeom prst="cloudCallout">
            <a:avLst>
              <a:gd name="adj1" fmla="val -83052"/>
              <a:gd name="adj2" fmla="val -7787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2200" b="1" dirty="0" smtClean="0">
                <a:latin typeface="楷体" panose="02010609060101010101" pitchFamily="49" charset="-122"/>
                <a:ea typeface="楷体" panose="02010609060101010101" pitchFamily="49" charset="-122"/>
              </a:rPr>
              <a:t>C/C++</a:t>
            </a:r>
            <a:r>
              <a:rPr lang="zh-CN" altLang="en-US" sz="2200" b="1" dirty="0" smtClean="0">
                <a:ea typeface="楷体" panose="02010609060101010101" pitchFamily="49" charset="-122"/>
              </a:rPr>
              <a:t>中</a:t>
            </a:r>
            <a:r>
              <a:rPr lang="en-US" altLang="zh-CN" sz="2000" b="1" dirty="0" smtClean="0">
                <a:latin typeface="Times New Roman" panose="02020603050405020304" pitchFamily="18" charset="0"/>
              </a:rPr>
              <a:t>'</a:t>
            </a:r>
            <a:r>
              <a:rPr lang="en-US" altLang="zh-CN" sz="2200" b="1" dirty="0" smtClean="0">
                <a:latin typeface="楷体" panose="02010609060101010101" pitchFamily="49" charset="-122"/>
                <a:ea typeface="楷体" panose="02010609060101010101" pitchFamily="49" charset="-122"/>
              </a:rPr>
              <a:t>\</a:t>
            </a:r>
            <a:r>
              <a:rPr lang="en-US" altLang="zh-CN" sz="2000" b="1" dirty="0">
                <a:latin typeface="Times New Roman" panose="02020603050405020304" pitchFamily="18" charset="0"/>
              </a:rPr>
              <a:t>'</a:t>
            </a:r>
            <a:r>
              <a:rPr lang="zh-CN" altLang="en-US" sz="2200" b="1" dirty="0" smtClean="0">
                <a:latin typeface="楷体" panose="02010609060101010101" pitchFamily="49" charset="-122"/>
                <a:ea typeface="楷体" panose="02010609060101010101" pitchFamily="49" charset="-122"/>
              </a:rPr>
              <a:t>是转义字符，故需如此表达</a:t>
            </a:r>
            <a:endParaRPr lang="en-US" altLang="zh-CN" sz="2200" b="1" dirty="0" smtClean="0">
              <a:latin typeface="楷体" panose="02010609060101010101" pitchFamily="49" charset="-122"/>
              <a:ea typeface="楷体" panose="02010609060101010101" pitchFamily="49" charset="-122"/>
            </a:endParaRPr>
          </a:p>
          <a:p>
            <a:pPr algn="ctr"/>
            <a:r>
              <a:rPr lang="zh-CN" altLang="en-US" sz="2200" b="1" dirty="0" smtClean="0">
                <a:latin typeface="楷体" panose="02010609060101010101" pitchFamily="49" charset="-122"/>
                <a:ea typeface="楷体" panose="02010609060101010101" pitchFamily="49" charset="-122"/>
              </a:rPr>
              <a:t>换成</a:t>
            </a:r>
            <a:r>
              <a:rPr lang="en-US" altLang="zh-CN" sz="2000" b="1" dirty="0" smtClean="0">
                <a:latin typeface="Times New Roman" panose="02020603050405020304" pitchFamily="18" charset="0"/>
              </a:rPr>
              <a:t>"d</a:t>
            </a:r>
            <a:r>
              <a:rPr lang="en-US" altLang="zh-CN" sz="2000" b="1" dirty="0">
                <a:latin typeface="Times New Roman" panose="02020603050405020304" pitchFamily="18" charset="0"/>
              </a:rPr>
              <a:t>:</a:t>
            </a:r>
            <a:r>
              <a:rPr lang="en-US" altLang="zh-CN" sz="2000" b="1" dirty="0">
                <a:solidFill>
                  <a:srgbClr val="C00000"/>
                </a:solidFill>
                <a:latin typeface="Times New Roman" panose="02020603050405020304" pitchFamily="18" charset="0"/>
              </a:rPr>
              <a:t>\</a:t>
            </a:r>
            <a:r>
              <a:rPr lang="en-US" altLang="zh-CN" sz="2000" b="1" dirty="0" smtClean="0">
                <a:latin typeface="Times New Roman" panose="02020603050405020304" pitchFamily="18" charset="0"/>
              </a:rPr>
              <a:t>alp.txt"</a:t>
            </a:r>
            <a:r>
              <a:rPr lang="zh-CN" altLang="en-US" sz="2200" b="1" dirty="0" smtClean="0">
                <a:latin typeface="楷体" panose="02010609060101010101" pitchFamily="49" charset="-122"/>
                <a:ea typeface="楷体" panose="02010609060101010101" pitchFamily="49" charset="-122"/>
              </a:rPr>
              <a:t>试试看会怎样？</a:t>
            </a:r>
            <a:r>
              <a:rPr lang="en-US" altLang="zh-CN" sz="2200" b="1" dirty="0" smtClean="0">
                <a:latin typeface="楷体" panose="02010609060101010101" pitchFamily="49" charset="-122"/>
                <a:ea typeface="楷体" panose="02010609060101010101" pitchFamily="49" charset="-122"/>
              </a:rPr>
              <a:t> </a:t>
            </a:r>
            <a:endParaRPr lang="zh-CN" altLang="en-US" sz="2200" b="1" dirty="0">
              <a:latin typeface="楷体" panose="02010609060101010101" pitchFamily="49" charset="-122"/>
              <a:ea typeface="楷体" panose="02010609060101010101" pitchFamily="49" charset="-122"/>
            </a:endParaRPr>
          </a:p>
        </p:txBody>
      </p:sp>
      <p:grpSp>
        <p:nvGrpSpPr>
          <p:cNvPr id="6" name="组合 5"/>
          <p:cNvGrpSpPr/>
          <p:nvPr/>
        </p:nvGrpSpPr>
        <p:grpSpPr>
          <a:xfrm>
            <a:off x="4727848" y="524590"/>
            <a:ext cx="4306161" cy="2019629"/>
            <a:chOff x="4727848" y="524590"/>
            <a:chExt cx="4306161" cy="2019629"/>
          </a:xfrm>
        </p:grpSpPr>
        <p:pic>
          <p:nvPicPr>
            <p:cNvPr id="3" name="图片 2"/>
            <p:cNvPicPr>
              <a:picLocks noChangeAspect="1"/>
            </p:cNvPicPr>
            <p:nvPr/>
          </p:nvPicPr>
          <p:blipFill>
            <a:blip r:embed="rId2"/>
            <a:stretch>
              <a:fillRect/>
            </a:stretch>
          </p:blipFill>
          <p:spPr>
            <a:xfrm>
              <a:off x="4871864" y="524590"/>
              <a:ext cx="4162145" cy="2019629"/>
            </a:xfrm>
            <a:prstGeom prst="rect">
              <a:avLst/>
            </a:prstGeom>
          </p:spPr>
        </p:pic>
        <p:sp>
          <p:nvSpPr>
            <p:cNvPr id="4" name="椭圆 3"/>
            <p:cNvSpPr/>
            <p:nvPr/>
          </p:nvSpPr>
          <p:spPr>
            <a:xfrm>
              <a:off x="4727848" y="1412334"/>
              <a:ext cx="2088232" cy="36048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云形标注 9"/>
          <p:cNvSpPr/>
          <p:nvPr/>
        </p:nvSpPr>
        <p:spPr bwMode="auto">
          <a:xfrm>
            <a:off x="7824192" y="2120576"/>
            <a:ext cx="3960440" cy="622442"/>
          </a:xfrm>
          <a:prstGeom prst="cloudCallout">
            <a:avLst>
              <a:gd name="adj1" fmla="val -70886"/>
              <a:gd name="adj2" fmla="val -13968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zh-CN" altLang="en-US" sz="2200" b="1" dirty="0" smtClean="0">
                <a:ea typeface="楷体" panose="02010609060101010101" pitchFamily="49" charset="-122"/>
              </a:rPr>
              <a:t>运行时输入文件名</a:t>
            </a:r>
            <a:endParaRPr lang="zh-CN" altLang="en-US" sz="2200" b="1" dirty="0">
              <a:ea typeface="楷体" panose="02010609060101010101" pitchFamily="49" charset="-122"/>
            </a:endParaRPr>
          </a:p>
        </p:txBody>
      </p:sp>
      <p:sp>
        <p:nvSpPr>
          <p:cNvPr id="11" name="云形标注 10"/>
          <p:cNvSpPr/>
          <p:nvPr/>
        </p:nvSpPr>
        <p:spPr bwMode="auto">
          <a:xfrm>
            <a:off x="4543752" y="4027783"/>
            <a:ext cx="4818367" cy="622442"/>
          </a:xfrm>
          <a:prstGeom prst="cloudCallout">
            <a:avLst>
              <a:gd name="adj1" fmla="val -96806"/>
              <a:gd name="adj2" fmla="val 36324"/>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zh-CN" altLang="en-US" sz="2200" b="1" dirty="0" smtClean="0">
                <a:ea typeface="楷体" panose="02010609060101010101" pitchFamily="49" charset="-122"/>
              </a:rPr>
              <a:t>程序中直接给出文件名</a:t>
            </a:r>
            <a:endParaRPr lang="zh-CN" altLang="en-US" sz="2200" b="1" dirty="0">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263352" y="116632"/>
            <a:ext cx="10297144" cy="6654129"/>
          </a:xfrm>
          <a:prstGeom prst="rect">
            <a:avLst/>
          </a:prstGeom>
          <a:noFill/>
          <a:ln w="9525">
            <a:noFill/>
            <a:miter lim="800000"/>
          </a:ln>
        </p:spPr>
        <p:txBody>
          <a:bodyPr wrap="square">
            <a:spAutoFit/>
          </a:bodyPr>
          <a:lstStyle/>
          <a:p>
            <a:pPr marL="342900" indent="-342900" algn="just">
              <a:lnSpc>
                <a:spcPct val="120000"/>
              </a:lnSpc>
              <a:spcBef>
                <a:spcPct val="350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为</a:t>
            </a:r>
            <a:r>
              <a:rPr kumimoji="1" lang="zh-CN" altLang="en-US" sz="2400" b="1" dirty="0">
                <a:solidFill>
                  <a:srgbClr val="003300"/>
                </a:solidFill>
                <a:latin typeface="楷体" panose="02010609060101010101" pitchFamily="49" charset="-122"/>
                <a:ea typeface="楷体" panose="02010609060101010101" pitchFamily="49" charset="-122"/>
              </a:rPr>
              <a:t>保证程序正常运行，需对</a:t>
            </a:r>
            <a:r>
              <a:rPr kumimoji="1" lang="en-US" altLang="zh-CN" sz="2400" b="1" dirty="0" err="1">
                <a:solidFill>
                  <a:srgbClr val="003300"/>
                </a:solidFill>
                <a:latin typeface="楷体" panose="02010609060101010101" pitchFamily="49" charset="-122"/>
                <a:ea typeface="楷体" panose="02010609060101010101" pitchFamily="49" charset="-122"/>
              </a:rPr>
              <a:t>fopen</a:t>
            </a:r>
            <a:r>
              <a:rPr kumimoji="1" lang="zh-CN" altLang="en-US" sz="2400" b="1" dirty="0">
                <a:solidFill>
                  <a:srgbClr val="003300"/>
                </a:solidFill>
                <a:latin typeface="楷体" panose="02010609060101010101" pitchFamily="49" charset="-122"/>
                <a:ea typeface="楷体" panose="02010609060101010101" pitchFamily="49" charset="-122"/>
              </a:rPr>
              <a:t>函数的返回值进行检验，以判断文件是否成功地打开。形式如下</a:t>
            </a:r>
            <a:r>
              <a:rPr kumimoji="1" lang="zh-CN" altLang="en-US"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gn="just">
              <a:lnSpc>
                <a:spcPct val="120000"/>
              </a:lnSpc>
              <a:spcBef>
                <a:spcPct val="35000"/>
              </a:spcBef>
              <a:buClr>
                <a:srgbClr val="C00000"/>
              </a:buClr>
            </a:pPr>
            <a:r>
              <a:rPr kumimoji="1" lang="en-US" altLang="zh-CN" sz="2400" b="1" dirty="0">
                <a:solidFill>
                  <a:srgbClr val="003300"/>
                </a:solidFill>
                <a:latin typeface="楷体" panose="02010609060101010101" pitchFamily="49" charset="-122"/>
                <a:ea typeface="楷体" panose="02010609060101010101" pitchFamily="49" charset="-122"/>
              </a:rPr>
              <a:t> </a:t>
            </a:r>
            <a:r>
              <a:rPr kumimoji="1" lang="en-US" altLang="zh-CN" sz="2400" b="1" dirty="0" smtClean="0">
                <a:solidFill>
                  <a:srgbClr val="003300"/>
                </a:solidFill>
                <a:latin typeface="楷体" panose="02010609060101010101" pitchFamily="49" charset="-122"/>
                <a:ea typeface="楷体" panose="02010609060101010101" pitchFamily="49" charset="-122"/>
              </a:rPr>
              <a:t>  </a:t>
            </a:r>
            <a:r>
              <a:rPr kumimoji="1" lang="en-US" altLang="zh-CN" sz="2400" b="1" dirty="0" err="1"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fopen</a:t>
            </a:r>
            <a:r>
              <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fname</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mode</a:t>
            </a:r>
            <a:r>
              <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p>
          <a:p>
            <a:r>
              <a:rPr kumimoji="1" lang="zh-CN" altLang="en-US"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400" b="1" dirty="0" err="1"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NULL)</a:t>
            </a:r>
          </a:p>
          <a:p>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p>
          <a:p>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cout</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&lt;&lt;"can't open file\n";</a:t>
            </a:r>
          </a:p>
          <a:p>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exit(1);</a:t>
            </a:r>
          </a:p>
          <a:p>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p>
          <a:p>
            <a:r>
              <a:rPr kumimoji="1" lang="en-US" altLang="zh-CN" sz="2400" b="1" dirty="0">
                <a:solidFill>
                  <a:srgbClr val="003300"/>
                </a:solidFill>
                <a:latin typeface="楷体" panose="02010609060101010101" pitchFamily="49" charset="-122"/>
                <a:ea typeface="楷体" panose="02010609060101010101" pitchFamily="49" charset="-122"/>
              </a:rPr>
              <a:t> </a:t>
            </a:r>
            <a:r>
              <a:rPr kumimoji="1" lang="en-US" altLang="zh-CN" sz="2400" b="1" dirty="0" smtClean="0">
                <a:solidFill>
                  <a:srgbClr val="003300"/>
                </a:solidFill>
                <a:latin typeface="楷体" panose="02010609060101010101" pitchFamily="49" charset="-122"/>
                <a:ea typeface="楷体" panose="02010609060101010101" pitchFamily="49" charset="-122"/>
              </a:rPr>
              <a:t>  </a:t>
            </a:r>
            <a:r>
              <a:rPr kumimoji="1" lang="zh-CN" altLang="en-US" sz="2400" b="1" dirty="0" smtClean="0">
                <a:solidFill>
                  <a:srgbClr val="003300"/>
                </a:solidFill>
                <a:latin typeface="楷体" panose="02010609060101010101" pitchFamily="49" charset="-122"/>
                <a:ea typeface="楷体" panose="02010609060101010101" pitchFamily="49" charset="-122"/>
              </a:rPr>
              <a:t>或将赋值和判断集成在一起：             </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fopen</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fname</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mode)</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 NULL)</a:t>
            </a:r>
          </a:p>
          <a:p>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p>
          <a:p>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cout</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&lt;&lt;"can't open file\n";</a:t>
            </a:r>
          </a:p>
          <a:p>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exit(1);</a:t>
            </a:r>
          </a:p>
          <a:p>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20000"/>
              </a:lnSpc>
              <a:spcBef>
                <a:spcPts val="1200"/>
              </a:spcBef>
            </a:pPr>
            <a:r>
              <a:rPr kumimoji="1" lang="zh-CN" altLang="en-US" sz="2400" b="1" dirty="0" smtClean="0">
                <a:solidFill>
                  <a:srgbClr val="003300"/>
                </a:solidFill>
                <a:latin typeface="楷体" panose="02010609060101010101" pitchFamily="49" charset="-122"/>
                <a:ea typeface="楷体" panose="02010609060101010101" pitchFamily="49" charset="-122"/>
              </a:rPr>
              <a:t>该</a:t>
            </a:r>
            <a:r>
              <a:rPr kumimoji="1" lang="zh-CN" altLang="en-US" sz="2400" b="1" dirty="0">
                <a:solidFill>
                  <a:srgbClr val="003300"/>
                </a:solidFill>
                <a:latin typeface="楷体" panose="02010609060101010101" pitchFamily="49" charset="-122"/>
                <a:ea typeface="楷体" panose="02010609060101010101" pitchFamily="49" charset="-122"/>
              </a:rPr>
              <a:t>段程序使得文件打开失败时，显示提示信息，然后调用</a:t>
            </a:r>
            <a:r>
              <a:rPr kumimoji="1" lang="en-US" altLang="zh-CN" sz="2400" b="1" dirty="0">
                <a:solidFill>
                  <a:srgbClr val="003300"/>
                </a:solidFill>
                <a:latin typeface="楷体" panose="02010609060101010101" pitchFamily="49" charset="-122"/>
                <a:ea typeface="楷体" panose="02010609060101010101" pitchFamily="49" charset="-122"/>
              </a:rPr>
              <a:t>exit</a:t>
            </a:r>
            <a:r>
              <a:rPr kumimoji="1" lang="zh-CN" altLang="en-US" sz="2400" b="1" dirty="0">
                <a:solidFill>
                  <a:srgbClr val="003300"/>
                </a:solidFill>
                <a:latin typeface="楷体" panose="02010609060101010101" pitchFamily="49" charset="-122"/>
                <a:ea typeface="楷体" panose="02010609060101010101" pitchFamily="49" charset="-122"/>
              </a:rPr>
              <a:t>函数结束程序</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使用该函数包含文件</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en-US" altLang="zh-CN" sz="2400" b="1" dirty="0" err="1">
                <a:solidFill>
                  <a:srgbClr val="003300"/>
                </a:solidFill>
                <a:latin typeface="楷体" panose="02010609060101010101" pitchFamily="49" charset="-122"/>
                <a:ea typeface="楷体" panose="02010609060101010101" pitchFamily="49" charset="-122"/>
              </a:rPr>
              <a:t>stdlib.h</a:t>
            </a:r>
            <a:r>
              <a:rPr kumimoji="1" lang="en-US" altLang="zh-CN" sz="2400" b="1" dirty="0">
                <a:solidFill>
                  <a:srgbClr val="003300"/>
                </a:solidFill>
                <a:latin typeface="楷体" panose="02010609060101010101" pitchFamily="49" charset="-122"/>
                <a:ea typeface="楷体" panose="02010609060101010101" pitchFamily="49" charset="-122"/>
              </a:rPr>
              <a:t>"</a:t>
            </a:r>
          </a:p>
        </p:txBody>
      </p:sp>
      <p:sp>
        <p:nvSpPr>
          <p:cNvPr id="4" name="云形标注 3"/>
          <p:cNvSpPr/>
          <p:nvPr/>
        </p:nvSpPr>
        <p:spPr bwMode="auto">
          <a:xfrm>
            <a:off x="4727848" y="3068960"/>
            <a:ext cx="4608512" cy="622442"/>
          </a:xfrm>
          <a:prstGeom prst="cloudCallout">
            <a:avLst>
              <a:gd name="adj1" fmla="val -56660"/>
              <a:gd name="adj2" fmla="val 8898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zh-CN" altLang="en-US" sz="2200" b="1" dirty="0" smtClean="0">
                <a:ea typeface="楷体" panose="02010609060101010101" pitchFamily="49" charset="-122"/>
              </a:rPr>
              <a:t>括号能省略吗？为什么？</a:t>
            </a:r>
            <a:endParaRPr lang="zh-CN" altLang="en-US" sz="2200" b="1" dirty="0">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8" end="8"/>
                                            </p:txEl>
                                          </p:spTgt>
                                        </p:tgtEl>
                                        <p:attrNameLst>
                                          <p:attrName>style.visibility</p:attrName>
                                        </p:attrNameLst>
                                      </p:cBhvr>
                                      <p:to>
                                        <p:strVal val="visible"/>
                                      </p:to>
                                    </p:set>
                                    <p:anim calcmode="lin" valueType="num">
                                      <p:cBhvr additive="base">
                                        <p:cTn id="7"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18829" y="0"/>
            <a:ext cx="7772400" cy="692696"/>
          </a:xfrm>
        </p:spPr>
        <p:txBody>
          <a:bodyPr/>
          <a:lstStyle/>
          <a:p>
            <a:pPr eaLnBrk="1" hangingPunct="1"/>
            <a:r>
              <a:rPr lang="en-US" altLang="zh-CN" sz="3200" dirty="0" smtClean="0">
                <a:solidFill>
                  <a:schemeClr val="tx1"/>
                </a:solidFill>
                <a:latin typeface="楷体" panose="02010609060101010101" pitchFamily="49" charset="-122"/>
                <a:ea typeface="楷体" panose="02010609060101010101" pitchFamily="49" charset="-122"/>
              </a:rPr>
              <a:t>8.3.2 </a:t>
            </a:r>
            <a:r>
              <a:rPr lang="zh-CN" altLang="en-US" sz="3200" dirty="0">
                <a:solidFill>
                  <a:schemeClr val="tx1"/>
                </a:solidFill>
                <a:latin typeface="楷体" panose="02010609060101010101" pitchFamily="49" charset="-122"/>
                <a:ea typeface="楷体" panose="02010609060101010101" pitchFamily="49" charset="-122"/>
              </a:rPr>
              <a:t>文件的关闭</a:t>
            </a:r>
          </a:p>
        </p:txBody>
      </p:sp>
      <p:sp>
        <p:nvSpPr>
          <p:cNvPr id="20484" name="Rectangle 5"/>
          <p:cNvSpPr>
            <a:spLocks noGrp="1" noChangeArrowheads="1"/>
          </p:cNvSpPr>
          <p:nvPr>
            <p:ph type="body" idx="1"/>
          </p:nvPr>
        </p:nvSpPr>
        <p:spPr>
          <a:xfrm>
            <a:off x="118829" y="836712"/>
            <a:ext cx="11089739" cy="5867400"/>
          </a:xfrm>
          <a:noFill/>
        </p:spPr>
        <p:txBody>
          <a:bodyPr/>
          <a:lstStyle/>
          <a:p>
            <a:pPr marL="0" indent="47625" eaLnBrk="1" hangingPunct="1">
              <a:lnSpc>
                <a:spcPct val="120000"/>
              </a:lnSpc>
              <a:buFont typeface="Wingdings" panose="05000000000000000000" pitchFamily="2" charset="2"/>
              <a:buNone/>
            </a:pPr>
            <a:r>
              <a:rPr lang="en-US" altLang="zh-CN" sz="3400" dirty="0">
                <a:latin typeface="楷体" panose="02010609060101010101" pitchFamily="49" charset="-122"/>
                <a:ea typeface="楷体" panose="02010609060101010101" pitchFamily="49" charset="-122"/>
              </a:rPr>
              <a:t>	</a:t>
            </a:r>
            <a:r>
              <a:rPr kumimoji="1" lang="en-US" altLang="zh-CN" sz="2400" b="1" dirty="0" err="1" smtClean="0">
                <a:solidFill>
                  <a:srgbClr val="C00000"/>
                </a:solidFill>
                <a:latin typeface="楷体" panose="02010609060101010101" pitchFamily="49" charset="-122"/>
                <a:ea typeface="楷体" panose="02010609060101010101" pitchFamily="49" charset="-122"/>
              </a:rPr>
              <a:t>int</a:t>
            </a:r>
            <a:r>
              <a:rPr kumimoji="1" lang="en-US" altLang="zh-CN" sz="2400" b="1" dirty="0" smtClean="0">
                <a:solidFill>
                  <a:srgbClr val="C00000"/>
                </a:solidFill>
                <a:latin typeface="楷体" panose="02010609060101010101" pitchFamily="49" charset="-122"/>
                <a:ea typeface="楷体" panose="02010609060101010101" pitchFamily="49" charset="-122"/>
              </a:rPr>
              <a:t>  </a:t>
            </a:r>
            <a:r>
              <a:rPr kumimoji="1" lang="en-US" altLang="zh-CN" sz="2400" b="1" dirty="0" err="1">
                <a:solidFill>
                  <a:srgbClr val="C00000"/>
                </a:solidFill>
                <a:latin typeface="楷体" panose="02010609060101010101" pitchFamily="49" charset="-122"/>
                <a:ea typeface="楷体" panose="02010609060101010101" pitchFamily="49" charset="-122"/>
              </a:rPr>
              <a:t>fclose</a:t>
            </a:r>
            <a:r>
              <a:rPr kumimoji="1" lang="en-US" altLang="zh-CN" sz="2400" b="1" dirty="0">
                <a:solidFill>
                  <a:srgbClr val="C00000"/>
                </a:solidFill>
                <a:latin typeface="楷体" panose="02010609060101010101" pitchFamily="49" charset="-122"/>
                <a:ea typeface="楷体" panose="02010609060101010101" pitchFamily="49" charset="-122"/>
              </a:rPr>
              <a:t>(FILE *stream)</a:t>
            </a:r>
          </a:p>
          <a:p>
            <a:pPr marL="0" indent="47625" eaLnBrk="1" hangingPunct="1">
              <a:lnSpc>
                <a:spcPct val="120000"/>
              </a:lnSpc>
              <a:buFont typeface="Wingdings" panose="05000000000000000000" pitchFamily="2" charset="2"/>
              <a:buNone/>
            </a:pPr>
            <a:r>
              <a:rPr kumimoji="1" lang="zh-CN" altLang="en-US" sz="2600" b="1" dirty="0" smtClean="0">
                <a:solidFill>
                  <a:srgbClr val="003300"/>
                </a:solidFill>
                <a:latin typeface="楷体" panose="02010609060101010101" pitchFamily="49" charset="-122"/>
                <a:ea typeface="楷体" panose="02010609060101010101" pitchFamily="49" charset="-122"/>
              </a:rPr>
              <a:t>功能：</a:t>
            </a:r>
            <a:endParaRPr kumimoji="1" lang="en-US" altLang="zh-CN" sz="2600" b="1" dirty="0">
              <a:solidFill>
                <a:srgbClr val="003300"/>
              </a:solidFill>
              <a:latin typeface="楷体" panose="02010609060101010101" pitchFamily="49" charset="-122"/>
              <a:ea typeface="楷体" panose="02010609060101010101" pitchFamily="49" charset="-122"/>
            </a:endParaRPr>
          </a:p>
          <a:p>
            <a:pPr marL="0" indent="47625" eaLnBrk="1" hangingPunct="1">
              <a:lnSpc>
                <a:spcPct val="120000"/>
              </a:lnSpc>
              <a:buFont typeface="Wingdings" panose="05000000000000000000" pitchFamily="2" charset="2"/>
              <a:buNone/>
            </a:pPr>
            <a:r>
              <a:rPr kumimoji="1" lang="zh-CN" altLang="en-US" sz="2400" b="1" dirty="0" smtClean="0">
                <a:solidFill>
                  <a:srgbClr val="003300"/>
                </a:solidFill>
                <a:latin typeface="楷体" panose="02010609060101010101" pitchFamily="49" charset="-122"/>
                <a:ea typeface="楷体" panose="02010609060101010101" pitchFamily="49" charset="-122"/>
              </a:rPr>
              <a:t>关闭</a:t>
            </a:r>
            <a:r>
              <a:rPr kumimoji="1" lang="zh-CN" altLang="en-US" sz="2400" b="1" dirty="0">
                <a:solidFill>
                  <a:srgbClr val="003300"/>
                </a:solidFill>
                <a:latin typeface="楷体" panose="02010609060101010101" pitchFamily="49" charset="-122"/>
                <a:ea typeface="楷体" panose="02010609060101010101" pitchFamily="49" charset="-122"/>
              </a:rPr>
              <a:t>文件指针</a:t>
            </a:r>
            <a:r>
              <a:rPr kumimoji="1" lang="en-US" altLang="zh-CN" sz="2400" b="1" dirty="0">
                <a:solidFill>
                  <a:srgbClr val="003300"/>
                </a:solidFill>
                <a:latin typeface="楷体" panose="02010609060101010101" pitchFamily="49" charset="-122"/>
                <a:ea typeface="楷体" panose="02010609060101010101" pitchFamily="49" charset="-122"/>
              </a:rPr>
              <a:t>stream</a:t>
            </a:r>
            <a:r>
              <a:rPr kumimoji="1" lang="zh-CN" altLang="en-US" sz="2400" b="1" dirty="0">
                <a:solidFill>
                  <a:srgbClr val="003300"/>
                </a:solidFill>
                <a:latin typeface="楷体" panose="02010609060101010101" pitchFamily="49" charset="-122"/>
                <a:ea typeface="楷体" panose="02010609060101010101" pitchFamily="49" charset="-122"/>
              </a:rPr>
              <a:t>所指向的文件。如果</a:t>
            </a:r>
            <a:r>
              <a:rPr kumimoji="1" lang="en-US" altLang="zh-CN" sz="2400" b="1" dirty="0" err="1" smtClean="0">
                <a:solidFill>
                  <a:srgbClr val="003300"/>
                </a:solidFill>
                <a:latin typeface="楷体" panose="02010609060101010101" pitchFamily="49" charset="-122"/>
                <a:ea typeface="楷体" panose="02010609060101010101" pitchFamily="49" charset="-122"/>
              </a:rPr>
              <a:t>fclose</a:t>
            </a:r>
            <a:r>
              <a:rPr kumimoji="1" lang="zh-CN" altLang="en-US" sz="2400" b="1" dirty="0">
                <a:solidFill>
                  <a:srgbClr val="003300"/>
                </a:solidFill>
                <a:latin typeface="楷体" panose="02010609060101010101" pitchFamily="49" charset="-122"/>
                <a:ea typeface="楷体" panose="02010609060101010101" pitchFamily="49" charset="-122"/>
              </a:rPr>
              <a:t>函数</a:t>
            </a:r>
            <a:r>
              <a:rPr kumimoji="1" lang="zh-CN" altLang="en-US" sz="2400" b="1" dirty="0" smtClean="0">
                <a:solidFill>
                  <a:srgbClr val="003300"/>
                </a:solidFill>
                <a:latin typeface="楷体" panose="02010609060101010101" pitchFamily="49" charset="-122"/>
                <a:ea typeface="楷体" panose="02010609060101010101" pitchFamily="49" charset="-122"/>
              </a:rPr>
              <a:t>调用</a:t>
            </a:r>
            <a:r>
              <a:rPr kumimoji="1" lang="zh-CN" altLang="en-US" sz="2400" b="1" dirty="0">
                <a:solidFill>
                  <a:srgbClr val="003300"/>
                </a:solidFill>
                <a:latin typeface="楷体" panose="02010609060101010101" pitchFamily="49" charset="-122"/>
                <a:ea typeface="楷体" panose="02010609060101010101" pitchFamily="49" charset="-122"/>
              </a:rPr>
              <a:t>成功，则返回</a:t>
            </a:r>
            <a:r>
              <a:rPr kumimoji="1" lang="en-US" altLang="zh-CN" sz="2400" b="1" dirty="0">
                <a:solidFill>
                  <a:srgbClr val="003300"/>
                </a:solidFill>
                <a:latin typeface="楷体" panose="02010609060101010101" pitchFamily="49" charset="-122"/>
                <a:ea typeface="楷体" panose="02010609060101010101" pitchFamily="49" charset="-122"/>
              </a:rPr>
              <a:t>0</a:t>
            </a:r>
            <a:r>
              <a:rPr kumimoji="1" lang="zh-CN" altLang="en-US" sz="2400" b="1" dirty="0" smtClean="0">
                <a:solidFill>
                  <a:srgbClr val="003300"/>
                </a:solidFill>
                <a:latin typeface="楷体" panose="02010609060101010101" pitchFamily="49" charset="-122"/>
                <a:ea typeface="楷体" panose="02010609060101010101" pitchFamily="49" charset="-122"/>
              </a:rPr>
              <a:t>值；否则</a:t>
            </a:r>
            <a:r>
              <a:rPr kumimoji="1" lang="zh-CN" altLang="en-US" sz="2400" b="1" dirty="0">
                <a:solidFill>
                  <a:srgbClr val="003300"/>
                </a:solidFill>
                <a:latin typeface="楷体" panose="02010609060101010101" pitchFamily="49" charset="-122"/>
                <a:ea typeface="楷体" panose="02010609060101010101" pitchFamily="49" charset="-122"/>
              </a:rPr>
              <a:t>返回一个非</a:t>
            </a:r>
            <a:r>
              <a:rPr kumimoji="1" lang="en-US" altLang="zh-CN" sz="2400" b="1" dirty="0">
                <a:solidFill>
                  <a:srgbClr val="003300"/>
                </a:solidFill>
                <a:latin typeface="楷体" panose="02010609060101010101" pitchFamily="49" charset="-122"/>
                <a:ea typeface="楷体" panose="02010609060101010101" pitchFamily="49" charset="-122"/>
              </a:rPr>
              <a:t>0</a:t>
            </a:r>
            <a:r>
              <a:rPr kumimoji="1" lang="zh-CN" altLang="en-US" sz="2400" b="1" dirty="0">
                <a:solidFill>
                  <a:srgbClr val="003300"/>
                </a:solidFill>
                <a:latin typeface="楷体" panose="02010609060101010101" pitchFamily="49" charset="-122"/>
                <a:ea typeface="楷体" panose="02010609060101010101" pitchFamily="49" charset="-122"/>
              </a:rPr>
              <a:t>值。</a:t>
            </a:r>
          </a:p>
          <a:p>
            <a:pPr marL="0" indent="47625" eaLnBrk="1" hangingPunct="1">
              <a:lnSpc>
                <a:spcPct val="120000"/>
              </a:lnSpc>
              <a:buFont typeface="Wingdings" panose="05000000000000000000" pitchFamily="2" charset="2"/>
              <a:buNone/>
            </a:pPr>
            <a:r>
              <a:rPr kumimoji="1" lang="zh-CN" altLang="en-US" sz="2600" b="1" dirty="0">
                <a:solidFill>
                  <a:srgbClr val="C00000"/>
                </a:solidFill>
                <a:latin typeface="楷体" panose="02010609060101010101" pitchFamily="49" charset="-122"/>
                <a:ea typeface="楷体" panose="02010609060101010101" pitchFamily="49" charset="-122"/>
              </a:rPr>
              <a:t>注意：</a:t>
            </a:r>
          </a:p>
          <a:p>
            <a:pPr marL="0" indent="47625" eaLnBrk="1" hangingPunct="1">
              <a:lnSpc>
                <a:spcPct val="120000"/>
              </a:lnSpc>
              <a:buFontTx/>
              <a:buNone/>
            </a:pPr>
            <a:r>
              <a:rPr kumimoji="1" lang="zh-CN" altLang="en-US" sz="2400" b="1" dirty="0" smtClean="0">
                <a:solidFill>
                  <a:srgbClr val="003300"/>
                </a:solidFill>
                <a:latin typeface="楷体" panose="02010609060101010101" pitchFamily="49" charset="-122"/>
                <a:ea typeface="楷体" panose="02010609060101010101" pitchFamily="49" charset="-122"/>
              </a:rPr>
              <a:t>应该</a:t>
            </a:r>
            <a:r>
              <a:rPr kumimoji="1" lang="zh-CN" altLang="en-US" sz="2400" b="1" dirty="0">
                <a:solidFill>
                  <a:srgbClr val="003300"/>
                </a:solidFill>
                <a:latin typeface="楷体" panose="02010609060101010101" pitchFamily="49" charset="-122"/>
                <a:ea typeface="楷体" panose="02010609060101010101" pitchFamily="49" charset="-122"/>
              </a:rPr>
              <a:t>养成及时关闭文件的习惯，防止误操作或其他原因造成丢失数据的情况发生。</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p:nvPr/>
        </p:nvSpPr>
        <p:spPr>
          <a:xfrm>
            <a:off x="119336" y="-27384"/>
            <a:ext cx="10297144" cy="792088"/>
          </a:xfrm>
          <a:prstGeom prst="rect">
            <a:avLst/>
          </a:prstGeom>
          <a:noFill/>
          <a:ln w="9525">
            <a:noFill/>
          </a:ln>
        </p:spPr>
        <p:txBody>
          <a:bodyPr anchor="ctr" anchorCtr="0"/>
          <a:lstStyle/>
          <a:p>
            <a:pPr eaLnBrk="1" hangingPunct="1"/>
            <a:r>
              <a:rPr lang="zh-CN" altLang="en-US" sz="2400" b="1" dirty="0" smtClean="0">
                <a:latin typeface="楷体" panose="02010609060101010101" pitchFamily="49" charset="-122"/>
                <a:ea typeface="楷体" panose="02010609060101010101" pitchFamily="49" charset="-122"/>
                <a:cs typeface="宋体" panose="02010600030101010101" pitchFamily="2" charset="-122"/>
              </a:rPr>
              <a:t>上一章</a:t>
            </a:r>
            <a:r>
              <a:rPr lang="zh-CN" altLang="en-US" sz="2400" b="1" dirty="0" smtClean="0">
                <a:solidFill>
                  <a:srgbClr val="C00000"/>
                </a:solidFill>
                <a:latin typeface="楷体" panose="02010609060101010101" pitchFamily="49" charset="-122"/>
                <a:ea typeface="楷体" panose="02010609060101010101" pitchFamily="49" charset="-122"/>
                <a:cs typeface="宋体" panose="02010600030101010101" pitchFamily="2" charset="-122"/>
              </a:rPr>
              <a:t>引例</a:t>
            </a:r>
            <a:r>
              <a:rPr lang="zh-CN" altLang="en-US" sz="2400" b="1" dirty="0" smtClean="0">
                <a:latin typeface="楷体" panose="02010609060101010101" pitchFamily="49" charset="-122"/>
                <a:ea typeface="楷体" panose="02010609060101010101" pitchFamily="49" charset="-122"/>
                <a:cs typeface="宋体" panose="02010600030101010101" pitchFamily="2" charset="-122"/>
              </a:rPr>
              <a:t>提出的问题：</a:t>
            </a:r>
            <a:r>
              <a:rPr lang="en-US" altLang="zh-CN" sz="2400" b="1" dirty="0" smtClean="0">
                <a:latin typeface="楷体" panose="02010609060101010101" pitchFamily="49" charset="-122"/>
                <a:ea typeface="楷体" panose="02010609060101010101" pitchFamily="49" charset="-122"/>
                <a:cs typeface="宋体" panose="02010600030101010101" pitchFamily="2" charset="-122"/>
              </a:rPr>
              <a:t> </a:t>
            </a:r>
            <a:r>
              <a:rPr lang="zh-CN" altLang="en-US" sz="2400" b="1" dirty="0">
                <a:latin typeface="楷体" panose="02010609060101010101" pitchFamily="49" charset="-122"/>
                <a:ea typeface="楷体" panose="02010609060101010101" pitchFamily="49" charset="-122"/>
                <a:cs typeface="宋体" panose="02010600030101010101" pitchFamily="2" charset="-122"/>
              </a:rPr>
              <a:t>输入</a:t>
            </a:r>
            <a:r>
              <a:rPr lang="en-US" altLang="zh-CN" sz="2400" b="1" dirty="0">
                <a:latin typeface="楷体" panose="02010609060101010101" pitchFamily="49" charset="-122"/>
                <a:ea typeface="楷体" panose="02010609060101010101" pitchFamily="49" charset="-122"/>
                <a:cs typeface="宋体" panose="02010600030101010101" pitchFamily="2" charset="-122"/>
              </a:rPr>
              <a:t>5</a:t>
            </a:r>
            <a:r>
              <a:rPr lang="zh-CN" altLang="en-US" sz="2400" b="1" dirty="0">
                <a:latin typeface="楷体" panose="02010609060101010101" pitchFamily="49" charset="-122"/>
                <a:ea typeface="楷体" panose="02010609060101010101" pitchFamily="49" charset="-122"/>
                <a:cs typeface="宋体" panose="02010600030101010101" pitchFamily="2" charset="-122"/>
              </a:rPr>
              <a:t>个学生的信息，要求将</a:t>
            </a:r>
            <a:r>
              <a:rPr lang="zh-CN" altLang="en-US" sz="2400" b="1" dirty="0" smtClean="0">
                <a:latin typeface="楷体" panose="02010609060101010101" pitchFamily="49" charset="-122"/>
                <a:ea typeface="楷体" panose="02010609060101010101" pitchFamily="49" charset="-122"/>
                <a:cs typeface="宋体" panose="02010600030101010101" pitchFamily="2" charset="-122"/>
              </a:rPr>
              <a:t>这些信息按</a:t>
            </a:r>
            <a:r>
              <a:rPr lang="zh-CN" altLang="en-US" sz="2400" b="1" dirty="0">
                <a:latin typeface="楷体" panose="02010609060101010101" pitchFamily="49" charset="-122"/>
                <a:ea typeface="楷体" panose="02010609060101010101" pitchFamily="49" charset="-122"/>
                <a:cs typeface="宋体" panose="02010600030101010101" pitchFamily="2" charset="-122"/>
              </a:rPr>
              <a:t>平均分由低到高排序并</a:t>
            </a:r>
            <a:r>
              <a:rPr lang="zh-CN" altLang="en-US" sz="2400" b="1" dirty="0">
                <a:solidFill>
                  <a:srgbClr val="C00000"/>
                </a:solidFill>
                <a:latin typeface="楷体" panose="02010609060101010101" pitchFamily="49" charset="-122"/>
                <a:ea typeface="楷体" panose="02010609060101010101" pitchFamily="49" charset="-122"/>
                <a:cs typeface="宋体" panose="02010600030101010101" pitchFamily="2" charset="-122"/>
              </a:rPr>
              <a:t>输出</a:t>
            </a:r>
            <a:r>
              <a:rPr lang="zh-CN" altLang="en-US" sz="2400" b="1" dirty="0">
                <a:latin typeface="楷体" panose="02010609060101010101" pitchFamily="49" charset="-122"/>
                <a:ea typeface="楷体" panose="02010609060101010101" pitchFamily="49" charset="-122"/>
                <a:cs typeface="宋体" panose="02010600030101010101" pitchFamily="2" charset="-122"/>
              </a:rPr>
              <a:t>。</a:t>
            </a:r>
          </a:p>
        </p:txBody>
      </p:sp>
      <p:graphicFrame>
        <p:nvGraphicFramePr>
          <p:cNvPr id="934971" name="Group 59"/>
          <p:cNvGraphicFramePr>
            <a:graphicFrameLocks noGrp="1"/>
          </p:cNvGraphicFramePr>
          <p:nvPr>
            <p:extLst>
              <p:ext uri="{D42A27DB-BD31-4B8C-83A1-F6EECF244321}">
                <p14:modId xmlns:p14="http://schemas.microsoft.com/office/powerpoint/2010/main" val="697734903"/>
              </p:ext>
            </p:extLst>
          </p:nvPr>
        </p:nvGraphicFramePr>
        <p:xfrm>
          <a:off x="191344" y="1381222"/>
          <a:ext cx="5897880" cy="4064002"/>
        </p:xfrm>
        <a:graphic>
          <a:graphicData uri="http://schemas.openxmlformats.org/drawingml/2006/table">
            <a:tbl>
              <a:tblPr/>
              <a:tblGrid>
                <a:gridCol w="1116330"/>
                <a:gridCol w="900430"/>
                <a:gridCol w="1198880"/>
                <a:gridCol w="862330"/>
                <a:gridCol w="1157605"/>
                <a:gridCol w="662305"/>
              </a:tblGrid>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Chinese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English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avg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090901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Jane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090902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090903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090904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Lily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090905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Jack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6456040" y="1421808"/>
            <a:ext cx="4680520" cy="3591368"/>
          </a:xfrm>
          <a:prstGeom prst="rect">
            <a:avLst/>
          </a:prstGeom>
          <a:noFill/>
          <a:ln>
            <a:solidFill>
              <a:srgbClr val="C00000"/>
            </a:solidFill>
          </a:ln>
        </p:spPr>
        <p:txBody>
          <a:bodyPr wrap="square" rtlCol="0">
            <a:spAutoFit/>
          </a:bodyPr>
          <a:lstStyle/>
          <a:p>
            <a:pPr>
              <a:lnSpc>
                <a:spcPct val="120000"/>
              </a:lnSpc>
              <a:spcBef>
                <a:spcPts val="600"/>
              </a:spcBef>
              <a:spcAft>
                <a:spcPts val="600"/>
              </a:spcAft>
            </a:pPr>
            <a:r>
              <a:rPr lang="zh-CN" altLang="en-US" sz="3200" b="1" dirty="0" smtClean="0">
                <a:solidFill>
                  <a:srgbClr val="C00000"/>
                </a:solidFill>
                <a:latin typeface="华文新魏" panose="02010800040101010101" pitchFamily="2" charset="-122"/>
                <a:ea typeface="华文新魏" panose="02010800040101010101" pitchFamily="2" charset="-122"/>
              </a:rPr>
              <a:t>思考：</a:t>
            </a:r>
            <a:endParaRPr lang="en-US" altLang="zh-CN" sz="3200" b="1" dirty="0" smtClean="0">
              <a:solidFill>
                <a:srgbClr val="C00000"/>
              </a:solidFill>
              <a:latin typeface="华文新魏" panose="02010800040101010101" pitchFamily="2" charset="-122"/>
              <a:ea typeface="华文新魏" panose="02010800040101010101" pitchFamily="2" charset="-122"/>
            </a:endParaRPr>
          </a:p>
          <a:p>
            <a:pPr marL="342900" indent="-342900">
              <a:lnSpc>
                <a:spcPct val="120000"/>
              </a:lnSpc>
              <a:spcBef>
                <a:spcPts val="600"/>
              </a:spcBef>
              <a:spcAft>
                <a:spcPts val="600"/>
              </a:spcAft>
              <a:buClr>
                <a:srgbClr val="C00000"/>
              </a:buClr>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这些原始数据经过程序处理重新按平均分由低到高组织，但这些重新组织的数据在程序结束后还存在吗？</a:t>
            </a:r>
            <a:endParaRPr lang="en-US" altLang="zh-CN" sz="2400" b="1" dirty="0" smtClean="0">
              <a:latin typeface="楷体" panose="02010609060101010101" pitchFamily="49" charset="-122"/>
              <a:ea typeface="楷体" panose="02010609060101010101" pitchFamily="49" charset="-122"/>
            </a:endParaRPr>
          </a:p>
          <a:p>
            <a:pPr marL="342900" indent="-342900">
              <a:lnSpc>
                <a:spcPct val="120000"/>
              </a:lnSpc>
              <a:spcBef>
                <a:spcPts val="600"/>
              </a:spcBef>
              <a:spcAft>
                <a:spcPts val="600"/>
              </a:spcAft>
              <a:buClr>
                <a:srgbClr val="C00000"/>
              </a:buClr>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如何在其它程序中使用这些重新组织过的数据？</a:t>
            </a:r>
            <a:endParaRPr lang="zh-CN" altLang="en-US" sz="2400" b="1" dirty="0">
              <a:latin typeface="楷体" panose="02010609060101010101" pitchFamily="49" charset="-122"/>
              <a:ea typeface="楷体" panose="02010609060101010101" pitchFamily="49" charset="-122"/>
            </a:endParaRPr>
          </a:p>
        </p:txBody>
      </p:sp>
      <p:sp>
        <p:nvSpPr>
          <p:cNvPr id="7" name="云形标注 6"/>
          <p:cNvSpPr/>
          <p:nvPr/>
        </p:nvSpPr>
        <p:spPr bwMode="auto">
          <a:xfrm>
            <a:off x="4655840" y="5877272"/>
            <a:ext cx="3816424" cy="890674"/>
          </a:xfrm>
          <a:prstGeom prst="cloudCallout">
            <a:avLst>
              <a:gd name="adj1" fmla="val 20931"/>
              <a:gd name="adj2" fmla="val -15721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zh-CN" altLang="en-US" sz="2200" b="1" dirty="0" smtClean="0">
                <a:solidFill>
                  <a:srgbClr val="C00000"/>
                </a:solidFill>
                <a:latin typeface="楷体" panose="02010609060101010101" pitchFamily="49" charset="-122"/>
                <a:ea typeface="楷体" panose="02010609060101010101" pitchFamily="49" charset="-122"/>
              </a:rPr>
              <a:t>磁盘文件</a:t>
            </a:r>
            <a:r>
              <a:rPr lang="zh-CN" altLang="en-US" sz="2200" b="1" dirty="0" smtClean="0">
                <a:latin typeface="楷体" panose="02010609060101010101" pitchFamily="49" charset="-122"/>
                <a:ea typeface="楷体" panose="02010609060101010101" pitchFamily="49" charset="-122"/>
              </a:rPr>
              <a:t>具有永久保存数据的作用</a:t>
            </a:r>
            <a:endParaRPr lang="zh-CN" altLang="en-US" sz="2200" b="1" dirty="0">
              <a:latin typeface="楷体" panose="02010609060101010101" pitchFamily="49" charset="-122"/>
              <a:ea typeface="楷体" panose="02010609060101010101" pitchFamily="49" charset="-122"/>
            </a:endParaRPr>
          </a:p>
        </p:txBody>
      </p:sp>
      <p:sp>
        <p:nvSpPr>
          <p:cNvPr id="8" name="云形标注 7"/>
          <p:cNvSpPr/>
          <p:nvPr/>
        </p:nvSpPr>
        <p:spPr bwMode="auto">
          <a:xfrm>
            <a:off x="3863752" y="509461"/>
            <a:ext cx="2736304" cy="890674"/>
          </a:xfrm>
          <a:prstGeom prst="cloudCallout">
            <a:avLst>
              <a:gd name="adj1" fmla="val -84175"/>
              <a:gd name="adj2" fmla="val -28401"/>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zh-CN" altLang="en-US" sz="2200" b="1" dirty="0" smtClean="0">
                <a:solidFill>
                  <a:srgbClr val="C00000"/>
                </a:solidFill>
                <a:latin typeface="楷体" panose="02010609060101010101" pitchFamily="49" charset="-122"/>
                <a:ea typeface="楷体" panose="02010609060101010101" pitchFamily="49" charset="-122"/>
              </a:rPr>
              <a:t>这里的输出位置是哪里？</a:t>
            </a:r>
            <a:endParaRPr lang="zh-CN" altLang="en-US" sz="22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4654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91344" y="-387350"/>
            <a:ext cx="7543800" cy="1008038"/>
          </a:xfrm>
        </p:spPr>
        <p:txBody>
          <a:bodyPr/>
          <a:lstStyle/>
          <a:p>
            <a:pPr eaLnBrk="1" hangingPunct="1"/>
            <a:r>
              <a:rPr lang="en-US" altLang="zh-CN" sz="3200" dirty="0" smtClean="0">
                <a:solidFill>
                  <a:schemeClr val="tx1"/>
                </a:solidFill>
                <a:latin typeface="楷体" panose="02010609060101010101" pitchFamily="49" charset="-122"/>
                <a:ea typeface="楷体" panose="02010609060101010101" pitchFamily="49" charset="-122"/>
              </a:rPr>
              <a:t>8.4 </a:t>
            </a:r>
            <a:r>
              <a:rPr lang="zh-CN" altLang="en-US" sz="3200" dirty="0">
                <a:solidFill>
                  <a:schemeClr val="tx1"/>
                </a:solidFill>
                <a:latin typeface="楷体" panose="02010609060101010101" pitchFamily="49" charset="-122"/>
                <a:ea typeface="楷体" panose="02010609060101010101" pitchFamily="49" charset="-122"/>
              </a:rPr>
              <a:t>文件的读写</a:t>
            </a:r>
          </a:p>
        </p:txBody>
      </p:sp>
      <p:sp>
        <p:nvSpPr>
          <p:cNvPr id="21508" name="Text Box 7"/>
          <p:cNvSpPr txBox="1">
            <a:spLocks noChangeArrowheads="1"/>
          </p:cNvSpPr>
          <p:nvPr/>
        </p:nvSpPr>
        <p:spPr bwMode="auto">
          <a:xfrm>
            <a:off x="-384720" y="640887"/>
            <a:ext cx="9144000" cy="1891030"/>
          </a:xfrm>
          <a:prstGeom prst="rect">
            <a:avLst/>
          </a:prstGeom>
          <a:noFill/>
          <a:ln w="9525">
            <a:noFill/>
            <a:miter lim="800000"/>
          </a:ln>
        </p:spPr>
        <p:txBody>
          <a:bodyPr>
            <a:spAutoFit/>
          </a:bodyPr>
          <a:lstStyle/>
          <a:p>
            <a:pPr>
              <a:lnSpc>
                <a:spcPct val="120000"/>
              </a:lnSpc>
              <a:spcBef>
                <a:spcPct val="30000"/>
              </a:spcBef>
            </a:pPr>
            <a:r>
              <a:rPr kumimoji="1" lang="en-US" altLang="zh-CN" sz="3000" dirty="0">
                <a:latin typeface="楷体" panose="02010609060101010101" pitchFamily="49" charset="-122"/>
                <a:ea typeface="楷体" panose="02010609060101010101" pitchFamily="49" charset="-122"/>
              </a:rPr>
              <a:t>   </a:t>
            </a:r>
            <a:r>
              <a:rPr kumimoji="1" lang="en-US" altLang="zh-CN" sz="2400" b="1" dirty="0">
                <a:solidFill>
                  <a:srgbClr val="003300"/>
                </a:solidFill>
                <a:latin typeface="楷体" panose="02010609060101010101" pitchFamily="49" charset="-122"/>
                <a:ea typeface="楷体" panose="02010609060101010101" pitchFamily="49" charset="-122"/>
              </a:rPr>
              <a:t>C</a:t>
            </a:r>
            <a:r>
              <a:rPr kumimoji="1" lang="zh-CN" altLang="en-US" sz="2400" b="1" dirty="0">
                <a:solidFill>
                  <a:srgbClr val="003300"/>
                </a:solidFill>
                <a:latin typeface="楷体" panose="02010609060101010101" pitchFamily="49" charset="-122"/>
                <a:ea typeface="楷体" panose="02010609060101010101" pitchFamily="49" charset="-122"/>
              </a:rPr>
              <a:t>语言提供四种读写函数：</a:t>
            </a:r>
          </a:p>
          <a:p>
            <a:pPr>
              <a:lnSpc>
                <a:spcPct val="12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   字符读写、字符串读写、格式读写和数据块读写。</a:t>
            </a:r>
          </a:p>
          <a:p>
            <a:pPr>
              <a:lnSpc>
                <a:spcPct val="120000"/>
              </a:lnSpc>
              <a:spcBef>
                <a:spcPct val="30000"/>
              </a:spcBef>
            </a:pPr>
            <a:endParaRPr kumimoji="1" lang="en-US" altLang="zh-CN" sz="3000" dirty="0">
              <a:latin typeface="楷体" panose="02010609060101010101" pitchFamily="49" charset="-122"/>
              <a:ea typeface="楷体" panose="02010609060101010101" pitchFamily="49" charset="-122"/>
            </a:endParaRPr>
          </a:p>
        </p:txBody>
      </p:sp>
      <p:graphicFrame>
        <p:nvGraphicFramePr>
          <p:cNvPr id="873536" name="Group 64"/>
          <p:cNvGraphicFramePr>
            <a:graphicFrameLocks noGrp="1"/>
          </p:cNvGraphicFramePr>
          <p:nvPr>
            <p:ph idx="1"/>
            <p:custDataLst>
              <p:tags r:id="rId1"/>
            </p:custDataLst>
            <p:extLst>
              <p:ext uri="{D42A27DB-BD31-4B8C-83A1-F6EECF244321}">
                <p14:modId xmlns:p14="http://schemas.microsoft.com/office/powerpoint/2010/main" val="272612773"/>
              </p:ext>
            </p:extLst>
          </p:nvPr>
        </p:nvGraphicFramePr>
        <p:xfrm>
          <a:off x="191344" y="1988840"/>
          <a:ext cx="8253095" cy="3716020"/>
        </p:xfrm>
        <a:graphic>
          <a:graphicData uri="http://schemas.openxmlformats.org/drawingml/2006/table">
            <a:tbl>
              <a:tblPr/>
              <a:tblGrid>
                <a:gridCol w="1108075"/>
                <a:gridCol w="2635250"/>
                <a:gridCol w="1261745"/>
                <a:gridCol w="3248025"/>
              </a:tblGrid>
              <a:tr h="74803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函数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fputc</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向文件输出</a:t>
                      </a:r>
                      <a:r>
                        <a:rPr kumimoji="0"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fputs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向文件输出</a:t>
                      </a:r>
                      <a:r>
                        <a:rPr kumimoji="0"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字符串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041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fgetc</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从文件输入</a:t>
                      </a:r>
                      <a:r>
                        <a:rPr kumimoji="0"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fgets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从文件输入</a:t>
                      </a:r>
                      <a:r>
                        <a:rPr kumimoji="0"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字符串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fwrite</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向文件输出</a:t>
                      </a:r>
                      <a:r>
                        <a:rPr kumimoji="0"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数据块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fprintf</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向文件格式化输出数据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168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fread</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从文件输入</a:t>
                      </a:r>
                      <a:r>
                        <a:rPr kumimoji="0" lang="zh-CN" altLang="en-US" sz="24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数据块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fscanf</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从文件格式化输入数据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119336" y="188640"/>
            <a:ext cx="10945216" cy="5059847"/>
          </a:xfrm>
          <a:prstGeom prst="rect">
            <a:avLst/>
          </a:prstGeom>
          <a:noFill/>
          <a:ln w="9525">
            <a:noFill/>
            <a:miter lim="800000"/>
          </a:ln>
        </p:spPr>
        <p:txBody>
          <a:bodyPr wrap="square">
            <a:spAutoFit/>
          </a:bodyPr>
          <a:lstStyle/>
          <a:p>
            <a:pPr>
              <a:lnSpc>
                <a:spcPct val="120000"/>
              </a:lnSpc>
              <a:spcBef>
                <a:spcPct val="30000"/>
              </a:spcBef>
            </a:pPr>
            <a:r>
              <a:rPr kumimoji="1" lang="en-US" altLang="zh-CN" sz="3000" b="1" dirty="0" smtClean="0">
                <a:solidFill>
                  <a:schemeClr val="tx1"/>
                </a:solidFill>
                <a:latin typeface="楷体" panose="02010609060101010101" pitchFamily="49" charset="-122"/>
                <a:ea typeface="楷体" panose="02010609060101010101" pitchFamily="49" charset="-122"/>
              </a:rPr>
              <a:t>8.4.1 </a:t>
            </a:r>
            <a:r>
              <a:rPr kumimoji="1" lang="zh-CN" altLang="en-US" sz="3000" b="1" dirty="0">
                <a:solidFill>
                  <a:schemeClr val="tx1"/>
                </a:solidFill>
                <a:latin typeface="楷体" panose="02010609060101010101" pitchFamily="49" charset="-122"/>
                <a:ea typeface="楷体" panose="02010609060101010101" pitchFamily="49" charset="-122"/>
              </a:rPr>
              <a:t>文件的字符读写 </a:t>
            </a:r>
            <a:endParaRPr kumimoji="1" lang="zh-CN" altLang="en-US" sz="3000" b="1" dirty="0" smtClean="0">
              <a:solidFill>
                <a:schemeClr val="tx1"/>
              </a:solidFill>
              <a:latin typeface="楷体" panose="02010609060101010101" pitchFamily="49" charset="-122"/>
              <a:ea typeface="楷体" panose="02010609060101010101" pitchFamily="49" charset="-122"/>
            </a:endParaRP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用于一次从文件读出或向文件写入一个字符。</a:t>
            </a:r>
          </a:p>
          <a:p>
            <a:pPr>
              <a:lnSpc>
                <a:spcPct val="120000"/>
              </a:lnSpc>
              <a:spcBef>
                <a:spcPct val="30000"/>
              </a:spcBef>
            </a:pPr>
            <a:r>
              <a:rPr kumimoji="1" lang="en-US" altLang="zh-CN" sz="2400" b="1" dirty="0" smtClean="0">
                <a:solidFill>
                  <a:srgbClr val="003300"/>
                </a:solidFill>
                <a:latin typeface="楷体" panose="02010609060101010101" pitchFamily="49" charset="-122"/>
                <a:ea typeface="楷体" panose="02010609060101010101" pitchFamily="49" charset="-122"/>
              </a:rPr>
              <a:t>1</a:t>
            </a:r>
            <a:r>
              <a:rPr kumimoji="1" lang="en-US" altLang="zh-CN" sz="2400" b="1" dirty="0">
                <a:solidFill>
                  <a:srgbClr val="003300"/>
                </a:solidFill>
                <a:latin typeface="楷体" panose="02010609060101010101" pitchFamily="49" charset="-122"/>
                <a:ea typeface="楷体" panose="02010609060101010101" pitchFamily="49" charset="-122"/>
              </a:rPr>
              <a:t>. </a:t>
            </a:r>
            <a:r>
              <a:rPr kumimoji="1" lang="en-US" altLang="zh-CN" sz="2400" b="1"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fgetc</a:t>
            </a:r>
            <a:r>
              <a:rPr kumimoji="1" lang="zh-CN" altLang="en-US" sz="2400" b="1" dirty="0">
                <a:solidFill>
                  <a:srgbClr val="003300"/>
                </a:solidFill>
                <a:latin typeface="楷体" panose="02010609060101010101" pitchFamily="49" charset="-122"/>
                <a:ea typeface="楷体" panose="02010609060101010101" pitchFamily="49" charset="-122"/>
              </a:rPr>
              <a:t>函数</a:t>
            </a: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fgetc</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(FILE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a:t>
            </a:r>
            <a:r>
              <a:rPr kumimoji="1" lang="zh-CN" altLang="en-US" sz="2400" b="1" dirty="0">
                <a:solidFill>
                  <a:srgbClr val="003300"/>
                </a:solidFill>
                <a:latin typeface="楷体" panose="02010609060101010101" pitchFamily="49" charset="-122"/>
                <a:ea typeface="楷体" panose="02010609060101010101" pitchFamily="49" charset="-122"/>
              </a:rPr>
              <a:t>：从文件指针</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所指的文件的当前位置读取一个字符，然后文件指针</a:t>
            </a:r>
            <a:r>
              <a:rPr kumimoji="1" lang="zh-CN" altLang="en-US" sz="2400" b="1" dirty="0">
                <a:solidFill>
                  <a:srgbClr val="C00000"/>
                </a:solidFill>
                <a:latin typeface="楷体" panose="02010609060101010101" pitchFamily="49" charset="-122"/>
                <a:ea typeface="楷体" panose="02010609060101010101" pitchFamily="49" charset="-122"/>
              </a:rPr>
              <a:t>自动后移</a:t>
            </a:r>
            <a:r>
              <a:rPr kumimoji="1" lang="zh-CN" altLang="en-US" sz="2400" b="1" dirty="0">
                <a:solidFill>
                  <a:srgbClr val="003300"/>
                </a:solidFill>
                <a:latin typeface="楷体" panose="02010609060101010101" pitchFamily="49" charset="-122"/>
                <a:ea typeface="楷体" panose="02010609060101010101" pitchFamily="49" charset="-122"/>
              </a:rPr>
              <a:t>一个字符位置。返回值为读入的字符，</a:t>
            </a:r>
            <a:r>
              <a:rPr kumimoji="1" lang="zh-CN" altLang="en-US" sz="2400" b="1" dirty="0">
                <a:solidFill>
                  <a:srgbClr val="C00000"/>
                </a:solidFill>
                <a:latin typeface="楷体" panose="02010609060101010101" pitchFamily="49" charset="-122"/>
                <a:ea typeface="楷体" panose="02010609060101010101" pitchFamily="49" charset="-122"/>
              </a:rPr>
              <a:t>若遇文件结束，则返回结束符</a:t>
            </a:r>
            <a:r>
              <a:rPr kumimoji="1" lang="en-US" altLang="zh-CN" sz="2400" b="1" dirty="0">
                <a:solidFill>
                  <a:srgbClr val="C00000"/>
                </a:solidFill>
                <a:latin typeface="楷体" panose="02010609060101010101" pitchFamily="49" charset="-122"/>
                <a:ea typeface="楷体" panose="02010609060101010101" pitchFamily="49" charset="-122"/>
              </a:rPr>
              <a:t>EOF(-1)</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20000"/>
              </a:lnSpc>
              <a:spcBef>
                <a:spcPct val="30000"/>
              </a:spcBef>
            </a:pPr>
            <a:r>
              <a:rPr kumimoji="1" lang="zh-CN" altLang="en-US" sz="2400" b="1" dirty="0">
                <a:latin typeface="楷体" panose="02010609060101010101" pitchFamily="49" charset="-122"/>
                <a:ea typeface="楷体" panose="02010609060101010101" pitchFamily="49" charset="-122"/>
              </a:rPr>
              <a:t>如：</a:t>
            </a:r>
          </a:p>
          <a:p>
            <a:pPr>
              <a:lnSpc>
                <a:spcPct val="120000"/>
              </a:lnSpc>
              <a:spcBef>
                <a:spcPct val="30000"/>
              </a:spcBef>
            </a:pPr>
            <a:r>
              <a:rPr kumimoji="1" lang="zh-CN" altLang="en-US" sz="2400" b="1" dirty="0">
                <a:latin typeface="楷体" panose="02010609060101010101" pitchFamily="49" charset="-122"/>
                <a:ea typeface="楷体" panose="02010609060101010101" pitchFamily="49" charset="-122"/>
              </a:rPr>
              <a:t>	</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char </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ch</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20000"/>
              </a:lnSpc>
              <a:spcBef>
                <a:spcPct val="30000"/>
              </a:spcBef>
            </a:pP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ch</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fgetc</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335360" y="188640"/>
            <a:ext cx="10081120" cy="1498872"/>
          </a:xfrm>
          <a:prstGeom prst="rect">
            <a:avLst/>
          </a:prstGeom>
          <a:noFill/>
          <a:ln w="9525">
            <a:noFill/>
            <a:miter lim="800000"/>
          </a:ln>
        </p:spPr>
        <p:txBody>
          <a:bodyPr wrap="square">
            <a:spAutoFit/>
          </a:bodyPr>
          <a:lstStyle/>
          <a:p>
            <a:pPr>
              <a:lnSpc>
                <a:spcPct val="120000"/>
              </a:lnSpc>
              <a:spcBef>
                <a:spcPts val="600"/>
              </a:spcBef>
            </a:pPr>
            <a:r>
              <a:rPr kumimoji="1" lang="zh-CN" altLang="en-US" sz="2400" b="1" dirty="0">
                <a:solidFill>
                  <a:srgbClr val="C00000"/>
                </a:solidFill>
                <a:latin typeface="楷体" panose="02010609060101010101" pitchFamily="49" charset="-122"/>
                <a:ea typeface="楷体" panose="02010609060101010101" pitchFamily="49" charset="-122"/>
              </a:rPr>
              <a:t>说明：</a:t>
            </a:r>
          </a:p>
          <a:p>
            <a:pPr>
              <a:lnSpc>
                <a:spcPct val="120000"/>
              </a:lnSpc>
              <a:spcBef>
                <a:spcPts val="600"/>
              </a:spcBef>
            </a:pPr>
            <a:r>
              <a:rPr kumimoji="1" lang="zh-CN" altLang="en-US" sz="2400" b="1" dirty="0">
                <a:solidFill>
                  <a:srgbClr val="003300"/>
                </a:solidFill>
                <a:latin typeface="楷体" panose="02010609060101010101" pitchFamily="49" charset="-122"/>
                <a:ea typeface="楷体" panose="02010609060101010101" pitchFamily="49" charset="-122"/>
              </a:rPr>
              <a:t>实际使用时，经常</a:t>
            </a:r>
            <a:r>
              <a:rPr kumimoji="1" lang="zh-CN" altLang="en-US" sz="2400" b="1" dirty="0" smtClean="0">
                <a:solidFill>
                  <a:srgbClr val="003300"/>
                </a:solidFill>
                <a:latin typeface="楷体" panose="02010609060101010101" pitchFamily="49" charset="-122"/>
                <a:ea typeface="楷体" panose="02010609060101010101" pitchFamily="49" charset="-122"/>
              </a:rPr>
              <a:t>用</a:t>
            </a:r>
            <a:r>
              <a:rPr kumimoji="1" lang="en-US" altLang="zh-CN" sz="2400" b="1" dirty="0" err="1" smtClean="0">
                <a:solidFill>
                  <a:srgbClr val="003300"/>
                </a:solidFill>
                <a:latin typeface="楷体" panose="02010609060101010101" pitchFamily="49" charset="-122"/>
                <a:ea typeface="楷体" panose="02010609060101010101" pitchFamily="49" charset="-122"/>
              </a:rPr>
              <a:t>fgetc</a:t>
            </a:r>
            <a:r>
              <a:rPr kumimoji="1" lang="zh-CN" altLang="en-US" sz="2400" b="1" dirty="0" smtClean="0">
                <a:solidFill>
                  <a:srgbClr val="003300"/>
                </a:solidFill>
                <a:latin typeface="楷体" panose="02010609060101010101" pitchFamily="49" charset="-122"/>
                <a:ea typeface="楷体" panose="02010609060101010101" pitchFamily="49" charset="-122"/>
              </a:rPr>
              <a:t>函数的返回值或文件结束</a:t>
            </a:r>
            <a:r>
              <a:rPr kumimoji="1" lang="zh-CN" altLang="en-US" sz="2400" b="1" dirty="0">
                <a:solidFill>
                  <a:srgbClr val="003300"/>
                </a:solidFill>
                <a:latin typeface="楷体" panose="02010609060101010101" pitchFamily="49" charset="-122"/>
                <a:ea typeface="楷体" panose="02010609060101010101" pitchFamily="49" charset="-122"/>
              </a:rPr>
              <a:t>测试函数</a:t>
            </a:r>
            <a:r>
              <a:rPr kumimoji="1" lang="en-US" altLang="zh-CN" sz="2400" b="1" dirty="0" err="1">
                <a:solidFill>
                  <a:srgbClr val="003300"/>
                </a:solidFill>
                <a:latin typeface="楷体" panose="02010609060101010101" pitchFamily="49" charset="-122"/>
                <a:ea typeface="楷体" panose="02010609060101010101" pitchFamily="49" charset="-122"/>
              </a:rPr>
              <a:t>feof</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en-US" altLang="zh-CN" sz="2400" b="1" dirty="0">
                <a:solidFill>
                  <a:srgbClr val="003300"/>
                </a:solidFill>
                <a:latin typeface="楷体" panose="02010609060101010101" pitchFamily="49" charset="-122"/>
                <a:ea typeface="楷体" panose="02010609060101010101" pitchFamily="49" charset="-122"/>
              </a:rPr>
              <a:t> )</a:t>
            </a:r>
            <a:r>
              <a:rPr kumimoji="1" lang="zh-CN" altLang="en-US" sz="2400" b="1" dirty="0">
                <a:solidFill>
                  <a:srgbClr val="003300"/>
                </a:solidFill>
                <a:latin typeface="楷体" panose="02010609060101010101" pitchFamily="49" charset="-122"/>
                <a:ea typeface="楷体" panose="02010609060101010101" pitchFamily="49" charset="-122"/>
              </a:rPr>
              <a:t>判别</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zh-CN" sz="2400" b="1" dirty="0">
                <a:solidFill>
                  <a:srgbClr val="003300"/>
                </a:solidFill>
                <a:latin typeface="楷体" panose="02010609060101010101" pitchFamily="49" charset="-122"/>
                <a:ea typeface="楷体" panose="02010609060101010101" pitchFamily="49" charset="-122"/>
              </a:rPr>
              <a:t>所指向的文件</a:t>
            </a:r>
            <a:r>
              <a:rPr kumimoji="1" lang="zh-CN" altLang="en-US" sz="2400" b="1" dirty="0">
                <a:solidFill>
                  <a:srgbClr val="003300"/>
                </a:solidFill>
                <a:latin typeface="楷体" panose="02010609060101010101" pitchFamily="49" charset="-122"/>
                <a:ea typeface="楷体" panose="02010609060101010101" pitchFamily="49" charset="-122"/>
              </a:rPr>
              <a:t>的</a:t>
            </a:r>
            <a:r>
              <a:rPr kumimoji="1" lang="zh-CN" altLang="zh-CN" sz="2400" b="1" dirty="0">
                <a:solidFill>
                  <a:srgbClr val="003300"/>
                </a:solidFill>
                <a:latin typeface="楷体" panose="02010609060101010101" pitchFamily="49" charset="-122"/>
                <a:ea typeface="楷体" panose="02010609060101010101" pitchFamily="49" charset="-122"/>
              </a:rPr>
              <a:t>当前状态是否</a:t>
            </a:r>
            <a:r>
              <a:rPr kumimoji="1" lang="zh-CN" altLang="en-US" sz="2400" b="1" dirty="0">
                <a:solidFill>
                  <a:srgbClr val="003300"/>
                </a:solidFill>
                <a:latin typeface="楷体" panose="02010609060101010101" pitchFamily="49" charset="-122"/>
                <a:ea typeface="楷体" panose="02010609060101010101" pitchFamily="49" charset="-122"/>
              </a:rPr>
              <a:t>是</a:t>
            </a:r>
            <a:r>
              <a:rPr kumimoji="1" lang="zh-CN" altLang="zh-CN" sz="2400" b="1" dirty="0">
                <a:solidFill>
                  <a:srgbClr val="003300"/>
                </a:solidFill>
                <a:latin typeface="华文仿宋" panose="02010600040101010101" pitchFamily="2" charset="-122"/>
                <a:ea typeface="楷体" panose="02010609060101010101" pitchFamily="49" charset="-122"/>
              </a:rPr>
              <a:t>“</a:t>
            </a:r>
            <a:r>
              <a:rPr kumimoji="1" lang="zh-CN" altLang="zh-CN" sz="2400" b="1" dirty="0">
                <a:solidFill>
                  <a:srgbClr val="003300"/>
                </a:solidFill>
                <a:latin typeface="楷体" panose="02010609060101010101" pitchFamily="49" charset="-122"/>
                <a:ea typeface="楷体" panose="02010609060101010101" pitchFamily="49" charset="-122"/>
              </a:rPr>
              <a:t>文件结束</a:t>
            </a:r>
            <a:r>
              <a:rPr kumimoji="1" lang="zh-CN" altLang="zh-CN" sz="2400" b="1" dirty="0">
                <a:solidFill>
                  <a:srgbClr val="003300"/>
                </a:solidFill>
                <a:latin typeface="华文仿宋" panose="02010600040101010101" pitchFamily="2" charset="-122"/>
                <a:ea typeface="楷体" panose="02010609060101010101" pitchFamily="49" charset="-122"/>
              </a:rPr>
              <a:t>”</a:t>
            </a:r>
            <a:r>
              <a:rPr kumimoji="1" lang="zh-CN" altLang="zh-CN" sz="2400" b="1" dirty="0" smtClean="0">
                <a:solidFill>
                  <a:srgbClr val="003300"/>
                </a:solidFill>
                <a:latin typeface="楷体" panose="02010609060101010101" pitchFamily="49" charset="-122"/>
                <a:ea typeface="楷体" panose="02010609060101010101" pitchFamily="49" charset="-122"/>
              </a:rPr>
              <a:t>。     </a:t>
            </a:r>
            <a:endParaRPr kumimoji="1" lang="en-US" altLang="zh-CN" sz="2400" b="1" dirty="0" smtClean="0">
              <a:solidFill>
                <a:srgbClr val="003300"/>
              </a:solidFill>
              <a:latin typeface="楷体" panose="02010609060101010101" pitchFamily="49" charset="-122"/>
              <a:ea typeface="楷体" panose="02010609060101010101" pitchFamily="49" charset="-122"/>
            </a:endParaRPr>
          </a:p>
        </p:txBody>
      </p:sp>
      <p:sp>
        <p:nvSpPr>
          <p:cNvPr id="2" name="TextBox 1"/>
          <p:cNvSpPr txBox="1"/>
          <p:nvPr/>
        </p:nvSpPr>
        <p:spPr>
          <a:xfrm>
            <a:off x="364432" y="2060848"/>
            <a:ext cx="4032448" cy="2095958"/>
          </a:xfrm>
          <a:prstGeom prst="rect">
            <a:avLst/>
          </a:prstGeom>
          <a:noFill/>
          <a:ln w="19050">
            <a:solidFill>
              <a:srgbClr val="C00000"/>
            </a:solidFill>
          </a:ln>
        </p:spPr>
        <p:txBody>
          <a:bodyPr wrap="square" rtlCol="0">
            <a:spAutoFit/>
          </a:bodyPr>
          <a:lstStyle/>
          <a:p>
            <a:pPr algn="just">
              <a:lnSpc>
                <a:spcPct val="120000"/>
              </a:lnSpc>
              <a:spcBef>
                <a:spcPts val="600"/>
              </a:spcBef>
            </a:pPr>
            <a:endPar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20000"/>
              </a:lnSpc>
              <a:spcBef>
                <a:spcPts val="600"/>
              </a:spcBef>
            </a:pP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while</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ch</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fgetc</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))!=EOF)</a:t>
            </a:r>
          </a:p>
          <a:p>
            <a:pPr algn="just">
              <a:lnSpc>
                <a:spcPct val="120000"/>
              </a:lnSpc>
              <a:spcBef>
                <a:spcPts val="600"/>
              </a:spcBef>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putchar</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(c);</a:t>
            </a:r>
          </a:p>
          <a:p>
            <a:pPr algn="just">
              <a:lnSpc>
                <a:spcPct val="120000"/>
              </a:lnSpc>
              <a:spcBef>
                <a:spcPts val="600"/>
              </a:spcBef>
            </a:pPr>
            <a:endPar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Box 5"/>
          <p:cNvSpPr txBox="1"/>
          <p:nvPr/>
        </p:nvSpPr>
        <p:spPr>
          <a:xfrm>
            <a:off x="6168008" y="2060847"/>
            <a:ext cx="4032448" cy="2616101"/>
          </a:xfrm>
          <a:prstGeom prst="rect">
            <a:avLst/>
          </a:prstGeom>
          <a:noFill/>
          <a:ln w="19050">
            <a:solidFill>
              <a:srgbClr val="C00000"/>
            </a:solidFill>
          </a:ln>
        </p:spPr>
        <p:txBody>
          <a:bodyPr wrap="square" rtlCol="0">
            <a:spAutoFit/>
          </a:bodyPr>
          <a:lstStyle/>
          <a:p>
            <a:pPr algn="just">
              <a:lnSpc>
                <a:spcPct val="120000"/>
              </a:lnSpc>
              <a:spcBef>
                <a:spcPts val="600"/>
              </a:spcBef>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while(!</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feof</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20000"/>
              </a:lnSpc>
              <a:spcBef>
                <a:spcPts val="600"/>
              </a:spcBef>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20000"/>
              </a:lnSpc>
              <a:spcBef>
                <a:spcPts val="600"/>
              </a:spcBef>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ch</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fgetc</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20000"/>
              </a:lnSpc>
              <a:spcBef>
                <a:spcPts val="600"/>
              </a:spcBef>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putchar</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(c);</a:t>
            </a:r>
          </a:p>
          <a:p>
            <a:pPr algn="just">
              <a:lnSpc>
                <a:spcPct val="120000"/>
              </a:lnSpc>
              <a:spcBef>
                <a:spcPts val="600"/>
              </a:spcBef>
            </a:pP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7" name="云形标注 6"/>
          <p:cNvSpPr/>
          <p:nvPr/>
        </p:nvSpPr>
        <p:spPr bwMode="auto">
          <a:xfrm>
            <a:off x="377345" y="4797152"/>
            <a:ext cx="4019535" cy="792088"/>
          </a:xfrm>
          <a:prstGeom prst="cloudCallout">
            <a:avLst>
              <a:gd name="adj1" fmla="val -4340"/>
              <a:gd name="adj2" fmla="val -27314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2200" b="1" dirty="0" err="1">
                <a:latin typeface="Times New Roman" panose="02020603050405020304" pitchFamily="18" charset="0"/>
                <a:ea typeface="楷体" panose="02010609060101010101" pitchFamily="49" charset="-122"/>
                <a:cs typeface="Times New Roman" panose="02020603050405020304" pitchFamily="18" charset="0"/>
              </a:rPr>
              <a:t>fgetc</a:t>
            </a:r>
            <a:r>
              <a:rPr lang="zh-CN" altLang="en-US" sz="2200" b="1" dirty="0">
                <a:ea typeface="楷体" panose="02010609060101010101" pitchFamily="49" charset="-122"/>
              </a:rPr>
              <a:t>遇文件结束</a:t>
            </a:r>
            <a:r>
              <a:rPr lang="zh-CN" altLang="en-US" sz="2200" b="1" dirty="0" smtClean="0">
                <a:ea typeface="楷体" panose="02010609060101010101" pitchFamily="49" charset="-122"/>
              </a:rPr>
              <a:t>，返回</a:t>
            </a:r>
            <a:r>
              <a:rPr lang="zh-CN" altLang="en-US" sz="2200" b="1" dirty="0">
                <a:ea typeface="楷体" panose="02010609060101010101" pitchFamily="49" charset="-122"/>
              </a:rPr>
              <a:t>结束符</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EOF</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云形标注 7"/>
          <p:cNvSpPr/>
          <p:nvPr/>
        </p:nvSpPr>
        <p:spPr bwMode="auto">
          <a:xfrm>
            <a:off x="6672064" y="4797152"/>
            <a:ext cx="4019535" cy="792088"/>
          </a:xfrm>
          <a:prstGeom prst="cloudCallout">
            <a:avLst>
              <a:gd name="adj1" fmla="val -29797"/>
              <a:gd name="adj2" fmla="val -34460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2200" b="1" dirty="0" err="1" smtClean="0">
                <a:latin typeface="Times New Roman" panose="02020603050405020304" pitchFamily="18" charset="0"/>
                <a:ea typeface="楷体" panose="02010609060101010101" pitchFamily="49" charset="-122"/>
                <a:cs typeface="Times New Roman" panose="02020603050405020304" pitchFamily="18" charset="0"/>
              </a:rPr>
              <a:t>feof</a:t>
            </a:r>
            <a:r>
              <a:rPr lang="zh-CN" altLang="en-US" sz="2200" b="1" dirty="0" smtClean="0">
                <a:ea typeface="楷体" panose="02010609060101010101" pitchFamily="49" charset="-122"/>
              </a:rPr>
              <a:t>遇</a:t>
            </a:r>
            <a:r>
              <a:rPr lang="zh-CN" altLang="en-US" sz="2200" b="1" dirty="0">
                <a:ea typeface="楷体" panose="02010609060101010101" pitchFamily="49" charset="-122"/>
              </a:rPr>
              <a:t>文件结束</a:t>
            </a:r>
            <a:r>
              <a:rPr lang="zh-CN" altLang="en-US" sz="2200" b="1" dirty="0" smtClean="0">
                <a:ea typeface="楷体" panose="02010609060101010101" pitchFamily="49" charset="-122"/>
              </a:rPr>
              <a:t>，返回</a:t>
            </a:r>
            <a:r>
              <a:rPr lang="en-US" altLang="zh-CN" sz="2200" b="1" dirty="0" smtClean="0">
                <a:ea typeface="楷体" panose="02010609060101010101" pitchFamily="49" charset="-122"/>
              </a:rPr>
              <a:t>1,</a:t>
            </a:r>
            <a:r>
              <a:rPr lang="zh-CN" altLang="en-US" sz="2200" b="1" dirty="0" smtClean="0">
                <a:ea typeface="楷体" panose="02010609060101010101" pitchFamily="49" charset="-122"/>
              </a:rPr>
              <a:t>否则返回</a:t>
            </a:r>
            <a:r>
              <a:rPr lang="en-US" altLang="zh-CN" sz="2200" b="1" dirty="0" smtClean="0">
                <a:ea typeface="楷体" panose="02010609060101010101" pitchFamily="49" charset="-122"/>
              </a:rPr>
              <a:t>0</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101342" y="188640"/>
            <a:ext cx="10243130" cy="3305520"/>
          </a:xfrm>
          <a:prstGeom prst="rect">
            <a:avLst/>
          </a:prstGeom>
          <a:noFill/>
          <a:ln w="9525">
            <a:noFill/>
            <a:miter lim="800000"/>
          </a:ln>
        </p:spPr>
        <p:txBody>
          <a:bodyPr wrap="square">
            <a:spAutoFit/>
          </a:bodyPr>
          <a:lstStyle/>
          <a:p>
            <a:pPr algn="just">
              <a:lnSpc>
                <a:spcPct val="120000"/>
              </a:lnSpc>
              <a:spcBef>
                <a:spcPct val="30000"/>
              </a:spcBef>
            </a:pPr>
            <a:r>
              <a:rPr kumimoji="1" lang="en-US" altLang="zh-CN" sz="3000" b="1" dirty="0">
                <a:solidFill>
                  <a:schemeClr val="tx1"/>
                </a:solidFill>
                <a:latin typeface="楷体" panose="02010609060101010101" pitchFamily="49" charset="-122"/>
                <a:ea typeface="楷体" panose="02010609060101010101" pitchFamily="49" charset="-122"/>
              </a:rPr>
              <a:t>2. </a:t>
            </a:r>
            <a:r>
              <a:rPr kumimoji="1" lang="en-US" altLang="zh-CN" sz="3000" b="1" dirty="0" err="1">
                <a:solidFill>
                  <a:schemeClr val="tx1"/>
                </a:solidFill>
                <a:latin typeface="楷体" panose="02010609060101010101" pitchFamily="49" charset="-122"/>
                <a:ea typeface="楷体" panose="02010609060101010101" pitchFamily="49" charset="-122"/>
              </a:rPr>
              <a:t>fputc</a:t>
            </a:r>
            <a:r>
              <a:rPr kumimoji="1" lang="zh-CN" altLang="en-US" sz="3000" b="1" dirty="0">
                <a:solidFill>
                  <a:schemeClr val="tx1"/>
                </a:solidFill>
                <a:latin typeface="楷体" panose="02010609060101010101" pitchFamily="49" charset="-122"/>
                <a:ea typeface="楷体" panose="02010609060101010101" pitchFamily="49" charset="-122"/>
              </a:rPr>
              <a:t>函数</a:t>
            </a:r>
            <a:endParaRPr kumimoji="1" lang="zh-CN" altLang="en-US" sz="3000" b="1" dirty="0">
              <a:solidFill>
                <a:srgbClr val="003399"/>
              </a:solidFill>
              <a:latin typeface="楷体" panose="02010609060101010101" pitchFamily="49" charset="-122"/>
              <a:ea typeface="楷体" panose="02010609060101010101" pitchFamily="49" charset="-122"/>
            </a:endParaRPr>
          </a:p>
          <a:p>
            <a:pPr algn="just">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p>
          <a:p>
            <a:pPr algn="just">
              <a:lnSpc>
                <a:spcPct val="12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b="1"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fputc</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ch,FILE</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gn="just">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把</a:t>
            </a:r>
            <a:r>
              <a:rPr kumimoji="1" lang="en-US" altLang="zh-CN" sz="2400" b="1" dirty="0" err="1">
                <a:solidFill>
                  <a:srgbClr val="003300"/>
                </a:solidFill>
                <a:latin typeface="楷体" panose="02010609060101010101" pitchFamily="49" charset="-122"/>
                <a:ea typeface="楷体" panose="02010609060101010101" pitchFamily="49" charset="-122"/>
              </a:rPr>
              <a:t>ch</a:t>
            </a:r>
            <a:r>
              <a:rPr kumimoji="1" lang="zh-CN" altLang="en-US" sz="2400" b="1" dirty="0">
                <a:solidFill>
                  <a:srgbClr val="003300"/>
                </a:solidFill>
                <a:latin typeface="楷体" panose="02010609060101010101" pitchFamily="49" charset="-122"/>
                <a:ea typeface="楷体" panose="02010609060101010101" pitchFamily="49" charset="-122"/>
              </a:rPr>
              <a:t>中的字符写入</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所指的文件当前位置处，并使文件写</a:t>
            </a:r>
            <a:r>
              <a:rPr kumimoji="1" lang="zh-CN" altLang="en-US" sz="2400" b="1" dirty="0" smtClean="0">
                <a:solidFill>
                  <a:srgbClr val="C00000"/>
                </a:solidFill>
                <a:latin typeface="楷体" panose="02010609060101010101" pitchFamily="49" charset="-122"/>
                <a:ea typeface="楷体" panose="02010609060101010101" pitchFamily="49" charset="-122"/>
              </a:rPr>
              <a:t>指针自动后</a:t>
            </a:r>
            <a:r>
              <a:rPr kumimoji="1" lang="zh-CN" altLang="en-US" sz="2400" b="1" dirty="0">
                <a:solidFill>
                  <a:srgbClr val="C00000"/>
                </a:solidFill>
                <a:latin typeface="楷体" panose="02010609060101010101" pitchFamily="49" charset="-122"/>
                <a:ea typeface="楷体" panose="02010609060101010101" pitchFamily="49" charset="-122"/>
              </a:rPr>
              <a:t>移</a:t>
            </a:r>
            <a:r>
              <a:rPr kumimoji="1" lang="zh-CN" altLang="en-US" sz="2400" b="1" dirty="0">
                <a:solidFill>
                  <a:srgbClr val="003300"/>
                </a:solidFill>
                <a:latin typeface="楷体" panose="02010609060101010101" pitchFamily="49" charset="-122"/>
                <a:ea typeface="楷体" panose="02010609060101010101" pitchFamily="49" charset="-122"/>
              </a:rPr>
              <a:t>一个字符位置。如果该函数的写操作成功，则返回该字符值，否则返回</a:t>
            </a:r>
            <a:r>
              <a:rPr kumimoji="1" lang="en-US" altLang="zh-CN" sz="2400" b="1" dirty="0">
                <a:solidFill>
                  <a:srgbClr val="003300"/>
                </a:solidFill>
                <a:latin typeface="楷体" panose="02010609060101010101" pitchFamily="49" charset="-122"/>
                <a:ea typeface="楷体" panose="02010609060101010101" pitchFamily="49" charset="-122"/>
              </a:rPr>
              <a:t>EOF</a:t>
            </a:r>
            <a:r>
              <a:rPr kumimoji="1" lang="zh-CN" altLang="en-US" sz="2400" b="1" dirty="0">
                <a:solidFill>
                  <a:srgbClr val="003300"/>
                </a:solidFill>
                <a:latin typeface="楷体" panose="02010609060101010101" pitchFamily="49" charset="-122"/>
                <a:ea typeface="楷体" panose="02010609060101010101" pitchFamily="49" charset="-122"/>
              </a:rPr>
              <a:t>。</a:t>
            </a:r>
          </a:p>
        </p:txBody>
      </p:sp>
      <p:sp>
        <p:nvSpPr>
          <p:cNvPr id="4" name="云形标注 3"/>
          <p:cNvSpPr/>
          <p:nvPr/>
        </p:nvSpPr>
        <p:spPr bwMode="auto">
          <a:xfrm>
            <a:off x="1415480" y="3789040"/>
            <a:ext cx="4019535" cy="792088"/>
          </a:xfrm>
          <a:prstGeom prst="cloudCallout">
            <a:avLst>
              <a:gd name="adj1" fmla="val -16256"/>
              <a:gd name="adj2" fmla="val -30200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lang="zh-CN" altLang="en-US" sz="2200" b="1" dirty="0">
                <a:latin typeface="楷体" panose="02010609060101010101" pitchFamily="49" charset="-122"/>
                <a:ea typeface="楷体" panose="02010609060101010101" pitchFamily="49" charset="-122"/>
              </a:rPr>
              <a:t>虽然被定义为整型，但仅用其低八位。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263352" y="116632"/>
            <a:ext cx="10297144" cy="2012859"/>
          </a:xfrm>
          <a:prstGeom prst="rect">
            <a:avLst/>
          </a:prstGeom>
          <a:noFill/>
          <a:ln w="9525">
            <a:noFill/>
            <a:miter lim="800000"/>
          </a:ln>
        </p:spPr>
        <p:txBody>
          <a:bodyPr wrap="square">
            <a:spAutoFit/>
          </a:bodyPr>
          <a:lstStyle/>
          <a:p>
            <a:pPr marL="144000">
              <a:lnSpc>
                <a:spcPct val="130000"/>
              </a:lnSpc>
            </a:pPr>
            <a:r>
              <a:rPr kumimoji="1" lang="en-US" altLang="zh-CN" sz="2400" b="1" dirty="0" smtClean="0">
                <a:solidFill>
                  <a:schemeClr val="tx1"/>
                </a:solidFill>
                <a:latin typeface="楷体" panose="02010609060101010101" pitchFamily="49" charset="-122"/>
                <a:ea typeface="楷体" panose="02010609060101010101" pitchFamily="49" charset="-122"/>
              </a:rPr>
              <a:t>【</a:t>
            </a:r>
            <a:r>
              <a:rPr kumimoji="1" lang="zh-CN" altLang="en-US" sz="2400" b="1" dirty="0" smtClean="0">
                <a:solidFill>
                  <a:schemeClr val="tx1"/>
                </a:solidFill>
                <a:latin typeface="楷体" panose="02010609060101010101" pitchFamily="49" charset="-122"/>
                <a:ea typeface="楷体" panose="02010609060101010101" pitchFamily="49" charset="-122"/>
              </a:rPr>
              <a:t>例</a:t>
            </a:r>
            <a:r>
              <a:rPr kumimoji="1" lang="en-US" altLang="zh-CN" sz="2400" b="1" dirty="0" smtClean="0">
                <a:solidFill>
                  <a:schemeClr val="tx1"/>
                </a:solidFill>
                <a:latin typeface="楷体" panose="02010609060101010101" pitchFamily="49" charset="-122"/>
                <a:ea typeface="楷体" panose="02010609060101010101" pitchFamily="49" charset="-122"/>
              </a:rPr>
              <a:t>8.2】</a:t>
            </a:r>
            <a:r>
              <a:rPr kumimoji="1" lang="zh-CN" altLang="en-US" sz="2400" b="1" dirty="0">
                <a:solidFill>
                  <a:srgbClr val="003300"/>
                </a:solidFill>
                <a:latin typeface="楷体" panose="02010609060101010101" pitchFamily="49" charset="-122"/>
                <a:ea typeface="楷体" panose="02010609060101010101" pitchFamily="49" charset="-122"/>
              </a:rPr>
              <a:t>编写程序将文件</a:t>
            </a:r>
            <a:r>
              <a:rPr kumimoji="1" lang="en-US" altLang="zh-CN" sz="2400" b="1" dirty="0">
                <a:solidFill>
                  <a:srgbClr val="003300"/>
                </a:solidFill>
                <a:latin typeface="楷体" panose="02010609060101010101" pitchFamily="49" charset="-122"/>
                <a:ea typeface="楷体" panose="02010609060101010101" pitchFamily="49" charset="-122"/>
              </a:rPr>
              <a:t>file1.txt</a:t>
            </a:r>
            <a:r>
              <a:rPr kumimoji="1" lang="zh-CN" altLang="en-US" sz="2400" b="1" dirty="0">
                <a:solidFill>
                  <a:srgbClr val="003300"/>
                </a:solidFill>
                <a:latin typeface="楷体" panose="02010609060101010101" pitchFamily="49" charset="-122"/>
                <a:ea typeface="楷体" panose="02010609060101010101" pitchFamily="49" charset="-122"/>
              </a:rPr>
              <a:t>的内容显示在</a:t>
            </a:r>
            <a:r>
              <a:rPr kumimoji="1" lang="zh-CN" altLang="en-US" sz="2400" b="1" dirty="0" smtClean="0">
                <a:solidFill>
                  <a:srgbClr val="003300"/>
                </a:solidFill>
                <a:latin typeface="楷体" panose="02010609060101010101" pitchFamily="49" charset="-122"/>
                <a:ea typeface="楷体" panose="02010609060101010101" pitchFamily="49" charset="-122"/>
              </a:rPr>
              <a:t>屏幕</a:t>
            </a:r>
            <a:r>
              <a:rPr kumimoji="1" lang="zh-CN" altLang="en-US" sz="2400" b="1" dirty="0">
                <a:solidFill>
                  <a:srgbClr val="003300"/>
                </a:solidFill>
                <a:latin typeface="楷体" panose="02010609060101010101" pitchFamily="49" charset="-122"/>
                <a:ea typeface="楷体" panose="02010609060101010101" pitchFamily="49" charset="-122"/>
              </a:rPr>
              <a:t>上</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同时还将该</a:t>
            </a:r>
            <a:r>
              <a:rPr kumimoji="1" lang="zh-CN" altLang="en-US" sz="2400" b="1" dirty="0" smtClean="0">
                <a:solidFill>
                  <a:srgbClr val="003300"/>
                </a:solidFill>
                <a:latin typeface="楷体" panose="02010609060101010101" pitchFamily="49" charset="-122"/>
                <a:ea typeface="楷体" panose="02010609060101010101" pitchFamily="49" charset="-122"/>
              </a:rPr>
              <a:t>文件 中</a:t>
            </a:r>
            <a:r>
              <a:rPr kumimoji="1" lang="zh-CN" altLang="en-US" sz="2400" b="1" dirty="0">
                <a:solidFill>
                  <a:srgbClr val="003300"/>
                </a:solidFill>
                <a:latin typeface="楷体" panose="02010609060101010101" pitchFamily="49" charset="-122"/>
                <a:ea typeface="楷体" panose="02010609060101010101" pitchFamily="49" charset="-122"/>
              </a:rPr>
              <a:t>的</a:t>
            </a:r>
            <a:r>
              <a:rPr kumimoji="1" lang="zh-CN" altLang="en-US" sz="2400" b="1" dirty="0">
                <a:solidFill>
                  <a:srgbClr val="C00000"/>
                </a:solidFill>
                <a:latin typeface="楷体" panose="02010609060101010101" pitchFamily="49" charset="-122"/>
                <a:ea typeface="楷体" panose="02010609060101010101" pitchFamily="49" charset="-122"/>
              </a:rPr>
              <a:t>数字字符</a:t>
            </a:r>
            <a:r>
              <a:rPr kumimoji="1" lang="zh-CN" altLang="en-US" sz="2400" b="1" dirty="0">
                <a:solidFill>
                  <a:srgbClr val="003300"/>
                </a:solidFill>
                <a:latin typeface="楷体" panose="02010609060101010101" pitchFamily="49" charset="-122"/>
                <a:ea typeface="楷体" panose="02010609060101010101" pitchFamily="49" charset="-122"/>
              </a:rPr>
              <a:t>复制到</a:t>
            </a:r>
            <a:r>
              <a:rPr kumimoji="1" lang="zh-CN" altLang="en-US" sz="2400" b="1" dirty="0" smtClean="0">
                <a:solidFill>
                  <a:srgbClr val="003300"/>
                </a:solidFill>
                <a:latin typeface="楷体" panose="02010609060101010101" pitchFamily="49" charset="-122"/>
                <a:ea typeface="楷体" panose="02010609060101010101" pitchFamily="49" charset="-122"/>
              </a:rPr>
              <a:t>文件</a:t>
            </a:r>
            <a:r>
              <a:rPr kumimoji="1" lang="en-US" altLang="zh-CN" sz="2400" b="1" dirty="0">
                <a:solidFill>
                  <a:srgbClr val="003300"/>
                </a:solidFill>
                <a:latin typeface="楷体" panose="02010609060101010101" pitchFamily="49" charset="-122"/>
                <a:ea typeface="楷体" panose="02010609060101010101" pitchFamily="49" charset="-122"/>
              </a:rPr>
              <a:t>file2.txt</a:t>
            </a:r>
            <a:r>
              <a:rPr kumimoji="1" lang="zh-CN" altLang="en-US" sz="2400" b="1" dirty="0">
                <a:solidFill>
                  <a:srgbClr val="003300"/>
                </a:solidFill>
                <a:latin typeface="楷体" panose="02010609060101010101" pitchFamily="49" charset="-122"/>
                <a:ea typeface="楷体" panose="02010609060101010101" pitchFamily="49" charset="-122"/>
              </a:rPr>
              <a:t>中。</a:t>
            </a:r>
          </a:p>
          <a:p>
            <a:pPr>
              <a:lnSpc>
                <a:spcPct val="130000"/>
              </a:lnSpc>
            </a:pPr>
            <a:r>
              <a:rPr kumimoji="1" lang="zh-CN" altLang="en-US" sz="2400" b="1" dirty="0">
                <a:solidFill>
                  <a:srgbClr val="FF3300"/>
                </a:solidFill>
                <a:latin typeface="楷体" panose="02010609060101010101" pitchFamily="49" charset="-122"/>
                <a:ea typeface="楷体" panose="02010609060101010101" pitchFamily="49" charset="-122"/>
              </a:rPr>
              <a:t> </a:t>
            </a:r>
            <a:r>
              <a:rPr kumimoji="1" lang="zh-CN" altLang="en-US" sz="2400" b="1" dirty="0">
                <a:solidFill>
                  <a:srgbClr val="C00000"/>
                </a:solidFill>
                <a:latin typeface="楷体" panose="02010609060101010101" pitchFamily="49" charset="-122"/>
                <a:ea typeface="楷体" panose="02010609060101010101" pitchFamily="49" charset="-122"/>
              </a:rPr>
              <a:t>分析</a:t>
            </a:r>
            <a:r>
              <a:rPr kumimoji="1" lang="en-US" altLang="zh-CN" sz="2400" b="1" dirty="0">
                <a:solidFill>
                  <a:srgbClr val="C00000"/>
                </a:solidFill>
                <a:latin typeface="楷体" panose="02010609060101010101" pitchFamily="49" charset="-122"/>
                <a:ea typeface="楷体" panose="02010609060101010101" pitchFamily="49" charset="-122"/>
              </a:rPr>
              <a:t>:</a:t>
            </a:r>
            <a:r>
              <a:rPr kumimoji="1" lang="en-US" altLang="zh-CN" sz="2400" b="1" dirty="0">
                <a:solidFill>
                  <a:srgbClr val="003300"/>
                </a:solidFill>
                <a:latin typeface="楷体" panose="02010609060101010101" pitchFamily="49" charset="-122"/>
                <a:ea typeface="楷体" panose="02010609060101010101" pitchFamily="49" charset="-122"/>
              </a:rPr>
              <a:t> </a:t>
            </a:r>
          </a:p>
          <a:p>
            <a:pPr>
              <a:lnSpc>
                <a:spcPct val="130000"/>
              </a:lnSpc>
            </a:pPr>
            <a:r>
              <a:rPr kumimoji="1" lang="en-US" altLang="zh-CN" sz="2400" b="1" dirty="0">
                <a:solidFill>
                  <a:srgbClr val="003300"/>
                </a:solidFill>
                <a:latin typeface="楷体" panose="02010609060101010101" pitchFamily="49" charset="-122"/>
                <a:ea typeface="楷体" panose="02010609060101010101" pitchFamily="49" charset="-122"/>
              </a:rPr>
              <a:t> </a:t>
            </a:r>
            <a:r>
              <a:rPr kumimoji="1" lang="zh-CN" altLang="en-US" sz="2400" b="1" dirty="0" smtClean="0">
                <a:solidFill>
                  <a:srgbClr val="003300"/>
                </a:solidFill>
                <a:latin typeface="楷体" panose="02010609060101010101" pitchFamily="49" charset="-122"/>
                <a:ea typeface="楷体" panose="02010609060101010101" pitchFamily="49" charset="-122"/>
              </a:rPr>
              <a:t>程序</a:t>
            </a:r>
            <a:r>
              <a:rPr kumimoji="1" lang="zh-CN" altLang="en-US" sz="2400" b="1" dirty="0">
                <a:solidFill>
                  <a:srgbClr val="003300"/>
                </a:solidFill>
                <a:latin typeface="楷体" panose="02010609060101010101" pitchFamily="49" charset="-122"/>
                <a:ea typeface="楷体" panose="02010609060101010101" pitchFamily="49" charset="-122"/>
              </a:rPr>
              <a:t>涉及文本文件的读写两种操作，操作方式如下：</a:t>
            </a:r>
          </a:p>
        </p:txBody>
      </p:sp>
      <p:sp>
        <p:nvSpPr>
          <p:cNvPr id="25604" name="Oval 6"/>
          <p:cNvSpPr>
            <a:spLocks noChangeArrowheads="1"/>
          </p:cNvSpPr>
          <p:nvPr/>
        </p:nvSpPr>
        <p:spPr bwMode="auto">
          <a:xfrm>
            <a:off x="514622" y="3069158"/>
            <a:ext cx="1296988" cy="719138"/>
          </a:xfrm>
          <a:prstGeom prst="ellipse">
            <a:avLst/>
          </a:prstGeom>
          <a:solidFill>
            <a:schemeClr val="accent3">
              <a:lumMod val="95000"/>
            </a:schemeClr>
          </a:solidFill>
          <a:ln w="9525">
            <a:solidFill>
              <a:srgbClr val="C00000"/>
            </a:solidFill>
            <a:round/>
          </a:ln>
        </p:spPr>
        <p:txBody>
          <a:bodyPr wrap="none" anchor="ctr"/>
          <a:lstStyle/>
          <a:p>
            <a:pPr algn="ctr"/>
            <a:r>
              <a:rPr lang="zh-CN" altLang="en-US" sz="2400" b="1" dirty="0">
                <a:ea typeface="楷体" panose="02010609060101010101" pitchFamily="49" charset="-122"/>
              </a:rPr>
              <a:t>文件</a:t>
            </a:r>
            <a:r>
              <a:rPr lang="en-US" altLang="zh-CN" sz="2400" b="1" dirty="0">
                <a:ea typeface="楷体" panose="02010609060101010101" pitchFamily="49" charset="-122"/>
              </a:rPr>
              <a:t>1</a:t>
            </a:r>
            <a:endParaRPr lang="zh-CN" altLang="en-US" sz="2400" b="1" dirty="0">
              <a:ea typeface="楷体" panose="02010609060101010101" pitchFamily="49" charset="-122"/>
            </a:endParaRPr>
          </a:p>
        </p:txBody>
      </p:sp>
      <p:sp>
        <p:nvSpPr>
          <p:cNvPr id="25605" name="Line 7"/>
          <p:cNvSpPr>
            <a:spLocks noChangeShapeType="1"/>
          </p:cNvSpPr>
          <p:nvPr/>
        </p:nvSpPr>
        <p:spPr bwMode="auto">
          <a:xfrm>
            <a:off x="1773510" y="3427933"/>
            <a:ext cx="2160587" cy="0"/>
          </a:xfrm>
          <a:prstGeom prst="line">
            <a:avLst/>
          </a:prstGeom>
          <a:noFill/>
          <a:ln w="9525">
            <a:solidFill>
              <a:schemeClr val="tx1"/>
            </a:solidFill>
            <a:round/>
            <a:tailEnd type="triangle" w="med" len="med"/>
          </a:ln>
        </p:spPr>
        <p:txBody>
          <a:bodyPr/>
          <a:lstStyle/>
          <a:p>
            <a:endParaRPr lang="zh-CN" altLang="en-US"/>
          </a:p>
        </p:txBody>
      </p:sp>
      <p:sp>
        <p:nvSpPr>
          <p:cNvPr id="25606" name="Rectangle 8"/>
          <p:cNvSpPr>
            <a:spLocks noChangeArrowheads="1"/>
          </p:cNvSpPr>
          <p:nvPr/>
        </p:nvSpPr>
        <p:spPr bwMode="auto">
          <a:xfrm>
            <a:off x="3934097" y="2996133"/>
            <a:ext cx="1657350" cy="865188"/>
          </a:xfrm>
          <a:prstGeom prst="rect">
            <a:avLst/>
          </a:prstGeom>
          <a:solidFill>
            <a:schemeClr val="accent3">
              <a:lumMod val="95000"/>
            </a:schemeClr>
          </a:solidFill>
          <a:ln w="9525">
            <a:solidFill>
              <a:srgbClr val="C00000"/>
            </a:solidFill>
            <a:miter lim="800000"/>
          </a:ln>
        </p:spPr>
        <p:txBody>
          <a:bodyPr wrap="none" anchor="ctr"/>
          <a:lstStyle/>
          <a:p>
            <a:pPr algn="ctr"/>
            <a:r>
              <a:rPr lang="zh-CN" altLang="en-US" sz="2400" b="1" dirty="0">
                <a:ea typeface="楷体" panose="02010609060101010101" pitchFamily="49" charset="-122"/>
              </a:rPr>
              <a:t>变量</a:t>
            </a:r>
          </a:p>
        </p:txBody>
      </p:sp>
      <p:sp>
        <p:nvSpPr>
          <p:cNvPr id="25607" name="Line 9"/>
          <p:cNvSpPr>
            <a:spLocks noChangeShapeType="1"/>
          </p:cNvSpPr>
          <p:nvPr/>
        </p:nvSpPr>
        <p:spPr bwMode="auto">
          <a:xfrm>
            <a:off x="5591447" y="3427933"/>
            <a:ext cx="2447925" cy="0"/>
          </a:xfrm>
          <a:prstGeom prst="line">
            <a:avLst/>
          </a:prstGeom>
          <a:noFill/>
          <a:ln w="9525">
            <a:solidFill>
              <a:schemeClr val="tx1"/>
            </a:solidFill>
            <a:round/>
            <a:tailEnd type="triangle" w="med" len="med"/>
          </a:ln>
        </p:spPr>
        <p:txBody>
          <a:bodyPr/>
          <a:lstStyle/>
          <a:p>
            <a:endParaRPr lang="zh-CN" altLang="en-US"/>
          </a:p>
        </p:txBody>
      </p:sp>
      <p:sp>
        <p:nvSpPr>
          <p:cNvPr id="25608" name="Oval 10"/>
          <p:cNvSpPr>
            <a:spLocks noChangeArrowheads="1"/>
          </p:cNvSpPr>
          <p:nvPr/>
        </p:nvSpPr>
        <p:spPr bwMode="auto">
          <a:xfrm>
            <a:off x="8039372" y="2996133"/>
            <a:ext cx="1296988" cy="719138"/>
          </a:xfrm>
          <a:prstGeom prst="ellipse">
            <a:avLst/>
          </a:prstGeom>
          <a:solidFill>
            <a:schemeClr val="accent3">
              <a:lumMod val="95000"/>
            </a:schemeClr>
          </a:solidFill>
          <a:ln w="9525">
            <a:solidFill>
              <a:srgbClr val="C00000"/>
            </a:solidFill>
            <a:round/>
          </a:ln>
        </p:spPr>
        <p:txBody>
          <a:bodyPr wrap="none" anchor="ctr"/>
          <a:lstStyle/>
          <a:p>
            <a:pPr algn="ctr"/>
            <a:r>
              <a:rPr lang="zh-CN" altLang="en-US" sz="2400" b="1" dirty="0">
                <a:ea typeface="楷体" panose="02010609060101010101" pitchFamily="49" charset="-122"/>
              </a:rPr>
              <a:t>文件</a:t>
            </a:r>
            <a:r>
              <a:rPr lang="en-US" altLang="zh-CN" sz="2400" b="1" dirty="0">
                <a:ea typeface="楷体" panose="02010609060101010101" pitchFamily="49" charset="-122"/>
              </a:rPr>
              <a:t>2</a:t>
            </a:r>
            <a:endParaRPr lang="zh-CN" altLang="en-US" sz="2400" b="1" dirty="0">
              <a:ea typeface="楷体" panose="02010609060101010101" pitchFamily="49" charset="-122"/>
            </a:endParaRPr>
          </a:p>
        </p:txBody>
      </p:sp>
      <p:sp>
        <p:nvSpPr>
          <p:cNvPr id="25609" name="Text Box 11"/>
          <p:cNvSpPr txBox="1">
            <a:spLocks noChangeArrowheads="1"/>
          </p:cNvSpPr>
          <p:nvPr/>
        </p:nvSpPr>
        <p:spPr bwMode="auto">
          <a:xfrm>
            <a:off x="694010" y="2564333"/>
            <a:ext cx="1728787" cy="460375"/>
          </a:xfrm>
          <a:prstGeom prst="rect">
            <a:avLst/>
          </a:prstGeom>
          <a:noFill/>
          <a:ln w="9525">
            <a:noFill/>
            <a:miter lim="800000"/>
          </a:ln>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file1.txt</a:t>
            </a:r>
          </a:p>
        </p:txBody>
      </p:sp>
      <p:sp>
        <p:nvSpPr>
          <p:cNvPr id="25610" name="Text Box 12"/>
          <p:cNvSpPr txBox="1">
            <a:spLocks noChangeArrowheads="1"/>
          </p:cNvSpPr>
          <p:nvPr/>
        </p:nvSpPr>
        <p:spPr bwMode="auto">
          <a:xfrm>
            <a:off x="7607572" y="2492896"/>
            <a:ext cx="1728788" cy="460375"/>
          </a:xfrm>
          <a:prstGeom prst="rect">
            <a:avLst/>
          </a:prstGeom>
          <a:noFill/>
          <a:ln w="9525">
            <a:noFill/>
            <a:miter lim="800000"/>
          </a:ln>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file2.txt</a:t>
            </a:r>
          </a:p>
        </p:txBody>
      </p:sp>
      <p:sp>
        <p:nvSpPr>
          <p:cNvPr id="25611" name="Text Box 13"/>
          <p:cNvSpPr txBox="1">
            <a:spLocks noChangeArrowheads="1"/>
          </p:cNvSpPr>
          <p:nvPr/>
        </p:nvSpPr>
        <p:spPr bwMode="auto">
          <a:xfrm>
            <a:off x="838472" y="3932758"/>
            <a:ext cx="936625" cy="460375"/>
          </a:xfrm>
          <a:prstGeom prst="rect">
            <a:avLst/>
          </a:prstGeom>
          <a:noFill/>
          <a:ln w="9525">
            <a:noFill/>
            <a:miter lim="800000"/>
          </a:ln>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fp1</a:t>
            </a:r>
          </a:p>
        </p:txBody>
      </p:sp>
      <p:sp>
        <p:nvSpPr>
          <p:cNvPr id="25612" name="Text Box 14"/>
          <p:cNvSpPr txBox="1">
            <a:spLocks noChangeArrowheads="1"/>
          </p:cNvSpPr>
          <p:nvPr/>
        </p:nvSpPr>
        <p:spPr bwMode="auto">
          <a:xfrm>
            <a:off x="8326710" y="3932758"/>
            <a:ext cx="936625" cy="460375"/>
          </a:xfrm>
          <a:prstGeom prst="rect">
            <a:avLst/>
          </a:prstGeom>
          <a:noFill/>
          <a:ln w="9525">
            <a:noFill/>
            <a:miter lim="800000"/>
          </a:ln>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fp2</a:t>
            </a:r>
          </a:p>
        </p:txBody>
      </p:sp>
      <p:sp>
        <p:nvSpPr>
          <p:cNvPr id="25613" name="Text Box 15"/>
          <p:cNvSpPr txBox="1">
            <a:spLocks noChangeArrowheads="1"/>
          </p:cNvSpPr>
          <p:nvPr/>
        </p:nvSpPr>
        <p:spPr bwMode="auto">
          <a:xfrm>
            <a:off x="4438922" y="2564333"/>
            <a:ext cx="1223963" cy="460375"/>
          </a:xfrm>
          <a:prstGeom prst="rect">
            <a:avLst/>
          </a:prstGeom>
          <a:noFill/>
          <a:ln w="9525">
            <a:noFill/>
            <a:miter lim="800000"/>
          </a:ln>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内存</a:t>
            </a:r>
          </a:p>
        </p:txBody>
      </p:sp>
      <p:sp>
        <p:nvSpPr>
          <p:cNvPr id="25614" name="Text Box 16"/>
          <p:cNvSpPr txBox="1">
            <a:spLocks noChangeArrowheads="1"/>
          </p:cNvSpPr>
          <p:nvPr/>
        </p:nvSpPr>
        <p:spPr bwMode="auto">
          <a:xfrm>
            <a:off x="4365897" y="4004196"/>
            <a:ext cx="936625" cy="460375"/>
          </a:xfrm>
          <a:prstGeom prst="rect">
            <a:avLst/>
          </a:prstGeom>
          <a:noFill/>
          <a:ln w="9525">
            <a:noFill/>
            <a:miter lim="800000"/>
          </a:ln>
        </p:spPr>
        <p:txBody>
          <a:bodyPr>
            <a:spAutoFit/>
          </a:bodyPr>
          <a:lstStyle/>
          <a:p>
            <a:pPr>
              <a:spcBef>
                <a:spcPct val="50000"/>
              </a:spcBef>
            </a:pPr>
            <a:r>
              <a:rPr lang="en-US" altLang="zh-CN" sz="2400" b="1" dirty="0" err="1">
                <a:latin typeface="楷体" panose="02010609060101010101" pitchFamily="49" charset="-122"/>
                <a:ea typeface="楷体" panose="02010609060101010101" pitchFamily="49" charset="-122"/>
              </a:rPr>
              <a:t>ch</a:t>
            </a:r>
            <a:endParaRPr lang="en-US" altLang="zh-CN" sz="2400" b="1" dirty="0">
              <a:latin typeface="楷体" panose="02010609060101010101" pitchFamily="49" charset="-122"/>
              <a:ea typeface="楷体" panose="02010609060101010101" pitchFamily="49" charset="-122"/>
            </a:endParaRPr>
          </a:p>
        </p:txBody>
      </p:sp>
      <p:sp>
        <p:nvSpPr>
          <p:cNvPr id="25615" name="Text Box 17"/>
          <p:cNvSpPr txBox="1">
            <a:spLocks noChangeArrowheads="1"/>
          </p:cNvSpPr>
          <p:nvPr/>
        </p:nvSpPr>
        <p:spPr bwMode="auto">
          <a:xfrm>
            <a:off x="1702071" y="3572396"/>
            <a:ext cx="2557463" cy="460375"/>
          </a:xfrm>
          <a:prstGeom prst="rect">
            <a:avLst/>
          </a:prstGeom>
          <a:noFill/>
          <a:ln w="9525">
            <a:noFill/>
            <a:miter lim="800000"/>
          </a:ln>
        </p:spPr>
        <p:txBody>
          <a:bodyPr wrap="square">
            <a:spAutoFit/>
          </a:bodyPr>
          <a:lstStyle/>
          <a:p>
            <a:pPr>
              <a:spcBef>
                <a:spcPct val="50000"/>
              </a:spcBef>
            </a:pPr>
            <a:r>
              <a:rPr lang="en-US" altLang="zh-CN" dirty="0"/>
              <a:t> </a:t>
            </a:r>
            <a:r>
              <a:rPr lang="en-US" altLang="zh-CN" sz="2400" b="1" dirty="0" err="1">
                <a:latin typeface="楷体" panose="02010609060101010101" pitchFamily="49" charset="-122"/>
                <a:ea typeface="楷体" panose="02010609060101010101" pitchFamily="49" charset="-122"/>
              </a:rPr>
              <a:t>ch</a:t>
            </a:r>
            <a:r>
              <a:rPr lang="en-US" altLang="zh-CN" sz="2400" b="1" dirty="0">
                <a:latin typeface="楷体" panose="02010609060101010101" pitchFamily="49" charset="-122"/>
                <a:ea typeface="楷体" panose="02010609060101010101" pitchFamily="49" charset="-122"/>
              </a:rPr>
              <a:t>=</a:t>
            </a:r>
            <a:r>
              <a:rPr lang="en-US" altLang="zh-CN" sz="2400" b="1" dirty="0" err="1">
                <a:latin typeface="楷体" panose="02010609060101010101" pitchFamily="49" charset="-122"/>
                <a:ea typeface="楷体" panose="02010609060101010101" pitchFamily="49" charset="-122"/>
              </a:rPr>
              <a:t>fgetc</a:t>
            </a:r>
            <a:r>
              <a:rPr lang="en-US" altLang="zh-CN" sz="2400" b="1" dirty="0">
                <a:latin typeface="楷体" panose="02010609060101010101" pitchFamily="49" charset="-122"/>
                <a:ea typeface="楷体" panose="02010609060101010101" pitchFamily="49" charset="-122"/>
              </a:rPr>
              <a:t>(fp1)</a:t>
            </a:r>
          </a:p>
        </p:txBody>
      </p:sp>
      <p:sp>
        <p:nvSpPr>
          <p:cNvPr id="25616" name="Text Box 18"/>
          <p:cNvSpPr txBox="1">
            <a:spLocks noChangeArrowheads="1"/>
          </p:cNvSpPr>
          <p:nvPr/>
        </p:nvSpPr>
        <p:spPr bwMode="auto">
          <a:xfrm>
            <a:off x="5734322" y="3572396"/>
            <a:ext cx="2160588" cy="460375"/>
          </a:xfrm>
          <a:prstGeom prst="rect">
            <a:avLst/>
          </a:prstGeom>
          <a:noFill/>
          <a:ln w="9525">
            <a:noFill/>
            <a:miter lim="800000"/>
          </a:ln>
        </p:spPr>
        <p:txBody>
          <a:bodyPr>
            <a:spAutoFit/>
          </a:bodyPr>
          <a:lstStyle/>
          <a:p>
            <a:pPr>
              <a:spcBef>
                <a:spcPct val="50000"/>
              </a:spcBef>
            </a:pPr>
            <a:r>
              <a:rPr lang="en-US" altLang="zh-CN" dirty="0"/>
              <a:t> </a:t>
            </a:r>
            <a:r>
              <a:rPr lang="en-US" altLang="zh-CN" sz="2400" b="1" dirty="0" err="1">
                <a:latin typeface="楷体" panose="02010609060101010101" pitchFamily="49" charset="-122"/>
                <a:ea typeface="楷体" panose="02010609060101010101" pitchFamily="49" charset="-122"/>
              </a:rPr>
              <a:t>fputc</a:t>
            </a:r>
            <a:r>
              <a:rPr lang="en-US" altLang="zh-CN" sz="2400" b="1" dirty="0">
                <a:latin typeface="楷体" panose="02010609060101010101" pitchFamily="49" charset="-122"/>
                <a:ea typeface="楷体" panose="02010609060101010101" pitchFamily="49" charset="-122"/>
              </a:rPr>
              <a:t>(ch,fp2)</a:t>
            </a:r>
          </a:p>
        </p:txBody>
      </p:sp>
      <p:sp>
        <p:nvSpPr>
          <p:cNvPr id="25617" name="Text Box 19"/>
          <p:cNvSpPr txBox="1">
            <a:spLocks noChangeArrowheads="1"/>
          </p:cNvSpPr>
          <p:nvPr/>
        </p:nvSpPr>
        <p:spPr bwMode="auto">
          <a:xfrm>
            <a:off x="5807347" y="4077221"/>
            <a:ext cx="2232025" cy="460375"/>
          </a:xfrm>
          <a:prstGeom prst="rect">
            <a:avLst/>
          </a:prstGeom>
          <a:noFill/>
          <a:ln w="9525">
            <a:noFill/>
            <a:miter lim="800000"/>
          </a:ln>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满足条件的</a:t>
            </a:r>
            <a:r>
              <a:rPr lang="en-US" altLang="zh-CN" sz="2400" b="1" dirty="0" err="1">
                <a:latin typeface="楷体" panose="02010609060101010101" pitchFamily="49" charset="-122"/>
                <a:ea typeface="楷体" panose="02010609060101010101" pitchFamily="49" charset="-122"/>
              </a:rPr>
              <a:t>ch</a:t>
            </a:r>
            <a:endParaRPr lang="en-US" altLang="zh-CN" sz="2400" b="1"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4"/>
          <p:cNvSpPr txBox="1">
            <a:spLocks noChangeArrowheads="1"/>
          </p:cNvSpPr>
          <p:nvPr/>
        </p:nvSpPr>
        <p:spPr bwMode="auto">
          <a:xfrm>
            <a:off x="335360" y="0"/>
            <a:ext cx="8964613" cy="6949440"/>
          </a:xfrm>
          <a:prstGeom prst="rect">
            <a:avLst/>
          </a:prstGeom>
          <a:noFill/>
          <a:ln w="9525">
            <a:noFill/>
            <a:miter lim="800000"/>
          </a:ln>
        </p:spPr>
        <p:txBody>
          <a:bodyPr>
            <a:spAutoFit/>
          </a:bodyPr>
          <a:lstStyle/>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#include &lt;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iostream</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using namespace std;</a:t>
            </a:r>
          </a:p>
          <a:p>
            <a:pPr>
              <a:lnSpc>
                <a:spcPct val="80000"/>
              </a:lnSpc>
            </a:pP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main()</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FILE *fp1,*fp2;</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char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ch</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fp1=</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fopen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file1.txt","</a:t>
            </a:r>
            <a:r>
              <a:rPr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if(fp1==NULL)</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cout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&lt;&lt;"can't open file1.txt";</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exit(1);</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if((</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fp2=</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fopen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file2.txt","</a:t>
            </a:r>
            <a:r>
              <a:rPr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"))==NULL)</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cout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&lt;&lt;"can't open file2.txt";</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exit(1);</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while(!</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feof</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(fp1))</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ch</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fgetc</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(fp1);</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putchar</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ch</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文件中的内容读到内存后显示在屏幕上</a:t>
            </a:r>
          </a:p>
          <a:p>
            <a:pPr>
              <a:lnSpc>
                <a:spcPct val="8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p>
          <a:p>
            <a:pPr>
              <a:lnSpc>
                <a:spcPct val="8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fputc</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(ch,fp2);</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fclose</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(fp1);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fclose</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(fp2);</a:t>
            </a:r>
          </a:p>
          <a:p>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system("pause"); return 0;</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967685" name="Text Box 5"/>
          <p:cNvSpPr txBox="1">
            <a:spLocks noChangeArrowheads="1"/>
          </p:cNvSpPr>
          <p:nvPr/>
        </p:nvSpPr>
        <p:spPr bwMode="auto">
          <a:xfrm>
            <a:off x="2171145" y="4941253"/>
            <a:ext cx="3887788" cy="460375"/>
          </a:xfrm>
          <a:prstGeom prst="rect">
            <a:avLst/>
          </a:prstGeom>
          <a:noFill/>
          <a:ln w="9525">
            <a:noFill/>
            <a:miter lim="800000"/>
          </a:ln>
        </p:spPr>
        <p:txBody>
          <a:bodyPr>
            <a:spAutoFit/>
          </a:bodyPr>
          <a:lstStyle/>
          <a:p>
            <a:pPr>
              <a:spcBef>
                <a:spcPct val="50000"/>
              </a:spcBef>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if(</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ch</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&gt;='0'&amp;&amp;</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ch</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67685"/>
                                        </p:tgtEl>
                                        <p:attrNameLst>
                                          <p:attrName>style.visibility</p:attrName>
                                        </p:attrNameLst>
                                      </p:cBhvr>
                                      <p:to>
                                        <p:strVal val="visible"/>
                                      </p:to>
                                    </p:set>
                                    <p:anim calcmode="discrete" valueType="clr">
                                      <p:cBhvr override="childStyle">
                                        <p:cTn id="7" dur="500"/>
                                        <p:tgtEl>
                                          <p:spTgt spid="967685"/>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967685"/>
                                        </p:tgtEl>
                                        <p:attrNameLst>
                                          <p:attrName>fillcolor</p:attrName>
                                        </p:attrNameLst>
                                      </p:cBhvr>
                                      <p:tavLst>
                                        <p:tav tm="0">
                                          <p:val>
                                            <p:clrVal>
                                              <a:schemeClr val="accent2"/>
                                            </p:clrVal>
                                          </p:val>
                                        </p:tav>
                                        <p:tav tm="50000">
                                          <p:val>
                                            <p:clrVal>
                                              <a:schemeClr val="hlink"/>
                                            </p:clrVal>
                                          </p:val>
                                        </p:tav>
                                      </p:tavLst>
                                    </p:anim>
                                    <p:set>
                                      <p:cBhvr>
                                        <p:cTn id="9" dur="500"/>
                                        <p:tgtEl>
                                          <p:spTgt spid="9676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226716" y="188913"/>
            <a:ext cx="8640762" cy="460375"/>
          </a:xfrm>
          <a:prstGeom prst="rect">
            <a:avLst/>
          </a:prstGeom>
          <a:noFill/>
          <a:ln w="9525">
            <a:noFill/>
            <a:miter lim="800000"/>
          </a:ln>
        </p:spPr>
        <p:txBody>
          <a:bodyPr>
            <a:spAutoFit/>
          </a:bodyPr>
          <a:lstStyle/>
          <a:p>
            <a:pPr>
              <a:spcBef>
                <a:spcPct val="50000"/>
              </a:spcBef>
            </a:pPr>
            <a:endParaRPr kumimoji="1" lang="zh-CN" altLang="zh-CN" sz="2400" dirty="0">
              <a:latin typeface="楷体" panose="02010609060101010101" pitchFamily="49" charset="-122"/>
              <a:ea typeface="楷体" panose="02010609060101010101" pitchFamily="49" charset="-122"/>
            </a:endParaRPr>
          </a:p>
        </p:txBody>
      </p:sp>
      <p:sp>
        <p:nvSpPr>
          <p:cNvPr id="27652" name="Rectangle 5"/>
          <p:cNvSpPr>
            <a:spLocks noChangeArrowheads="1"/>
          </p:cNvSpPr>
          <p:nvPr/>
        </p:nvSpPr>
        <p:spPr bwMode="auto">
          <a:xfrm>
            <a:off x="47328" y="0"/>
            <a:ext cx="7772400" cy="762000"/>
          </a:xfrm>
          <a:prstGeom prst="rect">
            <a:avLst/>
          </a:prstGeom>
          <a:noFill/>
          <a:ln w="9525">
            <a:noFill/>
            <a:miter lim="800000"/>
          </a:ln>
        </p:spPr>
        <p:txBody>
          <a:bodyPr anchor="ctr"/>
          <a:lstStyle/>
          <a:p>
            <a:r>
              <a:rPr lang="en-US" altLang="zh-CN" sz="3200" b="1" dirty="0" smtClean="0">
                <a:solidFill>
                  <a:schemeClr val="tx1"/>
                </a:solidFill>
                <a:latin typeface="楷体" panose="02010609060101010101" pitchFamily="49" charset="-122"/>
                <a:ea typeface="楷体" panose="02010609060101010101" pitchFamily="49" charset="-122"/>
              </a:rPr>
              <a:t>8.4.2 </a:t>
            </a:r>
            <a:r>
              <a:rPr lang="zh-CN" altLang="en-US" sz="3200" b="1" dirty="0">
                <a:solidFill>
                  <a:schemeClr val="tx1"/>
                </a:solidFill>
                <a:latin typeface="楷体" panose="02010609060101010101" pitchFamily="49" charset="-122"/>
                <a:ea typeface="楷体" panose="02010609060101010101" pitchFamily="49" charset="-122"/>
              </a:rPr>
              <a:t>文件的字符串读写</a:t>
            </a:r>
          </a:p>
        </p:txBody>
      </p:sp>
      <p:sp>
        <p:nvSpPr>
          <p:cNvPr id="27653" name="Text Box 6"/>
          <p:cNvSpPr txBox="1">
            <a:spLocks noChangeArrowheads="1"/>
          </p:cNvSpPr>
          <p:nvPr/>
        </p:nvSpPr>
        <p:spPr bwMode="auto">
          <a:xfrm>
            <a:off x="119336" y="765175"/>
            <a:ext cx="10441160" cy="5164491"/>
          </a:xfrm>
          <a:prstGeom prst="rect">
            <a:avLst/>
          </a:prstGeom>
          <a:noFill/>
          <a:ln w="9525">
            <a:noFill/>
            <a:miter lim="800000"/>
          </a:ln>
        </p:spPr>
        <p:txBody>
          <a:bodyPr wrap="square">
            <a:spAutoFit/>
          </a:bodyPr>
          <a:lstStyle/>
          <a:p>
            <a:pPr>
              <a:lnSpc>
                <a:spcPct val="120000"/>
              </a:lnSpc>
            </a:pPr>
            <a:r>
              <a:rPr kumimoji="1" lang="zh-CN" altLang="en-US" sz="2400" b="1" dirty="0" smtClean="0">
                <a:solidFill>
                  <a:srgbClr val="003300"/>
                </a:solidFill>
                <a:latin typeface="楷体" panose="02010609060101010101" pitchFamily="49" charset="-122"/>
                <a:ea typeface="楷体" panose="02010609060101010101" pitchFamily="49" charset="-122"/>
              </a:rPr>
              <a:t>一</a:t>
            </a:r>
            <a:r>
              <a:rPr kumimoji="1" lang="zh-CN" altLang="en-US" sz="2400" b="1" dirty="0">
                <a:solidFill>
                  <a:srgbClr val="003300"/>
                </a:solidFill>
                <a:latin typeface="楷体" panose="02010609060101010101" pitchFamily="49" charset="-122"/>
                <a:ea typeface="楷体" panose="02010609060101010101" pitchFamily="49" charset="-122"/>
              </a:rPr>
              <a:t>次可从文件读出或向文件写入一串字符。</a:t>
            </a:r>
          </a:p>
          <a:p>
            <a:pPr>
              <a:lnSpc>
                <a:spcPct val="110000"/>
              </a:lnSpc>
              <a:spcBef>
                <a:spcPct val="30000"/>
              </a:spcBef>
            </a:pPr>
            <a:r>
              <a:rPr kumimoji="1" lang="en-US" altLang="zh-CN" sz="2800" b="1" dirty="0">
                <a:solidFill>
                  <a:schemeClr val="tx1"/>
                </a:solidFill>
                <a:latin typeface="楷体" panose="02010609060101010101" pitchFamily="49" charset="-122"/>
                <a:ea typeface="楷体" panose="02010609060101010101" pitchFamily="49" charset="-122"/>
              </a:rPr>
              <a:t>1</a:t>
            </a:r>
            <a:r>
              <a:rPr kumimoji="1" lang="zh-CN" altLang="en-US" sz="2800" b="1" dirty="0">
                <a:solidFill>
                  <a:schemeClr val="tx1"/>
                </a:solidFill>
                <a:latin typeface="楷体" panose="02010609060101010101" pitchFamily="49" charset="-122"/>
                <a:ea typeface="楷体" panose="02010609060101010101" pitchFamily="49" charset="-122"/>
              </a:rPr>
              <a:t>．</a:t>
            </a:r>
            <a:r>
              <a:rPr kumimoji="1" lang="en-US" altLang="zh-CN" sz="2800" b="1" dirty="0" err="1">
                <a:solidFill>
                  <a:schemeClr val="tx1"/>
                </a:solidFill>
                <a:latin typeface="楷体" panose="02010609060101010101" pitchFamily="49" charset="-122"/>
                <a:ea typeface="楷体" panose="02010609060101010101" pitchFamily="49" charset="-122"/>
              </a:rPr>
              <a:t>fputs</a:t>
            </a:r>
            <a:r>
              <a:rPr kumimoji="1" lang="en-US" altLang="zh-CN" sz="2800" b="1" dirty="0">
                <a:solidFill>
                  <a:schemeClr val="tx1"/>
                </a:solidFill>
                <a:latin typeface="楷体" panose="02010609060101010101" pitchFamily="49" charset="-122"/>
                <a:ea typeface="楷体" panose="02010609060101010101" pitchFamily="49" charset="-122"/>
              </a:rPr>
              <a:t>()</a:t>
            </a:r>
            <a:r>
              <a:rPr kumimoji="1" lang="zh-CN" altLang="en-US" sz="2800" b="1" dirty="0">
                <a:solidFill>
                  <a:schemeClr val="tx1"/>
                </a:solidFill>
                <a:latin typeface="楷体" panose="02010609060101010101" pitchFamily="49" charset="-122"/>
                <a:ea typeface="楷体" panose="02010609060101010101" pitchFamily="49" charset="-122"/>
              </a:rPr>
              <a:t>函数</a:t>
            </a:r>
            <a:r>
              <a:rPr kumimoji="1" lang="zh-CN" altLang="en-US" sz="2400" b="1" dirty="0">
                <a:solidFill>
                  <a:schemeClr val="tx1"/>
                </a:solidFill>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　</a:t>
            </a:r>
            <a:endParaRPr kumimoji="1" lang="en-US" altLang="zh-CN" sz="2400" dirty="0">
              <a:latin typeface="楷体" panose="02010609060101010101" pitchFamily="49" charset="-122"/>
              <a:ea typeface="楷体" panose="02010609060101010101" pitchFamily="49" charset="-122"/>
            </a:endParaRPr>
          </a:p>
          <a:p>
            <a:pPr>
              <a:lnSpc>
                <a:spcPct val="11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1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zh-CN" altLang="en-US" sz="2400" b="1" dirty="0" smtClean="0">
                <a:solidFill>
                  <a:srgbClr val="003300"/>
                </a:solidFill>
                <a:latin typeface="楷体" panose="02010609060101010101" pitchFamily="49" charset="-122"/>
                <a:ea typeface="楷体" panose="02010609060101010101" pitchFamily="49" charset="-122"/>
              </a:rPr>
              <a:t>   </a:t>
            </a:r>
            <a:r>
              <a:rPr kumimoji="1" lang="en-US" altLang="zh-CN" sz="2400" b="1"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fputs</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(char *s, FILE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1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1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将</a:t>
            </a:r>
            <a:r>
              <a:rPr kumimoji="1" lang="zh-CN" altLang="en-US" sz="2400" b="1" dirty="0">
                <a:solidFill>
                  <a:srgbClr val="003300"/>
                </a:solidFill>
                <a:latin typeface="楷体" panose="02010609060101010101" pitchFamily="49" charset="-122"/>
                <a:ea typeface="楷体" panose="02010609060101010101" pitchFamily="49" charset="-122"/>
              </a:rPr>
              <a:t>字符串</a:t>
            </a:r>
            <a:r>
              <a:rPr kumimoji="1" lang="en-US" altLang="zh-CN" sz="2400" b="1" dirty="0">
                <a:solidFill>
                  <a:srgbClr val="003300"/>
                </a:solidFill>
                <a:latin typeface="楷体" panose="02010609060101010101" pitchFamily="49" charset="-122"/>
                <a:ea typeface="楷体" panose="02010609060101010101" pitchFamily="49" charset="-122"/>
              </a:rPr>
              <a:t>s</a:t>
            </a:r>
            <a:r>
              <a:rPr kumimoji="1" lang="zh-CN" altLang="en-US" sz="2400" b="1" dirty="0">
                <a:solidFill>
                  <a:srgbClr val="003300"/>
                </a:solidFill>
                <a:latin typeface="楷体" panose="02010609060101010101" pitchFamily="49" charset="-122"/>
                <a:ea typeface="楷体" panose="02010609060101010101" pitchFamily="49" charset="-122"/>
              </a:rPr>
              <a:t>的内容输出到</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所指向的文件的当前位置。其中，</a:t>
            </a:r>
            <a:r>
              <a:rPr kumimoji="1" lang="en-US" altLang="zh-CN" sz="2400" b="1" dirty="0">
                <a:solidFill>
                  <a:srgbClr val="003300"/>
                </a:solidFill>
                <a:latin typeface="楷体" panose="02010609060101010101" pitchFamily="49" charset="-122"/>
                <a:ea typeface="楷体" panose="02010609060101010101" pitchFamily="49" charset="-122"/>
              </a:rPr>
              <a:t>s</a:t>
            </a:r>
            <a:r>
              <a:rPr kumimoji="1" lang="zh-CN" altLang="en-US" sz="2400" b="1" dirty="0">
                <a:solidFill>
                  <a:srgbClr val="003300"/>
                </a:solidFill>
                <a:latin typeface="楷体" panose="02010609060101010101" pitchFamily="49" charset="-122"/>
                <a:ea typeface="楷体" panose="02010609060101010101" pitchFamily="49" charset="-122"/>
              </a:rPr>
              <a:t>可以是字符串常量、指向字符串的指针或存放字符串的字符数组名等。</a:t>
            </a:r>
          </a:p>
          <a:p>
            <a:pPr>
              <a:lnSpc>
                <a:spcPct val="110000"/>
              </a:lnSpc>
              <a:spcBef>
                <a:spcPct val="30000"/>
              </a:spcBef>
            </a:pPr>
            <a:r>
              <a:rPr kumimoji="1" lang="zh-CN" altLang="en-US" sz="2400" b="1" dirty="0" smtClean="0">
                <a:latin typeface="楷体" panose="02010609060101010101" pitchFamily="49" charset="-122"/>
                <a:ea typeface="楷体" panose="02010609060101010101" pitchFamily="49" charset="-122"/>
              </a:rPr>
              <a:t>说明</a:t>
            </a:r>
            <a:r>
              <a:rPr kumimoji="1" lang="zh-CN" altLang="en-US" sz="2400" b="1" dirty="0">
                <a:latin typeface="楷体" panose="02010609060101010101" pitchFamily="49" charset="-122"/>
                <a:ea typeface="楷体" panose="02010609060101010101" pitchFamily="49" charset="-122"/>
              </a:rPr>
              <a:t>：</a:t>
            </a:r>
          </a:p>
          <a:p>
            <a:pPr marL="800100" lvl="1" indent="-342900">
              <a:lnSpc>
                <a:spcPct val="110000"/>
              </a:lnSpc>
              <a:spcBef>
                <a:spcPct val="30000"/>
              </a:spcBef>
              <a:buClr>
                <a:srgbClr val="C00000"/>
              </a:buClr>
              <a:buSzPct val="100000"/>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字符串</a:t>
            </a:r>
            <a:r>
              <a:rPr kumimoji="1" lang="zh-CN" altLang="en-US" sz="2400" b="1" dirty="0" smtClean="0">
                <a:solidFill>
                  <a:srgbClr val="003300"/>
                </a:solidFill>
                <a:latin typeface="楷体" panose="02010609060101010101" pitchFamily="49" charset="-122"/>
                <a:ea typeface="楷体" panose="02010609060101010101" pitchFamily="49" charset="-122"/>
              </a:rPr>
              <a:t>结束符</a:t>
            </a:r>
            <a:r>
              <a:rPr lang="en-US" altLang="zh-CN" sz="2400" b="1" dirty="0">
                <a:latin typeface="Times New Roman" panose="02020603050405020304" pitchFamily="18" charset="0"/>
              </a:rPr>
              <a:t>'</a:t>
            </a:r>
            <a:r>
              <a:rPr kumimoji="1" lang="en-US" altLang="zh-CN" sz="2400" b="1" dirty="0" smtClean="0">
                <a:solidFill>
                  <a:srgbClr val="003300"/>
                </a:solidFill>
                <a:latin typeface="楷体" panose="02010609060101010101" pitchFamily="49" charset="-122"/>
                <a:ea typeface="楷体" panose="02010609060101010101" pitchFamily="49" charset="-122"/>
              </a:rPr>
              <a:t>\0</a:t>
            </a:r>
            <a:r>
              <a:rPr lang="en-US" altLang="zh-CN" sz="2400" b="1" dirty="0">
                <a:latin typeface="Times New Roman" panose="02020603050405020304" pitchFamily="18" charset="0"/>
              </a:rPr>
              <a:t>'</a:t>
            </a:r>
            <a:r>
              <a:rPr kumimoji="1" lang="zh-CN" altLang="en-US" sz="2400" b="1" dirty="0" smtClean="0">
                <a:solidFill>
                  <a:srgbClr val="003300"/>
                </a:solidFill>
                <a:latin typeface="楷体" panose="02010609060101010101" pitchFamily="49" charset="-122"/>
                <a:ea typeface="楷体" panose="02010609060101010101" pitchFamily="49" charset="-122"/>
              </a:rPr>
              <a:t>不</a:t>
            </a:r>
            <a:r>
              <a:rPr kumimoji="1" lang="zh-CN" altLang="en-US" sz="2400" b="1" dirty="0">
                <a:solidFill>
                  <a:srgbClr val="003300"/>
                </a:solidFill>
                <a:latin typeface="楷体" panose="02010609060101010101" pitchFamily="49" charset="-122"/>
                <a:ea typeface="楷体" panose="02010609060101010101" pitchFamily="49" charset="-122"/>
              </a:rPr>
              <a:t>输出到</a:t>
            </a:r>
            <a:r>
              <a:rPr kumimoji="1" lang="zh-CN" altLang="en-US" sz="2400" b="1" dirty="0" smtClean="0">
                <a:solidFill>
                  <a:srgbClr val="003300"/>
                </a:solidFill>
                <a:latin typeface="楷体" panose="02010609060101010101" pitchFamily="49" charset="-122"/>
                <a:ea typeface="楷体" panose="02010609060101010101" pitchFamily="49" charset="-122"/>
              </a:rPr>
              <a:t>文件；</a:t>
            </a:r>
            <a:endParaRPr kumimoji="1" lang="zh-CN" altLang="en-US" sz="2400" b="1" dirty="0">
              <a:solidFill>
                <a:srgbClr val="003300"/>
              </a:solidFill>
              <a:latin typeface="楷体" panose="02010609060101010101" pitchFamily="49" charset="-122"/>
              <a:ea typeface="楷体" panose="02010609060101010101" pitchFamily="49" charset="-122"/>
            </a:endParaRPr>
          </a:p>
          <a:p>
            <a:pPr marL="800100" lvl="1" indent="-342900">
              <a:lnSpc>
                <a:spcPct val="110000"/>
              </a:lnSpc>
              <a:spcBef>
                <a:spcPct val="30000"/>
              </a:spcBef>
              <a:buClr>
                <a:srgbClr val="C00000"/>
              </a:buClr>
              <a:buSzPct val="100000"/>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不自动在字符串末尾添加</a:t>
            </a:r>
            <a:r>
              <a:rPr kumimoji="1" lang="zh-CN" altLang="en-US" sz="2400" b="1" dirty="0" smtClean="0">
                <a:solidFill>
                  <a:srgbClr val="003300"/>
                </a:solidFill>
                <a:latin typeface="楷体" panose="02010609060101010101" pitchFamily="49" charset="-122"/>
                <a:ea typeface="楷体" panose="02010609060101010101" pitchFamily="49" charset="-122"/>
              </a:rPr>
              <a:t>换行符；</a:t>
            </a:r>
            <a:endParaRPr kumimoji="1" lang="zh-CN" altLang="en-US" sz="2400" b="1" dirty="0">
              <a:solidFill>
                <a:srgbClr val="0033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3">
                                            <p:txEl>
                                              <p:pRg st="7" end="7"/>
                                            </p:txEl>
                                          </p:spTgt>
                                        </p:tgtEl>
                                        <p:attrNameLst>
                                          <p:attrName>style.visibility</p:attrName>
                                        </p:attrNameLst>
                                      </p:cBhvr>
                                      <p:to>
                                        <p:strVal val="visible"/>
                                      </p:to>
                                    </p:set>
                                    <p:anim calcmode="lin" valueType="num">
                                      <p:cBhvr additive="base">
                                        <p:cTn id="7" dur="500" fill="hold"/>
                                        <p:tgtEl>
                                          <p:spTgt spid="2765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3">
                                            <p:txEl>
                                              <p:pRg st="8" end="8"/>
                                            </p:txEl>
                                          </p:spTgt>
                                        </p:tgtEl>
                                        <p:attrNameLst>
                                          <p:attrName>style.visibility</p:attrName>
                                        </p:attrNameLst>
                                      </p:cBhvr>
                                      <p:to>
                                        <p:strVal val="visible"/>
                                      </p:to>
                                    </p:set>
                                    <p:anim calcmode="lin" valueType="num">
                                      <p:cBhvr additive="base">
                                        <p:cTn id="13" dur="500" fill="hold"/>
                                        <p:tgtEl>
                                          <p:spTgt spid="2765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191344" y="260350"/>
            <a:ext cx="9865096" cy="4909036"/>
          </a:xfrm>
          <a:prstGeom prst="rect">
            <a:avLst/>
          </a:prstGeom>
          <a:noFill/>
          <a:ln w="9525">
            <a:noFill/>
            <a:miter lim="800000"/>
          </a:ln>
        </p:spPr>
        <p:txBody>
          <a:bodyPr wrap="square">
            <a:spAutoFit/>
          </a:bodyPr>
          <a:lstStyle/>
          <a:p>
            <a:pPr>
              <a:lnSpc>
                <a:spcPct val="115000"/>
              </a:lnSpc>
              <a:spcBef>
                <a:spcPct val="30000"/>
              </a:spcBef>
            </a:pPr>
            <a:r>
              <a:rPr kumimoji="1" lang="en-US" altLang="zh-CN" sz="2800" b="1" dirty="0">
                <a:solidFill>
                  <a:schemeClr val="tx1"/>
                </a:solidFill>
                <a:latin typeface="楷体" panose="02010609060101010101" pitchFamily="49" charset="-122"/>
                <a:ea typeface="楷体" panose="02010609060101010101" pitchFamily="49" charset="-122"/>
              </a:rPr>
              <a:t>2</a:t>
            </a:r>
            <a:r>
              <a:rPr kumimoji="1" lang="zh-CN" altLang="en-US" sz="2800" b="1" dirty="0">
                <a:solidFill>
                  <a:schemeClr val="tx1"/>
                </a:solidFill>
                <a:latin typeface="楷体" panose="02010609060101010101" pitchFamily="49" charset="-122"/>
                <a:ea typeface="楷体" panose="02010609060101010101" pitchFamily="49" charset="-122"/>
              </a:rPr>
              <a:t>．</a:t>
            </a:r>
            <a:r>
              <a:rPr kumimoji="1" lang="en-US" altLang="zh-CN" sz="2800" b="1" dirty="0" err="1">
                <a:solidFill>
                  <a:schemeClr val="tx1"/>
                </a:solidFill>
                <a:latin typeface="楷体" panose="02010609060101010101" pitchFamily="49" charset="-122"/>
                <a:ea typeface="楷体" panose="02010609060101010101" pitchFamily="49" charset="-122"/>
              </a:rPr>
              <a:t>fgets</a:t>
            </a:r>
            <a:r>
              <a:rPr kumimoji="1" lang="zh-CN" altLang="en-US" sz="2800" b="1" dirty="0">
                <a:solidFill>
                  <a:schemeClr val="tx1"/>
                </a:solidFill>
                <a:latin typeface="楷体" panose="02010609060101010101" pitchFamily="49" charset="-122"/>
                <a:ea typeface="楷体" panose="02010609060101010101" pitchFamily="49" charset="-122"/>
              </a:rPr>
              <a:t>函数</a:t>
            </a:r>
            <a:endParaRPr kumimoji="1" lang="zh-CN" altLang="en-US" sz="2800" dirty="0">
              <a:solidFill>
                <a:schemeClr val="tx1"/>
              </a:solidFill>
              <a:latin typeface="楷体" panose="02010609060101010101" pitchFamily="49" charset="-122"/>
              <a:ea typeface="楷体" panose="02010609060101010101" pitchFamily="49" charset="-122"/>
            </a:endParaRPr>
          </a:p>
          <a:p>
            <a:pPr>
              <a:lnSpc>
                <a:spcPct val="115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15000"/>
              </a:lnSpc>
              <a:spcBef>
                <a:spcPct val="30000"/>
              </a:spcBef>
            </a:pPr>
            <a:r>
              <a:rPr kumimoji="1" lang="en-US" altLang="zh-CN" sz="2400" b="1" dirty="0">
                <a:solidFill>
                  <a:srgbClr val="FF3300"/>
                </a:solidFill>
                <a:latin typeface="楷体" panose="02010609060101010101" pitchFamily="49" charset="-122"/>
                <a:ea typeface="楷体" panose="02010609060101010101" pitchFamily="49" charset="-122"/>
              </a:rPr>
              <a:t>    </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char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fgets</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(char *s,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n, FILE *</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p>
          <a:p>
            <a:pPr>
              <a:lnSpc>
                <a:spcPct val="115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a:t>
            </a:r>
            <a:r>
              <a:rPr kumimoji="1" lang="zh-CN" altLang="en-US" sz="2400" b="1" dirty="0">
                <a:solidFill>
                  <a:srgbClr val="003300"/>
                </a:solidFill>
                <a:latin typeface="楷体" panose="02010609060101010101" pitchFamily="49" charset="-122"/>
                <a:ea typeface="楷体" panose="02010609060101010101" pitchFamily="49" charset="-122"/>
              </a:rPr>
              <a:t>：</a:t>
            </a:r>
          </a:p>
          <a:p>
            <a:r>
              <a:rPr kumimoji="1" lang="zh-CN" altLang="en-US" sz="2400" b="1" dirty="0" smtClean="0">
                <a:solidFill>
                  <a:srgbClr val="003300"/>
                </a:solidFill>
                <a:latin typeface="楷体" panose="02010609060101010101" pitchFamily="49" charset="-122"/>
                <a:ea typeface="楷体" panose="02010609060101010101" pitchFamily="49" charset="-122"/>
              </a:rPr>
              <a:t>从</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所指文件中读入</a:t>
            </a:r>
            <a:r>
              <a:rPr kumimoji="1" lang="en-US" altLang="zh-CN" sz="2400" b="1" dirty="0">
                <a:solidFill>
                  <a:srgbClr val="003300"/>
                </a:solidFill>
                <a:latin typeface="楷体" panose="02010609060101010101" pitchFamily="49" charset="-122"/>
                <a:ea typeface="楷体" panose="02010609060101010101" pitchFamily="49" charset="-122"/>
              </a:rPr>
              <a:t>n-1</a:t>
            </a:r>
            <a:r>
              <a:rPr kumimoji="1" lang="zh-CN" altLang="en-US" sz="2400" b="1" dirty="0">
                <a:solidFill>
                  <a:srgbClr val="003300"/>
                </a:solidFill>
                <a:latin typeface="楷体" panose="02010609060101010101" pitchFamily="49" charset="-122"/>
                <a:ea typeface="楷体" panose="02010609060101010101" pitchFamily="49" charset="-122"/>
              </a:rPr>
              <a:t>个字符放入</a:t>
            </a:r>
            <a:r>
              <a:rPr kumimoji="1" lang="en-US" altLang="zh-CN" sz="2400" b="1" dirty="0">
                <a:solidFill>
                  <a:srgbClr val="003300"/>
                </a:solidFill>
                <a:latin typeface="楷体" panose="02010609060101010101" pitchFamily="49" charset="-122"/>
                <a:ea typeface="楷体" panose="02010609060101010101" pitchFamily="49" charset="-122"/>
              </a:rPr>
              <a:t>s</a:t>
            </a:r>
            <a:r>
              <a:rPr kumimoji="1" lang="zh-CN" altLang="en-US" sz="2400" b="1" dirty="0">
                <a:solidFill>
                  <a:srgbClr val="003300"/>
                </a:solidFill>
                <a:latin typeface="楷体" panose="02010609060101010101" pitchFamily="49" charset="-122"/>
                <a:ea typeface="楷体" panose="02010609060101010101" pitchFamily="49" charset="-122"/>
              </a:rPr>
              <a:t>为起始地址的空间内。其中</a:t>
            </a:r>
            <a:r>
              <a:rPr kumimoji="1" lang="en-US" altLang="zh-CN" sz="2400" b="1" dirty="0">
                <a:solidFill>
                  <a:srgbClr val="003300"/>
                </a:solidFill>
                <a:latin typeface="楷体" panose="02010609060101010101" pitchFamily="49" charset="-122"/>
                <a:ea typeface="楷体" panose="02010609060101010101" pitchFamily="49" charset="-122"/>
              </a:rPr>
              <a:t>s</a:t>
            </a:r>
            <a:r>
              <a:rPr kumimoji="1" lang="zh-CN" altLang="en-US" sz="2400" b="1" dirty="0">
                <a:solidFill>
                  <a:srgbClr val="003300"/>
                </a:solidFill>
                <a:latin typeface="楷体" panose="02010609060101010101" pitchFamily="49" charset="-122"/>
                <a:ea typeface="楷体" panose="02010609060101010101" pitchFamily="49" charset="-122"/>
              </a:rPr>
              <a:t>是存放字符串的起始地址；</a:t>
            </a:r>
            <a:r>
              <a:rPr kumimoji="1" lang="en-US" altLang="zh-CN" sz="2400" b="1" dirty="0">
                <a:solidFill>
                  <a:srgbClr val="003300"/>
                </a:solidFill>
                <a:latin typeface="楷体" panose="02010609060101010101" pitchFamily="49" charset="-122"/>
                <a:ea typeface="楷体" panose="02010609060101010101" pitchFamily="49" charset="-122"/>
              </a:rPr>
              <a:t>n</a:t>
            </a:r>
            <a:r>
              <a:rPr kumimoji="1" lang="zh-CN" altLang="en-US" sz="2400" b="1" dirty="0">
                <a:solidFill>
                  <a:srgbClr val="003300"/>
                </a:solidFill>
                <a:latin typeface="楷体" panose="02010609060101010101" pitchFamily="49" charset="-122"/>
                <a:ea typeface="楷体" panose="02010609060101010101" pitchFamily="49" charset="-122"/>
              </a:rPr>
              <a:t>是一个</a:t>
            </a:r>
            <a:r>
              <a:rPr kumimoji="1" lang="en-US" altLang="zh-CN" sz="2400" b="1" dirty="0" err="1">
                <a:solidFill>
                  <a:srgbClr val="003300"/>
                </a:solidFill>
                <a:latin typeface="楷体" panose="02010609060101010101" pitchFamily="49" charset="-122"/>
                <a:ea typeface="楷体" panose="02010609060101010101" pitchFamily="49" charset="-122"/>
              </a:rPr>
              <a:t>int</a:t>
            </a:r>
            <a:r>
              <a:rPr kumimoji="1" lang="zh-CN" altLang="en-US" sz="2400" b="1" dirty="0">
                <a:solidFill>
                  <a:srgbClr val="003300"/>
                </a:solidFill>
                <a:latin typeface="楷体" panose="02010609060101010101" pitchFamily="49" charset="-122"/>
                <a:ea typeface="楷体" panose="02010609060101010101" pitchFamily="49" charset="-122"/>
              </a:rPr>
              <a:t>类型变量。如果读入成功，则返回指针</a:t>
            </a:r>
            <a:r>
              <a:rPr kumimoji="1" lang="en-US" altLang="zh-CN" sz="2400" b="1" dirty="0">
                <a:solidFill>
                  <a:srgbClr val="003300"/>
                </a:solidFill>
                <a:latin typeface="楷体" panose="02010609060101010101" pitchFamily="49" charset="-122"/>
                <a:ea typeface="楷体" panose="02010609060101010101" pitchFamily="49" charset="-122"/>
              </a:rPr>
              <a:t>s;</a:t>
            </a:r>
            <a:r>
              <a:rPr kumimoji="1" lang="zh-CN" altLang="en-US" sz="2400" b="1" dirty="0">
                <a:solidFill>
                  <a:srgbClr val="003300"/>
                </a:solidFill>
                <a:latin typeface="楷体" panose="02010609060101010101" pitchFamily="49" charset="-122"/>
                <a:ea typeface="楷体" panose="02010609060101010101" pitchFamily="49" charset="-122"/>
              </a:rPr>
              <a:t>如果读入错误或遇到文件结尾</a:t>
            </a:r>
            <a:r>
              <a:rPr kumimoji="1" lang="en-US" altLang="zh-CN" sz="2400" b="1" dirty="0">
                <a:solidFill>
                  <a:srgbClr val="003300"/>
                </a:solidFill>
                <a:latin typeface="楷体" panose="02010609060101010101" pitchFamily="49" charset="-122"/>
                <a:ea typeface="楷体" panose="02010609060101010101" pitchFamily="49" charset="-122"/>
              </a:rPr>
              <a:t>(EOF)</a:t>
            </a:r>
            <a:r>
              <a:rPr kumimoji="1" lang="zh-CN" altLang="en-US" sz="2400" b="1" dirty="0">
                <a:solidFill>
                  <a:srgbClr val="003300"/>
                </a:solidFill>
                <a:latin typeface="楷体" panose="02010609060101010101" pitchFamily="49" charset="-122"/>
                <a:ea typeface="楷体" panose="02010609060101010101" pitchFamily="49" charset="-122"/>
              </a:rPr>
              <a:t>，则返回</a:t>
            </a:r>
            <a:r>
              <a:rPr kumimoji="1" lang="en-US" altLang="zh-CN" sz="2400" b="1" dirty="0">
                <a:solidFill>
                  <a:srgbClr val="003300"/>
                </a:solidFill>
                <a:latin typeface="楷体" panose="02010609060101010101" pitchFamily="49" charset="-122"/>
                <a:ea typeface="楷体" panose="02010609060101010101" pitchFamily="49" charset="-122"/>
              </a:rPr>
              <a:t>NULL</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15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说明</a:t>
            </a:r>
            <a:r>
              <a:rPr kumimoji="1" lang="zh-CN" altLang="en-US" sz="2400" b="1" dirty="0">
                <a:solidFill>
                  <a:srgbClr val="003300"/>
                </a:solidFill>
                <a:latin typeface="楷体" panose="02010609060101010101" pitchFamily="49" charset="-122"/>
                <a:ea typeface="楷体" panose="02010609060101010101" pitchFamily="49" charset="-122"/>
              </a:rPr>
              <a:t>：</a:t>
            </a:r>
          </a:p>
          <a:p>
            <a:pPr marL="800100" lvl="1" indent="-342900">
              <a:lnSpc>
                <a:spcPct val="115000"/>
              </a:lnSpc>
              <a:spcBef>
                <a:spcPct val="30000"/>
              </a:spcBef>
              <a:buClr>
                <a:srgbClr val="C00000"/>
              </a:buClr>
              <a:buSzPct val="100000"/>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读入</a:t>
            </a:r>
            <a:r>
              <a:rPr kumimoji="1" lang="en-US" altLang="zh-CN" sz="2400" b="1" dirty="0">
                <a:solidFill>
                  <a:srgbClr val="C00000"/>
                </a:solidFill>
                <a:latin typeface="楷体" panose="02010609060101010101" pitchFamily="49" charset="-122"/>
                <a:ea typeface="楷体" panose="02010609060101010101" pitchFamily="49" charset="-122"/>
              </a:rPr>
              <a:t>n-1</a:t>
            </a:r>
            <a:r>
              <a:rPr kumimoji="1" lang="zh-CN" altLang="en-US" sz="2400" b="1" dirty="0">
                <a:solidFill>
                  <a:srgbClr val="003300"/>
                </a:solidFill>
                <a:latin typeface="楷体" panose="02010609060101010101" pitchFamily="49" charset="-122"/>
                <a:ea typeface="楷体" panose="02010609060101010101" pitchFamily="49" charset="-122"/>
              </a:rPr>
              <a:t>个字符到文件，遇到换行符或文件结束符则提前结束</a:t>
            </a:r>
            <a:r>
              <a:rPr kumimoji="1" lang="zh-CN" altLang="en-US" sz="2400" b="1" dirty="0" smtClean="0">
                <a:solidFill>
                  <a:srgbClr val="003300"/>
                </a:solidFill>
                <a:latin typeface="楷体" panose="02010609060101010101" pitchFamily="49" charset="-122"/>
                <a:ea typeface="楷体" panose="02010609060101010101" pitchFamily="49" charset="-122"/>
              </a:rPr>
              <a:t>输入；</a:t>
            </a:r>
            <a:endParaRPr kumimoji="1" lang="zh-CN" altLang="en-US" sz="2400" b="1" dirty="0">
              <a:solidFill>
                <a:srgbClr val="003300"/>
              </a:solidFill>
              <a:latin typeface="楷体" panose="02010609060101010101" pitchFamily="49" charset="-122"/>
              <a:ea typeface="楷体" panose="02010609060101010101" pitchFamily="49" charset="-122"/>
            </a:endParaRPr>
          </a:p>
          <a:p>
            <a:pPr marL="800100" lvl="1" indent="-342900">
              <a:lnSpc>
                <a:spcPct val="115000"/>
              </a:lnSpc>
              <a:spcBef>
                <a:spcPct val="30000"/>
              </a:spcBef>
              <a:buClr>
                <a:srgbClr val="C00000"/>
              </a:buClr>
              <a:buSzPct val="100000"/>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读入结束后，系统将自动在最后</a:t>
            </a:r>
            <a:r>
              <a:rPr kumimoji="1" lang="zh-CN" altLang="en-US" sz="2400" b="1" dirty="0" smtClean="0">
                <a:solidFill>
                  <a:srgbClr val="003300"/>
                </a:solidFill>
                <a:latin typeface="楷体" panose="02010609060101010101" pitchFamily="49" charset="-122"/>
                <a:ea typeface="楷体" panose="02010609060101010101" pitchFamily="49" charset="-122"/>
              </a:rPr>
              <a:t>加</a:t>
            </a:r>
            <a:r>
              <a:rPr kumimoji="1" lang="en-US" altLang="zh-CN" sz="2400" b="1" dirty="0" smtClean="0">
                <a:solidFill>
                  <a:srgbClr val="003300"/>
                </a:solidFill>
                <a:latin typeface="楷体" panose="02010609060101010101" pitchFamily="49" charset="-122"/>
                <a:ea typeface="楷体" panose="02010609060101010101" pitchFamily="49" charset="-122"/>
              </a:rPr>
              <a:t>'\0'</a:t>
            </a:r>
            <a:r>
              <a:rPr kumimoji="1" lang="zh-CN" altLang="en-US"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并以</a:t>
            </a:r>
            <a:r>
              <a:rPr kumimoji="1" lang="en-US" altLang="zh-CN" sz="2400" b="1" dirty="0">
                <a:solidFill>
                  <a:srgbClr val="003300"/>
                </a:solidFill>
                <a:latin typeface="楷体" panose="02010609060101010101" pitchFamily="49" charset="-122"/>
                <a:ea typeface="楷体" panose="02010609060101010101" pitchFamily="49" charset="-122"/>
              </a:rPr>
              <a:t>s</a:t>
            </a:r>
            <a:r>
              <a:rPr kumimoji="1" lang="zh-CN" altLang="en-US" sz="2400" b="1" dirty="0">
                <a:solidFill>
                  <a:srgbClr val="003300"/>
                </a:solidFill>
                <a:latin typeface="楷体" panose="02010609060101010101" pitchFamily="49" charset="-122"/>
                <a:ea typeface="楷体" panose="02010609060101010101" pitchFamily="49" charset="-122"/>
              </a:rPr>
              <a:t>作为函数值</a:t>
            </a:r>
            <a:r>
              <a:rPr kumimoji="1" lang="zh-CN" altLang="en-US" sz="2400" b="1" dirty="0" smtClean="0">
                <a:solidFill>
                  <a:srgbClr val="003300"/>
                </a:solidFill>
                <a:latin typeface="楷体" panose="02010609060101010101" pitchFamily="49" charset="-122"/>
                <a:ea typeface="楷体" panose="02010609060101010101" pitchFamily="49" charset="-122"/>
              </a:rPr>
              <a:t>返回；</a:t>
            </a:r>
            <a:endParaRPr kumimoji="1" lang="zh-CN" altLang="en-US" sz="2400" b="1" dirty="0">
              <a:solidFill>
                <a:srgbClr val="0033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anim calcmode="lin" valueType="num">
                                      <p:cBhvr additive="base">
                                        <p:cTn id="7"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7" end="7"/>
                                            </p:txEl>
                                          </p:spTgt>
                                        </p:tgtEl>
                                        <p:attrNameLst>
                                          <p:attrName>style.visibility</p:attrName>
                                        </p:attrNameLst>
                                      </p:cBhvr>
                                      <p:to>
                                        <p:strVal val="visible"/>
                                      </p:to>
                                    </p:set>
                                    <p:anim calcmode="lin" valueType="num">
                                      <p:cBhvr additive="base">
                                        <p:cTn id="13"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335360" y="0"/>
            <a:ext cx="9144000" cy="7109639"/>
          </a:xfrm>
          <a:prstGeom prst="rect">
            <a:avLst/>
          </a:prstGeom>
          <a:noFill/>
          <a:ln w="9525">
            <a:noFill/>
            <a:miter lim="800000"/>
          </a:ln>
        </p:spPr>
        <p:txBody>
          <a:bodyPr>
            <a:spAutoFit/>
          </a:bodyPr>
          <a:lstStyle/>
          <a:p>
            <a:r>
              <a:rPr kumimoji="1" lang="en-US" altLang="zh-CN" sz="2400" b="1" dirty="0" smtClean="0">
                <a:solidFill>
                  <a:schemeClr val="tx1"/>
                </a:solidFill>
                <a:latin typeface="楷体" panose="02010609060101010101" pitchFamily="49" charset="-122"/>
                <a:ea typeface="楷体" panose="02010609060101010101" pitchFamily="49" charset="-122"/>
              </a:rPr>
              <a:t>【</a:t>
            </a:r>
            <a:r>
              <a:rPr kumimoji="1" lang="zh-CN" altLang="en-US" sz="2400" b="1" dirty="0" smtClean="0">
                <a:solidFill>
                  <a:schemeClr val="tx1"/>
                </a:solidFill>
                <a:latin typeface="楷体" panose="02010609060101010101" pitchFamily="49" charset="-122"/>
                <a:ea typeface="楷体" panose="02010609060101010101" pitchFamily="49" charset="-122"/>
              </a:rPr>
              <a:t>例</a:t>
            </a:r>
            <a:r>
              <a:rPr kumimoji="1" lang="en-US" altLang="zh-CN" sz="2400" b="1" dirty="0" smtClean="0">
                <a:solidFill>
                  <a:schemeClr val="tx1"/>
                </a:solidFill>
                <a:latin typeface="楷体" panose="02010609060101010101" pitchFamily="49" charset="-122"/>
                <a:ea typeface="楷体" panose="02010609060101010101" pitchFamily="49" charset="-122"/>
              </a:rPr>
              <a:t>8.3】</a:t>
            </a:r>
            <a:r>
              <a:rPr kumimoji="1" lang="zh-CN" altLang="en-US" sz="2400" b="1" dirty="0">
                <a:solidFill>
                  <a:srgbClr val="003300"/>
                </a:solidFill>
                <a:latin typeface="楷体" panose="02010609060101010101" pitchFamily="49" charset="-122"/>
                <a:ea typeface="楷体" panose="02010609060101010101" pitchFamily="49" charset="-122"/>
              </a:rPr>
              <a:t>字符串读写函数示例。</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#include &lt;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iostream</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&gt;</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using namespace std;</a:t>
            </a:r>
          </a:p>
          <a:p>
            <a:pPr>
              <a:lnSpc>
                <a:spcPct val="90000"/>
              </a:lnSpc>
            </a:pP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main()</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FILE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char s[100];</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if((</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fopen</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("file1.TXT", "w"))==NULL)</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cout</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&lt;&lt;"can't open file\n</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exit(1); }</a:t>
            </a:r>
            <a:endPar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fputs</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("I am a teacher</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fputs</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("He </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is a boy.",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fputs</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She </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is a </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girl.",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fclose</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必须先关闭，再以读的方式打开。</a:t>
            </a:r>
          </a:p>
          <a:p>
            <a:pPr>
              <a:lnSpc>
                <a:spcPct val="90000"/>
              </a:lnSpc>
            </a:pP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if((</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fopen</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("file1.TXT", "r"))==NULL)</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cout</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&lt;&lt;"can't open file\n</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exit(1); </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while(!</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feof</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fgets</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(s,100,fp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puts(s);</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fclose</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system("pause");return 0;</a:t>
            </a:r>
          </a:p>
          <a:p>
            <a:pPr>
              <a:lnSpc>
                <a:spcPct val="90000"/>
              </a:lnSpc>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椭圆 4"/>
          <p:cNvSpPr/>
          <p:nvPr/>
        </p:nvSpPr>
        <p:spPr>
          <a:xfrm>
            <a:off x="191344" y="4591388"/>
            <a:ext cx="3571900" cy="128588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线形标注 2(带强调线) 5"/>
          <p:cNvSpPr/>
          <p:nvPr/>
        </p:nvSpPr>
        <p:spPr>
          <a:xfrm>
            <a:off x="5050204" y="5517232"/>
            <a:ext cx="4790212" cy="1143008"/>
          </a:xfrm>
          <a:prstGeom prst="accentCallout2">
            <a:avLst>
              <a:gd name="adj1" fmla="val 18750"/>
              <a:gd name="adj2" fmla="val -8333"/>
              <a:gd name="adj3" fmla="val 18750"/>
              <a:gd name="adj4" fmla="val -16667"/>
              <a:gd name="adj5" fmla="val -11278"/>
              <a:gd name="adj6" fmla="val -22441"/>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kumimoji="1" lang="zh-CN" altLang="en-US" sz="2200" b="1" dirty="0" smtClean="0">
                <a:solidFill>
                  <a:srgbClr val="C00000"/>
                </a:solidFill>
                <a:latin typeface="楷体" panose="02010609060101010101" pitchFamily="49" charset="-122"/>
                <a:ea typeface="楷体" panose="02010609060101010101" pitchFamily="49" charset="-122"/>
                <a:cs typeface="Times New Roman" panose="02020603050405020304" pitchFamily="18" charset="0"/>
              </a:rPr>
              <a:t>也可通过</a:t>
            </a:r>
            <a:r>
              <a:rPr kumimoji="1" lang="en-US" altLang="zh-CN" sz="2200" b="1" dirty="0" err="1" smtClean="0">
                <a:solidFill>
                  <a:srgbClr val="C00000"/>
                </a:solidFill>
                <a:latin typeface="楷体" panose="02010609060101010101" pitchFamily="49" charset="-122"/>
                <a:ea typeface="楷体" panose="02010609060101010101" pitchFamily="49" charset="-122"/>
                <a:cs typeface="Times New Roman" panose="02020603050405020304" pitchFamily="18" charset="0"/>
              </a:rPr>
              <a:t>fgets</a:t>
            </a:r>
            <a:r>
              <a:rPr kumimoji="1" lang="zh-CN" altLang="en-US" sz="2200" b="1" dirty="0" smtClean="0">
                <a:solidFill>
                  <a:srgbClr val="C00000"/>
                </a:solidFill>
                <a:latin typeface="楷体" panose="02010609060101010101" pitchFamily="49" charset="-122"/>
                <a:ea typeface="楷体" panose="02010609060101010101" pitchFamily="49" charset="-122"/>
                <a:cs typeface="Times New Roman" panose="02020603050405020304" pitchFamily="18" charset="0"/>
              </a:rPr>
              <a:t>返回值判文件结尾</a:t>
            </a:r>
            <a:endParaRPr kumimoji="1" lang="en-US" altLang="zh-CN" sz="2200" b="1" dirty="0" smtClean="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a:p>
            <a:pPr>
              <a:spcBef>
                <a:spcPts val="600"/>
              </a:spcBef>
            </a:pPr>
            <a:r>
              <a:rPr kumimoji="1"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while(</a:t>
            </a:r>
            <a:r>
              <a:rPr kumimoji="1" lang="en-US" altLang="zh-CN" sz="24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fgets</a:t>
            </a:r>
            <a:r>
              <a:rPr kumimoji="1"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(s,100,fp</a:t>
            </a:r>
            <a:r>
              <a:rPr kumimoji="1"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)!=NULL)</a:t>
            </a:r>
          </a:p>
          <a:p>
            <a:pPr>
              <a:spcBef>
                <a:spcPts val="600"/>
              </a:spcBef>
            </a:pPr>
            <a:r>
              <a:rPr kumimoji="1"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puts(s</a:t>
            </a:r>
            <a:r>
              <a:rPr kumimoji="1"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388" y="2276872"/>
            <a:ext cx="3156789"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032" y="188640"/>
            <a:ext cx="29813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云形标注 8"/>
          <p:cNvSpPr/>
          <p:nvPr/>
        </p:nvSpPr>
        <p:spPr bwMode="auto">
          <a:xfrm>
            <a:off x="2783632" y="1052736"/>
            <a:ext cx="4019535" cy="792088"/>
          </a:xfrm>
          <a:prstGeom prst="cloudCallout">
            <a:avLst>
              <a:gd name="adj1" fmla="val 81239"/>
              <a:gd name="adj2" fmla="val -51881"/>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a:solidFill>
                  <a:srgbClr val="003300"/>
                </a:solidFill>
                <a:latin typeface="楷体" panose="02010609060101010101" pitchFamily="49" charset="-122"/>
                <a:ea typeface="楷体" panose="02010609060101010101" pitchFamily="49" charset="-122"/>
              </a:rPr>
              <a:t>不自动在字符串末尾添加换行符</a:t>
            </a:r>
            <a:endParaRPr lang="zh-CN" altLang="en-US" sz="2200" b="1"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11" end="11"/>
                                            </p:txEl>
                                          </p:spTgt>
                                        </p:tgtEl>
                                        <p:attrNameLst>
                                          <p:attrName>style.visibility</p:attrName>
                                        </p:attrNameLst>
                                      </p:cBhvr>
                                      <p:to>
                                        <p:strVal val="visible"/>
                                      </p:to>
                                    </p:set>
                                    <p:anim calcmode="lin" valueType="num">
                                      <p:cBhvr additive="base">
                                        <p:cTn id="7" dur="500" fill="hold"/>
                                        <p:tgtEl>
                                          <p:spTgt spid="29699">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additive="base">
                                        <p:cTn id="13" dur="500" fill="hold"/>
                                        <p:tgtEl>
                                          <p:spTgt spid="1029"/>
                                        </p:tgtEl>
                                        <p:attrNameLst>
                                          <p:attrName>ppt_x</p:attrName>
                                        </p:attrNameLst>
                                      </p:cBhvr>
                                      <p:tavLst>
                                        <p:tav tm="0">
                                          <p:val>
                                            <p:strVal val="#ppt_x"/>
                                          </p:val>
                                        </p:tav>
                                        <p:tav tm="100000">
                                          <p:val>
                                            <p:strVal val="#ppt_x"/>
                                          </p:val>
                                        </p:tav>
                                      </p:tavLst>
                                    </p:anim>
                                    <p:anim calcmode="lin" valueType="num">
                                      <p:cBhvr additive="base">
                                        <p:cTn id="14"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19336" y="63400"/>
            <a:ext cx="7772400" cy="762000"/>
          </a:xfrm>
        </p:spPr>
        <p:txBody>
          <a:bodyPr/>
          <a:lstStyle/>
          <a:p>
            <a:pPr eaLnBrk="1" hangingPunct="1"/>
            <a:r>
              <a:rPr lang="en-US" altLang="zh-CN" sz="3200" dirty="0" smtClean="0">
                <a:solidFill>
                  <a:schemeClr val="tx1"/>
                </a:solidFill>
                <a:latin typeface="楷体" panose="02010609060101010101" pitchFamily="49" charset="-122"/>
                <a:ea typeface="楷体" panose="02010609060101010101" pitchFamily="49" charset="-122"/>
              </a:rPr>
              <a:t>8.4.3 </a:t>
            </a:r>
            <a:r>
              <a:rPr lang="zh-CN" altLang="en-US" sz="3200" dirty="0">
                <a:solidFill>
                  <a:schemeClr val="tx1"/>
                </a:solidFill>
                <a:latin typeface="楷体" panose="02010609060101010101" pitchFamily="49" charset="-122"/>
                <a:ea typeface="楷体" panose="02010609060101010101" pitchFamily="49" charset="-122"/>
              </a:rPr>
              <a:t>文件的块读写</a:t>
            </a:r>
          </a:p>
        </p:txBody>
      </p:sp>
      <p:sp>
        <p:nvSpPr>
          <p:cNvPr id="30724" name="Text Box 5"/>
          <p:cNvSpPr txBox="1">
            <a:spLocks noChangeArrowheads="1"/>
          </p:cNvSpPr>
          <p:nvPr/>
        </p:nvSpPr>
        <p:spPr bwMode="auto">
          <a:xfrm>
            <a:off x="119336" y="855563"/>
            <a:ext cx="10225136" cy="4284250"/>
          </a:xfrm>
          <a:prstGeom prst="rect">
            <a:avLst/>
          </a:prstGeom>
          <a:noFill/>
          <a:ln w="9525">
            <a:noFill/>
            <a:miter lim="800000"/>
          </a:ln>
        </p:spPr>
        <p:txBody>
          <a:bodyPr wrap="square">
            <a:spAutoFit/>
          </a:bodyPr>
          <a:lstStyle/>
          <a:p>
            <a:pPr algn="just">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用于</a:t>
            </a:r>
            <a:r>
              <a:rPr kumimoji="1" lang="zh-CN" altLang="en-US" sz="2400" b="1" dirty="0">
                <a:solidFill>
                  <a:srgbClr val="003300"/>
                </a:solidFill>
                <a:latin typeface="楷体" panose="02010609060101010101" pitchFamily="49" charset="-122"/>
                <a:ea typeface="楷体" panose="02010609060101010101" pitchFamily="49" charset="-122"/>
              </a:rPr>
              <a:t>一次从文件读出或向文件</a:t>
            </a:r>
            <a:r>
              <a:rPr kumimoji="1" lang="zh-CN" altLang="en-US" sz="2400" b="1" dirty="0" smtClean="0">
                <a:solidFill>
                  <a:srgbClr val="003300"/>
                </a:solidFill>
                <a:latin typeface="楷体" panose="02010609060101010101" pitchFamily="49" charset="-122"/>
                <a:ea typeface="楷体" panose="02010609060101010101" pitchFamily="49" charset="-122"/>
              </a:rPr>
              <a:t>写入指定字节数大小的若干块数据</a:t>
            </a:r>
            <a:r>
              <a:rPr kumimoji="1" lang="zh-CN" altLang="en-US" sz="2400" b="1" dirty="0">
                <a:solidFill>
                  <a:srgbClr val="003300"/>
                </a:solidFill>
                <a:latin typeface="楷体" panose="02010609060101010101" pitchFamily="49" charset="-122"/>
                <a:ea typeface="楷体" panose="02010609060101010101" pitchFamily="49" charset="-122"/>
              </a:rPr>
              <a:t>。</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gn="just">
              <a:lnSpc>
                <a:spcPct val="120000"/>
              </a:lnSpc>
              <a:spcBef>
                <a:spcPct val="30000"/>
              </a:spcBef>
            </a:pPr>
            <a:r>
              <a:rPr kumimoji="1" lang="en-US" altLang="zh-CN" sz="2800" b="1" dirty="0" smtClean="0">
                <a:solidFill>
                  <a:schemeClr val="tx1"/>
                </a:solidFill>
                <a:latin typeface="楷体" panose="02010609060101010101" pitchFamily="49" charset="-122"/>
                <a:ea typeface="楷体" panose="02010609060101010101" pitchFamily="49" charset="-122"/>
              </a:rPr>
              <a:t>1</a:t>
            </a:r>
            <a:r>
              <a:rPr kumimoji="1" lang="en-US" altLang="zh-CN" sz="2800" b="1" dirty="0">
                <a:solidFill>
                  <a:schemeClr val="tx1"/>
                </a:solidFill>
                <a:latin typeface="楷体" panose="02010609060101010101" pitchFamily="49" charset="-122"/>
                <a:ea typeface="楷体" panose="02010609060101010101" pitchFamily="49" charset="-122"/>
              </a:rPr>
              <a:t>. </a:t>
            </a:r>
            <a:r>
              <a:rPr kumimoji="1" lang="en-US" altLang="zh-CN" sz="2800" b="1" dirty="0" err="1">
                <a:solidFill>
                  <a:schemeClr val="tx1"/>
                </a:solidFill>
                <a:latin typeface="楷体" panose="02010609060101010101" pitchFamily="49" charset="-122"/>
                <a:ea typeface="楷体" panose="02010609060101010101" pitchFamily="49" charset="-122"/>
              </a:rPr>
              <a:t>fread</a:t>
            </a:r>
            <a:r>
              <a:rPr kumimoji="1" lang="zh-CN" altLang="en-US" sz="2800" b="1" dirty="0">
                <a:solidFill>
                  <a:schemeClr val="tx1"/>
                </a:solidFill>
                <a:latin typeface="楷体" panose="02010609060101010101" pitchFamily="49" charset="-122"/>
                <a:ea typeface="楷体" panose="02010609060101010101" pitchFamily="49" charset="-122"/>
              </a:rPr>
              <a:t>函数</a:t>
            </a:r>
          </a:p>
          <a:p>
            <a:pPr algn="just">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p>
          <a:p>
            <a:pPr algn="just">
              <a:lnSpc>
                <a:spcPct val="12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b="1" dirty="0" err="1" smtClean="0">
                <a:solidFill>
                  <a:srgbClr val="C00000"/>
                </a:solidFill>
                <a:latin typeface="Times New Roman" panose="02020603050405020304" pitchFamily="18" charset="0"/>
                <a:ea typeface="楷体" panose="02010609060101010101" pitchFamily="49" charset="-122"/>
              </a:rPr>
              <a:t>int</a:t>
            </a:r>
            <a:r>
              <a:rPr kumimoji="1" lang="en-US" altLang="zh-CN" sz="2400" b="1" dirty="0" smtClean="0">
                <a:solidFill>
                  <a:srgbClr val="C000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fread</a:t>
            </a:r>
            <a:r>
              <a:rPr kumimoji="1" lang="en-US" altLang="zh-CN" sz="2400" b="1" dirty="0">
                <a:solidFill>
                  <a:srgbClr val="C00000"/>
                </a:solidFill>
                <a:latin typeface="Times New Roman" panose="02020603050405020304" pitchFamily="18" charset="0"/>
                <a:ea typeface="楷体" panose="02010609060101010101" pitchFamily="49" charset="-122"/>
              </a:rPr>
              <a:t>(void *</a:t>
            </a:r>
            <a:r>
              <a:rPr kumimoji="1" lang="en-US" altLang="zh-CN" sz="2400" b="1" dirty="0" err="1">
                <a:solidFill>
                  <a:srgbClr val="C00000"/>
                </a:solidFill>
                <a:latin typeface="Times New Roman" panose="02020603050405020304" pitchFamily="18" charset="0"/>
                <a:ea typeface="楷体" panose="02010609060101010101" pitchFamily="49" charset="-122"/>
              </a:rPr>
              <a:t>buffer,int</a:t>
            </a:r>
            <a:r>
              <a:rPr kumimoji="1" lang="en-US" altLang="zh-CN" sz="2400" b="1" dirty="0">
                <a:solidFill>
                  <a:srgbClr val="C00000"/>
                </a:solidFill>
                <a:latin typeface="Times New Roman" panose="02020603050405020304" pitchFamily="18" charset="0"/>
                <a:ea typeface="楷体" panose="02010609060101010101" pitchFamily="49" charset="-122"/>
              </a:rPr>
              <a:t> size, </a:t>
            </a:r>
            <a:r>
              <a:rPr kumimoji="1" lang="en-US" altLang="zh-CN" sz="2400" b="1" dirty="0" err="1">
                <a:solidFill>
                  <a:srgbClr val="C00000"/>
                </a:solidFill>
                <a:latin typeface="Times New Roman" panose="02020603050405020304" pitchFamily="18" charset="0"/>
                <a:ea typeface="楷体" panose="02010609060101010101" pitchFamily="49" charset="-122"/>
              </a:rPr>
              <a:t>int</a:t>
            </a:r>
            <a:r>
              <a:rPr kumimoji="1" lang="en-US" altLang="zh-CN" sz="2400" b="1" dirty="0">
                <a:solidFill>
                  <a:srgbClr val="C000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count,FILE</a:t>
            </a:r>
            <a:r>
              <a:rPr kumimoji="1" lang="en-US" altLang="zh-CN" sz="2400" b="1" dirty="0">
                <a:solidFill>
                  <a:srgbClr val="C000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fp</a:t>
            </a:r>
            <a:r>
              <a:rPr kumimoji="1" lang="en-US" altLang="zh-CN" sz="2400" b="1" dirty="0">
                <a:solidFill>
                  <a:srgbClr val="C00000"/>
                </a:solidFill>
                <a:latin typeface="Times New Roman" panose="02020603050405020304" pitchFamily="18" charset="0"/>
                <a:ea typeface="楷体" panose="02010609060101010101" pitchFamily="49" charset="-122"/>
              </a:rPr>
              <a:t>)</a:t>
            </a:r>
          </a:p>
          <a:p>
            <a:pPr algn="just">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gn="just">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从</a:t>
            </a:r>
            <a:r>
              <a:rPr kumimoji="1" lang="zh-CN" altLang="en-US" sz="2400" b="1" dirty="0">
                <a:solidFill>
                  <a:srgbClr val="003300"/>
                </a:solidFill>
                <a:latin typeface="楷体" panose="02010609060101010101" pitchFamily="49" charset="-122"/>
                <a:ea typeface="楷体" panose="02010609060101010101" pitchFamily="49" charset="-122"/>
              </a:rPr>
              <a:t>文件指针</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a:t>
            </a:r>
            <a:r>
              <a:rPr kumimoji="1" lang="zh-CN" altLang="en-US" sz="2400" b="1" dirty="0" smtClean="0">
                <a:solidFill>
                  <a:srgbClr val="003300"/>
                </a:solidFill>
                <a:latin typeface="楷体" panose="02010609060101010101" pitchFamily="49" charset="-122"/>
                <a:ea typeface="楷体" panose="02010609060101010101" pitchFamily="49" charset="-122"/>
              </a:rPr>
              <a:t>指文件</a:t>
            </a:r>
            <a:r>
              <a:rPr kumimoji="1" lang="zh-CN" altLang="en-US" sz="2400" b="1" dirty="0">
                <a:solidFill>
                  <a:srgbClr val="003300"/>
                </a:solidFill>
                <a:latin typeface="楷体" panose="02010609060101010101" pitchFamily="49" charset="-122"/>
                <a:ea typeface="楷体" panose="02010609060101010101" pitchFamily="49" charset="-122"/>
              </a:rPr>
              <a:t>的当前位置读取字节数为</a:t>
            </a:r>
            <a:r>
              <a:rPr kumimoji="1" lang="en-US" altLang="zh-CN" sz="2400" b="1" dirty="0">
                <a:solidFill>
                  <a:srgbClr val="003300"/>
                </a:solidFill>
                <a:latin typeface="楷体" panose="02010609060101010101" pitchFamily="49" charset="-122"/>
                <a:ea typeface="楷体" panose="02010609060101010101" pitchFamily="49" charset="-122"/>
              </a:rPr>
              <a:t>size</a:t>
            </a:r>
            <a:r>
              <a:rPr kumimoji="1" lang="zh-CN" altLang="en-US" sz="2400" b="1" dirty="0">
                <a:solidFill>
                  <a:srgbClr val="003300"/>
                </a:solidFill>
                <a:latin typeface="楷体" panose="02010609060101010101" pitchFamily="49" charset="-122"/>
                <a:ea typeface="楷体" panose="02010609060101010101" pitchFamily="49" charset="-122"/>
              </a:rPr>
              <a:t>大小的数据</a:t>
            </a:r>
            <a:r>
              <a:rPr kumimoji="1" lang="zh-CN" altLang="en-US" sz="2400" b="1" dirty="0" smtClean="0">
                <a:solidFill>
                  <a:srgbClr val="003300"/>
                </a:solidFill>
                <a:latin typeface="楷体" panose="02010609060101010101" pitchFamily="49" charset="-122"/>
                <a:ea typeface="楷体" panose="02010609060101010101" pitchFamily="49" charset="-122"/>
              </a:rPr>
              <a:t>块，共读取</a:t>
            </a:r>
            <a:r>
              <a:rPr kumimoji="1" lang="en-US" altLang="zh-CN" sz="2400" b="1" dirty="0" smtClean="0">
                <a:solidFill>
                  <a:srgbClr val="003300"/>
                </a:solidFill>
                <a:latin typeface="楷体" panose="02010609060101010101" pitchFamily="49" charset="-122"/>
                <a:ea typeface="楷体" panose="02010609060101010101" pitchFamily="49" charset="-122"/>
              </a:rPr>
              <a:t>count</a:t>
            </a:r>
            <a:r>
              <a:rPr kumimoji="1" lang="zh-CN" altLang="en-US" sz="2400" b="1" dirty="0">
                <a:solidFill>
                  <a:srgbClr val="003300"/>
                </a:solidFill>
                <a:latin typeface="楷体" panose="02010609060101010101" pitchFamily="49" charset="-122"/>
                <a:ea typeface="楷体" panose="02010609060101010101" pitchFamily="49" charset="-122"/>
              </a:rPr>
              <a:t>个，存到</a:t>
            </a:r>
            <a:r>
              <a:rPr kumimoji="1" lang="en-US" altLang="zh-CN" sz="2400" b="1" dirty="0">
                <a:solidFill>
                  <a:srgbClr val="003300"/>
                </a:solidFill>
                <a:latin typeface="楷体" panose="02010609060101010101" pitchFamily="49" charset="-122"/>
                <a:ea typeface="楷体" panose="02010609060101010101" pitchFamily="49" charset="-122"/>
              </a:rPr>
              <a:t>buffer</a:t>
            </a:r>
            <a:r>
              <a:rPr kumimoji="1" lang="zh-CN" altLang="en-US" sz="2400" b="1" dirty="0">
                <a:solidFill>
                  <a:srgbClr val="003300"/>
                </a:solidFill>
                <a:latin typeface="楷体" panose="02010609060101010101" pitchFamily="49" charset="-122"/>
                <a:ea typeface="楷体" panose="02010609060101010101" pitchFamily="49" charset="-122"/>
              </a:rPr>
              <a:t>所指的</a:t>
            </a:r>
            <a:r>
              <a:rPr kumimoji="1" lang="zh-CN" altLang="en-US" sz="2400" b="1" dirty="0" smtClean="0">
                <a:solidFill>
                  <a:srgbClr val="003300"/>
                </a:solidFill>
                <a:latin typeface="楷体" panose="02010609060101010101" pitchFamily="49" charset="-122"/>
                <a:ea typeface="楷体" panose="02010609060101010101" pitchFamily="49" charset="-122"/>
              </a:rPr>
              <a:t>内存区域中</a:t>
            </a:r>
            <a:r>
              <a:rPr kumimoji="1" lang="zh-CN" altLang="en-US" sz="2400" b="1" dirty="0">
                <a:solidFill>
                  <a:srgbClr val="003300"/>
                </a:solidFill>
                <a:latin typeface="楷体" panose="02010609060101010101" pitchFamily="49" charset="-122"/>
                <a:ea typeface="楷体" panose="02010609060101010101" pitchFamily="49" charset="-122"/>
              </a:rPr>
              <a:t>。如果成功</a:t>
            </a:r>
            <a:r>
              <a:rPr kumimoji="1" lang="zh-CN" altLang="en-US"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smtClean="0">
                <a:solidFill>
                  <a:srgbClr val="C00000"/>
                </a:solidFill>
                <a:latin typeface="楷体" panose="02010609060101010101" pitchFamily="49" charset="-122"/>
                <a:ea typeface="楷体" panose="02010609060101010101" pitchFamily="49" charset="-122"/>
              </a:rPr>
              <a:t>返回</a:t>
            </a:r>
            <a:r>
              <a:rPr kumimoji="1" lang="zh-CN" altLang="en-US" sz="2400" b="1" dirty="0">
                <a:solidFill>
                  <a:srgbClr val="C00000"/>
                </a:solidFill>
                <a:latin typeface="楷体" panose="02010609060101010101" pitchFamily="49" charset="-122"/>
                <a:ea typeface="楷体" panose="02010609060101010101" pitchFamily="49" charset="-122"/>
              </a:rPr>
              <a:t>实际所读的数据块数</a:t>
            </a:r>
            <a:r>
              <a:rPr kumimoji="1" lang="zh-CN" altLang="en-US" sz="2400" b="1" dirty="0">
                <a:solidFill>
                  <a:srgbClr val="003300"/>
                </a:solidFill>
                <a:latin typeface="楷体" panose="02010609060101010101" pitchFamily="49" charset="-122"/>
                <a:ea typeface="楷体" panose="02010609060101010101" pitchFamily="49" charset="-122"/>
              </a:rPr>
              <a:t>，否则返回</a:t>
            </a:r>
            <a:r>
              <a:rPr kumimoji="1" lang="en-US" altLang="zh-CN" sz="2400" b="1" dirty="0">
                <a:solidFill>
                  <a:srgbClr val="003300"/>
                </a:solidFill>
                <a:latin typeface="楷体" panose="02010609060101010101" pitchFamily="49" charset="-122"/>
                <a:ea typeface="楷体" panose="02010609060101010101" pitchFamily="49" charset="-122"/>
              </a:rPr>
              <a:t>0</a:t>
            </a:r>
            <a:r>
              <a:rPr kumimoji="1" lang="zh-CN" altLang="en-US" sz="2400" b="1" dirty="0">
                <a:solidFill>
                  <a:srgbClr val="003300"/>
                </a:solidFill>
                <a:latin typeface="楷体" panose="02010609060101010101" pitchFamily="49" charset="-122"/>
                <a:ea typeface="楷体" panose="02010609060101010101" pitchFamily="49" charset="-122"/>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0"/>
            <a:ext cx="7772400" cy="692696"/>
          </a:xfrm>
        </p:spPr>
        <p:txBody>
          <a:bodyPr/>
          <a:lstStyle/>
          <a:p>
            <a:pPr eaLnBrk="1" hangingPunct="1"/>
            <a:r>
              <a:rPr lang="en-US" altLang="zh-CN" sz="3500" dirty="0">
                <a:solidFill>
                  <a:srgbClr val="000099"/>
                </a:solidFill>
              </a:rPr>
              <a:t> </a:t>
            </a:r>
            <a:r>
              <a:rPr lang="en-US" altLang="zh-CN" sz="3200" dirty="0" smtClean="0">
                <a:solidFill>
                  <a:schemeClr val="tx1"/>
                </a:solidFill>
                <a:latin typeface="楷体" panose="02010609060101010101" pitchFamily="49" charset="-122"/>
                <a:ea typeface="楷体" panose="02010609060101010101" pitchFamily="49" charset="-122"/>
              </a:rPr>
              <a:t>8.1 </a:t>
            </a:r>
            <a:r>
              <a:rPr lang="zh-CN" altLang="en-US" sz="3200" dirty="0">
                <a:solidFill>
                  <a:schemeClr val="tx1"/>
                </a:solidFill>
                <a:latin typeface="楷体" panose="02010609060101010101" pitchFamily="49" charset="-122"/>
                <a:ea typeface="楷体" panose="02010609060101010101" pitchFamily="49" charset="-122"/>
              </a:rPr>
              <a:t>文件概述</a:t>
            </a:r>
          </a:p>
        </p:txBody>
      </p:sp>
      <p:sp>
        <p:nvSpPr>
          <p:cNvPr id="4100" name="Text Box 6"/>
          <p:cNvSpPr txBox="1">
            <a:spLocks noChangeArrowheads="1"/>
          </p:cNvSpPr>
          <p:nvPr/>
        </p:nvSpPr>
        <p:spPr bwMode="auto">
          <a:xfrm>
            <a:off x="119336" y="836712"/>
            <a:ext cx="10369152" cy="4475071"/>
          </a:xfrm>
          <a:prstGeom prst="rect">
            <a:avLst/>
          </a:prstGeom>
          <a:noFill/>
          <a:ln w="9525">
            <a:noFill/>
            <a:miter lim="800000"/>
          </a:ln>
        </p:spPr>
        <p:txBody>
          <a:bodyPr wrap="square">
            <a:spAutoFit/>
          </a:bodyPr>
          <a:lstStyle/>
          <a:p>
            <a:pPr>
              <a:lnSpc>
                <a:spcPct val="120000"/>
              </a:lnSpc>
              <a:spcBef>
                <a:spcPts val="6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文件是存储在</a:t>
            </a:r>
            <a:r>
              <a:rPr kumimoji="1" lang="zh-CN" altLang="en-US" sz="2400" b="1" dirty="0">
                <a:solidFill>
                  <a:srgbClr val="C00000"/>
                </a:solidFill>
                <a:latin typeface="楷体" panose="02010609060101010101" pitchFamily="49" charset="-122"/>
                <a:ea typeface="楷体" panose="02010609060101010101" pitchFamily="49" charset="-122"/>
              </a:rPr>
              <a:t>外存</a:t>
            </a:r>
            <a:r>
              <a:rPr kumimoji="1" lang="zh-CN" altLang="en-US" sz="2400" b="1" dirty="0">
                <a:solidFill>
                  <a:srgbClr val="003300"/>
                </a:solidFill>
                <a:latin typeface="楷体" panose="02010609060101010101" pitchFamily="49" charset="-122"/>
                <a:ea typeface="楷体" panose="02010609060101010101" pitchFamily="49" charset="-122"/>
              </a:rPr>
              <a:t>（如磁盘）上的数据</a:t>
            </a:r>
            <a:r>
              <a:rPr kumimoji="1" lang="zh-CN" altLang="en-US" sz="2400" b="1" dirty="0" smtClean="0">
                <a:solidFill>
                  <a:srgbClr val="003300"/>
                </a:solidFill>
                <a:latin typeface="楷体" panose="02010609060101010101" pitchFamily="49" charset="-122"/>
                <a:ea typeface="楷体" panose="02010609060101010101" pitchFamily="49" charset="-122"/>
              </a:rPr>
              <a:t>集合；</a:t>
            </a:r>
            <a:endParaRPr kumimoji="1" lang="zh-CN" altLang="en-US" sz="2400" b="1" dirty="0">
              <a:solidFill>
                <a:srgbClr val="003300"/>
              </a:solidFill>
              <a:latin typeface="楷体" panose="02010609060101010101" pitchFamily="49" charset="-122"/>
              <a:ea typeface="楷体" panose="02010609060101010101" pitchFamily="49" charset="-122"/>
            </a:endParaRPr>
          </a:p>
          <a:p>
            <a:pPr>
              <a:lnSpc>
                <a:spcPct val="120000"/>
              </a:lnSpc>
              <a:spcBef>
                <a:spcPts val="6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每个</a:t>
            </a:r>
            <a:r>
              <a:rPr kumimoji="1" lang="zh-CN" altLang="en-US" sz="2400" b="1" dirty="0" smtClean="0">
                <a:solidFill>
                  <a:srgbClr val="003300"/>
                </a:solidFill>
                <a:latin typeface="楷体" panose="02010609060101010101" pitchFamily="49" charset="-122"/>
                <a:ea typeface="楷体" panose="02010609060101010101" pitchFamily="49" charset="-122"/>
              </a:rPr>
              <a:t>文件</a:t>
            </a:r>
            <a:r>
              <a:rPr kumimoji="1" lang="zh-CN" altLang="en-US" sz="2400" b="1" dirty="0">
                <a:solidFill>
                  <a:srgbClr val="003300"/>
                </a:solidFill>
                <a:latin typeface="楷体" panose="02010609060101010101" pitchFamily="49" charset="-122"/>
                <a:ea typeface="楷体" panose="02010609060101010101" pitchFamily="49" charset="-122"/>
              </a:rPr>
              <a:t>有</a:t>
            </a:r>
            <a:r>
              <a:rPr kumimoji="1" lang="zh-CN" altLang="en-US" sz="2400" b="1" dirty="0" smtClean="0">
                <a:solidFill>
                  <a:srgbClr val="003300"/>
                </a:solidFill>
                <a:latin typeface="楷体" panose="02010609060101010101" pitchFamily="49" charset="-122"/>
                <a:ea typeface="楷体" panose="02010609060101010101" pitchFamily="49" charset="-122"/>
              </a:rPr>
              <a:t>唯一</a:t>
            </a:r>
            <a:r>
              <a:rPr kumimoji="1" lang="zh-CN" altLang="en-US" sz="2400" b="1" dirty="0">
                <a:solidFill>
                  <a:srgbClr val="003300"/>
                </a:solidFill>
                <a:latin typeface="楷体" panose="02010609060101010101" pitchFamily="49" charset="-122"/>
                <a:ea typeface="楷体" panose="02010609060101010101" pitchFamily="49" charset="-122"/>
              </a:rPr>
              <a:t>的</a:t>
            </a:r>
            <a:r>
              <a:rPr kumimoji="1" lang="zh-CN" altLang="en-US" sz="2400" b="1" dirty="0" smtClean="0">
                <a:solidFill>
                  <a:srgbClr val="C00000"/>
                </a:solidFill>
                <a:latin typeface="楷体" panose="02010609060101010101" pitchFamily="49" charset="-122"/>
                <a:ea typeface="楷体" panose="02010609060101010101" pitchFamily="49" charset="-122"/>
              </a:rPr>
              <a:t>文件标识</a:t>
            </a:r>
            <a:r>
              <a:rPr lang="zh-CN" altLang="en-US" sz="2400" b="1" dirty="0" smtClean="0">
                <a:solidFill>
                  <a:srgbClr val="003300"/>
                </a:solidFill>
                <a:latin typeface="楷体" panose="02010609060101010101" pitchFamily="49" charset="-122"/>
                <a:ea typeface="楷体" panose="02010609060101010101" pitchFamily="49" charset="-122"/>
              </a:rPr>
              <a:t>，</a:t>
            </a:r>
            <a:r>
              <a:rPr lang="zh-CN" altLang="en-US" sz="2400" b="1" dirty="0">
                <a:solidFill>
                  <a:srgbClr val="003300"/>
                </a:solidFill>
                <a:latin typeface="楷体" panose="02010609060101010101" pitchFamily="49" charset="-122"/>
                <a:ea typeface="楷体" panose="02010609060101010101" pitchFamily="49" charset="-122"/>
              </a:rPr>
              <a:t>包括三部分：</a:t>
            </a:r>
          </a:p>
          <a:p>
            <a:pPr marL="800100" lvl="1" indent="-342900">
              <a:spcBef>
                <a:spcPct val="50000"/>
              </a:spcBef>
              <a:buClr>
                <a:srgbClr val="C00000"/>
              </a:buClr>
              <a:buFont typeface="Arial" panose="020B0604020202020204" pitchFamily="34" charset="0"/>
              <a:buChar char="•"/>
            </a:pPr>
            <a:r>
              <a:rPr lang="zh-CN" altLang="en-US" sz="2400" b="1" dirty="0">
                <a:solidFill>
                  <a:srgbClr val="C00000"/>
                </a:solidFill>
                <a:latin typeface="楷体" panose="02010609060101010101" pitchFamily="49" charset="-122"/>
                <a:ea typeface="楷体" panose="02010609060101010101" pitchFamily="49" charset="-122"/>
              </a:rPr>
              <a:t>文件路径</a:t>
            </a:r>
            <a:r>
              <a:rPr lang="zh-CN" altLang="en-US" sz="2400" b="1" dirty="0" smtClean="0">
                <a:solidFill>
                  <a:srgbClr val="C00000"/>
                </a:solidFill>
                <a:latin typeface="楷体" panose="02010609060101010101" pitchFamily="49" charset="-122"/>
                <a:ea typeface="楷体" panose="02010609060101010101" pitchFamily="49" charset="-122"/>
              </a:rPr>
              <a:t>：</a:t>
            </a:r>
            <a:r>
              <a:rPr lang="zh-CN" altLang="en-US" sz="2400" b="1" dirty="0" smtClean="0">
                <a:solidFill>
                  <a:srgbClr val="003300"/>
                </a:solidFill>
                <a:latin typeface="楷体" panose="02010609060101010101" pitchFamily="49" charset="-122"/>
                <a:ea typeface="楷体" panose="02010609060101010101" pitchFamily="49" charset="-122"/>
              </a:rPr>
              <a:t>指明文件</a:t>
            </a:r>
            <a:r>
              <a:rPr lang="zh-CN" altLang="en-US" sz="2400" b="1" dirty="0">
                <a:solidFill>
                  <a:srgbClr val="003300"/>
                </a:solidFill>
                <a:latin typeface="楷体" panose="02010609060101010101" pitchFamily="49" charset="-122"/>
                <a:ea typeface="楷体" panose="02010609060101010101" pitchFamily="49" charset="-122"/>
              </a:rPr>
              <a:t>在外存中的</a:t>
            </a:r>
            <a:r>
              <a:rPr lang="zh-CN" altLang="en-US" sz="2400" b="1" dirty="0" smtClean="0">
                <a:solidFill>
                  <a:srgbClr val="003300"/>
                </a:solidFill>
                <a:latin typeface="楷体" panose="02010609060101010101" pitchFamily="49" charset="-122"/>
                <a:ea typeface="楷体" panose="02010609060101010101" pitchFamily="49" charset="-122"/>
              </a:rPr>
              <a:t>位置；</a:t>
            </a:r>
            <a:endParaRPr lang="zh-CN" altLang="en-US" sz="2400" b="1" dirty="0">
              <a:solidFill>
                <a:srgbClr val="003300"/>
              </a:solidFill>
              <a:latin typeface="楷体" panose="02010609060101010101" pitchFamily="49" charset="-122"/>
              <a:ea typeface="楷体" panose="02010609060101010101" pitchFamily="49" charset="-122"/>
            </a:endParaRPr>
          </a:p>
          <a:p>
            <a:pPr marL="800100" lvl="1" indent="-342900">
              <a:spcBef>
                <a:spcPct val="50000"/>
              </a:spcBef>
              <a:buClr>
                <a:srgbClr val="C00000"/>
              </a:buClr>
              <a:buFont typeface="Arial" panose="020B0604020202020204" pitchFamily="34" charset="0"/>
              <a:buChar char="•"/>
            </a:pPr>
            <a:r>
              <a:rPr lang="zh-CN" altLang="en-US" sz="2400" b="1" dirty="0">
                <a:solidFill>
                  <a:srgbClr val="C00000"/>
                </a:solidFill>
                <a:latin typeface="楷体" panose="02010609060101010101" pitchFamily="49" charset="-122"/>
                <a:ea typeface="楷体" panose="02010609060101010101" pitchFamily="49" charset="-122"/>
              </a:rPr>
              <a:t>主文件名：</a:t>
            </a:r>
            <a:r>
              <a:rPr lang="zh-CN" altLang="en-US" sz="2400" b="1" dirty="0">
                <a:solidFill>
                  <a:srgbClr val="003300"/>
                </a:solidFill>
                <a:latin typeface="楷体" panose="02010609060101010101" pitchFamily="49" charset="-122"/>
                <a:ea typeface="楷体" panose="02010609060101010101" pitchFamily="49" charset="-122"/>
              </a:rPr>
              <a:t>要遵循标识符命名</a:t>
            </a:r>
            <a:r>
              <a:rPr lang="zh-CN" altLang="en-US" sz="2400" b="1" dirty="0" smtClean="0">
                <a:solidFill>
                  <a:srgbClr val="003300"/>
                </a:solidFill>
                <a:latin typeface="楷体" panose="02010609060101010101" pitchFamily="49" charset="-122"/>
                <a:ea typeface="楷体" panose="02010609060101010101" pitchFamily="49" charset="-122"/>
              </a:rPr>
              <a:t>规则；</a:t>
            </a:r>
            <a:endParaRPr lang="zh-CN" altLang="en-US" sz="2400" b="1" dirty="0">
              <a:solidFill>
                <a:srgbClr val="003300"/>
              </a:solidFill>
              <a:latin typeface="楷体" panose="02010609060101010101" pitchFamily="49" charset="-122"/>
              <a:ea typeface="楷体" panose="02010609060101010101" pitchFamily="49" charset="-122"/>
            </a:endParaRPr>
          </a:p>
          <a:p>
            <a:pPr marL="800100" lvl="1" indent="-342900">
              <a:spcBef>
                <a:spcPct val="50000"/>
              </a:spcBef>
              <a:buClr>
                <a:srgbClr val="C00000"/>
              </a:buClr>
              <a:buFont typeface="Arial" panose="020B0604020202020204" pitchFamily="34" charset="0"/>
              <a:buChar char="•"/>
            </a:pPr>
            <a:r>
              <a:rPr lang="zh-CN" altLang="en-US" sz="2400" b="1" dirty="0">
                <a:solidFill>
                  <a:srgbClr val="C00000"/>
                </a:solidFill>
                <a:latin typeface="楷体" panose="02010609060101010101" pitchFamily="49" charset="-122"/>
                <a:ea typeface="楷体" panose="02010609060101010101" pitchFamily="49" charset="-122"/>
              </a:rPr>
              <a:t>文件后缀（扩展名）：</a:t>
            </a:r>
            <a:r>
              <a:rPr lang="zh-CN" altLang="en-US" sz="2400" b="1" dirty="0">
                <a:solidFill>
                  <a:srgbClr val="003300"/>
                </a:solidFill>
                <a:latin typeface="楷体" panose="02010609060101010101" pitchFamily="49" charset="-122"/>
                <a:ea typeface="楷体" panose="02010609060101010101" pitchFamily="49" charset="-122"/>
              </a:rPr>
              <a:t>表示文件</a:t>
            </a:r>
            <a:r>
              <a:rPr lang="zh-CN" altLang="en-US" sz="2400" b="1" dirty="0" smtClean="0">
                <a:solidFill>
                  <a:srgbClr val="003300"/>
                </a:solidFill>
                <a:latin typeface="楷体" panose="02010609060101010101" pitchFamily="49" charset="-122"/>
                <a:ea typeface="楷体" panose="02010609060101010101" pitchFamily="49" charset="-122"/>
              </a:rPr>
              <a:t>性质；</a:t>
            </a:r>
            <a:endParaRPr lang="en-US" altLang="zh-CN" sz="2400" b="1" dirty="0">
              <a:solidFill>
                <a:srgbClr val="003300"/>
              </a:solidFill>
              <a:latin typeface="楷体" panose="02010609060101010101" pitchFamily="49" charset="-122"/>
              <a:ea typeface="楷体" panose="02010609060101010101" pitchFamily="49" charset="-122"/>
            </a:endParaRPr>
          </a:p>
          <a:p>
            <a:pPr lvl="1">
              <a:spcBef>
                <a:spcPct val="50000"/>
              </a:spcBef>
              <a:buClr>
                <a:srgbClr val="C00000"/>
              </a:buClr>
            </a:pPr>
            <a:r>
              <a:rPr lang="zh-CN" altLang="en-US" sz="2400" b="1" dirty="0" smtClean="0">
                <a:solidFill>
                  <a:srgbClr val="003300"/>
                </a:solidFill>
                <a:latin typeface="楷体" panose="02010609060101010101" pitchFamily="49" charset="-122"/>
                <a:ea typeface="楷体" panose="02010609060101010101" pitchFamily="49" charset="-122"/>
              </a:rPr>
              <a:t>如：</a:t>
            </a:r>
            <a:r>
              <a:rPr lang="en-US" altLang="zh-CN" sz="2400"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:\gaom\file1.txt</a:t>
            </a:r>
          </a:p>
          <a:p>
            <a:pPr lvl="1">
              <a:lnSpc>
                <a:spcPct val="135000"/>
              </a:lnSpc>
              <a:spcBef>
                <a:spcPct val="50000"/>
              </a:spcBef>
              <a:buFont typeface="Wingdings" panose="05000000000000000000" pitchFamily="2" charset="2"/>
              <a:buNone/>
            </a:pPr>
            <a:r>
              <a:rPr lang="zh-CN" altLang="en-US" sz="2400" b="1" dirty="0">
                <a:solidFill>
                  <a:srgbClr val="003300"/>
                </a:solidFill>
                <a:latin typeface="楷体" panose="02010609060101010101" pitchFamily="49" charset="-122"/>
                <a:ea typeface="楷体" panose="02010609060101010101" pitchFamily="49" charset="-122"/>
              </a:rPr>
              <a:t>表示</a:t>
            </a:r>
            <a:r>
              <a:rPr lang="en-US" altLang="zh-CN" sz="2400" b="1" dirty="0">
                <a:solidFill>
                  <a:srgbClr val="003300"/>
                </a:solidFill>
                <a:latin typeface="楷体" panose="02010609060101010101" pitchFamily="49" charset="-122"/>
                <a:ea typeface="楷体" panose="02010609060101010101" pitchFamily="49" charset="-122"/>
              </a:rPr>
              <a:t>file1</a:t>
            </a:r>
            <a:r>
              <a:rPr lang="zh-CN" altLang="en-US" sz="2400" b="1" dirty="0">
                <a:solidFill>
                  <a:srgbClr val="003300"/>
                </a:solidFill>
                <a:latin typeface="楷体" panose="02010609060101010101" pitchFamily="49" charset="-122"/>
                <a:ea typeface="楷体" panose="02010609060101010101" pitchFamily="49" charset="-122"/>
              </a:rPr>
              <a:t>是存放在</a:t>
            </a:r>
            <a:r>
              <a:rPr lang="en-US" altLang="zh-CN" sz="2400" b="1" dirty="0">
                <a:solidFill>
                  <a:srgbClr val="003300"/>
                </a:solidFill>
                <a:latin typeface="楷体" panose="02010609060101010101" pitchFamily="49" charset="-122"/>
                <a:ea typeface="楷体" panose="02010609060101010101" pitchFamily="49" charset="-122"/>
              </a:rPr>
              <a:t>d</a:t>
            </a:r>
            <a:r>
              <a:rPr lang="zh-CN" altLang="en-US" sz="2400" b="1" dirty="0">
                <a:solidFill>
                  <a:srgbClr val="003300"/>
                </a:solidFill>
                <a:latin typeface="楷体" panose="02010609060101010101" pitchFamily="49" charset="-122"/>
                <a:ea typeface="楷体" panose="02010609060101010101" pitchFamily="49" charset="-122"/>
              </a:rPr>
              <a:t>盘的</a:t>
            </a:r>
            <a:r>
              <a:rPr lang="en-US" altLang="zh-CN" sz="2400" b="1" dirty="0" err="1">
                <a:solidFill>
                  <a:srgbClr val="003300"/>
                </a:solidFill>
                <a:latin typeface="楷体" panose="02010609060101010101" pitchFamily="49" charset="-122"/>
                <a:ea typeface="楷体" panose="02010609060101010101" pitchFamily="49" charset="-122"/>
              </a:rPr>
              <a:t>gaom</a:t>
            </a:r>
            <a:r>
              <a:rPr lang="zh-CN" altLang="en-US" sz="2400" b="1" dirty="0">
                <a:solidFill>
                  <a:srgbClr val="003300"/>
                </a:solidFill>
                <a:latin typeface="楷体" panose="02010609060101010101" pitchFamily="49" charset="-122"/>
                <a:ea typeface="楷体" panose="02010609060101010101" pitchFamily="49" charset="-122"/>
              </a:rPr>
              <a:t>文件夹下的文本文件（</a:t>
            </a:r>
            <a:r>
              <a:rPr lang="en-US" altLang="zh-CN" sz="2400" b="1" dirty="0">
                <a:solidFill>
                  <a:srgbClr val="003300"/>
                </a:solidFill>
                <a:latin typeface="楷体" panose="02010609060101010101" pitchFamily="49" charset="-122"/>
                <a:ea typeface="楷体" panose="02010609060101010101" pitchFamily="49" charset="-122"/>
              </a:rPr>
              <a:t>txt</a:t>
            </a:r>
            <a:r>
              <a:rPr lang="zh-CN" altLang="en-US" sz="2400" b="1" dirty="0">
                <a:solidFill>
                  <a:srgbClr val="003300"/>
                </a:solidFill>
                <a:latin typeface="楷体" panose="02010609060101010101" pitchFamily="49" charset="-122"/>
                <a:ea typeface="楷体" panose="02010609060101010101" pitchFamily="49" charset="-122"/>
              </a:rPr>
              <a:t>）</a:t>
            </a:r>
          </a:p>
          <a:p>
            <a:pPr>
              <a:lnSpc>
                <a:spcPct val="120000"/>
              </a:lnSpc>
              <a:spcBef>
                <a:spcPts val="6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计算机</a:t>
            </a:r>
            <a:r>
              <a:rPr kumimoji="1" lang="zh-CN" altLang="en-US" sz="2400" b="1" dirty="0">
                <a:solidFill>
                  <a:srgbClr val="003300"/>
                </a:solidFill>
                <a:latin typeface="楷体" panose="02010609060101010101" pitchFamily="49" charset="-122"/>
                <a:ea typeface="楷体" panose="02010609060101010101" pitchFamily="49" charset="-122"/>
              </a:rPr>
              <a:t>按文件名对文件进行读写等</a:t>
            </a:r>
            <a:r>
              <a:rPr kumimoji="1" lang="zh-CN" altLang="en-US" sz="2400" b="1" dirty="0" smtClean="0">
                <a:solidFill>
                  <a:srgbClr val="003300"/>
                </a:solidFill>
                <a:latin typeface="楷体" panose="02010609060101010101" pitchFamily="49" charset="-122"/>
                <a:ea typeface="楷体" panose="02010609060101010101" pitchFamily="49" charset="-122"/>
              </a:rPr>
              <a:t>操作； </a:t>
            </a:r>
            <a:endParaRPr kumimoji="1" lang="zh-CN" altLang="en-US" sz="2400" b="1" dirty="0">
              <a:solidFill>
                <a:srgbClr val="0033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anim calcmode="lin" valueType="num">
                                      <p:cBhvr additive="base">
                                        <p:cTn id="7"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3" end="3"/>
                                            </p:txEl>
                                          </p:spTgt>
                                        </p:tgtEl>
                                        <p:attrNameLst>
                                          <p:attrName>style.visibility</p:attrName>
                                        </p:attrNameLst>
                                      </p:cBhvr>
                                      <p:to>
                                        <p:strVal val="visible"/>
                                      </p:to>
                                    </p:set>
                                    <p:anim calcmode="lin" valueType="num">
                                      <p:cBhvr additive="base">
                                        <p:cTn id="13"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0">
                                            <p:txEl>
                                              <p:pRg st="4" end="4"/>
                                            </p:txEl>
                                          </p:spTgt>
                                        </p:tgtEl>
                                        <p:attrNameLst>
                                          <p:attrName>style.visibility</p:attrName>
                                        </p:attrNameLst>
                                      </p:cBhvr>
                                      <p:to>
                                        <p:strVal val="visible"/>
                                      </p:to>
                                    </p:set>
                                    <p:anim calcmode="lin" valueType="num">
                                      <p:cBhvr additive="base">
                                        <p:cTn id="19"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4"/>
          <p:cNvSpPr txBox="1">
            <a:spLocks noChangeArrowheads="1"/>
          </p:cNvSpPr>
          <p:nvPr/>
        </p:nvSpPr>
        <p:spPr bwMode="auto">
          <a:xfrm>
            <a:off x="191344" y="0"/>
            <a:ext cx="10009112" cy="6204776"/>
          </a:xfrm>
          <a:prstGeom prst="rect">
            <a:avLst/>
          </a:prstGeom>
          <a:noFill/>
          <a:ln w="9525">
            <a:noFill/>
            <a:miter lim="800000"/>
          </a:ln>
        </p:spPr>
        <p:txBody>
          <a:bodyPr wrap="square">
            <a:spAutoFit/>
          </a:bodyPr>
          <a:lstStyle/>
          <a:p>
            <a:pPr>
              <a:lnSpc>
                <a:spcPct val="120000"/>
              </a:lnSpc>
              <a:spcBef>
                <a:spcPct val="25000"/>
              </a:spcBef>
            </a:pPr>
            <a:r>
              <a:rPr kumimoji="1" lang="en-US" altLang="zh-CN" sz="2800" b="1" dirty="0">
                <a:solidFill>
                  <a:schemeClr val="tx1"/>
                </a:solidFill>
                <a:latin typeface="楷体" panose="02010609060101010101" pitchFamily="49" charset="-122"/>
                <a:ea typeface="楷体" panose="02010609060101010101" pitchFamily="49" charset="-122"/>
              </a:rPr>
              <a:t>2. </a:t>
            </a:r>
            <a:r>
              <a:rPr kumimoji="1" lang="en-US" altLang="zh-CN" sz="2800" b="1" dirty="0" err="1">
                <a:solidFill>
                  <a:schemeClr val="tx1"/>
                </a:solidFill>
                <a:latin typeface="楷体" panose="02010609060101010101" pitchFamily="49" charset="-122"/>
                <a:ea typeface="楷体" panose="02010609060101010101" pitchFamily="49" charset="-122"/>
              </a:rPr>
              <a:t>fwrite</a:t>
            </a:r>
            <a:r>
              <a:rPr kumimoji="1" lang="zh-CN" altLang="en-US" sz="2800" b="1" dirty="0">
                <a:solidFill>
                  <a:schemeClr val="tx1"/>
                </a:solidFill>
                <a:latin typeface="楷体" panose="02010609060101010101" pitchFamily="49" charset="-122"/>
                <a:ea typeface="楷体" panose="02010609060101010101" pitchFamily="49" charset="-122"/>
              </a:rPr>
              <a:t>函数</a:t>
            </a:r>
          </a:p>
          <a:p>
            <a:pPr>
              <a:lnSpc>
                <a:spcPct val="120000"/>
              </a:lnSpc>
              <a:spcBef>
                <a:spcPct val="25000"/>
              </a:spcBef>
            </a:pPr>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20000"/>
              </a:lnSpc>
              <a:spcBef>
                <a:spcPct val="25000"/>
              </a:spcBef>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b="1" dirty="0" err="1" smtClean="0">
                <a:solidFill>
                  <a:srgbClr val="C00000"/>
                </a:solidFill>
                <a:latin typeface="Times New Roman" panose="02020603050405020304" pitchFamily="18" charset="0"/>
                <a:ea typeface="楷体" panose="02010609060101010101" pitchFamily="49" charset="-122"/>
              </a:rPr>
              <a:t>int</a:t>
            </a:r>
            <a:r>
              <a:rPr kumimoji="1" lang="en-US" altLang="zh-CN" sz="2400" b="1" dirty="0" smtClean="0">
                <a:solidFill>
                  <a:srgbClr val="C000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fwrite</a:t>
            </a:r>
            <a:r>
              <a:rPr kumimoji="1" lang="en-US" altLang="zh-CN" sz="2400" b="1" dirty="0">
                <a:solidFill>
                  <a:srgbClr val="C00000"/>
                </a:solidFill>
                <a:latin typeface="Times New Roman" panose="02020603050405020304" pitchFamily="18" charset="0"/>
                <a:ea typeface="楷体" panose="02010609060101010101" pitchFamily="49" charset="-122"/>
              </a:rPr>
              <a:t>(void *</a:t>
            </a:r>
            <a:r>
              <a:rPr kumimoji="1" lang="en-US" altLang="zh-CN" sz="2400" b="1" dirty="0" err="1">
                <a:solidFill>
                  <a:srgbClr val="C00000"/>
                </a:solidFill>
                <a:latin typeface="Times New Roman" panose="02020603050405020304" pitchFamily="18" charset="0"/>
                <a:ea typeface="楷体" panose="02010609060101010101" pitchFamily="49" charset="-122"/>
              </a:rPr>
              <a:t>buffer,int</a:t>
            </a:r>
            <a:r>
              <a:rPr kumimoji="1" lang="en-US" altLang="zh-CN" sz="2400" b="1" dirty="0">
                <a:solidFill>
                  <a:srgbClr val="C000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size,int</a:t>
            </a:r>
            <a:r>
              <a:rPr kumimoji="1" lang="en-US" altLang="zh-CN" sz="2400" b="1" dirty="0">
                <a:solidFill>
                  <a:srgbClr val="C000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count,FILE</a:t>
            </a:r>
            <a:r>
              <a:rPr kumimoji="1" lang="en-US" altLang="zh-CN" sz="2400" b="1" dirty="0">
                <a:solidFill>
                  <a:srgbClr val="C000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fp</a:t>
            </a:r>
            <a:r>
              <a:rPr kumimoji="1" lang="en-US" altLang="zh-CN" sz="2400" b="1" dirty="0">
                <a:solidFill>
                  <a:srgbClr val="C00000"/>
                </a:solidFill>
                <a:latin typeface="Times New Roman" panose="02020603050405020304" pitchFamily="18" charset="0"/>
                <a:ea typeface="楷体" panose="02010609060101010101" pitchFamily="49" charset="-122"/>
              </a:rPr>
              <a:t>)</a:t>
            </a:r>
          </a:p>
          <a:p>
            <a:pPr>
              <a:lnSpc>
                <a:spcPct val="120000"/>
              </a:lnSpc>
              <a:spcBef>
                <a:spcPct val="25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ct val="25000"/>
              </a:spcBef>
            </a:pPr>
            <a:r>
              <a:rPr kumimoji="1" lang="zh-CN" altLang="en-US" sz="2400" b="1" dirty="0" smtClean="0">
                <a:solidFill>
                  <a:srgbClr val="003300"/>
                </a:solidFill>
                <a:latin typeface="楷体" panose="02010609060101010101" pitchFamily="49" charset="-122"/>
                <a:ea typeface="楷体" panose="02010609060101010101" pitchFamily="49" charset="-122"/>
              </a:rPr>
              <a:t>将</a:t>
            </a:r>
            <a:r>
              <a:rPr kumimoji="1" lang="zh-CN" altLang="en-US" sz="2400" b="1" dirty="0">
                <a:solidFill>
                  <a:srgbClr val="003300"/>
                </a:solidFill>
                <a:latin typeface="楷体" panose="02010609060101010101" pitchFamily="49" charset="-122"/>
                <a:ea typeface="楷体" panose="02010609060101010101" pitchFamily="49" charset="-122"/>
              </a:rPr>
              <a:t>以</a:t>
            </a:r>
            <a:r>
              <a:rPr kumimoji="1" lang="en-US" altLang="zh-CN" sz="2400" b="1" dirty="0">
                <a:solidFill>
                  <a:srgbClr val="003300"/>
                </a:solidFill>
                <a:latin typeface="楷体" panose="02010609060101010101" pitchFamily="49" charset="-122"/>
                <a:ea typeface="楷体" panose="02010609060101010101" pitchFamily="49" charset="-122"/>
              </a:rPr>
              <a:t>buffer</a:t>
            </a:r>
            <a:r>
              <a:rPr kumimoji="1" lang="zh-CN" altLang="en-US" sz="2400" b="1" dirty="0">
                <a:solidFill>
                  <a:srgbClr val="003300"/>
                </a:solidFill>
                <a:latin typeface="楷体" panose="02010609060101010101" pitchFamily="49" charset="-122"/>
                <a:ea typeface="楷体" panose="02010609060101010101" pitchFamily="49" charset="-122"/>
              </a:rPr>
              <a:t>为起始地址的长度为</a:t>
            </a:r>
            <a:r>
              <a:rPr kumimoji="1" lang="en-US" altLang="zh-CN" sz="2400" b="1" dirty="0">
                <a:solidFill>
                  <a:srgbClr val="003300"/>
                </a:solidFill>
                <a:latin typeface="楷体" panose="02010609060101010101" pitchFamily="49" charset="-122"/>
                <a:ea typeface="楷体" panose="02010609060101010101" pitchFamily="49" charset="-122"/>
              </a:rPr>
              <a:t>size</a:t>
            </a:r>
            <a:r>
              <a:rPr kumimoji="1" lang="zh-CN" altLang="en-US" sz="2400" b="1" dirty="0">
                <a:solidFill>
                  <a:srgbClr val="003300"/>
                </a:solidFill>
                <a:latin typeface="楷体" panose="02010609060101010101" pitchFamily="49" charset="-122"/>
                <a:ea typeface="楷体" panose="02010609060101010101" pitchFamily="49" charset="-122"/>
              </a:rPr>
              <a:t>的</a:t>
            </a:r>
            <a:r>
              <a:rPr kumimoji="1" lang="en-US" altLang="zh-CN" sz="2400" b="1" dirty="0">
                <a:solidFill>
                  <a:srgbClr val="003300"/>
                </a:solidFill>
                <a:latin typeface="楷体" panose="02010609060101010101" pitchFamily="49" charset="-122"/>
                <a:ea typeface="楷体" panose="02010609060101010101" pitchFamily="49" charset="-122"/>
              </a:rPr>
              <a:t>count</a:t>
            </a:r>
            <a:r>
              <a:rPr kumimoji="1" lang="zh-CN" altLang="en-US" sz="2400" b="1" dirty="0">
                <a:solidFill>
                  <a:srgbClr val="003300"/>
                </a:solidFill>
                <a:latin typeface="楷体" panose="02010609060101010101" pitchFamily="49" charset="-122"/>
                <a:ea typeface="楷体" panose="02010609060101010101" pitchFamily="49" charset="-122"/>
              </a:rPr>
              <a:t>个数据块输出到文件指针</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所指的位置去。如果成功，则返回输出数据块的数量，否则返回</a:t>
            </a:r>
            <a:r>
              <a:rPr kumimoji="1" lang="en-US" altLang="zh-CN" sz="2400" b="1" dirty="0">
                <a:solidFill>
                  <a:srgbClr val="003300"/>
                </a:solidFill>
                <a:latin typeface="楷体" panose="02010609060101010101" pitchFamily="49" charset="-122"/>
                <a:ea typeface="楷体" panose="02010609060101010101" pitchFamily="49" charset="-122"/>
              </a:rPr>
              <a:t>0</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20000"/>
              </a:lnSpc>
              <a:spcBef>
                <a:spcPct val="25000"/>
              </a:spcBef>
            </a:pPr>
            <a:r>
              <a:rPr kumimoji="1" lang="zh-CN" altLang="en-US" sz="2400" b="1" dirty="0" smtClean="0">
                <a:latin typeface="楷体" panose="02010609060101010101" pitchFamily="49" charset="-122"/>
                <a:ea typeface="楷体" panose="02010609060101010101" pitchFamily="49" charset="-122"/>
              </a:rPr>
              <a:t>说明：（</a:t>
            </a:r>
            <a:r>
              <a:rPr kumimoji="1" lang="zh-CN" altLang="en-US" sz="2400" b="1" dirty="0">
                <a:latin typeface="楷体" panose="02010609060101010101" pitchFamily="49" charset="-122"/>
                <a:ea typeface="楷体" panose="02010609060101010101" pitchFamily="49" charset="-122"/>
              </a:rPr>
              <a:t>适用于</a:t>
            </a:r>
            <a:r>
              <a:rPr kumimoji="1" lang="en-US" altLang="zh-CN" sz="2400" b="1" dirty="0" err="1">
                <a:latin typeface="楷体" panose="02010609060101010101" pitchFamily="49" charset="-122"/>
                <a:ea typeface="楷体" panose="02010609060101010101" pitchFamily="49" charset="-122"/>
              </a:rPr>
              <a:t>fread</a:t>
            </a:r>
            <a:r>
              <a:rPr kumimoji="1" lang="zh-CN" altLang="en-US" sz="2400" b="1" dirty="0">
                <a:latin typeface="楷体" panose="02010609060101010101" pitchFamily="49" charset="-122"/>
                <a:ea typeface="楷体" panose="02010609060101010101" pitchFamily="49" charset="-122"/>
              </a:rPr>
              <a:t>、</a:t>
            </a:r>
            <a:r>
              <a:rPr kumimoji="1" lang="en-US" altLang="zh-CN" sz="2400" b="1" dirty="0" err="1">
                <a:latin typeface="楷体" panose="02010609060101010101" pitchFamily="49" charset="-122"/>
                <a:ea typeface="楷体" panose="02010609060101010101" pitchFamily="49" charset="-122"/>
              </a:rPr>
              <a:t>fwrite</a:t>
            </a:r>
            <a:r>
              <a:rPr kumimoji="1" lang="en-US" altLang="zh-CN" sz="2400" b="1" dirty="0">
                <a:latin typeface="楷体" panose="02010609060101010101" pitchFamily="49" charset="-122"/>
                <a:ea typeface="楷体" panose="02010609060101010101" pitchFamily="49" charset="-122"/>
              </a:rPr>
              <a:t>)</a:t>
            </a:r>
          </a:p>
          <a:p>
            <a:pPr marL="800100" lvl="1" indent="-342900">
              <a:lnSpc>
                <a:spcPct val="120000"/>
              </a:lnSpc>
              <a:spcBef>
                <a:spcPct val="25000"/>
              </a:spcBef>
              <a:spcAft>
                <a:spcPct val="30000"/>
              </a:spcAft>
              <a:buClr>
                <a:srgbClr val="C00000"/>
              </a:buClr>
              <a:buSzPct val="100000"/>
              <a:buFont typeface="Wingdings" panose="05000000000000000000" pitchFamily="2" charset="2"/>
              <a:buChar char="Ø"/>
            </a:pPr>
            <a:r>
              <a:rPr kumimoji="1" lang="en-US" altLang="zh-CN" sz="2400" b="1" dirty="0">
                <a:solidFill>
                  <a:srgbClr val="003300"/>
                </a:solidFill>
                <a:latin typeface="楷体" panose="02010609060101010101" pitchFamily="49" charset="-122"/>
                <a:ea typeface="楷体" panose="02010609060101010101" pitchFamily="49" charset="-122"/>
              </a:rPr>
              <a:t>buffer</a:t>
            </a:r>
            <a:r>
              <a:rPr kumimoji="1" lang="zh-CN" altLang="en-US" sz="2400" b="1" dirty="0" smtClean="0">
                <a:solidFill>
                  <a:srgbClr val="003300"/>
                </a:solidFill>
                <a:latin typeface="楷体" panose="02010609060101010101" pitchFamily="49" charset="-122"/>
                <a:ea typeface="楷体" panose="02010609060101010101" pitchFamily="49" charset="-122"/>
              </a:rPr>
              <a:t>：数据存放的内存地址</a:t>
            </a:r>
            <a:endParaRPr kumimoji="1" lang="zh-CN" altLang="en-US" sz="2400" b="1" dirty="0">
              <a:solidFill>
                <a:srgbClr val="003300"/>
              </a:solidFill>
              <a:latin typeface="楷体" panose="02010609060101010101" pitchFamily="49" charset="-122"/>
              <a:ea typeface="楷体" panose="02010609060101010101" pitchFamily="49" charset="-122"/>
            </a:endParaRPr>
          </a:p>
          <a:p>
            <a:pPr marL="800100" lvl="1" indent="-342900">
              <a:lnSpc>
                <a:spcPct val="120000"/>
              </a:lnSpc>
              <a:spcBef>
                <a:spcPct val="25000"/>
              </a:spcBef>
              <a:spcAft>
                <a:spcPct val="30000"/>
              </a:spcAft>
              <a:buClr>
                <a:srgbClr val="C00000"/>
              </a:buClr>
              <a:buSzPct val="100000"/>
              <a:buFont typeface="Wingdings" panose="05000000000000000000" pitchFamily="2" charset="2"/>
              <a:buChar char="Ø"/>
            </a:pPr>
            <a:r>
              <a:rPr kumimoji="1" lang="en-US" altLang="zh-CN" sz="2400" b="1" dirty="0">
                <a:solidFill>
                  <a:srgbClr val="003300"/>
                </a:solidFill>
                <a:latin typeface="楷体" panose="02010609060101010101" pitchFamily="49" charset="-122"/>
                <a:ea typeface="楷体" panose="02010609060101010101" pitchFamily="49" charset="-122"/>
              </a:rPr>
              <a:t>size</a:t>
            </a:r>
            <a:r>
              <a:rPr kumimoji="1" lang="zh-CN" altLang="en-US" sz="2400" b="1" dirty="0" smtClean="0">
                <a:solidFill>
                  <a:srgbClr val="003300"/>
                </a:solidFill>
                <a:latin typeface="楷体" panose="02010609060101010101" pitchFamily="49" charset="-122"/>
                <a:ea typeface="楷体" panose="02010609060101010101" pitchFamily="49" charset="-122"/>
              </a:rPr>
              <a:t>：  读</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写的数据</a:t>
            </a:r>
            <a:r>
              <a:rPr kumimoji="1" lang="zh-CN" altLang="en-US" sz="2400" b="1" dirty="0" smtClean="0">
                <a:solidFill>
                  <a:srgbClr val="003300"/>
                </a:solidFill>
                <a:latin typeface="楷体" panose="02010609060101010101" pitchFamily="49" charset="-122"/>
                <a:ea typeface="楷体" panose="02010609060101010101" pitchFamily="49" charset="-122"/>
              </a:rPr>
              <a:t>块大小</a:t>
            </a:r>
            <a:r>
              <a:rPr kumimoji="1" lang="zh-CN" altLang="en-US" sz="2400" b="1" dirty="0">
                <a:solidFill>
                  <a:srgbClr val="003300"/>
                </a:solidFill>
                <a:latin typeface="楷体" panose="02010609060101010101" pitchFamily="49" charset="-122"/>
                <a:ea typeface="楷体" panose="02010609060101010101" pitchFamily="49" charset="-122"/>
              </a:rPr>
              <a:t>。</a:t>
            </a:r>
          </a:p>
          <a:p>
            <a:pPr marL="800100" lvl="1" indent="-342900">
              <a:lnSpc>
                <a:spcPct val="120000"/>
              </a:lnSpc>
              <a:spcBef>
                <a:spcPct val="25000"/>
              </a:spcBef>
              <a:spcAft>
                <a:spcPct val="30000"/>
              </a:spcAft>
              <a:buClr>
                <a:srgbClr val="C00000"/>
              </a:buClr>
              <a:buSzPct val="100000"/>
              <a:buFont typeface="Wingdings" panose="05000000000000000000" pitchFamily="2" charset="2"/>
              <a:buChar char="Ø"/>
            </a:pPr>
            <a:r>
              <a:rPr kumimoji="1" lang="en-US" altLang="zh-CN" sz="2400" b="1" dirty="0">
                <a:solidFill>
                  <a:srgbClr val="003300"/>
                </a:solidFill>
                <a:latin typeface="楷体" panose="02010609060101010101" pitchFamily="49" charset="-122"/>
                <a:ea typeface="楷体" panose="02010609060101010101" pitchFamily="49" charset="-122"/>
              </a:rPr>
              <a:t>count</a:t>
            </a:r>
            <a:r>
              <a:rPr kumimoji="1" lang="zh-CN" altLang="en-US" sz="2400" b="1" dirty="0" smtClean="0">
                <a:solidFill>
                  <a:srgbClr val="003300"/>
                </a:solidFill>
                <a:latin typeface="楷体" panose="02010609060101010101" pitchFamily="49" charset="-122"/>
                <a:ea typeface="楷体" panose="02010609060101010101" pitchFamily="49" charset="-122"/>
              </a:rPr>
              <a:t>： 读</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写的数据块的数量。</a:t>
            </a:r>
          </a:p>
          <a:p>
            <a:pPr marL="800100" lvl="1" indent="-342900">
              <a:lnSpc>
                <a:spcPct val="120000"/>
              </a:lnSpc>
              <a:spcBef>
                <a:spcPct val="25000"/>
              </a:spcBef>
              <a:spcAft>
                <a:spcPct val="30000"/>
              </a:spcAft>
              <a:buClr>
                <a:srgbClr val="C00000"/>
              </a:buClr>
              <a:buSzPct val="100000"/>
              <a:buFont typeface="Wingdings" panose="05000000000000000000" pitchFamily="2" charset="2"/>
              <a:buChar char="Ø"/>
            </a:pP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是文件指针。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6" end="6"/>
                                            </p:txEl>
                                          </p:spTgt>
                                        </p:tgtEl>
                                        <p:attrNameLst>
                                          <p:attrName>style.visibility</p:attrName>
                                        </p:attrNameLst>
                                      </p:cBhvr>
                                      <p:to>
                                        <p:strVal val="visible"/>
                                      </p:to>
                                    </p:set>
                                    <p:anim calcmode="lin" valueType="num">
                                      <p:cBhvr additive="base">
                                        <p:cTn id="7"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7" end="7"/>
                                            </p:txEl>
                                          </p:spTgt>
                                        </p:tgtEl>
                                        <p:attrNameLst>
                                          <p:attrName>style.visibility</p:attrName>
                                        </p:attrNameLst>
                                      </p:cBhvr>
                                      <p:to>
                                        <p:strVal val="visible"/>
                                      </p:to>
                                    </p:set>
                                    <p:anim calcmode="lin" valueType="num">
                                      <p:cBhvr additive="base">
                                        <p:cTn id="13" dur="5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8" end="8"/>
                                            </p:txEl>
                                          </p:spTgt>
                                        </p:tgtEl>
                                        <p:attrNameLst>
                                          <p:attrName>style.visibility</p:attrName>
                                        </p:attrNameLst>
                                      </p:cBhvr>
                                      <p:to>
                                        <p:strVal val="visible"/>
                                      </p:to>
                                    </p:set>
                                    <p:anim calcmode="lin" valueType="num">
                                      <p:cBhvr additive="base">
                                        <p:cTn id="19" dur="500" fill="hold"/>
                                        <p:tgtEl>
                                          <p:spTgt spid="3174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7">
                                            <p:txEl>
                                              <p:pRg st="9" end="9"/>
                                            </p:txEl>
                                          </p:spTgt>
                                        </p:tgtEl>
                                        <p:attrNameLst>
                                          <p:attrName>style.visibility</p:attrName>
                                        </p:attrNameLst>
                                      </p:cBhvr>
                                      <p:to>
                                        <p:strVal val="visible"/>
                                      </p:to>
                                    </p:set>
                                    <p:anim calcmode="lin" valueType="num">
                                      <p:cBhvr additive="base">
                                        <p:cTn id="25" dur="500" fill="hold"/>
                                        <p:tgtEl>
                                          <p:spTgt spid="3174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119336" y="76725"/>
            <a:ext cx="9793088" cy="3083921"/>
          </a:xfrm>
          <a:prstGeom prst="rect">
            <a:avLst/>
          </a:prstGeom>
          <a:noFill/>
          <a:ln w="9525">
            <a:noFill/>
            <a:miter lim="800000"/>
          </a:ln>
        </p:spPr>
        <p:txBody>
          <a:bodyPr wrap="square">
            <a:spAutoFit/>
          </a:bodyPr>
          <a:lstStyle/>
          <a:p>
            <a:pPr algn="just">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一般</a:t>
            </a:r>
            <a:r>
              <a:rPr kumimoji="1" lang="zh-CN" altLang="en-US" sz="2400" b="1" dirty="0">
                <a:solidFill>
                  <a:srgbClr val="003300"/>
                </a:solidFill>
                <a:latin typeface="楷体" panose="02010609060101010101" pitchFamily="49" charset="-122"/>
                <a:ea typeface="楷体" panose="02010609060101010101" pitchFamily="49" charset="-122"/>
              </a:rPr>
              <a:t>，只要文件以</a:t>
            </a:r>
            <a:r>
              <a:rPr kumimoji="1" lang="zh-CN" altLang="en-US" sz="2400" b="1" dirty="0">
                <a:solidFill>
                  <a:srgbClr val="C00000"/>
                </a:solidFill>
                <a:latin typeface="楷体" panose="02010609060101010101" pitchFamily="49" charset="-122"/>
                <a:ea typeface="楷体" panose="02010609060101010101" pitchFamily="49" charset="-122"/>
              </a:rPr>
              <a:t>二进制</a:t>
            </a:r>
            <a:r>
              <a:rPr kumimoji="1" lang="zh-CN" altLang="en-US" sz="2400" b="1" dirty="0">
                <a:solidFill>
                  <a:srgbClr val="003300"/>
                </a:solidFill>
                <a:latin typeface="楷体" panose="02010609060101010101" pitchFamily="49" charset="-122"/>
                <a:ea typeface="楷体" panose="02010609060101010101" pitchFamily="49" charset="-122"/>
              </a:rPr>
              <a:t>方式打开，</a:t>
            </a:r>
            <a:r>
              <a:rPr kumimoji="1" lang="en-US" altLang="zh-CN" sz="2400" b="1" dirty="0" err="1">
                <a:solidFill>
                  <a:srgbClr val="003300"/>
                </a:solidFill>
                <a:latin typeface="楷体" panose="02010609060101010101" pitchFamily="49" charset="-122"/>
                <a:ea typeface="楷体" panose="02010609060101010101" pitchFamily="49" charset="-122"/>
              </a:rPr>
              <a:t>fread</a:t>
            </a:r>
            <a:r>
              <a:rPr kumimoji="1" lang="zh-CN" altLang="en-US" sz="2400" b="1" dirty="0">
                <a:solidFill>
                  <a:srgbClr val="003300"/>
                </a:solidFill>
                <a:latin typeface="楷体" panose="02010609060101010101" pitchFamily="49" charset="-122"/>
                <a:ea typeface="楷体" panose="02010609060101010101" pitchFamily="49" charset="-122"/>
              </a:rPr>
              <a:t>和</a:t>
            </a:r>
            <a:r>
              <a:rPr kumimoji="1" lang="en-US" altLang="zh-CN" sz="2400" b="1" dirty="0" err="1">
                <a:solidFill>
                  <a:srgbClr val="003300"/>
                </a:solidFill>
                <a:latin typeface="楷体" panose="02010609060101010101" pitchFamily="49" charset="-122"/>
                <a:ea typeface="楷体" panose="02010609060101010101" pitchFamily="49" charset="-122"/>
              </a:rPr>
              <a:t>fwrite</a:t>
            </a:r>
            <a:r>
              <a:rPr kumimoji="1" lang="zh-CN" altLang="en-US" sz="2400" b="1" dirty="0">
                <a:solidFill>
                  <a:srgbClr val="003300"/>
                </a:solidFill>
                <a:latin typeface="楷体" panose="02010609060101010101" pitchFamily="49" charset="-122"/>
                <a:ea typeface="楷体" panose="02010609060101010101" pitchFamily="49" charset="-122"/>
              </a:rPr>
              <a:t>就可以读写任何类型信息，</a:t>
            </a:r>
            <a:r>
              <a:rPr kumimoji="1" lang="zh-CN" altLang="en-US" sz="2400" b="1" dirty="0">
                <a:solidFill>
                  <a:srgbClr val="C00000"/>
                </a:solidFill>
                <a:latin typeface="楷体" panose="02010609060101010101" pitchFamily="49" charset="-122"/>
                <a:ea typeface="楷体" panose="02010609060101010101" pitchFamily="49" charset="-122"/>
              </a:rPr>
              <a:t>最常用于读写数组或结构</a:t>
            </a: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zh-CN" altLang="en-US" sz="2400" b="1" dirty="0" smtClean="0">
                <a:solidFill>
                  <a:srgbClr val="003300"/>
                </a:solidFill>
                <a:latin typeface="楷体" panose="02010609060101010101" pitchFamily="49" charset="-122"/>
                <a:ea typeface="楷体" panose="02010609060101010101" pitchFamily="49" charset="-122"/>
              </a:rPr>
              <a:t>例如</a:t>
            </a:r>
            <a:r>
              <a:rPr kumimoji="1" lang="zh-CN" altLang="en-US" sz="2400" b="1" dirty="0">
                <a:solidFill>
                  <a:srgbClr val="003300"/>
                </a:solidFill>
                <a:latin typeface="楷体" panose="02010609060101010101" pitchFamily="49" charset="-122"/>
                <a:ea typeface="楷体" panose="02010609060101010101" pitchFamily="49" charset="-122"/>
              </a:rPr>
              <a:t>，假设</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指向以二进制形式打开的可读写文件，并有如下的说明：</a:t>
            </a:r>
          </a:p>
          <a:p>
            <a:pPr lvl="3">
              <a:lnSpc>
                <a:spcPct val="120000"/>
              </a:lnSpc>
              <a:spcBef>
                <a:spcPct val="30000"/>
              </a:spcBef>
            </a:pP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float  f;  </a:t>
            </a:r>
            <a:endPar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endParaRPr>
          </a:p>
          <a:p>
            <a:pPr lvl="3">
              <a:lnSpc>
                <a:spcPct val="120000"/>
              </a:lnSpc>
              <a:spcBef>
                <a:spcPct val="30000"/>
              </a:spcBef>
            </a:pPr>
            <a:r>
              <a:rPr kumimoji="1" lang="en-US" altLang="zh-CN" sz="2400" b="1"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double  </a:t>
            </a:r>
            <a:r>
              <a:rPr kumimoji="1" lang="en-US" altLang="zh-CN" sz="2400" b="1"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d[10];</a:t>
            </a:r>
          </a:p>
          <a:p>
            <a:pPr algn="just">
              <a:lnSpc>
                <a:spcPct val="12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常见的块读写应用示例：</a:t>
            </a:r>
            <a:r>
              <a:rPr kumimoji="1" lang="zh-CN" altLang="en-US" sz="2400" dirty="0">
                <a:latin typeface="楷体" panose="02010609060101010101" pitchFamily="49" charset="-122"/>
                <a:ea typeface="楷体" panose="02010609060101010101" pitchFamily="49" charset="-122"/>
              </a:rPr>
              <a:t>     </a:t>
            </a:r>
          </a:p>
        </p:txBody>
      </p:sp>
      <p:sp>
        <p:nvSpPr>
          <p:cNvPr id="32772" name="Text Box 3"/>
          <p:cNvSpPr txBox="1">
            <a:spLocks noChangeArrowheads="1"/>
          </p:cNvSpPr>
          <p:nvPr/>
        </p:nvSpPr>
        <p:spPr bwMode="auto">
          <a:xfrm>
            <a:off x="119336" y="3218388"/>
            <a:ext cx="11809312" cy="2751522"/>
          </a:xfrm>
          <a:prstGeom prst="rect">
            <a:avLst/>
          </a:prstGeom>
          <a:noFill/>
          <a:ln w="9525">
            <a:solidFill>
              <a:srgbClr val="C00000"/>
            </a:solidFill>
            <a:miter lim="800000"/>
          </a:ln>
        </p:spPr>
        <p:txBody>
          <a:bodyPr wrap="square">
            <a:spAutoFit/>
          </a:bodyPr>
          <a:lstStyle/>
          <a:p>
            <a:pPr>
              <a:lnSpc>
                <a:spcPct val="180000"/>
              </a:lnSpc>
            </a:pP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fwrite</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f,sizeof</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(float),1,fp</a:t>
            </a:r>
            <a:r>
              <a:rPr kumimoji="1"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80000"/>
              </a:lnSpc>
            </a:pP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fwrite</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(double),10</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80000"/>
              </a:lnSpc>
            </a:pP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fread</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f,sizeof</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(float),1,fp); </a:t>
            </a:r>
          </a:p>
          <a:p>
            <a:pPr>
              <a:lnSpc>
                <a:spcPct val="180000"/>
              </a:lnSpc>
            </a:pPr>
            <a:r>
              <a:rPr kumimoji="1"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fread</a:t>
            </a:r>
            <a:r>
              <a:rPr kumimoji="1"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,fp);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云形标注 3"/>
          <p:cNvSpPr/>
          <p:nvPr/>
        </p:nvSpPr>
        <p:spPr bwMode="auto">
          <a:xfrm>
            <a:off x="4295800" y="2426300"/>
            <a:ext cx="3742726" cy="498644"/>
          </a:xfrm>
          <a:prstGeom prst="cloudCallout">
            <a:avLst>
              <a:gd name="adj1" fmla="val -67993"/>
              <a:gd name="adj2" fmla="val 15880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nSpc>
                <a:spcPct val="180000"/>
              </a:lnSpc>
            </a:pPr>
            <a:r>
              <a:rPr kumimoji="1" lang="zh-CN" altLang="en-US" sz="2000" b="1" dirty="0">
                <a:latin typeface="楷体" panose="02010609060101010101" pitchFamily="49" charset="-122"/>
                <a:ea typeface="楷体" panose="02010609060101010101" pitchFamily="49" charset="-122"/>
              </a:rPr>
              <a:t>把浮点数</a:t>
            </a:r>
            <a:r>
              <a:rPr kumimoji="1" lang="en-US" altLang="zh-CN" sz="2000" b="1" dirty="0">
                <a:latin typeface="楷体" panose="02010609060101010101" pitchFamily="49" charset="-122"/>
                <a:ea typeface="楷体" panose="02010609060101010101" pitchFamily="49" charset="-122"/>
              </a:rPr>
              <a:t>f</a:t>
            </a:r>
            <a:r>
              <a:rPr kumimoji="1" lang="zh-CN" altLang="en-US" sz="2000" b="1" dirty="0">
                <a:latin typeface="楷体" panose="02010609060101010101" pitchFamily="49" charset="-122"/>
                <a:ea typeface="楷体" panose="02010609060101010101" pitchFamily="49" charset="-122"/>
              </a:rPr>
              <a:t>写入文件</a:t>
            </a:r>
          </a:p>
        </p:txBody>
      </p:sp>
      <p:sp>
        <p:nvSpPr>
          <p:cNvPr id="5" name="云形标注 4"/>
          <p:cNvSpPr/>
          <p:nvPr/>
        </p:nvSpPr>
        <p:spPr bwMode="auto">
          <a:xfrm>
            <a:off x="4986266" y="3233063"/>
            <a:ext cx="5646238" cy="699993"/>
          </a:xfrm>
          <a:prstGeom prst="cloudCallout">
            <a:avLst>
              <a:gd name="adj1" fmla="val -72287"/>
              <a:gd name="adj2" fmla="val 8954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a:latin typeface="楷体" panose="02010609060101010101" pitchFamily="49" charset="-122"/>
                <a:ea typeface="楷体" panose="02010609060101010101" pitchFamily="49" charset="-122"/>
              </a:rPr>
              <a:t>把数组</a:t>
            </a:r>
            <a:r>
              <a:rPr kumimoji="1" lang="en-US" altLang="zh-CN" sz="2000" b="1" dirty="0">
                <a:latin typeface="楷体" panose="02010609060101010101" pitchFamily="49" charset="-122"/>
                <a:ea typeface="楷体" panose="02010609060101010101" pitchFamily="49" charset="-122"/>
              </a:rPr>
              <a:t>d</a:t>
            </a:r>
            <a:r>
              <a:rPr kumimoji="1" lang="zh-CN" altLang="en-US" sz="2000" b="1" dirty="0">
                <a:latin typeface="楷体" panose="02010609060101010101" pitchFamily="49" charset="-122"/>
                <a:ea typeface="楷体" panose="02010609060101010101" pitchFamily="49" charset="-122"/>
              </a:rPr>
              <a:t>中</a:t>
            </a:r>
            <a:r>
              <a:rPr kumimoji="1" lang="zh-CN" altLang="en-US" sz="2000" b="1" dirty="0" smtClean="0">
                <a:latin typeface="楷体" panose="02010609060101010101" pitchFamily="49" charset="-122"/>
                <a:ea typeface="楷体" panose="02010609060101010101" pitchFamily="49" charset="-122"/>
              </a:rPr>
              <a:t>所有元素写入文件，数据块大小为</a:t>
            </a:r>
            <a:r>
              <a:rPr kumimoji="1" lang="en-US" altLang="zh-CN" sz="2000" b="1" dirty="0" smtClean="0">
                <a:latin typeface="楷体" panose="02010609060101010101" pitchFamily="49" charset="-122"/>
                <a:ea typeface="楷体" panose="02010609060101010101" pitchFamily="49" charset="-122"/>
              </a:rPr>
              <a:t>8</a:t>
            </a:r>
            <a:r>
              <a:rPr kumimoji="1" lang="zh-CN" altLang="en-US" sz="2000" b="1" dirty="0" smtClean="0">
                <a:latin typeface="楷体" panose="02010609060101010101" pitchFamily="49" charset="-122"/>
                <a:ea typeface="楷体" panose="02010609060101010101" pitchFamily="49" charset="-122"/>
              </a:rPr>
              <a:t>字节，共写</a:t>
            </a:r>
            <a:r>
              <a:rPr kumimoji="1" lang="en-US" altLang="zh-CN" sz="2000" b="1" dirty="0" smtClean="0">
                <a:latin typeface="楷体" panose="02010609060101010101" pitchFamily="49" charset="-122"/>
                <a:ea typeface="楷体" panose="02010609060101010101" pitchFamily="49" charset="-122"/>
              </a:rPr>
              <a:t>10</a:t>
            </a:r>
            <a:r>
              <a:rPr kumimoji="1" lang="zh-CN" altLang="en-US" sz="2000" b="1" dirty="0" smtClean="0">
                <a:latin typeface="楷体" panose="02010609060101010101" pitchFamily="49" charset="-122"/>
                <a:ea typeface="楷体" panose="02010609060101010101" pitchFamily="49" charset="-122"/>
              </a:rPr>
              <a:t>块</a:t>
            </a:r>
            <a:endParaRPr kumimoji="1" lang="zh-CN" altLang="en-US" sz="2000" b="1" dirty="0">
              <a:latin typeface="楷体" panose="02010609060101010101" pitchFamily="49" charset="-122"/>
              <a:ea typeface="楷体" panose="02010609060101010101" pitchFamily="49" charset="-122"/>
            </a:endParaRPr>
          </a:p>
        </p:txBody>
      </p:sp>
      <p:sp>
        <p:nvSpPr>
          <p:cNvPr id="6" name="云形标注 5"/>
          <p:cNvSpPr/>
          <p:nvPr/>
        </p:nvSpPr>
        <p:spPr bwMode="auto">
          <a:xfrm>
            <a:off x="4986266" y="4361495"/>
            <a:ext cx="5760640" cy="498644"/>
          </a:xfrm>
          <a:prstGeom prst="cloudCallout">
            <a:avLst>
              <a:gd name="adj1" fmla="val -74900"/>
              <a:gd name="adj2" fmla="val 5183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a:latin typeface="楷体" panose="02010609060101010101" pitchFamily="49" charset="-122"/>
                <a:ea typeface="楷体" panose="02010609060101010101" pitchFamily="49" charset="-122"/>
              </a:rPr>
              <a:t>从文件</a:t>
            </a:r>
            <a:r>
              <a:rPr kumimoji="1" lang="zh-CN" altLang="en-US" sz="2000" b="1" dirty="0" smtClean="0">
                <a:latin typeface="楷体" panose="02010609060101010101" pitchFamily="49" charset="-122"/>
                <a:ea typeface="楷体" panose="02010609060101010101" pitchFamily="49" charset="-122"/>
              </a:rPr>
              <a:t>中读</a:t>
            </a:r>
            <a:r>
              <a:rPr kumimoji="1" lang="zh-CN" altLang="en-US" sz="2000" b="1" dirty="0">
                <a:latin typeface="楷体" panose="02010609060101010101" pitchFamily="49" charset="-122"/>
                <a:ea typeface="楷体" panose="02010609060101010101" pitchFamily="49" charset="-122"/>
              </a:rPr>
              <a:t>一浮点数到变量</a:t>
            </a:r>
            <a:r>
              <a:rPr kumimoji="1" lang="en-US" altLang="zh-CN" sz="2000" b="1" dirty="0">
                <a:latin typeface="楷体" panose="02010609060101010101" pitchFamily="49" charset="-122"/>
                <a:ea typeface="楷体" panose="02010609060101010101" pitchFamily="49" charset="-122"/>
              </a:rPr>
              <a:t>f</a:t>
            </a:r>
            <a:r>
              <a:rPr kumimoji="1" lang="zh-CN" altLang="en-US" sz="2000" b="1" dirty="0">
                <a:latin typeface="楷体" panose="02010609060101010101" pitchFamily="49" charset="-122"/>
                <a:ea typeface="楷体" panose="02010609060101010101" pitchFamily="49" charset="-122"/>
              </a:rPr>
              <a:t>中</a:t>
            </a:r>
          </a:p>
        </p:txBody>
      </p:sp>
      <p:sp>
        <p:nvSpPr>
          <p:cNvPr id="7" name="云形标注 6"/>
          <p:cNvSpPr/>
          <p:nvPr/>
        </p:nvSpPr>
        <p:spPr bwMode="auto">
          <a:xfrm>
            <a:off x="4367808" y="5327659"/>
            <a:ext cx="5616624" cy="699993"/>
          </a:xfrm>
          <a:prstGeom prst="cloudCallout">
            <a:avLst>
              <a:gd name="adj1" fmla="val -75565"/>
              <a:gd name="adj2" fmla="val -20871"/>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从文件中读取数据到数组</a:t>
            </a:r>
            <a:r>
              <a:rPr kumimoji="1" lang="en-US" altLang="zh-CN" sz="2000" b="1" dirty="0" smtClean="0">
                <a:latin typeface="楷体" panose="02010609060101010101" pitchFamily="49" charset="-122"/>
                <a:ea typeface="楷体" panose="02010609060101010101" pitchFamily="49" charset="-122"/>
              </a:rPr>
              <a:t>d</a:t>
            </a:r>
            <a:r>
              <a:rPr kumimoji="1" lang="zh-CN" altLang="en-US" sz="2000" b="1" dirty="0" smtClean="0">
                <a:latin typeface="楷体" panose="02010609060101010101" pitchFamily="49" charset="-122"/>
                <a:ea typeface="楷体" panose="02010609060101010101" pitchFamily="49" charset="-122"/>
              </a:rPr>
              <a:t>，数据块大小为</a:t>
            </a:r>
            <a:r>
              <a:rPr kumimoji="1" lang="en-US" altLang="zh-CN" sz="2000" b="1" dirty="0" smtClean="0">
                <a:latin typeface="楷体" panose="02010609060101010101" pitchFamily="49" charset="-122"/>
                <a:ea typeface="楷体" panose="02010609060101010101" pitchFamily="49" charset="-122"/>
              </a:rPr>
              <a:t>80</a:t>
            </a:r>
            <a:r>
              <a:rPr kumimoji="1" lang="zh-CN" altLang="en-US" sz="2000" b="1" dirty="0" smtClean="0">
                <a:latin typeface="楷体" panose="02010609060101010101" pitchFamily="49" charset="-122"/>
                <a:ea typeface="楷体" panose="02010609060101010101" pitchFamily="49" charset="-122"/>
              </a:rPr>
              <a:t>字节，只读</a:t>
            </a:r>
            <a:r>
              <a:rPr kumimoji="1" lang="en-US" altLang="zh-CN" sz="2000" b="1" dirty="0" smtClean="0">
                <a:latin typeface="楷体" panose="02010609060101010101" pitchFamily="49" charset="-122"/>
                <a:ea typeface="楷体" panose="02010609060101010101" pitchFamily="49" charset="-122"/>
              </a:rPr>
              <a:t>1</a:t>
            </a:r>
            <a:r>
              <a:rPr kumimoji="1" lang="zh-CN" altLang="en-US" sz="2000" b="1" dirty="0" smtClean="0">
                <a:latin typeface="楷体" panose="02010609060101010101" pitchFamily="49" charset="-122"/>
                <a:ea typeface="楷体" panose="02010609060101010101" pitchFamily="49" charset="-122"/>
              </a:rPr>
              <a:t>块</a:t>
            </a:r>
            <a:endParaRPr kumimoji="1" lang="zh-CN" altLang="en-US" sz="2000" b="1" dirty="0">
              <a:latin typeface="楷体" panose="02010609060101010101" pitchFamily="49" charset="-122"/>
              <a:ea typeface="楷体" panose="02010609060101010101" pitchFamily="49" charset="-122"/>
            </a:endParaRPr>
          </a:p>
        </p:txBody>
      </p:sp>
      <p:sp>
        <p:nvSpPr>
          <p:cNvPr id="8" name="云形标注 7"/>
          <p:cNvSpPr/>
          <p:nvPr/>
        </p:nvSpPr>
        <p:spPr bwMode="auto">
          <a:xfrm>
            <a:off x="840261" y="6275473"/>
            <a:ext cx="5326902" cy="498644"/>
          </a:xfrm>
          <a:prstGeom prst="cloudCallout">
            <a:avLst>
              <a:gd name="adj1" fmla="val -4296"/>
              <a:gd name="adj2" fmla="val -13372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nSpc>
                <a:spcPct val="180000"/>
              </a:lnSpc>
            </a:pPr>
            <a:r>
              <a:rPr kumimoji="1" lang="zh-CN" altLang="en-US" sz="2000" b="1" dirty="0" smtClean="0">
                <a:solidFill>
                  <a:srgbClr val="C00000"/>
                </a:solidFill>
                <a:latin typeface="楷体" panose="02010609060101010101" pitchFamily="49" charset="-122"/>
                <a:ea typeface="楷体" panose="02010609060101010101" pitchFamily="49" charset="-122"/>
              </a:rPr>
              <a:t>注意第一个参数必须是地址</a:t>
            </a:r>
            <a:endParaRPr kumimoji="1" lang="zh-CN" altLang="en-US" sz="2000" b="1" dirty="0">
              <a:solidFill>
                <a:srgbClr val="C000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191344" y="65405"/>
            <a:ext cx="10945216" cy="5983176"/>
          </a:xfrm>
          <a:prstGeom prst="rect">
            <a:avLst/>
          </a:prstGeom>
          <a:noFill/>
          <a:ln w="9525">
            <a:noFill/>
            <a:miter lim="800000"/>
          </a:ln>
        </p:spPr>
        <p:txBody>
          <a:bodyPr wrap="square">
            <a:spAutoFit/>
          </a:bodyPr>
          <a:lstStyle/>
          <a:p>
            <a:pPr algn="just">
              <a:lnSpc>
                <a:spcPct val="110000"/>
              </a:lnSpc>
              <a:spcBef>
                <a:spcPts val="600"/>
              </a:spcBef>
            </a:pPr>
            <a:r>
              <a:rPr kumimoji="1" lang="en-US" altLang="zh-CN" sz="2400" b="1" dirty="0" smtClean="0">
                <a:solidFill>
                  <a:schemeClr val="tx1"/>
                </a:solidFill>
                <a:latin typeface="楷体" panose="02010609060101010101" pitchFamily="49" charset="-122"/>
                <a:ea typeface="楷体" panose="02010609060101010101" pitchFamily="49" charset="-122"/>
              </a:rPr>
              <a:t>【</a:t>
            </a:r>
            <a:r>
              <a:rPr kumimoji="1" lang="zh-CN" altLang="en-US" sz="2400" b="1" dirty="0" smtClean="0">
                <a:solidFill>
                  <a:schemeClr val="tx1"/>
                </a:solidFill>
                <a:latin typeface="楷体" panose="02010609060101010101" pitchFamily="49" charset="-122"/>
                <a:ea typeface="楷体" panose="02010609060101010101" pitchFamily="49" charset="-122"/>
              </a:rPr>
              <a:t>例</a:t>
            </a:r>
            <a:r>
              <a:rPr kumimoji="1" lang="en-US" altLang="zh-CN" sz="2400" b="1" dirty="0" smtClean="0">
                <a:solidFill>
                  <a:schemeClr val="tx1"/>
                </a:solidFill>
                <a:latin typeface="楷体" panose="02010609060101010101" pitchFamily="49" charset="-122"/>
                <a:ea typeface="楷体" panose="02010609060101010101" pitchFamily="49" charset="-122"/>
              </a:rPr>
              <a:t>8.4】</a:t>
            </a:r>
            <a:r>
              <a:rPr kumimoji="1" lang="zh-CN" altLang="en-US" sz="2400" b="1" dirty="0">
                <a:solidFill>
                  <a:srgbClr val="003300"/>
                </a:solidFill>
                <a:latin typeface="楷体" panose="02010609060101010101" pitchFamily="49" charset="-122"/>
                <a:ea typeface="楷体" panose="02010609060101010101" pitchFamily="49" charset="-122"/>
              </a:rPr>
              <a:t>从</a:t>
            </a:r>
            <a:r>
              <a:rPr kumimoji="1" lang="zh-CN" altLang="en-US" sz="2400" b="1" dirty="0" smtClean="0">
                <a:solidFill>
                  <a:srgbClr val="003300"/>
                </a:solidFill>
                <a:latin typeface="楷体" panose="02010609060101010101" pitchFamily="49" charset="-122"/>
                <a:ea typeface="楷体" panose="02010609060101010101" pitchFamily="49" charset="-122"/>
              </a:rPr>
              <a:t>键盘</a:t>
            </a:r>
            <a:r>
              <a:rPr kumimoji="1" lang="zh-CN" altLang="en-US" sz="2400" b="1" dirty="0">
                <a:solidFill>
                  <a:srgbClr val="003300"/>
                </a:solidFill>
                <a:latin typeface="楷体" panose="02010609060101010101" pitchFamily="49" charset="-122"/>
                <a:ea typeface="楷体" panose="02010609060101010101" pitchFamily="49" charset="-122"/>
              </a:rPr>
              <a:t>输入</a:t>
            </a:r>
            <a:r>
              <a:rPr kumimoji="1" lang="zh-CN" altLang="en-US" sz="2400" b="1" dirty="0" smtClean="0">
                <a:solidFill>
                  <a:srgbClr val="003300"/>
                </a:solidFill>
                <a:latin typeface="楷体" panose="02010609060101010101" pitchFamily="49" charset="-122"/>
                <a:ea typeface="楷体" panose="02010609060101010101" pitchFamily="49" charset="-122"/>
              </a:rPr>
              <a:t>入</a:t>
            </a:r>
            <a:r>
              <a:rPr kumimoji="1" lang="en-US" altLang="zh-CN" sz="2400" b="1" dirty="0">
                <a:solidFill>
                  <a:srgbClr val="003300"/>
                </a:solidFill>
                <a:latin typeface="楷体" panose="02010609060101010101" pitchFamily="49" charset="-122"/>
                <a:ea typeface="楷体" panose="02010609060101010101" pitchFamily="49" charset="-122"/>
              </a:rPr>
              <a:t>5</a:t>
            </a:r>
            <a:r>
              <a:rPr kumimoji="1" lang="zh-CN" altLang="en-US" sz="2400" b="1" dirty="0">
                <a:solidFill>
                  <a:srgbClr val="003300"/>
                </a:solidFill>
                <a:latin typeface="楷体" panose="02010609060101010101" pitchFamily="49" charset="-122"/>
                <a:ea typeface="楷体" panose="02010609060101010101" pitchFamily="49" charset="-122"/>
              </a:rPr>
              <a:t>个学生</a:t>
            </a:r>
            <a:r>
              <a:rPr kumimoji="1" lang="zh-CN" altLang="en-US" sz="2400" b="1" dirty="0" smtClean="0">
                <a:solidFill>
                  <a:srgbClr val="003300"/>
                </a:solidFill>
                <a:latin typeface="楷体" panose="02010609060101010101" pitchFamily="49" charset="-122"/>
                <a:ea typeface="楷体" panose="02010609060101010101" pitchFamily="49" charset="-122"/>
              </a:rPr>
              <a:t>的信息</a:t>
            </a:r>
            <a:r>
              <a:rPr kumimoji="1" lang="zh-CN" altLang="en-US" sz="2400" b="1" dirty="0">
                <a:solidFill>
                  <a:srgbClr val="003300"/>
                </a:solidFill>
                <a:latin typeface="楷体" panose="02010609060101010101" pitchFamily="49" charset="-122"/>
                <a:ea typeface="楷体" panose="02010609060101010101" pitchFamily="49" charset="-122"/>
              </a:rPr>
              <a:t>，</a:t>
            </a:r>
            <a:r>
              <a:rPr kumimoji="1" lang="zh-CN" altLang="en-US" sz="2400" b="1" dirty="0" smtClean="0">
                <a:solidFill>
                  <a:srgbClr val="003300"/>
                </a:solidFill>
                <a:latin typeface="楷体" panose="02010609060101010101" pitchFamily="49" charset="-122"/>
                <a:ea typeface="楷体" panose="02010609060101010101" pitchFamily="49" charset="-122"/>
              </a:rPr>
              <a:t>将其按成绩由低到高排序后以</a:t>
            </a:r>
            <a:r>
              <a:rPr kumimoji="1" lang="zh-CN" altLang="en-US" sz="2400" b="1" dirty="0">
                <a:solidFill>
                  <a:srgbClr val="003300"/>
                </a:solidFill>
                <a:latin typeface="楷体" panose="02010609060101010101" pitchFamily="49" charset="-122"/>
                <a:ea typeface="楷体" panose="02010609060101010101" pitchFamily="49" charset="-122"/>
              </a:rPr>
              <a:t>文件的形式保存在磁盘上。然后再将</a:t>
            </a:r>
            <a:r>
              <a:rPr kumimoji="1" lang="zh-CN" altLang="en-US" sz="2400" b="1" dirty="0" smtClean="0">
                <a:solidFill>
                  <a:srgbClr val="003300"/>
                </a:solidFill>
                <a:latin typeface="楷体" panose="02010609060101010101" pitchFamily="49" charset="-122"/>
                <a:ea typeface="楷体" panose="02010609060101010101" pitchFamily="49" charset="-122"/>
              </a:rPr>
              <a:t>从该文件</a:t>
            </a:r>
            <a:r>
              <a:rPr kumimoji="1" lang="zh-CN" altLang="en-US" sz="2400" b="1" dirty="0">
                <a:solidFill>
                  <a:srgbClr val="003300"/>
                </a:solidFill>
                <a:latin typeface="楷体" panose="02010609060101010101" pitchFamily="49" charset="-122"/>
                <a:ea typeface="楷体" panose="02010609060101010101" pitchFamily="49" charset="-122"/>
              </a:rPr>
              <a:t>中</a:t>
            </a:r>
            <a:r>
              <a:rPr kumimoji="1" lang="zh-CN" altLang="en-US" sz="2400" b="1" dirty="0" smtClean="0">
                <a:solidFill>
                  <a:srgbClr val="003300"/>
                </a:solidFill>
                <a:latin typeface="楷体" panose="02010609060101010101" pitchFamily="49" charset="-122"/>
                <a:ea typeface="楷体" panose="02010609060101010101" pitchFamily="49" charset="-122"/>
              </a:rPr>
              <a:t>读取排序后的学生</a:t>
            </a:r>
            <a:r>
              <a:rPr kumimoji="1" lang="zh-CN" altLang="en-US" sz="2400" b="1" dirty="0">
                <a:solidFill>
                  <a:srgbClr val="003300"/>
                </a:solidFill>
                <a:latin typeface="楷体" panose="02010609060101010101" pitchFamily="49" charset="-122"/>
                <a:ea typeface="楷体" panose="02010609060101010101" pitchFamily="49" charset="-122"/>
              </a:rPr>
              <a:t>信息，并在屏幕上显示出来。假设</a:t>
            </a:r>
            <a:r>
              <a:rPr kumimoji="1" lang="zh-CN" altLang="en-US" sz="2400" b="1" dirty="0" smtClean="0">
                <a:solidFill>
                  <a:srgbClr val="003300"/>
                </a:solidFill>
                <a:latin typeface="楷体" panose="02010609060101010101" pitchFamily="49" charset="-122"/>
                <a:ea typeface="楷体" panose="02010609060101010101" pitchFamily="49" charset="-122"/>
              </a:rPr>
              <a:t>学生信息</a:t>
            </a:r>
            <a:r>
              <a:rPr kumimoji="1" lang="zh-CN" altLang="en-US" sz="2400" b="1" dirty="0">
                <a:solidFill>
                  <a:srgbClr val="003300"/>
                </a:solidFill>
                <a:latin typeface="楷体" panose="02010609060101010101" pitchFamily="49" charset="-122"/>
                <a:ea typeface="楷体" panose="02010609060101010101" pitchFamily="49" charset="-122"/>
              </a:rPr>
              <a:t>包括学生姓名、学号</a:t>
            </a:r>
            <a:r>
              <a:rPr kumimoji="1" lang="zh-CN" altLang="en-US" sz="2400" b="1" dirty="0" smtClean="0">
                <a:solidFill>
                  <a:srgbClr val="003300"/>
                </a:solidFill>
                <a:latin typeface="楷体" panose="02010609060101010101" pitchFamily="49" charset="-122"/>
                <a:ea typeface="楷体" panose="02010609060101010101" pitchFamily="49" charset="-122"/>
              </a:rPr>
              <a:t>、成绩。</a:t>
            </a:r>
            <a:endParaRPr kumimoji="1" lang="zh-CN" altLang="en-US" sz="2400" b="1" dirty="0">
              <a:solidFill>
                <a:srgbClr val="003300"/>
              </a:solidFill>
              <a:latin typeface="楷体" panose="02010609060101010101" pitchFamily="49" charset="-122"/>
              <a:ea typeface="楷体" panose="02010609060101010101" pitchFamily="49" charset="-122"/>
            </a:endParaRPr>
          </a:p>
          <a:p>
            <a:pPr algn="just">
              <a:lnSpc>
                <a:spcPct val="110000"/>
              </a:lnSpc>
              <a:spcBef>
                <a:spcPts val="600"/>
              </a:spcBef>
            </a:pPr>
            <a:r>
              <a:rPr kumimoji="1" lang="zh-CN" altLang="en-US" sz="2400" b="1" dirty="0">
                <a:solidFill>
                  <a:srgbClr val="C00000"/>
                </a:solidFill>
                <a:latin typeface="楷体" panose="02010609060101010101" pitchFamily="49" charset="-122"/>
                <a:ea typeface="楷体" panose="02010609060101010101" pitchFamily="49" charset="-122"/>
              </a:rPr>
              <a:t>分析：</a:t>
            </a:r>
          </a:p>
          <a:p>
            <a:pPr algn="just">
              <a:lnSpc>
                <a:spcPct val="110000"/>
              </a:lnSpc>
              <a:spcBef>
                <a:spcPts val="600"/>
              </a:spcBef>
            </a:pPr>
            <a:r>
              <a:rPr kumimoji="1" lang="zh-CN" altLang="en-US" sz="2400" b="1" dirty="0" smtClean="0">
                <a:solidFill>
                  <a:srgbClr val="003300"/>
                </a:solidFill>
                <a:latin typeface="楷体" panose="02010609060101010101" pitchFamily="49" charset="-122"/>
                <a:ea typeface="楷体" panose="02010609060101010101" pitchFamily="49" charset="-122"/>
              </a:rPr>
              <a:t>程序</a:t>
            </a:r>
            <a:r>
              <a:rPr kumimoji="1" lang="zh-CN" altLang="en-US" sz="2400" b="1" dirty="0">
                <a:solidFill>
                  <a:srgbClr val="003300"/>
                </a:solidFill>
                <a:latin typeface="楷体" panose="02010609060101010101" pitchFamily="49" charset="-122"/>
                <a:ea typeface="楷体" panose="02010609060101010101" pitchFamily="49" charset="-122"/>
              </a:rPr>
              <a:t>处理的数据为结构数组</a:t>
            </a:r>
            <a:r>
              <a:rPr kumimoji="1" lang="zh-CN" altLang="en-US" sz="2400" b="1" dirty="0" smtClean="0">
                <a:solidFill>
                  <a:srgbClr val="003300"/>
                </a:solidFill>
                <a:latin typeface="楷体" panose="02010609060101010101" pitchFamily="49" charset="-122"/>
                <a:ea typeface="楷体" panose="02010609060101010101" pitchFamily="49" charset="-122"/>
              </a:rPr>
              <a:t>，选择</a:t>
            </a:r>
            <a:r>
              <a:rPr kumimoji="1" lang="zh-CN" altLang="en-US" sz="2400" b="1" dirty="0">
                <a:solidFill>
                  <a:srgbClr val="C00000"/>
                </a:solidFill>
                <a:latin typeface="楷体" panose="02010609060101010101" pitchFamily="49" charset="-122"/>
                <a:ea typeface="楷体" panose="02010609060101010101" pitchFamily="49" charset="-122"/>
              </a:rPr>
              <a:t>块读写</a:t>
            </a:r>
            <a:r>
              <a:rPr kumimoji="1" lang="zh-CN" altLang="en-US" sz="2400" b="1" dirty="0">
                <a:solidFill>
                  <a:srgbClr val="003300"/>
                </a:solidFill>
                <a:latin typeface="楷体" panose="02010609060101010101" pitchFamily="49" charset="-122"/>
                <a:ea typeface="楷体" panose="02010609060101010101" pitchFamily="49" charset="-122"/>
              </a:rPr>
              <a:t>的方式进行文件操作，具体步骤如下：</a:t>
            </a:r>
          </a:p>
          <a:p>
            <a:pPr algn="just">
              <a:lnSpc>
                <a:spcPct val="110000"/>
              </a:lnSpc>
              <a:spcBef>
                <a:spcPts val="6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声明学生成绩结构</a:t>
            </a:r>
            <a:r>
              <a:rPr kumimoji="1" lang="zh-CN" altLang="en-US" sz="2400" b="1" dirty="0" smtClean="0">
                <a:solidFill>
                  <a:srgbClr val="003300"/>
                </a:solidFill>
                <a:latin typeface="楷体" panose="02010609060101010101" pitchFamily="49" charset="-122"/>
                <a:ea typeface="楷体" panose="02010609060101010101" pitchFamily="49" charset="-122"/>
              </a:rPr>
              <a:t>类型</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80000"/>
              </a:lnSpc>
            </a:pPr>
            <a:r>
              <a:rPr lang="en-US" altLang="zh-CN" sz="2400" b="1" dirty="0" smtClean="0">
                <a:latin typeface="楷体" panose="02010609060101010101" pitchFamily="49" charset="-122"/>
                <a:ea typeface="楷体" panose="02010609060101010101" pitchFamily="49" charset="-122"/>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student</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char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name[20];</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char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num</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[8];</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double score;</a:t>
            </a:r>
          </a:p>
          <a:p>
            <a:pPr>
              <a:lnSpc>
                <a:spcPct val="8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10000"/>
              </a:lnSpc>
              <a:spcBef>
                <a:spcPts val="6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定义学生成绩结构</a:t>
            </a:r>
            <a:r>
              <a:rPr kumimoji="1" lang="zh-CN" altLang="en-US" sz="2400" b="1" dirty="0" smtClean="0">
                <a:solidFill>
                  <a:srgbClr val="003300"/>
                </a:solidFill>
                <a:latin typeface="楷体" panose="02010609060101010101" pitchFamily="49" charset="-122"/>
                <a:ea typeface="楷体" panose="02010609060101010101" pitchFamily="49" charset="-122"/>
              </a:rPr>
              <a:t>数组</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gn="just">
              <a:lnSpc>
                <a:spcPct val="110000"/>
              </a:lnSpc>
              <a:spcBef>
                <a:spcPts val="600"/>
              </a:spcBef>
              <a:buClr>
                <a:srgbClr val="C00000"/>
              </a:buClr>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student s[N</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10000"/>
              </a:lnSpc>
              <a:spcBef>
                <a:spcPts val="6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以块读写的方式对学生信息进行文件</a:t>
            </a:r>
            <a:r>
              <a:rPr kumimoji="1" lang="zh-CN" altLang="en-US" sz="2400" b="1" dirty="0" smtClean="0">
                <a:solidFill>
                  <a:srgbClr val="003300"/>
                </a:solidFill>
                <a:latin typeface="楷体" panose="02010609060101010101" pitchFamily="49" charset="-122"/>
                <a:ea typeface="楷体" panose="02010609060101010101" pitchFamily="49" charset="-122"/>
              </a:rPr>
              <a:t>读写</a:t>
            </a:r>
            <a:endParaRPr kumimoji="1" lang="en-US" altLang="zh-CN" sz="2400" b="1" dirty="0">
              <a:solidFill>
                <a:srgbClr val="0033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119336" y="26670"/>
            <a:ext cx="9144000" cy="6678930"/>
          </a:xfrm>
          <a:prstGeom prst="rect">
            <a:avLst/>
          </a:prstGeom>
          <a:noFill/>
          <a:ln w="9525">
            <a:solidFill>
              <a:srgbClr val="C00000"/>
            </a:solidFill>
            <a:miter lim="800000"/>
          </a:ln>
        </p:spPr>
        <p:txBody>
          <a:bodyPr>
            <a:spAutoFit/>
          </a:bodyPr>
          <a:lstStyle/>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#define N 5</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#include &lt;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iostream</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using namespace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std</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student</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char name[20];</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char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num</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[8];</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double score;</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main()</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student s[N],t[N];</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j;</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FILE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if((</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fopen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("student.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dat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wb</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"))==NULL)</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cout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&lt;&lt;"can't open student.dat";</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exit(1);</a:t>
            </a:r>
          </a:p>
          <a:p>
            <a:pPr>
              <a:lnSpc>
                <a:spcPct val="9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a:t>
            </a:r>
          </a:p>
        </p:txBody>
      </p:sp>
      <p:sp>
        <p:nvSpPr>
          <p:cNvPr id="4" name="云形标注 3"/>
          <p:cNvSpPr/>
          <p:nvPr/>
        </p:nvSpPr>
        <p:spPr bwMode="auto">
          <a:xfrm>
            <a:off x="5375920" y="3284984"/>
            <a:ext cx="4464496" cy="498644"/>
          </a:xfrm>
          <a:prstGeom prst="cloudCallout">
            <a:avLst>
              <a:gd name="adj1" fmla="val -67120"/>
              <a:gd name="adj2" fmla="val 25049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nSpc>
                <a:spcPct val="180000"/>
              </a:lnSpc>
            </a:pPr>
            <a:r>
              <a:rPr kumimoji="1" lang="zh-CN" altLang="en-US" sz="2200" b="1" dirty="0" smtClean="0">
                <a:latin typeface="楷体" panose="02010609060101010101" pitchFamily="49" charset="-122"/>
                <a:ea typeface="楷体" panose="02010609060101010101" pitchFamily="49" charset="-122"/>
              </a:rPr>
              <a:t>二进制方式打开文件</a:t>
            </a:r>
            <a:endParaRPr kumimoji="1" lang="zh-CN" altLang="en-US" sz="22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335360" y="167224"/>
            <a:ext cx="7992888" cy="6370975"/>
          </a:xfrm>
          <a:prstGeom prst="rect">
            <a:avLst/>
          </a:prstGeom>
          <a:noFill/>
          <a:ln w="9525">
            <a:solidFill>
              <a:srgbClr val="C00000"/>
            </a:solidFill>
            <a:miter lim="800000"/>
          </a:ln>
        </p:spPr>
        <p:txBody>
          <a:bodyPr wrap="square">
            <a:spAutoFit/>
          </a:bodyPr>
          <a:lstStyle/>
          <a:p>
            <a:r>
              <a:rPr lang="en-US" altLang="zh-CN"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for(</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=0;i&lt;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N;i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cin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&gt;&gt;s[</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].name&gt;&gt;s[</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].num&gt;&gt;s[</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].score;</a:t>
            </a: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for(</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=0;i&lt;N-1;i++)</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for(j=0;j&lt;N-1-i;j++)</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if(s[j].score&gt;s[j+1].score)</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student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ts</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=s[j];</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s[j]=s[j+1];</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s[j+1]=</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ts</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fwrite</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s,sizeof</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(s),1,fp</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fclose</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if</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fopen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("student.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dat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rb</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"))==NULL)</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cout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&lt;&lt;"can't open student.dat";</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exit(1);</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8" name="云形标注 7"/>
          <p:cNvSpPr/>
          <p:nvPr/>
        </p:nvSpPr>
        <p:spPr bwMode="auto">
          <a:xfrm>
            <a:off x="5519936" y="5373216"/>
            <a:ext cx="4464496" cy="498644"/>
          </a:xfrm>
          <a:prstGeom prst="cloudCallout">
            <a:avLst>
              <a:gd name="adj1" fmla="val -74923"/>
              <a:gd name="adj2" fmla="val -14682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nSpc>
                <a:spcPct val="180000"/>
              </a:lnSpc>
            </a:pPr>
            <a:r>
              <a:rPr kumimoji="1" lang="zh-CN" altLang="en-US" sz="2200" b="1" dirty="0" smtClean="0">
                <a:latin typeface="楷体" panose="02010609060101010101" pitchFamily="49" charset="-122"/>
                <a:ea typeface="楷体" panose="02010609060101010101" pitchFamily="49" charset="-122"/>
              </a:rPr>
              <a:t>二进制方式打开文件</a:t>
            </a:r>
            <a:endParaRPr kumimoji="1" lang="zh-CN" altLang="en-US" sz="2200" b="1" dirty="0">
              <a:latin typeface="楷体" panose="02010609060101010101" pitchFamily="49" charset="-122"/>
              <a:ea typeface="楷体" panose="02010609060101010101" pitchFamily="49" charset="-122"/>
            </a:endParaRPr>
          </a:p>
        </p:txBody>
      </p:sp>
      <p:sp>
        <p:nvSpPr>
          <p:cNvPr id="9" name="云形标注 8"/>
          <p:cNvSpPr/>
          <p:nvPr/>
        </p:nvSpPr>
        <p:spPr bwMode="auto">
          <a:xfrm>
            <a:off x="5015880" y="3352711"/>
            <a:ext cx="4176464" cy="498644"/>
          </a:xfrm>
          <a:prstGeom prst="cloudCallout">
            <a:avLst>
              <a:gd name="adj1" fmla="val -83213"/>
              <a:gd name="adj2" fmla="val 8240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nSpc>
                <a:spcPct val="180000"/>
              </a:lnSpc>
            </a:pPr>
            <a:r>
              <a:rPr kumimoji="1" lang="zh-CN" altLang="en-US" sz="2200" b="1" dirty="0" smtClean="0">
                <a:latin typeface="楷体" panose="02010609060101010101" pitchFamily="49" charset="-122"/>
                <a:ea typeface="楷体" panose="02010609060101010101" pitchFamily="49" charset="-122"/>
              </a:rPr>
              <a:t>将数组整块写入文件</a:t>
            </a:r>
            <a:endParaRPr kumimoji="1" lang="zh-CN" altLang="en-US" sz="22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0" end="10"/>
                                            </p:txEl>
                                          </p:spTgt>
                                        </p:tgtEl>
                                        <p:attrNameLst>
                                          <p:attrName>style.visibility</p:attrName>
                                        </p:attrNameLst>
                                      </p:cBhvr>
                                      <p:to>
                                        <p:strVal val="visible"/>
                                      </p:to>
                                    </p:set>
                                    <p:anim calcmode="lin" valueType="num">
                                      <p:cBhvr additive="base">
                                        <p:cTn id="7"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19335" y="548680"/>
            <a:ext cx="7704855" cy="4154984"/>
          </a:xfrm>
          <a:prstGeom prst="rect">
            <a:avLst/>
          </a:prstGeom>
          <a:noFill/>
          <a:ln w="9525">
            <a:solidFill>
              <a:srgbClr val="C00000"/>
            </a:solidFill>
            <a:miter lim="800000"/>
          </a:ln>
        </p:spPr>
        <p:txBody>
          <a:bodyPr wrap="square">
            <a:spAutoFit/>
          </a:bodyPr>
          <a:lstStyle/>
          <a:p>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cout</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&lt;&lt;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从文件中读取的数据：</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&lt;&lt;</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endl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=0;</a:t>
            </a:r>
          </a:p>
          <a:p>
            <a:r>
              <a:rPr lang="en-US" altLang="zh-CN" sz="2400"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   while(</a:t>
            </a:r>
            <a:r>
              <a:rPr lang="en-US" altLang="zh-CN" sz="2400" dirty="0" err="1"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fread</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(&amp;t[</a:t>
            </a:r>
            <a:r>
              <a:rPr lang="en-US" altLang="zh-CN" sz="2400" dirty="0" err="1"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(student),</a:t>
            </a:r>
            <a:r>
              <a:rPr lang="en-US" altLang="zh-CN"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,fp)==</a:t>
            </a:r>
            <a:r>
              <a:rPr lang="en-US" altLang="zh-CN"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sz="2400"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cout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&lt;&lt;t[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].name&lt;&lt;' '&lt;&lt;t[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].num&lt;&lt;' '&lt;&lt;t[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].score&lt;&lt;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endl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fclose</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system("pause");</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return 0;</a:t>
            </a: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10" name="云形标注 9"/>
          <p:cNvSpPr/>
          <p:nvPr/>
        </p:nvSpPr>
        <p:spPr bwMode="auto">
          <a:xfrm>
            <a:off x="5591944" y="332656"/>
            <a:ext cx="3528392" cy="736350"/>
          </a:xfrm>
          <a:prstGeom prst="cloudCallout">
            <a:avLst>
              <a:gd name="adj1" fmla="val -76314"/>
              <a:gd name="adj2" fmla="val 9388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一次从文件读取一个学生数据</a:t>
            </a:r>
            <a:endParaRPr kumimoji="1" lang="zh-CN" altLang="en-US" sz="2000" b="1" dirty="0">
              <a:latin typeface="楷体" panose="02010609060101010101" pitchFamily="49" charset="-122"/>
              <a:ea typeface="楷体" panose="02010609060101010101" pitchFamily="49" charset="-122"/>
            </a:endParaRPr>
          </a:p>
        </p:txBody>
      </p:sp>
      <p:sp>
        <p:nvSpPr>
          <p:cNvPr id="11" name="云形标注 10"/>
          <p:cNvSpPr/>
          <p:nvPr/>
        </p:nvSpPr>
        <p:spPr bwMode="auto">
          <a:xfrm>
            <a:off x="7248128" y="1412776"/>
            <a:ext cx="4680520" cy="736350"/>
          </a:xfrm>
          <a:prstGeom prst="cloudCallout">
            <a:avLst>
              <a:gd name="adj1" fmla="val -103464"/>
              <a:gd name="adj2" fmla="val -2881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sz="2000" b="1" dirty="0" err="1">
                <a:solidFill>
                  <a:srgbClr val="003366"/>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sz="2000" b="1" dirty="0" err="1"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read</a:t>
            </a:r>
            <a:r>
              <a:rPr lang="zh-CN" altLang="en-US"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函数读取成功的返回值为读取的数据块数</a:t>
            </a:r>
            <a:endParaRPr kumimoji="1" lang="zh-CN" altLang="en-US" sz="22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8328248" y="2780928"/>
            <a:ext cx="3447641" cy="3435874"/>
          </a:xfrm>
          <a:prstGeom prst="rect">
            <a:avLst/>
          </a:prstGeom>
        </p:spPr>
      </p:pic>
      <p:sp>
        <p:nvSpPr>
          <p:cNvPr id="4" name="文本框 3"/>
          <p:cNvSpPr txBox="1"/>
          <p:nvPr/>
        </p:nvSpPr>
        <p:spPr>
          <a:xfrm>
            <a:off x="139342" y="5157192"/>
            <a:ext cx="7972882" cy="830997"/>
          </a:xfrm>
          <a:prstGeom prst="rect">
            <a:avLst/>
          </a:prstGeom>
          <a:noFill/>
        </p:spPr>
        <p:txBody>
          <a:bodyPr wrap="square" rtlCol="0">
            <a:spAutoFit/>
          </a:bodyPr>
          <a:lstStyle/>
          <a:p>
            <a:r>
              <a:rPr lang="zh-CN" altLang="en-US" sz="2400" dirty="0" smtClean="0">
                <a:solidFill>
                  <a:srgbClr val="C00000"/>
                </a:solidFill>
                <a:latin typeface="楷体" panose="02010609060101010101" pitchFamily="49" charset="-122"/>
                <a:ea typeface="楷体" panose="02010609060101010101" pitchFamily="49" charset="-122"/>
              </a:rPr>
              <a:t>注意：</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endParaRPr lang="en-US" altLang="zh-CN" sz="2400" dirty="0" smtClean="0">
              <a:latin typeface="楷体" panose="02010609060101010101" pitchFamily="49" charset="-122"/>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student.dat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文件是二进制文件，不能直接打开阅读，是乱码</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7399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p:cNvSpPr>
            <a:spLocks noChangeArrowheads="1"/>
          </p:cNvSpPr>
          <p:nvPr/>
        </p:nvSpPr>
        <p:spPr bwMode="auto">
          <a:xfrm>
            <a:off x="47328" y="-99392"/>
            <a:ext cx="7772400" cy="762000"/>
          </a:xfrm>
          <a:prstGeom prst="rect">
            <a:avLst/>
          </a:prstGeom>
          <a:noFill/>
          <a:ln w="9525">
            <a:noFill/>
            <a:miter lim="800000"/>
          </a:ln>
        </p:spPr>
        <p:txBody>
          <a:bodyPr anchor="ctr"/>
          <a:lstStyle/>
          <a:p>
            <a:r>
              <a:rPr lang="en-US" altLang="zh-CN" sz="3200" b="1" dirty="0" smtClean="0">
                <a:solidFill>
                  <a:schemeClr val="tx1"/>
                </a:solidFill>
                <a:latin typeface="楷体" panose="02010609060101010101" pitchFamily="49" charset="-122"/>
                <a:ea typeface="楷体" panose="02010609060101010101" pitchFamily="49" charset="-122"/>
              </a:rPr>
              <a:t>8.4.4 </a:t>
            </a:r>
            <a:r>
              <a:rPr lang="zh-CN" altLang="en-US" sz="3200" b="1" dirty="0">
                <a:solidFill>
                  <a:schemeClr val="tx1"/>
                </a:solidFill>
                <a:latin typeface="楷体" panose="02010609060101010101" pitchFamily="49" charset="-122"/>
                <a:ea typeface="楷体" panose="02010609060101010101" pitchFamily="49" charset="-122"/>
              </a:rPr>
              <a:t>文件的格式化读写</a:t>
            </a:r>
          </a:p>
        </p:txBody>
      </p:sp>
      <p:sp>
        <p:nvSpPr>
          <p:cNvPr id="36868" name="Text Box 6"/>
          <p:cNvSpPr txBox="1">
            <a:spLocks noChangeArrowheads="1"/>
          </p:cNvSpPr>
          <p:nvPr/>
        </p:nvSpPr>
        <p:spPr bwMode="auto">
          <a:xfrm>
            <a:off x="119336" y="836712"/>
            <a:ext cx="10729192" cy="5927777"/>
          </a:xfrm>
          <a:prstGeom prst="rect">
            <a:avLst/>
          </a:prstGeom>
          <a:noFill/>
          <a:ln w="9525">
            <a:noFill/>
            <a:miter lim="800000"/>
          </a:ln>
        </p:spPr>
        <p:txBody>
          <a:bodyPr wrap="square">
            <a:spAutoFit/>
          </a:bodyPr>
          <a:lstStyle/>
          <a:p>
            <a:pPr>
              <a:lnSpc>
                <a:spcPct val="120000"/>
              </a:lnSpc>
              <a:spcBef>
                <a:spcPct val="30000"/>
              </a:spcBef>
            </a:pPr>
            <a:r>
              <a:rPr kumimoji="1"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fprintf</a:t>
            </a:r>
            <a:r>
              <a:rPr kumimoji="1"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b="1" dirty="0">
                <a:solidFill>
                  <a:schemeClr val="tx1"/>
                </a:solidFill>
                <a:latin typeface="楷体" panose="02010609060101010101" pitchFamily="49" charset="-122"/>
                <a:ea typeface="楷体" panose="02010609060101010101" pitchFamily="49" charset="-122"/>
              </a:rPr>
              <a:t>函数</a:t>
            </a:r>
            <a:endParaRPr kumimoji="1" lang="zh-CN" altLang="en-US" sz="2400" dirty="0">
              <a:solidFill>
                <a:schemeClr val="tx1"/>
              </a:solidFill>
              <a:latin typeface="楷体" panose="02010609060101010101" pitchFamily="49" charset="-122"/>
              <a:ea typeface="楷体" panose="02010609060101010101" pitchFamily="49" charset="-122"/>
            </a:endParaRP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20000"/>
              </a:lnSpc>
              <a:spcBef>
                <a:spcPct val="30000"/>
              </a:spcBef>
            </a:pPr>
            <a:r>
              <a:rPr kumimoji="1" lang="zh-CN" altLang="en-US" sz="2400" b="1" dirty="0">
                <a:solidFill>
                  <a:srgbClr val="0033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int</a:t>
            </a:r>
            <a:r>
              <a:rPr kumimoji="1" lang="en-US" altLang="zh-CN" sz="2400" b="1" dirty="0">
                <a:solidFill>
                  <a:srgbClr val="C000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fprintf</a:t>
            </a:r>
            <a:r>
              <a:rPr kumimoji="1" lang="en-US" altLang="zh-CN" sz="2400" b="1" dirty="0">
                <a:solidFill>
                  <a:srgbClr val="C00000"/>
                </a:solidFill>
                <a:latin typeface="Times New Roman" panose="02020603050405020304" pitchFamily="18" charset="0"/>
                <a:ea typeface="楷体" panose="02010609060101010101" pitchFamily="49" charset="-122"/>
              </a:rPr>
              <a:t>(FILE *</a:t>
            </a:r>
            <a:r>
              <a:rPr kumimoji="1" lang="en-US" altLang="zh-CN" sz="2400" b="1" dirty="0" err="1">
                <a:solidFill>
                  <a:srgbClr val="C00000"/>
                </a:solidFill>
                <a:latin typeface="Times New Roman" panose="02020603050405020304" pitchFamily="18" charset="0"/>
                <a:ea typeface="楷体" panose="02010609060101010101" pitchFamily="49" charset="-122"/>
              </a:rPr>
              <a:t>fp</a:t>
            </a:r>
            <a:r>
              <a:rPr kumimoji="1" lang="en-US" altLang="zh-CN" sz="2400" b="1" dirty="0">
                <a:solidFill>
                  <a:srgbClr val="C00000"/>
                </a:solidFill>
                <a:latin typeface="Times New Roman" panose="02020603050405020304" pitchFamily="18" charset="0"/>
                <a:ea typeface="楷体" panose="02010609060101010101" pitchFamily="49" charset="-122"/>
              </a:rPr>
              <a:t>, const char *format[, argument, ...])</a:t>
            </a: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功能：按指定格式</a:t>
            </a:r>
            <a:r>
              <a:rPr kumimoji="1" lang="zh-CN" altLang="en-US" sz="2400" b="1" dirty="0">
                <a:solidFill>
                  <a:srgbClr val="003300"/>
                </a:solidFill>
                <a:latin typeface="楷体" panose="02010609060101010101" pitchFamily="49" charset="-122"/>
                <a:ea typeface="楷体" panose="02010609060101010101" pitchFamily="49" charset="-122"/>
              </a:rPr>
              <a:t>向文件指针</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所指向的文件当前位置输出数据，其用法和</a:t>
            </a:r>
            <a:r>
              <a:rPr kumimoji="1" lang="en-US" altLang="zh-CN" sz="2400" b="1" dirty="0" err="1">
                <a:solidFill>
                  <a:srgbClr val="003300"/>
                </a:solidFill>
                <a:latin typeface="楷体" panose="02010609060101010101" pitchFamily="49" charset="-122"/>
                <a:ea typeface="楷体" panose="02010609060101010101" pitchFamily="49" charset="-122"/>
              </a:rPr>
              <a:t>printf</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相同，只是该函数不是将数据写到显示器</a:t>
            </a:r>
            <a:r>
              <a:rPr kumimoji="1" lang="zh-CN" altLang="en-US"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ct val="30000"/>
              </a:spcBef>
            </a:pPr>
            <a:r>
              <a:rPr kumimoji="1" lang="zh-CN" altLang="zh-CN" sz="2400" b="1" dirty="0">
                <a:solidFill>
                  <a:srgbClr val="003300"/>
                </a:solidFill>
                <a:latin typeface="楷体" panose="02010609060101010101" pitchFamily="49" charset="-122"/>
                <a:ea typeface="楷体" panose="02010609060101010101" pitchFamily="49" charset="-122"/>
              </a:rPr>
              <a:t>说明</a:t>
            </a:r>
            <a:r>
              <a:rPr kumimoji="1" lang="zh-CN" altLang="zh-CN"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marL="342900" indent="-342900">
              <a:lnSpc>
                <a:spcPct val="120000"/>
              </a:lnSpc>
              <a:spcBef>
                <a:spcPct val="30000"/>
              </a:spcBef>
              <a:buClr>
                <a:srgbClr val="C00000"/>
              </a:buClr>
              <a:buFont typeface="Wingdings" panose="05000000000000000000" pitchFamily="2" charset="2"/>
              <a:buChar char="Ø"/>
            </a:pPr>
            <a:r>
              <a:rPr kumimoji="1" lang="en-US" altLang="zh-CN" sz="2400" b="1" dirty="0" err="1">
                <a:solidFill>
                  <a:srgbClr val="003300"/>
                </a:solidFill>
                <a:latin typeface="楷体" panose="02010609060101010101" pitchFamily="49" charset="-122"/>
                <a:ea typeface="楷体" panose="02010609060101010101" pitchFamily="49" charset="-122"/>
              </a:rPr>
              <a:t>f</a:t>
            </a:r>
            <a:r>
              <a:rPr kumimoji="1" lang="en-US" altLang="zh-CN" sz="2400" b="1" dirty="0" err="1" smtClean="0">
                <a:solidFill>
                  <a:srgbClr val="003300"/>
                </a:solidFill>
                <a:latin typeface="楷体" panose="02010609060101010101" pitchFamily="49" charset="-122"/>
                <a:ea typeface="楷体" panose="02010609060101010101" pitchFamily="49" charset="-122"/>
              </a:rPr>
              <a:t>printf</a:t>
            </a:r>
            <a:r>
              <a:rPr kumimoji="1" lang="zh-CN" altLang="en-US" sz="2400" b="1" dirty="0" smtClean="0">
                <a:solidFill>
                  <a:srgbClr val="003300"/>
                </a:solidFill>
                <a:latin typeface="楷体" panose="02010609060101010101" pitchFamily="49" charset="-122"/>
                <a:ea typeface="楷体" panose="02010609060101010101" pitchFamily="49" charset="-122"/>
              </a:rPr>
              <a:t>函数将任何类型的数据以文本文件形式写入文件；</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marL="342900" indent="-342900">
              <a:lnSpc>
                <a:spcPct val="120000"/>
              </a:lnSpc>
              <a:spcBef>
                <a:spcPct val="300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格式</a:t>
            </a:r>
            <a:r>
              <a:rPr kumimoji="1" lang="zh-CN" altLang="zh-CN" sz="2400" b="1" dirty="0" smtClean="0">
                <a:solidFill>
                  <a:srgbClr val="003300"/>
                </a:solidFill>
                <a:latin typeface="楷体" panose="02010609060101010101" pitchFamily="49" charset="-122"/>
                <a:ea typeface="楷体" panose="02010609060101010101" pitchFamily="49" charset="-122"/>
              </a:rPr>
              <a:t>控制字符</a:t>
            </a:r>
            <a:r>
              <a:rPr kumimoji="1" lang="zh-CN" altLang="zh-CN" sz="2400" b="1" dirty="0">
                <a:solidFill>
                  <a:srgbClr val="003300"/>
                </a:solidFill>
                <a:latin typeface="楷体" panose="02010609060101010101" pitchFamily="49" charset="-122"/>
                <a:ea typeface="楷体" panose="02010609060101010101" pitchFamily="49" charset="-122"/>
              </a:rPr>
              <a:t>串</a:t>
            </a:r>
            <a:r>
              <a:rPr kumimoji="1" lang="zh-CN" altLang="zh-CN" sz="2400" b="1" dirty="0" smtClean="0">
                <a:solidFill>
                  <a:srgbClr val="003300"/>
                </a:solidFill>
                <a:latin typeface="楷体" panose="02010609060101010101" pitchFamily="49" charset="-122"/>
                <a:ea typeface="楷体" panose="02010609060101010101" pitchFamily="49" charset="-122"/>
              </a:rPr>
              <a:t>由</a:t>
            </a:r>
            <a:r>
              <a:rPr kumimoji="1" lang="zh-CN" altLang="en-US" sz="2400" b="1" dirty="0" smtClean="0">
                <a:solidFill>
                  <a:srgbClr val="003300"/>
                </a:solidFill>
                <a:latin typeface="楷体" panose="02010609060101010101" pitchFamily="49" charset="-122"/>
                <a:ea typeface="楷体" panose="02010609060101010101" pitchFamily="49" charset="-122"/>
              </a:rPr>
              <a:t>以下</a:t>
            </a:r>
            <a:r>
              <a:rPr kumimoji="1" lang="zh-CN" altLang="zh-CN" sz="2400" b="1" dirty="0" smtClean="0">
                <a:solidFill>
                  <a:srgbClr val="003300"/>
                </a:solidFill>
                <a:latin typeface="楷体" panose="02010609060101010101" pitchFamily="49" charset="-122"/>
                <a:ea typeface="楷体" panose="02010609060101010101" pitchFamily="49" charset="-122"/>
              </a:rPr>
              <a:t>内容</a:t>
            </a:r>
            <a:r>
              <a:rPr kumimoji="1" lang="zh-CN" altLang="zh-CN" sz="2400" b="1" dirty="0">
                <a:solidFill>
                  <a:srgbClr val="003300"/>
                </a:solidFill>
                <a:latin typeface="楷体" panose="02010609060101010101" pitchFamily="49" charset="-122"/>
                <a:ea typeface="楷体" panose="02010609060101010101" pitchFamily="49" charset="-122"/>
              </a:rPr>
              <a:t>组成：</a:t>
            </a:r>
          </a:p>
          <a:p>
            <a:pPr>
              <a:lnSpc>
                <a:spcPct val="120000"/>
              </a:lnSpc>
              <a:spcBef>
                <a:spcPct val="30000"/>
              </a:spcBef>
            </a:pPr>
            <a:r>
              <a:rPr kumimoji="1" lang="en-US" altLang="zh-CN" sz="2400" b="1" dirty="0">
                <a:solidFill>
                  <a:srgbClr val="003300"/>
                </a:solidFill>
                <a:latin typeface="楷体" panose="02010609060101010101" pitchFamily="49" charset="-122"/>
                <a:ea typeface="楷体" panose="02010609060101010101" pitchFamily="49" charset="-122"/>
                <a:sym typeface="Wingdings" panose="05000000000000000000" pitchFamily="2" charset="2"/>
              </a:rPr>
              <a:t></a:t>
            </a:r>
            <a:r>
              <a:rPr kumimoji="1" lang="en-US" altLang="zh-CN" sz="2400" b="1" dirty="0">
                <a:solidFill>
                  <a:srgbClr val="003300"/>
                </a:solidFill>
                <a:latin typeface="楷体" panose="02010609060101010101" pitchFamily="49" charset="-122"/>
                <a:ea typeface="楷体" panose="02010609060101010101" pitchFamily="49" charset="-122"/>
              </a:rPr>
              <a:t> </a:t>
            </a:r>
            <a:r>
              <a:rPr kumimoji="1" lang="zh-CN" altLang="zh-CN" sz="2400" b="1" dirty="0">
                <a:solidFill>
                  <a:srgbClr val="003300"/>
                </a:solidFill>
                <a:latin typeface="楷体" panose="02010609060101010101" pitchFamily="49" charset="-122"/>
                <a:ea typeface="楷体" panose="02010609060101010101" pitchFamily="49" charset="-122"/>
              </a:rPr>
              <a:t>普通字符，直接在屏幕上输出</a:t>
            </a:r>
            <a:r>
              <a:rPr kumimoji="1" lang="zh-CN" altLang="zh-CN" sz="2400" b="1" dirty="0" smtClean="0">
                <a:solidFill>
                  <a:srgbClr val="003300"/>
                </a:solidFill>
                <a:latin typeface="楷体" panose="02010609060101010101" pitchFamily="49" charset="-122"/>
                <a:ea typeface="楷体" panose="02010609060101010101" pitchFamily="49" charset="-122"/>
              </a:rPr>
              <a:t>；转义字符</a:t>
            </a:r>
            <a:r>
              <a:rPr kumimoji="1" lang="zh-CN" altLang="zh-CN" sz="2400" b="1" dirty="0">
                <a:solidFill>
                  <a:srgbClr val="003300"/>
                </a:solidFill>
                <a:latin typeface="楷体" panose="02010609060101010101" pitchFamily="49" charset="-122"/>
                <a:ea typeface="楷体" panose="02010609060101010101" pitchFamily="49" charset="-122"/>
              </a:rPr>
              <a:t>，按其意义</a:t>
            </a:r>
            <a:r>
              <a:rPr kumimoji="1" lang="zh-CN" altLang="zh-CN" sz="2400" b="1" dirty="0" smtClean="0">
                <a:solidFill>
                  <a:srgbClr val="003300"/>
                </a:solidFill>
                <a:latin typeface="楷体" panose="02010609060101010101" pitchFamily="49" charset="-122"/>
                <a:ea typeface="楷体" panose="02010609060101010101" pitchFamily="49" charset="-122"/>
              </a:rPr>
              <a:t>输出；</a:t>
            </a:r>
            <a:endParaRPr kumimoji="1" lang="zh-CN" altLang="zh-CN" sz="2400" b="1" dirty="0">
              <a:solidFill>
                <a:srgbClr val="003300"/>
              </a:solidFill>
              <a:latin typeface="楷体" panose="02010609060101010101" pitchFamily="49" charset="-122"/>
              <a:ea typeface="楷体" panose="02010609060101010101" pitchFamily="49" charset="-122"/>
            </a:endParaRPr>
          </a:p>
          <a:p>
            <a:pPr marL="342900" indent="-342900">
              <a:lnSpc>
                <a:spcPct val="120000"/>
              </a:lnSpc>
              <a:spcBef>
                <a:spcPct val="30000"/>
              </a:spcBef>
              <a:buFont typeface="Wingdings" panose="05000000000000000000" pitchFamily="2" charset="2"/>
              <a:buChar char=""/>
            </a:pPr>
            <a:r>
              <a:rPr kumimoji="1" lang="zh-CN" altLang="zh-CN" sz="2400" b="1" dirty="0" smtClean="0">
                <a:solidFill>
                  <a:srgbClr val="003300"/>
                </a:solidFill>
                <a:latin typeface="楷体" panose="02010609060101010101" pitchFamily="49" charset="-122"/>
                <a:ea typeface="楷体" panose="02010609060101010101" pitchFamily="49" charset="-122"/>
              </a:rPr>
              <a:t>格式</a:t>
            </a:r>
            <a:r>
              <a:rPr kumimoji="1" lang="zh-CN" altLang="zh-CN" sz="2400" b="1" dirty="0">
                <a:solidFill>
                  <a:srgbClr val="003300"/>
                </a:solidFill>
                <a:latin typeface="楷体" panose="02010609060101010101" pitchFamily="49" charset="-122"/>
                <a:ea typeface="楷体" panose="02010609060101010101" pitchFamily="49" charset="-122"/>
              </a:rPr>
              <a:t>说明，格式说明以“</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zh-CN" sz="2400" b="1" dirty="0">
                <a:solidFill>
                  <a:srgbClr val="003300"/>
                </a:solidFill>
                <a:latin typeface="楷体" panose="02010609060101010101" pitchFamily="49" charset="-122"/>
                <a:ea typeface="楷体" panose="02010609060101010101" pitchFamily="49" charset="-122"/>
              </a:rPr>
              <a:t>”开头，后面接</a:t>
            </a:r>
            <a:r>
              <a:rPr kumimoji="1" lang="zh-CN" altLang="zh-CN" sz="2400" b="1" dirty="0" smtClean="0">
                <a:solidFill>
                  <a:srgbClr val="003300"/>
                </a:solidFill>
                <a:latin typeface="楷体" panose="02010609060101010101" pitchFamily="49" charset="-122"/>
                <a:ea typeface="楷体" panose="02010609060101010101" pitchFamily="49" charset="-122"/>
              </a:rPr>
              <a:t>类型</a:t>
            </a:r>
            <a:r>
              <a:rPr kumimoji="1" lang="zh-CN" altLang="en-US" sz="2400" b="1" dirty="0" smtClean="0">
                <a:solidFill>
                  <a:srgbClr val="003300"/>
                </a:solidFill>
                <a:latin typeface="楷体" panose="02010609060101010101" pitchFamily="49" charset="-122"/>
                <a:ea typeface="楷体" panose="02010609060101010101" pitchFamily="49" charset="-122"/>
              </a:rPr>
              <a:t>说明</a:t>
            </a:r>
            <a:r>
              <a:rPr kumimoji="1" lang="zh-CN" altLang="zh-CN" sz="2400" b="1" dirty="0" smtClean="0">
                <a:solidFill>
                  <a:srgbClr val="003300"/>
                </a:solidFill>
                <a:latin typeface="楷体" panose="02010609060101010101" pitchFamily="49" charset="-122"/>
                <a:ea typeface="楷体" panose="02010609060101010101" pitchFamily="49" charset="-122"/>
              </a:rPr>
              <a:t>字符，</a:t>
            </a:r>
            <a:r>
              <a:rPr kumimoji="1" lang="zh-CN" altLang="en-US" sz="2400" b="1" dirty="0" smtClean="0">
                <a:solidFill>
                  <a:srgbClr val="003300"/>
                </a:solidFill>
                <a:latin typeface="楷体" panose="02010609060101010101" pitchFamily="49" charset="-122"/>
                <a:ea typeface="楷体" panose="02010609060101010101" pitchFamily="49" charset="-122"/>
              </a:rPr>
              <a:t>不同数据类型的说明符不同。</a:t>
            </a:r>
            <a:endParaRPr kumimoji="1" lang="en-US" altLang="zh-CN" sz="2400" b="1" dirty="0" smtClean="0">
              <a:solidFill>
                <a:srgbClr val="003300"/>
              </a:solidFill>
              <a:latin typeface="楷体" panose="02010609060101010101" pitchFamily="49" charset="-122"/>
              <a:ea typeface="楷体" panose="02010609060101010101" pitchFamily="49" charset="-122"/>
            </a:endParaRPr>
          </a:p>
        </p:txBody>
      </p:sp>
      <p:sp>
        <p:nvSpPr>
          <p:cNvPr id="4" name="云形标注 3"/>
          <p:cNvSpPr/>
          <p:nvPr/>
        </p:nvSpPr>
        <p:spPr bwMode="auto">
          <a:xfrm>
            <a:off x="3215680" y="1268760"/>
            <a:ext cx="3024336" cy="592334"/>
          </a:xfrm>
          <a:prstGeom prst="cloudCallout">
            <a:avLst>
              <a:gd name="adj1" fmla="val 13208"/>
              <a:gd name="adj2" fmla="val 10208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格式控制字符串</a:t>
            </a:r>
            <a:endParaRPr kumimoji="1" lang="zh-CN" altLang="en-US" sz="2000" b="1" dirty="0">
              <a:latin typeface="楷体" panose="02010609060101010101" pitchFamily="49" charset="-122"/>
              <a:ea typeface="楷体" panose="02010609060101010101" pitchFamily="49" charset="-122"/>
            </a:endParaRPr>
          </a:p>
        </p:txBody>
      </p:sp>
      <p:sp>
        <p:nvSpPr>
          <p:cNvPr id="5" name="云形标注 4"/>
          <p:cNvSpPr/>
          <p:nvPr/>
        </p:nvSpPr>
        <p:spPr bwMode="auto">
          <a:xfrm>
            <a:off x="6528048" y="1237928"/>
            <a:ext cx="2376264" cy="592334"/>
          </a:xfrm>
          <a:prstGeom prst="cloudCallout">
            <a:avLst>
              <a:gd name="adj1" fmla="val -29292"/>
              <a:gd name="adj2" fmla="val 11810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输出参数表</a:t>
            </a:r>
            <a:endParaRPr kumimoji="1" lang="zh-CN" altLang="en-US" sz="2000" b="1"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8">
                                            <p:txEl>
                                              <p:pRg st="7" end="7"/>
                                            </p:txEl>
                                          </p:spTgt>
                                        </p:tgtEl>
                                        <p:attrNameLst>
                                          <p:attrName>style.visibility</p:attrName>
                                        </p:attrNameLst>
                                      </p:cBhvr>
                                      <p:to>
                                        <p:strVal val="visible"/>
                                      </p:to>
                                    </p:set>
                                    <p:anim calcmode="lin" valueType="num">
                                      <p:cBhvr additive="base">
                                        <p:cTn id="19" dur="500" fill="hold"/>
                                        <p:tgtEl>
                                          <p:spTgt spid="36868">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8">
                                            <p:txEl>
                                              <p:pRg st="8" end="8"/>
                                            </p:txEl>
                                          </p:spTgt>
                                        </p:tgtEl>
                                        <p:attrNameLst>
                                          <p:attrName>style.visibility</p:attrName>
                                        </p:attrNameLst>
                                      </p:cBhvr>
                                      <p:to>
                                        <p:strVal val="visible"/>
                                      </p:to>
                                    </p:set>
                                    <p:anim calcmode="lin" valueType="num">
                                      <p:cBhvr additive="base">
                                        <p:cTn id="25" dur="500" fill="hold"/>
                                        <p:tgtEl>
                                          <p:spTgt spid="3686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80" y="0"/>
            <a:ext cx="7056784" cy="460375"/>
          </a:xfrm>
          <a:prstGeom prst="rect">
            <a:avLst/>
          </a:prstGeom>
          <a:noFill/>
        </p:spPr>
        <p:txBody>
          <a:bodyPr wrap="square" rtlCol="0">
            <a:spAutoFit/>
          </a:bodyPr>
          <a:lstStyle/>
          <a:p>
            <a:r>
              <a:rPr kumimoji="1" lang="en-US" altLang="zh-CN" sz="2400" b="1" dirty="0">
                <a:solidFill>
                  <a:srgbClr val="003300"/>
                </a:solidFill>
                <a:latin typeface="楷体" panose="02010609060101010101" pitchFamily="49" charset="-122"/>
                <a:ea typeface="楷体" panose="02010609060101010101" pitchFamily="49" charset="-122"/>
              </a:rPr>
              <a:t>C</a:t>
            </a:r>
            <a:r>
              <a:rPr kumimoji="1" lang="zh-CN" altLang="en-US" sz="2400" b="1" dirty="0" smtClean="0">
                <a:solidFill>
                  <a:srgbClr val="003300"/>
                </a:solidFill>
                <a:latin typeface="楷体" panose="02010609060101010101" pitchFamily="49" charset="-122"/>
                <a:ea typeface="楷体" panose="02010609060101010101" pitchFamily="49" charset="-122"/>
              </a:rPr>
              <a:t>语言格式化输出常见格式</a:t>
            </a:r>
            <a:r>
              <a:rPr kumimoji="1" lang="zh-CN" altLang="en-US" sz="2400" b="1" dirty="0">
                <a:solidFill>
                  <a:srgbClr val="003300"/>
                </a:solidFill>
                <a:latin typeface="楷体" panose="02010609060101010101" pitchFamily="49" charset="-122"/>
                <a:ea typeface="楷体" panose="02010609060101010101" pitchFamily="49" charset="-122"/>
              </a:rPr>
              <a:t>说明</a:t>
            </a:r>
            <a:r>
              <a:rPr kumimoji="1" lang="zh-CN" altLang="en-US" sz="2400" b="1" dirty="0" smtClean="0">
                <a:solidFill>
                  <a:srgbClr val="003300"/>
                </a:solidFill>
                <a:latin typeface="楷体" panose="02010609060101010101" pitchFamily="49" charset="-122"/>
                <a:ea typeface="楷体" panose="02010609060101010101" pitchFamily="49" charset="-122"/>
              </a:rPr>
              <a:t>符</a:t>
            </a:r>
            <a:r>
              <a:rPr kumimoji="1" lang="zh-CN" altLang="en-US" sz="2400" b="1" dirty="0">
                <a:solidFill>
                  <a:srgbClr val="003300"/>
                </a:solidFill>
                <a:latin typeface="楷体" panose="02010609060101010101" pitchFamily="49" charset="-122"/>
                <a:ea typeface="楷体" panose="02010609060101010101" pitchFamily="49" charset="-122"/>
              </a:rPr>
              <a:t>：</a:t>
            </a:r>
          </a:p>
        </p:txBody>
      </p:sp>
      <p:sp>
        <p:nvSpPr>
          <p:cNvPr id="7" name="文本框 6"/>
          <p:cNvSpPr txBox="1"/>
          <p:nvPr/>
        </p:nvSpPr>
        <p:spPr>
          <a:xfrm>
            <a:off x="263351" y="4221088"/>
            <a:ext cx="10153129" cy="2382191"/>
          </a:xfrm>
          <a:prstGeom prst="rect">
            <a:avLst/>
          </a:prstGeom>
          <a:noFill/>
        </p:spPr>
        <p:txBody>
          <a:bodyPr wrap="square" rtlCol="0">
            <a:spAutoFit/>
          </a:bodyPr>
          <a:lstStyle/>
          <a:p>
            <a:r>
              <a:rPr kumimoji="1" lang="zh-CN" altLang="en-US" sz="2400" b="1" dirty="0" smtClean="0">
                <a:solidFill>
                  <a:srgbClr val="003300"/>
                </a:solidFill>
                <a:latin typeface="楷体" panose="02010609060101010101" pitchFamily="49" charset="-122"/>
                <a:ea typeface="楷体" panose="02010609060101010101" pitchFamily="49" charset="-122"/>
              </a:rPr>
              <a:t>更详细内容请参见</a:t>
            </a:r>
            <a:r>
              <a:rPr kumimoji="1" lang="zh-CN" altLang="en-US" sz="2400" b="1" dirty="0">
                <a:solidFill>
                  <a:srgbClr val="003300"/>
                </a:solidFill>
                <a:latin typeface="楷体" panose="02010609060101010101" pitchFamily="49" charset="-122"/>
                <a:ea typeface="楷体" panose="02010609060101010101" pitchFamily="49" charset="-122"/>
              </a:rPr>
              <a:t>教材</a:t>
            </a:r>
            <a:r>
              <a:rPr kumimoji="1" lang="en-US" altLang="zh-CN" sz="2400" b="1" dirty="0">
                <a:solidFill>
                  <a:srgbClr val="003300"/>
                </a:solidFill>
                <a:latin typeface="楷体" panose="02010609060101010101" pitchFamily="49" charset="-122"/>
                <a:ea typeface="楷体" panose="02010609060101010101" pitchFamily="49" charset="-122"/>
              </a:rPr>
              <a:t>P10</a:t>
            </a:r>
            <a:r>
              <a:rPr kumimoji="1" lang="zh-CN" altLang="en-US" sz="2400" b="1" dirty="0">
                <a:solidFill>
                  <a:srgbClr val="003300"/>
                </a:solidFill>
                <a:latin typeface="楷体" panose="02010609060101010101" pitchFamily="49" charset="-122"/>
                <a:ea typeface="楷体" panose="02010609060101010101" pitchFamily="49" charset="-122"/>
              </a:rPr>
              <a:t>表格</a:t>
            </a:r>
            <a:r>
              <a:rPr kumimoji="1" lang="en-US" altLang="zh-CN" sz="2400" b="1" dirty="0" smtClean="0">
                <a:solidFill>
                  <a:srgbClr val="003300"/>
                </a:solidFill>
                <a:latin typeface="楷体" panose="02010609060101010101" pitchFamily="49" charset="-122"/>
                <a:ea typeface="楷体" panose="02010609060101010101" pitchFamily="49" charset="-122"/>
              </a:rPr>
              <a:t>1.1.2</a:t>
            </a:r>
          </a:p>
          <a:p>
            <a:pPr>
              <a:lnSpc>
                <a:spcPct val="12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如：</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fprintf</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",4,"China");</a:t>
            </a:r>
          </a:p>
          <a:p>
            <a:pPr>
              <a:lnSpc>
                <a:spcPct val="12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表示将整数</a:t>
            </a:r>
            <a:r>
              <a:rPr kumimoji="1" lang="en-US" altLang="zh-CN" sz="2400" b="1" dirty="0">
                <a:solidFill>
                  <a:srgbClr val="003300"/>
                </a:solidFill>
                <a:latin typeface="楷体" panose="02010609060101010101" pitchFamily="49" charset="-122"/>
                <a:ea typeface="楷体" panose="02010609060101010101" pitchFamily="49" charset="-122"/>
              </a:rPr>
              <a:t>4</a:t>
            </a:r>
            <a:r>
              <a:rPr kumimoji="1" lang="zh-CN" altLang="en-US" sz="2400" b="1" dirty="0">
                <a:solidFill>
                  <a:srgbClr val="003300"/>
                </a:solidFill>
                <a:latin typeface="楷体" panose="02010609060101010101" pitchFamily="49" charset="-122"/>
                <a:ea typeface="楷体" panose="02010609060101010101" pitchFamily="49" charset="-122"/>
              </a:rPr>
              <a:t>和</a:t>
            </a:r>
            <a:r>
              <a:rPr kumimoji="1" lang="zh-CN" altLang="en-US" sz="2400" b="1" dirty="0" smtClean="0">
                <a:solidFill>
                  <a:srgbClr val="003300"/>
                </a:solidFill>
                <a:latin typeface="楷体" panose="02010609060101010101" pitchFamily="49" charset="-122"/>
                <a:ea typeface="楷体" panose="02010609060101010101" pitchFamily="49" charset="-122"/>
              </a:rPr>
              <a:t>字符串</a:t>
            </a:r>
            <a:r>
              <a:rPr kumimoji="1" lang="en-US" altLang="zh-CN" sz="2400" b="1" dirty="0" smtClean="0">
                <a:solidFill>
                  <a:srgbClr val="003300"/>
                </a:solidFill>
                <a:latin typeface="楷体" panose="02010609060101010101" pitchFamily="49" charset="-122"/>
                <a:ea typeface="楷体" panose="02010609060101010101" pitchFamily="49" charset="-122"/>
              </a:rPr>
              <a:t>“China”</a:t>
            </a:r>
            <a:r>
              <a:rPr kumimoji="1" lang="zh-CN" altLang="en-US" sz="2400" b="1" dirty="0" smtClean="0">
                <a:solidFill>
                  <a:srgbClr val="003300"/>
                </a:solidFill>
                <a:latin typeface="楷体" panose="02010609060101010101" pitchFamily="49" charset="-122"/>
                <a:ea typeface="楷体" panose="02010609060101010101" pitchFamily="49" charset="-122"/>
              </a:rPr>
              <a:t>写入</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所指的文件</a:t>
            </a:r>
            <a:r>
              <a:rPr kumimoji="1" lang="zh-CN" altLang="en-US" sz="2400" b="1" dirty="0" smtClean="0">
                <a:solidFill>
                  <a:srgbClr val="003300"/>
                </a:solidFill>
                <a:latin typeface="楷体" panose="02010609060101010101" pitchFamily="49" charset="-122"/>
                <a:ea typeface="楷体" panose="02010609060101010101" pitchFamily="49" charset="-122"/>
              </a:rPr>
              <a:t>中</a:t>
            </a:r>
            <a:r>
              <a:rPr kumimoji="1" lang="en-US" altLang="zh-CN"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smtClean="0">
                <a:solidFill>
                  <a:srgbClr val="003300"/>
                </a:solidFill>
                <a:latin typeface="楷体" panose="02010609060101010101" pitchFamily="49" charset="-122"/>
                <a:ea typeface="楷体" panose="02010609060101010101" pitchFamily="49" charset="-122"/>
              </a:rPr>
              <a:t>文件中</a:t>
            </a:r>
            <a:r>
              <a:rPr kumimoji="1" lang="en-US" altLang="zh-CN" sz="2400" b="1" dirty="0" smtClean="0">
                <a:solidFill>
                  <a:srgbClr val="003300"/>
                </a:solidFill>
                <a:latin typeface="楷体" panose="02010609060101010101" pitchFamily="49" charset="-122"/>
                <a:ea typeface="楷体" panose="02010609060101010101" pitchFamily="49" charset="-122"/>
              </a:rPr>
              <a:t>4</a:t>
            </a:r>
            <a:r>
              <a:rPr kumimoji="1" lang="zh-CN" altLang="en-US" sz="2400" b="1" dirty="0" smtClean="0">
                <a:solidFill>
                  <a:srgbClr val="003300"/>
                </a:solidFill>
                <a:latin typeface="楷体" panose="02010609060101010101" pitchFamily="49" charset="-122"/>
                <a:ea typeface="楷体" panose="02010609060101010101" pitchFamily="49" charset="-122"/>
              </a:rPr>
              <a:t>和</a:t>
            </a:r>
            <a:r>
              <a:rPr kumimoji="1" lang="en-US" altLang="zh-CN" sz="2400" b="1" dirty="0" smtClean="0">
                <a:solidFill>
                  <a:srgbClr val="003300"/>
                </a:solidFill>
                <a:latin typeface="楷体" panose="02010609060101010101" pitchFamily="49" charset="-122"/>
                <a:ea typeface="楷体" panose="02010609060101010101" pitchFamily="49" charset="-122"/>
              </a:rPr>
              <a:t>China</a:t>
            </a:r>
            <a:r>
              <a:rPr kumimoji="1" lang="zh-CN" altLang="en-US" sz="2400" b="1" dirty="0" smtClean="0">
                <a:solidFill>
                  <a:srgbClr val="003300"/>
                </a:solidFill>
                <a:latin typeface="楷体" panose="02010609060101010101" pitchFamily="49" charset="-122"/>
                <a:ea typeface="楷体" panose="02010609060101010101" pitchFamily="49" charset="-122"/>
              </a:rPr>
              <a:t>之间逗号分隔。</a:t>
            </a:r>
            <a:endParaRPr kumimoji="1" lang="zh-CN" altLang="en-US" sz="2400" b="1" dirty="0">
              <a:solidFill>
                <a:srgbClr val="003300"/>
              </a:solidFill>
              <a:latin typeface="楷体" panose="02010609060101010101" pitchFamily="49" charset="-122"/>
              <a:ea typeface="楷体" panose="02010609060101010101" pitchFamily="49" charset="-122"/>
            </a:endParaRPr>
          </a:p>
          <a:p>
            <a:endParaRPr kumimoji="1" lang="zh-CN" altLang="en-US" sz="2400" b="1" dirty="0">
              <a:solidFill>
                <a:srgbClr val="003300"/>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26539003"/>
              </p:ext>
            </p:extLst>
          </p:nvPr>
        </p:nvGraphicFramePr>
        <p:xfrm>
          <a:off x="263352" y="620688"/>
          <a:ext cx="10153129" cy="3312368"/>
        </p:xfrm>
        <a:graphic>
          <a:graphicData uri="http://schemas.openxmlformats.org/drawingml/2006/table">
            <a:tbl>
              <a:tblPr firstRow="1" firstCol="1" lastRow="1" lastCol="1" bandRow="1" bandCol="1"/>
              <a:tblGrid>
                <a:gridCol w="1800200"/>
                <a:gridCol w="8352929"/>
              </a:tblGrid>
              <a:tr h="347457">
                <a:tc>
                  <a:txBody>
                    <a:bodyPr/>
                    <a:lstStyle/>
                    <a:p>
                      <a:pPr algn="ctr">
                        <a:lnSpc>
                          <a:spcPts val="1800"/>
                        </a:lnSpc>
                        <a:spcAft>
                          <a:spcPts val="0"/>
                        </a:spcAft>
                      </a:pPr>
                      <a:r>
                        <a:rPr lang="zh-CN" sz="2400" b="1" kern="100" dirty="0">
                          <a:effectLst/>
                          <a:latin typeface="楷体" panose="02010609060101010101" pitchFamily="49" charset="-122"/>
                          <a:ea typeface="楷体" panose="02010609060101010101" pitchFamily="49" charset="-122"/>
                        </a:rPr>
                        <a:t>格式说明</a:t>
                      </a:r>
                      <a:endParaRPr lang="zh-CN" sz="2400" kern="100" dirty="0">
                        <a:effectLst/>
                        <a:latin typeface="楷体" panose="02010609060101010101" pitchFamily="49" charset="-122"/>
                        <a:ea typeface="楷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zh-CN" sz="2400" b="1" kern="100" dirty="0">
                          <a:effectLst/>
                          <a:latin typeface="楷体" panose="02010609060101010101" pitchFamily="49" charset="-122"/>
                          <a:ea typeface="楷体" panose="02010609060101010101" pitchFamily="49" charset="-122"/>
                        </a:rPr>
                        <a:t>说</a:t>
                      </a:r>
                      <a:r>
                        <a:rPr lang="en-US" sz="2400" b="1" kern="100" dirty="0">
                          <a:effectLst/>
                          <a:latin typeface="楷体" panose="02010609060101010101" pitchFamily="49" charset="-122"/>
                          <a:ea typeface="楷体" panose="02010609060101010101" pitchFamily="49" charset="-122"/>
                        </a:rPr>
                        <a:t>    </a:t>
                      </a:r>
                      <a:r>
                        <a:rPr lang="zh-CN" sz="2400" b="1" kern="100" dirty="0">
                          <a:effectLst/>
                          <a:latin typeface="楷体" panose="02010609060101010101" pitchFamily="49" charset="-122"/>
                          <a:ea typeface="楷体" panose="02010609060101010101" pitchFamily="49" charset="-122"/>
                        </a:rPr>
                        <a:t>明</a:t>
                      </a:r>
                      <a:endParaRPr lang="zh-CN" sz="2400" kern="100" dirty="0">
                        <a:effectLst/>
                        <a:latin typeface="楷体" panose="02010609060101010101" pitchFamily="49" charset="-122"/>
                        <a:ea typeface="楷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3353">
                <a:tc>
                  <a:txBody>
                    <a:bodyPr/>
                    <a:lstStyle/>
                    <a:p>
                      <a:pPr algn="ctr">
                        <a:lnSpc>
                          <a:spcPct val="100000"/>
                        </a:lnSpc>
                        <a:spcBef>
                          <a:spcPts val="0"/>
                        </a:spcBef>
                        <a:spcAft>
                          <a:spcPts val="0"/>
                        </a:spcAft>
                      </a:pPr>
                      <a:r>
                        <a:rPr lang="en-US" sz="2400" b="0" kern="100" dirty="0" smtClean="0">
                          <a:effectLst/>
                          <a:latin typeface="Times New Roman" panose="02020603050405020304" pitchFamily="18" charset="0"/>
                          <a:ea typeface="楷体" panose="02010609060101010101" pitchFamily="49" charset="-122"/>
                          <a:cs typeface="Times New Roman" panose="02020603050405020304" pitchFamily="18" charset="0"/>
                        </a:rPr>
                        <a:t>%</a:t>
                      </a:r>
                      <a:r>
                        <a:rPr lang="en-US" sz="2400" b="0" kern="100" dirty="0">
                          <a:effectLst/>
                          <a:latin typeface="Times New Roman" panose="02020603050405020304" pitchFamily="18" charset="0"/>
                          <a:ea typeface="楷体" panose="02010609060101010101" pitchFamily="49" charset="-122"/>
                          <a:cs typeface="Times New Roman" panose="02020603050405020304" pitchFamily="18" charset="0"/>
                        </a:rPr>
                        <a:t>d</a:t>
                      </a:r>
                      <a:endParaRPr lang="zh-CN" sz="2400" b="0" kern="100" dirty="0">
                        <a:effectLst/>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ts val="0"/>
                        </a:spcBef>
                        <a:spcAft>
                          <a:spcPts val="0"/>
                        </a:spcAft>
                      </a:pPr>
                      <a:r>
                        <a:rPr lang="en-US" sz="2400" b="0" kern="100" dirty="0">
                          <a:effectLst/>
                          <a:latin typeface="Times New Roman" panose="02020603050405020304" pitchFamily="18" charset="0"/>
                          <a:ea typeface="楷体" panose="02010609060101010101" pitchFamily="49" charset="-122"/>
                          <a:cs typeface="Times New Roman" panose="02020603050405020304" pitchFamily="18" charset="0"/>
                        </a:rPr>
                        <a:t>%</a:t>
                      </a:r>
                      <a:r>
                        <a:rPr lang="en-US" sz="2400" b="0" kern="100" dirty="0" smtClean="0">
                          <a:effectLst/>
                          <a:latin typeface="Times New Roman" panose="02020603050405020304" pitchFamily="18" charset="0"/>
                          <a:ea typeface="楷体" panose="02010609060101010101" pitchFamily="49" charset="-122"/>
                          <a:cs typeface="Times New Roman" panose="02020603050405020304" pitchFamily="18" charset="0"/>
                        </a:rPr>
                        <a:t>md</a:t>
                      </a:r>
                      <a:endParaRPr lang="zh-CN" sz="2400" b="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0"/>
                        </a:spcBef>
                        <a:spcAft>
                          <a:spcPts val="0"/>
                        </a:spcAft>
                      </a:pPr>
                      <a:r>
                        <a:rPr lang="zh-CN" sz="2400" b="1" kern="100" dirty="0">
                          <a:effectLst/>
                          <a:latin typeface="楷体" panose="02010609060101010101" pitchFamily="49" charset="-122"/>
                          <a:ea typeface="楷体" panose="02010609060101010101" pitchFamily="49" charset="-122"/>
                        </a:rPr>
                        <a:t>以</a:t>
                      </a:r>
                      <a:r>
                        <a:rPr lang="zh-CN" sz="2400" b="1" kern="100" dirty="0">
                          <a:solidFill>
                            <a:srgbClr val="C00000"/>
                          </a:solidFill>
                          <a:effectLst/>
                          <a:latin typeface="楷体" panose="02010609060101010101" pitchFamily="49" charset="-122"/>
                          <a:ea typeface="楷体" panose="02010609060101010101" pitchFamily="49" charset="-122"/>
                        </a:rPr>
                        <a:t>十进制整数</a:t>
                      </a:r>
                      <a:r>
                        <a:rPr lang="zh-CN" sz="2400" b="1" kern="100" dirty="0">
                          <a:effectLst/>
                          <a:latin typeface="楷体" panose="02010609060101010101" pitchFamily="49" charset="-122"/>
                          <a:ea typeface="楷体" panose="02010609060101010101" pitchFamily="49" charset="-122"/>
                        </a:rPr>
                        <a:t>的形式输出数据</a:t>
                      </a:r>
                    </a:p>
                    <a:p>
                      <a:pPr algn="l">
                        <a:lnSpc>
                          <a:spcPct val="100000"/>
                        </a:lnSpc>
                        <a:spcBef>
                          <a:spcPts val="0"/>
                        </a:spcBef>
                        <a:spcAft>
                          <a:spcPts val="0"/>
                        </a:spcAft>
                      </a:pPr>
                      <a:r>
                        <a:rPr lang="en-US" sz="2400" b="1" kern="100" dirty="0">
                          <a:effectLst/>
                          <a:latin typeface="楷体" panose="02010609060101010101" pitchFamily="49" charset="-122"/>
                          <a:ea typeface="楷体" panose="02010609060101010101" pitchFamily="49" charset="-122"/>
                        </a:rPr>
                        <a:t>m</a:t>
                      </a:r>
                      <a:r>
                        <a:rPr lang="zh-CN" sz="2400" b="1" kern="100" dirty="0">
                          <a:effectLst/>
                          <a:latin typeface="楷体" panose="02010609060101010101" pitchFamily="49" charset="-122"/>
                          <a:ea typeface="楷体" panose="02010609060101010101" pitchFamily="49" charset="-122"/>
                        </a:rPr>
                        <a:t>是指数据输出宽度。若</a:t>
                      </a:r>
                      <a:r>
                        <a:rPr lang="en-US" sz="2400" b="1" kern="100" dirty="0">
                          <a:effectLst/>
                          <a:latin typeface="楷体" panose="02010609060101010101" pitchFamily="49" charset="-122"/>
                          <a:ea typeface="楷体" panose="02010609060101010101" pitchFamily="49" charset="-122"/>
                        </a:rPr>
                        <a:t>m</a:t>
                      </a:r>
                      <a:r>
                        <a:rPr lang="zh-CN" sz="2400" b="1" kern="100" dirty="0">
                          <a:effectLst/>
                          <a:latin typeface="楷体" panose="02010609060101010101" pitchFamily="49" charset="-122"/>
                          <a:ea typeface="楷体" panose="02010609060101010101" pitchFamily="49" charset="-122"/>
                        </a:rPr>
                        <a:t>小于实际宽度，则按实际宽度输出。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398">
                <a:tc>
                  <a:txBody>
                    <a:bodyPr/>
                    <a:lstStyle/>
                    <a:p>
                      <a:pPr algn="ctr">
                        <a:lnSpc>
                          <a:spcPts val="1800"/>
                        </a:lnSpc>
                        <a:spcAft>
                          <a:spcPts val="0"/>
                        </a:spcAft>
                      </a:pPr>
                      <a:r>
                        <a:rPr lang="en-US" sz="2400" b="0" kern="100" dirty="0">
                          <a:effectLst/>
                          <a:latin typeface="Times New Roman" panose="02020603050405020304" pitchFamily="18" charset="0"/>
                          <a:ea typeface="楷体" panose="02010609060101010101" pitchFamily="49" charset="-122"/>
                          <a:cs typeface="Times New Roman" panose="02020603050405020304" pitchFamily="18" charset="0"/>
                        </a:rPr>
                        <a:t>%c</a:t>
                      </a:r>
                      <a:endParaRPr lang="zh-CN" sz="2400" b="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2400" b="1" kern="100" dirty="0">
                          <a:effectLst/>
                          <a:latin typeface="楷体" panose="02010609060101010101" pitchFamily="49" charset="-122"/>
                          <a:ea typeface="楷体" panose="02010609060101010101" pitchFamily="49" charset="-122"/>
                        </a:rPr>
                        <a:t>输出一个</a:t>
                      </a:r>
                      <a:r>
                        <a:rPr lang="zh-CN" sz="2400" b="1" kern="100" dirty="0">
                          <a:solidFill>
                            <a:srgbClr val="C00000"/>
                          </a:solidFill>
                          <a:effectLst/>
                          <a:latin typeface="楷体" panose="02010609060101010101" pitchFamily="49" charset="-122"/>
                          <a:ea typeface="楷体" panose="02010609060101010101" pitchFamily="49" charset="-122"/>
                        </a:rPr>
                        <a:t>字符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ts val="1800"/>
                        </a:lnSpc>
                        <a:spcAft>
                          <a:spcPts val="0"/>
                        </a:spcAft>
                      </a:pPr>
                      <a:r>
                        <a:rPr lang="en-US" sz="2400" b="0" kern="100" dirty="0">
                          <a:effectLst/>
                          <a:latin typeface="Times New Roman" panose="02020603050405020304" pitchFamily="18" charset="0"/>
                          <a:ea typeface="楷体" panose="02010609060101010101" pitchFamily="49" charset="-122"/>
                          <a:cs typeface="Times New Roman" panose="02020603050405020304" pitchFamily="18" charset="0"/>
                        </a:rPr>
                        <a:t>%s</a:t>
                      </a:r>
                      <a:endParaRPr lang="zh-CN" sz="2400" b="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2400" b="1" kern="100" dirty="0">
                          <a:effectLst/>
                          <a:latin typeface="楷体" panose="02010609060101010101" pitchFamily="49" charset="-122"/>
                          <a:ea typeface="楷体" panose="02010609060101010101" pitchFamily="49" charset="-122"/>
                        </a:rPr>
                        <a:t>输出一个</a:t>
                      </a:r>
                      <a:r>
                        <a:rPr lang="zh-CN" sz="2400" b="1" kern="100" dirty="0">
                          <a:solidFill>
                            <a:srgbClr val="C00000"/>
                          </a:solidFill>
                          <a:effectLst/>
                          <a:latin typeface="楷体" panose="02010609060101010101" pitchFamily="49" charset="-122"/>
                          <a:ea typeface="楷体" panose="02010609060101010101" pitchFamily="49" charset="-122"/>
                        </a:rPr>
                        <a:t>字符串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4">
                <a:tc>
                  <a:txBody>
                    <a:bodyPr/>
                    <a:lstStyle/>
                    <a:p>
                      <a:pPr algn="ctr">
                        <a:lnSpc>
                          <a:spcPct val="100000"/>
                        </a:lnSpc>
                        <a:spcAft>
                          <a:spcPts val="0"/>
                        </a:spcAft>
                      </a:pPr>
                      <a:r>
                        <a:rPr lang="en-US" sz="2400" b="0" kern="100" dirty="0">
                          <a:effectLst/>
                          <a:latin typeface="Times New Roman" panose="02020603050405020304" pitchFamily="18" charset="0"/>
                          <a:ea typeface="楷体" panose="02010609060101010101" pitchFamily="49" charset="-122"/>
                          <a:cs typeface="Times New Roman" panose="02020603050405020304" pitchFamily="18" charset="0"/>
                        </a:rPr>
                        <a:t>%f</a:t>
                      </a:r>
                      <a:endParaRPr lang="zh-CN" sz="2400" b="0" kern="100" dirty="0">
                        <a:effectLst/>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Aft>
                          <a:spcPts val="0"/>
                        </a:spcAft>
                      </a:pPr>
                      <a:r>
                        <a:rPr lang="en-US" sz="2400" b="0" kern="100" dirty="0">
                          <a:effectLst/>
                          <a:latin typeface="Times New Roman" panose="02020603050405020304" pitchFamily="18" charset="0"/>
                          <a:ea typeface="楷体" panose="02010609060101010101" pitchFamily="49" charset="-122"/>
                          <a:cs typeface="Times New Roman" panose="02020603050405020304" pitchFamily="18" charset="0"/>
                        </a:rPr>
                        <a:t>%m.nf</a:t>
                      </a:r>
                      <a:endParaRPr lang="zh-CN" sz="2400" b="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b="1" kern="100" dirty="0">
                          <a:effectLst/>
                          <a:latin typeface="楷体" panose="02010609060101010101" pitchFamily="49" charset="-122"/>
                          <a:ea typeface="楷体" panose="02010609060101010101" pitchFamily="49" charset="-122"/>
                        </a:rPr>
                        <a:t>以小数形式输出单、双精度数</a:t>
                      </a:r>
                    </a:p>
                    <a:p>
                      <a:pPr algn="l">
                        <a:lnSpc>
                          <a:spcPct val="100000"/>
                        </a:lnSpc>
                        <a:spcAft>
                          <a:spcPts val="0"/>
                        </a:spcAft>
                      </a:pPr>
                      <a:r>
                        <a:rPr lang="zh-CN" sz="2400" b="1" kern="100" dirty="0">
                          <a:effectLst/>
                          <a:latin typeface="楷体" panose="02010609060101010101" pitchFamily="49" charset="-122"/>
                          <a:ea typeface="楷体" panose="02010609060101010101" pitchFamily="49" charset="-122"/>
                        </a:rPr>
                        <a:t>数据输出宽度为</a:t>
                      </a:r>
                      <a:r>
                        <a:rPr lang="en-US" sz="2400" b="1" kern="100" dirty="0">
                          <a:effectLst/>
                          <a:latin typeface="楷体" panose="02010609060101010101" pitchFamily="49" charset="-122"/>
                          <a:ea typeface="楷体" panose="02010609060101010101" pitchFamily="49" charset="-122"/>
                        </a:rPr>
                        <a:t>m</a:t>
                      </a:r>
                      <a:r>
                        <a:rPr lang="zh-CN" sz="2400" b="1" kern="100" dirty="0">
                          <a:effectLst/>
                          <a:latin typeface="楷体" panose="02010609060101010101" pitchFamily="49" charset="-122"/>
                          <a:ea typeface="楷体" panose="02010609060101010101" pitchFamily="49" charset="-122"/>
                        </a:rPr>
                        <a:t>，</a:t>
                      </a:r>
                      <a:r>
                        <a:rPr lang="zh-CN" sz="2400" b="1" kern="100" dirty="0" smtClean="0">
                          <a:effectLst/>
                          <a:latin typeface="楷体" panose="02010609060101010101" pitchFamily="49" charset="-122"/>
                          <a:ea typeface="楷体" panose="02010609060101010101" pitchFamily="49" charset="-122"/>
                        </a:rPr>
                        <a:t>小数占</a:t>
                      </a:r>
                      <a:r>
                        <a:rPr lang="en-US" sz="2400" b="1" kern="100" dirty="0">
                          <a:effectLst/>
                          <a:latin typeface="楷体" panose="02010609060101010101" pitchFamily="49" charset="-122"/>
                          <a:ea typeface="楷体" panose="02010609060101010101" pitchFamily="49" charset="-122"/>
                        </a:rPr>
                        <a:t>n</a:t>
                      </a:r>
                      <a:r>
                        <a:rPr lang="zh-CN" sz="2400" b="1" kern="100" dirty="0">
                          <a:effectLst/>
                          <a:latin typeface="楷体" panose="02010609060101010101" pitchFamily="49" charset="-122"/>
                          <a:ea typeface="楷体" panose="02010609060101010101" pitchFamily="49" charset="-122"/>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263352" y="188913"/>
            <a:ext cx="9649072" cy="5373779"/>
          </a:xfrm>
          <a:prstGeom prst="rect">
            <a:avLst/>
          </a:prstGeom>
          <a:noFill/>
          <a:ln w="9525">
            <a:noFill/>
            <a:miter lim="800000"/>
          </a:ln>
        </p:spPr>
        <p:txBody>
          <a:bodyPr wrap="square">
            <a:spAutoFit/>
          </a:bodyPr>
          <a:lstStyle/>
          <a:p>
            <a:pPr>
              <a:lnSpc>
                <a:spcPct val="120000"/>
              </a:lnSpc>
              <a:spcBef>
                <a:spcPct val="30000"/>
              </a:spcBef>
            </a:pPr>
            <a:r>
              <a:rPr kumimoji="1" lang="en-US" altLang="zh-CN" sz="2800" b="1" dirty="0">
                <a:solidFill>
                  <a:schemeClr val="tx1"/>
                </a:solidFill>
                <a:latin typeface="楷体" panose="02010609060101010101" pitchFamily="49" charset="-122"/>
                <a:ea typeface="楷体" panose="02010609060101010101" pitchFamily="49" charset="-122"/>
              </a:rPr>
              <a:t>2</a:t>
            </a:r>
            <a:r>
              <a:rPr kumimoji="1" lang="zh-CN" altLang="en-US" sz="2800" b="1" dirty="0">
                <a:solidFill>
                  <a:schemeClr val="tx1"/>
                </a:solidFill>
                <a:latin typeface="楷体" panose="02010609060101010101" pitchFamily="49" charset="-122"/>
                <a:ea typeface="楷体" panose="02010609060101010101" pitchFamily="49" charset="-122"/>
              </a:rPr>
              <a:t>．</a:t>
            </a:r>
            <a:r>
              <a:rPr kumimoji="1" lang="en-US" altLang="zh-CN" sz="2800" b="1" dirty="0" err="1">
                <a:solidFill>
                  <a:schemeClr val="tx1"/>
                </a:solidFill>
                <a:latin typeface="楷体" panose="02010609060101010101" pitchFamily="49" charset="-122"/>
                <a:ea typeface="楷体" panose="02010609060101010101" pitchFamily="49" charset="-122"/>
              </a:rPr>
              <a:t>fscanf</a:t>
            </a:r>
            <a:r>
              <a:rPr kumimoji="1" lang="en-US" altLang="zh-CN" sz="2800" b="1" dirty="0">
                <a:solidFill>
                  <a:schemeClr val="tx1"/>
                </a:solidFill>
                <a:latin typeface="楷体" panose="02010609060101010101" pitchFamily="49" charset="-122"/>
                <a:ea typeface="楷体" panose="02010609060101010101" pitchFamily="49" charset="-122"/>
              </a:rPr>
              <a:t>()</a:t>
            </a:r>
            <a:r>
              <a:rPr kumimoji="1" lang="zh-CN" altLang="en-US" sz="2800" b="1" dirty="0">
                <a:solidFill>
                  <a:schemeClr val="tx1"/>
                </a:solidFill>
                <a:latin typeface="楷体" panose="02010609060101010101" pitchFamily="49" charset="-122"/>
                <a:ea typeface="楷体" panose="02010609060101010101" pitchFamily="49" charset="-122"/>
              </a:rPr>
              <a:t>函数</a:t>
            </a:r>
            <a:endParaRPr kumimoji="1" lang="zh-CN" altLang="en-US" sz="2400" dirty="0">
              <a:latin typeface="楷体" panose="02010609060101010101" pitchFamily="49" charset="-122"/>
              <a:ea typeface="楷体" panose="02010609060101010101" pitchFamily="49" charset="-122"/>
            </a:endParaRP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2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int</a:t>
            </a:r>
            <a:r>
              <a:rPr kumimoji="1" lang="en-US" altLang="zh-CN" sz="2400" b="1" dirty="0">
                <a:solidFill>
                  <a:srgbClr val="C00000"/>
                </a:solidFill>
                <a:latin typeface="Times New Roman" panose="02020603050405020304" pitchFamily="18" charset="0"/>
                <a:ea typeface="楷体" panose="02010609060101010101" pitchFamily="49" charset="-122"/>
              </a:rPr>
              <a:t> </a:t>
            </a:r>
            <a:r>
              <a:rPr kumimoji="1" lang="en-US" altLang="zh-CN" sz="2400" b="1" dirty="0" err="1">
                <a:solidFill>
                  <a:srgbClr val="C00000"/>
                </a:solidFill>
                <a:latin typeface="Times New Roman" panose="02020603050405020304" pitchFamily="18" charset="0"/>
                <a:ea typeface="楷体" panose="02010609060101010101" pitchFamily="49" charset="-122"/>
              </a:rPr>
              <a:t>fscanf</a:t>
            </a:r>
            <a:r>
              <a:rPr kumimoji="1" lang="en-US" altLang="zh-CN" sz="2400" b="1" dirty="0">
                <a:solidFill>
                  <a:srgbClr val="C00000"/>
                </a:solidFill>
                <a:latin typeface="Times New Roman" panose="02020603050405020304" pitchFamily="18" charset="0"/>
                <a:ea typeface="楷体" panose="02010609060101010101" pitchFamily="49" charset="-122"/>
              </a:rPr>
              <a:t>(FILE *</a:t>
            </a:r>
            <a:r>
              <a:rPr kumimoji="1" lang="en-US" altLang="zh-CN" sz="2400" b="1" dirty="0" err="1">
                <a:solidFill>
                  <a:srgbClr val="C00000"/>
                </a:solidFill>
                <a:latin typeface="Times New Roman" panose="02020603050405020304" pitchFamily="18" charset="0"/>
                <a:ea typeface="楷体" panose="02010609060101010101" pitchFamily="49" charset="-122"/>
              </a:rPr>
              <a:t>fp</a:t>
            </a:r>
            <a:r>
              <a:rPr kumimoji="1" lang="en-US" altLang="zh-CN" sz="2400" b="1" dirty="0">
                <a:solidFill>
                  <a:srgbClr val="C00000"/>
                </a:solidFill>
                <a:latin typeface="Times New Roman" panose="02020603050405020304" pitchFamily="18" charset="0"/>
                <a:ea typeface="楷体" panose="02010609060101010101" pitchFamily="49" charset="-122"/>
              </a:rPr>
              <a:t>, const char *format[, address, ...])</a:t>
            </a: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从</a:t>
            </a:r>
            <a:r>
              <a:rPr kumimoji="1" lang="zh-CN" altLang="en-US" sz="2400" b="1" dirty="0">
                <a:solidFill>
                  <a:srgbClr val="003300"/>
                </a:solidFill>
                <a:latin typeface="楷体" panose="02010609060101010101" pitchFamily="49" charset="-122"/>
                <a:ea typeface="楷体" panose="02010609060101010101" pitchFamily="49" charset="-122"/>
              </a:rPr>
              <a:t>文件中按格式读取数据，其用法和</a:t>
            </a:r>
            <a:r>
              <a:rPr kumimoji="1" lang="en-US" altLang="zh-CN" sz="2400" b="1" dirty="0" err="1">
                <a:solidFill>
                  <a:srgbClr val="003300"/>
                </a:solidFill>
                <a:latin typeface="楷体" panose="02010609060101010101" pitchFamily="49" charset="-122"/>
                <a:ea typeface="楷体" panose="02010609060101010101" pitchFamily="49" charset="-122"/>
              </a:rPr>
              <a:t>scanf</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相同，但该函数不是从键盘读取，而是从</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所指向的文件读取数据</a:t>
            </a:r>
            <a:r>
              <a:rPr kumimoji="1" lang="zh-CN" altLang="en-US" sz="2400" b="1" dirty="0" smtClean="0">
                <a:solidFill>
                  <a:srgbClr val="003300"/>
                </a:solidFill>
                <a:latin typeface="楷体" panose="02010609060101010101" pitchFamily="49" charset="-122"/>
                <a:ea typeface="楷体" panose="02010609060101010101" pitchFamily="49" charset="-122"/>
              </a:rPr>
              <a:t>。成功</a:t>
            </a:r>
            <a:r>
              <a:rPr kumimoji="1" lang="zh-CN" altLang="en-US" sz="2400" b="1" dirty="0">
                <a:solidFill>
                  <a:srgbClr val="003300"/>
                </a:solidFill>
                <a:latin typeface="楷体" panose="02010609060101010101" pitchFamily="49" charset="-122"/>
                <a:ea typeface="楷体" panose="02010609060101010101" pitchFamily="49" charset="-122"/>
              </a:rPr>
              <a:t>返回读取成功的数据的个数，失败返回</a:t>
            </a:r>
            <a:r>
              <a:rPr kumimoji="1" lang="en-US" altLang="zh-CN" sz="2400" b="1" dirty="0">
                <a:solidFill>
                  <a:srgbClr val="003300"/>
                </a:solidFill>
                <a:latin typeface="楷体" panose="02010609060101010101" pitchFamily="49" charset="-122"/>
                <a:ea typeface="楷体" panose="02010609060101010101" pitchFamily="49" charset="-122"/>
              </a:rPr>
              <a:t>EOF(-1)</a:t>
            </a:r>
            <a:r>
              <a:rPr kumimoji="1" lang="zh-CN" altLang="en-US"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如</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20000"/>
              </a:lnSpc>
              <a:spcBef>
                <a:spcPct val="30000"/>
              </a:spcBef>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b="1" dirty="0" err="1" smtClean="0">
                <a:solidFill>
                  <a:srgbClr val="003366"/>
                </a:solidFill>
                <a:latin typeface="楷体" panose="02010609060101010101" pitchFamily="49" charset="-122"/>
                <a:ea typeface="楷体" panose="02010609060101010101" pitchFamily="49" charset="-122"/>
              </a:rPr>
              <a:t>fscanf</a:t>
            </a:r>
            <a:r>
              <a:rPr kumimoji="1" lang="en-US" altLang="zh-CN" sz="2400" b="1" dirty="0" smtClean="0">
                <a:solidFill>
                  <a:srgbClr val="003366"/>
                </a:solidFill>
                <a:latin typeface="楷体" panose="02010609060101010101" pitchFamily="49" charset="-122"/>
                <a:ea typeface="楷体" panose="02010609060101010101" pitchFamily="49" charset="-122"/>
              </a:rPr>
              <a:t>(</a:t>
            </a:r>
            <a:r>
              <a:rPr kumimoji="1" lang="en-US" altLang="zh-CN" sz="2400" b="1" dirty="0" err="1" smtClean="0">
                <a:solidFill>
                  <a:srgbClr val="003366"/>
                </a:solidFill>
                <a:latin typeface="楷体" panose="02010609060101010101" pitchFamily="49" charset="-122"/>
                <a:ea typeface="楷体" panose="02010609060101010101" pitchFamily="49" charset="-122"/>
              </a:rPr>
              <a:t>fp</a:t>
            </a:r>
            <a:r>
              <a:rPr kumimoji="1" lang="en-US" altLang="zh-CN" sz="2400" b="1" dirty="0">
                <a:solidFill>
                  <a:srgbClr val="003366"/>
                </a:solidFill>
                <a:latin typeface="楷体" panose="02010609060101010101" pitchFamily="49" charset="-122"/>
                <a:ea typeface="楷体" panose="02010609060101010101" pitchFamily="49" charset="-122"/>
              </a:rPr>
              <a:t>,"%</a:t>
            </a:r>
            <a:r>
              <a:rPr kumimoji="1" lang="en-US" altLang="zh-CN" sz="2400" b="1" dirty="0" err="1">
                <a:solidFill>
                  <a:srgbClr val="003366"/>
                </a:solidFill>
                <a:latin typeface="楷体" panose="02010609060101010101" pitchFamily="49" charset="-122"/>
                <a:ea typeface="楷体" panose="02010609060101010101" pitchFamily="49" charset="-122"/>
              </a:rPr>
              <a:t>d%d</a:t>
            </a:r>
            <a:r>
              <a:rPr kumimoji="1" lang="en-US" altLang="zh-CN" sz="2400" b="1" dirty="0">
                <a:solidFill>
                  <a:srgbClr val="003366"/>
                </a:solidFill>
                <a:latin typeface="楷体" panose="02010609060101010101" pitchFamily="49" charset="-122"/>
                <a:ea typeface="楷体" panose="02010609060101010101" pitchFamily="49" charset="-122"/>
              </a:rPr>
              <a:t>" ,&amp;</a:t>
            </a:r>
            <a:r>
              <a:rPr kumimoji="1" lang="en-US" altLang="zh-CN" sz="2400" b="1" dirty="0" err="1">
                <a:solidFill>
                  <a:srgbClr val="003366"/>
                </a:solidFill>
                <a:latin typeface="楷体" panose="02010609060101010101" pitchFamily="49" charset="-122"/>
                <a:ea typeface="楷体" panose="02010609060101010101" pitchFamily="49" charset="-122"/>
              </a:rPr>
              <a:t>x,&amp;y</a:t>
            </a:r>
            <a:r>
              <a:rPr kumimoji="1" lang="en-US" altLang="zh-CN" sz="2400" b="1" dirty="0">
                <a:solidFill>
                  <a:srgbClr val="003366"/>
                </a:solidFill>
                <a:latin typeface="楷体" panose="02010609060101010101" pitchFamily="49" charset="-122"/>
                <a:ea typeface="楷体" panose="02010609060101010101" pitchFamily="49" charset="-122"/>
              </a:rPr>
              <a:t>);</a:t>
            </a:r>
          </a:p>
          <a:p>
            <a:pPr>
              <a:lnSpc>
                <a:spcPct val="12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表示</a:t>
            </a:r>
            <a:r>
              <a:rPr kumimoji="1" lang="zh-CN" altLang="en-US" sz="2400" b="1" dirty="0">
                <a:solidFill>
                  <a:srgbClr val="003300"/>
                </a:solidFill>
                <a:latin typeface="楷体" panose="02010609060101010101" pitchFamily="49" charset="-122"/>
                <a:ea typeface="楷体" panose="02010609060101010101" pitchFamily="49" charset="-122"/>
              </a:rPr>
              <a:t>从</a:t>
            </a:r>
            <a:r>
              <a:rPr kumimoji="1" lang="en-US" altLang="zh-CN" sz="2400" b="1" dirty="0" err="1">
                <a:solidFill>
                  <a:srgbClr val="003300"/>
                </a:solidFill>
                <a:latin typeface="楷体" panose="02010609060101010101" pitchFamily="49" charset="-122"/>
                <a:ea typeface="楷体" panose="02010609060101010101" pitchFamily="49" charset="-122"/>
              </a:rPr>
              <a:t>fp</a:t>
            </a:r>
            <a:r>
              <a:rPr kumimoji="1" lang="zh-CN" altLang="en-US" sz="2400" b="1" dirty="0">
                <a:solidFill>
                  <a:srgbClr val="003300"/>
                </a:solidFill>
                <a:latin typeface="楷体" panose="02010609060101010101" pitchFamily="49" charset="-122"/>
                <a:ea typeface="楷体" panose="02010609060101010101" pitchFamily="49" charset="-122"/>
              </a:rPr>
              <a:t>所指的文件中顺序读取两个整数给变量</a:t>
            </a:r>
            <a:r>
              <a:rPr kumimoji="1" lang="en-US" altLang="zh-CN" sz="2400" b="1" dirty="0">
                <a:solidFill>
                  <a:srgbClr val="003300"/>
                </a:solidFill>
                <a:latin typeface="楷体" panose="02010609060101010101" pitchFamily="49" charset="-122"/>
                <a:ea typeface="楷体" panose="02010609060101010101" pitchFamily="49" charset="-122"/>
              </a:rPr>
              <a:t>x</a:t>
            </a:r>
            <a:r>
              <a:rPr kumimoji="1" lang="zh-CN" altLang="en-US" sz="2400" b="1" dirty="0">
                <a:solidFill>
                  <a:srgbClr val="003300"/>
                </a:solidFill>
                <a:latin typeface="楷体" panose="02010609060101010101" pitchFamily="49" charset="-122"/>
                <a:ea typeface="楷体" panose="02010609060101010101" pitchFamily="49" charset="-122"/>
              </a:rPr>
              <a:t>和</a:t>
            </a:r>
            <a:r>
              <a:rPr kumimoji="1" lang="en-US" altLang="zh-CN" sz="2400" b="1" dirty="0">
                <a:solidFill>
                  <a:srgbClr val="003300"/>
                </a:solidFill>
                <a:latin typeface="楷体" panose="02010609060101010101" pitchFamily="49" charset="-122"/>
                <a:ea typeface="楷体" panose="02010609060101010101" pitchFamily="49" charset="-122"/>
              </a:rPr>
              <a:t>y</a:t>
            </a:r>
            <a:r>
              <a:rPr kumimoji="1" lang="zh-CN" altLang="en-US" sz="2400" b="1" dirty="0">
                <a:solidFill>
                  <a:srgbClr val="003300"/>
                </a:solidFill>
                <a:latin typeface="楷体" panose="02010609060101010101" pitchFamily="49" charset="-122"/>
                <a:ea typeface="楷体" panose="02010609060101010101" pitchFamily="49" charset="-122"/>
              </a:rPr>
              <a:t>。 </a:t>
            </a:r>
          </a:p>
        </p:txBody>
      </p:sp>
      <p:sp>
        <p:nvSpPr>
          <p:cNvPr id="3" name="云形标注 2"/>
          <p:cNvSpPr/>
          <p:nvPr/>
        </p:nvSpPr>
        <p:spPr bwMode="auto">
          <a:xfrm>
            <a:off x="4871864" y="3501008"/>
            <a:ext cx="4320480" cy="736350"/>
          </a:xfrm>
          <a:prstGeom prst="cloudCallout">
            <a:avLst>
              <a:gd name="adj1" fmla="val -76314"/>
              <a:gd name="adj2" fmla="val 9388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注意此处要求的是地址</a:t>
            </a:r>
            <a:endParaRPr kumimoji="1" lang="zh-CN" altLang="en-US" sz="2000" b="1" dirty="0">
              <a:latin typeface="楷体" panose="02010609060101010101" pitchFamily="49" charset="-122"/>
              <a:ea typeface="楷体" panose="02010609060101010101" pitchFamily="49" charset="-122"/>
            </a:endParaRPr>
          </a:p>
        </p:txBody>
      </p:sp>
      <p:sp>
        <p:nvSpPr>
          <p:cNvPr id="4" name="云形标注 3"/>
          <p:cNvSpPr/>
          <p:nvPr/>
        </p:nvSpPr>
        <p:spPr bwMode="auto">
          <a:xfrm>
            <a:off x="3215680" y="604418"/>
            <a:ext cx="3024336" cy="592334"/>
          </a:xfrm>
          <a:prstGeom prst="cloudCallout">
            <a:avLst>
              <a:gd name="adj1" fmla="val 13208"/>
              <a:gd name="adj2" fmla="val 10208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格式控制字符串</a:t>
            </a:r>
            <a:endParaRPr kumimoji="1" lang="zh-CN" altLang="en-US" sz="2000" b="1" dirty="0">
              <a:latin typeface="楷体" panose="02010609060101010101" pitchFamily="49" charset="-122"/>
              <a:ea typeface="楷体" panose="02010609060101010101" pitchFamily="49" charset="-122"/>
            </a:endParaRPr>
          </a:p>
        </p:txBody>
      </p:sp>
      <p:sp>
        <p:nvSpPr>
          <p:cNvPr id="5" name="云形标注 4"/>
          <p:cNvSpPr/>
          <p:nvPr/>
        </p:nvSpPr>
        <p:spPr bwMode="auto">
          <a:xfrm>
            <a:off x="6528048" y="573586"/>
            <a:ext cx="2376264" cy="592334"/>
          </a:xfrm>
          <a:prstGeom prst="cloudCallout">
            <a:avLst>
              <a:gd name="adj1" fmla="val -29292"/>
              <a:gd name="adj2" fmla="val 11810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地址表列表示的参数</a:t>
            </a:r>
            <a:endParaRPr kumimoji="1" lang="zh-CN" altLang="en-US" sz="2000" b="1"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191344" y="116632"/>
            <a:ext cx="10873208" cy="4850559"/>
          </a:xfrm>
          <a:prstGeom prst="rect">
            <a:avLst/>
          </a:prstGeom>
          <a:noFill/>
          <a:ln w="9525">
            <a:solidFill>
              <a:srgbClr val="C00000"/>
            </a:solidFill>
            <a:miter lim="800000"/>
          </a:ln>
        </p:spPr>
        <p:txBody>
          <a:bodyPr wrap="square">
            <a:spAutoFit/>
          </a:bodyPr>
          <a:lstStyle/>
          <a:p>
            <a:pPr>
              <a:lnSpc>
                <a:spcPct val="120000"/>
              </a:lnSpc>
              <a:spcBef>
                <a:spcPct val="30000"/>
              </a:spcBef>
            </a:pPr>
            <a:r>
              <a:rPr kumimoji="1" lang="zh-CN" altLang="zh-CN" sz="2400" b="1" dirty="0">
                <a:solidFill>
                  <a:srgbClr val="003300"/>
                </a:solidFill>
                <a:latin typeface="楷体" panose="02010609060101010101" pitchFamily="49" charset="-122"/>
                <a:ea typeface="楷体" panose="02010609060101010101" pitchFamily="49" charset="-122"/>
              </a:rPr>
              <a:t>说明：</a:t>
            </a:r>
            <a:endParaRPr kumimoji="1" lang="en-US" altLang="zh-CN" sz="2400" b="1" dirty="0">
              <a:solidFill>
                <a:srgbClr val="003300"/>
              </a:solidFill>
              <a:latin typeface="楷体" panose="02010609060101010101" pitchFamily="49" charset="-122"/>
              <a:ea typeface="楷体" panose="02010609060101010101" pitchFamily="49" charset="-122"/>
            </a:endParaRPr>
          </a:p>
          <a:p>
            <a:pPr marL="342900" indent="-342900">
              <a:lnSpc>
                <a:spcPct val="120000"/>
              </a:lnSpc>
              <a:spcBef>
                <a:spcPts val="1200"/>
              </a:spcBef>
              <a:buClr>
                <a:srgbClr val="C00000"/>
              </a:buClr>
              <a:buFont typeface="Wingdings" panose="05000000000000000000" pitchFamily="2" charset="2"/>
              <a:buChar char="Ø"/>
            </a:pPr>
            <a:r>
              <a:rPr kumimoji="1" lang="en-US" altLang="zh-CN" sz="2400" b="1" dirty="0" err="1" smtClean="0">
                <a:solidFill>
                  <a:srgbClr val="003300"/>
                </a:solidFill>
                <a:latin typeface="楷体" panose="02010609060101010101" pitchFamily="49" charset="-122"/>
                <a:ea typeface="楷体" panose="02010609060101010101" pitchFamily="49" charset="-122"/>
              </a:rPr>
              <a:t>scanf</a:t>
            </a:r>
            <a:r>
              <a:rPr kumimoji="1" lang="zh-CN" altLang="zh-CN" sz="2400" b="1" dirty="0">
                <a:solidFill>
                  <a:srgbClr val="003300"/>
                </a:solidFill>
                <a:latin typeface="楷体" panose="02010609060101010101" pitchFamily="49" charset="-122"/>
                <a:ea typeface="楷体" panose="02010609060101010101" pitchFamily="49" charset="-122"/>
              </a:rPr>
              <a:t>函数的控制字符串由两类内容组成</a:t>
            </a:r>
            <a:r>
              <a:rPr lang="zh-CN" altLang="zh-CN" sz="2400" dirty="0"/>
              <a:t>：</a:t>
            </a:r>
          </a:p>
          <a:p>
            <a:pPr marL="342900" indent="-342900">
              <a:lnSpc>
                <a:spcPct val="120000"/>
              </a:lnSpc>
              <a:spcBef>
                <a:spcPts val="1200"/>
              </a:spcBef>
              <a:buFont typeface="Arial" panose="020B0604020202020204" pitchFamily="34" charset="0"/>
              <a:buChar char="•"/>
            </a:pPr>
            <a:r>
              <a:rPr kumimoji="1" lang="zh-CN" altLang="zh-CN" sz="2400" b="1" dirty="0">
                <a:solidFill>
                  <a:srgbClr val="003300"/>
                </a:solidFill>
                <a:latin typeface="楷体" panose="02010609060101010101" pitchFamily="49" charset="-122"/>
                <a:ea typeface="楷体" panose="02010609060101010101" pitchFamily="49" charset="-122"/>
              </a:rPr>
              <a:t>普通字符，即要求用户在键盘上输入的字符</a:t>
            </a:r>
            <a:r>
              <a:rPr kumimoji="1" lang="zh-CN" altLang="zh-CN"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smtClean="0">
                <a:solidFill>
                  <a:srgbClr val="C00000"/>
                </a:solidFill>
                <a:latin typeface="楷体" panose="02010609060101010101" pitchFamily="49" charset="-122"/>
                <a:ea typeface="楷体" panose="02010609060101010101" pitchFamily="49" charset="-122"/>
              </a:rPr>
              <a:t>转义字符当做普通字符</a:t>
            </a:r>
            <a:r>
              <a:rPr kumimoji="1" lang="zh-CN" altLang="en-US" sz="2400" b="1" dirty="0" smtClean="0">
                <a:solidFill>
                  <a:srgbClr val="003300"/>
                </a:solidFill>
                <a:latin typeface="楷体" panose="02010609060101010101" pitchFamily="49" charset="-122"/>
                <a:ea typeface="楷体" panose="02010609060101010101" pitchFamily="49" charset="-122"/>
              </a:rPr>
              <a:t>处理；</a:t>
            </a:r>
            <a:endParaRPr kumimoji="1" lang="zh-CN" altLang="zh-CN" sz="2400" b="1" dirty="0">
              <a:solidFill>
                <a:srgbClr val="003300"/>
              </a:solidFill>
              <a:latin typeface="楷体" panose="02010609060101010101" pitchFamily="49" charset="-122"/>
              <a:ea typeface="楷体" panose="02010609060101010101" pitchFamily="49" charset="-122"/>
            </a:endParaRPr>
          </a:p>
          <a:p>
            <a:pPr marL="342900" indent="-342900">
              <a:lnSpc>
                <a:spcPct val="120000"/>
              </a:lnSpc>
              <a:spcBef>
                <a:spcPts val="1200"/>
              </a:spcBef>
              <a:buFont typeface="Arial" panose="020B0604020202020204" pitchFamily="34" charset="0"/>
              <a:buChar char="•"/>
            </a:pPr>
            <a:r>
              <a:rPr kumimoji="1" lang="zh-CN" altLang="zh-CN" sz="2400" b="1" dirty="0" smtClean="0">
                <a:solidFill>
                  <a:srgbClr val="003300"/>
                </a:solidFill>
                <a:latin typeface="楷体" panose="02010609060101010101" pitchFamily="49" charset="-122"/>
                <a:ea typeface="楷体" panose="02010609060101010101" pitchFamily="49" charset="-122"/>
              </a:rPr>
              <a:t>格式</a:t>
            </a:r>
            <a:r>
              <a:rPr kumimoji="1" lang="zh-CN" altLang="zh-CN" sz="2400" b="1" dirty="0">
                <a:solidFill>
                  <a:srgbClr val="003300"/>
                </a:solidFill>
                <a:latin typeface="楷体" panose="02010609060101010101" pitchFamily="49" charset="-122"/>
                <a:ea typeface="楷体" panose="02010609060101010101" pitchFamily="49" charset="-122"/>
              </a:rPr>
              <a:t>说明，</a:t>
            </a:r>
            <a:r>
              <a:rPr kumimoji="1" lang="zh-CN" altLang="zh-CN" sz="2400" b="1" dirty="0" smtClean="0">
                <a:solidFill>
                  <a:srgbClr val="003300"/>
                </a:solidFill>
                <a:latin typeface="楷体" panose="02010609060101010101" pitchFamily="49" charset="-122"/>
                <a:ea typeface="楷体" panose="02010609060101010101" pitchFamily="49" charset="-122"/>
              </a:rPr>
              <a:t>与</a:t>
            </a:r>
            <a:r>
              <a:rPr kumimoji="1" lang="en-US" altLang="zh-CN" sz="2400" b="1" dirty="0" err="1" smtClean="0">
                <a:solidFill>
                  <a:srgbClr val="003300"/>
                </a:solidFill>
                <a:latin typeface="楷体" panose="02010609060101010101" pitchFamily="49" charset="-122"/>
                <a:ea typeface="楷体" panose="02010609060101010101" pitchFamily="49" charset="-122"/>
              </a:rPr>
              <a:t>printf</a:t>
            </a:r>
            <a:r>
              <a:rPr kumimoji="1" lang="zh-CN" altLang="zh-CN" sz="2400" b="1" dirty="0">
                <a:solidFill>
                  <a:srgbClr val="003300"/>
                </a:solidFill>
                <a:latin typeface="楷体" panose="02010609060101010101" pitchFamily="49" charset="-122"/>
                <a:ea typeface="楷体" panose="02010609060101010101" pitchFamily="49" charset="-122"/>
              </a:rPr>
              <a:t>函数中的格式说明有所区别</a:t>
            </a:r>
            <a:r>
              <a:rPr kumimoji="1" lang="zh-CN" altLang="zh-CN"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smtClean="0">
                <a:solidFill>
                  <a:srgbClr val="003300"/>
                </a:solidFill>
                <a:latin typeface="楷体" panose="02010609060101010101" pitchFamily="49" charset="-122"/>
                <a:ea typeface="楷体" panose="02010609060101010101" pitchFamily="49" charset="-122"/>
              </a:rPr>
              <a:t>输入</a:t>
            </a:r>
            <a:r>
              <a:rPr kumimoji="1" lang="zh-CN" altLang="zh-CN" sz="2400" b="1" dirty="0" smtClean="0">
                <a:solidFill>
                  <a:srgbClr val="C00000"/>
                </a:solidFill>
                <a:latin typeface="楷体" panose="02010609060101010101" pitchFamily="49" charset="-122"/>
                <a:ea typeface="楷体" panose="02010609060101010101" pitchFamily="49" charset="-122"/>
              </a:rPr>
              <a:t>长</a:t>
            </a:r>
            <a:r>
              <a:rPr kumimoji="1" lang="zh-CN" altLang="zh-CN" sz="2400" b="1" dirty="0">
                <a:solidFill>
                  <a:srgbClr val="C00000"/>
                </a:solidFill>
                <a:latin typeface="楷体" panose="02010609060101010101" pitchFamily="49" charset="-122"/>
                <a:ea typeface="楷体" panose="02010609060101010101" pitchFamily="49" charset="-122"/>
              </a:rPr>
              <a:t>整型</a:t>
            </a:r>
            <a:r>
              <a:rPr kumimoji="1" lang="zh-CN" altLang="zh-CN" sz="2400" b="1" dirty="0">
                <a:solidFill>
                  <a:srgbClr val="003300"/>
                </a:solidFill>
                <a:latin typeface="楷体" panose="02010609060101010101" pitchFamily="49" charset="-122"/>
                <a:ea typeface="楷体" panose="02010609060101010101" pitchFamily="49" charset="-122"/>
              </a:rPr>
              <a:t>数据时需要使用格式说明“</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ld</a:t>
            </a:r>
            <a:r>
              <a:rPr kumimoji="1" lang="zh-CN" altLang="zh-CN" sz="2400" b="1" dirty="0">
                <a:solidFill>
                  <a:srgbClr val="003300"/>
                </a:solidFill>
                <a:latin typeface="楷体" panose="02010609060101010101" pitchFamily="49" charset="-122"/>
                <a:ea typeface="楷体" panose="02010609060101010101" pitchFamily="49" charset="-122"/>
              </a:rPr>
              <a:t>”</a:t>
            </a:r>
            <a:r>
              <a:rPr kumimoji="1" lang="zh-CN" altLang="zh-CN"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输入</a:t>
            </a:r>
            <a:r>
              <a:rPr kumimoji="1" lang="zh-CN" altLang="zh-CN" sz="2400" b="1" dirty="0" smtClean="0">
                <a:solidFill>
                  <a:srgbClr val="003300"/>
                </a:solidFill>
                <a:latin typeface="楷体" panose="02010609060101010101" pitchFamily="49" charset="-122"/>
                <a:ea typeface="楷体" panose="02010609060101010101" pitchFamily="49" charset="-122"/>
              </a:rPr>
              <a:t>双精度</a:t>
            </a:r>
            <a:r>
              <a:rPr kumimoji="1" lang="zh-CN" altLang="zh-CN" sz="2400" b="1" dirty="0">
                <a:solidFill>
                  <a:srgbClr val="003300"/>
                </a:solidFill>
                <a:latin typeface="楷体" panose="02010609060101010101" pitchFamily="49" charset="-122"/>
                <a:ea typeface="楷体" panose="02010609060101010101" pitchFamily="49" charset="-122"/>
              </a:rPr>
              <a:t>数据时需要使用格式</a:t>
            </a:r>
            <a:r>
              <a:rPr kumimoji="1" lang="zh-CN" altLang="zh-CN" sz="2400" b="1" dirty="0" smtClean="0">
                <a:solidFill>
                  <a:srgbClr val="003300"/>
                </a:solidFill>
                <a:latin typeface="楷体" panose="02010609060101010101" pitchFamily="49" charset="-122"/>
                <a:ea typeface="楷体" panose="02010609060101010101" pitchFamily="49" charset="-122"/>
              </a:rPr>
              <a:t>说明“</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%lf</a:t>
            </a:r>
            <a:r>
              <a:rPr kumimoji="1" lang="zh-CN" altLang="zh-CN" sz="2400" b="1" dirty="0">
                <a:solidFill>
                  <a:srgbClr val="003300"/>
                </a:solidFill>
                <a:latin typeface="楷体" panose="02010609060101010101" pitchFamily="49" charset="-122"/>
                <a:ea typeface="楷体" panose="02010609060101010101" pitchFamily="49" charset="-122"/>
              </a:rPr>
              <a:t>”。</a:t>
            </a:r>
          </a:p>
          <a:p>
            <a:pPr marL="342900" indent="-342900">
              <a:lnSpc>
                <a:spcPct val="120000"/>
              </a:lnSpc>
              <a:spcBef>
                <a:spcPts val="1200"/>
              </a:spcBef>
              <a:buClr>
                <a:srgbClr val="C00000"/>
              </a:buClr>
              <a:buFont typeface="Wingdings" panose="05000000000000000000" pitchFamily="2" charset="2"/>
              <a:buChar char="Ø"/>
            </a:pPr>
            <a:r>
              <a:rPr kumimoji="1" lang="en-US" altLang="zh-CN" sz="2400" b="1" dirty="0" err="1" smtClean="0">
                <a:solidFill>
                  <a:srgbClr val="003300"/>
                </a:solidFill>
                <a:latin typeface="楷体" panose="02010609060101010101" pitchFamily="49" charset="-122"/>
                <a:ea typeface="楷体" panose="02010609060101010101" pitchFamily="49" charset="-122"/>
              </a:rPr>
              <a:t>scanf</a:t>
            </a:r>
            <a:r>
              <a:rPr kumimoji="1" lang="zh-CN" altLang="zh-CN" sz="2400" b="1" dirty="0">
                <a:solidFill>
                  <a:srgbClr val="003300"/>
                </a:solidFill>
                <a:latin typeface="楷体" panose="02010609060101010101" pitchFamily="49" charset="-122"/>
                <a:ea typeface="楷体" panose="02010609060101010101" pitchFamily="49" charset="-122"/>
              </a:rPr>
              <a:t>函数要求的是地址表列，可以是变量的地址，也可以是数组名或指针变量名。</a:t>
            </a:r>
            <a:endParaRPr kumimoji="1" lang="en-US" altLang="zh-CN" sz="2400" b="1" dirty="0">
              <a:solidFill>
                <a:srgbClr val="003300"/>
              </a:solidFill>
              <a:latin typeface="楷体" panose="02010609060101010101" pitchFamily="49" charset="-122"/>
              <a:ea typeface="楷体" panose="02010609060101010101" pitchFamily="49" charset="-122"/>
            </a:endParaRPr>
          </a:p>
          <a:p>
            <a:pPr>
              <a:lnSpc>
                <a:spcPct val="120000"/>
              </a:lnSpc>
              <a:spcBef>
                <a:spcPts val="1200"/>
              </a:spcBef>
              <a:buClr>
                <a:srgbClr val="C00000"/>
              </a:buClr>
              <a:buFont typeface="Wingdings" panose="05000000000000000000" pitchFamily="2" charset="2"/>
              <a:buChar char="Ø"/>
            </a:pPr>
            <a:r>
              <a:rPr kumimoji="1" lang="zh-CN" altLang="zh-CN" sz="2400" b="1" dirty="0" smtClean="0">
                <a:solidFill>
                  <a:srgbClr val="003300"/>
                </a:solidFill>
                <a:latin typeface="楷体" panose="02010609060101010101" pitchFamily="49" charset="-122"/>
                <a:ea typeface="楷体" panose="02010609060101010101" pitchFamily="49" charset="-122"/>
              </a:rPr>
              <a:t>若在</a:t>
            </a:r>
            <a:r>
              <a:rPr kumimoji="1" lang="zh-CN" altLang="en-US" sz="2400" b="1" dirty="0" smtClean="0">
                <a:solidFill>
                  <a:srgbClr val="003300"/>
                </a:solidFill>
                <a:latin typeface="楷体" panose="02010609060101010101" pitchFamily="49" charset="-122"/>
                <a:ea typeface="楷体" panose="02010609060101010101" pitchFamily="49" charset="-122"/>
              </a:rPr>
              <a:t>格式</a:t>
            </a:r>
            <a:r>
              <a:rPr kumimoji="1" lang="zh-CN" altLang="zh-CN" sz="2400" b="1" dirty="0" smtClean="0">
                <a:solidFill>
                  <a:srgbClr val="003300"/>
                </a:solidFill>
                <a:latin typeface="楷体" panose="02010609060101010101" pitchFamily="49" charset="-122"/>
                <a:ea typeface="楷体" panose="02010609060101010101" pitchFamily="49" charset="-122"/>
              </a:rPr>
              <a:t>控制字符</a:t>
            </a:r>
            <a:r>
              <a:rPr kumimoji="1" lang="zh-CN" altLang="zh-CN" sz="2400" b="1" dirty="0">
                <a:solidFill>
                  <a:srgbClr val="003300"/>
                </a:solidFill>
                <a:latin typeface="楷体" panose="02010609060101010101" pitchFamily="49" charset="-122"/>
                <a:ea typeface="楷体" panose="02010609060101010101" pitchFamily="49" charset="-122"/>
              </a:rPr>
              <a:t>串中，两个格式</a:t>
            </a:r>
            <a:r>
              <a:rPr kumimoji="1" lang="zh-CN" altLang="zh-CN" sz="2400" b="1" dirty="0" smtClean="0">
                <a:solidFill>
                  <a:srgbClr val="003300"/>
                </a:solidFill>
                <a:latin typeface="楷体" panose="02010609060101010101" pitchFamily="49" charset="-122"/>
                <a:ea typeface="楷体" panose="02010609060101010101" pitchFamily="49" charset="-122"/>
              </a:rPr>
              <a:t>之间无</a:t>
            </a:r>
            <a:r>
              <a:rPr kumimoji="1" lang="zh-CN" altLang="zh-CN" sz="2400" b="1" dirty="0">
                <a:solidFill>
                  <a:srgbClr val="003300"/>
                </a:solidFill>
                <a:latin typeface="楷体" panose="02010609060101010101" pitchFamily="49" charset="-122"/>
                <a:ea typeface="楷体" panose="02010609060101010101" pitchFamily="49" charset="-122"/>
              </a:rPr>
              <a:t>分隔符或</a:t>
            </a:r>
            <a:r>
              <a:rPr kumimoji="1" lang="zh-CN" altLang="zh-CN" sz="2400" b="1" dirty="0" smtClean="0">
                <a:solidFill>
                  <a:srgbClr val="003300"/>
                </a:solidFill>
                <a:latin typeface="楷体" panose="02010609060101010101" pitchFamily="49" charset="-122"/>
                <a:ea typeface="楷体" panose="02010609060101010101" pitchFamily="49" charset="-122"/>
              </a:rPr>
              <a:t>用空格</a:t>
            </a:r>
            <a:r>
              <a:rPr kumimoji="1" lang="zh-CN" altLang="zh-CN" sz="2400" b="1" dirty="0">
                <a:solidFill>
                  <a:srgbClr val="003300"/>
                </a:solidFill>
                <a:latin typeface="楷体" panose="02010609060101010101" pitchFamily="49" charset="-122"/>
                <a:ea typeface="楷体" panose="02010609060101010101" pitchFamily="49" charset="-122"/>
              </a:rPr>
              <a:t>分隔，</a:t>
            </a:r>
            <a:r>
              <a:rPr kumimoji="1" lang="zh-CN" altLang="zh-CN" sz="2400" b="1" dirty="0" smtClean="0">
                <a:solidFill>
                  <a:srgbClr val="003300"/>
                </a:solidFill>
                <a:latin typeface="楷体" panose="02010609060101010101" pitchFamily="49" charset="-122"/>
                <a:ea typeface="楷体" panose="02010609060101010101" pitchFamily="49" charset="-122"/>
              </a:rPr>
              <a:t>则</a:t>
            </a:r>
            <a:r>
              <a:rPr kumimoji="1" lang="zh-CN" altLang="en-US" sz="2400" b="1" dirty="0" smtClean="0">
                <a:solidFill>
                  <a:srgbClr val="003300"/>
                </a:solidFill>
                <a:latin typeface="楷体" panose="02010609060101010101" pitchFamily="49" charset="-122"/>
                <a:ea typeface="楷体" panose="02010609060101010101" pitchFamily="49" charset="-122"/>
              </a:rPr>
              <a:t>读</a:t>
            </a:r>
            <a:r>
              <a:rPr kumimoji="1" lang="zh-CN" altLang="zh-CN" sz="2400" b="1" dirty="0" smtClean="0">
                <a:solidFill>
                  <a:srgbClr val="003300"/>
                </a:solidFill>
                <a:latin typeface="楷体" panose="02010609060101010101" pitchFamily="49" charset="-122"/>
                <a:ea typeface="楷体" panose="02010609060101010101" pitchFamily="49" charset="-122"/>
              </a:rPr>
              <a:t>入</a:t>
            </a:r>
            <a:r>
              <a:rPr kumimoji="1" lang="zh-CN" altLang="zh-CN" sz="2400" b="1" dirty="0">
                <a:solidFill>
                  <a:srgbClr val="003300"/>
                </a:solidFill>
                <a:latin typeface="楷体" panose="02010609060101010101" pitchFamily="49" charset="-122"/>
                <a:ea typeface="楷体" panose="02010609060101010101" pitchFamily="49" charset="-122"/>
              </a:rPr>
              <a:t>数据时</a:t>
            </a:r>
            <a:r>
              <a:rPr kumimoji="1" lang="zh-CN" altLang="zh-CN"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smtClean="0">
                <a:solidFill>
                  <a:srgbClr val="003300"/>
                </a:solidFill>
                <a:latin typeface="楷体" panose="02010609060101010101" pitchFamily="49" charset="-122"/>
                <a:ea typeface="楷体" panose="02010609060101010101" pitchFamily="49" charset="-122"/>
              </a:rPr>
              <a:t>数据间</a:t>
            </a:r>
            <a:r>
              <a:rPr kumimoji="1" lang="zh-CN" altLang="zh-CN" sz="2400" b="1" dirty="0" smtClean="0">
                <a:solidFill>
                  <a:srgbClr val="003300"/>
                </a:solidFill>
                <a:latin typeface="楷体" panose="02010609060101010101" pitchFamily="49" charset="-122"/>
                <a:ea typeface="楷体" panose="02010609060101010101" pitchFamily="49" charset="-122"/>
              </a:rPr>
              <a:t>用</a:t>
            </a:r>
            <a:r>
              <a:rPr kumimoji="1" lang="zh-CN" altLang="zh-CN" sz="2400" b="1" dirty="0">
                <a:solidFill>
                  <a:srgbClr val="003300"/>
                </a:solidFill>
                <a:latin typeface="楷体" panose="02010609060101010101" pitchFamily="49" charset="-122"/>
                <a:ea typeface="楷体" panose="02010609060101010101" pitchFamily="49" charset="-122"/>
              </a:rPr>
              <a:t>空格符，制表符或回车符作</a:t>
            </a:r>
            <a:r>
              <a:rPr kumimoji="1" lang="zh-CN" altLang="zh-CN" sz="2400" b="1" dirty="0" smtClean="0">
                <a:solidFill>
                  <a:srgbClr val="003300"/>
                </a:solidFill>
                <a:latin typeface="楷体" panose="02010609060101010101" pitchFamily="49" charset="-122"/>
                <a:ea typeface="楷体" panose="02010609060101010101" pitchFamily="49" charset="-122"/>
              </a:rPr>
              <a:t>分隔符</a:t>
            </a:r>
            <a:r>
              <a:rPr kumimoji="1" lang="en-US" altLang="zh-CN" sz="2400" b="1" dirty="0" smtClean="0">
                <a:solidFill>
                  <a:srgbClr val="003300"/>
                </a:solidFill>
                <a:latin typeface="楷体" panose="02010609060101010101" pitchFamily="49" charset="-122"/>
                <a:ea typeface="楷体" panose="02010609060101010101" pitchFamily="49" charset="-122"/>
              </a:rPr>
              <a:t>;</a:t>
            </a:r>
            <a:endParaRPr kumimoji="1" lang="zh-CN" altLang="zh-CN" sz="2400" b="1" dirty="0">
              <a:solidFill>
                <a:srgbClr val="0033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719906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119336" y="188913"/>
            <a:ext cx="9144000" cy="584775"/>
          </a:xfrm>
          <a:prstGeom prst="rect">
            <a:avLst/>
          </a:prstGeom>
          <a:noFill/>
          <a:ln w="9525">
            <a:noFill/>
            <a:miter lim="800000"/>
          </a:ln>
        </p:spPr>
        <p:txBody>
          <a:bodyPr>
            <a:spAutoFit/>
          </a:bodyPr>
          <a:lstStyle/>
          <a:p>
            <a:r>
              <a:rPr kumimoji="1" lang="en-US" altLang="zh-CN" sz="3200" b="1" dirty="0" smtClean="0">
                <a:solidFill>
                  <a:schemeClr val="tx1"/>
                </a:solidFill>
                <a:latin typeface="楷体" panose="02010609060101010101" pitchFamily="49" charset="-122"/>
                <a:ea typeface="楷体" panose="02010609060101010101" pitchFamily="49" charset="-122"/>
              </a:rPr>
              <a:t>8.1.1 </a:t>
            </a:r>
            <a:r>
              <a:rPr kumimoji="1" lang="en-US" altLang="zh-CN" sz="3200" b="1" dirty="0">
                <a:solidFill>
                  <a:schemeClr val="tx1"/>
                </a:solidFill>
                <a:latin typeface="楷体" panose="02010609060101010101" pitchFamily="49" charset="-122"/>
                <a:ea typeface="楷体" panose="02010609060101010101" pitchFamily="49" charset="-122"/>
              </a:rPr>
              <a:t>C/C++</a:t>
            </a:r>
            <a:r>
              <a:rPr kumimoji="1" lang="zh-CN" altLang="en-US" sz="3200" b="1" dirty="0" smtClean="0">
                <a:solidFill>
                  <a:schemeClr val="tx1"/>
                </a:solidFill>
                <a:latin typeface="楷体" panose="02010609060101010101" pitchFamily="49" charset="-122"/>
                <a:ea typeface="楷体" panose="02010609060101010101" pitchFamily="49" charset="-122"/>
              </a:rPr>
              <a:t>文件</a:t>
            </a:r>
            <a:r>
              <a:rPr kumimoji="1" lang="zh-CN" altLang="en-US" sz="3200" dirty="0">
                <a:latin typeface="楷体" panose="02010609060101010101" pitchFamily="49" charset="-122"/>
                <a:ea typeface="楷体" panose="02010609060101010101" pitchFamily="49" charset="-122"/>
              </a:rPr>
              <a:t>	</a:t>
            </a:r>
            <a:endParaRPr kumimoji="1" lang="zh-CN" altLang="en-US" sz="3200" dirty="0">
              <a:latin typeface="Times New Roman" panose="02020603050405020304" pitchFamily="18" charset="0"/>
            </a:endParaRPr>
          </a:p>
        </p:txBody>
      </p:sp>
      <p:sp>
        <p:nvSpPr>
          <p:cNvPr id="6148" name="Text Box 5"/>
          <p:cNvSpPr txBox="1">
            <a:spLocks noChangeArrowheads="1"/>
          </p:cNvSpPr>
          <p:nvPr/>
        </p:nvSpPr>
        <p:spPr bwMode="auto">
          <a:xfrm>
            <a:off x="119336" y="908720"/>
            <a:ext cx="10609430" cy="3305520"/>
          </a:xfrm>
          <a:prstGeom prst="rect">
            <a:avLst/>
          </a:prstGeom>
          <a:noFill/>
          <a:ln w="9525">
            <a:noFill/>
            <a:miter lim="800000"/>
          </a:ln>
        </p:spPr>
        <p:txBody>
          <a:bodyPr wrap="square">
            <a:spAutoFit/>
          </a:bodyPr>
          <a:lstStyle/>
          <a:p>
            <a:pPr>
              <a:lnSpc>
                <a:spcPct val="120000"/>
              </a:lnSpc>
              <a:spcBef>
                <a:spcPct val="50000"/>
              </a:spcBef>
              <a:buClr>
                <a:srgbClr val="C00000"/>
              </a:buClr>
              <a:buFont typeface="Wingdings" panose="05000000000000000000" pitchFamily="2" charset="2"/>
              <a:buChar char="Ø"/>
            </a:pPr>
            <a:r>
              <a:rPr kumimoji="1" lang="en-US" altLang="zh-CN" sz="2400" b="1" dirty="0">
                <a:solidFill>
                  <a:srgbClr val="003300"/>
                </a:solidFill>
                <a:latin typeface="楷体" panose="02010609060101010101" pitchFamily="49" charset="-122"/>
                <a:ea typeface="楷体" panose="02010609060101010101" pitchFamily="49" charset="-122"/>
              </a:rPr>
              <a:t>C</a:t>
            </a:r>
            <a:r>
              <a:rPr kumimoji="1" lang="zh-CN" altLang="en-US" sz="2400" b="1" dirty="0">
                <a:solidFill>
                  <a:srgbClr val="003300"/>
                </a:solidFill>
                <a:latin typeface="楷体" panose="02010609060101010101" pitchFamily="49" charset="-122"/>
                <a:ea typeface="楷体" panose="02010609060101010101" pitchFamily="49" charset="-122"/>
              </a:rPr>
              <a:t>和</a:t>
            </a:r>
            <a:r>
              <a:rPr kumimoji="1" lang="en-US" altLang="zh-CN" sz="2400" b="1" dirty="0">
                <a:solidFill>
                  <a:srgbClr val="003300"/>
                </a:solidFill>
                <a:latin typeface="楷体" panose="02010609060101010101" pitchFamily="49" charset="-122"/>
                <a:ea typeface="楷体" panose="02010609060101010101" pitchFamily="49" charset="-122"/>
              </a:rPr>
              <a:t>C++</a:t>
            </a:r>
            <a:r>
              <a:rPr kumimoji="1" lang="zh-CN" altLang="en-US" sz="2400" b="1" dirty="0" smtClean="0">
                <a:solidFill>
                  <a:srgbClr val="003300"/>
                </a:solidFill>
                <a:latin typeface="楷体" panose="02010609060101010101" pitchFamily="49" charset="-122"/>
                <a:ea typeface="楷体" panose="02010609060101010101" pitchFamily="49" charset="-122"/>
              </a:rPr>
              <a:t>文件是</a:t>
            </a:r>
            <a:r>
              <a:rPr kumimoji="1" lang="zh-CN" altLang="en-US" sz="2400" b="1" dirty="0">
                <a:solidFill>
                  <a:srgbClr val="003300"/>
                </a:solidFill>
                <a:latin typeface="楷体" panose="02010609060101010101" pitchFamily="49" charset="-122"/>
                <a:ea typeface="楷体" panose="02010609060101010101" pitchFamily="49" charset="-122"/>
              </a:rPr>
              <a:t>由一个个</a:t>
            </a:r>
            <a:r>
              <a:rPr kumimoji="1" lang="zh-CN" altLang="en-US" sz="2400" b="1" dirty="0">
                <a:solidFill>
                  <a:srgbClr val="C00000"/>
                </a:solidFill>
                <a:latin typeface="楷体" panose="02010609060101010101" pitchFamily="49" charset="-122"/>
                <a:ea typeface="楷体" panose="02010609060101010101" pitchFamily="49" charset="-122"/>
              </a:rPr>
              <a:t>字符或字节</a:t>
            </a:r>
            <a:r>
              <a:rPr kumimoji="1" lang="zh-CN" altLang="en-US" sz="2400" b="1" dirty="0">
                <a:solidFill>
                  <a:srgbClr val="003300"/>
                </a:solidFill>
                <a:latin typeface="楷体" panose="02010609060101010101" pitchFamily="49" charset="-122"/>
                <a:ea typeface="楷体" panose="02010609060101010101" pitchFamily="49" charset="-122"/>
              </a:rPr>
              <a:t>组成的序列</a:t>
            </a:r>
            <a:r>
              <a:rPr kumimoji="1" lang="zh-CN" altLang="en-US" sz="2400" b="1" dirty="0" smtClean="0">
                <a:solidFill>
                  <a:srgbClr val="003300"/>
                </a:solidFill>
                <a:latin typeface="楷体" panose="02010609060101010101" pitchFamily="49" charset="-122"/>
                <a:ea typeface="楷体" panose="02010609060101010101" pitchFamily="49" charset="-122"/>
              </a:rPr>
              <a:t>，称为流式</a:t>
            </a:r>
            <a:r>
              <a:rPr kumimoji="1" lang="zh-CN" altLang="en-US" sz="2400" b="1" dirty="0">
                <a:solidFill>
                  <a:srgbClr val="003300"/>
                </a:solidFill>
                <a:latin typeface="楷体" panose="02010609060101010101" pitchFamily="49" charset="-122"/>
                <a:ea typeface="楷体" panose="02010609060101010101" pitchFamily="49" charset="-122"/>
              </a:rPr>
              <a:t>文件。</a:t>
            </a:r>
          </a:p>
          <a:p>
            <a:pPr>
              <a:lnSpc>
                <a:spcPct val="120000"/>
              </a:lnSpc>
              <a:spcBef>
                <a:spcPct val="50000"/>
              </a:spcBef>
              <a:buClr>
                <a:srgbClr val="C00000"/>
              </a:buClr>
              <a:buFont typeface="Wingdings" panose="05000000000000000000" pitchFamily="2" charset="2"/>
              <a:buChar char="Ø"/>
            </a:pPr>
            <a:r>
              <a:rPr kumimoji="1" lang="en-US" altLang="zh-CN" sz="2400" b="1" dirty="0">
                <a:solidFill>
                  <a:srgbClr val="003300"/>
                </a:solidFill>
                <a:latin typeface="楷体" panose="02010609060101010101" pitchFamily="49" charset="-122"/>
                <a:ea typeface="楷体" panose="02010609060101010101" pitchFamily="49" charset="-122"/>
              </a:rPr>
              <a:t>C</a:t>
            </a:r>
            <a:r>
              <a:rPr kumimoji="1" lang="zh-CN" altLang="en-US" sz="2400" b="1" dirty="0">
                <a:solidFill>
                  <a:srgbClr val="003300"/>
                </a:solidFill>
                <a:latin typeface="楷体" panose="02010609060101010101" pitchFamily="49" charset="-122"/>
                <a:ea typeface="楷体" panose="02010609060101010101" pitchFamily="49" charset="-122"/>
              </a:rPr>
              <a:t>语言文件处理的关键是定义一个</a:t>
            </a:r>
            <a:r>
              <a:rPr kumimoji="1" lang="zh-CN" altLang="en-US" sz="2400" b="1" dirty="0">
                <a:solidFill>
                  <a:srgbClr val="C00000"/>
                </a:solidFill>
                <a:latin typeface="楷体" panose="02010609060101010101" pitchFamily="49" charset="-122"/>
                <a:ea typeface="楷体" panose="02010609060101010101" pitchFamily="49" charset="-122"/>
              </a:rPr>
              <a:t>文件指针</a:t>
            </a:r>
            <a:r>
              <a:rPr kumimoji="1" lang="zh-CN" altLang="en-US" sz="2400" b="1" dirty="0">
                <a:solidFill>
                  <a:srgbClr val="003300"/>
                </a:solidFill>
                <a:latin typeface="楷体" panose="02010609060101010101" pitchFamily="49" charset="-122"/>
                <a:ea typeface="楷体" panose="02010609060101010101" pitchFamily="49" charset="-122"/>
              </a:rPr>
              <a:t>，通过该指针对文件的打开、读写、关闭等进行操作。</a:t>
            </a:r>
          </a:p>
          <a:p>
            <a:pPr>
              <a:lnSpc>
                <a:spcPct val="120000"/>
              </a:lnSpc>
              <a:spcBef>
                <a:spcPct val="50000"/>
              </a:spcBef>
              <a:buClr>
                <a:srgbClr val="C00000"/>
              </a:buClr>
              <a:buFont typeface="Wingdings" panose="05000000000000000000" pitchFamily="2" charset="2"/>
              <a:buChar char="Ø"/>
            </a:pPr>
            <a:r>
              <a:rPr kumimoji="1" lang="en-US" altLang="zh-CN" sz="2400" b="1" dirty="0">
                <a:solidFill>
                  <a:srgbClr val="003300"/>
                </a:solidFill>
                <a:latin typeface="楷体" panose="02010609060101010101" pitchFamily="49" charset="-122"/>
                <a:ea typeface="楷体" panose="02010609060101010101" pitchFamily="49" charset="-122"/>
              </a:rPr>
              <a:t>C++</a:t>
            </a:r>
            <a:r>
              <a:rPr kumimoji="1" lang="zh-CN" altLang="en-US" sz="2400" b="1" dirty="0">
                <a:solidFill>
                  <a:srgbClr val="003300"/>
                </a:solidFill>
                <a:latin typeface="楷体" panose="02010609060101010101" pitchFamily="49" charset="-122"/>
                <a:ea typeface="楷体" panose="02010609060101010101" pitchFamily="49" charset="-122"/>
              </a:rPr>
              <a:t>语言的文件处理则是在</a:t>
            </a:r>
            <a:r>
              <a:rPr kumimoji="1" lang="zh-CN" altLang="en-US" sz="2400" b="1" dirty="0" smtClean="0">
                <a:solidFill>
                  <a:srgbClr val="003300"/>
                </a:solidFill>
                <a:latin typeface="楷体" panose="02010609060101010101" pitchFamily="49" charset="-122"/>
                <a:ea typeface="楷体" panose="02010609060101010101" pitchFamily="49" charset="-122"/>
              </a:rPr>
              <a:t>定义</a:t>
            </a:r>
            <a:r>
              <a:rPr kumimoji="1" lang="zh-CN" altLang="en-US" sz="2400" b="1" dirty="0" smtClean="0">
                <a:solidFill>
                  <a:srgbClr val="C00000"/>
                </a:solidFill>
                <a:latin typeface="楷体" panose="02010609060101010101" pitchFamily="49" charset="-122"/>
                <a:ea typeface="楷体" panose="02010609060101010101" pitchFamily="49" charset="-122"/>
              </a:rPr>
              <a:t>输入输出</a:t>
            </a:r>
            <a:r>
              <a:rPr kumimoji="1" lang="zh-CN" altLang="en-US" sz="2400" b="1" dirty="0">
                <a:solidFill>
                  <a:srgbClr val="C00000"/>
                </a:solidFill>
                <a:latin typeface="楷体" panose="02010609060101010101" pitchFamily="49" charset="-122"/>
                <a:ea typeface="楷体" panose="02010609060101010101" pitchFamily="49" charset="-122"/>
              </a:rPr>
              <a:t>流类对象</a:t>
            </a:r>
            <a:r>
              <a:rPr kumimoji="1" lang="zh-CN" altLang="en-US" sz="2400" b="1" dirty="0">
                <a:solidFill>
                  <a:srgbClr val="003300"/>
                </a:solidFill>
                <a:latin typeface="楷体" panose="02010609060101010101" pitchFamily="49" charset="-122"/>
                <a:ea typeface="楷体" panose="02010609060101010101" pitchFamily="49" charset="-122"/>
              </a:rPr>
              <a:t>的基础上，通过封装在输入输出流类内部的成员函数实现对文件的操作</a:t>
            </a:r>
            <a:r>
              <a:rPr kumimoji="1" lang="zh-CN" altLang="en-US"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ct val="50000"/>
              </a:spcBef>
            </a:pPr>
            <a:r>
              <a:rPr kumimoji="1" lang="zh-CN" altLang="en-US" sz="2400" b="1" dirty="0" smtClean="0">
                <a:solidFill>
                  <a:srgbClr val="003300"/>
                </a:solidFill>
                <a:latin typeface="楷体" panose="02010609060101010101" pitchFamily="49" charset="-122"/>
                <a:ea typeface="楷体" panose="02010609060101010101" pitchFamily="49" charset="-122"/>
              </a:rPr>
              <a:t>本</a:t>
            </a:r>
            <a:r>
              <a:rPr kumimoji="1" lang="zh-CN" altLang="en-US" sz="2400" b="1" dirty="0">
                <a:solidFill>
                  <a:srgbClr val="003300"/>
                </a:solidFill>
                <a:latin typeface="楷体" panose="02010609060101010101" pitchFamily="49" charset="-122"/>
                <a:ea typeface="楷体" panose="02010609060101010101" pitchFamily="49" charset="-122"/>
              </a:rPr>
              <a:t>课程只讨论</a:t>
            </a:r>
            <a:r>
              <a:rPr kumimoji="1" lang="en-US" altLang="zh-CN" sz="2400" b="1" dirty="0">
                <a:solidFill>
                  <a:srgbClr val="C00000"/>
                </a:solidFill>
                <a:latin typeface="楷体" panose="02010609060101010101" pitchFamily="49" charset="-122"/>
                <a:ea typeface="楷体" panose="02010609060101010101" pitchFamily="49" charset="-122"/>
              </a:rPr>
              <a:t>C</a:t>
            </a:r>
            <a:r>
              <a:rPr kumimoji="1" lang="zh-CN" altLang="en-US" sz="2400" b="1" dirty="0">
                <a:solidFill>
                  <a:srgbClr val="C00000"/>
                </a:solidFill>
                <a:latin typeface="楷体" panose="02010609060101010101" pitchFamily="49" charset="-122"/>
                <a:ea typeface="楷体" panose="02010609060101010101" pitchFamily="49" charset="-122"/>
              </a:rPr>
              <a:t>语言的文件处理</a:t>
            </a:r>
            <a:r>
              <a:rPr kumimoji="1" lang="zh-CN" altLang="en-US" sz="2400" b="1" dirty="0">
                <a:solidFill>
                  <a:srgbClr val="003300"/>
                </a:solidFill>
                <a:latin typeface="楷体" panose="02010609060101010101" pitchFamily="49" charset="-122"/>
                <a:ea typeface="楷体" panose="02010609060101010101" pitchFamily="49" charset="-122"/>
              </a:rPr>
              <a:t>方法。</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191344" y="188640"/>
            <a:ext cx="10873208" cy="4967514"/>
          </a:xfrm>
          <a:prstGeom prst="rect">
            <a:avLst/>
          </a:prstGeom>
          <a:noFill/>
          <a:ln w="9525">
            <a:solidFill>
              <a:srgbClr val="C00000"/>
            </a:solidFill>
            <a:miter lim="800000"/>
          </a:ln>
        </p:spPr>
        <p:txBody>
          <a:bodyPr wrap="square">
            <a:spAutoFit/>
          </a:bodyPr>
          <a:lstStyle/>
          <a:p>
            <a:pPr marL="342900" indent="-342900">
              <a:lnSpc>
                <a:spcPct val="120000"/>
              </a:lnSpc>
              <a:spcBef>
                <a:spcPts val="0"/>
              </a:spcBef>
              <a:buClr>
                <a:srgbClr val="C00000"/>
              </a:buClr>
              <a:buFont typeface="Wingdings" panose="05000000000000000000" pitchFamily="2" charset="2"/>
              <a:buChar char="Ø"/>
            </a:pPr>
            <a:r>
              <a:rPr kumimoji="1" lang="zh-CN" altLang="zh-CN" sz="2400" b="1" dirty="0" smtClean="0">
                <a:solidFill>
                  <a:srgbClr val="003300"/>
                </a:solidFill>
                <a:latin typeface="楷体" panose="02010609060101010101" pitchFamily="49" charset="-122"/>
                <a:ea typeface="楷体" panose="02010609060101010101" pitchFamily="49" charset="-122"/>
              </a:rPr>
              <a:t>数据</a:t>
            </a:r>
            <a:r>
              <a:rPr kumimoji="1" lang="zh-CN" altLang="zh-CN" sz="2400" b="1" dirty="0">
                <a:solidFill>
                  <a:srgbClr val="003300"/>
                </a:solidFill>
                <a:latin typeface="楷体" panose="02010609060101010101" pitchFamily="49" charset="-122"/>
                <a:ea typeface="楷体" panose="02010609060101010101" pitchFamily="49" charset="-122"/>
              </a:rPr>
              <a:t>的分隔符要和控制字符串中指定的分隔符相一致。如：</a:t>
            </a:r>
          </a:p>
          <a:p>
            <a:pPr>
              <a:lnSpc>
                <a:spcPct val="120000"/>
              </a:lnSpc>
              <a:spcBef>
                <a:spcPts val="0"/>
              </a:spcBef>
            </a:pPr>
            <a:r>
              <a:rPr kumimoji="1" lang="en-US" altLang="zh-CN" sz="2400" b="1" dirty="0" smtClean="0">
                <a:solidFill>
                  <a:srgbClr val="003300"/>
                </a:solidFill>
                <a:latin typeface="楷体" panose="02010609060101010101" pitchFamily="49" charset="-122"/>
                <a:ea typeface="楷体" panose="02010609060101010101" pitchFamily="49" charset="-122"/>
              </a:rPr>
              <a:t>  </a:t>
            </a:r>
            <a:r>
              <a:rPr kumimoji="1" lang="zh-CN" altLang="en-US" sz="2400" b="1" dirty="0" smtClean="0">
                <a:solidFill>
                  <a:srgbClr val="003300"/>
                </a:solidFill>
                <a:latin typeface="楷体" panose="02010609060101010101" pitchFamily="49" charset="-122"/>
                <a:ea typeface="楷体" panose="02010609060101010101" pitchFamily="49" charset="-122"/>
              </a:rPr>
              <a:t>若输入语句为：</a:t>
            </a:r>
            <a:r>
              <a:rPr kumimoji="1" lang="en-US" altLang="zh-CN" sz="2400" dirty="0" err="1"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&amp;m, &amp;n); </a:t>
            </a:r>
            <a:r>
              <a:rPr kumimoji="1" lang="zh-CN" altLang="en-US" sz="2400" b="1" dirty="0" smtClean="0">
                <a:solidFill>
                  <a:srgbClr val="003300"/>
                </a:solidFill>
                <a:latin typeface="楷体" panose="02010609060101010101" pitchFamily="49" charset="-122"/>
                <a:ea typeface="楷体" panose="02010609060101010101" pitchFamily="49" charset="-122"/>
              </a:rPr>
              <a:t> 则输入应为</a:t>
            </a:r>
            <a:r>
              <a:rPr kumimoji="1" lang="zh-CN" altLang="zh-CN"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ts val="0"/>
              </a:spcBef>
            </a:pPr>
            <a:r>
              <a:rPr kumimoji="1" lang="zh-CN" altLang="en-US" sz="2400" b="1" dirty="0" smtClean="0">
                <a:solidFill>
                  <a:srgbClr val="003300"/>
                </a:solidFill>
                <a:latin typeface="楷体" panose="02010609060101010101" pitchFamily="49" charset="-122"/>
                <a:ea typeface="楷体" panose="02010609060101010101" pitchFamily="49" charset="-122"/>
              </a:rPr>
              <a:t>  若输入</a:t>
            </a:r>
            <a:r>
              <a:rPr kumimoji="1" lang="zh-CN" altLang="en-US" sz="2400" b="1" dirty="0">
                <a:solidFill>
                  <a:srgbClr val="003300"/>
                </a:solidFill>
                <a:latin typeface="楷体" panose="02010609060101010101" pitchFamily="49" charset="-122"/>
                <a:ea typeface="楷体" panose="02010609060101010101" pitchFamily="49" charset="-122"/>
              </a:rPr>
              <a:t>语句</a:t>
            </a:r>
            <a:r>
              <a:rPr kumimoji="1" lang="zh-CN" altLang="en-US" sz="2400" b="1" dirty="0" smtClean="0">
                <a:solidFill>
                  <a:srgbClr val="003300"/>
                </a:solidFill>
                <a:latin typeface="楷体" panose="02010609060101010101" pitchFamily="49" charset="-122"/>
                <a:ea typeface="楷体" panose="02010609060101010101" pitchFamily="49" charset="-122"/>
              </a:rPr>
              <a:t>为</a:t>
            </a:r>
            <a:r>
              <a:rPr kumimoji="1" lang="zh-CN" altLang="zh-CN" sz="2400" b="1" dirty="0" smtClean="0">
                <a:solidFill>
                  <a:srgbClr val="003300"/>
                </a:solidFill>
                <a:latin typeface="楷体" panose="02010609060101010101" pitchFamily="49" charset="-122"/>
                <a:ea typeface="楷体" panose="02010609060101010101" pitchFamily="49" charset="-122"/>
              </a:rPr>
              <a:t>：</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%d", &amp;m, &amp;n</a:t>
            </a:r>
            <a:r>
              <a:rPr kumimoji="1" lang="en-US" altLang="zh-CN" sz="2400"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b="1" dirty="0" smtClean="0">
                <a:solidFill>
                  <a:srgbClr val="003300"/>
                </a:solidFill>
                <a:latin typeface="楷体" panose="02010609060101010101" pitchFamily="49" charset="-122"/>
                <a:ea typeface="楷体" panose="02010609060101010101" pitchFamily="49" charset="-122"/>
              </a:rPr>
              <a:t>则</a:t>
            </a:r>
            <a:r>
              <a:rPr kumimoji="1" lang="zh-CN" altLang="en-US" sz="2400" b="1" dirty="0">
                <a:solidFill>
                  <a:srgbClr val="003300"/>
                </a:solidFill>
                <a:latin typeface="楷体" panose="02010609060101010101" pitchFamily="49" charset="-122"/>
                <a:ea typeface="楷体" panose="02010609060101010101" pitchFamily="49" charset="-122"/>
              </a:rPr>
              <a:t>输入应为</a:t>
            </a:r>
            <a:r>
              <a:rPr kumimoji="1" lang="zh-CN" altLang="zh-CN"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a:solidFill>
                <a:srgbClr val="003300"/>
              </a:solidFill>
              <a:latin typeface="楷体" panose="02010609060101010101" pitchFamily="49" charset="-122"/>
              <a:ea typeface="楷体" panose="02010609060101010101" pitchFamily="49" charset="-122"/>
            </a:endParaRPr>
          </a:p>
          <a:p>
            <a:pPr>
              <a:lnSpc>
                <a:spcPct val="120000"/>
              </a:lnSpc>
              <a:spcBef>
                <a:spcPts val="0"/>
              </a:spcBef>
              <a:buClr>
                <a:srgbClr val="C00000"/>
              </a:buClr>
            </a:pPr>
            <a:r>
              <a:rPr kumimoji="1" lang="zh-CN" altLang="en-US" sz="2400" b="1" dirty="0" smtClean="0">
                <a:solidFill>
                  <a:srgbClr val="003300"/>
                </a:solidFill>
                <a:latin typeface="楷体" panose="02010609060101010101" pitchFamily="49" charset="-122"/>
                <a:ea typeface="楷体" panose="02010609060101010101" pitchFamily="49" charset="-122"/>
              </a:rPr>
              <a:t>  若</a:t>
            </a:r>
            <a:r>
              <a:rPr kumimoji="1" lang="zh-CN" altLang="en-US" sz="2400" b="1" dirty="0">
                <a:solidFill>
                  <a:srgbClr val="003300"/>
                </a:solidFill>
                <a:latin typeface="楷体" panose="02010609060101010101" pitchFamily="49" charset="-122"/>
                <a:ea typeface="楷体" panose="02010609060101010101" pitchFamily="49" charset="-122"/>
              </a:rPr>
              <a:t>输入语句为</a:t>
            </a:r>
            <a:r>
              <a:rPr kumimoji="1" lang="zh-CN" altLang="zh-CN" sz="2400" b="1" dirty="0" smtClean="0">
                <a:solidFill>
                  <a:srgbClr val="003300"/>
                </a:solidFill>
                <a:latin typeface="楷体" panose="02010609060101010101" pitchFamily="49" charset="-122"/>
                <a:ea typeface="楷体" panose="02010609060101010101" pitchFamily="49" charset="-122"/>
              </a:rPr>
              <a:t>：</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%d", &amp;m, &amp;n</a:t>
            </a:r>
            <a:r>
              <a:rPr kumimoji="1" lang="en-US" altLang="zh-CN" sz="2400"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b="1" dirty="0" smtClean="0">
                <a:solidFill>
                  <a:srgbClr val="003300"/>
                </a:solidFill>
                <a:latin typeface="楷体" panose="02010609060101010101" pitchFamily="49" charset="-122"/>
                <a:ea typeface="楷体" panose="02010609060101010101" pitchFamily="49" charset="-122"/>
              </a:rPr>
              <a:t>则</a:t>
            </a:r>
            <a:r>
              <a:rPr kumimoji="1" lang="zh-CN" altLang="en-US" sz="2400" b="1" dirty="0">
                <a:solidFill>
                  <a:srgbClr val="003300"/>
                </a:solidFill>
                <a:latin typeface="楷体" panose="02010609060101010101" pitchFamily="49" charset="-122"/>
                <a:ea typeface="楷体" panose="02010609060101010101" pitchFamily="49" charset="-122"/>
              </a:rPr>
              <a:t>输入应为</a:t>
            </a:r>
            <a:r>
              <a:rPr kumimoji="1" lang="zh-CN" altLang="zh-CN"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ts val="0"/>
              </a:spcBef>
              <a:buClr>
                <a:srgbClr val="C00000"/>
              </a:buClr>
              <a:buFont typeface="Wingdings" panose="05000000000000000000" pitchFamily="2" charset="2"/>
              <a:buChar char="Ø"/>
            </a:pPr>
            <a:r>
              <a:rPr kumimoji="1" lang="zh-CN" altLang="zh-CN" sz="2400" b="1" dirty="0" smtClean="0">
                <a:solidFill>
                  <a:srgbClr val="003300"/>
                </a:solidFill>
                <a:latin typeface="楷体" panose="02010609060101010101" pitchFamily="49" charset="-122"/>
                <a:ea typeface="楷体" panose="02010609060101010101" pitchFamily="49" charset="-122"/>
              </a:rPr>
              <a:t>用</a:t>
            </a:r>
            <a:r>
              <a:rPr kumimoji="1" lang="zh-CN" altLang="zh-CN" sz="2400" b="1" dirty="0">
                <a:solidFill>
                  <a:srgbClr val="003300"/>
                </a:solidFill>
                <a:latin typeface="楷体" panose="02010609060101010101" pitchFamily="49" charset="-122"/>
                <a:ea typeface="楷体" panose="02010609060101010101" pitchFamily="49" charset="-122"/>
              </a:rPr>
              <a:t>“</a:t>
            </a:r>
            <a:r>
              <a:rPr kumimoji="1" lang="en-US" altLang="zh-CN" sz="2400" b="1" dirty="0">
                <a:solidFill>
                  <a:srgbClr val="003300"/>
                </a:solidFill>
                <a:latin typeface="楷体" panose="02010609060101010101" pitchFamily="49" charset="-122"/>
                <a:ea typeface="楷体" panose="02010609060101010101" pitchFamily="49" charset="-122"/>
              </a:rPr>
              <a:t>%c</a:t>
            </a:r>
            <a:r>
              <a:rPr kumimoji="1" lang="zh-CN" altLang="zh-CN" sz="2400" b="1" dirty="0">
                <a:solidFill>
                  <a:srgbClr val="003300"/>
                </a:solidFill>
                <a:latin typeface="楷体" panose="02010609060101010101" pitchFamily="49" charset="-122"/>
                <a:ea typeface="楷体" panose="02010609060101010101" pitchFamily="49" charset="-122"/>
              </a:rPr>
              <a:t>”</a:t>
            </a:r>
            <a:r>
              <a:rPr kumimoji="1" lang="zh-CN" altLang="zh-CN" sz="2400" b="1" dirty="0" smtClean="0">
                <a:solidFill>
                  <a:srgbClr val="003300"/>
                </a:solidFill>
                <a:latin typeface="楷体" panose="02010609060101010101" pitchFamily="49" charset="-122"/>
                <a:ea typeface="楷体" panose="02010609060101010101" pitchFamily="49" charset="-122"/>
              </a:rPr>
              <a:t>格式</a:t>
            </a:r>
            <a:r>
              <a:rPr kumimoji="1" lang="zh-CN" altLang="en-US" sz="2400" b="1" dirty="0" smtClean="0">
                <a:solidFill>
                  <a:srgbClr val="003300"/>
                </a:solidFill>
                <a:latin typeface="楷体" panose="02010609060101010101" pitchFamily="49" charset="-122"/>
                <a:ea typeface="楷体" panose="02010609060101010101" pitchFamily="49" charset="-122"/>
              </a:rPr>
              <a:t>读</a:t>
            </a:r>
            <a:r>
              <a:rPr kumimoji="1" lang="zh-CN" altLang="zh-CN" sz="2400" b="1" dirty="0" smtClean="0">
                <a:solidFill>
                  <a:srgbClr val="003300"/>
                </a:solidFill>
                <a:latin typeface="楷体" panose="02010609060101010101" pitchFamily="49" charset="-122"/>
                <a:ea typeface="楷体" panose="02010609060101010101" pitchFamily="49" charset="-122"/>
              </a:rPr>
              <a:t>入</a:t>
            </a:r>
            <a:r>
              <a:rPr kumimoji="1" lang="zh-CN" altLang="zh-CN" sz="2400" b="1" dirty="0">
                <a:solidFill>
                  <a:srgbClr val="003300"/>
                </a:solidFill>
                <a:latin typeface="楷体" panose="02010609060101010101" pitchFamily="49" charset="-122"/>
                <a:ea typeface="楷体" panose="02010609060101010101" pitchFamily="49" charset="-122"/>
              </a:rPr>
              <a:t>字符时</a:t>
            </a:r>
            <a:r>
              <a:rPr kumimoji="1" lang="zh-CN" altLang="zh-CN" sz="2400" b="1" dirty="0" smtClean="0">
                <a:solidFill>
                  <a:srgbClr val="003300"/>
                </a:solidFill>
                <a:latin typeface="楷体" panose="02010609060101010101" pitchFamily="49" charset="-122"/>
                <a:ea typeface="楷体" panose="02010609060101010101" pitchFamily="49" charset="-122"/>
              </a:rPr>
              <a:t>，</a:t>
            </a:r>
            <a:r>
              <a:rPr kumimoji="1" lang="zh-CN" altLang="en-US" sz="2400" b="1" dirty="0" smtClean="0">
                <a:solidFill>
                  <a:srgbClr val="003300"/>
                </a:solidFill>
                <a:latin typeface="楷体" panose="02010609060101010101" pitchFamily="49" charset="-122"/>
                <a:ea typeface="楷体" panose="02010609060101010101" pitchFamily="49" charset="-122"/>
              </a:rPr>
              <a:t>读</a:t>
            </a:r>
            <a:r>
              <a:rPr kumimoji="1" lang="zh-CN" altLang="zh-CN" sz="2400" b="1" dirty="0" smtClean="0">
                <a:solidFill>
                  <a:srgbClr val="003300"/>
                </a:solidFill>
                <a:latin typeface="楷体" panose="02010609060101010101" pitchFamily="49" charset="-122"/>
                <a:ea typeface="楷体" panose="02010609060101010101" pitchFamily="49" charset="-122"/>
              </a:rPr>
              <a:t>入</a:t>
            </a:r>
            <a:r>
              <a:rPr kumimoji="1" lang="zh-CN" altLang="zh-CN" sz="2400" b="1" dirty="0">
                <a:solidFill>
                  <a:srgbClr val="003300"/>
                </a:solidFill>
                <a:latin typeface="楷体" panose="02010609060101010101" pitchFamily="49" charset="-122"/>
                <a:ea typeface="楷体" panose="02010609060101010101" pitchFamily="49" charset="-122"/>
              </a:rPr>
              <a:t>的数据之间</a:t>
            </a:r>
            <a:r>
              <a:rPr kumimoji="1" lang="zh-CN" altLang="zh-CN" sz="2400" b="1" dirty="0" smtClean="0">
                <a:solidFill>
                  <a:srgbClr val="003300"/>
                </a:solidFill>
                <a:latin typeface="楷体" panose="02010609060101010101" pitchFamily="49" charset="-122"/>
                <a:ea typeface="楷体" panose="02010609060101010101" pitchFamily="49" charset="-122"/>
              </a:rPr>
              <a:t>不</a:t>
            </a:r>
            <a:r>
              <a:rPr kumimoji="1" lang="zh-CN" altLang="en-US" sz="2400" b="1" dirty="0" smtClean="0">
                <a:solidFill>
                  <a:srgbClr val="003300"/>
                </a:solidFill>
                <a:latin typeface="楷体" panose="02010609060101010101" pitchFamily="49" charset="-122"/>
                <a:ea typeface="楷体" panose="02010609060101010101" pitchFamily="49" charset="-122"/>
              </a:rPr>
              <a:t>加</a:t>
            </a:r>
            <a:r>
              <a:rPr kumimoji="1" lang="zh-CN" altLang="zh-CN" sz="2400" b="1" dirty="0" smtClean="0">
                <a:solidFill>
                  <a:srgbClr val="003300"/>
                </a:solidFill>
                <a:latin typeface="楷体" panose="02010609060101010101" pitchFamily="49" charset="-122"/>
                <a:ea typeface="楷体" panose="02010609060101010101" pitchFamily="49" charset="-122"/>
              </a:rPr>
              <a:t>分隔符</a:t>
            </a:r>
            <a:r>
              <a:rPr kumimoji="1" lang="zh-CN" altLang="en-US" sz="2400" b="1" dirty="0" smtClean="0">
                <a:solidFill>
                  <a:srgbClr val="003300"/>
                </a:solidFill>
                <a:latin typeface="楷体" panose="02010609060101010101" pitchFamily="49" charset="-122"/>
                <a:ea typeface="楷体" panose="02010609060101010101" pitchFamily="49" charset="-122"/>
              </a:rPr>
              <a:t>，否则会被当做有效字符被提取</a:t>
            </a:r>
            <a:r>
              <a:rPr kumimoji="1" lang="zh-CN" altLang="zh-CN" sz="2400" b="1" dirty="0" smtClean="0">
                <a:solidFill>
                  <a:srgbClr val="003300"/>
                </a:solidFill>
                <a:latin typeface="楷体" panose="02010609060101010101" pitchFamily="49" charset="-122"/>
                <a:ea typeface="楷体" panose="02010609060101010101" pitchFamily="49" charset="-122"/>
              </a:rPr>
              <a:t>。</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ts val="0"/>
              </a:spcBef>
              <a:buClr>
                <a:srgbClr val="C00000"/>
              </a:buClr>
            </a:pPr>
            <a:r>
              <a:rPr kumimoji="1" lang="zh-CN" altLang="en-US" sz="2400" b="1" dirty="0" smtClean="0">
                <a:solidFill>
                  <a:srgbClr val="003300"/>
                </a:solidFill>
                <a:latin typeface="楷体" panose="02010609060101010101" pitchFamily="49" charset="-122"/>
                <a:ea typeface="楷体" panose="02010609060101010101" pitchFamily="49" charset="-122"/>
              </a:rPr>
              <a:t>  若</a:t>
            </a:r>
            <a:r>
              <a:rPr kumimoji="1" lang="zh-CN" altLang="en-US" sz="2400" b="1" dirty="0">
                <a:solidFill>
                  <a:srgbClr val="003300"/>
                </a:solidFill>
                <a:latin typeface="楷体" panose="02010609060101010101" pitchFamily="49" charset="-122"/>
                <a:ea typeface="楷体" panose="02010609060101010101" pitchFamily="49" charset="-122"/>
              </a:rPr>
              <a:t>输入语句为：</a:t>
            </a:r>
            <a:r>
              <a:rPr kumimoji="1" lang="en-US" altLang="zh-CN" sz="2400" dirty="0" err="1">
                <a:solidFill>
                  <a:srgbClr val="003300"/>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400"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err="1"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c%c%c</a:t>
            </a:r>
            <a:r>
              <a:rPr kumimoji="1" lang="en-US" altLang="zh-CN" sz="2400" dirty="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smtClean="0">
                <a:solidFill>
                  <a:srgbClr val="003300"/>
                </a:solidFill>
                <a:latin typeface="Times New Roman" panose="02020603050405020304" pitchFamily="18" charset="0"/>
                <a:ea typeface="楷体" panose="02010609060101010101" pitchFamily="49" charset="-122"/>
                <a:cs typeface="Times New Roman" panose="02020603050405020304" pitchFamily="18" charset="0"/>
              </a:rPr>
              <a:t>, &amp;c1, &amp;c2,&amp;c3);</a:t>
            </a:r>
            <a:r>
              <a:rPr kumimoji="1" lang="zh-CN" altLang="en-US" sz="2400" b="1" dirty="0" smtClean="0">
                <a:solidFill>
                  <a:srgbClr val="003300"/>
                </a:solidFill>
                <a:latin typeface="楷体" panose="02010609060101010101" pitchFamily="49" charset="-122"/>
                <a:ea typeface="楷体" panose="02010609060101010101" pitchFamily="49" charset="-122"/>
              </a:rPr>
              <a:t> 对应的输入数据为</a:t>
            </a:r>
            <a:r>
              <a:rPr kumimoji="1" lang="en-US" altLang="zh-CN" sz="2400" b="1" dirty="0" err="1" smtClean="0">
                <a:solidFill>
                  <a:srgbClr val="003300"/>
                </a:solidFill>
                <a:latin typeface="楷体" panose="02010609060101010101" pitchFamily="49" charset="-122"/>
                <a:ea typeface="楷体" panose="02010609060101010101" pitchFamily="49" charset="-122"/>
              </a:rPr>
              <a:t>a,b,c</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ts val="0"/>
              </a:spcBef>
              <a:buClr>
                <a:srgbClr val="C00000"/>
              </a:buClr>
            </a:pPr>
            <a:r>
              <a:rPr kumimoji="1" lang="en-US" altLang="zh-CN" sz="2400" b="1" dirty="0">
                <a:solidFill>
                  <a:srgbClr val="003300"/>
                </a:solidFill>
                <a:latin typeface="楷体" panose="02010609060101010101" pitchFamily="49" charset="-122"/>
                <a:ea typeface="楷体" panose="02010609060101010101" pitchFamily="49" charset="-122"/>
              </a:rPr>
              <a:t> </a:t>
            </a:r>
            <a:r>
              <a:rPr kumimoji="1" lang="en-US" altLang="zh-CN" sz="2400" b="1" dirty="0" smtClean="0">
                <a:solidFill>
                  <a:srgbClr val="003300"/>
                </a:solidFill>
                <a:latin typeface="楷体" panose="02010609060101010101" pitchFamily="49" charset="-122"/>
                <a:ea typeface="楷体" panose="02010609060101010101" pitchFamily="49" charset="-122"/>
              </a:rPr>
              <a:t> </a:t>
            </a:r>
            <a:r>
              <a:rPr kumimoji="1" lang="zh-CN" altLang="en-US" sz="2400" b="1" dirty="0" smtClean="0">
                <a:solidFill>
                  <a:srgbClr val="003300"/>
                </a:solidFill>
                <a:latin typeface="楷体" panose="02010609060101010101" pitchFamily="49" charset="-122"/>
                <a:ea typeface="楷体" panose="02010609060101010101" pitchFamily="49" charset="-122"/>
              </a:rPr>
              <a:t>则：</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20000"/>
              </a:lnSpc>
              <a:spcBef>
                <a:spcPts val="0"/>
              </a:spcBef>
              <a:buClr>
                <a:srgbClr val="C00000"/>
              </a:buClr>
            </a:pPr>
            <a:r>
              <a:rPr kumimoji="1" lang="en-US" altLang="zh-CN" sz="2400" b="1" dirty="0">
                <a:solidFill>
                  <a:srgbClr val="003300"/>
                </a:solidFill>
                <a:latin typeface="楷体" panose="02010609060101010101" pitchFamily="49" charset="-122"/>
                <a:ea typeface="楷体" panose="02010609060101010101" pitchFamily="49" charset="-122"/>
              </a:rPr>
              <a:t> </a:t>
            </a:r>
            <a:r>
              <a:rPr kumimoji="1" lang="en-US" altLang="zh-CN" sz="2400" b="1" dirty="0" smtClean="0">
                <a:solidFill>
                  <a:srgbClr val="003300"/>
                </a:solidFill>
                <a:latin typeface="楷体" panose="02010609060101010101" pitchFamily="49" charset="-122"/>
                <a:ea typeface="楷体" panose="02010609060101010101" pitchFamily="49" charset="-122"/>
              </a:rPr>
              <a:t> c1</a:t>
            </a:r>
            <a:r>
              <a:rPr kumimoji="1" lang="zh-CN" altLang="en-US" sz="2400" b="1" dirty="0" smtClean="0">
                <a:solidFill>
                  <a:srgbClr val="003300"/>
                </a:solidFill>
                <a:latin typeface="楷体" panose="02010609060101010101" pitchFamily="49" charset="-122"/>
                <a:ea typeface="楷体" panose="02010609060101010101" pitchFamily="49" charset="-122"/>
              </a:rPr>
              <a:t>的值为：</a:t>
            </a:r>
            <a:r>
              <a:rPr kumimoji="1" lang="en-US" altLang="zh-CN" sz="2400" b="1" dirty="0" smtClean="0">
                <a:solidFill>
                  <a:srgbClr val="003300"/>
                </a:solidFill>
                <a:latin typeface="楷体" panose="02010609060101010101" pitchFamily="49" charset="-122"/>
                <a:ea typeface="楷体" panose="02010609060101010101" pitchFamily="49" charset="-122"/>
              </a:rPr>
              <a:t>a</a:t>
            </a:r>
          </a:p>
          <a:p>
            <a:pPr>
              <a:lnSpc>
                <a:spcPct val="120000"/>
              </a:lnSpc>
              <a:spcBef>
                <a:spcPts val="0"/>
              </a:spcBef>
              <a:buClr>
                <a:srgbClr val="C00000"/>
              </a:buClr>
            </a:pPr>
            <a:r>
              <a:rPr kumimoji="1" lang="en-US" altLang="zh-CN" sz="2400" b="1" dirty="0">
                <a:solidFill>
                  <a:srgbClr val="003300"/>
                </a:solidFill>
                <a:latin typeface="楷体" panose="02010609060101010101" pitchFamily="49" charset="-122"/>
                <a:ea typeface="楷体" panose="02010609060101010101" pitchFamily="49" charset="-122"/>
              </a:rPr>
              <a:t> </a:t>
            </a:r>
            <a:r>
              <a:rPr kumimoji="1" lang="en-US" altLang="zh-CN" sz="2400" b="1" dirty="0" smtClean="0">
                <a:solidFill>
                  <a:srgbClr val="003300"/>
                </a:solidFill>
                <a:latin typeface="楷体" panose="02010609060101010101" pitchFamily="49" charset="-122"/>
                <a:ea typeface="楷体" panose="02010609060101010101" pitchFamily="49" charset="-122"/>
              </a:rPr>
              <a:t> c2</a:t>
            </a:r>
            <a:r>
              <a:rPr kumimoji="1" lang="zh-CN" altLang="en-US" sz="2400" b="1" dirty="0" smtClean="0">
                <a:solidFill>
                  <a:srgbClr val="003300"/>
                </a:solidFill>
                <a:latin typeface="楷体" panose="02010609060101010101" pitchFamily="49" charset="-122"/>
                <a:ea typeface="楷体" panose="02010609060101010101" pitchFamily="49" charset="-122"/>
              </a:rPr>
              <a:t>的</a:t>
            </a:r>
            <a:r>
              <a:rPr kumimoji="1" lang="zh-CN" altLang="en-US" sz="2400" b="1" dirty="0">
                <a:solidFill>
                  <a:srgbClr val="003300"/>
                </a:solidFill>
                <a:latin typeface="楷体" panose="02010609060101010101" pitchFamily="49" charset="-122"/>
                <a:ea typeface="楷体" panose="02010609060101010101" pitchFamily="49" charset="-122"/>
              </a:rPr>
              <a:t>值为</a:t>
            </a:r>
            <a:r>
              <a:rPr kumimoji="1" lang="zh-CN" altLang="en-US" sz="2400" b="1" dirty="0" smtClean="0">
                <a:solidFill>
                  <a:srgbClr val="003300"/>
                </a:solidFill>
                <a:latin typeface="楷体" panose="02010609060101010101" pitchFamily="49" charset="-122"/>
                <a:ea typeface="楷体" panose="02010609060101010101" pitchFamily="49" charset="-122"/>
              </a:rPr>
              <a:t>：</a:t>
            </a:r>
            <a:r>
              <a:rPr kumimoji="1" lang="en-US" altLang="zh-CN" sz="2400" b="1" dirty="0" smtClean="0">
                <a:solidFill>
                  <a:srgbClr val="003300"/>
                </a:solidFill>
                <a:latin typeface="楷体" panose="02010609060101010101" pitchFamily="49" charset="-122"/>
                <a:ea typeface="楷体" panose="02010609060101010101" pitchFamily="49" charset="-122"/>
              </a:rPr>
              <a:t>,</a:t>
            </a:r>
          </a:p>
          <a:p>
            <a:pPr>
              <a:lnSpc>
                <a:spcPct val="120000"/>
              </a:lnSpc>
              <a:spcBef>
                <a:spcPts val="0"/>
              </a:spcBef>
              <a:buClr>
                <a:srgbClr val="C00000"/>
              </a:buClr>
            </a:pPr>
            <a:r>
              <a:rPr kumimoji="1" lang="en-US" altLang="zh-CN" sz="2400" b="1" dirty="0">
                <a:solidFill>
                  <a:srgbClr val="003300"/>
                </a:solidFill>
                <a:latin typeface="楷体" panose="02010609060101010101" pitchFamily="49" charset="-122"/>
                <a:ea typeface="楷体" panose="02010609060101010101" pitchFamily="49" charset="-122"/>
              </a:rPr>
              <a:t> </a:t>
            </a:r>
            <a:r>
              <a:rPr kumimoji="1" lang="en-US" altLang="zh-CN" sz="2400" b="1" dirty="0" smtClean="0">
                <a:solidFill>
                  <a:srgbClr val="003300"/>
                </a:solidFill>
                <a:latin typeface="楷体" panose="02010609060101010101" pitchFamily="49" charset="-122"/>
                <a:ea typeface="楷体" panose="02010609060101010101" pitchFamily="49" charset="-122"/>
              </a:rPr>
              <a:t> c3</a:t>
            </a:r>
            <a:r>
              <a:rPr kumimoji="1" lang="zh-CN" altLang="en-US" sz="2400" b="1" dirty="0" smtClean="0">
                <a:solidFill>
                  <a:srgbClr val="003300"/>
                </a:solidFill>
                <a:latin typeface="楷体" panose="02010609060101010101" pitchFamily="49" charset="-122"/>
                <a:ea typeface="楷体" panose="02010609060101010101" pitchFamily="49" charset="-122"/>
              </a:rPr>
              <a:t>的</a:t>
            </a:r>
            <a:r>
              <a:rPr kumimoji="1" lang="zh-CN" altLang="en-US" sz="2400" b="1" dirty="0">
                <a:solidFill>
                  <a:srgbClr val="003300"/>
                </a:solidFill>
                <a:latin typeface="楷体" panose="02010609060101010101" pitchFamily="49" charset="-122"/>
                <a:ea typeface="楷体" panose="02010609060101010101" pitchFamily="49" charset="-122"/>
              </a:rPr>
              <a:t>值为</a:t>
            </a:r>
            <a:r>
              <a:rPr kumimoji="1" lang="zh-CN" altLang="en-US" sz="2400" b="1" dirty="0" smtClean="0">
                <a:solidFill>
                  <a:srgbClr val="003300"/>
                </a:solidFill>
                <a:latin typeface="楷体" panose="02010609060101010101" pitchFamily="49" charset="-122"/>
                <a:ea typeface="楷体" panose="02010609060101010101" pitchFamily="49" charset="-122"/>
              </a:rPr>
              <a:t>：</a:t>
            </a:r>
            <a:r>
              <a:rPr kumimoji="1" lang="en-US" altLang="zh-CN" sz="2400" b="1" dirty="0" smtClean="0">
                <a:solidFill>
                  <a:srgbClr val="003300"/>
                </a:solidFill>
                <a:latin typeface="楷体" panose="02010609060101010101" pitchFamily="49" charset="-122"/>
                <a:ea typeface="楷体" panose="02010609060101010101" pitchFamily="49" charset="-122"/>
              </a:rPr>
              <a:t>b</a:t>
            </a:r>
            <a:endParaRPr kumimoji="1" lang="zh-CN" altLang="en-US" sz="2400" b="1" dirty="0">
              <a:solidFill>
                <a:srgbClr val="003300"/>
              </a:solidFill>
              <a:latin typeface="楷体" panose="02010609060101010101" pitchFamily="49" charset="-122"/>
              <a:ea typeface="楷体" panose="02010609060101010101" pitchFamily="49" charset="-122"/>
            </a:endParaRPr>
          </a:p>
        </p:txBody>
      </p:sp>
      <p:sp>
        <p:nvSpPr>
          <p:cNvPr id="2" name="文本框 1"/>
          <p:cNvSpPr txBox="1"/>
          <p:nvPr/>
        </p:nvSpPr>
        <p:spPr>
          <a:xfrm>
            <a:off x="2783632" y="548680"/>
            <a:ext cx="3600400" cy="476669"/>
          </a:xfrm>
          <a:prstGeom prst="rect">
            <a:avLst/>
          </a:prstGeom>
          <a:noFill/>
        </p:spPr>
        <p:txBody>
          <a:bodyPr wrap="square" rtlCol="0">
            <a:spAutoFit/>
          </a:bodyPr>
          <a:lstStyle/>
          <a:p>
            <a:pPr>
              <a:lnSpc>
                <a:spcPct val="120000"/>
              </a:lnSpc>
              <a:spcBef>
                <a:spcPts val="0"/>
              </a:spcBef>
            </a:pPr>
            <a:endParaRPr kumimoji="1" lang="en-US" altLang="zh-CN" sz="2400" b="1" dirty="0">
              <a:solidFill>
                <a:srgbClr val="003300"/>
              </a:solidFill>
              <a:latin typeface="楷体" panose="02010609060101010101" pitchFamily="49" charset="-122"/>
              <a:ea typeface="楷体" panose="02010609060101010101" pitchFamily="49" charset="-122"/>
            </a:endParaRPr>
          </a:p>
        </p:txBody>
      </p:sp>
      <p:sp>
        <p:nvSpPr>
          <p:cNvPr id="3" name="文本框 2"/>
          <p:cNvSpPr txBox="1"/>
          <p:nvPr/>
        </p:nvSpPr>
        <p:spPr>
          <a:xfrm>
            <a:off x="7968208" y="548680"/>
            <a:ext cx="1224136" cy="461665"/>
          </a:xfrm>
          <a:prstGeom prst="rect">
            <a:avLst/>
          </a:prstGeom>
          <a:noFill/>
        </p:spPr>
        <p:txBody>
          <a:bodyPr wrap="square" rtlCol="0">
            <a:spAutoFit/>
          </a:bodyPr>
          <a:lstStyle/>
          <a:p>
            <a:r>
              <a:rPr kumimoji="1" lang="en-US" altLang="zh-CN" sz="2400" b="1" dirty="0">
                <a:solidFill>
                  <a:srgbClr val="003300"/>
                </a:solidFill>
                <a:latin typeface="楷体" panose="02010609060101010101" pitchFamily="49" charset="-122"/>
                <a:ea typeface="楷体" panose="02010609060101010101" pitchFamily="49" charset="-122"/>
              </a:rPr>
              <a:t>12</a:t>
            </a:r>
            <a:r>
              <a:rPr kumimoji="1" lang="en-US" altLang="zh-CN" sz="2400" b="1" dirty="0">
                <a:solidFill>
                  <a:srgbClr val="C00000"/>
                </a:solidFill>
                <a:latin typeface="楷体" panose="02010609060101010101" pitchFamily="49" charset="-122"/>
                <a:ea typeface="楷体" panose="02010609060101010101" pitchFamily="49" charset="-122"/>
              </a:rPr>
              <a:t>,</a:t>
            </a:r>
            <a:r>
              <a:rPr kumimoji="1" lang="en-US" altLang="zh-CN" sz="2400" b="1" dirty="0">
                <a:solidFill>
                  <a:srgbClr val="003300"/>
                </a:solidFill>
                <a:latin typeface="楷体" panose="02010609060101010101" pitchFamily="49" charset="-122"/>
                <a:ea typeface="楷体" panose="02010609060101010101" pitchFamily="49" charset="-122"/>
              </a:rPr>
              <a:t>13</a:t>
            </a:r>
            <a:r>
              <a:rPr kumimoji="1" lang="en-US" altLang="zh-CN" b="1" dirty="0">
                <a:solidFill>
                  <a:srgbClr val="003300"/>
                </a:solidFill>
                <a:latin typeface="楷体" panose="02010609060101010101" pitchFamily="49" charset="-122"/>
                <a:ea typeface="楷体" panose="02010609060101010101" pitchFamily="49" charset="-122"/>
              </a:rPr>
              <a:t> </a:t>
            </a:r>
            <a:endParaRPr lang="zh-CN" altLang="en-US" dirty="0"/>
          </a:p>
        </p:txBody>
      </p:sp>
      <p:sp>
        <p:nvSpPr>
          <p:cNvPr id="9" name="文本框 8"/>
          <p:cNvSpPr txBox="1"/>
          <p:nvPr/>
        </p:nvSpPr>
        <p:spPr>
          <a:xfrm>
            <a:off x="7968208" y="1044570"/>
            <a:ext cx="1224136" cy="461665"/>
          </a:xfrm>
          <a:prstGeom prst="rect">
            <a:avLst/>
          </a:prstGeom>
          <a:noFill/>
        </p:spPr>
        <p:txBody>
          <a:bodyPr wrap="square" rtlCol="0">
            <a:spAutoFit/>
          </a:bodyPr>
          <a:lstStyle/>
          <a:p>
            <a:r>
              <a:rPr kumimoji="1" lang="en-US" altLang="zh-CN" sz="2400" b="1" dirty="0" smtClean="0">
                <a:solidFill>
                  <a:srgbClr val="003300"/>
                </a:solidFill>
                <a:latin typeface="楷体" panose="02010609060101010101" pitchFamily="49" charset="-122"/>
                <a:ea typeface="楷体" panose="02010609060101010101" pitchFamily="49" charset="-122"/>
              </a:rPr>
              <a:t>12</a:t>
            </a:r>
            <a:r>
              <a:rPr kumimoji="1" lang="en-US" altLang="zh-CN" sz="2400" b="1" dirty="0" smtClean="0">
                <a:solidFill>
                  <a:srgbClr val="C00000"/>
                </a:solidFill>
                <a:latin typeface="楷体" panose="02010609060101010101" pitchFamily="49" charset="-122"/>
                <a:ea typeface="楷体" panose="02010609060101010101" pitchFamily="49" charset="-122"/>
              </a:rPr>
              <a:t>:</a:t>
            </a:r>
            <a:r>
              <a:rPr kumimoji="1" lang="en-US" altLang="zh-CN" sz="2400" b="1" dirty="0" smtClean="0">
                <a:latin typeface="楷体" panose="02010609060101010101" pitchFamily="49" charset="-122"/>
                <a:ea typeface="楷体" panose="02010609060101010101" pitchFamily="49" charset="-122"/>
              </a:rPr>
              <a:t>1</a:t>
            </a:r>
            <a:r>
              <a:rPr kumimoji="1" lang="en-US" altLang="zh-CN" sz="2400" b="1" dirty="0" smtClean="0">
                <a:solidFill>
                  <a:srgbClr val="003300"/>
                </a:solidFill>
                <a:latin typeface="楷体" panose="02010609060101010101" pitchFamily="49" charset="-122"/>
                <a:ea typeface="楷体" panose="02010609060101010101" pitchFamily="49" charset="-122"/>
              </a:rPr>
              <a:t>3</a:t>
            </a:r>
            <a:r>
              <a:rPr kumimoji="1" lang="en-US" altLang="zh-CN" b="1" dirty="0" smtClean="0">
                <a:solidFill>
                  <a:srgbClr val="003300"/>
                </a:solidFill>
                <a:latin typeface="楷体" panose="02010609060101010101" pitchFamily="49" charset="-122"/>
                <a:ea typeface="楷体" panose="02010609060101010101" pitchFamily="49" charset="-122"/>
              </a:rPr>
              <a:t> </a:t>
            </a:r>
            <a:endParaRPr lang="zh-CN" altLang="en-US" dirty="0"/>
          </a:p>
        </p:txBody>
      </p:sp>
      <p:sp>
        <p:nvSpPr>
          <p:cNvPr id="10" name="文本框 9"/>
          <p:cNvSpPr txBox="1"/>
          <p:nvPr/>
        </p:nvSpPr>
        <p:spPr>
          <a:xfrm>
            <a:off x="7968208" y="1515635"/>
            <a:ext cx="1224136" cy="461665"/>
          </a:xfrm>
          <a:prstGeom prst="rect">
            <a:avLst/>
          </a:prstGeom>
          <a:noFill/>
        </p:spPr>
        <p:txBody>
          <a:bodyPr wrap="square" rtlCol="0">
            <a:spAutoFit/>
          </a:bodyPr>
          <a:lstStyle/>
          <a:p>
            <a:r>
              <a:rPr kumimoji="1" lang="en-US" altLang="zh-CN" sz="2400" b="1" dirty="0" smtClean="0">
                <a:solidFill>
                  <a:srgbClr val="003300"/>
                </a:solidFill>
                <a:latin typeface="楷体" panose="02010609060101010101" pitchFamily="49" charset="-122"/>
                <a:ea typeface="楷体" panose="02010609060101010101" pitchFamily="49" charset="-122"/>
              </a:rPr>
              <a:t>12</a:t>
            </a:r>
            <a:r>
              <a:rPr kumimoji="1" lang="en-US" altLang="zh-CN" sz="2400" b="1" dirty="0">
                <a:solidFill>
                  <a:srgbClr val="C00000"/>
                </a:solidFill>
                <a:latin typeface="楷体" panose="02010609060101010101" pitchFamily="49" charset="-122"/>
                <a:ea typeface="楷体" panose="02010609060101010101" pitchFamily="49" charset="-122"/>
              </a:rPr>
              <a:t>;</a:t>
            </a:r>
            <a:r>
              <a:rPr kumimoji="1" lang="en-US" altLang="zh-CN" sz="2400" b="1" dirty="0" smtClean="0">
                <a:latin typeface="楷体" panose="02010609060101010101" pitchFamily="49" charset="-122"/>
                <a:ea typeface="楷体" panose="02010609060101010101" pitchFamily="49" charset="-122"/>
              </a:rPr>
              <a:t>1</a:t>
            </a:r>
            <a:r>
              <a:rPr kumimoji="1" lang="en-US" altLang="zh-CN" sz="2400" b="1" dirty="0" smtClean="0">
                <a:solidFill>
                  <a:srgbClr val="003300"/>
                </a:solidFill>
                <a:latin typeface="楷体" panose="02010609060101010101" pitchFamily="49" charset="-122"/>
                <a:ea typeface="楷体" panose="02010609060101010101" pitchFamily="49" charset="-122"/>
              </a:rPr>
              <a:t>3</a:t>
            </a:r>
            <a:r>
              <a:rPr kumimoji="1" lang="en-US" altLang="zh-CN" b="1" dirty="0" smtClean="0">
                <a:solidFill>
                  <a:srgbClr val="003300"/>
                </a:solidFill>
                <a:latin typeface="楷体" panose="02010609060101010101" pitchFamily="49" charset="-122"/>
                <a:ea typeface="楷体" panose="02010609060101010101" pitchFamily="49" charset="-122"/>
              </a:rPr>
              <a:t> </a:t>
            </a:r>
            <a:endParaRPr lang="zh-CN" altLang="en-US" dirty="0"/>
          </a:p>
        </p:txBody>
      </p:sp>
    </p:spTree>
    <p:extLst>
      <p:ext uri="{BB962C8B-B14F-4D97-AF65-F5344CB8AC3E}">
        <p14:creationId xmlns:p14="http://schemas.microsoft.com/office/powerpoint/2010/main" val="3857597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anim calcmode="lin" valueType="num">
                                      <p:cBhvr additive="base">
                                        <p:cTn id="25"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91">
                                            <p:txEl>
                                              <p:pRg st="8" end="8"/>
                                            </p:txEl>
                                          </p:spTgt>
                                        </p:tgtEl>
                                        <p:attrNameLst>
                                          <p:attrName>style.visibility</p:attrName>
                                        </p:attrNameLst>
                                      </p:cBhvr>
                                      <p:to>
                                        <p:strVal val="visible"/>
                                      </p:to>
                                    </p:set>
                                    <p:anim calcmode="lin" valueType="num">
                                      <p:cBhvr additive="base">
                                        <p:cTn id="31"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891">
                                            <p:txEl>
                                              <p:pRg st="9" end="9"/>
                                            </p:txEl>
                                          </p:spTgt>
                                        </p:tgtEl>
                                        <p:attrNameLst>
                                          <p:attrName>style.visibility</p:attrName>
                                        </p:attrNameLst>
                                      </p:cBhvr>
                                      <p:to>
                                        <p:strVal val="visible"/>
                                      </p:to>
                                    </p:set>
                                    <p:anim calcmode="lin" valueType="num">
                                      <p:cBhvr additive="base">
                                        <p:cTn id="37" dur="5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4"/>
          <p:cNvSpPr txBox="1">
            <a:spLocks noChangeArrowheads="1"/>
          </p:cNvSpPr>
          <p:nvPr/>
        </p:nvSpPr>
        <p:spPr bwMode="auto">
          <a:xfrm>
            <a:off x="191344" y="44450"/>
            <a:ext cx="9577064" cy="461665"/>
          </a:xfrm>
          <a:prstGeom prst="rect">
            <a:avLst/>
          </a:prstGeom>
          <a:noFill/>
          <a:ln w="9525">
            <a:noFill/>
            <a:miter lim="800000"/>
          </a:ln>
        </p:spPr>
        <p:txBody>
          <a:bodyPr wrap="square">
            <a:spAutoFit/>
          </a:bodyPr>
          <a:lstStyle/>
          <a:p>
            <a:pPr>
              <a:spcBef>
                <a:spcPct val="50000"/>
              </a:spcBef>
            </a:pPr>
            <a:r>
              <a:rPr kumimoji="1" lang="en-US" altLang="zh-CN" sz="2400" b="1" dirty="0" smtClean="0">
                <a:solidFill>
                  <a:schemeClr val="tx1"/>
                </a:solidFill>
                <a:latin typeface="楷体" panose="02010609060101010101" pitchFamily="49" charset="-122"/>
                <a:ea typeface="楷体" panose="02010609060101010101" pitchFamily="49" charset="-122"/>
              </a:rPr>
              <a:t>【</a:t>
            </a:r>
            <a:r>
              <a:rPr kumimoji="1" lang="zh-CN" altLang="en-US" sz="2400" b="1" dirty="0" smtClean="0">
                <a:solidFill>
                  <a:schemeClr val="tx1"/>
                </a:solidFill>
                <a:latin typeface="楷体" panose="02010609060101010101" pitchFamily="49" charset="-122"/>
                <a:ea typeface="楷体" panose="02010609060101010101" pitchFamily="49" charset="-122"/>
              </a:rPr>
              <a:t>例</a:t>
            </a:r>
            <a:r>
              <a:rPr kumimoji="1" lang="en-US" altLang="zh-CN" sz="2400" b="1" dirty="0" smtClean="0">
                <a:solidFill>
                  <a:schemeClr val="tx1"/>
                </a:solidFill>
                <a:latin typeface="楷体" panose="02010609060101010101" pitchFamily="49" charset="-122"/>
                <a:ea typeface="楷体" panose="02010609060101010101" pitchFamily="49" charset="-122"/>
              </a:rPr>
              <a:t>8.5】</a:t>
            </a:r>
            <a:r>
              <a:rPr kumimoji="1" lang="zh-CN" altLang="en-US" sz="2400" b="1" dirty="0">
                <a:latin typeface="楷体" panose="02010609060101010101" pitchFamily="49" charset="-122"/>
                <a:ea typeface="楷体" panose="02010609060101010101" pitchFamily="49" charset="-122"/>
              </a:rPr>
              <a:t>用格式化读写文件方式实现</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例</a:t>
            </a:r>
            <a:r>
              <a:rPr kumimoji="1" lang="en-US" altLang="zh-CN" sz="2400" b="1" dirty="0">
                <a:latin typeface="楷体" panose="02010609060101010101" pitchFamily="49" charset="-122"/>
                <a:ea typeface="楷体" panose="02010609060101010101" pitchFamily="49" charset="-122"/>
              </a:rPr>
              <a:t>7.3】</a:t>
            </a:r>
            <a:r>
              <a:rPr kumimoji="1" lang="zh-CN" altLang="en-US" sz="2400" b="1" dirty="0" smtClean="0">
                <a:latin typeface="楷体" panose="02010609060101010101" pitchFamily="49" charset="-122"/>
                <a:ea typeface="楷体" panose="02010609060101010101" pitchFamily="49" charset="-122"/>
              </a:rPr>
              <a:t>相同的功能</a:t>
            </a:r>
            <a:endParaRPr kumimoji="1" lang="zh-CN" altLang="en-US" sz="2400" b="1" dirty="0">
              <a:latin typeface="楷体" panose="02010609060101010101" pitchFamily="49" charset="-122"/>
              <a:ea typeface="楷体" panose="02010609060101010101" pitchFamily="49" charset="-122"/>
            </a:endParaRPr>
          </a:p>
        </p:txBody>
      </p:sp>
      <p:sp>
        <p:nvSpPr>
          <p:cNvPr id="2" name="文本框 1"/>
          <p:cNvSpPr txBox="1"/>
          <p:nvPr/>
        </p:nvSpPr>
        <p:spPr>
          <a:xfrm>
            <a:off x="335360" y="476672"/>
            <a:ext cx="8208912" cy="6407908"/>
          </a:xfrm>
          <a:prstGeom prst="rect">
            <a:avLst/>
          </a:prstGeom>
          <a:noFill/>
          <a:ln>
            <a:solidFill>
              <a:srgbClr val="C00000"/>
            </a:solidFill>
          </a:ln>
        </p:spPr>
        <p:txBody>
          <a:bodyPr wrap="square" rtlCol="0">
            <a:spAutoFit/>
          </a:bodyPr>
          <a:lstStyle/>
          <a:p>
            <a:pPr>
              <a:lnSpc>
                <a:spcPct val="90000"/>
              </a:lnSpc>
            </a:pPr>
            <a:r>
              <a:rPr lang="en-US" altLang="zh-CN" sz="2400" dirty="0">
                <a:latin typeface="Times New Roman" panose="02020603050405020304" pitchFamily="18" charset="0"/>
                <a:cs typeface="Times New Roman" panose="02020603050405020304" pitchFamily="18" charset="0"/>
              </a:rPr>
              <a:t>#define N 5</a:t>
            </a:r>
          </a:p>
          <a:p>
            <a:pPr>
              <a:lnSpc>
                <a:spcPct val="90000"/>
              </a:lnSpc>
            </a:pPr>
            <a:r>
              <a:rPr lang="en-US" altLang="zh-CN" sz="2400" dirty="0">
                <a:latin typeface="Times New Roman" panose="02020603050405020304" pitchFamily="18" charset="0"/>
                <a:cs typeface="Times New Roman" panose="02020603050405020304" pitchFamily="18" charset="0"/>
              </a:rPr>
              <a:t>#include &lt;</a:t>
            </a:r>
            <a:r>
              <a:rPr lang="en-US" altLang="zh-CN" sz="2400" dirty="0" err="1">
                <a:latin typeface="Times New Roman" panose="02020603050405020304" pitchFamily="18" charset="0"/>
                <a:cs typeface="Times New Roman" panose="02020603050405020304" pitchFamily="18" charset="0"/>
              </a:rPr>
              <a:t>iostream</a:t>
            </a:r>
            <a:r>
              <a:rPr lang="en-US" altLang="zh-CN" sz="2400" dirty="0">
                <a:latin typeface="Times New Roman" panose="02020603050405020304" pitchFamily="18" charset="0"/>
                <a:cs typeface="Times New Roman" panose="02020603050405020304" pitchFamily="18" charset="0"/>
              </a:rPr>
              <a:t>&gt;</a:t>
            </a:r>
          </a:p>
          <a:p>
            <a:pPr>
              <a:lnSpc>
                <a:spcPct val="90000"/>
              </a:lnSpc>
            </a:pPr>
            <a:r>
              <a:rPr lang="en-US" altLang="zh-CN" sz="2400" dirty="0">
                <a:latin typeface="Times New Roman" panose="02020603050405020304" pitchFamily="18" charset="0"/>
                <a:cs typeface="Times New Roman" panose="02020603050405020304" pitchFamily="18" charset="0"/>
              </a:rPr>
              <a:t>using namespace </a:t>
            </a:r>
            <a:r>
              <a:rPr lang="en-US" altLang="zh-CN" sz="2400" dirty="0" err="1">
                <a:latin typeface="Times New Roman" panose="02020603050405020304" pitchFamily="18" charset="0"/>
                <a:cs typeface="Times New Roman" panose="02020603050405020304" pitchFamily="18" charset="0"/>
              </a:rPr>
              <a:t>std</a:t>
            </a:r>
            <a:r>
              <a:rPr lang="en-US" altLang="zh-CN" sz="2400" dirty="0">
                <a:latin typeface="Times New Roman" panose="02020603050405020304" pitchFamily="18" charset="0"/>
                <a:cs typeface="Times New Roman" panose="02020603050405020304" pitchFamily="18" charset="0"/>
              </a:rPr>
              <a:t>;</a:t>
            </a:r>
          </a:p>
          <a:p>
            <a:pPr>
              <a:lnSpc>
                <a:spcPct val="90000"/>
              </a:lnSpc>
            </a:pPr>
            <a:r>
              <a:rPr lang="en-US" altLang="zh-CN" sz="2400" dirty="0" err="1">
                <a:latin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cs typeface="Times New Roman" panose="02020603050405020304" pitchFamily="18" charset="0"/>
              </a:rPr>
              <a:t> student</a:t>
            </a:r>
          </a:p>
          <a:p>
            <a:pPr>
              <a:lnSpc>
                <a:spcPct val="90000"/>
              </a:lnSpc>
            </a:pPr>
            <a:r>
              <a:rPr lang="en-US" altLang="zh-CN" sz="2400" dirty="0">
                <a:latin typeface="Times New Roman" panose="02020603050405020304" pitchFamily="18" charset="0"/>
                <a:cs typeface="Times New Roman" panose="02020603050405020304" pitchFamily="18" charset="0"/>
              </a:rPr>
              <a:t>{</a:t>
            </a:r>
          </a:p>
          <a:p>
            <a:pPr lvl="1">
              <a:lnSpc>
                <a:spcPct val="90000"/>
              </a:lnSpc>
            </a:pPr>
            <a:r>
              <a:rPr lang="en-US" altLang="zh-CN" sz="2400" dirty="0">
                <a:latin typeface="Times New Roman" panose="02020603050405020304" pitchFamily="18" charset="0"/>
                <a:cs typeface="Times New Roman" panose="02020603050405020304" pitchFamily="18" charset="0"/>
              </a:rPr>
              <a:t>char name[20];</a:t>
            </a:r>
          </a:p>
          <a:p>
            <a:pPr lvl="1">
              <a:lnSpc>
                <a:spcPct val="90000"/>
              </a:lnSpc>
            </a:pPr>
            <a:r>
              <a:rPr lang="en-US" altLang="zh-CN" sz="2400" dirty="0">
                <a:latin typeface="Times New Roman" panose="02020603050405020304" pitchFamily="18" charset="0"/>
                <a:cs typeface="Times New Roman" panose="02020603050405020304" pitchFamily="18" charset="0"/>
              </a:rPr>
              <a:t>char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[8];</a:t>
            </a:r>
          </a:p>
          <a:p>
            <a:pPr lvl="1">
              <a:lnSpc>
                <a:spcPct val="90000"/>
              </a:lnSpc>
            </a:pPr>
            <a:r>
              <a:rPr lang="en-US" altLang="zh-CN" sz="2400" dirty="0">
                <a:latin typeface="Times New Roman" panose="02020603050405020304" pitchFamily="18" charset="0"/>
                <a:cs typeface="Times New Roman" panose="02020603050405020304" pitchFamily="18" charset="0"/>
              </a:rPr>
              <a:t>double score;</a:t>
            </a:r>
          </a:p>
          <a:p>
            <a:pPr>
              <a:lnSpc>
                <a:spcPct val="90000"/>
              </a:lnSpc>
            </a:pPr>
            <a:r>
              <a:rPr lang="en-US" altLang="zh-CN" sz="2400" dirty="0">
                <a:latin typeface="Times New Roman" panose="02020603050405020304" pitchFamily="18" charset="0"/>
                <a:cs typeface="Times New Roman" panose="02020603050405020304" pitchFamily="18" charset="0"/>
              </a:rPr>
              <a:t>};</a:t>
            </a:r>
          </a:p>
          <a:p>
            <a:pPr>
              <a:lnSpc>
                <a:spcPct val="90000"/>
              </a:lnSpc>
            </a:pP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main()</a:t>
            </a:r>
          </a:p>
          <a:p>
            <a:pPr>
              <a:lnSpc>
                <a:spcPct val="90000"/>
              </a:lnSpc>
            </a:pPr>
            <a:r>
              <a:rPr lang="en-US" altLang="zh-CN" sz="2400" dirty="0">
                <a:latin typeface="Times New Roman" panose="02020603050405020304" pitchFamily="18" charset="0"/>
                <a:cs typeface="Times New Roman" panose="02020603050405020304" pitchFamily="18" charset="0"/>
              </a:rPr>
              <a:t>{</a:t>
            </a:r>
          </a:p>
          <a:p>
            <a:pPr lvl="1">
              <a:lnSpc>
                <a:spcPct val="90000"/>
              </a:lnSpc>
            </a:pPr>
            <a:r>
              <a:rPr lang="en-US" altLang="zh-CN" sz="2400" dirty="0" err="1">
                <a:latin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cs typeface="Times New Roman" panose="02020603050405020304" pitchFamily="18" charset="0"/>
              </a:rPr>
              <a:t> student s[N],t[N];</a:t>
            </a:r>
          </a:p>
          <a:p>
            <a:pPr lvl="1">
              <a:lnSpc>
                <a:spcPct val="90000"/>
              </a:lnSpc>
            </a:pP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j;</a:t>
            </a:r>
          </a:p>
          <a:p>
            <a:pPr lvl="1">
              <a:lnSpc>
                <a:spcPct val="90000"/>
              </a:lnSpc>
            </a:pPr>
            <a:r>
              <a:rPr lang="en-US" altLang="zh-CN" sz="2400" dirty="0">
                <a:latin typeface="Times New Roman" panose="02020603050405020304" pitchFamily="18" charset="0"/>
                <a:cs typeface="Times New Roman" panose="02020603050405020304" pitchFamily="18" charset="0"/>
              </a:rPr>
              <a:t>FILE *</a:t>
            </a:r>
            <a:r>
              <a:rPr lang="en-US" altLang="zh-CN" sz="2400" dirty="0" err="1">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a:t>
            </a:r>
          </a:p>
          <a:p>
            <a:pPr lvl="1">
              <a:lnSpc>
                <a:spcPct val="90000"/>
              </a:lnSpc>
            </a:pPr>
            <a:r>
              <a:rPr lang="en-US" altLang="zh-CN" sz="2400" dirty="0">
                <a:latin typeface="Times New Roman" panose="02020603050405020304" pitchFamily="18" charset="0"/>
                <a:cs typeface="Times New Roman" panose="02020603050405020304" pitchFamily="18" charset="0"/>
              </a:rPr>
              <a:t>if((</a:t>
            </a:r>
            <a:r>
              <a:rPr lang="en-US" altLang="zh-CN" sz="2400" dirty="0" err="1">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fopen</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student.txt","</a:t>
            </a:r>
            <a:r>
              <a:rPr lang="en-US" altLang="zh-CN" sz="2400" b="1" dirty="0" err="1">
                <a:solidFill>
                  <a:srgbClr val="C00000"/>
                </a:solidFill>
                <a:latin typeface="Times New Roman" panose="02020603050405020304" pitchFamily="18" charset="0"/>
                <a:cs typeface="Times New Roman" panose="02020603050405020304" pitchFamily="18" charset="0"/>
              </a:rPr>
              <a:t>w</a:t>
            </a:r>
            <a:r>
              <a:rPr lang="en-US" altLang="zh-CN" sz="2400" dirty="0">
                <a:latin typeface="Times New Roman" panose="02020603050405020304" pitchFamily="18" charset="0"/>
                <a:cs typeface="Times New Roman" panose="02020603050405020304" pitchFamily="18" charset="0"/>
              </a:rPr>
              <a:t>"))==NULL)</a:t>
            </a:r>
          </a:p>
          <a:p>
            <a:pPr lvl="1">
              <a:lnSpc>
                <a:spcPct val="90000"/>
              </a:lnSpc>
            </a:pPr>
            <a:r>
              <a:rPr lang="en-US" altLang="zh-CN" sz="2400" dirty="0">
                <a:latin typeface="Times New Roman" panose="02020603050405020304" pitchFamily="18" charset="0"/>
                <a:cs typeface="Times New Roman" panose="02020603050405020304" pitchFamily="18" charset="0"/>
              </a:rPr>
              <a:t>{</a:t>
            </a:r>
          </a:p>
          <a:p>
            <a:pPr lvl="2">
              <a:lnSpc>
                <a:spcPct val="90000"/>
              </a:lnSpc>
            </a:pP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&lt;&lt;"can't open student.txt";</a:t>
            </a:r>
          </a:p>
          <a:p>
            <a:pPr lvl="2">
              <a:lnSpc>
                <a:spcPct val="90000"/>
              </a:lnSpc>
            </a:pPr>
            <a:r>
              <a:rPr lang="en-US" altLang="zh-CN" sz="2400" dirty="0">
                <a:latin typeface="Times New Roman" panose="02020603050405020304" pitchFamily="18" charset="0"/>
                <a:cs typeface="Times New Roman" panose="02020603050405020304" pitchFamily="18" charset="0"/>
              </a:rPr>
              <a:t>exit(1);</a:t>
            </a:r>
          </a:p>
          <a:p>
            <a:pPr lvl="1">
              <a:lnSpc>
                <a:spcPct val="90000"/>
              </a:lnSpc>
            </a:pP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云形标注 3"/>
          <p:cNvSpPr/>
          <p:nvPr/>
        </p:nvSpPr>
        <p:spPr bwMode="auto">
          <a:xfrm>
            <a:off x="5087888" y="3714179"/>
            <a:ext cx="5040560" cy="498644"/>
          </a:xfrm>
          <a:prstGeom prst="cloudCallout">
            <a:avLst>
              <a:gd name="adj1" fmla="val -67120"/>
              <a:gd name="adj2" fmla="val 25049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nSpc>
                <a:spcPct val="180000"/>
              </a:lnSpc>
            </a:pPr>
            <a:r>
              <a:rPr kumimoji="1" lang="zh-CN" altLang="en-US" sz="2200" b="1" dirty="0" smtClean="0">
                <a:latin typeface="楷体" panose="02010609060101010101" pitchFamily="49" charset="-122"/>
                <a:ea typeface="楷体" panose="02010609060101010101" pitchFamily="49" charset="-122"/>
              </a:rPr>
              <a:t>格式化读写的是文本文件</a:t>
            </a:r>
            <a:endParaRPr kumimoji="1" lang="zh-CN" altLang="en-US" sz="22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344" y="116632"/>
            <a:ext cx="9505056" cy="6740307"/>
          </a:xfrm>
          <a:prstGeom prst="rect">
            <a:avLst/>
          </a:prstGeom>
          <a:noFill/>
          <a:ln>
            <a:solidFill>
              <a:srgbClr val="C00000"/>
            </a:solidFill>
          </a:ln>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     for(</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=0;i&lt;</a:t>
            </a:r>
            <a:r>
              <a:rPr lang="en-US" altLang="zh-CN" sz="2400" dirty="0" err="1" smtClean="0">
                <a:latin typeface="Times New Roman" panose="02020603050405020304" pitchFamily="18" charset="0"/>
                <a:cs typeface="Times New Roman" panose="02020603050405020304" pitchFamily="18" charset="0"/>
              </a:rPr>
              <a:t>N;i</a:t>
            </a:r>
            <a:r>
              <a:rPr lang="en-US" altLang="zh-CN" sz="2400" dirty="0">
                <a:latin typeface="Times New Roman" panose="02020603050405020304" pitchFamily="18" charset="0"/>
                <a:cs typeface="Times New Roman" panose="02020603050405020304" pitchFamily="18" charset="0"/>
              </a:rPr>
              <a:t>++)</a:t>
            </a:r>
          </a:p>
          <a:p>
            <a:r>
              <a:rPr lang="pt-BR" altLang="zh-CN" sz="2400" dirty="0">
                <a:latin typeface="Times New Roman" panose="02020603050405020304" pitchFamily="18" charset="0"/>
                <a:cs typeface="Times New Roman" panose="02020603050405020304" pitchFamily="18" charset="0"/>
              </a:rPr>
              <a:t>     </a:t>
            </a:r>
            <a:r>
              <a:rPr lang="pt-BR" altLang="zh-CN" sz="2400" dirty="0" smtClean="0">
                <a:latin typeface="Times New Roman" panose="02020603050405020304" pitchFamily="18" charset="0"/>
                <a:cs typeface="Times New Roman" panose="02020603050405020304" pitchFamily="18" charset="0"/>
              </a:rPr>
              <a:t>     cin</a:t>
            </a:r>
            <a:r>
              <a:rPr lang="pt-BR" altLang="zh-CN" sz="2400" dirty="0">
                <a:latin typeface="Times New Roman" panose="02020603050405020304" pitchFamily="18" charset="0"/>
                <a:cs typeface="Times New Roman" panose="02020603050405020304" pitchFamily="18" charset="0"/>
              </a:rPr>
              <a:t>&gt;&gt;s[i].name&gt;&gt;s[i].num&gt;&gt;s[i].score;</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=0;i&lt;N-1;i++)</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for(j=0;j&lt;N-1-i;j</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if(s[j</a:t>
            </a:r>
            <a:r>
              <a:rPr lang="en-US" altLang="zh-CN" sz="2400" dirty="0">
                <a:latin typeface="Times New Roman" panose="02020603050405020304" pitchFamily="18" charset="0"/>
                <a:cs typeface="Times New Roman" panose="02020603050405020304" pitchFamily="18" charset="0"/>
              </a:rPr>
              <a:t>].score&gt;s[j+1].score)</a:t>
            </a:r>
          </a:p>
          <a:p>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student </a:t>
            </a:r>
            <a:r>
              <a:rPr lang="en-US" altLang="zh-CN" sz="2400" dirty="0" err="1">
                <a:latin typeface="Times New Roman" panose="02020603050405020304" pitchFamily="18" charset="0"/>
                <a:cs typeface="Times New Roman" panose="02020603050405020304" pitchFamily="18" charset="0"/>
              </a:rPr>
              <a:t>ts</a:t>
            </a:r>
            <a:r>
              <a:rPr lang="en-US" altLang="zh-CN" sz="2400" dirty="0">
                <a:latin typeface="Times New Roman" panose="02020603050405020304" pitchFamily="18" charset="0"/>
                <a:cs typeface="Times New Roman" panose="02020603050405020304" pitchFamily="18" charset="0"/>
              </a:rPr>
              <a:t>=s[j];</a:t>
            </a:r>
          </a:p>
          <a:p>
            <a:r>
              <a:rPr lang="en-US" altLang="zh-CN" sz="2400" dirty="0">
                <a:latin typeface="Times New Roman" panose="02020603050405020304" pitchFamily="18" charset="0"/>
                <a:cs typeface="Times New Roman" panose="02020603050405020304" pitchFamily="18" charset="0"/>
              </a:rPr>
              <a:t>                     s[j]=s[j+1];</a:t>
            </a:r>
          </a:p>
          <a:p>
            <a:r>
              <a:rPr lang="en-US" altLang="zh-CN" sz="2400" dirty="0">
                <a:latin typeface="Times New Roman" panose="02020603050405020304" pitchFamily="18" charset="0"/>
                <a:cs typeface="Times New Roman" panose="02020603050405020304" pitchFamily="18" charset="0"/>
              </a:rPr>
              <a:t>                     s[j+1]=</a:t>
            </a:r>
            <a:r>
              <a:rPr lang="en-US" altLang="zh-CN" sz="2400" dirty="0" err="1">
                <a:latin typeface="Times New Roman" panose="02020603050405020304" pitchFamily="18" charset="0"/>
                <a:cs typeface="Times New Roman" panose="02020603050405020304" pitchFamily="18" charset="0"/>
              </a:rPr>
              <a:t>ts</a:t>
            </a:r>
            <a:r>
              <a:rPr lang="en-US" altLang="zh-CN" sz="2400" dirty="0">
                <a:latin typeface="Times New Roman" panose="02020603050405020304" pitchFamily="18" charset="0"/>
                <a:cs typeface="Times New Roman" panose="02020603050405020304" pitchFamily="18" charset="0"/>
              </a:rPr>
              <a:t>;</a:t>
            </a: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p>
          <a:p>
            <a:pPr lvl="1"/>
            <a:r>
              <a:rPr lang="en-US" altLang="zh-CN" sz="2400" dirty="0">
                <a:latin typeface="Times New Roman" panose="02020603050405020304" pitchFamily="18" charset="0"/>
                <a:cs typeface="Times New Roman" panose="02020603050405020304" pitchFamily="18" charset="0"/>
              </a:rPr>
              <a:t>for(</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=0;i&lt;</a:t>
            </a:r>
            <a:r>
              <a:rPr lang="en-US" altLang="zh-CN" sz="2400" dirty="0" err="1">
                <a:latin typeface="Times New Roman" panose="02020603050405020304" pitchFamily="18" charset="0"/>
                <a:cs typeface="Times New Roman" panose="02020603050405020304" pitchFamily="18" charset="0"/>
              </a:rPr>
              <a:t>N;i</a:t>
            </a:r>
            <a:r>
              <a:rPr lang="en-US" altLang="zh-CN" sz="2400" dirty="0">
                <a:latin typeface="Times New Roman" panose="02020603050405020304" pitchFamily="18" charset="0"/>
                <a:cs typeface="Times New Roman" panose="02020603050405020304" pitchFamily="18" charset="0"/>
              </a:rPr>
              <a:t>++)</a:t>
            </a:r>
          </a:p>
          <a:p>
            <a:pPr lvl="1"/>
            <a:r>
              <a:rPr lang="pt-BR" altLang="zh-CN" sz="2400" dirty="0" smtClean="0">
                <a:latin typeface="Times New Roman" panose="02020603050405020304" pitchFamily="18" charset="0"/>
                <a:cs typeface="Times New Roman" panose="02020603050405020304" pitchFamily="18" charset="0"/>
              </a:rPr>
              <a:t>    fprintf(fp</a:t>
            </a:r>
            <a:r>
              <a:rPr lang="pt-BR" altLang="zh-CN" sz="2400" dirty="0">
                <a:latin typeface="Times New Roman" panose="02020603050405020304" pitchFamily="18" charset="0"/>
                <a:cs typeface="Times New Roman" panose="02020603050405020304" pitchFamily="18" charset="0"/>
              </a:rPr>
              <a:t>,"%s %s </a:t>
            </a:r>
            <a:r>
              <a:rPr lang="pt-BR" altLang="zh-CN" sz="2400" dirty="0" smtClean="0">
                <a:latin typeface="Times New Roman" panose="02020603050405020304" pitchFamily="18" charset="0"/>
                <a:cs typeface="Times New Roman" panose="02020603050405020304" pitchFamily="18" charset="0"/>
              </a:rPr>
              <a:t>%f\n</a:t>
            </a:r>
            <a:r>
              <a:rPr lang="pt-BR" altLang="zh-CN" sz="2400" dirty="0">
                <a:latin typeface="Times New Roman" panose="02020603050405020304" pitchFamily="18" charset="0"/>
                <a:cs typeface="Times New Roman" panose="02020603050405020304" pitchFamily="18" charset="0"/>
              </a:rPr>
              <a:t>",s[i].name,s[i].num,s[i].score);</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fclose</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if</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fopen</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student.txt","</a:t>
            </a:r>
            <a:r>
              <a:rPr lang="en-US" altLang="zh-CN" sz="2400" b="1" dirty="0" err="1">
                <a:solidFill>
                  <a:srgbClr val="C00000"/>
                </a:solidFill>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"))==NULL)</a:t>
            </a:r>
          </a:p>
          <a:p>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2"/>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&lt;&lt;"can't open student.txt";</a:t>
            </a:r>
          </a:p>
          <a:p>
            <a:pPr lvl="2"/>
            <a:r>
              <a:rPr lang="en-US" altLang="zh-CN" sz="2400" dirty="0">
                <a:latin typeface="Times New Roman" panose="02020603050405020304" pitchFamily="18" charset="0"/>
                <a:cs typeface="Times New Roman" panose="02020603050405020304" pitchFamily="18" charset="0"/>
              </a:rPr>
              <a:t>exit(1);</a:t>
            </a:r>
          </a:p>
          <a:p>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4124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328" y="116632"/>
            <a:ext cx="9505056" cy="4154984"/>
          </a:xfrm>
          <a:prstGeom prst="rect">
            <a:avLst/>
          </a:prstGeom>
          <a:noFill/>
          <a:ln>
            <a:solidFill>
              <a:srgbClr val="C00000"/>
            </a:solidFill>
          </a:ln>
        </p:spPr>
        <p:txBody>
          <a:bodyPr wrap="square" rtlCol="0">
            <a:spAutoFit/>
          </a:bodyPr>
          <a:lstStyle/>
          <a:p>
            <a:pPr lvl="1"/>
            <a:r>
              <a:rPr lang="en-US" altLang="zh-CN" sz="2400" dirty="0" smtClean="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a:t>
            </a:r>
            <a:r>
              <a:rPr lang="zh-CN" altLang="en-US" sz="2400" dirty="0">
                <a:latin typeface="Times New Roman" panose="02020603050405020304" pitchFamily="18" charset="0"/>
                <a:cs typeface="Times New Roman" panose="02020603050405020304" pitchFamily="18" charset="0"/>
              </a:rPr>
              <a:t>从文件中读取的数据：</a:t>
            </a:r>
            <a:r>
              <a:rPr lang="en-US" altLang="zh-CN" sz="2400" dirty="0">
                <a:latin typeface="Times New Roman" panose="02020603050405020304" pitchFamily="18" charset="0"/>
                <a:cs typeface="Times New Roman" panose="02020603050405020304" pitchFamily="18" charset="0"/>
              </a:rPr>
              <a:t>"&lt;&lt;</a:t>
            </a:r>
            <a:r>
              <a:rPr lang="en-US" altLang="zh-CN" sz="2400" dirty="0" err="1">
                <a:latin typeface="Times New Roman" panose="02020603050405020304" pitchFamily="18" charset="0"/>
                <a:cs typeface="Times New Roman" panose="02020603050405020304" pitchFamily="18" charset="0"/>
              </a:rPr>
              <a:t>endl</a:t>
            </a:r>
            <a:r>
              <a:rPr lang="en-US" altLang="zh-CN" sz="2400" dirty="0">
                <a:latin typeface="Times New Roman" panose="02020603050405020304" pitchFamily="18" charset="0"/>
                <a:cs typeface="Times New Roman" panose="02020603050405020304" pitchFamily="18" charset="0"/>
              </a:rPr>
              <a:t>;</a:t>
            </a:r>
          </a:p>
          <a:p>
            <a:pPr lvl="1"/>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a:t>
            </a:r>
          </a:p>
          <a:p>
            <a:pPr lvl="1"/>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while(</a:t>
            </a:r>
            <a:r>
              <a:rPr lang="en-US" altLang="zh-CN" sz="2400" dirty="0" err="1" smtClean="0">
                <a:latin typeface="Times New Roman" panose="02020603050405020304" pitchFamily="18" charset="0"/>
                <a:cs typeface="Times New Roman" panose="02020603050405020304" pitchFamily="18" charset="0"/>
              </a:rPr>
              <a:t>fscanf</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s%s%</a:t>
            </a:r>
            <a:r>
              <a:rPr lang="en-US" altLang="zh-CN" sz="2400" b="1" dirty="0" err="1">
                <a:solidFill>
                  <a:srgbClr val="C00000"/>
                </a:solidFill>
                <a:latin typeface="Times New Roman" panose="02020603050405020304" pitchFamily="18" charset="0"/>
                <a:cs typeface="Times New Roman" panose="02020603050405020304" pitchFamily="18" charset="0"/>
              </a:rPr>
              <a:t>lf</a:t>
            </a:r>
            <a:r>
              <a:rPr lang="en-US" altLang="zh-CN" sz="2400" dirty="0">
                <a:latin typeface="Times New Roman" panose="02020603050405020304" pitchFamily="18" charset="0"/>
                <a:cs typeface="Times New Roman" panose="02020603050405020304" pitchFamily="18" charset="0"/>
              </a:rPr>
              <a:t>",t[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name,t</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,&amp;t[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].score)==3)</a:t>
            </a:r>
          </a:p>
          <a:p>
            <a:pPr lvl="1"/>
            <a:r>
              <a:rPr lang="zh-CN" altLang="en-US"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r>
              <a:rPr lang="fr-FR" altLang="zh-CN" sz="2400" dirty="0">
                <a:latin typeface="Times New Roman" panose="02020603050405020304" pitchFamily="18" charset="0"/>
                <a:cs typeface="Times New Roman" panose="02020603050405020304" pitchFamily="18" charset="0"/>
              </a:rPr>
              <a:t>         cout&lt;&lt;t[i].name&lt;&lt;' '&lt;&lt;t[i].num&lt;&lt;' '&lt;&lt;t[i].score&lt;&lt;endl;</a:t>
            </a:r>
          </a:p>
          <a:p>
            <a:pPr lvl="1"/>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p>
          <a:p>
            <a:pPr lvl="1"/>
            <a:r>
              <a:rPr lang="zh-CN" altLang="en-US"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fclose</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a:t>
            </a:r>
          </a:p>
          <a:p>
            <a:pPr lvl="1"/>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system</a:t>
            </a:r>
            <a:r>
              <a:rPr lang="en-US" altLang="zh-CN" sz="2400" dirty="0">
                <a:latin typeface="Times New Roman" panose="02020603050405020304" pitchFamily="18" charset="0"/>
                <a:cs typeface="Times New Roman" panose="02020603050405020304" pitchFamily="18" charset="0"/>
              </a:rPr>
              <a:t>("pause");</a:t>
            </a:r>
          </a:p>
          <a:p>
            <a:pPr lvl="1"/>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return </a:t>
            </a:r>
            <a:r>
              <a:rPr lang="en-US" altLang="zh-CN" sz="2400" dirty="0">
                <a:latin typeface="Times New Roman" panose="02020603050405020304" pitchFamily="18" charset="0"/>
                <a:cs typeface="Times New Roman" panose="02020603050405020304" pitchFamily="18" charset="0"/>
              </a:rPr>
              <a:t>0;</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3" name="云形标注 2"/>
          <p:cNvSpPr/>
          <p:nvPr/>
        </p:nvSpPr>
        <p:spPr bwMode="auto">
          <a:xfrm>
            <a:off x="6312024" y="0"/>
            <a:ext cx="4464496" cy="736350"/>
          </a:xfrm>
          <a:prstGeom prst="cloudCallout">
            <a:avLst>
              <a:gd name="adj1" fmla="val -76314"/>
              <a:gd name="adj2" fmla="val 9388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为何前两个参数前不加</a:t>
            </a:r>
            <a:r>
              <a:rPr kumimoji="1" lang="en-US" altLang="zh-CN" sz="2000" b="1" dirty="0" smtClean="0">
                <a:solidFill>
                  <a:srgbClr val="C00000"/>
                </a:solidFill>
                <a:latin typeface="楷体" panose="02010609060101010101" pitchFamily="49" charset="-122"/>
                <a:ea typeface="楷体" panose="02010609060101010101" pitchFamily="49" charset="-122"/>
              </a:rPr>
              <a:t>&amp;</a:t>
            </a:r>
            <a:endParaRPr kumimoji="1" lang="zh-CN" altLang="en-US" sz="2000" b="1" dirty="0">
              <a:solidFill>
                <a:srgbClr val="C00000"/>
              </a:solidFill>
              <a:latin typeface="楷体" panose="02010609060101010101" pitchFamily="49" charset="-122"/>
              <a:ea typeface="楷体" panose="02010609060101010101" pitchFamily="49" charset="-122"/>
            </a:endParaRPr>
          </a:p>
        </p:txBody>
      </p:sp>
      <p:sp>
        <p:nvSpPr>
          <p:cNvPr id="5" name="云形标注 4"/>
          <p:cNvSpPr/>
          <p:nvPr/>
        </p:nvSpPr>
        <p:spPr bwMode="auto">
          <a:xfrm>
            <a:off x="7392144" y="1916832"/>
            <a:ext cx="4464496" cy="736350"/>
          </a:xfrm>
          <a:prstGeom prst="cloudCallout">
            <a:avLst>
              <a:gd name="adj1" fmla="val -31293"/>
              <a:gd name="adj2" fmla="val -14744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solidFill>
                  <a:srgbClr val="003300"/>
                </a:solidFill>
                <a:latin typeface="楷体" panose="02010609060101010101" pitchFamily="49" charset="-122"/>
                <a:ea typeface="楷体" panose="02010609060101010101" pitchFamily="49" charset="-122"/>
              </a:rPr>
              <a:t>调用</a:t>
            </a:r>
            <a:r>
              <a:rPr kumimoji="1" lang="en-US" altLang="zh-CN" sz="2000" b="1" dirty="0" err="1" smtClean="0">
                <a:solidFill>
                  <a:srgbClr val="003300"/>
                </a:solidFill>
                <a:latin typeface="楷体" panose="02010609060101010101" pitchFamily="49" charset="-122"/>
                <a:ea typeface="楷体" panose="02010609060101010101" pitchFamily="49" charset="-122"/>
              </a:rPr>
              <a:t>fscanf</a:t>
            </a:r>
            <a:r>
              <a:rPr kumimoji="1" lang="zh-CN" altLang="en-US" sz="2000" b="1" dirty="0" smtClean="0">
                <a:solidFill>
                  <a:srgbClr val="003300"/>
                </a:solidFill>
                <a:latin typeface="楷体" panose="02010609060101010101" pitchFamily="49" charset="-122"/>
                <a:ea typeface="楷体" panose="02010609060101010101" pitchFamily="49" charset="-122"/>
              </a:rPr>
              <a:t>成功</a:t>
            </a:r>
            <a:r>
              <a:rPr kumimoji="1" lang="zh-CN" altLang="en-US" sz="2000" b="1" dirty="0">
                <a:solidFill>
                  <a:srgbClr val="003300"/>
                </a:solidFill>
                <a:latin typeface="楷体" panose="02010609060101010101" pitchFamily="49" charset="-122"/>
                <a:ea typeface="楷体" panose="02010609060101010101" pitchFamily="49" charset="-122"/>
              </a:rPr>
              <a:t>返回</a:t>
            </a:r>
            <a:r>
              <a:rPr kumimoji="1" lang="zh-CN" altLang="en-US" sz="2000" b="1" dirty="0" smtClean="0">
                <a:solidFill>
                  <a:srgbClr val="003300"/>
                </a:solidFill>
                <a:latin typeface="楷体" panose="02010609060101010101" pitchFamily="49" charset="-122"/>
                <a:ea typeface="楷体" panose="02010609060101010101" pitchFamily="49" charset="-122"/>
              </a:rPr>
              <a:t>读取的</a:t>
            </a:r>
            <a:r>
              <a:rPr kumimoji="1" lang="zh-CN" altLang="en-US" sz="2000" b="1" dirty="0">
                <a:solidFill>
                  <a:srgbClr val="003300"/>
                </a:solidFill>
                <a:latin typeface="楷体" panose="02010609060101010101" pitchFamily="49" charset="-122"/>
                <a:ea typeface="楷体" panose="02010609060101010101" pitchFamily="49" charset="-122"/>
              </a:rPr>
              <a:t>数据的个数</a:t>
            </a:r>
            <a:endParaRPr kumimoji="1" lang="zh-CN" altLang="en-US" sz="2000" b="1" dirty="0">
              <a:solidFill>
                <a:srgbClr val="C00000"/>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8688288" y="2996952"/>
            <a:ext cx="3287241" cy="3462094"/>
          </a:xfrm>
          <a:prstGeom prst="rect">
            <a:avLst/>
          </a:prstGeom>
        </p:spPr>
      </p:pic>
      <p:pic>
        <p:nvPicPr>
          <p:cNvPr id="7" name="图片 6"/>
          <p:cNvPicPr>
            <a:picLocks noChangeAspect="1"/>
          </p:cNvPicPr>
          <p:nvPr/>
        </p:nvPicPr>
        <p:blipFill>
          <a:blip r:embed="rId3"/>
          <a:stretch>
            <a:fillRect/>
          </a:stretch>
        </p:blipFill>
        <p:spPr>
          <a:xfrm>
            <a:off x="2786658" y="4087234"/>
            <a:ext cx="3162300" cy="2562225"/>
          </a:xfrm>
          <a:prstGeom prst="rect">
            <a:avLst/>
          </a:prstGeom>
        </p:spPr>
      </p:pic>
    </p:spTree>
    <p:extLst>
      <p:ext uri="{BB962C8B-B14F-4D97-AF65-F5344CB8AC3E}">
        <p14:creationId xmlns:p14="http://schemas.microsoft.com/office/powerpoint/2010/main" val="17359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47328" y="0"/>
            <a:ext cx="7772400" cy="762000"/>
          </a:xfrm>
          <a:prstGeom prst="rect">
            <a:avLst/>
          </a:prstGeom>
          <a:noFill/>
          <a:ln w="9525">
            <a:noFill/>
            <a:miter lim="800000"/>
          </a:ln>
        </p:spPr>
        <p:txBody>
          <a:bodyPr anchor="ctr"/>
          <a:lstStyle/>
          <a:p>
            <a:r>
              <a:rPr lang="en-US" altLang="zh-CN" sz="3200" b="1" dirty="0" smtClean="0">
                <a:solidFill>
                  <a:schemeClr val="tx1"/>
                </a:solidFill>
                <a:latin typeface="楷体" panose="02010609060101010101" pitchFamily="49" charset="-122"/>
                <a:ea typeface="楷体" panose="02010609060101010101" pitchFamily="49" charset="-122"/>
              </a:rPr>
              <a:t>8.4.5 </a:t>
            </a:r>
            <a:r>
              <a:rPr lang="zh-CN" altLang="en-US" sz="3200" b="1" dirty="0">
                <a:solidFill>
                  <a:schemeClr val="tx1"/>
                </a:solidFill>
                <a:latin typeface="楷体" panose="02010609060101010101" pitchFamily="49" charset="-122"/>
                <a:ea typeface="楷体" panose="02010609060101010101" pitchFamily="49" charset="-122"/>
              </a:rPr>
              <a:t>文件的随机读写</a:t>
            </a:r>
          </a:p>
        </p:txBody>
      </p:sp>
      <p:sp>
        <p:nvSpPr>
          <p:cNvPr id="40964" name="Text Box 5"/>
          <p:cNvSpPr txBox="1">
            <a:spLocks noChangeArrowheads="1"/>
          </p:cNvSpPr>
          <p:nvPr/>
        </p:nvSpPr>
        <p:spPr bwMode="auto">
          <a:xfrm>
            <a:off x="47328" y="908368"/>
            <a:ext cx="11017224" cy="1569660"/>
          </a:xfrm>
          <a:prstGeom prst="rect">
            <a:avLst/>
          </a:prstGeom>
          <a:noFill/>
          <a:ln w="9525">
            <a:noFill/>
            <a:miter lim="800000"/>
          </a:ln>
        </p:spPr>
        <p:txBody>
          <a:bodyPr wrap="square">
            <a:spAutoFit/>
          </a:bodyPr>
          <a:lstStyle/>
          <a:p>
            <a:pPr>
              <a:spcBef>
                <a:spcPct val="500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顺序读写文件只能从头开始，顺序读写各个</a:t>
            </a:r>
            <a:r>
              <a:rPr kumimoji="1" lang="zh-CN" altLang="en-US" sz="2400" b="1" dirty="0" smtClean="0">
                <a:solidFill>
                  <a:srgbClr val="003300"/>
                </a:solidFill>
                <a:latin typeface="楷体" panose="02010609060101010101" pitchFamily="49" charset="-122"/>
                <a:ea typeface="楷体" panose="02010609060101010101" pitchFamily="49" charset="-122"/>
              </a:rPr>
              <a:t>数据； </a:t>
            </a:r>
            <a:endParaRPr kumimoji="1" lang="zh-CN" altLang="en-US" sz="2400" b="1" dirty="0">
              <a:solidFill>
                <a:srgbClr val="003300"/>
              </a:solidFill>
              <a:latin typeface="楷体" panose="02010609060101010101" pitchFamily="49" charset="-122"/>
              <a:ea typeface="楷体" panose="02010609060101010101" pitchFamily="49" charset="-122"/>
            </a:endParaRPr>
          </a:p>
          <a:p>
            <a:pPr>
              <a:spcBef>
                <a:spcPct val="500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随机读写可按</a:t>
            </a:r>
            <a:r>
              <a:rPr kumimoji="1" lang="zh-CN" altLang="en-US" sz="2400" b="1" dirty="0" smtClean="0">
                <a:solidFill>
                  <a:srgbClr val="003300"/>
                </a:solidFill>
                <a:latin typeface="楷体" panose="02010609060101010101" pitchFamily="49" charset="-122"/>
                <a:ea typeface="楷体" panose="02010609060101010101" pitchFamily="49" charset="-122"/>
              </a:rPr>
              <a:t>需要定位文件位置指针； </a:t>
            </a:r>
            <a:endParaRPr kumimoji="1" lang="zh-CN" altLang="en-US" sz="2400" b="1" dirty="0">
              <a:solidFill>
                <a:srgbClr val="003300"/>
              </a:solidFill>
              <a:latin typeface="楷体" panose="02010609060101010101" pitchFamily="49" charset="-122"/>
              <a:ea typeface="楷体" panose="02010609060101010101" pitchFamily="49" charset="-122"/>
            </a:endParaRPr>
          </a:p>
          <a:p>
            <a:pPr>
              <a:spcBef>
                <a:spcPct val="50000"/>
              </a:spcBef>
              <a:buClr>
                <a:srgbClr val="C00000"/>
              </a:buClr>
              <a:buFont typeface="Wingdings" panose="05000000000000000000" pitchFamily="2" charset="2"/>
              <a:buChar char="Ø"/>
            </a:pPr>
            <a:r>
              <a:rPr kumimoji="1" lang="zh-CN" altLang="en-US" sz="2400" b="1" dirty="0" smtClean="0">
                <a:solidFill>
                  <a:srgbClr val="003300"/>
                </a:solidFill>
                <a:latin typeface="楷体" panose="02010609060101010101" pitchFamily="49" charset="-122"/>
                <a:ea typeface="楷体" panose="02010609060101010101" pitchFamily="49" charset="-122"/>
              </a:rPr>
              <a:t>实现</a:t>
            </a:r>
            <a:r>
              <a:rPr kumimoji="1" lang="zh-CN" altLang="en-US" sz="2400" b="1" dirty="0">
                <a:solidFill>
                  <a:srgbClr val="003300"/>
                </a:solidFill>
                <a:latin typeface="楷体" panose="02010609060101010101" pitchFamily="49" charset="-122"/>
                <a:ea typeface="楷体" panose="02010609060101010101" pitchFamily="49" charset="-122"/>
              </a:rPr>
              <a:t>文件定位、移动文件内部位置指针的函数主要有 </a:t>
            </a:r>
            <a:r>
              <a:rPr kumimoji="1" lang="en-US" altLang="zh-CN" sz="2400" b="1" dirty="0">
                <a:solidFill>
                  <a:srgbClr val="003300"/>
                </a:solidFill>
                <a:latin typeface="楷体" panose="02010609060101010101" pitchFamily="49" charset="-122"/>
                <a:ea typeface="楷体" panose="02010609060101010101" pitchFamily="49" charset="-122"/>
              </a:rPr>
              <a:t>rewind </a:t>
            </a:r>
            <a:r>
              <a:rPr kumimoji="1" lang="zh-CN" altLang="en-US" sz="2400" b="1" dirty="0">
                <a:solidFill>
                  <a:srgbClr val="003300"/>
                </a:solidFill>
                <a:latin typeface="楷体" panose="02010609060101010101" pitchFamily="49" charset="-122"/>
                <a:ea typeface="楷体" panose="02010609060101010101" pitchFamily="49" charset="-122"/>
              </a:rPr>
              <a:t>函数和</a:t>
            </a:r>
            <a:r>
              <a:rPr kumimoji="1" lang="en-US" altLang="zh-CN" sz="2400" b="1" dirty="0" err="1">
                <a:solidFill>
                  <a:srgbClr val="003300"/>
                </a:solidFill>
                <a:latin typeface="楷体" panose="02010609060101010101" pitchFamily="49" charset="-122"/>
                <a:ea typeface="楷体" panose="02010609060101010101" pitchFamily="49" charset="-122"/>
              </a:rPr>
              <a:t>fseek</a:t>
            </a:r>
            <a:r>
              <a:rPr kumimoji="1" lang="zh-CN" altLang="en-US" sz="2400" b="1" dirty="0">
                <a:solidFill>
                  <a:srgbClr val="003300"/>
                </a:solidFill>
                <a:latin typeface="楷体" panose="02010609060101010101" pitchFamily="49" charset="-122"/>
                <a:ea typeface="楷体" panose="02010609060101010101" pitchFamily="49" charset="-122"/>
              </a:rPr>
              <a:t>函数。 </a:t>
            </a:r>
          </a:p>
        </p:txBody>
      </p:sp>
      <p:sp>
        <p:nvSpPr>
          <p:cNvPr id="4" name="Text Box 4"/>
          <p:cNvSpPr txBox="1">
            <a:spLocks noChangeArrowheads="1"/>
          </p:cNvSpPr>
          <p:nvPr/>
        </p:nvSpPr>
        <p:spPr bwMode="auto">
          <a:xfrm>
            <a:off x="0" y="2852936"/>
            <a:ext cx="10992544" cy="2000548"/>
          </a:xfrm>
          <a:prstGeom prst="rect">
            <a:avLst/>
          </a:prstGeom>
          <a:noFill/>
          <a:ln w="9525">
            <a:noFill/>
            <a:miter lim="800000"/>
          </a:ln>
        </p:spPr>
        <p:txBody>
          <a:bodyPr wrap="square">
            <a:spAutoFit/>
          </a:bodyPr>
          <a:lstStyle/>
          <a:p>
            <a:pPr marL="457200" indent="-457200"/>
            <a:r>
              <a:rPr kumimoji="1" lang="en-US" altLang="zh-CN" sz="2800" b="1" dirty="0">
                <a:solidFill>
                  <a:schemeClr val="tx1"/>
                </a:solidFill>
                <a:latin typeface="楷体" panose="02010609060101010101" pitchFamily="49" charset="-122"/>
                <a:ea typeface="楷体" panose="02010609060101010101" pitchFamily="49" charset="-122"/>
              </a:rPr>
              <a:t>1.rewind </a:t>
            </a:r>
            <a:r>
              <a:rPr kumimoji="1" lang="zh-CN" altLang="en-US" sz="2800" b="1" dirty="0" smtClean="0">
                <a:solidFill>
                  <a:schemeClr val="tx1"/>
                </a:solidFill>
                <a:latin typeface="楷体" panose="02010609060101010101" pitchFamily="49" charset="-122"/>
                <a:ea typeface="楷体" panose="02010609060101010101" pitchFamily="49" charset="-122"/>
              </a:rPr>
              <a:t>函数</a:t>
            </a:r>
            <a:endParaRPr kumimoji="1" lang="en-US" altLang="zh-CN" sz="2800" dirty="0">
              <a:latin typeface="楷体" panose="02010609060101010101" pitchFamily="49" charset="-122"/>
              <a:ea typeface="楷体" panose="02010609060101010101" pitchFamily="49" charset="-122"/>
            </a:endParaRPr>
          </a:p>
          <a:p>
            <a:pPr marL="457200" indent="-457200"/>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p>
          <a:p>
            <a:pPr marL="457200" indent="-457200">
              <a:lnSpc>
                <a:spcPct val="150000"/>
              </a:lnSpc>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rewind(FILE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nSpc>
                <a:spcPct val="150000"/>
              </a:lnSpc>
            </a:pPr>
            <a:r>
              <a:rPr kumimoji="1" lang="zh-CN" altLang="en-US" sz="2400" b="1" dirty="0" smtClean="0">
                <a:solidFill>
                  <a:srgbClr val="003300"/>
                </a:solidFill>
                <a:latin typeface="楷体" panose="02010609060101010101" pitchFamily="49" charset="-122"/>
                <a:ea typeface="楷体" panose="02010609060101010101" pitchFamily="49" charset="-122"/>
              </a:rPr>
              <a:t>功能：使</a:t>
            </a:r>
            <a:r>
              <a:rPr kumimoji="1" lang="zh-CN" altLang="en-US" sz="2400" b="1" dirty="0">
                <a:solidFill>
                  <a:srgbClr val="003300"/>
                </a:solidFill>
                <a:latin typeface="楷体" panose="02010609060101010101" pitchFamily="49" charset="-122"/>
                <a:ea typeface="楷体" panose="02010609060101010101" pitchFamily="49" charset="-122"/>
              </a:rPr>
              <a:t>指示文件位置的指针</a:t>
            </a:r>
            <a:r>
              <a:rPr kumimoji="1" lang="zh-CN" altLang="en-US" sz="2400" b="1" dirty="0">
                <a:solidFill>
                  <a:srgbClr val="C00000"/>
                </a:solidFill>
                <a:latin typeface="楷体" panose="02010609060101010101" pitchFamily="49" charset="-122"/>
                <a:ea typeface="楷体" panose="02010609060101010101" pitchFamily="49" charset="-122"/>
              </a:rPr>
              <a:t>重新返回到文件开始</a:t>
            </a:r>
            <a:r>
              <a:rPr kumimoji="1" lang="zh-CN" altLang="en-US" sz="2400" b="1" dirty="0">
                <a:solidFill>
                  <a:srgbClr val="003300"/>
                </a:solidFill>
                <a:latin typeface="楷体" panose="02010609060101010101" pitchFamily="49" charset="-122"/>
                <a:ea typeface="楷体" panose="02010609060101010101" pitchFamily="49" charset="-122"/>
              </a:rPr>
              <a: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5"/>
          <p:cNvSpPr txBox="1">
            <a:spLocks noChangeArrowheads="1"/>
          </p:cNvSpPr>
          <p:nvPr/>
        </p:nvSpPr>
        <p:spPr bwMode="auto">
          <a:xfrm>
            <a:off x="32808" y="17478"/>
            <a:ext cx="11391783" cy="3496342"/>
          </a:xfrm>
          <a:prstGeom prst="rect">
            <a:avLst/>
          </a:prstGeom>
          <a:noFill/>
          <a:ln w="9525">
            <a:noFill/>
            <a:miter lim="800000"/>
          </a:ln>
        </p:spPr>
        <p:txBody>
          <a:bodyPr wrap="square">
            <a:spAutoFit/>
          </a:bodyPr>
          <a:lstStyle/>
          <a:p>
            <a:pPr marL="457200" indent="-457200">
              <a:lnSpc>
                <a:spcPct val="130000"/>
              </a:lnSpc>
              <a:spcBef>
                <a:spcPct val="30000"/>
              </a:spcBef>
            </a:pPr>
            <a:r>
              <a:rPr kumimoji="1" lang="en-US" altLang="zh-CN" sz="2800" b="1" dirty="0">
                <a:solidFill>
                  <a:schemeClr val="tx1"/>
                </a:solidFill>
                <a:latin typeface="楷体" panose="02010609060101010101" pitchFamily="49" charset="-122"/>
                <a:ea typeface="楷体" panose="02010609060101010101" pitchFamily="49" charset="-122"/>
              </a:rPr>
              <a:t>2.fseek </a:t>
            </a:r>
            <a:r>
              <a:rPr kumimoji="1" lang="zh-CN" altLang="en-US" sz="2800" b="1" dirty="0">
                <a:solidFill>
                  <a:schemeClr val="tx1"/>
                </a:solidFill>
                <a:latin typeface="楷体" panose="02010609060101010101" pitchFamily="49" charset="-122"/>
                <a:ea typeface="楷体" panose="02010609060101010101" pitchFamily="49" charset="-122"/>
              </a:rPr>
              <a:t>函数</a:t>
            </a:r>
          </a:p>
          <a:p>
            <a:pPr marL="457200" indent="-457200">
              <a:lnSpc>
                <a:spcPct val="13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原型</a:t>
            </a:r>
            <a:r>
              <a:rPr kumimoji="1" lang="zh-CN" altLang="en-US" sz="2400" b="1" dirty="0">
                <a:solidFill>
                  <a:srgbClr val="003300"/>
                </a:solidFill>
                <a:latin typeface="楷体" panose="02010609060101010101" pitchFamily="49" charset="-122"/>
                <a:ea typeface="楷体" panose="02010609060101010101" pitchFamily="49" charset="-122"/>
              </a:rPr>
              <a:t>：</a:t>
            </a:r>
          </a:p>
          <a:p>
            <a:pPr marL="457200" indent="-457200">
              <a:lnSpc>
                <a:spcPct val="150000"/>
              </a:lnSpc>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zh-CN" altLang="en-US" sz="2400" b="1" dirty="0" smtClean="0">
                <a:solidFill>
                  <a:srgbClr val="003300"/>
                </a:solidFill>
                <a:latin typeface="楷体" panose="02010609060101010101" pitchFamily="49" charset="-122"/>
                <a:ea typeface="楷体" panose="02010609060101010101" pitchFamily="49" charset="-122"/>
              </a:rPr>
              <a:t>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fseek</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(FILE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fp</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long offset, </a:t>
            </a:r>
            <a:r>
              <a:rPr kumimoji="1" lang="en-US" altLang="zh-CN" sz="2400" dirty="0" err="1">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whence)</a:t>
            </a:r>
          </a:p>
          <a:p>
            <a:pPr marL="457200" indent="-457200">
              <a:lnSpc>
                <a:spcPct val="13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功能：</a:t>
            </a:r>
            <a:endParaRPr kumimoji="1" lang="en-US" altLang="zh-CN" sz="2400" b="1" dirty="0" smtClean="0">
              <a:solidFill>
                <a:srgbClr val="003300"/>
              </a:solidFill>
              <a:latin typeface="楷体" panose="02010609060101010101" pitchFamily="49" charset="-122"/>
              <a:ea typeface="楷体" panose="02010609060101010101" pitchFamily="49" charset="-122"/>
            </a:endParaRPr>
          </a:p>
          <a:p>
            <a:pPr>
              <a:lnSpc>
                <a:spcPct val="130000"/>
              </a:lnSpc>
              <a:spcBef>
                <a:spcPct val="30000"/>
              </a:spcBef>
            </a:pPr>
            <a:r>
              <a:rPr kumimoji="1" lang="zh-CN" altLang="en-US" sz="2400" b="1" dirty="0" smtClean="0">
                <a:solidFill>
                  <a:srgbClr val="003300"/>
                </a:solidFill>
                <a:latin typeface="楷体" panose="02010609060101010101" pitchFamily="49" charset="-122"/>
                <a:ea typeface="楷体" panose="02010609060101010101" pitchFamily="49" charset="-122"/>
              </a:rPr>
              <a:t>一般</a:t>
            </a:r>
            <a:r>
              <a:rPr kumimoji="1" lang="zh-CN" altLang="en-US" sz="2400" b="1" dirty="0">
                <a:solidFill>
                  <a:srgbClr val="003300"/>
                </a:solidFill>
                <a:latin typeface="楷体" panose="02010609060101010101" pitchFamily="49" charset="-122"/>
                <a:ea typeface="楷体" panose="02010609060101010101" pitchFamily="49" charset="-122"/>
              </a:rPr>
              <a:t>用于二进制模式打开的文件中，定位到流中指定的位置，如果成功返回</a:t>
            </a:r>
            <a:r>
              <a:rPr kumimoji="1" lang="en-US" altLang="zh-CN" sz="2400" b="1" dirty="0">
                <a:solidFill>
                  <a:srgbClr val="003300"/>
                </a:solidFill>
                <a:latin typeface="楷体" panose="02010609060101010101" pitchFamily="49" charset="-122"/>
                <a:ea typeface="楷体" panose="02010609060101010101" pitchFamily="49" charset="-122"/>
              </a:rPr>
              <a:t>0</a:t>
            </a:r>
            <a:r>
              <a:rPr kumimoji="1" lang="zh-CN" altLang="en-US" sz="2400" b="1" dirty="0">
                <a:solidFill>
                  <a:srgbClr val="003300"/>
                </a:solidFill>
                <a:latin typeface="楷体" panose="02010609060101010101" pitchFamily="49" charset="-122"/>
                <a:ea typeface="楷体" panose="02010609060101010101" pitchFamily="49" charset="-122"/>
              </a:rPr>
              <a:t>，参数</a:t>
            </a:r>
            <a:r>
              <a:rPr kumimoji="1" lang="en-US" altLang="zh-CN" sz="2400" b="1" dirty="0">
                <a:solidFill>
                  <a:srgbClr val="003300"/>
                </a:solidFill>
                <a:latin typeface="楷体" panose="02010609060101010101" pitchFamily="49" charset="-122"/>
                <a:ea typeface="楷体" panose="02010609060101010101" pitchFamily="49" charset="-122"/>
              </a:rPr>
              <a:t>offset</a:t>
            </a:r>
            <a:r>
              <a:rPr kumimoji="1" lang="zh-CN" altLang="en-US" sz="2400" b="1" dirty="0">
                <a:solidFill>
                  <a:srgbClr val="003300"/>
                </a:solidFill>
                <a:latin typeface="楷体" panose="02010609060101010101" pitchFamily="49" charset="-122"/>
                <a:ea typeface="楷体" panose="02010609060101010101" pitchFamily="49" charset="-122"/>
              </a:rPr>
              <a:t>是移动的字符数，用长整型表示；</a:t>
            </a:r>
            <a:r>
              <a:rPr kumimoji="1" lang="en-US" altLang="zh-CN" sz="2400" b="1" dirty="0">
                <a:solidFill>
                  <a:srgbClr val="003300"/>
                </a:solidFill>
                <a:latin typeface="楷体" panose="02010609060101010101" pitchFamily="49" charset="-122"/>
                <a:ea typeface="楷体" panose="02010609060101010101" pitchFamily="49" charset="-122"/>
              </a:rPr>
              <a:t>whence</a:t>
            </a:r>
            <a:r>
              <a:rPr kumimoji="1" lang="zh-CN" altLang="en-US" sz="2400" b="1" dirty="0">
                <a:solidFill>
                  <a:srgbClr val="003300"/>
                </a:solidFill>
                <a:latin typeface="楷体" panose="02010609060101010101" pitchFamily="49" charset="-122"/>
                <a:ea typeface="楷体" panose="02010609060101010101" pitchFamily="49" charset="-122"/>
              </a:rPr>
              <a:t>是移动的基准，常用符号常量表示。</a:t>
            </a:r>
          </a:p>
        </p:txBody>
      </p:sp>
      <p:graphicFrame>
        <p:nvGraphicFramePr>
          <p:cNvPr id="4" name="Group 104"/>
          <p:cNvGraphicFramePr>
            <a:graphicFrameLocks noGrp="1"/>
          </p:cNvGraphicFramePr>
          <p:nvPr>
            <p:extLst>
              <p:ext uri="{D42A27DB-BD31-4B8C-83A1-F6EECF244321}">
                <p14:modId xmlns:p14="http://schemas.microsoft.com/office/powerpoint/2010/main" val="160664607"/>
              </p:ext>
            </p:extLst>
          </p:nvPr>
        </p:nvGraphicFramePr>
        <p:xfrm>
          <a:off x="2351088" y="4436640"/>
          <a:ext cx="6985000" cy="2016696"/>
        </p:xfrm>
        <a:graphic>
          <a:graphicData uri="http://schemas.openxmlformats.org/drawingml/2006/table">
            <a:tbl>
              <a:tblPr/>
              <a:tblGrid>
                <a:gridCol w="2084070"/>
                <a:gridCol w="2222500"/>
                <a:gridCol w="2678430"/>
              </a:tblGrid>
              <a:tr h="504528">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符号常量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基  准  位 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SEEK_SET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文  件  开  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SEEK_CUR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当前读写的位置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056">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SEEK_END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en-US" altLang="zh-CN"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1" lang="zh-CN" altLang="en-US" sz="2200" b="1" i="0" u="none" strike="noStrike" cap="none" normalizeH="0" baseline="0" dirty="0">
                          <a:ln>
                            <a:noFill/>
                          </a:ln>
                          <a:solidFill>
                            <a:srgbClr val="003300"/>
                          </a:solidFill>
                          <a:effectLst/>
                          <a:latin typeface="楷体" panose="02010609060101010101" pitchFamily="49" charset="-122"/>
                          <a:ea typeface="楷体" panose="02010609060101010101" pitchFamily="49" charset="-122"/>
                          <a:cs typeface="Times New Roman" panose="02020603050405020304" pitchFamily="18" charset="0"/>
                        </a:rPr>
                        <a:t>文  件  尾  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105"/>
          <p:cNvSpPr txBox="1">
            <a:spLocks noChangeArrowheads="1"/>
          </p:cNvSpPr>
          <p:nvPr/>
        </p:nvSpPr>
        <p:spPr bwMode="auto">
          <a:xfrm>
            <a:off x="2927350" y="3832721"/>
            <a:ext cx="5616575" cy="460375"/>
          </a:xfrm>
          <a:prstGeom prst="rect">
            <a:avLst/>
          </a:prstGeom>
          <a:noFill/>
          <a:ln w="9525">
            <a:noFill/>
            <a:miter lim="800000"/>
          </a:ln>
        </p:spPr>
        <p:txBody>
          <a:bodyPr>
            <a:spAutoFit/>
          </a:bodyPr>
          <a:lstStyle/>
          <a:p>
            <a:pPr algn="ctr">
              <a:spcBef>
                <a:spcPct val="50000"/>
              </a:spcBef>
            </a:pPr>
            <a:r>
              <a:rPr kumimoji="1" lang="zh-CN" altLang="en-US" sz="2400" b="1" dirty="0">
                <a:solidFill>
                  <a:srgbClr val="003300"/>
                </a:solidFill>
                <a:latin typeface="楷体" panose="02010609060101010101" pitchFamily="49" charset="-122"/>
                <a:ea typeface="楷体" panose="02010609060101010101" pitchFamily="49" charset="-122"/>
              </a:rPr>
              <a:t>参数</a:t>
            </a:r>
            <a:r>
              <a:rPr kumimoji="1" lang="en-US" altLang="zh-CN" sz="2400" b="1" dirty="0">
                <a:solidFill>
                  <a:srgbClr val="003300"/>
                </a:solidFill>
                <a:latin typeface="楷体" panose="02010609060101010101" pitchFamily="49" charset="-122"/>
                <a:ea typeface="楷体" panose="02010609060101010101" pitchFamily="49" charset="-122"/>
              </a:rPr>
              <a:t>whence</a:t>
            </a:r>
            <a:r>
              <a:rPr kumimoji="1" lang="zh-CN" altLang="en-US" sz="2400" b="1" dirty="0">
                <a:solidFill>
                  <a:srgbClr val="003300"/>
                </a:solidFill>
                <a:latin typeface="楷体" panose="02010609060101010101" pitchFamily="49" charset="-122"/>
                <a:ea typeface="楷体" panose="02010609060101010101" pitchFamily="49" charset="-122"/>
              </a:rPr>
              <a:t>的意义</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4"/>
          <p:cNvSpPr txBox="1">
            <a:spLocks noChangeArrowheads="1"/>
          </p:cNvSpPr>
          <p:nvPr/>
        </p:nvSpPr>
        <p:spPr bwMode="auto">
          <a:xfrm>
            <a:off x="119336" y="260350"/>
            <a:ext cx="10873208" cy="4228850"/>
          </a:xfrm>
          <a:prstGeom prst="rect">
            <a:avLst/>
          </a:prstGeom>
          <a:noFill/>
          <a:ln w="9525">
            <a:noFill/>
            <a:miter lim="800000"/>
          </a:ln>
        </p:spPr>
        <p:txBody>
          <a:bodyPr wrap="square">
            <a:spAutoFit/>
          </a:bodyPr>
          <a:lstStyle/>
          <a:p>
            <a:pPr>
              <a:lnSpc>
                <a:spcPct val="140000"/>
              </a:lnSpc>
            </a:pPr>
            <a:r>
              <a:rPr kumimoji="1" lang="zh-CN" altLang="en-US" sz="2400" b="1" dirty="0" smtClean="0">
                <a:solidFill>
                  <a:srgbClr val="003300"/>
                </a:solidFill>
                <a:latin typeface="楷体" panose="02010609060101010101" pitchFamily="49" charset="-122"/>
                <a:ea typeface="楷体" panose="02010609060101010101" pitchFamily="49" charset="-122"/>
              </a:rPr>
              <a:t>例如</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40000"/>
              </a:lnSpc>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b="1" dirty="0" err="1" smtClean="0">
                <a:latin typeface="楷体" panose="02010609060101010101" pitchFamily="49" charset="-122"/>
                <a:ea typeface="楷体" panose="02010609060101010101" pitchFamily="49" charset="-122"/>
              </a:rPr>
              <a:t>fseek</a:t>
            </a:r>
            <a:r>
              <a:rPr kumimoji="1" lang="en-US" altLang="zh-CN" sz="2400" b="1" dirty="0" smtClean="0">
                <a:latin typeface="楷体" panose="02010609060101010101" pitchFamily="49" charset="-122"/>
                <a:ea typeface="楷体" panose="02010609060101010101" pitchFamily="49" charset="-122"/>
              </a:rPr>
              <a:t>(fp,1234L,SEEK_CUR);</a:t>
            </a:r>
          </a:p>
          <a:p>
            <a:pPr>
              <a:lnSpc>
                <a:spcPct val="140000"/>
              </a:lnSpc>
            </a:pPr>
            <a:r>
              <a:rPr kumimoji="1" lang="zh-CN" altLang="en-US" sz="2400" b="1" dirty="0" smtClean="0">
                <a:solidFill>
                  <a:srgbClr val="003300"/>
                </a:solidFill>
                <a:latin typeface="楷体" panose="02010609060101010101" pitchFamily="49" charset="-122"/>
                <a:ea typeface="楷体" panose="02010609060101010101" pitchFamily="49" charset="-122"/>
              </a:rPr>
              <a:t>其</a:t>
            </a:r>
            <a:r>
              <a:rPr kumimoji="1" lang="zh-CN" altLang="en-US" sz="2400" b="1" dirty="0">
                <a:solidFill>
                  <a:srgbClr val="003300"/>
                </a:solidFill>
                <a:latin typeface="楷体" panose="02010609060101010101" pitchFamily="49" charset="-122"/>
                <a:ea typeface="楷体" panose="02010609060101010101" pitchFamily="49" charset="-122"/>
              </a:rPr>
              <a:t>功能是把读写位置从当前位置向后移动</a:t>
            </a:r>
            <a:r>
              <a:rPr kumimoji="1" lang="en-US" altLang="zh-CN" sz="2400" b="1" dirty="0">
                <a:solidFill>
                  <a:srgbClr val="003300"/>
                </a:solidFill>
                <a:latin typeface="楷体" panose="02010609060101010101" pitchFamily="49" charset="-122"/>
                <a:ea typeface="楷体" panose="02010609060101010101" pitchFamily="49" charset="-122"/>
              </a:rPr>
              <a:t>1234</a:t>
            </a:r>
            <a:r>
              <a:rPr kumimoji="1" lang="zh-CN" altLang="en-US" sz="2400" b="1" dirty="0">
                <a:solidFill>
                  <a:srgbClr val="003300"/>
                </a:solidFill>
                <a:latin typeface="楷体" panose="02010609060101010101" pitchFamily="49" charset="-122"/>
                <a:ea typeface="楷体" panose="02010609060101010101" pitchFamily="49" charset="-122"/>
              </a:rPr>
              <a:t>字节</a:t>
            </a:r>
            <a:r>
              <a:rPr kumimoji="1" lang="en-US" altLang="zh-CN" sz="2400" b="1" dirty="0">
                <a:solidFill>
                  <a:srgbClr val="003300"/>
                </a:solidFill>
                <a:latin typeface="楷体" panose="02010609060101010101" pitchFamily="49" charset="-122"/>
                <a:ea typeface="楷体" panose="02010609060101010101" pitchFamily="49" charset="-122"/>
              </a:rPr>
              <a:t>(L</a:t>
            </a:r>
            <a:r>
              <a:rPr kumimoji="1" lang="zh-CN" altLang="en-US" sz="2400" b="1" dirty="0">
                <a:solidFill>
                  <a:srgbClr val="003300"/>
                </a:solidFill>
                <a:latin typeface="楷体" panose="02010609060101010101" pitchFamily="49" charset="-122"/>
                <a:ea typeface="楷体" panose="02010609060101010101" pitchFamily="49" charset="-122"/>
              </a:rPr>
              <a:t>后缀表示长整数</a:t>
            </a:r>
            <a:r>
              <a:rPr kumimoji="1" lang="en-US" altLang="zh-CN" sz="2400" b="1" dirty="0">
                <a:solidFill>
                  <a:srgbClr val="003300"/>
                </a:solidFill>
                <a:latin typeface="楷体" panose="02010609060101010101" pitchFamily="49"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40000"/>
              </a:lnSpc>
            </a:pPr>
            <a:r>
              <a:rPr kumimoji="1" lang="zh-CN" altLang="en-US" sz="2400" b="1" dirty="0" smtClean="0">
                <a:solidFill>
                  <a:srgbClr val="003300"/>
                </a:solidFill>
                <a:latin typeface="楷体" panose="02010609060101010101" pitchFamily="49" charset="-122"/>
                <a:ea typeface="楷体" panose="02010609060101010101" pitchFamily="49" charset="-122"/>
              </a:rPr>
              <a:t>又</a:t>
            </a:r>
            <a:r>
              <a:rPr kumimoji="1" lang="zh-CN" altLang="en-US" sz="2400" b="1" dirty="0">
                <a:solidFill>
                  <a:srgbClr val="003300"/>
                </a:solidFill>
                <a:latin typeface="楷体" panose="02010609060101010101" pitchFamily="49" charset="-122"/>
                <a:ea typeface="楷体" panose="02010609060101010101" pitchFamily="49" charset="-122"/>
              </a:rPr>
              <a:t>如：</a:t>
            </a:r>
          </a:p>
          <a:p>
            <a:pPr>
              <a:lnSpc>
                <a:spcPct val="140000"/>
              </a:lnSpc>
            </a:pPr>
            <a:r>
              <a:rPr kumimoji="1" lang="zh-CN" altLang="en-US" sz="2400" b="1" dirty="0">
                <a:solidFill>
                  <a:srgbClr val="003300"/>
                </a:solidFill>
                <a:latin typeface="楷体" panose="02010609060101010101" pitchFamily="49" charset="-122"/>
                <a:ea typeface="楷体" panose="02010609060101010101" pitchFamily="49" charset="-122"/>
              </a:rPr>
              <a:t>    </a:t>
            </a:r>
            <a:r>
              <a:rPr kumimoji="1" lang="en-US" altLang="zh-CN" sz="2400" b="1" dirty="0" err="1" smtClean="0">
                <a:latin typeface="楷体" panose="02010609060101010101" pitchFamily="49" charset="-122"/>
                <a:ea typeface="楷体" panose="02010609060101010101" pitchFamily="49" charset="-122"/>
              </a:rPr>
              <a:t>fseek</a:t>
            </a:r>
            <a:r>
              <a:rPr kumimoji="1" lang="en-US" altLang="zh-CN" sz="2400" b="1" dirty="0" smtClean="0">
                <a:latin typeface="楷体" panose="02010609060101010101" pitchFamily="49" charset="-122"/>
                <a:ea typeface="楷体" panose="02010609060101010101" pitchFamily="49" charset="-122"/>
              </a:rPr>
              <a:t>(fp,-20L,2</a:t>
            </a:r>
            <a:r>
              <a:rPr kumimoji="1" lang="en-US" altLang="zh-CN" sz="2400" b="1" dirty="0">
                <a:latin typeface="楷体" panose="02010609060101010101" pitchFamily="49" charset="-122"/>
                <a:ea typeface="楷体" panose="02010609060101010101" pitchFamily="49" charset="-122"/>
              </a:rPr>
              <a:t>);</a:t>
            </a:r>
          </a:p>
          <a:p>
            <a:pPr>
              <a:lnSpc>
                <a:spcPct val="140000"/>
              </a:lnSpc>
            </a:pPr>
            <a:r>
              <a:rPr kumimoji="1" lang="zh-CN" altLang="en-US" sz="2400" b="1" dirty="0" smtClean="0">
                <a:solidFill>
                  <a:srgbClr val="003300"/>
                </a:solidFill>
                <a:latin typeface="楷体" panose="02010609060101010101" pitchFamily="49" charset="-122"/>
                <a:ea typeface="楷体" panose="02010609060101010101" pitchFamily="49" charset="-122"/>
              </a:rPr>
              <a:t>其</a:t>
            </a:r>
            <a:r>
              <a:rPr kumimoji="1" lang="zh-CN" altLang="en-US" sz="2400" b="1" dirty="0">
                <a:solidFill>
                  <a:srgbClr val="003300"/>
                </a:solidFill>
                <a:latin typeface="楷体" panose="02010609060101010101" pitchFamily="49" charset="-122"/>
                <a:ea typeface="楷体" panose="02010609060101010101" pitchFamily="49" charset="-122"/>
              </a:rPr>
              <a:t>功能是把读写</a:t>
            </a:r>
            <a:r>
              <a:rPr kumimoji="1" lang="zh-CN" altLang="en-US" sz="2400" b="1" dirty="0" smtClean="0">
                <a:solidFill>
                  <a:srgbClr val="003300"/>
                </a:solidFill>
                <a:latin typeface="楷体" panose="02010609060101010101" pitchFamily="49" charset="-122"/>
                <a:ea typeface="楷体" panose="02010609060101010101" pitchFamily="49" charset="-122"/>
              </a:rPr>
              <a:t>位置从文件末尾向前移动</a:t>
            </a:r>
            <a:r>
              <a:rPr kumimoji="1" lang="en-US" altLang="zh-CN" sz="2400" b="1" dirty="0" smtClean="0">
                <a:solidFill>
                  <a:srgbClr val="003300"/>
                </a:solidFill>
                <a:latin typeface="楷体" panose="02010609060101010101" pitchFamily="49" charset="-122"/>
                <a:ea typeface="楷体" panose="02010609060101010101" pitchFamily="49" charset="-122"/>
              </a:rPr>
              <a:t>20</a:t>
            </a:r>
            <a:r>
              <a:rPr kumimoji="1" lang="zh-CN" altLang="en-US" sz="2400" b="1" dirty="0">
                <a:solidFill>
                  <a:srgbClr val="003300"/>
                </a:solidFill>
                <a:latin typeface="楷体" panose="02010609060101010101" pitchFamily="49" charset="-122"/>
                <a:ea typeface="楷体" panose="02010609060101010101" pitchFamily="49" charset="-122"/>
              </a:rPr>
              <a:t>字节</a:t>
            </a:r>
            <a:r>
              <a:rPr kumimoji="1" lang="zh-CN" altLang="en-US" sz="2400" b="1" dirty="0" smtClean="0">
                <a:solidFill>
                  <a:srgbClr val="003300"/>
                </a:solidFill>
                <a:latin typeface="楷体" panose="02010609060101010101" pitchFamily="49" charset="-122"/>
                <a:ea typeface="楷体" panose="02010609060101010101" pitchFamily="49" charset="-122"/>
              </a:rPr>
              <a:t>。</a:t>
            </a:r>
            <a:endParaRPr kumimoji="1" lang="zh-CN" altLang="en-US" sz="2400" b="1" dirty="0">
              <a:solidFill>
                <a:srgbClr val="003300"/>
              </a:solidFill>
              <a:latin typeface="楷体" panose="02010609060101010101" pitchFamily="49" charset="-122"/>
              <a:ea typeface="楷体" panose="02010609060101010101" pitchFamily="49" charset="-122"/>
            </a:endParaRPr>
          </a:p>
          <a:p>
            <a:pPr>
              <a:lnSpc>
                <a:spcPct val="140000"/>
              </a:lnSpc>
            </a:pPr>
            <a:r>
              <a:rPr kumimoji="1" lang="zh-CN" altLang="en-US" sz="2400" b="1" dirty="0" smtClean="0">
                <a:solidFill>
                  <a:srgbClr val="C00000"/>
                </a:solidFill>
                <a:latin typeface="楷体" panose="02010609060101010101" pitchFamily="49" charset="-122"/>
                <a:ea typeface="楷体" panose="02010609060101010101" pitchFamily="49" charset="-122"/>
              </a:rPr>
              <a:t>注意</a:t>
            </a:r>
            <a:r>
              <a:rPr kumimoji="1" lang="en-US" altLang="zh-CN" sz="2400" b="1" dirty="0">
                <a:solidFill>
                  <a:srgbClr val="C00000"/>
                </a:solidFill>
                <a:latin typeface="楷体" panose="02010609060101010101" pitchFamily="49" charset="-122"/>
                <a:ea typeface="楷体" panose="02010609060101010101" pitchFamily="49" charset="-122"/>
              </a:rPr>
              <a:t>:</a:t>
            </a:r>
          </a:p>
          <a:p>
            <a:pPr>
              <a:lnSpc>
                <a:spcPct val="140000"/>
              </a:lnSpc>
            </a:pPr>
            <a:r>
              <a:rPr kumimoji="1" lang="zh-CN" altLang="en-US" sz="2400" b="1" dirty="0" smtClean="0">
                <a:solidFill>
                  <a:srgbClr val="003300"/>
                </a:solidFill>
                <a:latin typeface="楷体" panose="02010609060101010101" pitchFamily="49" charset="-122"/>
                <a:ea typeface="楷体" panose="02010609060101010101" pitchFamily="49" charset="-122"/>
              </a:rPr>
              <a:t>由于</a:t>
            </a:r>
            <a:r>
              <a:rPr kumimoji="1" lang="zh-CN" altLang="en-US" sz="2400" b="1" dirty="0">
                <a:solidFill>
                  <a:srgbClr val="003300"/>
                </a:solidFill>
                <a:latin typeface="楷体" panose="02010609060101010101" pitchFamily="49" charset="-122"/>
                <a:ea typeface="楷体" panose="02010609060101010101" pitchFamily="49" charset="-122"/>
              </a:rPr>
              <a:t>随机读写的一般是一个数据块，因此该函数常配合</a:t>
            </a:r>
            <a:r>
              <a:rPr kumimoji="1" lang="en-US" altLang="zh-CN" sz="2400" b="1" dirty="0" err="1">
                <a:solidFill>
                  <a:srgbClr val="003300"/>
                </a:solidFill>
                <a:latin typeface="楷体" panose="02010609060101010101" pitchFamily="49" charset="-122"/>
                <a:ea typeface="楷体" panose="02010609060101010101" pitchFamily="49" charset="-122"/>
              </a:rPr>
              <a:t>fread</a:t>
            </a:r>
            <a:r>
              <a:rPr kumimoji="1" lang="zh-CN" altLang="en-US" sz="2400" b="1" dirty="0">
                <a:solidFill>
                  <a:srgbClr val="003300"/>
                </a:solidFill>
                <a:latin typeface="楷体" panose="02010609060101010101" pitchFamily="49" charset="-122"/>
                <a:ea typeface="楷体" panose="02010609060101010101" pitchFamily="49" charset="-122"/>
              </a:rPr>
              <a:t>和</a:t>
            </a:r>
            <a:r>
              <a:rPr kumimoji="1" lang="en-US" altLang="zh-CN" sz="2400" b="1" dirty="0" err="1">
                <a:solidFill>
                  <a:srgbClr val="003300"/>
                </a:solidFill>
                <a:latin typeface="楷体" panose="02010609060101010101" pitchFamily="49" charset="-122"/>
                <a:ea typeface="楷体" panose="02010609060101010101" pitchFamily="49" charset="-122"/>
              </a:rPr>
              <a:t>fwrite</a:t>
            </a:r>
            <a:r>
              <a:rPr kumimoji="1" lang="zh-CN" altLang="en-US" sz="2400" b="1" dirty="0">
                <a:solidFill>
                  <a:srgbClr val="003300"/>
                </a:solidFill>
                <a:latin typeface="楷体" panose="02010609060101010101" pitchFamily="49" charset="-122"/>
                <a:ea typeface="楷体" panose="02010609060101010101" pitchFamily="49" charset="-122"/>
              </a:rPr>
              <a:t>函数使用。</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4"/>
          <p:cNvSpPr txBox="1">
            <a:spLocks noChangeArrowheads="1"/>
          </p:cNvSpPr>
          <p:nvPr/>
        </p:nvSpPr>
        <p:spPr bwMode="auto">
          <a:xfrm>
            <a:off x="191344" y="44450"/>
            <a:ext cx="9577064" cy="461665"/>
          </a:xfrm>
          <a:prstGeom prst="rect">
            <a:avLst/>
          </a:prstGeom>
          <a:noFill/>
          <a:ln w="9525">
            <a:noFill/>
            <a:miter lim="800000"/>
          </a:ln>
        </p:spPr>
        <p:txBody>
          <a:bodyPr wrap="square">
            <a:spAutoFit/>
          </a:bodyPr>
          <a:lstStyle/>
          <a:p>
            <a:pPr>
              <a:spcBef>
                <a:spcPct val="50000"/>
              </a:spcBef>
            </a:pPr>
            <a:r>
              <a:rPr kumimoji="1" lang="en-US" altLang="zh-CN" sz="2400" b="1" dirty="0" smtClean="0">
                <a:solidFill>
                  <a:schemeClr val="tx1"/>
                </a:solidFill>
                <a:latin typeface="楷体" panose="02010609060101010101" pitchFamily="49" charset="-122"/>
                <a:ea typeface="楷体" panose="02010609060101010101" pitchFamily="49" charset="-122"/>
              </a:rPr>
              <a:t>【</a:t>
            </a:r>
            <a:r>
              <a:rPr kumimoji="1" lang="zh-CN" altLang="en-US" sz="2400" b="1" dirty="0" smtClean="0">
                <a:solidFill>
                  <a:schemeClr val="tx1"/>
                </a:solidFill>
                <a:latin typeface="楷体" panose="02010609060101010101" pitchFamily="49" charset="-122"/>
                <a:ea typeface="楷体" panose="02010609060101010101" pitchFamily="49" charset="-122"/>
              </a:rPr>
              <a:t>例</a:t>
            </a:r>
            <a:r>
              <a:rPr kumimoji="1" lang="en-US" altLang="zh-CN" sz="2400" b="1" dirty="0" smtClean="0">
                <a:solidFill>
                  <a:schemeClr val="tx1"/>
                </a:solidFill>
                <a:latin typeface="楷体" panose="02010609060101010101" pitchFamily="49" charset="-122"/>
                <a:ea typeface="楷体" panose="02010609060101010101" pitchFamily="49" charset="-122"/>
              </a:rPr>
              <a:t>8.6】</a:t>
            </a:r>
            <a:r>
              <a:rPr kumimoji="1" lang="zh-CN" altLang="en-US" sz="2400" b="1" dirty="0" smtClean="0">
                <a:latin typeface="楷体" panose="02010609060101010101" pitchFamily="49" charset="-122"/>
                <a:ea typeface="楷体" panose="02010609060101010101" pitchFamily="49" charset="-122"/>
              </a:rPr>
              <a:t>随机读写示例</a:t>
            </a:r>
            <a:endParaRPr kumimoji="1" lang="zh-CN" altLang="en-US" sz="2400" b="1" dirty="0">
              <a:latin typeface="楷体" panose="02010609060101010101" pitchFamily="49" charset="-122"/>
              <a:ea typeface="楷体" panose="02010609060101010101" pitchFamily="49" charset="-122"/>
            </a:endParaRPr>
          </a:p>
        </p:txBody>
      </p:sp>
      <p:sp>
        <p:nvSpPr>
          <p:cNvPr id="2" name="文本框 1"/>
          <p:cNvSpPr txBox="1"/>
          <p:nvPr/>
        </p:nvSpPr>
        <p:spPr>
          <a:xfrm>
            <a:off x="335360" y="476672"/>
            <a:ext cx="12385376" cy="6075509"/>
          </a:xfrm>
          <a:prstGeom prst="rect">
            <a:avLst/>
          </a:prstGeom>
          <a:noFill/>
          <a:ln>
            <a:solidFill>
              <a:srgbClr val="C00000"/>
            </a:solidFill>
          </a:ln>
        </p:spPr>
        <p:txBody>
          <a:bodyPr wrap="square" rtlCol="0">
            <a:spAutoFit/>
          </a:bodyPr>
          <a:lstStyle/>
          <a:p>
            <a:pPr>
              <a:lnSpc>
                <a:spcPct val="90000"/>
              </a:lnSpc>
            </a:pPr>
            <a:r>
              <a:rPr lang="en-US" altLang="zh-CN" sz="2400" dirty="0" smtClean="0">
                <a:latin typeface="Times New Roman" panose="02020603050405020304" pitchFamily="18" charset="0"/>
                <a:cs typeface="Times New Roman" panose="02020603050405020304" pitchFamily="18" charset="0"/>
              </a:rPr>
              <a:t>#include "</a:t>
            </a:r>
            <a:r>
              <a:rPr lang="en-US" altLang="zh-CN" sz="2400" dirty="0" err="1" smtClean="0">
                <a:latin typeface="Times New Roman" panose="02020603050405020304" pitchFamily="18" charset="0"/>
                <a:cs typeface="Times New Roman" panose="02020603050405020304" pitchFamily="18" charset="0"/>
              </a:rPr>
              <a:t>iostream</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smtClean="0">
                <a:latin typeface="Times New Roman" panose="02020603050405020304" pitchFamily="18" charset="0"/>
                <a:cs typeface="Times New Roman" panose="02020603050405020304" pitchFamily="18" charset="0"/>
              </a:rPr>
              <a:t>using namespace </a:t>
            </a:r>
            <a:r>
              <a:rPr lang="en-US" altLang="zh-CN" sz="2400" dirty="0" err="1" smtClean="0">
                <a:latin typeface="Times New Roman" panose="02020603050405020304" pitchFamily="18" charset="0"/>
                <a:cs typeface="Times New Roman" panose="02020603050405020304" pitchFamily="18" charset="0"/>
              </a:rPr>
              <a:t>std</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main()</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smtClean="0">
                <a:latin typeface="Times New Roman" panose="02020603050405020304" pitchFamily="18" charset="0"/>
                <a:cs typeface="Times New Roman" panose="02020603050405020304" pitchFamily="18" charset="0"/>
              </a:rPr>
              <a:t>{  FILE  *</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char s[100];</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if ((</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smtClean="0">
                <a:latin typeface="Times New Roman" panose="02020603050405020304" pitchFamily="18" charset="0"/>
                <a:cs typeface="Times New Roman" panose="02020603050405020304" pitchFamily="18" charset="0"/>
              </a:rPr>
              <a:t> = </a:t>
            </a:r>
            <a:r>
              <a:rPr lang="en-US" altLang="zh-CN" sz="2400" dirty="0" err="1" smtClean="0">
                <a:latin typeface="Times New Roman" panose="02020603050405020304" pitchFamily="18" charset="0"/>
                <a:cs typeface="Times New Roman" panose="02020603050405020304" pitchFamily="18" charset="0"/>
              </a:rPr>
              <a:t>fopen</a:t>
            </a:r>
            <a:r>
              <a:rPr lang="en-US" altLang="zh-CN" sz="2400" dirty="0" smtClean="0">
                <a:latin typeface="Times New Roman" panose="02020603050405020304" pitchFamily="18" charset="0"/>
                <a:cs typeface="Times New Roman" panose="02020603050405020304" pitchFamily="18" charset="0"/>
              </a:rPr>
              <a:t>("file.txt", "w+")) == NULL)</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   </a:t>
            </a:r>
            <a:r>
              <a:rPr lang="en-US" altLang="zh-CN" sz="2400" dirty="0" err="1" smtClean="0">
                <a:latin typeface="Times New Roman" panose="02020603050405020304" pitchFamily="18" charset="0"/>
                <a:cs typeface="Times New Roman" panose="02020603050405020304" pitchFamily="18" charset="0"/>
              </a:rPr>
              <a:t>cout</a:t>
            </a:r>
            <a:r>
              <a:rPr lang="en-US" altLang="zh-CN" sz="2400" dirty="0" smtClean="0">
                <a:latin typeface="Times New Roman" panose="02020603050405020304" pitchFamily="18" charset="0"/>
                <a:cs typeface="Times New Roman" panose="02020603050405020304" pitchFamily="18" charset="0"/>
              </a:rPr>
              <a:t> &lt;&lt; "can't open file.\n";     exit(0);     }</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fputs</a:t>
            </a:r>
            <a:r>
              <a:rPr lang="en-US" altLang="zh-CN" sz="2400" dirty="0" smtClean="0">
                <a:latin typeface="Times New Roman" panose="02020603050405020304" pitchFamily="18" charset="0"/>
                <a:cs typeface="Times New Roman" panose="02020603050405020304" pitchFamily="18" charset="0"/>
              </a:rPr>
              <a:t>("I love ", </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fputs</a:t>
            </a:r>
            <a:r>
              <a:rPr lang="en-US" altLang="zh-CN" sz="2400" dirty="0" smtClean="0">
                <a:latin typeface="Times New Roman" panose="02020603050405020304" pitchFamily="18" charset="0"/>
                <a:cs typeface="Times New Roman" panose="02020603050405020304" pitchFamily="18" charset="0"/>
              </a:rPr>
              <a:t>("China", </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fseek</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smtClean="0">
                <a:latin typeface="Times New Roman" panose="02020603050405020304" pitchFamily="18" charset="0"/>
                <a:cs typeface="Times New Roman" panose="02020603050405020304" pitchFamily="18" charset="0"/>
              </a:rPr>
              <a:t>, -5, SEEK_CUR);            </a:t>
            </a: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fgets</a:t>
            </a:r>
            <a:r>
              <a:rPr lang="en-US" altLang="zh-CN" sz="2400" dirty="0" smtClean="0">
                <a:latin typeface="Times New Roman" panose="02020603050405020304" pitchFamily="18" charset="0"/>
                <a:cs typeface="Times New Roman" panose="02020603050405020304" pitchFamily="18" charset="0"/>
              </a:rPr>
              <a:t>(s,100,fp); </a:t>
            </a: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cout</a:t>
            </a:r>
            <a:r>
              <a:rPr lang="en-US" altLang="zh-CN" sz="2400" dirty="0" smtClean="0">
                <a:latin typeface="Times New Roman" panose="02020603050405020304" pitchFamily="18" charset="0"/>
                <a:cs typeface="Times New Roman" panose="02020603050405020304" pitchFamily="18" charset="0"/>
              </a:rPr>
              <a:t> &lt;&lt; s &lt;&lt; </a:t>
            </a:r>
            <a:r>
              <a:rPr lang="en-US" altLang="zh-CN" sz="2400" dirty="0" err="1" smtClean="0">
                <a:latin typeface="Times New Roman" panose="02020603050405020304" pitchFamily="18" charset="0"/>
                <a:cs typeface="Times New Roman" panose="02020603050405020304" pitchFamily="18" charset="0"/>
              </a:rPr>
              <a:t>endl</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fseek</a:t>
            </a:r>
            <a:r>
              <a:rPr lang="en-US" altLang="zh-CN" sz="2400" dirty="0" smtClean="0">
                <a:latin typeface="Times New Roman" panose="02020603050405020304" pitchFamily="18" charset="0"/>
                <a:cs typeface="Times New Roman" panose="02020603050405020304" pitchFamily="18" charset="0"/>
              </a:rPr>
              <a:t>(fp,0, 2);                      </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fputc</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smtClean="0">
                <a:latin typeface="Times New Roman" panose="02020603050405020304" pitchFamily="18" charset="0"/>
                <a:cs typeface="Times New Roman" panose="02020603050405020304" pitchFamily="18" charset="0"/>
              </a:rPr>
              <a:t>);                       </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fclose</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system("pause");</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return 0;</a:t>
            </a:r>
            <a:endParaRPr lang="zh-CN" altLang="zh-CN" sz="2400" dirty="0" smtClean="0">
              <a:latin typeface="Times New Roman" panose="02020603050405020304" pitchFamily="18" charset="0"/>
              <a:cs typeface="Times New Roman" panose="02020603050405020304" pitchFamily="18" charset="0"/>
            </a:endParaRPr>
          </a:p>
          <a:p>
            <a:pPr>
              <a:lnSpc>
                <a:spcPct val="90000"/>
              </a:lnSpc>
            </a:pPr>
            <a:r>
              <a:rPr lang="en-US" altLang="zh-CN"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
        <p:nvSpPr>
          <p:cNvPr id="4" name="云形标注 3"/>
          <p:cNvSpPr/>
          <p:nvPr/>
        </p:nvSpPr>
        <p:spPr bwMode="auto">
          <a:xfrm>
            <a:off x="4799856" y="764704"/>
            <a:ext cx="5616624" cy="498644"/>
          </a:xfrm>
          <a:prstGeom prst="cloudCallout">
            <a:avLst>
              <a:gd name="adj1" fmla="val -62218"/>
              <a:gd name="adj2" fmla="val 24876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nSpc>
                <a:spcPct val="180000"/>
              </a:lnSpc>
            </a:pPr>
            <a:r>
              <a:rPr lang="en-US" altLang="zh-CN" sz="2000" dirty="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w+</a:t>
            </a:r>
            <a:r>
              <a:rPr lang="en-US" altLang="zh-CN" sz="2000" dirty="0">
                <a:latin typeface="Times New Roman" panose="02020603050405020304" pitchFamily="18" charset="0"/>
                <a:cs typeface="Times New Roman" panose="02020603050405020304" pitchFamily="18" charset="0"/>
              </a:rPr>
              <a:t>"</a:t>
            </a:r>
            <a:r>
              <a:rPr kumimoji="1" lang="zh-CN" altLang="en-US" sz="2200" b="1" dirty="0" smtClean="0">
                <a:latin typeface="楷体" panose="02010609060101010101" pitchFamily="49" charset="-122"/>
                <a:ea typeface="楷体" panose="02010609060101010101" pitchFamily="49" charset="-122"/>
              </a:rPr>
              <a:t>模式打开</a:t>
            </a:r>
            <a:r>
              <a:rPr kumimoji="1" lang="zh-CN" altLang="en-US" sz="2200" b="1" dirty="0" smtClean="0">
                <a:solidFill>
                  <a:srgbClr val="C00000"/>
                </a:solidFill>
                <a:latin typeface="楷体" panose="02010609060101010101" pitchFamily="49" charset="-122"/>
                <a:ea typeface="楷体" panose="02010609060101010101" pitchFamily="49" charset="-122"/>
              </a:rPr>
              <a:t>既可读又可写</a:t>
            </a:r>
            <a:endParaRPr kumimoji="1" lang="zh-CN" altLang="en-US" sz="2200" b="1" dirty="0">
              <a:solidFill>
                <a:srgbClr val="C00000"/>
              </a:solidFill>
              <a:latin typeface="楷体" panose="02010609060101010101" pitchFamily="49" charset="-122"/>
              <a:ea typeface="楷体" panose="02010609060101010101" pitchFamily="49" charset="-122"/>
            </a:endParaRPr>
          </a:p>
        </p:txBody>
      </p:sp>
      <p:sp>
        <p:nvSpPr>
          <p:cNvPr id="5" name="云形标注 4"/>
          <p:cNvSpPr/>
          <p:nvPr/>
        </p:nvSpPr>
        <p:spPr bwMode="auto">
          <a:xfrm>
            <a:off x="4583832" y="2901209"/>
            <a:ext cx="5112568" cy="498644"/>
          </a:xfrm>
          <a:prstGeom prst="cloudCallout">
            <a:avLst>
              <a:gd name="adj1" fmla="val -64829"/>
              <a:gd name="adj2" fmla="val 7576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zh-CN" sz="2200" b="1" dirty="0">
                <a:latin typeface="楷体" panose="02010609060101010101" pitchFamily="49" charset="-122"/>
                <a:ea typeface="楷体" panose="02010609060101010101" pitchFamily="49" charset="-122"/>
              </a:rPr>
              <a:t>将位置</a:t>
            </a:r>
            <a:r>
              <a:rPr kumimoji="1" lang="zh-CN" altLang="zh-CN" sz="2200" b="1" dirty="0" smtClean="0">
                <a:latin typeface="楷体" panose="02010609060101010101" pitchFamily="49" charset="-122"/>
                <a:ea typeface="楷体" panose="02010609060101010101" pitchFamily="49" charset="-122"/>
              </a:rPr>
              <a:t>指针</a:t>
            </a:r>
            <a:r>
              <a:rPr kumimoji="1" lang="zh-CN" altLang="en-US" sz="2200" b="1" dirty="0" smtClean="0">
                <a:latin typeface="楷体" panose="02010609060101010101" pitchFamily="49" charset="-122"/>
                <a:ea typeface="楷体" panose="02010609060101010101" pitchFamily="49" charset="-122"/>
              </a:rPr>
              <a:t>定位到</a:t>
            </a:r>
            <a:r>
              <a:rPr kumimoji="1" lang="zh-CN" altLang="zh-CN" sz="2200" b="1" dirty="0">
                <a:latin typeface="楷体" panose="02010609060101010101" pitchFamily="49" charset="-122"/>
                <a:ea typeface="楷体" panose="02010609060101010101" pitchFamily="49" charset="-122"/>
              </a:rPr>
              <a:t>指向</a:t>
            </a:r>
            <a:r>
              <a:rPr lang="en-US" altLang="zh-CN" sz="2000" dirty="0">
                <a:latin typeface="Times New Roman" panose="02020603050405020304" pitchFamily="18" charset="0"/>
                <a:cs typeface="Times New Roman" panose="02020603050405020304" pitchFamily="18" charset="0"/>
              </a:rPr>
              <a:t>'C</a:t>
            </a:r>
            <a:r>
              <a:rPr lang="en-US" altLang="zh-CN" sz="2000" dirty="0" smtClean="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sp>
        <p:nvSpPr>
          <p:cNvPr id="6" name="云形标注 5"/>
          <p:cNvSpPr/>
          <p:nvPr/>
        </p:nvSpPr>
        <p:spPr bwMode="auto">
          <a:xfrm>
            <a:off x="3647728" y="3658442"/>
            <a:ext cx="9217024" cy="498644"/>
          </a:xfrm>
          <a:prstGeom prst="cloudCallout">
            <a:avLst>
              <a:gd name="adj1" fmla="val -70566"/>
              <a:gd name="adj2" fmla="val 2213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200" b="1" dirty="0" smtClean="0">
                <a:latin typeface="楷体" panose="02010609060101010101" pitchFamily="49" charset="-122"/>
                <a:ea typeface="楷体" panose="02010609060101010101" pitchFamily="49" charset="-122"/>
              </a:rPr>
              <a:t>操作由写切换到读，从当前位置读取字符串到</a:t>
            </a:r>
            <a:r>
              <a:rPr kumimoji="1" lang="en-US" altLang="zh-CN" sz="2200" b="1" dirty="0" smtClean="0">
                <a:latin typeface="楷体" panose="02010609060101010101" pitchFamily="49" charset="-122"/>
                <a:ea typeface="楷体" panose="02010609060101010101" pitchFamily="49" charset="-122"/>
              </a:rPr>
              <a:t>s</a:t>
            </a:r>
            <a:endParaRPr lang="zh-CN" altLang="zh-CN" sz="2000" dirty="0">
              <a:latin typeface="Times New Roman" panose="02020603050405020304" pitchFamily="18" charset="0"/>
              <a:cs typeface="Times New Roman" panose="02020603050405020304" pitchFamily="18" charset="0"/>
            </a:endParaRPr>
          </a:p>
        </p:txBody>
      </p:sp>
      <p:sp>
        <p:nvSpPr>
          <p:cNvPr id="7" name="云形标注 6"/>
          <p:cNvSpPr/>
          <p:nvPr/>
        </p:nvSpPr>
        <p:spPr bwMode="auto">
          <a:xfrm>
            <a:off x="3143672" y="4331414"/>
            <a:ext cx="5112568" cy="498644"/>
          </a:xfrm>
          <a:prstGeom prst="cloudCallout">
            <a:avLst>
              <a:gd name="adj1" fmla="val -65504"/>
              <a:gd name="adj2" fmla="val 1002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zh-CN" sz="2200" b="1" dirty="0">
                <a:latin typeface="楷体" panose="02010609060101010101" pitchFamily="49" charset="-122"/>
                <a:ea typeface="楷体" panose="02010609060101010101" pitchFamily="49" charset="-122"/>
              </a:rPr>
              <a:t>将位置</a:t>
            </a:r>
            <a:r>
              <a:rPr kumimoji="1" lang="zh-CN" altLang="zh-CN" sz="2200" b="1" dirty="0" smtClean="0">
                <a:latin typeface="楷体" panose="02010609060101010101" pitchFamily="49" charset="-122"/>
                <a:ea typeface="楷体" panose="02010609060101010101" pitchFamily="49" charset="-122"/>
              </a:rPr>
              <a:t>指针</a:t>
            </a:r>
            <a:r>
              <a:rPr kumimoji="1" lang="zh-CN" altLang="en-US" sz="2200" b="1" dirty="0" smtClean="0">
                <a:latin typeface="楷体" panose="02010609060101010101" pitchFamily="49" charset="-122"/>
                <a:ea typeface="楷体" panose="02010609060101010101" pitchFamily="49" charset="-122"/>
              </a:rPr>
              <a:t>定位到文件尾</a:t>
            </a:r>
            <a:endParaRPr lang="zh-CN" altLang="zh-CN" sz="2000" dirty="0">
              <a:latin typeface="Times New Roman" panose="02020603050405020304" pitchFamily="18" charset="0"/>
              <a:cs typeface="Times New Roman" panose="02020603050405020304" pitchFamily="18" charset="0"/>
            </a:endParaRPr>
          </a:p>
        </p:txBody>
      </p:sp>
      <p:sp>
        <p:nvSpPr>
          <p:cNvPr id="8" name="云形标注 7"/>
          <p:cNvSpPr/>
          <p:nvPr/>
        </p:nvSpPr>
        <p:spPr bwMode="auto">
          <a:xfrm>
            <a:off x="3071664" y="4985551"/>
            <a:ext cx="7128792" cy="498644"/>
          </a:xfrm>
          <a:prstGeom prst="cloudCallout">
            <a:avLst>
              <a:gd name="adj1" fmla="val -62994"/>
              <a:gd name="adj2" fmla="val -4360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200" b="1" dirty="0" smtClean="0">
                <a:latin typeface="楷体" panose="02010609060101010101" pitchFamily="49" charset="-122"/>
                <a:ea typeface="楷体" panose="02010609060101010101" pitchFamily="49" charset="-122"/>
              </a:rPr>
              <a:t>操作由读切换到</a:t>
            </a:r>
            <a:r>
              <a:rPr kumimoji="1" lang="zh-CN" altLang="en-US" sz="2200" b="1" dirty="0">
                <a:latin typeface="楷体" panose="02010609060101010101" pitchFamily="49" charset="-122"/>
                <a:ea typeface="楷体" panose="02010609060101010101" pitchFamily="49" charset="-122"/>
              </a:rPr>
              <a:t>写</a:t>
            </a:r>
            <a:r>
              <a:rPr kumimoji="1" lang="zh-CN" altLang="en-US" sz="2200" b="1" dirty="0" smtClean="0">
                <a:latin typeface="楷体" panose="02010609060101010101" pitchFamily="49" charset="-122"/>
                <a:ea typeface="楷体" panose="02010609060101010101" pitchFamily="49" charset="-122"/>
              </a:rPr>
              <a:t>，向文件尾写入</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pic>
        <p:nvPicPr>
          <p:cNvPr id="10"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288" y="1479548"/>
            <a:ext cx="3024336" cy="122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784" y="5450390"/>
            <a:ext cx="3125375" cy="11017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43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9336" y="116632"/>
            <a:ext cx="7543800" cy="1008038"/>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eaLnBrk="1" hangingPunct="1"/>
            <a:r>
              <a:rPr lang="en-US" altLang="zh-CN" sz="3200" kern="0" dirty="0" smtClean="0">
                <a:solidFill>
                  <a:schemeClr val="tx1"/>
                </a:solidFill>
                <a:latin typeface="楷体" panose="02010609060101010101" pitchFamily="49" charset="-122"/>
                <a:ea typeface="楷体" panose="02010609060101010101" pitchFamily="49" charset="-122"/>
              </a:rPr>
              <a:t>8.5 </a:t>
            </a:r>
            <a:r>
              <a:rPr lang="zh-CN" altLang="en-US" sz="3200" kern="0" dirty="0" smtClean="0">
                <a:solidFill>
                  <a:schemeClr val="tx1"/>
                </a:solidFill>
                <a:latin typeface="楷体" panose="02010609060101010101" pitchFamily="49" charset="-122"/>
                <a:ea typeface="楷体" panose="02010609060101010101" pitchFamily="49" charset="-122"/>
              </a:rPr>
              <a:t>程序举例</a:t>
            </a:r>
            <a:endParaRPr lang="zh-CN" altLang="en-US" sz="3200" kern="0" dirty="0">
              <a:solidFill>
                <a:schemeClr val="tx1"/>
              </a:solidFill>
              <a:latin typeface="楷体" panose="02010609060101010101" pitchFamily="49" charset="-122"/>
              <a:ea typeface="楷体" panose="02010609060101010101" pitchFamily="49" charset="-122"/>
            </a:endParaRPr>
          </a:p>
        </p:txBody>
      </p:sp>
      <p:sp>
        <p:nvSpPr>
          <p:cNvPr id="3" name="矩形 2"/>
          <p:cNvSpPr/>
          <p:nvPr/>
        </p:nvSpPr>
        <p:spPr>
          <a:xfrm>
            <a:off x="34262" y="836712"/>
            <a:ext cx="10958282" cy="830997"/>
          </a:xfrm>
          <a:prstGeom prst="rect">
            <a:avLst/>
          </a:prstGeom>
        </p:spPr>
        <p:txBody>
          <a:bodyPr wrap="square">
            <a:spAutoFit/>
          </a:bodyPr>
          <a:lstStyle/>
          <a:p>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例</a:t>
            </a:r>
            <a:r>
              <a:rPr kumimoji="1" lang="en-US" altLang="zh-CN" sz="2400" b="1" dirty="0">
                <a:latin typeface="楷体" panose="02010609060101010101" pitchFamily="49" charset="-122"/>
                <a:ea typeface="楷体" panose="02010609060101010101" pitchFamily="49" charset="-122"/>
              </a:rPr>
              <a:t>8.6</a:t>
            </a:r>
            <a:r>
              <a:rPr kumimoji="1" lang="en-US" altLang="zh-CN" sz="2400" b="1" dirty="0" smtClean="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用记事本建立的</a:t>
            </a:r>
            <a:r>
              <a:rPr lang="en-US" altLang="zh-CN" sz="2400" dirty="0"/>
              <a:t>file1.txt</a:t>
            </a:r>
            <a:r>
              <a:rPr lang="zh-CN" altLang="zh-CN" sz="2400" b="1" dirty="0" smtClean="0">
                <a:latin typeface="楷体" panose="02010609060101010101" pitchFamily="49" charset="-122"/>
                <a:ea typeface="楷体" panose="02010609060101010101" pitchFamily="49" charset="-122"/>
              </a:rPr>
              <a:t>文件</a:t>
            </a:r>
            <a:r>
              <a:rPr lang="zh-CN" altLang="en-US" sz="2400" b="1" dirty="0" smtClean="0">
                <a:latin typeface="楷体" panose="02010609060101010101" pitchFamily="49" charset="-122"/>
                <a:ea typeface="楷体" panose="02010609060101010101" pitchFamily="49" charset="-122"/>
              </a:rPr>
              <a:t>如</a:t>
            </a:r>
            <a:r>
              <a:rPr lang="zh-CN" altLang="zh-CN" sz="2400" b="1" dirty="0" smtClean="0">
                <a:latin typeface="楷体" panose="02010609060101010101" pitchFamily="49" charset="-122"/>
                <a:ea typeface="楷体" panose="02010609060101010101" pitchFamily="49" charset="-122"/>
              </a:rPr>
              <a:t>图</a:t>
            </a:r>
            <a:r>
              <a:rPr lang="zh-CN" altLang="en-US" sz="2400" b="1" dirty="0">
                <a:latin typeface="楷体" panose="02010609060101010101" pitchFamily="49" charset="-122"/>
                <a:ea typeface="楷体" panose="02010609060101010101" pitchFamily="49" charset="-122"/>
              </a:rPr>
              <a:t>所示</a:t>
            </a:r>
            <a:r>
              <a:rPr lang="zh-CN" altLang="zh-CN" sz="2400" dirty="0" smtClean="0"/>
              <a:t>。</a:t>
            </a:r>
            <a:r>
              <a:rPr lang="zh-CN" altLang="zh-CN" sz="2400" b="1" dirty="0">
                <a:latin typeface="楷体" panose="02010609060101010101" pitchFamily="49" charset="-122"/>
                <a:ea typeface="楷体" panose="02010609060101010101" pitchFamily="49" charset="-122"/>
              </a:rPr>
              <a:t>统计该文件中每个出现过的数字字符出现的次数，并在屏幕上输出统计结果。</a:t>
            </a:r>
            <a:endParaRPr lang="zh-CN" altLang="en-US" sz="2400" b="1" dirty="0">
              <a:latin typeface="楷体" panose="02010609060101010101" pitchFamily="49" charset="-122"/>
              <a:ea typeface="楷体" panose="02010609060101010101" pitchFamily="49" charset="-122"/>
            </a:endParaRPr>
          </a:p>
        </p:txBody>
      </p:sp>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844750"/>
            <a:ext cx="6051365" cy="20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22717" y="4110097"/>
            <a:ext cx="11318301" cy="2539157"/>
          </a:xfrm>
          <a:prstGeom prst="rect">
            <a:avLst/>
          </a:prstGeom>
        </p:spPr>
        <p:txBody>
          <a:bodyPr wrap="square">
            <a:spAutoFit/>
          </a:bodyPr>
          <a:lstStyle/>
          <a:p>
            <a:pPr>
              <a:spcBef>
                <a:spcPts val="600"/>
              </a:spcBef>
            </a:pPr>
            <a:r>
              <a:rPr lang="zh-CN" altLang="en-US" sz="2400" b="1" dirty="0" smtClean="0">
                <a:latin typeface="楷体" panose="02010609060101010101" pitchFamily="49" charset="-122"/>
                <a:ea typeface="楷体" panose="02010609060101010101" pitchFamily="49" charset="-122"/>
              </a:rPr>
              <a:t>分析：</a:t>
            </a:r>
            <a:endParaRPr lang="en-US" altLang="zh-CN" sz="2400" b="1" dirty="0" smtClean="0">
              <a:latin typeface="楷体" panose="02010609060101010101" pitchFamily="49" charset="-122"/>
              <a:ea typeface="楷体" panose="02010609060101010101" pitchFamily="49" charset="-122"/>
            </a:endParaRPr>
          </a:p>
          <a:p>
            <a:pPr>
              <a:spcBef>
                <a:spcPts val="600"/>
              </a:spcBef>
            </a:pPr>
            <a:r>
              <a:rPr lang="zh-CN" altLang="en-US" sz="2400" b="1" dirty="0" smtClean="0">
                <a:latin typeface="楷体" panose="02010609060101010101" pitchFamily="49" charset="-122"/>
                <a:ea typeface="楷体" panose="02010609060101010101" pitchFamily="49" charset="-122"/>
              </a:rPr>
              <a:t>统计每个数字字符出现的次数，方法类似于此前介绍过的</a:t>
            </a:r>
            <a:r>
              <a:rPr lang="en-US" altLang="zh-CN" sz="2400" b="1" dirty="0" smtClean="0">
                <a:latin typeface="楷体" panose="02010609060101010101" pitchFamily="49" charset="-122"/>
                <a:ea typeface="楷体" panose="02010609060101010101" pitchFamily="49" charset="-122"/>
              </a:rPr>
              <a:t>26</a:t>
            </a:r>
            <a:r>
              <a:rPr lang="zh-CN" altLang="en-US" sz="2400" b="1" dirty="0" smtClean="0">
                <a:latin typeface="楷体" panose="02010609060101010101" pitchFamily="49" charset="-122"/>
                <a:ea typeface="楷体" panose="02010609060101010101" pitchFamily="49" charset="-122"/>
              </a:rPr>
              <a:t>个字母出现次数的统计</a:t>
            </a:r>
            <a:r>
              <a:rPr lang="en-US" altLang="zh-CN" sz="2400" b="1" dirty="0" smtClean="0">
                <a:latin typeface="楷体" panose="02010609060101010101" pitchFamily="49" charset="-122"/>
                <a:ea typeface="楷体" panose="02010609060101010101" pitchFamily="49" charset="-122"/>
              </a:rPr>
              <a:t>;</a:t>
            </a:r>
          </a:p>
          <a:p>
            <a:pPr>
              <a:spcBef>
                <a:spcPts val="600"/>
              </a:spcBef>
            </a:pPr>
            <a:r>
              <a:rPr lang="zh-CN" altLang="en-US" sz="2400" b="1" dirty="0" smtClean="0">
                <a:solidFill>
                  <a:srgbClr val="C00000"/>
                </a:solidFill>
                <a:latin typeface="楷体" panose="02010609060101010101" pitchFamily="49" charset="-122"/>
                <a:ea typeface="楷体" panose="02010609060101010101" pitchFamily="49" charset="-122"/>
              </a:rPr>
              <a:t>关键：</a:t>
            </a:r>
            <a:endParaRPr lang="en-US" altLang="zh-CN" sz="2400" b="1" dirty="0" smtClean="0">
              <a:solidFill>
                <a:srgbClr val="C00000"/>
              </a:solidFill>
              <a:latin typeface="楷体" panose="02010609060101010101" pitchFamily="49" charset="-122"/>
              <a:ea typeface="楷体" panose="02010609060101010101" pitchFamily="49" charset="-122"/>
            </a:endParaRPr>
          </a:p>
          <a:p>
            <a:pPr>
              <a:spcBef>
                <a:spcPts val="600"/>
              </a:spcBef>
            </a:pPr>
            <a:r>
              <a:rPr lang="zh-CN" altLang="en-US" sz="2400" b="1" dirty="0" smtClean="0">
                <a:latin typeface="楷体" panose="02010609060101010101" pitchFamily="49" charset="-122"/>
                <a:ea typeface="楷体" panose="02010609060101010101" pitchFamily="49" charset="-122"/>
              </a:rPr>
              <a:t>某</a:t>
            </a:r>
            <a:r>
              <a:rPr lang="zh-CN" altLang="zh-CN" sz="2400" b="1" dirty="0" smtClean="0">
                <a:latin typeface="楷体" panose="02010609060101010101" pitchFamily="49" charset="-122"/>
                <a:ea typeface="楷体" panose="02010609060101010101" pitchFamily="49" charset="-122"/>
              </a:rPr>
              <a:t>数字字符</a:t>
            </a:r>
            <a:r>
              <a:rPr lang="en-US" altLang="zh-CN" sz="2400" b="1" dirty="0" err="1" smtClean="0">
                <a:latin typeface="楷体" panose="02010609060101010101" pitchFamily="49" charset="-122"/>
                <a:ea typeface="楷体" panose="02010609060101010101" pitchFamily="49" charset="-122"/>
              </a:rPr>
              <a:t>ch</a:t>
            </a:r>
            <a:r>
              <a:rPr lang="zh-CN" altLang="zh-CN" sz="2400" b="1" dirty="0" smtClean="0">
                <a:latin typeface="楷体" panose="02010609060101010101" pitchFamily="49" charset="-122"/>
                <a:ea typeface="楷体" panose="02010609060101010101" pitchFamily="49" charset="-122"/>
              </a:rPr>
              <a:t>在数字字符表中的序号</a:t>
            </a:r>
            <a:r>
              <a:rPr lang="en-US" altLang="zh-CN" sz="2400" b="1" dirty="0" smtClean="0">
                <a:latin typeface="楷体" panose="02010609060101010101" pitchFamily="49" charset="-122"/>
                <a:ea typeface="楷体" panose="02010609060101010101" pitchFamily="49" charset="-122"/>
              </a:rPr>
              <a:t>k</a:t>
            </a:r>
            <a:r>
              <a:rPr lang="zh-CN" altLang="zh-CN" sz="2400" b="1" dirty="0" smtClean="0">
                <a:latin typeface="楷体" panose="02010609060101010101" pitchFamily="49" charset="-122"/>
                <a:ea typeface="楷体" panose="02010609060101010101" pitchFamily="49" charset="-122"/>
              </a:rPr>
              <a:t>（</a:t>
            </a:r>
            <a:r>
              <a:rPr lang="en-US" altLang="zh-CN" sz="2400" b="1" dirty="0" smtClean="0">
                <a:latin typeface="楷体" panose="02010609060101010101" pitchFamily="49" charset="-122"/>
                <a:ea typeface="楷体" panose="02010609060101010101" pitchFamily="49" charset="-122"/>
              </a:rPr>
              <a:t>k=</a:t>
            </a:r>
            <a:r>
              <a:rPr lang="en-US" altLang="zh-CN" sz="2400" b="1" dirty="0" err="1" smtClean="0">
                <a:latin typeface="楷体" panose="02010609060101010101" pitchFamily="49" charset="-122"/>
                <a:ea typeface="楷体" panose="02010609060101010101" pitchFamily="49" charset="-122"/>
              </a:rPr>
              <a:t>ch</a:t>
            </a:r>
            <a:r>
              <a:rPr lang="en-US" altLang="zh-CN" sz="2400" b="1" dirty="0" smtClean="0">
                <a:latin typeface="楷体" panose="02010609060101010101" pitchFamily="49" charset="-122"/>
                <a:ea typeface="楷体" panose="02010609060101010101" pitchFamily="49" charset="-122"/>
              </a:rPr>
              <a:t>-</a:t>
            </a:r>
            <a:r>
              <a:rPr lang="en-US" altLang="zh-CN" sz="2400" dirty="0"/>
              <a:t> '0' </a:t>
            </a:r>
            <a:r>
              <a:rPr lang="zh-CN"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就是该数字字符出现次数数组</a:t>
            </a:r>
            <a:r>
              <a:rPr lang="en-US" altLang="zh-CN" sz="2400" b="1" dirty="0" err="1" smtClean="0">
                <a:latin typeface="楷体" panose="02010609060101010101" pitchFamily="49" charset="-122"/>
                <a:ea typeface="楷体" panose="02010609060101010101" pitchFamily="49" charset="-122"/>
              </a:rPr>
              <a:t>num</a:t>
            </a:r>
            <a:r>
              <a:rPr lang="zh-CN" altLang="en-US" sz="2400" b="1" dirty="0" smtClean="0">
                <a:latin typeface="楷体" panose="02010609060101010101" pitchFamily="49" charset="-122"/>
                <a:ea typeface="楷体" panose="02010609060101010101" pitchFamily="49" charset="-122"/>
              </a:rPr>
              <a:t>的下标，即当读取到的字符</a:t>
            </a:r>
            <a:r>
              <a:rPr lang="en-US" altLang="zh-CN" sz="2400" b="1" dirty="0" err="1" smtClean="0">
                <a:latin typeface="楷体" panose="02010609060101010101" pitchFamily="49" charset="-122"/>
                <a:ea typeface="楷体" panose="02010609060101010101" pitchFamily="49" charset="-122"/>
              </a:rPr>
              <a:t>ch</a:t>
            </a:r>
            <a:r>
              <a:rPr lang="zh-CN" altLang="en-US" sz="2400" b="1" dirty="0" smtClean="0">
                <a:latin typeface="楷体" panose="02010609060101010101" pitchFamily="49" charset="-122"/>
                <a:ea typeface="楷体" panose="02010609060101010101" pitchFamily="49" charset="-122"/>
              </a:rPr>
              <a:t>为</a:t>
            </a:r>
            <a:r>
              <a:rPr lang="en-US" altLang="zh-CN" sz="2400" dirty="0"/>
              <a:t>'0'</a:t>
            </a:r>
            <a:r>
              <a:rPr lang="zh-CN" altLang="en-US" sz="2400" b="1" dirty="0" smtClean="0">
                <a:latin typeface="楷体" panose="02010609060101010101" pitchFamily="49" charset="-122"/>
                <a:ea typeface="楷体" panose="02010609060101010101" pitchFamily="49" charset="-122"/>
              </a:rPr>
              <a:t>时，</a:t>
            </a:r>
            <a:r>
              <a:rPr lang="en-US" altLang="zh-CN" sz="2400" b="1" dirty="0" err="1" smtClean="0">
                <a:latin typeface="楷体" panose="02010609060101010101" pitchFamily="49" charset="-122"/>
                <a:ea typeface="楷体" panose="02010609060101010101" pitchFamily="49" charset="-122"/>
              </a:rPr>
              <a:t>num</a:t>
            </a:r>
            <a:r>
              <a:rPr lang="en-US" altLang="zh-CN" sz="2400" b="1" dirty="0" smtClean="0">
                <a:latin typeface="楷体" panose="02010609060101010101" pitchFamily="49" charset="-122"/>
                <a:ea typeface="楷体" panose="02010609060101010101" pitchFamily="49" charset="-122"/>
              </a:rPr>
              <a:t>[0]</a:t>
            </a:r>
            <a:r>
              <a:rPr lang="zh-CN" altLang="en-US" sz="2400" b="1" dirty="0" smtClean="0">
                <a:latin typeface="楷体" panose="02010609060101010101" pitchFamily="49" charset="-122"/>
                <a:ea typeface="楷体" panose="02010609060101010101" pitchFamily="49" charset="-122"/>
              </a:rPr>
              <a:t>应该增加</a:t>
            </a: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次，</a:t>
            </a:r>
            <a:r>
              <a:rPr lang="en-US" altLang="zh-CN" sz="2400" b="1" dirty="0">
                <a:latin typeface="楷体" panose="02010609060101010101" pitchFamily="49" charset="-122"/>
                <a:ea typeface="楷体" panose="02010609060101010101" pitchFamily="49" charset="-122"/>
              </a:rPr>
              <a:t> </a:t>
            </a:r>
            <a:r>
              <a:rPr lang="en-US" altLang="zh-CN" sz="2400" b="1" dirty="0" err="1">
                <a:latin typeface="楷体" panose="02010609060101010101" pitchFamily="49" charset="-122"/>
                <a:ea typeface="楷体" panose="02010609060101010101" pitchFamily="49" charset="-122"/>
              </a:rPr>
              <a:t>ch</a:t>
            </a:r>
            <a:r>
              <a:rPr lang="zh-CN" altLang="en-US" sz="2400" b="1" dirty="0" smtClean="0">
                <a:latin typeface="楷体" panose="02010609060101010101" pitchFamily="49" charset="-122"/>
                <a:ea typeface="楷体" panose="02010609060101010101" pitchFamily="49" charset="-122"/>
              </a:rPr>
              <a:t>为</a:t>
            </a:r>
            <a:r>
              <a:rPr lang="en-US" altLang="zh-CN" sz="2400" dirty="0" smtClean="0"/>
              <a:t>'1'</a:t>
            </a:r>
            <a:r>
              <a:rPr lang="zh-CN" altLang="en-US" sz="2400" b="1" dirty="0" smtClean="0">
                <a:latin typeface="楷体" panose="02010609060101010101" pitchFamily="49" charset="-122"/>
                <a:ea typeface="楷体" panose="02010609060101010101" pitchFamily="49" charset="-122"/>
              </a:rPr>
              <a:t>时</a:t>
            </a:r>
            <a:r>
              <a:rPr lang="zh-CN" altLang="en-US" sz="2400" b="1" dirty="0">
                <a:latin typeface="楷体" panose="02010609060101010101" pitchFamily="49" charset="-122"/>
                <a:ea typeface="楷体" panose="02010609060101010101" pitchFamily="49" charset="-122"/>
              </a:rPr>
              <a:t>，</a:t>
            </a:r>
            <a:r>
              <a:rPr lang="en-US" altLang="zh-CN" sz="2400" b="1" dirty="0" err="1" smtClean="0">
                <a:latin typeface="楷体" panose="02010609060101010101" pitchFamily="49" charset="-122"/>
                <a:ea typeface="楷体" panose="02010609060101010101" pitchFamily="49" charset="-122"/>
              </a:rPr>
              <a:t>num</a:t>
            </a:r>
            <a:r>
              <a:rPr lang="en-US" altLang="zh-CN" sz="2400" b="1" dirty="0" smtClean="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应该增加</a:t>
            </a:r>
            <a:r>
              <a:rPr lang="en-US" altLang="zh-CN" sz="2400" b="1" dirty="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次，以此类推</a:t>
            </a:r>
            <a:endParaRPr lang="zh-CN" altLang="en-US"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278264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614" y="116632"/>
            <a:ext cx="5400600" cy="6370975"/>
          </a:xfrm>
          <a:prstGeom prst="rect">
            <a:avLst/>
          </a:prstGeom>
          <a:noFill/>
          <a:ln>
            <a:solidFill>
              <a:srgbClr val="C00000"/>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#include "</a:t>
            </a:r>
            <a:r>
              <a:rPr lang="en-US" altLang="zh-CN" sz="2400" dirty="0" err="1">
                <a:latin typeface="Times New Roman" panose="02020603050405020304" pitchFamily="18" charset="0"/>
                <a:cs typeface="Times New Roman" panose="02020603050405020304" pitchFamily="18" charset="0"/>
              </a:rPr>
              <a:t>iostream</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using namespace </a:t>
            </a:r>
            <a:r>
              <a:rPr lang="en-US" altLang="zh-CN" sz="2400" dirty="0" err="1">
                <a:latin typeface="Times New Roman" panose="02020603050405020304" pitchFamily="18" charset="0"/>
                <a:cs typeface="Times New Roman" panose="02020603050405020304" pitchFamily="18" charset="0"/>
              </a:rPr>
              <a:t>std</a:t>
            </a:r>
            <a:r>
              <a:rPr lang="en-US" altLang="zh-CN" sz="2400" dirty="0">
                <a:latin typeface="Times New Roman" panose="02020603050405020304" pitchFamily="18" charset="0"/>
                <a:cs typeface="Times New Roman" panose="02020603050405020304" pitchFamily="18" charset="0"/>
              </a:rPr>
              <a:t>;</a:t>
            </a:r>
          </a:p>
          <a:p>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main( )</a:t>
            </a:r>
          </a:p>
          <a:p>
            <a:r>
              <a:rPr lang="en-US" altLang="zh-CN" sz="2400" dirty="0" smtClean="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FILE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char </a:t>
            </a:r>
            <a:r>
              <a:rPr lang="en-US" altLang="zh-CN" sz="2400" dirty="0" err="1">
                <a:latin typeface="Times New Roman" panose="02020603050405020304" pitchFamily="18" charset="0"/>
                <a:cs typeface="Times New Roman" panose="02020603050405020304" pitchFamily="18" charset="0"/>
              </a:rPr>
              <a:t>ch</a:t>
            </a:r>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[10]={0},k;</a:t>
            </a:r>
          </a:p>
          <a:p>
            <a:r>
              <a:rPr lang="en-US" altLang="zh-CN" sz="2400" dirty="0" smtClean="0">
                <a:latin typeface="Times New Roman" panose="02020603050405020304" pitchFamily="18" charset="0"/>
                <a:cs typeface="Times New Roman" panose="02020603050405020304" pitchFamily="18" charset="0"/>
              </a:rPr>
              <a:t>    if</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fopen</a:t>
            </a:r>
            <a:r>
              <a:rPr lang="en-US" altLang="zh-CN" sz="2400" dirty="0">
                <a:latin typeface="Times New Roman" panose="02020603050405020304" pitchFamily="18" charset="0"/>
                <a:cs typeface="Times New Roman" panose="02020603050405020304" pitchFamily="18" charset="0"/>
              </a:rPr>
              <a:t>("file1.txt", "r"))==NULL)</a:t>
            </a:r>
          </a:p>
          <a:p>
            <a:r>
              <a:rPr lang="en-US" altLang="zh-CN" sz="2400" dirty="0" smtClean="0">
                <a:latin typeface="Times New Roman" panose="02020603050405020304" pitchFamily="18" charset="0"/>
                <a:cs typeface="Times New Roman" panose="02020603050405020304" pitchFamily="18" charset="0"/>
              </a:rPr>
              <a:t>   {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&lt;&lt;"can’t open file\n</a:t>
            </a:r>
            <a:r>
              <a:rPr lang="en-US" altLang="zh-CN" sz="2400" dirty="0" smtClean="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exit(0);</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while</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feof</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 </a:t>
            </a:r>
          </a:p>
          <a:p>
            <a:r>
              <a:rPr lang="en-US" altLang="zh-CN" sz="2400" dirty="0" smtClean="0">
                <a:latin typeface="Times New Roman" panose="02020603050405020304" pitchFamily="18" charset="0"/>
                <a:cs typeface="Times New Roman" panose="02020603050405020304" pitchFamily="18" charset="0"/>
              </a:rPr>
              <a:t>   {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ch</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fgetc</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if(</a:t>
            </a:r>
            <a:r>
              <a:rPr lang="en-US" altLang="zh-CN" sz="2400" dirty="0" err="1" smtClean="0">
                <a:latin typeface="Times New Roman" panose="02020603050405020304" pitchFamily="18" charset="0"/>
                <a:cs typeface="Times New Roman" panose="02020603050405020304" pitchFamily="18" charset="0"/>
              </a:rPr>
              <a:t>ch</a:t>
            </a:r>
            <a:r>
              <a:rPr lang="en-US" altLang="zh-CN" sz="2400" dirty="0">
                <a:latin typeface="Times New Roman" panose="02020603050405020304" pitchFamily="18" charset="0"/>
                <a:cs typeface="Times New Roman" panose="02020603050405020304" pitchFamily="18" charset="0"/>
              </a:rPr>
              <a:t>==EOF)</a:t>
            </a:r>
          </a:p>
          <a:p>
            <a:r>
              <a:rPr lang="en-US" altLang="zh-CN" sz="2400" dirty="0" smtClean="0">
                <a:latin typeface="Times New Roman" panose="02020603050405020304" pitchFamily="18" charset="0"/>
                <a:cs typeface="Times New Roman" panose="02020603050405020304" pitchFamily="18" charset="0"/>
              </a:rPr>
              <a:t>            break;</a:t>
            </a:r>
            <a:endParaRPr lang="en-US" altLang="zh-CN" sz="2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5807968" y="116632"/>
            <a:ext cx="6120680" cy="5262979"/>
          </a:xfrm>
          <a:prstGeom prst="rect">
            <a:avLst/>
          </a:prstGeom>
          <a:noFill/>
          <a:ln>
            <a:solidFill>
              <a:srgbClr val="C00000"/>
            </a:solidFill>
          </a:ln>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       else</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if(</a:t>
            </a:r>
            <a:r>
              <a:rPr lang="en-US" altLang="zh-CN" sz="2400" dirty="0" err="1" smtClean="0">
                <a:latin typeface="Times New Roman" panose="02020603050405020304" pitchFamily="18" charset="0"/>
                <a:cs typeface="Times New Roman" panose="02020603050405020304" pitchFamily="18" charset="0"/>
              </a:rPr>
              <a:t>ch</a:t>
            </a:r>
            <a:r>
              <a:rPr lang="en-US" altLang="zh-CN" sz="2400" dirty="0">
                <a:latin typeface="Times New Roman" panose="02020603050405020304" pitchFamily="18" charset="0"/>
                <a:cs typeface="Times New Roman" panose="02020603050405020304" pitchFamily="18" charset="0"/>
              </a:rPr>
              <a:t>&gt;='0'&amp;&amp;</a:t>
            </a:r>
            <a:r>
              <a:rPr lang="en-US" altLang="zh-CN" sz="2400" dirty="0" err="1">
                <a:latin typeface="Times New Roman" panose="02020603050405020304" pitchFamily="18" charset="0"/>
                <a:cs typeface="Times New Roman" panose="02020603050405020304" pitchFamily="18" charset="0"/>
              </a:rPr>
              <a:t>ch</a:t>
            </a:r>
            <a:r>
              <a:rPr lang="en-US" altLang="zh-CN" sz="2400" dirty="0">
                <a:latin typeface="Times New Roman" panose="02020603050405020304" pitchFamily="18" charset="0"/>
                <a:cs typeface="Times New Roman" panose="02020603050405020304" pitchFamily="18" charset="0"/>
              </a:rPr>
              <a:t>&lt;='9')</a:t>
            </a:r>
          </a:p>
          <a:p>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k=ch-'0</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num</a:t>
            </a:r>
            <a:r>
              <a:rPr lang="en-US" altLang="zh-CN" sz="2400" dirty="0" smtClean="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[k]+1;</a:t>
            </a:r>
          </a:p>
          <a:p>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fclose</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fp</a:t>
            </a:r>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for(k=0;k&lt;10;k</a:t>
            </a:r>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if(</a:t>
            </a:r>
            <a:r>
              <a:rPr lang="en-US" altLang="zh-CN" sz="2400" dirty="0" err="1" smtClean="0">
                <a:latin typeface="Times New Roman" panose="02020603050405020304" pitchFamily="18" charset="0"/>
                <a:cs typeface="Times New Roman" panose="02020603050405020304" pitchFamily="18" charset="0"/>
              </a:rPr>
              <a:t>num</a:t>
            </a:r>
            <a:r>
              <a:rPr lang="en-US" altLang="zh-CN" sz="2400" dirty="0" smtClean="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]!=0)</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&lt;&lt;k&lt;&lt;"</a:t>
            </a:r>
            <a:r>
              <a:rPr lang="zh-CN" altLang="en-US" sz="2400" dirty="0">
                <a:latin typeface="Times New Roman" panose="02020603050405020304" pitchFamily="18" charset="0"/>
                <a:cs typeface="Times New Roman" panose="02020603050405020304" pitchFamily="18" charset="0"/>
              </a:rPr>
              <a:t>出现</a:t>
            </a:r>
            <a:r>
              <a:rPr lang="en-US" altLang="zh-CN" sz="2400" dirty="0">
                <a:latin typeface="Times New Roman" panose="02020603050405020304" pitchFamily="18" charset="0"/>
                <a:cs typeface="Times New Roman" panose="02020603050405020304" pitchFamily="18" charset="0"/>
              </a:rPr>
              <a:t>"&lt;&lt;</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[k]&lt;&lt;"</a:t>
            </a:r>
            <a:r>
              <a:rPr lang="zh-CN" altLang="en-US" sz="2400" dirty="0">
                <a:latin typeface="Times New Roman" panose="02020603050405020304" pitchFamily="18" charset="0"/>
                <a:cs typeface="Times New Roman" panose="02020603050405020304" pitchFamily="18" charset="0"/>
              </a:rPr>
              <a:t>次</a:t>
            </a:r>
            <a:r>
              <a:rPr lang="en-US" altLang="zh-CN" sz="2400" dirty="0">
                <a:latin typeface="Times New Roman" panose="02020603050405020304" pitchFamily="18" charset="0"/>
                <a:cs typeface="Times New Roman" panose="02020603050405020304" pitchFamily="18" charset="0"/>
              </a:rPr>
              <a:t>"&lt;&lt;</a:t>
            </a:r>
            <a:r>
              <a:rPr lang="en-US" altLang="zh-CN" sz="2400" dirty="0" err="1">
                <a:latin typeface="Times New Roman" panose="02020603050405020304" pitchFamily="18" charset="0"/>
                <a:cs typeface="Times New Roman" panose="02020603050405020304" pitchFamily="18" charset="0"/>
              </a:rPr>
              <a:t>endl</a:t>
            </a:r>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system</a:t>
            </a:r>
            <a:r>
              <a:rPr lang="en-US" altLang="zh-CN" sz="2400" dirty="0">
                <a:latin typeface="Times New Roman" panose="02020603050405020304" pitchFamily="18" charset="0"/>
                <a:cs typeface="Times New Roman" panose="02020603050405020304" pitchFamily="18" charset="0"/>
              </a:rPr>
              <a:t>("pause");</a:t>
            </a:r>
          </a:p>
          <a:p>
            <a:r>
              <a:rPr lang="en-US" altLang="zh-CN" sz="2400" dirty="0" smtClean="0">
                <a:latin typeface="Times New Roman" panose="02020603050405020304" pitchFamily="18" charset="0"/>
                <a:cs typeface="Times New Roman" panose="02020603050405020304" pitchFamily="18" charset="0"/>
              </a:rPr>
              <a:t>    return </a:t>
            </a:r>
            <a:r>
              <a:rPr lang="en-US" altLang="zh-CN" sz="2400" dirty="0">
                <a:latin typeface="Times New Roman" panose="02020603050405020304" pitchFamily="18" charset="0"/>
                <a:cs typeface="Times New Roman" panose="02020603050405020304" pitchFamily="18" charset="0"/>
              </a:rPr>
              <a:t>0;</a:t>
            </a: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pic>
        <p:nvPicPr>
          <p:cNvPr id="7"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4653136"/>
            <a:ext cx="3395883" cy="204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云形标注 7"/>
          <p:cNvSpPr/>
          <p:nvPr/>
        </p:nvSpPr>
        <p:spPr bwMode="auto">
          <a:xfrm>
            <a:off x="6096000" y="2348880"/>
            <a:ext cx="7200800" cy="498644"/>
          </a:xfrm>
          <a:prstGeom prst="cloudCallout">
            <a:avLst>
              <a:gd name="adj1" fmla="val -36170"/>
              <a:gd name="adj2" fmla="val -20967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en-US" altLang="zh-CN" sz="2000" b="1" dirty="0">
                <a:latin typeface="楷体" panose="02010609060101010101" pitchFamily="49" charset="-122"/>
                <a:ea typeface="楷体" panose="02010609060101010101" pitchFamily="49" charset="-122"/>
              </a:rPr>
              <a:t>k</a:t>
            </a:r>
            <a:r>
              <a:rPr kumimoji="1" lang="zh-CN" altLang="en-US" sz="2000" b="1" dirty="0" smtClean="0">
                <a:latin typeface="楷体" panose="02010609060101010101" pitchFamily="49" charset="-122"/>
                <a:ea typeface="楷体" panose="02010609060101010101" pitchFamily="49" charset="-122"/>
              </a:rPr>
              <a:t>记录数字字符</a:t>
            </a:r>
            <a:r>
              <a:rPr kumimoji="1" lang="en-US" altLang="zh-CN" sz="2000" b="1" dirty="0" err="1" smtClean="0">
                <a:latin typeface="楷体" panose="02010609060101010101" pitchFamily="49" charset="-122"/>
                <a:ea typeface="楷体" panose="02010609060101010101" pitchFamily="49" charset="-122"/>
              </a:rPr>
              <a:t>ch</a:t>
            </a:r>
            <a:r>
              <a:rPr kumimoji="1" lang="zh-CN" altLang="en-US" sz="2000" b="1" dirty="0" smtClean="0">
                <a:latin typeface="楷体" panose="02010609060101010101" pitchFamily="49" charset="-122"/>
                <a:ea typeface="楷体" panose="02010609060101010101" pitchFamily="49" charset="-122"/>
              </a:rPr>
              <a:t>在数字字符表中的序号</a:t>
            </a:r>
            <a:endParaRPr lang="zh-CN" altLang="zh-CN" sz="2000" dirty="0">
              <a:latin typeface="Times New Roman" panose="02020603050405020304" pitchFamily="18" charset="0"/>
              <a:cs typeface="Times New Roman" panose="02020603050405020304" pitchFamily="18" charset="0"/>
            </a:endParaRPr>
          </a:p>
        </p:txBody>
      </p:sp>
      <p:sp>
        <p:nvSpPr>
          <p:cNvPr id="9" name="云形标注 8"/>
          <p:cNvSpPr/>
          <p:nvPr/>
        </p:nvSpPr>
        <p:spPr bwMode="auto">
          <a:xfrm>
            <a:off x="1802567" y="1412776"/>
            <a:ext cx="3645361" cy="720080"/>
          </a:xfrm>
          <a:prstGeom prst="cloudCallout">
            <a:avLst>
              <a:gd name="adj1" fmla="val -45636"/>
              <a:gd name="adj2" fmla="val 9464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依次存放</a:t>
            </a:r>
            <a:r>
              <a:rPr lang="en-US" altLang="zh-CN" sz="2000" dirty="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'~'9'</a:t>
            </a:r>
            <a:r>
              <a:rPr lang="zh-CN" altLang="en-US" sz="2000" b="1" dirty="0" smtClean="0">
                <a:latin typeface="楷体" panose="02010609060101010101" pitchFamily="49" charset="-122"/>
                <a:ea typeface="楷体" panose="02010609060101010101" pitchFamily="49" charset="-122"/>
                <a:cs typeface="Times New Roman" panose="02020603050405020304" pitchFamily="18" charset="0"/>
              </a:rPr>
              <a:t>出现的次数，初始化为</a:t>
            </a:r>
            <a:r>
              <a:rPr lang="en-US" altLang="zh-CN" sz="2000" b="1" dirty="0" smtClean="0">
                <a:latin typeface="楷体" panose="02010609060101010101" pitchFamily="49" charset="-122"/>
                <a:ea typeface="楷体" panose="02010609060101010101" pitchFamily="49" charset="-122"/>
                <a:cs typeface="Times New Roman" panose="02020603050405020304" pitchFamily="18" charset="0"/>
              </a:rPr>
              <a:t>0</a:t>
            </a:r>
            <a:endParaRPr lang="zh-CN"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509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8"/>
          <p:cNvSpPr txBox="1">
            <a:spLocks noChangeArrowheads="1"/>
          </p:cNvSpPr>
          <p:nvPr/>
        </p:nvSpPr>
        <p:spPr bwMode="auto">
          <a:xfrm>
            <a:off x="191344" y="0"/>
            <a:ext cx="8820150" cy="6616065"/>
          </a:xfrm>
          <a:prstGeom prst="rect">
            <a:avLst/>
          </a:prstGeom>
          <a:noFill/>
          <a:ln w="9525">
            <a:noFill/>
            <a:miter lim="800000"/>
          </a:ln>
        </p:spPr>
        <p:txBody>
          <a:bodyPr>
            <a:spAutoFit/>
          </a:bodyPr>
          <a:lstStyle/>
          <a:p>
            <a:pPr>
              <a:spcBef>
                <a:spcPct val="50000"/>
              </a:spcBef>
              <a:buFont typeface="Wingdings" panose="05000000000000000000" pitchFamily="2" charset="2"/>
              <a:buNone/>
            </a:pPr>
            <a:r>
              <a:rPr kumimoji="1" lang="en-US" altLang="zh-CN" sz="2800" b="1" dirty="0">
                <a:solidFill>
                  <a:schemeClr val="tx1"/>
                </a:solidFill>
                <a:latin typeface="楷体" panose="02010609060101010101" pitchFamily="49" charset="-122"/>
                <a:ea typeface="楷体" panose="02010609060101010101" pitchFamily="49" charset="-122"/>
              </a:rPr>
              <a:t>1</a:t>
            </a:r>
            <a:r>
              <a:rPr kumimoji="1" lang="zh-CN" altLang="en-US" sz="2800" b="1" dirty="0">
                <a:solidFill>
                  <a:schemeClr val="tx1"/>
                </a:solidFill>
                <a:latin typeface="楷体" panose="02010609060101010101" pitchFamily="49" charset="-122"/>
                <a:ea typeface="楷体" panose="02010609060101010101" pitchFamily="49" charset="-122"/>
              </a:rPr>
              <a:t>、</a:t>
            </a:r>
            <a:r>
              <a:rPr kumimoji="1" lang="en-US" altLang="zh-CN" sz="2800" b="1" dirty="0">
                <a:solidFill>
                  <a:schemeClr val="tx1"/>
                </a:solidFill>
                <a:latin typeface="楷体" panose="02010609060101010101" pitchFamily="49" charset="-122"/>
                <a:ea typeface="楷体" panose="02010609060101010101" pitchFamily="49" charset="-122"/>
              </a:rPr>
              <a:t>C</a:t>
            </a:r>
            <a:r>
              <a:rPr kumimoji="1" lang="zh-CN" altLang="en-US" sz="2800" b="1" dirty="0">
                <a:solidFill>
                  <a:schemeClr val="tx1"/>
                </a:solidFill>
                <a:latin typeface="楷体" panose="02010609060101010101" pitchFamily="49" charset="-122"/>
                <a:ea typeface="楷体" panose="02010609060101010101" pitchFamily="49" charset="-122"/>
              </a:rPr>
              <a:t>语言文件分类</a:t>
            </a:r>
          </a:p>
          <a:p>
            <a:pPr>
              <a:spcBef>
                <a:spcPct val="50000"/>
              </a:spcBef>
              <a:buFont typeface="Wingdings" panose="05000000000000000000" pitchFamily="2" charset="2"/>
              <a:buChar char="Ø"/>
            </a:pPr>
            <a:r>
              <a:rPr kumimoji="1" lang="zh-CN" altLang="en-US" sz="2400" b="1" dirty="0">
                <a:solidFill>
                  <a:srgbClr val="C00000"/>
                </a:solidFill>
                <a:latin typeface="楷体" panose="02010609060101010101" pitchFamily="49" charset="-122"/>
                <a:ea typeface="楷体" panose="02010609060101010101" pitchFamily="49" charset="-122"/>
              </a:rPr>
              <a:t>按存储位置：</a:t>
            </a:r>
          </a:p>
          <a:p>
            <a:pPr lvl="1">
              <a:spcBef>
                <a:spcPct val="50000"/>
              </a:spcBef>
              <a:buSzPct val="100000"/>
              <a:buFontTx/>
              <a:buChar char="•"/>
            </a:pPr>
            <a:r>
              <a:rPr kumimoji="1" lang="zh-CN" altLang="en-US" sz="2400" b="1" dirty="0">
                <a:latin typeface="楷体" panose="02010609060101010101" pitchFamily="49" charset="-122"/>
                <a:ea typeface="楷体" panose="02010609060101010101" pitchFamily="49" charset="-122"/>
              </a:rPr>
              <a:t>磁盘文件</a:t>
            </a:r>
          </a:p>
          <a:p>
            <a:pPr lvl="1">
              <a:spcBef>
                <a:spcPct val="50000"/>
              </a:spcBef>
              <a:buSzPct val="100000"/>
              <a:buFontTx/>
              <a:buChar char="•"/>
            </a:pPr>
            <a:r>
              <a:rPr kumimoji="1" lang="zh-CN" altLang="en-US" sz="2400" b="1" dirty="0">
                <a:latin typeface="楷体" panose="02010609060101010101" pitchFamily="49" charset="-122"/>
                <a:ea typeface="楷体" panose="02010609060101010101" pitchFamily="49" charset="-122"/>
              </a:rPr>
              <a:t>设备文件（键盘、显示器）</a:t>
            </a:r>
          </a:p>
          <a:p>
            <a:pPr>
              <a:spcBef>
                <a:spcPct val="50000"/>
              </a:spcBef>
              <a:buFont typeface="Wingdings" panose="05000000000000000000" pitchFamily="2" charset="2"/>
              <a:buChar char="Ø"/>
            </a:pPr>
            <a:r>
              <a:rPr kumimoji="1" lang="zh-CN" altLang="en-US" sz="2400" b="1" dirty="0">
                <a:solidFill>
                  <a:srgbClr val="C00000"/>
                </a:solidFill>
                <a:latin typeface="楷体" panose="02010609060101010101" pitchFamily="49" charset="-122"/>
                <a:ea typeface="楷体" panose="02010609060101010101" pitchFamily="49" charset="-122"/>
              </a:rPr>
              <a:t>按文件内容（从程序设计角度）</a:t>
            </a:r>
          </a:p>
          <a:p>
            <a:pPr lvl="1">
              <a:spcBef>
                <a:spcPct val="50000"/>
              </a:spcBef>
              <a:buSzPct val="100000"/>
              <a:buFontTx/>
              <a:buChar char="•"/>
            </a:pPr>
            <a:r>
              <a:rPr kumimoji="1" lang="zh-CN" altLang="en-US" sz="2400" b="1" dirty="0">
                <a:latin typeface="楷体" panose="02010609060101010101" pitchFamily="49" charset="-122"/>
                <a:ea typeface="楷体" panose="02010609060101010101" pitchFamily="49" charset="-122"/>
              </a:rPr>
              <a:t>源文件</a:t>
            </a:r>
          </a:p>
          <a:p>
            <a:pPr lvl="1">
              <a:spcBef>
                <a:spcPct val="50000"/>
              </a:spcBef>
              <a:buSzPct val="100000"/>
              <a:buFontTx/>
              <a:buChar char="•"/>
            </a:pPr>
            <a:r>
              <a:rPr kumimoji="1" lang="zh-CN" altLang="en-US" sz="2400" b="1" dirty="0">
                <a:latin typeface="楷体" panose="02010609060101010101" pitchFamily="49" charset="-122"/>
                <a:ea typeface="楷体" panose="02010609060101010101" pitchFamily="49" charset="-122"/>
              </a:rPr>
              <a:t>目标文件</a:t>
            </a:r>
          </a:p>
          <a:p>
            <a:pPr lvl="1">
              <a:spcBef>
                <a:spcPct val="50000"/>
              </a:spcBef>
              <a:buSzPct val="100000"/>
              <a:buFontTx/>
              <a:buChar char="•"/>
            </a:pPr>
            <a:r>
              <a:rPr kumimoji="1" lang="zh-CN" altLang="en-US" sz="2400" b="1" dirty="0">
                <a:latin typeface="楷体" panose="02010609060101010101" pitchFamily="49" charset="-122"/>
                <a:ea typeface="楷体" panose="02010609060101010101" pitchFamily="49" charset="-122"/>
              </a:rPr>
              <a:t>可执行文件</a:t>
            </a:r>
          </a:p>
          <a:p>
            <a:pPr lvl="1">
              <a:spcBef>
                <a:spcPct val="50000"/>
              </a:spcBef>
              <a:buSzPct val="100000"/>
              <a:buFontTx/>
              <a:buChar char="•"/>
            </a:pPr>
            <a:r>
              <a:rPr kumimoji="1" lang="zh-CN" altLang="en-US" sz="2400" b="1" dirty="0">
                <a:latin typeface="楷体" panose="02010609060101010101" pitchFamily="49" charset="-122"/>
                <a:ea typeface="楷体" panose="02010609060101010101" pitchFamily="49" charset="-122"/>
              </a:rPr>
              <a:t>数据文件</a:t>
            </a:r>
          </a:p>
          <a:p>
            <a:pPr>
              <a:spcBef>
                <a:spcPct val="50000"/>
              </a:spcBef>
              <a:buFont typeface="Wingdings" panose="05000000000000000000" pitchFamily="2" charset="2"/>
              <a:buChar char="Ø"/>
            </a:pPr>
            <a:r>
              <a:rPr kumimoji="1" lang="zh-CN" altLang="en-US" sz="2400" b="1" dirty="0">
                <a:solidFill>
                  <a:srgbClr val="C00000"/>
                </a:solidFill>
                <a:latin typeface="楷体" panose="02010609060101010101" pitchFamily="49" charset="-122"/>
                <a:ea typeface="楷体" panose="02010609060101010101" pitchFamily="49" charset="-122"/>
              </a:rPr>
              <a:t>按数据存储形式：</a:t>
            </a:r>
          </a:p>
          <a:p>
            <a:pPr lvl="1">
              <a:spcBef>
                <a:spcPct val="50000"/>
              </a:spcBef>
              <a:buSzPct val="100000"/>
              <a:buFontTx/>
              <a:buChar char="•"/>
            </a:pPr>
            <a:r>
              <a:rPr kumimoji="1" lang="zh-CN" altLang="en-US" sz="2400" b="1" dirty="0">
                <a:solidFill>
                  <a:srgbClr val="003300"/>
                </a:solidFill>
                <a:latin typeface="楷体" panose="02010609060101010101" pitchFamily="49" charset="-122"/>
                <a:ea typeface="楷体" panose="02010609060101010101" pitchFamily="49" charset="-122"/>
              </a:rPr>
              <a:t>文本文件</a:t>
            </a:r>
            <a:r>
              <a:rPr kumimoji="1" lang="en-US" altLang="zh-CN" sz="2400" b="1" dirty="0">
                <a:solidFill>
                  <a:srgbClr val="003300"/>
                </a:solidFill>
                <a:latin typeface="楷体" panose="02010609060101010101" pitchFamily="49" charset="-122"/>
                <a:ea typeface="楷体" panose="02010609060101010101" pitchFamily="49" charset="-122"/>
              </a:rPr>
              <a:t>(ASCII</a:t>
            </a:r>
            <a:r>
              <a:rPr kumimoji="1" lang="zh-CN" altLang="en-US" sz="2400" b="1" dirty="0">
                <a:solidFill>
                  <a:srgbClr val="003300"/>
                </a:solidFill>
                <a:latin typeface="楷体" panose="02010609060101010101" pitchFamily="49" charset="-122"/>
                <a:ea typeface="楷体" panose="02010609060101010101" pitchFamily="49" charset="-122"/>
              </a:rPr>
              <a:t>文件</a:t>
            </a:r>
            <a:r>
              <a:rPr kumimoji="1" lang="en-US" altLang="zh-CN" sz="2400" b="1" dirty="0">
                <a:solidFill>
                  <a:srgbClr val="003300"/>
                </a:solidFill>
                <a:latin typeface="楷体" panose="02010609060101010101" pitchFamily="49" charset="-122"/>
                <a:ea typeface="楷体" panose="02010609060101010101" pitchFamily="49" charset="-122"/>
              </a:rPr>
              <a:t>)</a:t>
            </a:r>
          </a:p>
          <a:p>
            <a:pPr lvl="1">
              <a:spcBef>
                <a:spcPct val="50000"/>
              </a:spcBef>
              <a:buSzPct val="100000"/>
              <a:buFontTx/>
              <a:buChar char="•"/>
            </a:pPr>
            <a:r>
              <a:rPr kumimoji="1" lang="zh-CN" altLang="en-US" sz="2400" b="1" dirty="0">
                <a:solidFill>
                  <a:srgbClr val="003300"/>
                </a:solidFill>
                <a:latin typeface="楷体" panose="02010609060101010101" pitchFamily="49" charset="-122"/>
                <a:ea typeface="楷体" panose="02010609060101010101" pitchFamily="49" charset="-122"/>
              </a:rPr>
              <a:t>二进制文件。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additive="base">
                                        <p:cTn id="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anim calcmode="lin" valueType="num">
                                      <p:cBhvr additive="base">
                                        <p:cTn id="13"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anim calcmode="lin" valueType="num">
                                      <p:cBhvr additive="base">
                                        <p:cTn id="19"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anim calcmode="lin" valueType="num">
                                      <p:cBhvr additive="base">
                                        <p:cTn id="25"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pRg st="7" end="7"/>
                                            </p:txEl>
                                          </p:spTgt>
                                        </p:tgtEl>
                                        <p:attrNameLst>
                                          <p:attrName>style.visibility</p:attrName>
                                        </p:attrNameLst>
                                      </p:cBhvr>
                                      <p:to>
                                        <p:strVal val="visible"/>
                                      </p:to>
                                    </p:set>
                                    <p:anim calcmode="lin" valueType="num">
                                      <p:cBhvr additive="base">
                                        <p:cTn id="31"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1">
                                            <p:txEl>
                                              <p:pRg st="8" end="8"/>
                                            </p:txEl>
                                          </p:spTgt>
                                        </p:tgtEl>
                                        <p:attrNameLst>
                                          <p:attrName>style.visibility</p:attrName>
                                        </p:attrNameLst>
                                      </p:cBhvr>
                                      <p:to>
                                        <p:strVal val="visible"/>
                                      </p:to>
                                    </p:set>
                                    <p:anim calcmode="lin" valueType="num">
                                      <p:cBhvr additive="base">
                                        <p:cTn id="37"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71">
                                            <p:txEl>
                                              <p:pRg st="10" end="10"/>
                                            </p:txEl>
                                          </p:spTgt>
                                        </p:tgtEl>
                                        <p:attrNameLst>
                                          <p:attrName>style.visibility</p:attrName>
                                        </p:attrNameLst>
                                      </p:cBhvr>
                                      <p:to>
                                        <p:strVal val="visible"/>
                                      </p:to>
                                    </p:set>
                                    <p:anim calcmode="lin" valueType="num">
                                      <p:cBhvr additive="base">
                                        <p:cTn id="43"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71">
                                            <p:txEl>
                                              <p:pRg st="11" end="11"/>
                                            </p:txEl>
                                          </p:spTgt>
                                        </p:tgtEl>
                                        <p:attrNameLst>
                                          <p:attrName>style.visibility</p:attrName>
                                        </p:attrNameLst>
                                      </p:cBhvr>
                                      <p:to>
                                        <p:strVal val="visible"/>
                                      </p:to>
                                    </p:set>
                                    <p:anim calcmode="lin" valueType="num">
                                      <p:cBhvr additive="base">
                                        <p:cTn id="49" dur="500" fill="hold"/>
                                        <p:tgtEl>
                                          <p:spTgt spid="7171">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0958282" cy="830997"/>
          </a:xfrm>
          <a:prstGeom prst="rect">
            <a:avLst/>
          </a:prstGeom>
        </p:spPr>
        <p:txBody>
          <a:bodyPr wrap="square">
            <a:spAutoFit/>
          </a:bodyPr>
          <a:lstStyle/>
          <a:p>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例</a:t>
            </a:r>
            <a:r>
              <a:rPr kumimoji="1" lang="en-US" altLang="zh-CN" sz="2400" b="1" dirty="0" smtClean="0">
                <a:latin typeface="楷体" panose="02010609060101010101" pitchFamily="49" charset="-122"/>
                <a:ea typeface="楷体" panose="02010609060101010101" pitchFamily="49" charset="-122"/>
              </a:rPr>
              <a:t>8.7】</a:t>
            </a:r>
            <a:r>
              <a:rPr lang="zh-CN" altLang="zh-CN" sz="2400" b="1" dirty="0">
                <a:latin typeface="楷体" panose="02010609060101010101" pitchFamily="49" charset="-122"/>
                <a:ea typeface="楷体" panose="02010609060101010101" pitchFamily="49" charset="-122"/>
              </a:rPr>
              <a:t>输入一个字符串，要求将该字符串中重复出现的字符删除到只剩一个，然后将不含重复字符的新字符串写入到文本文件</a:t>
            </a:r>
            <a:r>
              <a:rPr lang="en-US" altLang="zh-CN" sz="2400" b="1" dirty="0">
                <a:latin typeface="楷体" panose="02010609060101010101" pitchFamily="49" charset="-122"/>
                <a:ea typeface="楷体" panose="02010609060101010101" pitchFamily="49" charset="-122"/>
              </a:rPr>
              <a:t>file.txt</a:t>
            </a:r>
            <a:r>
              <a:rPr lang="zh-CN" altLang="zh-CN" sz="2400" b="1" dirty="0">
                <a:latin typeface="楷体" panose="02010609060101010101" pitchFamily="49" charset="-122"/>
                <a:ea typeface="楷体" panose="02010609060101010101" pitchFamily="49" charset="-122"/>
              </a:rPr>
              <a:t>中。</a:t>
            </a:r>
            <a:endParaRPr lang="zh-CN" altLang="en-US" sz="2400" b="1" dirty="0">
              <a:latin typeface="楷体" panose="02010609060101010101" pitchFamily="49" charset="-122"/>
              <a:ea typeface="楷体" panose="02010609060101010101" pitchFamily="49" charset="-122"/>
            </a:endParaRPr>
          </a:p>
        </p:txBody>
      </p:sp>
      <p:sp>
        <p:nvSpPr>
          <p:cNvPr id="7" name="矩形 6"/>
          <p:cNvSpPr/>
          <p:nvPr/>
        </p:nvSpPr>
        <p:spPr>
          <a:xfrm>
            <a:off x="0" y="836712"/>
            <a:ext cx="6192688" cy="1354217"/>
          </a:xfrm>
          <a:prstGeom prst="rect">
            <a:avLst/>
          </a:prstGeom>
        </p:spPr>
        <p:txBody>
          <a:bodyPr wrap="square">
            <a:spAutoFit/>
          </a:bodyPr>
          <a:lstStyle/>
          <a:p>
            <a:pPr>
              <a:spcBef>
                <a:spcPts val="600"/>
              </a:spcBef>
            </a:pPr>
            <a:r>
              <a:rPr lang="zh-CN" altLang="en-US" sz="2400" b="1" dirty="0" smtClean="0">
                <a:solidFill>
                  <a:srgbClr val="C00000"/>
                </a:solidFill>
                <a:latin typeface="楷体" panose="02010609060101010101" pitchFamily="49" charset="-122"/>
                <a:ea typeface="楷体" panose="02010609060101010101" pitchFamily="49" charset="-122"/>
              </a:rPr>
              <a:t>难点：</a:t>
            </a:r>
            <a:endParaRPr lang="en-US" altLang="zh-CN" sz="2400" b="1" dirty="0" smtClean="0">
              <a:solidFill>
                <a:srgbClr val="C00000"/>
              </a:solidFill>
              <a:latin typeface="楷体" panose="02010609060101010101" pitchFamily="49" charset="-122"/>
              <a:ea typeface="楷体" panose="02010609060101010101" pitchFamily="49" charset="-122"/>
            </a:endParaRPr>
          </a:p>
          <a:p>
            <a:pPr marL="342900" indent="-342900">
              <a:spcBef>
                <a:spcPts val="600"/>
              </a:spcBef>
              <a:buClr>
                <a:srgbClr val="C00000"/>
              </a:buClr>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重复字符连续出现如何删除？</a:t>
            </a:r>
            <a:endParaRPr lang="en-US" altLang="zh-CN" sz="2400" b="1" dirty="0" smtClean="0">
              <a:latin typeface="楷体" panose="02010609060101010101" pitchFamily="49" charset="-122"/>
              <a:ea typeface="楷体" panose="02010609060101010101" pitchFamily="49" charset="-122"/>
            </a:endParaRPr>
          </a:p>
          <a:p>
            <a:pPr marL="342900" indent="-342900">
              <a:spcBef>
                <a:spcPts val="600"/>
              </a:spcBef>
              <a:buClr>
                <a:srgbClr val="C00000"/>
              </a:buClr>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题意中删除的并非某特定字符，如何处理？</a:t>
            </a:r>
            <a:endParaRPr lang="zh-CN" altLang="en-US" sz="2400" b="1" dirty="0">
              <a:latin typeface="楷体" panose="02010609060101010101" pitchFamily="49" charset="-122"/>
              <a:ea typeface="楷体" panose="02010609060101010101" pitchFamily="49" charset="-122"/>
            </a:endParaRPr>
          </a:p>
        </p:txBody>
      </p:sp>
      <p:sp>
        <p:nvSpPr>
          <p:cNvPr id="4" name="矩形 3"/>
          <p:cNvSpPr/>
          <p:nvPr/>
        </p:nvSpPr>
        <p:spPr>
          <a:xfrm>
            <a:off x="263352" y="2165525"/>
            <a:ext cx="5328592" cy="4653582"/>
          </a:xfrm>
          <a:prstGeom prst="rect">
            <a:avLst/>
          </a:prstGeom>
          <a:ln>
            <a:solidFill>
              <a:srgbClr val="C00000"/>
            </a:solidFill>
          </a:ln>
        </p:spPr>
        <p:txBody>
          <a:bodyPr wrap="square" lIns="0" rIns="0">
            <a:spAutoFit/>
          </a:bodyPr>
          <a:lstStyle/>
          <a:p>
            <a:pPr algn="just">
              <a:lnSpc>
                <a:spcPct val="95000"/>
              </a:lnSpc>
              <a:spcAft>
                <a:spcPts val="0"/>
              </a:spcAft>
            </a:pPr>
            <a:r>
              <a:rPr lang="en-US" altLang="zh-CN" sz="2400" kern="0" dirty="0">
                <a:solidFill>
                  <a:srgbClr val="000000"/>
                </a:solidFill>
                <a:latin typeface="Times New Roman" panose="02020603050405020304" pitchFamily="18" charset="0"/>
                <a:cs typeface="Times New Roman" panose="02020603050405020304" pitchFamily="18" charset="0"/>
              </a:rPr>
              <a:t>#include "</a:t>
            </a:r>
            <a:r>
              <a:rPr lang="en-US" altLang="zh-CN" sz="2400" kern="0" dirty="0" err="1" smtClean="0">
                <a:solidFill>
                  <a:srgbClr val="000000"/>
                </a:solidFill>
                <a:latin typeface="Times New Roman" panose="02020603050405020304" pitchFamily="18" charset="0"/>
                <a:cs typeface="Times New Roman" panose="02020603050405020304" pitchFamily="18" charset="0"/>
              </a:rPr>
              <a:t>iostream</a:t>
            </a:r>
            <a:r>
              <a:rPr lang="en-US" altLang="zh-CN" sz="2400" kern="0" dirty="0" smtClean="0">
                <a:solidFill>
                  <a:srgbClr val="000000"/>
                </a:solidFill>
                <a:latin typeface="Times New Roman" panose="02020603050405020304" pitchFamily="18" charset="0"/>
                <a:cs typeface="Times New Roman" panose="02020603050405020304" pitchFamily="18" charset="0"/>
              </a:rPr>
              <a:t>"</a:t>
            </a:r>
            <a:endParaRPr lang="en-US" altLang="zh-CN" sz="2400" kern="100" dirty="0" smtClean="0">
              <a:latin typeface="Times New Roman" panose="02020603050405020304" pitchFamily="18" charset="0"/>
              <a:cs typeface="Times New Roman" panose="02020603050405020304" pitchFamily="18" charset="0"/>
            </a:endParaRPr>
          </a:p>
          <a:p>
            <a:pPr algn="just">
              <a:lnSpc>
                <a:spcPct val="95000"/>
              </a:lnSpc>
              <a:spcAft>
                <a:spcPts val="0"/>
              </a:spcAft>
            </a:pPr>
            <a:r>
              <a:rPr lang="en-US" altLang="zh-CN" sz="2400" kern="0" dirty="0" smtClean="0">
                <a:solidFill>
                  <a:srgbClr val="000000"/>
                </a:solidFill>
                <a:latin typeface="Times New Roman" panose="02020603050405020304" pitchFamily="18" charset="0"/>
                <a:cs typeface="Times New Roman" panose="02020603050405020304" pitchFamily="18" charset="0"/>
              </a:rPr>
              <a:t>using </a:t>
            </a:r>
            <a:r>
              <a:rPr lang="en-US" altLang="zh-CN" sz="2400" kern="0" dirty="0">
                <a:solidFill>
                  <a:srgbClr val="000000"/>
                </a:solidFill>
                <a:latin typeface="Times New Roman" panose="02020603050405020304" pitchFamily="18" charset="0"/>
                <a:cs typeface="Times New Roman" panose="02020603050405020304" pitchFamily="18" charset="0"/>
              </a:rPr>
              <a:t>namespace </a:t>
            </a:r>
            <a:r>
              <a:rPr lang="en-US" altLang="zh-CN" sz="2400" kern="0" dirty="0" err="1" smtClean="0">
                <a:solidFill>
                  <a:srgbClr val="000000"/>
                </a:solidFill>
                <a:latin typeface="Times New Roman" panose="02020603050405020304" pitchFamily="18" charset="0"/>
                <a:cs typeface="Times New Roman" panose="02020603050405020304" pitchFamily="18" charset="0"/>
              </a:rPr>
              <a:t>std</a:t>
            </a:r>
            <a:r>
              <a:rPr lang="en-US" altLang="zh-CN" sz="2400" kern="0" dirty="0" smtClean="0">
                <a:solidFill>
                  <a:srgbClr val="000000"/>
                </a:solidFill>
                <a:latin typeface="Times New Roman" panose="02020603050405020304" pitchFamily="18" charset="0"/>
                <a:cs typeface="Times New Roman" panose="02020603050405020304" pitchFamily="18" charset="0"/>
              </a:rPr>
              <a:t>;</a:t>
            </a:r>
            <a:endParaRPr lang="en-US" altLang="zh-CN" sz="2400" kern="100" dirty="0" smtClean="0">
              <a:latin typeface="Times New Roman" panose="02020603050405020304" pitchFamily="18" charset="0"/>
              <a:cs typeface="Times New Roman" panose="02020603050405020304" pitchFamily="18" charset="0"/>
            </a:endParaRPr>
          </a:p>
          <a:p>
            <a:pPr algn="just">
              <a:lnSpc>
                <a:spcPct val="95000"/>
              </a:lnSpc>
              <a:spcAft>
                <a:spcPts val="0"/>
              </a:spcAft>
            </a:pPr>
            <a:r>
              <a:rPr lang="en-US" altLang="zh-CN" sz="2400" kern="100" dirty="0" err="1" smtClean="0">
                <a:solidFill>
                  <a:srgbClr val="000000"/>
                </a:solidFill>
                <a:latin typeface="Times New Roman" panose="02020603050405020304" pitchFamily="18" charset="0"/>
                <a:cs typeface="Times New Roman" panose="02020603050405020304" pitchFamily="18" charset="0"/>
              </a:rPr>
              <a:t>int</a:t>
            </a:r>
            <a:r>
              <a:rPr lang="en-US" altLang="zh-CN" sz="2400" kern="100" dirty="0" smtClean="0">
                <a:solidFill>
                  <a:srgbClr val="000000"/>
                </a:solidFill>
                <a:latin typeface="Times New Roman" panose="02020603050405020304" pitchFamily="18" charset="0"/>
                <a:cs typeface="Times New Roman" panose="02020603050405020304" pitchFamily="18" charset="0"/>
              </a:rPr>
              <a:t> </a:t>
            </a:r>
            <a:r>
              <a:rPr lang="en-US" altLang="zh-CN" sz="2400" kern="100" dirty="0">
                <a:solidFill>
                  <a:srgbClr val="000000"/>
                </a:solidFill>
                <a:latin typeface="Times New Roman" panose="02020603050405020304" pitchFamily="18" charset="0"/>
                <a:cs typeface="Times New Roman" panose="02020603050405020304" pitchFamily="18" charset="0"/>
              </a:rPr>
              <a:t>main( </a:t>
            </a:r>
            <a:r>
              <a:rPr lang="en-US" altLang="zh-CN" sz="2400" kern="100" dirty="0" smtClean="0">
                <a:solidFill>
                  <a:srgbClr val="000000"/>
                </a:solidFill>
                <a:latin typeface="Times New Roman" panose="02020603050405020304" pitchFamily="18" charset="0"/>
                <a:cs typeface="Times New Roman" panose="02020603050405020304" pitchFamily="18" charset="0"/>
              </a:rPr>
              <a:t>)</a:t>
            </a:r>
            <a:endParaRPr lang="en-US" altLang="zh-CN" sz="2400" kern="100" dirty="0" smtClean="0">
              <a:latin typeface="Times New Roman" panose="02020603050405020304" pitchFamily="18" charset="0"/>
              <a:cs typeface="Times New Roman" panose="02020603050405020304" pitchFamily="18" charset="0"/>
            </a:endParaRPr>
          </a:p>
          <a:p>
            <a:pPr algn="just">
              <a:lnSpc>
                <a:spcPct val="95000"/>
              </a:lnSpc>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lnSpc>
                <a:spcPct val="95000"/>
              </a:lnSpc>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FILE  </a:t>
            </a:r>
            <a:r>
              <a:rPr lang="en-US" altLang="zh-CN" sz="2400" kern="100" dirty="0">
                <a:solidFill>
                  <a:srgbClr val="000000"/>
                </a:solidFill>
                <a:latin typeface="Times New Roman" panose="02020603050405020304" pitchFamily="18" charset="0"/>
                <a:cs typeface="Times New Roman" panose="02020603050405020304" pitchFamily="18" charset="0"/>
              </a:rPr>
              <a:t>*</a:t>
            </a:r>
            <a:r>
              <a:rPr lang="en-US" altLang="zh-CN" sz="2400" kern="100" dirty="0" err="1">
                <a:solidFill>
                  <a:srgbClr val="000000"/>
                </a:solidFill>
                <a:latin typeface="Times New Roman" panose="02020603050405020304" pitchFamily="18" charset="0"/>
                <a:cs typeface="Times New Roman" panose="02020603050405020304" pitchFamily="18" charset="0"/>
              </a:rPr>
              <a:t>fp</a:t>
            </a:r>
            <a:r>
              <a:rPr lang="en-US" altLang="zh-CN" sz="2400" kern="100" dirty="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lnSpc>
                <a:spcPct val="95000"/>
              </a:lnSpc>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char  </a:t>
            </a:r>
            <a:r>
              <a:rPr lang="en-US" altLang="zh-CN" sz="2400" kern="100" dirty="0">
                <a:solidFill>
                  <a:srgbClr val="000000"/>
                </a:solidFill>
                <a:latin typeface="Times New Roman" panose="02020603050405020304" pitchFamily="18" charset="0"/>
                <a:cs typeface="Times New Roman" panose="02020603050405020304" pitchFamily="18" charset="0"/>
              </a:rPr>
              <a:t>s[100],</a:t>
            </a:r>
            <a:r>
              <a:rPr lang="en-US" altLang="zh-CN" sz="2400" kern="100" dirty="0" err="1">
                <a:solidFill>
                  <a:srgbClr val="000000"/>
                </a:solidFill>
                <a:latin typeface="Times New Roman" panose="02020603050405020304" pitchFamily="18" charset="0"/>
                <a:cs typeface="Times New Roman" panose="02020603050405020304" pitchFamily="18" charset="0"/>
              </a:rPr>
              <a:t>ch</a:t>
            </a:r>
            <a:r>
              <a:rPr lang="en-US" altLang="zh-CN" sz="2400" kern="100" dirty="0">
                <a:solidFill>
                  <a:srgbClr val="000000"/>
                </a:solidFill>
                <a:latin typeface="Times New Roman" panose="02020603050405020304" pitchFamily="18" charset="0"/>
                <a:cs typeface="Times New Roman" panose="02020603050405020304" pitchFamily="18" charset="0"/>
              </a:rPr>
              <a:t>;</a:t>
            </a:r>
            <a:r>
              <a:rPr lang="en-US" altLang="zh-CN" sz="2400" kern="100" dirty="0">
                <a:latin typeface="Times New Roman" panose="02020603050405020304" pitchFamily="18" charset="0"/>
                <a:cs typeface="Times New Roman" panose="02020603050405020304" pitchFamily="18" charset="0"/>
              </a:rPr>
              <a:t> </a:t>
            </a:r>
            <a:endParaRPr lang="zh-CN" altLang="zh-CN" sz="2400" kern="100" dirty="0">
              <a:latin typeface="Times New Roman" panose="02020603050405020304" pitchFamily="18" charset="0"/>
              <a:cs typeface="Times New Roman" panose="02020603050405020304" pitchFamily="18" charset="0"/>
            </a:endParaRPr>
          </a:p>
          <a:p>
            <a:pPr marL="400050" algn="just">
              <a:lnSpc>
                <a:spcPct val="95000"/>
              </a:lnSpc>
              <a:spcAft>
                <a:spcPts val="0"/>
              </a:spcAft>
            </a:pPr>
            <a:r>
              <a:rPr lang="en-US" altLang="zh-CN" sz="2400" kern="100" dirty="0" err="1" smtClean="0">
                <a:solidFill>
                  <a:srgbClr val="000000"/>
                </a:solidFill>
                <a:latin typeface="Times New Roman" panose="02020603050405020304" pitchFamily="18" charset="0"/>
                <a:cs typeface="Times New Roman" panose="02020603050405020304" pitchFamily="18" charset="0"/>
              </a:rPr>
              <a:t>int</a:t>
            </a:r>
            <a:r>
              <a:rPr lang="en-US" altLang="zh-CN" sz="2400" kern="100" dirty="0" smtClean="0">
                <a:solidFill>
                  <a:srgbClr val="000000"/>
                </a:solidFill>
                <a:latin typeface="Times New Roman" panose="02020603050405020304" pitchFamily="18" charset="0"/>
                <a:cs typeface="Times New Roman" panose="02020603050405020304" pitchFamily="18" charset="0"/>
              </a:rPr>
              <a:t> </a:t>
            </a:r>
            <a:r>
              <a:rPr lang="en-US" altLang="zh-CN" sz="2400" kern="100" dirty="0" err="1">
                <a:solidFill>
                  <a:srgbClr val="000000"/>
                </a:solidFill>
                <a:latin typeface="Times New Roman" panose="02020603050405020304" pitchFamily="18" charset="0"/>
                <a:cs typeface="Times New Roman" panose="02020603050405020304" pitchFamily="18" charset="0"/>
              </a:rPr>
              <a:t>i,j,k</a:t>
            </a:r>
            <a:r>
              <a:rPr lang="en-US" altLang="zh-CN" sz="2400" kern="100" dirty="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lnSpc>
                <a:spcPct val="95000"/>
              </a:lnSpc>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if</a:t>
            </a:r>
            <a:r>
              <a:rPr lang="en-US" altLang="zh-CN" sz="2400" kern="100" dirty="0">
                <a:solidFill>
                  <a:srgbClr val="000000"/>
                </a:solidFill>
                <a:latin typeface="Times New Roman" panose="02020603050405020304" pitchFamily="18" charset="0"/>
                <a:cs typeface="Times New Roman" panose="02020603050405020304" pitchFamily="18" charset="0"/>
              </a:rPr>
              <a:t>((</a:t>
            </a:r>
            <a:r>
              <a:rPr lang="en-US" altLang="zh-CN" sz="2400" kern="100" dirty="0" err="1">
                <a:solidFill>
                  <a:srgbClr val="000000"/>
                </a:solidFill>
                <a:latin typeface="Times New Roman" panose="02020603050405020304" pitchFamily="18" charset="0"/>
                <a:cs typeface="Times New Roman" panose="02020603050405020304" pitchFamily="18" charset="0"/>
              </a:rPr>
              <a:t>fp</a:t>
            </a:r>
            <a:r>
              <a:rPr lang="en-US" altLang="zh-CN" sz="2400" kern="100" dirty="0">
                <a:solidFill>
                  <a:srgbClr val="000000"/>
                </a:solidFill>
                <a:latin typeface="Times New Roman" panose="02020603050405020304" pitchFamily="18" charset="0"/>
                <a:cs typeface="Times New Roman" panose="02020603050405020304" pitchFamily="18" charset="0"/>
              </a:rPr>
              <a:t>=</a:t>
            </a:r>
            <a:r>
              <a:rPr lang="en-US" altLang="zh-CN" sz="2400" kern="100" dirty="0" err="1">
                <a:solidFill>
                  <a:srgbClr val="000000"/>
                </a:solidFill>
                <a:latin typeface="Times New Roman" panose="02020603050405020304" pitchFamily="18" charset="0"/>
                <a:cs typeface="Times New Roman" panose="02020603050405020304" pitchFamily="18" charset="0"/>
              </a:rPr>
              <a:t>fopen</a:t>
            </a:r>
            <a:r>
              <a:rPr lang="en-US" altLang="zh-CN" sz="2400" kern="100" dirty="0">
                <a:solidFill>
                  <a:srgbClr val="000000"/>
                </a:solidFill>
                <a:latin typeface="Times New Roman" panose="02020603050405020304" pitchFamily="18" charset="0"/>
                <a:cs typeface="Times New Roman" panose="02020603050405020304" pitchFamily="18" charset="0"/>
              </a:rPr>
              <a:t>("file.txt", "w"))==NULL)</a:t>
            </a:r>
            <a:endParaRPr lang="zh-CN" altLang="zh-CN" sz="2400" kern="100" dirty="0">
              <a:latin typeface="Times New Roman" panose="02020603050405020304" pitchFamily="18" charset="0"/>
              <a:cs typeface="Times New Roman" panose="02020603050405020304" pitchFamily="18" charset="0"/>
            </a:endParaRPr>
          </a:p>
          <a:p>
            <a:pPr marL="400050" algn="just">
              <a:lnSpc>
                <a:spcPct val="95000"/>
              </a:lnSpc>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lnSpc>
                <a:spcPct val="95000"/>
              </a:lnSpc>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err="1" smtClean="0">
                <a:solidFill>
                  <a:srgbClr val="000000"/>
                </a:solidFill>
                <a:latin typeface="Times New Roman" panose="02020603050405020304" pitchFamily="18" charset="0"/>
                <a:cs typeface="Times New Roman" panose="02020603050405020304" pitchFamily="18" charset="0"/>
              </a:rPr>
              <a:t>cout</a:t>
            </a:r>
            <a:r>
              <a:rPr lang="en-US" altLang="zh-CN" sz="2400" kern="100" dirty="0">
                <a:solidFill>
                  <a:srgbClr val="000000"/>
                </a:solidFill>
                <a:latin typeface="Times New Roman" panose="02020603050405020304" pitchFamily="18" charset="0"/>
                <a:cs typeface="Times New Roman" panose="02020603050405020304" pitchFamily="18" charset="0"/>
              </a:rPr>
              <a:t>&lt;&lt;"can't open file\n";</a:t>
            </a:r>
            <a:endParaRPr lang="zh-CN" altLang="zh-CN" sz="2400" kern="100" dirty="0">
              <a:latin typeface="Times New Roman" panose="02020603050405020304" pitchFamily="18" charset="0"/>
              <a:cs typeface="Times New Roman" panose="02020603050405020304" pitchFamily="18" charset="0"/>
            </a:endParaRPr>
          </a:p>
          <a:p>
            <a:pPr marL="400050" algn="just">
              <a:lnSpc>
                <a:spcPct val="95000"/>
              </a:lnSpc>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smtClean="0">
                <a:solidFill>
                  <a:srgbClr val="000000"/>
                </a:solidFill>
                <a:latin typeface="Times New Roman" panose="02020603050405020304" pitchFamily="18" charset="0"/>
                <a:cs typeface="Times New Roman" panose="02020603050405020304" pitchFamily="18" charset="0"/>
              </a:rPr>
              <a:t>exit(0</a:t>
            </a:r>
            <a:r>
              <a:rPr lang="en-US" altLang="zh-CN" sz="2400" kern="100" dirty="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lnSpc>
                <a:spcPct val="95000"/>
              </a:lnSpc>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lnSpc>
                <a:spcPct val="95000"/>
              </a:lnSpc>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gets(s);</a:t>
            </a:r>
            <a:endParaRPr lang="zh-CN" altLang="zh-CN" sz="2400" kern="100" dirty="0">
              <a:latin typeface="Times New Roman" panose="02020603050405020304" pitchFamily="18" charset="0"/>
              <a:cs typeface="Times New Roman" panose="02020603050405020304" pitchFamily="18" charset="0"/>
            </a:endParaRPr>
          </a:p>
        </p:txBody>
      </p:sp>
      <p:sp>
        <p:nvSpPr>
          <p:cNvPr id="8" name="矩形 7"/>
          <p:cNvSpPr/>
          <p:nvPr/>
        </p:nvSpPr>
        <p:spPr>
          <a:xfrm>
            <a:off x="6194664" y="934737"/>
            <a:ext cx="5641304" cy="6001643"/>
          </a:xfrm>
          <a:prstGeom prst="rect">
            <a:avLst/>
          </a:prstGeom>
          <a:ln>
            <a:solidFill>
              <a:srgbClr val="C00000"/>
            </a:solidFill>
          </a:ln>
        </p:spPr>
        <p:txBody>
          <a:bodyPr wrap="square" lIns="0" rIns="0">
            <a:spAutoFit/>
          </a:bodyPr>
          <a:lstStyle/>
          <a:p>
            <a:pPr marL="400050" algn="just">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for(</a:t>
            </a:r>
            <a:r>
              <a:rPr lang="en-US" altLang="zh-CN" sz="2400" kern="100" dirty="0" err="1" smtClean="0">
                <a:solidFill>
                  <a:srgbClr val="000000"/>
                </a:solidFill>
                <a:latin typeface="Times New Roman" panose="02020603050405020304" pitchFamily="18" charset="0"/>
                <a:cs typeface="Times New Roman" panose="02020603050405020304" pitchFamily="18" charset="0"/>
              </a:rPr>
              <a:t>i</a:t>
            </a:r>
            <a:r>
              <a:rPr lang="en-US" altLang="zh-CN" sz="2400" kern="100" dirty="0" smtClean="0">
                <a:solidFill>
                  <a:srgbClr val="000000"/>
                </a:solidFill>
                <a:latin typeface="Times New Roman" panose="02020603050405020304" pitchFamily="18" charset="0"/>
                <a:cs typeface="Times New Roman" panose="02020603050405020304" pitchFamily="18" charset="0"/>
              </a:rPr>
              <a:t>=0;s[</a:t>
            </a:r>
            <a:r>
              <a:rPr lang="en-US" altLang="zh-CN" sz="2400" kern="100" dirty="0" err="1" smtClean="0">
                <a:solidFill>
                  <a:srgbClr val="000000"/>
                </a:solidFill>
                <a:latin typeface="Times New Roman" panose="02020603050405020304" pitchFamily="18" charset="0"/>
                <a:cs typeface="Times New Roman" panose="02020603050405020304" pitchFamily="18" charset="0"/>
              </a:rPr>
              <a:t>i</a:t>
            </a:r>
            <a:r>
              <a:rPr lang="en-US" altLang="zh-CN" sz="2400" kern="100" dirty="0">
                <a:solidFill>
                  <a:srgbClr val="000000"/>
                </a:solidFill>
                <a:latin typeface="Times New Roman" panose="02020603050405020304" pitchFamily="18" charset="0"/>
                <a:cs typeface="Times New Roman" panose="02020603050405020304" pitchFamily="18" charset="0"/>
              </a:rPr>
              <a:t>]!='\0';i++)</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	</a:t>
            </a:r>
            <a:r>
              <a:rPr lang="en-US" altLang="zh-CN" sz="2400" kern="100" dirty="0" err="1" smtClean="0">
                <a:solidFill>
                  <a:srgbClr val="000000"/>
                </a:solidFill>
                <a:latin typeface="Times New Roman" panose="02020603050405020304" pitchFamily="18" charset="0"/>
                <a:cs typeface="Times New Roman" panose="02020603050405020304" pitchFamily="18" charset="0"/>
              </a:rPr>
              <a:t>ch</a:t>
            </a:r>
            <a:r>
              <a:rPr lang="en-US" altLang="zh-CN" sz="2400" kern="100" dirty="0" smtClean="0">
                <a:solidFill>
                  <a:srgbClr val="000000"/>
                </a:solidFill>
                <a:latin typeface="Times New Roman" panose="02020603050405020304" pitchFamily="18" charset="0"/>
                <a:cs typeface="Times New Roman" panose="02020603050405020304" pitchFamily="18" charset="0"/>
              </a:rPr>
              <a:t>=s[</a:t>
            </a:r>
            <a:r>
              <a:rPr lang="en-US" altLang="zh-CN" sz="2400" kern="100" dirty="0" err="1" smtClean="0">
                <a:solidFill>
                  <a:srgbClr val="000000"/>
                </a:solidFill>
                <a:latin typeface="Times New Roman" panose="02020603050405020304" pitchFamily="18" charset="0"/>
                <a:cs typeface="Times New Roman" panose="02020603050405020304" pitchFamily="18" charset="0"/>
              </a:rPr>
              <a:t>i</a:t>
            </a:r>
            <a:r>
              <a:rPr lang="en-US" altLang="zh-CN" sz="2400" kern="100" dirty="0">
                <a:solidFill>
                  <a:srgbClr val="000000"/>
                </a:solidFill>
                <a:latin typeface="Times New Roman" panose="02020603050405020304" pitchFamily="18" charset="0"/>
                <a:cs typeface="Times New Roman" panose="02020603050405020304" pitchFamily="18" charset="0"/>
              </a:rPr>
              <a:t>];</a:t>
            </a:r>
            <a:r>
              <a:rPr lang="en-US" altLang="zh-CN" sz="2400" kern="100" dirty="0">
                <a:latin typeface="Times New Roman" panose="02020603050405020304" pitchFamily="18" charset="0"/>
                <a:cs typeface="Times New Roman" panose="02020603050405020304" pitchFamily="18" charset="0"/>
              </a:rPr>
              <a:t> </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smtClean="0">
                <a:solidFill>
                  <a:srgbClr val="000000"/>
                </a:solidFill>
                <a:latin typeface="Times New Roman" panose="02020603050405020304" pitchFamily="18" charset="0"/>
                <a:cs typeface="Times New Roman" panose="02020603050405020304" pitchFamily="18" charset="0"/>
              </a:rPr>
              <a:t>for(j=i+1;s[j</a:t>
            </a:r>
            <a:r>
              <a:rPr lang="en-US" altLang="zh-CN" sz="2400" kern="100" dirty="0">
                <a:solidFill>
                  <a:srgbClr val="000000"/>
                </a:solidFill>
                <a:latin typeface="Times New Roman" panose="02020603050405020304" pitchFamily="18" charset="0"/>
                <a:cs typeface="Times New Roman" panose="02020603050405020304" pitchFamily="18" charset="0"/>
              </a:rPr>
              <a:t>]!='\0';j++)</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smtClean="0">
                <a:solidFill>
                  <a:srgbClr val="000000"/>
                </a:solidFill>
                <a:latin typeface="Times New Roman" panose="02020603050405020304" pitchFamily="18" charset="0"/>
                <a:cs typeface="Times New Roman" panose="02020603050405020304" pitchFamily="18" charset="0"/>
              </a:rPr>
              <a:t>    if(s[j</a:t>
            </a:r>
            <a:r>
              <a:rPr lang="en-US" altLang="zh-CN" sz="2400" kern="100" dirty="0">
                <a:solidFill>
                  <a:srgbClr val="000000"/>
                </a:solidFill>
                <a:latin typeface="Times New Roman" panose="02020603050405020304" pitchFamily="18" charset="0"/>
                <a:cs typeface="Times New Roman" panose="02020603050405020304" pitchFamily="18" charset="0"/>
              </a:rPr>
              <a:t>]==</a:t>
            </a:r>
            <a:r>
              <a:rPr lang="en-US" altLang="zh-CN" sz="2400" kern="100" dirty="0" err="1">
                <a:solidFill>
                  <a:srgbClr val="000000"/>
                </a:solidFill>
                <a:latin typeface="Times New Roman" panose="02020603050405020304" pitchFamily="18" charset="0"/>
                <a:cs typeface="Times New Roman" panose="02020603050405020304" pitchFamily="18" charset="0"/>
              </a:rPr>
              <a:t>ch</a:t>
            </a:r>
            <a:r>
              <a:rPr lang="en-US" altLang="zh-CN" sz="2400" kern="100" dirty="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smtClean="0">
                <a:solidFill>
                  <a:srgbClr val="000000"/>
                </a:solidFill>
                <a:latin typeface="Times New Roman" panose="02020603050405020304" pitchFamily="18" charset="0"/>
                <a:cs typeface="Times New Roman" panose="02020603050405020304" pitchFamily="18" charset="0"/>
              </a:rPr>
              <a:t>   {</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smtClean="0">
                <a:solidFill>
                  <a:srgbClr val="000000"/>
                </a:solidFill>
                <a:latin typeface="Times New Roman" panose="02020603050405020304" pitchFamily="18" charset="0"/>
                <a:cs typeface="Times New Roman" panose="02020603050405020304" pitchFamily="18" charset="0"/>
              </a:rPr>
              <a:t>        for(k=</a:t>
            </a:r>
            <a:r>
              <a:rPr lang="en-US" altLang="zh-CN" sz="2400" kern="100" dirty="0" err="1" smtClean="0">
                <a:solidFill>
                  <a:srgbClr val="000000"/>
                </a:solidFill>
                <a:latin typeface="Times New Roman" panose="02020603050405020304" pitchFamily="18" charset="0"/>
                <a:cs typeface="Times New Roman" panose="02020603050405020304" pitchFamily="18" charset="0"/>
              </a:rPr>
              <a:t>j;s</a:t>
            </a:r>
            <a:r>
              <a:rPr lang="en-US" altLang="zh-CN" sz="2400" kern="100" dirty="0" smtClean="0">
                <a:solidFill>
                  <a:srgbClr val="000000"/>
                </a:solidFill>
                <a:latin typeface="Times New Roman" panose="02020603050405020304" pitchFamily="18" charset="0"/>
                <a:cs typeface="Times New Roman" panose="02020603050405020304" pitchFamily="18" charset="0"/>
              </a:rPr>
              <a:t>[k</a:t>
            </a:r>
            <a:r>
              <a:rPr lang="en-US" altLang="zh-CN" sz="2400" kern="100" dirty="0">
                <a:solidFill>
                  <a:srgbClr val="000000"/>
                </a:solidFill>
                <a:latin typeface="Times New Roman" panose="02020603050405020304" pitchFamily="18" charset="0"/>
                <a:cs typeface="Times New Roman" panose="02020603050405020304" pitchFamily="18" charset="0"/>
              </a:rPr>
              <a:t>]!='\0';k++)</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smtClean="0">
                <a:solidFill>
                  <a:srgbClr val="000000"/>
                </a:solidFill>
                <a:latin typeface="Times New Roman" panose="02020603050405020304" pitchFamily="18" charset="0"/>
                <a:cs typeface="Times New Roman" panose="02020603050405020304" pitchFamily="18" charset="0"/>
              </a:rPr>
              <a:t>            s[k</a:t>
            </a:r>
            <a:r>
              <a:rPr lang="en-US" altLang="zh-CN" sz="2400" kern="100" dirty="0">
                <a:solidFill>
                  <a:srgbClr val="000000"/>
                </a:solidFill>
                <a:latin typeface="Times New Roman" panose="02020603050405020304" pitchFamily="18" charset="0"/>
                <a:cs typeface="Times New Roman" panose="02020603050405020304" pitchFamily="18" charset="0"/>
              </a:rPr>
              <a:t>]=s[k+1]; </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smtClean="0">
                <a:solidFill>
                  <a:srgbClr val="000000"/>
                </a:solidFill>
                <a:latin typeface="Times New Roman" panose="02020603050405020304" pitchFamily="18" charset="0"/>
                <a:cs typeface="Times New Roman" panose="02020603050405020304" pitchFamily="18" charset="0"/>
              </a:rPr>
              <a:t>        j-</a:t>
            </a:r>
            <a:r>
              <a:rPr lang="en-US" altLang="zh-CN" sz="2400" kern="100" dirty="0">
                <a:solidFill>
                  <a:srgbClr val="000000"/>
                </a:solidFill>
                <a:latin typeface="Times New Roman" panose="02020603050405020304" pitchFamily="18" charset="0"/>
                <a:cs typeface="Times New Roman" panose="02020603050405020304" pitchFamily="18" charset="0"/>
              </a:rPr>
              <a:t>-; 			</a:t>
            </a:r>
            <a:endParaRPr lang="en-US" altLang="zh-CN" sz="2400" kern="100" dirty="0" smtClean="0">
              <a:solidFill>
                <a:srgbClr val="000000"/>
              </a:solidFill>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smtClean="0">
                <a:solidFill>
                  <a:srgbClr val="000000"/>
                </a:solidFill>
                <a:latin typeface="Times New Roman" panose="02020603050405020304" pitchFamily="18" charset="0"/>
                <a:cs typeface="Times New Roman" panose="02020603050405020304" pitchFamily="18" charset="0"/>
              </a:rPr>
              <a:t>           }</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err="1" smtClean="0">
                <a:solidFill>
                  <a:srgbClr val="000000"/>
                </a:solidFill>
                <a:latin typeface="Times New Roman" panose="02020603050405020304" pitchFamily="18" charset="0"/>
                <a:cs typeface="Times New Roman" panose="02020603050405020304" pitchFamily="18" charset="0"/>
              </a:rPr>
              <a:t>fputs</a:t>
            </a:r>
            <a:r>
              <a:rPr lang="en-US" altLang="zh-CN" sz="2400" kern="100" dirty="0" smtClean="0">
                <a:solidFill>
                  <a:srgbClr val="000000"/>
                </a:solidFill>
                <a:latin typeface="Times New Roman" panose="02020603050405020304" pitchFamily="18" charset="0"/>
                <a:cs typeface="Times New Roman" panose="02020603050405020304" pitchFamily="18" charset="0"/>
              </a:rPr>
              <a:t>(</a:t>
            </a:r>
            <a:r>
              <a:rPr lang="en-US" altLang="zh-CN" sz="2400" kern="100" dirty="0" err="1" smtClean="0">
                <a:solidFill>
                  <a:srgbClr val="000000"/>
                </a:solidFill>
                <a:latin typeface="Times New Roman" panose="02020603050405020304" pitchFamily="18" charset="0"/>
                <a:cs typeface="Times New Roman" panose="02020603050405020304" pitchFamily="18" charset="0"/>
              </a:rPr>
              <a:t>s,fp</a:t>
            </a:r>
            <a:r>
              <a:rPr lang="en-US" altLang="zh-CN" sz="2400" kern="100" dirty="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100" dirty="0" err="1" smtClean="0">
                <a:solidFill>
                  <a:srgbClr val="000000"/>
                </a:solidFill>
                <a:latin typeface="Times New Roman" panose="02020603050405020304" pitchFamily="18" charset="0"/>
                <a:cs typeface="Times New Roman" panose="02020603050405020304" pitchFamily="18" charset="0"/>
              </a:rPr>
              <a:t>fclose</a:t>
            </a:r>
            <a:r>
              <a:rPr lang="en-US" altLang="zh-CN" sz="2400" kern="100" dirty="0" smtClean="0">
                <a:solidFill>
                  <a:srgbClr val="000000"/>
                </a:solidFill>
                <a:latin typeface="Times New Roman" panose="02020603050405020304" pitchFamily="18" charset="0"/>
                <a:cs typeface="Times New Roman" panose="02020603050405020304" pitchFamily="18" charset="0"/>
              </a:rPr>
              <a:t>(</a:t>
            </a:r>
            <a:r>
              <a:rPr lang="en-US" altLang="zh-CN" sz="2400" kern="100" dirty="0" err="1" smtClean="0">
                <a:solidFill>
                  <a:srgbClr val="000000"/>
                </a:solidFill>
                <a:latin typeface="Times New Roman" panose="02020603050405020304" pitchFamily="18" charset="0"/>
                <a:cs typeface="Times New Roman" panose="02020603050405020304" pitchFamily="18" charset="0"/>
              </a:rPr>
              <a:t>fp</a:t>
            </a:r>
            <a:r>
              <a:rPr lang="en-US" altLang="zh-CN" sz="2400" kern="100" dirty="0">
                <a:solidFill>
                  <a:srgbClr val="000000"/>
                </a:solidFill>
                <a:latin typeface="Times New Roman" panose="02020603050405020304" pitchFamily="18" charset="0"/>
                <a:cs typeface="Times New Roman" panose="02020603050405020304" pitchFamily="18" charset="0"/>
              </a:rPr>
              <a:t>);  </a:t>
            </a:r>
            <a:endParaRPr lang="zh-CN" altLang="zh-CN" sz="2400" kern="100" dirty="0">
              <a:latin typeface="Times New Roman" panose="02020603050405020304" pitchFamily="18" charset="0"/>
              <a:cs typeface="Times New Roman" panose="02020603050405020304" pitchFamily="18" charset="0"/>
            </a:endParaRPr>
          </a:p>
          <a:p>
            <a:pPr>
              <a:spcAft>
                <a:spcPts val="0"/>
              </a:spcAft>
            </a:pPr>
            <a:r>
              <a:rPr lang="en-US" altLang="zh-CN" sz="2400" kern="100" dirty="0">
                <a:solidFill>
                  <a:srgbClr val="000000"/>
                </a:solidFill>
                <a:latin typeface="Times New Roman" panose="02020603050405020304" pitchFamily="18" charset="0"/>
                <a:cs typeface="Times New Roman" panose="02020603050405020304" pitchFamily="18" charset="0"/>
              </a:rPr>
              <a:t>  </a:t>
            </a:r>
            <a:r>
              <a:rPr lang="en-US" altLang="zh-CN" sz="2400" kern="100" dirty="0" smtClean="0">
                <a:solidFill>
                  <a:srgbClr val="000000"/>
                </a:solidFill>
                <a:latin typeface="Times New Roman" panose="02020603050405020304" pitchFamily="18" charset="0"/>
                <a:cs typeface="Times New Roman" panose="02020603050405020304" pitchFamily="18" charset="0"/>
              </a:rPr>
              <a:t>     </a:t>
            </a:r>
            <a:r>
              <a:rPr lang="en-US" altLang="zh-CN" sz="2400" kern="0" dirty="0" smtClean="0">
                <a:solidFill>
                  <a:srgbClr val="000000"/>
                </a:solidFill>
                <a:latin typeface="Times New Roman" panose="02020603050405020304" pitchFamily="18" charset="0"/>
                <a:cs typeface="Times New Roman" panose="02020603050405020304" pitchFamily="18" charset="0"/>
              </a:rPr>
              <a:t>system</a:t>
            </a:r>
            <a:r>
              <a:rPr lang="en-US" altLang="zh-CN" sz="2400" kern="0" dirty="0">
                <a:solidFill>
                  <a:srgbClr val="000000"/>
                </a:solidFill>
                <a:latin typeface="Times New Roman" panose="02020603050405020304" pitchFamily="18" charset="0"/>
                <a:cs typeface="Times New Roman" panose="02020603050405020304" pitchFamily="18" charset="0"/>
              </a:rPr>
              <a:t>("pause");</a:t>
            </a:r>
            <a:endParaRPr lang="zh-CN" altLang="zh-CN" sz="2400" kern="100" dirty="0">
              <a:latin typeface="Times New Roman" panose="02020603050405020304" pitchFamily="18" charset="0"/>
              <a:cs typeface="Times New Roman" panose="02020603050405020304" pitchFamily="18" charset="0"/>
            </a:endParaRPr>
          </a:p>
          <a:p>
            <a:pPr marL="400050" algn="just">
              <a:spcAft>
                <a:spcPts val="0"/>
              </a:spcAft>
            </a:pPr>
            <a:r>
              <a:rPr lang="en-US" altLang="zh-CN" sz="2400" kern="0" dirty="0" smtClean="0">
                <a:solidFill>
                  <a:srgbClr val="000000"/>
                </a:solidFill>
                <a:latin typeface="Times New Roman" panose="02020603050405020304" pitchFamily="18" charset="0"/>
                <a:cs typeface="Times New Roman" panose="02020603050405020304" pitchFamily="18" charset="0"/>
              </a:rPr>
              <a:t>return </a:t>
            </a:r>
            <a:r>
              <a:rPr lang="en-US" altLang="zh-CN" sz="2400" kern="0" dirty="0">
                <a:solidFill>
                  <a:srgbClr val="000000"/>
                </a:solidFill>
                <a:latin typeface="Times New Roman" panose="02020603050405020304" pitchFamily="18" charset="0"/>
                <a:cs typeface="Times New Roman" panose="02020603050405020304" pitchFamily="18" charset="0"/>
              </a:rPr>
              <a:t>0;</a:t>
            </a:r>
            <a:r>
              <a:rPr lang="en-US" altLang="zh-CN" sz="2400" kern="100" dirty="0">
                <a:solidFill>
                  <a:srgbClr val="000000"/>
                </a:solidFill>
                <a:latin typeface="Times New Roman" panose="02020603050405020304" pitchFamily="18" charset="0"/>
                <a:cs typeface="Times New Roman" panose="02020603050405020304" pitchFamily="18" charset="0"/>
              </a:rPr>
              <a:t>                           </a:t>
            </a:r>
            <a:endParaRPr lang="en-US" altLang="zh-CN" sz="2400" kern="100" dirty="0" smtClean="0">
              <a:latin typeface="Times New Roman" panose="02020603050405020304" pitchFamily="18" charset="0"/>
              <a:cs typeface="Times New Roman" panose="02020603050405020304" pitchFamily="18" charset="0"/>
            </a:endParaRPr>
          </a:p>
          <a:p>
            <a:pPr algn="just">
              <a:spcAft>
                <a:spcPts val="0"/>
              </a:spcAft>
            </a:pPr>
            <a:r>
              <a:rPr lang="en-US" altLang="zh-CN" sz="2400" kern="100" dirty="0" smtClean="0">
                <a:solidFill>
                  <a:srgbClr val="000000"/>
                </a:solidFill>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p:txBody>
      </p:sp>
      <p:sp>
        <p:nvSpPr>
          <p:cNvPr id="9" name="云形标注 8"/>
          <p:cNvSpPr/>
          <p:nvPr/>
        </p:nvSpPr>
        <p:spPr bwMode="auto">
          <a:xfrm>
            <a:off x="8256240" y="4293096"/>
            <a:ext cx="3744416" cy="1800200"/>
          </a:xfrm>
          <a:prstGeom prst="cloudCallout">
            <a:avLst>
              <a:gd name="adj1" fmla="val -60488"/>
              <a:gd name="adj2" fmla="val -5116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b="1" dirty="0" smtClean="0">
                <a:latin typeface="楷体" panose="02010609060101010101" pitchFamily="49" charset="-122"/>
                <a:ea typeface="楷体" panose="02010609060101010101" pitchFamily="49" charset="-122"/>
              </a:rPr>
              <a:t>为避免待删字符连续出现时的漏删问题，</a:t>
            </a:r>
            <a:r>
              <a:rPr lang="zh-CN" altLang="zh-CN" b="1" dirty="0">
                <a:latin typeface="楷体" panose="02010609060101010101" pitchFamily="49" charset="-122"/>
                <a:ea typeface="楷体" panose="02010609060101010101" pitchFamily="49" charset="-122"/>
              </a:rPr>
              <a:t>搜索下标退后</a:t>
            </a:r>
            <a:r>
              <a:rPr lang="zh-CN" altLang="zh-CN" b="1" dirty="0" smtClean="0">
                <a:latin typeface="楷体" panose="02010609060101010101" pitchFamily="49" charset="-122"/>
                <a:ea typeface="楷体" panose="02010609060101010101" pitchFamily="49" charset="-122"/>
              </a:rPr>
              <a:t>一位，以</a:t>
            </a:r>
            <a:r>
              <a:rPr lang="zh-CN" altLang="en-US" b="1" dirty="0">
                <a:latin typeface="楷体" panose="02010609060101010101" pitchFamily="49" charset="-122"/>
                <a:ea typeface="楷体" panose="02010609060101010101" pitchFamily="49" charset="-122"/>
              </a:rPr>
              <a:t>使</a:t>
            </a:r>
            <a:r>
              <a:rPr lang="zh-CN" altLang="zh-CN" b="1" dirty="0" smtClean="0">
                <a:latin typeface="楷体" panose="02010609060101010101" pitchFamily="49" charset="-122"/>
                <a:ea typeface="楷体" panose="02010609060101010101" pitchFamily="49" charset="-122"/>
              </a:rPr>
              <a:t>下次循环搜索下标定位</a:t>
            </a:r>
            <a:r>
              <a:rPr lang="zh-CN" altLang="zh-CN" b="1" dirty="0">
                <a:latin typeface="楷体" panose="02010609060101010101" pitchFamily="49" charset="-122"/>
                <a:ea typeface="楷体" panose="02010609060101010101" pitchFamily="49" charset="-122"/>
              </a:rPr>
              <a:t>回</a:t>
            </a:r>
            <a:r>
              <a:rPr lang="zh-CN" altLang="zh-CN" b="1" dirty="0" smtClean="0">
                <a:latin typeface="楷体" panose="02010609060101010101" pitchFamily="49" charset="-122"/>
                <a:ea typeface="楷体" panose="02010609060101010101" pitchFamily="49" charset="-122"/>
              </a:rPr>
              <a:t>原位置</a:t>
            </a:r>
            <a:endParaRPr lang="zh-CN" altLang="zh-CN"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0" name="云形标注 9"/>
          <p:cNvSpPr/>
          <p:nvPr/>
        </p:nvSpPr>
        <p:spPr bwMode="auto">
          <a:xfrm>
            <a:off x="8472264" y="1340768"/>
            <a:ext cx="3816424" cy="720080"/>
          </a:xfrm>
          <a:prstGeom prst="cloudCallout">
            <a:avLst>
              <a:gd name="adj1" fmla="val -63384"/>
              <a:gd name="adj2" fmla="val 1558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r>
              <a:rPr kumimoji="1" lang="zh-CN" altLang="en-US" sz="2000" b="1" dirty="0" smtClean="0">
                <a:latin typeface="楷体" panose="02010609060101010101" pitchFamily="49" charset="-122"/>
                <a:ea typeface="楷体" panose="02010609060101010101" pitchFamily="49" charset="-122"/>
              </a:rPr>
              <a:t>每个字符都可能重复出现，需逐一考查</a:t>
            </a:r>
            <a:endParaRPr lang="zh-CN"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6677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 calcmode="lin" valueType="num">
                                      <p:cBhvr additive="base">
                                        <p:cTn id="1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4"/>
          <p:cNvSpPr txBox="1">
            <a:spLocks noChangeArrowheads="1"/>
          </p:cNvSpPr>
          <p:nvPr/>
        </p:nvSpPr>
        <p:spPr bwMode="auto">
          <a:xfrm>
            <a:off x="191344" y="44624"/>
            <a:ext cx="6948488" cy="521970"/>
          </a:xfrm>
          <a:prstGeom prst="rect">
            <a:avLst/>
          </a:prstGeom>
          <a:noFill/>
          <a:ln w="9525">
            <a:noFill/>
            <a:miter lim="800000"/>
          </a:ln>
        </p:spPr>
        <p:txBody>
          <a:bodyPr>
            <a:spAutoFit/>
          </a:bodyPr>
          <a:lstStyle/>
          <a:p>
            <a:pPr>
              <a:spcBef>
                <a:spcPct val="50000"/>
              </a:spcBef>
            </a:pPr>
            <a:r>
              <a:rPr lang="zh-CN" altLang="en-US" sz="2800" b="1" dirty="0">
                <a:solidFill>
                  <a:srgbClr val="C00000"/>
                </a:solidFill>
                <a:ea typeface="华文新魏" panose="02010800040101010101" pitchFamily="2" charset="-122"/>
              </a:rPr>
              <a:t>本章内容小结</a:t>
            </a:r>
          </a:p>
        </p:txBody>
      </p:sp>
      <p:sp>
        <p:nvSpPr>
          <p:cNvPr id="45060" name="Text Box 5"/>
          <p:cNvSpPr txBox="1">
            <a:spLocks noChangeArrowheads="1"/>
          </p:cNvSpPr>
          <p:nvPr/>
        </p:nvSpPr>
        <p:spPr bwMode="auto">
          <a:xfrm>
            <a:off x="263417" y="765031"/>
            <a:ext cx="8424862" cy="5447645"/>
          </a:xfrm>
          <a:prstGeom prst="rect">
            <a:avLst/>
          </a:prstGeom>
          <a:noFill/>
          <a:ln w="9525">
            <a:noFill/>
            <a:miter lim="800000"/>
          </a:ln>
        </p:spPr>
        <p:txBody>
          <a:bodyPr>
            <a:spAutoFit/>
          </a:bodyPr>
          <a:lstStyle/>
          <a:p>
            <a:pPr>
              <a:spcBef>
                <a:spcPct val="50000"/>
              </a:spcBef>
              <a:buClr>
                <a:srgbClr val="C00000"/>
              </a:buClr>
              <a:buFont typeface="Wingdings" panose="05000000000000000000" pitchFamily="2" charset="2"/>
              <a:buChar char="Ø"/>
            </a:pPr>
            <a:r>
              <a:rPr lang="zh-CN" altLang="en-US" sz="2400" b="1" dirty="0">
                <a:solidFill>
                  <a:srgbClr val="003300"/>
                </a:solidFill>
                <a:latin typeface="楷体" panose="02010609060101010101" pitchFamily="49" charset="-122"/>
                <a:ea typeface="楷体" panose="02010609060101010101" pitchFamily="49" charset="-122"/>
              </a:rPr>
              <a:t>文件的概念</a:t>
            </a:r>
          </a:p>
          <a:p>
            <a:pPr>
              <a:spcBef>
                <a:spcPct val="50000"/>
              </a:spcBef>
              <a:buClr>
                <a:srgbClr val="C00000"/>
              </a:buClr>
              <a:buFont typeface="Wingdings" panose="05000000000000000000" pitchFamily="2" charset="2"/>
              <a:buChar char="Ø"/>
            </a:pPr>
            <a:r>
              <a:rPr lang="zh-CN" altLang="en-US" sz="2400" b="1" dirty="0">
                <a:solidFill>
                  <a:srgbClr val="003300"/>
                </a:solidFill>
                <a:latin typeface="楷体" panose="02010609060101010101" pitchFamily="49" charset="-122"/>
                <a:ea typeface="楷体" panose="02010609060101010101" pitchFamily="49" charset="-122"/>
              </a:rPr>
              <a:t>文件的分类</a:t>
            </a:r>
          </a:p>
          <a:p>
            <a:pPr>
              <a:spcBef>
                <a:spcPct val="50000"/>
              </a:spcBef>
              <a:buClr>
                <a:srgbClr val="C00000"/>
              </a:buClr>
              <a:buFont typeface="Wingdings" panose="05000000000000000000" pitchFamily="2" charset="2"/>
              <a:buChar char="Ø"/>
            </a:pPr>
            <a:r>
              <a:rPr lang="zh-CN" altLang="en-US" sz="2400" b="1" dirty="0">
                <a:solidFill>
                  <a:srgbClr val="003300"/>
                </a:solidFill>
                <a:latin typeface="楷体" panose="02010609060101010101" pitchFamily="49" charset="-122"/>
                <a:ea typeface="楷体" panose="02010609060101010101" pitchFamily="49" charset="-122"/>
              </a:rPr>
              <a:t>文件的操作过程</a:t>
            </a:r>
          </a:p>
          <a:p>
            <a:pPr>
              <a:spcBef>
                <a:spcPct val="50000"/>
              </a:spcBef>
              <a:buClr>
                <a:srgbClr val="C00000"/>
              </a:buClr>
              <a:buFont typeface="Wingdings" panose="05000000000000000000" pitchFamily="2" charset="2"/>
              <a:buChar char="Ø"/>
            </a:pPr>
            <a:r>
              <a:rPr lang="zh-CN" altLang="en-US" sz="2400" b="1" dirty="0">
                <a:solidFill>
                  <a:srgbClr val="003300"/>
                </a:solidFill>
                <a:latin typeface="楷体" panose="02010609060101010101" pitchFamily="49" charset="-122"/>
                <a:ea typeface="楷体" panose="02010609060101010101" pitchFamily="49" charset="-122"/>
              </a:rPr>
              <a:t>文件打开与关闭</a:t>
            </a:r>
          </a:p>
          <a:p>
            <a:pPr>
              <a:spcBef>
                <a:spcPct val="50000"/>
              </a:spcBef>
              <a:buClr>
                <a:srgbClr val="C00000"/>
              </a:buClr>
              <a:buFont typeface="Wingdings" panose="05000000000000000000" pitchFamily="2" charset="2"/>
              <a:buChar char="Ø"/>
            </a:pPr>
            <a:r>
              <a:rPr lang="zh-CN" altLang="en-US" sz="2400" b="1" dirty="0">
                <a:solidFill>
                  <a:srgbClr val="003300"/>
                </a:solidFill>
                <a:latin typeface="楷体" panose="02010609060101010101" pitchFamily="49" charset="-122"/>
                <a:ea typeface="楷体" panose="02010609060101010101" pitchFamily="49" charset="-122"/>
              </a:rPr>
              <a:t>文件的读写方法</a:t>
            </a:r>
          </a:p>
          <a:p>
            <a:pPr lvl="1">
              <a:spcBef>
                <a:spcPct val="50000"/>
              </a:spcBef>
              <a:buClr>
                <a:srgbClr val="C00000"/>
              </a:buClr>
              <a:buSzPct val="100000"/>
              <a:buFontTx/>
              <a:buChar char="•"/>
            </a:pPr>
            <a:r>
              <a:rPr lang="zh-CN" altLang="en-US" sz="2400" b="1" dirty="0">
                <a:solidFill>
                  <a:srgbClr val="003300"/>
                </a:solidFill>
                <a:latin typeface="楷体" panose="02010609060101010101" pitchFamily="49" charset="-122"/>
                <a:ea typeface="楷体" panose="02010609060101010101" pitchFamily="49" charset="-122"/>
              </a:rPr>
              <a:t>字符读写</a:t>
            </a:r>
          </a:p>
          <a:p>
            <a:pPr lvl="1">
              <a:spcBef>
                <a:spcPct val="50000"/>
              </a:spcBef>
              <a:buClr>
                <a:srgbClr val="C00000"/>
              </a:buClr>
              <a:buSzPct val="100000"/>
              <a:buFontTx/>
              <a:buChar char="•"/>
            </a:pPr>
            <a:r>
              <a:rPr lang="zh-CN" altLang="en-US" sz="2400" b="1" dirty="0">
                <a:solidFill>
                  <a:srgbClr val="003300"/>
                </a:solidFill>
                <a:latin typeface="楷体" panose="02010609060101010101" pitchFamily="49" charset="-122"/>
                <a:ea typeface="楷体" panose="02010609060101010101" pitchFamily="49" charset="-122"/>
              </a:rPr>
              <a:t>字符串读写</a:t>
            </a:r>
          </a:p>
          <a:p>
            <a:pPr lvl="1">
              <a:spcBef>
                <a:spcPct val="50000"/>
              </a:spcBef>
              <a:buClr>
                <a:srgbClr val="C00000"/>
              </a:buClr>
              <a:buSzPct val="100000"/>
              <a:buFontTx/>
              <a:buChar char="•"/>
            </a:pPr>
            <a:r>
              <a:rPr lang="zh-CN" altLang="en-US" sz="2400" b="1" dirty="0">
                <a:solidFill>
                  <a:srgbClr val="003300"/>
                </a:solidFill>
                <a:latin typeface="楷体" panose="02010609060101010101" pitchFamily="49" charset="-122"/>
                <a:ea typeface="楷体" panose="02010609060101010101" pitchFamily="49" charset="-122"/>
              </a:rPr>
              <a:t>块读写</a:t>
            </a:r>
          </a:p>
          <a:p>
            <a:pPr lvl="1">
              <a:spcBef>
                <a:spcPct val="50000"/>
              </a:spcBef>
              <a:buClr>
                <a:srgbClr val="C00000"/>
              </a:buClr>
              <a:buSzPct val="100000"/>
              <a:buFontTx/>
              <a:buChar char="•"/>
            </a:pPr>
            <a:r>
              <a:rPr lang="zh-CN" altLang="en-US" sz="2400" b="1" dirty="0">
                <a:solidFill>
                  <a:srgbClr val="003300"/>
                </a:solidFill>
                <a:latin typeface="楷体" panose="02010609060101010101" pitchFamily="49" charset="-122"/>
                <a:ea typeface="楷体" panose="02010609060101010101" pitchFamily="49" charset="-122"/>
              </a:rPr>
              <a:t>格式读写</a:t>
            </a:r>
          </a:p>
          <a:p>
            <a:pPr lvl="1">
              <a:spcBef>
                <a:spcPct val="50000"/>
              </a:spcBef>
              <a:buClr>
                <a:srgbClr val="C00000"/>
              </a:buClr>
              <a:buSzPct val="100000"/>
              <a:buFontTx/>
              <a:buChar char="•"/>
            </a:pPr>
            <a:r>
              <a:rPr lang="zh-CN" altLang="en-US" sz="2400" b="1" dirty="0">
                <a:solidFill>
                  <a:srgbClr val="003300"/>
                </a:solidFill>
                <a:latin typeface="楷体" panose="02010609060101010101" pitchFamily="49" charset="-122"/>
                <a:ea typeface="楷体" panose="02010609060101010101" pitchFamily="49" charset="-122"/>
              </a:rPr>
              <a:t>随机读写</a:t>
            </a:r>
            <a:r>
              <a:rPr lang="zh-CN" altLang="en-US" sz="2400" b="1" dirty="0" smtClean="0">
                <a:solidFill>
                  <a:srgbClr val="003300"/>
                </a:solidFill>
                <a:latin typeface="楷体" panose="02010609060101010101" pitchFamily="49" charset="-122"/>
                <a:ea typeface="楷体" panose="02010609060101010101" pitchFamily="49" charset="-122"/>
              </a:rPr>
              <a:t>方法</a:t>
            </a:r>
            <a:endParaRPr lang="en-US" altLang="zh-CN"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922975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4"/>
          <p:cNvSpPr txBox="1">
            <a:spLocks noChangeArrowheads="1"/>
          </p:cNvSpPr>
          <p:nvPr/>
        </p:nvSpPr>
        <p:spPr bwMode="auto">
          <a:xfrm>
            <a:off x="177299" y="44624"/>
            <a:ext cx="7848600" cy="521970"/>
          </a:xfrm>
          <a:prstGeom prst="rect">
            <a:avLst/>
          </a:prstGeom>
          <a:noFill/>
          <a:ln w="9525">
            <a:noFill/>
            <a:miter lim="800000"/>
          </a:ln>
        </p:spPr>
        <p:txBody>
          <a:bodyPr>
            <a:spAutoFit/>
          </a:bodyPr>
          <a:lstStyle/>
          <a:p>
            <a:pPr>
              <a:spcBef>
                <a:spcPct val="50000"/>
              </a:spcBef>
            </a:pPr>
            <a:r>
              <a:rPr lang="zh-CN" altLang="en-US" sz="2800" b="1" dirty="0">
                <a:solidFill>
                  <a:srgbClr val="C00000"/>
                </a:solidFill>
                <a:ea typeface="华文新魏" panose="02010800040101010101" pitchFamily="2" charset="-122"/>
              </a:rPr>
              <a:t>难点</a:t>
            </a:r>
          </a:p>
        </p:txBody>
      </p:sp>
      <p:sp>
        <p:nvSpPr>
          <p:cNvPr id="2" name="矩形 1"/>
          <p:cNvSpPr/>
          <p:nvPr/>
        </p:nvSpPr>
        <p:spPr>
          <a:xfrm>
            <a:off x="263352" y="692696"/>
            <a:ext cx="11809312" cy="1729704"/>
          </a:xfrm>
          <a:prstGeom prst="rect">
            <a:avLst/>
          </a:prstGeom>
        </p:spPr>
        <p:txBody>
          <a:bodyPr wrap="square">
            <a:spAutoFit/>
          </a:bodyPr>
          <a:lstStyle/>
          <a:p>
            <a:pPr marL="342900" indent="-342900">
              <a:lnSpc>
                <a:spcPct val="120000"/>
              </a:lnSpc>
              <a:spcAft>
                <a:spcPts val="1200"/>
              </a:spcAft>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带</a:t>
            </a:r>
            <a:r>
              <a:rPr lang="zh-CN" altLang="en-US" sz="2400" b="1" dirty="0" smtClean="0">
                <a:latin typeface="楷体" panose="02010609060101010101" pitchFamily="49" charset="-122"/>
                <a:ea typeface="楷体" panose="02010609060101010101" pitchFamily="49" charset="-122"/>
              </a:rPr>
              <a:t>路径与不带路径的文件标识</a:t>
            </a:r>
            <a:endParaRPr lang="en-US" altLang="zh-CN" sz="2400" b="1" dirty="0" smtClean="0">
              <a:latin typeface="楷体" panose="02010609060101010101" pitchFamily="49" charset="-122"/>
              <a:ea typeface="楷体" panose="02010609060101010101" pitchFamily="49" charset="-122"/>
            </a:endParaRPr>
          </a:p>
          <a:p>
            <a:pPr marL="342900" indent="-342900">
              <a:lnSpc>
                <a:spcPct val="120000"/>
              </a:lnSpc>
              <a:spcAft>
                <a:spcPts val="1200"/>
              </a:spcAft>
              <a:buClr>
                <a:srgbClr val="C00000"/>
              </a:buClr>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读写函数的正确选择</a:t>
            </a:r>
            <a:endParaRPr lang="en-US" altLang="zh-CN" sz="2400" b="1" dirty="0">
              <a:latin typeface="楷体" panose="02010609060101010101" pitchFamily="49" charset="-122"/>
              <a:ea typeface="楷体" panose="02010609060101010101" pitchFamily="49" charset="-122"/>
            </a:endParaRPr>
          </a:p>
          <a:p>
            <a:pPr marL="342900" indent="-342900">
              <a:lnSpc>
                <a:spcPct val="120000"/>
              </a:lnSpc>
              <a:spcAft>
                <a:spcPts val="1200"/>
              </a:spcAft>
              <a:buClr>
                <a:srgbClr val="C00000"/>
              </a:buClr>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读</a:t>
            </a:r>
            <a:r>
              <a:rPr lang="zh-CN" altLang="en-US" sz="2400" b="1" dirty="0" smtClean="0">
                <a:latin typeface="楷体" panose="02010609060101010101" pitchFamily="49" charset="-122"/>
                <a:ea typeface="楷体" panose="02010609060101010101" pitchFamily="49" charset="-122"/>
              </a:rPr>
              <a:t>文件结束的判别</a:t>
            </a:r>
            <a:endParaRPr lang="en-US" altLang="zh-CN" sz="2400" b="1" dirty="0">
              <a:latin typeface="楷体" panose="02010609060101010101" pitchFamily="49" charset="-122"/>
              <a:ea typeface="楷体" panose="02010609060101010101" pitchFamily="49" charset="-122"/>
            </a:endParaRPr>
          </a:p>
        </p:txBody>
      </p:sp>
      <p:sp>
        <p:nvSpPr>
          <p:cNvPr id="4" name="矩形 3"/>
          <p:cNvSpPr/>
          <p:nvPr/>
        </p:nvSpPr>
        <p:spPr>
          <a:xfrm>
            <a:off x="263352" y="2548502"/>
            <a:ext cx="11928648" cy="4124206"/>
          </a:xfrm>
          <a:prstGeom prst="rect">
            <a:avLst/>
          </a:prstGeom>
        </p:spPr>
        <p:txBody>
          <a:bodyPr wrap="square">
            <a:spAutoFit/>
          </a:bodyPr>
          <a:lstStyle/>
          <a:p>
            <a:pPr>
              <a:spcBef>
                <a:spcPct val="50000"/>
              </a:spcBef>
            </a:pPr>
            <a:r>
              <a:rPr lang="zh-CN" altLang="en-US" sz="2800" b="1" dirty="0">
                <a:solidFill>
                  <a:srgbClr val="C00000"/>
                </a:solidFill>
                <a:ea typeface="华文新魏" panose="02010800040101010101" pitchFamily="2" charset="-122"/>
              </a:rPr>
              <a:t>读写函数的选择：</a:t>
            </a:r>
            <a:endParaRPr lang="en-US" altLang="zh-CN" sz="2800" b="1" dirty="0">
              <a:solidFill>
                <a:srgbClr val="C00000"/>
              </a:solidFill>
              <a:ea typeface="华文新魏" panose="02010800040101010101" pitchFamily="2" charset="-122"/>
            </a:endParaRPr>
          </a:p>
          <a:p>
            <a:pPr marL="342900" indent="-342900">
              <a:spcAft>
                <a:spcPts val="1200"/>
              </a:spcAft>
              <a:buClr>
                <a:srgbClr val="C00000"/>
              </a:buClr>
              <a:buSzPct val="1300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单个字符</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选择</a:t>
            </a:r>
            <a:r>
              <a:rPr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fgetc</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dirty="0" err="1" smtClean="0">
                <a:latin typeface="Times New Roman" panose="02020603050405020304" pitchFamily="18" charset="0"/>
                <a:ea typeface="楷体" panose="02010609060101010101" pitchFamily="49" charset="-122"/>
                <a:cs typeface="Times New Roman" panose="02020603050405020304" pitchFamily="18" charset="0"/>
              </a:rPr>
              <a:t>fputc</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spcAft>
                <a:spcPts val="1200"/>
              </a:spcAft>
              <a:buClr>
                <a:srgbClr val="C00000"/>
              </a:buClr>
              <a:buSzPct val="130000"/>
              <a:buFont typeface="Arial" panose="020B0604020202020204" pitchFamily="34" charset="0"/>
              <a:buChar char="•"/>
            </a:pPr>
            <a:r>
              <a:rPr lang="zh-CN" altLang="en-US" sz="2400" b="1" dirty="0" smtClean="0">
                <a:latin typeface="楷体" panose="02010609060101010101" pitchFamily="49" charset="-122"/>
                <a:ea typeface="楷体" panose="02010609060101010101" pitchFamily="49" charset="-122"/>
              </a:rPr>
              <a:t>字符串</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选择</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fgets</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fputs</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spcAft>
                <a:spcPts val="1200"/>
              </a:spcAft>
              <a:buClr>
                <a:srgbClr val="C00000"/>
              </a:buClr>
              <a:buSzPct val="130000"/>
              <a:buFont typeface="Arial" panose="020B0604020202020204" pitchFamily="34" charset="0"/>
              <a:buChar char="•"/>
            </a:pPr>
            <a:r>
              <a:rPr lang="zh-CN" altLang="en-US" sz="2400" b="1" dirty="0" smtClean="0">
                <a:latin typeface="楷体" panose="02010609060101010101" pitchFamily="49" charset="-122"/>
                <a:ea typeface="楷体" panose="02010609060101010101" pitchFamily="49" charset="-122"/>
              </a:rPr>
              <a:t>整数：</a:t>
            </a:r>
            <a:endParaRPr lang="en-US" altLang="zh-CN" sz="2400" b="1" dirty="0" smtClean="0">
              <a:latin typeface="楷体" panose="02010609060101010101" pitchFamily="49" charset="-122"/>
              <a:ea typeface="楷体" panose="02010609060101010101" pitchFamily="49" charset="-122"/>
            </a:endParaRPr>
          </a:p>
          <a:p>
            <a:pPr marL="800100" lvl="1" indent="-342900">
              <a:spcAft>
                <a:spcPts val="1200"/>
              </a:spcAft>
              <a:buClr>
                <a:srgbClr val="C00000"/>
              </a:buClr>
              <a:buSzPct val="60000"/>
              <a:buFont typeface="Wingdings" panose="05000000000000000000" pitchFamily="2" charset="2"/>
              <a:buChar char="u"/>
            </a:pPr>
            <a:r>
              <a:rPr lang="zh-CN" altLang="en-US" sz="2800" b="1" dirty="0">
                <a:solidFill>
                  <a:srgbClr val="C00000"/>
                </a:solidFill>
                <a:ea typeface="华文新魏" panose="02010800040101010101" pitchFamily="2" charset="-122"/>
              </a:rPr>
              <a:t>不能使用</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fgetc</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fputc</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800100" lvl="1" indent="-342900">
              <a:spcAft>
                <a:spcPts val="1200"/>
              </a:spcAft>
              <a:buClr>
                <a:srgbClr val="C00000"/>
              </a:buClr>
              <a:buSzPct val="60000"/>
              <a:buFont typeface="Wingdings" panose="05000000000000000000" pitchFamily="2" charset="2"/>
              <a:buChar char="u"/>
            </a:pPr>
            <a:r>
              <a:rPr lang="zh-CN" altLang="en-US" sz="2400" b="1" dirty="0" smtClean="0">
                <a:latin typeface="楷体" panose="02010609060101010101" pitchFamily="49" charset="-122"/>
                <a:ea typeface="楷体" panose="02010609060101010101" pitchFamily="49" charset="-122"/>
              </a:rPr>
              <a:t>若使</a:t>
            </a:r>
            <a:r>
              <a:rPr lang="zh-CN" altLang="en-US" sz="2400" b="1" dirty="0">
                <a:latin typeface="楷体" panose="02010609060101010101" pitchFamily="49" charset="-122"/>
                <a:ea typeface="楷体" panose="02010609060101010101" pitchFamily="49" charset="-122"/>
              </a:rPr>
              <a:t>用</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fprintf</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fscanf</a:t>
            </a:r>
            <a:r>
              <a:rPr lang="zh-CN" altLang="en-US" sz="2400" b="1" dirty="0">
                <a:latin typeface="楷体" panose="02010609060101010101" pitchFamily="49" charset="-122"/>
                <a:ea typeface="楷体" panose="02010609060101010101" pitchFamily="49" charset="-122"/>
              </a:rPr>
              <a:t>，则操作的是文本文件</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marL="800100" lvl="1" indent="-342900">
              <a:spcAft>
                <a:spcPts val="1200"/>
              </a:spcAft>
              <a:buClr>
                <a:srgbClr val="C00000"/>
              </a:buClr>
              <a:buSzPct val="60000"/>
              <a:buFont typeface="Wingdings" panose="05000000000000000000" pitchFamily="2" charset="2"/>
              <a:buChar char="u"/>
            </a:pPr>
            <a:r>
              <a:rPr lang="zh-CN" altLang="en-US" sz="2400" b="1" dirty="0" smtClean="0">
                <a:latin typeface="楷体" panose="02010609060101010101" pitchFamily="49" charset="-122"/>
                <a:ea typeface="楷体" panose="02010609060101010101" pitchFamily="49" charset="-122"/>
              </a:rPr>
              <a:t>若使</a:t>
            </a:r>
            <a:r>
              <a:rPr lang="zh-CN" altLang="en-US" sz="2400" b="1" dirty="0">
                <a:latin typeface="楷体" panose="02010609060101010101" pitchFamily="49" charset="-122"/>
                <a:ea typeface="楷体" panose="02010609060101010101" pitchFamily="49" charset="-122"/>
              </a:rPr>
              <a:t>用</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fread</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fwrite</a:t>
            </a:r>
            <a:r>
              <a:rPr lang="zh-CN" altLang="en-US" sz="2400" b="1" dirty="0">
                <a:latin typeface="楷体" panose="02010609060101010101" pitchFamily="49" charset="-122"/>
                <a:ea typeface="楷体" panose="02010609060101010101" pitchFamily="49" charset="-122"/>
              </a:rPr>
              <a:t>，则操作的是二进制文件</a:t>
            </a:r>
            <a:r>
              <a:rPr lang="zh-CN" altLang="en-US" sz="2400" b="1" dirty="0" smtClean="0">
                <a:latin typeface="楷体" panose="02010609060101010101" pitchFamily="49" charset="-122"/>
                <a:ea typeface="楷体" panose="02010609060101010101" pitchFamily="49" charset="-122"/>
              </a:rPr>
              <a:t>，打开</a:t>
            </a:r>
            <a:r>
              <a:rPr lang="zh-CN" altLang="en-US" sz="2400" b="1" dirty="0">
                <a:latin typeface="楷体" panose="02010609060101010101" pitchFamily="49" charset="-122"/>
                <a:ea typeface="楷体" panose="02010609060101010101" pitchFamily="49" charset="-122"/>
              </a:rPr>
              <a:t>模式</a:t>
            </a:r>
            <a:r>
              <a:rPr lang="zh-CN" altLang="en-US" sz="2400" b="1" dirty="0" smtClean="0">
                <a:latin typeface="楷体" panose="02010609060101010101" pitchFamily="49" charset="-122"/>
                <a:ea typeface="楷体" panose="02010609060101010101" pitchFamily="49" charset="-122"/>
              </a:rPr>
              <a:t>应选择“</a:t>
            </a:r>
            <a:r>
              <a:rPr lang="en-US" altLang="zh-CN" sz="2400" b="1" dirty="0" err="1">
                <a:latin typeface="楷体" panose="02010609060101010101" pitchFamily="49" charset="-122"/>
                <a:ea typeface="楷体" panose="02010609060101010101" pitchFamily="49" charset="-122"/>
              </a:rPr>
              <a:t>wb</a:t>
            </a:r>
            <a:r>
              <a:rPr lang="zh-CN" altLang="en-US" sz="2400" b="1" dirty="0">
                <a:latin typeface="楷体" panose="02010609060101010101" pitchFamily="49" charset="-122"/>
                <a:ea typeface="楷体" panose="02010609060101010101" pitchFamily="49" charset="-122"/>
              </a:rPr>
              <a:t>”或“</a:t>
            </a:r>
            <a:r>
              <a:rPr lang="en-US" altLang="zh-CN" sz="2400" b="1" dirty="0" err="1">
                <a:latin typeface="楷体" panose="02010609060101010101" pitchFamily="49" charset="-122"/>
                <a:ea typeface="楷体" panose="02010609060101010101" pitchFamily="49" charset="-122"/>
              </a:rPr>
              <a:t>rb</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marL="342900" indent="-342900">
              <a:spcAft>
                <a:spcPts val="1200"/>
              </a:spcAft>
              <a:buClr>
                <a:srgbClr val="CC0099"/>
              </a:buClr>
              <a:buSzPct val="130000"/>
              <a:buFont typeface="Arial" panose="020B0604020202020204" pitchFamily="34" charset="0"/>
              <a:buChar char="•"/>
            </a:pPr>
            <a:r>
              <a:rPr lang="zh-CN" altLang="en-US" sz="2400" b="1" dirty="0" smtClean="0">
                <a:latin typeface="楷体" panose="02010609060101010101" pitchFamily="49" charset="-122"/>
                <a:ea typeface="楷体" panose="02010609060101010101" pitchFamily="49" charset="-122"/>
              </a:rPr>
              <a:t>实数</a:t>
            </a:r>
            <a:r>
              <a:rPr lang="zh-CN" altLang="en-US" sz="2400" b="1" dirty="0">
                <a:latin typeface="楷体" panose="02010609060101010101" pitchFamily="49" charset="-122"/>
                <a:ea typeface="楷体" panose="02010609060101010101" pitchFamily="49" charset="-122"/>
              </a:rPr>
              <a:t>、数组、结构都</a:t>
            </a:r>
            <a:r>
              <a:rPr lang="zh-CN" altLang="en-US" sz="2400" b="1" dirty="0" smtClean="0">
                <a:latin typeface="楷体" panose="02010609060101010101" pitchFamily="49" charset="-122"/>
                <a:ea typeface="楷体" panose="02010609060101010101" pitchFamily="49" charset="-122"/>
              </a:rPr>
              <a:t>可像</a:t>
            </a:r>
            <a:r>
              <a:rPr lang="zh-CN" altLang="en-US" sz="2400" b="1" dirty="0">
                <a:latin typeface="楷体" panose="02010609060101010101" pitchFamily="49" charset="-122"/>
                <a:ea typeface="楷体" panose="02010609060101010101" pitchFamily="49" charset="-122"/>
              </a:rPr>
              <a:t>整数一样选择</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fprintf</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fscanf</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fread</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fwrite</a:t>
            </a:r>
            <a:r>
              <a:rPr lang="zh-CN" altLang="en-US" sz="2400" b="1" dirty="0">
                <a:latin typeface="楷体" panose="02010609060101010101" pitchFamily="49" charset="-122"/>
                <a:ea typeface="楷体" panose="02010609060101010101" pitchFamily="49" charset="-122"/>
              </a:rPr>
              <a:t>，操作要求同上。</a:t>
            </a:r>
            <a:endParaRPr lang="en-US" altLang="zh-CN"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985976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352" y="764704"/>
            <a:ext cx="4464496" cy="6001643"/>
          </a:xfrm>
          <a:prstGeom prst="rect">
            <a:avLst/>
          </a:prstGeom>
          <a:noFill/>
          <a:ln>
            <a:solidFill>
              <a:srgbClr val="CC0099"/>
            </a:solidFill>
          </a:ln>
        </p:spPr>
        <p:txBody>
          <a:bodyPr wrap="square" rtlCol="0">
            <a:spAutoFit/>
          </a:bodyPr>
          <a:lstStyle/>
          <a:p>
            <a:pPr marL="342900" indent="-342900">
              <a:buClr>
                <a:srgbClr val="C00000"/>
              </a:buClr>
              <a:buSzPct val="100000"/>
              <a:buFont typeface="Arial" panose="020B0604020202020204" pitchFamily="34" charset="0"/>
              <a:buChar char="•"/>
            </a:pPr>
            <a:r>
              <a:rPr lang="zh-CN" altLang="en-US" sz="2400" dirty="0">
                <a:latin typeface="等线" panose="02010600030101010101" pitchFamily="2" charset="-122"/>
                <a:ea typeface="等线" panose="02010600030101010101" pitchFamily="2" charset="-122"/>
              </a:rPr>
              <a:t>利用判文件结束的函数：</a:t>
            </a:r>
            <a:endParaRPr lang="en-US" altLang="zh-CN" sz="2400" dirty="0">
              <a:latin typeface="等线" panose="02010600030101010101" pitchFamily="2" charset="-122"/>
              <a:ea typeface="等线" panose="02010600030101010101" pitchFamily="2" charset="-122"/>
            </a:endParaRPr>
          </a:p>
          <a:p>
            <a:endParaRPr lang="en-US" altLang="zh-CN" sz="2400" dirty="0" smtClean="0">
              <a:latin typeface="等线" panose="02010600030101010101" pitchFamily="2" charset="-122"/>
              <a:ea typeface="等线" panose="02010600030101010101" pitchFamily="2" charset="-122"/>
            </a:endParaRPr>
          </a:p>
          <a:p>
            <a:r>
              <a:rPr lang="en-US" altLang="zh-CN" sz="2400" dirty="0" smtClean="0">
                <a:latin typeface="等线" panose="02010600030101010101" pitchFamily="2" charset="-122"/>
                <a:ea typeface="等线" panose="02010600030101010101" pitchFamily="2" charset="-122"/>
              </a:rPr>
              <a:t>while</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feof</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fp</a:t>
            </a:r>
            <a:r>
              <a:rPr lang="en-US" altLang="zh-CN" sz="2400" dirty="0">
                <a:latin typeface="等线" panose="02010600030101010101" pitchFamily="2" charset="-122"/>
                <a:ea typeface="等线" panose="02010600030101010101" pitchFamily="2" charset="-122"/>
              </a:rPr>
              <a:t>))</a:t>
            </a:r>
          </a:p>
          <a:p>
            <a:r>
              <a:rPr lang="en-US" altLang="zh-CN" sz="2400" dirty="0">
                <a:latin typeface="等线" panose="02010600030101010101" pitchFamily="2" charset="-122"/>
                <a:ea typeface="等线" panose="02010600030101010101" pitchFamily="2" charset="-122"/>
              </a:rPr>
              <a:t>{</a:t>
            </a:r>
          </a:p>
          <a:p>
            <a:r>
              <a:rPr lang="en-US" altLang="zh-CN" sz="2400" dirty="0">
                <a:latin typeface="等线" panose="02010600030101010101" pitchFamily="2" charset="-122"/>
                <a:ea typeface="等线" panose="02010600030101010101" pitchFamily="2" charset="-122"/>
              </a:rPr>
              <a:t>     </a:t>
            </a:r>
            <a:r>
              <a:rPr lang="en-US" altLang="zh-CN" sz="2400" dirty="0" err="1">
                <a:latin typeface="等线" panose="02010600030101010101" pitchFamily="2" charset="-122"/>
                <a:ea typeface="等线" panose="02010600030101010101" pitchFamily="2" charset="-122"/>
              </a:rPr>
              <a:t>ch</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fgetc</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fp</a:t>
            </a:r>
            <a:r>
              <a:rPr lang="en-US" altLang="zh-CN" sz="2400" dirty="0">
                <a:latin typeface="等线" panose="02010600030101010101" pitchFamily="2" charset="-122"/>
                <a:ea typeface="等线" panose="02010600030101010101" pitchFamily="2" charset="-122"/>
              </a:rPr>
              <a:t>);</a:t>
            </a:r>
          </a:p>
          <a:p>
            <a:r>
              <a:rPr lang="en-US" altLang="zh-CN" sz="2400" dirty="0">
                <a:latin typeface="等线" panose="02010600030101010101" pitchFamily="2" charset="-122"/>
                <a:ea typeface="等线" panose="02010600030101010101" pitchFamily="2" charset="-122"/>
              </a:rPr>
              <a:t>     </a:t>
            </a:r>
            <a:r>
              <a:rPr lang="en-US" altLang="zh-CN" sz="2400" dirty="0" err="1">
                <a:latin typeface="等线" panose="02010600030101010101" pitchFamily="2" charset="-122"/>
                <a:ea typeface="等线" panose="02010600030101010101" pitchFamily="2" charset="-122"/>
              </a:rPr>
              <a:t>cout</a:t>
            </a:r>
            <a:r>
              <a:rPr lang="en-US" altLang="zh-CN" sz="2400" dirty="0">
                <a:latin typeface="等线" panose="02010600030101010101" pitchFamily="2" charset="-122"/>
                <a:ea typeface="等线" panose="02010600030101010101" pitchFamily="2" charset="-122"/>
              </a:rPr>
              <a:t>&lt;&lt;</a:t>
            </a:r>
            <a:r>
              <a:rPr lang="en-US" altLang="zh-CN" sz="2400" dirty="0" err="1">
                <a:latin typeface="等线" panose="02010600030101010101" pitchFamily="2" charset="-122"/>
                <a:ea typeface="等线" panose="02010600030101010101" pitchFamily="2" charset="-122"/>
              </a:rPr>
              <a:t>ch</a:t>
            </a:r>
            <a:r>
              <a:rPr lang="en-US" altLang="zh-CN" sz="2400" dirty="0">
                <a:latin typeface="等线" panose="02010600030101010101" pitchFamily="2" charset="-122"/>
                <a:ea typeface="等线" panose="02010600030101010101" pitchFamily="2" charset="-122"/>
              </a:rPr>
              <a:t>;</a:t>
            </a:r>
          </a:p>
          <a:p>
            <a:r>
              <a:rPr lang="en-US" altLang="zh-CN" sz="2400" dirty="0" smtClean="0">
                <a:latin typeface="等线" panose="02010600030101010101" pitchFamily="2" charset="-122"/>
                <a:ea typeface="等线" panose="02010600030101010101" pitchFamily="2" charset="-122"/>
              </a:rPr>
              <a:t>}</a:t>
            </a:r>
          </a:p>
          <a:p>
            <a:endParaRPr lang="en-US" altLang="zh-CN" sz="2400" dirty="0" smtClean="0">
              <a:latin typeface="等线" panose="02010600030101010101" pitchFamily="2" charset="-122"/>
              <a:ea typeface="等线" panose="02010600030101010101" pitchFamily="2" charset="-122"/>
            </a:endParaRPr>
          </a:p>
          <a:p>
            <a:r>
              <a:rPr lang="en-US" altLang="zh-CN" sz="2400" dirty="0" smtClean="0">
                <a:latin typeface="等线" panose="02010600030101010101" pitchFamily="2" charset="-122"/>
                <a:ea typeface="等线" panose="02010600030101010101" pitchFamily="2" charset="-122"/>
              </a:rPr>
              <a:t>while(1</a:t>
            </a:r>
            <a:r>
              <a:rPr lang="en-US" altLang="zh-CN" sz="2400" dirty="0">
                <a:latin typeface="等线" panose="02010600030101010101" pitchFamily="2" charset="-122"/>
                <a:ea typeface="等线" panose="02010600030101010101" pitchFamily="2" charset="-122"/>
              </a:rPr>
              <a:t>)</a:t>
            </a:r>
          </a:p>
          <a:p>
            <a:r>
              <a:rPr lang="en-US" altLang="zh-CN" sz="2400" dirty="0">
                <a:latin typeface="等线" panose="02010600030101010101" pitchFamily="2" charset="-122"/>
                <a:ea typeface="等线" panose="02010600030101010101" pitchFamily="2" charset="-122"/>
              </a:rPr>
              <a:t>{</a:t>
            </a:r>
          </a:p>
          <a:p>
            <a:r>
              <a:rPr lang="en-US" altLang="zh-CN" sz="2400" dirty="0">
                <a:latin typeface="等线" panose="02010600030101010101" pitchFamily="2" charset="-122"/>
                <a:ea typeface="等线" panose="02010600030101010101" pitchFamily="2" charset="-122"/>
              </a:rPr>
              <a:t>     </a:t>
            </a:r>
            <a:r>
              <a:rPr lang="en-US" altLang="zh-CN" sz="2400" dirty="0" err="1">
                <a:latin typeface="等线" panose="02010600030101010101" pitchFamily="2" charset="-122"/>
                <a:ea typeface="等线" panose="02010600030101010101" pitchFamily="2" charset="-122"/>
              </a:rPr>
              <a:t>ch</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fgetc</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fp</a:t>
            </a:r>
            <a:r>
              <a:rPr lang="en-US" altLang="zh-CN" sz="2400" dirty="0">
                <a:latin typeface="等线" panose="02010600030101010101" pitchFamily="2" charset="-122"/>
                <a:ea typeface="等线" panose="02010600030101010101" pitchFamily="2" charset="-122"/>
              </a:rPr>
              <a:t>);</a:t>
            </a:r>
          </a:p>
          <a:p>
            <a:r>
              <a:rPr lang="en-US" altLang="zh-CN" sz="2400" dirty="0">
                <a:latin typeface="等线" panose="02010600030101010101" pitchFamily="2" charset="-122"/>
                <a:ea typeface="等线" panose="02010600030101010101" pitchFamily="2" charset="-122"/>
              </a:rPr>
              <a:t>     if(</a:t>
            </a:r>
            <a:r>
              <a:rPr lang="en-US" altLang="zh-CN" sz="2400" dirty="0" err="1">
                <a:latin typeface="等线" panose="02010600030101010101" pitchFamily="2" charset="-122"/>
                <a:ea typeface="等线" panose="02010600030101010101" pitchFamily="2" charset="-122"/>
              </a:rPr>
              <a:t>feof</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fp</a:t>
            </a:r>
            <a:r>
              <a:rPr lang="en-US" altLang="zh-CN" sz="2400" dirty="0">
                <a:latin typeface="等线" panose="02010600030101010101" pitchFamily="2" charset="-122"/>
                <a:ea typeface="等线" panose="02010600030101010101" pitchFamily="2" charset="-122"/>
              </a:rPr>
              <a:t>))</a:t>
            </a:r>
          </a:p>
          <a:p>
            <a:r>
              <a:rPr lang="en-US" altLang="zh-CN" sz="2400" dirty="0">
                <a:latin typeface="等线" panose="02010600030101010101" pitchFamily="2" charset="-122"/>
                <a:ea typeface="等线" panose="02010600030101010101" pitchFamily="2" charset="-122"/>
              </a:rPr>
              <a:t>         break;</a:t>
            </a:r>
          </a:p>
          <a:p>
            <a:r>
              <a:rPr lang="en-US" altLang="zh-CN" sz="2400" dirty="0">
                <a:latin typeface="等线" panose="02010600030101010101" pitchFamily="2" charset="-122"/>
                <a:ea typeface="等线" panose="02010600030101010101" pitchFamily="2" charset="-122"/>
              </a:rPr>
              <a:t>     </a:t>
            </a:r>
            <a:r>
              <a:rPr lang="en-US" altLang="zh-CN" sz="2400" dirty="0" err="1">
                <a:latin typeface="等线" panose="02010600030101010101" pitchFamily="2" charset="-122"/>
                <a:ea typeface="等线" panose="02010600030101010101" pitchFamily="2" charset="-122"/>
              </a:rPr>
              <a:t>cout</a:t>
            </a:r>
            <a:r>
              <a:rPr lang="en-US" altLang="zh-CN" sz="2400" dirty="0">
                <a:latin typeface="等线" panose="02010600030101010101" pitchFamily="2" charset="-122"/>
                <a:ea typeface="等线" panose="02010600030101010101" pitchFamily="2" charset="-122"/>
              </a:rPr>
              <a:t>&lt;&lt;</a:t>
            </a:r>
            <a:r>
              <a:rPr lang="en-US" altLang="zh-CN" sz="2400" dirty="0" err="1">
                <a:latin typeface="等线" panose="02010600030101010101" pitchFamily="2" charset="-122"/>
                <a:ea typeface="等线" panose="02010600030101010101" pitchFamily="2" charset="-122"/>
              </a:rPr>
              <a:t>ch</a:t>
            </a:r>
            <a:r>
              <a:rPr lang="en-US" altLang="zh-CN" sz="2400" dirty="0">
                <a:latin typeface="等线" panose="02010600030101010101" pitchFamily="2" charset="-122"/>
                <a:ea typeface="等线" panose="02010600030101010101" pitchFamily="2" charset="-122"/>
              </a:rPr>
              <a:t>;</a:t>
            </a:r>
          </a:p>
          <a:p>
            <a:r>
              <a:rPr lang="en-US" altLang="zh-CN" sz="2400" dirty="0" smtClean="0">
                <a:latin typeface="等线" panose="02010600030101010101" pitchFamily="2" charset="-122"/>
                <a:ea typeface="等线" panose="02010600030101010101" pitchFamily="2" charset="-122"/>
              </a:rPr>
              <a:t>}</a:t>
            </a:r>
          </a:p>
          <a:p>
            <a:endParaRPr lang="zh-CN" altLang="en-US" sz="2400" dirty="0">
              <a:latin typeface="等线" panose="02010600030101010101" pitchFamily="2" charset="-122"/>
              <a:ea typeface="等线" panose="02010600030101010101" pitchFamily="2" charset="-122"/>
            </a:endParaRPr>
          </a:p>
        </p:txBody>
      </p:sp>
      <p:sp>
        <p:nvSpPr>
          <p:cNvPr id="3" name="TextBox 3"/>
          <p:cNvSpPr txBox="1"/>
          <p:nvPr/>
        </p:nvSpPr>
        <p:spPr>
          <a:xfrm>
            <a:off x="4943872" y="764704"/>
            <a:ext cx="6192688" cy="6001643"/>
          </a:xfrm>
          <a:prstGeom prst="rect">
            <a:avLst/>
          </a:prstGeom>
          <a:noFill/>
          <a:ln>
            <a:solidFill>
              <a:srgbClr val="CC0099"/>
            </a:solidFill>
          </a:ln>
        </p:spPr>
        <p:txBody>
          <a:bodyPr wrap="square" rtlCol="0">
            <a:spAutoFit/>
          </a:bodyPr>
          <a:lstStyle/>
          <a:p>
            <a:pPr marL="342900" indent="-342900">
              <a:buClr>
                <a:srgbClr val="C00000"/>
              </a:buClr>
              <a:buSzPct val="100000"/>
              <a:buFont typeface="Arial" panose="020B0604020202020204" pitchFamily="34" charset="0"/>
              <a:buChar char="•"/>
            </a:pPr>
            <a:r>
              <a:rPr lang="zh-CN" altLang="en-US" sz="2400" dirty="0">
                <a:latin typeface="等线" panose="02010600030101010101" pitchFamily="2" charset="-122"/>
                <a:ea typeface="等线" panose="02010600030101010101" pitchFamily="2" charset="-122"/>
              </a:rPr>
              <a:t>利用读函数的返回值：</a:t>
            </a:r>
            <a:endParaRPr lang="en-US" altLang="zh-CN" sz="2400" dirty="0">
              <a:latin typeface="等线" panose="02010600030101010101" pitchFamily="2" charset="-122"/>
              <a:ea typeface="等线" panose="02010600030101010101" pitchFamily="2" charset="-122"/>
            </a:endParaRPr>
          </a:p>
          <a:p>
            <a:endParaRPr lang="en-US" altLang="zh-CN" sz="2400" dirty="0" smtClean="0">
              <a:latin typeface="等线" panose="02010600030101010101" pitchFamily="2" charset="-122"/>
              <a:ea typeface="等线" panose="02010600030101010101" pitchFamily="2" charset="-122"/>
            </a:endParaRPr>
          </a:p>
          <a:p>
            <a:r>
              <a:rPr lang="en-US" altLang="zh-CN" sz="2400" dirty="0" smtClean="0">
                <a:latin typeface="等线" panose="02010600030101010101" pitchFamily="2" charset="-122"/>
                <a:ea typeface="等线" panose="02010600030101010101" pitchFamily="2" charset="-122"/>
              </a:rPr>
              <a:t>while</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ch</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fgetc</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fp</a:t>
            </a:r>
            <a:r>
              <a:rPr lang="en-US" altLang="zh-CN" sz="2400" dirty="0">
                <a:latin typeface="等线" panose="02010600030101010101" pitchFamily="2" charset="-122"/>
                <a:ea typeface="等线" panose="02010600030101010101" pitchFamily="2" charset="-122"/>
              </a:rPr>
              <a:t>))!=EOF)</a:t>
            </a:r>
          </a:p>
          <a:p>
            <a:r>
              <a:rPr lang="en-US" altLang="zh-CN" sz="2400" dirty="0">
                <a:latin typeface="等线" panose="02010600030101010101" pitchFamily="2" charset="-122"/>
                <a:ea typeface="等线" panose="02010600030101010101" pitchFamily="2" charset="-122"/>
              </a:rPr>
              <a:t>	</a:t>
            </a:r>
            <a:r>
              <a:rPr lang="en-US" altLang="zh-CN" sz="2400" dirty="0" err="1">
                <a:latin typeface="等线" panose="02010600030101010101" pitchFamily="2" charset="-122"/>
                <a:ea typeface="等线" panose="02010600030101010101" pitchFamily="2" charset="-122"/>
              </a:rPr>
              <a:t>cout</a:t>
            </a:r>
            <a:r>
              <a:rPr lang="en-US" altLang="zh-CN" sz="2400" dirty="0">
                <a:latin typeface="等线" panose="02010600030101010101" pitchFamily="2" charset="-122"/>
                <a:ea typeface="等线" panose="02010600030101010101" pitchFamily="2" charset="-122"/>
              </a:rPr>
              <a:t>&lt;&lt;</a:t>
            </a:r>
            <a:r>
              <a:rPr lang="en-US" altLang="zh-CN" sz="2400" dirty="0" err="1">
                <a:latin typeface="等线" panose="02010600030101010101" pitchFamily="2" charset="-122"/>
                <a:ea typeface="等线" panose="02010600030101010101" pitchFamily="2" charset="-122"/>
              </a:rPr>
              <a:t>ch</a:t>
            </a:r>
            <a:r>
              <a:rPr lang="en-US" altLang="zh-CN" sz="2400" dirty="0">
                <a:latin typeface="等线" panose="02010600030101010101" pitchFamily="2" charset="-122"/>
                <a:ea typeface="等线" panose="02010600030101010101" pitchFamily="2" charset="-122"/>
              </a:rPr>
              <a:t>&lt;&lt;"("&lt;&lt;(</a:t>
            </a:r>
            <a:r>
              <a:rPr lang="en-US" altLang="zh-CN" sz="2400" dirty="0" err="1">
                <a:latin typeface="等线" panose="02010600030101010101" pitchFamily="2" charset="-122"/>
                <a:ea typeface="等线" panose="02010600030101010101" pitchFamily="2" charset="-122"/>
              </a:rPr>
              <a:t>int</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ch</a:t>
            </a:r>
            <a:r>
              <a:rPr lang="en-US" altLang="zh-CN" sz="2400" dirty="0">
                <a:latin typeface="等线" panose="02010600030101010101" pitchFamily="2" charset="-122"/>
                <a:ea typeface="等线" panose="02010600030101010101" pitchFamily="2" charset="-122"/>
              </a:rPr>
              <a:t>&lt;&lt;")";</a:t>
            </a:r>
          </a:p>
          <a:p>
            <a:endParaRPr lang="en-US" altLang="zh-CN" sz="2400" dirty="0" smtClean="0">
              <a:latin typeface="等线" panose="02010600030101010101" pitchFamily="2" charset="-122"/>
              <a:ea typeface="等线" panose="02010600030101010101" pitchFamily="2" charset="-122"/>
            </a:endParaRPr>
          </a:p>
          <a:p>
            <a:r>
              <a:rPr lang="en-US" altLang="zh-CN" sz="2400" dirty="0" smtClean="0">
                <a:latin typeface="等线" panose="02010600030101010101" pitchFamily="2" charset="-122"/>
                <a:ea typeface="等线" panose="02010600030101010101" pitchFamily="2" charset="-122"/>
              </a:rPr>
              <a:t>while</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fgets</a:t>
            </a:r>
            <a:r>
              <a:rPr lang="en-US" altLang="zh-CN" sz="2400" dirty="0">
                <a:latin typeface="等线" panose="02010600030101010101" pitchFamily="2" charset="-122"/>
                <a:ea typeface="等线" panose="02010600030101010101" pitchFamily="2" charset="-122"/>
              </a:rPr>
              <a:t>(s,10,fp)!=NULL))</a:t>
            </a:r>
          </a:p>
          <a:p>
            <a:r>
              <a:rPr lang="en-US" altLang="zh-CN" sz="2400" dirty="0">
                <a:latin typeface="等线" panose="02010600030101010101" pitchFamily="2" charset="-122"/>
                <a:ea typeface="等线" panose="02010600030101010101" pitchFamily="2" charset="-122"/>
              </a:rPr>
              <a:t>	puts(s);</a:t>
            </a:r>
          </a:p>
          <a:p>
            <a:endParaRPr lang="en-US" altLang="zh-CN" sz="2400" dirty="0" smtClean="0">
              <a:latin typeface="等线" panose="02010600030101010101" pitchFamily="2" charset="-122"/>
              <a:ea typeface="等线" panose="02010600030101010101" pitchFamily="2" charset="-122"/>
            </a:endParaRPr>
          </a:p>
          <a:p>
            <a:r>
              <a:rPr lang="en-US" altLang="zh-CN" sz="2400" dirty="0" smtClean="0">
                <a:latin typeface="等线" panose="02010600030101010101" pitchFamily="2" charset="-122"/>
                <a:ea typeface="等线" panose="02010600030101010101" pitchFamily="2" charset="-122"/>
              </a:rPr>
              <a:t>while(</a:t>
            </a:r>
            <a:r>
              <a:rPr lang="en-US" altLang="zh-CN" sz="2400" dirty="0" err="1" smtClean="0">
                <a:latin typeface="等线" panose="02010600030101010101" pitchFamily="2" charset="-122"/>
                <a:ea typeface="等线" panose="02010600030101010101" pitchFamily="2" charset="-122"/>
              </a:rPr>
              <a:t>fread</a:t>
            </a:r>
            <a:r>
              <a:rPr lang="en-US" altLang="zh-CN" sz="2400" dirty="0">
                <a:latin typeface="等线" panose="02010600030101010101" pitchFamily="2" charset="-122"/>
                <a:ea typeface="等线" panose="02010600030101010101" pitchFamily="2" charset="-122"/>
              </a:rPr>
              <a:t>(&amp;d[</a:t>
            </a:r>
            <a:r>
              <a:rPr lang="en-US" altLang="zh-CN" sz="2400" dirty="0" err="1">
                <a:latin typeface="等线" panose="02010600030101010101" pitchFamily="2" charset="-122"/>
                <a:ea typeface="等线" panose="02010600030101010101" pitchFamily="2" charset="-122"/>
              </a:rPr>
              <a:t>i</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sizeof</a:t>
            </a:r>
            <a:r>
              <a:rPr lang="en-US" altLang="zh-CN" sz="2400" dirty="0">
                <a:latin typeface="等线" panose="02010600030101010101" pitchFamily="2" charset="-122"/>
                <a:ea typeface="等线" panose="02010600030101010101" pitchFamily="2" charset="-122"/>
              </a:rPr>
              <a:t>(double),</a:t>
            </a:r>
            <a:r>
              <a:rPr lang="en-US" altLang="zh-CN" sz="2400" b="1" dirty="0">
                <a:solidFill>
                  <a:srgbClr val="FF0000"/>
                </a:solidFill>
                <a:latin typeface="等线" panose="02010600030101010101" pitchFamily="2" charset="-122"/>
                <a:ea typeface="等线" panose="02010600030101010101" pitchFamily="2" charset="-122"/>
              </a:rPr>
              <a:t>1</a:t>
            </a:r>
            <a:r>
              <a:rPr lang="en-US" altLang="zh-CN" sz="2400" dirty="0">
                <a:latin typeface="等线" panose="02010600030101010101" pitchFamily="2" charset="-122"/>
                <a:ea typeface="等线" panose="02010600030101010101" pitchFamily="2" charset="-122"/>
              </a:rPr>
              <a:t>,fp)==1)</a:t>
            </a:r>
          </a:p>
          <a:p>
            <a:r>
              <a:rPr lang="en-US" altLang="zh-CN" sz="2400" dirty="0">
                <a:latin typeface="等线" panose="02010600030101010101" pitchFamily="2" charset="-122"/>
                <a:ea typeface="等线" panose="02010600030101010101" pitchFamily="2" charset="-122"/>
              </a:rPr>
              <a:t>{</a:t>
            </a:r>
          </a:p>
          <a:p>
            <a:r>
              <a:rPr lang="en-US" altLang="zh-CN" sz="2400" dirty="0">
                <a:latin typeface="等线" panose="02010600030101010101" pitchFamily="2" charset="-122"/>
                <a:ea typeface="等线" panose="02010600030101010101" pitchFamily="2" charset="-122"/>
              </a:rPr>
              <a:t>	</a:t>
            </a:r>
            <a:r>
              <a:rPr lang="en-US" altLang="zh-CN" sz="2400" dirty="0" err="1">
                <a:latin typeface="等线" panose="02010600030101010101" pitchFamily="2" charset="-122"/>
                <a:ea typeface="等线" panose="02010600030101010101" pitchFamily="2" charset="-122"/>
              </a:rPr>
              <a:t>cout</a:t>
            </a:r>
            <a:r>
              <a:rPr lang="en-US" altLang="zh-CN" sz="2400" dirty="0">
                <a:latin typeface="等线" panose="02010600030101010101" pitchFamily="2" charset="-122"/>
                <a:ea typeface="等线" panose="02010600030101010101" pitchFamily="2" charset="-122"/>
              </a:rPr>
              <a:t>&lt;&lt;d[</a:t>
            </a:r>
            <a:r>
              <a:rPr lang="en-US" altLang="zh-CN" sz="2400" dirty="0" err="1">
                <a:latin typeface="等线" panose="02010600030101010101" pitchFamily="2" charset="-122"/>
                <a:ea typeface="等线" panose="02010600030101010101" pitchFamily="2" charset="-122"/>
              </a:rPr>
              <a:t>i</a:t>
            </a:r>
            <a:r>
              <a:rPr lang="en-US" altLang="zh-CN" sz="2400" dirty="0">
                <a:latin typeface="等线" panose="02010600030101010101" pitchFamily="2" charset="-122"/>
                <a:ea typeface="等线" panose="02010600030101010101" pitchFamily="2" charset="-122"/>
              </a:rPr>
              <a:t>]&lt;&lt;' ';</a:t>
            </a:r>
          </a:p>
          <a:p>
            <a:r>
              <a:rPr lang="en-US" altLang="zh-CN" sz="2400" dirty="0">
                <a:latin typeface="等线" panose="02010600030101010101" pitchFamily="2" charset="-122"/>
                <a:ea typeface="等线" panose="02010600030101010101" pitchFamily="2" charset="-122"/>
              </a:rPr>
              <a:t>	</a:t>
            </a:r>
            <a:r>
              <a:rPr lang="en-US" altLang="zh-CN" sz="2400" dirty="0" err="1">
                <a:latin typeface="等线" panose="02010600030101010101" pitchFamily="2" charset="-122"/>
                <a:ea typeface="等线" panose="02010600030101010101" pitchFamily="2" charset="-122"/>
              </a:rPr>
              <a:t>i</a:t>
            </a:r>
            <a:r>
              <a:rPr lang="en-US" altLang="zh-CN" sz="2400" dirty="0">
                <a:latin typeface="等线" panose="02010600030101010101" pitchFamily="2" charset="-122"/>
                <a:ea typeface="等线" panose="02010600030101010101" pitchFamily="2" charset="-122"/>
              </a:rPr>
              <a:t>++;</a:t>
            </a:r>
          </a:p>
          <a:p>
            <a:r>
              <a:rPr lang="en-US" altLang="zh-CN" sz="2400" dirty="0">
                <a:latin typeface="等线" panose="02010600030101010101" pitchFamily="2" charset="-122"/>
                <a:ea typeface="等线" panose="02010600030101010101" pitchFamily="2" charset="-122"/>
              </a:rPr>
              <a:t>}</a:t>
            </a:r>
          </a:p>
          <a:p>
            <a:endParaRPr lang="en-US" altLang="zh-CN" sz="2400" dirty="0" smtClean="0">
              <a:latin typeface="等线" panose="02010600030101010101" pitchFamily="2" charset="-122"/>
              <a:ea typeface="等线" panose="02010600030101010101" pitchFamily="2" charset="-122"/>
            </a:endParaRPr>
          </a:p>
          <a:p>
            <a:r>
              <a:rPr lang="en-US" altLang="zh-CN" sz="2400" dirty="0" smtClean="0">
                <a:latin typeface="等线" panose="02010600030101010101" pitchFamily="2" charset="-122"/>
                <a:ea typeface="等线" panose="02010600030101010101" pitchFamily="2" charset="-122"/>
              </a:rPr>
              <a:t>while(</a:t>
            </a:r>
            <a:r>
              <a:rPr lang="en-US" altLang="zh-CN" sz="2400" dirty="0" err="1" smtClean="0">
                <a:latin typeface="等线" panose="02010600030101010101" pitchFamily="2" charset="-122"/>
                <a:ea typeface="等线" panose="02010600030101010101" pitchFamily="2" charset="-122"/>
              </a:rPr>
              <a:t>fscanf</a:t>
            </a:r>
            <a:r>
              <a:rPr lang="en-US" altLang="zh-CN" sz="2400" dirty="0" smtClean="0">
                <a:latin typeface="等线" panose="02010600030101010101" pitchFamily="2" charset="-122"/>
                <a:ea typeface="等线" panose="02010600030101010101" pitchFamily="2" charset="-122"/>
              </a:rPr>
              <a:t>(</a:t>
            </a:r>
            <a:r>
              <a:rPr lang="en-US" altLang="zh-CN" sz="2400" dirty="0" err="1" smtClean="0">
                <a:latin typeface="等线" panose="02010600030101010101" pitchFamily="2" charset="-122"/>
                <a:ea typeface="等线" panose="02010600030101010101" pitchFamily="2" charset="-122"/>
              </a:rPr>
              <a:t>fp</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d%d</a:t>
            </a:r>
            <a:r>
              <a:rPr lang="en-US" altLang="zh-CN" sz="2400" dirty="0">
                <a:latin typeface="等线" panose="02010600030101010101" pitchFamily="2" charset="-122"/>
                <a:ea typeface="等线" panose="02010600030101010101" pitchFamily="2" charset="-122"/>
              </a:rPr>
              <a:t>" ,&amp;</a:t>
            </a:r>
            <a:r>
              <a:rPr lang="en-US" altLang="zh-CN" sz="2400" dirty="0" err="1">
                <a:latin typeface="等线" panose="02010600030101010101" pitchFamily="2" charset="-122"/>
                <a:ea typeface="等线" panose="02010600030101010101" pitchFamily="2" charset="-122"/>
              </a:rPr>
              <a:t>x,&amp;y</a:t>
            </a:r>
            <a:r>
              <a:rPr lang="en-US" altLang="zh-CN" sz="2400" dirty="0">
                <a:latin typeface="等线" panose="02010600030101010101" pitchFamily="2" charset="-122"/>
                <a:ea typeface="等线" panose="02010600030101010101" pitchFamily="2" charset="-122"/>
              </a:rPr>
              <a:t>)==2)</a:t>
            </a:r>
          </a:p>
          <a:p>
            <a:r>
              <a:rPr lang="en-US" altLang="zh-CN" sz="2400" dirty="0">
                <a:latin typeface="等线" panose="02010600030101010101" pitchFamily="2" charset="-122"/>
                <a:ea typeface="等线" panose="02010600030101010101" pitchFamily="2" charset="-122"/>
              </a:rPr>
              <a:t>      </a:t>
            </a:r>
            <a:r>
              <a:rPr lang="en-US" altLang="zh-CN" sz="2400" dirty="0" err="1">
                <a:latin typeface="等线" panose="02010600030101010101" pitchFamily="2" charset="-122"/>
                <a:ea typeface="等线" panose="02010600030101010101" pitchFamily="2" charset="-122"/>
              </a:rPr>
              <a:t>cout</a:t>
            </a:r>
            <a:r>
              <a:rPr lang="en-US" altLang="zh-CN" sz="2400" dirty="0">
                <a:latin typeface="等线" panose="02010600030101010101" pitchFamily="2" charset="-122"/>
                <a:ea typeface="等线" panose="02010600030101010101" pitchFamily="2" charset="-122"/>
              </a:rPr>
              <a:t>&lt;&lt;x&lt;&lt;' '&lt;&lt;y&lt;&lt;</a:t>
            </a:r>
            <a:r>
              <a:rPr lang="en-US" altLang="zh-CN" sz="2400" dirty="0" err="1">
                <a:latin typeface="等线" panose="02010600030101010101" pitchFamily="2" charset="-122"/>
                <a:ea typeface="等线" panose="02010600030101010101" pitchFamily="2" charset="-122"/>
              </a:rPr>
              <a:t>endl</a:t>
            </a:r>
            <a:r>
              <a:rPr lang="en-US" altLang="zh-CN" sz="2400" dirty="0" smtClean="0">
                <a:latin typeface="等线" panose="02010600030101010101" pitchFamily="2" charset="-122"/>
                <a:ea typeface="等线" panose="02010600030101010101" pitchFamily="2" charset="-122"/>
              </a:rPr>
              <a:t>;</a:t>
            </a:r>
            <a:endParaRPr lang="zh-CN" altLang="en-US" sz="2400" dirty="0">
              <a:latin typeface="等线" panose="02010600030101010101" pitchFamily="2" charset="-122"/>
              <a:ea typeface="等线" panose="02010600030101010101" pitchFamily="2" charset="-122"/>
            </a:endParaRPr>
          </a:p>
        </p:txBody>
      </p:sp>
      <p:sp>
        <p:nvSpPr>
          <p:cNvPr id="2" name="矩形 1"/>
          <p:cNvSpPr/>
          <p:nvPr/>
        </p:nvSpPr>
        <p:spPr>
          <a:xfrm>
            <a:off x="208762" y="116632"/>
            <a:ext cx="3416320" cy="523220"/>
          </a:xfrm>
          <a:prstGeom prst="rect">
            <a:avLst/>
          </a:prstGeom>
        </p:spPr>
        <p:txBody>
          <a:bodyPr wrap="none">
            <a:spAutoFit/>
          </a:bodyPr>
          <a:lstStyle/>
          <a:p>
            <a:pPr>
              <a:spcBef>
                <a:spcPct val="50000"/>
              </a:spcBef>
            </a:pPr>
            <a:r>
              <a:rPr lang="zh-CN" altLang="en-US" sz="2800" b="1" dirty="0">
                <a:solidFill>
                  <a:srgbClr val="C00000"/>
                </a:solidFill>
                <a:ea typeface="华文新魏" panose="02010800040101010101" pitchFamily="2" charset="-122"/>
              </a:rPr>
              <a:t>读文件结束的判别：</a:t>
            </a:r>
            <a:endParaRPr lang="en-US" altLang="zh-CN" sz="2800" b="1" dirty="0">
              <a:solidFill>
                <a:srgbClr val="C00000"/>
              </a:solidFill>
              <a:ea typeface="华文新魏" panose="02010800040101010101" pitchFamily="2" charset="-122"/>
            </a:endParaRPr>
          </a:p>
        </p:txBody>
      </p:sp>
      <p:sp>
        <p:nvSpPr>
          <p:cNvPr id="5" name="线形标注 2(带强调线) 4"/>
          <p:cNvSpPr/>
          <p:nvPr/>
        </p:nvSpPr>
        <p:spPr>
          <a:xfrm>
            <a:off x="2135560" y="3284984"/>
            <a:ext cx="2592288" cy="648072"/>
          </a:xfrm>
          <a:prstGeom prst="accentCallout2">
            <a:avLst>
              <a:gd name="adj1" fmla="val 18750"/>
              <a:gd name="adj2" fmla="val -8333"/>
              <a:gd name="adj3" fmla="val 18750"/>
              <a:gd name="adj4" fmla="val -16667"/>
              <a:gd name="adj5" fmla="val -43025"/>
              <a:gd name="adj6" fmla="val -28739"/>
            </a:avLst>
          </a:prstGeom>
          <a:solidFill>
            <a:srgbClr val="CC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等线" panose="02010600030101010101" pitchFamily="2" charset="-122"/>
                <a:ea typeface="等线" panose="02010600030101010101" pitchFamily="2" charset="-122"/>
              </a:rPr>
              <a:t>文本结束符会被输出</a:t>
            </a:r>
            <a:endParaRPr lang="zh-CN" altLang="en-US" sz="2000" dirty="0">
              <a:solidFill>
                <a:schemeClr val="tx1"/>
              </a:solidFill>
              <a:latin typeface="等线" panose="02010600030101010101" pitchFamily="2" charset="-122"/>
              <a:ea typeface="等线" panose="02010600030101010101" pitchFamily="2" charset="-122"/>
            </a:endParaRPr>
          </a:p>
        </p:txBody>
      </p:sp>
      <p:sp>
        <p:nvSpPr>
          <p:cNvPr id="6" name="线形标注 2(带强调线) 5"/>
          <p:cNvSpPr/>
          <p:nvPr/>
        </p:nvSpPr>
        <p:spPr>
          <a:xfrm>
            <a:off x="2063552" y="6129300"/>
            <a:ext cx="2592288" cy="648072"/>
          </a:xfrm>
          <a:prstGeom prst="accentCallout2">
            <a:avLst>
              <a:gd name="adj1" fmla="val 18750"/>
              <a:gd name="adj2" fmla="val -8333"/>
              <a:gd name="adj3" fmla="val 18750"/>
              <a:gd name="adj4" fmla="val -16667"/>
              <a:gd name="adj5" fmla="val -43025"/>
              <a:gd name="adj6" fmla="val -28739"/>
            </a:avLst>
          </a:prstGeom>
          <a:solidFill>
            <a:srgbClr val="CC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等线" panose="02010600030101010101" pitchFamily="2" charset="-122"/>
                <a:ea typeface="等线" panose="02010600030101010101" pitchFamily="2" charset="-122"/>
              </a:rPr>
              <a:t>文本结束符不会输出</a:t>
            </a:r>
            <a:endParaRPr lang="zh-CN" altLang="en-US" sz="2000"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444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46C548-215A-45EC-A1AE-F930675749D6}" type="slidenum">
              <a:rPr lang="en-US" altLang="zh-CN" smtClean="0"/>
              <a:t>54</a:t>
            </a:fld>
            <a:endParaRPr lang="en-US" altLang="zh-CN"/>
          </a:p>
        </p:txBody>
      </p:sp>
      <p:sp>
        <p:nvSpPr>
          <p:cNvPr id="5" name="文本框 4"/>
          <p:cNvSpPr txBox="1"/>
          <p:nvPr/>
        </p:nvSpPr>
        <p:spPr>
          <a:xfrm>
            <a:off x="479376" y="476672"/>
            <a:ext cx="10441160" cy="4647426"/>
          </a:xfrm>
          <a:prstGeom prst="rect">
            <a:avLst/>
          </a:prstGeom>
          <a:noFill/>
        </p:spPr>
        <p:txBody>
          <a:bodyPr wrap="square" rtlCol="0">
            <a:spAutoFit/>
          </a:bodyPr>
          <a:lstStyle/>
          <a:p>
            <a:pPr marL="342900" indent="-342900">
              <a:spcAft>
                <a:spcPts val="1200"/>
              </a:spcAft>
              <a:buClr>
                <a:srgbClr val="C00000"/>
              </a:buClr>
              <a:buFont typeface="Wingdings" panose="05000000000000000000" pitchFamily="2" charset="2"/>
              <a:buChar char="Ø"/>
            </a:pPr>
            <a:r>
              <a:rPr lang="zh-CN" altLang="en-US" sz="2400" dirty="0" smtClean="0">
                <a:latin typeface="等线" panose="02010600030101010101" pitchFamily="2" charset="-122"/>
                <a:ea typeface="等线" panose="02010600030101010101" pitchFamily="2" charset="-122"/>
              </a:rPr>
              <a:t>当用文本编辑器建立文本文件时，需注意：</a:t>
            </a:r>
            <a:endParaRPr lang="en-US" altLang="zh-CN" sz="2400" dirty="0" smtClean="0">
              <a:latin typeface="等线" panose="02010600030101010101" pitchFamily="2" charset="-122"/>
              <a:ea typeface="等线" panose="02010600030101010101" pitchFamily="2" charset="-122"/>
            </a:endParaRPr>
          </a:p>
          <a:p>
            <a:pPr marL="342900" indent="-342900">
              <a:spcAft>
                <a:spcPts val="1200"/>
              </a:spcAft>
              <a:buClr>
                <a:srgbClr val="C00000"/>
              </a:buClr>
              <a:buFont typeface="Arial" panose="020B0604020202020204" pitchFamily="34" charset="0"/>
              <a:buChar char="•"/>
            </a:pPr>
            <a:r>
              <a:rPr lang="zh-CN" altLang="en-US" sz="2400" dirty="0" smtClean="0">
                <a:latin typeface="等线" panose="02010600030101010101" pitchFamily="2" charset="-122"/>
                <a:ea typeface="等线" panose="02010600030101010101" pitchFamily="2" charset="-122"/>
              </a:rPr>
              <a:t>文件中不要随意加无用的空行或空格，以免在读文件的最后产生异常；</a:t>
            </a:r>
            <a:endParaRPr lang="en-US" altLang="zh-CN" sz="2400" dirty="0" smtClean="0">
              <a:latin typeface="等线" panose="02010600030101010101" pitchFamily="2" charset="-122"/>
              <a:ea typeface="等线" panose="02010600030101010101" pitchFamily="2" charset="-122"/>
            </a:endParaRPr>
          </a:p>
          <a:p>
            <a:pPr marL="342900" indent="-342900">
              <a:spcAft>
                <a:spcPts val="1200"/>
              </a:spcAft>
              <a:buClr>
                <a:srgbClr val="C00000"/>
              </a:buClr>
              <a:buFont typeface="Arial" panose="020B0604020202020204" pitchFamily="34" charset="0"/>
              <a:buChar char="•"/>
            </a:pPr>
            <a:r>
              <a:rPr lang="zh-CN" altLang="en-US" sz="2400" dirty="0" smtClean="0">
                <a:latin typeface="等线" panose="02010600030101010101" pitchFamily="2" charset="-122"/>
                <a:ea typeface="等线" panose="02010600030101010101" pitchFamily="2" charset="-122"/>
              </a:rPr>
              <a:t>不同数据之间需要通过分隔符分开，以便读入时能正确将数据加以区分；</a:t>
            </a:r>
            <a:endParaRPr lang="en-US" altLang="zh-CN" sz="2400" dirty="0" smtClean="0">
              <a:latin typeface="等线" panose="02010600030101010101" pitchFamily="2" charset="-122"/>
              <a:ea typeface="等线" panose="02010600030101010101" pitchFamily="2" charset="-122"/>
            </a:endParaRPr>
          </a:p>
          <a:p>
            <a:pPr marL="342900" indent="-342900">
              <a:spcAft>
                <a:spcPts val="1200"/>
              </a:spcAft>
              <a:buClr>
                <a:srgbClr val="CC0099"/>
              </a:buClr>
              <a:buFont typeface="Arial" panose="020B0604020202020204" pitchFamily="34" charset="0"/>
              <a:buChar char="•"/>
            </a:pPr>
            <a:endParaRPr lang="en-US" altLang="zh-CN" sz="2400" dirty="0">
              <a:latin typeface="等线" panose="02010600030101010101" pitchFamily="2" charset="-122"/>
              <a:ea typeface="等线" panose="02010600030101010101" pitchFamily="2" charset="-122"/>
            </a:endParaRPr>
          </a:p>
          <a:p>
            <a:pPr marL="342900" indent="-342900">
              <a:spcAft>
                <a:spcPts val="1200"/>
              </a:spcAft>
              <a:buClr>
                <a:srgbClr val="CC0099"/>
              </a:buClr>
              <a:buFont typeface="Arial" panose="020B0604020202020204" pitchFamily="34" charset="0"/>
              <a:buChar char="•"/>
            </a:pPr>
            <a:endParaRPr lang="en-US" altLang="zh-CN" sz="2400" dirty="0" smtClean="0">
              <a:latin typeface="等线" panose="02010600030101010101" pitchFamily="2" charset="-122"/>
              <a:ea typeface="等线" panose="02010600030101010101" pitchFamily="2" charset="-122"/>
            </a:endParaRPr>
          </a:p>
          <a:p>
            <a:pPr marL="342900" indent="-342900">
              <a:spcAft>
                <a:spcPts val="1200"/>
              </a:spcAft>
              <a:buClr>
                <a:srgbClr val="CC0099"/>
              </a:buClr>
              <a:buFont typeface="Arial" panose="020B0604020202020204" pitchFamily="34" charset="0"/>
              <a:buChar char="•"/>
            </a:pPr>
            <a:endParaRPr lang="en-US" altLang="zh-CN" sz="2400" dirty="0">
              <a:latin typeface="等线" panose="02010600030101010101" pitchFamily="2" charset="-122"/>
              <a:ea typeface="等线" panose="02010600030101010101" pitchFamily="2" charset="-122"/>
            </a:endParaRPr>
          </a:p>
          <a:p>
            <a:pPr marL="342900" indent="-342900">
              <a:spcAft>
                <a:spcPts val="1200"/>
              </a:spcAft>
              <a:buClr>
                <a:srgbClr val="CC0099"/>
              </a:buClr>
              <a:buFont typeface="Arial" panose="020B0604020202020204" pitchFamily="34" charset="0"/>
              <a:buChar char="•"/>
            </a:pPr>
            <a:endParaRPr lang="en-US" altLang="zh-CN" sz="2400" dirty="0" smtClean="0">
              <a:latin typeface="等线" panose="02010600030101010101" pitchFamily="2" charset="-122"/>
              <a:ea typeface="等线" panose="02010600030101010101" pitchFamily="2" charset="-122"/>
            </a:endParaRPr>
          </a:p>
          <a:p>
            <a:pPr marL="342900" indent="-342900">
              <a:spcAft>
                <a:spcPts val="1200"/>
              </a:spcAft>
              <a:buClr>
                <a:srgbClr val="CC0099"/>
              </a:buClr>
              <a:buFont typeface="Arial" panose="020B0604020202020204" pitchFamily="34" charset="0"/>
              <a:buChar char="•"/>
            </a:pPr>
            <a:endParaRPr lang="en-US" altLang="zh-CN" sz="2400" dirty="0">
              <a:latin typeface="等线" panose="02010600030101010101" pitchFamily="2" charset="-122"/>
              <a:ea typeface="等线" panose="02010600030101010101" pitchFamily="2" charset="-122"/>
            </a:endParaRPr>
          </a:p>
          <a:p>
            <a:pPr marL="342900" indent="-342900">
              <a:spcAft>
                <a:spcPts val="1200"/>
              </a:spcAft>
              <a:buClr>
                <a:srgbClr val="CC0099"/>
              </a:buClr>
              <a:buFont typeface="Wingdings" panose="05000000000000000000" pitchFamily="2" charset="2"/>
              <a:buChar char="Ø"/>
            </a:pPr>
            <a:r>
              <a:rPr lang="zh-CN" altLang="en-US" sz="2400" dirty="0" smtClean="0">
                <a:latin typeface="等线" panose="02010600030101010101" pitchFamily="2" charset="-122"/>
                <a:ea typeface="等线" panose="02010600030101010101" pitchFamily="2" charset="-122"/>
              </a:rPr>
              <a:t>当向文件中写数据时也要注意不同数据间增加分隔符；</a:t>
            </a:r>
            <a:endParaRPr lang="zh-CN" altLang="en-US" sz="2400" dirty="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23392" y="2420888"/>
            <a:ext cx="4095750" cy="1276350"/>
          </a:xfrm>
          <a:prstGeom prst="rect">
            <a:avLst/>
          </a:prstGeom>
          <a:ln>
            <a:solidFill>
              <a:srgbClr val="C00000"/>
            </a:solidFill>
          </a:ln>
        </p:spPr>
      </p:pic>
      <p:pic>
        <p:nvPicPr>
          <p:cNvPr id="8" name="图片 7"/>
          <p:cNvPicPr>
            <a:picLocks noChangeAspect="1"/>
          </p:cNvPicPr>
          <p:nvPr/>
        </p:nvPicPr>
        <p:blipFill>
          <a:blip r:embed="rId3"/>
          <a:stretch>
            <a:fillRect/>
          </a:stretch>
        </p:blipFill>
        <p:spPr>
          <a:xfrm>
            <a:off x="6793384" y="2420888"/>
            <a:ext cx="3888432" cy="1299555"/>
          </a:xfrm>
          <a:prstGeom prst="rect">
            <a:avLst/>
          </a:prstGeom>
          <a:ln>
            <a:solidFill>
              <a:srgbClr val="C00000"/>
            </a:solidFill>
          </a:ln>
        </p:spPr>
      </p:pic>
      <p:sp>
        <p:nvSpPr>
          <p:cNvPr id="10" name="线形标注 2(带强调线) 9"/>
          <p:cNvSpPr/>
          <p:nvPr/>
        </p:nvSpPr>
        <p:spPr>
          <a:xfrm>
            <a:off x="2671266" y="3558273"/>
            <a:ext cx="3064693" cy="606249"/>
          </a:xfrm>
          <a:prstGeom prst="accentCallout2">
            <a:avLst>
              <a:gd name="adj1" fmla="val 18750"/>
              <a:gd name="adj2" fmla="val -8333"/>
              <a:gd name="adj3" fmla="val 18750"/>
              <a:gd name="adj4" fmla="val -16667"/>
              <a:gd name="adj5" fmla="val -43025"/>
              <a:gd name="adj6" fmla="val -28739"/>
            </a:avLst>
          </a:prstGeom>
          <a:solidFill>
            <a:srgbClr val="CC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等线" panose="02010600030101010101" pitchFamily="2" charset="-122"/>
                <a:ea typeface="等线" panose="02010600030101010101" pitchFamily="2" charset="-122"/>
              </a:rPr>
              <a:t>从文件中可以读到</a:t>
            </a:r>
            <a:r>
              <a:rPr lang="en-US" altLang="zh-CN" sz="2000" dirty="0" smtClean="0">
                <a:solidFill>
                  <a:schemeClr val="tx1"/>
                </a:solidFill>
                <a:latin typeface="等线" panose="02010600030101010101" pitchFamily="2" charset="-122"/>
                <a:ea typeface="等线" panose="02010600030101010101" pitchFamily="2" charset="-122"/>
              </a:rPr>
              <a:t>10</a:t>
            </a:r>
            <a:r>
              <a:rPr lang="zh-CN" altLang="en-US" sz="2000" dirty="0" smtClean="0">
                <a:solidFill>
                  <a:schemeClr val="tx1"/>
                </a:solidFill>
                <a:latin typeface="等线" panose="02010600030101010101" pitchFamily="2" charset="-122"/>
                <a:ea typeface="等线" panose="02010600030101010101" pitchFamily="2" charset="-122"/>
              </a:rPr>
              <a:t>个数</a:t>
            </a:r>
            <a:endParaRPr lang="zh-CN" altLang="en-US" sz="2000" dirty="0">
              <a:solidFill>
                <a:schemeClr val="tx1"/>
              </a:solidFill>
              <a:latin typeface="等线" panose="02010600030101010101" pitchFamily="2" charset="-122"/>
              <a:ea typeface="等线" panose="02010600030101010101" pitchFamily="2" charset="-122"/>
            </a:endParaRPr>
          </a:p>
        </p:txBody>
      </p:sp>
      <p:sp>
        <p:nvSpPr>
          <p:cNvPr id="11" name="线形标注 2(带强调线) 10"/>
          <p:cNvSpPr/>
          <p:nvPr/>
        </p:nvSpPr>
        <p:spPr>
          <a:xfrm>
            <a:off x="8328248" y="3697238"/>
            <a:ext cx="2946531" cy="606249"/>
          </a:xfrm>
          <a:prstGeom prst="accentCallout2">
            <a:avLst>
              <a:gd name="adj1" fmla="val 18750"/>
              <a:gd name="adj2" fmla="val -8333"/>
              <a:gd name="adj3" fmla="val 18750"/>
              <a:gd name="adj4" fmla="val -16667"/>
              <a:gd name="adj5" fmla="val -43025"/>
              <a:gd name="adj6" fmla="val -28739"/>
            </a:avLst>
          </a:prstGeom>
          <a:solidFill>
            <a:srgbClr val="CC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等线" panose="02010600030101010101" pitchFamily="2" charset="-122"/>
                <a:ea typeface="等线" panose="02010600030101010101" pitchFamily="2" charset="-122"/>
              </a:rPr>
              <a:t>从文件中只能读到</a:t>
            </a:r>
            <a:r>
              <a:rPr lang="en-US" altLang="zh-CN" sz="2000" dirty="0" smtClean="0">
                <a:solidFill>
                  <a:schemeClr val="tx1"/>
                </a:solidFill>
                <a:latin typeface="等线" panose="02010600030101010101" pitchFamily="2" charset="-122"/>
                <a:ea typeface="等线" panose="02010600030101010101" pitchFamily="2" charset="-122"/>
              </a:rPr>
              <a:t>1</a:t>
            </a:r>
            <a:r>
              <a:rPr lang="zh-CN" altLang="en-US" sz="2000" dirty="0" smtClean="0">
                <a:solidFill>
                  <a:schemeClr val="tx1"/>
                </a:solidFill>
                <a:latin typeface="等线" panose="02010600030101010101" pitchFamily="2" charset="-122"/>
                <a:ea typeface="等线" panose="02010600030101010101" pitchFamily="2" charset="-122"/>
              </a:rPr>
              <a:t>个数</a:t>
            </a:r>
            <a:endParaRPr lang="zh-CN" altLang="en-US" sz="2000"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145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191344" y="116205"/>
            <a:ext cx="10297144" cy="3200876"/>
          </a:xfrm>
          <a:prstGeom prst="rect">
            <a:avLst/>
          </a:prstGeom>
          <a:noFill/>
          <a:ln w="9525">
            <a:noFill/>
            <a:miter lim="800000"/>
          </a:ln>
        </p:spPr>
        <p:txBody>
          <a:bodyPr wrap="square">
            <a:spAutoFit/>
          </a:bodyPr>
          <a:lstStyle/>
          <a:p>
            <a:pPr marL="342900" indent="-342900">
              <a:lnSpc>
                <a:spcPct val="120000"/>
              </a:lnSpc>
              <a:spcBef>
                <a:spcPct val="20000"/>
              </a:spcBef>
              <a:spcAft>
                <a:spcPts val="300"/>
              </a:spcAft>
              <a:buFont typeface="Wingdings" panose="05000000000000000000" pitchFamily="2" charset="2"/>
              <a:buChar char="Ø"/>
            </a:pPr>
            <a:r>
              <a:rPr kumimoji="1" lang="zh-CN" altLang="en-US" sz="2400" b="1" dirty="0">
                <a:solidFill>
                  <a:srgbClr val="C00000"/>
                </a:solidFill>
                <a:latin typeface="楷体" panose="02010609060101010101" pitchFamily="49" charset="-122"/>
                <a:ea typeface="楷体" panose="02010609060101010101" pitchFamily="49" charset="-122"/>
              </a:rPr>
              <a:t>文本文件：</a:t>
            </a:r>
          </a:p>
          <a:p>
            <a:pPr>
              <a:lnSpc>
                <a:spcPct val="120000"/>
              </a:lnSpc>
              <a:spcBef>
                <a:spcPct val="20000"/>
              </a:spcBef>
              <a:spcAft>
                <a:spcPts val="300"/>
              </a:spcAft>
            </a:pPr>
            <a:r>
              <a:rPr kumimoji="1" lang="zh-CN" altLang="en-US" sz="2400" b="1" dirty="0" smtClean="0">
                <a:solidFill>
                  <a:srgbClr val="003300"/>
                </a:solidFill>
                <a:latin typeface="楷体" panose="02010609060101010101" pitchFamily="49" charset="-122"/>
                <a:ea typeface="楷体" panose="02010609060101010101" pitchFamily="49" charset="-122"/>
              </a:rPr>
              <a:t>把</a:t>
            </a:r>
            <a:r>
              <a:rPr kumimoji="1" lang="zh-CN" altLang="en-US" sz="2400" b="1" dirty="0">
                <a:solidFill>
                  <a:srgbClr val="003300"/>
                </a:solidFill>
                <a:latin typeface="楷体" panose="02010609060101010101" pitchFamily="49" charset="-122"/>
                <a:ea typeface="楷体" panose="02010609060101010101" pitchFamily="49" charset="-122"/>
              </a:rPr>
              <a:t>内存中的数据转换成</a:t>
            </a:r>
            <a:r>
              <a:rPr kumimoji="1" lang="en-US" altLang="zh-CN" sz="2400" b="1" dirty="0">
                <a:solidFill>
                  <a:srgbClr val="003300"/>
                </a:solidFill>
                <a:latin typeface="楷体" panose="02010609060101010101" pitchFamily="49" charset="-122"/>
                <a:ea typeface="楷体" panose="02010609060101010101" pitchFamily="49" charset="-122"/>
              </a:rPr>
              <a:t>ASCII</a:t>
            </a:r>
            <a:r>
              <a:rPr kumimoji="1" lang="zh-CN" altLang="en-US" sz="2400" b="1" dirty="0">
                <a:solidFill>
                  <a:srgbClr val="003300"/>
                </a:solidFill>
                <a:latin typeface="楷体" panose="02010609060101010101" pitchFamily="49" charset="-122"/>
                <a:ea typeface="楷体" panose="02010609060101010101" pitchFamily="49" charset="-122"/>
              </a:rPr>
              <a:t>码，每个字符用一个</a:t>
            </a:r>
            <a:r>
              <a:rPr kumimoji="1" lang="en-US" altLang="zh-CN" sz="2400" b="1" dirty="0">
                <a:solidFill>
                  <a:srgbClr val="003300"/>
                </a:solidFill>
                <a:latin typeface="楷体" panose="02010609060101010101" pitchFamily="49" charset="-122"/>
                <a:ea typeface="楷体" panose="02010609060101010101" pitchFamily="49" charset="-122"/>
              </a:rPr>
              <a:t>ASCII</a:t>
            </a:r>
            <a:r>
              <a:rPr kumimoji="1" lang="zh-CN" altLang="en-US" sz="2400" b="1" dirty="0">
                <a:solidFill>
                  <a:srgbClr val="003300"/>
                </a:solidFill>
                <a:latin typeface="楷体" panose="02010609060101010101" pitchFamily="49" charset="-122"/>
                <a:ea typeface="楷体" panose="02010609060101010101" pitchFamily="49" charset="-122"/>
              </a:rPr>
              <a:t>码存储。</a:t>
            </a:r>
          </a:p>
          <a:p>
            <a:pPr marL="342900" indent="-342900">
              <a:lnSpc>
                <a:spcPct val="120000"/>
              </a:lnSpc>
              <a:spcBef>
                <a:spcPct val="20000"/>
              </a:spcBef>
              <a:spcAft>
                <a:spcPts val="300"/>
              </a:spcAft>
              <a:buFont typeface="Wingdings" panose="05000000000000000000" pitchFamily="2" charset="2"/>
              <a:buChar char="Ø"/>
            </a:pPr>
            <a:r>
              <a:rPr kumimoji="1" lang="zh-CN" altLang="en-US" sz="2400" b="1" dirty="0">
                <a:solidFill>
                  <a:srgbClr val="C00000"/>
                </a:solidFill>
                <a:latin typeface="楷体" panose="02010609060101010101" pitchFamily="49" charset="-122"/>
                <a:ea typeface="楷体" panose="02010609060101010101" pitchFamily="49" charset="-122"/>
              </a:rPr>
              <a:t>二进制文件：</a:t>
            </a:r>
          </a:p>
          <a:p>
            <a:pPr>
              <a:lnSpc>
                <a:spcPct val="120000"/>
              </a:lnSpc>
              <a:spcBef>
                <a:spcPct val="20000"/>
              </a:spcBef>
              <a:spcAft>
                <a:spcPts val="300"/>
              </a:spcAft>
            </a:pPr>
            <a:r>
              <a:rPr kumimoji="1" lang="zh-CN" altLang="en-US" sz="2400" b="1" dirty="0" smtClean="0">
                <a:solidFill>
                  <a:srgbClr val="003300"/>
                </a:solidFill>
                <a:latin typeface="楷体" panose="02010609060101010101" pitchFamily="49" charset="-122"/>
                <a:ea typeface="楷体" panose="02010609060101010101" pitchFamily="49" charset="-122"/>
              </a:rPr>
              <a:t>把</a:t>
            </a:r>
            <a:r>
              <a:rPr kumimoji="1" lang="zh-CN" altLang="en-US" sz="2400" b="1" dirty="0">
                <a:solidFill>
                  <a:srgbClr val="003300"/>
                </a:solidFill>
                <a:latin typeface="楷体" panose="02010609060101010101" pitchFamily="49" charset="-122"/>
                <a:ea typeface="楷体" panose="02010609060101010101" pitchFamily="49" charset="-122"/>
              </a:rPr>
              <a:t>内存中的数据按其内存中的存储形式不进行格式转换直接存放在文件上。</a:t>
            </a:r>
          </a:p>
          <a:p>
            <a:pPr>
              <a:lnSpc>
                <a:spcPct val="120000"/>
              </a:lnSpc>
              <a:spcBef>
                <a:spcPct val="20000"/>
              </a:spcBef>
              <a:spcAft>
                <a:spcPts val="300"/>
              </a:spcAft>
            </a:pPr>
            <a:r>
              <a:rPr kumimoji="1" lang="zh-CN" altLang="en-US" sz="2400" b="1" dirty="0">
                <a:solidFill>
                  <a:srgbClr val="003300"/>
                </a:solidFill>
                <a:latin typeface="楷体" panose="02010609060101010101" pitchFamily="49" charset="-122"/>
                <a:ea typeface="楷体" panose="02010609060101010101" pitchFamily="49" charset="-122"/>
              </a:rPr>
              <a:t>如：整数</a:t>
            </a:r>
            <a:r>
              <a:rPr kumimoji="1" lang="en-US" altLang="zh-CN" sz="2400" b="1" dirty="0">
                <a:solidFill>
                  <a:srgbClr val="003300"/>
                </a:solidFill>
                <a:latin typeface="楷体" panose="02010609060101010101" pitchFamily="49" charset="-122"/>
                <a:ea typeface="楷体" panose="02010609060101010101" pitchFamily="49" charset="-122"/>
              </a:rPr>
              <a:t>123</a:t>
            </a:r>
            <a:r>
              <a:rPr kumimoji="1" lang="zh-CN" altLang="en-US" sz="2400" b="1" dirty="0">
                <a:solidFill>
                  <a:srgbClr val="003300"/>
                </a:solidFill>
                <a:latin typeface="楷体" panose="02010609060101010101" pitchFamily="49" charset="-122"/>
                <a:ea typeface="楷体" panose="02010609060101010101" pitchFamily="49" charset="-122"/>
              </a:rPr>
              <a:t>在内存中占</a:t>
            </a:r>
            <a:r>
              <a:rPr kumimoji="1" lang="en-US" altLang="zh-CN" sz="2400" b="1" dirty="0">
                <a:solidFill>
                  <a:srgbClr val="003300"/>
                </a:solidFill>
                <a:latin typeface="楷体" panose="02010609060101010101" pitchFamily="49" charset="-122"/>
                <a:ea typeface="楷体" panose="02010609060101010101" pitchFamily="49" charset="-122"/>
              </a:rPr>
              <a:t>4</a:t>
            </a:r>
            <a:r>
              <a:rPr kumimoji="1" lang="zh-CN" altLang="en-US" sz="2400" b="1" dirty="0">
                <a:solidFill>
                  <a:srgbClr val="003300"/>
                </a:solidFill>
                <a:latin typeface="楷体" panose="02010609060101010101" pitchFamily="49" charset="-122"/>
                <a:ea typeface="楷体" panose="02010609060101010101" pitchFamily="49" charset="-122"/>
              </a:rPr>
              <a:t>个字节，其二进制文件也占</a:t>
            </a:r>
            <a:r>
              <a:rPr kumimoji="1" lang="en-US" altLang="zh-CN" sz="2400" b="1" dirty="0">
                <a:solidFill>
                  <a:srgbClr val="003300"/>
                </a:solidFill>
                <a:latin typeface="楷体" panose="02010609060101010101" pitchFamily="49" charset="-122"/>
                <a:ea typeface="楷体" panose="02010609060101010101" pitchFamily="49" charset="-122"/>
              </a:rPr>
              <a:t>4</a:t>
            </a:r>
            <a:r>
              <a:rPr kumimoji="1" lang="zh-CN" altLang="en-US" sz="2400" b="1" dirty="0">
                <a:solidFill>
                  <a:srgbClr val="003300"/>
                </a:solidFill>
                <a:latin typeface="楷体" panose="02010609060101010101" pitchFamily="49" charset="-122"/>
                <a:ea typeface="楷体" panose="02010609060101010101" pitchFamily="49" charset="-122"/>
              </a:rPr>
              <a:t>个字节，文本文件占</a:t>
            </a:r>
            <a:r>
              <a:rPr kumimoji="1" lang="en-US" altLang="zh-CN" sz="2400" b="1" dirty="0">
                <a:solidFill>
                  <a:srgbClr val="003300"/>
                </a:solidFill>
                <a:latin typeface="楷体" panose="02010609060101010101" pitchFamily="49" charset="-122"/>
                <a:ea typeface="楷体" panose="02010609060101010101" pitchFamily="49" charset="-122"/>
              </a:rPr>
              <a:t>3</a:t>
            </a:r>
            <a:r>
              <a:rPr kumimoji="1" lang="zh-CN" altLang="en-US" sz="2400" b="1" dirty="0">
                <a:solidFill>
                  <a:srgbClr val="003300"/>
                </a:solidFill>
                <a:latin typeface="楷体" panose="02010609060101010101" pitchFamily="49" charset="-122"/>
                <a:ea typeface="楷体" panose="02010609060101010101" pitchFamily="49" charset="-122"/>
              </a:rPr>
              <a:t>个字节（每个数字以其字符的</a:t>
            </a:r>
            <a:r>
              <a:rPr kumimoji="1" lang="en-US" altLang="zh-CN" sz="2400" b="1" dirty="0">
                <a:solidFill>
                  <a:srgbClr val="003300"/>
                </a:solidFill>
                <a:latin typeface="楷体" panose="02010609060101010101" pitchFamily="49" charset="-122"/>
                <a:ea typeface="楷体" panose="02010609060101010101" pitchFamily="49" charset="-122"/>
              </a:rPr>
              <a:t>ASCII</a:t>
            </a:r>
            <a:r>
              <a:rPr kumimoji="1" lang="zh-CN" altLang="en-US" sz="2400" b="1" dirty="0">
                <a:solidFill>
                  <a:srgbClr val="003300"/>
                </a:solidFill>
                <a:latin typeface="楷体" panose="02010609060101010101" pitchFamily="49" charset="-122"/>
                <a:ea typeface="楷体" panose="02010609060101010101" pitchFamily="49" charset="-122"/>
              </a:rPr>
              <a:t>码存储）</a:t>
            </a:r>
            <a:endParaRPr kumimoji="1" lang="zh-CN" altLang="en-US" sz="3000" dirty="0">
              <a:latin typeface="Times New Roman" panose="02020603050405020304" pitchFamily="18" charset="0"/>
            </a:endParaRPr>
          </a:p>
        </p:txBody>
      </p:sp>
      <p:grpSp>
        <p:nvGrpSpPr>
          <p:cNvPr id="8196" name="Group 10"/>
          <p:cNvGrpSpPr/>
          <p:nvPr/>
        </p:nvGrpSpPr>
        <p:grpSpPr bwMode="auto">
          <a:xfrm>
            <a:off x="370732" y="3717032"/>
            <a:ext cx="6697662" cy="503238"/>
            <a:chOff x="158" y="2886"/>
            <a:chExt cx="3992" cy="317"/>
          </a:xfrm>
          <a:solidFill>
            <a:srgbClr val="CCFFFF"/>
          </a:solidFill>
        </p:grpSpPr>
        <p:sp>
          <p:nvSpPr>
            <p:cNvPr id="8206" name="Rectangle 6"/>
            <p:cNvSpPr>
              <a:spLocks noChangeArrowheads="1"/>
            </p:cNvSpPr>
            <p:nvPr/>
          </p:nvSpPr>
          <p:spPr bwMode="auto">
            <a:xfrm>
              <a:off x="158" y="2886"/>
              <a:ext cx="998" cy="317"/>
            </a:xfrm>
            <a:prstGeom prst="rect">
              <a:avLst/>
            </a:prstGeom>
            <a:grpFill/>
            <a:ln w="9525">
              <a:solidFill>
                <a:schemeClr val="tx1"/>
              </a:solidFill>
              <a:miter lim="800000"/>
            </a:ln>
          </p:spPr>
          <p:txBody>
            <a:bodyPr wrap="none" anchor="ctr"/>
            <a:lstStyle/>
            <a:p>
              <a:pPr algn="ctr"/>
              <a:r>
                <a:rPr lang="en-US" altLang="zh-CN" sz="2400"/>
                <a:t>00000000</a:t>
              </a:r>
            </a:p>
          </p:txBody>
        </p:sp>
        <p:sp>
          <p:nvSpPr>
            <p:cNvPr id="8207" name="Rectangle 7"/>
            <p:cNvSpPr>
              <a:spLocks noChangeArrowheads="1"/>
            </p:cNvSpPr>
            <p:nvPr/>
          </p:nvSpPr>
          <p:spPr bwMode="auto">
            <a:xfrm>
              <a:off x="1156" y="2886"/>
              <a:ext cx="998" cy="317"/>
            </a:xfrm>
            <a:prstGeom prst="rect">
              <a:avLst/>
            </a:prstGeom>
            <a:grpFill/>
            <a:ln w="9525">
              <a:solidFill>
                <a:schemeClr val="tx1"/>
              </a:solidFill>
              <a:miter lim="800000"/>
            </a:ln>
          </p:spPr>
          <p:txBody>
            <a:bodyPr wrap="none" anchor="ctr"/>
            <a:lstStyle/>
            <a:p>
              <a:pPr algn="ctr"/>
              <a:r>
                <a:rPr lang="en-US" altLang="zh-CN" sz="2400"/>
                <a:t>00000000</a:t>
              </a:r>
            </a:p>
          </p:txBody>
        </p:sp>
        <p:sp>
          <p:nvSpPr>
            <p:cNvPr id="8208" name="Rectangle 8"/>
            <p:cNvSpPr>
              <a:spLocks noChangeArrowheads="1"/>
            </p:cNvSpPr>
            <p:nvPr/>
          </p:nvSpPr>
          <p:spPr bwMode="auto">
            <a:xfrm>
              <a:off x="2154" y="2886"/>
              <a:ext cx="998" cy="317"/>
            </a:xfrm>
            <a:prstGeom prst="rect">
              <a:avLst/>
            </a:prstGeom>
            <a:grpFill/>
            <a:ln w="9525">
              <a:solidFill>
                <a:schemeClr val="tx1"/>
              </a:solidFill>
              <a:miter lim="800000"/>
            </a:ln>
          </p:spPr>
          <p:txBody>
            <a:bodyPr wrap="none" anchor="ctr"/>
            <a:lstStyle/>
            <a:p>
              <a:pPr algn="ctr"/>
              <a:r>
                <a:rPr lang="en-US" altLang="zh-CN" sz="2400"/>
                <a:t>00000000</a:t>
              </a:r>
            </a:p>
          </p:txBody>
        </p:sp>
        <p:sp>
          <p:nvSpPr>
            <p:cNvPr id="8209" name="Rectangle 9"/>
            <p:cNvSpPr>
              <a:spLocks noChangeArrowheads="1"/>
            </p:cNvSpPr>
            <p:nvPr/>
          </p:nvSpPr>
          <p:spPr bwMode="auto">
            <a:xfrm>
              <a:off x="3152" y="2886"/>
              <a:ext cx="998" cy="317"/>
            </a:xfrm>
            <a:prstGeom prst="rect">
              <a:avLst/>
            </a:prstGeom>
            <a:grpFill/>
            <a:ln w="9525">
              <a:solidFill>
                <a:schemeClr val="tx1"/>
              </a:solidFill>
              <a:miter lim="800000"/>
            </a:ln>
          </p:spPr>
          <p:txBody>
            <a:bodyPr wrap="none" anchor="ctr"/>
            <a:lstStyle/>
            <a:p>
              <a:pPr algn="ctr"/>
              <a:r>
                <a:rPr lang="en-US" altLang="zh-CN" sz="2400"/>
                <a:t>01111011</a:t>
              </a:r>
            </a:p>
          </p:txBody>
        </p:sp>
      </p:grpSp>
      <p:grpSp>
        <p:nvGrpSpPr>
          <p:cNvPr id="8197" name="Group 19"/>
          <p:cNvGrpSpPr/>
          <p:nvPr/>
        </p:nvGrpSpPr>
        <p:grpSpPr bwMode="auto">
          <a:xfrm>
            <a:off x="335360" y="4869160"/>
            <a:ext cx="5184775" cy="503237"/>
            <a:chOff x="1338" y="3521"/>
            <a:chExt cx="2994" cy="317"/>
          </a:xfrm>
        </p:grpSpPr>
        <p:sp>
          <p:nvSpPr>
            <p:cNvPr id="8203" name="Rectangle 13"/>
            <p:cNvSpPr>
              <a:spLocks noChangeArrowheads="1"/>
            </p:cNvSpPr>
            <p:nvPr/>
          </p:nvSpPr>
          <p:spPr bwMode="auto">
            <a:xfrm>
              <a:off x="1338" y="3521"/>
              <a:ext cx="998" cy="317"/>
            </a:xfrm>
            <a:prstGeom prst="rect">
              <a:avLst/>
            </a:prstGeom>
            <a:solidFill>
              <a:srgbClr val="CCFFFF"/>
            </a:solidFill>
            <a:ln w="9525">
              <a:solidFill>
                <a:schemeClr val="tx1"/>
              </a:solidFill>
              <a:miter lim="800000"/>
            </a:ln>
          </p:spPr>
          <p:txBody>
            <a:bodyPr wrap="none" anchor="ctr"/>
            <a:lstStyle/>
            <a:p>
              <a:pPr algn="ctr"/>
              <a:r>
                <a:rPr lang="en-US" altLang="zh-CN" sz="2400" dirty="0"/>
                <a:t>00110001</a:t>
              </a:r>
            </a:p>
          </p:txBody>
        </p:sp>
        <p:sp>
          <p:nvSpPr>
            <p:cNvPr id="8204" name="Rectangle 14"/>
            <p:cNvSpPr>
              <a:spLocks noChangeArrowheads="1"/>
            </p:cNvSpPr>
            <p:nvPr/>
          </p:nvSpPr>
          <p:spPr bwMode="auto">
            <a:xfrm>
              <a:off x="2336" y="3521"/>
              <a:ext cx="998" cy="317"/>
            </a:xfrm>
            <a:prstGeom prst="rect">
              <a:avLst/>
            </a:prstGeom>
            <a:solidFill>
              <a:srgbClr val="CCFFFF"/>
            </a:solidFill>
            <a:ln w="9525">
              <a:solidFill>
                <a:schemeClr val="tx1"/>
              </a:solidFill>
              <a:miter lim="800000"/>
            </a:ln>
          </p:spPr>
          <p:txBody>
            <a:bodyPr wrap="none" anchor="ctr"/>
            <a:lstStyle/>
            <a:p>
              <a:pPr algn="ctr"/>
              <a:r>
                <a:rPr lang="en-US" altLang="zh-CN" sz="2400"/>
                <a:t>00110010</a:t>
              </a:r>
            </a:p>
          </p:txBody>
        </p:sp>
        <p:sp>
          <p:nvSpPr>
            <p:cNvPr id="8205" name="Rectangle 15"/>
            <p:cNvSpPr>
              <a:spLocks noChangeArrowheads="1"/>
            </p:cNvSpPr>
            <p:nvPr/>
          </p:nvSpPr>
          <p:spPr bwMode="auto">
            <a:xfrm>
              <a:off x="3334" y="3521"/>
              <a:ext cx="998" cy="317"/>
            </a:xfrm>
            <a:prstGeom prst="rect">
              <a:avLst/>
            </a:prstGeom>
            <a:solidFill>
              <a:srgbClr val="CCFFFF"/>
            </a:solidFill>
            <a:ln w="9525">
              <a:solidFill>
                <a:schemeClr val="tx1"/>
              </a:solidFill>
              <a:miter lim="800000"/>
            </a:ln>
          </p:spPr>
          <p:txBody>
            <a:bodyPr wrap="none" anchor="ctr"/>
            <a:lstStyle/>
            <a:p>
              <a:pPr algn="ctr"/>
              <a:r>
                <a:rPr lang="en-US" altLang="zh-CN" sz="2400"/>
                <a:t>00110011</a:t>
              </a:r>
            </a:p>
          </p:txBody>
        </p:sp>
      </p:grpSp>
      <p:sp>
        <p:nvSpPr>
          <p:cNvPr id="8200" name="Text Box 20"/>
          <p:cNvSpPr txBox="1">
            <a:spLocks noChangeArrowheads="1"/>
          </p:cNvSpPr>
          <p:nvPr/>
        </p:nvSpPr>
        <p:spPr bwMode="auto">
          <a:xfrm>
            <a:off x="220241" y="5560912"/>
            <a:ext cx="1979613" cy="460375"/>
          </a:xfrm>
          <a:prstGeom prst="rect">
            <a:avLst/>
          </a:prstGeom>
          <a:noFill/>
          <a:ln w="9525">
            <a:noFill/>
            <a:miter lim="800000"/>
          </a:ln>
        </p:spPr>
        <p:txBody>
          <a:bodyPr>
            <a:spAutoFit/>
          </a:bodyPr>
          <a:lstStyle/>
          <a:p>
            <a:pPr>
              <a:spcBef>
                <a:spcPct val="50000"/>
              </a:spcBef>
            </a:pPr>
            <a:r>
              <a:rPr lang="en-US" altLang="zh-CN" sz="2400" dirty="0" smtClean="0">
                <a:latin typeface="Times New Roman" panose="02020603050405020304" pitchFamily="18" charset="0"/>
              </a:rPr>
              <a:t>'</a:t>
            </a:r>
            <a:r>
              <a:rPr lang="en-US" altLang="zh-CN" sz="2400" b="1" dirty="0" smtClean="0">
                <a:latin typeface="楷体" panose="02010609060101010101" pitchFamily="49" charset="-122"/>
                <a:ea typeface="楷体" panose="02010609060101010101" pitchFamily="49" charset="-122"/>
              </a:rPr>
              <a:t>1</a:t>
            </a:r>
            <a:r>
              <a:rPr lang="en-US" altLang="zh-CN" sz="2400" dirty="0">
                <a:latin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rPr>
              <a:t>的</a:t>
            </a:r>
            <a:r>
              <a:rPr lang="en-US" altLang="zh-CN" sz="2400" b="1" dirty="0">
                <a:latin typeface="楷体" panose="02010609060101010101" pitchFamily="49" charset="-122"/>
                <a:ea typeface="楷体" panose="02010609060101010101" pitchFamily="49" charset="-122"/>
              </a:rPr>
              <a:t>ASCII</a:t>
            </a:r>
            <a:r>
              <a:rPr lang="zh-CN" altLang="en-US" sz="2400" b="1" dirty="0">
                <a:latin typeface="楷体" panose="02010609060101010101" pitchFamily="49" charset="-122"/>
                <a:ea typeface="楷体" panose="02010609060101010101" pitchFamily="49" charset="-122"/>
              </a:rPr>
              <a:t>码</a:t>
            </a:r>
          </a:p>
        </p:txBody>
      </p:sp>
      <p:sp>
        <p:nvSpPr>
          <p:cNvPr id="8201" name="Text Box 21"/>
          <p:cNvSpPr txBox="1">
            <a:spLocks noChangeArrowheads="1"/>
          </p:cNvSpPr>
          <p:nvPr/>
        </p:nvSpPr>
        <p:spPr bwMode="auto">
          <a:xfrm>
            <a:off x="2054435" y="5560912"/>
            <a:ext cx="1979613" cy="460375"/>
          </a:xfrm>
          <a:prstGeom prst="rect">
            <a:avLst/>
          </a:prstGeom>
          <a:noFill/>
          <a:ln w="9525">
            <a:noFill/>
            <a:miter lim="800000"/>
          </a:ln>
        </p:spPr>
        <p:txBody>
          <a:bodyPr>
            <a:spAutoFit/>
          </a:bodyPr>
          <a:lstStyle/>
          <a:p>
            <a:pPr>
              <a:spcBef>
                <a:spcPct val="50000"/>
              </a:spcBef>
            </a:pPr>
            <a:r>
              <a:rPr lang="en-US" altLang="zh-CN" sz="2400" dirty="0" smtClean="0">
                <a:latin typeface="Times New Roman" panose="02020603050405020304" pitchFamily="18" charset="0"/>
              </a:rPr>
              <a:t>'</a:t>
            </a:r>
            <a:r>
              <a:rPr lang="en-US" altLang="zh-CN" sz="2400" b="1" dirty="0" smtClean="0">
                <a:latin typeface="楷体" panose="02010609060101010101" pitchFamily="49" charset="-122"/>
                <a:ea typeface="楷体" panose="02010609060101010101" pitchFamily="49" charset="-122"/>
              </a:rPr>
              <a:t>2</a:t>
            </a:r>
            <a:r>
              <a:rPr lang="en-US" altLang="zh-CN" sz="2400" dirty="0">
                <a:latin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rPr>
              <a:t>的</a:t>
            </a:r>
            <a:r>
              <a:rPr lang="en-US" altLang="zh-CN" sz="2400" b="1" dirty="0">
                <a:latin typeface="楷体" panose="02010609060101010101" pitchFamily="49" charset="-122"/>
                <a:ea typeface="楷体" panose="02010609060101010101" pitchFamily="49" charset="-122"/>
              </a:rPr>
              <a:t>ASCII</a:t>
            </a:r>
            <a:r>
              <a:rPr lang="zh-CN" altLang="en-US" sz="2400" b="1" dirty="0">
                <a:latin typeface="楷体" panose="02010609060101010101" pitchFamily="49" charset="-122"/>
                <a:ea typeface="楷体" panose="02010609060101010101" pitchFamily="49" charset="-122"/>
              </a:rPr>
              <a:t>码</a:t>
            </a:r>
          </a:p>
        </p:txBody>
      </p:sp>
      <p:sp>
        <p:nvSpPr>
          <p:cNvPr id="8202" name="Text Box 22"/>
          <p:cNvSpPr txBox="1">
            <a:spLocks noChangeArrowheads="1"/>
          </p:cNvSpPr>
          <p:nvPr/>
        </p:nvSpPr>
        <p:spPr bwMode="auto">
          <a:xfrm>
            <a:off x="3855060" y="5560912"/>
            <a:ext cx="1979612" cy="460375"/>
          </a:xfrm>
          <a:prstGeom prst="rect">
            <a:avLst/>
          </a:prstGeom>
          <a:noFill/>
          <a:ln w="9525">
            <a:noFill/>
            <a:miter lim="800000"/>
          </a:ln>
        </p:spPr>
        <p:txBody>
          <a:bodyPr>
            <a:spAutoFit/>
          </a:bodyPr>
          <a:lstStyle/>
          <a:p>
            <a:pPr>
              <a:spcBef>
                <a:spcPct val="50000"/>
              </a:spcBef>
            </a:pPr>
            <a:r>
              <a:rPr lang="en-US" altLang="zh-CN" sz="2400" dirty="0" smtClean="0">
                <a:latin typeface="Times New Roman" panose="02020603050405020304" pitchFamily="18" charset="0"/>
              </a:rPr>
              <a:t>'</a:t>
            </a:r>
            <a:r>
              <a:rPr lang="en-US" altLang="zh-CN" sz="2400" b="1" dirty="0" smtClean="0">
                <a:latin typeface="楷体" panose="02010609060101010101" pitchFamily="49" charset="-122"/>
                <a:ea typeface="楷体" panose="02010609060101010101" pitchFamily="49" charset="-122"/>
              </a:rPr>
              <a:t>3</a:t>
            </a:r>
            <a:r>
              <a:rPr lang="en-US" altLang="zh-CN" sz="2400" dirty="0">
                <a:latin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rPr>
              <a:t>的</a:t>
            </a:r>
            <a:r>
              <a:rPr lang="en-US" altLang="zh-CN" sz="2400" b="1" dirty="0">
                <a:latin typeface="楷体" panose="02010609060101010101" pitchFamily="49" charset="-122"/>
                <a:ea typeface="楷体" panose="02010609060101010101" pitchFamily="49" charset="-122"/>
              </a:rPr>
              <a:t>ASCII</a:t>
            </a:r>
            <a:r>
              <a:rPr lang="zh-CN" altLang="en-US" sz="2400" b="1" dirty="0">
                <a:latin typeface="楷体" panose="02010609060101010101" pitchFamily="49" charset="-122"/>
                <a:ea typeface="楷体" panose="02010609060101010101" pitchFamily="49" charset="-122"/>
              </a:rPr>
              <a:t>码</a:t>
            </a:r>
          </a:p>
        </p:txBody>
      </p:sp>
      <p:sp>
        <p:nvSpPr>
          <p:cNvPr id="17" name="云形标注 16"/>
          <p:cNvSpPr/>
          <p:nvPr/>
        </p:nvSpPr>
        <p:spPr bwMode="auto">
          <a:xfrm>
            <a:off x="7548636" y="3317081"/>
            <a:ext cx="2736304" cy="622442"/>
          </a:xfrm>
          <a:prstGeom prst="cloudCallout">
            <a:avLst>
              <a:gd name="adj1" fmla="val -63998"/>
              <a:gd name="adj2" fmla="val 5295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zh-CN" altLang="en-US" sz="2200" b="1" dirty="0" smtClean="0">
                <a:latin typeface="楷体" panose="02010609060101010101" pitchFamily="49" charset="-122"/>
                <a:ea typeface="楷体" panose="02010609060101010101" pitchFamily="49" charset="-122"/>
              </a:rPr>
              <a:t>二进制文件</a:t>
            </a:r>
            <a:endParaRPr lang="zh-CN" altLang="en-US" sz="2200" b="1" dirty="0">
              <a:latin typeface="楷体" panose="02010609060101010101" pitchFamily="49" charset="-122"/>
              <a:ea typeface="楷体" panose="02010609060101010101" pitchFamily="49" charset="-122"/>
            </a:endParaRPr>
          </a:p>
        </p:txBody>
      </p:sp>
      <p:sp>
        <p:nvSpPr>
          <p:cNvPr id="18" name="云形标注 17"/>
          <p:cNvSpPr/>
          <p:nvPr/>
        </p:nvSpPr>
        <p:spPr bwMode="auto">
          <a:xfrm>
            <a:off x="6023992" y="4531001"/>
            <a:ext cx="2736304" cy="622442"/>
          </a:xfrm>
          <a:prstGeom prst="cloudCallout">
            <a:avLst>
              <a:gd name="adj1" fmla="val -63998"/>
              <a:gd name="adj2" fmla="val 5295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zh-CN" altLang="en-US" sz="2200" b="1" dirty="0">
                <a:ea typeface="楷体" panose="02010609060101010101" pitchFamily="49" charset="-122"/>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00"/>
                                        </p:tgtEl>
                                        <p:attrNameLst>
                                          <p:attrName>style.visibility</p:attrName>
                                        </p:attrNameLst>
                                      </p:cBhvr>
                                      <p:to>
                                        <p:strVal val="visible"/>
                                      </p:to>
                                    </p:set>
                                    <p:anim calcmode="lin" valueType="num">
                                      <p:cBhvr additive="base">
                                        <p:cTn id="19" dur="500" fill="hold"/>
                                        <p:tgtEl>
                                          <p:spTgt spid="8200"/>
                                        </p:tgtEl>
                                        <p:attrNameLst>
                                          <p:attrName>ppt_x</p:attrName>
                                        </p:attrNameLst>
                                      </p:cBhvr>
                                      <p:tavLst>
                                        <p:tav tm="0">
                                          <p:val>
                                            <p:strVal val="#ppt_x"/>
                                          </p:val>
                                        </p:tav>
                                        <p:tav tm="100000">
                                          <p:val>
                                            <p:strVal val="#ppt_x"/>
                                          </p:val>
                                        </p:tav>
                                      </p:tavLst>
                                    </p:anim>
                                    <p:anim calcmode="lin" valueType="num">
                                      <p:cBhvr additive="base">
                                        <p:cTn id="20"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201"/>
                                        </p:tgtEl>
                                        <p:attrNameLst>
                                          <p:attrName>style.visibility</p:attrName>
                                        </p:attrNameLst>
                                      </p:cBhvr>
                                      <p:to>
                                        <p:strVal val="visible"/>
                                      </p:to>
                                    </p:set>
                                    <p:anim calcmode="lin" valueType="num">
                                      <p:cBhvr additive="base">
                                        <p:cTn id="25" dur="500" fill="hold"/>
                                        <p:tgtEl>
                                          <p:spTgt spid="8201"/>
                                        </p:tgtEl>
                                        <p:attrNameLst>
                                          <p:attrName>ppt_x</p:attrName>
                                        </p:attrNameLst>
                                      </p:cBhvr>
                                      <p:tavLst>
                                        <p:tav tm="0">
                                          <p:val>
                                            <p:strVal val="#ppt_x"/>
                                          </p:val>
                                        </p:tav>
                                        <p:tav tm="100000">
                                          <p:val>
                                            <p:strVal val="#ppt_x"/>
                                          </p:val>
                                        </p:tav>
                                      </p:tavLst>
                                    </p:anim>
                                    <p:anim calcmode="lin" valueType="num">
                                      <p:cBhvr additive="base">
                                        <p:cTn id="26"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202"/>
                                        </p:tgtEl>
                                        <p:attrNameLst>
                                          <p:attrName>style.visibility</p:attrName>
                                        </p:attrNameLst>
                                      </p:cBhvr>
                                      <p:to>
                                        <p:strVal val="visible"/>
                                      </p:to>
                                    </p:set>
                                    <p:anim calcmode="lin" valueType="num">
                                      <p:cBhvr additive="base">
                                        <p:cTn id="31" dur="500" fill="hold"/>
                                        <p:tgtEl>
                                          <p:spTgt spid="8202"/>
                                        </p:tgtEl>
                                        <p:attrNameLst>
                                          <p:attrName>ppt_x</p:attrName>
                                        </p:attrNameLst>
                                      </p:cBhvr>
                                      <p:tavLst>
                                        <p:tav tm="0">
                                          <p:val>
                                            <p:strVal val="#ppt_x"/>
                                          </p:val>
                                        </p:tav>
                                        <p:tav tm="100000">
                                          <p:val>
                                            <p:strVal val="#ppt_x"/>
                                          </p:val>
                                        </p:tav>
                                      </p:tavLst>
                                    </p:anim>
                                    <p:anim calcmode="lin" valueType="num">
                                      <p:cBhvr additive="base">
                                        <p:cTn id="32" dur="500" fill="hold"/>
                                        <p:tgtEl>
                                          <p:spTgt spid="8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p:bldP spid="8201" grpId="0"/>
      <p:bldP spid="8202"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9"/>
          <p:cNvSpPr txBox="1">
            <a:spLocks noChangeArrowheads="1"/>
          </p:cNvSpPr>
          <p:nvPr/>
        </p:nvSpPr>
        <p:spPr bwMode="auto">
          <a:xfrm>
            <a:off x="119336" y="188640"/>
            <a:ext cx="10441160" cy="4632960"/>
          </a:xfrm>
          <a:prstGeom prst="rect">
            <a:avLst/>
          </a:prstGeom>
          <a:noFill/>
          <a:ln w="9525">
            <a:noFill/>
            <a:miter lim="800000"/>
          </a:ln>
        </p:spPr>
        <p:txBody>
          <a:bodyPr wrap="square">
            <a:spAutoFit/>
          </a:bodyPr>
          <a:lstStyle/>
          <a:p>
            <a:pPr>
              <a:lnSpc>
                <a:spcPct val="115000"/>
              </a:lnSpc>
              <a:spcBef>
                <a:spcPct val="20000"/>
              </a:spcBef>
            </a:pPr>
            <a:r>
              <a:rPr lang="zh-CN" altLang="en-US" sz="2400" b="1" dirty="0">
                <a:solidFill>
                  <a:srgbClr val="C00000"/>
                </a:solidFill>
                <a:latin typeface="楷体" panose="02010609060101010101" pitchFamily="49" charset="-122"/>
                <a:ea typeface="楷体" panose="02010609060101010101" pitchFamily="49" charset="-122"/>
              </a:rPr>
              <a:t>说明：</a:t>
            </a:r>
          </a:p>
          <a:p>
            <a:pPr>
              <a:lnSpc>
                <a:spcPct val="145000"/>
              </a:lnSpc>
              <a:spcBef>
                <a:spcPct val="250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内存中的数据以文本文件存放时，转换数据需要</a:t>
            </a:r>
            <a:r>
              <a:rPr kumimoji="1" lang="zh-CN" altLang="en-US" sz="2400" b="1" dirty="0">
                <a:solidFill>
                  <a:srgbClr val="C00000"/>
                </a:solidFill>
                <a:latin typeface="楷体" panose="02010609060101010101" pitchFamily="49" charset="-122"/>
                <a:ea typeface="楷体" panose="02010609060101010101" pitchFamily="49" charset="-122"/>
              </a:rPr>
              <a:t>花</a:t>
            </a:r>
            <a:r>
              <a:rPr kumimoji="1" lang="zh-CN" altLang="en-US" sz="2400" b="1" dirty="0" smtClean="0">
                <a:solidFill>
                  <a:srgbClr val="C00000"/>
                </a:solidFill>
                <a:latin typeface="楷体" panose="02010609060101010101" pitchFamily="49" charset="-122"/>
                <a:ea typeface="楷体" panose="02010609060101010101" pitchFamily="49" charset="-122"/>
              </a:rPr>
              <a:t>时间</a:t>
            </a:r>
            <a:r>
              <a:rPr kumimoji="1" lang="zh-CN" altLang="en-US" sz="2400" b="1" dirty="0" smtClean="0">
                <a:solidFill>
                  <a:srgbClr val="003300"/>
                </a:solidFill>
                <a:latin typeface="楷体" panose="02010609060101010101" pitchFamily="49" charset="-122"/>
                <a:ea typeface="楷体" panose="02010609060101010101" pitchFamily="49" charset="-122"/>
              </a:rPr>
              <a:t>；但因</a:t>
            </a:r>
            <a:r>
              <a:rPr kumimoji="1" lang="zh-CN" altLang="en-US" sz="2400" b="1" dirty="0">
                <a:solidFill>
                  <a:srgbClr val="003300"/>
                </a:solidFill>
                <a:latin typeface="楷体" panose="02010609060101010101" pitchFamily="49" charset="-122"/>
                <a:ea typeface="楷体" panose="02010609060101010101" pitchFamily="49" charset="-122"/>
              </a:rPr>
              <a:t>一个字节代表一个字符</a:t>
            </a:r>
            <a:r>
              <a:rPr kumimoji="1" lang="zh-CN" altLang="en-US" sz="2400" b="1" dirty="0" smtClean="0">
                <a:solidFill>
                  <a:srgbClr val="003300"/>
                </a:solidFill>
                <a:latin typeface="楷体" panose="02010609060101010101" pitchFamily="49" charset="-122"/>
                <a:ea typeface="楷体" panose="02010609060101010101" pitchFamily="49" charset="-122"/>
              </a:rPr>
              <a:t>，故</a:t>
            </a:r>
            <a:r>
              <a:rPr kumimoji="1" lang="zh-CN" altLang="en-US" sz="2400" b="1" dirty="0" smtClean="0">
                <a:solidFill>
                  <a:srgbClr val="C00000"/>
                </a:solidFill>
                <a:latin typeface="楷体" panose="02010609060101010101" pitchFamily="49" charset="-122"/>
                <a:ea typeface="楷体" panose="02010609060101010101" pitchFamily="49" charset="-122"/>
              </a:rPr>
              <a:t>能</a:t>
            </a:r>
            <a:r>
              <a:rPr kumimoji="1" lang="zh-CN" altLang="en-US" sz="2400" b="1" dirty="0">
                <a:solidFill>
                  <a:srgbClr val="C00000"/>
                </a:solidFill>
                <a:latin typeface="楷体" panose="02010609060101010101" pitchFamily="49" charset="-122"/>
                <a:ea typeface="楷体" panose="02010609060101010101" pitchFamily="49" charset="-122"/>
              </a:rPr>
              <a:t>直接编辑和显示</a:t>
            </a:r>
            <a:r>
              <a:rPr kumimoji="1" lang="zh-CN" altLang="en-US" sz="2400" b="1" dirty="0">
                <a:solidFill>
                  <a:srgbClr val="003300"/>
                </a:solidFill>
                <a:latin typeface="楷体" panose="02010609060101010101" pitchFamily="49" charset="-122"/>
                <a:ea typeface="楷体" panose="02010609060101010101" pitchFamily="49" charset="-122"/>
              </a:rPr>
              <a:t>。</a:t>
            </a:r>
          </a:p>
          <a:p>
            <a:pPr>
              <a:lnSpc>
                <a:spcPct val="145000"/>
              </a:lnSpc>
              <a:spcBef>
                <a:spcPct val="250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内存中的数据以二进制文件存放时</a:t>
            </a:r>
            <a:r>
              <a:rPr kumimoji="1" lang="zh-CN" altLang="en-US" sz="2400" b="1" dirty="0">
                <a:solidFill>
                  <a:srgbClr val="C00000"/>
                </a:solidFill>
                <a:latin typeface="楷体" panose="02010609060101010101" pitchFamily="49" charset="-122"/>
                <a:ea typeface="楷体" panose="02010609060101010101" pitchFamily="49" charset="-122"/>
              </a:rPr>
              <a:t>无需</a:t>
            </a:r>
            <a:r>
              <a:rPr kumimoji="1" lang="zh-CN" altLang="en-US" sz="2400" b="1" dirty="0" smtClean="0">
                <a:solidFill>
                  <a:srgbClr val="C00000"/>
                </a:solidFill>
                <a:latin typeface="楷体" panose="02010609060101010101" pitchFamily="49" charset="-122"/>
                <a:ea typeface="楷体" panose="02010609060101010101" pitchFamily="49" charset="-122"/>
              </a:rPr>
              <a:t>转换时间</a:t>
            </a:r>
            <a:r>
              <a:rPr kumimoji="1" lang="zh-CN" altLang="en-US" sz="2400" b="1" dirty="0" smtClean="0">
                <a:solidFill>
                  <a:srgbClr val="003300"/>
                </a:solidFill>
                <a:latin typeface="楷体" panose="02010609060101010101" pitchFamily="49" charset="-122"/>
                <a:ea typeface="楷体" panose="02010609060101010101" pitchFamily="49" charset="-122"/>
              </a:rPr>
              <a:t>；但</a:t>
            </a:r>
            <a:r>
              <a:rPr kumimoji="1" lang="zh-CN" altLang="en-US" sz="2400" b="1" dirty="0">
                <a:solidFill>
                  <a:srgbClr val="003300"/>
                </a:solidFill>
                <a:latin typeface="楷体" panose="02010609060101010101" pitchFamily="49" charset="-122"/>
                <a:ea typeface="楷体" panose="02010609060101010101" pitchFamily="49" charset="-122"/>
              </a:rPr>
              <a:t>与字符没有直接对应关系，</a:t>
            </a:r>
            <a:r>
              <a:rPr kumimoji="1" lang="zh-CN" altLang="en-US" sz="2400" b="1" dirty="0">
                <a:solidFill>
                  <a:srgbClr val="C00000"/>
                </a:solidFill>
                <a:latin typeface="楷体" panose="02010609060101010101" pitchFamily="49" charset="-122"/>
                <a:ea typeface="楷体" panose="02010609060101010101" pitchFamily="49" charset="-122"/>
              </a:rPr>
              <a:t>不能直接编辑和显示</a:t>
            </a:r>
            <a:r>
              <a:rPr kumimoji="1" lang="zh-CN" altLang="en-US" sz="2400" b="1" dirty="0">
                <a:solidFill>
                  <a:srgbClr val="003300"/>
                </a:solidFill>
                <a:latin typeface="楷体" panose="02010609060101010101" pitchFamily="49" charset="-122"/>
                <a:ea typeface="楷体" panose="02010609060101010101" pitchFamily="49" charset="-122"/>
              </a:rPr>
              <a:t>。</a:t>
            </a:r>
            <a:r>
              <a:rPr kumimoji="1" lang="zh-CN" altLang="en-US" sz="2400" dirty="0">
                <a:latin typeface="楷体" panose="02010609060101010101" pitchFamily="49" charset="-122"/>
                <a:ea typeface="楷体" panose="02010609060101010101" pitchFamily="49" charset="-122"/>
              </a:rPr>
              <a:t> </a:t>
            </a:r>
          </a:p>
          <a:p>
            <a:pPr>
              <a:lnSpc>
                <a:spcPct val="145000"/>
              </a:lnSpc>
              <a:spcBef>
                <a:spcPct val="25000"/>
              </a:spcBef>
              <a:buClr>
                <a:srgbClr val="C00000"/>
              </a:buClr>
              <a:buFont typeface="Wingdings" panose="05000000000000000000" pitchFamily="2" charset="2"/>
              <a:buChar char="Ø"/>
            </a:pPr>
            <a:r>
              <a:rPr kumimoji="1" lang="zh-CN" altLang="en-US" sz="2400" b="1" dirty="0">
                <a:solidFill>
                  <a:srgbClr val="C00000"/>
                </a:solidFill>
                <a:latin typeface="楷体" panose="02010609060101010101" pitchFamily="49" charset="-122"/>
                <a:ea typeface="楷体" panose="02010609060101010101" pitchFamily="49" charset="-122"/>
              </a:rPr>
              <a:t>字符型数据</a:t>
            </a:r>
            <a:r>
              <a:rPr kumimoji="1" lang="zh-CN" altLang="en-US" sz="2400" b="1" dirty="0">
                <a:solidFill>
                  <a:srgbClr val="003300"/>
                </a:solidFill>
                <a:latin typeface="楷体" panose="02010609060101010101" pitchFamily="49" charset="-122"/>
                <a:ea typeface="楷体" panose="02010609060101010101" pitchFamily="49" charset="-122"/>
              </a:rPr>
              <a:t>一律以</a:t>
            </a:r>
            <a:r>
              <a:rPr kumimoji="1" lang="en-US" altLang="zh-CN" sz="2400" b="1" dirty="0">
                <a:solidFill>
                  <a:srgbClr val="C00000"/>
                </a:solidFill>
                <a:latin typeface="楷体" panose="02010609060101010101" pitchFamily="49" charset="-122"/>
                <a:ea typeface="楷体" panose="02010609060101010101" pitchFamily="49" charset="-122"/>
              </a:rPr>
              <a:t>ASCII</a:t>
            </a:r>
            <a:r>
              <a:rPr kumimoji="1" lang="zh-CN" altLang="en-US" sz="2400" b="1" dirty="0">
                <a:solidFill>
                  <a:srgbClr val="C00000"/>
                </a:solidFill>
                <a:latin typeface="楷体" panose="02010609060101010101" pitchFamily="49" charset="-122"/>
                <a:ea typeface="楷体" panose="02010609060101010101" pitchFamily="49" charset="-122"/>
              </a:rPr>
              <a:t>形式</a:t>
            </a:r>
            <a:r>
              <a:rPr kumimoji="1" lang="zh-CN" altLang="en-US" sz="2400" b="1" dirty="0">
                <a:solidFill>
                  <a:srgbClr val="003300"/>
                </a:solidFill>
                <a:latin typeface="楷体" panose="02010609060101010101" pitchFamily="49" charset="-122"/>
                <a:ea typeface="楷体" panose="02010609060101010101" pitchFamily="49" charset="-122"/>
              </a:rPr>
              <a:t>存储。</a:t>
            </a:r>
          </a:p>
          <a:p>
            <a:pPr>
              <a:lnSpc>
                <a:spcPct val="145000"/>
              </a:lnSpc>
              <a:spcBef>
                <a:spcPct val="250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数值型数据可以视情况选择二进制或</a:t>
            </a:r>
            <a:r>
              <a:rPr kumimoji="1" lang="en-US" altLang="zh-CN" sz="2400" b="1" dirty="0">
                <a:solidFill>
                  <a:srgbClr val="003300"/>
                </a:solidFill>
                <a:latin typeface="楷体" panose="02010609060101010101" pitchFamily="49" charset="-122"/>
                <a:ea typeface="楷体" panose="02010609060101010101" pitchFamily="49" charset="-122"/>
              </a:rPr>
              <a:t>ASCII</a:t>
            </a:r>
            <a:r>
              <a:rPr kumimoji="1" lang="zh-CN" altLang="en-US" sz="2400" b="1" dirty="0">
                <a:solidFill>
                  <a:srgbClr val="003300"/>
                </a:solidFill>
                <a:latin typeface="楷体" panose="02010609060101010101" pitchFamily="49" charset="-122"/>
                <a:ea typeface="楷体" panose="02010609060101010101" pitchFamily="49" charset="-122"/>
              </a:rPr>
              <a:t>形式，一般作为中间结果保存的文件用二进制形式较方便。</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119336" y="0"/>
            <a:ext cx="9144000" cy="615297"/>
          </a:xfrm>
          <a:prstGeom prst="rect">
            <a:avLst/>
          </a:prstGeom>
          <a:noFill/>
          <a:ln w="9525">
            <a:noFill/>
            <a:miter lim="800000"/>
          </a:ln>
        </p:spPr>
        <p:txBody>
          <a:bodyPr>
            <a:spAutoFit/>
          </a:bodyPr>
          <a:lstStyle/>
          <a:p>
            <a:pPr>
              <a:lnSpc>
                <a:spcPct val="125000"/>
              </a:lnSpc>
              <a:spcBef>
                <a:spcPct val="35000"/>
              </a:spcBef>
              <a:spcAft>
                <a:spcPts val="315"/>
              </a:spcAft>
            </a:pPr>
            <a:r>
              <a:rPr kumimoji="1" lang="en-US" altLang="zh-CN" sz="2800" dirty="0">
                <a:solidFill>
                  <a:schemeClr val="tx1"/>
                </a:solidFill>
                <a:latin typeface="楷体" panose="02010609060101010101" pitchFamily="49" charset="-122"/>
                <a:ea typeface="楷体" panose="02010609060101010101" pitchFamily="49" charset="-122"/>
              </a:rPr>
              <a:t>2</a:t>
            </a:r>
            <a:r>
              <a:rPr kumimoji="1" lang="zh-CN" altLang="en-US" sz="2800" dirty="0">
                <a:solidFill>
                  <a:schemeClr val="tx1"/>
                </a:solidFill>
                <a:latin typeface="楷体" panose="02010609060101010101" pitchFamily="49" charset="-122"/>
                <a:ea typeface="楷体" panose="02010609060101010101" pitchFamily="49" charset="-122"/>
              </a:rPr>
              <a:t>、</a:t>
            </a:r>
            <a:r>
              <a:rPr kumimoji="1" lang="zh-CN" altLang="en-US" sz="2800" b="1" dirty="0">
                <a:solidFill>
                  <a:schemeClr val="tx1"/>
                </a:solidFill>
                <a:latin typeface="楷体" panose="02010609060101010101" pitchFamily="49" charset="-122"/>
                <a:ea typeface="楷体" panose="02010609060101010101" pitchFamily="49" charset="-122"/>
              </a:rPr>
              <a:t>文件存取</a:t>
            </a:r>
            <a:r>
              <a:rPr kumimoji="1" lang="zh-CN" altLang="en-US" sz="2800" b="1" dirty="0" smtClean="0">
                <a:solidFill>
                  <a:schemeClr val="tx1"/>
                </a:solidFill>
                <a:latin typeface="楷体" panose="02010609060101010101" pitchFamily="49" charset="-122"/>
                <a:ea typeface="楷体" panose="02010609060101010101" pitchFamily="49" charset="-122"/>
              </a:rPr>
              <a:t>方式</a:t>
            </a:r>
            <a:r>
              <a:rPr kumimoji="1" lang="zh-CN" altLang="en-US" sz="3000" dirty="0" smtClean="0">
                <a:latin typeface="Times New Roman" panose="02020603050405020304" pitchFamily="18" charset="0"/>
              </a:rPr>
              <a:t>   </a:t>
            </a:r>
            <a:endParaRPr kumimoji="1" lang="zh-CN" altLang="en-US" sz="3000" dirty="0">
              <a:latin typeface="Times New Roman" panose="02020603050405020304" pitchFamily="18" charset="0"/>
            </a:endParaRPr>
          </a:p>
        </p:txBody>
      </p:sp>
      <p:sp>
        <p:nvSpPr>
          <p:cNvPr id="10244" name="Text Box 3"/>
          <p:cNvSpPr txBox="1">
            <a:spLocks noChangeArrowheads="1"/>
          </p:cNvSpPr>
          <p:nvPr/>
        </p:nvSpPr>
        <p:spPr bwMode="auto">
          <a:xfrm>
            <a:off x="125990" y="623873"/>
            <a:ext cx="10650530" cy="3522980"/>
          </a:xfrm>
          <a:prstGeom prst="rect">
            <a:avLst/>
          </a:prstGeom>
          <a:noFill/>
          <a:ln w="9525">
            <a:noFill/>
            <a:miter lim="800000"/>
          </a:ln>
        </p:spPr>
        <p:txBody>
          <a:bodyPr wrap="square">
            <a:spAutoFit/>
          </a:bodyPr>
          <a:lstStyle/>
          <a:p>
            <a:pPr>
              <a:lnSpc>
                <a:spcPct val="130000"/>
              </a:lnSpc>
              <a:spcBef>
                <a:spcPct val="50000"/>
              </a:spcBef>
              <a:buClr>
                <a:srgbClr val="C00000"/>
              </a:buClr>
              <a:buFont typeface="Wingdings" panose="05000000000000000000" pitchFamily="2" charset="2"/>
              <a:buChar char="Ø"/>
            </a:pPr>
            <a:r>
              <a:rPr lang="zh-CN" altLang="en-US" sz="2400" b="1" dirty="0">
                <a:solidFill>
                  <a:srgbClr val="C00000"/>
                </a:solidFill>
                <a:latin typeface="楷体" panose="02010609060101010101" pitchFamily="49" charset="-122"/>
                <a:ea typeface="楷体" panose="02010609060101010101" pitchFamily="49" charset="-122"/>
              </a:rPr>
              <a:t>顺序存取：</a:t>
            </a:r>
          </a:p>
          <a:p>
            <a:pPr>
              <a:lnSpc>
                <a:spcPct val="130000"/>
              </a:lnSpc>
              <a:spcBef>
                <a:spcPct val="50000"/>
              </a:spcBef>
              <a:buClr>
                <a:srgbClr val="C00000"/>
              </a:buClr>
              <a:buFont typeface="Wingdings" panose="05000000000000000000" pitchFamily="2" charset="2"/>
              <a:buNone/>
            </a:pPr>
            <a:r>
              <a:rPr lang="zh-CN" altLang="en-US" sz="2400" b="1" dirty="0" smtClean="0">
                <a:solidFill>
                  <a:srgbClr val="000000"/>
                </a:solidFill>
                <a:latin typeface="楷体" panose="02010609060101010101" pitchFamily="49" charset="-122"/>
                <a:ea typeface="楷体" panose="02010609060101010101" pitchFamily="49" charset="-122"/>
              </a:rPr>
              <a:t>每当</a:t>
            </a:r>
            <a:r>
              <a:rPr lang="zh-CN" altLang="en-US" sz="2400" b="1" dirty="0">
                <a:solidFill>
                  <a:srgbClr val="000000"/>
                </a:solidFill>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打开</a:t>
            </a:r>
            <a:r>
              <a:rPr lang="zh-CN" altLang="en-US" sz="2400" b="1" dirty="0">
                <a:solidFill>
                  <a:srgbClr val="000000"/>
                </a:solidFill>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文件进行读或写操作时，总是从文件的</a:t>
            </a:r>
            <a:r>
              <a:rPr lang="zh-CN" altLang="en-US" sz="2400" b="1" dirty="0">
                <a:solidFill>
                  <a:srgbClr val="C00000"/>
                </a:solidFill>
                <a:latin typeface="楷体" panose="02010609060101010101" pitchFamily="49" charset="-122"/>
                <a:ea typeface="楷体" panose="02010609060101010101" pitchFamily="49" charset="-122"/>
              </a:rPr>
              <a:t>开头开始</a:t>
            </a:r>
            <a:r>
              <a:rPr lang="zh-CN" altLang="en-US"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C00000"/>
                </a:solidFill>
                <a:latin typeface="楷体" panose="02010609060101010101" pitchFamily="49" charset="-122"/>
                <a:ea typeface="楷体" panose="02010609060101010101" pitchFamily="49" charset="-122"/>
              </a:rPr>
              <a:t>从头到尾顺序</a:t>
            </a:r>
            <a:r>
              <a:rPr lang="zh-CN" altLang="en-US" sz="2400" b="1" dirty="0">
                <a:solidFill>
                  <a:srgbClr val="000000"/>
                </a:solidFill>
                <a:latin typeface="楷体" panose="02010609060101010101" pitchFamily="49" charset="-122"/>
                <a:ea typeface="楷体" panose="02010609060101010101" pitchFamily="49" charset="-122"/>
              </a:rPr>
              <a:t>地读写；</a:t>
            </a:r>
          </a:p>
          <a:p>
            <a:pPr>
              <a:lnSpc>
                <a:spcPct val="130000"/>
              </a:lnSpc>
              <a:spcBef>
                <a:spcPct val="50000"/>
              </a:spcBef>
              <a:buClr>
                <a:srgbClr val="C00000"/>
              </a:buClr>
              <a:buFont typeface="Wingdings" panose="05000000000000000000" pitchFamily="2" charset="2"/>
              <a:buChar char="Ø"/>
            </a:pPr>
            <a:r>
              <a:rPr lang="zh-CN" altLang="en-US" sz="2400" b="1" dirty="0">
                <a:solidFill>
                  <a:srgbClr val="C00000"/>
                </a:solidFill>
                <a:latin typeface="楷体" panose="02010609060101010101" pitchFamily="49" charset="-122"/>
                <a:ea typeface="楷体" panose="02010609060101010101" pitchFamily="49" charset="-122"/>
              </a:rPr>
              <a:t>随机存取：</a:t>
            </a:r>
          </a:p>
          <a:p>
            <a:pPr>
              <a:lnSpc>
                <a:spcPct val="130000"/>
              </a:lnSpc>
              <a:spcBef>
                <a:spcPct val="50000"/>
              </a:spcBef>
              <a:buClr>
                <a:srgbClr val="C00000"/>
              </a:buClr>
              <a:buFont typeface="Wingdings" panose="05000000000000000000" pitchFamily="2" charset="2"/>
              <a:buNone/>
            </a:pPr>
            <a:r>
              <a:rPr lang="zh-CN" altLang="en-US" sz="2400" b="1" dirty="0" smtClean="0">
                <a:solidFill>
                  <a:srgbClr val="000000"/>
                </a:solidFill>
                <a:latin typeface="楷体" panose="02010609060101010101" pitchFamily="49" charset="-122"/>
                <a:ea typeface="楷体" panose="02010609060101010101" pitchFamily="49" charset="-122"/>
              </a:rPr>
              <a:t>通过</a:t>
            </a:r>
            <a:r>
              <a:rPr lang="zh-CN" altLang="en-US" sz="2400" b="1" dirty="0">
                <a:solidFill>
                  <a:srgbClr val="000000"/>
                </a:solidFill>
                <a:latin typeface="楷体" panose="02010609060101010101" pitchFamily="49" charset="-122"/>
                <a:ea typeface="楷体" panose="02010609060101010101" pitchFamily="49" charset="-122"/>
              </a:rPr>
              <a:t>调用</a:t>
            </a:r>
            <a:r>
              <a:rPr lang="en-US" altLang="zh-CN" sz="2400" b="1" dirty="0">
                <a:solidFill>
                  <a:srgbClr val="000000"/>
                </a:solidFill>
                <a:latin typeface="楷体" panose="02010609060101010101" pitchFamily="49" charset="-122"/>
                <a:ea typeface="楷体" panose="02010609060101010101" pitchFamily="49" charset="-122"/>
              </a:rPr>
              <a:t>C</a:t>
            </a:r>
            <a:r>
              <a:rPr lang="zh-CN" altLang="en-US" sz="2400" b="1" dirty="0">
                <a:solidFill>
                  <a:srgbClr val="000000"/>
                </a:solidFill>
                <a:latin typeface="楷体" panose="02010609060101010101" pitchFamily="49" charset="-122"/>
                <a:ea typeface="楷体" panose="02010609060101010101" pitchFamily="49" charset="-122"/>
              </a:rPr>
              <a:t>语言的库函数去</a:t>
            </a:r>
            <a:r>
              <a:rPr lang="zh-CN" altLang="en-US" sz="2400" b="1" dirty="0">
                <a:solidFill>
                  <a:srgbClr val="C00000"/>
                </a:solidFill>
                <a:latin typeface="楷体" panose="02010609060101010101" pitchFamily="49" charset="-122"/>
                <a:ea typeface="楷体" panose="02010609060101010101" pitchFamily="49" charset="-122"/>
              </a:rPr>
              <a:t>指定开始读写的字节号</a:t>
            </a:r>
            <a:r>
              <a:rPr lang="zh-CN" altLang="en-US" sz="2400" b="1" dirty="0">
                <a:solidFill>
                  <a:srgbClr val="000000"/>
                </a:solidFill>
                <a:latin typeface="楷体" panose="02010609060101010101" pitchFamily="49" charset="-122"/>
                <a:ea typeface="楷体" panose="02010609060101010101" pitchFamily="49" charset="-122"/>
              </a:rPr>
              <a:t>，然后直接对此位置上的数据进行读写操作。</a:t>
            </a:r>
            <a:endParaRPr kumimoji="1" lang="zh-CN" altLang="en-US" sz="2400" b="1" dirty="0">
              <a:solidFill>
                <a:srgbClr val="0033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47328" y="0"/>
            <a:ext cx="8964613" cy="521970"/>
          </a:xfrm>
          <a:prstGeom prst="rect">
            <a:avLst/>
          </a:prstGeom>
          <a:noFill/>
          <a:ln w="9525">
            <a:noFill/>
            <a:miter lim="800000"/>
          </a:ln>
        </p:spPr>
        <p:txBody>
          <a:bodyPr>
            <a:spAutoFit/>
          </a:bodyPr>
          <a:lstStyle/>
          <a:p>
            <a:pPr>
              <a:spcBef>
                <a:spcPct val="50000"/>
              </a:spcBef>
            </a:pPr>
            <a:r>
              <a:rPr kumimoji="1" lang="en-US" altLang="zh-CN" sz="2800" b="1" dirty="0">
                <a:solidFill>
                  <a:schemeClr val="tx1"/>
                </a:solidFill>
                <a:latin typeface="楷体" panose="02010609060101010101" pitchFamily="49" charset="-122"/>
                <a:ea typeface="楷体" panose="02010609060101010101" pitchFamily="49" charset="-122"/>
              </a:rPr>
              <a:t>3</a:t>
            </a:r>
            <a:r>
              <a:rPr kumimoji="1" lang="zh-CN" altLang="en-US" sz="2800" b="1" dirty="0">
                <a:solidFill>
                  <a:schemeClr val="tx1"/>
                </a:solidFill>
                <a:latin typeface="楷体" panose="02010609060101010101" pitchFamily="49" charset="-122"/>
                <a:ea typeface="楷体" panose="02010609060101010101" pitchFamily="49" charset="-122"/>
              </a:rPr>
              <a:t>、文件操作步骤</a:t>
            </a:r>
          </a:p>
        </p:txBody>
      </p:sp>
      <p:sp>
        <p:nvSpPr>
          <p:cNvPr id="11268" name="Text Box 7"/>
          <p:cNvSpPr txBox="1">
            <a:spLocks noChangeArrowheads="1"/>
          </p:cNvSpPr>
          <p:nvPr/>
        </p:nvSpPr>
        <p:spPr bwMode="auto">
          <a:xfrm>
            <a:off x="47328" y="5158105"/>
            <a:ext cx="11161240" cy="1383665"/>
          </a:xfrm>
          <a:prstGeom prst="rect">
            <a:avLst/>
          </a:prstGeom>
          <a:noFill/>
          <a:ln w="9525">
            <a:solidFill>
              <a:srgbClr val="C00000"/>
            </a:solidFill>
            <a:miter lim="800000"/>
          </a:ln>
        </p:spPr>
        <p:txBody>
          <a:bodyPr wrap="square">
            <a:spAutoFit/>
          </a:bodyPr>
          <a:lstStyle/>
          <a:p>
            <a:pPr>
              <a:spcBef>
                <a:spcPct val="500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对文件的处理通过调用标准的输入输出库函数实现。</a:t>
            </a:r>
          </a:p>
          <a:p>
            <a:pPr>
              <a:spcBef>
                <a:spcPct val="50000"/>
              </a:spcBef>
              <a:buClr>
                <a:srgbClr val="C00000"/>
              </a:buClr>
              <a:buFont typeface="Wingdings" panose="05000000000000000000" pitchFamily="2" charset="2"/>
              <a:buChar char="Ø"/>
            </a:pPr>
            <a:r>
              <a:rPr kumimoji="1" lang="zh-CN" altLang="en-US" sz="2400" b="1" dirty="0">
                <a:solidFill>
                  <a:srgbClr val="003300"/>
                </a:solidFill>
                <a:latin typeface="楷体" panose="02010609060101010101" pitchFamily="49" charset="-122"/>
                <a:ea typeface="楷体" panose="02010609060101010101" pitchFamily="49" charset="-122"/>
              </a:rPr>
              <a:t>文件操作一般采用</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缓冲文件系统</a:t>
            </a:r>
            <a:r>
              <a:rPr kumimoji="1" lang="zh-CN" altLang="en-US" sz="2400" b="1" dirty="0">
                <a:solidFill>
                  <a:srgbClr val="003300"/>
                </a:solidFill>
                <a:latin typeface="华文仿宋" panose="02010600040101010101" pitchFamily="2" charset="-122"/>
                <a:ea typeface="楷体" panose="02010609060101010101" pitchFamily="49" charset="-122"/>
              </a:rPr>
              <a:t>”</a:t>
            </a:r>
            <a:r>
              <a:rPr kumimoji="1" lang="zh-CN" altLang="en-US" sz="2400" b="1" dirty="0">
                <a:solidFill>
                  <a:srgbClr val="003300"/>
                </a:solidFill>
                <a:latin typeface="楷体" panose="02010609060101010101" pitchFamily="49" charset="-122"/>
                <a:ea typeface="楷体" panose="02010609060101010101" pitchFamily="49" charset="-122"/>
              </a:rPr>
              <a:t>的方式，即文件与程序之间的数据通讯不是直接的，而是通过文件缓冲区来联系。</a:t>
            </a:r>
            <a:r>
              <a:rPr kumimoji="1" lang="zh-CN" altLang="en-US" sz="2400" dirty="0">
                <a:latin typeface="Times New Roman" panose="02020603050405020304" pitchFamily="18" charset="0"/>
              </a:rPr>
              <a:t> </a:t>
            </a:r>
          </a:p>
        </p:txBody>
      </p:sp>
      <p:grpSp>
        <p:nvGrpSpPr>
          <p:cNvPr id="11269" name="Group 23"/>
          <p:cNvGrpSpPr/>
          <p:nvPr/>
        </p:nvGrpSpPr>
        <p:grpSpPr bwMode="auto">
          <a:xfrm>
            <a:off x="370861" y="835978"/>
            <a:ext cx="3024187" cy="3959225"/>
            <a:chOff x="2426" y="300"/>
            <a:chExt cx="1724" cy="2494"/>
          </a:xfrm>
        </p:grpSpPr>
        <p:grpSp>
          <p:nvGrpSpPr>
            <p:cNvPr id="11275" name="Group 13"/>
            <p:cNvGrpSpPr/>
            <p:nvPr/>
          </p:nvGrpSpPr>
          <p:grpSpPr bwMode="auto">
            <a:xfrm>
              <a:off x="2426" y="300"/>
              <a:ext cx="1724" cy="681"/>
              <a:chOff x="2426" y="300"/>
              <a:chExt cx="1724" cy="681"/>
            </a:xfrm>
          </p:grpSpPr>
          <p:sp>
            <p:nvSpPr>
              <p:cNvPr id="11283" name="Rectangle 11"/>
              <p:cNvSpPr>
                <a:spLocks noChangeArrowheads="1"/>
              </p:cNvSpPr>
              <p:nvPr/>
            </p:nvSpPr>
            <p:spPr bwMode="auto">
              <a:xfrm>
                <a:off x="2426" y="300"/>
                <a:ext cx="1724" cy="453"/>
              </a:xfrm>
              <a:prstGeom prst="rect">
                <a:avLst/>
              </a:prstGeom>
              <a:solidFill>
                <a:srgbClr val="CCFFFF"/>
              </a:solidFill>
              <a:ln w="9525">
                <a:solidFill>
                  <a:schemeClr val="tx1"/>
                </a:solidFill>
                <a:miter lim="800000"/>
              </a:ln>
            </p:spPr>
            <p:txBody>
              <a:bodyPr wrap="none" anchor="ctr"/>
              <a:lstStyle/>
              <a:p>
                <a:pPr algn="ctr"/>
                <a:r>
                  <a:rPr lang="zh-CN" altLang="en-US" sz="2400" b="1" dirty="0">
                    <a:ea typeface="楷体" panose="02010609060101010101" pitchFamily="49" charset="-122"/>
                  </a:rPr>
                  <a:t>定义文件类型指针</a:t>
                </a:r>
              </a:p>
            </p:txBody>
          </p:sp>
          <p:sp>
            <p:nvSpPr>
              <p:cNvPr id="11284" name="Line 12"/>
              <p:cNvSpPr>
                <a:spLocks noChangeShapeType="1"/>
              </p:cNvSpPr>
              <p:nvPr/>
            </p:nvSpPr>
            <p:spPr bwMode="auto">
              <a:xfrm>
                <a:off x="3288" y="754"/>
                <a:ext cx="0" cy="227"/>
              </a:xfrm>
              <a:prstGeom prst="line">
                <a:avLst/>
              </a:prstGeom>
              <a:noFill/>
              <a:ln w="57150">
                <a:solidFill>
                  <a:schemeClr val="tx1"/>
                </a:solidFill>
                <a:round/>
                <a:tailEnd type="stealth" w="med" len="med"/>
              </a:ln>
            </p:spPr>
            <p:txBody>
              <a:bodyPr/>
              <a:lstStyle/>
              <a:p>
                <a:endParaRPr lang="zh-CN" altLang="en-US"/>
              </a:p>
            </p:txBody>
          </p:sp>
        </p:grpSp>
        <p:grpSp>
          <p:nvGrpSpPr>
            <p:cNvPr id="11276" name="Group 14"/>
            <p:cNvGrpSpPr/>
            <p:nvPr/>
          </p:nvGrpSpPr>
          <p:grpSpPr bwMode="auto">
            <a:xfrm>
              <a:off x="2426" y="981"/>
              <a:ext cx="1724" cy="681"/>
              <a:chOff x="2426" y="300"/>
              <a:chExt cx="1724" cy="681"/>
            </a:xfrm>
          </p:grpSpPr>
          <p:sp>
            <p:nvSpPr>
              <p:cNvPr id="11281" name="Rectangle 15"/>
              <p:cNvSpPr>
                <a:spLocks noChangeArrowheads="1"/>
              </p:cNvSpPr>
              <p:nvPr/>
            </p:nvSpPr>
            <p:spPr bwMode="auto">
              <a:xfrm>
                <a:off x="2426" y="300"/>
                <a:ext cx="1724" cy="453"/>
              </a:xfrm>
              <a:prstGeom prst="rect">
                <a:avLst/>
              </a:prstGeom>
              <a:solidFill>
                <a:srgbClr val="CCFFFF"/>
              </a:solidFill>
              <a:ln w="9525">
                <a:solidFill>
                  <a:schemeClr val="tx1"/>
                </a:solidFill>
                <a:miter lim="800000"/>
              </a:ln>
            </p:spPr>
            <p:txBody>
              <a:bodyPr wrap="none" anchor="ctr"/>
              <a:lstStyle/>
              <a:p>
                <a:pPr algn="ctr"/>
                <a:r>
                  <a:rPr lang="zh-CN" altLang="en-US" sz="2400" b="1" dirty="0">
                    <a:ea typeface="楷体" panose="02010609060101010101" pitchFamily="49" charset="-122"/>
                  </a:rPr>
                  <a:t>打开文件</a:t>
                </a:r>
              </a:p>
            </p:txBody>
          </p:sp>
          <p:sp>
            <p:nvSpPr>
              <p:cNvPr id="11282" name="Line 16"/>
              <p:cNvSpPr>
                <a:spLocks noChangeShapeType="1"/>
              </p:cNvSpPr>
              <p:nvPr/>
            </p:nvSpPr>
            <p:spPr bwMode="auto">
              <a:xfrm>
                <a:off x="3288" y="754"/>
                <a:ext cx="0" cy="227"/>
              </a:xfrm>
              <a:prstGeom prst="line">
                <a:avLst/>
              </a:prstGeom>
              <a:noFill/>
              <a:ln w="57150">
                <a:solidFill>
                  <a:schemeClr val="tx1"/>
                </a:solidFill>
                <a:round/>
                <a:tailEnd type="stealth" w="med" len="med"/>
              </a:ln>
            </p:spPr>
            <p:txBody>
              <a:bodyPr/>
              <a:lstStyle/>
              <a:p>
                <a:endParaRPr lang="zh-CN" altLang="en-US"/>
              </a:p>
            </p:txBody>
          </p:sp>
        </p:grpSp>
        <p:grpSp>
          <p:nvGrpSpPr>
            <p:cNvPr id="11277" name="Group 17"/>
            <p:cNvGrpSpPr/>
            <p:nvPr/>
          </p:nvGrpSpPr>
          <p:grpSpPr bwMode="auto">
            <a:xfrm>
              <a:off x="2426" y="1661"/>
              <a:ext cx="1724" cy="681"/>
              <a:chOff x="2426" y="300"/>
              <a:chExt cx="1724" cy="681"/>
            </a:xfrm>
          </p:grpSpPr>
          <p:sp>
            <p:nvSpPr>
              <p:cNvPr id="11279" name="Rectangle 18"/>
              <p:cNvSpPr>
                <a:spLocks noChangeArrowheads="1"/>
              </p:cNvSpPr>
              <p:nvPr/>
            </p:nvSpPr>
            <p:spPr bwMode="auto">
              <a:xfrm>
                <a:off x="2426" y="300"/>
                <a:ext cx="1724" cy="453"/>
              </a:xfrm>
              <a:prstGeom prst="rect">
                <a:avLst/>
              </a:prstGeom>
              <a:solidFill>
                <a:srgbClr val="CCFFFF"/>
              </a:solidFill>
              <a:ln w="9525">
                <a:solidFill>
                  <a:schemeClr val="tx1"/>
                </a:solidFill>
                <a:miter lim="800000"/>
              </a:ln>
            </p:spPr>
            <p:txBody>
              <a:bodyPr wrap="none" anchor="ctr"/>
              <a:lstStyle/>
              <a:p>
                <a:pPr algn="ctr"/>
                <a:r>
                  <a:rPr lang="zh-CN" altLang="en-US" sz="2400" b="1" dirty="0">
                    <a:ea typeface="楷体" panose="02010609060101010101" pitchFamily="49" charset="-122"/>
                  </a:rPr>
                  <a:t>文件读写</a:t>
                </a:r>
              </a:p>
            </p:txBody>
          </p:sp>
          <p:sp>
            <p:nvSpPr>
              <p:cNvPr id="11280" name="Line 19"/>
              <p:cNvSpPr>
                <a:spLocks noChangeShapeType="1"/>
              </p:cNvSpPr>
              <p:nvPr/>
            </p:nvSpPr>
            <p:spPr bwMode="auto">
              <a:xfrm>
                <a:off x="3288" y="754"/>
                <a:ext cx="0" cy="227"/>
              </a:xfrm>
              <a:prstGeom prst="line">
                <a:avLst/>
              </a:prstGeom>
              <a:noFill/>
              <a:ln w="57150">
                <a:solidFill>
                  <a:schemeClr val="tx1"/>
                </a:solidFill>
                <a:round/>
                <a:tailEnd type="stealth" w="med" len="med"/>
              </a:ln>
            </p:spPr>
            <p:txBody>
              <a:bodyPr/>
              <a:lstStyle/>
              <a:p>
                <a:endParaRPr lang="zh-CN" altLang="en-US"/>
              </a:p>
            </p:txBody>
          </p:sp>
        </p:grpSp>
        <p:sp>
          <p:nvSpPr>
            <p:cNvPr id="11278" name="Rectangle 21"/>
            <p:cNvSpPr>
              <a:spLocks noChangeArrowheads="1"/>
            </p:cNvSpPr>
            <p:nvPr/>
          </p:nvSpPr>
          <p:spPr bwMode="auto">
            <a:xfrm>
              <a:off x="2426" y="2341"/>
              <a:ext cx="1724" cy="453"/>
            </a:xfrm>
            <a:prstGeom prst="rect">
              <a:avLst/>
            </a:prstGeom>
            <a:solidFill>
              <a:srgbClr val="CCFFFF"/>
            </a:solidFill>
            <a:ln w="9525">
              <a:solidFill>
                <a:schemeClr val="tx1"/>
              </a:solidFill>
              <a:miter lim="800000"/>
            </a:ln>
          </p:spPr>
          <p:txBody>
            <a:bodyPr wrap="none" anchor="ctr"/>
            <a:lstStyle/>
            <a:p>
              <a:pPr algn="ctr"/>
              <a:r>
                <a:rPr lang="zh-CN" altLang="en-US" sz="2400" b="1" dirty="0">
                  <a:ea typeface="楷体" panose="02010609060101010101" pitchFamily="49" charset="-122"/>
                </a:rPr>
                <a:t>关闭文件</a:t>
              </a:r>
            </a:p>
          </p:txBody>
        </p:sp>
      </p:grpSp>
      <p:sp>
        <p:nvSpPr>
          <p:cNvPr id="11270" name="Text Box 24"/>
          <p:cNvSpPr txBox="1">
            <a:spLocks noChangeArrowheads="1"/>
          </p:cNvSpPr>
          <p:nvPr/>
        </p:nvSpPr>
        <p:spPr bwMode="auto">
          <a:xfrm>
            <a:off x="3876061" y="908685"/>
            <a:ext cx="3384550" cy="460375"/>
          </a:xfrm>
          <a:prstGeom prst="rect">
            <a:avLst/>
          </a:prstGeom>
          <a:noFill/>
          <a:ln w="9525">
            <a:noFill/>
            <a:miter lim="800000"/>
          </a:ln>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FILE  *</a:t>
            </a:r>
            <a:r>
              <a:rPr lang="zh-CN" altLang="en-US" sz="2400" b="1" dirty="0">
                <a:latin typeface="楷体" panose="02010609060101010101" pitchFamily="49" charset="-122"/>
                <a:ea typeface="楷体" panose="02010609060101010101" pitchFamily="49" charset="-122"/>
              </a:rPr>
              <a:t>文件指针变量</a:t>
            </a:r>
          </a:p>
        </p:txBody>
      </p:sp>
      <p:sp>
        <p:nvSpPr>
          <p:cNvPr id="11271" name="Text Box 25"/>
          <p:cNvSpPr txBox="1">
            <a:spLocks noChangeArrowheads="1"/>
          </p:cNvSpPr>
          <p:nvPr/>
        </p:nvSpPr>
        <p:spPr bwMode="auto">
          <a:xfrm>
            <a:off x="3876378" y="2046605"/>
            <a:ext cx="3025775" cy="460375"/>
          </a:xfrm>
          <a:prstGeom prst="rect">
            <a:avLst/>
          </a:prstGeom>
          <a:noFill/>
          <a:ln w="9525">
            <a:noFill/>
            <a:miter lim="800000"/>
          </a:ln>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调用</a:t>
            </a:r>
            <a:r>
              <a:rPr lang="en-US" altLang="zh-CN" sz="2400" b="1" dirty="0" err="1">
                <a:latin typeface="楷体" panose="02010609060101010101" pitchFamily="49" charset="-122"/>
                <a:ea typeface="楷体" panose="02010609060101010101" pitchFamily="49" charset="-122"/>
              </a:rPr>
              <a:t>fopen</a:t>
            </a:r>
            <a:r>
              <a:rPr lang="zh-CN" altLang="en-US" sz="2400" b="1" dirty="0">
                <a:latin typeface="楷体" panose="02010609060101010101" pitchFamily="49" charset="-122"/>
                <a:ea typeface="楷体" panose="02010609060101010101" pitchFamily="49" charset="-122"/>
              </a:rPr>
              <a:t>函数</a:t>
            </a:r>
          </a:p>
        </p:txBody>
      </p:sp>
      <p:sp>
        <p:nvSpPr>
          <p:cNvPr id="11272" name="Text Box 27"/>
          <p:cNvSpPr txBox="1">
            <a:spLocks noChangeArrowheads="1"/>
          </p:cNvSpPr>
          <p:nvPr/>
        </p:nvSpPr>
        <p:spPr bwMode="auto">
          <a:xfrm>
            <a:off x="3899238" y="4205288"/>
            <a:ext cx="3025775" cy="460375"/>
          </a:xfrm>
          <a:prstGeom prst="rect">
            <a:avLst/>
          </a:prstGeom>
          <a:noFill/>
          <a:ln w="9525">
            <a:noFill/>
            <a:miter lim="800000"/>
          </a:ln>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调用</a:t>
            </a:r>
            <a:r>
              <a:rPr lang="en-US" altLang="zh-CN" sz="2400" b="1" dirty="0" err="1">
                <a:latin typeface="楷体" panose="02010609060101010101" pitchFamily="49" charset="-122"/>
                <a:ea typeface="楷体" panose="02010609060101010101" pitchFamily="49" charset="-122"/>
              </a:rPr>
              <a:t>fclose</a:t>
            </a:r>
            <a:r>
              <a:rPr lang="zh-CN" altLang="en-US" sz="2400" b="1" dirty="0">
                <a:latin typeface="楷体" panose="02010609060101010101" pitchFamily="49" charset="-122"/>
                <a:ea typeface="楷体" panose="02010609060101010101" pitchFamily="49" charset="-122"/>
              </a:rPr>
              <a:t>函数</a:t>
            </a:r>
          </a:p>
        </p:txBody>
      </p:sp>
      <p:sp>
        <p:nvSpPr>
          <p:cNvPr id="11274" name="Text Box 29"/>
          <p:cNvSpPr txBox="1">
            <a:spLocks noChangeArrowheads="1"/>
          </p:cNvSpPr>
          <p:nvPr/>
        </p:nvSpPr>
        <p:spPr bwMode="auto">
          <a:xfrm>
            <a:off x="3898921" y="3125788"/>
            <a:ext cx="2160587" cy="460375"/>
          </a:xfrm>
          <a:prstGeom prst="rect">
            <a:avLst/>
          </a:prstGeom>
          <a:noFill/>
          <a:ln w="9525">
            <a:noFill/>
            <a:miter lim="800000"/>
          </a:ln>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调用读写函数</a:t>
            </a:r>
          </a:p>
        </p:txBody>
      </p:sp>
      <p:sp>
        <p:nvSpPr>
          <p:cNvPr id="2" name="线形标注 2 1"/>
          <p:cNvSpPr/>
          <p:nvPr/>
        </p:nvSpPr>
        <p:spPr>
          <a:xfrm>
            <a:off x="7032104" y="1964371"/>
            <a:ext cx="2556667" cy="1621792"/>
          </a:xfrm>
          <a:prstGeom prst="borderCallout2">
            <a:avLst>
              <a:gd name="adj1" fmla="val 18750"/>
              <a:gd name="adj2" fmla="val -8333"/>
              <a:gd name="adj3" fmla="val 18750"/>
              <a:gd name="adj4" fmla="val -16667"/>
              <a:gd name="adj5" fmla="val 88410"/>
              <a:gd name="adj6" fmla="val -4700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altLang="zh-CN" sz="24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fgetc</a:t>
            </a:r>
            <a:r>
              <a:rPr lang="en-US" altLang="zh-CN"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fputc</a:t>
            </a:r>
            <a:endParaRPr lang="en-US" altLang="zh-CN"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fgets</a:t>
            </a:r>
            <a:r>
              <a:rPr lang="en-US" altLang="zh-CN"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fputs</a:t>
            </a:r>
            <a:endParaRPr lang="en-US" altLang="zh-CN"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fread</a:t>
            </a:r>
            <a:r>
              <a:rPr lang="en-US" altLang="zh-CN"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fwrite</a:t>
            </a:r>
            <a:endParaRPr lang="en-US" altLang="zh-CN"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fscanf</a:t>
            </a:r>
            <a:r>
              <a:rPr lang="en-US" altLang="zh-CN"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fprintf</a:t>
            </a:r>
            <a:endParaRPr lang="en-US" altLang="zh-CN"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additive="base">
                                        <p:cTn id="7" dur="500" fill="hold"/>
                                        <p:tgtEl>
                                          <p:spTgt spid="11270"/>
                                        </p:tgtEl>
                                        <p:attrNameLst>
                                          <p:attrName>ppt_x</p:attrName>
                                        </p:attrNameLst>
                                      </p:cBhvr>
                                      <p:tavLst>
                                        <p:tav tm="0">
                                          <p:val>
                                            <p:strVal val="#ppt_x"/>
                                          </p:val>
                                        </p:tav>
                                        <p:tav tm="100000">
                                          <p:val>
                                            <p:strVal val="#ppt_x"/>
                                          </p:val>
                                        </p:tav>
                                      </p:tavLst>
                                    </p:anim>
                                    <p:anim calcmode="lin" valueType="num">
                                      <p:cBhvr additive="base">
                                        <p:cTn id="8"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1"/>
                                        </p:tgtEl>
                                        <p:attrNameLst>
                                          <p:attrName>style.visibility</p:attrName>
                                        </p:attrNameLst>
                                      </p:cBhvr>
                                      <p:to>
                                        <p:strVal val="visible"/>
                                      </p:to>
                                    </p:set>
                                    <p:anim calcmode="lin" valueType="num">
                                      <p:cBhvr additive="base">
                                        <p:cTn id="13" dur="500" fill="hold"/>
                                        <p:tgtEl>
                                          <p:spTgt spid="11271"/>
                                        </p:tgtEl>
                                        <p:attrNameLst>
                                          <p:attrName>ppt_x</p:attrName>
                                        </p:attrNameLst>
                                      </p:cBhvr>
                                      <p:tavLst>
                                        <p:tav tm="0">
                                          <p:val>
                                            <p:strVal val="#ppt_x"/>
                                          </p:val>
                                        </p:tav>
                                        <p:tav tm="100000">
                                          <p:val>
                                            <p:strVal val="#ppt_x"/>
                                          </p:val>
                                        </p:tav>
                                      </p:tavLst>
                                    </p:anim>
                                    <p:anim calcmode="lin" valueType="num">
                                      <p:cBhvr additive="base">
                                        <p:cTn id="14"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74"/>
                                        </p:tgtEl>
                                        <p:attrNameLst>
                                          <p:attrName>style.visibility</p:attrName>
                                        </p:attrNameLst>
                                      </p:cBhvr>
                                      <p:to>
                                        <p:strVal val="visible"/>
                                      </p:to>
                                    </p:set>
                                    <p:anim calcmode="lin" valueType="num">
                                      <p:cBhvr additive="base">
                                        <p:cTn id="19" dur="500" fill="hold"/>
                                        <p:tgtEl>
                                          <p:spTgt spid="11274"/>
                                        </p:tgtEl>
                                        <p:attrNameLst>
                                          <p:attrName>ppt_x</p:attrName>
                                        </p:attrNameLst>
                                      </p:cBhvr>
                                      <p:tavLst>
                                        <p:tav tm="0">
                                          <p:val>
                                            <p:strVal val="#ppt_x"/>
                                          </p:val>
                                        </p:tav>
                                        <p:tav tm="100000">
                                          <p:val>
                                            <p:strVal val="#ppt_x"/>
                                          </p:val>
                                        </p:tav>
                                      </p:tavLst>
                                    </p:anim>
                                    <p:anim calcmode="lin" valueType="num">
                                      <p:cBhvr additive="base">
                                        <p:cTn id="20" dur="500" fill="hold"/>
                                        <p:tgtEl>
                                          <p:spTgt spid="112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72"/>
                                        </p:tgtEl>
                                        <p:attrNameLst>
                                          <p:attrName>style.visibility</p:attrName>
                                        </p:attrNameLst>
                                      </p:cBhvr>
                                      <p:to>
                                        <p:strVal val="visible"/>
                                      </p:to>
                                    </p:set>
                                    <p:anim calcmode="lin" valueType="num">
                                      <p:cBhvr additive="base">
                                        <p:cTn id="31" dur="500" fill="hold"/>
                                        <p:tgtEl>
                                          <p:spTgt spid="11272"/>
                                        </p:tgtEl>
                                        <p:attrNameLst>
                                          <p:attrName>ppt_x</p:attrName>
                                        </p:attrNameLst>
                                      </p:cBhvr>
                                      <p:tavLst>
                                        <p:tav tm="0">
                                          <p:val>
                                            <p:strVal val="#ppt_x"/>
                                          </p:val>
                                        </p:tav>
                                        <p:tav tm="100000">
                                          <p:val>
                                            <p:strVal val="#ppt_x"/>
                                          </p:val>
                                        </p:tav>
                                      </p:tavLst>
                                    </p:anim>
                                    <p:anim calcmode="lin" valueType="num">
                                      <p:cBhvr additive="base">
                                        <p:cTn id="32"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11271" grpId="0"/>
      <p:bldP spid="11272" grpId="0"/>
      <p:bldP spid="11274" grpId="0"/>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d63d74e-e48f-4a7c-9d77-60066e7e4933}"/>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8e3a615c-75cd-488c-a94d-ad90a6c7a5f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bab6d236-37dc-49d7-867e-f096682ab0bc}"/>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7057</TotalTime>
  <Words>5094</Words>
  <Application>Microsoft Office PowerPoint</Application>
  <PresentationFormat>宽屏</PresentationFormat>
  <Paragraphs>784</Paragraphs>
  <Slides>54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等线</vt:lpstr>
      <vt:lpstr>华文仿宋</vt:lpstr>
      <vt:lpstr>华文新魏</vt:lpstr>
      <vt:lpstr>楷体</vt:lpstr>
      <vt:lpstr>宋体</vt:lpstr>
      <vt:lpstr>新宋体</vt:lpstr>
      <vt:lpstr>Arial</vt:lpstr>
      <vt:lpstr>Times New Roman</vt:lpstr>
      <vt:lpstr>Wingdings</vt:lpstr>
      <vt:lpstr>Network</vt:lpstr>
      <vt:lpstr>第8章  文件</vt:lpstr>
      <vt:lpstr>PowerPoint 演示文稿</vt:lpstr>
      <vt:lpstr> 8.1 文件概述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8.1.2 文件指针</vt:lpstr>
      <vt:lpstr>8.2 数据重定向到文件</vt:lpstr>
      <vt:lpstr>PowerPoint 演示文稿</vt:lpstr>
      <vt:lpstr>8.3 文件的打开与关闭</vt:lpstr>
      <vt:lpstr>PowerPoint 演示文稿</vt:lpstr>
      <vt:lpstr>PowerPoint 演示文稿</vt:lpstr>
      <vt:lpstr>PowerPoint 演示文稿</vt:lpstr>
      <vt:lpstr>PowerPoint 演示文稿</vt:lpstr>
      <vt:lpstr>8.3.2 文件的关闭</vt:lpstr>
      <vt:lpstr>8.4 文件的读写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8.4.3 文件的块读写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xulanlan</dc:creator>
  <cp:lastModifiedBy>Tianyz99</cp:lastModifiedBy>
  <cp:revision>362</cp:revision>
  <cp:lastPrinted>2000-02-16T06:06:00Z</cp:lastPrinted>
  <dcterms:created xsi:type="dcterms:W3CDTF">2000-08-17T06:06:00Z</dcterms:created>
  <dcterms:modified xsi:type="dcterms:W3CDTF">2024-02-27T02:34:48Z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D4D1AB8BA0554718AF0A87D3F68F5E31</vt:lpwstr>
  </property>
  <property fmtid="{D5CDD505-2E9C-101B-9397-08002B2CF9AE}" pid="3" name="KSOProductBuildVer">
    <vt:lpwstr>2052-11.1.0.11636</vt:lpwstr>
  </property>
  <property fmtid="{D5CDD505-2E9C-101B-9397-08002B2CF9AE}" pid="4" name="commondata">
    <vt:lpwstr>eyJoZGlkIjoiNTk2NmM0YWFmMmQ1YWYxOGE0OTgzNTVmMzAwYTA2ZjYifQ==</vt:lpwstr>
  </property>
</Properties>
</file>