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9" r:id="rId2"/>
    <p:sldId id="411" r:id="rId3"/>
    <p:sldId id="361" r:id="rId4"/>
    <p:sldId id="416" r:id="rId5"/>
    <p:sldId id="417" r:id="rId6"/>
    <p:sldId id="418" r:id="rId7"/>
    <p:sldId id="460" r:id="rId8"/>
    <p:sldId id="366" r:id="rId9"/>
    <p:sldId id="419" r:id="rId10"/>
    <p:sldId id="367" r:id="rId11"/>
    <p:sldId id="368" r:id="rId12"/>
    <p:sldId id="420" r:id="rId13"/>
    <p:sldId id="369" r:id="rId14"/>
    <p:sldId id="370" r:id="rId15"/>
    <p:sldId id="481" r:id="rId16"/>
    <p:sldId id="483" r:id="rId17"/>
    <p:sldId id="484" r:id="rId18"/>
    <p:sldId id="482" r:id="rId19"/>
    <p:sldId id="421" r:id="rId20"/>
    <p:sldId id="374" r:id="rId21"/>
    <p:sldId id="375" r:id="rId22"/>
    <p:sldId id="485" r:id="rId23"/>
    <p:sldId id="376" r:id="rId24"/>
    <p:sldId id="463" r:id="rId25"/>
    <p:sldId id="464" r:id="rId26"/>
    <p:sldId id="465" r:id="rId27"/>
    <p:sldId id="425" r:id="rId28"/>
    <p:sldId id="387" r:id="rId29"/>
    <p:sldId id="386" r:id="rId30"/>
    <p:sldId id="426" r:id="rId31"/>
    <p:sldId id="395" r:id="rId32"/>
    <p:sldId id="486" r:id="rId33"/>
    <p:sldId id="428" r:id="rId34"/>
    <p:sldId id="466" r:id="rId35"/>
    <p:sldId id="467" r:id="rId36"/>
    <p:sldId id="468" r:id="rId37"/>
    <p:sldId id="406" r:id="rId38"/>
    <p:sldId id="471" r:id="rId39"/>
    <p:sldId id="472" r:id="rId40"/>
    <p:sldId id="469" r:id="rId41"/>
    <p:sldId id="433" r:id="rId42"/>
    <p:sldId id="459" r:id="rId43"/>
    <p:sldId id="434" r:id="rId44"/>
    <p:sldId id="408" r:id="rId45"/>
    <p:sldId id="410" r:id="rId46"/>
    <p:sldId id="441" r:id="rId47"/>
    <p:sldId id="473" r:id="rId48"/>
    <p:sldId id="474" r:id="rId49"/>
    <p:sldId id="477" r:id="rId50"/>
    <p:sldId id="475" r:id="rId51"/>
    <p:sldId id="478" r:id="rId52"/>
    <p:sldId id="479" r:id="rId53"/>
    <p:sldId id="480" r:id="rId54"/>
    <p:sldId id="439" r:id="rId55"/>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sz="2400" b="1" i="0" u="none" kern="1200" baseline="0">
        <a:solidFill>
          <a:schemeClr val="tx2"/>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2"/>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2"/>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2"/>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2"/>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1" i="0" u="none" kern="1200" baseline="0">
        <a:solidFill>
          <a:schemeClr val="tx2"/>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1" i="0" u="none" kern="1200" baseline="0">
        <a:solidFill>
          <a:schemeClr val="tx2"/>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1" i="0" u="none" kern="1200" baseline="0">
        <a:solidFill>
          <a:schemeClr val="tx2"/>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1" i="0" u="none" kern="1200" baseline="0">
        <a:solidFill>
          <a:schemeClr val="tx2"/>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9">
          <p15:clr>
            <a:srgbClr val="A4A3A4"/>
          </p15:clr>
        </p15:guide>
        <p15:guide id="2" pos="37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66"/>
    <a:srgbClr val="33CCFF"/>
    <a:srgbClr val="00FFFF"/>
    <a:srgbClr val="808080"/>
    <a:srgbClr val="000066"/>
    <a:srgbClr val="000099"/>
    <a:srgbClr val="339933"/>
    <a:srgbClr val="070D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38" autoAdjust="0"/>
    <p:restoredTop sz="94730" autoAdjust="0"/>
  </p:normalViewPr>
  <p:slideViewPr>
    <p:cSldViewPr showGuides="1">
      <p:cViewPr varScale="1">
        <p:scale>
          <a:sx n="84" d="100"/>
          <a:sy n="84" d="100"/>
        </p:scale>
        <p:origin x="898" y="110"/>
      </p:cViewPr>
      <p:guideLst>
        <p:guide orient="horz" pos="2189"/>
        <p:guide pos="3761"/>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14213"/>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FA33A5-423B-402F-8E2B-845A5EA3F0CA}" type="slidenum">
              <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FA33A5-423B-402F-8E2B-845A5EA3F0CA}" type="slidenum">
              <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609600"/>
            <a:ext cx="25908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609600"/>
            <a:ext cx="75692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FA33A5-423B-402F-8E2B-845A5EA3F0CA}" type="slidenum">
              <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FA33A5-423B-402F-8E2B-845A5EA3F0CA}" type="slidenum">
              <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FA33A5-423B-402F-8E2B-845A5EA3F0CA}" type="slidenum">
              <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FA33A5-423B-402F-8E2B-845A5EA3F0CA}" type="slidenum">
              <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FA33A5-423B-402F-8E2B-845A5EA3F0CA}" type="slidenum">
              <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FA33A5-423B-402F-8E2B-845A5EA3F0CA}" type="slidenum">
              <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FA33A5-423B-402F-8E2B-845A5EA3F0CA}" type="slidenum">
              <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FA33A5-423B-402F-8E2B-845A5EA3F0CA}" type="slidenum">
              <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FA33A5-423B-402F-8E2B-845A5EA3F0CA}" type="slidenum">
              <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914400" y="609600"/>
            <a:ext cx="10363200" cy="1143000"/>
          </a:xfrm>
          <a:prstGeom prst="rect">
            <a:avLst/>
          </a:prstGeom>
          <a:noFill/>
          <a:ln w="9525">
            <a:noFill/>
          </a:ln>
        </p:spPr>
        <p:txBody>
          <a:bodyPr anchor="ctr" anchorCtr="0"/>
          <a:lstStyle/>
          <a:p>
            <a:pPr lvl="0"/>
            <a:r>
              <a:rPr lang="zh-CN" altLang="en-US" dirty="0"/>
              <a:t>单击此处编辑母版标题样式</a:t>
            </a:r>
          </a:p>
        </p:txBody>
      </p:sp>
      <p:sp>
        <p:nvSpPr>
          <p:cNvPr id="1027" name="Rectangle 3"/>
          <p:cNvSpPr>
            <a:spLocks noGrp="1"/>
          </p:cNvSpPr>
          <p:nvPr>
            <p:ph type="body" idx="1"/>
          </p:nvPr>
        </p:nvSpPr>
        <p:spPr>
          <a:xfrm>
            <a:off x="914400" y="1981200"/>
            <a:ext cx="103632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400" b="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b="0">
                <a:solidFill>
                  <a:schemeClr val="tx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BFA33A5-423B-402F-8E2B-845A5EA3F0CA}" type="slidenum">
              <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p:cNvSpPr>
          <p:nvPr>
            <p:ph type="title"/>
          </p:nvPr>
        </p:nvSpPr>
        <p:spPr>
          <a:xfrm>
            <a:off x="2133600" y="609600"/>
            <a:ext cx="7772400" cy="1143000"/>
          </a:xfrm>
        </p:spPr>
        <p:txBody>
          <a:bodyPr vert="horz" wrap="square" lIns="91440" tIns="45720" rIns="91440" bIns="45720" anchor="ctr" anchorCtr="0"/>
          <a:lstStyle/>
          <a:p>
            <a:pPr eaLnBrk="1" hangingPunct="1"/>
            <a:r>
              <a:rPr lang="zh-CN" altLang="en-US" sz="4000" b="1" dirty="0" smtClean="0">
                <a:solidFill>
                  <a:srgbClr val="000000"/>
                </a:solidFill>
                <a:latin typeface="楷体" panose="02010609060101010101" pitchFamily="49" charset="-122"/>
                <a:ea typeface="楷体" panose="02010609060101010101" pitchFamily="49" charset="-122"/>
              </a:rPr>
              <a:t>第</a:t>
            </a:r>
            <a:r>
              <a:rPr lang="en-US" altLang="zh-CN" sz="4000" b="1" dirty="0" smtClean="0">
                <a:solidFill>
                  <a:srgbClr val="000000"/>
                </a:solidFill>
                <a:latin typeface="楷体" panose="02010609060101010101" pitchFamily="49" charset="-122"/>
                <a:ea typeface="楷体" panose="02010609060101010101" pitchFamily="49" charset="-122"/>
              </a:rPr>
              <a:t>9</a:t>
            </a:r>
            <a:r>
              <a:rPr lang="zh-CN" altLang="en-US" sz="4000" b="1" dirty="0" smtClean="0">
                <a:solidFill>
                  <a:srgbClr val="000000"/>
                </a:solidFill>
                <a:latin typeface="楷体" panose="02010609060101010101" pitchFamily="49" charset="-122"/>
                <a:ea typeface="楷体" panose="02010609060101010101" pitchFamily="49" charset="-122"/>
              </a:rPr>
              <a:t>章  </a:t>
            </a:r>
            <a:r>
              <a:rPr lang="zh-CN" altLang="en-US" sz="4000" b="1" dirty="0">
                <a:solidFill>
                  <a:srgbClr val="000000"/>
                </a:solidFill>
                <a:latin typeface="楷体" panose="02010609060101010101" pitchFamily="49" charset="-122"/>
                <a:ea typeface="楷体" panose="02010609060101010101" pitchFamily="49" charset="-122"/>
              </a:rPr>
              <a:t>面向对象程序设计</a:t>
            </a:r>
            <a:br>
              <a:rPr lang="zh-CN" altLang="en-US" sz="4000" b="1" dirty="0">
                <a:solidFill>
                  <a:srgbClr val="000000"/>
                </a:solidFill>
                <a:latin typeface="楷体" panose="02010609060101010101" pitchFamily="49" charset="-122"/>
                <a:ea typeface="楷体" panose="02010609060101010101" pitchFamily="49" charset="-122"/>
              </a:rPr>
            </a:br>
            <a:endParaRPr lang="zh-CN" altLang="en-US" sz="4000" b="1" dirty="0">
              <a:solidFill>
                <a:srgbClr val="000000"/>
              </a:solidFill>
              <a:latin typeface="楷体" panose="02010609060101010101" pitchFamily="49" charset="-122"/>
              <a:ea typeface="楷体" panose="02010609060101010101" pitchFamily="49" charset="-122"/>
            </a:endParaRPr>
          </a:p>
        </p:txBody>
      </p:sp>
      <p:sp>
        <p:nvSpPr>
          <p:cNvPr id="25603" name="Rectangle 3"/>
          <p:cNvSpPr>
            <a:spLocks noGrp="1"/>
          </p:cNvSpPr>
          <p:nvPr>
            <p:ph idx="1"/>
          </p:nvPr>
        </p:nvSpPr>
        <p:spPr>
          <a:xfrm>
            <a:off x="1199456" y="1752600"/>
            <a:ext cx="7772400" cy="3352800"/>
          </a:xfrm>
        </p:spPr>
        <p:txBody>
          <a:bodyPr vert="horz" wrap="square" lIns="91440" tIns="45720" rIns="91440" bIns="45720" anchor="t" anchorCtr="0"/>
          <a:lstStyle/>
          <a:p>
            <a:pPr eaLnBrk="1" hangingPunct="1">
              <a:lnSpc>
                <a:spcPct val="90000"/>
              </a:lnSpc>
              <a:spcBef>
                <a:spcPct val="50000"/>
              </a:spcBef>
              <a:buNone/>
            </a:pPr>
            <a:r>
              <a:rPr lang="en-US" altLang="zh-CN" b="1" dirty="0">
                <a:solidFill>
                  <a:srgbClr val="000000"/>
                </a:solidFill>
                <a:latin typeface="楷体" panose="02010609060101010101" pitchFamily="49" charset="-122"/>
                <a:ea typeface="楷体" panose="02010609060101010101" pitchFamily="49" charset="-122"/>
              </a:rPr>
              <a:t>			</a:t>
            </a:r>
            <a:r>
              <a:rPr lang="en-US" altLang="zh-CN" b="1" dirty="0" smtClean="0">
                <a:solidFill>
                  <a:srgbClr val="000000"/>
                </a:solidFill>
                <a:latin typeface="楷体" panose="02010609060101010101" pitchFamily="49" charset="-122"/>
                <a:ea typeface="楷体" panose="02010609060101010101" pitchFamily="49" charset="-122"/>
              </a:rPr>
              <a:t>9.1  </a:t>
            </a:r>
            <a:r>
              <a:rPr lang="zh-CN" altLang="en-US" b="1" dirty="0">
                <a:solidFill>
                  <a:srgbClr val="000000"/>
                </a:solidFill>
                <a:latin typeface="楷体" panose="02010609060101010101" pitchFamily="49" charset="-122"/>
                <a:ea typeface="楷体" panose="02010609060101010101" pitchFamily="49" charset="-122"/>
              </a:rPr>
              <a:t>面向对象程序设计概述 </a:t>
            </a:r>
          </a:p>
          <a:p>
            <a:pPr eaLnBrk="1" hangingPunct="1">
              <a:lnSpc>
                <a:spcPct val="90000"/>
              </a:lnSpc>
              <a:spcBef>
                <a:spcPct val="50000"/>
              </a:spcBef>
              <a:buNone/>
            </a:pPr>
            <a:r>
              <a:rPr lang="zh-CN" altLang="en-US" b="1" dirty="0">
                <a:solidFill>
                  <a:srgbClr val="000000"/>
                </a:solidFill>
                <a:latin typeface="楷体" panose="02010609060101010101" pitchFamily="49" charset="-122"/>
                <a:ea typeface="楷体" panose="02010609060101010101" pitchFamily="49" charset="-122"/>
              </a:rPr>
              <a:t>			</a:t>
            </a:r>
            <a:r>
              <a:rPr lang="en-US" altLang="zh-CN" b="1" dirty="0" smtClean="0">
                <a:solidFill>
                  <a:srgbClr val="000000"/>
                </a:solidFill>
                <a:latin typeface="楷体" panose="02010609060101010101" pitchFamily="49" charset="-122"/>
                <a:ea typeface="楷体" panose="02010609060101010101" pitchFamily="49" charset="-122"/>
              </a:rPr>
              <a:t>9.2  </a:t>
            </a:r>
            <a:r>
              <a:rPr lang="zh-CN" altLang="en-US" b="1" dirty="0">
                <a:solidFill>
                  <a:srgbClr val="000000"/>
                </a:solidFill>
                <a:latin typeface="楷体" panose="02010609060101010101" pitchFamily="49" charset="-122"/>
                <a:ea typeface="楷体" panose="02010609060101010101" pitchFamily="49" charset="-122"/>
              </a:rPr>
              <a:t>类和对象 </a:t>
            </a:r>
          </a:p>
          <a:p>
            <a:pPr eaLnBrk="1" hangingPunct="1">
              <a:lnSpc>
                <a:spcPct val="90000"/>
              </a:lnSpc>
              <a:spcBef>
                <a:spcPct val="50000"/>
              </a:spcBef>
              <a:buNone/>
            </a:pPr>
            <a:r>
              <a:rPr lang="zh-CN" altLang="en-US" b="1" dirty="0">
                <a:solidFill>
                  <a:srgbClr val="000000"/>
                </a:solidFill>
                <a:latin typeface="楷体" panose="02010609060101010101" pitchFamily="49" charset="-122"/>
                <a:ea typeface="楷体" panose="02010609060101010101" pitchFamily="49" charset="-122"/>
              </a:rPr>
              <a:t> 			</a:t>
            </a:r>
            <a:r>
              <a:rPr lang="en-US" altLang="zh-CN" b="1" dirty="0" smtClean="0">
                <a:solidFill>
                  <a:srgbClr val="000000"/>
                </a:solidFill>
                <a:latin typeface="楷体" panose="02010609060101010101" pitchFamily="49" charset="-122"/>
                <a:ea typeface="楷体" panose="02010609060101010101" pitchFamily="49" charset="-122"/>
              </a:rPr>
              <a:t>9.3  </a:t>
            </a:r>
            <a:r>
              <a:rPr lang="zh-CN" altLang="en-US" b="1" dirty="0">
                <a:solidFill>
                  <a:srgbClr val="000000"/>
                </a:solidFill>
                <a:latin typeface="楷体" panose="02010609060101010101" pitchFamily="49" charset="-122"/>
                <a:ea typeface="楷体" panose="02010609060101010101" pitchFamily="49" charset="-122"/>
              </a:rPr>
              <a:t>继承和派生 </a:t>
            </a:r>
          </a:p>
          <a:p>
            <a:pPr eaLnBrk="1" hangingPunct="1">
              <a:lnSpc>
                <a:spcPct val="90000"/>
              </a:lnSpc>
              <a:spcBef>
                <a:spcPct val="50000"/>
              </a:spcBef>
              <a:buNone/>
            </a:pPr>
            <a:r>
              <a:rPr lang="zh-CN" altLang="en-US" b="1" dirty="0">
                <a:solidFill>
                  <a:srgbClr val="000000"/>
                </a:solidFill>
                <a:latin typeface="楷体" panose="02010609060101010101" pitchFamily="49" charset="-122"/>
                <a:ea typeface="楷体" panose="02010609060101010101" pitchFamily="49" charset="-122"/>
              </a:rPr>
              <a:t>			</a:t>
            </a:r>
            <a:r>
              <a:rPr lang="en-US" altLang="zh-CN" b="1" dirty="0" smtClean="0">
                <a:solidFill>
                  <a:srgbClr val="000000"/>
                </a:solidFill>
                <a:latin typeface="楷体" panose="02010609060101010101" pitchFamily="49" charset="-122"/>
                <a:ea typeface="楷体" panose="02010609060101010101" pitchFamily="49" charset="-122"/>
              </a:rPr>
              <a:t>9.4  </a:t>
            </a:r>
            <a:r>
              <a:rPr lang="zh-CN" altLang="en-US" b="1" dirty="0">
                <a:solidFill>
                  <a:srgbClr val="000000"/>
                </a:solidFill>
                <a:latin typeface="楷体" panose="02010609060101010101" pitchFamily="49" charset="-122"/>
                <a:ea typeface="楷体" panose="02010609060101010101" pitchFamily="49" charset="-122"/>
              </a:rPr>
              <a:t>多态性 </a:t>
            </a:r>
          </a:p>
          <a:p>
            <a:pPr eaLnBrk="1" hangingPunct="1">
              <a:lnSpc>
                <a:spcPct val="90000"/>
              </a:lnSpc>
              <a:spcBef>
                <a:spcPct val="50000"/>
              </a:spcBef>
              <a:buNone/>
            </a:pPr>
            <a:r>
              <a:rPr lang="zh-CN" altLang="en-US" b="1" dirty="0">
                <a:solidFill>
                  <a:srgbClr val="000000"/>
                </a:solidFill>
                <a:latin typeface="楷体" panose="02010609060101010101" pitchFamily="49" charset="-122"/>
                <a:ea typeface="楷体" panose="02010609060101010101" pitchFamily="49" charset="-122"/>
              </a:rPr>
              <a:t>			</a:t>
            </a:r>
            <a:r>
              <a:rPr lang="en-US" altLang="zh-CN" b="1" dirty="0" smtClean="0">
                <a:solidFill>
                  <a:srgbClr val="000000"/>
                </a:solidFill>
                <a:latin typeface="楷体" panose="02010609060101010101" pitchFamily="49" charset="-122"/>
                <a:ea typeface="楷体" panose="02010609060101010101" pitchFamily="49" charset="-122"/>
              </a:rPr>
              <a:t>9.5  </a:t>
            </a:r>
            <a:r>
              <a:rPr lang="zh-CN" altLang="en-US" b="1" dirty="0" smtClean="0">
                <a:solidFill>
                  <a:srgbClr val="000000"/>
                </a:solidFill>
                <a:latin typeface="楷体" panose="02010609060101010101" pitchFamily="49" charset="-122"/>
                <a:ea typeface="楷体" panose="02010609060101010101" pitchFamily="49" charset="-122"/>
              </a:rPr>
              <a:t>综合应用</a:t>
            </a:r>
            <a:endParaRPr lang="zh-CN" altLang="en-US" b="1" dirty="0">
              <a:solidFill>
                <a:srgbClr val="0000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dissolve">
                                      <p:cBhvr>
                                        <p:cTn id="7" dur="500"/>
                                        <p:tgtEl>
                                          <p:spTgt spid="2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p:nvPr/>
        </p:nvSpPr>
        <p:spPr>
          <a:xfrm>
            <a:off x="191344" y="115888"/>
            <a:ext cx="10513168" cy="4475071"/>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dirty="0" smtClean="0">
                <a:solidFill>
                  <a:srgbClr val="000000"/>
                </a:solidFill>
                <a:latin typeface="等线" panose="02010600030101010101" pitchFamily="2" charset="-122"/>
                <a:ea typeface="等线" panose="02010600030101010101" pitchFamily="2" charset="-122"/>
              </a:rPr>
              <a:t>9.2.2 </a:t>
            </a:r>
            <a:r>
              <a:rPr lang="zh-CN" altLang="en-US" dirty="0">
                <a:solidFill>
                  <a:srgbClr val="000000"/>
                </a:solidFill>
                <a:latin typeface="等线" panose="02010600030101010101" pitchFamily="2" charset="-122"/>
                <a:ea typeface="等线" panose="02010600030101010101" pitchFamily="2" charset="-122"/>
              </a:rPr>
              <a:t>对象的定义</a:t>
            </a:r>
          </a:p>
          <a:p>
            <a:pPr marL="0" lvl="0" indent="0" eaLnBrk="1" hangingPunct="1">
              <a:lnSpc>
                <a:spcPct val="120000"/>
              </a:lnSpc>
              <a:spcBef>
                <a:spcPts val="1200"/>
              </a:spcBef>
              <a:buNone/>
            </a:pPr>
            <a:r>
              <a:rPr lang="zh-CN" altLang="en-US" sz="2600" dirty="0" smtClean="0">
                <a:solidFill>
                  <a:srgbClr val="000000"/>
                </a:solidFill>
                <a:latin typeface="等线" panose="02010600030101010101" pitchFamily="2" charset="-122"/>
                <a:ea typeface="等线" panose="02010600030101010101" pitchFamily="2" charset="-122"/>
              </a:rPr>
              <a:t>类是抽象的概念，类名</a:t>
            </a:r>
            <a:r>
              <a:rPr lang="zh-CN" altLang="en-US" sz="2600" dirty="0">
                <a:solidFill>
                  <a:srgbClr val="000000"/>
                </a:solidFill>
                <a:latin typeface="等线" panose="02010600030101010101" pitchFamily="2" charset="-122"/>
                <a:ea typeface="等线" panose="02010600030101010101" pitchFamily="2" charset="-122"/>
              </a:rPr>
              <a:t>仅提供一种类型定义，只有在定义属于类的变量后，系统才会为其预留空间</a:t>
            </a:r>
            <a:r>
              <a:rPr lang="zh-CN" altLang="en-US" sz="2600" dirty="0" smtClean="0">
                <a:solidFill>
                  <a:srgbClr val="000000"/>
                </a:solidFill>
                <a:latin typeface="等线" panose="02010600030101010101" pitchFamily="2" charset="-122"/>
                <a:ea typeface="等线" panose="02010600030101010101" pitchFamily="2" charset="-122"/>
              </a:rPr>
              <a:t>，类类型的变量</a:t>
            </a:r>
            <a:r>
              <a:rPr lang="zh-CN" altLang="en-US" sz="2600" dirty="0">
                <a:solidFill>
                  <a:srgbClr val="000000"/>
                </a:solidFill>
                <a:latin typeface="等线" panose="02010600030101010101" pitchFamily="2" charset="-122"/>
                <a:ea typeface="等线" panose="02010600030101010101" pitchFamily="2" charset="-122"/>
              </a:rPr>
              <a:t>称为对象，它是类的实例。</a:t>
            </a:r>
          </a:p>
          <a:p>
            <a:pPr marL="0" lvl="0" indent="0" eaLnBrk="1" hangingPunct="1">
              <a:lnSpc>
                <a:spcPct val="90000"/>
              </a:lnSpc>
              <a:spcBef>
                <a:spcPct val="0"/>
              </a:spcBef>
              <a:buNone/>
            </a:pPr>
            <a:r>
              <a:rPr lang="zh-CN" altLang="en-US" sz="2600" dirty="0">
                <a:solidFill>
                  <a:srgbClr val="000000"/>
                </a:solidFill>
                <a:latin typeface="等线" panose="02010600030101010101" pitchFamily="2" charset="-122"/>
                <a:ea typeface="等线" panose="02010600030101010101" pitchFamily="2" charset="-122"/>
              </a:rPr>
              <a:t> </a:t>
            </a:r>
          </a:p>
          <a:p>
            <a:pPr marL="0" lvl="0" indent="0" eaLnBrk="1" hangingPunct="1">
              <a:lnSpc>
                <a:spcPct val="90000"/>
              </a:lnSpc>
              <a:spcBef>
                <a:spcPct val="0"/>
              </a:spcBef>
              <a:buNone/>
            </a:pPr>
            <a:r>
              <a:rPr lang="zh-CN" altLang="en-US" sz="2600" b="1" dirty="0">
                <a:solidFill>
                  <a:srgbClr val="C00000"/>
                </a:solidFill>
                <a:latin typeface="等线" panose="02010600030101010101" pitchFamily="2" charset="-122"/>
                <a:ea typeface="等线" panose="02010600030101010101" pitchFamily="2" charset="-122"/>
              </a:rPr>
              <a:t>格式</a:t>
            </a:r>
            <a:r>
              <a:rPr lang="en-US" altLang="zh-CN" sz="2600" b="1" dirty="0">
                <a:solidFill>
                  <a:srgbClr val="C00000"/>
                </a:solidFill>
                <a:latin typeface="等线" panose="02010600030101010101" pitchFamily="2" charset="-122"/>
                <a:ea typeface="等线" panose="02010600030101010101" pitchFamily="2" charset="-122"/>
              </a:rPr>
              <a:t>:</a:t>
            </a:r>
          </a:p>
          <a:p>
            <a:pPr marL="0" lvl="0" indent="0" eaLnBrk="1" hangingPunct="1">
              <a:lnSpc>
                <a:spcPct val="90000"/>
              </a:lnSpc>
              <a:spcBef>
                <a:spcPct val="0"/>
              </a:spcBef>
              <a:buNone/>
            </a:pPr>
            <a:r>
              <a:rPr lang="en-US" altLang="zh-CN" sz="2600" dirty="0">
                <a:solidFill>
                  <a:srgbClr val="000000"/>
                </a:solidFill>
                <a:latin typeface="等线" panose="02010600030101010101" pitchFamily="2" charset="-122"/>
                <a:ea typeface="等线" panose="02010600030101010101" pitchFamily="2" charset="-122"/>
              </a:rPr>
              <a:t>                  </a:t>
            </a:r>
          </a:p>
          <a:p>
            <a:pPr marL="0" lvl="0" indent="0" eaLnBrk="1" hangingPunct="1">
              <a:lnSpc>
                <a:spcPct val="90000"/>
              </a:lnSpc>
              <a:spcBef>
                <a:spcPct val="0"/>
              </a:spcBef>
              <a:buNone/>
            </a:pPr>
            <a:endParaRPr lang="en-US" altLang="zh-CN" sz="2600" dirty="0">
              <a:solidFill>
                <a:srgbClr val="000000"/>
              </a:solidFill>
              <a:latin typeface="等线" panose="02010600030101010101" pitchFamily="2" charset="-122"/>
              <a:ea typeface="等线" panose="02010600030101010101" pitchFamily="2" charset="-122"/>
            </a:endParaRPr>
          </a:p>
          <a:p>
            <a:pPr marL="0" lvl="0" indent="0" eaLnBrk="1" hangingPunct="1">
              <a:lnSpc>
                <a:spcPct val="90000"/>
              </a:lnSpc>
              <a:spcBef>
                <a:spcPct val="0"/>
              </a:spcBef>
              <a:buNone/>
            </a:pPr>
            <a:endParaRPr lang="en-US" altLang="zh-CN" sz="2600" dirty="0" smtClean="0">
              <a:solidFill>
                <a:srgbClr val="000000"/>
              </a:solidFill>
              <a:latin typeface="等线" panose="02010600030101010101" pitchFamily="2" charset="-122"/>
              <a:ea typeface="等线" panose="02010600030101010101" pitchFamily="2" charset="-122"/>
            </a:endParaRPr>
          </a:p>
          <a:p>
            <a:pPr marL="0" lvl="0" indent="0" eaLnBrk="1" hangingPunct="1">
              <a:lnSpc>
                <a:spcPct val="90000"/>
              </a:lnSpc>
              <a:spcBef>
                <a:spcPct val="0"/>
              </a:spcBef>
              <a:buNone/>
            </a:pPr>
            <a:r>
              <a:rPr lang="zh-CN" altLang="en-US" sz="2600" dirty="0" smtClean="0">
                <a:solidFill>
                  <a:srgbClr val="000000"/>
                </a:solidFill>
                <a:latin typeface="等线" panose="02010600030101010101" pitchFamily="2" charset="-122"/>
                <a:ea typeface="等线" panose="02010600030101010101" pitchFamily="2" charset="-122"/>
              </a:rPr>
              <a:t>如</a:t>
            </a:r>
            <a:r>
              <a:rPr lang="zh-CN" altLang="en-US" sz="2600" dirty="0">
                <a:solidFill>
                  <a:srgbClr val="000000"/>
                </a:solidFill>
                <a:latin typeface="等线" panose="02010600030101010101" pitchFamily="2" charset="-122"/>
                <a:ea typeface="等线" panose="02010600030101010101" pitchFamily="2" charset="-122"/>
              </a:rPr>
              <a:t>，假设</a:t>
            </a:r>
            <a:r>
              <a:rPr lang="en-US" altLang="zh-CN" sz="2600" dirty="0">
                <a:solidFill>
                  <a:srgbClr val="000000"/>
                </a:solidFill>
                <a:latin typeface="等线" panose="02010600030101010101" pitchFamily="2" charset="-122"/>
                <a:ea typeface="等线" panose="02010600030101010101" pitchFamily="2" charset="-122"/>
              </a:rPr>
              <a:t>A</a:t>
            </a:r>
            <a:r>
              <a:rPr lang="zh-CN" altLang="en-US" sz="2600" dirty="0">
                <a:solidFill>
                  <a:srgbClr val="000000"/>
                </a:solidFill>
                <a:latin typeface="等线" panose="02010600030101010101" pitchFamily="2" charset="-122"/>
                <a:ea typeface="等线" panose="02010600030101010101" pitchFamily="2" charset="-122"/>
              </a:rPr>
              <a:t>是一个已定义过的类，则可定义：</a:t>
            </a:r>
          </a:p>
          <a:p>
            <a:pPr marL="0" lvl="0" indent="0" eaLnBrk="1" hangingPunct="1">
              <a:spcBef>
                <a:spcPct val="0"/>
              </a:spcBef>
              <a:buNone/>
            </a:pPr>
            <a:r>
              <a:rPr lang="zh-CN" altLang="en-US" sz="2000" dirty="0">
                <a:solidFill>
                  <a:srgbClr val="000000"/>
                </a:solidFill>
                <a:latin typeface="等线" panose="02010600030101010101" pitchFamily="2" charset="-122"/>
                <a:ea typeface="等线" panose="02010600030101010101" pitchFamily="2" charset="-122"/>
              </a:rPr>
              <a:t>                  </a:t>
            </a:r>
          </a:p>
          <a:p>
            <a:pPr marL="0" lvl="0" indent="0" eaLnBrk="1" hangingPunct="1">
              <a:spcBef>
                <a:spcPct val="0"/>
              </a:spcBef>
              <a:buNone/>
            </a:pPr>
            <a:r>
              <a:rPr lang="zh-CN" altLang="en-US" sz="2000" dirty="0">
                <a:solidFill>
                  <a:srgbClr val="000000"/>
                </a:solidFill>
                <a:latin typeface="等线" panose="02010600030101010101" pitchFamily="2" charset="-122"/>
                <a:ea typeface="等线" panose="02010600030101010101" pitchFamily="2" charset="-122"/>
              </a:rPr>
              <a:t>	 	</a:t>
            </a:r>
          </a:p>
        </p:txBody>
      </p:sp>
      <p:sp>
        <p:nvSpPr>
          <p:cNvPr id="10246" name="Text Box 12"/>
          <p:cNvSpPr txBox="1"/>
          <p:nvPr/>
        </p:nvSpPr>
        <p:spPr>
          <a:xfrm>
            <a:off x="1991544" y="2500630"/>
            <a:ext cx="4572000" cy="491490"/>
          </a:xfrm>
          <a:prstGeom prst="rect">
            <a:avLst/>
          </a:prstGeom>
          <a:noFill/>
          <a:ln w="12700">
            <a:solidFill>
              <a:srgbClr val="C00000"/>
            </a:solid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600" dirty="0">
                <a:solidFill>
                  <a:srgbClr val="000000"/>
                </a:solidFill>
                <a:latin typeface="等线" panose="02010600030101010101" pitchFamily="2" charset="-122"/>
                <a:ea typeface="等线" panose="02010600030101010101" pitchFamily="2" charset="-122"/>
              </a:rPr>
              <a:t>类名  对象名表；</a:t>
            </a:r>
          </a:p>
        </p:txBody>
      </p:sp>
      <p:sp>
        <p:nvSpPr>
          <p:cNvPr id="10247" name="Text Box 13"/>
          <p:cNvSpPr txBox="1"/>
          <p:nvPr/>
        </p:nvSpPr>
        <p:spPr>
          <a:xfrm>
            <a:off x="2289190" y="4114800"/>
            <a:ext cx="3810000" cy="1754326"/>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50000"/>
              </a:lnSpc>
              <a:spcBef>
                <a:spcPct val="0"/>
              </a:spcBef>
              <a:buNone/>
            </a:pPr>
            <a:r>
              <a:rPr lang="en-US" altLang="zh-CN" sz="2400" dirty="0">
                <a:solidFill>
                  <a:srgbClr val="000000"/>
                </a:solidFill>
                <a:latin typeface="等线" panose="02010600030101010101" pitchFamily="2" charset="-122"/>
                <a:ea typeface="等线" panose="02010600030101010101" pitchFamily="2" charset="-122"/>
              </a:rPr>
              <a:t>    A  </a:t>
            </a:r>
            <a:r>
              <a:rPr lang="en-US" altLang="zh-CN" sz="2400" dirty="0" smtClean="0">
                <a:solidFill>
                  <a:srgbClr val="000000"/>
                </a:solidFill>
                <a:latin typeface="等线" panose="02010600030101010101" pitchFamily="2" charset="-122"/>
                <a:ea typeface="等线" panose="02010600030101010101" pitchFamily="2" charset="-122"/>
              </a:rPr>
              <a:t>a1;</a:t>
            </a:r>
          </a:p>
          <a:p>
            <a:pPr marL="0" lvl="0" indent="0" eaLnBrk="1" hangingPunct="1">
              <a:lnSpc>
                <a:spcPct val="150000"/>
              </a:lnSpc>
              <a:spcBef>
                <a:spcPct val="0"/>
              </a:spcBef>
              <a:buNone/>
            </a:pPr>
            <a:r>
              <a:rPr lang="en-US" altLang="zh-CN" sz="2400" dirty="0" smtClean="0">
                <a:solidFill>
                  <a:srgbClr val="000000"/>
                </a:solidFill>
                <a:latin typeface="等线" panose="02010600030101010101" pitchFamily="2" charset="-122"/>
                <a:ea typeface="等线" panose="02010600030101010101" pitchFamily="2" charset="-122"/>
              </a:rPr>
              <a:t>    A  </a:t>
            </a:r>
            <a:r>
              <a:rPr lang="zh-CN" altLang="en-US" sz="2400" dirty="0" smtClean="0">
                <a:solidFill>
                  <a:srgbClr val="000000"/>
                </a:solidFill>
                <a:latin typeface="等线" panose="02010600030101010101" pitchFamily="2" charset="-122"/>
                <a:ea typeface="等线" panose="02010600030101010101" pitchFamily="2" charset="-122"/>
              </a:rPr>
              <a:t>*</a:t>
            </a:r>
            <a:r>
              <a:rPr lang="en-US" altLang="zh-CN" sz="2400" dirty="0" smtClean="0">
                <a:solidFill>
                  <a:srgbClr val="000000"/>
                </a:solidFill>
                <a:latin typeface="等线" panose="02010600030101010101" pitchFamily="2" charset="-122"/>
                <a:ea typeface="等线" panose="02010600030101010101" pitchFamily="2" charset="-122"/>
              </a:rPr>
              <a:t>p;</a:t>
            </a:r>
          </a:p>
          <a:p>
            <a:pPr marL="0" lvl="0" indent="0" eaLnBrk="1" hangingPunct="1">
              <a:lnSpc>
                <a:spcPct val="150000"/>
              </a:lnSpc>
              <a:spcBef>
                <a:spcPct val="0"/>
              </a:spcBef>
              <a:buNone/>
            </a:pPr>
            <a:r>
              <a:rPr lang="en-US" altLang="zh-CN" sz="2400" dirty="0">
                <a:solidFill>
                  <a:srgbClr val="000000"/>
                </a:solidFill>
                <a:latin typeface="等线" panose="02010600030101010101" pitchFamily="2" charset="-122"/>
                <a:ea typeface="等线" panose="02010600030101010101" pitchFamily="2" charset="-122"/>
              </a:rPr>
              <a:t> </a:t>
            </a:r>
            <a:r>
              <a:rPr lang="en-US" altLang="zh-CN" sz="2400" dirty="0" smtClean="0">
                <a:solidFill>
                  <a:srgbClr val="000000"/>
                </a:solidFill>
                <a:latin typeface="等线" panose="02010600030101010101" pitchFamily="2" charset="-122"/>
                <a:ea typeface="等线" panose="02010600030101010101" pitchFamily="2" charset="-122"/>
              </a:rPr>
              <a:t>   A  a[5];</a:t>
            </a:r>
            <a:endParaRPr lang="en-US" altLang="zh-CN" sz="2400" dirty="0">
              <a:solidFill>
                <a:srgbClr val="000000"/>
              </a:solidFill>
              <a:latin typeface="等线" panose="02010600030101010101" pitchFamily="2" charset="-122"/>
              <a:ea typeface="等线" panose="02010600030101010101" pitchFamily="2" charset="-122"/>
            </a:endParaRPr>
          </a:p>
        </p:txBody>
      </p:sp>
      <p:sp>
        <p:nvSpPr>
          <p:cNvPr id="11" name="云形标注 10"/>
          <p:cNvSpPr/>
          <p:nvPr/>
        </p:nvSpPr>
        <p:spPr bwMode="auto">
          <a:xfrm>
            <a:off x="4918793" y="4405652"/>
            <a:ext cx="2749490" cy="431960"/>
          </a:xfrm>
          <a:prstGeom prst="cloudCallout">
            <a:avLst>
              <a:gd name="adj1" fmla="val -96534"/>
              <a:gd name="adj2" fmla="val -28517"/>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algn="ctr" eaLnBrk="1" hangingPunct="1"/>
            <a:r>
              <a:rPr lang="zh-CN" altLang="en-US" sz="2000" b="0" dirty="0" smtClean="0">
                <a:solidFill>
                  <a:srgbClr val="000000"/>
                </a:solidFill>
                <a:latin typeface="等线" panose="02010600030101010101" pitchFamily="2" charset="-122"/>
                <a:ea typeface="等线" panose="02010600030101010101" pitchFamily="2" charset="-122"/>
              </a:rPr>
              <a:t>定义</a:t>
            </a:r>
            <a:r>
              <a:rPr lang="en-US" altLang="zh-CN" sz="2000" b="0" dirty="0" smtClean="0">
                <a:solidFill>
                  <a:srgbClr val="000000"/>
                </a:solidFill>
                <a:latin typeface="等线" panose="02010600030101010101" pitchFamily="2" charset="-122"/>
                <a:ea typeface="等线" panose="02010600030101010101" pitchFamily="2" charset="-122"/>
              </a:rPr>
              <a:t>A</a:t>
            </a:r>
            <a:r>
              <a:rPr lang="zh-CN" altLang="en-US" sz="2000" b="0" dirty="0" smtClean="0">
                <a:solidFill>
                  <a:srgbClr val="000000"/>
                </a:solidFill>
                <a:latin typeface="等线" panose="02010600030101010101" pitchFamily="2" charset="-122"/>
                <a:ea typeface="等线" panose="02010600030101010101" pitchFamily="2" charset="-122"/>
              </a:rPr>
              <a:t>类对象</a:t>
            </a:r>
            <a:endParaRPr lang="zh-CN" altLang="en-US" sz="2000" b="0" dirty="0">
              <a:solidFill>
                <a:srgbClr val="000000"/>
              </a:solidFill>
              <a:latin typeface="等线" panose="02010600030101010101" pitchFamily="2" charset="-122"/>
              <a:ea typeface="等线" panose="02010600030101010101" pitchFamily="2" charset="-122"/>
            </a:endParaRPr>
          </a:p>
        </p:txBody>
      </p:sp>
      <p:sp>
        <p:nvSpPr>
          <p:cNvPr id="12" name="云形标注 11"/>
          <p:cNvSpPr/>
          <p:nvPr/>
        </p:nvSpPr>
        <p:spPr bwMode="auto">
          <a:xfrm>
            <a:off x="5159896" y="5270042"/>
            <a:ext cx="4464496" cy="431960"/>
          </a:xfrm>
          <a:prstGeom prst="cloudCallout">
            <a:avLst>
              <a:gd name="adj1" fmla="val -93281"/>
              <a:gd name="adj2" fmla="val -77204"/>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eaLnBrk="1" hangingPunct="1"/>
            <a:r>
              <a:rPr lang="zh-CN" altLang="en-US" sz="2000" b="0" dirty="0" smtClean="0">
                <a:solidFill>
                  <a:srgbClr val="000000"/>
                </a:solidFill>
                <a:latin typeface="等线" panose="02010600030101010101" pitchFamily="2" charset="-122"/>
                <a:ea typeface="等线" panose="02010600030101010101" pitchFamily="2" charset="-122"/>
              </a:rPr>
              <a:t>定义指向</a:t>
            </a:r>
            <a:r>
              <a:rPr lang="en-US" altLang="zh-CN" sz="2000" b="0" dirty="0">
                <a:solidFill>
                  <a:srgbClr val="000000"/>
                </a:solidFill>
                <a:latin typeface="等线" panose="02010600030101010101" pitchFamily="2" charset="-122"/>
                <a:ea typeface="等线" panose="02010600030101010101" pitchFamily="2" charset="-122"/>
              </a:rPr>
              <a:t>A</a:t>
            </a:r>
            <a:r>
              <a:rPr lang="zh-CN" altLang="en-US" sz="2000" b="0" dirty="0">
                <a:solidFill>
                  <a:srgbClr val="000000"/>
                </a:solidFill>
                <a:latin typeface="等线" panose="02010600030101010101" pitchFamily="2" charset="-122"/>
                <a:ea typeface="等线" panose="02010600030101010101" pitchFamily="2" charset="-122"/>
              </a:rPr>
              <a:t>类对象的指针</a:t>
            </a:r>
          </a:p>
        </p:txBody>
      </p:sp>
      <p:sp>
        <p:nvSpPr>
          <p:cNvPr id="13" name="云形标注 12"/>
          <p:cNvSpPr/>
          <p:nvPr/>
        </p:nvSpPr>
        <p:spPr bwMode="auto">
          <a:xfrm>
            <a:off x="4073182" y="5943998"/>
            <a:ext cx="3967033" cy="431960"/>
          </a:xfrm>
          <a:prstGeom prst="cloudCallout">
            <a:avLst>
              <a:gd name="adj1" fmla="val -70261"/>
              <a:gd name="adj2" fmla="val -81438"/>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algn="ctr" eaLnBrk="1" hangingPunct="1"/>
            <a:endParaRPr lang="en-US" altLang="zh-CN" sz="2000" b="0" dirty="0" smtClean="0">
              <a:solidFill>
                <a:srgbClr val="000000"/>
              </a:solidFill>
              <a:latin typeface="等线" panose="02010600030101010101" pitchFamily="2" charset="-122"/>
              <a:ea typeface="等线" panose="02010600030101010101" pitchFamily="2" charset="-122"/>
            </a:endParaRPr>
          </a:p>
          <a:p>
            <a:pPr algn="ctr" eaLnBrk="1" hangingPunct="1"/>
            <a:r>
              <a:rPr lang="zh-CN" altLang="en-US" sz="2000" b="0" dirty="0" smtClean="0">
                <a:solidFill>
                  <a:srgbClr val="000000"/>
                </a:solidFill>
                <a:latin typeface="等线" panose="02010600030101010101" pitchFamily="2" charset="-122"/>
                <a:ea typeface="等线" panose="02010600030101010101" pitchFamily="2" charset="-122"/>
              </a:rPr>
              <a:t>定义</a:t>
            </a:r>
            <a:r>
              <a:rPr lang="en-US" altLang="zh-CN" sz="2000" b="0" dirty="0" smtClean="0">
                <a:solidFill>
                  <a:srgbClr val="000000"/>
                </a:solidFill>
                <a:latin typeface="等线" panose="02010600030101010101" pitchFamily="2" charset="-122"/>
                <a:ea typeface="等线" panose="02010600030101010101" pitchFamily="2" charset="-122"/>
              </a:rPr>
              <a:t>A</a:t>
            </a:r>
            <a:r>
              <a:rPr lang="zh-CN" altLang="en-US" sz="2000" b="0" dirty="0" smtClean="0">
                <a:solidFill>
                  <a:srgbClr val="000000"/>
                </a:solidFill>
                <a:latin typeface="等线" panose="02010600030101010101" pitchFamily="2" charset="-122"/>
                <a:ea typeface="等线" panose="02010600030101010101" pitchFamily="2" charset="-122"/>
              </a:rPr>
              <a:t>类对象</a:t>
            </a:r>
            <a:r>
              <a:rPr lang="zh-CN" altLang="en-US" sz="2000" b="0" dirty="0">
                <a:solidFill>
                  <a:srgbClr val="000000"/>
                </a:solidFill>
                <a:latin typeface="等线" panose="02010600030101010101" pitchFamily="2" charset="-122"/>
                <a:ea typeface="等线" panose="02010600030101010101" pitchFamily="2" charset="-122"/>
              </a:rPr>
              <a:t>数组</a:t>
            </a:r>
          </a:p>
          <a:p>
            <a:pPr lvl="0" algn="ctr" eaLnBrk="1" hangingPunct="1"/>
            <a:endParaRPr lang="zh-CN" altLang="en-US" sz="2000" b="0" dirty="0">
              <a:solidFill>
                <a:srgbClr val="000000"/>
              </a:solidFill>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p:cNvSpPr txBox="1"/>
          <p:nvPr/>
        </p:nvSpPr>
        <p:spPr>
          <a:xfrm>
            <a:off x="436766" y="0"/>
            <a:ext cx="8569325" cy="5570756"/>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b="1" dirty="0" smtClean="0">
                <a:solidFill>
                  <a:srgbClr val="C00000"/>
                </a:solidFill>
                <a:latin typeface="等线" panose="02010600030101010101" pitchFamily="2" charset="-122"/>
                <a:ea typeface="等线" panose="02010600030101010101" pitchFamily="2" charset="-122"/>
              </a:rPr>
              <a:t>成员的访问：</a:t>
            </a:r>
            <a:endParaRPr lang="en-US" altLang="zh-CN" sz="2400" b="1" dirty="0" smtClean="0">
              <a:solidFill>
                <a:srgbClr val="C00000"/>
              </a:solidFill>
              <a:latin typeface="等线" panose="02010600030101010101" pitchFamily="2" charset="-122"/>
              <a:ea typeface="等线" panose="02010600030101010101" pitchFamily="2" charset="-122"/>
            </a:endParaRPr>
          </a:p>
          <a:p>
            <a:pPr lvl="0" eaLnBrk="1" hangingPunct="1">
              <a:spcBef>
                <a:spcPts val="1200"/>
              </a:spcBef>
              <a:buClr>
                <a:srgbClr val="C00000"/>
              </a:buClr>
              <a:buFont typeface="Arial" panose="020B0604020202020204" pitchFamily="34" charset="0"/>
              <a:buChar char="•"/>
            </a:pPr>
            <a:r>
              <a:rPr lang="zh-CN" altLang="en-US" sz="2400" dirty="0" smtClean="0">
                <a:solidFill>
                  <a:srgbClr val="000000"/>
                </a:solidFill>
                <a:latin typeface="等线" panose="02010600030101010101" pitchFamily="2" charset="-122"/>
                <a:ea typeface="等线" panose="02010600030101010101" pitchFamily="2" charset="-122"/>
              </a:rPr>
              <a:t>对象成员的访问</a:t>
            </a:r>
            <a:endParaRPr lang="zh-CN" altLang="en-US" sz="2400" dirty="0">
              <a:solidFill>
                <a:srgbClr val="000000"/>
              </a:solidFill>
              <a:latin typeface="等线" panose="02010600030101010101" pitchFamily="2" charset="-122"/>
              <a:ea typeface="等线" panose="02010600030101010101" pitchFamily="2" charset="-122"/>
            </a:endParaRPr>
          </a:p>
          <a:p>
            <a:pPr marL="0" lvl="0" indent="0" eaLnBrk="1" hangingPunct="1">
              <a:spcBef>
                <a:spcPct val="0"/>
              </a:spcBef>
              <a:buNone/>
            </a:pPr>
            <a:r>
              <a:rPr lang="zh-CN" altLang="en-US" sz="2400" dirty="0" smtClean="0">
                <a:solidFill>
                  <a:srgbClr val="000000"/>
                </a:solidFill>
                <a:latin typeface="等线" panose="02010600030101010101" pitchFamily="2" charset="-122"/>
                <a:ea typeface="等线" panose="02010600030101010101" pitchFamily="2" charset="-122"/>
              </a:rPr>
              <a:t>    </a:t>
            </a:r>
          </a:p>
          <a:p>
            <a:pPr marL="0" lvl="0" indent="0" eaLnBrk="1" hangingPunct="1">
              <a:spcBef>
                <a:spcPct val="0"/>
              </a:spcBef>
              <a:buNone/>
            </a:pPr>
            <a:r>
              <a:rPr lang="zh-CN" altLang="en-US" sz="2400" dirty="0">
                <a:solidFill>
                  <a:srgbClr val="000000"/>
                </a:solidFill>
                <a:latin typeface="等线" panose="02010600030101010101" pitchFamily="2" charset="-122"/>
                <a:ea typeface="等线" panose="02010600030101010101" pitchFamily="2" charset="-122"/>
              </a:rPr>
              <a:t>	</a:t>
            </a:r>
          </a:p>
          <a:p>
            <a:pPr marL="0" lvl="0" indent="0" eaLnBrk="1" hangingPunct="1">
              <a:spcBef>
                <a:spcPct val="0"/>
              </a:spcBef>
              <a:buNone/>
            </a:pPr>
            <a:endParaRPr lang="zh-CN" altLang="en-US" sz="2400" dirty="0">
              <a:solidFill>
                <a:srgbClr val="000000"/>
              </a:solidFill>
              <a:latin typeface="等线" panose="02010600030101010101" pitchFamily="2" charset="-122"/>
              <a:ea typeface="等线" panose="02010600030101010101" pitchFamily="2" charset="-122"/>
            </a:endParaRPr>
          </a:p>
          <a:p>
            <a:pPr marL="0" lvl="0" indent="0" eaLnBrk="1" hangingPunct="1">
              <a:spcBef>
                <a:spcPct val="0"/>
              </a:spcBef>
              <a:buNone/>
            </a:pPr>
            <a:r>
              <a:rPr lang="zh-CN" altLang="en-US" sz="2400" dirty="0" smtClean="0">
                <a:solidFill>
                  <a:srgbClr val="000000"/>
                </a:solidFill>
                <a:latin typeface="等线" panose="02010600030101010101" pitchFamily="2" charset="-122"/>
                <a:ea typeface="等线" panose="02010600030101010101" pitchFamily="2" charset="-122"/>
              </a:rPr>
              <a:t>    </a:t>
            </a:r>
            <a:endParaRPr lang="zh-CN" altLang="en-US" sz="2400" dirty="0">
              <a:solidFill>
                <a:srgbClr val="000000"/>
              </a:solidFill>
              <a:latin typeface="等线" panose="02010600030101010101" pitchFamily="2" charset="-122"/>
              <a:ea typeface="等线" panose="02010600030101010101" pitchFamily="2" charset="-122"/>
            </a:endParaRPr>
          </a:p>
          <a:p>
            <a:pPr marL="0" lvl="0" indent="0" eaLnBrk="1" hangingPunct="1">
              <a:spcBef>
                <a:spcPct val="0"/>
              </a:spcBef>
              <a:buNone/>
            </a:pPr>
            <a:r>
              <a:rPr lang="zh-CN" altLang="en-US" sz="2400" dirty="0">
                <a:solidFill>
                  <a:srgbClr val="000000"/>
                </a:solidFill>
                <a:latin typeface="等线" panose="02010600030101010101" pitchFamily="2" charset="-122"/>
                <a:ea typeface="等线" panose="02010600030101010101" pitchFamily="2" charset="-122"/>
              </a:rPr>
              <a:t>   </a:t>
            </a:r>
            <a:r>
              <a:rPr lang="zh-CN" altLang="en-US" sz="2400" dirty="0" smtClean="0">
                <a:solidFill>
                  <a:srgbClr val="000000"/>
                </a:solidFill>
                <a:latin typeface="等线" panose="02010600030101010101" pitchFamily="2" charset="-122"/>
                <a:ea typeface="等线" panose="02010600030101010101" pitchFamily="2" charset="-122"/>
              </a:rPr>
              <a:t>            </a:t>
            </a:r>
            <a:endParaRPr lang="en-US" altLang="zh-CN" sz="2400" dirty="0" smtClean="0">
              <a:solidFill>
                <a:srgbClr val="000000"/>
              </a:solidFill>
              <a:latin typeface="等线" panose="02010600030101010101" pitchFamily="2" charset="-122"/>
              <a:ea typeface="等线" panose="02010600030101010101" pitchFamily="2" charset="-122"/>
            </a:endParaRPr>
          </a:p>
          <a:p>
            <a:pPr marL="0" lvl="0" indent="0" eaLnBrk="1" hangingPunct="1">
              <a:spcBef>
                <a:spcPct val="0"/>
              </a:spcBef>
              <a:buNone/>
            </a:pPr>
            <a:endParaRPr lang="zh-CN" altLang="en-US" sz="2400" dirty="0">
              <a:solidFill>
                <a:srgbClr val="000000"/>
              </a:solidFill>
              <a:latin typeface="等线" panose="02010600030101010101" pitchFamily="2" charset="-122"/>
              <a:ea typeface="等线" panose="02010600030101010101" pitchFamily="2" charset="-122"/>
            </a:endParaRPr>
          </a:p>
          <a:p>
            <a:pPr eaLnBrk="1" hangingPunct="1">
              <a:spcBef>
                <a:spcPts val="1200"/>
              </a:spcBef>
              <a:buClr>
                <a:srgbClr val="C00000"/>
              </a:buClr>
              <a:buFont typeface="Arial" panose="020B0604020202020204" pitchFamily="34" charset="0"/>
              <a:buChar char="•"/>
            </a:pPr>
            <a:r>
              <a:rPr lang="zh-CN" altLang="en-US" sz="2400" dirty="0" smtClean="0">
                <a:solidFill>
                  <a:srgbClr val="000000"/>
                </a:solidFill>
                <a:latin typeface="等线" panose="02010600030101010101" pitchFamily="2" charset="-122"/>
                <a:ea typeface="等线" panose="02010600030101010101" pitchFamily="2" charset="-122"/>
              </a:rPr>
              <a:t>指向</a:t>
            </a:r>
            <a:r>
              <a:rPr lang="zh-CN" altLang="en-US" sz="2400" dirty="0">
                <a:solidFill>
                  <a:srgbClr val="000000"/>
                </a:solidFill>
                <a:latin typeface="等线" panose="02010600030101010101" pitchFamily="2" charset="-122"/>
                <a:ea typeface="等线" panose="02010600030101010101" pitchFamily="2" charset="-122"/>
              </a:rPr>
              <a:t>对象的指针：</a:t>
            </a:r>
          </a:p>
          <a:p>
            <a:pPr marL="0" lvl="0" indent="0" eaLnBrk="1" hangingPunct="1">
              <a:spcBef>
                <a:spcPct val="0"/>
              </a:spcBef>
              <a:buNone/>
            </a:pPr>
            <a:r>
              <a:rPr lang="zh-CN" altLang="en-US" sz="2400" dirty="0" smtClean="0">
                <a:solidFill>
                  <a:srgbClr val="000000"/>
                </a:solidFill>
                <a:latin typeface="等线" panose="02010600030101010101" pitchFamily="2" charset="-122"/>
                <a:ea typeface="等线" panose="02010600030101010101" pitchFamily="2" charset="-122"/>
              </a:rPr>
              <a:t>    </a:t>
            </a:r>
            <a:endParaRPr lang="zh-CN" altLang="en-US" sz="2400" dirty="0">
              <a:solidFill>
                <a:srgbClr val="000000"/>
              </a:solidFill>
              <a:latin typeface="等线" panose="02010600030101010101" pitchFamily="2" charset="-122"/>
              <a:ea typeface="等线" panose="02010600030101010101" pitchFamily="2" charset="-122"/>
            </a:endParaRPr>
          </a:p>
          <a:p>
            <a:pPr marL="0" lvl="0" indent="0" eaLnBrk="1" hangingPunct="1">
              <a:spcBef>
                <a:spcPct val="0"/>
              </a:spcBef>
              <a:buNone/>
            </a:pPr>
            <a:endParaRPr lang="zh-CN" altLang="en-US" sz="2400" dirty="0">
              <a:solidFill>
                <a:srgbClr val="000000"/>
              </a:solidFill>
              <a:latin typeface="等线" panose="02010600030101010101" pitchFamily="2" charset="-122"/>
              <a:ea typeface="等线" panose="02010600030101010101" pitchFamily="2" charset="-122"/>
            </a:endParaRPr>
          </a:p>
          <a:p>
            <a:pPr marL="0" lvl="0" indent="0" eaLnBrk="1" hangingPunct="1">
              <a:spcBef>
                <a:spcPct val="0"/>
              </a:spcBef>
              <a:buNone/>
            </a:pPr>
            <a:endParaRPr lang="zh-CN" altLang="en-US" sz="2400" dirty="0">
              <a:solidFill>
                <a:srgbClr val="000000"/>
              </a:solidFill>
              <a:latin typeface="等线" panose="02010600030101010101" pitchFamily="2" charset="-122"/>
              <a:ea typeface="等线" panose="02010600030101010101" pitchFamily="2" charset="-122"/>
            </a:endParaRPr>
          </a:p>
          <a:p>
            <a:pPr marL="0" lvl="0" indent="0" eaLnBrk="1" hangingPunct="1">
              <a:spcBef>
                <a:spcPct val="0"/>
              </a:spcBef>
              <a:buNone/>
            </a:pPr>
            <a:endParaRPr lang="en-US" altLang="zh-CN" sz="2400" dirty="0" smtClean="0">
              <a:solidFill>
                <a:srgbClr val="000000"/>
              </a:solidFill>
              <a:latin typeface="等线" panose="02010600030101010101" pitchFamily="2" charset="-122"/>
              <a:ea typeface="等线" panose="02010600030101010101" pitchFamily="2" charset="-122"/>
            </a:endParaRPr>
          </a:p>
          <a:p>
            <a:pPr marL="0" lvl="0" indent="0" eaLnBrk="1" hangingPunct="1">
              <a:spcBef>
                <a:spcPct val="0"/>
              </a:spcBef>
              <a:buNone/>
            </a:pPr>
            <a:r>
              <a:rPr lang="zh-CN" altLang="en-US" sz="2400" dirty="0" smtClean="0">
                <a:solidFill>
                  <a:srgbClr val="000000"/>
                </a:solidFill>
                <a:latin typeface="等线" panose="02010600030101010101" pitchFamily="2" charset="-122"/>
                <a:ea typeface="等线" panose="02010600030101010101" pitchFamily="2" charset="-122"/>
              </a:rPr>
              <a:t>    </a:t>
            </a:r>
            <a:endParaRPr lang="zh-CN" altLang="en-US" sz="2400" dirty="0">
              <a:solidFill>
                <a:srgbClr val="000000"/>
              </a:solidFill>
              <a:latin typeface="等线" panose="02010600030101010101" pitchFamily="2" charset="-122"/>
              <a:ea typeface="等线" panose="02010600030101010101" pitchFamily="2" charset="-122"/>
            </a:endParaRPr>
          </a:p>
        </p:txBody>
      </p:sp>
      <p:sp>
        <p:nvSpPr>
          <p:cNvPr id="11267" name="Text Box 6"/>
          <p:cNvSpPr txBox="1"/>
          <p:nvPr/>
        </p:nvSpPr>
        <p:spPr>
          <a:xfrm>
            <a:off x="2549729" y="1214735"/>
            <a:ext cx="3733800" cy="461665"/>
          </a:xfrm>
          <a:prstGeom prst="rect">
            <a:avLst/>
          </a:prstGeom>
          <a:noFill/>
          <a:ln w="12700">
            <a:solidFill>
              <a:srgbClr val="C00000"/>
            </a:solid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zh-CN" altLang="en-US" sz="2400" dirty="0">
                <a:solidFill>
                  <a:srgbClr val="000000"/>
                </a:solidFill>
                <a:latin typeface="等线" panose="02010600030101010101" pitchFamily="2" charset="-122"/>
                <a:ea typeface="等线" panose="02010600030101010101" pitchFamily="2" charset="-122"/>
              </a:rPr>
              <a:t>对象名 ．成员名</a:t>
            </a:r>
          </a:p>
        </p:txBody>
      </p:sp>
      <p:sp>
        <p:nvSpPr>
          <p:cNvPr id="11268" name="Text Box 7"/>
          <p:cNvSpPr txBox="1"/>
          <p:nvPr/>
        </p:nvSpPr>
        <p:spPr>
          <a:xfrm>
            <a:off x="2520377" y="2348880"/>
            <a:ext cx="3763152" cy="461665"/>
          </a:xfrm>
          <a:prstGeom prst="rect">
            <a:avLst/>
          </a:prstGeom>
          <a:noFill/>
          <a:ln w="12700">
            <a:solidFill>
              <a:srgbClr val="C00000"/>
            </a:solid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zh-CN" altLang="en-US" sz="2400" dirty="0">
                <a:solidFill>
                  <a:srgbClr val="000000"/>
                </a:solidFill>
                <a:latin typeface="等线" panose="02010600030101010101" pitchFamily="2" charset="-122"/>
                <a:ea typeface="等线" panose="02010600030101010101" pitchFamily="2" charset="-122"/>
              </a:rPr>
              <a:t>对象名．成员名（参数表）</a:t>
            </a:r>
          </a:p>
        </p:txBody>
      </p:sp>
      <p:sp>
        <p:nvSpPr>
          <p:cNvPr id="11269" name="Text Box 8"/>
          <p:cNvSpPr txBox="1"/>
          <p:nvPr/>
        </p:nvSpPr>
        <p:spPr>
          <a:xfrm>
            <a:off x="2549729" y="3933056"/>
            <a:ext cx="3962400" cy="1200329"/>
          </a:xfrm>
          <a:prstGeom prst="rect">
            <a:avLst/>
          </a:prstGeom>
          <a:noFill/>
          <a:ln w="12700">
            <a:solidFill>
              <a:srgbClr val="C00000"/>
            </a:solid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50000"/>
              </a:lnSpc>
              <a:spcBef>
                <a:spcPct val="0"/>
              </a:spcBef>
              <a:buNone/>
            </a:pPr>
            <a:r>
              <a:rPr lang="zh-CN" altLang="en-US" sz="2400" dirty="0">
                <a:solidFill>
                  <a:srgbClr val="000000"/>
                </a:solidFill>
                <a:latin typeface="等线" panose="02010600030101010101" pitchFamily="2" charset="-122"/>
                <a:ea typeface="等线" panose="02010600030101010101" pitchFamily="2" charset="-122"/>
              </a:rPr>
              <a:t>对象指针名</a:t>
            </a:r>
            <a:r>
              <a:rPr lang="en-US" altLang="zh-CN" sz="2400" dirty="0">
                <a:solidFill>
                  <a:srgbClr val="000000"/>
                </a:solidFill>
                <a:latin typeface="等线" panose="02010600030101010101" pitchFamily="2" charset="-122"/>
                <a:ea typeface="等线" panose="02010600030101010101" pitchFamily="2" charset="-122"/>
              </a:rPr>
              <a:t>-&gt;</a:t>
            </a:r>
            <a:r>
              <a:rPr lang="zh-CN" altLang="en-US" sz="2400" dirty="0">
                <a:solidFill>
                  <a:srgbClr val="000000"/>
                </a:solidFill>
                <a:latin typeface="等线" panose="02010600030101010101" pitchFamily="2" charset="-122"/>
                <a:ea typeface="等线" panose="02010600030101010101" pitchFamily="2" charset="-122"/>
              </a:rPr>
              <a:t>成员名</a:t>
            </a:r>
          </a:p>
          <a:p>
            <a:pPr marL="0" lvl="0" indent="0" eaLnBrk="1" hangingPunct="1">
              <a:lnSpc>
                <a:spcPct val="150000"/>
              </a:lnSpc>
              <a:spcBef>
                <a:spcPct val="0"/>
              </a:spcBef>
              <a:buNone/>
            </a:pPr>
            <a:r>
              <a:rPr lang="en-US" altLang="zh-CN" sz="2400" dirty="0">
                <a:solidFill>
                  <a:srgbClr val="000000"/>
                </a:solidFill>
                <a:latin typeface="等线" panose="02010600030101010101" pitchFamily="2" charset="-122"/>
                <a:ea typeface="等线" panose="02010600030101010101" pitchFamily="2" charset="-122"/>
              </a:rPr>
              <a:t>(*</a:t>
            </a:r>
            <a:r>
              <a:rPr lang="zh-CN" altLang="en-US" sz="2400" dirty="0">
                <a:solidFill>
                  <a:srgbClr val="000000"/>
                </a:solidFill>
                <a:latin typeface="等线" panose="02010600030101010101" pitchFamily="2" charset="-122"/>
                <a:ea typeface="等线" panose="02010600030101010101" pitchFamily="2" charset="-122"/>
              </a:rPr>
              <a:t>对象指针名</a:t>
            </a:r>
            <a:r>
              <a:rPr lang="en-US" altLang="zh-CN" sz="2400" dirty="0">
                <a:solidFill>
                  <a:srgbClr val="000000"/>
                </a:solidFill>
                <a:latin typeface="等线" panose="02010600030101010101" pitchFamily="2" charset="-122"/>
                <a:ea typeface="等线" panose="02010600030101010101" pitchFamily="2" charset="-122"/>
              </a:rPr>
              <a:t>).</a:t>
            </a:r>
            <a:r>
              <a:rPr lang="zh-CN" altLang="en-US" sz="2400" dirty="0">
                <a:solidFill>
                  <a:srgbClr val="000000"/>
                </a:solidFill>
                <a:latin typeface="等线" panose="02010600030101010101" pitchFamily="2" charset="-122"/>
                <a:ea typeface="等线" panose="02010600030101010101" pitchFamily="2" charset="-122"/>
              </a:rPr>
              <a:t>成员名</a:t>
            </a:r>
          </a:p>
        </p:txBody>
      </p:sp>
      <p:sp>
        <p:nvSpPr>
          <p:cNvPr id="11271" name="Text Box 10"/>
          <p:cNvSpPr txBox="1"/>
          <p:nvPr/>
        </p:nvSpPr>
        <p:spPr>
          <a:xfrm>
            <a:off x="2500217" y="5478323"/>
            <a:ext cx="4531887" cy="1200329"/>
          </a:xfrm>
          <a:prstGeom prst="rect">
            <a:avLst/>
          </a:prstGeom>
          <a:noFill/>
          <a:ln w="12700">
            <a:solidFill>
              <a:srgbClr val="C00000"/>
            </a:solid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50000"/>
              </a:lnSpc>
              <a:spcBef>
                <a:spcPct val="0"/>
              </a:spcBef>
              <a:buNone/>
            </a:pPr>
            <a:r>
              <a:rPr lang="en-US" altLang="zh-CN" sz="2400" dirty="0">
                <a:solidFill>
                  <a:srgbClr val="000000"/>
                </a:solidFill>
                <a:latin typeface="等线" panose="02010600030101010101" pitchFamily="2" charset="-122"/>
                <a:ea typeface="等线" panose="02010600030101010101" pitchFamily="2" charset="-122"/>
              </a:rPr>
              <a:t> </a:t>
            </a:r>
            <a:r>
              <a:rPr lang="zh-CN" altLang="en-US" sz="2400" dirty="0">
                <a:solidFill>
                  <a:srgbClr val="000000"/>
                </a:solidFill>
                <a:latin typeface="等线" panose="02010600030101010101" pitchFamily="2" charset="-122"/>
                <a:ea typeface="等线" panose="02010600030101010101" pitchFamily="2" charset="-122"/>
              </a:rPr>
              <a:t>对象指针名</a:t>
            </a:r>
            <a:r>
              <a:rPr lang="en-US" altLang="zh-CN" sz="2400" dirty="0">
                <a:solidFill>
                  <a:srgbClr val="000000"/>
                </a:solidFill>
                <a:latin typeface="等线" panose="02010600030101010101" pitchFamily="2" charset="-122"/>
                <a:ea typeface="等线" panose="02010600030101010101" pitchFamily="2" charset="-122"/>
              </a:rPr>
              <a:t>-&gt;</a:t>
            </a:r>
            <a:r>
              <a:rPr lang="zh-CN" altLang="en-US" sz="2400" dirty="0">
                <a:solidFill>
                  <a:srgbClr val="000000"/>
                </a:solidFill>
                <a:latin typeface="等线" panose="02010600030101010101" pitchFamily="2" charset="-122"/>
                <a:ea typeface="等线" panose="02010600030101010101" pitchFamily="2" charset="-122"/>
              </a:rPr>
              <a:t>成员名</a:t>
            </a:r>
            <a:r>
              <a:rPr lang="en-US" altLang="zh-CN" sz="2400" dirty="0">
                <a:solidFill>
                  <a:srgbClr val="000000"/>
                </a:solidFill>
                <a:latin typeface="等线" panose="02010600030101010101" pitchFamily="2" charset="-122"/>
                <a:ea typeface="等线" panose="02010600030101010101" pitchFamily="2" charset="-122"/>
              </a:rPr>
              <a:t>(</a:t>
            </a:r>
            <a:r>
              <a:rPr lang="zh-CN" altLang="en-US" sz="2400" dirty="0">
                <a:solidFill>
                  <a:srgbClr val="000000"/>
                </a:solidFill>
                <a:latin typeface="等线" panose="02010600030101010101" pitchFamily="2" charset="-122"/>
                <a:ea typeface="等线" panose="02010600030101010101" pitchFamily="2" charset="-122"/>
              </a:rPr>
              <a:t>参数表</a:t>
            </a:r>
            <a:r>
              <a:rPr lang="en-US" altLang="zh-CN" sz="2400" dirty="0">
                <a:solidFill>
                  <a:srgbClr val="000000"/>
                </a:solidFill>
                <a:latin typeface="等线" panose="02010600030101010101" pitchFamily="2" charset="-122"/>
                <a:ea typeface="等线" panose="02010600030101010101" pitchFamily="2" charset="-122"/>
              </a:rPr>
              <a:t>)</a:t>
            </a:r>
          </a:p>
          <a:p>
            <a:pPr marL="0" lvl="0" indent="0" eaLnBrk="1" hangingPunct="1">
              <a:lnSpc>
                <a:spcPct val="150000"/>
              </a:lnSpc>
              <a:spcBef>
                <a:spcPct val="0"/>
              </a:spcBef>
              <a:buNone/>
            </a:pPr>
            <a:r>
              <a:rPr lang="zh-CN" altLang="en-US" sz="2400" dirty="0">
                <a:solidFill>
                  <a:srgbClr val="000000"/>
                </a:solidFill>
                <a:latin typeface="等线" panose="02010600030101010101" pitchFamily="2" charset="-122"/>
                <a:ea typeface="等线" panose="02010600030101010101" pitchFamily="2" charset="-122"/>
              </a:rPr>
              <a:t>（*对象指针</a:t>
            </a:r>
            <a:r>
              <a:rPr lang="zh-CN" altLang="en-US" sz="2400" dirty="0" smtClean="0">
                <a:solidFill>
                  <a:srgbClr val="000000"/>
                </a:solidFill>
                <a:latin typeface="等线" panose="02010600030101010101" pitchFamily="2" charset="-122"/>
                <a:ea typeface="等线" panose="02010600030101010101" pitchFamily="2" charset="-122"/>
              </a:rPr>
              <a:t>名</a:t>
            </a:r>
            <a:r>
              <a:rPr lang="en-US" altLang="zh-CN" sz="2400" dirty="0" smtClean="0">
                <a:solidFill>
                  <a:srgbClr val="000000"/>
                </a:solidFill>
                <a:latin typeface="等线" panose="02010600030101010101" pitchFamily="2" charset="-122"/>
                <a:ea typeface="等线" panose="02010600030101010101" pitchFamily="2" charset="-122"/>
              </a:rPr>
              <a:t>).</a:t>
            </a:r>
            <a:r>
              <a:rPr lang="zh-CN" altLang="en-US" sz="2400" dirty="0">
                <a:solidFill>
                  <a:srgbClr val="000000"/>
                </a:solidFill>
                <a:latin typeface="等线" panose="02010600030101010101" pitchFamily="2" charset="-122"/>
                <a:ea typeface="等线" panose="02010600030101010101" pitchFamily="2" charset="-122"/>
              </a:rPr>
              <a:t>成员名（参数表）</a:t>
            </a:r>
          </a:p>
        </p:txBody>
      </p:sp>
      <p:sp>
        <p:nvSpPr>
          <p:cNvPr id="10" name="云形标注 9"/>
          <p:cNvSpPr/>
          <p:nvPr/>
        </p:nvSpPr>
        <p:spPr bwMode="auto">
          <a:xfrm>
            <a:off x="6523920" y="548680"/>
            <a:ext cx="3388503" cy="431960"/>
          </a:xfrm>
          <a:prstGeom prst="cloudCallout">
            <a:avLst>
              <a:gd name="adj1" fmla="val -91545"/>
              <a:gd name="adj2" fmla="val 73092"/>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algn="ctr" eaLnBrk="1" hangingPunct="1"/>
            <a:r>
              <a:rPr lang="zh-CN" altLang="en-US" sz="2000" b="0" dirty="0" smtClean="0">
                <a:solidFill>
                  <a:srgbClr val="000000"/>
                </a:solidFill>
                <a:latin typeface="等线" panose="02010600030101010101" pitchFamily="2" charset="-122"/>
                <a:ea typeface="等线" panose="02010600030101010101" pitchFamily="2" charset="-122"/>
              </a:rPr>
              <a:t>数据成员的访问</a:t>
            </a:r>
            <a:endParaRPr lang="zh-CN" altLang="en-US" sz="2000" b="0" dirty="0">
              <a:solidFill>
                <a:srgbClr val="000000"/>
              </a:solidFill>
              <a:latin typeface="等线" panose="02010600030101010101" pitchFamily="2" charset="-122"/>
              <a:ea typeface="等线" panose="02010600030101010101" pitchFamily="2" charset="-122"/>
            </a:endParaRPr>
          </a:p>
        </p:txBody>
      </p:sp>
      <p:sp>
        <p:nvSpPr>
          <p:cNvPr id="12" name="云形标注 11"/>
          <p:cNvSpPr/>
          <p:nvPr/>
        </p:nvSpPr>
        <p:spPr bwMode="auto">
          <a:xfrm>
            <a:off x="6549400" y="1772816"/>
            <a:ext cx="3388503" cy="431960"/>
          </a:xfrm>
          <a:prstGeom prst="cloudCallout">
            <a:avLst>
              <a:gd name="adj1" fmla="val -91545"/>
              <a:gd name="adj2" fmla="val 73092"/>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algn="ctr" eaLnBrk="1" hangingPunct="1"/>
            <a:r>
              <a:rPr lang="zh-CN" altLang="en-US" sz="2000" b="0" dirty="0" smtClean="0">
                <a:solidFill>
                  <a:srgbClr val="000000"/>
                </a:solidFill>
                <a:latin typeface="等线" panose="02010600030101010101" pitchFamily="2" charset="-122"/>
                <a:ea typeface="等线" panose="02010600030101010101" pitchFamily="2" charset="-122"/>
              </a:rPr>
              <a:t>成员函数的访问</a:t>
            </a:r>
            <a:endParaRPr lang="zh-CN" altLang="en-US" sz="2000" b="0" dirty="0">
              <a:solidFill>
                <a:srgbClr val="000000"/>
              </a:solidFill>
              <a:latin typeface="等线" panose="02010600030101010101" pitchFamily="2" charset="-122"/>
              <a:ea typeface="等线" panose="02010600030101010101" pitchFamily="2" charset="-122"/>
            </a:endParaRPr>
          </a:p>
        </p:txBody>
      </p:sp>
      <p:sp>
        <p:nvSpPr>
          <p:cNvPr id="13" name="云形标注 12"/>
          <p:cNvSpPr/>
          <p:nvPr/>
        </p:nvSpPr>
        <p:spPr bwMode="auto">
          <a:xfrm>
            <a:off x="7730551" y="3724058"/>
            <a:ext cx="3388503" cy="431960"/>
          </a:xfrm>
          <a:prstGeom prst="cloudCallout">
            <a:avLst>
              <a:gd name="adj1" fmla="val -91545"/>
              <a:gd name="adj2" fmla="val 73092"/>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algn="ctr" eaLnBrk="1" hangingPunct="1"/>
            <a:r>
              <a:rPr lang="zh-CN" altLang="en-US" sz="2000" b="0" dirty="0" smtClean="0">
                <a:solidFill>
                  <a:srgbClr val="000000"/>
                </a:solidFill>
                <a:latin typeface="等线" panose="02010600030101010101" pitchFamily="2" charset="-122"/>
                <a:ea typeface="等线" panose="02010600030101010101" pitchFamily="2" charset="-122"/>
              </a:rPr>
              <a:t>数据成员的访问</a:t>
            </a:r>
            <a:endParaRPr lang="zh-CN" altLang="en-US" sz="2000" b="0" dirty="0">
              <a:solidFill>
                <a:srgbClr val="000000"/>
              </a:solidFill>
              <a:latin typeface="等线" panose="02010600030101010101" pitchFamily="2" charset="-122"/>
              <a:ea typeface="等线" panose="02010600030101010101" pitchFamily="2" charset="-122"/>
            </a:endParaRPr>
          </a:p>
        </p:txBody>
      </p:sp>
      <p:sp>
        <p:nvSpPr>
          <p:cNvPr id="14" name="云形标注 13"/>
          <p:cNvSpPr/>
          <p:nvPr/>
        </p:nvSpPr>
        <p:spPr bwMode="auto">
          <a:xfrm>
            <a:off x="7824192" y="5619921"/>
            <a:ext cx="3388503" cy="431960"/>
          </a:xfrm>
          <a:prstGeom prst="cloudCallout">
            <a:avLst>
              <a:gd name="adj1" fmla="val -91545"/>
              <a:gd name="adj2" fmla="val 73092"/>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algn="ctr" eaLnBrk="1" hangingPunct="1"/>
            <a:r>
              <a:rPr lang="zh-CN" altLang="en-US" sz="2000" b="0" dirty="0" smtClean="0">
                <a:solidFill>
                  <a:srgbClr val="000000"/>
                </a:solidFill>
                <a:latin typeface="等线" panose="02010600030101010101" pitchFamily="2" charset="-122"/>
                <a:ea typeface="等线" panose="02010600030101010101" pitchFamily="2" charset="-122"/>
              </a:rPr>
              <a:t>成员函数的访问</a:t>
            </a:r>
            <a:endParaRPr lang="zh-CN" altLang="en-US" sz="2000" b="0" dirty="0">
              <a:solidFill>
                <a:srgbClr val="000000"/>
              </a:solidFill>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3" descr="蓝色砂纸"/>
          <p:cNvSpPr txBox="1"/>
          <p:nvPr/>
        </p:nvSpPr>
        <p:spPr>
          <a:xfrm>
            <a:off x="191344" y="764704"/>
            <a:ext cx="6840760" cy="6001643"/>
          </a:xfrm>
          <a:prstGeom prst="rect">
            <a:avLst/>
          </a:prstGeom>
          <a:noFill/>
          <a:ln w="12700">
            <a:solidFill>
              <a:srgbClr val="C00000"/>
            </a:solid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a:solidFill>
                  <a:srgbClr val="000000"/>
                </a:solidFill>
              </a:rPr>
              <a:t>#include  &lt;iostream&gt;</a:t>
            </a:r>
          </a:p>
          <a:p>
            <a:pPr marL="0" lvl="0" indent="0" eaLnBrk="1" hangingPunct="1">
              <a:spcBef>
                <a:spcPct val="0"/>
              </a:spcBef>
              <a:buNone/>
            </a:pPr>
            <a:r>
              <a:rPr lang="en-US" altLang="zh-CN" sz="2400" dirty="0">
                <a:solidFill>
                  <a:srgbClr val="000000"/>
                </a:solidFill>
              </a:rPr>
              <a:t>using  namespace std;</a:t>
            </a:r>
          </a:p>
          <a:p>
            <a:pPr marL="0" lvl="0" indent="0" eaLnBrk="1" hangingPunct="1">
              <a:spcBef>
                <a:spcPct val="0"/>
              </a:spcBef>
              <a:buNone/>
            </a:pPr>
            <a:r>
              <a:rPr lang="en-US" altLang="zh-CN" sz="2400" dirty="0">
                <a:solidFill>
                  <a:srgbClr val="000000"/>
                </a:solidFill>
              </a:rPr>
              <a:t>class Staff			</a:t>
            </a:r>
          </a:p>
          <a:p>
            <a:pPr marL="0" lvl="0" indent="0" eaLnBrk="1" hangingPunct="1">
              <a:spcBef>
                <a:spcPct val="0"/>
              </a:spcBef>
              <a:buNone/>
            </a:pPr>
            <a:r>
              <a:rPr lang="en-US" altLang="zh-CN" sz="2400" dirty="0">
                <a:solidFill>
                  <a:srgbClr val="000000"/>
                </a:solidFill>
              </a:rPr>
              <a:t>{private</a:t>
            </a:r>
            <a:r>
              <a:rPr lang="en-US" altLang="zh-CN" sz="2400" dirty="0" smtClean="0">
                <a:solidFill>
                  <a:srgbClr val="000000"/>
                </a:solidFill>
              </a:rPr>
              <a:t>:</a:t>
            </a:r>
            <a:endParaRPr lang="en-US" altLang="zh-CN" sz="2400" dirty="0">
              <a:solidFill>
                <a:srgbClr val="000000"/>
              </a:solidFill>
            </a:endParaRPr>
          </a:p>
          <a:p>
            <a:pPr marL="0" lvl="0" indent="0" eaLnBrk="1" hangingPunct="1">
              <a:spcBef>
                <a:spcPct val="0"/>
              </a:spcBef>
              <a:buNone/>
            </a:pPr>
            <a:r>
              <a:rPr lang="en-US" altLang="zh-CN" sz="2400" dirty="0">
                <a:solidFill>
                  <a:srgbClr val="000000"/>
                </a:solidFill>
              </a:rPr>
              <a:t> </a:t>
            </a:r>
            <a:r>
              <a:rPr lang="en-US" altLang="zh-CN" sz="2400" dirty="0" smtClean="0">
                <a:solidFill>
                  <a:srgbClr val="000000"/>
                </a:solidFill>
              </a:rPr>
              <a:t>    </a:t>
            </a:r>
            <a:r>
              <a:rPr lang="en-US" altLang="zh-CN" sz="2400" dirty="0">
                <a:solidFill>
                  <a:srgbClr val="000000"/>
                </a:solidFill>
              </a:rPr>
              <a:t>char name[30</a:t>
            </a:r>
            <a:r>
              <a:rPr lang="en-US" altLang="zh-CN" sz="2400" dirty="0" smtClean="0">
                <a:solidFill>
                  <a:srgbClr val="000000"/>
                </a:solidFill>
              </a:rPr>
              <a:t>];</a:t>
            </a:r>
          </a:p>
          <a:p>
            <a:pPr marL="0" lvl="0" indent="0" eaLnBrk="1" hangingPunct="1">
              <a:spcBef>
                <a:spcPct val="0"/>
              </a:spcBef>
              <a:buNone/>
            </a:pPr>
            <a:r>
              <a:rPr lang="en-US" altLang="zh-CN" sz="2400" dirty="0">
                <a:solidFill>
                  <a:srgbClr val="000000"/>
                </a:solidFill>
              </a:rPr>
              <a:t> </a:t>
            </a:r>
            <a:r>
              <a:rPr lang="en-US" altLang="zh-CN" sz="2400" dirty="0" smtClean="0">
                <a:solidFill>
                  <a:srgbClr val="000000"/>
                </a:solidFill>
              </a:rPr>
              <a:t>    char </a:t>
            </a:r>
            <a:r>
              <a:rPr lang="en-US" altLang="zh-CN" sz="2400" dirty="0">
                <a:solidFill>
                  <a:srgbClr val="000000"/>
                </a:solidFill>
              </a:rPr>
              <a:t>sex;</a:t>
            </a:r>
          </a:p>
          <a:p>
            <a:pPr marL="0" lvl="0" indent="0" eaLnBrk="1" hangingPunct="1">
              <a:spcBef>
                <a:spcPct val="0"/>
              </a:spcBef>
              <a:buNone/>
            </a:pPr>
            <a:r>
              <a:rPr lang="en-US" altLang="zh-CN" sz="2400" dirty="0">
                <a:solidFill>
                  <a:srgbClr val="000000"/>
                </a:solidFill>
              </a:rPr>
              <a:t> </a:t>
            </a:r>
            <a:r>
              <a:rPr lang="en-US" altLang="zh-CN" sz="2400" dirty="0" smtClean="0">
                <a:solidFill>
                  <a:srgbClr val="000000"/>
                </a:solidFill>
              </a:rPr>
              <a:t>    </a:t>
            </a:r>
            <a:r>
              <a:rPr lang="en-US" altLang="zh-CN" sz="2400" dirty="0">
                <a:solidFill>
                  <a:srgbClr val="000000"/>
                </a:solidFill>
              </a:rPr>
              <a:t>float wage; </a:t>
            </a:r>
          </a:p>
          <a:p>
            <a:pPr marL="0" lvl="0" indent="0" eaLnBrk="1" hangingPunct="1">
              <a:spcBef>
                <a:spcPct val="0"/>
              </a:spcBef>
              <a:buNone/>
            </a:pPr>
            <a:r>
              <a:rPr lang="en-US" altLang="zh-CN" sz="2400" dirty="0">
                <a:solidFill>
                  <a:srgbClr val="000000"/>
                </a:solidFill>
              </a:rPr>
              <a:t>public:</a:t>
            </a:r>
          </a:p>
          <a:p>
            <a:pPr marL="0" lvl="0" indent="0" eaLnBrk="1" hangingPunct="1">
              <a:spcBef>
                <a:spcPct val="0"/>
              </a:spcBef>
              <a:buNone/>
            </a:pPr>
            <a:r>
              <a:rPr lang="en-US" altLang="zh-CN" sz="2400" dirty="0">
                <a:solidFill>
                  <a:srgbClr val="000000"/>
                </a:solidFill>
              </a:rPr>
              <a:t> </a:t>
            </a:r>
            <a:r>
              <a:rPr lang="en-US" altLang="zh-CN" sz="2400" dirty="0" smtClean="0">
                <a:solidFill>
                  <a:srgbClr val="000000"/>
                </a:solidFill>
              </a:rPr>
              <a:t>    void </a:t>
            </a:r>
            <a:r>
              <a:rPr lang="en-US" altLang="zh-CN" sz="2400" dirty="0">
                <a:solidFill>
                  <a:srgbClr val="000000"/>
                </a:solidFill>
              </a:rPr>
              <a:t>display()</a:t>
            </a:r>
          </a:p>
          <a:p>
            <a:pPr marL="0" lvl="0" indent="0" eaLnBrk="1" hangingPunct="1">
              <a:spcBef>
                <a:spcPct val="0"/>
              </a:spcBef>
              <a:buNone/>
            </a:pPr>
            <a:r>
              <a:rPr lang="en-US" altLang="zh-CN" sz="2400" dirty="0" smtClean="0">
                <a:solidFill>
                  <a:srgbClr val="000000"/>
                </a:solidFill>
              </a:rPr>
              <a:t>    {</a:t>
            </a:r>
            <a:r>
              <a:rPr lang="en-US" altLang="zh-CN" sz="2400" dirty="0">
                <a:solidFill>
                  <a:srgbClr val="000000"/>
                </a:solidFill>
              </a:rPr>
              <a:t>cout&lt;&lt;name&lt;&lt;":"&lt;&lt;sex&lt;&lt;", "&lt;&lt;wage&lt;&lt;endl;}</a:t>
            </a:r>
          </a:p>
          <a:p>
            <a:pPr marL="0" lvl="0" indent="0" eaLnBrk="1" hangingPunct="1">
              <a:spcBef>
                <a:spcPct val="0"/>
              </a:spcBef>
              <a:buNone/>
            </a:pPr>
            <a:r>
              <a:rPr lang="en-US" altLang="zh-CN" sz="2400" dirty="0">
                <a:solidFill>
                  <a:srgbClr val="000000"/>
                </a:solidFill>
              </a:rPr>
              <a:t> </a:t>
            </a:r>
            <a:r>
              <a:rPr lang="en-US" altLang="zh-CN" sz="2400" dirty="0" smtClean="0">
                <a:solidFill>
                  <a:srgbClr val="000000"/>
                </a:solidFill>
              </a:rPr>
              <a:t>    </a:t>
            </a:r>
            <a:r>
              <a:rPr lang="en-US" altLang="zh-CN" sz="2400" dirty="0">
                <a:solidFill>
                  <a:srgbClr val="000000"/>
                </a:solidFill>
              </a:rPr>
              <a:t>void set(char *n,char s,float w)</a:t>
            </a:r>
          </a:p>
          <a:p>
            <a:pPr marL="0" lvl="0" indent="0" eaLnBrk="1" hangingPunct="1">
              <a:spcBef>
                <a:spcPct val="0"/>
              </a:spcBef>
              <a:buNone/>
            </a:pPr>
            <a:r>
              <a:rPr lang="en-US" altLang="zh-CN" sz="2400" dirty="0">
                <a:solidFill>
                  <a:srgbClr val="000000"/>
                </a:solidFill>
              </a:rPr>
              <a:t> </a:t>
            </a:r>
            <a:r>
              <a:rPr lang="en-US" altLang="zh-CN" sz="2400" dirty="0" smtClean="0">
                <a:solidFill>
                  <a:srgbClr val="000000"/>
                </a:solidFill>
              </a:rPr>
              <a:t>    {</a:t>
            </a:r>
          </a:p>
          <a:p>
            <a:pPr marL="0" lvl="0" indent="0" eaLnBrk="1" hangingPunct="1">
              <a:spcBef>
                <a:spcPct val="0"/>
              </a:spcBef>
              <a:buNone/>
            </a:pPr>
            <a:r>
              <a:rPr lang="en-US" altLang="zh-CN" sz="2400" dirty="0">
                <a:solidFill>
                  <a:srgbClr val="000000"/>
                </a:solidFill>
              </a:rPr>
              <a:t> </a:t>
            </a:r>
            <a:r>
              <a:rPr lang="en-US" altLang="zh-CN" sz="2400" dirty="0" smtClean="0">
                <a:solidFill>
                  <a:srgbClr val="000000"/>
                </a:solidFill>
              </a:rPr>
              <a:t>        </a:t>
            </a:r>
            <a:r>
              <a:rPr lang="en-US" altLang="zh-CN" sz="2400" dirty="0" err="1" smtClean="0">
                <a:solidFill>
                  <a:srgbClr val="000000"/>
                </a:solidFill>
              </a:rPr>
              <a:t>strcpy</a:t>
            </a:r>
            <a:r>
              <a:rPr lang="en-US" altLang="zh-CN" sz="2400" dirty="0" smtClean="0">
                <a:solidFill>
                  <a:srgbClr val="000000"/>
                </a:solidFill>
              </a:rPr>
              <a:t>(</a:t>
            </a:r>
            <a:r>
              <a:rPr lang="en-US" altLang="zh-CN" sz="2400" dirty="0" err="1" smtClean="0">
                <a:solidFill>
                  <a:srgbClr val="000000"/>
                </a:solidFill>
              </a:rPr>
              <a:t>name,n</a:t>
            </a:r>
            <a:r>
              <a:rPr lang="en-US" altLang="zh-CN" sz="2400" dirty="0">
                <a:solidFill>
                  <a:srgbClr val="000000"/>
                </a:solidFill>
              </a:rPr>
              <a:t>);</a:t>
            </a:r>
          </a:p>
          <a:p>
            <a:pPr marL="0" lvl="0" indent="0" eaLnBrk="1" hangingPunct="1">
              <a:spcBef>
                <a:spcPct val="0"/>
              </a:spcBef>
              <a:buNone/>
            </a:pPr>
            <a:r>
              <a:rPr lang="en-US" altLang="zh-CN" sz="2400" dirty="0">
                <a:solidFill>
                  <a:srgbClr val="000000"/>
                </a:solidFill>
              </a:rPr>
              <a:t> </a:t>
            </a:r>
            <a:r>
              <a:rPr lang="en-US" altLang="zh-CN" sz="2400" dirty="0" smtClean="0">
                <a:solidFill>
                  <a:srgbClr val="000000"/>
                </a:solidFill>
              </a:rPr>
              <a:t>        sex=s</a:t>
            </a:r>
            <a:r>
              <a:rPr lang="en-US" altLang="zh-CN" sz="2400" dirty="0">
                <a:solidFill>
                  <a:srgbClr val="000000"/>
                </a:solidFill>
              </a:rPr>
              <a:t>; wage=w;</a:t>
            </a:r>
          </a:p>
          <a:p>
            <a:pPr marL="0" lvl="0" indent="0" eaLnBrk="1" hangingPunct="1">
              <a:spcBef>
                <a:spcPct val="0"/>
              </a:spcBef>
              <a:buNone/>
            </a:pPr>
            <a:r>
              <a:rPr lang="en-US" altLang="zh-CN" sz="2400" dirty="0">
                <a:solidFill>
                  <a:srgbClr val="000000"/>
                </a:solidFill>
              </a:rPr>
              <a:t> </a:t>
            </a:r>
            <a:r>
              <a:rPr lang="en-US" altLang="zh-CN" sz="2400" dirty="0" smtClean="0">
                <a:solidFill>
                  <a:srgbClr val="000000"/>
                </a:solidFill>
              </a:rPr>
              <a:t>     }</a:t>
            </a:r>
            <a:endParaRPr lang="en-US" altLang="zh-CN" sz="2400" dirty="0">
              <a:solidFill>
                <a:srgbClr val="000000"/>
              </a:solidFill>
            </a:endParaRPr>
          </a:p>
          <a:p>
            <a:pPr marL="0" lvl="0" indent="0" eaLnBrk="1" hangingPunct="1">
              <a:spcBef>
                <a:spcPct val="0"/>
              </a:spcBef>
              <a:buNone/>
            </a:pPr>
            <a:r>
              <a:rPr lang="en-US" altLang="zh-CN" sz="2400" dirty="0">
                <a:solidFill>
                  <a:srgbClr val="000000"/>
                </a:solidFill>
              </a:rPr>
              <a:t>};</a:t>
            </a:r>
          </a:p>
        </p:txBody>
      </p:sp>
      <p:sp>
        <p:nvSpPr>
          <p:cNvPr id="12291" name="Text Box 5" descr="蓝色砂纸"/>
          <p:cNvSpPr txBox="1"/>
          <p:nvPr/>
        </p:nvSpPr>
        <p:spPr>
          <a:xfrm>
            <a:off x="7283782" y="2996952"/>
            <a:ext cx="4716873" cy="3785652"/>
          </a:xfrm>
          <a:prstGeom prst="rect">
            <a:avLst/>
          </a:prstGeom>
          <a:noFill/>
          <a:ln w="12700">
            <a:solidFill>
              <a:srgbClr val="C00000"/>
            </a:solid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a:solidFill>
                  <a:srgbClr val="000000"/>
                </a:solidFill>
              </a:rPr>
              <a:t>int main()</a:t>
            </a:r>
          </a:p>
          <a:p>
            <a:pPr marL="0" lvl="0" indent="0" eaLnBrk="1" hangingPunct="1">
              <a:spcBef>
                <a:spcPct val="0"/>
              </a:spcBef>
              <a:buNone/>
            </a:pPr>
            <a:r>
              <a:rPr lang="en-US" altLang="zh-CN" sz="2400" dirty="0" smtClean="0">
                <a:solidFill>
                  <a:srgbClr val="000000"/>
                </a:solidFill>
              </a:rPr>
              <a:t>{Staff  </a:t>
            </a:r>
            <a:r>
              <a:rPr lang="en-US" altLang="zh-CN" sz="2400" dirty="0">
                <a:solidFill>
                  <a:srgbClr val="000000"/>
                </a:solidFill>
              </a:rPr>
              <a:t>s,*s1;</a:t>
            </a:r>
          </a:p>
          <a:p>
            <a:pPr marL="0" lvl="0" indent="0" eaLnBrk="1" hangingPunct="1">
              <a:spcBef>
                <a:spcPct val="0"/>
              </a:spcBef>
              <a:buNone/>
            </a:pPr>
            <a:r>
              <a:rPr lang="en-US" altLang="zh-CN" sz="2400" dirty="0" err="1" smtClean="0">
                <a:solidFill>
                  <a:srgbClr val="000000"/>
                </a:solidFill>
              </a:rPr>
              <a:t>s.set</a:t>
            </a:r>
            <a:r>
              <a:rPr lang="en-US" altLang="zh-CN" sz="2400" dirty="0" smtClean="0">
                <a:solidFill>
                  <a:srgbClr val="000000"/>
                </a:solidFill>
              </a:rPr>
              <a:t>("</a:t>
            </a:r>
            <a:r>
              <a:rPr lang="en-US" altLang="zh-CN" sz="2400" dirty="0" err="1" smtClean="0">
                <a:solidFill>
                  <a:srgbClr val="000000"/>
                </a:solidFill>
              </a:rPr>
              <a:t>WangQiang</a:t>
            </a:r>
            <a:r>
              <a:rPr lang="en-US" altLang="zh-CN" sz="2400" dirty="0" smtClean="0">
                <a:solidFill>
                  <a:srgbClr val="000000"/>
                </a:solidFill>
              </a:rPr>
              <a:t>", 'm',1526)</a:t>
            </a:r>
            <a:r>
              <a:rPr lang="zh-CN" altLang="en-US" sz="2400" dirty="0" smtClean="0">
                <a:solidFill>
                  <a:srgbClr val="000000"/>
                </a:solidFill>
              </a:rPr>
              <a:t>；  </a:t>
            </a:r>
            <a:r>
              <a:rPr lang="en-US" altLang="zh-CN" sz="2400" dirty="0" err="1" smtClean="0">
                <a:solidFill>
                  <a:srgbClr val="000000"/>
                </a:solidFill>
              </a:rPr>
              <a:t>s.display</a:t>
            </a:r>
            <a:r>
              <a:rPr lang="en-US" altLang="zh-CN" sz="2400" dirty="0">
                <a:solidFill>
                  <a:srgbClr val="000000"/>
                </a:solidFill>
              </a:rPr>
              <a:t>();</a:t>
            </a:r>
          </a:p>
          <a:p>
            <a:pPr marL="0" lvl="0" indent="0" eaLnBrk="1" hangingPunct="1">
              <a:spcBef>
                <a:spcPct val="0"/>
              </a:spcBef>
              <a:buNone/>
            </a:pPr>
            <a:r>
              <a:rPr lang="en-US" altLang="zh-CN" sz="2400" dirty="0" smtClean="0">
                <a:solidFill>
                  <a:srgbClr val="000000"/>
                </a:solidFill>
              </a:rPr>
              <a:t>s1=new Staff;</a:t>
            </a:r>
            <a:r>
              <a:rPr lang="en-US" altLang="zh-CN" sz="2400" dirty="0">
                <a:solidFill>
                  <a:srgbClr val="000000"/>
                </a:solidFill>
              </a:rPr>
              <a:t>	</a:t>
            </a:r>
          </a:p>
          <a:p>
            <a:pPr marL="0" lvl="0" indent="0" eaLnBrk="1" hangingPunct="1">
              <a:spcBef>
                <a:spcPct val="0"/>
              </a:spcBef>
              <a:buNone/>
            </a:pPr>
            <a:r>
              <a:rPr lang="en-US" altLang="zh-CN" sz="2400" dirty="0">
                <a:solidFill>
                  <a:srgbClr val="000000"/>
                </a:solidFill>
              </a:rPr>
              <a:t>s1-&gt;set("GaoLing",'f',2003);</a:t>
            </a:r>
          </a:p>
          <a:p>
            <a:pPr marL="0" lvl="0" indent="0" eaLnBrk="1" hangingPunct="1">
              <a:spcBef>
                <a:spcPct val="0"/>
              </a:spcBef>
              <a:buNone/>
            </a:pPr>
            <a:r>
              <a:rPr lang="en-US" altLang="zh-CN" sz="2400" dirty="0">
                <a:solidFill>
                  <a:srgbClr val="000000"/>
                </a:solidFill>
              </a:rPr>
              <a:t>s1-&gt;display();</a:t>
            </a:r>
          </a:p>
          <a:p>
            <a:pPr marL="0" lvl="0" indent="0" eaLnBrk="1" hangingPunct="1">
              <a:spcBef>
                <a:spcPct val="0"/>
              </a:spcBef>
              <a:buNone/>
            </a:pPr>
            <a:r>
              <a:rPr lang="en-US" altLang="zh-CN" sz="2400" dirty="0">
                <a:solidFill>
                  <a:srgbClr val="000000"/>
                </a:solidFill>
              </a:rPr>
              <a:t>system("pause");</a:t>
            </a:r>
          </a:p>
          <a:p>
            <a:pPr marL="0" lvl="0" indent="0" eaLnBrk="1" hangingPunct="1">
              <a:spcBef>
                <a:spcPct val="0"/>
              </a:spcBef>
              <a:buNone/>
            </a:pPr>
            <a:r>
              <a:rPr lang="en-US" altLang="zh-CN" sz="2400" dirty="0">
                <a:solidFill>
                  <a:srgbClr val="000000"/>
                </a:solidFill>
              </a:rPr>
              <a:t>return 0;</a:t>
            </a:r>
          </a:p>
          <a:p>
            <a:pPr marL="0" lvl="0" indent="0" eaLnBrk="1" hangingPunct="1">
              <a:spcBef>
                <a:spcPct val="0"/>
              </a:spcBef>
              <a:buNone/>
            </a:pPr>
            <a:r>
              <a:rPr lang="en-US" altLang="zh-CN" sz="2400" dirty="0">
                <a:solidFill>
                  <a:srgbClr val="000000"/>
                </a:solidFill>
              </a:rPr>
              <a:t>}</a:t>
            </a:r>
          </a:p>
        </p:txBody>
      </p:sp>
      <p:sp>
        <p:nvSpPr>
          <p:cNvPr id="12298" name="Text Box 12"/>
          <p:cNvSpPr txBox="1"/>
          <p:nvPr/>
        </p:nvSpPr>
        <p:spPr>
          <a:xfrm>
            <a:off x="119336" y="116632"/>
            <a:ext cx="4896544" cy="460375"/>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solidFill>
                  <a:srgbClr val="000000"/>
                </a:solidFill>
                <a:latin typeface="等线" panose="02010600030101010101" pitchFamily="2" charset="-122"/>
                <a:ea typeface="等线" panose="02010600030101010101" pitchFamily="2" charset="-122"/>
              </a:rPr>
              <a:t>[</a:t>
            </a:r>
            <a:r>
              <a:rPr lang="zh-CN" altLang="en-US" sz="2400" dirty="0" smtClean="0">
                <a:solidFill>
                  <a:srgbClr val="000000"/>
                </a:solidFill>
                <a:latin typeface="等线" panose="02010600030101010101" pitchFamily="2" charset="-122"/>
                <a:ea typeface="等线" panose="02010600030101010101" pitchFamily="2" charset="-122"/>
              </a:rPr>
              <a:t>例</a:t>
            </a:r>
            <a:r>
              <a:rPr lang="en-US" altLang="zh-CN" sz="2400" dirty="0" smtClean="0">
                <a:solidFill>
                  <a:srgbClr val="000000"/>
                </a:solidFill>
                <a:latin typeface="等线" panose="02010600030101010101" pitchFamily="2" charset="-122"/>
                <a:ea typeface="等线" panose="02010600030101010101" pitchFamily="2" charset="-122"/>
              </a:rPr>
              <a:t>9.2]</a:t>
            </a:r>
            <a:r>
              <a:rPr lang="zh-CN" altLang="en-US" sz="2400" dirty="0" smtClean="0">
                <a:solidFill>
                  <a:srgbClr val="000000"/>
                </a:solidFill>
                <a:latin typeface="等线" panose="02010600030101010101" pitchFamily="2" charset="-122"/>
                <a:ea typeface="等线" panose="02010600030101010101" pitchFamily="2" charset="-122"/>
              </a:rPr>
              <a:t>职工类实例化</a:t>
            </a:r>
            <a:endParaRPr lang="en-US" altLang="zh-CN" sz="2400" dirty="0">
              <a:solidFill>
                <a:srgbClr val="000000"/>
              </a:solidFill>
              <a:latin typeface="等线" panose="02010600030101010101" pitchFamily="2" charset="-122"/>
              <a:ea typeface="等线" panose="02010600030101010101" pitchFamily="2" charset="-122"/>
            </a:endParaRPr>
          </a:p>
        </p:txBody>
      </p:sp>
      <p:sp>
        <p:nvSpPr>
          <p:cNvPr id="11" name="云形标注 10"/>
          <p:cNvSpPr/>
          <p:nvPr/>
        </p:nvSpPr>
        <p:spPr bwMode="auto">
          <a:xfrm>
            <a:off x="7051744" y="260648"/>
            <a:ext cx="4660879" cy="2304256"/>
          </a:xfrm>
          <a:prstGeom prst="cloudCallout">
            <a:avLst>
              <a:gd name="adj1" fmla="val 4979"/>
              <a:gd name="adj2" fmla="val 103251"/>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eaLnBrk="1" hangingPunct="1">
              <a:spcBef>
                <a:spcPct val="50000"/>
              </a:spcBef>
            </a:pPr>
            <a:r>
              <a:rPr lang="zh-CN" altLang="en-US" sz="2000" b="0" dirty="0" smtClean="0">
                <a:solidFill>
                  <a:srgbClr val="000000"/>
                </a:solidFill>
              </a:rPr>
              <a:t>可替换为</a:t>
            </a:r>
            <a:r>
              <a:rPr lang="zh-CN" altLang="en-US" sz="2000" b="0" dirty="0">
                <a:solidFill>
                  <a:srgbClr val="000000"/>
                </a:solidFill>
              </a:rPr>
              <a:t>如下形式吗</a:t>
            </a:r>
            <a:r>
              <a:rPr lang="zh-CN" altLang="en-US" sz="2000" b="0" dirty="0" smtClean="0">
                <a:solidFill>
                  <a:srgbClr val="000000"/>
                </a:solidFill>
              </a:rPr>
              <a:t>？</a:t>
            </a:r>
            <a:endParaRPr lang="en-US" altLang="zh-CN" sz="2000" b="0" dirty="0" smtClean="0">
              <a:solidFill>
                <a:srgbClr val="000000"/>
              </a:solidFill>
            </a:endParaRPr>
          </a:p>
          <a:p>
            <a:pPr lvl="0" eaLnBrk="1" hangingPunct="1">
              <a:spcBef>
                <a:spcPct val="50000"/>
              </a:spcBef>
            </a:pPr>
            <a:r>
              <a:rPr lang="en-US" altLang="zh-CN" sz="2000" b="0" dirty="0">
                <a:solidFill>
                  <a:srgbClr val="000000"/>
                </a:solidFill>
              </a:rPr>
              <a:t>s.name= "</a:t>
            </a:r>
            <a:r>
              <a:rPr lang="en-US" altLang="zh-CN" sz="2000" b="0" dirty="0" err="1" smtClean="0">
                <a:solidFill>
                  <a:srgbClr val="000000"/>
                </a:solidFill>
              </a:rPr>
              <a:t>WangQiang</a:t>
            </a:r>
            <a:r>
              <a:rPr lang="en-US" altLang="zh-CN" sz="2000" b="0" dirty="0">
                <a:solidFill>
                  <a:srgbClr val="000000"/>
                </a:solidFill>
              </a:rPr>
              <a:t>"</a:t>
            </a:r>
          </a:p>
          <a:p>
            <a:pPr lvl="0" eaLnBrk="1" hangingPunct="1">
              <a:spcBef>
                <a:spcPct val="50000"/>
              </a:spcBef>
            </a:pPr>
            <a:r>
              <a:rPr lang="en-US" altLang="zh-CN" sz="2000" b="0" dirty="0" err="1">
                <a:solidFill>
                  <a:srgbClr val="000000"/>
                </a:solidFill>
              </a:rPr>
              <a:t>s.sex</a:t>
            </a:r>
            <a:r>
              <a:rPr lang="en-US" altLang="zh-CN" sz="2000" b="0" dirty="0" smtClean="0">
                <a:solidFill>
                  <a:srgbClr val="000000"/>
                </a:solidFill>
              </a:rPr>
              <a:t>='m</a:t>
            </a:r>
            <a:r>
              <a:rPr lang="en-US" altLang="zh-CN" sz="2000" b="0" dirty="0">
                <a:solidFill>
                  <a:srgbClr val="000000"/>
                </a:solidFill>
              </a:rPr>
              <a:t>'</a:t>
            </a:r>
            <a:r>
              <a:rPr lang="en-US" altLang="zh-CN" sz="2000" b="0" dirty="0" smtClean="0">
                <a:solidFill>
                  <a:srgbClr val="000000"/>
                </a:solidFill>
              </a:rPr>
              <a:t>;</a:t>
            </a:r>
            <a:endParaRPr lang="en-US" altLang="zh-CN" sz="2000" b="0" dirty="0">
              <a:solidFill>
                <a:srgbClr val="000000"/>
              </a:solidFill>
            </a:endParaRPr>
          </a:p>
          <a:p>
            <a:pPr lvl="0" eaLnBrk="1" hangingPunct="1">
              <a:spcBef>
                <a:spcPct val="50000"/>
              </a:spcBef>
            </a:pPr>
            <a:r>
              <a:rPr lang="en-US" altLang="zh-CN" sz="2000" b="0" dirty="0" err="1" smtClean="0">
                <a:solidFill>
                  <a:srgbClr val="000000"/>
                </a:solidFill>
              </a:rPr>
              <a:t>s.wage</a:t>
            </a:r>
            <a:r>
              <a:rPr lang="en-US" altLang="zh-CN" sz="2000" b="0" dirty="0" smtClean="0">
                <a:solidFill>
                  <a:srgbClr val="000000"/>
                </a:solidFill>
              </a:rPr>
              <a:t>=1526</a:t>
            </a:r>
            <a:endParaRPr lang="zh-CN" altLang="en-US" sz="2000" b="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1">
                                            <p:txEl>
                                              <p:pRg st="3" end="3"/>
                                            </p:txEl>
                                          </p:spTgt>
                                        </p:tgtEl>
                                        <p:attrNameLst>
                                          <p:attrName>style.visibility</p:attrName>
                                        </p:attrNameLst>
                                      </p:cBhvr>
                                      <p:to>
                                        <p:strVal val="visible"/>
                                      </p:to>
                                    </p:set>
                                    <p:anim calcmode="lin" valueType="num">
                                      <p:cBhvr additive="base">
                                        <p:cTn id="7" dur="5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4"/>
          <p:cNvSpPr txBox="1"/>
          <p:nvPr/>
        </p:nvSpPr>
        <p:spPr>
          <a:xfrm>
            <a:off x="119336" y="45085"/>
            <a:ext cx="8642350" cy="1615827"/>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dirty="0" smtClean="0">
                <a:solidFill>
                  <a:srgbClr val="000000"/>
                </a:solidFill>
                <a:latin typeface="等线" panose="02010600030101010101" pitchFamily="2" charset="-122"/>
                <a:ea typeface="等线" panose="02010600030101010101" pitchFamily="2" charset="-122"/>
              </a:rPr>
              <a:t>9.2.3 </a:t>
            </a:r>
            <a:r>
              <a:rPr lang="zh-CN" altLang="en-US" dirty="0">
                <a:solidFill>
                  <a:srgbClr val="000000"/>
                </a:solidFill>
                <a:latin typeface="等线" panose="02010600030101010101" pitchFamily="2" charset="-122"/>
                <a:ea typeface="等线" panose="02010600030101010101" pitchFamily="2" charset="-122"/>
              </a:rPr>
              <a:t>对象</a:t>
            </a:r>
            <a:r>
              <a:rPr lang="zh-CN" altLang="en-US" dirty="0" smtClean="0">
                <a:solidFill>
                  <a:srgbClr val="000000"/>
                </a:solidFill>
                <a:latin typeface="等线" panose="02010600030101010101" pitchFamily="2" charset="-122"/>
                <a:ea typeface="等线" panose="02010600030101010101" pitchFamily="2" charset="-122"/>
              </a:rPr>
              <a:t>的创建与释放</a:t>
            </a:r>
            <a:endParaRPr lang="en-US" altLang="zh-CN" dirty="0" smtClean="0">
              <a:solidFill>
                <a:srgbClr val="000000"/>
              </a:solidFill>
              <a:latin typeface="等线" panose="02010600030101010101" pitchFamily="2" charset="-122"/>
              <a:ea typeface="等线" panose="02010600030101010101" pitchFamily="2" charset="-122"/>
            </a:endParaRPr>
          </a:p>
          <a:p>
            <a:pPr marL="0" lvl="0" indent="0" eaLnBrk="1" hangingPunct="1">
              <a:spcBef>
                <a:spcPts val="600"/>
              </a:spcBef>
              <a:spcAft>
                <a:spcPts val="600"/>
              </a:spcAft>
              <a:buNone/>
            </a:pPr>
            <a:r>
              <a:rPr lang="en-US" altLang="zh-CN" sz="2600" dirty="0" smtClean="0">
                <a:solidFill>
                  <a:srgbClr val="000000"/>
                </a:solidFill>
                <a:latin typeface="等线" panose="02010600030101010101" pitchFamily="2" charset="-122"/>
                <a:ea typeface="等线" panose="02010600030101010101" pitchFamily="2" charset="-122"/>
              </a:rPr>
              <a:t>1</a:t>
            </a:r>
            <a:r>
              <a:rPr lang="en-US" altLang="zh-CN" sz="2600" dirty="0">
                <a:solidFill>
                  <a:srgbClr val="000000"/>
                </a:solidFill>
                <a:latin typeface="等线" panose="02010600030101010101" pitchFamily="2" charset="-122"/>
                <a:ea typeface="等线" panose="02010600030101010101" pitchFamily="2" charset="-122"/>
              </a:rPr>
              <a:t>.</a:t>
            </a:r>
            <a:r>
              <a:rPr lang="zh-CN" altLang="en-US" sz="2600" dirty="0">
                <a:solidFill>
                  <a:srgbClr val="000000"/>
                </a:solidFill>
                <a:latin typeface="等线" panose="02010600030101010101" pitchFamily="2" charset="-122"/>
                <a:ea typeface="等线" panose="02010600030101010101" pitchFamily="2" charset="-122"/>
              </a:rPr>
              <a:t>构造</a:t>
            </a:r>
            <a:r>
              <a:rPr lang="zh-CN" altLang="en-US" sz="2600" dirty="0" smtClean="0">
                <a:solidFill>
                  <a:srgbClr val="000000"/>
                </a:solidFill>
                <a:latin typeface="等线" panose="02010600030101010101" pitchFamily="2" charset="-122"/>
                <a:ea typeface="等线" panose="02010600030101010101" pitchFamily="2" charset="-122"/>
              </a:rPr>
              <a:t>函数</a:t>
            </a:r>
            <a:r>
              <a:rPr lang="en-US" altLang="zh-CN" sz="2600" dirty="0" smtClean="0">
                <a:solidFill>
                  <a:srgbClr val="000000"/>
                </a:solidFill>
                <a:latin typeface="等线" panose="02010600030101010101" pitchFamily="2" charset="-122"/>
                <a:ea typeface="等线" panose="02010600030101010101" pitchFamily="2" charset="-122"/>
              </a:rPr>
              <a:t>—</a:t>
            </a:r>
            <a:r>
              <a:rPr lang="zh-CN" altLang="en-US" sz="2600" dirty="0" smtClean="0">
                <a:solidFill>
                  <a:srgbClr val="000000"/>
                </a:solidFill>
                <a:latin typeface="等线" panose="02010600030101010101" pitchFamily="2" charset="-122"/>
                <a:ea typeface="等线" panose="02010600030101010101" pitchFamily="2" charset="-122"/>
              </a:rPr>
              <a:t>用于初始化对象</a:t>
            </a:r>
            <a:endParaRPr lang="zh-CN" altLang="en-US" sz="2600" dirty="0">
              <a:solidFill>
                <a:srgbClr val="000000"/>
              </a:solidFill>
              <a:latin typeface="等线" panose="02010600030101010101" pitchFamily="2" charset="-122"/>
              <a:ea typeface="等线" panose="02010600030101010101" pitchFamily="2" charset="-122"/>
            </a:endParaRPr>
          </a:p>
          <a:p>
            <a:pPr marL="0" lvl="0" indent="0" eaLnBrk="1" hangingPunct="1">
              <a:spcBef>
                <a:spcPts val="600"/>
              </a:spcBef>
              <a:spcAft>
                <a:spcPts val="600"/>
              </a:spcAft>
              <a:buNone/>
            </a:pPr>
            <a:r>
              <a:rPr lang="en-US" altLang="zh-CN" sz="2600" dirty="0">
                <a:solidFill>
                  <a:srgbClr val="000000"/>
                </a:solidFill>
                <a:latin typeface="等线" panose="02010600030101010101" pitchFamily="2" charset="-122"/>
                <a:ea typeface="等线" panose="02010600030101010101" pitchFamily="2" charset="-122"/>
              </a:rPr>
              <a:t>[</a:t>
            </a:r>
            <a:r>
              <a:rPr lang="zh-CN" altLang="en-US" sz="2600" dirty="0" smtClean="0">
                <a:solidFill>
                  <a:srgbClr val="000000"/>
                </a:solidFill>
                <a:latin typeface="等线" panose="02010600030101010101" pitchFamily="2" charset="-122"/>
                <a:ea typeface="等线" panose="02010600030101010101" pitchFamily="2" charset="-122"/>
              </a:rPr>
              <a:t>例</a:t>
            </a:r>
            <a:r>
              <a:rPr lang="en-US" altLang="zh-CN" sz="2600" dirty="0" smtClean="0">
                <a:solidFill>
                  <a:srgbClr val="000000"/>
                </a:solidFill>
                <a:latin typeface="等线" panose="02010600030101010101" pitchFamily="2" charset="-122"/>
                <a:ea typeface="等线" panose="02010600030101010101" pitchFamily="2" charset="-122"/>
              </a:rPr>
              <a:t>9.3] </a:t>
            </a:r>
            <a:r>
              <a:rPr lang="zh-CN" altLang="en-US" sz="2600" dirty="0" smtClean="0">
                <a:solidFill>
                  <a:srgbClr val="000000"/>
                </a:solidFill>
                <a:latin typeface="等线" panose="02010600030101010101" pitchFamily="2" charset="-122"/>
                <a:ea typeface="等线" panose="02010600030101010101" pitchFamily="2" charset="-122"/>
              </a:rPr>
              <a:t>看</a:t>
            </a:r>
            <a:r>
              <a:rPr lang="zh-CN" altLang="en-US" sz="2600" dirty="0">
                <a:solidFill>
                  <a:srgbClr val="000000"/>
                </a:solidFill>
                <a:latin typeface="等线" panose="02010600030101010101" pitchFamily="2" charset="-122"/>
                <a:ea typeface="等线" panose="02010600030101010101" pitchFamily="2" charset="-122"/>
              </a:rPr>
              <a:t>引例的另一种实现</a:t>
            </a:r>
          </a:p>
        </p:txBody>
      </p:sp>
      <p:sp>
        <p:nvSpPr>
          <p:cNvPr id="13315" name="Text Box 22" descr="蓝色砂纸"/>
          <p:cNvSpPr txBox="1"/>
          <p:nvPr/>
        </p:nvSpPr>
        <p:spPr>
          <a:xfrm>
            <a:off x="119336" y="1866914"/>
            <a:ext cx="6408712" cy="4893647"/>
          </a:xfrm>
          <a:prstGeom prst="rect">
            <a:avLst/>
          </a:prstGeom>
          <a:noFill/>
          <a:ln w="12700">
            <a:solidFill>
              <a:srgbClr val="C00000"/>
            </a:solid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a:solidFill>
                  <a:srgbClr val="000000"/>
                </a:solidFill>
              </a:rPr>
              <a:t>#include  &lt;iostream&gt;</a:t>
            </a:r>
          </a:p>
          <a:p>
            <a:pPr marL="0" lvl="0" indent="0" eaLnBrk="1" hangingPunct="1">
              <a:spcBef>
                <a:spcPct val="0"/>
              </a:spcBef>
              <a:buNone/>
            </a:pPr>
            <a:r>
              <a:rPr lang="en-US" altLang="zh-CN" sz="2400" dirty="0">
                <a:solidFill>
                  <a:srgbClr val="000000"/>
                </a:solidFill>
              </a:rPr>
              <a:t>using  namespace std;</a:t>
            </a:r>
          </a:p>
          <a:p>
            <a:pPr marL="0" lvl="0" indent="0" eaLnBrk="1" hangingPunct="1">
              <a:spcBef>
                <a:spcPct val="0"/>
              </a:spcBef>
              <a:buNone/>
            </a:pPr>
            <a:r>
              <a:rPr lang="en-US" altLang="zh-CN" sz="2400" dirty="0">
                <a:solidFill>
                  <a:srgbClr val="000000"/>
                </a:solidFill>
              </a:rPr>
              <a:t>class Circle			</a:t>
            </a:r>
          </a:p>
          <a:p>
            <a:pPr marL="0" lvl="0" indent="0" eaLnBrk="1" hangingPunct="1">
              <a:spcBef>
                <a:spcPct val="0"/>
              </a:spcBef>
              <a:buNone/>
            </a:pPr>
            <a:r>
              <a:rPr lang="en-US" altLang="zh-CN" sz="2400" dirty="0">
                <a:solidFill>
                  <a:srgbClr val="000000"/>
                </a:solidFill>
              </a:rPr>
              <a:t>{private:  			</a:t>
            </a:r>
          </a:p>
          <a:p>
            <a:pPr marL="0" lvl="0" indent="0" eaLnBrk="1" hangingPunct="1">
              <a:spcBef>
                <a:spcPct val="0"/>
              </a:spcBef>
              <a:buNone/>
            </a:pPr>
            <a:r>
              <a:rPr lang="en-US" altLang="zh-CN" sz="2400" dirty="0">
                <a:solidFill>
                  <a:srgbClr val="000000"/>
                </a:solidFill>
              </a:rPr>
              <a:t>   double x,y,r; </a:t>
            </a:r>
          </a:p>
          <a:p>
            <a:pPr marL="0" lvl="0" indent="0" eaLnBrk="1" hangingPunct="1">
              <a:spcBef>
                <a:spcPct val="0"/>
              </a:spcBef>
              <a:buNone/>
            </a:pPr>
            <a:r>
              <a:rPr lang="en-US" altLang="zh-CN" sz="2400" dirty="0">
                <a:solidFill>
                  <a:srgbClr val="000000"/>
                </a:solidFill>
              </a:rPr>
              <a:t> public:  				</a:t>
            </a:r>
          </a:p>
          <a:p>
            <a:pPr marL="0" lvl="0" indent="0" eaLnBrk="1" hangingPunct="1">
              <a:spcBef>
                <a:spcPct val="0"/>
              </a:spcBef>
              <a:buNone/>
            </a:pPr>
            <a:r>
              <a:rPr lang="en-US" altLang="zh-CN" sz="2400" dirty="0">
                <a:solidFill>
                  <a:srgbClr val="000000"/>
                </a:solidFill>
              </a:rPr>
              <a:t>   void print()			</a:t>
            </a:r>
          </a:p>
          <a:p>
            <a:pPr marL="0" lvl="0" indent="0" eaLnBrk="1" hangingPunct="1">
              <a:spcBef>
                <a:spcPct val="0"/>
              </a:spcBef>
              <a:buNone/>
            </a:pPr>
            <a:r>
              <a:rPr lang="en-US" altLang="zh-CN" sz="2400" dirty="0">
                <a:solidFill>
                  <a:srgbClr val="000000"/>
                </a:solidFill>
              </a:rPr>
              <a:t>  {cout&lt;&lt;"</a:t>
            </a:r>
            <a:r>
              <a:rPr lang="zh-CN" altLang="en-US" sz="2400" dirty="0">
                <a:solidFill>
                  <a:srgbClr val="000000"/>
                </a:solidFill>
              </a:rPr>
              <a:t>圆心</a:t>
            </a:r>
            <a:r>
              <a:rPr lang="en-US" altLang="zh-CN" sz="2400" dirty="0">
                <a:solidFill>
                  <a:srgbClr val="000000"/>
                </a:solidFill>
              </a:rPr>
              <a:t>:("&lt;&lt;x&lt;&lt;","&lt;&lt;y&lt;&lt;")"&lt;&lt;endl; </a:t>
            </a:r>
          </a:p>
          <a:p>
            <a:pPr marL="0" lvl="0" indent="0" eaLnBrk="1" hangingPunct="1">
              <a:spcBef>
                <a:spcPct val="0"/>
              </a:spcBef>
              <a:buNone/>
            </a:pPr>
            <a:r>
              <a:rPr lang="en-US" altLang="zh-CN" sz="2400" dirty="0">
                <a:solidFill>
                  <a:srgbClr val="000000"/>
                </a:solidFill>
              </a:rPr>
              <a:t>    cout&lt;&lt;"</a:t>
            </a:r>
            <a:r>
              <a:rPr lang="zh-CN" altLang="en-US" sz="2400" dirty="0">
                <a:solidFill>
                  <a:srgbClr val="000000"/>
                </a:solidFill>
              </a:rPr>
              <a:t>半径</a:t>
            </a:r>
            <a:r>
              <a:rPr lang="en-US" altLang="zh-CN" sz="2400" dirty="0">
                <a:solidFill>
                  <a:srgbClr val="000000"/>
                </a:solidFill>
              </a:rPr>
              <a:t>:"&lt;&lt;r&lt;&lt;endl;</a:t>
            </a:r>
          </a:p>
          <a:p>
            <a:pPr marL="0" lvl="0" indent="0" eaLnBrk="1" hangingPunct="1">
              <a:spcBef>
                <a:spcPct val="0"/>
              </a:spcBef>
              <a:buNone/>
            </a:pPr>
            <a:r>
              <a:rPr lang="en-US" altLang="zh-CN" sz="2400" dirty="0">
                <a:solidFill>
                  <a:srgbClr val="000000"/>
                </a:solidFill>
              </a:rPr>
              <a:t>  }</a:t>
            </a:r>
          </a:p>
          <a:p>
            <a:pPr marL="0" lvl="0" indent="0" eaLnBrk="1" hangingPunct="1">
              <a:spcBef>
                <a:spcPct val="0"/>
              </a:spcBef>
              <a:buNone/>
            </a:pPr>
            <a:r>
              <a:rPr lang="en-US" altLang="zh-CN" sz="2400" dirty="0">
                <a:solidFill>
                  <a:srgbClr val="C00000"/>
                </a:solidFill>
              </a:rPr>
              <a:t>Circle</a:t>
            </a:r>
            <a:r>
              <a:rPr lang="en-US" altLang="zh-CN" sz="2400" dirty="0">
                <a:solidFill>
                  <a:srgbClr val="000000"/>
                </a:solidFill>
              </a:rPr>
              <a:t>(double x1,double y1,double r1)</a:t>
            </a:r>
          </a:p>
          <a:p>
            <a:pPr marL="0" lvl="0" indent="0" eaLnBrk="1" hangingPunct="1">
              <a:spcBef>
                <a:spcPct val="0"/>
              </a:spcBef>
              <a:buNone/>
            </a:pPr>
            <a:r>
              <a:rPr lang="en-US" altLang="zh-CN" sz="2400" dirty="0">
                <a:solidFill>
                  <a:srgbClr val="000000"/>
                </a:solidFill>
              </a:rPr>
              <a:t>    { x=x1; 	y=y1; 	  r=r1;}</a:t>
            </a:r>
          </a:p>
          <a:p>
            <a:pPr marL="0" lvl="0" indent="0" eaLnBrk="1" hangingPunct="1">
              <a:spcBef>
                <a:spcPct val="0"/>
              </a:spcBef>
              <a:buNone/>
            </a:pPr>
            <a:r>
              <a:rPr lang="en-US" altLang="zh-CN" sz="2400" dirty="0">
                <a:solidFill>
                  <a:srgbClr val="000000"/>
                </a:solidFill>
              </a:rPr>
              <a:t>};</a:t>
            </a:r>
          </a:p>
        </p:txBody>
      </p:sp>
      <p:sp>
        <p:nvSpPr>
          <p:cNvPr id="13316" name="Text Box 23" descr="蓝色砂纸"/>
          <p:cNvSpPr txBox="1"/>
          <p:nvPr/>
        </p:nvSpPr>
        <p:spPr>
          <a:xfrm>
            <a:off x="6803542" y="3429000"/>
            <a:ext cx="3916288" cy="3230245"/>
          </a:xfrm>
          <a:prstGeom prst="rect">
            <a:avLst/>
          </a:prstGeom>
          <a:noFill/>
          <a:ln w="12700">
            <a:solidFill>
              <a:srgbClr val="C00000"/>
            </a:solid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en-US" altLang="zh-CN" sz="2400" dirty="0">
                <a:solidFill>
                  <a:srgbClr val="000000"/>
                </a:solidFill>
              </a:rPr>
              <a:t>int main()</a:t>
            </a:r>
          </a:p>
          <a:p>
            <a:pPr marL="0" lvl="0" indent="0" algn="just" eaLnBrk="1" hangingPunct="1">
              <a:spcBef>
                <a:spcPct val="0"/>
              </a:spcBef>
              <a:buNone/>
            </a:pPr>
            <a:r>
              <a:rPr lang="en-US" altLang="zh-CN" sz="2400" dirty="0">
                <a:solidFill>
                  <a:srgbClr val="000000"/>
                </a:solidFill>
              </a:rPr>
              <a:t>{</a:t>
            </a:r>
          </a:p>
          <a:p>
            <a:pPr marL="0" lvl="0" indent="0" algn="just" eaLnBrk="1" hangingPunct="1">
              <a:spcBef>
                <a:spcPct val="0"/>
              </a:spcBef>
              <a:buNone/>
            </a:pPr>
            <a:r>
              <a:rPr lang="en-US" altLang="zh-CN" sz="2400" dirty="0">
                <a:solidFill>
                  <a:srgbClr val="000000"/>
                </a:solidFill>
              </a:rPr>
              <a:t> </a:t>
            </a:r>
            <a:r>
              <a:rPr lang="en-US" altLang="zh-CN" sz="2400" dirty="0" smtClean="0">
                <a:solidFill>
                  <a:srgbClr val="000000"/>
                </a:solidFill>
              </a:rPr>
              <a:t>    </a:t>
            </a:r>
            <a:r>
              <a:rPr lang="en-US" altLang="zh-CN" sz="2400" dirty="0">
                <a:solidFill>
                  <a:srgbClr val="000000"/>
                </a:solidFill>
              </a:rPr>
              <a:t>Circle p (0,0,2);</a:t>
            </a:r>
          </a:p>
          <a:p>
            <a:pPr marL="0" lvl="0" indent="0" algn="just" eaLnBrk="1" hangingPunct="1">
              <a:spcBef>
                <a:spcPct val="0"/>
              </a:spcBef>
              <a:buNone/>
            </a:pPr>
            <a:r>
              <a:rPr lang="en-US" altLang="zh-CN" sz="2400" dirty="0">
                <a:solidFill>
                  <a:srgbClr val="000000"/>
                </a:solidFill>
              </a:rPr>
              <a:t>  </a:t>
            </a:r>
            <a:r>
              <a:rPr lang="en-US" altLang="zh-CN" sz="2400" dirty="0" smtClean="0">
                <a:solidFill>
                  <a:srgbClr val="000000"/>
                </a:solidFill>
              </a:rPr>
              <a:t>   </a:t>
            </a:r>
            <a:r>
              <a:rPr lang="en-US" altLang="zh-CN" sz="2400" dirty="0" err="1" smtClean="0">
                <a:solidFill>
                  <a:srgbClr val="000000"/>
                </a:solidFill>
              </a:rPr>
              <a:t>p.print</a:t>
            </a:r>
            <a:r>
              <a:rPr lang="en-US" altLang="zh-CN" sz="2400" dirty="0">
                <a:solidFill>
                  <a:srgbClr val="000000"/>
                </a:solidFill>
              </a:rPr>
              <a:t>();</a:t>
            </a:r>
          </a:p>
          <a:p>
            <a:pPr marL="0" lvl="0" indent="0" eaLnBrk="1" hangingPunct="1">
              <a:spcBef>
                <a:spcPct val="0"/>
              </a:spcBef>
              <a:buNone/>
            </a:pPr>
            <a:r>
              <a:rPr lang="en-US" altLang="zh-CN" sz="2400" dirty="0">
                <a:solidFill>
                  <a:srgbClr val="000000"/>
                </a:solidFill>
              </a:rPr>
              <a:t> </a:t>
            </a:r>
            <a:r>
              <a:rPr lang="en-US" altLang="zh-CN" sz="2400" dirty="0" smtClean="0">
                <a:solidFill>
                  <a:srgbClr val="000000"/>
                </a:solidFill>
              </a:rPr>
              <a:t>    </a:t>
            </a:r>
            <a:r>
              <a:rPr lang="en-US" altLang="zh-CN" sz="2400" dirty="0">
                <a:solidFill>
                  <a:srgbClr val="000000"/>
                </a:solidFill>
              </a:rPr>
              <a:t>system("pause");</a:t>
            </a:r>
          </a:p>
          <a:p>
            <a:pPr marL="0" lvl="0" indent="0" eaLnBrk="1" hangingPunct="1">
              <a:spcBef>
                <a:spcPct val="0"/>
              </a:spcBef>
              <a:buNone/>
            </a:pPr>
            <a:r>
              <a:rPr lang="en-US" altLang="zh-CN" sz="2400" dirty="0">
                <a:solidFill>
                  <a:srgbClr val="000000"/>
                </a:solidFill>
              </a:rPr>
              <a:t>  </a:t>
            </a:r>
            <a:r>
              <a:rPr lang="en-US" altLang="zh-CN" sz="2400" dirty="0" smtClean="0">
                <a:solidFill>
                  <a:srgbClr val="000000"/>
                </a:solidFill>
              </a:rPr>
              <a:t>   return </a:t>
            </a:r>
            <a:r>
              <a:rPr lang="en-US" altLang="zh-CN" sz="2400" dirty="0">
                <a:solidFill>
                  <a:srgbClr val="000000"/>
                </a:solidFill>
              </a:rPr>
              <a:t>0;</a:t>
            </a:r>
          </a:p>
          <a:p>
            <a:pPr marL="0" lvl="0" indent="0" algn="just" eaLnBrk="1" hangingPunct="1">
              <a:spcBef>
                <a:spcPct val="0"/>
              </a:spcBef>
              <a:buNone/>
            </a:pPr>
            <a:r>
              <a:rPr lang="en-US" altLang="zh-CN" sz="2400" dirty="0">
                <a:solidFill>
                  <a:srgbClr val="000000"/>
                </a:solidFill>
              </a:rPr>
              <a:t> }</a:t>
            </a:r>
          </a:p>
          <a:p>
            <a:pPr marL="0" lvl="0" indent="0" algn="ctr" eaLnBrk="1" hangingPunct="1">
              <a:spcBef>
                <a:spcPct val="50000"/>
              </a:spcBef>
              <a:buNone/>
            </a:pPr>
            <a:endParaRPr lang="en-US" altLang="zh-CN" sz="2400" dirty="0">
              <a:solidFill>
                <a:srgbClr val="000000"/>
              </a:solidFill>
            </a:endParaRPr>
          </a:p>
        </p:txBody>
      </p:sp>
      <p:sp>
        <p:nvSpPr>
          <p:cNvPr id="9" name="云形标注 8"/>
          <p:cNvSpPr/>
          <p:nvPr/>
        </p:nvSpPr>
        <p:spPr bwMode="auto">
          <a:xfrm>
            <a:off x="1631504" y="6328601"/>
            <a:ext cx="3456384" cy="431960"/>
          </a:xfrm>
          <a:prstGeom prst="cloudCallout">
            <a:avLst>
              <a:gd name="adj1" fmla="val -78582"/>
              <a:gd name="adj2" fmla="val -153412"/>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eaLnBrk="1" hangingPunct="1"/>
            <a:r>
              <a:rPr lang="zh-CN" altLang="en-US" sz="2000" b="0" dirty="0">
                <a:solidFill>
                  <a:srgbClr val="000000"/>
                </a:solidFill>
              </a:rPr>
              <a:t>构造</a:t>
            </a:r>
            <a:r>
              <a:rPr lang="zh-CN" altLang="en-US" sz="2000" b="0" dirty="0" smtClean="0">
                <a:solidFill>
                  <a:srgbClr val="000000"/>
                </a:solidFill>
              </a:rPr>
              <a:t>函数名同类</a:t>
            </a:r>
            <a:r>
              <a:rPr lang="zh-CN" altLang="en-US" sz="2000" b="0" dirty="0">
                <a:solidFill>
                  <a:srgbClr val="000000"/>
                </a:solidFill>
              </a:rPr>
              <a:t>名</a:t>
            </a:r>
          </a:p>
        </p:txBody>
      </p:sp>
      <p:sp>
        <p:nvSpPr>
          <p:cNvPr id="10" name="云形标注 9"/>
          <p:cNvSpPr/>
          <p:nvPr/>
        </p:nvSpPr>
        <p:spPr bwMode="auto">
          <a:xfrm>
            <a:off x="6888088" y="1700808"/>
            <a:ext cx="5112568" cy="1042555"/>
          </a:xfrm>
          <a:prstGeom prst="cloudCallout">
            <a:avLst>
              <a:gd name="adj1" fmla="val -23555"/>
              <a:gd name="adj2" fmla="val 197585"/>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eaLnBrk="1" hangingPunct="1"/>
            <a:r>
              <a:rPr lang="zh-CN" altLang="en-US" sz="2000" b="0" dirty="0">
                <a:solidFill>
                  <a:srgbClr val="000000"/>
                </a:solidFill>
              </a:rPr>
              <a:t>定义的同时初始化对象</a:t>
            </a:r>
          </a:p>
          <a:p>
            <a:pPr lvl="0" eaLnBrk="1" hangingPunct="1"/>
            <a:r>
              <a:rPr lang="zh-CN" altLang="en-US" sz="2000" b="0" dirty="0" smtClean="0">
                <a:solidFill>
                  <a:srgbClr val="000000"/>
                </a:solidFill>
              </a:rPr>
              <a:t>省略对成员</a:t>
            </a:r>
            <a:r>
              <a:rPr lang="zh-CN" altLang="en-US" sz="2000" b="0" dirty="0">
                <a:solidFill>
                  <a:srgbClr val="000000"/>
                </a:solidFill>
              </a:rPr>
              <a:t>函数的额外调用</a:t>
            </a:r>
          </a:p>
        </p:txBody>
      </p:sp>
      <p:sp>
        <p:nvSpPr>
          <p:cNvPr id="7" name="云形标注 6"/>
          <p:cNvSpPr/>
          <p:nvPr/>
        </p:nvSpPr>
        <p:spPr bwMode="auto">
          <a:xfrm>
            <a:off x="8832304" y="5733256"/>
            <a:ext cx="3456384" cy="720080"/>
          </a:xfrm>
          <a:prstGeom prst="cloudCallout">
            <a:avLst>
              <a:gd name="adj1" fmla="val -62179"/>
              <a:gd name="adj2" fmla="val -207204"/>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eaLnBrk="1" hangingPunct="1"/>
            <a:r>
              <a:rPr lang="zh-CN" altLang="en-US" sz="2000" b="0" dirty="0" smtClean="0">
                <a:solidFill>
                  <a:srgbClr val="000000"/>
                </a:solidFill>
              </a:rPr>
              <a:t>创建对象时系统自动调用构造函数</a:t>
            </a:r>
            <a:endParaRPr lang="zh-CN" altLang="en-US" sz="2000" b="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4"/>
          <p:cNvSpPr txBox="1"/>
          <p:nvPr/>
        </p:nvSpPr>
        <p:spPr>
          <a:xfrm>
            <a:off x="191344" y="116632"/>
            <a:ext cx="8785225" cy="327782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b="1" dirty="0">
                <a:solidFill>
                  <a:srgbClr val="C00000"/>
                </a:solidFill>
                <a:ea typeface="等线" panose="02010600030101010101" pitchFamily="2" charset="-122"/>
              </a:rPr>
              <a:t>构造</a:t>
            </a:r>
            <a:r>
              <a:rPr lang="zh-CN" altLang="en-US" sz="2400" b="1" dirty="0" smtClean="0">
                <a:solidFill>
                  <a:srgbClr val="C00000"/>
                </a:solidFill>
                <a:ea typeface="等线" panose="02010600030101010101" pitchFamily="2" charset="-122"/>
              </a:rPr>
              <a:t>函数的特点：</a:t>
            </a:r>
            <a:endParaRPr lang="zh-CN" altLang="en-US" sz="2400" b="1" dirty="0">
              <a:solidFill>
                <a:srgbClr val="C00000"/>
              </a:solidFill>
              <a:ea typeface="等线" panose="02010600030101010101" pitchFamily="2" charset="-122"/>
            </a:endParaRPr>
          </a:p>
          <a:p>
            <a:pPr marL="0" lvl="0" indent="0" eaLnBrk="1" hangingPunct="1">
              <a:spcBef>
                <a:spcPct val="0"/>
              </a:spcBef>
              <a:buNone/>
            </a:pPr>
            <a:endParaRPr lang="zh-CN" altLang="en-US" sz="2400" dirty="0">
              <a:solidFill>
                <a:srgbClr val="000000"/>
              </a:solidFill>
            </a:endParaRPr>
          </a:p>
          <a:p>
            <a:pPr marL="0" lvl="0" indent="0" eaLnBrk="1" hangingPunct="1">
              <a:spcBef>
                <a:spcPct val="0"/>
              </a:spcBef>
              <a:buNone/>
            </a:pPr>
            <a:endParaRPr lang="zh-CN" altLang="en-US" sz="2400" dirty="0">
              <a:solidFill>
                <a:srgbClr val="000000"/>
              </a:solidFill>
            </a:endParaRPr>
          </a:p>
          <a:p>
            <a:pPr marL="0" lvl="0" indent="0" eaLnBrk="1" hangingPunct="1">
              <a:spcBef>
                <a:spcPct val="0"/>
              </a:spcBef>
              <a:buNone/>
            </a:pPr>
            <a:endParaRPr lang="zh-CN" altLang="en-US" sz="2400" dirty="0">
              <a:solidFill>
                <a:srgbClr val="000000"/>
              </a:solidFill>
            </a:endParaRPr>
          </a:p>
          <a:p>
            <a:pPr marL="0" lvl="0" indent="0" eaLnBrk="1" hangingPunct="1">
              <a:spcBef>
                <a:spcPct val="0"/>
              </a:spcBef>
              <a:buNone/>
            </a:pPr>
            <a:endParaRPr lang="zh-CN" altLang="en-US" sz="2400" dirty="0">
              <a:solidFill>
                <a:srgbClr val="000000"/>
              </a:solidFill>
            </a:endParaRPr>
          </a:p>
          <a:p>
            <a:pPr marL="0" lvl="0" indent="0" eaLnBrk="1" hangingPunct="1">
              <a:spcBef>
                <a:spcPct val="0"/>
              </a:spcBef>
              <a:buNone/>
            </a:pPr>
            <a:endParaRPr lang="zh-CN" altLang="en-US" sz="2800" dirty="0">
              <a:solidFill>
                <a:srgbClr val="000000"/>
              </a:solidFill>
              <a:ea typeface="等线" panose="02010600030101010101" pitchFamily="2" charset="-122"/>
            </a:endParaRPr>
          </a:p>
          <a:p>
            <a:pPr marL="0" lvl="0" indent="0" eaLnBrk="1" hangingPunct="1">
              <a:spcBef>
                <a:spcPct val="0"/>
              </a:spcBef>
              <a:buNone/>
            </a:pPr>
            <a:endParaRPr lang="en-US" altLang="zh-CN" sz="2800" dirty="0" smtClean="0">
              <a:solidFill>
                <a:srgbClr val="000000"/>
              </a:solidFill>
              <a:ea typeface="等线" panose="02010600030101010101" pitchFamily="2" charset="-122"/>
            </a:endParaRPr>
          </a:p>
          <a:p>
            <a:pPr marL="0" lvl="0" indent="0" eaLnBrk="1" hangingPunct="1">
              <a:spcBef>
                <a:spcPts val="600"/>
              </a:spcBef>
              <a:spcAft>
                <a:spcPts val="600"/>
              </a:spcAft>
              <a:buNone/>
            </a:pPr>
            <a:endParaRPr lang="zh-CN" altLang="en-US" sz="2400" dirty="0">
              <a:solidFill>
                <a:srgbClr val="000000"/>
              </a:solidFill>
              <a:latin typeface="等线" panose="02010600030101010101" pitchFamily="2" charset="-122"/>
              <a:ea typeface="等线" panose="02010600030101010101" pitchFamily="2" charset="-122"/>
            </a:endParaRPr>
          </a:p>
        </p:txBody>
      </p:sp>
      <p:sp>
        <p:nvSpPr>
          <p:cNvPr id="14340" name="Rectangle 7"/>
          <p:cNvSpPr/>
          <p:nvPr/>
        </p:nvSpPr>
        <p:spPr>
          <a:xfrm>
            <a:off x="263352" y="836712"/>
            <a:ext cx="9001000" cy="2088232"/>
          </a:xfrm>
          <a:prstGeom prst="rect">
            <a:avLst/>
          </a:prstGeom>
          <a:noFill/>
          <a:ln w="12700" cap="flat" cmpd="sng">
            <a:solidFill>
              <a:srgbClr val="C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
                <a:schemeClr val="tx1"/>
              </a:buClr>
              <a:buFont typeface="Wingdings" panose="05000000000000000000" pitchFamily="2" charset="2"/>
              <a:buChar char="Ø"/>
            </a:pPr>
            <a:endParaRPr lang="en-US" altLang="zh-CN" sz="2200" dirty="0">
              <a:solidFill>
                <a:srgbClr val="000000"/>
              </a:solidFill>
            </a:endParaRPr>
          </a:p>
          <a:p>
            <a:pPr marL="0" lvl="0" indent="0" eaLnBrk="1" hangingPunct="1">
              <a:spcBef>
                <a:spcPts val="600"/>
              </a:spcBef>
              <a:spcAft>
                <a:spcPts val="600"/>
              </a:spcAft>
              <a:buClr>
                <a:srgbClr val="C00000"/>
              </a:buClr>
              <a:buFont typeface="Wingdings" panose="05000000000000000000" pitchFamily="2" charset="2"/>
              <a:buChar char="Ø"/>
            </a:pPr>
            <a:r>
              <a:rPr lang="zh-CN" altLang="en-US" sz="2400" dirty="0">
                <a:solidFill>
                  <a:srgbClr val="000000"/>
                </a:solidFill>
                <a:ea typeface="等线" panose="02010600030101010101" pitchFamily="2" charset="-122"/>
              </a:rPr>
              <a:t>是成员函数，可写在类体内，亦可写在类体外。</a:t>
            </a:r>
          </a:p>
          <a:p>
            <a:pPr marL="0" lvl="0" indent="0" eaLnBrk="1" hangingPunct="1">
              <a:spcBef>
                <a:spcPts val="600"/>
              </a:spcBef>
              <a:spcAft>
                <a:spcPts val="600"/>
              </a:spcAft>
              <a:buClr>
                <a:srgbClr val="C00000"/>
              </a:buClr>
              <a:buFont typeface="Wingdings" panose="05000000000000000000" pitchFamily="2" charset="2"/>
              <a:buChar char="Ø"/>
            </a:pPr>
            <a:r>
              <a:rPr lang="zh-CN" altLang="en-US" sz="2400" dirty="0">
                <a:solidFill>
                  <a:srgbClr val="000000"/>
                </a:solidFill>
                <a:ea typeface="等线" panose="02010600030101010101" pitchFamily="2" charset="-122"/>
              </a:rPr>
              <a:t>函数名同类名，不能指定函数类型，可以带参数。</a:t>
            </a:r>
          </a:p>
          <a:p>
            <a:pPr marL="0" lvl="0" indent="0" eaLnBrk="1" hangingPunct="1">
              <a:spcBef>
                <a:spcPts val="600"/>
              </a:spcBef>
              <a:spcAft>
                <a:spcPts val="600"/>
              </a:spcAft>
              <a:buClr>
                <a:srgbClr val="C00000"/>
              </a:buClr>
              <a:buFont typeface="Wingdings" panose="05000000000000000000" pitchFamily="2" charset="2"/>
              <a:buChar char="Ø"/>
            </a:pPr>
            <a:r>
              <a:rPr lang="zh-CN" altLang="en-US" sz="2400" dirty="0">
                <a:solidFill>
                  <a:srgbClr val="000000"/>
                </a:solidFill>
                <a:ea typeface="等线" panose="02010600030101010101" pitchFamily="2" charset="-122"/>
              </a:rPr>
              <a:t>可重载，即可定义多个参数个数不同的函数。</a:t>
            </a:r>
          </a:p>
          <a:p>
            <a:pPr marL="0" lvl="0" indent="0" eaLnBrk="1" hangingPunct="1">
              <a:spcBef>
                <a:spcPts val="600"/>
              </a:spcBef>
              <a:spcAft>
                <a:spcPts val="600"/>
              </a:spcAft>
              <a:buClr>
                <a:srgbClr val="C00000"/>
              </a:buClr>
              <a:buFont typeface="Wingdings" panose="05000000000000000000" pitchFamily="2" charset="2"/>
              <a:buChar char="Ø"/>
            </a:pPr>
            <a:r>
              <a:rPr lang="zh-CN" altLang="en-US" sz="2400" dirty="0">
                <a:solidFill>
                  <a:srgbClr val="000000"/>
                </a:solidFill>
                <a:ea typeface="等线" panose="02010600030101010101" pitchFamily="2" charset="-122"/>
              </a:rPr>
              <a:t>在创建对象时由系统自动调用，程序中不能直接调用</a:t>
            </a:r>
            <a:r>
              <a:rPr lang="zh-CN" altLang="en-US" sz="2200" dirty="0">
                <a:solidFill>
                  <a:srgbClr val="000000"/>
                </a:solidFill>
              </a:rPr>
              <a:t>。</a:t>
            </a:r>
          </a:p>
          <a:p>
            <a:pPr marL="0" lvl="0" indent="0" eaLnBrk="1" hangingPunct="1">
              <a:spcBef>
                <a:spcPct val="0"/>
              </a:spcBef>
              <a:buNone/>
            </a:pPr>
            <a:endParaRPr lang="zh-CN" altLang="en-US" sz="2200" dirty="0">
              <a:solidFill>
                <a:srgbClr val="000000"/>
              </a:solidFill>
            </a:endParaRPr>
          </a:p>
        </p:txBody>
      </p:sp>
      <p:sp>
        <p:nvSpPr>
          <p:cNvPr id="5" name="Text Box 6"/>
          <p:cNvSpPr txBox="1"/>
          <p:nvPr/>
        </p:nvSpPr>
        <p:spPr>
          <a:xfrm>
            <a:off x="2351584" y="4509120"/>
            <a:ext cx="4643120" cy="829945"/>
          </a:xfrm>
          <a:prstGeom prst="rect">
            <a:avLst/>
          </a:prstGeom>
          <a:noFill/>
          <a:ln w="12700">
            <a:solidFill>
              <a:srgbClr val="C00000"/>
            </a:solid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&lt;</a:t>
            </a:r>
            <a:r>
              <a:rPr lang="zh-CN" altLang="en-US" sz="2400" dirty="0">
                <a:solidFill>
                  <a:srgbClr val="000000"/>
                </a:solidFill>
                <a:latin typeface="等线" panose="02010600030101010101" pitchFamily="2" charset="-122"/>
                <a:ea typeface="等线" panose="02010600030101010101" pitchFamily="2" charset="-122"/>
              </a:rPr>
              <a:t>类名</a:t>
            </a:r>
            <a:r>
              <a:rPr lang="en-US" altLang="zh-CN" sz="2400" dirty="0">
                <a:solidFill>
                  <a:srgbClr val="000000"/>
                </a:solidFill>
                <a:latin typeface="等线" panose="02010600030101010101" pitchFamily="2" charset="-122"/>
                <a:ea typeface="等线" panose="02010600030101010101" pitchFamily="2" charset="-122"/>
              </a:rPr>
              <a:t>&gt;::&lt;</a:t>
            </a:r>
            <a:r>
              <a:rPr lang="zh-CN" altLang="en-US" sz="2400" dirty="0">
                <a:solidFill>
                  <a:srgbClr val="000000"/>
                </a:solidFill>
                <a:latin typeface="等线" panose="02010600030101010101" pitchFamily="2" charset="-122"/>
                <a:ea typeface="等线" panose="02010600030101010101" pitchFamily="2" charset="-122"/>
              </a:rPr>
              <a:t>缺省构造函数名</a:t>
            </a:r>
            <a:r>
              <a:rPr lang="en-US" altLang="zh-CN" sz="2400" dirty="0">
                <a:solidFill>
                  <a:srgbClr val="000000"/>
                </a:solidFill>
                <a:latin typeface="等线" panose="02010600030101010101" pitchFamily="2" charset="-122"/>
                <a:ea typeface="等线" panose="02010600030101010101" pitchFamily="2" charset="-122"/>
              </a:rPr>
              <a:t>&gt;( </a:t>
            </a:r>
            <a:r>
              <a:rPr lang="en-US" altLang="zh-CN" sz="2400" dirty="0" smtClean="0">
                <a:solidFill>
                  <a:srgbClr val="000000"/>
                </a:solidFill>
                <a:latin typeface="等线" panose="02010600030101010101" pitchFamily="2" charset="-122"/>
                <a:ea typeface="等线" panose="02010600030101010101" pitchFamily="2" charset="-122"/>
              </a:rPr>
              <a:t>)</a:t>
            </a:r>
          </a:p>
          <a:p>
            <a:pPr marL="0" lvl="0" indent="0" eaLnBrk="1" hangingPunct="1">
              <a:spcBef>
                <a:spcPct val="0"/>
              </a:spcBef>
              <a:buNone/>
            </a:pPr>
            <a:r>
              <a:rPr lang="en-US" altLang="zh-CN" sz="2400" dirty="0" smtClean="0">
                <a:solidFill>
                  <a:srgbClr val="000000"/>
                </a:solidFill>
                <a:latin typeface="等线" panose="02010600030101010101" pitchFamily="2" charset="-122"/>
                <a:ea typeface="等线" panose="02010600030101010101" pitchFamily="2" charset="-122"/>
              </a:rPr>
              <a:t>     {                         }</a:t>
            </a:r>
            <a:endParaRPr lang="en-US" altLang="zh-CN" sz="2400" dirty="0">
              <a:solidFill>
                <a:srgbClr val="000000"/>
              </a:solidFill>
              <a:latin typeface="等线" panose="02010600030101010101" pitchFamily="2" charset="-122"/>
              <a:ea typeface="等线" panose="02010600030101010101" pitchFamily="2" charset="-122"/>
            </a:endParaRPr>
          </a:p>
        </p:txBody>
      </p:sp>
      <p:sp>
        <p:nvSpPr>
          <p:cNvPr id="2" name="矩形 1"/>
          <p:cNvSpPr/>
          <p:nvPr/>
        </p:nvSpPr>
        <p:spPr>
          <a:xfrm>
            <a:off x="234048" y="3068960"/>
            <a:ext cx="10470464" cy="1132618"/>
          </a:xfrm>
          <a:prstGeom prst="rect">
            <a:avLst/>
          </a:prstGeom>
        </p:spPr>
        <p:txBody>
          <a:bodyPr wrap="square">
            <a:spAutoFit/>
          </a:bodyPr>
          <a:lstStyle/>
          <a:p>
            <a:pPr eaLnBrk="1" hangingPunct="1">
              <a:lnSpc>
                <a:spcPct val="120000"/>
              </a:lnSpc>
              <a:spcBef>
                <a:spcPts val="1200"/>
              </a:spcBef>
            </a:pPr>
            <a:r>
              <a:rPr lang="zh-CN" altLang="en-US" b="0" dirty="0">
                <a:solidFill>
                  <a:srgbClr val="000000"/>
                </a:solidFill>
                <a:latin typeface="等线" panose="02010600030101010101" pitchFamily="2" charset="-122"/>
                <a:ea typeface="等线" panose="02010600030101010101" pitchFamily="2" charset="-122"/>
              </a:rPr>
              <a:t>说明：</a:t>
            </a:r>
            <a:endParaRPr lang="zh-CN" altLang="en-US" sz="2000" b="0" dirty="0">
              <a:solidFill>
                <a:srgbClr val="000000"/>
              </a:solidFill>
            </a:endParaRPr>
          </a:p>
          <a:p>
            <a:pPr lvl="0" eaLnBrk="1" hangingPunct="1">
              <a:lnSpc>
                <a:spcPct val="120000"/>
              </a:lnSpc>
              <a:spcBef>
                <a:spcPts val="1200"/>
              </a:spcBef>
              <a:buClr>
                <a:srgbClr val="C00000"/>
              </a:buClr>
            </a:pPr>
            <a:r>
              <a:rPr lang="zh-CN" altLang="en-US" b="0" dirty="0">
                <a:solidFill>
                  <a:srgbClr val="000000"/>
                </a:solidFill>
                <a:latin typeface="等线" panose="02010600030101010101" pitchFamily="2" charset="-122"/>
                <a:ea typeface="等线" panose="02010600030101010101" pitchFamily="2" charset="-122"/>
              </a:rPr>
              <a:t>若</a:t>
            </a:r>
            <a:r>
              <a:rPr lang="zh-CN" altLang="en-US" b="0" dirty="0">
                <a:solidFill>
                  <a:srgbClr val="C00000"/>
                </a:solidFill>
                <a:latin typeface="等线" panose="02010600030101010101" pitchFamily="2" charset="-122"/>
                <a:ea typeface="等线" panose="02010600030101010101" pitchFamily="2" charset="-122"/>
              </a:rPr>
              <a:t>没有定义任何构造函数</a:t>
            </a:r>
            <a:r>
              <a:rPr lang="zh-CN" altLang="en-US" b="0" dirty="0">
                <a:solidFill>
                  <a:srgbClr val="000000"/>
                </a:solidFill>
                <a:latin typeface="等线" panose="02010600030101010101" pitchFamily="2" charset="-122"/>
                <a:ea typeface="等线" panose="02010600030101010101" pitchFamily="2" charset="-122"/>
              </a:rPr>
              <a:t>，系统会自动</a:t>
            </a:r>
            <a:r>
              <a:rPr lang="zh-CN" altLang="en-US" b="0" dirty="0" smtClean="0">
                <a:solidFill>
                  <a:srgbClr val="000000"/>
                </a:solidFill>
                <a:latin typeface="等线" panose="02010600030101010101" pitchFamily="2" charset="-122"/>
                <a:ea typeface="等线" panose="02010600030101010101" pitchFamily="2" charset="-122"/>
              </a:rPr>
              <a:t>生成无</a:t>
            </a:r>
            <a:r>
              <a:rPr lang="zh-CN" altLang="en-US" b="0" dirty="0">
                <a:solidFill>
                  <a:srgbClr val="000000"/>
                </a:solidFill>
                <a:latin typeface="等线" panose="02010600030101010101" pitchFamily="2" charset="-122"/>
                <a:ea typeface="等线" panose="02010600030101010101" pitchFamily="2" charset="-122"/>
              </a:rPr>
              <a:t>参的缺省构造</a:t>
            </a:r>
            <a:r>
              <a:rPr lang="zh-CN" altLang="en-US" b="0" dirty="0" smtClean="0">
                <a:solidFill>
                  <a:srgbClr val="000000"/>
                </a:solidFill>
                <a:latin typeface="等线" panose="02010600030101010101" pitchFamily="2" charset="-122"/>
                <a:ea typeface="等线" panose="02010600030101010101" pitchFamily="2" charset="-122"/>
              </a:rPr>
              <a:t>函数</a:t>
            </a:r>
            <a:r>
              <a:rPr lang="en-US" altLang="zh-CN" b="0" dirty="0" smtClean="0">
                <a:solidFill>
                  <a:srgbClr val="000000"/>
                </a:solidFill>
                <a:latin typeface="等线" panose="02010600030101010101" pitchFamily="2" charset="-122"/>
                <a:ea typeface="等线" panose="02010600030101010101" pitchFamily="2" charset="-122"/>
              </a:rPr>
              <a:t>,</a:t>
            </a:r>
            <a:r>
              <a:rPr lang="zh-CN" altLang="en-US" b="0" dirty="0" smtClean="0">
                <a:solidFill>
                  <a:srgbClr val="000000"/>
                </a:solidFill>
                <a:latin typeface="等线" panose="02010600030101010101" pitchFamily="2" charset="-122"/>
                <a:ea typeface="等线" panose="02010600030101010101" pitchFamily="2" charset="-122"/>
              </a:rPr>
              <a:t>形式如下：</a:t>
            </a:r>
            <a:endParaRPr lang="zh-CN" altLang="en-US" b="0" dirty="0">
              <a:solidFill>
                <a:srgbClr val="000000"/>
              </a:solidFill>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p:nvPr/>
        </p:nvSpPr>
        <p:spPr>
          <a:xfrm>
            <a:off x="191344" y="71646"/>
            <a:ext cx="8785225" cy="2613023"/>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smtClean="0">
                <a:solidFill>
                  <a:srgbClr val="000000"/>
                </a:solidFill>
                <a:latin typeface="等线" panose="02010600030101010101" pitchFamily="2" charset="-122"/>
                <a:ea typeface="等线" panose="02010600030101010101" pitchFamily="2" charset="-122"/>
              </a:rPr>
              <a:t>2.</a:t>
            </a:r>
            <a:r>
              <a:rPr lang="zh-CN" altLang="en-US" sz="2800" dirty="0">
                <a:solidFill>
                  <a:srgbClr val="000000"/>
                </a:solidFill>
                <a:latin typeface="等线" panose="02010600030101010101" pitchFamily="2" charset="-122"/>
                <a:ea typeface="等线" panose="02010600030101010101" pitchFamily="2" charset="-122"/>
              </a:rPr>
              <a:t>拷贝初始化构造函数</a:t>
            </a:r>
          </a:p>
          <a:p>
            <a:pPr marL="0" lvl="0" indent="0" eaLnBrk="1" hangingPunct="1">
              <a:spcBef>
                <a:spcPct val="0"/>
              </a:spcBef>
              <a:buNone/>
            </a:pPr>
            <a:r>
              <a:rPr lang="zh-CN" altLang="en-US" sz="2400" dirty="0">
                <a:solidFill>
                  <a:srgbClr val="000000"/>
                </a:solidFill>
              </a:rPr>
              <a:t>        </a:t>
            </a:r>
          </a:p>
          <a:p>
            <a:pPr marL="0" lvl="0" indent="0" eaLnBrk="1" hangingPunct="1">
              <a:lnSpc>
                <a:spcPct val="110000"/>
              </a:lnSpc>
              <a:spcBef>
                <a:spcPct val="0"/>
              </a:spcBef>
              <a:buNone/>
            </a:pPr>
            <a:r>
              <a:rPr lang="zh-CN" altLang="en-US" sz="2000" dirty="0">
                <a:solidFill>
                  <a:srgbClr val="000000"/>
                </a:solidFill>
              </a:rPr>
              <a:t>       </a:t>
            </a:r>
          </a:p>
          <a:p>
            <a:pPr marL="0" lvl="0" indent="0" eaLnBrk="1" hangingPunct="1">
              <a:lnSpc>
                <a:spcPct val="110000"/>
              </a:lnSpc>
              <a:spcBef>
                <a:spcPct val="0"/>
              </a:spcBef>
              <a:buNone/>
            </a:pPr>
            <a:endParaRPr lang="zh-CN" altLang="en-US" sz="2000" dirty="0">
              <a:solidFill>
                <a:srgbClr val="000000"/>
              </a:solidFill>
            </a:endParaRPr>
          </a:p>
          <a:p>
            <a:pPr marL="0" lvl="0" indent="0" eaLnBrk="1" hangingPunct="1">
              <a:lnSpc>
                <a:spcPct val="110000"/>
              </a:lnSpc>
              <a:spcBef>
                <a:spcPct val="0"/>
              </a:spcBef>
              <a:buNone/>
            </a:pPr>
            <a:endParaRPr lang="zh-CN" altLang="en-US" sz="2400" dirty="0">
              <a:solidFill>
                <a:srgbClr val="000000"/>
              </a:solidFill>
              <a:latin typeface="等线" panose="02010600030101010101" pitchFamily="2" charset="-122"/>
              <a:ea typeface="等线" panose="02010600030101010101" pitchFamily="2" charset="-122"/>
            </a:endParaRPr>
          </a:p>
          <a:p>
            <a:pPr marL="0" lvl="0" indent="0" eaLnBrk="1" hangingPunct="1">
              <a:lnSpc>
                <a:spcPct val="110000"/>
              </a:lnSpc>
              <a:spcBef>
                <a:spcPts val="1800"/>
              </a:spcBef>
              <a:buNone/>
            </a:pPr>
            <a:r>
              <a:rPr lang="en-US" altLang="zh-CN" sz="2400" dirty="0">
                <a:solidFill>
                  <a:srgbClr val="000000"/>
                </a:solidFill>
                <a:latin typeface="等线" panose="02010600030101010101" pitchFamily="2" charset="-122"/>
                <a:ea typeface="等线" panose="02010600030101010101" pitchFamily="2" charset="-122"/>
              </a:rPr>
              <a:t>[</a:t>
            </a:r>
            <a:r>
              <a:rPr lang="zh-CN" altLang="en-US" sz="2400" dirty="0" smtClean="0">
                <a:solidFill>
                  <a:srgbClr val="000000"/>
                </a:solidFill>
                <a:latin typeface="等线" panose="02010600030101010101" pitchFamily="2" charset="-122"/>
                <a:ea typeface="等线" panose="02010600030101010101" pitchFamily="2" charset="-122"/>
              </a:rPr>
              <a:t>例</a:t>
            </a:r>
            <a:r>
              <a:rPr lang="en-US" altLang="zh-CN" sz="2400" dirty="0" smtClean="0">
                <a:solidFill>
                  <a:srgbClr val="000000"/>
                </a:solidFill>
                <a:latin typeface="等线" panose="02010600030101010101" pitchFamily="2" charset="-122"/>
                <a:ea typeface="等线" panose="02010600030101010101" pitchFamily="2" charset="-122"/>
              </a:rPr>
              <a:t>9.4]</a:t>
            </a:r>
            <a:endParaRPr lang="en-US" altLang="zh-CN" sz="2400" dirty="0">
              <a:solidFill>
                <a:srgbClr val="000000"/>
              </a:solidFill>
              <a:latin typeface="等线" panose="02010600030101010101" pitchFamily="2" charset="-122"/>
              <a:ea typeface="等线" panose="02010600030101010101" pitchFamily="2" charset="-122"/>
            </a:endParaRPr>
          </a:p>
        </p:txBody>
      </p:sp>
      <p:sp>
        <p:nvSpPr>
          <p:cNvPr id="18435" name="Text Box 5"/>
          <p:cNvSpPr txBox="1"/>
          <p:nvPr/>
        </p:nvSpPr>
        <p:spPr>
          <a:xfrm>
            <a:off x="263734" y="2720801"/>
            <a:ext cx="5086350" cy="4092575"/>
          </a:xfrm>
          <a:prstGeom prst="rect">
            <a:avLst/>
          </a:prstGeom>
          <a:noFill/>
          <a:ln w="12700">
            <a:solidFill>
              <a:srgbClr val="C00000"/>
            </a:solid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dirty="0">
                <a:solidFill>
                  <a:srgbClr val="000000"/>
                </a:solidFill>
              </a:rPr>
              <a:t>#include  &lt;iostream&gt;</a:t>
            </a:r>
          </a:p>
          <a:p>
            <a:pPr marL="0" lvl="0" indent="0" eaLnBrk="1" hangingPunct="1">
              <a:spcBef>
                <a:spcPct val="0"/>
              </a:spcBef>
              <a:buNone/>
            </a:pPr>
            <a:r>
              <a:rPr lang="en-US" altLang="zh-CN" sz="2000" dirty="0">
                <a:solidFill>
                  <a:srgbClr val="000000"/>
                </a:solidFill>
              </a:rPr>
              <a:t>using  namespace std;</a:t>
            </a:r>
          </a:p>
          <a:p>
            <a:pPr marL="0" lvl="0" indent="0" algn="just" eaLnBrk="1" hangingPunct="1">
              <a:spcBef>
                <a:spcPct val="0"/>
              </a:spcBef>
              <a:buNone/>
            </a:pPr>
            <a:r>
              <a:rPr lang="en-US" altLang="zh-CN" sz="2000" dirty="0">
                <a:solidFill>
                  <a:srgbClr val="000000"/>
                </a:solidFill>
              </a:rPr>
              <a:t>class Circle1</a:t>
            </a:r>
          </a:p>
          <a:p>
            <a:pPr marL="0" lvl="0" indent="0" algn="just" eaLnBrk="1" hangingPunct="1">
              <a:spcBef>
                <a:spcPct val="0"/>
              </a:spcBef>
              <a:buNone/>
            </a:pPr>
            <a:r>
              <a:rPr lang="en-US" altLang="zh-CN" sz="2000" dirty="0">
                <a:solidFill>
                  <a:srgbClr val="000000"/>
                </a:solidFill>
              </a:rPr>
              <a:t>{</a:t>
            </a:r>
          </a:p>
          <a:p>
            <a:pPr marL="0" lvl="0" indent="0" algn="just" eaLnBrk="1" hangingPunct="1">
              <a:spcBef>
                <a:spcPct val="0"/>
              </a:spcBef>
              <a:buNone/>
            </a:pPr>
            <a:r>
              <a:rPr lang="en-US" altLang="zh-CN" sz="2000" dirty="0">
                <a:solidFill>
                  <a:srgbClr val="000000"/>
                </a:solidFill>
              </a:rPr>
              <a:t>private:  </a:t>
            </a:r>
          </a:p>
          <a:p>
            <a:pPr marL="0" lvl="0" indent="0" algn="just" eaLnBrk="1" hangingPunct="1">
              <a:spcBef>
                <a:spcPct val="0"/>
              </a:spcBef>
              <a:buNone/>
            </a:pPr>
            <a:r>
              <a:rPr lang="en-US" altLang="zh-CN" sz="2000" dirty="0">
                <a:solidFill>
                  <a:srgbClr val="000000"/>
                </a:solidFill>
              </a:rPr>
              <a:t>     double x,y,r,s; </a:t>
            </a:r>
          </a:p>
          <a:p>
            <a:pPr marL="0" lvl="0" indent="0" algn="just" eaLnBrk="1" hangingPunct="1">
              <a:spcBef>
                <a:spcPct val="0"/>
              </a:spcBef>
              <a:buNone/>
            </a:pPr>
            <a:r>
              <a:rPr lang="en-US" altLang="zh-CN" sz="2000" dirty="0">
                <a:solidFill>
                  <a:srgbClr val="000000"/>
                </a:solidFill>
              </a:rPr>
              <a:t> public:  </a:t>
            </a:r>
          </a:p>
          <a:p>
            <a:pPr marL="0" lvl="0" indent="0" algn="just" eaLnBrk="1" hangingPunct="1">
              <a:spcBef>
                <a:spcPct val="0"/>
              </a:spcBef>
              <a:buNone/>
            </a:pPr>
            <a:r>
              <a:rPr lang="en-US" altLang="zh-CN" sz="2000" dirty="0">
                <a:solidFill>
                  <a:srgbClr val="000000"/>
                </a:solidFill>
              </a:rPr>
              <a:t>     void print()</a:t>
            </a:r>
          </a:p>
          <a:p>
            <a:pPr marL="0" lvl="0" indent="0" algn="just" eaLnBrk="1" hangingPunct="1">
              <a:spcBef>
                <a:spcPct val="0"/>
              </a:spcBef>
              <a:buNone/>
            </a:pPr>
            <a:r>
              <a:rPr lang="en-US" altLang="zh-CN" sz="2000" dirty="0">
                <a:solidFill>
                  <a:srgbClr val="000000"/>
                </a:solidFill>
              </a:rPr>
              <a:t> {cout&lt;&lt;"</a:t>
            </a:r>
            <a:r>
              <a:rPr lang="zh-CN" altLang="en-US" sz="2000" dirty="0">
                <a:solidFill>
                  <a:srgbClr val="000000"/>
                </a:solidFill>
              </a:rPr>
              <a:t>圆心</a:t>
            </a:r>
            <a:r>
              <a:rPr lang="en-US" altLang="zh-CN" sz="2000" dirty="0">
                <a:solidFill>
                  <a:srgbClr val="000000"/>
                </a:solidFill>
              </a:rPr>
              <a:t>:("&lt;&lt;x&lt;&lt;","&lt;&lt;y&lt;&lt;")"&lt;&lt;endl; </a:t>
            </a:r>
          </a:p>
          <a:p>
            <a:pPr marL="0" lvl="0" indent="0" algn="just" eaLnBrk="1" hangingPunct="1">
              <a:spcBef>
                <a:spcPct val="0"/>
              </a:spcBef>
              <a:buNone/>
            </a:pPr>
            <a:r>
              <a:rPr lang="en-US" altLang="zh-CN" sz="2000" dirty="0">
                <a:solidFill>
                  <a:srgbClr val="000000"/>
                </a:solidFill>
              </a:rPr>
              <a:t>  cout&lt;&lt;"</a:t>
            </a:r>
            <a:r>
              <a:rPr lang="zh-CN" altLang="en-US" sz="2000" dirty="0">
                <a:solidFill>
                  <a:srgbClr val="000000"/>
                </a:solidFill>
              </a:rPr>
              <a:t>半径</a:t>
            </a:r>
            <a:r>
              <a:rPr lang="en-US" altLang="zh-CN" sz="2000" dirty="0">
                <a:solidFill>
                  <a:srgbClr val="000000"/>
                </a:solidFill>
              </a:rPr>
              <a:t>:"&lt;&lt;r&lt;&lt;endl;</a:t>
            </a:r>
          </a:p>
          <a:p>
            <a:pPr marL="0" lvl="0" indent="0" algn="just" eaLnBrk="1" hangingPunct="1">
              <a:spcBef>
                <a:spcPct val="0"/>
              </a:spcBef>
              <a:buNone/>
            </a:pPr>
            <a:r>
              <a:rPr lang="en-US" altLang="zh-CN" sz="2000" dirty="0">
                <a:solidFill>
                  <a:srgbClr val="000000"/>
                </a:solidFill>
              </a:rPr>
              <a:t> }</a:t>
            </a:r>
          </a:p>
          <a:p>
            <a:pPr marL="0" lvl="0" indent="0" algn="just" eaLnBrk="1" hangingPunct="1">
              <a:spcBef>
                <a:spcPct val="0"/>
              </a:spcBef>
              <a:buNone/>
            </a:pPr>
            <a:r>
              <a:rPr lang="en-US" altLang="zh-CN" sz="2000" dirty="0">
                <a:solidFill>
                  <a:srgbClr val="000000"/>
                </a:solidFill>
              </a:rPr>
              <a:t>    Circle1(double x1,double y1,double r1)</a:t>
            </a:r>
          </a:p>
          <a:p>
            <a:pPr marL="0" lvl="0" indent="0" algn="just" eaLnBrk="1" hangingPunct="1">
              <a:spcBef>
                <a:spcPct val="0"/>
              </a:spcBef>
              <a:buNone/>
            </a:pPr>
            <a:r>
              <a:rPr lang="en-US" altLang="zh-CN" sz="2000" dirty="0">
                <a:solidFill>
                  <a:srgbClr val="000000"/>
                </a:solidFill>
              </a:rPr>
              <a:t>    {  x=x1;  y=y1;  r=r1;}</a:t>
            </a:r>
          </a:p>
        </p:txBody>
      </p:sp>
      <p:sp>
        <p:nvSpPr>
          <p:cNvPr id="18436" name="Text Box 6"/>
          <p:cNvSpPr txBox="1"/>
          <p:nvPr/>
        </p:nvSpPr>
        <p:spPr>
          <a:xfrm>
            <a:off x="7860655" y="2579766"/>
            <a:ext cx="3563937" cy="4076700"/>
          </a:xfrm>
          <a:prstGeom prst="rect">
            <a:avLst/>
          </a:prstGeom>
          <a:noFill/>
          <a:ln w="12700">
            <a:solidFill>
              <a:srgbClr val="C00000"/>
            </a:solid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lnSpc>
                <a:spcPct val="110000"/>
              </a:lnSpc>
              <a:spcBef>
                <a:spcPct val="0"/>
              </a:spcBef>
              <a:buNone/>
            </a:pPr>
            <a:r>
              <a:rPr lang="en-US" altLang="zh-CN" sz="2400" dirty="0">
                <a:solidFill>
                  <a:srgbClr val="000000"/>
                </a:solidFill>
              </a:rPr>
              <a:t>Circle1( Circle1 &amp;p)	</a:t>
            </a:r>
          </a:p>
          <a:p>
            <a:pPr marL="0" lvl="0" indent="0" algn="just" eaLnBrk="1" hangingPunct="1">
              <a:lnSpc>
                <a:spcPct val="110000"/>
              </a:lnSpc>
              <a:spcBef>
                <a:spcPct val="0"/>
              </a:spcBef>
              <a:buNone/>
            </a:pPr>
            <a:r>
              <a:rPr lang="en-US" altLang="zh-CN" sz="2400" dirty="0">
                <a:solidFill>
                  <a:srgbClr val="000000"/>
                </a:solidFill>
              </a:rPr>
              <a:t>{x=p.x;  y=p.y,  r=p.r;}</a:t>
            </a:r>
          </a:p>
          <a:p>
            <a:pPr marL="0" lvl="0" indent="0" algn="just" eaLnBrk="1" hangingPunct="1">
              <a:lnSpc>
                <a:spcPct val="110000"/>
              </a:lnSpc>
              <a:spcBef>
                <a:spcPct val="0"/>
              </a:spcBef>
              <a:buNone/>
            </a:pPr>
            <a:r>
              <a:rPr lang="en-US" altLang="zh-CN" sz="2400" dirty="0">
                <a:solidFill>
                  <a:srgbClr val="000000"/>
                </a:solidFill>
              </a:rPr>
              <a:t>};</a:t>
            </a:r>
          </a:p>
          <a:p>
            <a:pPr marL="0" lvl="0" indent="0" algn="just" eaLnBrk="1" hangingPunct="1">
              <a:lnSpc>
                <a:spcPct val="110000"/>
              </a:lnSpc>
              <a:spcBef>
                <a:spcPct val="0"/>
              </a:spcBef>
              <a:buNone/>
            </a:pPr>
            <a:r>
              <a:rPr lang="en-US" altLang="zh-CN" sz="2400" dirty="0">
                <a:solidFill>
                  <a:srgbClr val="000000"/>
                </a:solidFill>
              </a:rPr>
              <a:t>int main()</a:t>
            </a:r>
          </a:p>
          <a:p>
            <a:pPr marL="0" lvl="0" indent="0" algn="just" eaLnBrk="1" hangingPunct="1">
              <a:lnSpc>
                <a:spcPct val="110000"/>
              </a:lnSpc>
              <a:spcBef>
                <a:spcPct val="0"/>
              </a:spcBef>
              <a:buNone/>
            </a:pPr>
            <a:r>
              <a:rPr lang="en-US" altLang="zh-CN" sz="2400" dirty="0">
                <a:solidFill>
                  <a:srgbClr val="000000"/>
                </a:solidFill>
              </a:rPr>
              <a:t>{Circle1 p1(0,0,2),p2(p1);</a:t>
            </a:r>
          </a:p>
          <a:p>
            <a:pPr marL="0" lvl="0" indent="0" algn="just" eaLnBrk="1" hangingPunct="1">
              <a:lnSpc>
                <a:spcPct val="110000"/>
              </a:lnSpc>
              <a:spcBef>
                <a:spcPct val="0"/>
              </a:spcBef>
              <a:buNone/>
            </a:pPr>
            <a:r>
              <a:rPr lang="en-US" altLang="zh-CN" sz="2400" dirty="0">
                <a:solidFill>
                  <a:srgbClr val="000000"/>
                </a:solidFill>
              </a:rPr>
              <a:t>   p1.print();</a:t>
            </a:r>
          </a:p>
          <a:p>
            <a:pPr marL="0" lvl="0" indent="0" algn="just" eaLnBrk="1" hangingPunct="1">
              <a:lnSpc>
                <a:spcPct val="110000"/>
              </a:lnSpc>
              <a:spcBef>
                <a:spcPct val="0"/>
              </a:spcBef>
              <a:buNone/>
            </a:pPr>
            <a:r>
              <a:rPr lang="en-US" altLang="zh-CN" sz="2400" dirty="0">
                <a:solidFill>
                  <a:srgbClr val="000000"/>
                </a:solidFill>
              </a:rPr>
              <a:t>   p2.print();</a:t>
            </a:r>
          </a:p>
          <a:p>
            <a:pPr marL="0" lvl="0" indent="0" eaLnBrk="1" hangingPunct="1">
              <a:spcBef>
                <a:spcPct val="0"/>
              </a:spcBef>
              <a:buNone/>
            </a:pPr>
            <a:r>
              <a:rPr lang="en-US" altLang="zh-CN" sz="2400" dirty="0">
                <a:solidFill>
                  <a:srgbClr val="000000"/>
                </a:solidFill>
              </a:rPr>
              <a:t>   system("pause");</a:t>
            </a:r>
          </a:p>
          <a:p>
            <a:pPr marL="0" lvl="0" indent="0" eaLnBrk="1" hangingPunct="1">
              <a:spcBef>
                <a:spcPct val="0"/>
              </a:spcBef>
              <a:buNone/>
            </a:pPr>
            <a:r>
              <a:rPr lang="en-US" altLang="zh-CN" sz="2400" dirty="0">
                <a:solidFill>
                  <a:srgbClr val="000000"/>
                </a:solidFill>
              </a:rPr>
              <a:t>   return 0;</a:t>
            </a:r>
          </a:p>
          <a:p>
            <a:pPr marL="0" lvl="0" indent="0" algn="just" eaLnBrk="1" hangingPunct="1">
              <a:lnSpc>
                <a:spcPct val="110000"/>
              </a:lnSpc>
              <a:spcBef>
                <a:spcPct val="0"/>
              </a:spcBef>
              <a:buNone/>
            </a:pPr>
            <a:r>
              <a:rPr lang="en-US" altLang="zh-CN" sz="2400" dirty="0">
                <a:solidFill>
                  <a:srgbClr val="000000"/>
                </a:solidFill>
              </a:rPr>
              <a:t>}</a:t>
            </a:r>
          </a:p>
        </p:txBody>
      </p:sp>
      <p:sp>
        <p:nvSpPr>
          <p:cNvPr id="18437" name="Text Box 19"/>
          <p:cNvSpPr txBox="1"/>
          <p:nvPr/>
        </p:nvSpPr>
        <p:spPr>
          <a:xfrm>
            <a:off x="263734" y="625366"/>
            <a:ext cx="6248400" cy="1492716"/>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30000"/>
              </a:lnSpc>
              <a:spcBef>
                <a:spcPct val="0"/>
              </a:spcBef>
              <a:buClr>
                <a:srgbClr val="C00000"/>
              </a:buClr>
              <a:buFont typeface="Wingdings" panose="05000000000000000000" pitchFamily="2" charset="2"/>
              <a:buChar char="Ø"/>
            </a:pPr>
            <a:r>
              <a:rPr lang="zh-CN" altLang="en-US" sz="2400" dirty="0">
                <a:solidFill>
                  <a:srgbClr val="000000"/>
                </a:solidFill>
                <a:ea typeface="等线" panose="02010600030101010101" pitchFamily="2" charset="-122"/>
              </a:rPr>
              <a:t>用于用已知对象初始化被创建的同类对象</a:t>
            </a:r>
          </a:p>
          <a:p>
            <a:pPr marL="0" lvl="0" indent="0" eaLnBrk="1" hangingPunct="1">
              <a:lnSpc>
                <a:spcPct val="130000"/>
              </a:lnSpc>
              <a:spcBef>
                <a:spcPct val="0"/>
              </a:spcBef>
              <a:buClr>
                <a:srgbClr val="C00000"/>
              </a:buClr>
              <a:buFont typeface="Wingdings" panose="05000000000000000000" pitchFamily="2" charset="2"/>
              <a:buChar char="Ø"/>
            </a:pPr>
            <a:r>
              <a:rPr lang="zh-CN" altLang="en-US" sz="2400" dirty="0">
                <a:solidFill>
                  <a:srgbClr val="000000"/>
                </a:solidFill>
                <a:ea typeface="等线" panose="02010600030101010101" pitchFamily="2" charset="-122"/>
              </a:rPr>
              <a:t>只有一个参数，且是对某个对象的引用</a:t>
            </a:r>
          </a:p>
          <a:p>
            <a:pPr marL="0" lvl="0" indent="0" eaLnBrk="1" hangingPunct="1">
              <a:lnSpc>
                <a:spcPct val="130000"/>
              </a:lnSpc>
              <a:spcBef>
                <a:spcPct val="0"/>
              </a:spcBef>
              <a:buClr>
                <a:srgbClr val="C00000"/>
              </a:buClr>
              <a:buFont typeface="Wingdings" panose="05000000000000000000" pitchFamily="2" charset="2"/>
              <a:buChar char="Ø"/>
            </a:pPr>
            <a:r>
              <a:rPr lang="zh-CN" altLang="en-US" sz="2400" dirty="0">
                <a:solidFill>
                  <a:srgbClr val="000000"/>
                </a:solidFill>
                <a:ea typeface="等线" panose="02010600030101010101" pitchFamily="2" charset="-122"/>
              </a:rPr>
              <a:t>常用于做函数的形参及返回值</a:t>
            </a:r>
          </a:p>
        </p:txBody>
      </p:sp>
      <p:sp>
        <p:nvSpPr>
          <p:cNvPr id="11" name="云形标注 10"/>
          <p:cNvSpPr/>
          <p:nvPr/>
        </p:nvSpPr>
        <p:spPr bwMode="auto">
          <a:xfrm>
            <a:off x="9269243" y="5784935"/>
            <a:ext cx="2912767" cy="728528"/>
          </a:xfrm>
          <a:prstGeom prst="cloudCallout">
            <a:avLst>
              <a:gd name="adj1" fmla="val 3597"/>
              <a:gd name="adj2" fmla="val -213976"/>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eaLnBrk="1" hangingPunct="1"/>
            <a:r>
              <a:rPr lang="zh-CN" altLang="en-US" sz="2000" b="0" dirty="0" smtClean="0">
                <a:solidFill>
                  <a:srgbClr val="000000"/>
                </a:solidFill>
                <a:latin typeface="等线" panose="02010600030101010101" pitchFamily="2" charset="-122"/>
                <a:ea typeface="等线" panose="02010600030101010101" pitchFamily="2" charset="-122"/>
              </a:rPr>
              <a:t>用已知对象初始化未知对象</a:t>
            </a:r>
            <a:endParaRPr lang="en-US" altLang="zh-CN" sz="2000" b="0" dirty="0">
              <a:solidFill>
                <a:srgbClr val="000000"/>
              </a:solidFill>
              <a:latin typeface="等线" panose="02010600030101010101" pitchFamily="2" charset="-122"/>
              <a:ea typeface="等线" panose="02010600030101010101" pitchFamily="2" charset="-122"/>
            </a:endParaRPr>
          </a:p>
        </p:txBody>
      </p:sp>
      <p:sp>
        <p:nvSpPr>
          <p:cNvPr id="12" name="云形标注 11"/>
          <p:cNvSpPr/>
          <p:nvPr/>
        </p:nvSpPr>
        <p:spPr bwMode="auto">
          <a:xfrm>
            <a:off x="8057259" y="1312845"/>
            <a:ext cx="3170727" cy="728528"/>
          </a:xfrm>
          <a:prstGeom prst="cloudCallout">
            <a:avLst>
              <a:gd name="adj1" fmla="val 12537"/>
              <a:gd name="adj2" fmla="val 144992"/>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eaLnBrk="1" hangingPunct="1"/>
            <a:r>
              <a:rPr lang="zh-CN" altLang="en-US" sz="2000" b="0" dirty="0">
                <a:solidFill>
                  <a:srgbClr val="000000"/>
                </a:solidFill>
                <a:latin typeface="等线" panose="02010600030101010101" pitchFamily="2" charset="-122"/>
                <a:ea typeface="等线" panose="02010600030101010101" pitchFamily="2" charset="-122"/>
              </a:rPr>
              <a:t>拷贝初始化构造函数</a:t>
            </a:r>
            <a:r>
              <a:rPr lang="en-US" altLang="zh-CN" sz="2000" b="0" dirty="0">
                <a:solidFill>
                  <a:srgbClr val="000000"/>
                </a:solidFill>
                <a:latin typeface="等线" panose="02010600030101010101" pitchFamily="2" charset="-122"/>
                <a:ea typeface="等线" panose="02010600030101010101" pitchFamily="2" charset="-122"/>
              </a:rPr>
              <a:t>(</a:t>
            </a:r>
            <a:r>
              <a:rPr lang="zh-CN" altLang="en-US" sz="2000" b="0" dirty="0">
                <a:solidFill>
                  <a:srgbClr val="000000"/>
                </a:solidFill>
                <a:latin typeface="等线" panose="02010600030101010101" pitchFamily="2" charset="-122"/>
                <a:ea typeface="等线" panose="02010600030101010101" pitchFamily="2" charset="-122"/>
              </a:rPr>
              <a:t>引用做参数</a:t>
            </a:r>
            <a:r>
              <a:rPr lang="en-US" altLang="zh-CN" sz="2000" b="0" dirty="0">
                <a:solidFill>
                  <a:srgbClr val="000000"/>
                </a:solidFill>
                <a:latin typeface="等线" panose="02010600030101010101" pitchFamily="2" charset="-122"/>
                <a:ea typeface="等线" panose="02010600030101010101" pitchFamily="2" charset="-122"/>
              </a:rPr>
              <a:t>)</a:t>
            </a:r>
          </a:p>
        </p:txBody>
      </p:sp>
    </p:spTree>
    <p:extLst>
      <p:ext uri="{BB962C8B-B14F-4D97-AF65-F5344CB8AC3E}">
        <p14:creationId xmlns:p14="http://schemas.microsoft.com/office/powerpoint/2010/main" val="134812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4"/>
          <p:cNvSpPr txBox="1"/>
          <p:nvPr/>
        </p:nvSpPr>
        <p:spPr>
          <a:xfrm>
            <a:off x="406674" y="188913"/>
            <a:ext cx="8713787" cy="46037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endParaRPr lang="zh-CN" altLang="zh-CN" sz="2400" dirty="0">
              <a:solidFill>
                <a:srgbClr val="000000"/>
              </a:solidFill>
            </a:endParaRPr>
          </a:p>
        </p:txBody>
      </p:sp>
      <p:sp>
        <p:nvSpPr>
          <p:cNvPr id="16387" name="Text Box 17"/>
          <p:cNvSpPr txBox="1"/>
          <p:nvPr/>
        </p:nvSpPr>
        <p:spPr>
          <a:xfrm>
            <a:off x="119336" y="0"/>
            <a:ext cx="10297144" cy="978729"/>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50000"/>
              </a:spcBef>
              <a:buNone/>
            </a:pPr>
            <a:r>
              <a:rPr lang="en-US" altLang="zh-CN" sz="2400" dirty="0">
                <a:solidFill>
                  <a:srgbClr val="000000"/>
                </a:solidFill>
                <a:latin typeface="等线" panose="02010600030101010101" pitchFamily="2" charset="-122"/>
                <a:ea typeface="等线" panose="02010600030101010101" pitchFamily="2" charset="-122"/>
              </a:rPr>
              <a:t>[</a:t>
            </a:r>
            <a:r>
              <a:rPr lang="zh-CN" altLang="en-US" sz="2400" dirty="0" smtClean="0">
                <a:solidFill>
                  <a:srgbClr val="000000"/>
                </a:solidFill>
                <a:latin typeface="等线" panose="02010600030101010101" pitchFamily="2" charset="-122"/>
                <a:ea typeface="等线" panose="02010600030101010101" pitchFamily="2" charset="-122"/>
              </a:rPr>
              <a:t>例</a:t>
            </a:r>
            <a:r>
              <a:rPr lang="en-US" altLang="zh-CN" sz="2400" dirty="0" smtClean="0">
                <a:solidFill>
                  <a:srgbClr val="000000"/>
                </a:solidFill>
                <a:latin typeface="等线" panose="02010600030101010101" pitchFamily="2" charset="-122"/>
                <a:ea typeface="等线" panose="02010600030101010101" pitchFamily="2" charset="-122"/>
              </a:rPr>
              <a:t>9.5]  </a:t>
            </a:r>
            <a:r>
              <a:rPr lang="zh-CN" altLang="en-US" sz="2400" dirty="0">
                <a:solidFill>
                  <a:srgbClr val="000000"/>
                </a:solidFill>
                <a:latin typeface="等线" panose="02010600030101010101" pitchFamily="2" charset="-122"/>
                <a:ea typeface="等线" panose="02010600030101010101" pitchFamily="2" charset="-122"/>
              </a:rPr>
              <a:t>定义一个复数类，具有初始化复数，输出复数以及求两个复数和的</a:t>
            </a:r>
            <a:r>
              <a:rPr lang="zh-CN" altLang="en-US" sz="2400" dirty="0" smtClean="0">
                <a:solidFill>
                  <a:srgbClr val="000000"/>
                </a:solidFill>
                <a:latin typeface="等线" panose="02010600030101010101" pitchFamily="2" charset="-122"/>
                <a:ea typeface="等线" panose="02010600030101010101" pitchFamily="2" charset="-122"/>
              </a:rPr>
              <a:t>功能</a:t>
            </a:r>
            <a:r>
              <a:rPr lang="zh-CN" altLang="en-US" sz="2400" dirty="0">
                <a:solidFill>
                  <a:srgbClr val="000000"/>
                </a:solidFill>
                <a:latin typeface="等线" panose="02010600030101010101" pitchFamily="2" charset="-122"/>
                <a:ea typeface="等线" panose="02010600030101010101" pitchFamily="2" charset="-122"/>
              </a:rPr>
              <a:t>，</a:t>
            </a:r>
            <a:r>
              <a:rPr lang="zh-CN" altLang="en-US" sz="2400" dirty="0" smtClean="0">
                <a:solidFill>
                  <a:srgbClr val="000000"/>
                </a:solidFill>
                <a:latin typeface="等线" panose="02010600030101010101" pitchFamily="2" charset="-122"/>
                <a:ea typeface="等线" panose="02010600030101010101" pitchFamily="2" charset="-122"/>
              </a:rPr>
              <a:t>要求初始化通过构造函数实现。</a:t>
            </a:r>
            <a:endParaRPr lang="zh-CN" altLang="en-US" sz="2400" dirty="0">
              <a:solidFill>
                <a:srgbClr val="000000"/>
              </a:solidFill>
              <a:latin typeface="等线" panose="02010600030101010101" pitchFamily="2" charset="-122"/>
              <a:ea typeface="等线" panose="02010600030101010101" pitchFamily="2" charset="-122"/>
            </a:endParaRPr>
          </a:p>
        </p:txBody>
      </p:sp>
      <p:sp>
        <p:nvSpPr>
          <p:cNvPr id="2" name="文本框 1"/>
          <p:cNvSpPr txBox="1"/>
          <p:nvPr/>
        </p:nvSpPr>
        <p:spPr>
          <a:xfrm>
            <a:off x="119336" y="1628800"/>
            <a:ext cx="9793088" cy="3231654"/>
          </a:xfrm>
          <a:prstGeom prst="rect">
            <a:avLst/>
          </a:prstGeom>
          <a:noFill/>
        </p:spPr>
        <p:txBody>
          <a:bodyPr wrap="square" rtlCol="0">
            <a:spAutoFit/>
          </a:bodyPr>
          <a:lstStyle/>
          <a:p>
            <a:pPr>
              <a:lnSpc>
                <a:spcPct val="150000"/>
              </a:lnSpc>
            </a:pPr>
            <a:r>
              <a:rPr lang="zh-CN" altLang="en-US" dirty="0">
                <a:solidFill>
                  <a:srgbClr val="C00000"/>
                </a:solidFill>
                <a:latin typeface="等线" panose="02010600030101010101" pitchFamily="2" charset="-122"/>
                <a:ea typeface="等线" panose="02010600030101010101" pitchFamily="2" charset="-122"/>
              </a:rPr>
              <a:t>思考</a:t>
            </a:r>
            <a:r>
              <a:rPr lang="zh-CN" altLang="en-US" dirty="0" smtClean="0">
                <a:solidFill>
                  <a:srgbClr val="C00000"/>
                </a:solidFill>
                <a:latin typeface="等线" panose="02010600030101010101" pitchFamily="2" charset="-122"/>
                <a:ea typeface="等线" panose="02010600030101010101" pitchFamily="2" charset="-122"/>
              </a:rPr>
              <a:t>：</a:t>
            </a:r>
            <a:endParaRPr lang="en-US" altLang="zh-CN" dirty="0" smtClean="0">
              <a:solidFill>
                <a:srgbClr val="C00000"/>
              </a:solidFill>
              <a:latin typeface="等线" panose="02010600030101010101" pitchFamily="2" charset="-122"/>
              <a:ea typeface="等线" panose="02010600030101010101" pitchFamily="2" charset="-122"/>
            </a:endParaRPr>
          </a:p>
          <a:p>
            <a:pPr marL="342900" indent="-342900">
              <a:lnSpc>
                <a:spcPct val="150000"/>
              </a:lnSpc>
              <a:buClr>
                <a:srgbClr val="C00000"/>
              </a:buClr>
              <a:buFont typeface="Wingdings" panose="05000000000000000000" pitchFamily="2" charset="2"/>
              <a:buChar char="Ø"/>
            </a:pPr>
            <a:r>
              <a:rPr lang="zh-CN" altLang="en-US" b="0" dirty="0">
                <a:solidFill>
                  <a:srgbClr val="000000"/>
                </a:solidFill>
                <a:latin typeface="等线" panose="02010600030101010101" pitchFamily="2" charset="-122"/>
                <a:ea typeface="等线" panose="02010600030101010101" pitchFamily="2" charset="-122"/>
              </a:rPr>
              <a:t>复数</a:t>
            </a:r>
            <a:r>
              <a:rPr lang="zh-CN" altLang="en-US" b="0" dirty="0" smtClean="0">
                <a:solidFill>
                  <a:srgbClr val="000000"/>
                </a:solidFill>
                <a:latin typeface="等线" panose="02010600030101010101" pitchFamily="2" charset="-122"/>
                <a:ea typeface="等线" panose="02010600030101010101" pitchFamily="2" charset="-122"/>
              </a:rPr>
              <a:t>类中的数据成员如何考虑？</a:t>
            </a:r>
            <a:endParaRPr lang="en-US" altLang="zh-CN" b="0" dirty="0" smtClean="0">
              <a:solidFill>
                <a:srgbClr val="000000"/>
              </a:solidFill>
              <a:latin typeface="等线" panose="02010600030101010101" pitchFamily="2" charset="-122"/>
              <a:ea typeface="等线" panose="02010600030101010101" pitchFamily="2" charset="-122"/>
            </a:endParaRPr>
          </a:p>
          <a:p>
            <a:pPr marL="342900" indent="-342900">
              <a:lnSpc>
                <a:spcPct val="150000"/>
              </a:lnSpc>
              <a:buClr>
                <a:srgbClr val="C00000"/>
              </a:buClr>
              <a:buFont typeface="Wingdings" panose="05000000000000000000" pitchFamily="2" charset="2"/>
              <a:buChar char="Ø"/>
            </a:pPr>
            <a:r>
              <a:rPr lang="zh-CN" altLang="en-US" b="0" dirty="0">
                <a:solidFill>
                  <a:srgbClr val="000000"/>
                </a:solidFill>
                <a:latin typeface="等线" panose="02010600030101010101" pitchFamily="2" charset="-122"/>
                <a:ea typeface="等线" panose="02010600030101010101" pitchFamily="2" charset="-122"/>
              </a:rPr>
              <a:t>作为加数的对象及和的对象哪个可以在定义对象时直接初始化</a:t>
            </a:r>
            <a:r>
              <a:rPr lang="zh-CN" altLang="en-US" b="0" dirty="0" smtClean="0">
                <a:solidFill>
                  <a:srgbClr val="000000"/>
                </a:solidFill>
                <a:latin typeface="等线" panose="02010600030101010101" pitchFamily="2" charset="-122"/>
                <a:ea typeface="等线" panose="02010600030101010101" pitchFamily="2" charset="-122"/>
              </a:rPr>
              <a:t>？</a:t>
            </a:r>
            <a:endParaRPr lang="en-US" altLang="zh-CN" b="0" dirty="0" smtClean="0">
              <a:solidFill>
                <a:srgbClr val="000000"/>
              </a:solidFill>
              <a:latin typeface="等线" panose="02010600030101010101" pitchFamily="2" charset="-122"/>
              <a:ea typeface="等线" panose="02010600030101010101" pitchFamily="2" charset="-122"/>
            </a:endParaRPr>
          </a:p>
          <a:p>
            <a:pPr marL="342900" indent="-342900">
              <a:lnSpc>
                <a:spcPct val="150000"/>
              </a:lnSpc>
              <a:buClr>
                <a:srgbClr val="C00000"/>
              </a:buClr>
              <a:buFont typeface="Wingdings" panose="05000000000000000000" pitchFamily="2" charset="2"/>
              <a:buChar char="Ø"/>
            </a:pPr>
            <a:r>
              <a:rPr lang="zh-CN" altLang="en-US" b="0" dirty="0" smtClean="0">
                <a:solidFill>
                  <a:srgbClr val="000000"/>
                </a:solidFill>
                <a:latin typeface="等线" panose="02010600030101010101" pitchFamily="2" charset="-122"/>
                <a:ea typeface="等线" panose="02010600030101010101" pitchFamily="2" charset="-122"/>
              </a:rPr>
              <a:t>按题意要求需要几个构造函数？</a:t>
            </a:r>
            <a:endParaRPr lang="en-US" altLang="zh-CN" b="0" dirty="0" smtClean="0">
              <a:solidFill>
                <a:srgbClr val="000000"/>
              </a:solidFill>
              <a:latin typeface="等线" panose="02010600030101010101" pitchFamily="2" charset="-122"/>
              <a:ea typeface="等线" panose="02010600030101010101" pitchFamily="2" charset="-122"/>
            </a:endParaRPr>
          </a:p>
          <a:p>
            <a:pPr marL="342900" indent="-342900">
              <a:lnSpc>
                <a:spcPct val="150000"/>
              </a:lnSpc>
              <a:buClr>
                <a:srgbClr val="C00000"/>
              </a:buClr>
              <a:buFont typeface="Wingdings" panose="05000000000000000000" pitchFamily="2" charset="2"/>
              <a:buChar char="Ø"/>
            </a:pPr>
            <a:r>
              <a:rPr lang="zh-CN" altLang="en-US" b="0" dirty="0" smtClean="0">
                <a:solidFill>
                  <a:srgbClr val="000000"/>
                </a:solidFill>
                <a:latin typeface="等线" panose="02010600030101010101" pitchFamily="2" charset="-122"/>
                <a:ea typeface="等线" panose="02010600030101010101" pitchFamily="2" charset="-122"/>
              </a:rPr>
              <a:t>求复数和的成员函数中的参数和返回值如何考虑？</a:t>
            </a:r>
            <a:endParaRPr lang="en-US" altLang="zh-CN" b="0" dirty="0" smtClean="0">
              <a:solidFill>
                <a:srgbClr val="000000"/>
              </a:solidFill>
              <a:latin typeface="等线" panose="02010600030101010101" pitchFamily="2" charset="-122"/>
              <a:ea typeface="等线" panose="02010600030101010101" pitchFamily="2" charset="-122"/>
            </a:endParaRPr>
          </a:p>
          <a:p>
            <a:endParaRPr lang="zh-CN" altLang="en-US" b="0" dirty="0">
              <a:solidFill>
                <a:srgbClr val="000000"/>
              </a:solidFill>
              <a:latin typeface="等线" panose="02010600030101010101" pitchFamily="2" charset="-122"/>
              <a:ea typeface="等线" panose="02010600030101010101" pitchFamily="2" charset="-122"/>
            </a:endParaRPr>
          </a:p>
        </p:txBody>
      </p:sp>
      <p:sp>
        <p:nvSpPr>
          <p:cNvPr id="5" name="云形标注 4"/>
          <p:cNvSpPr/>
          <p:nvPr/>
        </p:nvSpPr>
        <p:spPr bwMode="auto">
          <a:xfrm>
            <a:off x="3178203" y="978729"/>
            <a:ext cx="3565869" cy="728528"/>
          </a:xfrm>
          <a:prstGeom prst="cloudCallout">
            <a:avLst>
              <a:gd name="adj1" fmla="val -58695"/>
              <a:gd name="adj2" fmla="val 142482"/>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eaLnBrk="1" hangingPunct="1"/>
            <a:r>
              <a:rPr lang="zh-CN" altLang="en-US" sz="2000" b="0" dirty="0" smtClean="0">
                <a:solidFill>
                  <a:srgbClr val="000000"/>
                </a:solidFill>
                <a:latin typeface="等线" panose="02010600030101010101" pitchFamily="2" charset="-122"/>
                <a:ea typeface="等线" panose="02010600030101010101" pitchFamily="2" charset="-122"/>
              </a:rPr>
              <a:t>描述复数的特征数据是实部和虚部</a:t>
            </a:r>
            <a:endParaRPr lang="en-US" altLang="zh-CN" sz="2000" b="0" dirty="0">
              <a:solidFill>
                <a:srgbClr val="000000"/>
              </a:solidFill>
              <a:latin typeface="等线" panose="02010600030101010101" pitchFamily="2" charset="-122"/>
              <a:ea typeface="等线" panose="02010600030101010101" pitchFamily="2" charset="-122"/>
            </a:endParaRPr>
          </a:p>
        </p:txBody>
      </p:sp>
      <p:sp>
        <p:nvSpPr>
          <p:cNvPr id="6" name="云形标注 5"/>
          <p:cNvSpPr/>
          <p:nvPr/>
        </p:nvSpPr>
        <p:spPr bwMode="auto">
          <a:xfrm>
            <a:off x="4871864" y="5013176"/>
            <a:ext cx="3168352" cy="1080120"/>
          </a:xfrm>
          <a:prstGeom prst="cloudCallout">
            <a:avLst>
              <a:gd name="adj1" fmla="val -69883"/>
              <a:gd name="adj2" fmla="val -107219"/>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eaLnBrk="1" hangingPunct="1"/>
            <a:r>
              <a:rPr lang="zh-CN" altLang="en-US" sz="2000" b="0" dirty="0" smtClean="0">
                <a:solidFill>
                  <a:srgbClr val="000000"/>
                </a:solidFill>
                <a:latin typeface="等线" panose="02010600030101010101" pitchFamily="2" charset="-122"/>
                <a:ea typeface="等线" panose="02010600030101010101" pitchFamily="2" charset="-122"/>
              </a:rPr>
              <a:t>对象可以做函数参数和返回值</a:t>
            </a:r>
            <a:endParaRPr lang="en-US" altLang="zh-CN" sz="2000" b="0" dirty="0">
              <a:solidFill>
                <a:srgbClr val="000000"/>
              </a:solidFill>
              <a:latin typeface="等线" panose="02010600030101010101" pitchFamily="2" charset="-122"/>
              <a:ea typeface="等线" panose="02010600030101010101" pitchFamily="2" charset="-122"/>
            </a:endParaRPr>
          </a:p>
        </p:txBody>
      </p:sp>
      <p:sp>
        <p:nvSpPr>
          <p:cNvPr id="7" name="云形标注 6"/>
          <p:cNvSpPr/>
          <p:nvPr/>
        </p:nvSpPr>
        <p:spPr bwMode="auto">
          <a:xfrm>
            <a:off x="6168008" y="1496638"/>
            <a:ext cx="4176464" cy="1080120"/>
          </a:xfrm>
          <a:prstGeom prst="cloudCallout">
            <a:avLst>
              <a:gd name="adj1" fmla="val -83736"/>
              <a:gd name="adj2" fmla="val 32465"/>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eaLnBrk="1" hangingPunct="1"/>
            <a:r>
              <a:rPr lang="zh-CN" altLang="en-US" sz="2000" b="0" dirty="0" smtClean="0">
                <a:solidFill>
                  <a:srgbClr val="000000"/>
                </a:solidFill>
                <a:latin typeface="等线" panose="02010600030101010101" pitchFamily="2" charset="-122"/>
                <a:ea typeface="等线" panose="02010600030101010101" pitchFamily="2" charset="-122"/>
              </a:rPr>
              <a:t>不能因为求两个复数的和，就将数据成员定义为两个实部和虚部</a:t>
            </a:r>
            <a:endParaRPr lang="en-US" altLang="zh-CN" sz="2000" b="0" dirty="0">
              <a:solidFill>
                <a:srgbClr val="00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43024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26"/>
          <p:cNvSpPr txBox="1"/>
          <p:nvPr/>
        </p:nvSpPr>
        <p:spPr>
          <a:xfrm>
            <a:off x="83841" y="288975"/>
            <a:ext cx="5364087" cy="6001643"/>
          </a:xfrm>
          <a:prstGeom prst="rect">
            <a:avLst/>
          </a:prstGeom>
          <a:noFill/>
          <a:ln w="12700">
            <a:solidFill>
              <a:srgbClr val="C00000"/>
            </a:solid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a:solidFill>
                  <a:srgbClr val="000000"/>
                </a:solidFill>
              </a:rPr>
              <a:t>#include  &lt;iostream&gt;</a:t>
            </a:r>
          </a:p>
          <a:p>
            <a:pPr marL="0" lvl="0" indent="0" eaLnBrk="1" hangingPunct="1">
              <a:spcBef>
                <a:spcPct val="0"/>
              </a:spcBef>
              <a:buNone/>
            </a:pPr>
            <a:r>
              <a:rPr lang="en-US" altLang="zh-CN" sz="2400" dirty="0">
                <a:solidFill>
                  <a:srgbClr val="000000"/>
                </a:solidFill>
              </a:rPr>
              <a:t>using  namespace std;</a:t>
            </a:r>
          </a:p>
          <a:p>
            <a:pPr marL="0" lvl="0" indent="0" eaLnBrk="1" hangingPunct="1">
              <a:spcBef>
                <a:spcPct val="0"/>
              </a:spcBef>
              <a:buNone/>
            </a:pPr>
            <a:r>
              <a:rPr lang="en-US" altLang="zh-CN" sz="2400" dirty="0">
                <a:solidFill>
                  <a:srgbClr val="000000"/>
                </a:solidFill>
              </a:rPr>
              <a:t>class </a:t>
            </a:r>
            <a:r>
              <a:rPr lang="en-US" altLang="zh-CN" sz="2400" dirty="0" smtClean="0">
                <a:solidFill>
                  <a:srgbClr val="000000"/>
                </a:solidFill>
              </a:rPr>
              <a:t>Complex</a:t>
            </a:r>
          </a:p>
          <a:p>
            <a:pPr marL="0" lvl="0" indent="0" eaLnBrk="1" hangingPunct="1">
              <a:spcBef>
                <a:spcPct val="0"/>
              </a:spcBef>
              <a:buNone/>
            </a:pPr>
            <a:r>
              <a:rPr lang="en-US" altLang="zh-CN" sz="2400" dirty="0" smtClean="0">
                <a:solidFill>
                  <a:srgbClr val="000000"/>
                </a:solidFill>
              </a:rPr>
              <a:t>{  private:</a:t>
            </a:r>
          </a:p>
          <a:p>
            <a:pPr marL="0" lvl="0" indent="0" eaLnBrk="1" hangingPunct="1">
              <a:spcBef>
                <a:spcPct val="0"/>
              </a:spcBef>
              <a:buNone/>
            </a:pPr>
            <a:r>
              <a:rPr lang="en-US" altLang="zh-CN" sz="2400" dirty="0">
                <a:solidFill>
                  <a:srgbClr val="000000"/>
                </a:solidFill>
              </a:rPr>
              <a:t>	double re,im;</a:t>
            </a:r>
          </a:p>
          <a:p>
            <a:pPr marL="0" lvl="0" indent="0" eaLnBrk="1" hangingPunct="1">
              <a:spcBef>
                <a:spcPct val="0"/>
              </a:spcBef>
              <a:buNone/>
            </a:pPr>
            <a:r>
              <a:rPr lang="en-US" altLang="zh-CN" sz="2400" dirty="0">
                <a:solidFill>
                  <a:srgbClr val="000000"/>
                </a:solidFill>
              </a:rPr>
              <a:t>    public:</a:t>
            </a:r>
          </a:p>
          <a:p>
            <a:pPr marL="0" lvl="0" indent="0" eaLnBrk="1" hangingPunct="1">
              <a:spcBef>
                <a:spcPct val="0"/>
              </a:spcBef>
              <a:buNone/>
            </a:pPr>
            <a:r>
              <a:rPr lang="en-US" altLang="zh-CN" sz="2400" dirty="0">
                <a:solidFill>
                  <a:srgbClr val="000000"/>
                </a:solidFill>
              </a:rPr>
              <a:t>	</a:t>
            </a:r>
            <a:r>
              <a:rPr lang="en-US" altLang="zh-CN" sz="2400" dirty="0" smtClean="0">
                <a:solidFill>
                  <a:srgbClr val="000000"/>
                </a:solidFill>
              </a:rPr>
              <a:t>Complex()</a:t>
            </a:r>
            <a:endParaRPr lang="en-US" altLang="zh-CN" sz="2400" dirty="0">
              <a:solidFill>
                <a:srgbClr val="000000"/>
              </a:solidFill>
            </a:endParaRPr>
          </a:p>
          <a:p>
            <a:pPr marL="0" lvl="0" indent="0" eaLnBrk="1" hangingPunct="1">
              <a:spcBef>
                <a:spcPct val="0"/>
              </a:spcBef>
              <a:buNone/>
            </a:pPr>
            <a:r>
              <a:rPr lang="en-US" altLang="zh-CN" sz="2400" dirty="0">
                <a:solidFill>
                  <a:srgbClr val="000000"/>
                </a:solidFill>
              </a:rPr>
              <a:t>	{ }</a:t>
            </a:r>
          </a:p>
          <a:p>
            <a:pPr marL="0" lvl="0" indent="0" eaLnBrk="1" hangingPunct="1">
              <a:spcBef>
                <a:spcPct val="0"/>
              </a:spcBef>
              <a:buNone/>
            </a:pPr>
            <a:r>
              <a:rPr lang="en-US" altLang="zh-CN" sz="2400" dirty="0">
                <a:solidFill>
                  <a:srgbClr val="000000"/>
                </a:solidFill>
              </a:rPr>
              <a:t>	</a:t>
            </a:r>
            <a:r>
              <a:rPr lang="en-US" altLang="zh-CN" sz="2400" dirty="0" smtClean="0">
                <a:solidFill>
                  <a:srgbClr val="000000"/>
                </a:solidFill>
              </a:rPr>
              <a:t>Complex(double </a:t>
            </a:r>
            <a:r>
              <a:rPr lang="en-US" altLang="zh-CN" sz="2400" dirty="0">
                <a:solidFill>
                  <a:srgbClr val="000000"/>
                </a:solidFill>
              </a:rPr>
              <a:t>re1,double im1)</a:t>
            </a:r>
          </a:p>
          <a:p>
            <a:pPr marL="0" lvl="0" indent="0" eaLnBrk="1" hangingPunct="1">
              <a:spcBef>
                <a:spcPct val="0"/>
              </a:spcBef>
              <a:buNone/>
            </a:pPr>
            <a:r>
              <a:rPr lang="en-US" altLang="zh-CN" sz="2400" dirty="0">
                <a:solidFill>
                  <a:srgbClr val="000000"/>
                </a:solidFill>
              </a:rPr>
              <a:t>	{  re=re1;  im=im1;	}</a:t>
            </a:r>
          </a:p>
          <a:p>
            <a:pPr marL="0" lvl="0" indent="0" eaLnBrk="1" hangingPunct="1">
              <a:spcBef>
                <a:spcPct val="0"/>
              </a:spcBef>
              <a:buNone/>
            </a:pPr>
            <a:r>
              <a:rPr lang="en-US" altLang="zh-CN" sz="2400" dirty="0">
                <a:solidFill>
                  <a:srgbClr val="000000"/>
                </a:solidFill>
              </a:rPr>
              <a:t>	void display()</a:t>
            </a:r>
          </a:p>
          <a:p>
            <a:pPr marL="0" lvl="0" indent="0" eaLnBrk="1" hangingPunct="1">
              <a:spcBef>
                <a:spcPct val="0"/>
              </a:spcBef>
              <a:buNone/>
            </a:pPr>
            <a:r>
              <a:rPr lang="en-US" altLang="zh-CN" sz="2400" dirty="0">
                <a:solidFill>
                  <a:srgbClr val="000000"/>
                </a:solidFill>
              </a:rPr>
              <a:t>	{ </a:t>
            </a:r>
            <a:endParaRPr lang="en-US" altLang="zh-CN" sz="2400" dirty="0" smtClean="0">
              <a:solidFill>
                <a:srgbClr val="000000"/>
              </a:solidFill>
            </a:endParaRPr>
          </a:p>
          <a:p>
            <a:pPr marL="0" lvl="0" indent="0" eaLnBrk="1" hangingPunct="1">
              <a:spcBef>
                <a:spcPct val="0"/>
              </a:spcBef>
              <a:buNone/>
            </a:pPr>
            <a:r>
              <a:rPr lang="en-US" altLang="zh-CN" sz="2400" dirty="0">
                <a:solidFill>
                  <a:srgbClr val="000000"/>
                </a:solidFill>
              </a:rPr>
              <a:t> </a:t>
            </a:r>
            <a:r>
              <a:rPr lang="en-US" altLang="zh-CN" sz="2400" dirty="0" smtClean="0">
                <a:solidFill>
                  <a:srgbClr val="000000"/>
                </a:solidFill>
              </a:rPr>
              <a:t>              </a:t>
            </a:r>
            <a:r>
              <a:rPr lang="en-US" altLang="zh-CN" sz="2400" dirty="0" err="1" smtClean="0">
                <a:solidFill>
                  <a:srgbClr val="000000"/>
                </a:solidFill>
              </a:rPr>
              <a:t>cout</a:t>
            </a:r>
            <a:r>
              <a:rPr lang="en-US" altLang="zh-CN" sz="2400" dirty="0">
                <a:solidFill>
                  <a:srgbClr val="000000"/>
                </a:solidFill>
              </a:rPr>
              <a:t>&lt;&lt;re;</a:t>
            </a:r>
          </a:p>
          <a:p>
            <a:pPr marL="0" lvl="0" indent="0" eaLnBrk="1" hangingPunct="1">
              <a:spcBef>
                <a:spcPct val="0"/>
              </a:spcBef>
              <a:buNone/>
            </a:pPr>
            <a:r>
              <a:rPr lang="en-US" altLang="zh-CN" sz="2400" dirty="0">
                <a:solidFill>
                  <a:srgbClr val="000000"/>
                </a:solidFill>
              </a:rPr>
              <a:t>	   if(im&gt;=0)   cout&lt;&lt;'+';</a:t>
            </a:r>
          </a:p>
          <a:p>
            <a:pPr marL="0" lvl="0" indent="0" eaLnBrk="1" hangingPunct="1">
              <a:spcBef>
                <a:spcPct val="0"/>
              </a:spcBef>
              <a:buNone/>
            </a:pPr>
            <a:r>
              <a:rPr lang="en-US" altLang="zh-CN" sz="2400" dirty="0">
                <a:solidFill>
                  <a:srgbClr val="000000"/>
                </a:solidFill>
              </a:rPr>
              <a:t>	   cout&lt;&lt;im&lt;&lt;'i'&lt;&lt;endl;</a:t>
            </a:r>
          </a:p>
          <a:p>
            <a:pPr marL="0" lvl="0" indent="0" eaLnBrk="1" hangingPunct="1">
              <a:spcBef>
                <a:spcPct val="0"/>
              </a:spcBef>
              <a:buNone/>
            </a:pPr>
            <a:r>
              <a:rPr lang="en-US" altLang="zh-CN" sz="2400" dirty="0">
                <a:solidFill>
                  <a:srgbClr val="000000"/>
                </a:solidFill>
              </a:rPr>
              <a:t>	}		</a:t>
            </a:r>
          </a:p>
        </p:txBody>
      </p:sp>
      <p:sp>
        <p:nvSpPr>
          <p:cNvPr id="16389" name="Text Box 27"/>
          <p:cNvSpPr txBox="1"/>
          <p:nvPr/>
        </p:nvSpPr>
        <p:spPr>
          <a:xfrm>
            <a:off x="5591449" y="82996"/>
            <a:ext cx="4753023" cy="6442075"/>
          </a:xfrm>
          <a:prstGeom prst="rect">
            <a:avLst/>
          </a:prstGeom>
          <a:noFill/>
          <a:ln w="12700">
            <a:solidFill>
              <a:srgbClr val="C00000"/>
            </a:solid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95000"/>
              </a:lnSpc>
              <a:spcBef>
                <a:spcPct val="0"/>
              </a:spcBef>
              <a:buNone/>
            </a:pPr>
            <a:r>
              <a:rPr lang="en-US" altLang="zh-CN" sz="2400" dirty="0">
                <a:solidFill>
                  <a:srgbClr val="000000"/>
                </a:solidFill>
              </a:rPr>
              <a:t> </a:t>
            </a:r>
            <a:r>
              <a:rPr lang="en-US" altLang="zh-CN" sz="2400" dirty="0" smtClean="0">
                <a:solidFill>
                  <a:srgbClr val="000000"/>
                </a:solidFill>
              </a:rPr>
              <a:t>Complex </a:t>
            </a:r>
            <a:r>
              <a:rPr lang="en-US" altLang="zh-CN" sz="2400" dirty="0" err="1" smtClean="0">
                <a:solidFill>
                  <a:srgbClr val="000000"/>
                </a:solidFill>
              </a:rPr>
              <a:t>getSum</a:t>
            </a:r>
            <a:r>
              <a:rPr lang="en-US" altLang="zh-CN" sz="2400" dirty="0" smtClean="0">
                <a:solidFill>
                  <a:srgbClr val="000000"/>
                </a:solidFill>
              </a:rPr>
              <a:t>(Complex c1)</a:t>
            </a:r>
            <a:endParaRPr lang="en-US" altLang="zh-CN" sz="2400" dirty="0">
              <a:solidFill>
                <a:srgbClr val="000000"/>
              </a:solidFill>
            </a:endParaRPr>
          </a:p>
          <a:p>
            <a:pPr marL="0" lvl="0" indent="0" eaLnBrk="1" hangingPunct="1">
              <a:lnSpc>
                <a:spcPct val="95000"/>
              </a:lnSpc>
              <a:spcBef>
                <a:spcPct val="0"/>
              </a:spcBef>
              <a:buNone/>
            </a:pPr>
            <a:r>
              <a:rPr lang="en-US" altLang="zh-CN" sz="2400" dirty="0">
                <a:solidFill>
                  <a:srgbClr val="000000"/>
                </a:solidFill>
              </a:rPr>
              <a:t> { double r,i;</a:t>
            </a:r>
          </a:p>
          <a:p>
            <a:pPr marL="0" lvl="0" indent="0" eaLnBrk="1" hangingPunct="1">
              <a:lnSpc>
                <a:spcPct val="95000"/>
              </a:lnSpc>
              <a:spcBef>
                <a:spcPct val="0"/>
              </a:spcBef>
              <a:buNone/>
            </a:pPr>
            <a:r>
              <a:rPr lang="en-US" altLang="zh-CN" sz="2400" dirty="0">
                <a:solidFill>
                  <a:srgbClr val="000000"/>
                </a:solidFill>
              </a:rPr>
              <a:t>    </a:t>
            </a:r>
            <a:r>
              <a:rPr lang="en-US" altLang="zh-CN" sz="2400" dirty="0" smtClean="0">
                <a:solidFill>
                  <a:srgbClr val="000000"/>
                </a:solidFill>
              </a:rPr>
              <a:t>r=c1.re+</a:t>
            </a:r>
            <a:r>
              <a:rPr lang="en-US" altLang="zh-CN" sz="2400" dirty="0" smtClean="0">
                <a:solidFill>
                  <a:srgbClr val="C00000"/>
                </a:solidFill>
              </a:rPr>
              <a:t>re</a:t>
            </a:r>
            <a:r>
              <a:rPr lang="en-US" altLang="zh-CN" sz="2400" dirty="0">
                <a:solidFill>
                  <a:srgbClr val="000000"/>
                </a:solidFill>
              </a:rPr>
              <a:t>;</a:t>
            </a:r>
          </a:p>
          <a:p>
            <a:pPr marL="0" lvl="0" indent="0" eaLnBrk="1" hangingPunct="1">
              <a:lnSpc>
                <a:spcPct val="95000"/>
              </a:lnSpc>
              <a:spcBef>
                <a:spcPct val="0"/>
              </a:spcBef>
              <a:buNone/>
            </a:pPr>
            <a:r>
              <a:rPr lang="en-US" altLang="zh-CN" sz="2400" dirty="0">
                <a:solidFill>
                  <a:srgbClr val="000000"/>
                </a:solidFill>
              </a:rPr>
              <a:t>    </a:t>
            </a:r>
            <a:r>
              <a:rPr lang="en-US" altLang="zh-CN" sz="2400" dirty="0" err="1" smtClean="0">
                <a:solidFill>
                  <a:srgbClr val="000000"/>
                </a:solidFill>
              </a:rPr>
              <a:t>i</a:t>
            </a:r>
            <a:r>
              <a:rPr lang="en-US" altLang="zh-CN" sz="2400" dirty="0" smtClean="0">
                <a:solidFill>
                  <a:srgbClr val="000000"/>
                </a:solidFill>
              </a:rPr>
              <a:t>=c1.im+</a:t>
            </a:r>
            <a:r>
              <a:rPr lang="en-US" altLang="zh-CN" sz="2400" dirty="0" smtClean="0">
                <a:solidFill>
                  <a:srgbClr val="C00000"/>
                </a:solidFill>
              </a:rPr>
              <a:t>im</a:t>
            </a:r>
            <a:r>
              <a:rPr lang="en-US" altLang="zh-CN" sz="2400" dirty="0">
                <a:solidFill>
                  <a:srgbClr val="000000"/>
                </a:solidFill>
              </a:rPr>
              <a:t>;</a:t>
            </a:r>
          </a:p>
          <a:p>
            <a:pPr marL="0" lvl="0" indent="0" eaLnBrk="1" hangingPunct="1">
              <a:lnSpc>
                <a:spcPct val="95000"/>
              </a:lnSpc>
              <a:spcBef>
                <a:spcPct val="0"/>
              </a:spcBef>
              <a:buNone/>
            </a:pPr>
            <a:r>
              <a:rPr lang="en-US" altLang="zh-CN" sz="2400" dirty="0">
                <a:solidFill>
                  <a:srgbClr val="000000"/>
                </a:solidFill>
              </a:rPr>
              <a:t>    </a:t>
            </a:r>
            <a:r>
              <a:rPr lang="en-US" altLang="zh-CN" sz="2400" dirty="0" smtClean="0">
                <a:solidFill>
                  <a:srgbClr val="000000"/>
                </a:solidFill>
              </a:rPr>
              <a:t>Complex </a:t>
            </a:r>
            <a:r>
              <a:rPr lang="en-US" altLang="zh-CN" sz="2400" dirty="0">
                <a:solidFill>
                  <a:srgbClr val="000000"/>
                </a:solidFill>
              </a:rPr>
              <a:t>s(r,i);</a:t>
            </a:r>
          </a:p>
          <a:p>
            <a:pPr marL="0" lvl="0" indent="0" eaLnBrk="1" hangingPunct="1">
              <a:lnSpc>
                <a:spcPct val="95000"/>
              </a:lnSpc>
              <a:spcBef>
                <a:spcPct val="0"/>
              </a:spcBef>
              <a:buNone/>
            </a:pPr>
            <a:r>
              <a:rPr lang="en-US" altLang="zh-CN" sz="2400" dirty="0">
                <a:solidFill>
                  <a:srgbClr val="000000"/>
                </a:solidFill>
              </a:rPr>
              <a:t>    return s;</a:t>
            </a:r>
          </a:p>
          <a:p>
            <a:pPr marL="0" lvl="0" indent="0" eaLnBrk="1" hangingPunct="1">
              <a:lnSpc>
                <a:spcPct val="95000"/>
              </a:lnSpc>
              <a:spcBef>
                <a:spcPct val="0"/>
              </a:spcBef>
              <a:buNone/>
            </a:pPr>
            <a:r>
              <a:rPr lang="en-US" altLang="zh-CN" sz="2400" dirty="0">
                <a:solidFill>
                  <a:srgbClr val="000000"/>
                </a:solidFill>
              </a:rPr>
              <a:t> </a:t>
            </a:r>
            <a:r>
              <a:rPr lang="en-US" altLang="zh-CN" sz="2400" dirty="0" smtClean="0">
                <a:solidFill>
                  <a:srgbClr val="000000"/>
                </a:solidFill>
              </a:rPr>
              <a:t> } </a:t>
            </a:r>
            <a:r>
              <a:rPr lang="en-US" altLang="zh-CN" sz="2400" dirty="0">
                <a:solidFill>
                  <a:srgbClr val="000000"/>
                </a:solidFill>
              </a:rPr>
              <a:t>};//</a:t>
            </a:r>
            <a:r>
              <a:rPr lang="zh-CN" altLang="en-US" sz="2400" dirty="0">
                <a:solidFill>
                  <a:srgbClr val="000000"/>
                </a:solidFill>
                <a:ea typeface="等线" panose="02010600030101010101" pitchFamily="2" charset="-122"/>
              </a:rPr>
              <a:t>类定义结束</a:t>
            </a:r>
          </a:p>
          <a:p>
            <a:pPr marL="0" lvl="0" indent="0" eaLnBrk="1" hangingPunct="1">
              <a:lnSpc>
                <a:spcPct val="95000"/>
              </a:lnSpc>
              <a:spcBef>
                <a:spcPct val="0"/>
              </a:spcBef>
              <a:buNone/>
            </a:pPr>
            <a:r>
              <a:rPr lang="en-US" altLang="zh-CN" sz="2400" dirty="0">
                <a:solidFill>
                  <a:srgbClr val="000000"/>
                </a:solidFill>
              </a:rPr>
              <a:t>int main()</a:t>
            </a:r>
          </a:p>
          <a:p>
            <a:pPr marL="0" lvl="0" indent="0" eaLnBrk="1" hangingPunct="1">
              <a:lnSpc>
                <a:spcPct val="95000"/>
              </a:lnSpc>
              <a:spcBef>
                <a:spcPct val="0"/>
              </a:spcBef>
              <a:buNone/>
            </a:pPr>
            <a:r>
              <a:rPr lang="en-US" altLang="zh-CN" sz="2400" dirty="0">
                <a:solidFill>
                  <a:srgbClr val="000000"/>
                </a:solidFill>
              </a:rPr>
              <a:t>{  </a:t>
            </a:r>
            <a:r>
              <a:rPr lang="en-US" altLang="zh-CN" sz="2400" dirty="0" smtClean="0">
                <a:solidFill>
                  <a:srgbClr val="000000"/>
                </a:solidFill>
              </a:rPr>
              <a:t>Complex c1(1,2),c2(2,3),c3;</a:t>
            </a:r>
            <a:endParaRPr lang="en-US" altLang="zh-CN" sz="2400" dirty="0">
              <a:solidFill>
                <a:srgbClr val="000000"/>
              </a:solidFill>
            </a:endParaRPr>
          </a:p>
          <a:p>
            <a:pPr marL="0" lvl="0" indent="0" eaLnBrk="1" hangingPunct="1">
              <a:lnSpc>
                <a:spcPct val="95000"/>
              </a:lnSpc>
              <a:spcBef>
                <a:spcPct val="0"/>
              </a:spcBef>
              <a:buNone/>
            </a:pPr>
            <a:r>
              <a:rPr lang="en-US" altLang="zh-CN" sz="2400" dirty="0">
                <a:solidFill>
                  <a:srgbClr val="000000"/>
                </a:solidFill>
              </a:rPr>
              <a:t>    </a:t>
            </a:r>
            <a:r>
              <a:rPr lang="en-US" altLang="zh-CN" sz="2400" dirty="0" err="1">
                <a:solidFill>
                  <a:srgbClr val="000000"/>
                </a:solidFill>
              </a:rPr>
              <a:t>cout</a:t>
            </a:r>
            <a:r>
              <a:rPr lang="en-US" altLang="zh-CN" sz="2400" dirty="0" smtClean="0">
                <a:solidFill>
                  <a:srgbClr val="000000"/>
                </a:solidFill>
              </a:rPr>
              <a:t>&lt;&lt;"c1=";</a:t>
            </a:r>
            <a:endParaRPr lang="en-US" altLang="zh-CN" sz="2400" dirty="0">
              <a:solidFill>
                <a:srgbClr val="000000"/>
              </a:solidFill>
            </a:endParaRPr>
          </a:p>
          <a:p>
            <a:pPr marL="0" lvl="0" indent="0" eaLnBrk="1" hangingPunct="1">
              <a:lnSpc>
                <a:spcPct val="95000"/>
              </a:lnSpc>
              <a:spcBef>
                <a:spcPct val="0"/>
              </a:spcBef>
              <a:buNone/>
            </a:pPr>
            <a:r>
              <a:rPr lang="en-US" altLang="zh-CN" sz="2400" dirty="0">
                <a:solidFill>
                  <a:srgbClr val="000000"/>
                </a:solidFill>
              </a:rPr>
              <a:t>    </a:t>
            </a:r>
            <a:r>
              <a:rPr lang="en-US" altLang="zh-CN" sz="2400" dirty="0" smtClean="0">
                <a:solidFill>
                  <a:srgbClr val="000000"/>
                </a:solidFill>
              </a:rPr>
              <a:t>c1.display</a:t>
            </a:r>
            <a:r>
              <a:rPr lang="en-US" altLang="zh-CN" sz="2400" dirty="0">
                <a:solidFill>
                  <a:srgbClr val="000000"/>
                </a:solidFill>
              </a:rPr>
              <a:t>();</a:t>
            </a:r>
          </a:p>
          <a:p>
            <a:pPr marL="0" lvl="0" indent="0" eaLnBrk="1" hangingPunct="1">
              <a:lnSpc>
                <a:spcPct val="95000"/>
              </a:lnSpc>
              <a:spcBef>
                <a:spcPct val="0"/>
              </a:spcBef>
              <a:buNone/>
            </a:pPr>
            <a:r>
              <a:rPr lang="en-US" altLang="zh-CN" sz="2400" dirty="0">
                <a:solidFill>
                  <a:srgbClr val="000000"/>
                </a:solidFill>
              </a:rPr>
              <a:t>    </a:t>
            </a:r>
            <a:r>
              <a:rPr lang="en-US" altLang="zh-CN" sz="2400" dirty="0" err="1">
                <a:solidFill>
                  <a:srgbClr val="000000"/>
                </a:solidFill>
              </a:rPr>
              <a:t>cout</a:t>
            </a:r>
            <a:r>
              <a:rPr lang="en-US" altLang="zh-CN" sz="2400" dirty="0" smtClean="0">
                <a:solidFill>
                  <a:srgbClr val="000000"/>
                </a:solidFill>
              </a:rPr>
              <a:t>&lt;&lt;"c2=";</a:t>
            </a:r>
            <a:endParaRPr lang="en-US" altLang="zh-CN" sz="2400" dirty="0">
              <a:solidFill>
                <a:srgbClr val="000000"/>
              </a:solidFill>
            </a:endParaRPr>
          </a:p>
          <a:p>
            <a:pPr marL="0" lvl="0" indent="0" eaLnBrk="1" hangingPunct="1">
              <a:lnSpc>
                <a:spcPct val="95000"/>
              </a:lnSpc>
              <a:spcBef>
                <a:spcPct val="0"/>
              </a:spcBef>
              <a:buNone/>
            </a:pPr>
            <a:r>
              <a:rPr lang="en-US" altLang="zh-CN" sz="2400" dirty="0">
                <a:solidFill>
                  <a:srgbClr val="000000"/>
                </a:solidFill>
              </a:rPr>
              <a:t>    </a:t>
            </a:r>
            <a:r>
              <a:rPr lang="en-US" altLang="zh-CN" sz="2400" dirty="0" smtClean="0">
                <a:solidFill>
                  <a:srgbClr val="000000"/>
                </a:solidFill>
              </a:rPr>
              <a:t>c2.display</a:t>
            </a:r>
            <a:r>
              <a:rPr lang="en-US" altLang="zh-CN" sz="2400" dirty="0">
                <a:solidFill>
                  <a:srgbClr val="000000"/>
                </a:solidFill>
              </a:rPr>
              <a:t>();</a:t>
            </a:r>
          </a:p>
          <a:p>
            <a:pPr marL="0" lvl="0" indent="0" eaLnBrk="1" hangingPunct="1">
              <a:lnSpc>
                <a:spcPct val="95000"/>
              </a:lnSpc>
              <a:spcBef>
                <a:spcPct val="0"/>
              </a:spcBef>
              <a:buNone/>
            </a:pPr>
            <a:r>
              <a:rPr lang="en-US" altLang="zh-CN" sz="2400" dirty="0">
                <a:solidFill>
                  <a:srgbClr val="000000"/>
                </a:solidFill>
              </a:rPr>
              <a:t>    </a:t>
            </a:r>
            <a:r>
              <a:rPr lang="en-US" altLang="zh-CN" sz="2400" dirty="0" smtClean="0">
                <a:solidFill>
                  <a:srgbClr val="C00000"/>
                </a:solidFill>
              </a:rPr>
              <a:t>c3=c2.getSum(c1)</a:t>
            </a:r>
            <a:r>
              <a:rPr lang="en-US" altLang="zh-CN" sz="2400" dirty="0" smtClean="0">
                <a:solidFill>
                  <a:srgbClr val="000000"/>
                </a:solidFill>
              </a:rPr>
              <a:t>;</a:t>
            </a:r>
            <a:endParaRPr lang="en-US" altLang="zh-CN" sz="2400" dirty="0">
              <a:solidFill>
                <a:srgbClr val="000000"/>
              </a:solidFill>
            </a:endParaRPr>
          </a:p>
          <a:p>
            <a:pPr marL="0" lvl="0" indent="0" eaLnBrk="1" hangingPunct="1">
              <a:lnSpc>
                <a:spcPct val="95000"/>
              </a:lnSpc>
              <a:spcBef>
                <a:spcPct val="0"/>
              </a:spcBef>
              <a:buNone/>
            </a:pPr>
            <a:r>
              <a:rPr lang="en-US" altLang="zh-CN" sz="2400" dirty="0">
                <a:solidFill>
                  <a:srgbClr val="000000"/>
                </a:solidFill>
              </a:rPr>
              <a:t>    </a:t>
            </a:r>
            <a:r>
              <a:rPr lang="en-US" altLang="zh-CN" sz="2400" dirty="0" err="1">
                <a:solidFill>
                  <a:srgbClr val="000000"/>
                </a:solidFill>
              </a:rPr>
              <a:t>cout</a:t>
            </a:r>
            <a:r>
              <a:rPr lang="en-US" altLang="zh-CN" sz="2400" dirty="0" smtClean="0">
                <a:solidFill>
                  <a:srgbClr val="000000"/>
                </a:solidFill>
              </a:rPr>
              <a:t>&lt;&lt;"c1+c2=";</a:t>
            </a:r>
            <a:endParaRPr lang="en-US" altLang="zh-CN" sz="2400" dirty="0">
              <a:solidFill>
                <a:srgbClr val="000000"/>
              </a:solidFill>
            </a:endParaRPr>
          </a:p>
          <a:p>
            <a:pPr marL="0" lvl="0" indent="0" eaLnBrk="1" hangingPunct="1">
              <a:lnSpc>
                <a:spcPct val="95000"/>
              </a:lnSpc>
              <a:spcBef>
                <a:spcPct val="0"/>
              </a:spcBef>
              <a:buNone/>
            </a:pPr>
            <a:r>
              <a:rPr lang="en-US" altLang="zh-CN" sz="2400" dirty="0">
                <a:solidFill>
                  <a:srgbClr val="000000"/>
                </a:solidFill>
              </a:rPr>
              <a:t>    </a:t>
            </a:r>
            <a:r>
              <a:rPr lang="en-US" altLang="zh-CN" sz="2400" dirty="0" smtClean="0">
                <a:solidFill>
                  <a:srgbClr val="000000"/>
                </a:solidFill>
              </a:rPr>
              <a:t>c3.display</a:t>
            </a:r>
            <a:r>
              <a:rPr lang="en-US" altLang="zh-CN" sz="2400" dirty="0">
                <a:solidFill>
                  <a:srgbClr val="000000"/>
                </a:solidFill>
              </a:rPr>
              <a:t>();</a:t>
            </a:r>
          </a:p>
          <a:p>
            <a:pPr marL="0" lvl="0" indent="0" eaLnBrk="1" hangingPunct="1">
              <a:spcBef>
                <a:spcPct val="0"/>
              </a:spcBef>
              <a:buNone/>
            </a:pPr>
            <a:r>
              <a:rPr lang="en-US" altLang="zh-CN" sz="2400" dirty="0">
                <a:solidFill>
                  <a:srgbClr val="000000"/>
                </a:solidFill>
              </a:rPr>
              <a:t>    system("pause");</a:t>
            </a:r>
          </a:p>
          <a:p>
            <a:pPr marL="0" lvl="0" indent="0" eaLnBrk="1" hangingPunct="1">
              <a:spcBef>
                <a:spcPct val="0"/>
              </a:spcBef>
              <a:buNone/>
            </a:pPr>
            <a:r>
              <a:rPr lang="en-US" altLang="zh-CN" sz="2400" dirty="0">
                <a:solidFill>
                  <a:srgbClr val="000000"/>
                </a:solidFill>
              </a:rPr>
              <a:t>    return 0; }</a:t>
            </a:r>
          </a:p>
        </p:txBody>
      </p:sp>
      <p:sp>
        <p:nvSpPr>
          <p:cNvPr id="8" name="云形标注 7"/>
          <p:cNvSpPr/>
          <p:nvPr/>
        </p:nvSpPr>
        <p:spPr bwMode="auto">
          <a:xfrm>
            <a:off x="1919536" y="2132583"/>
            <a:ext cx="3818799" cy="431960"/>
          </a:xfrm>
          <a:prstGeom prst="cloudCallout">
            <a:avLst>
              <a:gd name="adj1" fmla="val -67471"/>
              <a:gd name="adj2" fmla="val 70976"/>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eaLnBrk="1" hangingPunct="1"/>
            <a:r>
              <a:rPr lang="zh-CN" altLang="en-US" sz="2000" b="0" dirty="0">
                <a:solidFill>
                  <a:srgbClr val="000000"/>
                </a:solidFill>
              </a:rPr>
              <a:t>该</a:t>
            </a:r>
            <a:r>
              <a:rPr lang="zh-CN" altLang="en-US" sz="2000" b="0" dirty="0" smtClean="0">
                <a:solidFill>
                  <a:srgbClr val="000000"/>
                </a:solidFill>
              </a:rPr>
              <a:t>构造函数能省略吗？</a:t>
            </a:r>
            <a:endParaRPr lang="zh-CN" altLang="en-US" sz="2000" b="0" dirty="0">
              <a:solidFill>
                <a:srgbClr val="000000"/>
              </a:solidFill>
            </a:endParaRPr>
          </a:p>
        </p:txBody>
      </p:sp>
      <p:sp>
        <p:nvSpPr>
          <p:cNvPr id="9" name="云形标注 8"/>
          <p:cNvSpPr/>
          <p:nvPr/>
        </p:nvSpPr>
        <p:spPr bwMode="auto">
          <a:xfrm>
            <a:off x="7997176" y="1700623"/>
            <a:ext cx="3818799" cy="431960"/>
          </a:xfrm>
          <a:prstGeom prst="cloudCallout">
            <a:avLst>
              <a:gd name="adj1" fmla="val -69387"/>
              <a:gd name="adj2" fmla="val -155528"/>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eaLnBrk="1" hangingPunct="1"/>
            <a:r>
              <a:rPr lang="zh-CN" altLang="en-US" sz="2000" b="0" dirty="0">
                <a:solidFill>
                  <a:srgbClr val="000000"/>
                </a:solidFill>
              </a:rPr>
              <a:t>哪个对象的</a:t>
            </a:r>
            <a:r>
              <a:rPr lang="en-US" altLang="zh-CN" sz="2000" b="0" dirty="0">
                <a:solidFill>
                  <a:srgbClr val="000000"/>
                </a:solidFill>
              </a:rPr>
              <a:t>re</a:t>
            </a:r>
            <a:r>
              <a:rPr lang="zh-CN" altLang="en-US" sz="2000" b="0" dirty="0">
                <a:solidFill>
                  <a:srgbClr val="000000"/>
                </a:solidFill>
              </a:rPr>
              <a:t>和</a:t>
            </a:r>
            <a:r>
              <a:rPr lang="en-US" altLang="zh-CN" sz="2000" b="0" dirty="0" err="1">
                <a:solidFill>
                  <a:srgbClr val="000000"/>
                </a:solidFill>
              </a:rPr>
              <a:t>im</a:t>
            </a:r>
            <a:r>
              <a:rPr lang="en-US" altLang="zh-CN" sz="2000" b="0" dirty="0">
                <a:solidFill>
                  <a:srgbClr val="000000"/>
                </a:solidFill>
              </a:rPr>
              <a:t>?</a:t>
            </a:r>
            <a:endParaRPr lang="zh-CN" altLang="en-US" sz="2000" b="0" dirty="0">
              <a:solidFill>
                <a:srgbClr val="000000"/>
              </a:solidFill>
            </a:endParaRPr>
          </a:p>
        </p:txBody>
      </p:sp>
      <p:sp>
        <p:nvSpPr>
          <p:cNvPr id="10" name="云形标注 9"/>
          <p:cNvSpPr/>
          <p:nvPr/>
        </p:nvSpPr>
        <p:spPr bwMode="auto">
          <a:xfrm>
            <a:off x="7989992" y="3412697"/>
            <a:ext cx="3818799" cy="431960"/>
          </a:xfrm>
          <a:prstGeom prst="cloudCallout">
            <a:avLst>
              <a:gd name="adj1" fmla="val -51189"/>
              <a:gd name="adj2" fmla="val -87789"/>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eaLnBrk="1" hangingPunct="1"/>
            <a:r>
              <a:rPr lang="zh-CN" altLang="en-US" sz="2000" b="0" dirty="0" smtClean="0">
                <a:solidFill>
                  <a:srgbClr val="000000"/>
                </a:solidFill>
              </a:rPr>
              <a:t>三个对象如何创建的</a:t>
            </a:r>
            <a:r>
              <a:rPr lang="en-US" altLang="zh-CN" sz="2000" b="0" dirty="0" smtClean="0">
                <a:solidFill>
                  <a:srgbClr val="000000"/>
                </a:solidFill>
              </a:rPr>
              <a:t>?</a:t>
            </a:r>
            <a:endParaRPr lang="zh-CN" altLang="en-US" sz="2000" b="0" dirty="0">
              <a:solidFill>
                <a:srgbClr val="000000"/>
              </a:solidFill>
            </a:endParaRPr>
          </a:p>
        </p:txBody>
      </p:sp>
      <p:sp>
        <p:nvSpPr>
          <p:cNvPr id="11" name="云形标注 10"/>
          <p:cNvSpPr/>
          <p:nvPr/>
        </p:nvSpPr>
        <p:spPr bwMode="auto">
          <a:xfrm>
            <a:off x="7997176" y="908720"/>
            <a:ext cx="3818799" cy="431960"/>
          </a:xfrm>
          <a:prstGeom prst="cloudCallout">
            <a:avLst>
              <a:gd name="adj1" fmla="val -21738"/>
              <a:gd name="adj2" fmla="val -155528"/>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eaLnBrk="1" hangingPunct="1"/>
            <a:r>
              <a:rPr lang="zh-CN" altLang="en-US" sz="2000" b="0" dirty="0" smtClean="0">
                <a:solidFill>
                  <a:srgbClr val="000000"/>
                </a:solidFill>
              </a:rPr>
              <a:t>为何只有一个参数？</a:t>
            </a:r>
            <a:endParaRPr lang="zh-CN" altLang="en-US" sz="2000" b="0" dirty="0">
              <a:solidFill>
                <a:srgbClr val="000000"/>
              </a:solidFill>
            </a:endParaRPr>
          </a:p>
        </p:txBody>
      </p:sp>
    </p:spTree>
    <p:extLst>
      <p:ext uri="{BB962C8B-B14F-4D97-AF65-F5344CB8AC3E}">
        <p14:creationId xmlns:p14="http://schemas.microsoft.com/office/powerpoint/2010/main" val="38056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389">
                                            <p:txEl>
                                              <p:pRg st="4" end="4"/>
                                            </p:txEl>
                                          </p:spTgt>
                                        </p:tgtEl>
                                        <p:attrNameLst>
                                          <p:attrName>style.visibility</p:attrName>
                                        </p:attrNameLst>
                                      </p:cBhvr>
                                      <p:to>
                                        <p:strVal val="visible"/>
                                      </p:to>
                                    </p:set>
                                    <p:anim calcmode="lin" valueType="num">
                                      <p:cBhvr additive="base">
                                        <p:cTn id="25" dur="500" fill="hold"/>
                                        <p:tgtEl>
                                          <p:spTgt spid="1638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4"/>
          <p:cNvSpPr txBox="1"/>
          <p:nvPr/>
        </p:nvSpPr>
        <p:spPr>
          <a:xfrm>
            <a:off x="191344" y="116632"/>
            <a:ext cx="8785225" cy="52322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ts val="600"/>
              </a:spcBef>
              <a:spcAft>
                <a:spcPts val="600"/>
              </a:spcAft>
              <a:buNone/>
            </a:pPr>
            <a:r>
              <a:rPr lang="en-US" altLang="zh-CN" sz="2800" dirty="0" smtClean="0">
                <a:solidFill>
                  <a:srgbClr val="000000"/>
                </a:solidFill>
                <a:latin typeface="等线" panose="02010600030101010101" pitchFamily="2" charset="-122"/>
                <a:ea typeface="等线" panose="02010600030101010101" pitchFamily="2" charset="-122"/>
              </a:rPr>
              <a:t>3.</a:t>
            </a:r>
            <a:r>
              <a:rPr lang="zh-CN" altLang="en-US" sz="2800" dirty="0">
                <a:solidFill>
                  <a:srgbClr val="000000"/>
                </a:solidFill>
                <a:latin typeface="等线" panose="02010600030101010101" pitchFamily="2" charset="-122"/>
                <a:ea typeface="等线" panose="02010600030101010101" pitchFamily="2" charset="-122"/>
              </a:rPr>
              <a:t>析构</a:t>
            </a:r>
            <a:r>
              <a:rPr lang="zh-CN" altLang="en-US" sz="2800" dirty="0" smtClean="0">
                <a:solidFill>
                  <a:srgbClr val="000000"/>
                </a:solidFill>
                <a:latin typeface="等线" panose="02010600030101010101" pitchFamily="2" charset="-122"/>
                <a:ea typeface="等线" panose="02010600030101010101" pitchFamily="2" charset="-122"/>
              </a:rPr>
              <a:t>函数</a:t>
            </a:r>
            <a:endParaRPr lang="zh-CN" altLang="en-US" sz="2800" dirty="0">
              <a:solidFill>
                <a:srgbClr val="000000"/>
              </a:solidFill>
              <a:latin typeface="等线" panose="02010600030101010101" pitchFamily="2" charset="-122"/>
              <a:ea typeface="等线" panose="02010600030101010101" pitchFamily="2" charset="-122"/>
            </a:endParaRPr>
          </a:p>
        </p:txBody>
      </p:sp>
      <p:sp>
        <p:nvSpPr>
          <p:cNvPr id="14341" name="Rectangle 8"/>
          <p:cNvSpPr/>
          <p:nvPr/>
        </p:nvSpPr>
        <p:spPr>
          <a:xfrm>
            <a:off x="191344" y="836712"/>
            <a:ext cx="11292745" cy="3292711"/>
          </a:xfrm>
          <a:prstGeom prst="rect">
            <a:avLst/>
          </a:prstGeom>
          <a:noFill/>
          <a:ln w="12700" cap="flat" cmpd="sng">
            <a:solidFill>
              <a:srgbClr val="C00000"/>
            </a:solidFill>
            <a:prstDash val="solid"/>
            <a:miter/>
            <a:headEnd type="none" w="med" len="med"/>
            <a:tailEnd type="none" w="med" len="med"/>
          </a:ln>
        </p:spPr>
        <p:txBody>
          <a:bodyPr wrap="none" anchor="ctr" anchorCtr="0"/>
          <a:lstStyle/>
          <a:p>
            <a:pPr eaLnBrk="1" hangingPunct="1">
              <a:spcBef>
                <a:spcPts val="600"/>
              </a:spcBef>
              <a:spcAft>
                <a:spcPts val="600"/>
              </a:spcAft>
              <a:buClr>
                <a:srgbClr val="C00000"/>
              </a:buClr>
              <a:buFont typeface="Wingdings" panose="05000000000000000000" pitchFamily="2" charset="2"/>
              <a:buChar char="Ø"/>
            </a:pPr>
            <a:r>
              <a:rPr kumimoji="1" lang="zh-CN" altLang="en-US" b="0" dirty="0" smtClean="0">
                <a:solidFill>
                  <a:srgbClr val="000000"/>
                </a:solidFill>
                <a:latin typeface="等线" panose="02010600030101010101" pitchFamily="2" charset="-122"/>
                <a:ea typeface="等线" panose="02010600030101010101" pitchFamily="2" charset="-122"/>
              </a:rPr>
              <a:t>是</a:t>
            </a:r>
            <a:r>
              <a:rPr kumimoji="1" lang="zh-CN" altLang="en-US" b="0" dirty="0">
                <a:solidFill>
                  <a:srgbClr val="000000"/>
                </a:solidFill>
                <a:latin typeface="等线" panose="02010600030101010101" pitchFamily="2" charset="-122"/>
                <a:ea typeface="等线" panose="02010600030101010101" pitchFamily="2" charset="-122"/>
              </a:rPr>
              <a:t>成员函数，可写在类体内，亦可写在类体外。</a:t>
            </a:r>
          </a:p>
          <a:p>
            <a:pPr eaLnBrk="1" hangingPunct="1">
              <a:spcBef>
                <a:spcPts val="600"/>
              </a:spcBef>
              <a:spcAft>
                <a:spcPts val="600"/>
              </a:spcAft>
              <a:buClr>
                <a:srgbClr val="C00000"/>
              </a:buClr>
              <a:buFont typeface="Wingdings" panose="05000000000000000000" pitchFamily="2" charset="2"/>
              <a:buChar char="Ø"/>
            </a:pPr>
            <a:r>
              <a:rPr kumimoji="1" lang="zh-CN" altLang="en-US" b="0" dirty="0">
                <a:solidFill>
                  <a:srgbClr val="000000"/>
                </a:solidFill>
                <a:latin typeface="等线" panose="02010600030101010101" pitchFamily="2" charset="-122"/>
                <a:ea typeface="等线" panose="02010600030101010101" pitchFamily="2" charset="-122"/>
              </a:rPr>
              <a:t>函数名同类名，前面多个字符“</a:t>
            </a:r>
            <a:r>
              <a:rPr kumimoji="1" lang="en-US" altLang="zh-CN" b="0" dirty="0">
                <a:solidFill>
                  <a:srgbClr val="000000"/>
                </a:solidFill>
                <a:latin typeface="等线" panose="02010600030101010101" pitchFamily="2" charset="-122"/>
                <a:ea typeface="等线" panose="02010600030101010101" pitchFamily="2" charset="-122"/>
              </a:rPr>
              <a:t>~” </a:t>
            </a:r>
            <a:r>
              <a:rPr kumimoji="1" lang="zh-CN" altLang="en-US" b="0" dirty="0">
                <a:solidFill>
                  <a:srgbClr val="000000"/>
                </a:solidFill>
                <a:latin typeface="等线" panose="02010600030101010101" pitchFamily="2" charset="-122"/>
                <a:ea typeface="等线" panose="02010600030101010101" pitchFamily="2" charset="-122"/>
              </a:rPr>
              <a:t>，不指定类型，无参。</a:t>
            </a:r>
          </a:p>
          <a:p>
            <a:pPr eaLnBrk="1" hangingPunct="1">
              <a:spcBef>
                <a:spcPts val="600"/>
              </a:spcBef>
              <a:spcAft>
                <a:spcPts val="600"/>
              </a:spcAft>
              <a:buClr>
                <a:srgbClr val="C00000"/>
              </a:buClr>
              <a:buFont typeface="Wingdings" panose="05000000000000000000" pitchFamily="2" charset="2"/>
              <a:buChar char="Ø"/>
            </a:pPr>
            <a:r>
              <a:rPr kumimoji="1" lang="zh-CN" altLang="en-US" b="0" dirty="0">
                <a:solidFill>
                  <a:srgbClr val="000000"/>
                </a:solidFill>
                <a:latin typeface="等线" panose="02010600030101010101" pitchFamily="2" charset="-122"/>
                <a:ea typeface="等线" panose="02010600030101010101" pitchFamily="2" charset="-122"/>
              </a:rPr>
              <a:t>不可重载，即一个类只能定义一个析构函数</a:t>
            </a:r>
            <a:r>
              <a:rPr kumimoji="1" lang="zh-CN" altLang="en-US" b="0" dirty="0" smtClean="0">
                <a:solidFill>
                  <a:srgbClr val="000000"/>
                </a:solidFill>
                <a:latin typeface="等线" panose="02010600030101010101" pitchFamily="2" charset="-122"/>
                <a:ea typeface="等线" panose="02010600030101010101" pitchFamily="2" charset="-122"/>
              </a:rPr>
              <a:t>。</a:t>
            </a:r>
            <a:endParaRPr kumimoji="1" lang="en-US" altLang="zh-CN" b="0" dirty="0" smtClean="0">
              <a:solidFill>
                <a:srgbClr val="000000"/>
              </a:solidFill>
              <a:latin typeface="等线" panose="02010600030101010101" pitchFamily="2" charset="-122"/>
              <a:ea typeface="等线" panose="02010600030101010101" pitchFamily="2" charset="-122"/>
            </a:endParaRPr>
          </a:p>
          <a:p>
            <a:pPr eaLnBrk="1" hangingPunct="1">
              <a:spcBef>
                <a:spcPts val="600"/>
              </a:spcBef>
              <a:spcAft>
                <a:spcPts val="600"/>
              </a:spcAft>
              <a:buClr>
                <a:srgbClr val="C00000"/>
              </a:buClr>
              <a:buFont typeface="Wingdings" panose="05000000000000000000" pitchFamily="2" charset="2"/>
              <a:buChar char="Ø"/>
            </a:pPr>
            <a:r>
              <a:rPr kumimoji="1" lang="zh-CN" altLang="en-US" b="0" dirty="0" smtClean="0">
                <a:solidFill>
                  <a:srgbClr val="000000"/>
                </a:solidFill>
                <a:latin typeface="等线" panose="02010600030101010101" pitchFamily="2" charset="-122"/>
                <a:ea typeface="等线" panose="02010600030101010101" pitchFamily="2" charset="-122"/>
              </a:rPr>
              <a:t>可</a:t>
            </a:r>
            <a:r>
              <a:rPr kumimoji="1" lang="zh-CN" altLang="en-US" b="0" dirty="0">
                <a:solidFill>
                  <a:srgbClr val="000000"/>
                </a:solidFill>
                <a:latin typeface="等线" panose="02010600030101010101" pitchFamily="2" charset="-122"/>
                <a:ea typeface="等线" panose="02010600030101010101" pitchFamily="2" charset="-122"/>
              </a:rPr>
              <a:t>被调用，也可由系统调用</a:t>
            </a:r>
            <a:r>
              <a:rPr kumimoji="1" lang="zh-CN" altLang="en-US" b="0" dirty="0" smtClean="0">
                <a:solidFill>
                  <a:srgbClr val="000000"/>
                </a:solidFill>
                <a:latin typeface="等线" panose="02010600030101010101" pitchFamily="2" charset="-122"/>
                <a:ea typeface="等线" panose="02010600030101010101" pitchFamily="2" charset="-122"/>
              </a:rPr>
              <a:t>。</a:t>
            </a:r>
            <a:endParaRPr kumimoji="1" lang="en-US" altLang="zh-CN" b="0" dirty="0" smtClean="0">
              <a:solidFill>
                <a:srgbClr val="000000"/>
              </a:solidFill>
              <a:latin typeface="等线" panose="02010600030101010101" pitchFamily="2" charset="-122"/>
              <a:ea typeface="等线" panose="02010600030101010101" pitchFamily="2" charset="-122"/>
            </a:endParaRPr>
          </a:p>
          <a:p>
            <a:pPr marL="800100" lvl="1" indent="-342900" eaLnBrk="1" hangingPunct="1">
              <a:spcBef>
                <a:spcPts val="600"/>
              </a:spcBef>
              <a:spcAft>
                <a:spcPts val="600"/>
              </a:spcAft>
              <a:buClr>
                <a:srgbClr val="C00000"/>
              </a:buClr>
              <a:buFont typeface="Arial" panose="020B0604020202020204" pitchFamily="34" charset="0"/>
              <a:buChar char="•"/>
            </a:pPr>
            <a:r>
              <a:rPr lang="zh-CN" altLang="en-US" b="0" dirty="0" smtClean="0">
                <a:solidFill>
                  <a:srgbClr val="000000"/>
                </a:solidFill>
                <a:latin typeface="等线" panose="02010600030101010101" pitchFamily="2" charset="-122"/>
                <a:ea typeface="等线" panose="02010600030101010101" pitchFamily="2" charset="-122"/>
              </a:rPr>
              <a:t>定义</a:t>
            </a:r>
            <a:r>
              <a:rPr lang="zh-CN" altLang="en-US" b="0" dirty="0">
                <a:solidFill>
                  <a:srgbClr val="000000"/>
                </a:solidFill>
                <a:latin typeface="等线" panose="02010600030101010101" pitchFamily="2" charset="-122"/>
                <a:ea typeface="等线" panose="02010600030101010101" pitchFamily="2" charset="-122"/>
              </a:rPr>
              <a:t>在函数</a:t>
            </a:r>
            <a:r>
              <a:rPr lang="zh-CN" altLang="en-US" b="0" dirty="0" smtClean="0">
                <a:solidFill>
                  <a:srgbClr val="000000"/>
                </a:solidFill>
                <a:latin typeface="等线" panose="02010600030101010101" pitchFamily="2" charset="-122"/>
                <a:ea typeface="等线" panose="02010600030101010101" pitchFamily="2" charset="-122"/>
              </a:rPr>
              <a:t>体内的</a:t>
            </a:r>
            <a:r>
              <a:rPr lang="zh-CN" altLang="en-US" b="0" dirty="0">
                <a:solidFill>
                  <a:srgbClr val="000000"/>
                </a:solidFill>
                <a:latin typeface="等线" panose="02010600030101010101" pitchFamily="2" charset="-122"/>
                <a:ea typeface="等线" panose="02010600030101010101" pitchFamily="2" charset="-122"/>
              </a:rPr>
              <a:t>对象</a:t>
            </a:r>
            <a:r>
              <a:rPr lang="zh-CN" altLang="en-US" b="0" dirty="0" smtClean="0">
                <a:solidFill>
                  <a:srgbClr val="000000"/>
                </a:solidFill>
                <a:latin typeface="等线" panose="02010600030101010101" pitchFamily="2" charset="-122"/>
                <a:ea typeface="等线" panose="02010600030101010101" pitchFamily="2" charset="-122"/>
              </a:rPr>
              <a:t>，当函数</a:t>
            </a:r>
            <a:r>
              <a:rPr lang="zh-CN" altLang="en-US" b="0" dirty="0">
                <a:solidFill>
                  <a:srgbClr val="000000"/>
                </a:solidFill>
                <a:latin typeface="等线" panose="02010600030101010101" pitchFamily="2" charset="-122"/>
                <a:ea typeface="等线" panose="02010600030101010101" pitchFamily="2" charset="-122"/>
              </a:rPr>
              <a:t>结束时，该对象的析构函数被自动</a:t>
            </a:r>
            <a:r>
              <a:rPr lang="zh-CN" altLang="en-US" b="0" dirty="0" smtClean="0">
                <a:solidFill>
                  <a:srgbClr val="000000"/>
                </a:solidFill>
                <a:latin typeface="等线" panose="02010600030101010101" pitchFamily="2" charset="-122"/>
                <a:ea typeface="等线" panose="02010600030101010101" pitchFamily="2" charset="-122"/>
              </a:rPr>
              <a:t>调用。</a:t>
            </a:r>
            <a:endParaRPr lang="zh-CN" altLang="en-US" b="0" dirty="0">
              <a:solidFill>
                <a:srgbClr val="000000"/>
              </a:solidFill>
              <a:latin typeface="等线" panose="02010600030101010101" pitchFamily="2" charset="-122"/>
              <a:ea typeface="等线" panose="02010600030101010101" pitchFamily="2" charset="-122"/>
            </a:endParaRPr>
          </a:p>
          <a:p>
            <a:pPr marL="800100" lvl="1" indent="-342900" eaLnBrk="1" hangingPunct="1">
              <a:spcBef>
                <a:spcPts val="600"/>
              </a:spcBef>
              <a:spcAft>
                <a:spcPts val="600"/>
              </a:spcAft>
              <a:buClr>
                <a:srgbClr val="C00000"/>
              </a:buClr>
              <a:buFont typeface="Arial" panose="020B0604020202020204" pitchFamily="34" charset="0"/>
              <a:buChar char="•"/>
            </a:pPr>
            <a:r>
              <a:rPr lang="zh-CN" altLang="en-US" b="0" dirty="0" smtClean="0">
                <a:solidFill>
                  <a:srgbClr val="000000"/>
                </a:solidFill>
                <a:latin typeface="等线" panose="02010600030101010101" pitchFamily="2" charset="-122"/>
                <a:ea typeface="等线" panose="02010600030101010101" pitchFamily="2" charset="-122"/>
              </a:rPr>
              <a:t>使用</a:t>
            </a:r>
            <a:r>
              <a:rPr lang="en-US" altLang="zh-CN" b="0" dirty="0">
                <a:solidFill>
                  <a:srgbClr val="000000"/>
                </a:solidFill>
                <a:latin typeface="等线" panose="02010600030101010101" pitchFamily="2" charset="-122"/>
                <a:ea typeface="等线" panose="02010600030101010101" pitchFamily="2" charset="-122"/>
              </a:rPr>
              <a:t>new</a:t>
            </a:r>
            <a:r>
              <a:rPr lang="zh-CN" altLang="en-US" b="0" dirty="0">
                <a:solidFill>
                  <a:srgbClr val="000000"/>
                </a:solidFill>
                <a:latin typeface="等线" panose="02010600030101010101" pitchFamily="2" charset="-122"/>
                <a:ea typeface="等线" panose="02010600030101010101" pitchFamily="2" charset="-122"/>
              </a:rPr>
              <a:t>运算符创建</a:t>
            </a:r>
            <a:r>
              <a:rPr lang="zh-CN" altLang="en-US" b="0" dirty="0" smtClean="0">
                <a:solidFill>
                  <a:srgbClr val="000000"/>
                </a:solidFill>
                <a:latin typeface="等线" panose="02010600030101010101" pitchFamily="2" charset="-122"/>
                <a:ea typeface="等线" panose="02010600030101010101" pitchFamily="2" charset="-122"/>
              </a:rPr>
              <a:t>的</a:t>
            </a:r>
            <a:r>
              <a:rPr lang="zh-CN" altLang="en-US" b="0" dirty="0">
                <a:solidFill>
                  <a:srgbClr val="000000"/>
                </a:solidFill>
                <a:latin typeface="等线" panose="02010600030101010101" pitchFamily="2" charset="-122"/>
                <a:ea typeface="等线" panose="02010600030101010101" pitchFamily="2" charset="-122"/>
              </a:rPr>
              <a:t>对象</a:t>
            </a:r>
            <a:r>
              <a:rPr lang="zh-CN" altLang="en-US" b="0" dirty="0" smtClean="0">
                <a:solidFill>
                  <a:srgbClr val="000000"/>
                </a:solidFill>
                <a:latin typeface="等线" panose="02010600030101010101" pitchFamily="2" charset="-122"/>
                <a:ea typeface="等线" panose="02010600030101010101" pitchFamily="2" charset="-122"/>
              </a:rPr>
              <a:t>，</a:t>
            </a:r>
            <a:r>
              <a:rPr lang="zh-CN" altLang="en-US" b="0" dirty="0">
                <a:solidFill>
                  <a:srgbClr val="000000"/>
                </a:solidFill>
                <a:latin typeface="等线" panose="02010600030101010101" pitchFamily="2" charset="-122"/>
                <a:ea typeface="等线" panose="02010600030101010101" pitchFamily="2" charset="-122"/>
              </a:rPr>
              <a:t>在使用</a:t>
            </a:r>
            <a:r>
              <a:rPr lang="en-US" altLang="zh-CN" b="0" dirty="0">
                <a:solidFill>
                  <a:srgbClr val="000000"/>
                </a:solidFill>
                <a:latin typeface="等线" panose="02010600030101010101" pitchFamily="2" charset="-122"/>
                <a:ea typeface="等线" panose="02010600030101010101" pitchFamily="2" charset="-122"/>
              </a:rPr>
              <a:t>delete</a:t>
            </a:r>
            <a:r>
              <a:rPr lang="zh-CN" altLang="en-US" b="0" dirty="0">
                <a:solidFill>
                  <a:srgbClr val="000000"/>
                </a:solidFill>
                <a:latin typeface="等线" panose="02010600030101010101" pitchFamily="2" charset="-122"/>
                <a:ea typeface="等线" panose="02010600030101010101" pitchFamily="2" charset="-122"/>
              </a:rPr>
              <a:t>释放时，析构</a:t>
            </a:r>
            <a:r>
              <a:rPr lang="zh-CN" altLang="en-US" b="0" dirty="0" smtClean="0">
                <a:solidFill>
                  <a:srgbClr val="000000"/>
                </a:solidFill>
                <a:latin typeface="等线" panose="02010600030101010101" pitchFamily="2" charset="-122"/>
                <a:ea typeface="等线" panose="02010600030101010101" pitchFamily="2" charset="-122"/>
              </a:rPr>
              <a:t>函数会</a:t>
            </a:r>
            <a:r>
              <a:rPr lang="zh-CN" altLang="en-US" b="0" dirty="0">
                <a:solidFill>
                  <a:srgbClr val="000000"/>
                </a:solidFill>
                <a:latin typeface="等线" panose="02010600030101010101" pitchFamily="2" charset="-122"/>
                <a:ea typeface="等线" panose="02010600030101010101" pitchFamily="2" charset="-122"/>
              </a:rPr>
              <a:t>被自动</a:t>
            </a:r>
            <a:r>
              <a:rPr lang="zh-CN" altLang="en-US" b="0" dirty="0" smtClean="0">
                <a:solidFill>
                  <a:srgbClr val="000000"/>
                </a:solidFill>
                <a:latin typeface="等线" panose="02010600030101010101" pitchFamily="2" charset="-122"/>
                <a:ea typeface="等线" panose="02010600030101010101" pitchFamily="2" charset="-122"/>
              </a:rPr>
              <a:t>调用。</a:t>
            </a:r>
            <a:endParaRPr kumimoji="1" lang="zh-CN" altLang="en-US" sz="2200" b="0" dirty="0">
              <a:solidFill>
                <a:srgbClr val="000000"/>
              </a:solidFill>
              <a:latin typeface="+mn-lt"/>
              <a:ea typeface="+mn-ea"/>
            </a:endParaRPr>
          </a:p>
        </p:txBody>
      </p:sp>
      <p:sp>
        <p:nvSpPr>
          <p:cNvPr id="5" name="Text Box 5"/>
          <p:cNvSpPr txBox="1"/>
          <p:nvPr/>
        </p:nvSpPr>
        <p:spPr>
          <a:xfrm>
            <a:off x="2495600" y="5661248"/>
            <a:ext cx="4712335" cy="829945"/>
          </a:xfrm>
          <a:prstGeom prst="rect">
            <a:avLst/>
          </a:prstGeom>
          <a:noFill/>
          <a:ln w="12700">
            <a:solidFill>
              <a:srgbClr val="C00000"/>
            </a:solidFill>
          </a:ln>
        </p:spPr>
        <p:txBody>
          <a:bodyPr wrap="square">
            <a:spAutoFit/>
          </a:bodyPr>
          <a:lstStyle>
            <a:defPPr>
              <a:defRPr lang="zh-CN"/>
            </a:defPPr>
            <a:lvl1pPr algn="ctr" eaLnBrk="1" hangingPunct="1">
              <a:defRPr kumimoji="1" b="0">
                <a:solidFill>
                  <a:srgbClr val="000000"/>
                </a:solidFill>
                <a:latin typeface="+mn-lt"/>
                <a:ea typeface="+mn-ea"/>
              </a:defRPr>
            </a:lvl1pPr>
            <a:lvl2pPr marL="742950" indent="-285750">
              <a:spcBef>
                <a:spcPct val="20000"/>
              </a:spcBef>
              <a:buChar char="–"/>
              <a:defRPr kumimoji="1" sz="2800">
                <a:solidFill>
                  <a:schemeClr val="tx1"/>
                </a:solidFill>
                <a:latin typeface="+mn-lt"/>
                <a:ea typeface="+mn-ea"/>
              </a:defRPr>
            </a:lvl2pPr>
            <a:lvl3pPr marL="1143000" indent="-228600">
              <a:spcBef>
                <a:spcPct val="20000"/>
              </a:spcBef>
              <a:buChar char="•"/>
              <a:defRPr kumimoji="1">
                <a:solidFill>
                  <a:schemeClr val="tx1"/>
                </a:solidFill>
                <a:latin typeface="+mn-lt"/>
                <a:ea typeface="+mn-ea"/>
              </a:defRPr>
            </a:lvl3pPr>
            <a:lvl4pPr marL="1600200" indent="-228600">
              <a:spcBef>
                <a:spcPct val="20000"/>
              </a:spcBef>
              <a:buChar char="–"/>
              <a:defRPr kumimoji="1" sz="2000">
                <a:solidFill>
                  <a:schemeClr val="tx1"/>
                </a:solidFill>
                <a:latin typeface="+mn-lt"/>
                <a:ea typeface="+mn-ea"/>
              </a:defRPr>
            </a:lvl4pPr>
            <a:lvl5pPr marL="2057400" indent="-228600">
              <a:spcBef>
                <a:spcPct val="20000"/>
              </a:spcBef>
              <a:buChar char="»"/>
              <a:defRPr kumimoji="1" sz="2000">
                <a:solidFill>
                  <a:schemeClr val="tx1"/>
                </a:solidFill>
                <a:latin typeface="+mn-lt"/>
                <a:ea typeface="+mn-ea"/>
              </a:defRPr>
            </a:lvl5pPr>
          </a:lstStyle>
          <a:p>
            <a:r>
              <a:rPr lang="en-US" altLang="zh-CN" dirty="0">
                <a:latin typeface="等线" panose="02010600030101010101" pitchFamily="2" charset="-122"/>
                <a:ea typeface="等线" panose="02010600030101010101" pitchFamily="2" charset="-122"/>
              </a:rPr>
              <a:t>&lt;</a:t>
            </a:r>
            <a:r>
              <a:rPr lang="zh-CN" altLang="en-US" dirty="0">
                <a:latin typeface="等线" panose="02010600030101010101" pitchFamily="2" charset="-122"/>
                <a:ea typeface="等线" panose="02010600030101010101" pitchFamily="2" charset="-122"/>
              </a:rPr>
              <a:t>类名</a:t>
            </a:r>
            <a:r>
              <a:rPr lang="en-US" altLang="zh-CN" dirty="0">
                <a:latin typeface="等线" panose="02010600030101010101" pitchFamily="2" charset="-122"/>
                <a:ea typeface="等线" panose="02010600030101010101" pitchFamily="2" charset="-122"/>
              </a:rPr>
              <a:t>&gt;::~&lt;</a:t>
            </a:r>
            <a:r>
              <a:rPr lang="zh-CN" altLang="en-US" dirty="0">
                <a:latin typeface="等线" panose="02010600030101010101" pitchFamily="2" charset="-122"/>
                <a:ea typeface="等线" panose="02010600030101010101" pitchFamily="2" charset="-122"/>
              </a:rPr>
              <a:t>缺省析构函数名</a:t>
            </a:r>
            <a:r>
              <a:rPr lang="en-US" altLang="zh-CN" dirty="0" smtClean="0">
                <a:latin typeface="等线" panose="02010600030101010101" pitchFamily="2" charset="-122"/>
                <a:ea typeface="等线" panose="02010600030101010101" pitchFamily="2" charset="-122"/>
              </a:rPr>
              <a:t>&gt;( )</a:t>
            </a:r>
            <a:endParaRPr lang="en-US" altLang="zh-CN" dirty="0">
              <a:latin typeface="等线" panose="02010600030101010101" pitchFamily="2" charset="-122"/>
              <a:ea typeface="等线" panose="02010600030101010101" pitchFamily="2" charset="-122"/>
            </a:endParaRPr>
          </a:p>
          <a:p>
            <a:pPr algn="l"/>
            <a:r>
              <a:rPr lang="en-US" altLang="zh-CN" dirty="0">
                <a:latin typeface="等线" panose="02010600030101010101" pitchFamily="2" charset="-122"/>
                <a:ea typeface="等线" panose="02010600030101010101" pitchFamily="2" charset="-122"/>
              </a:rPr>
              <a:t>       {                  </a:t>
            </a:r>
            <a:r>
              <a:rPr lang="en-US" altLang="zh-CN" dirty="0" smtClean="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a:t>
            </a:r>
          </a:p>
        </p:txBody>
      </p:sp>
      <p:sp>
        <p:nvSpPr>
          <p:cNvPr id="6" name="矩形 5"/>
          <p:cNvSpPr/>
          <p:nvPr/>
        </p:nvSpPr>
        <p:spPr>
          <a:xfrm>
            <a:off x="219159" y="4221014"/>
            <a:ext cx="11264929" cy="1132618"/>
          </a:xfrm>
          <a:prstGeom prst="rect">
            <a:avLst/>
          </a:prstGeom>
        </p:spPr>
        <p:txBody>
          <a:bodyPr wrap="square">
            <a:spAutoFit/>
          </a:bodyPr>
          <a:lstStyle/>
          <a:p>
            <a:pPr eaLnBrk="1" hangingPunct="1">
              <a:lnSpc>
                <a:spcPct val="120000"/>
              </a:lnSpc>
              <a:spcBef>
                <a:spcPts val="1200"/>
              </a:spcBef>
            </a:pPr>
            <a:r>
              <a:rPr lang="zh-CN" altLang="en-US" b="0" dirty="0">
                <a:solidFill>
                  <a:srgbClr val="000000"/>
                </a:solidFill>
                <a:latin typeface="等线" panose="02010600030101010101" pitchFamily="2" charset="-122"/>
                <a:ea typeface="等线" panose="02010600030101010101" pitchFamily="2" charset="-122"/>
              </a:rPr>
              <a:t>说明：</a:t>
            </a:r>
            <a:endParaRPr lang="zh-CN" altLang="en-US" sz="2000" b="0" dirty="0">
              <a:solidFill>
                <a:srgbClr val="000000"/>
              </a:solidFill>
            </a:endParaRPr>
          </a:p>
          <a:p>
            <a:pPr lvl="0" eaLnBrk="1" hangingPunct="1">
              <a:lnSpc>
                <a:spcPct val="120000"/>
              </a:lnSpc>
              <a:spcBef>
                <a:spcPts val="1200"/>
              </a:spcBef>
              <a:buClr>
                <a:srgbClr val="C00000"/>
              </a:buClr>
            </a:pPr>
            <a:r>
              <a:rPr lang="zh-CN" altLang="en-US" b="0" dirty="0">
                <a:solidFill>
                  <a:srgbClr val="000000"/>
                </a:solidFill>
                <a:latin typeface="等线" panose="02010600030101010101" pitchFamily="2" charset="-122"/>
                <a:ea typeface="等线" panose="02010600030101010101" pitchFamily="2" charset="-122"/>
              </a:rPr>
              <a:t>若</a:t>
            </a:r>
            <a:r>
              <a:rPr lang="zh-CN" altLang="en-US" b="0" dirty="0">
                <a:solidFill>
                  <a:srgbClr val="C00000"/>
                </a:solidFill>
                <a:latin typeface="等线" panose="02010600030101010101" pitchFamily="2" charset="-122"/>
                <a:ea typeface="等线" panose="02010600030101010101" pitchFamily="2" charset="-122"/>
              </a:rPr>
              <a:t>没有定义</a:t>
            </a:r>
            <a:r>
              <a:rPr lang="zh-CN" altLang="en-US" b="0" dirty="0" smtClean="0">
                <a:solidFill>
                  <a:srgbClr val="C00000"/>
                </a:solidFill>
                <a:latin typeface="等线" panose="02010600030101010101" pitchFamily="2" charset="-122"/>
                <a:ea typeface="等线" panose="02010600030101010101" pitchFamily="2" charset="-122"/>
              </a:rPr>
              <a:t>任何析构函数</a:t>
            </a:r>
            <a:r>
              <a:rPr lang="zh-CN" altLang="en-US" b="0" dirty="0">
                <a:solidFill>
                  <a:srgbClr val="000000"/>
                </a:solidFill>
                <a:latin typeface="等线" panose="02010600030101010101" pitchFamily="2" charset="-122"/>
                <a:ea typeface="等线" panose="02010600030101010101" pitchFamily="2" charset="-122"/>
              </a:rPr>
              <a:t>，系统会自动</a:t>
            </a:r>
            <a:r>
              <a:rPr lang="zh-CN" altLang="en-US" b="0" dirty="0" smtClean="0">
                <a:solidFill>
                  <a:srgbClr val="000000"/>
                </a:solidFill>
                <a:latin typeface="等线" panose="02010600030101010101" pitchFamily="2" charset="-122"/>
                <a:ea typeface="等线" panose="02010600030101010101" pitchFamily="2" charset="-122"/>
              </a:rPr>
              <a:t>生成无</a:t>
            </a:r>
            <a:r>
              <a:rPr lang="zh-CN" altLang="en-US" b="0" dirty="0">
                <a:solidFill>
                  <a:srgbClr val="000000"/>
                </a:solidFill>
                <a:latin typeface="等线" panose="02010600030101010101" pitchFamily="2" charset="-122"/>
                <a:ea typeface="等线" panose="02010600030101010101" pitchFamily="2" charset="-122"/>
              </a:rPr>
              <a:t>参的缺省</a:t>
            </a:r>
            <a:r>
              <a:rPr lang="zh-CN" altLang="en-US" b="0" dirty="0" smtClean="0">
                <a:solidFill>
                  <a:srgbClr val="000000"/>
                </a:solidFill>
                <a:latin typeface="等线" panose="02010600030101010101" pitchFamily="2" charset="-122"/>
                <a:ea typeface="等线" panose="02010600030101010101" pitchFamily="2" charset="-122"/>
              </a:rPr>
              <a:t>构造析构函数</a:t>
            </a:r>
            <a:r>
              <a:rPr lang="en-US" altLang="zh-CN" b="0" dirty="0" smtClean="0">
                <a:solidFill>
                  <a:srgbClr val="000000"/>
                </a:solidFill>
                <a:latin typeface="等线" panose="02010600030101010101" pitchFamily="2" charset="-122"/>
                <a:ea typeface="等线" panose="02010600030101010101" pitchFamily="2" charset="-122"/>
              </a:rPr>
              <a:t>,</a:t>
            </a:r>
            <a:r>
              <a:rPr lang="zh-CN" altLang="en-US" b="0" dirty="0" smtClean="0">
                <a:solidFill>
                  <a:srgbClr val="000000"/>
                </a:solidFill>
                <a:latin typeface="等线" panose="02010600030101010101" pitchFamily="2" charset="-122"/>
                <a:ea typeface="等线" panose="02010600030101010101" pitchFamily="2" charset="-122"/>
              </a:rPr>
              <a:t>形式如下：</a:t>
            </a:r>
            <a:endParaRPr lang="zh-CN" altLang="en-US" b="0" dirty="0">
              <a:solidFill>
                <a:srgbClr val="00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5380992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descr="蓝色砂纸"/>
          <p:cNvSpPr/>
          <p:nvPr/>
        </p:nvSpPr>
        <p:spPr>
          <a:xfrm>
            <a:off x="263164" y="764704"/>
            <a:ext cx="3516312" cy="6001643"/>
          </a:xfrm>
          <a:prstGeom prst="rect">
            <a:avLst/>
          </a:prstGeom>
          <a:noFill/>
          <a:ln w="12700">
            <a:solidFill>
              <a:srgbClr val="C00000"/>
            </a:solid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a:solidFill>
                  <a:srgbClr val="000000"/>
                </a:solidFill>
              </a:rPr>
              <a:t>#include  &lt;iostream&gt;</a:t>
            </a:r>
          </a:p>
          <a:p>
            <a:pPr marL="0" lvl="0" indent="0" eaLnBrk="1" hangingPunct="1">
              <a:spcBef>
                <a:spcPct val="0"/>
              </a:spcBef>
              <a:buNone/>
            </a:pPr>
            <a:r>
              <a:rPr lang="en-US" altLang="zh-CN" sz="2400" dirty="0">
                <a:solidFill>
                  <a:srgbClr val="000000"/>
                </a:solidFill>
              </a:rPr>
              <a:t>using  namespace std;</a:t>
            </a:r>
          </a:p>
          <a:p>
            <a:pPr marL="0" lvl="0" indent="0" eaLnBrk="1" hangingPunct="1">
              <a:spcBef>
                <a:spcPct val="0"/>
              </a:spcBef>
              <a:buNone/>
            </a:pPr>
            <a:r>
              <a:rPr lang="en-US" altLang="zh-CN" sz="2400" dirty="0">
                <a:solidFill>
                  <a:srgbClr val="000000"/>
                </a:solidFill>
              </a:rPr>
              <a:t>class Count</a:t>
            </a:r>
          </a:p>
          <a:p>
            <a:pPr marL="0" lvl="0" indent="0" eaLnBrk="1" hangingPunct="1">
              <a:spcBef>
                <a:spcPct val="0"/>
              </a:spcBef>
              <a:buNone/>
            </a:pPr>
            <a:r>
              <a:rPr lang="en-US" altLang="zh-CN" sz="2400" dirty="0" smtClean="0">
                <a:solidFill>
                  <a:srgbClr val="000000"/>
                </a:solidFill>
              </a:rPr>
              <a:t>{</a:t>
            </a:r>
          </a:p>
          <a:p>
            <a:pPr marL="0" lvl="0" indent="0" eaLnBrk="1" hangingPunct="1">
              <a:spcBef>
                <a:spcPct val="0"/>
              </a:spcBef>
              <a:buNone/>
            </a:pPr>
            <a:r>
              <a:rPr lang="en-US" altLang="zh-CN" sz="2400" dirty="0">
                <a:solidFill>
                  <a:srgbClr val="000000"/>
                </a:solidFill>
              </a:rPr>
              <a:t> </a:t>
            </a:r>
            <a:r>
              <a:rPr lang="en-US" altLang="zh-CN" sz="2400" dirty="0" smtClean="0">
                <a:solidFill>
                  <a:srgbClr val="000000"/>
                </a:solidFill>
              </a:rPr>
              <a:t>    </a:t>
            </a:r>
            <a:r>
              <a:rPr lang="en-US" altLang="zh-CN" sz="2400" dirty="0" err="1" smtClean="0">
                <a:solidFill>
                  <a:srgbClr val="000000"/>
                </a:solidFill>
              </a:rPr>
              <a:t>int</a:t>
            </a:r>
            <a:r>
              <a:rPr lang="en-US" altLang="zh-CN" sz="2400" dirty="0" smtClean="0">
                <a:solidFill>
                  <a:srgbClr val="000000"/>
                </a:solidFill>
              </a:rPr>
              <a:t> </a:t>
            </a:r>
            <a:r>
              <a:rPr lang="en-US" altLang="zh-CN" sz="2400" dirty="0">
                <a:solidFill>
                  <a:srgbClr val="000000"/>
                </a:solidFill>
              </a:rPr>
              <a:t>num;</a:t>
            </a:r>
          </a:p>
          <a:p>
            <a:pPr marL="0" lvl="0" indent="0" eaLnBrk="1" hangingPunct="1">
              <a:spcBef>
                <a:spcPct val="0"/>
              </a:spcBef>
              <a:buNone/>
            </a:pPr>
            <a:r>
              <a:rPr lang="en-US" altLang="zh-CN" sz="2400" dirty="0">
                <a:solidFill>
                  <a:srgbClr val="000000"/>
                </a:solidFill>
              </a:rPr>
              <a:t> </a:t>
            </a:r>
            <a:r>
              <a:rPr lang="en-US" altLang="zh-CN" sz="2400" dirty="0" smtClean="0">
                <a:solidFill>
                  <a:srgbClr val="000000"/>
                </a:solidFill>
              </a:rPr>
              <a:t>    char </a:t>
            </a:r>
            <a:r>
              <a:rPr lang="en-US" altLang="zh-CN" sz="2400" dirty="0">
                <a:solidFill>
                  <a:srgbClr val="000000"/>
                </a:solidFill>
              </a:rPr>
              <a:t>s[80];</a:t>
            </a:r>
          </a:p>
          <a:p>
            <a:pPr marL="0" lvl="0" indent="0" eaLnBrk="1" hangingPunct="1">
              <a:spcBef>
                <a:spcPct val="0"/>
              </a:spcBef>
              <a:buNone/>
            </a:pPr>
            <a:r>
              <a:rPr lang="en-US" altLang="zh-CN" sz="2400" dirty="0">
                <a:solidFill>
                  <a:srgbClr val="000000"/>
                </a:solidFill>
              </a:rPr>
              <a:t> public:</a:t>
            </a:r>
          </a:p>
          <a:p>
            <a:pPr marL="0" lvl="0" indent="0" eaLnBrk="1" hangingPunct="1">
              <a:spcBef>
                <a:spcPct val="0"/>
              </a:spcBef>
              <a:buNone/>
            </a:pPr>
            <a:r>
              <a:rPr lang="en-US" altLang="zh-CN" sz="2400" dirty="0">
                <a:solidFill>
                  <a:srgbClr val="000000"/>
                </a:solidFill>
              </a:rPr>
              <a:t>      </a:t>
            </a:r>
            <a:r>
              <a:rPr lang="en-US" altLang="zh-CN" sz="2400" dirty="0" smtClean="0">
                <a:solidFill>
                  <a:srgbClr val="000000"/>
                </a:solidFill>
              </a:rPr>
              <a:t>Count(char </a:t>
            </a:r>
            <a:r>
              <a:rPr lang="en-US" altLang="zh-CN" sz="2400" dirty="0">
                <a:solidFill>
                  <a:srgbClr val="000000"/>
                </a:solidFill>
              </a:rPr>
              <a:t>*str);</a:t>
            </a:r>
          </a:p>
          <a:p>
            <a:pPr marL="0" lvl="0" indent="0" eaLnBrk="1" hangingPunct="1">
              <a:spcBef>
                <a:spcPct val="0"/>
              </a:spcBef>
              <a:buNone/>
            </a:pPr>
            <a:r>
              <a:rPr lang="en-US" altLang="zh-CN" sz="2400" dirty="0">
                <a:solidFill>
                  <a:srgbClr val="000000"/>
                </a:solidFill>
              </a:rPr>
              <a:t>      </a:t>
            </a:r>
            <a:r>
              <a:rPr lang="en-US" altLang="zh-CN" sz="2400" dirty="0" smtClean="0">
                <a:solidFill>
                  <a:srgbClr val="000000"/>
                </a:solidFill>
              </a:rPr>
              <a:t>~</a:t>
            </a:r>
            <a:r>
              <a:rPr lang="en-US" altLang="zh-CN" sz="2400" dirty="0">
                <a:solidFill>
                  <a:srgbClr val="000000"/>
                </a:solidFill>
              </a:rPr>
              <a:t>Count();</a:t>
            </a:r>
          </a:p>
          <a:p>
            <a:pPr marL="0" lvl="0" indent="0" eaLnBrk="1" hangingPunct="1">
              <a:spcBef>
                <a:spcPct val="0"/>
              </a:spcBef>
              <a:buNone/>
            </a:pPr>
            <a:r>
              <a:rPr lang="en-US" altLang="zh-CN" sz="2400" dirty="0">
                <a:solidFill>
                  <a:srgbClr val="000000"/>
                </a:solidFill>
              </a:rPr>
              <a:t>      </a:t>
            </a:r>
            <a:r>
              <a:rPr lang="en-US" altLang="zh-CN" sz="2400" dirty="0" smtClean="0">
                <a:solidFill>
                  <a:srgbClr val="000000"/>
                </a:solidFill>
              </a:rPr>
              <a:t>void </a:t>
            </a:r>
            <a:r>
              <a:rPr lang="en-US" altLang="zh-CN" sz="2400" dirty="0">
                <a:solidFill>
                  <a:srgbClr val="000000"/>
                </a:solidFill>
              </a:rPr>
              <a:t>process();</a:t>
            </a:r>
          </a:p>
          <a:p>
            <a:pPr marL="0" lvl="0" indent="0" eaLnBrk="1" hangingPunct="1">
              <a:spcBef>
                <a:spcPct val="0"/>
              </a:spcBef>
              <a:buNone/>
            </a:pPr>
            <a:r>
              <a:rPr lang="en-US" altLang="zh-CN" sz="2400" dirty="0">
                <a:solidFill>
                  <a:srgbClr val="000000"/>
                </a:solidFill>
              </a:rPr>
              <a:t> };</a:t>
            </a:r>
          </a:p>
          <a:p>
            <a:pPr marL="0" lvl="0" indent="0" eaLnBrk="1" hangingPunct="1">
              <a:spcBef>
                <a:spcPct val="0"/>
              </a:spcBef>
              <a:buNone/>
            </a:pPr>
            <a:r>
              <a:rPr lang="en-US" altLang="zh-CN" sz="2400" dirty="0">
                <a:solidFill>
                  <a:srgbClr val="000000"/>
                </a:solidFill>
              </a:rPr>
              <a:t> Count::Count(char *str)</a:t>
            </a:r>
          </a:p>
          <a:p>
            <a:pPr marL="0" lvl="0" indent="0" eaLnBrk="1" hangingPunct="1">
              <a:spcBef>
                <a:spcPct val="0"/>
              </a:spcBef>
              <a:buNone/>
            </a:pPr>
            <a:r>
              <a:rPr lang="en-US" altLang="zh-CN" sz="2400" dirty="0">
                <a:solidFill>
                  <a:srgbClr val="000000"/>
                </a:solidFill>
              </a:rPr>
              <a:t> </a:t>
            </a:r>
            <a:r>
              <a:rPr lang="en-US" altLang="zh-CN" sz="2400" dirty="0" smtClean="0">
                <a:solidFill>
                  <a:srgbClr val="000000"/>
                </a:solidFill>
              </a:rPr>
              <a:t>{</a:t>
            </a:r>
          </a:p>
          <a:p>
            <a:pPr marL="0" lvl="0" indent="0" eaLnBrk="1" hangingPunct="1">
              <a:spcBef>
                <a:spcPct val="0"/>
              </a:spcBef>
              <a:buNone/>
            </a:pPr>
            <a:r>
              <a:rPr lang="en-US" altLang="zh-CN" sz="2400" dirty="0">
                <a:solidFill>
                  <a:srgbClr val="000000"/>
                </a:solidFill>
              </a:rPr>
              <a:t> </a:t>
            </a:r>
            <a:r>
              <a:rPr lang="en-US" altLang="zh-CN" sz="2400" dirty="0" smtClean="0">
                <a:solidFill>
                  <a:srgbClr val="000000"/>
                </a:solidFill>
              </a:rPr>
              <a:t>   </a:t>
            </a:r>
            <a:r>
              <a:rPr lang="en-US" altLang="zh-CN" sz="2400" dirty="0" err="1" smtClean="0">
                <a:solidFill>
                  <a:srgbClr val="000000"/>
                </a:solidFill>
              </a:rPr>
              <a:t>num</a:t>
            </a:r>
            <a:r>
              <a:rPr lang="en-US" altLang="zh-CN" sz="2400" dirty="0" smtClean="0">
                <a:solidFill>
                  <a:srgbClr val="000000"/>
                </a:solidFill>
              </a:rPr>
              <a:t>=0</a:t>
            </a:r>
            <a:r>
              <a:rPr lang="en-US" altLang="zh-CN" sz="2400" dirty="0">
                <a:solidFill>
                  <a:srgbClr val="000000"/>
                </a:solidFill>
              </a:rPr>
              <a:t>;</a:t>
            </a:r>
          </a:p>
          <a:p>
            <a:pPr marL="0" lvl="0" indent="0" eaLnBrk="1" hangingPunct="1">
              <a:spcBef>
                <a:spcPct val="0"/>
              </a:spcBef>
              <a:buNone/>
            </a:pPr>
            <a:r>
              <a:rPr lang="en-US" altLang="zh-CN" sz="2400" dirty="0">
                <a:solidFill>
                  <a:srgbClr val="000000"/>
                </a:solidFill>
              </a:rPr>
              <a:t>  </a:t>
            </a:r>
            <a:r>
              <a:rPr lang="en-US" altLang="zh-CN" sz="2400" dirty="0" smtClean="0">
                <a:solidFill>
                  <a:srgbClr val="000000"/>
                </a:solidFill>
              </a:rPr>
              <a:t>  </a:t>
            </a:r>
            <a:r>
              <a:rPr lang="en-US" altLang="zh-CN" sz="2400" dirty="0" err="1" smtClean="0">
                <a:solidFill>
                  <a:srgbClr val="000000"/>
                </a:solidFill>
              </a:rPr>
              <a:t>strcpy</a:t>
            </a:r>
            <a:r>
              <a:rPr lang="en-US" altLang="zh-CN" sz="2400" dirty="0" smtClean="0">
                <a:solidFill>
                  <a:srgbClr val="000000"/>
                </a:solidFill>
              </a:rPr>
              <a:t>(</a:t>
            </a:r>
            <a:r>
              <a:rPr lang="en-US" altLang="zh-CN" sz="2400" dirty="0" err="1" smtClean="0">
                <a:solidFill>
                  <a:srgbClr val="000000"/>
                </a:solidFill>
              </a:rPr>
              <a:t>s,str</a:t>
            </a:r>
            <a:r>
              <a:rPr lang="en-US" altLang="zh-CN" sz="2400" dirty="0">
                <a:solidFill>
                  <a:srgbClr val="000000"/>
                </a:solidFill>
              </a:rPr>
              <a:t>);</a:t>
            </a:r>
          </a:p>
          <a:p>
            <a:pPr marL="0" lvl="0" indent="0" eaLnBrk="1" hangingPunct="1">
              <a:spcBef>
                <a:spcPct val="0"/>
              </a:spcBef>
              <a:buNone/>
            </a:pPr>
            <a:r>
              <a:rPr lang="en-US" altLang="zh-CN" sz="2400" dirty="0">
                <a:solidFill>
                  <a:srgbClr val="000000"/>
                </a:solidFill>
              </a:rPr>
              <a:t>}</a:t>
            </a:r>
          </a:p>
        </p:txBody>
      </p:sp>
      <p:sp>
        <p:nvSpPr>
          <p:cNvPr id="17411" name="Rectangle 3" descr="蓝色砂纸"/>
          <p:cNvSpPr/>
          <p:nvPr/>
        </p:nvSpPr>
        <p:spPr>
          <a:xfrm>
            <a:off x="4897437" y="44624"/>
            <a:ext cx="5807075" cy="6740307"/>
          </a:xfrm>
          <a:prstGeom prst="rect">
            <a:avLst/>
          </a:prstGeom>
          <a:noFill/>
          <a:ln w="12700">
            <a:solidFill>
              <a:srgbClr val="C00000"/>
            </a:solid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a:solidFill>
                  <a:srgbClr val="000000"/>
                </a:solidFill>
              </a:rPr>
              <a:t>Count::~Count()</a:t>
            </a:r>
          </a:p>
          <a:p>
            <a:pPr marL="0" lvl="0" indent="0" eaLnBrk="1" hangingPunct="1">
              <a:spcBef>
                <a:spcPct val="0"/>
              </a:spcBef>
              <a:buNone/>
            </a:pPr>
            <a:r>
              <a:rPr lang="en-US" altLang="zh-CN" sz="2400" dirty="0" smtClean="0">
                <a:solidFill>
                  <a:srgbClr val="000000"/>
                </a:solidFill>
              </a:rPr>
              <a:t>{</a:t>
            </a:r>
            <a:r>
              <a:rPr lang="en-US" altLang="zh-CN" sz="2400" dirty="0">
                <a:solidFill>
                  <a:srgbClr val="000000"/>
                </a:solidFill>
              </a:rPr>
              <a:t>cout&lt;&lt;"</a:t>
            </a:r>
            <a:r>
              <a:rPr lang="zh-CN" altLang="en-US" sz="2400" dirty="0">
                <a:solidFill>
                  <a:srgbClr val="000000"/>
                </a:solidFill>
              </a:rPr>
              <a:t>数字字符个数：</a:t>
            </a:r>
            <a:r>
              <a:rPr lang="en-US" altLang="zh-CN" sz="2400" dirty="0">
                <a:solidFill>
                  <a:srgbClr val="000000"/>
                </a:solidFill>
              </a:rPr>
              <a:t>"&lt;&lt;num&lt;&lt;endl;}</a:t>
            </a:r>
          </a:p>
          <a:p>
            <a:pPr marL="0" lvl="0" indent="0" eaLnBrk="1" hangingPunct="1">
              <a:spcBef>
                <a:spcPct val="0"/>
              </a:spcBef>
              <a:buNone/>
            </a:pPr>
            <a:r>
              <a:rPr lang="en-US" altLang="zh-CN" sz="2400" dirty="0" smtClean="0">
                <a:solidFill>
                  <a:srgbClr val="000000"/>
                </a:solidFill>
              </a:rPr>
              <a:t>void </a:t>
            </a:r>
            <a:r>
              <a:rPr lang="en-US" altLang="zh-CN" sz="2400" dirty="0">
                <a:solidFill>
                  <a:srgbClr val="000000"/>
                </a:solidFill>
              </a:rPr>
              <a:t>Count::process()</a:t>
            </a:r>
          </a:p>
          <a:p>
            <a:pPr marL="0" lvl="0" indent="0" eaLnBrk="1" hangingPunct="1">
              <a:spcBef>
                <a:spcPct val="0"/>
              </a:spcBef>
              <a:buNone/>
            </a:pPr>
            <a:r>
              <a:rPr lang="en-US" altLang="zh-CN" sz="2400" dirty="0" smtClean="0">
                <a:solidFill>
                  <a:srgbClr val="000000"/>
                </a:solidFill>
              </a:rPr>
              <a:t>{  </a:t>
            </a:r>
            <a:r>
              <a:rPr lang="en-US" altLang="zh-CN" sz="2400" dirty="0" err="1" smtClean="0">
                <a:solidFill>
                  <a:srgbClr val="000000"/>
                </a:solidFill>
              </a:rPr>
              <a:t>int</a:t>
            </a:r>
            <a:r>
              <a:rPr lang="en-US" altLang="zh-CN" sz="2400" dirty="0" smtClean="0">
                <a:solidFill>
                  <a:srgbClr val="000000"/>
                </a:solidFill>
              </a:rPr>
              <a:t> </a:t>
            </a:r>
            <a:r>
              <a:rPr lang="en-US" altLang="zh-CN" sz="2400" dirty="0">
                <a:solidFill>
                  <a:srgbClr val="000000"/>
                </a:solidFill>
              </a:rPr>
              <a:t>i=0;</a:t>
            </a:r>
          </a:p>
          <a:p>
            <a:pPr marL="0" lvl="0" indent="0" eaLnBrk="1" hangingPunct="1">
              <a:spcBef>
                <a:spcPct val="0"/>
              </a:spcBef>
              <a:buNone/>
            </a:pPr>
            <a:r>
              <a:rPr lang="en-US" altLang="zh-CN" sz="2400" dirty="0">
                <a:solidFill>
                  <a:srgbClr val="000000"/>
                </a:solidFill>
              </a:rPr>
              <a:t>  </a:t>
            </a:r>
            <a:r>
              <a:rPr lang="en-US" altLang="zh-CN" sz="2400" dirty="0" smtClean="0">
                <a:solidFill>
                  <a:srgbClr val="000000"/>
                </a:solidFill>
              </a:rPr>
              <a:t>  while(s[</a:t>
            </a:r>
            <a:r>
              <a:rPr lang="en-US" altLang="zh-CN" sz="2400" dirty="0" err="1" smtClean="0">
                <a:solidFill>
                  <a:srgbClr val="000000"/>
                </a:solidFill>
              </a:rPr>
              <a:t>i</a:t>
            </a:r>
            <a:r>
              <a:rPr lang="en-US" altLang="zh-CN" sz="2400" dirty="0">
                <a:solidFill>
                  <a:srgbClr val="000000"/>
                </a:solidFill>
              </a:rPr>
              <a:t>]!='\0')</a:t>
            </a:r>
          </a:p>
          <a:p>
            <a:pPr marL="0" lvl="0" indent="0" eaLnBrk="1" hangingPunct="1">
              <a:spcBef>
                <a:spcPct val="0"/>
              </a:spcBef>
              <a:buNone/>
            </a:pPr>
            <a:r>
              <a:rPr lang="en-US" altLang="zh-CN" sz="2400" dirty="0">
                <a:solidFill>
                  <a:srgbClr val="000000"/>
                </a:solidFill>
              </a:rPr>
              <a:t> </a:t>
            </a:r>
            <a:r>
              <a:rPr lang="en-US" altLang="zh-CN" sz="2400" dirty="0" smtClean="0">
                <a:solidFill>
                  <a:srgbClr val="000000"/>
                </a:solidFill>
              </a:rPr>
              <a:t>  {      </a:t>
            </a:r>
            <a:r>
              <a:rPr lang="en-US" altLang="zh-CN" sz="2400" dirty="0">
                <a:solidFill>
                  <a:srgbClr val="000000"/>
                </a:solidFill>
              </a:rPr>
              <a:t>if(s[i]&gt;='0'&amp;&amp;s[i]&lt;='9')</a:t>
            </a:r>
          </a:p>
          <a:p>
            <a:pPr marL="0" lvl="0" indent="0" eaLnBrk="1" hangingPunct="1">
              <a:spcBef>
                <a:spcPct val="0"/>
              </a:spcBef>
              <a:buNone/>
            </a:pPr>
            <a:r>
              <a:rPr lang="en-US" altLang="zh-CN" sz="2400" dirty="0">
                <a:solidFill>
                  <a:srgbClr val="000000"/>
                </a:solidFill>
              </a:rPr>
              <a:t>             num++;</a:t>
            </a:r>
          </a:p>
          <a:p>
            <a:pPr marL="0" lvl="0" indent="0" eaLnBrk="1" hangingPunct="1">
              <a:spcBef>
                <a:spcPct val="0"/>
              </a:spcBef>
              <a:buNone/>
            </a:pPr>
            <a:r>
              <a:rPr lang="en-US" altLang="zh-CN" sz="2400" dirty="0">
                <a:solidFill>
                  <a:srgbClr val="000000"/>
                </a:solidFill>
              </a:rPr>
              <a:t>        </a:t>
            </a:r>
            <a:r>
              <a:rPr lang="en-US" altLang="zh-CN" sz="2400" dirty="0" smtClean="0">
                <a:solidFill>
                  <a:srgbClr val="000000"/>
                </a:solidFill>
              </a:rPr>
              <a:t>   </a:t>
            </a:r>
            <a:r>
              <a:rPr lang="en-US" altLang="zh-CN" sz="2400" dirty="0" err="1" smtClean="0">
                <a:solidFill>
                  <a:srgbClr val="000000"/>
                </a:solidFill>
              </a:rPr>
              <a:t>i</a:t>
            </a:r>
            <a:r>
              <a:rPr lang="en-US" altLang="zh-CN" sz="2400" dirty="0">
                <a:solidFill>
                  <a:srgbClr val="000000"/>
                </a:solidFill>
              </a:rPr>
              <a:t>++;</a:t>
            </a:r>
          </a:p>
          <a:p>
            <a:pPr marL="0" lvl="0" indent="0" eaLnBrk="1" hangingPunct="1">
              <a:spcBef>
                <a:spcPct val="0"/>
              </a:spcBef>
              <a:buNone/>
            </a:pPr>
            <a:r>
              <a:rPr lang="en-US" altLang="zh-CN" sz="2400" dirty="0">
                <a:solidFill>
                  <a:srgbClr val="000000"/>
                </a:solidFill>
              </a:rPr>
              <a:t>  </a:t>
            </a:r>
            <a:r>
              <a:rPr lang="en-US" altLang="zh-CN" sz="2400" dirty="0" smtClean="0">
                <a:solidFill>
                  <a:srgbClr val="000000"/>
                </a:solidFill>
              </a:rPr>
              <a:t>  }  </a:t>
            </a:r>
          </a:p>
          <a:p>
            <a:pPr marL="0" lvl="0" indent="0" eaLnBrk="1" hangingPunct="1">
              <a:spcBef>
                <a:spcPct val="0"/>
              </a:spcBef>
              <a:buNone/>
            </a:pPr>
            <a:r>
              <a:rPr lang="en-US" altLang="zh-CN" sz="2400" dirty="0" smtClean="0">
                <a:solidFill>
                  <a:srgbClr val="000000"/>
                </a:solidFill>
              </a:rPr>
              <a:t>}</a:t>
            </a:r>
            <a:endParaRPr lang="en-US" altLang="zh-CN" sz="2400" dirty="0">
              <a:solidFill>
                <a:srgbClr val="000000"/>
              </a:solidFill>
            </a:endParaRPr>
          </a:p>
          <a:p>
            <a:pPr marL="0" lvl="0" indent="0" eaLnBrk="1" hangingPunct="1">
              <a:spcBef>
                <a:spcPct val="0"/>
              </a:spcBef>
              <a:buNone/>
            </a:pPr>
            <a:r>
              <a:rPr lang="en-US" altLang="zh-CN" sz="2400" dirty="0">
                <a:solidFill>
                  <a:srgbClr val="000000"/>
                </a:solidFill>
              </a:rPr>
              <a:t>int main()</a:t>
            </a:r>
          </a:p>
          <a:p>
            <a:pPr marL="0" lvl="0" indent="0" eaLnBrk="1" hangingPunct="1">
              <a:spcBef>
                <a:spcPct val="0"/>
              </a:spcBef>
              <a:buNone/>
            </a:pPr>
            <a:r>
              <a:rPr lang="en-US" altLang="zh-CN" sz="2400" dirty="0">
                <a:solidFill>
                  <a:srgbClr val="000000"/>
                </a:solidFill>
              </a:rPr>
              <a:t>{ char s[80];</a:t>
            </a:r>
          </a:p>
          <a:p>
            <a:pPr marL="0" lvl="0" indent="0" eaLnBrk="1" hangingPunct="1">
              <a:spcBef>
                <a:spcPct val="0"/>
              </a:spcBef>
              <a:buNone/>
            </a:pPr>
            <a:r>
              <a:rPr lang="en-US" altLang="zh-CN" sz="2400" dirty="0">
                <a:solidFill>
                  <a:srgbClr val="000000"/>
                </a:solidFill>
              </a:rPr>
              <a:t>   gets(s);</a:t>
            </a:r>
          </a:p>
          <a:p>
            <a:pPr marL="0" lvl="0" indent="0" eaLnBrk="1" hangingPunct="1">
              <a:spcBef>
                <a:spcPct val="0"/>
              </a:spcBef>
              <a:buNone/>
            </a:pPr>
            <a:r>
              <a:rPr lang="en-US" altLang="zh-CN" sz="2400" dirty="0">
                <a:solidFill>
                  <a:srgbClr val="000000"/>
                </a:solidFill>
              </a:rPr>
              <a:t>   Count c(s);</a:t>
            </a:r>
          </a:p>
          <a:p>
            <a:pPr marL="0" lvl="0" indent="0" eaLnBrk="1" hangingPunct="1">
              <a:spcBef>
                <a:spcPct val="0"/>
              </a:spcBef>
              <a:buNone/>
            </a:pPr>
            <a:r>
              <a:rPr lang="en-US" altLang="zh-CN" sz="2400" dirty="0">
                <a:solidFill>
                  <a:srgbClr val="000000"/>
                </a:solidFill>
              </a:rPr>
              <a:t>  </a:t>
            </a:r>
            <a:r>
              <a:rPr lang="en-US" altLang="zh-CN" sz="2400" dirty="0" smtClean="0">
                <a:solidFill>
                  <a:srgbClr val="000000"/>
                </a:solidFill>
              </a:rPr>
              <a:t> </a:t>
            </a:r>
            <a:r>
              <a:rPr lang="en-US" altLang="zh-CN" sz="2400" dirty="0" err="1" smtClean="0">
                <a:solidFill>
                  <a:srgbClr val="000000"/>
                </a:solidFill>
              </a:rPr>
              <a:t>c.process</a:t>
            </a:r>
            <a:r>
              <a:rPr lang="en-US" altLang="zh-CN" sz="2400" dirty="0">
                <a:solidFill>
                  <a:srgbClr val="000000"/>
                </a:solidFill>
              </a:rPr>
              <a:t>();</a:t>
            </a:r>
          </a:p>
          <a:p>
            <a:pPr marL="0" lvl="0" indent="0" eaLnBrk="1" hangingPunct="1">
              <a:spcBef>
                <a:spcPct val="0"/>
              </a:spcBef>
              <a:buNone/>
            </a:pPr>
            <a:r>
              <a:rPr lang="en-US" altLang="zh-CN" sz="2400" dirty="0">
                <a:solidFill>
                  <a:srgbClr val="000000"/>
                </a:solidFill>
              </a:rPr>
              <a:t>  </a:t>
            </a:r>
            <a:r>
              <a:rPr lang="en-US" altLang="zh-CN" sz="2400" dirty="0" smtClean="0">
                <a:solidFill>
                  <a:srgbClr val="000000"/>
                </a:solidFill>
              </a:rPr>
              <a:t> system</a:t>
            </a:r>
            <a:r>
              <a:rPr lang="en-US" altLang="zh-CN" sz="2400" dirty="0">
                <a:solidFill>
                  <a:srgbClr val="000000"/>
                </a:solidFill>
              </a:rPr>
              <a:t>("pause");</a:t>
            </a:r>
          </a:p>
          <a:p>
            <a:pPr marL="0" lvl="0" indent="0" eaLnBrk="1" hangingPunct="1">
              <a:spcBef>
                <a:spcPct val="0"/>
              </a:spcBef>
              <a:buNone/>
            </a:pPr>
            <a:r>
              <a:rPr lang="en-US" altLang="zh-CN" sz="2400" dirty="0">
                <a:solidFill>
                  <a:srgbClr val="000000"/>
                </a:solidFill>
              </a:rPr>
              <a:t>  </a:t>
            </a:r>
            <a:r>
              <a:rPr lang="en-US" altLang="zh-CN" sz="2400" dirty="0" smtClean="0">
                <a:solidFill>
                  <a:srgbClr val="000000"/>
                </a:solidFill>
              </a:rPr>
              <a:t> return </a:t>
            </a:r>
            <a:r>
              <a:rPr lang="en-US" altLang="zh-CN" sz="2400" dirty="0">
                <a:solidFill>
                  <a:srgbClr val="000000"/>
                </a:solidFill>
              </a:rPr>
              <a:t>0;</a:t>
            </a:r>
          </a:p>
          <a:p>
            <a:pPr marL="0" lvl="0" indent="0" eaLnBrk="1" hangingPunct="1">
              <a:spcBef>
                <a:spcPct val="0"/>
              </a:spcBef>
              <a:buNone/>
            </a:pPr>
            <a:r>
              <a:rPr lang="en-US" altLang="zh-CN" sz="2400" dirty="0">
                <a:solidFill>
                  <a:srgbClr val="000000"/>
                </a:solidFill>
              </a:rPr>
              <a:t>}</a:t>
            </a:r>
          </a:p>
        </p:txBody>
      </p:sp>
      <p:sp>
        <p:nvSpPr>
          <p:cNvPr id="17412" name="Text Box 4"/>
          <p:cNvSpPr txBox="1"/>
          <p:nvPr/>
        </p:nvSpPr>
        <p:spPr>
          <a:xfrm>
            <a:off x="119336" y="0"/>
            <a:ext cx="7924800" cy="46166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solidFill>
                  <a:srgbClr val="000000"/>
                </a:solidFill>
                <a:latin typeface="等线" panose="02010600030101010101" pitchFamily="2" charset="-122"/>
                <a:ea typeface="等线" panose="02010600030101010101" pitchFamily="2" charset="-122"/>
              </a:rPr>
              <a:t>[</a:t>
            </a:r>
            <a:r>
              <a:rPr lang="zh-CN" altLang="en-US" sz="2400" dirty="0" smtClean="0">
                <a:solidFill>
                  <a:srgbClr val="000000"/>
                </a:solidFill>
                <a:latin typeface="等线" panose="02010600030101010101" pitchFamily="2" charset="-122"/>
                <a:ea typeface="等线" panose="02010600030101010101" pitchFamily="2" charset="-122"/>
              </a:rPr>
              <a:t>例</a:t>
            </a:r>
            <a:r>
              <a:rPr lang="en-US" altLang="zh-CN" sz="2400" dirty="0" smtClean="0">
                <a:solidFill>
                  <a:srgbClr val="000000"/>
                </a:solidFill>
                <a:latin typeface="等线" panose="02010600030101010101" pitchFamily="2" charset="-122"/>
                <a:ea typeface="等线" panose="02010600030101010101" pitchFamily="2" charset="-122"/>
              </a:rPr>
              <a:t>9.6]  </a:t>
            </a:r>
            <a:r>
              <a:rPr lang="zh-CN" altLang="en-US" sz="2400" dirty="0">
                <a:solidFill>
                  <a:srgbClr val="000000"/>
                </a:solidFill>
                <a:latin typeface="等线" panose="02010600030101010101" pitchFamily="2" charset="-122"/>
                <a:ea typeface="等线" panose="02010600030101010101" pitchFamily="2" charset="-122"/>
              </a:rPr>
              <a:t>析构函数示例</a:t>
            </a:r>
          </a:p>
        </p:txBody>
      </p:sp>
      <p:sp>
        <p:nvSpPr>
          <p:cNvPr id="8" name="云形标注 7"/>
          <p:cNvSpPr/>
          <p:nvPr/>
        </p:nvSpPr>
        <p:spPr bwMode="auto">
          <a:xfrm>
            <a:off x="8357529" y="2168860"/>
            <a:ext cx="3818799" cy="1224136"/>
          </a:xfrm>
          <a:prstGeom prst="cloudCallout">
            <a:avLst>
              <a:gd name="adj1" fmla="val -109853"/>
              <a:gd name="adj2" fmla="val -189923"/>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eaLnBrk="1" hangingPunct="1"/>
            <a:r>
              <a:rPr lang="zh-CN" altLang="en-US" sz="2000" b="0" dirty="0">
                <a:solidFill>
                  <a:srgbClr val="000000"/>
                </a:solidFill>
                <a:latin typeface="等线" panose="02010600030101010101" pitchFamily="2" charset="-122"/>
                <a:ea typeface="等线" panose="02010600030101010101" pitchFamily="2" charset="-122"/>
              </a:rPr>
              <a:t>析构函数中输出处理结果</a:t>
            </a:r>
            <a:r>
              <a:rPr lang="en-US" altLang="zh-CN" sz="2000" b="0" dirty="0" smtClean="0">
                <a:solidFill>
                  <a:srgbClr val="000000"/>
                </a:solidFill>
                <a:latin typeface="等线" panose="02010600030101010101" pitchFamily="2" charset="-122"/>
                <a:ea typeface="等线" panose="02010600030101010101" pitchFamily="2" charset="-122"/>
              </a:rPr>
              <a:t>(</a:t>
            </a:r>
            <a:r>
              <a:rPr lang="zh-CN" altLang="en-US" sz="2000" b="0" dirty="0" smtClean="0">
                <a:solidFill>
                  <a:srgbClr val="000000"/>
                </a:solidFill>
                <a:latin typeface="等线" panose="02010600030101010101" pitchFamily="2" charset="-122"/>
                <a:ea typeface="等线" panose="02010600030101010101" pitchFamily="2" charset="-122"/>
              </a:rPr>
              <a:t>程序并未</a:t>
            </a:r>
            <a:r>
              <a:rPr lang="zh-CN" altLang="en-US" sz="2000" b="0" dirty="0">
                <a:solidFill>
                  <a:srgbClr val="000000"/>
                </a:solidFill>
                <a:latin typeface="等线" panose="02010600030101010101" pitchFamily="2" charset="-122"/>
                <a:ea typeface="等线" panose="02010600030101010101" pitchFamily="2" charset="-122"/>
              </a:rPr>
              <a:t>设</a:t>
            </a:r>
            <a:r>
              <a:rPr lang="zh-CN" altLang="en-US" sz="2000" b="0" dirty="0" smtClean="0">
                <a:solidFill>
                  <a:srgbClr val="000000"/>
                </a:solidFill>
                <a:latin typeface="等线" panose="02010600030101010101" pitchFamily="2" charset="-122"/>
                <a:ea typeface="等线" panose="02010600030101010101" pitchFamily="2" charset="-122"/>
              </a:rPr>
              <a:t>专门的输出</a:t>
            </a:r>
            <a:r>
              <a:rPr lang="zh-CN" altLang="en-US" sz="2000" b="0" dirty="0">
                <a:solidFill>
                  <a:srgbClr val="000000"/>
                </a:solidFill>
                <a:latin typeface="等线" panose="02010600030101010101" pitchFamily="2" charset="-122"/>
                <a:ea typeface="等线" panose="02010600030101010101" pitchFamily="2" charset="-122"/>
              </a:rPr>
              <a:t>函数）</a:t>
            </a:r>
          </a:p>
        </p:txBody>
      </p:sp>
      <p:sp>
        <p:nvSpPr>
          <p:cNvPr id="9" name="云形标注 8"/>
          <p:cNvSpPr/>
          <p:nvPr/>
        </p:nvSpPr>
        <p:spPr bwMode="auto">
          <a:xfrm>
            <a:off x="8112225" y="4077072"/>
            <a:ext cx="3816424" cy="936104"/>
          </a:xfrm>
          <a:prstGeom prst="cloudCallout">
            <a:avLst>
              <a:gd name="adj1" fmla="val -71541"/>
              <a:gd name="adj2" fmla="val 59567"/>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eaLnBrk="1" hangingPunct="1"/>
            <a:r>
              <a:rPr lang="zh-CN" altLang="en-US" sz="2000" b="0" dirty="0">
                <a:solidFill>
                  <a:srgbClr val="000000"/>
                </a:solidFill>
                <a:latin typeface="等线" panose="02010600030101010101" pitchFamily="2" charset="-122"/>
                <a:ea typeface="等线" panose="02010600030101010101" pitchFamily="2" charset="-122"/>
              </a:rPr>
              <a:t>析构函数在程序结束</a:t>
            </a:r>
          </a:p>
          <a:p>
            <a:pPr lvl="0" eaLnBrk="1" hangingPunct="1"/>
            <a:r>
              <a:rPr lang="zh-CN" altLang="en-US" sz="2000" b="0" dirty="0">
                <a:solidFill>
                  <a:srgbClr val="000000"/>
                </a:solidFill>
                <a:latin typeface="等线" panose="02010600030101010101" pitchFamily="2" charset="-122"/>
                <a:ea typeface="等线" panose="02010600030101010101" pitchFamily="2" charset="-122"/>
              </a:rPr>
              <a:t>前由系统自动调用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p:nvPr/>
        </p:nvSpPr>
        <p:spPr>
          <a:xfrm>
            <a:off x="335360" y="228600"/>
            <a:ext cx="7162800" cy="58356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dirty="0" smtClean="0">
                <a:solidFill>
                  <a:srgbClr val="000000"/>
                </a:solidFill>
                <a:latin typeface="等线" panose="02010600030101010101" pitchFamily="2" charset="-122"/>
                <a:ea typeface="等线" panose="02010600030101010101" pitchFamily="2" charset="-122"/>
              </a:rPr>
              <a:t>9.1 </a:t>
            </a:r>
            <a:r>
              <a:rPr lang="zh-CN" altLang="en-US" dirty="0">
                <a:solidFill>
                  <a:srgbClr val="000000"/>
                </a:solidFill>
                <a:latin typeface="等线" panose="02010600030101010101" pitchFamily="2" charset="-122"/>
                <a:ea typeface="等线" panose="02010600030101010101" pitchFamily="2" charset="-122"/>
              </a:rPr>
              <a:t>面向对象程序设计（</a:t>
            </a:r>
            <a:r>
              <a:rPr lang="en-US" altLang="zh-CN" dirty="0">
                <a:solidFill>
                  <a:srgbClr val="000000"/>
                </a:solidFill>
                <a:latin typeface="等线" panose="02010600030101010101" pitchFamily="2" charset="-122"/>
                <a:ea typeface="等线" panose="02010600030101010101" pitchFamily="2" charset="-122"/>
              </a:rPr>
              <a:t>OOP</a:t>
            </a:r>
            <a:r>
              <a:rPr lang="zh-CN" altLang="en-US" dirty="0">
                <a:solidFill>
                  <a:srgbClr val="000000"/>
                </a:solidFill>
                <a:latin typeface="等线" panose="02010600030101010101" pitchFamily="2" charset="-122"/>
                <a:ea typeface="等线" panose="02010600030101010101" pitchFamily="2" charset="-122"/>
              </a:rPr>
              <a:t>）概述</a:t>
            </a:r>
          </a:p>
        </p:txBody>
      </p:sp>
      <p:sp>
        <p:nvSpPr>
          <p:cNvPr id="3075" name="Text Box 3"/>
          <p:cNvSpPr txBox="1"/>
          <p:nvPr/>
        </p:nvSpPr>
        <p:spPr>
          <a:xfrm>
            <a:off x="319776" y="1103513"/>
            <a:ext cx="4408072" cy="523220"/>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rgbClr val="CC00FF"/>
              </a:buClr>
              <a:buNone/>
            </a:pPr>
            <a:r>
              <a:rPr lang="en-US" altLang="zh-CN" sz="2800" dirty="0" smtClean="0">
                <a:solidFill>
                  <a:srgbClr val="000000"/>
                </a:solidFill>
                <a:latin typeface="等线" panose="02010600030101010101" pitchFamily="2" charset="-122"/>
                <a:ea typeface="等线" panose="02010600030101010101" pitchFamily="2" charset="-122"/>
              </a:rPr>
              <a:t>9.1.1 </a:t>
            </a:r>
            <a:r>
              <a:rPr lang="zh-CN" altLang="en-US" sz="2800" dirty="0" smtClean="0">
                <a:solidFill>
                  <a:srgbClr val="000000"/>
                </a:solidFill>
                <a:latin typeface="等线" panose="02010600030101010101" pitchFamily="2" charset="-122"/>
                <a:ea typeface="等线" panose="02010600030101010101" pitchFamily="2" charset="-122"/>
              </a:rPr>
              <a:t>面向对象的基本</a:t>
            </a:r>
            <a:r>
              <a:rPr lang="zh-CN" altLang="en-US" sz="2800" dirty="0">
                <a:solidFill>
                  <a:srgbClr val="000000"/>
                </a:solidFill>
                <a:latin typeface="等线" panose="02010600030101010101" pitchFamily="2" charset="-122"/>
                <a:ea typeface="等线" panose="02010600030101010101" pitchFamily="2" charset="-122"/>
              </a:rPr>
              <a:t>概念 </a:t>
            </a:r>
          </a:p>
        </p:txBody>
      </p:sp>
      <p:sp>
        <p:nvSpPr>
          <p:cNvPr id="3078" name="Text Box 6"/>
          <p:cNvSpPr txBox="1"/>
          <p:nvPr/>
        </p:nvSpPr>
        <p:spPr>
          <a:xfrm>
            <a:off x="489992" y="1916832"/>
            <a:ext cx="11449272" cy="3231654"/>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rgbClr val="C00000"/>
              </a:buClr>
              <a:buFont typeface="Wingdings" panose="05000000000000000000" pitchFamily="2" charset="2"/>
              <a:buChar char="Ø"/>
            </a:pPr>
            <a:r>
              <a:rPr lang="zh-CN" altLang="en-US" sz="2400" dirty="0">
                <a:solidFill>
                  <a:srgbClr val="C00000"/>
                </a:solidFill>
                <a:latin typeface="等线" panose="02010600030101010101" pitchFamily="2" charset="-122"/>
                <a:ea typeface="等线" panose="02010600030101010101" pitchFamily="2" charset="-122"/>
              </a:rPr>
              <a:t>对象</a:t>
            </a:r>
            <a:r>
              <a:rPr lang="zh-CN" altLang="en-US" sz="2400" dirty="0" smtClean="0">
                <a:solidFill>
                  <a:srgbClr val="C00000"/>
                </a:solidFill>
                <a:latin typeface="等线" panose="02010600030101010101" pitchFamily="2" charset="-122"/>
                <a:ea typeface="等线" panose="02010600030101010101" pitchFamily="2" charset="-122"/>
              </a:rPr>
              <a:t>：</a:t>
            </a:r>
            <a:endParaRPr lang="en-US" altLang="zh-CN" sz="2400" dirty="0" smtClean="0">
              <a:solidFill>
                <a:srgbClr val="C00000"/>
              </a:solidFill>
              <a:latin typeface="等线" panose="02010600030101010101" pitchFamily="2" charset="-122"/>
              <a:ea typeface="等线" panose="02010600030101010101" pitchFamily="2" charset="-122"/>
            </a:endParaRPr>
          </a:p>
          <a:p>
            <a:pPr marL="0" lvl="0" indent="0" eaLnBrk="1" hangingPunct="1">
              <a:spcBef>
                <a:spcPct val="50000"/>
              </a:spcBef>
              <a:buClr>
                <a:srgbClr val="C00000"/>
              </a:buClr>
              <a:buNone/>
            </a:pPr>
            <a:r>
              <a:rPr lang="en-US" altLang="zh-CN" sz="2400" dirty="0">
                <a:solidFill>
                  <a:srgbClr val="000000"/>
                </a:solidFill>
                <a:latin typeface="等线" panose="02010600030101010101" pitchFamily="2" charset="-122"/>
                <a:ea typeface="等线" panose="02010600030101010101" pitchFamily="2" charset="-122"/>
              </a:rPr>
              <a:t> </a:t>
            </a:r>
            <a:r>
              <a:rPr lang="en-US" altLang="zh-CN" sz="2400" dirty="0" smtClean="0">
                <a:solidFill>
                  <a:srgbClr val="000000"/>
                </a:solidFill>
                <a:latin typeface="等线" panose="02010600030101010101" pitchFamily="2" charset="-122"/>
                <a:ea typeface="等线" panose="02010600030101010101" pitchFamily="2" charset="-122"/>
              </a:rPr>
              <a:t>  </a:t>
            </a:r>
            <a:r>
              <a:rPr lang="zh-CN" altLang="en-US" sz="2400" dirty="0" smtClean="0">
                <a:solidFill>
                  <a:srgbClr val="000000"/>
                </a:solidFill>
                <a:latin typeface="等线" panose="02010600030101010101" pitchFamily="2" charset="-122"/>
                <a:ea typeface="等线" panose="02010600030101010101" pitchFamily="2" charset="-122"/>
              </a:rPr>
              <a:t>现实</a:t>
            </a:r>
            <a:r>
              <a:rPr lang="zh-CN" altLang="en-US" sz="2400" dirty="0">
                <a:solidFill>
                  <a:srgbClr val="000000"/>
                </a:solidFill>
                <a:latin typeface="等线" panose="02010600030101010101" pitchFamily="2" charset="-122"/>
                <a:ea typeface="等线" panose="02010600030101010101" pitchFamily="2" charset="-122"/>
              </a:rPr>
              <a:t>世界的实体</a:t>
            </a:r>
            <a:r>
              <a:rPr lang="zh-CN" altLang="en-US" sz="2400" dirty="0" smtClean="0">
                <a:solidFill>
                  <a:srgbClr val="000000"/>
                </a:solidFill>
                <a:latin typeface="等线" panose="02010600030101010101" pitchFamily="2" charset="-122"/>
                <a:ea typeface="等线" panose="02010600030101010101" pitchFamily="2" charset="-122"/>
              </a:rPr>
              <a:t>，具有属性特征和行为。 </a:t>
            </a:r>
            <a:endParaRPr lang="zh-CN" altLang="en-US" sz="2400" dirty="0">
              <a:solidFill>
                <a:srgbClr val="000000"/>
              </a:solidFill>
              <a:latin typeface="等线" panose="02010600030101010101" pitchFamily="2" charset="-122"/>
              <a:ea typeface="等线" panose="02010600030101010101" pitchFamily="2" charset="-122"/>
            </a:endParaRPr>
          </a:p>
          <a:p>
            <a:pPr marL="0" lvl="0" indent="0" eaLnBrk="1" hangingPunct="1">
              <a:spcBef>
                <a:spcPct val="50000"/>
              </a:spcBef>
              <a:buClr>
                <a:srgbClr val="C00000"/>
              </a:buClr>
              <a:buFont typeface="Wingdings" panose="05000000000000000000" pitchFamily="2" charset="2"/>
              <a:buChar char="Ø"/>
            </a:pPr>
            <a:r>
              <a:rPr lang="zh-CN" altLang="en-US" sz="2400" dirty="0" smtClean="0">
                <a:solidFill>
                  <a:srgbClr val="C00000"/>
                </a:solidFill>
                <a:latin typeface="等线" panose="02010600030101010101" pitchFamily="2" charset="-122"/>
                <a:ea typeface="等线" panose="02010600030101010101" pitchFamily="2" charset="-122"/>
              </a:rPr>
              <a:t>类：</a:t>
            </a:r>
            <a:endParaRPr lang="en-US" altLang="zh-CN" sz="2400" dirty="0" smtClean="0">
              <a:solidFill>
                <a:srgbClr val="C00000"/>
              </a:solidFill>
              <a:latin typeface="等线" panose="02010600030101010101" pitchFamily="2" charset="-122"/>
              <a:ea typeface="等线" panose="02010600030101010101" pitchFamily="2" charset="-122"/>
            </a:endParaRPr>
          </a:p>
          <a:p>
            <a:pPr marL="0" lvl="0" indent="0" eaLnBrk="1" hangingPunct="1">
              <a:spcBef>
                <a:spcPct val="50000"/>
              </a:spcBef>
              <a:buClr>
                <a:srgbClr val="C00000"/>
              </a:buClr>
              <a:buNone/>
            </a:pPr>
            <a:r>
              <a:rPr lang="en-US" altLang="zh-CN" sz="2400" dirty="0">
                <a:solidFill>
                  <a:srgbClr val="C00000"/>
                </a:solidFill>
                <a:latin typeface="等线" panose="02010600030101010101" pitchFamily="2" charset="-122"/>
                <a:ea typeface="等线" panose="02010600030101010101" pitchFamily="2" charset="-122"/>
              </a:rPr>
              <a:t> </a:t>
            </a:r>
            <a:r>
              <a:rPr lang="en-US" altLang="zh-CN" sz="2400" dirty="0" smtClean="0">
                <a:solidFill>
                  <a:srgbClr val="C00000"/>
                </a:solidFill>
                <a:latin typeface="等线" panose="02010600030101010101" pitchFamily="2" charset="-122"/>
                <a:ea typeface="等线" panose="02010600030101010101" pitchFamily="2" charset="-122"/>
              </a:rPr>
              <a:t>  </a:t>
            </a:r>
            <a:r>
              <a:rPr lang="zh-CN" altLang="en-US" sz="2400" dirty="0" smtClean="0">
                <a:solidFill>
                  <a:srgbClr val="000000"/>
                </a:solidFill>
                <a:latin typeface="等线" panose="02010600030101010101" pitchFamily="2" charset="-122"/>
                <a:ea typeface="等线" panose="02010600030101010101" pitchFamily="2" charset="-122"/>
              </a:rPr>
              <a:t>对</a:t>
            </a:r>
            <a:r>
              <a:rPr lang="zh-CN" altLang="en-US" sz="2400" dirty="0">
                <a:solidFill>
                  <a:srgbClr val="000000"/>
                </a:solidFill>
                <a:latin typeface="等线" panose="02010600030101010101" pitchFamily="2" charset="-122"/>
                <a:ea typeface="等线" panose="02010600030101010101" pitchFamily="2" charset="-122"/>
              </a:rPr>
              <a:t>一组对象共同具有的属性和行为的抽象</a:t>
            </a:r>
            <a:r>
              <a:rPr lang="zh-CN" altLang="en-US" sz="2400" dirty="0" smtClean="0">
                <a:solidFill>
                  <a:srgbClr val="000000"/>
                </a:solidFill>
                <a:latin typeface="等线" panose="02010600030101010101" pitchFamily="2" charset="-122"/>
                <a:ea typeface="等线" panose="02010600030101010101" pitchFamily="2" charset="-122"/>
              </a:rPr>
              <a:t>，具有</a:t>
            </a:r>
            <a:r>
              <a:rPr lang="zh-CN" altLang="en-US" sz="2400" dirty="0">
                <a:solidFill>
                  <a:srgbClr val="000000"/>
                </a:solidFill>
                <a:latin typeface="等线" panose="02010600030101010101" pitchFamily="2" charset="-122"/>
                <a:ea typeface="等线" panose="02010600030101010101" pitchFamily="2" charset="-122"/>
              </a:rPr>
              <a:t>封装和隐藏性、还具有继承性。 </a:t>
            </a:r>
          </a:p>
          <a:p>
            <a:pPr marL="0" lvl="0" indent="0" eaLnBrk="1" hangingPunct="1">
              <a:spcBef>
                <a:spcPct val="50000"/>
              </a:spcBef>
              <a:buClr>
                <a:srgbClr val="C00000"/>
              </a:buClr>
              <a:buFont typeface="Wingdings" panose="05000000000000000000" pitchFamily="2" charset="2"/>
              <a:buChar char="Ø"/>
            </a:pPr>
            <a:r>
              <a:rPr lang="zh-CN" altLang="en-US" sz="2400" dirty="0">
                <a:solidFill>
                  <a:srgbClr val="C00000"/>
                </a:solidFill>
                <a:latin typeface="等线" panose="02010600030101010101" pitchFamily="2" charset="-122"/>
                <a:ea typeface="等线" panose="02010600030101010101" pitchFamily="2" charset="-122"/>
              </a:rPr>
              <a:t>抽象</a:t>
            </a:r>
            <a:r>
              <a:rPr lang="zh-CN" altLang="en-US" sz="2400" dirty="0" smtClean="0">
                <a:solidFill>
                  <a:srgbClr val="C00000"/>
                </a:solidFill>
                <a:latin typeface="等线" panose="02010600030101010101" pitchFamily="2" charset="-122"/>
                <a:ea typeface="等线" panose="02010600030101010101" pitchFamily="2" charset="-122"/>
              </a:rPr>
              <a:t>：</a:t>
            </a:r>
            <a:endParaRPr lang="en-US" altLang="zh-CN" sz="2400" dirty="0" smtClean="0">
              <a:solidFill>
                <a:srgbClr val="C00000"/>
              </a:solidFill>
              <a:latin typeface="等线" panose="02010600030101010101" pitchFamily="2" charset="-122"/>
              <a:ea typeface="等线" panose="02010600030101010101" pitchFamily="2" charset="-122"/>
            </a:endParaRPr>
          </a:p>
          <a:p>
            <a:pPr marL="0" lvl="0" indent="0" eaLnBrk="1" hangingPunct="1">
              <a:spcBef>
                <a:spcPct val="50000"/>
              </a:spcBef>
              <a:buClr>
                <a:srgbClr val="C00000"/>
              </a:buClr>
              <a:buNone/>
            </a:pPr>
            <a:r>
              <a:rPr lang="en-US" altLang="zh-CN" sz="2400" dirty="0" smtClean="0">
                <a:solidFill>
                  <a:srgbClr val="000000"/>
                </a:solidFill>
                <a:latin typeface="等线" panose="02010600030101010101" pitchFamily="2" charset="-122"/>
                <a:ea typeface="等线" panose="02010600030101010101" pitchFamily="2" charset="-122"/>
              </a:rPr>
              <a:t>   </a:t>
            </a:r>
            <a:r>
              <a:rPr lang="zh-CN" altLang="zh-CN" sz="2400" dirty="0" smtClean="0">
                <a:solidFill>
                  <a:srgbClr val="000000"/>
                </a:solidFill>
                <a:latin typeface="等线" panose="02010600030101010101" pitchFamily="2" charset="-122"/>
                <a:ea typeface="等线" panose="02010600030101010101" pitchFamily="2" charset="-122"/>
              </a:rPr>
              <a:t>通过</a:t>
            </a:r>
            <a:r>
              <a:rPr lang="zh-CN" altLang="zh-CN" sz="2400" dirty="0">
                <a:solidFill>
                  <a:srgbClr val="000000"/>
                </a:solidFill>
                <a:latin typeface="等线" panose="02010600030101010101" pitchFamily="2" charset="-122"/>
                <a:ea typeface="等线" panose="02010600030101010101" pitchFamily="2" charset="-122"/>
              </a:rPr>
              <a:t>特定的实例抽取共同特征以后形成概念的过程。</a:t>
            </a:r>
            <a:endParaRPr lang="en-US" altLang="zh-CN" sz="2400" dirty="0">
              <a:solidFill>
                <a:srgbClr val="000000"/>
              </a:solidFill>
              <a:latin typeface="等线" panose="02010600030101010101" pitchFamily="2" charset="-122"/>
              <a:ea typeface="等线" panose="02010600030101010101" pitchFamily="2" charset="-122"/>
            </a:endParaRPr>
          </a:p>
        </p:txBody>
      </p:sp>
      <p:sp>
        <p:nvSpPr>
          <p:cNvPr id="3" name="线形标注 2 2"/>
          <p:cNvSpPr/>
          <p:nvPr/>
        </p:nvSpPr>
        <p:spPr bwMode="auto">
          <a:xfrm>
            <a:off x="6240016" y="934499"/>
            <a:ext cx="4464496" cy="550285"/>
          </a:xfrm>
          <a:prstGeom prst="borderCallout2">
            <a:avLst>
              <a:gd name="adj1" fmla="val 20877"/>
              <a:gd name="adj2" fmla="val -1369"/>
              <a:gd name="adj3" fmla="val 18750"/>
              <a:gd name="adj4" fmla="val -16667"/>
              <a:gd name="adj5" fmla="val -45959"/>
              <a:gd name="adj6" fmla="val -23096"/>
            </a:avLst>
          </a:prstGeom>
          <a:solidFill>
            <a:schemeClr val="bg2">
              <a:lumMod val="20000"/>
              <a:lumOff val="80000"/>
            </a:schemeClr>
          </a:solidFill>
          <a:ln w="12700" cap="flat" cmpd="sng" algn="ctr">
            <a:solidFill>
              <a:srgbClr val="C00000"/>
            </a:solidFill>
            <a:prstDash val="solid"/>
            <a:round/>
            <a:headEnd type="none" w="med" len="med"/>
            <a:tailEnd type="triangle" w="med" len="med"/>
          </a:ln>
        </p:spPr>
        <p:txBody>
          <a:bodyPr vert="horz" wrap="square" lIns="91440" tIns="45720" rIns="91440" bIns="45720" numCol="1" rtlCol="0" anchor="t" anchorCtr="0" compatLnSpc="1"/>
          <a:lstStyle/>
          <a:p>
            <a:pPr lvl="0" algn="ctr" eaLnBrk="1" hangingPunct="1"/>
            <a:r>
              <a:rPr lang="en-US" altLang="zh-CN" dirty="0">
                <a:solidFill>
                  <a:srgbClr val="000000"/>
                </a:solidFill>
                <a:latin typeface="等线" panose="02010600030101010101" pitchFamily="2" charset="-122"/>
                <a:ea typeface="等线" panose="02010600030101010101" pitchFamily="2" charset="-122"/>
              </a:rPr>
              <a:t>Object Oriented Programming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8">
                                            <p:txEl>
                                              <p:pRg st="1" end="1"/>
                                            </p:txEl>
                                          </p:spTgt>
                                        </p:tgtEl>
                                        <p:attrNameLst>
                                          <p:attrName>style.visibility</p:attrName>
                                        </p:attrNameLst>
                                      </p:cBhvr>
                                      <p:to>
                                        <p:strVal val="visible"/>
                                      </p:to>
                                    </p:set>
                                    <p:anim calcmode="lin" valueType="num">
                                      <p:cBhvr additive="base">
                                        <p:cTn id="7" dur="500" fill="hold"/>
                                        <p:tgtEl>
                                          <p:spTgt spid="307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8">
                                            <p:txEl>
                                              <p:pRg st="3" end="3"/>
                                            </p:txEl>
                                          </p:spTgt>
                                        </p:tgtEl>
                                        <p:attrNameLst>
                                          <p:attrName>style.visibility</p:attrName>
                                        </p:attrNameLst>
                                      </p:cBhvr>
                                      <p:to>
                                        <p:strVal val="visible"/>
                                      </p:to>
                                    </p:set>
                                    <p:anim calcmode="lin" valueType="num">
                                      <p:cBhvr additive="base">
                                        <p:cTn id="13" dur="500" fill="hold"/>
                                        <p:tgtEl>
                                          <p:spTgt spid="307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4"/>
          <p:cNvSpPr txBox="1"/>
          <p:nvPr/>
        </p:nvSpPr>
        <p:spPr>
          <a:xfrm>
            <a:off x="141561" y="188913"/>
            <a:ext cx="10490943" cy="4693593"/>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dirty="0" smtClean="0">
                <a:solidFill>
                  <a:srgbClr val="000000"/>
                </a:solidFill>
                <a:latin typeface="等线" panose="02010600030101010101" pitchFamily="2" charset="-122"/>
                <a:ea typeface="等线" panose="02010600030101010101" pitchFamily="2" charset="-122"/>
              </a:rPr>
              <a:t>9.2.4</a:t>
            </a:r>
            <a:r>
              <a:rPr lang="zh-CN" altLang="en-US" dirty="0" smtClean="0">
                <a:solidFill>
                  <a:srgbClr val="000000"/>
                </a:solidFill>
                <a:latin typeface="等线" panose="02010600030101010101" pitchFamily="2" charset="-122"/>
                <a:ea typeface="等线" panose="02010600030101010101" pitchFamily="2" charset="-122"/>
              </a:rPr>
              <a:t>静态</a:t>
            </a:r>
            <a:r>
              <a:rPr lang="zh-CN" altLang="en-US" dirty="0">
                <a:solidFill>
                  <a:srgbClr val="000000"/>
                </a:solidFill>
                <a:latin typeface="等线" panose="02010600030101010101" pitchFamily="2" charset="-122"/>
                <a:ea typeface="等线" panose="02010600030101010101" pitchFamily="2" charset="-122"/>
              </a:rPr>
              <a:t>成员</a:t>
            </a:r>
          </a:p>
          <a:p>
            <a:pPr marL="0" lvl="0" indent="0" eaLnBrk="1" hangingPunct="1">
              <a:lnSpc>
                <a:spcPct val="120000"/>
              </a:lnSpc>
              <a:spcBef>
                <a:spcPts val="1200"/>
              </a:spcBef>
              <a:buNone/>
            </a:pPr>
            <a:r>
              <a:rPr lang="zh-CN" altLang="en-US" sz="2400" dirty="0" smtClean="0">
                <a:solidFill>
                  <a:srgbClr val="000000"/>
                </a:solidFill>
                <a:latin typeface="等线" panose="02010600030101010101" pitchFamily="2" charset="-122"/>
                <a:ea typeface="等线" panose="02010600030101010101" pitchFamily="2" charset="-122"/>
              </a:rPr>
              <a:t>静态</a:t>
            </a:r>
            <a:r>
              <a:rPr lang="zh-CN" altLang="en-US" sz="2400" dirty="0">
                <a:solidFill>
                  <a:srgbClr val="000000"/>
                </a:solidFill>
                <a:latin typeface="等线" panose="02010600030101010101" pitchFamily="2" charset="-122"/>
                <a:ea typeface="等线" panose="02010600030101010101" pitchFamily="2" charset="-122"/>
              </a:rPr>
              <a:t>成员的提出是为了解决</a:t>
            </a:r>
            <a:r>
              <a:rPr lang="zh-CN" altLang="en-US" sz="2400" dirty="0">
                <a:solidFill>
                  <a:srgbClr val="C00000"/>
                </a:solidFill>
                <a:latin typeface="等线" panose="02010600030101010101" pitchFamily="2" charset="-122"/>
                <a:ea typeface="等线" panose="02010600030101010101" pitchFamily="2" charset="-122"/>
              </a:rPr>
              <a:t>数据共享</a:t>
            </a:r>
            <a:r>
              <a:rPr lang="zh-CN" altLang="en-US" sz="2400" dirty="0">
                <a:solidFill>
                  <a:srgbClr val="000000"/>
                </a:solidFill>
                <a:latin typeface="等线" panose="02010600030101010101" pitchFamily="2" charset="-122"/>
                <a:ea typeface="等线" panose="02010600030101010101" pitchFamily="2" charset="-122"/>
              </a:rPr>
              <a:t>的问题</a:t>
            </a:r>
            <a:r>
              <a:rPr lang="zh-CN" altLang="en-US" sz="2400" dirty="0" smtClean="0">
                <a:solidFill>
                  <a:srgbClr val="000000"/>
                </a:solidFill>
                <a:latin typeface="等线" panose="02010600030101010101" pitchFamily="2" charset="-122"/>
                <a:ea typeface="等线" panose="02010600030101010101" pitchFamily="2" charset="-122"/>
              </a:rPr>
              <a:t>，是</a:t>
            </a:r>
            <a:r>
              <a:rPr lang="zh-CN" altLang="en-US" sz="2400" dirty="0">
                <a:solidFill>
                  <a:srgbClr val="000000"/>
                </a:solidFill>
                <a:latin typeface="等线" panose="02010600030101010101" pitchFamily="2" charset="-122"/>
                <a:ea typeface="等线" panose="02010600030101010101" pitchFamily="2" charset="-122"/>
              </a:rPr>
              <a:t>实现同类多个对象数据共享的好方法。在类中，分为静态数据成员和静态函数</a:t>
            </a:r>
            <a:r>
              <a:rPr lang="zh-CN" altLang="en-US" sz="2400" dirty="0" smtClean="0">
                <a:solidFill>
                  <a:srgbClr val="000000"/>
                </a:solidFill>
                <a:latin typeface="等线" panose="02010600030101010101" pitchFamily="2" charset="-122"/>
                <a:ea typeface="等线" panose="02010600030101010101" pitchFamily="2" charset="-122"/>
              </a:rPr>
              <a:t>。</a:t>
            </a:r>
            <a:endParaRPr lang="zh-CN" altLang="en-US" sz="2400" dirty="0">
              <a:solidFill>
                <a:srgbClr val="000000"/>
              </a:solidFill>
              <a:latin typeface="等线" panose="02010600030101010101" pitchFamily="2" charset="-122"/>
              <a:ea typeface="等线" panose="02010600030101010101" pitchFamily="2" charset="-122"/>
            </a:endParaRPr>
          </a:p>
          <a:p>
            <a:pPr marL="0" lvl="0" indent="0" eaLnBrk="1" hangingPunct="1">
              <a:lnSpc>
                <a:spcPct val="120000"/>
              </a:lnSpc>
              <a:spcBef>
                <a:spcPts val="1200"/>
              </a:spcBef>
              <a:buNone/>
            </a:pPr>
            <a:r>
              <a:rPr lang="en-US" altLang="zh-CN" sz="2400" dirty="0">
                <a:solidFill>
                  <a:srgbClr val="000000"/>
                </a:solidFill>
                <a:latin typeface="等线" panose="02010600030101010101" pitchFamily="2" charset="-122"/>
                <a:ea typeface="等线" panose="02010600030101010101" pitchFamily="2" charset="-122"/>
              </a:rPr>
              <a:t>1. </a:t>
            </a:r>
            <a:r>
              <a:rPr lang="zh-CN" altLang="en-US" sz="2400" dirty="0">
                <a:solidFill>
                  <a:srgbClr val="000000"/>
                </a:solidFill>
                <a:latin typeface="等线" panose="02010600030101010101" pitchFamily="2" charset="-122"/>
                <a:ea typeface="等线" panose="02010600030101010101" pitchFamily="2" charset="-122"/>
              </a:rPr>
              <a:t>静态数据成员</a:t>
            </a:r>
          </a:p>
          <a:p>
            <a:pPr marL="0" lvl="0" indent="0" eaLnBrk="1" hangingPunct="1">
              <a:lnSpc>
                <a:spcPct val="120000"/>
              </a:lnSpc>
              <a:spcBef>
                <a:spcPts val="1200"/>
              </a:spcBef>
              <a:buNone/>
            </a:pPr>
            <a:endParaRPr lang="zh-CN" altLang="en-US" sz="2400" dirty="0" smtClean="0">
              <a:solidFill>
                <a:srgbClr val="000000"/>
              </a:solidFill>
              <a:latin typeface="等线" panose="02010600030101010101" pitchFamily="2" charset="-122"/>
              <a:ea typeface="等线" panose="02010600030101010101" pitchFamily="2" charset="-122"/>
            </a:endParaRPr>
          </a:p>
          <a:p>
            <a:pPr marL="0" lvl="0" indent="0" eaLnBrk="1" hangingPunct="1">
              <a:lnSpc>
                <a:spcPct val="120000"/>
              </a:lnSpc>
              <a:spcBef>
                <a:spcPts val="1200"/>
              </a:spcBef>
              <a:buNone/>
            </a:pPr>
            <a:endParaRPr lang="zh-CN" altLang="en-US" sz="2000" dirty="0">
              <a:solidFill>
                <a:srgbClr val="000000"/>
              </a:solidFill>
              <a:latin typeface="等线" panose="02010600030101010101" pitchFamily="2" charset="-122"/>
              <a:ea typeface="等线" panose="02010600030101010101" pitchFamily="2" charset="-122"/>
            </a:endParaRPr>
          </a:p>
          <a:p>
            <a:pPr marL="0" lvl="0" indent="0" eaLnBrk="1" hangingPunct="1">
              <a:lnSpc>
                <a:spcPct val="120000"/>
              </a:lnSpc>
              <a:spcBef>
                <a:spcPts val="4200"/>
              </a:spcBef>
              <a:buNone/>
            </a:pPr>
            <a:r>
              <a:rPr lang="zh-CN" altLang="en-US" sz="2400" b="1" dirty="0" smtClean="0">
                <a:solidFill>
                  <a:srgbClr val="C00000"/>
                </a:solidFill>
                <a:latin typeface="等线" panose="02010600030101010101" pitchFamily="2" charset="-122"/>
                <a:ea typeface="等线" panose="02010600030101010101" pitchFamily="2" charset="-122"/>
              </a:rPr>
              <a:t>初始化</a:t>
            </a:r>
            <a:r>
              <a:rPr lang="zh-CN" altLang="en-US" sz="2400" b="1" dirty="0">
                <a:solidFill>
                  <a:srgbClr val="C00000"/>
                </a:solidFill>
                <a:latin typeface="等线" panose="02010600030101010101" pitchFamily="2" charset="-122"/>
                <a:ea typeface="等线" panose="02010600030101010101" pitchFamily="2" charset="-122"/>
              </a:rPr>
              <a:t>格式：</a:t>
            </a:r>
          </a:p>
          <a:p>
            <a:pPr marL="0" lvl="0" indent="0" algn="ctr" eaLnBrk="1" hangingPunct="1">
              <a:spcBef>
                <a:spcPct val="0"/>
              </a:spcBef>
              <a:buNone/>
            </a:pPr>
            <a:endParaRPr lang="zh-CN" altLang="en-US" sz="2400" dirty="0">
              <a:solidFill>
                <a:srgbClr val="000000"/>
              </a:solidFill>
              <a:latin typeface="等线" panose="02010600030101010101" pitchFamily="2" charset="-122"/>
              <a:ea typeface="等线" panose="02010600030101010101" pitchFamily="2" charset="-122"/>
            </a:endParaRPr>
          </a:p>
        </p:txBody>
      </p:sp>
      <p:sp>
        <p:nvSpPr>
          <p:cNvPr id="22532" name="Text Box 6"/>
          <p:cNvSpPr txBox="1"/>
          <p:nvPr/>
        </p:nvSpPr>
        <p:spPr>
          <a:xfrm>
            <a:off x="1055440" y="5128865"/>
            <a:ext cx="5882431" cy="460375"/>
          </a:xfrm>
          <a:prstGeom prst="rect">
            <a:avLst/>
          </a:prstGeom>
          <a:noFill/>
          <a:ln w="12700">
            <a:solidFill>
              <a:srgbClr val="C00000"/>
            </a:solid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400" dirty="0">
                <a:solidFill>
                  <a:srgbClr val="000000"/>
                </a:solidFill>
                <a:latin typeface="等线" panose="02010600030101010101" pitchFamily="2" charset="-122"/>
                <a:ea typeface="等线" panose="02010600030101010101" pitchFamily="2" charset="-122"/>
              </a:rPr>
              <a:t>数据类型   类名</a:t>
            </a:r>
            <a:r>
              <a:rPr lang="en-US" altLang="zh-CN" sz="2400" dirty="0">
                <a:solidFill>
                  <a:srgbClr val="000000"/>
                </a:solidFill>
                <a:latin typeface="等线" panose="02010600030101010101" pitchFamily="2" charset="-122"/>
                <a:ea typeface="等线" panose="02010600030101010101" pitchFamily="2" charset="-122"/>
              </a:rPr>
              <a:t>::</a:t>
            </a:r>
            <a:r>
              <a:rPr lang="zh-CN" altLang="en-US" sz="2400" dirty="0">
                <a:solidFill>
                  <a:srgbClr val="000000"/>
                </a:solidFill>
                <a:latin typeface="等线" panose="02010600030101010101" pitchFamily="2" charset="-122"/>
                <a:ea typeface="等线" panose="02010600030101010101" pitchFamily="2" charset="-122"/>
              </a:rPr>
              <a:t>静态数据成员</a:t>
            </a:r>
            <a:r>
              <a:rPr lang="en-US" altLang="zh-CN" sz="2400" dirty="0">
                <a:solidFill>
                  <a:srgbClr val="000000"/>
                </a:solidFill>
                <a:latin typeface="等线" panose="02010600030101010101" pitchFamily="2" charset="-122"/>
                <a:ea typeface="等线" panose="02010600030101010101" pitchFamily="2" charset="-122"/>
              </a:rPr>
              <a:t>=</a:t>
            </a:r>
            <a:r>
              <a:rPr lang="zh-CN" altLang="en-US" sz="2400" dirty="0">
                <a:solidFill>
                  <a:srgbClr val="000000"/>
                </a:solidFill>
                <a:latin typeface="等线" panose="02010600030101010101" pitchFamily="2" charset="-122"/>
                <a:ea typeface="等线" panose="02010600030101010101" pitchFamily="2" charset="-122"/>
              </a:rPr>
              <a:t>值</a:t>
            </a:r>
          </a:p>
        </p:txBody>
      </p:sp>
      <p:sp>
        <p:nvSpPr>
          <p:cNvPr id="22533" name="Text Box 7"/>
          <p:cNvSpPr txBox="1"/>
          <p:nvPr/>
        </p:nvSpPr>
        <p:spPr>
          <a:xfrm>
            <a:off x="141561" y="2492896"/>
            <a:ext cx="7848600" cy="119888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
                <a:srgbClr val="C00000"/>
              </a:buClr>
              <a:buFont typeface="Wingdings" panose="05000000000000000000" pitchFamily="2" charset="2"/>
              <a:buChar char="Ø"/>
            </a:pPr>
            <a:r>
              <a:rPr lang="zh-CN" altLang="en-US" sz="2400" dirty="0">
                <a:solidFill>
                  <a:srgbClr val="000000"/>
                </a:solidFill>
                <a:latin typeface="等线" panose="02010600030101010101" pitchFamily="2" charset="-122"/>
                <a:ea typeface="等线" panose="02010600030101010101" pitchFamily="2" charset="-122"/>
              </a:rPr>
              <a:t>是类的成员，被所有对象所共享，在内存中只存贮一次</a:t>
            </a:r>
          </a:p>
          <a:p>
            <a:pPr marL="0" lvl="0" indent="0" eaLnBrk="1" hangingPunct="1">
              <a:spcBef>
                <a:spcPct val="0"/>
              </a:spcBef>
              <a:buClr>
                <a:srgbClr val="C00000"/>
              </a:buClr>
              <a:buFont typeface="Wingdings" panose="05000000000000000000" pitchFamily="2" charset="2"/>
              <a:buChar char="Ø"/>
            </a:pPr>
            <a:r>
              <a:rPr lang="zh-CN" altLang="en-US" sz="2400" dirty="0">
                <a:solidFill>
                  <a:srgbClr val="000000"/>
                </a:solidFill>
                <a:latin typeface="等线" panose="02010600030101010101" pitchFamily="2" charset="-122"/>
                <a:ea typeface="等线" panose="02010600030101010101" pitchFamily="2" charset="-122"/>
              </a:rPr>
              <a:t>定义或说明时前面加关键字</a:t>
            </a:r>
            <a:r>
              <a:rPr lang="en-US" altLang="zh-CN" sz="2400" dirty="0">
                <a:solidFill>
                  <a:srgbClr val="000000"/>
                </a:solidFill>
                <a:latin typeface="等线" panose="02010600030101010101" pitchFamily="2" charset="-122"/>
                <a:ea typeface="等线" panose="02010600030101010101" pitchFamily="2" charset="-122"/>
              </a:rPr>
              <a:t>static</a:t>
            </a:r>
          </a:p>
          <a:p>
            <a:pPr marL="0" lvl="0" indent="0" eaLnBrk="1" hangingPunct="1">
              <a:spcBef>
                <a:spcPct val="0"/>
              </a:spcBef>
              <a:buClr>
                <a:srgbClr val="C00000"/>
              </a:buClr>
              <a:buFont typeface="Wingdings" panose="05000000000000000000" pitchFamily="2" charset="2"/>
              <a:buChar char="Ø"/>
            </a:pPr>
            <a:r>
              <a:rPr lang="zh-CN" altLang="en-US" sz="2400" dirty="0">
                <a:solidFill>
                  <a:srgbClr val="000000"/>
                </a:solidFill>
                <a:latin typeface="等线" panose="02010600030101010101" pitchFamily="2" charset="-122"/>
                <a:ea typeface="等线" panose="02010600030101010101" pitchFamily="2" charset="-122"/>
              </a:rPr>
              <a:t>初始化在类外进行，</a:t>
            </a:r>
            <a:r>
              <a:rPr lang="zh-CN" altLang="en-US" sz="2400" b="1" dirty="0">
                <a:solidFill>
                  <a:srgbClr val="C00000"/>
                </a:solidFill>
                <a:latin typeface="等线" panose="02010600030101010101" pitchFamily="2" charset="-122"/>
                <a:ea typeface="等线" panose="02010600030101010101" pitchFamily="2" charset="-122"/>
              </a:rPr>
              <a:t>不加</a:t>
            </a:r>
            <a:r>
              <a:rPr lang="en-US" altLang="zh-CN" sz="2400" b="1" dirty="0">
                <a:solidFill>
                  <a:srgbClr val="C00000"/>
                </a:solidFill>
                <a:latin typeface="等线" panose="02010600030101010101" pitchFamily="2" charset="-122"/>
                <a:ea typeface="等线" panose="02010600030101010101" pitchFamily="2" charset="-122"/>
              </a:rPr>
              <a:t>static</a:t>
            </a:r>
            <a:r>
              <a:rPr lang="zh-CN" altLang="en-US" sz="2400" dirty="0">
                <a:solidFill>
                  <a:srgbClr val="000000"/>
                </a:solidFill>
                <a:latin typeface="等线" panose="02010600030101010101" pitchFamily="2" charset="-122"/>
                <a:ea typeface="等线" panose="02010600030101010101" pitchFamily="2" charset="-122"/>
              </a:rPr>
              <a:t>和访问权限修饰符</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4"/>
          <p:cNvSpPr txBox="1"/>
          <p:nvPr/>
        </p:nvSpPr>
        <p:spPr>
          <a:xfrm>
            <a:off x="77860" y="167237"/>
            <a:ext cx="11058699" cy="3243965"/>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indent="0" eaLnBrk="1" hangingPunct="1">
              <a:lnSpc>
                <a:spcPct val="110000"/>
              </a:lnSpc>
              <a:spcBef>
                <a:spcPct val="0"/>
              </a:spcBef>
              <a:buNone/>
            </a:pPr>
            <a:r>
              <a:rPr lang="en-US" altLang="zh-CN" sz="2400" dirty="0" smtClean="0">
                <a:solidFill>
                  <a:srgbClr val="000000"/>
                </a:solidFill>
                <a:latin typeface="等线" panose="02010600030101010101" pitchFamily="2" charset="-122"/>
                <a:ea typeface="等线" panose="02010600030101010101" pitchFamily="2" charset="-122"/>
              </a:rPr>
              <a:t>[</a:t>
            </a:r>
            <a:r>
              <a:rPr lang="zh-CN" altLang="en-US" sz="2400" dirty="0" smtClean="0">
                <a:solidFill>
                  <a:srgbClr val="000000"/>
                </a:solidFill>
                <a:latin typeface="等线" panose="02010600030101010101" pitchFamily="2" charset="-122"/>
                <a:ea typeface="等线" panose="02010600030101010101" pitchFamily="2" charset="-122"/>
              </a:rPr>
              <a:t>例</a:t>
            </a:r>
            <a:r>
              <a:rPr lang="en-US" altLang="zh-CN" sz="2400" dirty="0" smtClean="0">
                <a:solidFill>
                  <a:srgbClr val="000000"/>
                </a:solidFill>
                <a:latin typeface="等线" panose="02010600030101010101" pitchFamily="2" charset="-122"/>
                <a:ea typeface="等线" panose="02010600030101010101" pitchFamily="2" charset="-122"/>
              </a:rPr>
              <a:t>9.7]  </a:t>
            </a:r>
            <a:r>
              <a:rPr lang="zh-CN" altLang="en-US" sz="2400" dirty="0" smtClean="0">
                <a:solidFill>
                  <a:srgbClr val="000000"/>
                </a:solidFill>
                <a:latin typeface="等线" panose="02010600030101010101" pitchFamily="2" charset="-122"/>
                <a:ea typeface="等线" panose="02010600030101010101" pitchFamily="2" charset="-122"/>
              </a:rPr>
              <a:t>静态数据成员示例程序。</a:t>
            </a:r>
            <a:r>
              <a:rPr lang="zh-CN" altLang="zh-CN" sz="2400" dirty="0">
                <a:solidFill>
                  <a:srgbClr val="000000"/>
                </a:solidFill>
                <a:latin typeface="等线" panose="02010600030101010101" pitchFamily="2" charset="-122"/>
                <a:ea typeface="等线" panose="02010600030101010101" pitchFamily="2" charset="-122"/>
              </a:rPr>
              <a:t>定义一个学生类，用以处理同一个专业的一组学生信息。数据成员包括学号、成绩和专业；成员函数实现数据的输入输出功能</a:t>
            </a:r>
            <a:r>
              <a:rPr lang="zh-CN" altLang="zh-CN" sz="2400" dirty="0" smtClean="0">
                <a:solidFill>
                  <a:srgbClr val="000000"/>
                </a:solidFill>
                <a:latin typeface="等线" panose="02010600030101010101" pitchFamily="2" charset="-122"/>
                <a:ea typeface="等线" panose="02010600030101010101" pitchFamily="2" charset="-122"/>
              </a:rPr>
              <a:t>。</a:t>
            </a:r>
            <a:endParaRPr lang="en-US" altLang="zh-CN" sz="2400" dirty="0" smtClean="0">
              <a:solidFill>
                <a:srgbClr val="000000"/>
              </a:solidFill>
              <a:latin typeface="等线" panose="02010600030101010101" pitchFamily="2" charset="-122"/>
              <a:ea typeface="等线" panose="02010600030101010101" pitchFamily="2" charset="-122"/>
            </a:endParaRPr>
          </a:p>
          <a:p>
            <a:pPr marL="0" indent="0" eaLnBrk="1" hangingPunct="1">
              <a:lnSpc>
                <a:spcPct val="110000"/>
              </a:lnSpc>
              <a:spcBef>
                <a:spcPts val="1200"/>
              </a:spcBef>
              <a:buNone/>
            </a:pPr>
            <a:r>
              <a:rPr lang="zh-CN" altLang="zh-CN" sz="2400" b="1" dirty="0">
                <a:solidFill>
                  <a:srgbClr val="C00000"/>
                </a:solidFill>
                <a:latin typeface="等线" panose="02010600030101010101" pitchFamily="2" charset="-122"/>
                <a:ea typeface="等线" panose="02010600030101010101" pitchFamily="2" charset="-122"/>
              </a:rPr>
              <a:t>分析</a:t>
            </a:r>
            <a:r>
              <a:rPr lang="zh-CN" altLang="zh-CN" sz="2400" b="1" dirty="0" smtClean="0">
                <a:solidFill>
                  <a:srgbClr val="C00000"/>
                </a:solidFill>
                <a:latin typeface="等线" panose="02010600030101010101" pitchFamily="2" charset="-122"/>
                <a:ea typeface="等线" panose="02010600030101010101" pitchFamily="2" charset="-122"/>
              </a:rPr>
              <a:t>：</a:t>
            </a:r>
            <a:endParaRPr lang="en-US" altLang="zh-CN" sz="2400" b="1" dirty="0">
              <a:solidFill>
                <a:srgbClr val="C00000"/>
              </a:solidFill>
              <a:latin typeface="等线" panose="02010600030101010101" pitchFamily="2" charset="-122"/>
              <a:ea typeface="等线" panose="02010600030101010101" pitchFamily="2" charset="-122"/>
            </a:endParaRPr>
          </a:p>
          <a:p>
            <a:pPr marL="0" indent="0" eaLnBrk="1" hangingPunct="1">
              <a:lnSpc>
                <a:spcPct val="110000"/>
              </a:lnSpc>
              <a:spcBef>
                <a:spcPts val="1200"/>
              </a:spcBef>
              <a:buNone/>
            </a:pPr>
            <a:r>
              <a:rPr lang="zh-CN" altLang="en-US" sz="2400" dirty="0" smtClean="0">
                <a:solidFill>
                  <a:srgbClr val="000000"/>
                </a:solidFill>
                <a:latin typeface="等线" panose="02010600030101010101" pitchFamily="2" charset="-122"/>
                <a:ea typeface="等线" panose="02010600030101010101" pitchFamily="2" charset="-122"/>
              </a:rPr>
              <a:t>因</a:t>
            </a:r>
            <a:r>
              <a:rPr lang="zh-CN" altLang="zh-CN" sz="2400" dirty="0" smtClean="0">
                <a:solidFill>
                  <a:srgbClr val="000000"/>
                </a:solidFill>
                <a:latin typeface="等线" panose="02010600030101010101" pitchFamily="2" charset="-122"/>
                <a:ea typeface="等线" panose="02010600030101010101" pitchFamily="2" charset="-122"/>
              </a:rPr>
              <a:t>学生</a:t>
            </a:r>
            <a:r>
              <a:rPr lang="zh-CN" altLang="zh-CN" sz="2400" dirty="0">
                <a:solidFill>
                  <a:srgbClr val="000000"/>
                </a:solidFill>
                <a:latin typeface="等线" panose="02010600030101010101" pitchFamily="2" charset="-122"/>
                <a:ea typeface="等线" panose="02010600030101010101" pitchFamily="2" charset="-122"/>
              </a:rPr>
              <a:t>类中处理的是同一专业的一组</a:t>
            </a:r>
            <a:r>
              <a:rPr lang="zh-CN" altLang="zh-CN" sz="2400" dirty="0" smtClean="0">
                <a:solidFill>
                  <a:srgbClr val="000000"/>
                </a:solidFill>
                <a:latin typeface="等线" panose="02010600030101010101" pitchFamily="2" charset="-122"/>
                <a:ea typeface="等线" panose="02010600030101010101" pitchFamily="2" charset="-122"/>
              </a:rPr>
              <a:t>学生信息，</a:t>
            </a:r>
            <a:r>
              <a:rPr lang="zh-CN" altLang="en-US" sz="2400" dirty="0" smtClean="0">
                <a:solidFill>
                  <a:srgbClr val="000000"/>
                </a:solidFill>
                <a:latin typeface="等线" panose="02010600030101010101" pitchFamily="2" charset="-122"/>
                <a:ea typeface="等线" panose="02010600030101010101" pitchFamily="2" charset="-122"/>
              </a:rPr>
              <a:t>故</a:t>
            </a:r>
            <a:r>
              <a:rPr lang="zh-CN" altLang="zh-CN" sz="2400" dirty="0" smtClean="0">
                <a:solidFill>
                  <a:srgbClr val="000000"/>
                </a:solidFill>
                <a:latin typeface="等线" panose="02010600030101010101" pitchFamily="2" charset="-122"/>
                <a:ea typeface="等线" panose="02010600030101010101" pitchFamily="2" charset="-122"/>
              </a:rPr>
              <a:t>可</a:t>
            </a:r>
            <a:r>
              <a:rPr lang="zh-CN" altLang="zh-CN" sz="2400" dirty="0">
                <a:solidFill>
                  <a:srgbClr val="000000"/>
                </a:solidFill>
                <a:latin typeface="等线" panose="02010600030101010101" pitchFamily="2" charset="-122"/>
                <a:ea typeface="等线" panose="02010600030101010101" pitchFamily="2" charset="-122"/>
              </a:rPr>
              <a:t>将专业</a:t>
            </a:r>
            <a:r>
              <a:rPr lang="en-US" altLang="zh-CN" sz="2400" dirty="0">
                <a:solidFill>
                  <a:srgbClr val="000000"/>
                </a:solidFill>
                <a:latin typeface="等线" panose="02010600030101010101" pitchFamily="2" charset="-122"/>
                <a:ea typeface="等线" panose="02010600030101010101" pitchFamily="2" charset="-122"/>
              </a:rPr>
              <a:t>depart</a:t>
            </a:r>
            <a:r>
              <a:rPr lang="zh-CN" altLang="zh-CN" sz="2400" dirty="0">
                <a:solidFill>
                  <a:srgbClr val="000000"/>
                </a:solidFill>
                <a:latin typeface="等线" panose="02010600030101010101" pitchFamily="2" charset="-122"/>
                <a:ea typeface="等线" panose="02010600030101010101" pitchFamily="2" charset="-122"/>
              </a:rPr>
              <a:t>成员声明为静态成员并初始化该成员，使这组学生共享该成员的值而无需为每个学生对象分别设置该成员的值。</a:t>
            </a:r>
          </a:p>
          <a:p>
            <a:pPr marL="0" indent="0" eaLnBrk="1" hangingPunct="1">
              <a:lnSpc>
                <a:spcPct val="110000"/>
              </a:lnSpc>
              <a:spcBef>
                <a:spcPct val="0"/>
              </a:spcBef>
              <a:buNone/>
            </a:pPr>
            <a:endParaRPr lang="zh-CN" altLang="en-US" sz="2400" dirty="0">
              <a:solidFill>
                <a:srgbClr val="000000"/>
              </a:solidFill>
              <a:latin typeface="等线" panose="02010600030101010101" pitchFamily="2" charset="-122"/>
              <a:ea typeface="等线" panose="02010600030101010101" pitchFamily="2" charset="-122"/>
            </a:endParaRPr>
          </a:p>
        </p:txBody>
      </p:sp>
      <p:pic>
        <p:nvPicPr>
          <p:cNvPr id="11"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896" y="2852936"/>
            <a:ext cx="5472608" cy="2679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96" y="198619"/>
            <a:ext cx="8178136" cy="6758773"/>
          </a:xfrm>
          <a:prstGeom prst="rect">
            <a:avLst/>
          </a:prstGeom>
          <a:ln>
            <a:noFill/>
          </a:ln>
        </p:spPr>
        <p:txBody>
          <a:bodyPr wrap="square">
            <a:spAutoFit/>
          </a:bodyPr>
          <a:lstStyle/>
          <a:p>
            <a:pPr>
              <a:lnSpc>
                <a:spcPct val="95000"/>
              </a:lnSpc>
              <a:spcAft>
                <a:spcPts val="0"/>
              </a:spcAft>
            </a:pPr>
            <a:r>
              <a:rPr lang="en-US" altLang="zh-CN" b="0" kern="0" dirty="0">
                <a:solidFill>
                  <a:srgbClr val="000000"/>
                </a:solidFill>
                <a:latin typeface="+mn-lt"/>
                <a:ea typeface="新宋体" panose="02010609030101010101" pitchFamily="49" charset="-122"/>
              </a:rPr>
              <a:t>#include "</a:t>
            </a:r>
            <a:r>
              <a:rPr lang="en-US" altLang="zh-CN" b="0" kern="0" dirty="0" err="1">
                <a:solidFill>
                  <a:srgbClr val="000000"/>
                </a:solidFill>
                <a:latin typeface="+mn-lt"/>
                <a:ea typeface="新宋体" panose="02010609030101010101" pitchFamily="49" charset="-122"/>
              </a:rPr>
              <a:t>iostream</a:t>
            </a:r>
            <a:r>
              <a:rPr lang="en-US" altLang="zh-CN" b="0" kern="0" dirty="0">
                <a:solidFill>
                  <a:srgbClr val="000000"/>
                </a:solidFill>
                <a:latin typeface="+mn-lt"/>
                <a:ea typeface="新宋体" panose="02010609030101010101" pitchFamily="49" charset="-122"/>
              </a:rPr>
              <a:t>"</a:t>
            </a:r>
            <a:endParaRPr lang="zh-CN" altLang="zh-CN" b="0" kern="100" dirty="0">
              <a:latin typeface="+mn-lt"/>
            </a:endParaRPr>
          </a:p>
          <a:p>
            <a:pPr>
              <a:lnSpc>
                <a:spcPct val="95000"/>
              </a:lnSpc>
              <a:spcAft>
                <a:spcPts val="0"/>
              </a:spcAft>
            </a:pPr>
            <a:r>
              <a:rPr lang="en-US" altLang="zh-CN" b="0" kern="0" dirty="0">
                <a:solidFill>
                  <a:srgbClr val="000000"/>
                </a:solidFill>
                <a:latin typeface="+mn-lt"/>
                <a:ea typeface="新宋体" panose="02010609030101010101" pitchFamily="49" charset="-122"/>
              </a:rPr>
              <a:t>using namespace </a:t>
            </a:r>
            <a:r>
              <a:rPr lang="en-US" altLang="zh-CN" b="0" kern="0" dirty="0" err="1">
                <a:solidFill>
                  <a:srgbClr val="000000"/>
                </a:solidFill>
                <a:latin typeface="+mn-lt"/>
                <a:ea typeface="新宋体" panose="02010609030101010101" pitchFamily="49" charset="-122"/>
              </a:rPr>
              <a:t>std</a:t>
            </a:r>
            <a:r>
              <a:rPr lang="en-US" altLang="zh-CN" b="0" kern="0" dirty="0">
                <a:solidFill>
                  <a:srgbClr val="000000"/>
                </a:solidFill>
                <a:latin typeface="+mn-lt"/>
                <a:ea typeface="新宋体" panose="02010609030101010101" pitchFamily="49" charset="-122"/>
              </a:rPr>
              <a:t>;</a:t>
            </a:r>
            <a:endParaRPr lang="zh-CN" altLang="zh-CN" b="0" kern="100" dirty="0">
              <a:latin typeface="+mn-lt"/>
            </a:endParaRPr>
          </a:p>
          <a:p>
            <a:pPr>
              <a:lnSpc>
                <a:spcPct val="95000"/>
              </a:lnSpc>
              <a:spcAft>
                <a:spcPts val="0"/>
              </a:spcAft>
            </a:pPr>
            <a:r>
              <a:rPr lang="en-US" altLang="zh-CN" b="0" kern="0" dirty="0">
                <a:solidFill>
                  <a:srgbClr val="000000"/>
                </a:solidFill>
                <a:latin typeface="+mn-lt"/>
                <a:ea typeface="新宋体" panose="02010609030101010101" pitchFamily="49" charset="-122"/>
              </a:rPr>
              <a:t>class Student</a:t>
            </a:r>
            <a:endParaRPr lang="zh-CN" altLang="zh-CN" b="0" kern="100" dirty="0">
              <a:latin typeface="+mn-lt"/>
            </a:endParaRPr>
          </a:p>
          <a:p>
            <a:pPr>
              <a:lnSpc>
                <a:spcPct val="95000"/>
              </a:lnSpc>
              <a:spcAft>
                <a:spcPts val="0"/>
              </a:spcAft>
            </a:pPr>
            <a:r>
              <a:rPr lang="en-US" altLang="zh-CN" b="0" kern="0" dirty="0">
                <a:solidFill>
                  <a:srgbClr val="000000"/>
                </a:solidFill>
                <a:latin typeface="+mn-lt"/>
                <a:ea typeface="新宋体" panose="02010609030101010101" pitchFamily="49" charset="-122"/>
              </a:rPr>
              <a:t>{</a:t>
            </a:r>
            <a:endParaRPr lang="zh-CN" altLang="zh-CN" b="0" kern="100" dirty="0">
              <a:latin typeface="+mn-lt"/>
            </a:endParaRPr>
          </a:p>
          <a:p>
            <a:pPr>
              <a:lnSpc>
                <a:spcPct val="95000"/>
              </a:lnSpc>
              <a:spcAft>
                <a:spcPts val="0"/>
              </a:spcAft>
            </a:pPr>
            <a:r>
              <a:rPr lang="en-US" altLang="zh-CN" b="0" kern="0" dirty="0">
                <a:solidFill>
                  <a:srgbClr val="000000"/>
                </a:solidFill>
                <a:latin typeface="+mn-lt"/>
                <a:ea typeface="新宋体" panose="02010609030101010101" pitchFamily="49" charset="-122"/>
              </a:rPr>
              <a:t>   private:</a:t>
            </a:r>
            <a:endParaRPr lang="zh-CN" altLang="zh-CN" b="0" kern="100" dirty="0">
              <a:latin typeface="+mn-lt"/>
            </a:endParaRPr>
          </a:p>
          <a:p>
            <a:pPr>
              <a:lnSpc>
                <a:spcPct val="95000"/>
              </a:lnSpc>
              <a:spcAft>
                <a:spcPts val="0"/>
              </a:spcAft>
            </a:pPr>
            <a:r>
              <a:rPr lang="en-US" altLang="zh-CN" b="0" kern="0" dirty="0">
                <a:solidFill>
                  <a:srgbClr val="000000"/>
                </a:solidFill>
                <a:latin typeface="+mn-lt"/>
                <a:ea typeface="新宋体" panose="02010609030101010101" pitchFamily="49" charset="-122"/>
              </a:rPr>
              <a:t>      char </a:t>
            </a:r>
            <a:r>
              <a:rPr lang="en-US" altLang="zh-CN" b="0" kern="0" dirty="0" err="1">
                <a:solidFill>
                  <a:srgbClr val="000000"/>
                </a:solidFill>
                <a:latin typeface="+mn-lt"/>
                <a:ea typeface="新宋体" panose="02010609030101010101" pitchFamily="49" charset="-122"/>
              </a:rPr>
              <a:t>num</a:t>
            </a:r>
            <a:r>
              <a:rPr lang="en-US" altLang="zh-CN" b="0" kern="0" dirty="0">
                <a:solidFill>
                  <a:srgbClr val="000000"/>
                </a:solidFill>
                <a:latin typeface="+mn-lt"/>
                <a:ea typeface="新宋体" panose="02010609030101010101" pitchFamily="49" charset="-122"/>
              </a:rPr>
              <a:t>[8];</a:t>
            </a:r>
            <a:endParaRPr lang="zh-CN" altLang="zh-CN" b="0" kern="100" dirty="0">
              <a:latin typeface="+mn-lt"/>
            </a:endParaRPr>
          </a:p>
          <a:p>
            <a:pPr>
              <a:lnSpc>
                <a:spcPct val="95000"/>
              </a:lnSpc>
              <a:spcAft>
                <a:spcPts val="0"/>
              </a:spcAft>
            </a:pPr>
            <a:r>
              <a:rPr lang="en-US" altLang="zh-CN" b="0" kern="0" dirty="0">
                <a:solidFill>
                  <a:srgbClr val="000000"/>
                </a:solidFill>
                <a:latin typeface="+mn-lt"/>
                <a:ea typeface="新宋体" panose="02010609030101010101" pitchFamily="49" charset="-122"/>
              </a:rPr>
              <a:t>      float score;</a:t>
            </a:r>
            <a:endParaRPr lang="zh-CN" altLang="zh-CN" b="0" kern="100" dirty="0">
              <a:latin typeface="+mn-lt"/>
            </a:endParaRPr>
          </a:p>
          <a:p>
            <a:pPr>
              <a:lnSpc>
                <a:spcPct val="95000"/>
              </a:lnSpc>
              <a:spcAft>
                <a:spcPts val="0"/>
              </a:spcAft>
            </a:pPr>
            <a:r>
              <a:rPr lang="en-US" altLang="zh-CN" b="0" kern="0" dirty="0">
                <a:solidFill>
                  <a:srgbClr val="000000"/>
                </a:solidFill>
                <a:latin typeface="+mn-lt"/>
                <a:ea typeface="新宋体" panose="02010609030101010101" pitchFamily="49" charset="-122"/>
              </a:rPr>
              <a:t>      </a:t>
            </a:r>
            <a:r>
              <a:rPr lang="en-US" altLang="zh-CN" kern="0" dirty="0">
                <a:solidFill>
                  <a:srgbClr val="C00000"/>
                </a:solidFill>
                <a:latin typeface="+mn-lt"/>
                <a:ea typeface="新宋体" panose="02010609030101010101" pitchFamily="49" charset="-122"/>
              </a:rPr>
              <a:t>static</a:t>
            </a:r>
            <a:r>
              <a:rPr lang="en-US" altLang="zh-CN" b="0" kern="0" dirty="0">
                <a:solidFill>
                  <a:srgbClr val="000000"/>
                </a:solidFill>
                <a:latin typeface="+mn-lt"/>
                <a:ea typeface="新宋体" panose="02010609030101010101" pitchFamily="49" charset="-122"/>
              </a:rPr>
              <a:t> char depart[30];    </a:t>
            </a:r>
            <a:endParaRPr lang="zh-CN" altLang="zh-CN" b="0" kern="100" dirty="0">
              <a:latin typeface="+mn-lt"/>
            </a:endParaRPr>
          </a:p>
          <a:p>
            <a:pPr>
              <a:lnSpc>
                <a:spcPct val="95000"/>
              </a:lnSpc>
              <a:spcAft>
                <a:spcPts val="0"/>
              </a:spcAft>
            </a:pPr>
            <a:r>
              <a:rPr lang="en-US" altLang="zh-CN" b="0" kern="0" dirty="0">
                <a:solidFill>
                  <a:srgbClr val="000000"/>
                </a:solidFill>
                <a:latin typeface="+mn-lt"/>
                <a:ea typeface="新宋体" panose="02010609030101010101" pitchFamily="49" charset="-122"/>
              </a:rPr>
              <a:t>   public:</a:t>
            </a:r>
            <a:endParaRPr lang="zh-CN" altLang="zh-CN" b="0" kern="100" dirty="0">
              <a:latin typeface="+mn-lt"/>
            </a:endParaRPr>
          </a:p>
          <a:p>
            <a:pPr>
              <a:lnSpc>
                <a:spcPct val="95000"/>
              </a:lnSpc>
              <a:spcAft>
                <a:spcPts val="0"/>
              </a:spcAft>
            </a:pPr>
            <a:r>
              <a:rPr lang="en-US" altLang="zh-CN" b="0" kern="0" dirty="0">
                <a:solidFill>
                  <a:srgbClr val="000000"/>
                </a:solidFill>
                <a:latin typeface="+mn-lt"/>
                <a:ea typeface="新宋体" panose="02010609030101010101" pitchFamily="49" charset="-122"/>
              </a:rPr>
              <a:t>      void set(char n[],float s</a:t>
            </a:r>
            <a:r>
              <a:rPr lang="en-US" altLang="zh-CN" b="0" kern="0" dirty="0" smtClean="0">
                <a:solidFill>
                  <a:srgbClr val="000000"/>
                </a:solidFill>
                <a:latin typeface="+mn-lt"/>
                <a:ea typeface="新宋体" panose="02010609030101010101" pitchFamily="49" charset="-122"/>
              </a:rPr>
              <a:t>)</a:t>
            </a:r>
            <a:endParaRPr lang="en-US" altLang="zh-CN" b="0" kern="100" dirty="0" smtClean="0">
              <a:latin typeface="+mn-lt"/>
            </a:endParaRPr>
          </a:p>
          <a:p>
            <a:pPr>
              <a:lnSpc>
                <a:spcPct val="95000"/>
              </a:lnSpc>
              <a:spcAft>
                <a:spcPts val="0"/>
              </a:spcAft>
            </a:pPr>
            <a:r>
              <a:rPr lang="en-US" altLang="zh-CN" b="0" kern="100" dirty="0">
                <a:solidFill>
                  <a:srgbClr val="000000"/>
                </a:solidFill>
                <a:latin typeface="+mn-lt"/>
                <a:ea typeface="新宋体" panose="02010609030101010101" pitchFamily="49" charset="-122"/>
              </a:rPr>
              <a:t> </a:t>
            </a:r>
            <a:r>
              <a:rPr lang="en-US" altLang="zh-CN" b="0" kern="100" dirty="0" smtClean="0">
                <a:solidFill>
                  <a:srgbClr val="000000"/>
                </a:solidFill>
                <a:latin typeface="+mn-lt"/>
                <a:ea typeface="新宋体" panose="02010609030101010101" pitchFamily="49" charset="-122"/>
              </a:rPr>
              <a:t>    </a:t>
            </a:r>
            <a:r>
              <a:rPr lang="en-US" altLang="zh-CN" b="0" kern="0" dirty="0" smtClean="0">
                <a:solidFill>
                  <a:srgbClr val="000000"/>
                </a:solidFill>
                <a:latin typeface="+mn-lt"/>
                <a:ea typeface="新宋体" panose="02010609030101010101" pitchFamily="49" charset="-122"/>
              </a:rPr>
              <a:t> </a:t>
            </a:r>
            <a:r>
              <a:rPr lang="en-US" altLang="zh-CN" b="0" kern="0" dirty="0">
                <a:solidFill>
                  <a:srgbClr val="000000"/>
                </a:solidFill>
                <a:latin typeface="+mn-lt"/>
                <a:ea typeface="新宋体" panose="02010609030101010101" pitchFamily="49" charset="-122"/>
              </a:rPr>
              <a:t>{</a:t>
            </a:r>
            <a:endParaRPr lang="zh-CN" altLang="zh-CN" b="0" kern="100" dirty="0">
              <a:latin typeface="+mn-lt"/>
            </a:endParaRPr>
          </a:p>
          <a:p>
            <a:pPr>
              <a:lnSpc>
                <a:spcPct val="95000"/>
              </a:lnSpc>
              <a:spcAft>
                <a:spcPts val="0"/>
              </a:spcAft>
            </a:pPr>
            <a:r>
              <a:rPr lang="en-US" altLang="zh-CN" b="0" kern="0" dirty="0">
                <a:solidFill>
                  <a:srgbClr val="000000"/>
                </a:solidFill>
                <a:latin typeface="+mn-lt"/>
                <a:ea typeface="新宋体" panose="02010609030101010101" pitchFamily="49" charset="-122"/>
              </a:rPr>
              <a:t>	</a:t>
            </a:r>
            <a:r>
              <a:rPr lang="en-US" altLang="zh-CN" b="0" kern="0" dirty="0" err="1" smtClean="0">
                <a:solidFill>
                  <a:srgbClr val="000000"/>
                </a:solidFill>
                <a:latin typeface="+mn-lt"/>
                <a:ea typeface="新宋体" panose="02010609030101010101" pitchFamily="49" charset="-122"/>
              </a:rPr>
              <a:t>strcpy</a:t>
            </a:r>
            <a:r>
              <a:rPr lang="en-US" altLang="zh-CN" b="0" kern="0" dirty="0" smtClean="0">
                <a:solidFill>
                  <a:srgbClr val="000000"/>
                </a:solidFill>
                <a:latin typeface="+mn-lt"/>
                <a:ea typeface="新宋体" panose="02010609030101010101" pitchFamily="49" charset="-122"/>
              </a:rPr>
              <a:t>(</a:t>
            </a:r>
            <a:r>
              <a:rPr lang="en-US" altLang="zh-CN" b="0" kern="0" dirty="0" err="1" smtClean="0">
                <a:solidFill>
                  <a:srgbClr val="000000"/>
                </a:solidFill>
                <a:latin typeface="+mn-lt"/>
                <a:ea typeface="新宋体" panose="02010609030101010101" pitchFamily="49" charset="-122"/>
              </a:rPr>
              <a:t>num,n</a:t>
            </a:r>
            <a:r>
              <a:rPr lang="en-US" altLang="zh-CN" b="0" kern="0" dirty="0">
                <a:solidFill>
                  <a:srgbClr val="000000"/>
                </a:solidFill>
                <a:latin typeface="+mn-lt"/>
                <a:ea typeface="新宋体" panose="02010609030101010101" pitchFamily="49" charset="-122"/>
              </a:rPr>
              <a:t>);</a:t>
            </a:r>
            <a:endParaRPr lang="zh-CN" altLang="zh-CN" b="0" kern="100" dirty="0">
              <a:latin typeface="+mn-lt"/>
            </a:endParaRPr>
          </a:p>
          <a:p>
            <a:pPr>
              <a:lnSpc>
                <a:spcPct val="95000"/>
              </a:lnSpc>
              <a:spcAft>
                <a:spcPts val="0"/>
              </a:spcAft>
            </a:pPr>
            <a:r>
              <a:rPr lang="en-US" altLang="zh-CN" b="0" kern="0" dirty="0">
                <a:solidFill>
                  <a:srgbClr val="000000"/>
                </a:solidFill>
                <a:latin typeface="+mn-lt"/>
                <a:ea typeface="新宋体" panose="02010609030101010101" pitchFamily="49" charset="-122"/>
              </a:rPr>
              <a:t>	</a:t>
            </a:r>
            <a:r>
              <a:rPr lang="en-US" altLang="zh-CN" b="0" kern="0" dirty="0" smtClean="0">
                <a:solidFill>
                  <a:srgbClr val="000000"/>
                </a:solidFill>
                <a:latin typeface="+mn-lt"/>
                <a:ea typeface="新宋体" panose="02010609030101010101" pitchFamily="49" charset="-122"/>
              </a:rPr>
              <a:t>score=s</a:t>
            </a:r>
            <a:r>
              <a:rPr lang="en-US" altLang="zh-CN" b="0" kern="0" dirty="0">
                <a:solidFill>
                  <a:srgbClr val="000000"/>
                </a:solidFill>
                <a:latin typeface="+mn-lt"/>
                <a:ea typeface="新宋体" panose="02010609030101010101" pitchFamily="49" charset="-122"/>
              </a:rPr>
              <a:t>;</a:t>
            </a:r>
            <a:endParaRPr lang="zh-CN" altLang="zh-CN" b="0" kern="100" dirty="0">
              <a:latin typeface="+mn-lt"/>
            </a:endParaRPr>
          </a:p>
          <a:p>
            <a:pPr>
              <a:lnSpc>
                <a:spcPct val="95000"/>
              </a:lnSpc>
              <a:spcAft>
                <a:spcPts val="0"/>
              </a:spcAft>
            </a:pPr>
            <a:r>
              <a:rPr lang="en-US" altLang="zh-CN" b="0" kern="0" dirty="0" smtClean="0">
                <a:solidFill>
                  <a:srgbClr val="000000"/>
                </a:solidFill>
                <a:latin typeface="+mn-lt"/>
                <a:ea typeface="新宋体" panose="02010609030101010101" pitchFamily="49" charset="-122"/>
              </a:rPr>
              <a:t>      }</a:t>
            </a:r>
            <a:endParaRPr lang="zh-CN" altLang="zh-CN" b="0" kern="100" dirty="0">
              <a:latin typeface="+mn-lt"/>
            </a:endParaRPr>
          </a:p>
          <a:p>
            <a:pPr>
              <a:lnSpc>
                <a:spcPct val="95000"/>
              </a:lnSpc>
              <a:spcAft>
                <a:spcPts val="0"/>
              </a:spcAft>
            </a:pPr>
            <a:r>
              <a:rPr lang="en-US" altLang="zh-CN" b="0" kern="0" dirty="0">
                <a:solidFill>
                  <a:srgbClr val="000000"/>
                </a:solidFill>
                <a:latin typeface="+mn-lt"/>
                <a:ea typeface="新宋体" panose="02010609030101010101" pitchFamily="49" charset="-122"/>
              </a:rPr>
              <a:t>      void print</a:t>
            </a:r>
            <a:r>
              <a:rPr lang="en-US" altLang="zh-CN" b="0" kern="0" dirty="0" smtClean="0">
                <a:solidFill>
                  <a:srgbClr val="000000"/>
                </a:solidFill>
                <a:latin typeface="+mn-lt"/>
                <a:ea typeface="新宋体" panose="02010609030101010101" pitchFamily="49" charset="-122"/>
              </a:rPr>
              <a:t>() </a:t>
            </a:r>
            <a:endParaRPr lang="en-US" altLang="zh-CN" b="0" kern="100" dirty="0" smtClean="0">
              <a:latin typeface="+mn-lt"/>
            </a:endParaRPr>
          </a:p>
          <a:p>
            <a:pPr>
              <a:lnSpc>
                <a:spcPct val="95000"/>
              </a:lnSpc>
              <a:spcAft>
                <a:spcPts val="0"/>
              </a:spcAft>
            </a:pPr>
            <a:r>
              <a:rPr lang="en-US" altLang="zh-CN" b="0" kern="100" dirty="0">
                <a:solidFill>
                  <a:srgbClr val="000000"/>
                </a:solidFill>
                <a:latin typeface="+mn-lt"/>
                <a:ea typeface="新宋体" panose="02010609030101010101" pitchFamily="49" charset="-122"/>
              </a:rPr>
              <a:t> </a:t>
            </a:r>
            <a:r>
              <a:rPr lang="en-US" altLang="zh-CN" b="0" kern="100" dirty="0" smtClean="0">
                <a:solidFill>
                  <a:srgbClr val="000000"/>
                </a:solidFill>
                <a:latin typeface="+mn-lt"/>
                <a:ea typeface="新宋体" panose="02010609030101010101" pitchFamily="49" charset="-122"/>
              </a:rPr>
              <a:t>     </a:t>
            </a:r>
            <a:r>
              <a:rPr lang="en-US" altLang="zh-CN" b="0" kern="0" dirty="0" smtClean="0">
                <a:solidFill>
                  <a:srgbClr val="000000"/>
                </a:solidFill>
                <a:latin typeface="+mn-lt"/>
                <a:ea typeface="新宋体" panose="02010609030101010101" pitchFamily="49" charset="-122"/>
              </a:rPr>
              <a:t>{</a:t>
            </a:r>
            <a:endParaRPr lang="zh-CN" altLang="zh-CN" b="0" kern="100" dirty="0">
              <a:latin typeface="+mn-lt"/>
            </a:endParaRPr>
          </a:p>
          <a:p>
            <a:pPr>
              <a:lnSpc>
                <a:spcPct val="95000"/>
              </a:lnSpc>
              <a:spcAft>
                <a:spcPts val="0"/>
              </a:spcAft>
            </a:pPr>
            <a:r>
              <a:rPr lang="en-US" altLang="zh-CN" b="0" kern="0" dirty="0">
                <a:solidFill>
                  <a:srgbClr val="000000"/>
                </a:solidFill>
                <a:latin typeface="+mn-lt"/>
                <a:ea typeface="新宋体" panose="02010609030101010101" pitchFamily="49" charset="-122"/>
              </a:rPr>
              <a:t>	</a:t>
            </a:r>
            <a:r>
              <a:rPr lang="en-US" altLang="zh-CN" b="0" kern="0" dirty="0" err="1" smtClean="0">
                <a:solidFill>
                  <a:srgbClr val="000000"/>
                </a:solidFill>
                <a:latin typeface="+mn-lt"/>
                <a:ea typeface="新宋体" panose="02010609030101010101" pitchFamily="49" charset="-122"/>
              </a:rPr>
              <a:t>cout</a:t>
            </a:r>
            <a:r>
              <a:rPr lang="en-US" altLang="zh-CN" b="0" kern="0" dirty="0">
                <a:solidFill>
                  <a:srgbClr val="000000"/>
                </a:solidFill>
                <a:latin typeface="+mn-lt"/>
                <a:ea typeface="新宋体" panose="02010609030101010101" pitchFamily="49" charset="-122"/>
              </a:rPr>
              <a:t>&lt;&lt;Student::depart&lt;&lt;"  "&lt;&lt;</a:t>
            </a:r>
            <a:r>
              <a:rPr lang="en-US" altLang="zh-CN" b="0" kern="0" dirty="0" err="1">
                <a:solidFill>
                  <a:srgbClr val="000000"/>
                </a:solidFill>
                <a:latin typeface="+mn-lt"/>
                <a:ea typeface="新宋体" panose="02010609030101010101" pitchFamily="49" charset="-122"/>
              </a:rPr>
              <a:t>num</a:t>
            </a:r>
            <a:r>
              <a:rPr lang="en-US" altLang="zh-CN" b="0" kern="0" dirty="0">
                <a:solidFill>
                  <a:srgbClr val="000000"/>
                </a:solidFill>
                <a:latin typeface="+mn-lt"/>
                <a:ea typeface="新宋体" panose="02010609030101010101" pitchFamily="49" charset="-122"/>
              </a:rPr>
              <a:t>&lt;&lt;"  "&lt;&lt;score&lt;&lt;</a:t>
            </a:r>
            <a:r>
              <a:rPr lang="en-US" altLang="zh-CN" b="0" kern="0" dirty="0" err="1">
                <a:solidFill>
                  <a:srgbClr val="000000"/>
                </a:solidFill>
                <a:latin typeface="+mn-lt"/>
                <a:ea typeface="新宋体" panose="02010609030101010101" pitchFamily="49" charset="-122"/>
              </a:rPr>
              <a:t>endl</a:t>
            </a:r>
            <a:r>
              <a:rPr lang="en-US" altLang="zh-CN" b="0" kern="0" dirty="0">
                <a:solidFill>
                  <a:srgbClr val="000000"/>
                </a:solidFill>
                <a:latin typeface="+mn-lt"/>
                <a:ea typeface="新宋体" panose="02010609030101010101" pitchFamily="49" charset="-122"/>
              </a:rPr>
              <a:t>;</a:t>
            </a:r>
            <a:endParaRPr lang="zh-CN" altLang="zh-CN" b="0" kern="100" dirty="0">
              <a:latin typeface="+mn-lt"/>
            </a:endParaRPr>
          </a:p>
          <a:p>
            <a:pPr>
              <a:lnSpc>
                <a:spcPct val="95000"/>
              </a:lnSpc>
              <a:spcAft>
                <a:spcPts val="0"/>
              </a:spcAft>
            </a:pPr>
            <a:r>
              <a:rPr lang="en-US" altLang="zh-CN" b="0" kern="0" dirty="0" smtClean="0">
                <a:solidFill>
                  <a:srgbClr val="000000"/>
                </a:solidFill>
                <a:latin typeface="+mn-lt"/>
                <a:ea typeface="新宋体" panose="02010609030101010101" pitchFamily="49" charset="-122"/>
              </a:rPr>
              <a:t>      }   </a:t>
            </a:r>
            <a:endParaRPr lang="zh-CN" altLang="zh-CN" b="0" kern="100" dirty="0">
              <a:latin typeface="+mn-lt"/>
            </a:endParaRPr>
          </a:p>
          <a:p>
            <a:pPr>
              <a:lnSpc>
                <a:spcPct val="95000"/>
              </a:lnSpc>
              <a:spcAft>
                <a:spcPts val="0"/>
              </a:spcAft>
            </a:pPr>
            <a:r>
              <a:rPr lang="en-US" altLang="zh-CN" b="0" kern="0" dirty="0">
                <a:solidFill>
                  <a:srgbClr val="000000"/>
                </a:solidFill>
                <a:latin typeface="+mn-lt"/>
                <a:ea typeface="新宋体" panose="02010609030101010101" pitchFamily="49" charset="-122"/>
              </a:rPr>
              <a:t>};</a:t>
            </a:r>
            <a:endParaRPr lang="zh-CN" altLang="zh-CN" b="0" kern="100" dirty="0">
              <a:latin typeface="+mn-lt"/>
            </a:endParaRPr>
          </a:p>
        </p:txBody>
      </p:sp>
      <p:sp>
        <p:nvSpPr>
          <p:cNvPr id="3" name="矩形 2"/>
          <p:cNvSpPr/>
          <p:nvPr/>
        </p:nvSpPr>
        <p:spPr>
          <a:xfrm>
            <a:off x="4799856" y="161920"/>
            <a:ext cx="7248128" cy="5355312"/>
          </a:xfrm>
          <a:prstGeom prst="rect">
            <a:avLst/>
          </a:prstGeom>
          <a:ln>
            <a:solidFill>
              <a:srgbClr val="C00000"/>
            </a:solidFill>
          </a:ln>
        </p:spPr>
        <p:txBody>
          <a:bodyPr wrap="square">
            <a:spAutoFit/>
          </a:bodyPr>
          <a:lstStyle/>
          <a:p>
            <a:pPr>
              <a:lnSpc>
                <a:spcPct val="95000"/>
              </a:lnSpc>
              <a:spcAft>
                <a:spcPts val="0"/>
              </a:spcAft>
            </a:pPr>
            <a:r>
              <a:rPr lang="en-US" altLang="zh-CN" b="0" kern="0" dirty="0">
                <a:solidFill>
                  <a:srgbClr val="C00000"/>
                </a:solidFill>
                <a:latin typeface="+mn-lt"/>
                <a:ea typeface="新宋体" panose="02010609030101010101" pitchFamily="49" charset="-122"/>
              </a:rPr>
              <a:t>char Student::depart[30]="applied mathematics";  </a:t>
            </a:r>
            <a:endParaRPr lang="zh-CN" altLang="zh-CN" b="0" kern="0" dirty="0">
              <a:solidFill>
                <a:srgbClr val="C00000"/>
              </a:solidFill>
              <a:latin typeface="+mn-lt"/>
              <a:ea typeface="新宋体" panose="02010609030101010101" pitchFamily="49" charset="-122"/>
            </a:endParaRPr>
          </a:p>
          <a:p>
            <a:pPr>
              <a:lnSpc>
                <a:spcPct val="95000"/>
              </a:lnSpc>
              <a:spcAft>
                <a:spcPts val="0"/>
              </a:spcAft>
            </a:pPr>
            <a:r>
              <a:rPr lang="en-US" altLang="zh-CN" b="0" kern="0" dirty="0" err="1">
                <a:solidFill>
                  <a:srgbClr val="000000"/>
                </a:solidFill>
                <a:latin typeface="+mn-lt"/>
                <a:ea typeface="新宋体" panose="02010609030101010101" pitchFamily="49" charset="-122"/>
              </a:rPr>
              <a:t>int</a:t>
            </a:r>
            <a:r>
              <a:rPr lang="en-US" altLang="zh-CN" b="0" kern="0" dirty="0">
                <a:solidFill>
                  <a:srgbClr val="000000"/>
                </a:solidFill>
                <a:latin typeface="+mn-lt"/>
                <a:ea typeface="新宋体" panose="02010609030101010101" pitchFamily="49" charset="-122"/>
              </a:rPr>
              <a:t> main()</a:t>
            </a:r>
            <a:endParaRPr lang="zh-CN" altLang="zh-CN" b="0" kern="0" dirty="0">
              <a:solidFill>
                <a:srgbClr val="000000"/>
              </a:solidFill>
              <a:latin typeface="+mn-lt"/>
              <a:ea typeface="新宋体" panose="02010609030101010101" pitchFamily="49" charset="-122"/>
            </a:endParaRPr>
          </a:p>
          <a:p>
            <a:pPr>
              <a:lnSpc>
                <a:spcPct val="95000"/>
              </a:lnSpc>
              <a:spcAft>
                <a:spcPts val="0"/>
              </a:spcAft>
            </a:pPr>
            <a:r>
              <a:rPr lang="en-US" altLang="zh-CN" b="0" kern="0" dirty="0">
                <a:solidFill>
                  <a:srgbClr val="000000"/>
                </a:solidFill>
                <a:latin typeface="+mn-lt"/>
                <a:ea typeface="新宋体" panose="02010609030101010101" pitchFamily="49" charset="-122"/>
              </a:rPr>
              <a:t>{</a:t>
            </a:r>
            <a:endParaRPr lang="zh-CN" altLang="zh-CN" b="0" kern="0" dirty="0">
              <a:solidFill>
                <a:srgbClr val="000000"/>
              </a:solidFill>
              <a:latin typeface="+mn-lt"/>
              <a:ea typeface="新宋体" panose="02010609030101010101" pitchFamily="49" charset="-122"/>
            </a:endParaRPr>
          </a:p>
          <a:p>
            <a:pPr>
              <a:lnSpc>
                <a:spcPct val="95000"/>
              </a:lnSpc>
              <a:spcAft>
                <a:spcPts val="0"/>
              </a:spcAft>
            </a:pPr>
            <a:r>
              <a:rPr lang="en-US" altLang="zh-CN" b="0" kern="0" dirty="0">
                <a:solidFill>
                  <a:srgbClr val="000000"/>
                </a:solidFill>
                <a:latin typeface="+mn-lt"/>
                <a:ea typeface="新宋体" panose="02010609030101010101" pitchFamily="49" charset="-122"/>
              </a:rPr>
              <a:t>	char </a:t>
            </a:r>
            <a:r>
              <a:rPr lang="en-US" altLang="zh-CN" b="0" kern="0" dirty="0" err="1">
                <a:solidFill>
                  <a:srgbClr val="000000"/>
                </a:solidFill>
                <a:latin typeface="+mn-lt"/>
                <a:ea typeface="新宋体" panose="02010609030101010101" pitchFamily="49" charset="-122"/>
              </a:rPr>
              <a:t>num</a:t>
            </a:r>
            <a:r>
              <a:rPr lang="en-US" altLang="zh-CN" b="0" kern="0" dirty="0">
                <a:solidFill>
                  <a:srgbClr val="000000"/>
                </a:solidFill>
                <a:latin typeface="+mn-lt"/>
                <a:ea typeface="新宋体" panose="02010609030101010101" pitchFamily="49" charset="-122"/>
              </a:rPr>
              <a:t>[8];</a:t>
            </a:r>
            <a:endParaRPr lang="zh-CN" altLang="zh-CN" b="0" kern="0" dirty="0">
              <a:solidFill>
                <a:srgbClr val="000000"/>
              </a:solidFill>
              <a:latin typeface="+mn-lt"/>
              <a:ea typeface="新宋体" panose="02010609030101010101" pitchFamily="49" charset="-122"/>
            </a:endParaRPr>
          </a:p>
          <a:p>
            <a:pPr>
              <a:lnSpc>
                <a:spcPct val="95000"/>
              </a:lnSpc>
              <a:spcAft>
                <a:spcPts val="0"/>
              </a:spcAft>
            </a:pPr>
            <a:r>
              <a:rPr lang="en-US" altLang="zh-CN" b="0" kern="0" dirty="0">
                <a:solidFill>
                  <a:srgbClr val="000000"/>
                </a:solidFill>
                <a:latin typeface="+mn-lt"/>
                <a:ea typeface="新宋体" panose="02010609030101010101" pitchFamily="49" charset="-122"/>
              </a:rPr>
              <a:t>	</a:t>
            </a:r>
            <a:r>
              <a:rPr lang="en-US" altLang="zh-CN" b="0" kern="0" dirty="0" err="1">
                <a:solidFill>
                  <a:srgbClr val="000000"/>
                </a:solidFill>
                <a:latin typeface="+mn-lt"/>
                <a:ea typeface="新宋体" panose="02010609030101010101" pitchFamily="49" charset="-122"/>
              </a:rPr>
              <a:t>int</a:t>
            </a:r>
            <a:r>
              <a:rPr lang="en-US" altLang="zh-CN" b="0" kern="0" dirty="0">
                <a:solidFill>
                  <a:srgbClr val="000000"/>
                </a:solidFill>
                <a:latin typeface="+mn-lt"/>
                <a:ea typeface="新宋体" panose="02010609030101010101" pitchFamily="49" charset="-122"/>
              </a:rPr>
              <a:t> </a:t>
            </a:r>
            <a:r>
              <a:rPr lang="en-US" altLang="zh-CN" b="0" kern="0" dirty="0" err="1">
                <a:solidFill>
                  <a:srgbClr val="000000"/>
                </a:solidFill>
                <a:latin typeface="+mn-lt"/>
                <a:ea typeface="新宋体" panose="02010609030101010101" pitchFamily="49" charset="-122"/>
              </a:rPr>
              <a:t>i</a:t>
            </a:r>
            <a:r>
              <a:rPr lang="en-US" altLang="zh-CN" b="0" kern="0" dirty="0">
                <a:solidFill>
                  <a:srgbClr val="000000"/>
                </a:solidFill>
                <a:latin typeface="+mn-lt"/>
                <a:ea typeface="新宋体" panose="02010609030101010101" pitchFamily="49" charset="-122"/>
              </a:rPr>
              <a:t>;</a:t>
            </a:r>
            <a:endParaRPr lang="zh-CN" altLang="zh-CN" b="0" kern="0" dirty="0">
              <a:solidFill>
                <a:srgbClr val="000000"/>
              </a:solidFill>
              <a:latin typeface="+mn-lt"/>
              <a:ea typeface="新宋体" panose="02010609030101010101" pitchFamily="49" charset="-122"/>
            </a:endParaRPr>
          </a:p>
          <a:p>
            <a:pPr>
              <a:lnSpc>
                <a:spcPct val="95000"/>
              </a:lnSpc>
              <a:spcAft>
                <a:spcPts val="0"/>
              </a:spcAft>
            </a:pPr>
            <a:r>
              <a:rPr lang="en-US" altLang="zh-CN" b="0" kern="0" dirty="0" smtClean="0">
                <a:solidFill>
                  <a:srgbClr val="000000"/>
                </a:solidFill>
                <a:latin typeface="+mn-lt"/>
                <a:ea typeface="新宋体" panose="02010609030101010101" pitchFamily="49" charset="-122"/>
              </a:rPr>
              <a:t>            float </a:t>
            </a:r>
            <a:r>
              <a:rPr lang="en-US" altLang="zh-CN" b="0" kern="0" dirty="0">
                <a:solidFill>
                  <a:srgbClr val="000000"/>
                </a:solidFill>
                <a:latin typeface="+mn-lt"/>
                <a:ea typeface="新宋体" panose="02010609030101010101" pitchFamily="49" charset="-122"/>
              </a:rPr>
              <a:t>score;</a:t>
            </a:r>
            <a:endParaRPr lang="zh-CN" altLang="zh-CN" b="0" kern="0" dirty="0">
              <a:solidFill>
                <a:srgbClr val="000000"/>
              </a:solidFill>
              <a:latin typeface="+mn-lt"/>
              <a:ea typeface="新宋体" panose="02010609030101010101" pitchFamily="49" charset="-122"/>
            </a:endParaRPr>
          </a:p>
          <a:p>
            <a:pPr>
              <a:lnSpc>
                <a:spcPct val="95000"/>
              </a:lnSpc>
              <a:spcAft>
                <a:spcPts val="0"/>
              </a:spcAft>
            </a:pPr>
            <a:r>
              <a:rPr lang="en-US" altLang="zh-CN" b="0" kern="0" dirty="0">
                <a:solidFill>
                  <a:srgbClr val="000000"/>
                </a:solidFill>
                <a:latin typeface="+mn-lt"/>
                <a:ea typeface="新宋体" panose="02010609030101010101" pitchFamily="49" charset="-122"/>
              </a:rPr>
              <a:t>	Student </a:t>
            </a:r>
            <a:r>
              <a:rPr lang="en-US" altLang="zh-CN" b="0" kern="0" dirty="0" err="1">
                <a:solidFill>
                  <a:srgbClr val="000000"/>
                </a:solidFill>
                <a:latin typeface="+mn-lt"/>
                <a:ea typeface="新宋体" panose="02010609030101010101" pitchFamily="49" charset="-122"/>
              </a:rPr>
              <a:t>stu</a:t>
            </a:r>
            <a:r>
              <a:rPr lang="en-US" altLang="zh-CN" b="0" kern="0" dirty="0">
                <a:solidFill>
                  <a:srgbClr val="000000"/>
                </a:solidFill>
                <a:latin typeface="+mn-lt"/>
                <a:ea typeface="新宋体" panose="02010609030101010101" pitchFamily="49" charset="-122"/>
              </a:rPr>
              <a:t>[3];</a:t>
            </a:r>
            <a:endParaRPr lang="zh-CN" altLang="zh-CN" b="0" kern="0" dirty="0">
              <a:solidFill>
                <a:srgbClr val="000000"/>
              </a:solidFill>
              <a:latin typeface="+mn-lt"/>
              <a:ea typeface="新宋体" panose="02010609030101010101" pitchFamily="49" charset="-122"/>
            </a:endParaRPr>
          </a:p>
          <a:p>
            <a:pPr>
              <a:lnSpc>
                <a:spcPct val="95000"/>
              </a:lnSpc>
              <a:spcAft>
                <a:spcPts val="0"/>
              </a:spcAft>
            </a:pPr>
            <a:r>
              <a:rPr lang="en-US" altLang="zh-CN" b="0" kern="0" dirty="0">
                <a:solidFill>
                  <a:srgbClr val="000000"/>
                </a:solidFill>
                <a:latin typeface="+mn-lt"/>
                <a:ea typeface="新宋体" panose="02010609030101010101" pitchFamily="49" charset="-122"/>
              </a:rPr>
              <a:t>     </a:t>
            </a:r>
            <a:r>
              <a:rPr lang="en-US" altLang="zh-CN" b="0" kern="0" dirty="0" smtClean="0">
                <a:solidFill>
                  <a:srgbClr val="000000"/>
                </a:solidFill>
                <a:latin typeface="+mn-lt"/>
                <a:ea typeface="新宋体" panose="02010609030101010101" pitchFamily="49" charset="-122"/>
              </a:rPr>
              <a:t>       for</a:t>
            </a:r>
            <a:r>
              <a:rPr lang="en-US" altLang="zh-CN" b="0" kern="0" dirty="0">
                <a:solidFill>
                  <a:srgbClr val="000000"/>
                </a:solidFill>
                <a:latin typeface="+mn-lt"/>
                <a:ea typeface="新宋体" panose="02010609030101010101" pitchFamily="49" charset="-122"/>
              </a:rPr>
              <a:t>( </a:t>
            </a:r>
            <a:r>
              <a:rPr lang="en-US" altLang="zh-CN" b="0" kern="0" dirty="0" err="1">
                <a:solidFill>
                  <a:srgbClr val="000000"/>
                </a:solidFill>
                <a:latin typeface="+mn-lt"/>
                <a:ea typeface="新宋体" panose="02010609030101010101" pitchFamily="49" charset="-122"/>
              </a:rPr>
              <a:t>i</a:t>
            </a:r>
            <a:r>
              <a:rPr lang="en-US" altLang="zh-CN" b="0" kern="0" dirty="0">
                <a:solidFill>
                  <a:srgbClr val="000000"/>
                </a:solidFill>
                <a:latin typeface="+mn-lt"/>
                <a:ea typeface="新宋体" panose="02010609030101010101" pitchFamily="49" charset="-122"/>
              </a:rPr>
              <a:t>=0;i&lt;3;i++)                   </a:t>
            </a:r>
            <a:endParaRPr lang="zh-CN" altLang="zh-CN" b="0" kern="0" dirty="0">
              <a:solidFill>
                <a:srgbClr val="000000"/>
              </a:solidFill>
              <a:latin typeface="+mn-lt"/>
              <a:ea typeface="新宋体" panose="02010609030101010101" pitchFamily="49" charset="-122"/>
            </a:endParaRPr>
          </a:p>
          <a:p>
            <a:pPr>
              <a:lnSpc>
                <a:spcPct val="95000"/>
              </a:lnSpc>
              <a:spcAft>
                <a:spcPts val="0"/>
              </a:spcAft>
            </a:pPr>
            <a:r>
              <a:rPr lang="en-US" altLang="zh-CN" b="0" kern="0" dirty="0">
                <a:solidFill>
                  <a:srgbClr val="000000"/>
                </a:solidFill>
                <a:latin typeface="+mn-lt"/>
                <a:ea typeface="新宋体" panose="02010609030101010101" pitchFamily="49" charset="-122"/>
              </a:rPr>
              <a:t>	</a:t>
            </a:r>
            <a:r>
              <a:rPr lang="en-US" altLang="zh-CN" b="0" kern="0" dirty="0" smtClean="0">
                <a:solidFill>
                  <a:srgbClr val="000000"/>
                </a:solidFill>
                <a:latin typeface="+mn-lt"/>
                <a:ea typeface="新宋体" panose="02010609030101010101" pitchFamily="49" charset="-122"/>
              </a:rPr>
              <a:t>{     </a:t>
            </a:r>
            <a:r>
              <a:rPr lang="en-US" altLang="zh-CN" b="0" kern="0" dirty="0" err="1" smtClean="0">
                <a:solidFill>
                  <a:srgbClr val="000000"/>
                </a:solidFill>
                <a:latin typeface="+mn-lt"/>
                <a:ea typeface="新宋体" panose="02010609030101010101" pitchFamily="49" charset="-122"/>
              </a:rPr>
              <a:t>cin</a:t>
            </a:r>
            <a:r>
              <a:rPr lang="en-US" altLang="zh-CN" b="0" kern="0" dirty="0">
                <a:solidFill>
                  <a:srgbClr val="000000"/>
                </a:solidFill>
                <a:latin typeface="+mn-lt"/>
                <a:ea typeface="新宋体" panose="02010609030101010101" pitchFamily="49" charset="-122"/>
              </a:rPr>
              <a:t>&gt;&gt;</a:t>
            </a:r>
            <a:r>
              <a:rPr lang="en-US" altLang="zh-CN" b="0" kern="0" dirty="0" err="1">
                <a:solidFill>
                  <a:srgbClr val="000000"/>
                </a:solidFill>
                <a:latin typeface="+mn-lt"/>
                <a:ea typeface="新宋体" panose="02010609030101010101" pitchFamily="49" charset="-122"/>
              </a:rPr>
              <a:t>num</a:t>
            </a:r>
            <a:r>
              <a:rPr lang="en-US" altLang="zh-CN" b="0" kern="0" dirty="0">
                <a:solidFill>
                  <a:srgbClr val="000000"/>
                </a:solidFill>
                <a:latin typeface="+mn-lt"/>
                <a:ea typeface="新宋体" panose="02010609030101010101" pitchFamily="49" charset="-122"/>
              </a:rPr>
              <a:t>&gt;&gt;score;</a:t>
            </a:r>
            <a:endParaRPr lang="zh-CN" altLang="zh-CN" b="0" kern="0" dirty="0">
              <a:solidFill>
                <a:srgbClr val="000000"/>
              </a:solidFill>
              <a:latin typeface="+mn-lt"/>
              <a:ea typeface="新宋体" panose="02010609030101010101" pitchFamily="49" charset="-122"/>
            </a:endParaRPr>
          </a:p>
          <a:p>
            <a:pPr>
              <a:lnSpc>
                <a:spcPct val="95000"/>
              </a:lnSpc>
              <a:spcAft>
                <a:spcPts val="0"/>
              </a:spcAft>
            </a:pPr>
            <a:r>
              <a:rPr lang="en-US" altLang="zh-CN" b="0" kern="0" dirty="0">
                <a:solidFill>
                  <a:srgbClr val="000000"/>
                </a:solidFill>
                <a:latin typeface="+mn-lt"/>
                <a:ea typeface="新宋体" panose="02010609030101010101" pitchFamily="49" charset="-122"/>
              </a:rPr>
              <a:t>	</a:t>
            </a:r>
            <a:r>
              <a:rPr lang="en-US" altLang="zh-CN" b="0" kern="0" dirty="0" smtClean="0">
                <a:solidFill>
                  <a:srgbClr val="000000"/>
                </a:solidFill>
                <a:latin typeface="+mn-lt"/>
                <a:ea typeface="新宋体" panose="02010609030101010101" pitchFamily="49" charset="-122"/>
              </a:rPr>
              <a:t>       </a:t>
            </a:r>
            <a:r>
              <a:rPr lang="en-US" altLang="zh-CN" b="0" kern="0" dirty="0" err="1" smtClean="0">
                <a:solidFill>
                  <a:srgbClr val="000000"/>
                </a:solidFill>
                <a:latin typeface="+mn-lt"/>
                <a:ea typeface="新宋体" panose="02010609030101010101" pitchFamily="49" charset="-122"/>
              </a:rPr>
              <a:t>stu</a:t>
            </a:r>
            <a:r>
              <a:rPr lang="en-US" altLang="zh-CN" b="0" kern="0" dirty="0" smtClean="0">
                <a:solidFill>
                  <a:srgbClr val="000000"/>
                </a:solidFill>
                <a:latin typeface="+mn-lt"/>
                <a:ea typeface="新宋体" panose="02010609030101010101" pitchFamily="49" charset="-122"/>
              </a:rPr>
              <a:t>[</a:t>
            </a:r>
            <a:r>
              <a:rPr lang="en-US" altLang="zh-CN" b="0" kern="0" dirty="0" err="1" smtClean="0">
                <a:solidFill>
                  <a:srgbClr val="000000"/>
                </a:solidFill>
                <a:latin typeface="+mn-lt"/>
                <a:ea typeface="新宋体" panose="02010609030101010101" pitchFamily="49" charset="-122"/>
              </a:rPr>
              <a:t>i</a:t>
            </a:r>
            <a:r>
              <a:rPr lang="en-US" altLang="zh-CN" b="0" kern="0" dirty="0">
                <a:solidFill>
                  <a:srgbClr val="000000"/>
                </a:solidFill>
                <a:latin typeface="+mn-lt"/>
                <a:ea typeface="新宋体" panose="02010609030101010101" pitchFamily="49" charset="-122"/>
              </a:rPr>
              <a:t>].set(</a:t>
            </a:r>
            <a:r>
              <a:rPr lang="en-US" altLang="zh-CN" b="0" kern="0" dirty="0" err="1">
                <a:solidFill>
                  <a:srgbClr val="000000"/>
                </a:solidFill>
                <a:latin typeface="+mn-lt"/>
                <a:ea typeface="新宋体" panose="02010609030101010101" pitchFamily="49" charset="-122"/>
              </a:rPr>
              <a:t>num,score</a:t>
            </a:r>
            <a:r>
              <a:rPr lang="en-US" altLang="zh-CN" b="0" kern="0" dirty="0">
                <a:solidFill>
                  <a:srgbClr val="000000"/>
                </a:solidFill>
                <a:latin typeface="+mn-lt"/>
                <a:ea typeface="新宋体" panose="02010609030101010101" pitchFamily="49" charset="-122"/>
              </a:rPr>
              <a:t>);</a:t>
            </a:r>
            <a:endParaRPr lang="zh-CN" altLang="zh-CN" b="0" kern="0" dirty="0">
              <a:solidFill>
                <a:srgbClr val="000000"/>
              </a:solidFill>
              <a:latin typeface="+mn-lt"/>
              <a:ea typeface="新宋体" panose="02010609030101010101" pitchFamily="49" charset="-122"/>
            </a:endParaRPr>
          </a:p>
          <a:p>
            <a:pPr>
              <a:lnSpc>
                <a:spcPct val="95000"/>
              </a:lnSpc>
              <a:spcAft>
                <a:spcPts val="0"/>
              </a:spcAft>
            </a:pPr>
            <a:r>
              <a:rPr lang="en-US" altLang="zh-CN" b="0" kern="0" dirty="0">
                <a:solidFill>
                  <a:srgbClr val="000000"/>
                </a:solidFill>
                <a:latin typeface="+mn-lt"/>
                <a:ea typeface="新宋体" panose="02010609030101010101" pitchFamily="49" charset="-122"/>
              </a:rPr>
              <a:t>	}</a:t>
            </a:r>
            <a:endParaRPr lang="zh-CN" altLang="zh-CN" b="0" kern="0" dirty="0">
              <a:solidFill>
                <a:srgbClr val="000000"/>
              </a:solidFill>
              <a:latin typeface="+mn-lt"/>
              <a:ea typeface="新宋体" panose="02010609030101010101" pitchFamily="49" charset="-122"/>
            </a:endParaRPr>
          </a:p>
          <a:p>
            <a:pPr>
              <a:lnSpc>
                <a:spcPct val="95000"/>
              </a:lnSpc>
              <a:spcAft>
                <a:spcPts val="0"/>
              </a:spcAft>
            </a:pPr>
            <a:r>
              <a:rPr lang="en-US" altLang="zh-CN" b="0" kern="0" dirty="0">
                <a:solidFill>
                  <a:srgbClr val="000000"/>
                </a:solidFill>
                <a:latin typeface="+mn-lt"/>
                <a:ea typeface="新宋体" panose="02010609030101010101" pitchFamily="49" charset="-122"/>
              </a:rPr>
              <a:t>     </a:t>
            </a:r>
            <a:r>
              <a:rPr lang="en-US" altLang="zh-CN" b="0" kern="0" dirty="0" smtClean="0">
                <a:solidFill>
                  <a:srgbClr val="000000"/>
                </a:solidFill>
                <a:latin typeface="+mn-lt"/>
                <a:ea typeface="新宋体" panose="02010609030101010101" pitchFamily="49" charset="-122"/>
              </a:rPr>
              <a:t>       for(</a:t>
            </a:r>
            <a:r>
              <a:rPr lang="en-US" altLang="zh-CN" b="0" kern="0" dirty="0" err="1" smtClean="0">
                <a:solidFill>
                  <a:srgbClr val="000000"/>
                </a:solidFill>
                <a:latin typeface="+mn-lt"/>
                <a:ea typeface="新宋体" panose="02010609030101010101" pitchFamily="49" charset="-122"/>
              </a:rPr>
              <a:t>i</a:t>
            </a:r>
            <a:r>
              <a:rPr lang="en-US" altLang="zh-CN" b="0" kern="0" dirty="0" smtClean="0">
                <a:solidFill>
                  <a:srgbClr val="000000"/>
                </a:solidFill>
                <a:latin typeface="+mn-lt"/>
                <a:ea typeface="新宋体" panose="02010609030101010101" pitchFamily="49" charset="-122"/>
              </a:rPr>
              <a:t>=0;i&lt;3;i++  )</a:t>
            </a:r>
            <a:endParaRPr lang="zh-CN" altLang="zh-CN" b="0" kern="0" dirty="0">
              <a:solidFill>
                <a:srgbClr val="000000"/>
              </a:solidFill>
              <a:latin typeface="+mn-lt"/>
              <a:ea typeface="新宋体" panose="02010609030101010101" pitchFamily="49" charset="-122"/>
            </a:endParaRPr>
          </a:p>
          <a:p>
            <a:pPr>
              <a:lnSpc>
                <a:spcPct val="95000"/>
              </a:lnSpc>
              <a:spcAft>
                <a:spcPts val="0"/>
              </a:spcAft>
            </a:pPr>
            <a:r>
              <a:rPr lang="en-US" altLang="zh-CN" b="0" kern="0" dirty="0">
                <a:solidFill>
                  <a:srgbClr val="000000"/>
                </a:solidFill>
                <a:latin typeface="+mn-lt"/>
                <a:ea typeface="新宋体" panose="02010609030101010101" pitchFamily="49" charset="-122"/>
              </a:rPr>
              <a:t>	</a:t>
            </a:r>
            <a:r>
              <a:rPr lang="en-US" altLang="zh-CN" b="0" kern="0" dirty="0" smtClean="0">
                <a:solidFill>
                  <a:srgbClr val="000000"/>
                </a:solidFill>
                <a:latin typeface="+mn-lt"/>
                <a:ea typeface="新宋体" panose="02010609030101010101" pitchFamily="49" charset="-122"/>
              </a:rPr>
              <a:t>       </a:t>
            </a:r>
            <a:r>
              <a:rPr lang="en-US" altLang="zh-CN" b="0" kern="0" dirty="0" err="1" smtClean="0">
                <a:solidFill>
                  <a:srgbClr val="000000"/>
                </a:solidFill>
                <a:latin typeface="+mn-lt"/>
                <a:ea typeface="新宋体" panose="02010609030101010101" pitchFamily="49" charset="-122"/>
              </a:rPr>
              <a:t>stu</a:t>
            </a:r>
            <a:r>
              <a:rPr lang="en-US" altLang="zh-CN" b="0" kern="0" dirty="0" smtClean="0">
                <a:solidFill>
                  <a:srgbClr val="000000"/>
                </a:solidFill>
                <a:latin typeface="+mn-lt"/>
                <a:ea typeface="新宋体" panose="02010609030101010101" pitchFamily="49" charset="-122"/>
              </a:rPr>
              <a:t>[</a:t>
            </a:r>
            <a:r>
              <a:rPr lang="en-US" altLang="zh-CN" b="0" kern="0" dirty="0" err="1" smtClean="0">
                <a:solidFill>
                  <a:srgbClr val="000000"/>
                </a:solidFill>
                <a:latin typeface="+mn-lt"/>
                <a:ea typeface="新宋体" panose="02010609030101010101" pitchFamily="49" charset="-122"/>
              </a:rPr>
              <a:t>i</a:t>
            </a:r>
            <a:r>
              <a:rPr lang="en-US" altLang="zh-CN" b="0" kern="0" dirty="0" smtClean="0">
                <a:solidFill>
                  <a:srgbClr val="000000"/>
                </a:solidFill>
                <a:latin typeface="+mn-lt"/>
                <a:ea typeface="新宋体" panose="02010609030101010101" pitchFamily="49" charset="-122"/>
              </a:rPr>
              <a:t>].print();  </a:t>
            </a:r>
            <a:endParaRPr lang="zh-CN" altLang="zh-CN" b="0" kern="0" dirty="0">
              <a:solidFill>
                <a:srgbClr val="000000"/>
              </a:solidFill>
              <a:latin typeface="+mn-lt"/>
              <a:ea typeface="新宋体" panose="02010609030101010101" pitchFamily="49" charset="-122"/>
            </a:endParaRPr>
          </a:p>
          <a:p>
            <a:pPr>
              <a:lnSpc>
                <a:spcPct val="95000"/>
              </a:lnSpc>
              <a:spcAft>
                <a:spcPts val="0"/>
              </a:spcAft>
            </a:pPr>
            <a:r>
              <a:rPr lang="en-US" altLang="zh-CN" b="0" kern="0" dirty="0" smtClean="0">
                <a:solidFill>
                  <a:srgbClr val="000000"/>
                </a:solidFill>
                <a:latin typeface="+mn-lt"/>
                <a:ea typeface="新宋体" panose="02010609030101010101" pitchFamily="49" charset="-122"/>
              </a:rPr>
              <a:t>             system</a:t>
            </a:r>
            <a:r>
              <a:rPr lang="en-US" altLang="zh-CN" b="0" kern="0" dirty="0">
                <a:solidFill>
                  <a:srgbClr val="000000"/>
                </a:solidFill>
                <a:latin typeface="+mn-lt"/>
                <a:ea typeface="新宋体" panose="02010609030101010101" pitchFamily="49" charset="-122"/>
              </a:rPr>
              <a:t>("pause</a:t>
            </a:r>
            <a:r>
              <a:rPr lang="en-US" altLang="zh-CN" b="0" kern="0" dirty="0" smtClean="0">
                <a:solidFill>
                  <a:srgbClr val="000000"/>
                </a:solidFill>
                <a:latin typeface="+mn-lt"/>
                <a:ea typeface="新宋体" panose="02010609030101010101" pitchFamily="49" charset="-122"/>
              </a:rPr>
              <a:t>"); return </a:t>
            </a:r>
            <a:r>
              <a:rPr lang="en-US" altLang="zh-CN" b="0" kern="0" dirty="0">
                <a:solidFill>
                  <a:srgbClr val="000000"/>
                </a:solidFill>
                <a:latin typeface="+mn-lt"/>
                <a:ea typeface="新宋体" panose="02010609030101010101" pitchFamily="49" charset="-122"/>
              </a:rPr>
              <a:t>0;</a:t>
            </a:r>
            <a:endParaRPr lang="zh-CN" altLang="zh-CN" b="0" kern="0" dirty="0">
              <a:solidFill>
                <a:srgbClr val="000000"/>
              </a:solidFill>
              <a:latin typeface="+mn-lt"/>
              <a:ea typeface="新宋体" panose="02010609030101010101" pitchFamily="49" charset="-122"/>
            </a:endParaRPr>
          </a:p>
          <a:p>
            <a:pPr>
              <a:lnSpc>
                <a:spcPct val="95000"/>
              </a:lnSpc>
              <a:spcAft>
                <a:spcPts val="0"/>
              </a:spcAft>
            </a:pPr>
            <a:r>
              <a:rPr lang="en-US" altLang="zh-CN" b="0" kern="0" dirty="0">
                <a:solidFill>
                  <a:srgbClr val="000000"/>
                </a:solidFill>
                <a:latin typeface="+mn-lt"/>
                <a:ea typeface="新宋体" panose="02010609030101010101" pitchFamily="49" charset="-122"/>
              </a:rPr>
              <a:t>}</a:t>
            </a:r>
            <a:endParaRPr lang="zh-CN" altLang="zh-CN" b="0" kern="0" dirty="0">
              <a:solidFill>
                <a:srgbClr val="000000"/>
              </a:solidFill>
              <a:latin typeface="+mn-lt"/>
              <a:ea typeface="新宋体" panose="02010609030101010101" pitchFamily="49" charset="-122"/>
            </a:endParaRPr>
          </a:p>
        </p:txBody>
      </p:sp>
      <p:sp>
        <p:nvSpPr>
          <p:cNvPr id="4" name="云形标注 3"/>
          <p:cNvSpPr/>
          <p:nvPr/>
        </p:nvSpPr>
        <p:spPr bwMode="auto">
          <a:xfrm>
            <a:off x="1631504" y="980728"/>
            <a:ext cx="3456384" cy="792088"/>
          </a:xfrm>
          <a:prstGeom prst="cloudCallout">
            <a:avLst>
              <a:gd name="adj1" fmla="val -60174"/>
              <a:gd name="adj2" fmla="val 178577"/>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eaLnBrk="1" hangingPunct="1"/>
            <a:r>
              <a:rPr lang="zh-CN" altLang="en-US" sz="2000" dirty="0" smtClean="0">
                <a:solidFill>
                  <a:srgbClr val="000000"/>
                </a:solidFill>
              </a:rPr>
              <a:t>所有对象共享的成员声明为静态成员</a:t>
            </a:r>
            <a:endParaRPr lang="zh-CN" altLang="en-US" sz="2000" dirty="0">
              <a:solidFill>
                <a:srgbClr val="000000"/>
              </a:solidFill>
            </a:endParaRPr>
          </a:p>
        </p:txBody>
      </p:sp>
      <p:sp>
        <p:nvSpPr>
          <p:cNvPr id="5" name="云形标注 4"/>
          <p:cNvSpPr/>
          <p:nvPr/>
        </p:nvSpPr>
        <p:spPr bwMode="auto">
          <a:xfrm>
            <a:off x="8263504" y="1196752"/>
            <a:ext cx="3089080" cy="576064"/>
          </a:xfrm>
          <a:prstGeom prst="cloudCallout">
            <a:avLst>
              <a:gd name="adj1" fmla="val -85042"/>
              <a:gd name="adj2" fmla="val -165295"/>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eaLnBrk="1" hangingPunct="1"/>
            <a:r>
              <a:rPr lang="zh-CN" altLang="en-US" sz="2000" dirty="0" smtClean="0">
                <a:solidFill>
                  <a:srgbClr val="000000"/>
                </a:solidFill>
              </a:rPr>
              <a:t>静态成员初始化</a:t>
            </a:r>
            <a:endParaRPr lang="zh-CN" altLang="en-US" sz="2000" dirty="0">
              <a:solidFill>
                <a:srgbClr val="000000"/>
              </a:solidFill>
            </a:endParaRPr>
          </a:p>
        </p:txBody>
      </p:sp>
    </p:spTree>
    <p:extLst>
      <p:ext uri="{BB962C8B-B14F-4D97-AF65-F5344CB8AC3E}">
        <p14:creationId xmlns:p14="http://schemas.microsoft.com/office/powerpoint/2010/main" val="284843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1" end="11"/>
                                            </p:txEl>
                                          </p:spTgt>
                                        </p:tgtEl>
                                        <p:attrNameLst>
                                          <p:attrName>style.visibility</p:attrName>
                                        </p:attrNameLst>
                                      </p:cBhvr>
                                      <p:to>
                                        <p:strVal val="visible"/>
                                      </p:to>
                                    </p:set>
                                    <p:anim calcmode="lin" valueType="num">
                                      <p:cBhvr additive="base">
                                        <p:cTn id="13"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4"/>
          <p:cNvSpPr txBox="1"/>
          <p:nvPr/>
        </p:nvSpPr>
        <p:spPr>
          <a:xfrm>
            <a:off x="191344" y="143728"/>
            <a:ext cx="11161240" cy="3739485"/>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solidFill>
                  <a:srgbClr val="000000"/>
                </a:solidFill>
                <a:latin typeface="等线" panose="02010600030101010101" pitchFamily="2" charset="-122"/>
                <a:ea typeface="等线" panose="02010600030101010101" pitchFamily="2" charset="-122"/>
              </a:rPr>
              <a:t>2.</a:t>
            </a:r>
            <a:r>
              <a:rPr lang="zh-CN" altLang="en-US" sz="2800" dirty="0">
                <a:solidFill>
                  <a:srgbClr val="000000"/>
                </a:solidFill>
                <a:latin typeface="等线" panose="02010600030101010101" pitchFamily="2" charset="-122"/>
                <a:ea typeface="等线" panose="02010600030101010101" pitchFamily="2" charset="-122"/>
              </a:rPr>
              <a:t>静态成员函数</a:t>
            </a:r>
          </a:p>
          <a:p>
            <a:pPr marL="0" lvl="0" indent="0" eaLnBrk="1" hangingPunct="1">
              <a:spcBef>
                <a:spcPct val="0"/>
              </a:spcBef>
              <a:buNone/>
            </a:pPr>
            <a:endParaRPr lang="zh-CN" altLang="en-US" sz="2400" dirty="0">
              <a:solidFill>
                <a:srgbClr val="000000"/>
              </a:solidFill>
            </a:endParaRPr>
          </a:p>
          <a:p>
            <a:pPr marL="0" lvl="0" indent="0" eaLnBrk="1" hangingPunct="1">
              <a:spcBef>
                <a:spcPct val="0"/>
              </a:spcBef>
              <a:buNone/>
            </a:pPr>
            <a:endParaRPr lang="zh-CN" altLang="en-US" sz="2400" dirty="0">
              <a:solidFill>
                <a:srgbClr val="000000"/>
              </a:solidFill>
              <a:ea typeface="等线" panose="02010600030101010101" pitchFamily="2" charset="-122"/>
            </a:endParaRPr>
          </a:p>
          <a:p>
            <a:pPr marL="0" lvl="0" indent="0" eaLnBrk="1" hangingPunct="1">
              <a:spcBef>
                <a:spcPts val="1800"/>
              </a:spcBef>
              <a:buNone/>
            </a:pPr>
            <a:r>
              <a:rPr lang="zh-CN" altLang="en-US" sz="2600" b="1" dirty="0" smtClean="0">
                <a:solidFill>
                  <a:srgbClr val="C00000"/>
                </a:solidFill>
                <a:ea typeface="等线" panose="02010600030101010101" pitchFamily="2" charset="-122"/>
              </a:rPr>
              <a:t>调用</a:t>
            </a:r>
            <a:r>
              <a:rPr lang="zh-CN" altLang="en-US" sz="2600" b="1" dirty="0">
                <a:solidFill>
                  <a:srgbClr val="C00000"/>
                </a:solidFill>
                <a:ea typeface="等线" panose="02010600030101010101" pitchFamily="2" charset="-122"/>
              </a:rPr>
              <a:t>形式：</a:t>
            </a:r>
            <a:r>
              <a:rPr lang="zh-CN" altLang="en-US" sz="2600" b="1" dirty="0">
                <a:solidFill>
                  <a:srgbClr val="C00000"/>
                </a:solidFill>
              </a:rPr>
              <a:t>                                            </a:t>
            </a:r>
            <a:r>
              <a:rPr lang="zh-CN" altLang="en-US" sz="2400" dirty="0">
                <a:solidFill>
                  <a:srgbClr val="000000"/>
                </a:solidFill>
              </a:rPr>
              <a:t>	</a:t>
            </a:r>
          </a:p>
          <a:p>
            <a:pPr marL="0" lvl="0" indent="0" eaLnBrk="1" hangingPunct="1">
              <a:spcBef>
                <a:spcPct val="0"/>
              </a:spcBef>
              <a:buNone/>
            </a:pPr>
            <a:r>
              <a:rPr lang="zh-CN" altLang="en-US" sz="2400" dirty="0">
                <a:solidFill>
                  <a:srgbClr val="000000"/>
                </a:solidFill>
              </a:rPr>
              <a:t>	</a:t>
            </a:r>
          </a:p>
          <a:p>
            <a:pPr marL="0" lvl="0" indent="0" eaLnBrk="1" hangingPunct="1">
              <a:spcBef>
                <a:spcPct val="0"/>
              </a:spcBef>
              <a:buNone/>
            </a:pPr>
            <a:r>
              <a:rPr lang="zh-CN" altLang="en-US" sz="2400" dirty="0">
                <a:solidFill>
                  <a:srgbClr val="000000"/>
                </a:solidFill>
              </a:rPr>
              <a:t>	</a:t>
            </a:r>
          </a:p>
          <a:p>
            <a:pPr marL="0" lvl="0" indent="0" eaLnBrk="1" hangingPunct="1">
              <a:spcBef>
                <a:spcPct val="0"/>
              </a:spcBef>
              <a:buNone/>
            </a:pPr>
            <a:endParaRPr lang="zh-CN" altLang="en-US" sz="2400" dirty="0">
              <a:solidFill>
                <a:srgbClr val="000000"/>
              </a:solidFill>
            </a:endParaRPr>
          </a:p>
          <a:p>
            <a:pPr marL="0" lvl="0" indent="0" eaLnBrk="1" hangingPunct="1">
              <a:spcBef>
                <a:spcPct val="0"/>
              </a:spcBef>
              <a:buNone/>
            </a:pPr>
            <a:endParaRPr lang="zh-CN" altLang="en-US" sz="2400" dirty="0">
              <a:solidFill>
                <a:srgbClr val="000000"/>
              </a:solidFill>
            </a:endParaRPr>
          </a:p>
          <a:p>
            <a:pPr marL="0" lvl="0" indent="0" eaLnBrk="1" hangingPunct="1">
              <a:spcBef>
                <a:spcPct val="0"/>
              </a:spcBef>
              <a:buNone/>
            </a:pPr>
            <a:endParaRPr lang="zh-CN" altLang="en-US" sz="2400" dirty="0">
              <a:solidFill>
                <a:srgbClr val="000000"/>
              </a:solidFill>
              <a:ea typeface="等线" panose="02010600030101010101" pitchFamily="2" charset="-122"/>
            </a:endParaRPr>
          </a:p>
        </p:txBody>
      </p:sp>
      <p:sp>
        <p:nvSpPr>
          <p:cNvPr id="140293" name="Text Box 5" descr="蓝色面巾纸"/>
          <p:cNvSpPr txBox="1"/>
          <p:nvPr/>
        </p:nvSpPr>
        <p:spPr>
          <a:xfrm>
            <a:off x="191344" y="942241"/>
            <a:ext cx="10801200" cy="461665"/>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dirty="0">
                <a:solidFill>
                  <a:srgbClr val="000000"/>
                </a:solidFill>
                <a:ea typeface="等线" panose="02010600030101010101" pitchFamily="2" charset="-122"/>
              </a:rPr>
              <a:t>静态成员函数</a:t>
            </a:r>
            <a:r>
              <a:rPr lang="zh-CN" altLang="en-US" sz="2400" b="1" dirty="0">
                <a:solidFill>
                  <a:srgbClr val="C00000"/>
                </a:solidFill>
                <a:ea typeface="等线" panose="02010600030101010101" pitchFamily="2" charset="-122"/>
              </a:rPr>
              <a:t>是类的成员函数</a:t>
            </a:r>
            <a:r>
              <a:rPr lang="en-US" altLang="zh-CN" sz="2400" dirty="0" smtClean="0">
                <a:solidFill>
                  <a:srgbClr val="000000"/>
                </a:solidFill>
                <a:ea typeface="等线" panose="02010600030101010101" pitchFamily="2" charset="-122"/>
              </a:rPr>
              <a:t>,</a:t>
            </a:r>
            <a:r>
              <a:rPr lang="zh-CN" altLang="en-US" sz="2400" dirty="0" smtClean="0">
                <a:solidFill>
                  <a:srgbClr val="000000"/>
                </a:solidFill>
                <a:ea typeface="等线" panose="02010600030101010101" pitchFamily="2" charset="-122"/>
              </a:rPr>
              <a:t>可以直接作用在类上，而不必一定作用在对象上。</a:t>
            </a:r>
            <a:endParaRPr lang="zh-CN" altLang="en-US" sz="2400" dirty="0">
              <a:solidFill>
                <a:srgbClr val="000000"/>
              </a:solidFill>
              <a:ea typeface="等线" panose="02010600030101010101" pitchFamily="2" charset="-122"/>
            </a:endParaRPr>
          </a:p>
        </p:txBody>
      </p:sp>
      <p:sp>
        <p:nvSpPr>
          <p:cNvPr id="24580" name="Text Box 6"/>
          <p:cNvSpPr txBox="1"/>
          <p:nvPr/>
        </p:nvSpPr>
        <p:spPr>
          <a:xfrm>
            <a:off x="858094" y="2201128"/>
            <a:ext cx="5905500" cy="461665"/>
          </a:xfrm>
          <a:prstGeom prst="rect">
            <a:avLst/>
          </a:prstGeom>
          <a:noFill/>
          <a:ln w="12700">
            <a:solidFill>
              <a:srgbClr val="C00000"/>
            </a:solid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zh-CN" altLang="en-US" sz="2400" dirty="0">
                <a:solidFill>
                  <a:srgbClr val="000000"/>
                </a:solidFill>
                <a:latin typeface="等线" panose="02010600030101010101" pitchFamily="2" charset="-122"/>
                <a:ea typeface="等线" panose="02010600030101010101" pitchFamily="2" charset="-122"/>
              </a:rPr>
              <a:t>类名</a:t>
            </a:r>
            <a:r>
              <a:rPr lang="en-US" altLang="zh-CN" sz="2400" dirty="0">
                <a:solidFill>
                  <a:srgbClr val="000000"/>
                </a:solidFill>
                <a:latin typeface="等线" panose="02010600030101010101" pitchFamily="2" charset="-122"/>
                <a:ea typeface="等线" panose="02010600030101010101" pitchFamily="2" charset="-122"/>
              </a:rPr>
              <a:t>::</a:t>
            </a:r>
            <a:r>
              <a:rPr lang="zh-CN" altLang="en-US" sz="2400" dirty="0">
                <a:solidFill>
                  <a:srgbClr val="000000"/>
                </a:solidFill>
                <a:latin typeface="等线" panose="02010600030101010101" pitchFamily="2" charset="-122"/>
                <a:ea typeface="等线" panose="02010600030101010101" pitchFamily="2" charset="-122"/>
              </a:rPr>
              <a:t>静态成员函数名</a:t>
            </a:r>
            <a:r>
              <a:rPr lang="en-US" altLang="zh-CN" sz="2400" dirty="0">
                <a:solidFill>
                  <a:srgbClr val="000000"/>
                </a:solidFill>
                <a:latin typeface="等线" panose="02010600030101010101" pitchFamily="2" charset="-122"/>
                <a:ea typeface="等线" panose="02010600030101010101" pitchFamily="2" charset="-122"/>
              </a:rPr>
              <a:t>(</a:t>
            </a:r>
            <a:r>
              <a:rPr lang="zh-CN" altLang="en-US" sz="2400" dirty="0">
                <a:solidFill>
                  <a:srgbClr val="000000"/>
                </a:solidFill>
                <a:latin typeface="等线" panose="02010600030101010101" pitchFamily="2" charset="-122"/>
                <a:ea typeface="等线" panose="02010600030101010101" pitchFamily="2" charset="-122"/>
              </a:rPr>
              <a:t>参数表</a:t>
            </a:r>
            <a:r>
              <a:rPr lang="en-US" altLang="zh-CN" sz="2400" dirty="0">
                <a:solidFill>
                  <a:srgbClr val="000000"/>
                </a:solidFill>
                <a:latin typeface="等线" panose="02010600030101010101" pitchFamily="2" charset="-122"/>
                <a:ea typeface="等线" panose="02010600030101010101" pitchFamily="2" charset="-122"/>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26"/>
          <p:cNvSpPr txBox="1"/>
          <p:nvPr/>
        </p:nvSpPr>
        <p:spPr>
          <a:xfrm>
            <a:off x="-24680" y="811733"/>
            <a:ext cx="5328592" cy="6001643"/>
          </a:xfrm>
          <a:prstGeom prst="rect">
            <a:avLst/>
          </a:prstGeom>
          <a:noFill/>
          <a:ln w="12700">
            <a:solidFill>
              <a:srgbClr val="C00000"/>
            </a:solid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a:solidFill>
                  <a:srgbClr val="000000"/>
                </a:solidFill>
              </a:rPr>
              <a:t>#include  &lt;iostream&gt;</a:t>
            </a:r>
          </a:p>
          <a:p>
            <a:pPr marL="0" lvl="0" indent="0" eaLnBrk="1" hangingPunct="1">
              <a:spcBef>
                <a:spcPct val="0"/>
              </a:spcBef>
              <a:buNone/>
            </a:pPr>
            <a:r>
              <a:rPr lang="en-US" altLang="zh-CN" sz="2400" dirty="0">
                <a:solidFill>
                  <a:srgbClr val="000000"/>
                </a:solidFill>
              </a:rPr>
              <a:t>using  namespace std;</a:t>
            </a:r>
          </a:p>
          <a:p>
            <a:pPr marL="0" lvl="0" indent="0" eaLnBrk="1" hangingPunct="1">
              <a:spcBef>
                <a:spcPct val="0"/>
              </a:spcBef>
              <a:buNone/>
            </a:pPr>
            <a:r>
              <a:rPr lang="en-US" altLang="zh-CN" sz="2400" dirty="0">
                <a:solidFill>
                  <a:srgbClr val="000000"/>
                </a:solidFill>
              </a:rPr>
              <a:t>class </a:t>
            </a:r>
            <a:r>
              <a:rPr lang="en-US" altLang="zh-CN" sz="2400" dirty="0" smtClean="0">
                <a:solidFill>
                  <a:srgbClr val="000000"/>
                </a:solidFill>
              </a:rPr>
              <a:t>Complex</a:t>
            </a:r>
            <a:endParaRPr lang="en-US" altLang="zh-CN" sz="2400" dirty="0">
              <a:solidFill>
                <a:srgbClr val="000000"/>
              </a:solidFill>
            </a:endParaRPr>
          </a:p>
          <a:p>
            <a:pPr marL="0" lvl="0" indent="0" eaLnBrk="1" hangingPunct="1">
              <a:spcBef>
                <a:spcPct val="0"/>
              </a:spcBef>
              <a:buNone/>
            </a:pPr>
            <a:r>
              <a:rPr lang="en-US" altLang="zh-CN" sz="2400" dirty="0">
                <a:solidFill>
                  <a:srgbClr val="000000"/>
                </a:solidFill>
              </a:rPr>
              <a:t>{  private:</a:t>
            </a:r>
          </a:p>
          <a:p>
            <a:pPr marL="0" lvl="0" indent="0" eaLnBrk="1" hangingPunct="1">
              <a:spcBef>
                <a:spcPct val="0"/>
              </a:spcBef>
              <a:buNone/>
            </a:pPr>
            <a:r>
              <a:rPr lang="en-US" altLang="zh-CN" sz="2400" dirty="0">
                <a:solidFill>
                  <a:srgbClr val="000000"/>
                </a:solidFill>
              </a:rPr>
              <a:t>	double re,im;</a:t>
            </a:r>
          </a:p>
          <a:p>
            <a:pPr marL="0" lvl="0" indent="0" eaLnBrk="1" hangingPunct="1">
              <a:spcBef>
                <a:spcPct val="0"/>
              </a:spcBef>
              <a:buNone/>
            </a:pPr>
            <a:r>
              <a:rPr lang="en-US" altLang="zh-CN" sz="2400" dirty="0">
                <a:solidFill>
                  <a:srgbClr val="000000"/>
                </a:solidFill>
              </a:rPr>
              <a:t>    public:</a:t>
            </a:r>
          </a:p>
          <a:p>
            <a:pPr marL="0" lvl="0" indent="0" eaLnBrk="1" hangingPunct="1">
              <a:spcBef>
                <a:spcPct val="0"/>
              </a:spcBef>
              <a:buNone/>
            </a:pPr>
            <a:r>
              <a:rPr lang="en-US" altLang="zh-CN" sz="2400" dirty="0">
                <a:solidFill>
                  <a:srgbClr val="000000"/>
                </a:solidFill>
              </a:rPr>
              <a:t>	</a:t>
            </a:r>
            <a:r>
              <a:rPr lang="en-US" altLang="zh-CN" sz="2400" dirty="0" smtClean="0">
                <a:solidFill>
                  <a:srgbClr val="000000"/>
                </a:solidFill>
              </a:rPr>
              <a:t>Complex()</a:t>
            </a:r>
            <a:endParaRPr lang="en-US" altLang="zh-CN" sz="2400" dirty="0">
              <a:solidFill>
                <a:srgbClr val="000000"/>
              </a:solidFill>
            </a:endParaRPr>
          </a:p>
          <a:p>
            <a:pPr marL="0" lvl="0" indent="0" eaLnBrk="1" hangingPunct="1">
              <a:spcBef>
                <a:spcPct val="0"/>
              </a:spcBef>
              <a:buNone/>
            </a:pPr>
            <a:r>
              <a:rPr lang="en-US" altLang="zh-CN" sz="2400" dirty="0">
                <a:solidFill>
                  <a:srgbClr val="000000"/>
                </a:solidFill>
              </a:rPr>
              <a:t>	{ }</a:t>
            </a:r>
          </a:p>
          <a:p>
            <a:pPr marL="0" lvl="0" indent="0" eaLnBrk="1" hangingPunct="1">
              <a:spcBef>
                <a:spcPct val="0"/>
              </a:spcBef>
              <a:buNone/>
            </a:pPr>
            <a:r>
              <a:rPr lang="en-US" altLang="zh-CN" sz="2400" dirty="0">
                <a:solidFill>
                  <a:srgbClr val="000000"/>
                </a:solidFill>
              </a:rPr>
              <a:t>	</a:t>
            </a:r>
            <a:r>
              <a:rPr lang="en-US" altLang="zh-CN" sz="2400" dirty="0" smtClean="0">
                <a:solidFill>
                  <a:srgbClr val="000000"/>
                </a:solidFill>
              </a:rPr>
              <a:t>Complex(double </a:t>
            </a:r>
            <a:r>
              <a:rPr lang="en-US" altLang="zh-CN" sz="2400" dirty="0">
                <a:solidFill>
                  <a:srgbClr val="000000"/>
                </a:solidFill>
              </a:rPr>
              <a:t>re1,double im1)</a:t>
            </a:r>
          </a:p>
          <a:p>
            <a:pPr marL="0" lvl="0" indent="0" eaLnBrk="1" hangingPunct="1">
              <a:spcBef>
                <a:spcPct val="0"/>
              </a:spcBef>
              <a:buNone/>
            </a:pPr>
            <a:r>
              <a:rPr lang="en-US" altLang="zh-CN" sz="2400" dirty="0">
                <a:solidFill>
                  <a:srgbClr val="000000"/>
                </a:solidFill>
              </a:rPr>
              <a:t>	{  re=re1;  im=im1;	}</a:t>
            </a:r>
          </a:p>
          <a:p>
            <a:pPr marL="0" lvl="0" indent="0" eaLnBrk="1" hangingPunct="1">
              <a:spcBef>
                <a:spcPct val="0"/>
              </a:spcBef>
              <a:buNone/>
            </a:pPr>
            <a:r>
              <a:rPr lang="en-US" altLang="zh-CN" sz="2400" dirty="0">
                <a:solidFill>
                  <a:srgbClr val="000000"/>
                </a:solidFill>
              </a:rPr>
              <a:t>	void display()</a:t>
            </a:r>
          </a:p>
          <a:p>
            <a:pPr marL="0" lvl="0" indent="0" eaLnBrk="1" hangingPunct="1">
              <a:spcBef>
                <a:spcPct val="0"/>
              </a:spcBef>
              <a:buNone/>
            </a:pPr>
            <a:r>
              <a:rPr lang="en-US" altLang="zh-CN" sz="2400" dirty="0">
                <a:solidFill>
                  <a:srgbClr val="000000"/>
                </a:solidFill>
              </a:rPr>
              <a:t>	{ </a:t>
            </a:r>
            <a:endParaRPr lang="en-US" altLang="zh-CN" sz="2400" dirty="0" smtClean="0">
              <a:solidFill>
                <a:srgbClr val="000000"/>
              </a:solidFill>
            </a:endParaRPr>
          </a:p>
          <a:p>
            <a:pPr marL="0" lvl="0" indent="0" eaLnBrk="1" hangingPunct="1">
              <a:spcBef>
                <a:spcPct val="0"/>
              </a:spcBef>
              <a:buNone/>
            </a:pPr>
            <a:r>
              <a:rPr lang="en-US" altLang="zh-CN" sz="2400" dirty="0">
                <a:solidFill>
                  <a:srgbClr val="000000"/>
                </a:solidFill>
              </a:rPr>
              <a:t> </a:t>
            </a:r>
            <a:r>
              <a:rPr lang="en-US" altLang="zh-CN" sz="2400" dirty="0" smtClean="0">
                <a:solidFill>
                  <a:srgbClr val="000000"/>
                </a:solidFill>
              </a:rPr>
              <a:t>              </a:t>
            </a:r>
            <a:r>
              <a:rPr lang="en-US" altLang="zh-CN" sz="2400" dirty="0" err="1" smtClean="0">
                <a:solidFill>
                  <a:srgbClr val="000000"/>
                </a:solidFill>
              </a:rPr>
              <a:t>cout</a:t>
            </a:r>
            <a:r>
              <a:rPr lang="en-US" altLang="zh-CN" sz="2400" dirty="0">
                <a:solidFill>
                  <a:srgbClr val="000000"/>
                </a:solidFill>
              </a:rPr>
              <a:t>&lt;&lt;re;</a:t>
            </a:r>
          </a:p>
          <a:p>
            <a:pPr marL="0" lvl="0" indent="0" eaLnBrk="1" hangingPunct="1">
              <a:spcBef>
                <a:spcPct val="0"/>
              </a:spcBef>
              <a:buNone/>
            </a:pPr>
            <a:r>
              <a:rPr lang="en-US" altLang="zh-CN" sz="2400" dirty="0">
                <a:solidFill>
                  <a:srgbClr val="000000"/>
                </a:solidFill>
              </a:rPr>
              <a:t>	   if(im&gt;=0)   cout&lt;&lt;'+';</a:t>
            </a:r>
          </a:p>
          <a:p>
            <a:pPr marL="0" lvl="0" indent="0" eaLnBrk="1" hangingPunct="1">
              <a:spcBef>
                <a:spcPct val="0"/>
              </a:spcBef>
              <a:buNone/>
            </a:pPr>
            <a:r>
              <a:rPr lang="en-US" altLang="zh-CN" sz="2400" dirty="0">
                <a:solidFill>
                  <a:srgbClr val="000000"/>
                </a:solidFill>
              </a:rPr>
              <a:t>	   cout&lt;&lt;im&lt;&lt;'i'&lt;&lt;endl;</a:t>
            </a:r>
          </a:p>
          <a:p>
            <a:pPr marL="0" lvl="0" indent="0" eaLnBrk="1" hangingPunct="1">
              <a:spcBef>
                <a:spcPct val="0"/>
              </a:spcBef>
              <a:buNone/>
            </a:pPr>
            <a:r>
              <a:rPr lang="en-US" altLang="zh-CN" sz="2400" dirty="0">
                <a:solidFill>
                  <a:srgbClr val="000000"/>
                </a:solidFill>
              </a:rPr>
              <a:t>	}		</a:t>
            </a:r>
          </a:p>
        </p:txBody>
      </p:sp>
      <p:sp>
        <p:nvSpPr>
          <p:cNvPr id="16389" name="Text Box 27"/>
          <p:cNvSpPr txBox="1"/>
          <p:nvPr/>
        </p:nvSpPr>
        <p:spPr>
          <a:xfrm>
            <a:off x="5375920" y="371301"/>
            <a:ext cx="6600551" cy="6442075"/>
          </a:xfrm>
          <a:prstGeom prst="rect">
            <a:avLst/>
          </a:prstGeom>
          <a:noFill/>
          <a:ln w="12700">
            <a:solidFill>
              <a:srgbClr val="C00000"/>
            </a:solid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95000"/>
              </a:lnSpc>
              <a:spcBef>
                <a:spcPct val="0"/>
              </a:spcBef>
              <a:buNone/>
            </a:pPr>
            <a:r>
              <a:rPr lang="en-US" altLang="zh-CN" sz="2400" dirty="0" smtClean="0">
                <a:solidFill>
                  <a:srgbClr val="C00000"/>
                </a:solidFill>
              </a:rPr>
              <a:t>static</a:t>
            </a:r>
            <a:r>
              <a:rPr lang="en-US" altLang="zh-CN" sz="2400" dirty="0" smtClean="0">
                <a:solidFill>
                  <a:srgbClr val="000000"/>
                </a:solidFill>
              </a:rPr>
              <a:t> Complex </a:t>
            </a:r>
            <a:r>
              <a:rPr lang="en-US" altLang="zh-CN" sz="2400" dirty="0" err="1" smtClean="0">
                <a:solidFill>
                  <a:srgbClr val="000000"/>
                </a:solidFill>
              </a:rPr>
              <a:t>getSum</a:t>
            </a:r>
            <a:r>
              <a:rPr lang="en-US" altLang="zh-CN" sz="2400" dirty="0" smtClean="0">
                <a:solidFill>
                  <a:srgbClr val="000000"/>
                </a:solidFill>
              </a:rPr>
              <a:t>(</a:t>
            </a:r>
            <a:r>
              <a:rPr lang="en-US" altLang="zh-CN" sz="2400" dirty="0" smtClean="0">
                <a:solidFill>
                  <a:srgbClr val="C00000"/>
                </a:solidFill>
              </a:rPr>
              <a:t>Complex c1,Complex c2</a:t>
            </a:r>
            <a:r>
              <a:rPr lang="en-US" altLang="zh-CN" sz="2400" dirty="0" smtClean="0">
                <a:solidFill>
                  <a:srgbClr val="000000"/>
                </a:solidFill>
              </a:rPr>
              <a:t>)</a:t>
            </a:r>
            <a:endParaRPr lang="en-US" altLang="zh-CN" sz="2400" dirty="0">
              <a:solidFill>
                <a:srgbClr val="000000"/>
              </a:solidFill>
            </a:endParaRPr>
          </a:p>
          <a:p>
            <a:pPr marL="0" lvl="0" indent="0" eaLnBrk="1" hangingPunct="1">
              <a:lnSpc>
                <a:spcPct val="95000"/>
              </a:lnSpc>
              <a:spcBef>
                <a:spcPct val="0"/>
              </a:spcBef>
              <a:buNone/>
            </a:pPr>
            <a:r>
              <a:rPr lang="en-US" altLang="zh-CN" sz="2400" dirty="0">
                <a:solidFill>
                  <a:srgbClr val="000000"/>
                </a:solidFill>
              </a:rPr>
              <a:t> { double r,i;</a:t>
            </a:r>
          </a:p>
          <a:p>
            <a:pPr marL="0" lvl="0" indent="0" eaLnBrk="1" hangingPunct="1">
              <a:lnSpc>
                <a:spcPct val="95000"/>
              </a:lnSpc>
              <a:spcBef>
                <a:spcPct val="0"/>
              </a:spcBef>
              <a:buNone/>
            </a:pPr>
            <a:r>
              <a:rPr lang="en-US" altLang="zh-CN" sz="2400" dirty="0">
                <a:solidFill>
                  <a:srgbClr val="000000"/>
                </a:solidFill>
              </a:rPr>
              <a:t>    </a:t>
            </a:r>
            <a:r>
              <a:rPr lang="en-US" altLang="zh-CN" sz="2400" dirty="0" smtClean="0">
                <a:solidFill>
                  <a:srgbClr val="000000"/>
                </a:solidFill>
              </a:rPr>
              <a:t>r=c1.re+c2.re</a:t>
            </a:r>
            <a:r>
              <a:rPr lang="en-US" altLang="zh-CN" sz="2400" dirty="0">
                <a:solidFill>
                  <a:srgbClr val="000000"/>
                </a:solidFill>
              </a:rPr>
              <a:t>;</a:t>
            </a:r>
          </a:p>
          <a:p>
            <a:pPr marL="0" lvl="0" indent="0" eaLnBrk="1" hangingPunct="1">
              <a:lnSpc>
                <a:spcPct val="95000"/>
              </a:lnSpc>
              <a:spcBef>
                <a:spcPct val="0"/>
              </a:spcBef>
              <a:buNone/>
            </a:pPr>
            <a:r>
              <a:rPr lang="en-US" altLang="zh-CN" sz="2400" dirty="0">
                <a:solidFill>
                  <a:srgbClr val="000000"/>
                </a:solidFill>
              </a:rPr>
              <a:t>    </a:t>
            </a:r>
            <a:r>
              <a:rPr lang="en-US" altLang="zh-CN" sz="2400" dirty="0" err="1" smtClean="0">
                <a:solidFill>
                  <a:srgbClr val="000000"/>
                </a:solidFill>
              </a:rPr>
              <a:t>i</a:t>
            </a:r>
            <a:r>
              <a:rPr lang="en-US" altLang="zh-CN" sz="2400" dirty="0" smtClean="0">
                <a:solidFill>
                  <a:srgbClr val="000000"/>
                </a:solidFill>
              </a:rPr>
              <a:t>=c1.im+c2.im</a:t>
            </a:r>
            <a:r>
              <a:rPr lang="en-US" altLang="zh-CN" sz="2400" dirty="0">
                <a:solidFill>
                  <a:srgbClr val="000000"/>
                </a:solidFill>
              </a:rPr>
              <a:t>;</a:t>
            </a:r>
          </a:p>
          <a:p>
            <a:pPr marL="0" lvl="0" indent="0" eaLnBrk="1" hangingPunct="1">
              <a:lnSpc>
                <a:spcPct val="95000"/>
              </a:lnSpc>
              <a:spcBef>
                <a:spcPct val="0"/>
              </a:spcBef>
              <a:buNone/>
            </a:pPr>
            <a:r>
              <a:rPr lang="en-US" altLang="zh-CN" sz="2400" dirty="0">
                <a:solidFill>
                  <a:srgbClr val="000000"/>
                </a:solidFill>
              </a:rPr>
              <a:t>    </a:t>
            </a:r>
            <a:r>
              <a:rPr lang="en-US" altLang="zh-CN" sz="2400" dirty="0" smtClean="0">
                <a:solidFill>
                  <a:srgbClr val="000000"/>
                </a:solidFill>
              </a:rPr>
              <a:t>Complex </a:t>
            </a:r>
            <a:r>
              <a:rPr lang="en-US" altLang="zh-CN" sz="2400" dirty="0">
                <a:solidFill>
                  <a:srgbClr val="000000"/>
                </a:solidFill>
              </a:rPr>
              <a:t>s(r,i);</a:t>
            </a:r>
          </a:p>
          <a:p>
            <a:pPr marL="0" lvl="0" indent="0" eaLnBrk="1" hangingPunct="1">
              <a:lnSpc>
                <a:spcPct val="95000"/>
              </a:lnSpc>
              <a:spcBef>
                <a:spcPct val="0"/>
              </a:spcBef>
              <a:buNone/>
            </a:pPr>
            <a:r>
              <a:rPr lang="en-US" altLang="zh-CN" sz="2400" dirty="0">
                <a:solidFill>
                  <a:srgbClr val="000000"/>
                </a:solidFill>
              </a:rPr>
              <a:t>    return s;</a:t>
            </a:r>
          </a:p>
          <a:p>
            <a:pPr marL="0" lvl="0" indent="0" eaLnBrk="1" hangingPunct="1">
              <a:lnSpc>
                <a:spcPct val="95000"/>
              </a:lnSpc>
              <a:spcBef>
                <a:spcPct val="0"/>
              </a:spcBef>
              <a:buNone/>
            </a:pPr>
            <a:r>
              <a:rPr lang="en-US" altLang="zh-CN" sz="2400" dirty="0">
                <a:solidFill>
                  <a:srgbClr val="000000"/>
                </a:solidFill>
              </a:rPr>
              <a:t> </a:t>
            </a:r>
            <a:r>
              <a:rPr lang="en-US" altLang="zh-CN" sz="2400" dirty="0" smtClean="0">
                <a:solidFill>
                  <a:srgbClr val="000000"/>
                </a:solidFill>
              </a:rPr>
              <a:t> } </a:t>
            </a:r>
            <a:r>
              <a:rPr lang="en-US" altLang="zh-CN" sz="2400" dirty="0">
                <a:solidFill>
                  <a:srgbClr val="000000"/>
                </a:solidFill>
              </a:rPr>
              <a:t>};//</a:t>
            </a:r>
            <a:r>
              <a:rPr lang="zh-CN" altLang="en-US" sz="2400" dirty="0">
                <a:solidFill>
                  <a:srgbClr val="000000"/>
                </a:solidFill>
                <a:ea typeface="等线" panose="02010600030101010101" pitchFamily="2" charset="-122"/>
              </a:rPr>
              <a:t>类定义结束</a:t>
            </a:r>
          </a:p>
          <a:p>
            <a:pPr marL="0" lvl="0" indent="0" eaLnBrk="1" hangingPunct="1">
              <a:lnSpc>
                <a:spcPct val="95000"/>
              </a:lnSpc>
              <a:spcBef>
                <a:spcPct val="0"/>
              </a:spcBef>
              <a:buNone/>
            </a:pPr>
            <a:r>
              <a:rPr lang="en-US" altLang="zh-CN" sz="2400" dirty="0">
                <a:solidFill>
                  <a:srgbClr val="000000"/>
                </a:solidFill>
              </a:rPr>
              <a:t>int main()</a:t>
            </a:r>
          </a:p>
          <a:p>
            <a:pPr marL="0" lvl="0" indent="0" eaLnBrk="1" hangingPunct="1">
              <a:lnSpc>
                <a:spcPct val="95000"/>
              </a:lnSpc>
              <a:spcBef>
                <a:spcPct val="0"/>
              </a:spcBef>
              <a:buNone/>
            </a:pPr>
            <a:r>
              <a:rPr lang="en-US" altLang="zh-CN" sz="2400" dirty="0">
                <a:solidFill>
                  <a:srgbClr val="000000"/>
                </a:solidFill>
              </a:rPr>
              <a:t>{  </a:t>
            </a:r>
            <a:r>
              <a:rPr lang="en-US" altLang="zh-CN" sz="2400" dirty="0" smtClean="0">
                <a:solidFill>
                  <a:srgbClr val="000000"/>
                </a:solidFill>
              </a:rPr>
              <a:t>Complex c1(1,2),c2(2,3),c3;</a:t>
            </a:r>
            <a:endParaRPr lang="en-US" altLang="zh-CN" sz="2400" dirty="0">
              <a:solidFill>
                <a:srgbClr val="000000"/>
              </a:solidFill>
            </a:endParaRPr>
          </a:p>
          <a:p>
            <a:pPr marL="0" lvl="0" indent="0" eaLnBrk="1" hangingPunct="1">
              <a:lnSpc>
                <a:spcPct val="95000"/>
              </a:lnSpc>
              <a:spcBef>
                <a:spcPct val="0"/>
              </a:spcBef>
              <a:buNone/>
            </a:pPr>
            <a:r>
              <a:rPr lang="en-US" altLang="zh-CN" sz="2400" dirty="0">
                <a:solidFill>
                  <a:srgbClr val="000000"/>
                </a:solidFill>
              </a:rPr>
              <a:t>    </a:t>
            </a:r>
            <a:r>
              <a:rPr lang="en-US" altLang="zh-CN" sz="2400" dirty="0" err="1">
                <a:solidFill>
                  <a:srgbClr val="000000"/>
                </a:solidFill>
              </a:rPr>
              <a:t>cout</a:t>
            </a:r>
            <a:r>
              <a:rPr lang="en-US" altLang="zh-CN" sz="2400" dirty="0" smtClean="0">
                <a:solidFill>
                  <a:srgbClr val="000000"/>
                </a:solidFill>
              </a:rPr>
              <a:t>&lt;&lt;"c1=";</a:t>
            </a:r>
            <a:endParaRPr lang="en-US" altLang="zh-CN" sz="2400" dirty="0">
              <a:solidFill>
                <a:srgbClr val="000000"/>
              </a:solidFill>
            </a:endParaRPr>
          </a:p>
          <a:p>
            <a:pPr marL="0" lvl="0" indent="0" eaLnBrk="1" hangingPunct="1">
              <a:lnSpc>
                <a:spcPct val="95000"/>
              </a:lnSpc>
              <a:spcBef>
                <a:spcPct val="0"/>
              </a:spcBef>
              <a:buNone/>
            </a:pPr>
            <a:r>
              <a:rPr lang="en-US" altLang="zh-CN" sz="2400" dirty="0">
                <a:solidFill>
                  <a:srgbClr val="000000"/>
                </a:solidFill>
              </a:rPr>
              <a:t>    </a:t>
            </a:r>
            <a:r>
              <a:rPr lang="en-US" altLang="zh-CN" sz="2400" dirty="0" smtClean="0">
                <a:solidFill>
                  <a:srgbClr val="000000"/>
                </a:solidFill>
              </a:rPr>
              <a:t>c1.display</a:t>
            </a:r>
            <a:r>
              <a:rPr lang="en-US" altLang="zh-CN" sz="2400" dirty="0">
                <a:solidFill>
                  <a:srgbClr val="000000"/>
                </a:solidFill>
              </a:rPr>
              <a:t>();</a:t>
            </a:r>
          </a:p>
          <a:p>
            <a:pPr marL="0" lvl="0" indent="0" eaLnBrk="1" hangingPunct="1">
              <a:lnSpc>
                <a:spcPct val="95000"/>
              </a:lnSpc>
              <a:spcBef>
                <a:spcPct val="0"/>
              </a:spcBef>
              <a:buNone/>
            </a:pPr>
            <a:r>
              <a:rPr lang="en-US" altLang="zh-CN" sz="2400" dirty="0">
                <a:solidFill>
                  <a:srgbClr val="000000"/>
                </a:solidFill>
              </a:rPr>
              <a:t>    </a:t>
            </a:r>
            <a:r>
              <a:rPr lang="en-US" altLang="zh-CN" sz="2400" dirty="0" err="1">
                <a:solidFill>
                  <a:srgbClr val="000000"/>
                </a:solidFill>
              </a:rPr>
              <a:t>cout</a:t>
            </a:r>
            <a:r>
              <a:rPr lang="en-US" altLang="zh-CN" sz="2400" dirty="0" smtClean="0">
                <a:solidFill>
                  <a:srgbClr val="000000"/>
                </a:solidFill>
              </a:rPr>
              <a:t>&lt;&lt;"c2=";</a:t>
            </a:r>
            <a:endParaRPr lang="en-US" altLang="zh-CN" sz="2400" dirty="0">
              <a:solidFill>
                <a:srgbClr val="000000"/>
              </a:solidFill>
            </a:endParaRPr>
          </a:p>
          <a:p>
            <a:pPr marL="0" lvl="0" indent="0" eaLnBrk="1" hangingPunct="1">
              <a:lnSpc>
                <a:spcPct val="95000"/>
              </a:lnSpc>
              <a:spcBef>
                <a:spcPct val="0"/>
              </a:spcBef>
              <a:buNone/>
            </a:pPr>
            <a:r>
              <a:rPr lang="en-US" altLang="zh-CN" sz="2400" dirty="0">
                <a:solidFill>
                  <a:srgbClr val="000000"/>
                </a:solidFill>
              </a:rPr>
              <a:t>    </a:t>
            </a:r>
            <a:r>
              <a:rPr lang="en-US" altLang="zh-CN" sz="2400" dirty="0" smtClean="0">
                <a:solidFill>
                  <a:srgbClr val="000000"/>
                </a:solidFill>
              </a:rPr>
              <a:t>c2.display</a:t>
            </a:r>
            <a:r>
              <a:rPr lang="en-US" altLang="zh-CN" sz="2400" dirty="0">
                <a:solidFill>
                  <a:srgbClr val="000000"/>
                </a:solidFill>
              </a:rPr>
              <a:t>();</a:t>
            </a:r>
          </a:p>
          <a:p>
            <a:pPr marL="0" lvl="0" indent="0" eaLnBrk="1" hangingPunct="1">
              <a:lnSpc>
                <a:spcPct val="95000"/>
              </a:lnSpc>
              <a:spcBef>
                <a:spcPct val="0"/>
              </a:spcBef>
              <a:buNone/>
            </a:pPr>
            <a:r>
              <a:rPr lang="en-US" altLang="zh-CN" sz="2400" dirty="0">
                <a:solidFill>
                  <a:srgbClr val="000000"/>
                </a:solidFill>
              </a:rPr>
              <a:t>    </a:t>
            </a:r>
            <a:r>
              <a:rPr lang="en-US" altLang="zh-CN" sz="2400" dirty="0" smtClean="0">
                <a:solidFill>
                  <a:srgbClr val="C00000"/>
                </a:solidFill>
              </a:rPr>
              <a:t>c3=Complex::</a:t>
            </a:r>
            <a:r>
              <a:rPr lang="en-US" altLang="zh-CN" sz="2400" dirty="0" err="1" smtClean="0">
                <a:solidFill>
                  <a:srgbClr val="C00000"/>
                </a:solidFill>
              </a:rPr>
              <a:t>getSum</a:t>
            </a:r>
            <a:r>
              <a:rPr lang="en-US" altLang="zh-CN" sz="2400" dirty="0" smtClean="0">
                <a:solidFill>
                  <a:srgbClr val="C00000"/>
                </a:solidFill>
              </a:rPr>
              <a:t>(c1,c2)</a:t>
            </a:r>
            <a:r>
              <a:rPr lang="en-US" altLang="zh-CN" sz="2400" dirty="0" smtClean="0">
                <a:solidFill>
                  <a:srgbClr val="000000"/>
                </a:solidFill>
              </a:rPr>
              <a:t>;</a:t>
            </a:r>
            <a:endParaRPr lang="en-US" altLang="zh-CN" sz="2400" dirty="0">
              <a:solidFill>
                <a:srgbClr val="000000"/>
              </a:solidFill>
            </a:endParaRPr>
          </a:p>
          <a:p>
            <a:pPr marL="0" lvl="0" indent="0" eaLnBrk="1" hangingPunct="1">
              <a:lnSpc>
                <a:spcPct val="95000"/>
              </a:lnSpc>
              <a:spcBef>
                <a:spcPct val="0"/>
              </a:spcBef>
              <a:buNone/>
            </a:pPr>
            <a:r>
              <a:rPr lang="en-US" altLang="zh-CN" sz="2400" dirty="0">
                <a:solidFill>
                  <a:srgbClr val="000000"/>
                </a:solidFill>
              </a:rPr>
              <a:t>    </a:t>
            </a:r>
            <a:r>
              <a:rPr lang="en-US" altLang="zh-CN" sz="2400" dirty="0" err="1">
                <a:solidFill>
                  <a:srgbClr val="000000"/>
                </a:solidFill>
              </a:rPr>
              <a:t>cout</a:t>
            </a:r>
            <a:r>
              <a:rPr lang="en-US" altLang="zh-CN" sz="2400" dirty="0" smtClean="0">
                <a:solidFill>
                  <a:srgbClr val="000000"/>
                </a:solidFill>
              </a:rPr>
              <a:t>&lt;&lt;"c1+c2=";</a:t>
            </a:r>
            <a:endParaRPr lang="en-US" altLang="zh-CN" sz="2400" dirty="0">
              <a:solidFill>
                <a:srgbClr val="000000"/>
              </a:solidFill>
            </a:endParaRPr>
          </a:p>
          <a:p>
            <a:pPr marL="0" lvl="0" indent="0" eaLnBrk="1" hangingPunct="1">
              <a:lnSpc>
                <a:spcPct val="95000"/>
              </a:lnSpc>
              <a:spcBef>
                <a:spcPct val="0"/>
              </a:spcBef>
              <a:buNone/>
            </a:pPr>
            <a:r>
              <a:rPr lang="en-US" altLang="zh-CN" sz="2400" dirty="0">
                <a:solidFill>
                  <a:srgbClr val="000000"/>
                </a:solidFill>
              </a:rPr>
              <a:t>    </a:t>
            </a:r>
            <a:r>
              <a:rPr lang="en-US" altLang="zh-CN" sz="2400" dirty="0" smtClean="0">
                <a:solidFill>
                  <a:srgbClr val="000000"/>
                </a:solidFill>
              </a:rPr>
              <a:t>c3.display</a:t>
            </a:r>
            <a:r>
              <a:rPr lang="en-US" altLang="zh-CN" sz="2400" dirty="0">
                <a:solidFill>
                  <a:srgbClr val="000000"/>
                </a:solidFill>
              </a:rPr>
              <a:t>();</a:t>
            </a:r>
          </a:p>
          <a:p>
            <a:pPr marL="0" lvl="0" indent="0" eaLnBrk="1" hangingPunct="1">
              <a:spcBef>
                <a:spcPct val="0"/>
              </a:spcBef>
              <a:buNone/>
            </a:pPr>
            <a:r>
              <a:rPr lang="en-US" altLang="zh-CN" sz="2400" dirty="0">
                <a:solidFill>
                  <a:srgbClr val="000000"/>
                </a:solidFill>
              </a:rPr>
              <a:t>    system("pause");</a:t>
            </a:r>
          </a:p>
          <a:p>
            <a:pPr marL="0" lvl="0" indent="0" eaLnBrk="1" hangingPunct="1">
              <a:spcBef>
                <a:spcPct val="0"/>
              </a:spcBef>
              <a:buNone/>
            </a:pPr>
            <a:r>
              <a:rPr lang="en-US" altLang="zh-CN" sz="2400" dirty="0">
                <a:solidFill>
                  <a:srgbClr val="000000"/>
                </a:solidFill>
              </a:rPr>
              <a:t>    return 0; }</a:t>
            </a:r>
          </a:p>
        </p:txBody>
      </p:sp>
      <p:sp>
        <p:nvSpPr>
          <p:cNvPr id="13" name="云形标注 12"/>
          <p:cNvSpPr/>
          <p:nvPr/>
        </p:nvSpPr>
        <p:spPr bwMode="auto">
          <a:xfrm>
            <a:off x="7968208" y="1628800"/>
            <a:ext cx="3883311" cy="431960"/>
          </a:xfrm>
          <a:prstGeom prst="cloudCallout">
            <a:avLst>
              <a:gd name="adj1" fmla="val -3117"/>
              <a:gd name="adj2" fmla="val -255020"/>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algn="ctr" eaLnBrk="1" hangingPunct="1"/>
            <a:r>
              <a:rPr lang="zh-CN" altLang="en-US" sz="2000" b="0" dirty="0" smtClean="0">
                <a:solidFill>
                  <a:srgbClr val="000000"/>
                </a:solidFill>
                <a:ea typeface="等线" panose="02010600030101010101" pitchFamily="2" charset="-122"/>
              </a:rPr>
              <a:t>两个加数的用法一致</a:t>
            </a:r>
            <a:endParaRPr lang="zh-CN" altLang="en-US" sz="2000" b="0" dirty="0">
              <a:solidFill>
                <a:srgbClr val="000000"/>
              </a:solidFill>
              <a:ea typeface="等线" panose="02010600030101010101" pitchFamily="2" charset="-122"/>
            </a:endParaRPr>
          </a:p>
        </p:txBody>
      </p:sp>
      <p:sp>
        <p:nvSpPr>
          <p:cNvPr id="14" name="云形标注 13"/>
          <p:cNvSpPr/>
          <p:nvPr/>
        </p:nvSpPr>
        <p:spPr bwMode="auto">
          <a:xfrm>
            <a:off x="8093160" y="4221088"/>
            <a:ext cx="3883311" cy="431960"/>
          </a:xfrm>
          <a:prstGeom prst="cloudCallout">
            <a:avLst>
              <a:gd name="adj1" fmla="val -59394"/>
              <a:gd name="adj2" fmla="val 126015"/>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algn="ctr" eaLnBrk="1" hangingPunct="1"/>
            <a:r>
              <a:rPr lang="zh-CN" altLang="en-US" sz="2000" b="0" dirty="0" smtClean="0">
                <a:solidFill>
                  <a:srgbClr val="000000"/>
                </a:solidFill>
                <a:ea typeface="等线" panose="02010600030101010101" pitchFamily="2" charset="-122"/>
              </a:rPr>
              <a:t>函数直接作用于类上</a:t>
            </a:r>
            <a:endParaRPr lang="zh-CN" altLang="en-US" sz="2000" b="0" dirty="0">
              <a:solidFill>
                <a:srgbClr val="000000"/>
              </a:solidFill>
              <a:ea typeface="等线" panose="02010600030101010101" pitchFamily="2" charset="-122"/>
            </a:endParaRPr>
          </a:p>
        </p:txBody>
      </p:sp>
      <p:sp>
        <p:nvSpPr>
          <p:cNvPr id="2" name="矩形 1"/>
          <p:cNvSpPr/>
          <p:nvPr/>
        </p:nvSpPr>
        <p:spPr>
          <a:xfrm>
            <a:off x="15264" y="140468"/>
            <a:ext cx="4775666" cy="461665"/>
          </a:xfrm>
          <a:prstGeom prst="rect">
            <a:avLst/>
          </a:prstGeom>
        </p:spPr>
        <p:txBody>
          <a:bodyPr wrap="none">
            <a:spAutoFit/>
          </a:bodyPr>
          <a:lstStyle/>
          <a:p>
            <a:pPr eaLnBrk="1" hangingPunct="1"/>
            <a:r>
              <a:rPr lang="en-US" altLang="zh-CN" b="0" dirty="0">
                <a:solidFill>
                  <a:srgbClr val="000000"/>
                </a:solidFill>
                <a:ea typeface="等线" panose="02010600030101010101" pitchFamily="2" charset="-122"/>
              </a:rPr>
              <a:t>[</a:t>
            </a:r>
            <a:r>
              <a:rPr lang="zh-CN" altLang="en-US" b="0" dirty="0">
                <a:solidFill>
                  <a:srgbClr val="000000"/>
                </a:solidFill>
                <a:ea typeface="等线" panose="02010600030101010101" pitchFamily="2" charset="-122"/>
              </a:rPr>
              <a:t>例</a:t>
            </a:r>
            <a:r>
              <a:rPr lang="en-US" altLang="zh-CN" b="0" dirty="0">
                <a:solidFill>
                  <a:srgbClr val="000000"/>
                </a:solidFill>
                <a:ea typeface="等线" panose="02010600030101010101" pitchFamily="2" charset="-122"/>
              </a:rPr>
              <a:t>9.8]</a:t>
            </a:r>
            <a:r>
              <a:rPr lang="zh-CN" altLang="en-US" b="0" dirty="0">
                <a:solidFill>
                  <a:srgbClr val="000000"/>
                </a:solidFill>
                <a:ea typeface="等线" panose="02010600030101010101" pitchFamily="2" charset="-122"/>
              </a:rPr>
              <a:t>用静态成员函数改写复数类</a:t>
            </a:r>
          </a:p>
        </p:txBody>
      </p:sp>
    </p:spTree>
    <p:extLst>
      <p:ext uri="{BB962C8B-B14F-4D97-AF65-F5344CB8AC3E}">
        <p14:creationId xmlns:p14="http://schemas.microsoft.com/office/powerpoint/2010/main" val="163284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4"/>
          <p:cNvSpPr txBox="1"/>
          <p:nvPr/>
        </p:nvSpPr>
        <p:spPr>
          <a:xfrm>
            <a:off x="141561" y="188913"/>
            <a:ext cx="10490943" cy="584775"/>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dirty="0" smtClean="0">
                <a:solidFill>
                  <a:srgbClr val="000000"/>
                </a:solidFill>
                <a:latin typeface="等线" panose="02010600030101010101" pitchFamily="2" charset="-122"/>
                <a:ea typeface="等线" panose="02010600030101010101" pitchFamily="2" charset="-122"/>
              </a:rPr>
              <a:t>9.2.5 </a:t>
            </a:r>
            <a:r>
              <a:rPr lang="zh-CN" altLang="en-US" dirty="0" smtClean="0">
                <a:solidFill>
                  <a:srgbClr val="000000"/>
                </a:solidFill>
                <a:latin typeface="等线" panose="02010600030101010101" pitchFamily="2" charset="-122"/>
                <a:ea typeface="等线" panose="02010600030101010101" pitchFamily="2" charset="-122"/>
              </a:rPr>
              <a:t>友元函数</a:t>
            </a:r>
            <a:endParaRPr lang="en-US" altLang="zh-CN" dirty="0" smtClean="0">
              <a:solidFill>
                <a:srgbClr val="000000"/>
              </a:solidFill>
              <a:latin typeface="等线" panose="02010600030101010101" pitchFamily="2" charset="-122"/>
              <a:ea typeface="等线" panose="02010600030101010101" pitchFamily="2" charset="-122"/>
            </a:endParaRPr>
          </a:p>
        </p:txBody>
      </p:sp>
      <p:sp>
        <p:nvSpPr>
          <p:cNvPr id="22533" name="Text Box 7"/>
          <p:cNvSpPr txBox="1"/>
          <p:nvPr/>
        </p:nvSpPr>
        <p:spPr>
          <a:xfrm>
            <a:off x="141560" y="980728"/>
            <a:ext cx="10490944" cy="2323713"/>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ts val="600"/>
              </a:spcBef>
              <a:spcAft>
                <a:spcPts val="1200"/>
              </a:spcAft>
              <a:buClr>
                <a:srgbClr val="C00000"/>
              </a:buClr>
              <a:buNone/>
            </a:pPr>
            <a:r>
              <a:rPr lang="zh-CN" altLang="en-US" sz="2400" dirty="0">
                <a:solidFill>
                  <a:srgbClr val="000000"/>
                </a:solidFill>
                <a:latin typeface="等线" panose="02010600030101010101" pitchFamily="2" charset="-122"/>
                <a:ea typeface="等线" panose="02010600030101010101" pitchFamily="2" charset="-122"/>
              </a:rPr>
              <a:t>友</a:t>
            </a:r>
            <a:r>
              <a:rPr lang="zh-CN" altLang="en-US" sz="2400" dirty="0" smtClean="0">
                <a:solidFill>
                  <a:srgbClr val="000000"/>
                </a:solidFill>
                <a:latin typeface="等线" panose="02010600030101010101" pitchFamily="2" charset="-122"/>
                <a:ea typeface="等线" panose="02010600030101010101" pitchFamily="2" charset="-122"/>
              </a:rPr>
              <a:t>元函数</a:t>
            </a:r>
            <a:r>
              <a:rPr lang="zh-CN" altLang="zh-CN" sz="2400" dirty="0" smtClean="0">
                <a:solidFill>
                  <a:srgbClr val="000000"/>
                </a:solidFill>
                <a:latin typeface="等线" panose="02010600030101010101" pitchFamily="2" charset="-122"/>
                <a:ea typeface="等线" panose="02010600030101010101" pitchFamily="2" charset="-122"/>
              </a:rPr>
              <a:t>提供</a:t>
            </a:r>
            <a:r>
              <a:rPr lang="zh-CN" altLang="zh-CN" sz="2400" dirty="0">
                <a:solidFill>
                  <a:srgbClr val="000000"/>
                </a:solidFill>
                <a:latin typeface="等线" panose="02010600030101010101" pitchFamily="2" charset="-122"/>
                <a:ea typeface="等线" panose="02010600030101010101" pitchFamily="2" charset="-122"/>
              </a:rPr>
              <a:t>了一种非成员函数访问类的私有成员的</a:t>
            </a:r>
            <a:r>
              <a:rPr lang="zh-CN" altLang="zh-CN" sz="2400" dirty="0" smtClean="0">
                <a:solidFill>
                  <a:srgbClr val="000000"/>
                </a:solidFill>
                <a:latin typeface="等线" panose="02010600030101010101" pitchFamily="2" charset="-122"/>
                <a:ea typeface="等线" panose="02010600030101010101" pitchFamily="2" charset="-122"/>
              </a:rPr>
              <a:t>方法</a:t>
            </a:r>
            <a:r>
              <a:rPr lang="zh-CN" altLang="en-US" sz="2400" dirty="0" smtClean="0">
                <a:solidFill>
                  <a:srgbClr val="000000"/>
                </a:solidFill>
                <a:latin typeface="等线" panose="02010600030101010101" pitchFamily="2" charset="-122"/>
                <a:ea typeface="等线" panose="02010600030101010101" pitchFamily="2" charset="-122"/>
              </a:rPr>
              <a:t>，</a:t>
            </a:r>
            <a:r>
              <a:rPr lang="zh-CN" altLang="zh-CN" sz="2400" dirty="0" smtClean="0">
                <a:solidFill>
                  <a:srgbClr val="000000"/>
                </a:solidFill>
                <a:latin typeface="等线" panose="02010600030101010101" pitchFamily="2" charset="-122"/>
                <a:ea typeface="等线" panose="02010600030101010101" pitchFamily="2" charset="-122"/>
              </a:rPr>
              <a:t>在</a:t>
            </a:r>
            <a:r>
              <a:rPr lang="zh-CN" altLang="zh-CN" sz="2400" dirty="0">
                <a:solidFill>
                  <a:srgbClr val="000000"/>
                </a:solidFill>
                <a:latin typeface="等线" panose="02010600030101010101" pitchFamily="2" charset="-122"/>
                <a:ea typeface="等线" panose="02010600030101010101" pitchFamily="2" charset="-122"/>
              </a:rPr>
              <a:t>某些情况下可以提高程序的执行</a:t>
            </a:r>
            <a:r>
              <a:rPr lang="zh-CN" altLang="zh-CN" sz="2400" dirty="0" smtClean="0">
                <a:solidFill>
                  <a:srgbClr val="000000"/>
                </a:solidFill>
                <a:latin typeface="等线" panose="02010600030101010101" pitchFamily="2" charset="-122"/>
                <a:ea typeface="等线" panose="02010600030101010101" pitchFamily="2" charset="-122"/>
              </a:rPr>
              <a:t>效率</a:t>
            </a:r>
            <a:r>
              <a:rPr lang="zh-CN" altLang="en-US" sz="2400" dirty="0" smtClean="0">
                <a:solidFill>
                  <a:srgbClr val="000000"/>
                </a:solidFill>
                <a:latin typeface="等线" panose="02010600030101010101" pitchFamily="2" charset="-122"/>
                <a:ea typeface="等线" panose="02010600030101010101" pitchFamily="2" charset="-122"/>
              </a:rPr>
              <a:t>。</a:t>
            </a:r>
            <a:endParaRPr lang="en-US" altLang="zh-CN" sz="2400" dirty="0">
              <a:solidFill>
                <a:srgbClr val="000000"/>
              </a:solidFill>
              <a:latin typeface="等线" panose="02010600030101010101" pitchFamily="2" charset="-122"/>
              <a:ea typeface="等线" panose="02010600030101010101" pitchFamily="2" charset="-122"/>
            </a:endParaRPr>
          </a:p>
          <a:p>
            <a:pPr marL="0" lvl="0" indent="0" eaLnBrk="1" hangingPunct="1">
              <a:spcBef>
                <a:spcPts val="600"/>
              </a:spcBef>
              <a:buClr>
                <a:srgbClr val="C00000"/>
              </a:buClr>
              <a:buFont typeface="Wingdings" panose="05000000000000000000" pitchFamily="2" charset="2"/>
              <a:buChar char="Ø"/>
            </a:pPr>
            <a:r>
              <a:rPr lang="zh-CN" altLang="en-US" sz="2400" dirty="0" smtClean="0">
                <a:solidFill>
                  <a:srgbClr val="000000"/>
                </a:solidFill>
                <a:latin typeface="等线" panose="02010600030101010101" pitchFamily="2" charset="-122"/>
                <a:ea typeface="等线" panose="02010600030101010101" pitchFamily="2" charset="-122"/>
              </a:rPr>
              <a:t>友元函数不是</a:t>
            </a:r>
            <a:r>
              <a:rPr lang="zh-CN" altLang="en-US" sz="2400" dirty="0">
                <a:solidFill>
                  <a:srgbClr val="000000"/>
                </a:solidFill>
                <a:latin typeface="等线" panose="02010600030101010101" pitchFamily="2" charset="-122"/>
                <a:ea typeface="等线" panose="02010600030101010101" pitchFamily="2" charset="-122"/>
              </a:rPr>
              <a:t>类的</a:t>
            </a:r>
            <a:r>
              <a:rPr lang="zh-CN" altLang="en-US" sz="2400" dirty="0" smtClean="0">
                <a:solidFill>
                  <a:srgbClr val="000000"/>
                </a:solidFill>
                <a:latin typeface="等线" panose="02010600030101010101" pitchFamily="2" charset="-122"/>
                <a:ea typeface="等线" panose="02010600030101010101" pitchFamily="2" charset="-122"/>
              </a:rPr>
              <a:t>成员函数，但可以访问类的私有成员；</a:t>
            </a:r>
            <a:endParaRPr lang="zh-CN" altLang="en-US" sz="2400" dirty="0">
              <a:solidFill>
                <a:srgbClr val="000000"/>
              </a:solidFill>
              <a:latin typeface="等线" panose="02010600030101010101" pitchFamily="2" charset="-122"/>
              <a:ea typeface="等线" panose="02010600030101010101" pitchFamily="2" charset="-122"/>
            </a:endParaRPr>
          </a:p>
          <a:p>
            <a:pPr marL="0" lvl="0" indent="0" eaLnBrk="1" hangingPunct="1">
              <a:spcBef>
                <a:spcPts val="600"/>
              </a:spcBef>
              <a:buClr>
                <a:srgbClr val="C00000"/>
              </a:buClr>
              <a:buFont typeface="Wingdings" panose="05000000000000000000" pitchFamily="2" charset="2"/>
              <a:buChar char="Ø"/>
            </a:pPr>
            <a:r>
              <a:rPr lang="zh-CN" altLang="en-US" sz="2400" dirty="0" smtClean="0">
                <a:solidFill>
                  <a:srgbClr val="000000"/>
                </a:solidFill>
                <a:latin typeface="等线" panose="02010600030101010101" pitchFamily="2" charset="-122"/>
                <a:ea typeface="等线" panose="02010600030101010101" pitchFamily="2" charset="-122"/>
              </a:rPr>
              <a:t>需要在类体内说明，前面</a:t>
            </a:r>
            <a:r>
              <a:rPr lang="zh-CN" altLang="en-US" sz="2400" dirty="0">
                <a:solidFill>
                  <a:srgbClr val="000000"/>
                </a:solidFill>
                <a:latin typeface="等线" panose="02010600030101010101" pitchFamily="2" charset="-122"/>
                <a:ea typeface="等线" panose="02010600030101010101" pitchFamily="2" charset="-122"/>
              </a:rPr>
              <a:t>加</a:t>
            </a:r>
            <a:r>
              <a:rPr lang="zh-CN" altLang="en-US" sz="2400" dirty="0" smtClean="0">
                <a:solidFill>
                  <a:srgbClr val="000000"/>
                </a:solidFill>
                <a:latin typeface="等线" panose="02010600030101010101" pitchFamily="2" charset="-122"/>
                <a:ea typeface="等线" panose="02010600030101010101" pitchFamily="2" charset="-122"/>
              </a:rPr>
              <a:t>关键字</a:t>
            </a:r>
            <a:r>
              <a:rPr lang="en-US" altLang="zh-CN" sz="2400" dirty="0" smtClean="0">
                <a:solidFill>
                  <a:srgbClr val="000000"/>
                </a:solidFill>
                <a:latin typeface="等线" panose="02010600030101010101" pitchFamily="2" charset="-122"/>
                <a:ea typeface="等线" panose="02010600030101010101" pitchFamily="2" charset="-122"/>
              </a:rPr>
              <a:t>friend;</a:t>
            </a:r>
          </a:p>
          <a:p>
            <a:pPr marL="0" lvl="0" indent="0" eaLnBrk="1" hangingPunct="1">
              <a:spcBef>
                <a:spcPts val="600"/>
              </a:spcBef>
              <a:buClr>
                <a:srgbClr val="C00000"/>
              </a:buClr>
              <a:buFont typeface="Wingdings" panose="05000000000000000000" pitchFamily="2" charset="2"/>
              <a:buChar char="Ø"/>
            </a:pPr>
            <a:r>
              <a:rPr lang="zh-CN" altLang="en-US" sz="2400" dirty="0" smtClean="0">
                <a:solidFill>
                  <a:srgbClr val="000000"/>
                </a:solidFill>
                <a:latin typeface="等线" panose="02010600030101010101" pitchFamily="2" charset="-122"/>
                <a:ea typeface="等线" panose="02010600030101010101" pitchFamily="2" charset="-122"/>
              </a:rPr>
              <a:t>若在类体外实现，则实现时不能再加</a:t>
            </a:r>
            <a:r>
              <a:rPr lang="en-US" altLang="zh-CN" sz="2400" dirty="0" smtClean="0">
                <a:solidFill>
                  <a:srgbClr val="000000"/>
                </a:solidFill>
                <a:latin typeface="等线" panose="02010600030101010101" pitchFamily="2" charset="-122"/>
                <a:ea typeface="等线" panose="02010600030101010101" pitchFamily="2" charset="-122"/>
              </a:rPr>
              <a:t>friend;</a:t>
            </a:r>
            <a:endParaRPr lang="en-US" altLang="zh-CN" sz="2400" dirty="0">
              <a:solidFill>
                <a:srgbClr val="00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6028980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26"/>
          <p:cNvSpPr txBox="1"/>
          <p:nvPr/>
        </p:nvSpPr>
        <p:spPr>
          <a:xfrm>
            <a:off x="-24681" y="441240"/>
            <a:ext cx="5784826" cy="5940088"/>
          </a:xfrm>
          <a:prstGeom prst="rect">
            <a:avLst/>
          </a:prstGeom>
          <a:noFill/>
          <a:ln w="12700">
            <a:solidFill>
              <a:srgbClr val="C00000"/>
            </a:solid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a:solidFill>
                  <a:srgbClr val="000000"/>
                </a:solidFill>
              </a:rPr>
              <a:t>#include  &lt;iostream&gt;</a:t>
            </a:r>
          </a:p>
          <a:p>
            <a:pPr marL="0" lvl="0" indent="0" eaLnBrk="1" hangingPunct="1">
              <a:spcBef>
                <a:spcPct val="0"/>
              </a:spcBef>
              <a:buNone/>
            </a:pPr>
            <a:r>
              <a:rPr lang="en-US" altLang="zh-CN" sz="2400" dirty="0">
                <a:solidFill>
                  <a:srgbClr val="000000"/>
                </a:solidFill>
              </a:rPr>
              <a:t>using  namespace std;</a:t>
            </a:r>
          </a:p>
          <a:p>
            <a:pPr marL="0" lvl="0" indent="0" eaLnBrk="1" hangingPunct="1">
              <a:spcBef>
                <a:spcPct val="0"/>
              </a:spcBef>
              <a:buNone/>
            </a:pPr>
            <a:r>
              <a:rPr lang="en-US" altLang="zh-CN" sz="2400" dirty="0">
                <a:solidFill>
                  <a:srgbClr val="000000"/>
                </a:solidFill>
              </a:rPr>
              <a:t>class </a:t>
            </a:r>
            <a:r>
              <a:rPr lang="en-US" altLang="zh-CN" sz="2400" dirty="0" smtClean="0">
                <a:solidFill>
                  <a:srgbClr val="000000"/>
                </a:solidFill>
              </a:rPr>
              <a:t>Complex</a:t>
            </a:r>
            <a:endParaRPr lang="en-US" altLang="zh-CN" sz="2400" dirty="0">
              <a:solidFill>
                <a:srgbClr val="000000"/>
              </a:solidFill>
            </a:endParaRPr>
          </a:p>
          <a:p>
            <a:pPr marL="0" lvl="0" indent="0" eaLnBrk="1" hangingPunct="1">
              <a:spcBef>
                <a:spcPct val="0"/>
              </a:spcBef>
              <a:buNone/>
            </a:pPr>
            <a:r>
              <a:rPr lang="en-US" altLang="zh-CN" sz="2400" dirty="0">
                <a:solidFill>
                  <a:srgbClr val="000000"/>
                </a:solidFill>
              </a:rPr>
              <a:t>{  private:</a:t>
            </a:r>
          </a:p>
          <a:p>
            <a:pPr marL="0" lvl="0" indent="0" eaLnBrk="1" hangingPunct="1">
              <a:spcBef>
                <a:spcPct val="0"/>
              </a:spcBef>
              <a:buNone/>
            </a:pPr>
            <a:r>
              <a:rPr lang="en-US" altLang="zh-CN" sz="2400" dirty="0">
                <a:solidFill>
                  <a:srgbClr val="000000"/>
                </a:solidFill>
              </a:rPr>
              <a:t>	double re,im;</a:t>
            </a:r>
          </a:p>
          <a:p>
            <a:pPr marL="0" lvl="0" indent="0" eaLnBrk="1" hangingPunct="1">
              <a:spcBef>
                <a:spcPct val="0"/>
              </a:spcBef>
              <a:buNone/>
            </a:pPr>
            <a:r>
              <a:rPr lang="en-US" altLang="zh-CN" sz="2400" dirty="0">
                <a:solidFill>
                  <a:srgbClr val="000000"/>
                </a:solidFill>
              </a:rPr>
              <a:t>    public:</a:t>
            </a:r>
          </a:p>
          <a:p>
            <a:pPr marL="0" lvl="0" indent="0" eaLnBrk="1" hangingPunct="1">
              <a:spcBef>
                <a:spcPct val="0"/>
              </a:spcBef>
              <a:buNone/>
            </a:pPr>
            <a:r>
              <a:rPr lang="en-US" altLang="zh-CN" sz="2400" dirty="0">
                <a:solidFill>
                  <a:srgbClr val="000000"/>
                </a:solidFill>
              </a:rPr>
              <a:t>	</a:t>
            </a:r>
            <a:r>
              <a:rPr lang="en-US" altLang="zh-CN" sz="2400" dirty="0" smtClean="0">
                <a:solidFill>
                  <a:srgbClr val="000000"/>
                </a:solidFill>
              </a:rPr>
              <a:t>Complex(){ </a:t>
            </a:r>
            <a:r>
              <a:rPr lang="en-US" altLang="zh-CN" sz="2400" dirty="0">
                <a:solidFill>
                  <a:srgbClr val="000000"/>
                </a:solidFill>
              </a:rPr>
              <a:t>}</a:t>
            </a:r>
          </a:p>
          <a:p>
            <a:pPr marL="0" lvl="0" indent="0" eaLnBrk="1" hangingPunct="1">
              <a:spcBef>
                <a:spcPct val="0"/>
              </a:spcBef>
              <a:buNone/>
            </a:pPr>
            <a:r>
              <a:rPr lang="en-US" altLang="zh-CN" sz="2400" dirty="0">
                <a:solidFill>
                  <a:srgbClr val="000000"/>
                </a:solidFill>
              </a:rPr>
              <a:t>	</a:t>
            </a:r>
            <a:r>
              <a:rPr lang="en-US" altLang="zh-CN" sz="2400" dirty="0" smtClean="0">
                <a:solidFill>
                  <a:srgbClr val="000000"/>
                </a:solidFill>
              </a:rPr>
              <a:t>Complex(double </a:t>
            </a:r>
            <a:r>
              <a:rPr lang="en-US" altLang="zh-CN" sz="2400" dirty="0">
                <a:solidFill>
                  <a:srgbClr val="000000"/>
                </a:solidFill>
              </a:rPr>
              <a:t>re1,double im1)</a:t>
            </a:r>
          </a:p>
          <a:p>
            <a:pPr marL="0" lvl="0" indent="0" eaLnBrk="1" hangingPunct="1">
              <a:spcBef>
                <a:spcPct val="0"/>
              </a:spcBef>
              <a:buNone/>
            </a:pPr>
            <a:r>
              <a:rPr lang="en-US" altLang="zh-CN" sz="2400" dirty="0">
                <a:solidFill>
                  <a:srgbClr val="000000"/>
                </a:solidFill>
              </a:rPr>
              <a:t>	{  re=re1;  im=im1;	}</a:t>
            </a:r>
          </a:p>
          <a:p>
            <a:pPr marL="0" lvl="0" indent="0" eaLnBrk="1" hangingPunct="1">
              <a:spcBef>
                <a:spcPct val="0"/>
              </a:spcBef>
              <a:buNone/>
            </a:pPr>
            <a:r>
              <a:rPr lang="en-US" altLang="zh-CN" sz="2400" dirty="0">
                <a:solidFill>
                  <a:srgbClr val="000000"/>
                </a:solidFill>
              </a:rPr>
              <a:t>	void display()</a:t>
            </a:r>
          </a:p>
          <a:p>
            <a:pPr marL="0" lvl="0" indent="0" eaLnBrk="1" hangingPunct="1">
              <a:spcBef>
                <a:spcPct val="0"/>
              </a:spcBef>
              <a:buNone/>
            </a:pPr>
            <a:r>
              <a:rPr lang="en-US" altLang="zh-CN" sz="2400" dirty="0">
                <a:solidFill>
                  <a:srgbClr val="000000"/>
                </a:solidFill>
              </a:rPr>
              <a:t>	</a:t>
            </a:r>
            <a:r>
              <a:rPr lang="en-US" altLang="zh-CN" sz="2400" dirty="0" smtClean="0">
                <a:solidFill>
                  <a:srgbClr val="000000"/>
                </a:solidFill>
              </a:rPr>
              <a:t>{ </a:t>
            </a:r>
            <a:r>
              <a:rPr lang="en-US" altLang="zh-CN" sz="2400" dirty="0" err="1" smtClean="0">
                <a:solidFill>
                  <a:srgbClr val="000000"/>
                </a:solidFill>
              </a:rPr>
              <a:t>cout</a:t>
            </a:r>
            <a:r>
              <a:rPr lang="en-US" altLang="zh-CN" sz="2400" dirty="0">
                <a:solidFill>
                  <a:srgbClr val="000000"/>
                </a:solidFill>
              </a:rPr>
              <a:t>&lt;&lt;re;</a:t>
            </a:r>
          </a:p>
          <a:p>
            <a:pPr marL="0" lvl="0" indent="0" eaLnBrk="1" hangingPunct="1">
              <a:spcBef>
                <a:spcPct val="0"/>
              </a:spcBef>
              <a:buNone/>
            </a:pPr>
            <a:r>
              <a:rPr lang="en-US" altLang="zh-CN" sz="2400" dirty="0">
                <a:solidFill>
                  <a:srgbClr val="000000"/>
                </a:solidFill>
              </a:rPr>
              <a:t>	   if(im&gt;=0)   cout&lt;&lt;'+';</a:t>
            </a:r>
          </a:p>
          <a:p>
            <a:pPr marL="0" lvl="0" indent="0" eaLnBrk="1" hangingPunct="1">
              <a:spcBef>
                <a:spcPct val="0"/>
              </a:spcBef>
              <a:buNone/>
            </a:pPr>
            <a:r>
              <a:rPr lang="en-US" altLang="zh-CN" sz="2400" dirty="0">
                <a:solidFill>
                  <a:srgbClr val="000000"/>
                </a:solidFill>
              </a:rPr>
              <a:t>	   cout&lt;&lt;im&lt;&lt;'i'&lt;&lt;endl;</a:t>
            </a:r>
          </a:p>
          <a:p>
            <a:pPr marL="0" lvl="0" indent="0" eaLnBrk="1" hangingPunct="1">
              <a:spcBef>
                <a:spcPct val="0"/>
              </a:spcBef>
              <a:buNone/>
            </a:pPr>
            <a:r>
              <a:rPr lang="en-US" altLang="zh-CN" sz="2400" dirty="0">
                <a:solidFill>
                  <a:srgbClr val="000000"/>
                </a:solidFill>
              </a:rPr>
              <a:t>	</a:t>
            </a:r>
            <a:r>
              <a:rPr lang="en-US" altLang="zh-CN" sz="2400" dirty="0" smtClean="0">
                <a:solidFill>
                  <a:srgbClr val="000000"/>
                </a:solidFill>
              </a:rPr>
              <a:t>}</a:t>
            </a:r>
          </a:p>
          <a:p>
            <a:pPr marL="0" indent="0" eaLnBrk="1" hangingPunct="1">
              <a:spcBef>
                <a:spcPct val="0"/>
              </a:spcBef>
              <a:buNone/>
            </a:pPr>
            <a:r>
              <a:rPr lang="en-US" altLang="zh-CN" sz="2000" dirty="0" smtClean="0">
                <a:solidFill>
                  <a:srgbClr val="C00000"/>
                </a:solidFill>
              </a:rPr>
              <a:t>   friend </a:t>
            </a:r>
            <a:r>
              <a:rPr lang="en-US" altLang="zh-CN" sz="2000" dirty="0" smtClean="0">
                <a:solidFill>
                  <a:srgbClr val="000000"/>
                </a:solidFill>
              </a:rPr>
              <a:t>Complex </a:t>
            </a:r>
            <a:r>
              <a:rPr lang="en-US" altLang="zh-CN" sz="2000" dirty="0" err="1" smtClean="0">
                <a:solidFill>
                  <a:srgbClr val="000000"/>
                </a:solidFill>
              </a:rPr>
              <a:t>getSum</a:t>
            </a:r>
            <a:r>
              <a:rPr lang="en-US" altLang="zh-CN" sz="2000" dirty="0" smtClean="0">
                <a:solidFill>
                  <a:srgbClr val="000000"/>
                </a:solidFill>
              </a:rPr>
              <a:t>(</a:t>
            </a:r>
            <a:r>
              <a:rPr lang="en-US" altLang="zh-CN" sz="2000" dirty="0" smtClean="0">
                <a:solidFill>
                  <a:srgbClr val="C00000"/>
                </a:solidFill>
              </a:rPr>
              <a:t>Complex c1,Complex c2</a:t>
            </a:r>
            <a:r>
              <a:rPr lang="en-US" altLang="zh-CN" sz="2000" dirty="0" smtClean="0">
                <a:solidFill>
                  <a:srgbClr val="000000"/>
                </a:solidFill>
              </a:rPr>
              <a:t>);</a:t>
            </a:r>
          </a:p>
          <a:p>
            <a:pPr marL="0" indent="0" eaLnBrk="1" hangingPunct="1">
              <a:spcBef>
                <a:spcPct val="0"/>
              </a:spcBef>
              <a:buNone/>
            </a:pPr>
            <a:r>
              <a:rPr lang="en-US" altLang="zh-CN" sz="2000" dirty="0" smtClean="0">
                <a:solidFill>
                  <a:srgbClr val="000000"/>
                </a:solidFill>
              </a:rPr>
              <a:t>};</a:t>
            </a:r>
            <a:r>
              <a:rPr lang="en-US" altLang="zh-CN" sz="2400" dirty="0">
                <a:solidFill>
                  <a:srgbClr val="000000"/>
                </a:solidFill>
              </a:rPr>
              <a:t>		</a:t>
            </a:r>
          </a:p>
        </p:txBody>
      </p:sp>
      <p:sp>
        <p:nvSpPr>
          <p:cNvPr id="16389" name="Text Box 27"/>
          <p:cNvSpPr txBox="1"/>
          <p:nvPr/>
        </p:nvSpPr>
        <p:spPr>
          <a:xfrm>
            <a:off x="5832153" y="371301"/>
            <a:ext cx="6240511" cy="6444841"/>
          </a:xfrm>
          <a:prstGeom prst="rect">
            <a:avLst/>
          </a:prstGeom>
          <a:noFill/>
          <a:ln w="12700">
            <a:solidFill>
              <a:srgbClr val="C00000"/>
            </a:solid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95000"/>
              </a:lnSpc>
              <a:spcBef>
                <a:spcPct val="0"/>
              </a:spcBef>
              <a:buNone/>
            </a:pPr>
            <a:r>
              <a:rPr lang="en-US" altLang="zh-CN" sz="2400" dirty="0" smtClean="0">
                <a:solidFill>
                  <a:srgbClr val="000000"/>
                </a:solidFill>
              </a:rPr>
              <a:t>Complex </a:t>
            </a:r>
            <a:r>
              <a:rPr lang="en-US" altLang="zh-CN" sz="2400" dirty="0" err="1" smtClean="0">
                <a:solidFill>
                  <a:srgbClr val="000000"/>
                </a:solidFill>
              </a:rPr>
              <a:t>getSum</a:t>
            </a:r>
            <a:r>
              <a:rPr lang="en-US" altLang="zh-CN" sz="2400" dirty="0" smtClean="0">
                <a:solidFill>
                  <a:srgbClr val="000000"/>
                </a:solidFill>
              </a:rPr>
              <a:t>(</a:t>
            </a:r>
            <a:r>
              <a:rPr lang="en-US" altLang="zh-CN" sz="2400" dirty="0" smtClean="0">
                <a:solidFill>
                  <a:srgbClr val="C00000"/>
                </a:solidFill>
              </a:rPr>
              <a:t>Complex c1,Complex c2</a:t>
            </a:r>
            <a:r>
              <a:rPr lang="en-US" altLang="zh-CN" sz="2400" dirty="0" smtClean="0">
                <a:solidFill>
                  <a:srgbClr val="000000"/>
                </a:solidFill>
              </a:rPr>
              <a:t>)</a:t>
            </a:r>
            <a:endParaRPr lang="en-US" altLang="zh-CN" sz="2400" dirty="0">
              <a:solidFill>
                <a:srgbClr val="000000"/>
              </a:solidFill>
            </a:endParaRPr>
          </a:p>
          <a:p>
            <a:pPr marL="0" lvl="0" indent="0" eaLnBrk="1" hangingPunct="1">
              <a:lnSpc>
                <a:spcPct val="95000"/>
              </a:lnSpc>
              <a:spcBef>
                <a:spcPct val="0"/>
              </a:spcBef>
              <a:buNone/>
            </a:pPr>
            <a:r>
              <a:rPr lang="en-US" altLang="zh-CN" sz="2400" dirty="0">
                <a:solidFill>
                  <a:srgbClr val="000000"/>
                </a:solidFill>
              </a:rPr>
              <a:t> { double r,i;</a:t>
            </a:r>
          </a:p>
          <a:p>
            <a:pPr marL="0" lvl="0" indent="0" eaLnBrk="1" hangingPunct="1">
              <a:lnSpc>
                <a:spcPct val="95000"/>
              </a:lnSpc>
              <a:spcBef>
                <a:spcPct val="0"/>
              </a:spcBef>
              <a:buNone/>
            </a:pPr>
            <a:r>
              <a:rPr lang="en-US" altLang="zh-CN" sz="2400" dirty="0">
                <a:solidFill>
                  <a:srgbClr val="000000"/>
                </a:solidFill>
              </a:rPr>
              <a:t>    </a:t>
            </a:r>
            <a:r>
              <a:rPr lang="en-US" altLang="zh-CN" sz="2400" dirty="0" smtClean="0">
                <a:solidFill>
                  <a:srgbClr val="000000"/>
                </a:solidFill>
              </a:rPr>
              <a:t>r=c1.re+c2.re</a:t>
            </a:r>
            <a:r>
              <a:rPr lang="en-US" altLang="zh-CN" sz="2400" dirty="0">
                <a:solidFill>
                  <a:srgbClr val="000000"/>
                </a:solidFill>
              </a:rPr>
              <a:t>;</a:t>
            </a:r>
          </a:p>
          <a:p>
            <a:pPr marL="0" lvl="0" indent="0" eaLnBrk="1" hangingPunct="1">
              <a:lnSpc>
                <a:spcPct val="95000"/>
              </a:lnSpc>
              <a:spcBef>
                <a:spcPct val="0"/>
              </a:spcBef>
              <a:buNone/>
            </a:pPr>
            <a:r>
              <a:rPr lang="en-US" altLang="zh-CN" sz="2400" dirty="0">
                <a:solidFill>
                  <a:srgbClr val="000000"/>
                </a:solidFill>
              </a:rPr>
              <a:t>    </a:t>
            </a:r>
            <a:r>
              <a:rPr lang="en-US" altLang="zh-CN" sz="2400" dirty="0" err="1" smtClean="0">
                <a:solidFill>
                  <a:srgbClr val="000000"/>
                </a:solidFill>
              </a:rPr>
              <a:t>i</a:t>
            </a:r>
            <a:r>
              <a:rPr lang="en-US" altLang="zh-CN" sz="2400" dirty="0" smtClean="0">
                <a:solidFill>
                  <a:srgbClr val="000000"/>
                </a:solidFill>
              </a:rPr>
              <a:t>=c1.im+c2.im</a:t>
            </a:r>
            <a:r>
              <a:rPr lang="en-US" altLang="zh-CN" sz="2400" dirty="0">
                <a:solidFill>
                  <a:srgbClr val="000000"/>
                </a:solidFill>
              </a:rPr>
              <a:t>;</a:t>
            </a:r>
          </a:p>
          <a:p>
            <a:pPr marL="0" lvl="0" indent="0" eaLnBrk="1" hangingPunct="1">
              <a:lnSpc>
                <a:spcPct val="95000"/>
              </a:lnSpc>
              <a:spcBef>
                <a:spcPct val="0"/>
              </a:spcBef>
              <a:buNone/>
            </a:pPr>
            <a:r>
              <a:rPr lang="en-US" altLang="zh-CN" sz="2400" dirty="0">
                <a:solidFill>
                  <a:srgbClr val="000000"/>
                </a:solidFill>
              </a:rPr>
              <a:t>    </a:t>
            </a:r>
            <a:r>
              <a:rPr lang="en-US" altLang="zh-CN" sz="2400" dirty="0" smtClean="0">
                <a:solidFill>
                  <a:srgbClr val="000000"/>
                </a:solidFill>
              </a:rPr>
              <a:t>Complex </a:t>
            </a:r>
            <a:r>
              <a:rPr lang="en-US" altLang="zh-CN" sz="2400" dirty="0">
                <a:solidFill>
                  <a:srgbClr val="000000"/>
                </a:solidFill>
              </a:rPr>
              <a:t>s(r,i);</a:t>
            </a:r>
          </a:p>
          <a:p>
            <a:pPr marL="0" lvl="0" indent="0" eaLnBrk="1" hangingPunct="1">
              <a:lnSpc>
                <a:spcPct val="95000"/>
              </a:lnSpc>
              <a:spcBef>
                <a:spcPct val="0"/>
              </a:spcBef>
              <a:buNone/>
            </a:pPr>
            <a:r>
              <a:rPr lang="en-US" altLang="zh-CN" sz="2400" dirty="0">
                <a:solidFill>
                  <a:srgbClr val="000000"/>
                </a:solidFill>
              </a:rPr>
              <a:t>    return s;</a:t>
            </a:r>
          </a:p>
          <a:p>
            <a:pPr marL="0" lvl="0" indent="0" eaLnBrk="1" hangingPunct="1">
              <a:lnSpc>
                <a:spcPct val="95000"/>
              </a:lnSpc>
              <a:spcBef>
                <a:spcPct val="0"/>
              </a:spcBef>
              <a:buNone/>
            </a:pPr>
            <a:r>
              <a:rPr lang="en-US" altLang="zh-CN" sz="2400" dirty="0">
                <a:solidFill>
                  <a:srgbClr val="000000"/>
                </a:solidFill>
              </a:rPr>
              <a:t> </a:t>
            </a:r>
            <a:r>
              <a:rPr lang="en-US" altLang="zh-CN" sz="2400" dirty="0" smtClean="0">
                <a:solidFill>
                  <a:srgbClr val="000000"/>
                </a:solidFill>
              </a:rPr>
              <a:t> } </a:t>
            </a:r>
          </a:p>
          <a:p>
            <a:pPr marL="0" lvl="0" indent="0" eaLnBrk="1" hangingPunct="1">
              <a:lnSpc>
                <a:spcPct val="95000"/>
              </a:lnSpc>
              <a:spcBef>
                <a:spcPct val="0"/>
              </a:spcBef>
              <a:buNone/>
            </a:pPr>
            <a:r>
              <a:rPr lang="en-US" altLang="zh-CN" sz="2400" dirty="0" err="1" smtClean="0">
                <a:solidFill>
                  <a:srgbClr val="000000"/>
                </a:solidFill>
              </a:rPr>
              <a:t>int</a:t>
            </a:r>
            <a:r>
              <a:rPr lang="en-US" altLang="zh-CN" sz="2400" dirty="0" smtClean="0">
                <a:solidFill>
                  <a:srgbClr val="000000"/>
                </a:solidFill>
              </a:rPr>
              <a:t> </a:t>
            </a:r>
            <a:r>
              <a:rPr lang="en-US" altLang="zh-CN" sz="2400" dirty="0">
                <a:solidFill>
                  <a:srgbClr val="000000"/>
                </a:solidFill>
              </a:rPr>
              <a:t>main()</a:t>
            </a:r>
          </a:p>
          <a:p>
            <a:pPr marL="0" lvl="0" indent="0" eaLnBrk="1" hangingPunct="1">
              <a:lnSpc>
                <a:spcPct val="95000"/>
              </a:lnSpc>
              <a:spcBef>
                <a:spcPct val="0"/>
              </a:spcBef>
              <a:buNone/>
            </a:pPr>
            <a:r>
              <a:rPr lang="en-US" altLang="zh-CN" sz="2400" dirty="0">
                <a:solidFill>
                  <a:srgbClr val="000000"/>
                </a:solidFill>
              </a:rPr>
              <a:t>{  </a:t>
            </a:r>
            <a:r>
              <a:rPr lang="en-US" altLang="zh-CN" sz="2400" dirty="0" smtClean="0">
                <a:solidFill>
                  <a:srgbClr val="000000"/>
                </a:solidFill>
              </a:rPr>
              <a:t>Complex c1(1,2),c2(2,3),c3;</a:t>
            </a:r>
            <a:endParaRPr lang="en-US" altLang="zh-CN" sz="2400" dirty="0">
              <a:solidFill>
                <a:srgbClr val="000000"/>
              </a:solidFill>
            </a:endParaRPr>
          </a:p>
          <a:p>
            <a:pPr marL="0" lvl="0" indent="0" eaLnBrk="1" hangingPunct="1">
              <a:lnSpc>
                <a:spcPct val="95000"/>
              </a:lnSpc>
              <a:spcBef>
                <a:spcPct val="0"/>
              </a:spcBef>
              <a:buNone/>
            </a:pPr>
            <a:r>
              <a:rPr lang="en-US" altLang="zh-CN" sz="2400" dirty="0">
                <a:solidFill>
                  <a:srgbClr val="000000"/>
                </a:solidFill>
              </a:rPr>
              <a:t>    </a:t>
            </a:r>
            <a:r>
              <a:rPr lang="en-US" altLang="zh-CN" sz="2400" dirty="0" err="1">
                <a:solidFill>
                  <a:srgbClr val="000000"/>
                </a:solidFill>
              </a:rPr>
              <a:t>cout</a:t>
            </a:r>
            <a:r>
              <a:rPr lang="en-US" altLang="zh-CN" sz="2400" dirty="0" smtClean="0">
                <a:solidFill>
                  <a:srgbClr val="000000"/>
                </a:solidFill>
              </a:rPr>
              <a:t>&lt;&lt;"c1=";</a:t>
            </a:r>
            <a:endParaRPr lang="en-US" altLang="zh-CN" sz="2400" dirty="0">
              <a:solidFill>
                <a:srgbClr val="000000"/>
              </a:solidFill>
            </a:endParaRPr>
          </a:p>
          <a:p>
            <a:pPr marL="0" lvl="0" indent="0" eaLnBrk="1" hangingPunct="1">
              <a:lnSpc>
                <a:spcPct val="95000"/>
              </a:lnSpc>
              <a:spcBef>
                <a:spcPct val="0"/>
              </a:spcBef>
              <a:buNone/>
            </a:pPr>
            <a:r>
              <a:rPr lang="en-US" altLang="zh-CN" sz="2400" dirty="0">
                <a:solidFill>
                  <a:srgbClr val="000000"/>
                </a:solidFill>
              </a:rPr>
              <a:t>    </a:t>
            </a:r>
            <a:r>
              <a:rPr lang="en-US" altLang="zh-CN" sz="2400" dirty="0" smtClean="0">
                <a:solidFill>
                  <a:srgbClr val="000000"/>
                </a:solidFill>
              </a:rPr>
              <a:t>c1.display</a:t>
            </a:r>
            <a:r>
              <a:rPr lang="en-US" altLang="zh-CN" sz="2400" dirty="0">
                <a:solidFill>
                  <a:srgbClr val="000000"/>
                </a:solidFill>
              </a:rPr>
              <a:t>();</a:t>
            </a:r>
          </a:p>
          <a:p>
            <a:pPr marL="0" lvl="0" indent="0" eaLnBrk="1" hangingPunct="1">
              <a:lnSpc>
                <a:spcPct val="95000"/>
              </a:lnSpc>
              <a:spcBef>
                <a:spcPct val="0"/>
              </a:spcBef>
              <a:buNone/>
            </a:pPr>
            <a:r>
              <a:rPr lang="en-US" altLang="zh-CN" sz="2400" dirty="0">
                <a:solidFill>
                  <a:srgbClr val="000000"/>
                </a:solidFill>
              </a:rPr>
              <a:t>    </a:t>
            </a:r>
            <a:r>
              <a:rPr lang="en-US" altLang="zh-CN" sz="2400" dirty="0" err="1">
                <a:solidFill>
                  <a:srgbClr val="000000"/>
                </a:solidFill>
              </a:rPr>
              <a:t>cout</a:t>
            </a:r>
            <a:r>
              <a:rPr lang="en-US" altLang="zh-CN" sz="2400" dirty="0" smtClean="0">
                <a:solidFill>
                  <a:srgbClr val="000000"/>
                </a:solidFill>
              </a:rPr>
              <a:t>&lt;&lt;"c2=";</a:t>
            </a:r>
            <a:endParaRPr lang="en-US" altLang="zh-CN" sz="2400" dirty="0">
              <a:solidFill>
                <a:srgbClr val="000000"/>
              </a:solidFill>
            </a:endParaRPr>
          </a:p>
          <a:p>
            <a:pPr marL="0" lvl="0" indent="0" eaLnBrk="1" hangingPunct="1">
              <a:lnSpc>
                <a:spcPct val="95000"/>
              </a:lnSpc>
              <a:spcBef>
                <a:spcPct val="0"/>
              </a:spcBef>
              <a:buNone/>
            </a:pPr>
            <a:r>
              <a:rPr lang="en-US" altLang="zh-CN" sz="2400" dirty="0">
                <a:solidFill>
                  <a:srgbClr val="000000"/>
                </a:solidFill>
              </a:rPr>
              <a:t>    </a:t>
            </a:r>
            <a:r>
              <a:rPr lang="en-US" altLang="zh-CN" sz="2400" dirty="0" smtClean="0">
                <a:solidFill>
                  <a:srgbClr val="000000"/>
                </a:solidFill>
              </a:rPr>
              <a:t>c2.display</a:t>
            </a:r>
            <a:r>
              <a:rPr lang="en-US" altLang="zh-CN" sz="2400" dirty="0">
                <a:solidFill>
                  <a:srgbClr val="000000"/>
                </a:solidFill>
              </a:rPr>
              <a:t>();</a:t>
            </a:r>
          </a:p>
          <a:p>
            <a:pPr marL="0" lvl="0" indent="0" eaLnBrk="1" hangingPunct="1">
              <a:lnSpc>
                <a:spcPct val="95000"/>
              </a:lnSpc>
              <a:spcBef>
                <a:spcPct val="0"/>
              </a:spcBef>
              <a:buNone/>
            </a:pPr>
            <a:r>
              <a:rPr lang="en-US" altLang="zh-CN" sz="2400" dirty="0">
                <a:solidFill>
                  <a:srgbClr val="000000"/>
                </a:solidFill>
              </a:rPr>
              <a:t>    </a:t>
            </a:r>
            <a:r>
              <a:rPr lang="en-US" altLang="zh-CN" sz="2400" dirty="0" smtClean="0">
                <a:solidFill>
                  <a:srgbClr val="C00000"/>
                </a:solidFill>
              </a:rPr>
              <a:t>c3=</a:t>
            </a:r>
            <a:r>
              <a:rPr lang="en-US" altLang="zh-CN" sz="2400" dirty="0" err="1" smtClean="0">
                <a:solidFill>
                  <a:srgbClr val="C00000"/>
                </a:solidFill>
              </a:rPr>
              <a:t>getSum</a:t>
            </a:r>
            <a:r>
              <a:rPr lang="en-US" altLang="zh-CN" sz="2400" dirty="0" smtClean="0">
                <a:solidFill>
                  <a:srgbClr val="C00000"/>
                </a:solidFill>
              </a:rPr>
              <a:t>(c1,c2)</a:t>
            </a:r>
            <a:r>
              <a:rPr lang="en-US" altLang="zh-CN" sz="2400" dirty="0" smtClean="0">
                <a:solidFill>
                  <a:srgbClr val="000000"/>
                </a:solidFill>
              </a:rPr>
              <a:t>;</a:t>
            </a:r>
            <a:endParaRPr lang="en-US" altLang="zh-CN" sz="2400" dirty="0">
              <a:solidFill>
                <a:srgbClr val="000000"/>
              </a:solidFill>
            </a:endParaRPr>
          </a:p>
          <a:p>
            <a:pPr marL="0" lvl="0" indent="0" eaLnBrk="1" hangingPunct="1">
              <a:lnSpc>
                <a:spcPct val="95000"/>
              </a:lnSpc>
              <a:spcBef>
                <a:spcPct val="0"/>
              </a:spcBef>
              <a:buNone/>
            </a:pPr>
            <a:r>
              <a:rPr lang="en-US" altLang="zh-CN" sz="2400" dirty="0">
                <a:solidFill>
                  <a:srgbClr val="000000"/>
                </a:solidFill>
              </a:rPr>
              <a:t>    </a:t>
            </a:r>
            <a:r>
              <a:rPr lang="en-US" altLang="zh-CN" sz="2400" dirty="0" err="1">
                <a:solidFill>
                  <a:srgbClr val="000000"/>
                </a:solidFill>
              </a:rPr>
              <a:t>cout</a:t>
            </a:r>
            <a:r>
              <a:rPr lang="en-US" altLang="zh-CN" sz="2400" dirty="0" smtClean="0">
                <a:solidFill>
                  <a:srgbClr val="000000"/>
                </a:solidFill>
              </a:rPr>
              <a:t>&lt;&lt;"c1+c2=";</a:t>
            </a:r>
            <a:endParaRPr lang="en-US" altLang="zh-CN" sz="2400" dirty="0">
              <a:solidFill>
                <a:srgbClr val="000000"/>
              </a:solidFill>
            </a:endParaRPr>
          </a:p>
          <a:p>
            <a:pPr marL="0" lvl="0" indent="0" eaLnBrk="1" hangingPunct="1">
              <a:lnSpc>
                <a:spcPct val="95000"/>
              </a:lnSpc>
              <a:spcBef>
                <a:spcPct val="0"/>
              </a:spcBef>
              <a:buNone/>
            </a:pPr>
            <a:r>
              <a:rPr lang="en-US" altLang="zh-CN" sz="2400" dirty="0">
                <a:solidFill>
                  <a:srgbClr val="000000"/>
                </a:solidFill>
              </a:rPr>
              <a:t>    </a:t>
            </a:r>
            <a:r>
              <a:rPr lang="en-US" altLang="zh-CN" sz="2400" dirty="0" smtClean="0">
                <a:solidFill>
                  <a:srgbClr val="000000"/>
                </a:solidFill>
              </a:rPr>
              <a:t>c3.display</a:t>
            </a:r>
            <a:r>
              <a:rPr lang="en-US" altLang="zh-CN" sz="2400" dirty="0">
                <a:solidFill>
                  <a:srgbClr val="000000"/>
                </a:solidFill>
              </a:rPr>
              <a:t>();</a:t>
            </a:r>
          </a:p>
          <a:p>
            <a:pPr marL="0" lvl="0" indent="0" eaLnBrk="1" hangingPunct="1">
              <a:spcBef>
                <a:spcPct val="0"/>
              </a:spcBef>
              <a:buNone/>
            </a:pPr>
            <a:r>
              <a:rPr lang="en-US" altLang="zh-CN" sz="2400" dirty="0">
                <a:solidFill>
                  <a:srgbClr val="000000"/>
                </a:solidFill>
              </a:rPr>
              <a:t>    system("pause</a:t>
            </a:r>
            <a:r>
              <a:rPr lang="en-US" altLang="zh-CN" sz="2400" dirty="0" smtClean="0">
                <a:solidFill>
                  <a:srgbClr val="000000"/>
                </a:solidFill>
              </a:rPr>
              <a:t>");    </a:t>
            </a:r>
            <a:r>
              <a:rPr lang="en-US" altLang="zh-CN" sz="2400" dirty="0">
                <a:solidFill>
                  <a:srgbClr val="000000"/>
                </a:solidFill>
              </a:rPr>
              <a:t>return 0; </a:t>
            </a:r>
            <a:endParaRPr lang="en-US" altLang="zh-CN" sz="2400" dirty="0" smtClean="0">
              <a:solidFill>
                <a:srgbClr val="000000"/>
              </a:solidFill>
            </a:endParaRPr>
          </a:p>
          <a:p>
            <a:pPr marL="0" lvl="0" indent="0" eaLnBrk="1" hangingPunct="1">
              <a:spcBef>
                <a:spcPct val="0"/>
              </a:spcBef>
              <a:buNone/>
            </a:pPr>
            <a:r>
              <a:rPr lang="en-US" altLang="zh-CN" sz="2400" dirty="0" smtClean="0">
                <a:solidFill>
                  <a:srgbClr val="000000"/>
                </a:solidFill>
              </a:rPr>
              <a:t>}</a:t>
            </a:r>
            <a:endParaRPr lang="en-US" altLang="zh-CN" sz="2400" dirty="0">
              <a:solidFill>
                <a:srgbClr val="000000"/>
              </a:solidFill>
            </a:endParaRPr>
          </a:p>
        </p:txBody>
      </p:sp>
      <p:sp>
        <p:nvSpPr>
          <p:cNvPr id="12" name="Text Box 5" descr="蓝色面巾纸"/>
          <p:cNvSpPr txBox="1"/>
          <p:nvPr/>
        </p:nvSpPr>
        <p:spPr>
          <a:xfrm>
            <a:off x="47328" y="-27384"/>
            <a:ext cx="5184576" cy="461665"/>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smtClean="0">
                <a:solidFill>
                  <a:srgbClr val="000000"/>
                </a:solidFill>
                <a:ea typeface="等线" panose="02010600030101010101" pitchFamily="2" charset="-122"/>
              </a:rPr>
              <a:t>[</a:t>
            </a:r>
            <a:r>
              <a:rPr lang="zh-CN" altLang="en-US" sz="2400" dirty="0">
                <a:solidFill>
                  <a:srgbClr val="000000"/>
                </a:solidFill>
                <a:ea typeface="等线" panose="02010600030101010101" pitchFamily="2" charset="-122"/>
              </a:rPr>
              <a:t>例</a:t>
            </a:r>
            <a:r>
              <a:rPr lang="en-US" altLang="zh-CN" sz="2400" dirty="0" smtClean="0">
                <a:solidFill>
                  <a:srgbClr val="000000"/>
                </a:solidFill>
                <a:ea typeface="等线" panose="02010600030101010101" pitchFamily="2" charset="-122"/>
              </a:rPr>
              <a:t>9.9]</a:t>
            </a:r>
            <a:r>
              <a:rPr lang="zh-CN" altLang="en-US" sz="2400" dirty="0" smtClean="0">
                <a:solidFill>
                  <a:srgbClr val="C00000"/>
                </a:solidFill>
                <a:ea typeface="等线" panose="02010600030101010101" pitchFamily="2" charset="-122"/>
              </a:rPr>
              <a:t> </a:t>
            </a:r>
            <a:r>
              <a:rPr lang="zh-CN" altLang="en-US" sz="2400" dirty="0" smtClean="0">
                <a:solidFill>
                  <a:srgbClr val="000000"/>
                </a:solidFill>
                <a:ea typeface="等线" panose="02010600030101010101" pitchFamily="2" charset="-122"/>
              </a:rPr>
              <a:t>用友元函数改写复数类</a:t>
            </a:r>
            <a:endParaRPr lang="zh-CN" altLang="en-US" sz="2400" dirty="0">
              <a:solidFill>
                <a:srgbClr val="000000"/>
              </a:solidFill>
              <a:ea typeface="等线" panose="02010600030101010101" pitchFamily="2" charset="-122"/>
            </a:endParaRPr>
          </a:p>
        </p:txBody>
      </p:sp>
      <p:sp>
        <p:nvSpPr>
          <p:cNvPr id="14" name="云形标注 13"/>
          <p:cNvSpPr/>
          <p:nvPr/>
        </p:nvSpPr>
        <p:spPr bwMode="auto">
          <a:xfrm>
            <a:off x="7968208" y="4293184"/>
            <a:ext cx="3883311" cy="431960"/>
          </a:xfrm>
          <a:prstGeom prst="cloudCallout">
            <a:avLst>
              <a:gd name="adj1" fmla="val -59394"/>
              <a:gd name="adj2" fmla="val 126015"/>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algn="ctr" eaLnBrk="1" hangingPunct="1"/>
            <a:r>
              <a:rPr lang="zh-CN" altLang="en-US" sz="2000" b="0" dirty="0" smtClean="0">
                <a:solidFill>
                  <a:srgbClr val="000000"/>
                </a:solidFill>
                <a:ea typeface="等线" panose="02010600030101010101" pitchFamily="2" charset="-122"/>
              </a:rPr>
              <a:t>直接调用友元函数</a:t>
            </a:r>
            <a:endParaRPr lang="zh-CN" altLang="en-US" sz="2000" b="0" dirty="0">
              <a:solidFill>
                <a:srgbClr val="000000"/>
              </a:solidFill>
              <a:ea typeface="等线" panose="02010600030101010101" pitchFamily="2" charset="-122"/>
            </a:endParaRPr>
          </a:p>
        </p:txBody>
      </p:sp>
      <p:sp>
        <p:nvSpPr>
          <p:cNvPr id="7" name="云形标注 6"/>
          <p:cNvSpPr/>
          <p:nvPr/>
        </p:nvSpPr>
        <p:spPr bwMode="auto">
          <a:xfrm>
            <a:off x="6023992" y="-93232"/>
            <a:ext cx="4752528" cy="431960"/>
          </a:xfrm>
          <a:prstGeom prst="cloudCallout">
            <a:avLst>
              <a:gd name="adj1" fmla="val -45501"/>
              <a:gd name="adj2" fmla="val 98496"/>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algn="ctr" eaLnBrk="1" hangingPunct="1"/>
            <a:r>
              <a:rPr lang="zh-CN" altLang="en-US" sz="2000" b="0" dirty="0" smtClean="0">
                <a:solidFill>
                  <a:srgbClr val="000000"/>
                </a:solidFill>
                <a:ea typeface="等线" panose="02010600030101010101" pitchFamily="2" charset="-122"/>
              </a:rPr>
              <a:t>实现时前面不能加</a:t>
            </a:r>
            <a:r>
              <a:rPr lang="en-US" altLang="zh-CN" sz="2000" b="0" dirty="0" smtClean="0">
                <a:solidFill>
                  <a:srgbClr val="000000"/>
                </a:solidFill>
                <a:ea typeface="等线" panose="02010600030101010101" pitchFamily="2" charset="-122"/>
              </a:rPr>
              <a:t>friend</a:t>
            </a:r>
            <a:endParaRPr lang="zh-CN" altLang="en-US" sz="2000" b="0" dirty="0">
              <a:solidFill>
                <a:srgbClr val="000000"/>
              </a:solidFill>
              <a:ea typeface="等线" panose="02010600030101010101" pitchFamily="2" charset="-122"/>
            </a:endParaRPr>
          </a:p>
        </p:txBody>
      </p:sp>
    </p:spTree>
    <p:extLst>
      <p:ext uri="{BB962C8B-B14F-4D97-AF65-F5344CB8AC3E}">
        <p14:creationId xmlns:p14="http://schemas.microsoft.com/office/powerpoint/2010/main" val="356739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143"/>
          <p:cNvSpPr txBox="1"/>
          <p:nvPr/>
        </p:nvSpPr>
        <p:spPr>
          <a:xfrm>
            <a:off x="263352" y="-27384"/>
            <a:ext cx="4876800" cy="58356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dirty="0">
                <a:solidFill>
                  <a:srgbClr val="000000"/>
                </a:solidFill>
                <a:latin typeface="等线" panose="02010600030101010101" pitchFamily="2" charset="-122"/>
                <a:ea typeface="等线" panose="02010600030101010101" pitchFamily="2" charset="-122"/>
              </a:rPr>
              <a:t>9</a:t>
            </a:r>
            <a:r>
              <a:rPr lang="en-US" altLang="zh-CN" dirty="0" smtClean="0">
                <a:solidFill>
                  <a:srgbClr val="000000"/>
                </a:solidFill>
                <a:latin typeface="等线" panose="02010600030101010101" pitchFamily="2" charset="-122"/>
                <a:ea typeface="等线" panose="02010600030101010101" pitchFamily="2" charset="-122"/>
              </a:rPr>
              <a:t>.3  </a:t>
            </a:r>
            <a:r>
              <a:rPr lang="zh-CN" altLang="en-US" dirty="0">
                <a:solidFill>
                  <a:srgbClr val="000000"/>
                </a:solidFill>
                <a:latin typeface="等线" panose="02010600030101010101" pitchFamily="2" charset="-122"/>
                <a:ea typeface="等线" panose="02010600030101010101" pitchFamily="2" charset="-122"/>
              </a:rPr>
              <a:t>继承和派生</a:t>
            </a:r>
          </a:p>
        </p:txBody>
      </p:sp>
      <p:sp>
        <p:nvSpPr>
          <p:cNvPr id="2" name="矩形 1"/>
          <p:cNvSpPr/>
          <p:nvPr/>
        </p:nvSpPr>
        <p:spPr>
          <a:xfrm>
            <a:off x="7464151" y="2054939"/>
            <a:ext cx="4563251" cy="4616648"/>
          </a:xfrm>
          <a:prstGeom prst="rect">
            <a:avLst/>
          </a:prstGeom>
          <a:ln>
            <a:solidFill>
              <a:srgbClr val="C00000"/>
            </a:solidFill>
          </a:ln>
        </p:spPr>
        <p:txBody>
          <a:bodyPr wrap="square">
            <a:spAutoFit/>
          </a:bodyPr>
          <a:lstStyle/>
          <a:p>
            <a:pPr marL="342900" indent="-342900">
              <a:spcBef>
                <a:spcPts val="1200"/>
              </a:spcBef>
              <a:buClr>
                <a:srgbClr val="C00000"/>
              </a:buClr>
              <a:buFont typeface="Wingdings" panose="05000000000000000000" pitchFamily="2" charset="2"/>
              <a:buChar char="Ø"/>
            </a:pPr>
            <a:r>
              <a:rPr lang="zh-CN" altLang="zh-CN" b="0" kern="100" dirty="0" smtClean="0">
                <a:solidFill>
                  <a:srgbClr val="000000"/>
                </a:solidFill>
                <a:latin typeface="等线" panose="02010600030101010101" pitchFamily="2" charset="-122"/>
                <a:ea typeface="等线" panose="02010600030101010101" pitchFamily="2" charset="-122"/>
                <a:cs typeface="Times New Roman" panose="02020603050405020304" pitchFamily="18" charset="0"/>
              </a:rPr>
              <a:t>通过继承机制可以利用现有的类定义新类</a:t>
            </a:r>
            <a:r>
              <a:rPr lang="zh-CN" altLang="en-US" b="0" kern="100" dirty="0" smtClean="0">
                <a:solidFill>
                  <a:srgbClr val="000000"/>
                </a:solidFill>
                <a:latin typeface="等线" panose="02010600030101010101" pitchFamily="2" charset="-122"/>
                <a:ea typeface="等线" panose="02010600030101010101" pitchFamily="2" charset="-122"/>
                <a:cs typeface="Times New Roman" panose="02020603050405020304" pitchFamily="18" charset="0"/>
              </a:rPr>
              <a:t>；</a:t>
            </a:r>
            <a:endParaRPr lang="en-US" altLang="zh-CN" b="0" kern="100" dirty="0" smtClean="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marL="342900" indent="-342900">
              <a:spcBef>
                <a:spcPts val="1200"/>
              </a:spcBef>
              <a:buClr>
                <a:srgbClr val="C00000"/>
              </a:buClr>
              <a:buFont typeface="Wingdings" panose="05000000000000000000" pitchFamily="2" charset="2"/>
              <a:buChar char="Ø"/>
            </a:pPr>
            <a:r>
              <a:rPr lang="zh-CN" altLang="zh-CN" b="0" kern="100" dirty="0" smtClean="0">
                <a:solidFill>
                  <a:srgbClr val="000000"/>
                </a:solidFill>
                <a:latin typeface="等线" panose="02010600030101010101" pitchFamily="2" charset="-122"/>
                <a:ea typeface="等线" panose="02010600030101010101" pitchFamily="2" charset="-122"/>
                <a:cs typeface="Times New Roman" panose="02020603050405020304" pitchFamily="18" charset="0"/>
              </a:rPr>
              <a:t>新类</a:t>
            </a:r>
            <a:r>
              <a:rPr lang="zh-CN" altLang="en-US" b="0" kern="100" dirty="0" smtClean="0">
                <a:solidFill>
                  <a:srgbClr val="000000"/>
                </a:solidFill>
                <a:latin typeface="等线" panose="02010600030101010101" pitchFamily="2" charset="-122"/>
                <a:ea typeface="等线" panose="02010600030101010101" pitchFamily="2" charset="-122"/>
                <a:cs typeface="Times New Roman" panose="02020603050405020304" pitchFamily="18" charset="0"/>
              </a:rPr>
              <a:t>同时</a:t>
            </a:r>
            <a:r>
              <a:rPr lang="zh-CN" altLang="zh-CN" b="0" kern="100" dirty="0" smtClean="0">
                <a:solidFill>
                  <a:srgbClr val="000000"/>
                </a:solidFill>
                <a:latin typeface="等线" panose="02010600030101010101" pitchFamily="2" charset="-122"/>
                <a:ea typeface="等线" panose="02010600030101010101" pitchFamily="2" charset="-122"/>
                <a:cs typeface="Times New Roman" panose="02020603050405020304" pitchFamily="18" charset="0"/>
              </a:rPr>
              <a:t>拥有</a:t>
            </a:r>
            <a:r>
              <a:rPr lang="zh-CN" altLang="zh-CN" b="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新定义的</a:t>
            </a:r>
            <a:r>
              <a:rPr lang="zh-CN" altLang="zh-CN" b="0" kern="100" dirty="0" smtClean="0">
                <a:solidFill>
                  <a:srgbClr val="000000"/>
                </a:solidFill>
                <a:latin typeface="等线" panose="02010600030101010101" pitchFamily="2" charset="-122"/>
                <a:ea typeface="等线" panose="02010600030101010101" pitchFamily="2" charset="-122"/>
                <a:cs typeface="Times New Roman" panose="02020603050405020304" pitchFamily="18" charset="0"/>
              </a:rPr>
              <a:t>成员</a:t>
            </a:r>
            <a:r>
              <a:rPr lang="zh-CN" altLang="en-US" b="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及</a:t>
            </a:r>
            <a:r>
              <a:rPr lang="zh-CN" altLang="zh-CN" b="0" kern="100" dirty="0" smtClean="0">
                <a:solidFill>
                  <a:srgbClr val="000000"/>
                </a:solidFill>
                <a:latin typeface="等线" panose="02010600030101010101" pitchFamily="2" charset="-122"/>
                <a:ea typeface="等线" panose="02010600030101010101" pitchFamily="2" charset="-122"/>
                <a:cs typeface="Times New Roman" panose="02020603050405020304" pitchFamily="18" charset="0"/>
              </a:rPr>
              <a:t>被</a:t>
            </a:r>
            <a:r>
              <a:rPr lang="zh-CN" altLang="zh-CN" b="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其继承的原有类的</a:t>
            </a:r>
            <a:r>
              <a:rPr lang="zh-CN" altLang="zh-CN" b="0" kern="100" dirty="0" smtClean="0">
                <a:solidFill>
                  <a:srgbClr val="000000"/>
                </a:solidFill>
                <a:latin typeface="等线" panose="02010600030101010101" pitchFamily="2" charset="-122"/>
                <a:ea typeface="等线" panose="02010600030101010101" pitchFamily="2" charset="-122"/>
                <a:cs typeface="Times New Roman" panose="02020603050405020304" pitchFamily="18" charset="0"/>
              </a:rPr>
              <a:t>成员</a:t>
            </a:r>
            <a:r>
              <a:rPr lang="zh-CN" altLang="en-US" b="0" kern="100" dirty="0" smtClean="0">
                <a:solidFill>
                  <a:srgbClr val="000000"/>
                </a:solidFill>
                <a:latin typeface="等线" panose="02010600030101010101" pitchFamily="2" charset="-122"/>
                <a:ea typeface="等线" panose="02010600030101010101" pitchFamily="2" charset="-122"/>
                <a:cs typeface="Times New Roman" panose="02020603050405020304" pitchFamily="18" charset="0"/>
              </a:rPr>
              <a:t>；</a:t>
            </a:r>
            <a:endParaRPr lang="en-US" altLang="zh-CN" b="0" kern="100" dirty="0" smtClean="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marL="342900" indent="-342900">
              <a:spcBef>
                <a:spcPts val="1200"/>
              </a:spcBef>
              <a:buClr>
                <a:srgbClr val="C00000"/>
              </a:buClr>
              <a:buFont typeface="Wingdings" panose="05000000000000000000" pitchFamily="2" charset="2"/>
              <a:buChar char="Ø"/>
            </a:pPr>
            <a:r>
              <a:rPr lang="zh-CN" altLang="zh-CN" b="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原有的类为基类，或父类</a:t>
            </a:r>
            <a:r>
              <a:rPr lang="zh-CN" altLang="zh-CN" b="0" kern="100" dirty="0" smtClean="0">
                <a:solidFill>
                  <a:srgbClr val="000000"/>
                </a:solidFill>
                <a:latin typeface="等线" panose="02010600030101010101" pitchFamily="2" charset="-122"/>
                <a:ea typeface="等线" panose="02010600030101010101" pitchFamily="2" charset="-122"/>
                <a:cs typeface="Times New Roman" panose="02020603050405020304" pitchFamily="18" charset="0"/>
              </a:rPr>
              <a:t>；由</a:t>
            </a:r>
            <a:r>
              <a:rPr lang="zh-CN" altLang="zh-CN" b="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原有类派生出的新类称为派生类或子</a:t>
            </a:r>
            <a:r>
              <a:rPr lang="zh-CN" altLang="zh-CN" b="0" kern="100" dirty="0" smtClean="0">
                <a:solidFill>
                  <a:srgbClr val="000000"/>
                </a:solidFill>
                <a:latin typeface="等线" panose="02010600030101010101" pitchFamily="2" charset="-122"/>
                <a:ea typeface="等线" panose="02010600030101010101" pitchFamily="2" charset="-122"/>
                <a:cs typeface="Times New Roman" panose="02020603050405020304" pitchFamily="18" charset="0"/>
              </a:rPr>
              <a:t>类</a:t>
            </a:r>
            <a:r>
              <a:rPr lang="zh-CN" altLang="en-US" b="0" kern="100" dirty="0" smtClean="0">
                <a:solidFill>
                  <a:srgbClr val="000000"/>
                </a:solidFill>
                <a:latin typeface="等线" panose="02010600030101010101" pitchFamily="2" charset="-122"/>
                <a:ea typeface="等线" panose="02010600030101010101" pitchFamily="2" charset="-122"/>
                <a:cs typeface="Times New Roman" panose="02020603050405020304" pitchFamily="18" charset="0"/>
              </a:rPr>
              <a:t>；</a:t>
            </a:r>
            <a:endParaRPr lang="zh-CN" altLang="zh-CN" b="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marL="342900" indent="-342900">
              <a:spcBef>
                <a:spcPts val="1200"/>
              </a:spcBef>
              <a:buClr>
                <a:srgbClr val="C00000"/>
              </a:buClr>
              <a:buFont typeface="Wingdings" panose="05000000000000000000" pitchFamily="2" charset="2"/>
              <a:buChar char="Ø"/>
            </a:pPr>
            <a:r>
              <a:rPr lang="zh-CN" altLang="en-US" b="0" kern="100" dirty="0" smtClean="0">
                <a:solidFill>
                  <a:srgbClr val="000000"/>
                </a:solidFill>
                <a:latin typeface="等线" panose="02010600030101010101" pitchFamily="2" charset="-122"/>
                <a:ea typeface="等线" panose="02010600030101010101" pitchFamily="2" charset="-122"/>
                <a:cs typeface="Times New Roman" panose="02020603050405020304" pitchFamily="18" charset="0"/>
              </a:rPr>
              <a:t>若</a:t>
            </a:r>
            <a:r>
              <a:rPr lang="zh-CN" altLang="zh-CN" b="0" kern="100" dirty="0" smtClean="0">
                <a:solidFill>
                  <a:srgbClr val="000000"/>
                </a:solidFill>
                <a:latin typeface="等线" panose="02010600030101010101" pitchFamily="2" charset="-122"/>
                <a:ea typeface="等线" panose="02010600030101010101" pitchFamily="2" charset="-122"/>
                <a:cs typeface="Times New Roman" panose="02020603050405020304" pitchFamily="18" charset="0"/>
              </a:rPr>
              <a:t>一</a:t>
            </a:r>
            <a:r>
              <a:rPr lang="zh-CN" altLang="zh-CN" b="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个派生</a:t>
            </a:r>
            <a:r>
              <a:rPr lang="zh-CN" altLang="zh-CN" b="0" kern="100" dirty="0" smtClean="0">
                <a:solidFill>
                  <a:srgbClr val="000000"/>
                </a:solidFill>
                <a:latin typeface="等线" panose="02010600030101010101" pitchFamily="2" charset="-122"/>
                <a:ea typeface="等线" panose="02010600030101010101" pitchFamily="2" charset="-122"/>
                <a:cs typeface="Times New Roman" panose="02020603050405020304" pitchFamily="18" charset="0"/>
              </a:rPr>
              <a:t>类从</a:t>
            </a:r>
            <a:r>
              <a:rPr lang="zh-CN" altLang="zh-CN" b="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一个基类派生而</a:t>
            </a:r>
            <a:r>
              <a:rPr lang="zh-CN" altLang="zh-CN" b="0" kern="100" dirty="0" smtClean="0">
                <a:solidFill>
                  <a:srgbClr val="000000"/>
                </a:solidFill>
                <a:latin typeface="等线" panose="02010600030101010101" pitchFamily="2" charset="-122"/>
                <a:ea typeface="等线" panose="02010600030101010101" pitchFamily="2" charset="-122"/>
                <a:cs typeface="Times New Roman" panose="02020603050405020304" pitchFamily="18" charset="0"/>
              </a:rPr>
              <a:t>来称为</a:t>
            </a:r>
            <a:r>
              <a:rPr lang="zh-CN" altLang="zh-CN" b="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单</a:t>
            </a:r>
            <a:r>
              <a:rPr lang="zh-CN" altLang="zh-CN" b="0" kern="100" dirty="0" smtClean="0">
                <a:solidFill>
                  <a:srgbClr val="000000"/>
                </a:solidFill>
                <a:latin typeface="等线" panose="02010600030101010101" pitchFamily="2" charset="-122"/>
                <a:ea typeface="等线" panose="02010600030101010101" pitchFamily="2" charset="-122"/>
                <a:cs typeface="Times New Roman" panose="02020603050405020304" pitchFamily="18" charset="0"/>
              </a:rPr>
              <a:t>继承</a:t>
            </a:r>
            <a:r>
              <a:rPr lang="zh-CN" altLang="en-US" b="0" kern="100" dirty="0" smtClean="0">
                <a:solidFill>
                  <a:srgbClr val="000000"/>
                </a:solidFill>
                <a:latin typeface="等线" panose="02010600030101010101" pitchFamily="2" charset="-122"/>
                <a:ea typeface="等线" panose="02010600030101010101" pitchFamily="2" charset="-122"/>
                <a:cs typeface="Times New Roman" panose="02020603050405020304" pitchFamily="18" charset="0"/>
              </a:rPr>
              <a:t>；若</a:t>
            </a:r>
            <a:r>
              <a:rPr lang="zh-CN" altLang="zh-CN" b="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一个派生类</a:t>
            </a:r>
            <a:r>
              <a:rPr lang="zh-CN" altLang="zh-CN" b="0" kern="100" dirty="0" smtClean="0">
                <a:solidFill>
                  <a:srgbClr val="000000"/>
                </a:solidFill>
                <a:latin typeface="等线" panose="02010600030101010101" pitchFamily="2" charset="-122"/>
                <a:ea typeface="等线" panose="02010600030101010101" pitchFamily="2" charset="-122"/>
                <a:cs typeface="Times New Roman" panose="02020603050405020304" pitchFamily="18" charset="0"/>
              </a:rPr>
              <a:t>从</a:t>
            </a:r>
            <a:r>
              <a:rPr lang="zh-CN" altLang="en-US" b="0" kern="100" dirty="0" smtClean="0">
                <a:solidFill>
                  <a:srgbClr val="000000"/>
                </a:solidFill>
                <a:latin typeface="等线" panose="02010600030101010101" pitchFamily="2" charset="-122"/>
                <a:ea typeface="等线" panose="02010600030101010101" pitchFamily="2" charset="-122"/>
                <a:cs typeface="Times New Roman" panose="02020603050405020304" pitchFamily="18" charset="0"/>
              </a:rPr>
              <a:t>多</a:t>
            </a:r>
            <a:r>
              <a:rPr lang="zh-CN" altLang="zh-CN" b="0" kern="100" dirty="0" smtClean="0">
                <a:solidFill>
                  <a:srgbClr val="000000"/>
                </a:solidFill>
                <a:latin typeface="等线" panose="02010600030101010101" pitchFamily="2" charset="-122"/>
                <a:ea typeface="等线" panose="02010600030101010101" pitchFamily="2" charset="-122"/>
                <a:cs typeface="Times New Roman" panose="02020603050405020304" pitchFamily="18" charset="0"/>
              </a:rPr>
              <a:t>个</a:t>
            </a:r>
            <a:r>
              <a:rPr lang="zh-CN" altLang="zh-CN" b="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基类派生而</a:t>
            </a:r>
            <a:r>
              <a:rPr lang="zh-CN" altLang="zh-CN" b="0" kern="100" dirty="0" smtClean="0">
                <a:solidFill>
                  <a:srgbClr val="000000"/>
                </a:solidFill>
                <a:latin typeface="等线" panose="02010600030101010101" pitchFamily="2" charset="-122"/>
                <a:ea typeface="等线" panose="02010600030101010101" pitchFamily="2" charset="-122"/>
                <a:cs typeface="Times New Roman" panose="02020603050405020304" pitchFamily="18" charset="0"/>
              </a:rPr>
              <a:t>来称为</a:t>
            </a:r>
            <a:r>
              <a:rPr lang="zh-CN" altLang="zh-CN" b="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多继承</a:t>
            </a:r>
            <a:r>
              <a:rPr lang="zh-CN" altLang="zh-CN" b="0" kern="100" dirty="0" smtClean="0">
                <a:solidFill>
                  <a:srgbClr val="000000"/>
                </a:solidFill>
                <a:latin typeface="等线" panose="02010600030101010101" pitchFamily="2" charset="-122"/>
                <a:ea typeface="等线" panose="02010600030101010101" pitchFamily="2" charset="-122"/>
                <a:cs typeface="Times New Roman" panose="02020603050405020304" pitchFamily="18" charset="0"/>
              </a:rPr>
              <a:t>。</a:t>
            </a:r>
            <a:r>
              <a:rPr lang="en-US" altLang="zh-CN" b="0" kern="100" dirty="0" smtClean="0">
                <a:solidFill>
                  <a:srgbClr val="000000"/>
                </a:solidFill>
                <a:latin typeface="等线" panose="02010600030101010101" pitchFamily="2" charset="-122"/>
                <a:ea typeface="等线" panose="02010600030101010101" pitchFamily="2" charset="-122"/>
                <a:cs typeface="Times New Roman" panose="02020603050405020304" pitchFamily="18" charset="0"/>
              </a:rPr>
              <a:t>C++</a:t>
            </a:r>
            <a:r>
              <a:rPr lang="zh-CN" altLang="en-US" b="0" kern="100" dirty="0" smtClean="0">
                <a:solidFill>
                  <a:srgbClr val="000000"/>
                </a:solidFill>
                <a:latin typeface="等线" panose="02010600030101010101" pitchFamily="2" charset="-122"/>
                <a:ea typeface="等线" panose="02010600030101010101" pitchFamily="2" charset="-122"/>
                <a:cs typeface="Times New Roman" panose="02020603050405020304" pitchFamily="18" charset="0"/>
              </a:rPr>
              <a:t>支持多继承。</a:t>
            </a:r>
            <a:endParaRPr lang="zh-CN" altLang="en-US" dirty="0"/>
          </a:p>
        </p:txBody>
      </p:sp>
      <p:sp>
        <p:nvSpPr>
          <p:cNvPr id="5" name="Text Box 1032"/>
          <p:cNvSpPr txBox="1"/>
          <p:nvPr/>
        </p:nvSpPr>
        <p:spPr>
          <a:xfrm>
            <a:off x="263352" y="1358650"/>
            <a:ext cx="4330769" cy="523220"/>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indent="0" eaLnBrk="1" hangingPunct="1">
              <a:spcBef>
                <a:spcPct val="50000"/>
              </a:spcBef>
              <a:buNone/>
            </a:pPr>
            <a:r>
              <a:rPr lang="en-US" altLang="zh-CN" sz="2800" dirty="0" smtClean="0">
                <a:solidFill>
                  <a:srgbClr val="000000"/>
                </a:solidFill>
                <a:latin typeface="等线" panose="02010600030101010101" pitchFamily="2" charset="-122"/>
                <a:ea typeface="等线" panose="02010600030101010101" pitchFamily="2" charset="-122"/>
              </a:rPr>
              <a:t>9.3.1 </a:t>
            </a:r>
            <a:r>
              <a:rPr lang="zh-CN" altLang="en-US" sz="2800" dirty="0" smtClean="0">
                <a:solidFill>
                  <a:srgbClr val="000000"/>
                </a:solidFill>
                <a:latin typeface="等线" panose="02010600030101010101" pitchFamily="2" charset="-122"/>
                <a:ea typeface="等线" panose="02010600030101010101" pitchFamily="2" charset="-122"/>
              </a:rPr>
              <a:t>基类和派生类</a:t>
            </a:r>
            <a:endParaRPr lang="zh-CN" altLang="en-US" sz="2800" dirty="0">
              <a:solidFill>
                <a:srgbClr val="000000"/>
              </a:solidFill>
              <a:latin typeface="等线" panose="02010600030101010101" pitchFamily="2" charset="-122"/>
              <a:ea typeface="等线" panose="02010600030101010101" pitchFamily="2" charset="-122"/>
            </a:endParaRPr>
          </a:p>
        </p:txBody>
      </p:sp>
      <p:sp>
        <p:nvSpPr>
          <p:cNvPr id="3" name="矩形 2"/>
          <p:cNvSpPr/>
          <p:nvPr/>
        </p:nvSpPr>
        <p:spPr>
          <a:xfrm>
            <a:off x="287824" y="527653"/>
            <a:ext cx="10560704" cy="830997"/>
          </a:xfrm>
          <a:prstGeom prst="rect">
            <a:avLst/>
          </a:prstGeom>
        </p:spPr>
        <p:txBody>
          <a:bodyPr wrap="square">
            <a:spAutoFit/>
          </a:bodyPr>
          <a:lstStyle/>
          <a:p>
            <a:pPr>
              <a:spcBef>
                <a:spcPts val="1200"/>
              </a:spcBef>
            </a:pPr>
            <a:r>
              <a:rPr lang="zh-CN" altLang="zh-CN" b="0" kern="100" dirty="0" smtClean="0">
                <a:solidFill>
                  <a:srgbClr val="000000"/>
                </a:solidFill>
                <a:latin typeface="等线" panose="02010600030101010101" pitchFamily="2" charset="-122"/>
                <a:ea typeface="等线" panose="02010600030101010101" pitchFamily="2" charset="-122"/>
                <a:cs typeface="Times New Roman" panose="02020603050405020304" pitchFamily="18" charset="0"/>
              </a:rPr>
              <a:t>继承性是面向对象程序设计中最重要的机制</a:t>
            </a:r>
            <a:r>
              <a:rPr lang="zh-CN" altLang="en-US" b="0" kern="100" dirty="0" smtClean="0">
                <a:solidFill>
                  <a:srgbClr val="000000"/>
                </a:solidFill>
                <a:latin typeface="等线" panose="02010600030101010101" pitchFamily="2" charset="-122"/>
                <a:ea typeface="等线" panose="02010600030101010101" pitchFamily="2" charset="-122"/>
                <a:cs typeface="Times New Roman" panose="02020603050405020304" pitchFamily="18" charset="0"/>
              </a:rPr>
              <a:t>，比结构化的函数</a:t>
            </a:r>
            <a:r>
              <a:rPr lang="zh-CN" altLang="zh-CN" b="0" kern="100" dirty="0" smtClean="0">
                <a:solidFill>
                  <a:srgbClr val="000000"/>
                </a:solidFill>
                <a:latin typeface="等线" panose="02010600030101010101" pitchFamily="2" charset="-122"/>
                <a:ea typeface="等线" panose="02010600030101010101" pitchFamily="2" charset="-122"/>
                <a:cs typeface="Times New Roman" panose="02020603050405020304" pitchFamily="18" charset="0"/>
              </a:rPr>
              <a:t>提供了</a:t>
            </a:r>
            <a:r>
              <a:rPr lang="zh-CN" altLang="en-US" b="0" kern="100" dirty="0" smtClean="0">
                <a:solidFill>
                  <a:srgbClr val="000000"/>
                </a:solidFill>
                <a:latin typeface="等线" panose="02010600030101010101" pitchFamily="2" charset="-122"/>
                <a:ea typeface="等线" panose="02010600030101010101" pitchFamily="2" charset="-122"/>
                <a:cs typeface="Times New Roman" panose="02020603050405020304" pitchFamily="18" charset="0"/>
              </a:rPr>
              <a:t>更高层次的代码复用</a:t>
            </a:r>
            <a:r>
              <a:rPr lang="zh-CN" altLang="zh-CN" b="0" kern="100" dirty="0" smtClean="0">
                <a:solidFill>
                  <a:srgbClr val="000000"/>
                </a:solidFill>
                <a:latin typeface="等线" panose="02010600030101010101" pitchFamily="2" charset="-122"/>
                <a:ea typeface="等线" panose="02010600030101010101" pitchFamily="2" charset="-122"/>
                <a:cs typeface="Times New Roman" panose="02020603050405020304" pitchFamily="18" charset="0"/>
              </a:rPr>
              <a:t>途径。</a:t>
            </a:r>
            <a:endParaRPr lang="zh-CN" altLang="zh-CN" b="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p:txBody>
      </p:sp>
      <p:grpSp>
        <p:nvGrpSpPr>
          <p:cNvPr id="7" name="Group 124"/>
          <p:cNvGrpSpPr/>
          <p:nvPr/>
        </p:nvGrpSpPr>
        <p:grpSpPr>
          <a:xfrm>
            <a:off x="119336" y="2656076"/>
            <a:ext cx="6492251" cy="3414375"/>
            <a:chOff x="2520" y="9864"/>
            <a:chExt cx="7560" cy="4680"/>
          </a:xfrm>
        </p:grpSpPr>
        <p:sp>
          <p:nvSpPr>
            <p:cNvPr id="8" name="Text Box 125"/>
            <p:cNvSpPr txBox="1"/>
            <p:nvPr/>
          </p:nvSpPr>
          <p:spPr>
            <a:xfrm>
              <a:off x="5718" y="9864"/>
              <a:ext cx="2230" cy="551"/>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zh-CN" altLang="en-US" sz="2400" b="1" dirty="0">
                  <a:solidFill>
                    <a:srgbClr val="000000"/>
                  </a:solidFill>
                  <a:latin typeface="楷体" panose="02010609060101010101" pitchFamily="49" charset="-122"/>
                  <a:ea typeface="楷体" panose="02010609060101010101" pitchFamily="49" charset="-122"/>
                </a:rPr>
                <a:t>计算机系人员</a:t>
              </a:r>
            </a:p>
          </p:txBody>
        </p:sp>
        <p:sp>
          <p:nvSpPr>
            <p:cNvPr id="9" name="Text Box 126"/>
            <p:cNvSpPr txBox="1"/>
            <p:nvPr/>
          </p:nvSpPr>
          <p:spPr>
            <a:xfrm>
              <a:off x="8045" y="11240"/>
              <a:ext cx="872" cy="551"/>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zh-CN" altLang="en-US" sz="2400" b="1" dirty="0">
                  <a:solidFill>
                    <a:srgbClr val="000000"/>
                  </a:solidFill>
                  <a:latin typeface="楷体" panose="02010609060101010101" pitchFamily="49" charset="-122"/>
                  <a:ea typeface="楷体" panose="02010609060101010101" pitchFamily="49" charset="-122"/>
                </a:rPr>
                <a:t>学生</a:t>
              </a:r>
            </a:p>
          </p:txBody>
        </p:sp>
        <p:sp>
          <p:nvSpPr>
            <p:cNvPr id="10" name="Text Box 127"/>
            <p:cNvSpPr txBox="1"/>
            <p:nvPr/>
          </p:nvSpPr>
          <p:spPr>
            <a:xfrm>
              <a:off x="8917" y="12617"/>
              <a:ext cx="1163" cy="551"/>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zh-CN" altLang="en-US" sz="2400" b="1" dirty="0">
                  <a:solidFill>
                    <a:srgbClr val="000000"/>
                  </a:solidFill>
                  <a:latin typeface="楷体" panose="02010609060101010101" pitchFamily="49" charset="-122"/>
                  <a:ea typeface="楷体" panose="02010609060101010101" pitchFamily="49" charset="-122"/>
                </a:rPr>
                <a:t>研究生</a:t>
              </a:r>
            </a:p>
          </p:txBody>
        </p:sp>
        <p:sp>
          <p:nvSpPr>
            <p:cNvPr id="11" name="Text Box 128"/>
            <p:cNvSpPr txBox="1"/>
            <p:nvPr/>
          </p:nvSpPr>
          <p:spPr>
            <a:xfrm>
              <a:off x="7172" y="12617"/>
              <a:ext cx="1163" cy="551"/>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zh-CN" altLang="en-US" sz="2400" b="1" dirty="0">
                  <a:solidFill>
                    <a:srgbClr val="000000"/>
                  </a:solidFill>
                  <a:latin typeface="楷体" panose="02010609060101010101" pitchFamily="49" charset="-122"/>
                  <a:ea typeface="楷体" panose="02010609060101010101" pitchFamily="49" charset="-122"/>
                </a:rPr>
                <a:t>本科生</a:t>
              </a:r>
            </a:p>
          </p:txBody>
        </p:sp>
        <p:sp>
          <p:nvSpPr>
            <p:cNvPr id="12" name="Text Box 129"/>
            <p:cNvSpPr txBox="1"/>
            <p:nvPr/>
          </p:nvSpPr>
          <p:spPr>
            <a:xfrm>
              <a:off x="3102" y="13993"/>
              <a:ext cx="1163" cy="551"/>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zh-CN" altLang="en-US" sz="2400" b="1" dirty="0">
                  <a:solidFill>
                    <a:srgbClr val="000000"/>
                  </a:solidFill>
                  <a:latin typeface="楷体" panose="02010609060101010101" pitchFamily="49" charset="-122"/>
                  <a:ea typeface="楷体" panose="02010609060101010101" pitchFamily="49" charset="-122"/>
                </a:rPr>
                <a:t>系主任</a:t>
              </a:r>
            </a:p>
          </p:txBody>
        </p:sp>
        <p:sp>
          <p:nvSpPr>
            <p:cNvPr id="13" name="Text Box 130"/>
            <p:cNvSpPr txBox="1"/>
            <p:nvPr/>
          </p:nvSpPr>
          <p:spPr>
            <a:xfrm>
              <a:off x="3683" y="12617"/>
              <a:ext cx="2204" cy="551"/>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zh-CN" altLang="en-US" sz="2400" b="1" dirty="0">
                  <a:solidFill>
                    <a:srgbClr val="000000"/>
                  </a:solidFill>
                  <a:latin typeface="楷体" panose="02010609060101010101" pitchFamily="49" charset="-122"/>
                  <a:ea typeface="楷体" panose="02010609060101010101" pitchFamily="49" charset="-122"/>
                </a:rPr>
                <a:t>行政管理人员</a:t>
              </a:r>
            </a:p>
          </p:txBody>
        </p:sp>
        <p:sp>
          <p:nvSpPr>
            <p:cNvPr id="14" name="Text Box 131"/>
            <p:cNvSpPr txBox="1"/>
            <p:nvPr/>
          </p:nvSpPr>
          <p:spPr>
            <a:xfrm>
              <a:off x="6009" y="12617"/>
              <a:ext cx="873" cy="551"/>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zh-CN" altLang="en-US" sz="2400" b="1" dirty="0">
                  <a:solidFill>
                    <a:srgbClr val="000000"/>
                  </a:solidFill>
                  <a:latin typeface="楷体" panose="02010609060101010101" pitchFamily="49" charset="-122"/>
                  <a:ea typeface="楷体" panose="02010609060101010101" pitchFamily="49" charset="-122"/>
                </a:rPr>
                <a:t>教务</a:t>
              </a:r>
            </a:p>
          </p:txBody>
        </p:sp>
        <p:sp>
          <p:nvSpPr>
            <p:cNvPr id="15" name="Text Box 132"/>
            <p:cNvSpPr txBox="1"/>
            <p:nvPr/>
          </p:nvSpPr>
          <p:spPr>
            <a:xfrm>
              <a:off x="2520" y="12617"/>
              <a:ext cx="872" cy="551"/>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zh-CN" altLang="en-US" sz="2400" b="1" dirty="0">
                  <a:solidFill>
                    <a:srgbClr val="000000"/>
                  </a:solidFill>
                  <a:latin typeface="楷体" panose="02010609060101010101" pitchFamily="49" charset="-122"/>
                  <a:ea typeface="楷体" panose="02010609060101010101" pitchFamily="49" charset="-122"/>
                </a:rPr>
                <a:t>教师</a:t>
              </a:r>
            </a:p>
          </p:txBody>
        </p:sp>
        <p:sp>
          <p:nvSpPr>
            <p:cNvPr id="16" name="Text Box 133"/>
            <p:cNvSpPr txBox="1"/>
            <p:nvPr/>
          </p:nvSpPr>
          <p:spPr>
            <a:xfrm>
              <a:off x="3974" y="11240"/>
              <a:ext cx="1163" cy="551"/>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zh-CN" altLang="en-US" sz="2400" b="1" dirty="0">
                  <a:solidFill>
                    <a:srgbClr val="000000"/>
                  </a:solidFill>
                  <a:latin typeface="楷体" panose="02010609060101010101" pitchFamily="49" charset="-122"/>
                  <a:ea typeface="楷体" panose="02010609060101010101" pitchFamily="49" charset="-122"/>
                </a:rPr>
                <a:t>教职工</a:t>
              </a:r>
            </a:p>
          </p:txBody>
        </p:sp>
        <p:sp>
          <p:nvSpPr>
            <p:cNvPr id="17" name="Line 134"/>
            <p:cNvSpPr/>
            <p:nvPr/>
          </p:nvSpPr>
          <p:spPr>
            <a:xfrm flipV="1">
              <a:off x="4555" y="10415"/>
              <a:ext cx="2036" cy="825"/>
            </a:xfrm>
            <a:prstGeom prst="line">
              <a:avLst/>
            </a:prstGeom>
            <a:ln w="9525" cap="flat" cmpd="sng">
              <a:solidFill>
                <a:srgbClr val="FF0000"/>
              </a:solidFill>
              <a:prstDash val="solid"/>
              <a:headEnd type="none" w="med" len="med"/>
              <a:tailEnd type="stealth" w="sm" len="sm"/>
            </a:ln>
          </p:spPr>
        </p:sp>
        <p:sp>
          <p:nvSpPr>
            <p:cNvPr id="18" name="Line 135"/>
            <p:cNvSpPr/>
            <p:nvPr/>
          </p:nvSpPr>
          <p:spPr>
            <a:xfrm flipH="1" flipV="1">
              <a:off x="6882" y="10415"/>
              <a:ext cx="1744" cy="825"/>
            </a:xfrm>
            <a:prstGeom prst="line">
              <a:avLst/>
            </a:prstGeom>
            <a:ln w="9525" cap="flat" cmpd="sng">
              <a:solidFill>
                <a:srgbClr val="FF0000"/>
              </a:solidFill>
              <a:prstDash val="solid"/>
              <a:headEnd type="none" w="med" len="med"/>
              <a:tailEnd type="stealth" w="sm" len="sm"/>
            </a:ln>
          </p:spPr>
        </p:sp>
        <p:sp>
          <p:nvSpPr>
            <p:cNvPr id="19" name="Line 136"/>
            <p:cNvSpPr/>
            <p:nvPr/>
          </p:nvSpPr>
          <p:spPr>
            <a:xfrm flipV="1">
              <a:off x="4555" y="11791"/>
              <a:ext cx="0" cy="826"/>
            </a:xfrm>
            <a:prstGeom prst="line">
              <a:avLst/>
            </a:prstGeom>
            <a:ln w="9525" cap="flat" cmpd="sng">
              <a:solidFill>
                <a:srgbClr val="FF0000"/>
              </a:solidFill>
              <a:prstDash val="solid"/>
              <a:headEnd type="none" w="med" len="med"/>
              <a:tailEnd type="stealth" w="sm" len="sm"/>
            </a:ln>
          </p:spPr>
        </p:sp>
        <p:sp>
          <p:nvSpPr>
            <p:cNvPr id="20" name="Line 137"/>
            <p:cNvSpPr/>
            <p:nvPr/>
          </p:nvSpPr>
          <p:spPr>
            <a:xfrm flipH="1" flipV="1">
              <a:off x="4846" y="11791"/>
              <a:ext cx="1454" cy="826"/>
            </a:xfrm>
            <a:prstGeom prst="line">
              <a:avLst/>
            </a:prstGeom>
            <a:ln w="9525" cap="flat" cmpd="sng">
              <a:solidFill>
                <a:srgbClr val="FF0000"/>
              </a:solidFill>
              <a:prstDash val="solid"/>
              <a:headEnd type="none" w="med" len="med"/>
              <a:tailEnd type="stealth" w="sm" len="sm"/>
            </a:ln>
          </p:spPr>
        </p:sp>
        <p:sp>
          <p:nvSpPr>
            <p:cNvPr id="21" name="Line 138"/>
            <p:cNvSpPr/>
            <p:nvPr/>
          </p:nvSpPr>
          <p:spPr>
            <a:xfrm flipH="1" flipV="1">
              <a:off x="3102" y="13168"/>
              <a:ext cx="581" cy="825"/>
            </a:xfrm>
            <a:prstGeom prst="line">
              <a:avLst/>
            </a:prstGeom>
            <a:ln w="9525" cap="flat" cmpd="sng">
              <a:solidFill>
                <a:srgbClr val="FF0000"/>
              </a:solidFill>
              <a:prstDash val="solid"/>
              <a:headEnd type="none" w="med" len="med"/>
              <a:tailEnd type="stealth" w="sm" len="sm"/>
            </a:ln>
          </p:spPr>
        </p:sp>
        <p:sp>
          <p:nvSpPr>
            <p:cNvPr id="22" name="Line 139"/>
            <p:cNvSpPr/>
            <p:nvPr/>
          </p:nvSpPr>
          <p:spPr>
            <a:xfrm flipV="1">
              <a:off x="3974" y="13168"/>
              <a:ext cx="872" cy="825"/>
            </a:xfrm>
            <a:prstGeom prst="line">
              <a:avLst/>
            </a:prstGeom>
            <a:ln w="9525" cap="flat" cmpd="sng">
              <a:solidFill>
                <a:srgbClr val="FF0000"/>
              </a:solidFill>
              <a:prstDash val="solid"/>
              <a:headEnd type="none" w="med" len="med"/>
              <a:tailEnd type="stealth" w="sm" len="sm"/>
            </a:ln>
          </p:spPr>
        </p:sp>
        <p:sp>
          <p:nvSpPr>
            <p:cNvPr id="23" name="Line 140"/>
            <p:cNvSpPr/>
            <p:nvPr/>
          </p:nvSpPr>
          <p:spPr>
            <a:xfrm flipV="1">
              <a:off x="7754" y="11791"/>
              <a:ext cx="872" cy="826"/>
            </a:xfrm>
            <a:prstGeom prst="line">
              <a:avLst/>
            </a:prstGeom>
            <a:ln w="9525" cap="flat" cmpd="sng">
              <a:solidFill>
                <a:srgbClr val="FF0000"/>
              </a:solidFill>
              <a:prstDash val="solid"/>
              <a:headEnd type="none" w="med" len="med"/>
              <a:tailEnd type="stealth" w="sm" len="sm"/>
            </a:ln>
          </p:spPr>
        </p:sp>
        <p:sp>
          <p:nvSpPr>
            <p:cNvPr id="24" name="Line 141"/>
            <p:cNvSpPr/>
            <p:nvPr/>
          </p:nvSpPr>
          <p:spPr>
            <a:xfrm flipH="1" flipV="1">
              <a:off x="8626" y="11791"/>
              <a:ext cx="872" cy="826"/>
            </a:xfrm>
            <a:prstGeom prst="line">
              <a:avLst/>
            </a:prstGeom>
            <a:ln w="9525" cap="flat" cmpd="sng">
              <a:solidFill>
                <a:srgbClr val="FF0000"/>
              </a:solidFill>
              <a:prstDash val="solid"/>
              <a:headEnd type="none" w="med" len="med"/>
              <a:tailEnd type="stealth" w="sm" len="sm"/>
            </a:ln>
          </p:spPr>
        </p:sp>
        <p:sp>
          <p:nvSpPr>
            <p:cNvPr id="25" name="Line 142"/>
            <p:cNvSpPr/>
            <p:nvPr/>
          </p:nvSpPr>
          <p:spPr>
            <a:xfrm flipV="1">
              <a:off x="2811" y="11791"/>
              <a:ext cx="1454" cy="826"/>
            </a:xfrm>
            <a:prstGeom prst="line">
              <a:avLst/>
            </a:prstGeom>
            <a:ln w="9525" cap="flat" cmpd="sng">
              <a:solidFill>
                <a:srgbClr val="FF0000"/>
              </a:solidFill>
              <a:prstDash val="solid"/>
              <a:headEnd type="none" w="med" len="med"/>
              <a:tailEnd type="stealth" w="sm" len="sm"/>
            </a:ln>
          </p:spPr>
        </p:sp>
      </p:grpSp>
      <p:sp>
        <p:nvSpPr>
          <p:cNvPr id="26" name="云形标注 25"/>
          <p:cNvSpPr/>
          <p:nvPr/>
        </p:nvSpPr>
        <p:spPr bwMode="auto">
          <a:xfrm>
            <a:off x="3690878" y="1881902"/>
            <a:ext cx="2431549" cy="431960"/>
          </a:xfrm>
          <a:prstGeom prst="cloudCallout">
            <a:avLst>
              <a:gd name="adj1" fmla="val -59363"/>
              <a:gd name="adj2" fmla="val 106963"/>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algn="ctr" eaLnBrk="1" hangingPunct="1"/>
            <a:r>
              <a:rPr lang="zh-CN" altLang="en-US" sz="2000" b="0" dirty="0">
                <a:solidFill>
                  <a:srgbClr val="000000"/>
                </a:solidFill>
                <a:ea typeface="等线" panose="02010600030101010101" pitchFamily="2" charset="-122"/>
              </a:rPr>
              <a:t>基</a:t>
            </a:r>
            <a:r>
              <a:rPr lang="zh-CN" altLang="en-US" sz="2000" b="0" dirty="0" smtClean="0">
                <a:solidFill>
                  <a:srgbClr val="000000"/>
                </a:solidFill>
                <a:ea typeface="等线" panose="02010600030101010101" pitchFamily="2" charset="-122"/>
              </a:rPr>
              <a:t>类（父类）</a:t>
            </a:r>
            <a:endParaRPr lang="zh-CN" altLang="en-US" sz="2000" b="0" dirty="0">
              <a:solidFill>
                <a:srgbClr val="000000"/>
              </a:solidFill>
              <a:ea typeface="等线" panose="02010600030101010101" pitchFamily="2" charset="-122"/>
            </a:endParaRPr>
          </a:p>
        </p:txBody>
      </p:sp>
      <p:sp>
        <p:nvSpPr>
          <p:cNvPr id="27" name="云形标注 26"/>
          <p:cNvSpPr/>
          <p:nvPr/>
        </p:nvSpPr>
        <p:spPr bwMode="auto">
          <a:xfrm>
            <a:off x="263352" y="2067881"/>
            <a:ext cx="2963859" cy="431960"/>
          </a:xfrm>
          <a:prstGeom prst="cloudCallout">
            <a:avLst>
              <a:gd name="adj1" fmla="val -3830"/>
              <a:gd name="adj2" fmla="val 293247"/>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algn="ctr" eaLnBrk="1" hangingPunct="1"/>
            <a:r>
              <a:rPr lang="zh-CN" altLang="en-US" sz="2000" b="0" dirty="0" smtClean="0">
                <a:solidFill>
                  <a:srgbClr val="000000"/>
                </a:solidFill>
                <a:ea typeface="等线" panose="02010600030101010101" pitchFamily="2" charset="-122"/>
              </a:rPr>
              <a:t>子类（派生类）</a:t>
            </a:r>
            <a:endParaRPr lang="zh-CN" altLang="en-US" sz="2000" b="0" dirty="0">
              <a:solidFill>
                <a:srgbClr val="000000"/>
              </a:solidFill>
              <a:ea typeface="等线" panose="02010600030101010101" pitchFamily="2" charset="-122"/>
            </a:endParaRPr>
          </a:p>
        </p:txBody>
      </p:sp>
      <p:sp>
        <p:nvSpPr>
          <p:cNvPr id="28" name="云形标注 27"/>
          <p:cNvSpPr/>
          <p:nvPr/>
        </p:nvSpPr>
        <p:spPr bwMode="auto">
          <a:xfrm>
            <a:off x="4780119" y="5603860"/>
            <a:ext cx="1871182" cy="431960"/>
          </a:xfrm>
          <a:prstGeom prst="cloudCallout">
            <a:avLst>
              <a:gd name="adj1" fmla="val -52910"/>
              <a:gd name="adj2" fmla="val -149177"/>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algn="ctr" eaLnBrk="1" hangingPunct="1"/>
            <a:r>
              <a:rPr lang="zh-CN" altLang="en-US" sz="2000" b="0" dirty="0" smtClean="0">
                <a:solidFill>
                  <a:srgbClr val="000000"/>
                </a:solidFill>
                <a:ea typeface="等线" panose="02010600030101010101" pitchFamily="2" charset="-122"/>
              </a:rPr>
              <a:t>单继承</a:t>
            </a:r>
            <a:endParaRPr lang="zh-CN" altLang="en-US" sz="2000" b="0" dirty="0">
              <a:solidFill>
                <a:srgbClr val="000000"/>
              </a:solidFill>
              <a:ea typeface="等线" panose="02010600030101010101" pitchFamily="2" charset="-122"/>
            </a:endParaRPr>
          </a:p>
        </p:txBody>
      </p:sp>
      <p:sp>
        <p:nvSpPr>
          <p:cNvPr id="29" name="云形标注 28"/>
          <p:cNvSpPr/>
          <p:nvPr/>
        </p:nvSpPr>
        <p:spPr bwMode="auto">
          <a:xfrm>
            <a:off x="2243121" y="6239627"/>
            <a:ext cx="1871182" cy="431960"/>
          </a:xfrm>
          <a:prstGeom prst="cloudCallout">
            <a:avLst>
              <a:gd name="adj1" fmla="val -82231"/>
              <a:gd name="adj2" fmla="val -96255"/>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algn="ctr" eaLnBrk="1" hangingPunct="1"/>
            <a:r>
              <a:rPr lang="zh-CN" altLang="en-US" sz="2000" b="0" dirty="0" smtClean="0">
                <a:solidFill>
                  <a:srgbClr val="000000"/>
                </a:solidFill>
                <a:ea typeface="等线" panose="02010600030101010101" pitchFamily="2" charset="-122"/>
              </a:rPr>
              <a:t>多继承</a:t>
            </a:r>
            <a:endParaRPr lang="zh-CN" altLang="en-US" sz="2000" b="0" dirty="0">
              <a:solidFill>
                <a:srgbClr val="000000"/>
              </a:solidFill>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ppt_x"/>
                                          </p:val>
                                        </p:tav>
                                        <p:tav tm="100000">
                                          <p:val>
                                            <p:strVal val="#ppt_x"/>
                                          </p:val>
                                        </p:tav>
                                      </p:tavLst>
                                    </p:anim>
                                    <p:anim calcmode="lin" valueType="num">
                                      <p:cBhvr additive="base">
                                        <p:cTn id="2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9"/>
          <p:cNvSpPr txBox="1"/>
          <p:nvPr/>
        </p:nvSpPr>
        <p:spPr>
          <a:xfrm>
            <a:off x="4724674" y="1181814"/>
            <a:ext cx="4967287" cy="5703570"/>
          </a:xfrm>
          <a:prstGeom prst="rect">
            <a:avLst/>
          </a:prstGeom>
          <a:noFill/>
          <a:ln w="12700">
            <a:solidFill>
              <a:srgbClr val="C00000"/>
            </a:solid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buNone/>
            </a:pPr>
            <a:r>
              <a:rPr lang="en-US" altLang="zh-CN" sz="2400" dirty="0">
                <a:solidFill>
                  <a:srgbClr val="000000"/>
                </a:solidFill>
              </a:rPr>
              <a:t>class Cylinder1:public Circl	e</a:t>
            </a:r>
            <a:endParaRPr lang="en-US" altLang="zh-CN" sz="2400" dirty="0">
              <a:solidFill>
                <a:schemeClr val="bg1"/>
              </a:solidFill>
            </a:endParaRPr>
          </a:p>
          <a:p>
            <a:pPr marL="0" lvl="0" indent="0" algn="just" eaLnBrk="1" hangingPunct="1">
              <a:buNone/>
            </a:pPr>
            <a:r>
              <a:rPr lang="en-US" altLang="zh-CN" sz="2400" dirty="0">
                <a:solidFill>
                  <a:srgbClr val="000000"/>
                </a:solidFill>
              </a:rPr>
              <a:t>{private:</a:t>
            </a:r>
            <a:endParaRPr lang="en-US" altLang="zh-CN" sz="2400" dirty="0">
              <a:solidFill>
                <a:schemeClr val="bg1"/>
              </a:solidFill>
            </a:endParaRPr>
          </a:p>
          <a:p>
            <a:pPr marL="0" lvl="0" indent="0" algn="just" eaLnBrk="1" hangingPunct="1">
              <a:buNone/>
            </a:pPr>
            <a:r>
              <a:rPr lang="en-US" altLang="zh-CN" sz="2400" dirty="0">
                <a:solidFill>
                  <a:srgbClr val="000000"/>
                </a:solidFill>
              </a:rPr>
              <a:t>     double h;</a:t>
            </a:r>
            <a:endParaRPr lang="en-US" altLang="zh-CN" sz="2400" dirty="0">
              <a:solidFill>
                <a:schemeClr val="bg1"/>
              </a:solidFill>
            </a:endParaRPr>
          </a:p>
          <a:p>
            <a:pPr marL="0" lvl="0" indent="0" algn="just" eaLnBrk="1" hangingPunct="1">
              <a:buNone/>
            </a:pPr>
            <a:r>
              <a:rPr lang="en-US" altLang="zh-CN" sz="2400" dirty="0">
                <a:solidFill>
                  <a:srgbClr val="000000"/>
                </a:solidFill>
              </a:rPr>
              <a:t> public:</a:t>
            </a:r>
            <a:endParaRPr lang="en-US" altLang="zh-CN" sz="2400" dirty="0">
              <a:solidFill>
                <a:schemeClr val="bg1"/>
              </a:solidFill>
            </a:endParaRPr>
          </a:p>
          <a:p>
            <a:pPr marL="0" lvl="0" indent="0" algn="just" eaLnBrk="1" hangingPunct="1">
              <a:buNone/>
            </a:pPr>
            <a:r>
              <a:rPr lang="en-US" altLang="zh-CN" sz="2400" dirty="0">
                <a:solidFill>
                  <a:srgbClr val="000000"/>
                </a:solidFill>
              </a:rPr>
              <a:t>     void print()</a:t>
            </a:r>
            <a:endParaRPr lang="en-US" altLang="zh-CN" sz="2400" dirty="0">
              <a:solidFill>
                <a:schemeClr val="bg1"/>
              </a:solidFill>
            </a:endParaRPr>
          </a:p>
          <a:p>
            <a:pPr marL="0" lvl="0" indent="0" algn="just" eaLnBrk="1" hangingPunct="1">
              <a:buNone/>
            </a:pPr>
            <a:r>
              <a:rPr lang="en-US" altLang="zh-CN" sz="2400" dirty="0">
                <a:solidFill>
                  <a:srgbClr val="000000"/>
                </a:solidFill>
              </a:rPr>
              <a:t>     {Circle::print(); </a:t>
            </a:r>
            <a:endParaRPr lang="en-US" altLang="zh-CN" sz="2400" dirty="0">
              <a:solidFill>
                <a:schemeClr val="bg1"/>
              </a:solidFill>
            </a:endParaRPr>
          </a:p>
          <a:p>
            <a:pPr marL="0" lvl="0" indent="0" algn="just" eaLnBrk="1" hangingPunct="1">
              <a:buNone/>
            </a:pPr>
            <a:r>
              <a:rPr lang="en-US" altLang="zh-CN" sz="2400" dirty="0">
                <a:solidFill>
                  <a:srgbClr val="000000"/>
                </a:solidFill>
              </a:rPr>
              <a:t>        cout&lt;&lt;"</a:t>
            </a:r>
            <a:r>
              <a:rPr lang="zh-CN" altLang="en-US" sz="2400" dirty="0">
                <a:solidFill>
                  <a:srgbClr val="000000"/>
                </a:solidFill>
              </a:rPr>
              <a:t>圆柱高</a:t>
            </a:r>
            <a:r>
              <a:rPr lang="en-US" altLang="zh-CN" sz="2400" dirty="0">
                <a:solidFill>
                  <a:srgbClr val="000000"/>
                </a:solidFill>
              </a:rPr>
              <a:t>:"&lt;&lt;h&lt;&lt;endl;</a:t>
            </a:r>
            <a:endParaRPr lang="en-US" altLang="zh-CN" sz="2400" dirty="0">
              <a:solidFill>
                <a:schemeClr val="bg1"/>
              </a:solidFill>
            </a:endParaRPr>
          </a:p>
          <a:p>
            <a:pPr marL="0" lvl="0" indent="0" algn="just" eaLnBrk="1" hangingPunct="1">
              <a:buNone/>
            </a:pPr>
            <a:r>
              <a:rPr lang="en-US" altLang="zh-CN" sz="2400" dirty="0">
                <a:solidFill>
                  <a:srgbClr val="000000"/>
                </a:solidFill>
              </a:rPr>
              <a:t>      }</a:t>
            </a:r>
            <a:endParaRPr lang="en-US" altLang="zh-CN" sz="2400" dirty="0">
              <a:solidFill>
                <a:schemeClr val="bg1"/>
              </a:solidFill>
            </a:endParaRPr>
          </a:p>
          <a:p>
            <a:pPr marL="0" lvl="0" indent="0" algn="just" eaLnBrk="1" hangingPunct="1">
              <a:buNone/>
            </a:pPr>
            <a:r>
              <a:rPr lang="en-US" altLang="zh-CN" sz="2400" dirty="0">
                <a:solidFill>
                  <a:srgbClr val="000000"/>
                </a:solidFill>
              </a:rPr>
              <a:t> void  set( double r1,double h1)</a:t>
            </a:r>
            <a:endParaRPr lang="en-US" altLang="zh-CN" sz="2400" dirty="0">
              <a:solidFill>
                <a:schemeClr val="bg1"/>
              </a:solidFill>
            </a:endParaRPr>
          </a:p>
          <a:p>
            <a:pPr marL="0" lvl="0" indent="0" algn="just" eaLnBrk="1" hangingPunct="1">
              <a:buNone/>
            </a:pPr>
            <a:r>
              <a:rPr lang="en-US" altLang="zh-CN" sz="2400" dirty="0">
                <a:solidFill>
                  <a:srgbClr val="000000"/>
                </a:solidFill>
              </a:rPr>
              <a:t>     { Circle::set(r1);		     	h=h1;</a:t>
            </a:r>
            <a:endParaRPr lang="en-US" altLang="zh-CN" sz="2400" dirty="0">
              <a:solidFill>
                <a:schemeClr val="bg1"/>
              </a:solidFill>
            </a:endParaRPr>
          </a:p>
          <a:p>
            <a:pPr marL="0" lvl="0" indent="0" algn="just" eaLnBrk="1" hangingPunct="1">
              <a:buNone/>
            </a:pPr>
            <a:r>
              <a:rPr lang="en-US" altLang="zh-CN" sz="2400" dirty="0">
                <a:solidFill>
                  <a:srgbClr val="000000"/>
                </a:solidFill>
              </a:rPr>
              <a:t>     }</a:t>
            </a:r>
            <a:endParaRPr lang="en-US" altLang="zh-CN" sz="2400" dirty="0">
              <a:solidFill>
                <a:schemeClr val="bg1"/>
              </a:solidFill>
            </a:endParaRPr>
          </a:p>
          <a:p>
            <a:pPr marL="0" lvl="0" indent="0" algn="just" eaLnBrk="1" hangingPunct="1">
              <a:buNone/>
            </a:pPr>
            <a:r>
              <a:rPr lang="en-US" altLang="zh-CN" sz="2400" dirty="0">
                <a:solidFill>
                  <a:srgbClr val="000000"/>
                </a:solidFill>
              </a:rPr>
              <a:t>};</a:t>
            </a:r>
          </a:p>
        </p:txBody>
      </p:sp>
      <p:sp>
        <p:nvSpPr>
          <p:cNvPr id="27652" name="Text Box 19"/>
          <p:cNvSpPr txBox="1"/>
          <p:nvPr/>
        </p:nvSpPr>
        <p:spPr>
          <a:xfrm>
            <a:off x="119336" y="1171654"/>
            <a:ext cx="4335463" cy="4891405"/>
          </a:xfrm>
          <a:prstGeom prst="rect">
            <a:avLst/>
          </a:prstGeom>
          <a:noFill/>
          <a:ln w="12700">
            <a:solidFill>
              <a:srgbClr val="C00000"/>
            </a:solid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buNone/>
            </a:pPr>
            <a:r>
              <a:rPr lang="en-US" altLang="zh-CN" sz="2400" dirty="0">
                <a:solidFill>
                  <a:srgbClr val="000000"/>
                </a:solidFill>
              </a:rPr>
              <a:t>class Cylinder</a:t>
            </a:r>
            <a:endParaRPr lang="en-US" altLang="zh-CN" sz="2400" dirty="0">
              <a:solidFill>
                <a:schemeClr val="bg1"/>
              </a:solidFill>
            </a:endParaRPr>
          </a:p>
          <a:p>
            <a:pPr marL="0" lvl="0" indent="0" algn="just" eaLnBrk="1" hangingPunct="1">
              <a:buNone/>
            </a:pPr>
            <a:r>
              <a:rPr lang="en-US" altLang="zh-CN" sz="2400" dirty="0">
                <a:solidFill>
                  <a:srgbClr val="000000"/>
                </a:solidFill>
              </a:rPr>
              <a:t>{private:  </a:t>
            </a:r>
            <a:endParaRPr lang="en-US" altLang="zh-CN" sz="2400" dirty="0">
              <a:solidFill>
                <a:schemeClr val="bg1"/>
              </a:solidFill>
            </a:endParaRPr>
          </a:p>
          <a:p>
            <a:pPr marL="0" lvl="0" indent="0" algn="just" eaLnBrk="1" hangingPunct="1">
              <a:buNone/>
            </a:pPr>
            <a:r>
              <a:rPr lang="en-US" altLang="zh-CN" sz="2400" dirty="0">
                <a:solidFill>
                  <a:srgbClr val="000000"/>
                </a:solidFill>
              </a:rPr>
              <a:t>     double r,h; </a:t>
            </a:r>
            <a:endParaRPr lang="en-US" altLang="zh-CN" sz="2400" dirty="0">
              <a:solidFill>
                <a:schemeClr val="bg1"/>
              </a:solidFill>
            </a:endParaRPr>
          </a:p>
          <a:p>
            <a:pPr marL="0" lvl="0" indent="0" algn="just" eaLnBrk="1" hangingPunct="1">
              <a:buNone/>
            </a:pPr>
            <a:r>
              <a:rPr lang="en-US" altLang="zh-CN" sz="2400" dirty="0">
                <a:solidFill>
                  <a:srgbClr val="000000"/>
                </a:solidFill>
              </a:rPr>
              <a:t> public:  </a:t>
            </a:r>
            <a:endParaRPr lang="en-US" altLang="zh-CN" sz="2400" dirty="0">
              <a:solidFill>
                <a:schemeClr val="bg1"/>
              </a:solidFill>
            </a:endParaRPr>
          </a:p>
          <a:p>
            <a:pPr marL="0" lvl="0" indent="0" algn="just" eaLnBrk="1" hangingPunct="1">
              <a:buNone/>
            </a:pPr>
            <a:r>
              <a:rPr lang="en-US" altLang="zh-CN" sz="2400" dirty="0">
                <a:solidFill>
                  <a:srgbClr val="000000"/>
                </a:solidFill>
              </a:rPr>
              <a:t>     void print()</a:t>
            </a:r>
            <a:endParaRPr lang="en-US" altLang="zh-CN" sz="2400" dirty="0">
              <a:solidFill>
                <a:schemeClr val="bg1"/>
              </a:solidFill>
            </a:endParaRPr>
          </a:p>
          <a:p>
            <a:pPr marL="0" lvl="0" indent="0" algn="just" eaLnBrk="1" hangingPunct="1">
              <a:buNone/>
            </a:pPr>
            <a:r>
              <a:rPr lang="en-US" altLang="zh-CN" sz="2400" dirty="0">
                <a:solidFill>
                  <a:srgbClr val="000000"/>
                </a:solidFill>
              </a:rPr>
              <a:t>     {cout&lt;&lt;"</a:t>
            </a:r>
            <a:r>
              <a:rPr lang="zh-CN" altLang="en-US" sz="2400" dirty="0">
                <a:solidFill>
                  <a:srgbClr val="000000"/>
                </a:solidFill>
              </a:rPr>
              <a:t>半径</a:t>
            </a:r>
            <a:r>
              <a:rPr lang="en-US" altLang="zh-CN" sz="2400" dirty="0">
                <a:solidFill>
                  <a:srgbClr val="000000"/>
                </a:solidFill>
              </a:rPr>
              <a:t>:"&lt;&lt;r</a:t>
            </a:r>
          </a:p>
          <a:p>
            <a:pPr marL="0" lvl="0" indent="0" algn="just" eaLnBrk="1" hangingPunct="1">
              <a:buNone/>
            </a:pPr>
            <a:r>
              <a:rPr lang="en-US" altLang="zh-CN" sz="2400" dirty="0">
                <a:solidFill>
                  <a:srgbClr val="000000"/>
                </a:solidFill>
              </a:rPr>
              <a:t>        &lt;&lt;",</a:t>
            </a:r>
            <a:r>
              <a:rPr lang="zh-CN" altLang="en-US" sz="2400" dirty="0">
                <a:solidFill>
                  <a:srgbClr val="000000"/>
                </a:solidFill>
              </a:rPr>
              <a:t>圆柱高</a:t>
            </a:r>
            <a:r>
              <a:rPr lang="en-US" altLang="zh-CN" sz="2400" dirty="0">
                <a:solidFill>
                  <a:srgbClr val="000000"/>
                </a:solidFill>
              </a:rPr>
              <a:t>:"&lt;&lt;h&lt;&lt;endl;</a:t>
            </a:r>
            <a:endParaRPr lang="en-US" altLang="zh-CN" sz="2400" dirty="0">
              <a:solidFill>
                <a:schemeClr val="bg1"/>
              </a:solidFill>
            </a:endParaRPr>
          </a:p>
          <a:p>
            <a:pPr marL="0" lvl="0" indent="0" algn="just" eaLnBrk="1" hangingPunct="1">
              <a:buNone/>
            </a:pPr>
            <a:r>
              <a:rPr lang="en-US" altLang="zh-CN" sz="2400" dirty="0">
                <a:solidFill>
                  <a:srgbClr val="000000"/>
                </a:solidFill>
              </a:rPr>
              <a:t>      }</a:t>
            </a:r>
            <a:endParaRPr lang="en-US" altLang="zh-CN" sz="2400" dirty="0">
              <a:solidFill>
                <a:schemeClr val="bg1"/>
              </a:solidFill>
            </a:endParaRPr>
          </a:p>
          <a:p>
            <a:pPr marL="0" lvl="0" indent="0" algn="just" eaLnBrk="1" hangingPunct="1">
              <a:buNone/>
            </a:pPr>
            <a:r>
              <a:rPr lang="en-US" altLang="zh-CN" sz="2400" dirty="0">
                <a:solidFill>
                  <a:srgbClr val="000000"/>
                </a:solidFill>
              </a:rPr>
              <a:t>    void set(doubler1,double h1)</a:t>
            </a:r>
            <a:endParaRPr lang="en-US" altLang="zh-CN" sz="2400" dirty="0">
              <a:solidFill>
                <a:schemeClr val="bg1"/>
              </a:solidFill>
            </a:endParaRPr>
          </a:p>
          <a:p>
            <a:pPr marL="0" lvl="0" indent="0" algn="just" eaLnBrk="1" hangingPunct="1">
              <a:buNone/>
            </a:pPr>
            <a:r>
              <a:rPr lang="en-US" altLang="zh-CN" sz="2400" dirty="0">
                <a:solidFill>
                  <a:srgbClr val="000000"/>
                </a:solidFill>
              </a:rPr>
              <a:t>    { r=r1;	 h=h1; }</a:t>
            </a:r>
            <a:endParaRPr lang="en-US" altLang="zh-CN" sz="2400" dirty="0">
              <a:solidFill>
                <a:schemeClr val="bg1"/>
              </a:solidFill>
            </a:endParaRPr>
          </a:p>
          <a:p>
            <a:pPr marL="0" lvl="0" indent="0" algn="just" eaLnBrk="1" hangingPunct="1">
              <a:buNone/>
            </a:pPr>
            <a:r>
              <a:rPr lang="en-US" altLang="zh-CN" sz="2400" dirty="0">
                <a:solidFill>
                  <a:srgbClr val="000000"/>
                </a:solidFill>
              </a:rPr>
              <a:t>};</a:t>
            </a:r>
          </a:p>
        </p:txBody>
      </p:sp>
      <p:sp>
        <p:nvSpPr>
          <p:cNvPr id="17" name="云形标注 16"/>
          <p:cNvSpPr/>
          <p:nvPr/>
        </p:nvSpPr>
        <p:spPr bwMode="auto">
          <a:xfrm>
            <a:off x="1973853" y="1359786"/>
            <a:ext cx="2431549" cy="685800"/>
          </a:xfrm>
          <a:prstGeom prst="cloudCallout">
            <a:avLst>
              <a:gd name="adj1" fmla="val -64252"/>
              <a:gd name="adj2" fmla="val 73630"/>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eaLnBrk="1" hangingPunct="1"/>
            <a:r>
              <a:rPr lang="zh-CN" altLang="en-US" sz="2000" b="0" dirty="0">
                <a:solidFill>
                  <a:srgbClr val="000000"/>
                </a:solidFill>
                <a:ea typeface="等线" panose="02010600030101010101" pitchFamily="2" charset="-122"/>
              </a:rPr>
              <a:t>所有</a:t>
            </a:r>
            <a:r>
              <a:rPr lang="zh-CN" altLang="en-US" sz="2000" b="0" dirty="0" smtClean="0">
                <a:solidFill>
                  <a:srgbClr val="000000"/>
                </a:solidFill>
                <a:ea typeface="等线" panose="02010600030101010101" pitchFamily="2" charset="-122"/>
              </a:rPr>
              <a:t>数据</a:t>
            </a:r>
            <a:r>
              <a:rPr lang="zh-CN" altLang="en-US" sz="2000" b="0" dirty="0">
                <a:solidFill>
                  <a:srgbClr val="000000"/>
                </a:solidFill>
                <a:ea typeface="等线" panose="02010600030101010101" pitchFamily="2" charset="-122"/>
              </a:rPr>
              <a:t>成员重新定义</a:t>
            </a:r>
          </a:p>
        </p:txBody>
      </p:sp>
      <p:sp>
        <p:nvSpPr>
          <p:cNvPr id="18" name="云形标注 17"/>
          <p:cNvSpPr/>
          <p:nvPr/>
        </p:nvSpPr>
        <p:spPr bwMode="auto">
          <a:xfrm>
            <a:off x="7261964" y="1810463"/>
            <a:ext cx="3442548" cy="738981"/>
          </a:xfrm>
          <a:prstGeom prst="cloudCallout">
            <a:avLst>
              <a:gd name="adj1" fmla="val -79670"/>
              <a:gd name="adj2" fmla="val 24297"/>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eaLnBrk="1" hangingPunct="1"/>
            <a:r>
              <a:rPr lang="zh-CN" altLang="en-US" sz="2000" b="0" dirty="0">
                <a:solidFill>
                  <a:srgbClr val="000000"/>
                </a:solidFill>
                <a:ea typeface="等线" panose="02010600030101010101" pitchFamily="2" charset="-122"/>
              </a:rPr>
              <a:t>只定义一</a:t>
            </a:r>
            <a:r>
              <a:rPr lang="zh-CN" altLang="en-US" sz="2000" b="0" dirty="0" smtClean="0">
                <a:solidFill>
                  <a:srgbClr val="000000"/>
                </a:solidFill>
                <a:ea typeface="等线" panose="02010600030101010101" pitchFamily="2" charset="-122"/>
              </a:rPr>
              <a:t>个</a:t>
            </a:r>
            <a:r>
              <a:rPr lang="en-US" altLang="zh-CN" sz="2000" b="0" dirty="0" smtClean="0">
                <a:solidFill>
                  <a:srgbClr val="000000"/>
                </a:solidFill>
                <a:ea typeface="等线" panose="02010600030101010101" pitchFamily="2" charset="-122"/>
              </a:rPr>
              <a:t>Circle</a:t>
            </a:r>
            <a:r>
              <a:rPr lang="zh-CN" altLang="en-US" sz="2000" b="0" dirty="0" smtClean="0">
                <a:solidFill>
                  <a:srgbClr val="000000"/>
                </a:solidFill>
                <a:ea typeface="等线" panose="02010600030101010101" pitchFamily="2" charset="-122"/>
              </a:rPr>
              <a:t>类中没有的新成员</a:t>
            </a:r>
            <a:endParaRPr lang="zh-CN" altLang="en-US" sz="2000" b="0" dirty="0">
              <a:solidFill>
                <a:srgbClr val="000000"/>
              </a:solidFill>
              <a:ea typeface="等线" panose="02010600030101010101" pitchFamily="2" charset="-122"/>
            </a:endParaRPr>
          </a:p>
        </p:txBody>
      </p:sp>
      <p:sp>
        <p:nvSpPr>
          <p:cNvPr id="19" name="云形标注 18"/>
          <p:cNvSpPr/>
          <p:nvPr/>
        </p:nvSpPr>
        <p:spPr bwMode="auto">
          <a:xfrm>
            <a:off x="8982462" y="895806"/>
            <a:ext cx="2431549" cy="685800"/>
          </a:xfrm>
          <a:prstGeom prst="cloudCallout">
            <a:avLst>
              <a:gd name="adj1" fmla="val -155634"/>
              <a:gd name="adj2" fmla="val 8297"/>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eaLnBrk="1" hangingPunct="1"/>
            <a:r>
              <a:rPr lang="zh-CN" altLang="en-US" sz="2000" b="0" dirty="0">
                <a:solidFill>
                  <a:srgbClr val="000000"/>
                </a:solidFill>
                <a:ea typeface="等线" panose="02010600030101010101" pitchFamily="2" charset="-122"/>
              </a:rPr>
              <a:t>从</a:t>
            </a:r>
            <a:r>
              <a:rPr lang="en-US" altLang="zh-CN" sz="2000" b="0" dirty="0">
                <a:solidFill>
                  <a:srgbClr val="000000"/>
                </a:solidFill>
                <a:ea typeface="等线" panose="02010600030101010101" pitchFamily="2" charset="-122"/>
              </a:rPr>
              <a:t>Circle</a:t>
            </a:r>
            <a:r>
              <a:rPr lang="zh-CN" altLang="en-US" sz="2000" b="0" dirty="0" smtClean="0">
                <a:solidFill>
                  <a:srgbClr val="000000"/>
                </a:solidFill>
                <a:ea typeface="等线" panose="02010600030101010101" pitchFamily="2" charset="-122"/>
              </a:rPr>
              <a:t>类派生</a:t>
            </a:r>
            <a:r>
              <a:rPr lang="zh-CN" altLang="en-US" sz="2000" b="0" dirty="0">
                <a:solidFill>
                  <a:srgbClr val="000000"/>
                </a:solidFill>
                <a:ea typeface="等线" panose="02010600030101010101" pitchFamily="2" charset="-122"/>
              </a:rPr>
              <a:t>而来</a:t>
            </a:r>
          </a:p>
        </p:txBody>
      </p:sp>
      <p:sp>
        <p:nvSpPr>
          <p:cNvPr id="20" name="云形标注 19"/>
          <p:cNvSpPr/>
          <p:nvPr/>
        </p:nvSpPr>
        <p:spPr bwMode="auto">
          <a:xfrm>
            <a:off x="8240562" y="3121201"/>
            <a:ext cx="3683424" cy="738981"/>
          </a:xfrm>
          <a:prstGeom prst="cloudCallout">
            <a:avLst>
              <a:gd name="adj1" fmla="val -79670"/>
              <a:gd name="adj2" fmla="val 24297"/>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eaLnBrk="1" hangingPunct="1">
              <a:spcBef>
                <a:spcPct val="50000"/>
              </a:spcBef>
            </a:pPr>
            <a:r>
              <a:rPr lang="zh-CN" altLang="en-US" sz="2000" b="0" dirty="0" smtClean="0">
                <a:solidFill>
                  <a:srgbClr val="000000"/>
                </a:solidFill>
                <a:ea typeface="等线" panose="02010600030101010101" pitchFamily="2" charset="-122"/>
              </a:rPr>
              <a:t>调用</a:t>
            </a:r>
            <a:r>
              <a:rPr lang="en-US" altLang="zh-CN" sz="2000" b="0" dirty="0">
                <a:solidFill>
                  <a:srgbClr val="000000"/>
                </a:solidFill>
                <a:ea typeface="等线" panose="02010600030101010101" pitchFamily="2" charset="-122"/>
              </a:rPr>
              <a:t>Circle</a:t>
            </a:r>
            <a:r>
              <a:rPr lang="zh-CN" altLang="en-US" sz="2000" b="0" dirty="0">
                <a:solidFill>
                  <a:srgbClr val="000000"/>
                </a:solidFill>
                <a:ea typeface="等线" panose="02010600030101010101" pitchFamily="2" charset="-122"/>
              </a:rPr>
              <a:t>类成员函数输出</a:t>
            </a:r>
            <a:r>
              <a:rPr lang="en-US" altLang="zh-CN" sz="2000" b="0" dirty="0">
                <a:solidFill>
                  <a:srgbClr val="000000"/>
                </a:solidFill>
                <a:ea typeface="等线" panose="02010600030101010101" pitchFamily="2" charset="-122"/>
              </a:rPr>
              <a:t>Circle</a:t>
            </a:r>
            <a:r>
              <a:rPr lang="zh-CN" altLang="en-US" sz="2000" b="0" dirty="0">
                <a:solidFill>
                  <a:srgbClr val="000000"/>
                </a:solidFill>
                <a:ea typeface="等线" panose="02010600030101010101" pitchFamily="2" charset="-122"/>
              </a:rPr>
              <a:t>类成员</a:t>
            </a:r>
          </a:p>
        </p:txBody>
      </p:sp>
      <p:sp>
        <p:nvSpPr>
          <p:cNvPr id="21" name="云形标注 20"/>
          <p:cNvSpPr/>
          <p:nvPr/>
        </p:nvSpPr>
        <p:spPr bwMode="auto">
          <a:xfrm>
            <a:off x="8261442" y="5020444"/>
            <a:ext cx="3683424" cy="738981"/>
          </a:xfrm>
          <a:prstGeom prst="cloudCallout">
            <a:avLst>
              <a:gd name="adj1" fmla="val -77436"/>
              <a:gd name="adj2" fmla="val 4499"/>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eaLnBrk="1" hangingPunct="1">
              <a:spcBef>
                <a:spcPct val="50000"/>
              </a:spcBef>
            </a:pPr>
            <a:r>
              <a:rPr lang="zh-CN" altLang="en-US" sz="2000" b="0" dirty="0" smtClean="0">
                <a:solidFill>
                  <a:srgbClr val="000000"/>
                </a:solidFill>
                <a:ea typeface="等线" panose="02010600030101010101" pitchFamily="2" charset="-122"/>
              </a:rPr>
              <a:t>调用</a:t>
            </a:r>
            <a:r>
              <a:rPr lang="en-US" altLang="zh-CN" sz="2000" b="0" dirty="0">
                <a:solidFill>
                  <a:srgbClr val="000000"/>
                </a:solidFill>
                <a:ea typeface="等线" panose="02010600030101010101" pitchFamily="2" charset="-122"/>
              </a:rPr>
              <a:t>Circle</a:t>
            </a:r>
            <a:r>
              <a:rPr lang="zh-CN" altLang="en-US" sz="2000" b="0" dirty="0">
                <a:solidFill>
                  <a:srgbClr val="000000"/>
                </a:solidFill>
                <a:ea typeface="等线" panose="02010600030101010101" pitchFamily="2" charset="-122"/>
              </a:rPr>
              <a:t>类成员</a:t>
            </a:r>
            <a:r>
              <a:rPr lang="zh-CN" altLang="en-US" sz="2000" b="0" dirty="0" smtClean="0">
                <a:solidFill>
                  <a:srgbClr val="000000"/>
                </a:solidFill>
                <a:ea typeface="等线" panose="02010600030101010101" pitchFamily="2" charset="-122"/>
              </a:rPr>
              <a:t>函数设置</a:t>
            </a:r>
            <a:r>
              <a:rPr lang="en-US" altLang="zh-CN" sz="2000" b="0" dirty="0" smtClean="0">
                <a:solidFill>
                  <a:srgbClr val="000000"/>
                </a:solidFill>
                <a:ea typeface="等线" panose="02010600030101010101" pitchFamily="2" charset="-122"/>
              </a:rPr>
              <a:t>Circle</a:t>
            </a:r>
            <a:r>
              <a:rPr lang="zh-CN" altLang="en-US" sz="2000" b="0" dirty="0">
                <a:solidFill>
                  <a:srgbClr val="000000"/>
                </a:solidFill>
                <a:ea typeface="等线" panose="02010600030101010101" pitchFamily="2" charset="-122"/>
              </a:rPr>
              <a:t>类成员</a:t>
            </a:r>
          </a:p>
        </p:txBody>
      </p:sp>
      <p:sp>
        <p:nvSpPr>
          <p:cNvPr id="10" name="Text Box 1032"/>
          <p:cNvSpPr txBox="1"/>
          <p:nvPr/>
        </p:nvSpPr>
        <p:spPr>
          <a:xfrm>
            <a:off x="191344" y="44624"/>
            <a:ext cx="3505200" cy="58477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indent="0" eaLnBrk="1" hangingPunct="1">
              <a:spcBef>
                <a:spcPct val="50000"/>
              </a:spcBef>
              <a:buNone/>
            </a:pPr>
            <a:r>
              <a:rPr lang="en-US" altLang="zh-CN" dirty="0">
                <a:solidFill>
                  <a:srgbClr val="000000"/>
                </a:solidFill>
                <a:latin typeface="等线" panose="02010600030101010101" pitchFamily="2" charset="-122"/>
                <a:ea typeface="等线" panose="02010600030101010101" pitchFamily="2" charset="-122"/>
              </a:rPr>
              <a:t>9</a:t>
            </a:r>
            <a:r>
              <a:rPr lang="en-US" altLang="zh-CN" dirty="0" smtClean="0">
                <a:solidFill>
                  <a:srgbClr val="000000"/>
                </a:solidFill>
                <a:latin typeface="等线" panose="02010600030101010101" pitchFamily="2" charset="-122"/>
                <a:ea typeface="等线" panose="02010600030101010101" pitchFamily="2" charset="-122"/>
              </a:rPr>
              <a:t>.3.2</a:t>
            </a:r>
            <a:r>
              <a:rPr lang="zh-CN" altLang="en-US" dirty="0">
                <a:solidFill>
                  <a:srgbClr val="000000"/>
                </a:solidFill>
                <a:latin typeface="等线" panose="02010600030101010101" pitchFamily="2" charset="-122"/>
                <a:ea typeface="等线" panose="02010600030101010101" pitchFamily="2" charset="-122"/>
              </a:rPr>
              <a:t>单</a:t>
            </a:r>
            <a:r>
              <a:rPr lang="zh-CN" altLang="en-US" dirty="0" smtClean="0">
                <a:solidFill>
                  <a:srgbClr val="000000"/>
                </a:solidFill>
                <a:latin typeface="等线" panose="02010600030101010101" pitchFamily="2" charset="-122"/>
                <a:ea typeface="等线" panose="02010600030101010101" pitchFamily="2" charset="-122"/>
              </a:rPr>
              <a:t>继承</a:t>
            </a:r>
            <a:endParaRPr lang="zh-CN" altLang="en-US" sz="2400" b="1" dirty="0">
              <a:solidFill>
                <a:srgbClr val="C00000"/>
              </a:solidFill>
              <a:latin typeface="等线" panose="02010600030101010101" pitchFamily="2" charset="-122"/>
              <a:ea typeface="等线" panose="02010600030101010101" pitchFamily="2" charset="-122"/>
            </a:endParaRPr>
          </a:p>
        </p:txBody>
      </p:sp>
      <p:sp>
        <p:nvSpPr>
          <p:cNvPr id="2" name="矩形 1"/>
          <p:cNvSpPr/>
          <p:nvPr/>
        </p:nvSpPr>
        <p:spPr>
          <a:xfrm>
            <a:off x="4655840" y="663079"/>
            <a:ext cx="4608512" cy="461665"/>
          </a:xfrm>
          <a:prstGeom prst="rect">
            <a:avLst/>
          </a:prstGeom>
        </p:spPr>
        <p:txBody>
          <a:bodyPr wrap="square">
            <a:spAutoFit/>
          </a:bodyPr>
          <a:lstStyle/>
          <a:p>
            <a:r>
              <a:rPr lang="en-US" altLang="zh-CN" b="0" dirty="0">
                <a:solidFill>
                  <a:srgbClr val="000000"/>
                </a:solidFill>
                <a:latin typeface="等线" panose="02010600030101010101" pitchFamily="2" charset="-122"/>
                <a:ea typeface="等线" panose="02010600030101010101" pitchFamily="2" charset="-122"/>
              </a:rPr>
              <a:t>[</a:t>
            </a:r>
            <a:r>
              <a:rPr lang="zh-CN" altLang="en-US" b="0" dirty="0">
                <a:solidFill>
                  <a:srgbClr val="000000"/>
                </a:solidFill>
                <a:latin typeface="等线" panose="02010600030101010101" pitchFamily="2" charset="-122"/>
                <a:ea typeface="等线" panose="02010600030101010101" pitchFamily="2" charset="-122"/>
              </a:rPr>
              <a:t>例</a:t>
            </a:r>
            <a:r>
              <a:rPr lang="en-US" altLang="zh-CN" b="0" dirty="0" smtClean="0">
                <a:solidFill>
                  <a:srgbClr val="000000"/>
                </a:solidFill>
                <a:latin typeface="等线" panose="02010600030101010101" pitchFamily="2" charset="-122"/>
                <a:ea typeface="等线" panose="02010600030101010101" pitchFamily="2" charset="-122"/>
              </a:rPr>
              <a:t>9.10]</a:t>
            </a:r>
            <a:r>
              <a:rPr lang="zh-CN" altLang="en-US" b="0" dirty="0" smtClean="0">
                <a:solidFill>
                  <a:srgbClr val="000000"/>
                </a:solidFill>
                <a:latin typeface="等线" panose="02010600030101010101" pitchFamily="2" charset="-122"/>
                <a:ea typeface="等线" panose="02010600030101010101" pitchFamily="2" charset="-122"/>
              </a:rPr>
              <a:t>从圆类派生圆柱体类</a:t>
            </a:r>
            <a:endParaRPr lang="zh-CN" altLang="en-US" b="0" dirty="0">
              <a:latin typeface="等线" panose="02010600030101010101" pitchFamily="2" charset="-122"/>
              <a:ea typeface="等线" panose="02010600030101010101" pitchFamily="2" charset="-122"/>
            </a:endParaRPr>
          </a:p>
        </p:txBody>
      </p:sp>
      <p:sp>
        <p:nvSpPr>
          <p:cNvPr id="12" name="Text Box 30"/>
          <p:cNvSpPr txBox="1"/>
          <p:nvPr/>
        </p:nvSpPr>
        <p:spPr>
          <a:xfrm>
            <a:off x="119336" y="6182814"/>
            <a:ext cx="10225136" cy="460375"/>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dirty="0" smtClean="0">
                <a:solidFill>
                  <a:srgbClr val="000000"/>
                </a:solidFill>
                <a:ea typeface="等线" panose="02010600030101010101" pitchFamily="2" charset="-122"/>
              </a:rPr>
              <a:t>对比两</a:t>
            </a:r>
            <a:r>
              <a:rPr lang="zh-CN" altLang="en-US" sz="2400" dirty="0">
                <a:solidFill>
                  <a:srgbClr val="000000"/>
                </a:solidFill>
                <a:ea typeface="等线" panose="02010600030101010101" pitchFamily="2" charset="-122"/>
              </a:rPr>
              <a:t>个圆柱体类的定义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032"/>
          <p:cNvSpPr txBox="1"/>
          <p:nvPr/>
        </p:nvSpPr>
        <p:spPr>
          <a:xfrm>
            <a:off x="191344" y="44624"/>
            <a:ext cx="3505200" cy="107721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dirty="0" smtClean="0">
                <a:solidFill>
                  <a:srgbClr val="000000"/>
                </a:solidFill>
                <a:latin typeface="等线" panose="02010600030101010101" pitchFamily="2" charset="-122"/>
                <a:ea typeface="等线" panose="02010600030101010101" pitchFamily="2" charset="-122"/>
              </a:rPr>
              <a:t>1</a:t>
            </a:r>
            <a:r>
              <a:rPr lang="en-US" altLang="zh-CN" sz="2800" dirty="0">
                <a:solidFill>
                  <a:srgbClr val="000000"/>
                </a:solidFill>
                <a:latin typeface="等线" panose="02010600030101010101" pitchFamily="2" charset="-122"/>
                <a:ea typeface="等线" panose="02010600030101010101" pitchFamily="2" charset="-122"/>
              </a:rPr>
              <a:t>.</a:t>
            </a:r>
            <a:r>
              <a:rPr lang="zh-CN" altLang="en-US" sz="2800" dirty="0">
                <a:solidFill>
                  <a:srgbClr val="000000"/>
                </a:solidFill>
                <a:latin typeface="等线" panose="02010600030101010101" pitchFamily="2" charset="-122"/>
                <a:ea typeface="等线" panose="02010600030101010101" pitchFamily="2" charset="-122"/>
              </a:rPr>
              <a:t>派生类的</a:t>
            </a:r>
            <a:r>
              <a:rPr lang="zh-CN" altLang="en-US" sz="2800" dirty="0" smtClean="0">
                <a:solidFill>
                  <a:srgbClr val="000000"/>
                </a:solidFill>
                <a:latin typeface="等线" panose="02010600030101010101" pitchFamily="2" charset="-122"/>
                <a:ea typeface="等线" panose="02010600030101010101" pitchFamily="2" charset="-122"/>
              </a:rPr>
              <a:t>定义</a:t>
            </a:r>
            <a:endParaRPr lang="en-US" altLang="zh-CN" sz="2800" dirty="0" smtClean="0">
              <a:solidFill>
                <a:srgbClr val="000000"/>
              </a:solidFill>
              <a:latin typeface="等线" panose="02010600030101010101" pitchFamily="2" charset="-122"/>
              <a:ea typeface="等线" panose="02010600030101010101" pitchFamily="2" charset="-122"/>
            </a:endParaRPr>
          </a:p>
          <a:p>
            <a:pPr marL="0" lvl="0" indent="0" eaLnBrk="1" hangingPunct="1">
              <a:spcBef>
                <a:spcPct val="50000"/>
              </a:spcBef>
              <a:buNone/>
            </a:pPr>
            <a:r>
              <a:rPr lang="zh-CN" altLang="en-US" sz="2400" b="1" dirty="0" smtClean="0">
                <a:solidFill>
                  <a:srgbClr val="C00000"/>
                </a:solidFill>
                <a:latin typeface="等线" panose="02010600030101010101" pitchFamily="2" charset="-122"/>
                <a:ea typeface="等线" panose="02010600030101010101" pitchFamily="2" charset="-122"/>
              </a:rPr>
              <a:t>格式：</a:t>
            </a:r>
            <a:endParaRPr lang="zh-CN" altLang="en-US" sz="2400" b="1" dirty="0">
              <a:solidFill>
                <a:srgbClr val="C00000"/>
              </a:solidFill>
              <a:latin typeface="等线" panose="02010600030101010101" pitchFamily="2" charset="-122"/>
              <a:ea typeface="等线" panose="02010600030101010101" pitchFamily="2" charset="-122"/>
            </a:endParaRPr>
          </a:p>
        </p:txBody>
      </p:sp>
      <p:sp>
        <p:nvSpPr>
          <p:cNvPr id="28676" name="Text Box 1033"/>
          <p:cNvSpPr txBox="1"/>
          <p:nvPr/>
        </p:nvSpPr>
        <p:spPr>
          <a:xfrm>
            <a:off x="695401" y="2094999"/>
            <a:ext cx="5832648" cy="829945"/>
          </a:xfrm>
          <a:prstGeom prst="rect">
            <a:avLst/>
          </a:prstGeom>
          <a:noFill/>
          <a:ln w="12700">
            <a:solidFill>
              <a:srgbClr val="C00000"/>
            </a:solid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class </a:t>
            </a:r>
            <a:r>
              <a:rPr lang="zh-CN" altLang="en-US" sz="2400" dirty="0">
                <a:solidFill>
                  <a:srgbClr val="000000"/>
                </a:solidFill>
                <a:latin typeface="等线" panose="02010600030101010101" pitchFamily="2" charset="-122"/>
                <a:ea typeface="等线" panose="02010600030101010101" pitchFamily="2" charset="-122"/>
              </a:rPr>
              <a:t>派生类名</a:t>
            </a:r>
            <a:r>
              <a:rPr lang="en-US" altLang="zh-CN" sz="2400" dirty="0">
                <a:solidFill>
                  <a:srgbClr val="000000"/>
                </a:solidFill>
                <a:latin typeface="等线" panose="02010600030101010101" pitchFamily="2" charset="-122"/>
                <a:ea typeface="等线" panose="02010600030101010101" pitchFamily="2" charset="-122"/>
              </a:rPr>
              <a:t>: </a:t>
            </a:r>
            <a:r>
              <a:rPr lang="zh-CN" altLang="en-US" sz="2400" dirty="0">
                <a:solidFill>
                  <a:srgbClr val="000000"/>
                </a:solidFill>
                <a:latin typeface="等线" panose="02010600030101010101" pitchFamily="2" charset="-122"/>
                <a:ea typeface="等线" panose="02010600030101010101" pitchFamily="2" charset="-122"/>
              </a:rPr>
              <a:t>继承方式   基类名</a:t>
            </a:r>
          </a:p>
          <a:p>
            <a:pPr marL="0" lvl="0" indent="0" algn="ctr" eaLnBrk="1" hangingPunct="1">
              <a:spcBef>
                <a:spcPct val="0"/>
              </a:spcBef>
              <a:buNone/>
            </a:pPr>
            <a:r>
              <a:rPr lang="zh-CN" altLang="en-US" sz="2400" dirty="0">
                <a:solidFill>
                  <a:srgbClr val="000000"/>
                </a:solidFill>
                <a:latin typeface="等线" panose="02010600030101010101" pitchFamily="2" charset="-122"/>
                <a:ea typeface="等线" panose="02010600030101010101" pitchFamily="2" charset="-122"/>
              </a:rPr>
              <a:t>    ｛  派生类新定义成员｝；</a:t>
            </a:r>
          </a:p>
        </p:txBody>
      </p:sp>
      <p:sp>
        <p:nvSpPr>
          <p:cNvPr id="28680" name="Text Box 1045"/>
          <p:cNvSpPr txBox="1"/>
          <p:nvPr/>
        </p:nvSpPr>
        <p:spPr>
          <a:xfrm>
            <a:off x="119336" y="3360136"/>
            <a:ext cx="11348720" cy="1384995"/>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50000"/>
              </a:spcBef>
              <a:buNone/>
            </a:pPr>
            <a:r>
              <a:rPr lang="zh-CN" altLang="en-US" sz="2400" b="1" dirty="0" smtClean="0">
                <a:solidFill>
                  <a:srgbClr val="000000"/>
                </a:solidFill>
                <a:latin typeface="等线" panose="02010600030101010101" pitchFamily="2" charset="-122"/>
                <a:ea typeface="等线" panose="02010600030101010101" pitchFamily="2" charset="-122"/>
              </a:rPr>
              <a:t>思考：</a:t>
            </a:r>
            <a:endParaRPr lang="en-US" altLang="zh-CN" sz="2400" b="1" dirty="0" smtClean="0">
              <a:solidFill>
                <a:srgbClr val="000000"/>
              </a:solidFill>
              <a:latin typeface="等线" panose="02010600030101010101" pitchFamily="2" charset="-122"/>
              <a:ea typeface="等线" panose="02010600030101010101" pitchFamily="2" charset="-122"/>
            </a:endParaRPr>
          </a:p>
          <a:p>
            <a:pPr marL="0" lvl="0" indent="0" algn="just" eaLnBrk="1" hangingPunct="1">
              <a:spcBef>
                <a:spcPct val="50000"/>
              </a:spcBef>
              <a:buNone/>
            </a:pPr>
            <a:r>
              <a:rPr lang="zh-CN" altLang="en-US" sz="2400" dirty="0" smtClean="0">
                <a:solidFill>
                  <a:srgbClr val="000000"/>
                </a:solidFill>
                <a:latin typeface="等线" panose="02010600030101010101" pitchFamily="2" charset="-122"/>
                <a:ea typeface="等线" panose="02010600030101010101" pitchFamily="2" charset="-122"/>
              </a:rPr>
              <a:t>若要</a:t>
            </a:r>
            <a:r>
              <a:rPr lang="zh-CN" altLang="en-US" sz="2400" dirty="0">
                <a:solidFill>
                  <a:srgbClr val="000000"/>
                </a:solidFill>
                <a:latin typeface="等线" panose="02010600030101010101" pitchFamily="2" charset="-122"/>
                <a:ea typeface="等线" panose="02010600030101010101" pitchFamily="2" charset="-122"/>
              </a:rPr>
              <a:t>在派生类</a:t>
            </a:r>
            <a:r>
              <a:rPr lang="en-US" altLang="zh-CN" sz="2400" dirty="0">
                <a:solidFill>
                  <a:srgbClr val="000000"/>
                </a:solidFill>
                <a:latin typeface="等线" panose="02010600030101010101" pitchFamily="2" charset="-122"/>
                <a:ea typeface="等线" panose="02010600030101010101" pitchFamily="2" charset="-122"/>
              </a:rPr>
              <a:t>Cylinder1</a:t>
            </a:r>
            <a:r>
              <a:rPr lang="zh-CN" altLang="en-US" sz="2400" dirty="0">
                <a:solidFill>
                  <a:srgbClr val="000000"/>
                </a:solidFill>
                <a:latin typeface="等线" panose="02010600030101010101" pitchFamily="2" charset="-122"/>
                <a:ea typeface="等线" panose="02010600030101010101" pitchFamily="2" charset="-122"/>
              </a:rPr>
              <a:t>中再增加一个成员函数</a:t>
            </a:r>
            <a:r>
              <a:rPr lang="en-US" altLang="zh-CN" sz="2400" dirty="0">
                <a:solidFill>
                  <a:srgbClr val="000000"/>
                </a:solidFill>
                <a:latin typeface="等线" panose="02010600030101010101" pitchFamily="2" charset="-122"/>
                <a:ea typeface="等线" panose="02010600030101010101" pitchFamily="2" charset="-122"/>
              </a:rPr>
              <a:t>volume</a:t>
            </a:r>
            <a:r>
              <a:rPr lang="zh-CN" altLang="en-US" sz="2400" dirty="0">
                <a:solidFill>
                  <a:srgbClr val="000000"/>
                </a:solidFill>
                <a:latin typeface="等线" panose="02010600030101010101" pitchFamily="2" charset="-122"/>
                <a:ea typeface="等线" panose="02010600030101010101" pitchFamily="2" charset="-122"/>
              </a:rPr>
              <a:t>，用以求圆柱体的体积，则该成员函数能否如下实现：</a:t>
            </a:r>
          </a:p>
        </p:txBody>
      </p:sp>
      <p:sp>
        <p:nvSpPr>
          <p:cNvPr id="28681" name="Text Box 1046"/>
          <p:cNvSpPr txBox="1"/>
          <p:nvPr/>
        </p:nvSpPr>
        <p:spPr>
          <a:xfrm>
            <a:off x="191344" y="5220302"/>
            <a:ext cx="4343400" cy="1014730"/>
          </a:xfrm>
          <a:prstGeom prst="rect">
            <a:avLst/>
          </a:prstGeom>
          <a:noFill/>
          <a:ln w="12700">
            <a:solidFill>
              <a:srgbClr val="C00000"/>
            </a:solid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50000"/>
              </a:spcBef>
              <a:buNone/>
            </a:pPr>
            <a:r>
              <a:rPr lang="en-US" altLang="zh-CN" sz="2400" dirty="0">
                <a:solidFill>
                  <a:srgbClr val="000000"/>
                </a:solidFill>
              </a:rPr>
              <a:t>double  Cylinder1::volume()</a:t>
            </a:r>
          </a:p>
          <a:p>
            <a:pPr marL="0" lvl="0" indent="0" algn="just" eaLnBrk="1" hangingPunct="1">
              <a:spcBef>
                <a:spcPct val="50000"/>
              </a:spcBef>
              <a:buNone/>
            </a:pPr>
            <a:r>
              <a:rPr lang="en-US" altLang="zh-CN" sz="2400" dirty="0">
                <a:solidFill>
                  <a:srgbClr val="000000"/>
                </a:solidFill>
              </a:rPr>
              <a:t>{return(3.14*r*r*h);}</a:t>
            </a:r>
          </a:p>
        </p:txBody>
      </p:sp>
      <p:sp>
        <p:nvSpPr>
          <p:cNvPr id="11" name="云形标注 10"/>
          <p:cNvSpPr/>
          <p:nvPr/>
        </p:nvSpPr>
        <p:spPr bwMode="auto">
          <a:xfrm>
            <a:off x="4799856" y="517411"/>
            <a:ext cx="3665489" cy="1183397"/>
          </a:xfrm>
          <a:prstGeom prst="cloudCallout">
            <a:avLst>
              <a:gd name="adj1" fmla="val -62405"/>
              <a:gd name="adj2" fmla="val 90202"/>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eaLnBrk="1" hangingPunct="1">
              <a:lnSpc>
                <a:spcPct val="80000"/>
              </a:lnSpc>
            </a:pPr>
            <a:r>
              <a:rPr lang="en-US" altLang="zh-CN" sz="2000" b="0" dirty="0">
                <a:solidFill>
                  <a:srgbClr val="000000"/>
                </a:solidFill>
              </a:rPr>
              <a:t>public(</a:t>
            </a:r>
            <a:r>
              <a:rPr lang="zh-CN" altLang="en-US" sz="2000" b="0" dirty="0" smtClean="0">
                <a:solidFill>
                  <a:srgbClr val="000000"/>
                </a:solidFill>
                <a:latin typeface="等线" panose="02010600030101010101" pitchFamily="2" charset="-122"/>
                <a:ea typeface="等线" panose="02010600030101010101" pitchFamily="2" charset="-122"/>
              </a:rPr>
              <a:t>公有继承</a:t>
            </a:r>
            <a:r>
              <a:rPr lang="en-US" altLang="zh-CN" sz="2000" b="0" dirty="0" smtClean="0">
                <a:solidFill>
                  <a:srgbClr val="000000"/>
                </a:solidFill>
              </a:rPr>
              <a:t>)</a:t>
            </a:r>
            <a:endParaRPr lang="en-US" altLang="zh-CN" sz="2000" b="0" dirty="0">
              <a:solidFill>
                <a:srgbClr val="000000"/>
              </a:solidFill>
            </a:endParaRPr>
          </a:p>
          <a:p>
            <a:pPr eaLnBrk="1" hangingPunct="1">
              <a:lnSpc>
                <a:spcPct val="80000"/>
              </a:lnSpc>
            </a:pPr>
            <a:r>
              <a:rPr lang="en-US" altLang="zh-CN" sz="2000" b="0" dirty="0">
                <a:solidFill>
                  <a:srgbClr val="000000"/>
                </a:solidFill>
              </a:rPr>
              <a:t>private(</a:t>
            </a:r>
            <a:r>
              <a:rPr lang="zh-CN" altLang="en-US" sz="2000" b="0" dirty="0" smtClean="0">
                <a:solidFill>
                  <a:srgbClr val="000000"/>
                </a:solidFill>
                <a:latin typeface="等线" panose="02010600030101010101" pitchFamily="2" charset="-122"/>
                <a:ea typeface="等线" panose="02010600030101010101" pitchFamily="2" charset="-122"/>
              </a:rPr>
              <a:t>私有</a:t>
            </a:r>
            <a:r>
              <a:rPr lang="zh-CN" altLang="en-US" sz="2000" b="0" dirty="0">
                <a:solidFill>
                  <a:srgbClr val="000000"/>
                </a:solidFill>
                <a:latin typeface="等线" panose="02010600030101010101" pitchFamily="2" charset="-122"/>
                <a:ea typeface="等线" panose="02010600030101010101" pitchFamily="2" charset="-122"/>
              </a:rPr>
              <a:t>继承</a:t>
            </a:r>
            <a:r>
              <a:rPr lang="en-US" altLang="zh-CN" sz="2000" b="0" dirty="0" smtClean="0">
                <a:solidFill>
                  <a:srgbClr val="000000"/>
                </a:solidFill>
                <a:latin typeface="等线" panose="02010600030101010101" pitchFamily="2" charset="-122"/>
                <a:ea typeface="等线" panose="02010600030101010101" pitchFamily="2" charset="-122"/>
              </a:rPr>
              <a:t>)</a:t>
            </a:r>
            <a:endParaRPr lang="en-US" altLang="zh-CN" sz="2000" b="0" dirty="0">
              <a:solidFill>
                <a:srgbClr val="000000"/>
              </a:solidFill>
              <a:latin typeface="等线" panose="02010600030101010101" pitchFamily="2" charset="-122"/>
              <a:ea typeface="等线" panose="02010600030101010101" pitchFamily="2" charset="-122"/>
            </a:endParaRPr>
          </a:p>
          <a:p>
            <a:pPr eaLnBrk="1" hangingPunct="1">
              <a:lnSpc>
                <a:spcPct val="80000"/>
              </a:lnSpc>
            </a:pPr>
            <a:r>
              <a:rPr lang="en-US" altLang="zh-CN" sz="2000" b="0" dirty="0">
                <a:solidFill>
                  <a:srgbClr val="000000"/>
                </a:solidFill>
              </a:rPr>
              <a:t>protected</a:t>
            </a:r>
            <a:r>
              <a:rPr lang="en-US" altLang="zh-CN" sz="2000" b="0" dirty="0">
                <a:solidFill>
                  <a:srgbClr val="000000"/>
                </a:solidFill>
                <a:latin typeface="等线" panose="02010600030101010101" pitchFamily="2" charset="-122"/>
                <a:ea typeface="等线" panose="02010600030101010101" pitchFamily="2" charset="-122"/>
              </a:rPr>
              <a:t>(</a:t>
            </a:r>
            <a:r>
              <a:rPr lang="zh-CN" altLang="en-US" sz="2000" b="0" dirty="0" smtClean="0">
                <a:solidFill>
                  <a:srgbClr val="000000"/>
                </a:solidFill>
                <a:latin typeface="等线" panose="02010600030101010101" pitchFamily="2" charset="-122"/>
                <a:ea typeface="等线" panose="02010600030101010101" pitchFamily="2" charset="-122"/>
              </a:rPr>
              <a:t>保护继承</a:t>
            </a:r>
            <a:r>
              <a:rPr lang="en-US" altLang="zh-CN" sz="2000" b="0" dirty="0" smtClean="0">
                <a:solidFill>
                  <a:srgbClr val="000000"/>
                </a:solidFill>
                <a:latin typeface="等线" panose="02010600030101010101" pitchFamily="2" charset="-122"/>
                <a:ea typeface="等线" panose="02010600030101010101" pitchFamily="2" charset="-122"/>
              </a:rPr>
              <a:t>)</a:t>
            </a:r>
            <a:endParaRPr lang="en-US" altLang="zh-CN" sz="2000" b="0" dirty="0">
              <a:solidFill>
                <a:srgbClr val="000000"/>
              </a:solidFill>
              <a:latin typeface="等线" panose="02010600030101010101" pitchFamily="2" charset="-122"/>
              <a:ea typeface="等线" panose="02010600030101010101" pitchFamily="2" charset="-122"/>
            </a:endParaRPr>
          </a:p>
        </p:txBody>
      </p:sp>
      <p:sp>
        <p:nvSpPr>
          <p:cNvPr id="12" name="云形标注 11"/>
          <p:cNvSpPr/>
          <p:nvPr/>
        </p:nvSpPr>
        <p:spPr bwMode="auto">
          <a:xfrm>
            <a:off x="5879976" y="5296936"/>
            <a:ext cx="4944975" cy="940376"/>
          </a:xfrm>
          <a:prstGeom prst="cloudCallout">
            <a:avLst>
              <a:gd name="adj1" fmla="val -77436"/>
              <a:gd name="adj2" fmla="val 4499"/>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eaLnBrk="1" hangingPunct="1"/>
            <a:endParaRPr lang="en-US" altLang="zh-CN" sz="2000" b="0" dirty="0" smtClean="0">
              <a:solidFill>
                <a:srgbClr val="000000"/>
              </a:solidFill>
            </a:endParaRPr>
          </a:p>
          <a:p>
            <a:pPr lvl="0" eaLnBrk="1" hangingPunct="1"/>
            <a:r>
              <a:rPr lang="zh-CN" altLang="en-US" sz="2000" b="0" dirty="0">
                <a:solidFill>
                  <a:srgbClr val="000000"/>
                </a:solidFill>
                <a:latin typeface="等线" panose="02010600030101010101" pitchFamily="2" charset="-122"/>
                <a:ea typeface="等线" panose="02010600030101010101" pitchFamily="2" charset="-122"/>
              </a:rPr>
              <a:t>错！</a:t>
            </a:r>
            <a:r>
              <a:rPr lang="en-US" altLang="zh-CN" sz="2000" b="0" dirty="0">
                <a:solidFill>
                  <a:srgbClr val="000000"/>
                </a:solidFill>
                <a:latin typeface="等线" panose="02010600030101010101" pitchFamily="2" charset="-122"/>
                <a:ea typeface="等线" panose="02010600030101010101" pitchFamily="2" charset="-122"/>
              </a:rPr>
              <a:t>r</a:t>
            </a:r>
            <a:r>
              <a:rPr lang="zh-CN" altLang="en-US" sz="2000" b="0" dirty="0">
                <a:solidFill>
                  <a:srgbClr val="000000"/>
                </a:solidFill>
                <a:latin typeface="等线" panose="02010600030101010101" pitchFamily="2" charset="-122"/>
                <a:ea typeface="等线" panose="02010600030101010101" pitchFamily="2" charset="-122"/>
              </a:rPr>
              <a:t>是</a:t>
            </a:r>
            <a:r>
              <a:rPr lang="en-US" altLang="zh-CN" sz="2000" b="0" dirty="0">
                <a:solidFill>
                  <a:srgbClr val="000000"/>
                </a:solidFill>
                <a:latin typeface="等线" panose="02010600030101010101" pitchFamily="2" charset="-122"/>
                <a:ea typeface="等线" panose="02010600030101010101" pitchFamily="2" charset="-122"/>
              </a:rPr>
              <a:t>Circle</a:t>
            </a:r>
            <a:r>
              <a:rPr lang="zh-CN" altLang="en-US" sz="2000" b="0" dirty="0">
                <a:solidFill>
                  <a:srgbClr val="000000"/>
                </a:solidFill>
                <a:latin typeface="等线" panose="02010600030101010101" pitchFamily="2" charset="-122"/>
                <a:ea typeface="等线" panose="02010600030101010101" pitchFamily="2" charset="-122"/>
              </a:rPr>
              <a:t>类的私有成员，</a:t>
            </a:r>
          </a:p>
          <a:p>
            <a:pPr lvl="0" eaLnBrk="1" hangingPunct="1"/>
            <a:r>
              <a:rPr lang="zh-CN" altLang="en-US" sz="2000" b="0" dirty="0">
                <a:solidFill>
                  <a:srgbClr val="000000"/>
                </a:solidFill>
                <a:latin typeface="等线" panose="02010600030101010101" pitchFamily="2" charset="-122"/>
                <a:ea typeface="等线" panose="02010600030101010101" pitchFamily="2" charset="-122"/>
              </a:rPr>
              <a:t>不能被派生类访问</a:t>
            </a:r>
          </a:p>
          <a:p>
            <a:pPr lvl="0" algn="ctr" eaLnBrk="1" hangingPunct="1"/>
            <a:endParaRPr lang="zh-CN" altLang="en-US" sz="2000" b="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
          <p:cNvSpPr txBox="1"/>
          <p:nvPr/>
        </p:nvSpPr>
        <p:spPr>
          <a:xfrm>
            <a:off x="623080" y="476250"/>
            <a:ext cx="8497887"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endParaRPr lang="zh-CN" altLang="zh-CN" sz="2400" dirty="0">
              <a:solidFill>
                <a:srgbClr val="000000"/>
              </a:solidFill>
              <a:latin typeface="等线" panose="02010600030101010101" pitchFamily="2" charset="-122"/>
              <a:ea typeface="等线" panose="02010600030101010101" pitchFamily="2" charset="-122"/>
            </a:endParaRPr>
          </a:p>
        </p:txBody>
      </p:sp>
      <p:sp>
        <p:nvSpPr>
          <p:cNvPr id="4099" name="Text Box 5"/>
          <p:cNvSpPr txBox="1"/>
          <p:nvPr/>
        </p:nvSpPr>
        <p:spPr>
          <a:xfrm>
            <a:off x="263352" y="812785"/>
            <a:ext cx="11017224" cy="4478149"/>
          </a:xfrm>
          <a:prstGeom prst="rect">
            <a:avLst/>
          </a:prstGeom>
          <a:noFill/>
          <a:ln w="12700" cap="flat" cmpd="sng">
            <a:solidFill>
              <a:schemeClr val="tx1"/>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lvl="0" eaLnBrk="1" hangingPunct="1">
              <a:spcBef>
                <a:spcPct val="50000"/>
              </a:spcBef>
              <a:buClr>
                <a:srgbClr val="C00000"/>
              </a:buClr>
              <a:buFont typeface="Wingdings" panose="05000000000000000000" pitchFamily="2" charset="2"/>
              <a:buChar char="Ø"/>
            </a:pPr>
            <a:r>
              <a:rPr lang="zh-CN" altLang="en-US" sz="2400" dirty="0" smtClean="0">
                <a:solidFill>
                  <a:srgbClr val="C00000"/>
                </a:solidFill>
                <a:latin typeface="等线" panose="02010600030101010101" pitchFamily="2" charset="-122"/>
                <a:ea typeface="等线" panose="02010600030101010101" pitchFamily="2" charset="-122"/>
              </a:rPr>
              <a:t>封装性（</a:t>
            </a:r>
            <a:r>
              <a:rPr lang="en-US" altLang="zh-CN" sz="2400" dirty="0" smtClean="0">
                <a:solidFill>
                  <a:srgbClr val="C00000"/>
                </a:solidFill>
                <a:latin typeface="等线" panose="02010600030101010101" pitchFamily="2" charset="-122"/>
                <a:ea typeface="等线" panose="02010600030101010101" pitchFamily="2" charset="-122"/>
              </a:rPr>
              <a:t>OOP</a:t>
            </a:r>
            <a:r>
              <a:rPr lang="zh-CN" altLang="en-US" sz="2400" dirty="0">
                <a:solidFill>
                  <a:srgbClr val="C00000"/>
                </a:solidFill>
                <a:latin typeface="等线" panose="02010600030101010101" pitchFamily="2" charset="-122"/>
                <a:ea typeface="等线" panose="02010600030101010101" pitchFamily="2" charset="-122"/>
              </a:rPr>
              <a:t>的基础</a:t>
            </a:r>
            <a:r>
              <a:rPr lang="zh-CN" altLang="en-US" sz="2400" dirty="0" smtClean="0">
                <a:solidFill>
                  <a:srgbClr val="C00000"/>
                </a:solidFill>
                <a:latin typeface="等线" panose="02010600030101010101" pitchFamily="2" charset="-122"/>
                <a:ea typeface="等线" panose="02010600030101010101" pitchFamily="2" charset="-122"/>
              </a:rPr>
              <a:t>）</a:t>
            </a:r>
          </a:p>
          <a:p>
            <a:pPr marL="609600" lvl="0" indent="-609600" eaLnBrk="1" hangingPunct="1">
              <a:spcBef>
                <a:spcPct val="50000"/>
              </a:spcBef>
              <a:buNone/>
            </a:pPr>
            <a:endParaRPr lang="en-US" altLang="zh-CN" sz="2600" dirty="0" smtClean="0">
              <a:solidFill>
                <a:srgbClr val="000000"/>
              </a:solidFill>
              <a:latin typeface="等线" panose="02010600030101010101" pitchFamily="2" charset="-122"/>
              <a:ea typeface="等线" panose="02010600030101010101" pitchFamily="2" charset="-122"/>
            </a:endParaRPr>
          </a:p>
          <a:p>
            <a:pPr marL="609600" lvl="0" indent="-609600" eaLnBrk="1" hangingPunct="1">
              <a:spcBef>
                <a:spcPct val="50000"/>
              </a:spcBef>
              <a:buNone/>
            </a:pPr>
            <a:endParaRPr lang="en-US" altLang="zh-CN" sz="2600" dirty="0">
              <a:solidFill>
                <a:srgbClr val="000000"/>
              </a:solidFill>
              <a:latin typeface="等线" panose="02010600030101010101" pitchFamily="2" charset="-122"/>
              <a:ea typeface="等线" panose="02010600030101010101" pitchFamily="2" charset="-122"/>
            </a:endParaRPr>
          </a:p>
          <a:p>
            <a:pPr marL="609600" lvl="0" indent="-609600" eaLnBrk="1" hangingPunct="1">
              <a:spcBef>
                <a:spcPct val="50000"/>
              </a:spcBef>
              <a:buNone/>
            </a:pPr>
            <a:endParaRPr lang="zh-CN" altLang="en-US" sz="2600" dirty="0">
              <a:solidFill>
                <a:srgbClr val="000000"/>
              </a:solidFill>
              <a:latin typeface="等线" panose="02010600030101010101" pitchFamily="2" charset="-122"/>
              <a:ea typeface="等线" panose="02010600030101010101" pitchFamily="2" charset="-122"/>
            </a:endParaRPr>
          </a:p>
          <a:p>
            <a:pPr eaLnBrk="1" hangingPunct="1">
              <a:spcBef>
                <a:spcPts val="3000"/>
              </a:spcBef>
              <a:spcAft>
                <a:spcPts val="1200"/>
              </a:spcAft>
              <a:buClr>
                <a:srgbClr val="C00000"/>
              </a:buClr>
              <a:buFont typeface="Wingdings" panose="05000000000000000000" pitchFamily="2" charset="2"/>
              <a:buChar char="Ø"/>
            </a:pPr>
            <a:r>
              <a:rPr lang="zh-CN" altLang="en-US" sz="2400" dirty="0">
                <a:solidFill>
                  <a:srgbClr val="C00000"/>
                </a:solidFill>
                <a:latin typeface="等线" panose="02010600030101010101" pitchFamily="2" charset="-122"/>
                <a:ea typeface="等线" panose="02010600030101010101" pitchFamily="2" charset="-122"/>
              </a:rPr>
              <a:t>继承性（</a:t>
            </a:r>
            <a:r>
              <a:rPr lang="en-US" altLang="zh-CN" sz="2400" dirty="0">
                <a:solidFill>
                  <a:srgbClr val="C00000"/>
                </a:solidFill>
                <a:latin typeface="等线" panose="02010600030101010101" pitchFamily="2" charset="-122"/>
                <a:ea typeface="等线" panose="02010600030101010101" pitchFamily="2" charset="-122"/>
              </a:rPr>
              <a:t>OOP</a:t>
            </a:r>
            <a:r>
              <a:rPr lang="zh-CN" altLang="en-US" sz="2400" dirty="0" smtClean="0">
                <a:solidFill>
                  <a:srgbClr val="C00000"/>
                </a:solidFill>
                <a:latin typeface="等线" panose="02010600030101010101" pitchFamily="2" charset="-122"/>
                <a:ea typeface="等线" panose="02010600030101010101" pitchFamily="2" charset="-122"/>
              </a:rPr>
              <a:t>的关键）</a:t>
            </a:r>
            <a:endParaRPr lang="zh-CN" altLang="en-US" sz="2400" dirty="0">
              <a:solidFill>
                <a:srgbClr val="C00000"/>
              </a:solidFill>
              <a:latin typeface="等线" panose="02010600030101010101" pitchFamily="2" charset="-122"/>
              <a:ea typeface="等线" panose="02010600030101010101" pitchFamily="2" charset="-122"/>
            </a:endParaRPr>
          </a:p>
          <a:p>
            <a:pPr eaLnBrk="1" hangingPunct="1">
              <a:spcBef>
                <a:spcPts val="3000"/>
              </a:spcBef>
              <a:buClr>
                <a:srgbClr val="C00000"/>
              </a:buClr>
              <a:buFont typeface="Wingdings" panose="05000000000000000000" pitchFamily="2" charset="2"/>
              <a:buChar char="Ø"/>
            </a:pPr>
            <a:endParaRPr lang="zh-CN" altLang="en-US" sz="2400" dirty="0">
              <a:solidFill>
                <a:srgbClr val="C00000"/>
              </a:solidFill>
              <a:latin typeface="等线" panose="02010600030101010101" pitchFamily="2" charset="-122"/>
              <a:ea typeface="等线" panose="02010600030101010101" pitchFamily="2" charset="-122"/>
            </a:endParaRPr>
          </a:p>
          <a:p>
            <a:pPr eaLnBrk="1" hangingPunct="1">
              <a:spcBef>
                <a:spcPct val="50000"/>
              </a:spcBef>
              <a:buClr>
                <a:srgbClr val="C00000"/>
              </a:buClr>
              <a:buFont typeface="Wingdings" panose="05000000000000000000" pitchFamily="2" charset="2"/>
              <a:buChar char="Ø"/>
            </a:pPr>
            <a:r>
              <a:rPr lang="zh-CN" altLang="en-US" sz="2400" dirty="0">
                <a:solidFill>
                  <a:srgbClr val="C00000"/>
                </a:solidFill>
                <a:latin typeface="等线" panose="02010600030101010101" pitchFamily="2" charset="-122"/>
                <a:ea typeface="等线" panose="02010600030101010101" pitchFamily="2" charset="-122"/>
              </a:rPr>
              <a:t>多态性（</a:t>
            </a:r>
            <a:r>
              <a:rPr lang="en-US" altLang="zh-CN" sz="2400" dirty="0">
                <a:solidFill>
                  <a:srgbClr val="C00000"/>
                </a:solidFill>
                <a:latin typeface="等线" panose="02010600030101010101" pitchFamily="2" charset="-122"/>
                <a:ea typeface="等线" panose="02010600030101010101" pitchFamily="2" charset="-122"/>
              </a:rPr>
              <a:t>OOP</a:t>
            </a:r>
            <a:r>
              <a:rPr lang="zh-CN" altLang="en-US" sz="2400" dirty="0" smtClean="0">
                <a:solidFill>
                  <a:srgbClr val="C00000"/>
                </a:solidFill>
                <a:latin typeface="等线" panose="02010600030101010101" pitchFamily="2" charset="-122"/>
                <a:ea typeface="等线" panose="02010600030101010101" pitchFamily="2" charset="-122"/>
              </a:rPr>
              <a:t>的重要补充）</a:t>
            </a:r>
            <a:endParaRPr lang="zh-CN" altLang="en-US" sz="2400" dirty="0">
              <a:solidFill>
                <a:srgbClr val="C00000"/>
              </a:solidFill>
              <a:latin typeface="等线" panose="02010600030101010101" pitchFamily="2" charset="-122"/>
              <a:ea typeface="等线" panose="02010600030101010101" pitchFamily="2" charset="-122"/>
            </a:endParaRPr>
          </a:p>
        </p:txBody>
      </p:sp>
      <p:sp>
        <p:nvSpPr>
          <p:cNvPr id="4100" name="AutoShape 8"/>
          <p:cNvSpPr/>
          <p:nvPr/>
        </p:nvSpPr>
        <p:spPr>
          <a:xfrm>
            <a:off x="3431367" y="1052513"/>
            <a:ext cx="1584325" cy="647700"/>
          </a:xfrm>
          <a:prstGeom prst="wedgeEllipseCallout">
            <a:avLst>
              <a:gd name="adj1" fmla="val -43750"/>
              <a:gd name="adj2" fmla="val 70000"/>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400" dirty="0">
              <a:solidFill>
                <a:srgbClr val="000000"/>
              </a:solidFill>
              <a:latin typeface="等线" panose="02010600030101010101" pitchFamily="2" charset="-122"/>
              <a:ea typeface="等线" panose="02010600030101010101" pitchFamily="2" charset="-122"/>
            </a:endParaRPr>
          </a:p>
        </p:txBody>
      </p:sp>
      <p:sp>
        <p:nvSpPr>
          <p:cNvPr id="4101" name="AutoShape 9"/>
          <p:cNvSpPr/>
          <p:nvPr/>
        </p:nvSpPr>
        <p:spPr>
          <a:xfrm>
            <a:off x="3504392" y="549275"/>
            <a:ext cx="2447925" cy="1800225"/>
          </a:xfrm>
          <a:prstGeom prst="wedgeEllipseCallout">
            <a:avLst>
              <a:gd name="adj1" fmla="val -43750"/>
              <a:gd name="adj2" fmla="val 70000"/>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400" dirty="0">
              <a:solidFill>
                <a:srgbClr val="000000"/>
              </a:solidFill>
              <a:latin typeface="等线" panose="02010600030101010101" pitchFamily="2" charset="-122"/>
              <a:ea typeface="等线" panose="02010600030101010101" pitchFamily="2" charset="-122"/>
            </a:endParaRPr>
          </a:p>
        </p:txBody>
      </p:sp>
      <p:sp>
        <p:nvSpPr>
          <p:cNvPr id="4102" name="Oval 10"/>
          <p:cNvSpPr/>
          <p:nvPr/>
        </p:nvSpPr>
        <p:spPr>
          <a:xfrm>
            <a:off x="4439430" y="908050"/>
            <a:ext cx="1728787" cy="865188"/>
          </a:xfrm>
          <a:prstGeom prst="ellipse">
            <a:avLst/>
          </a:prstGeom>
          <a:noFill/>
          <a:ln w="9525">
            <a:noFill/>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dirty="0">
              <a:solidFill>
                <a:srgbClr val="000000"/>
              </a:solidFill>
              <a:latin typeface="等线" panose="02010600030101010101" pitchFamily="2" charset="-122"/>
              <a:ea typeface="等线" panose="02010600030101010101" pitchFamily="2" charset="-122"/>
            </a:endParaRPr>
          </a:p>
        </p:txBody>
      </p:sp>
      <p:sp>
        <p:nvSpPr>
          <p:cNvPr id="4103" name="AutoShape 12"/>
          <p:cNvSpPr/>
          <p:nvPr/>
        </p:nvSpPr>
        <p:spPr>
          <a:xfrm>
            <a:off x="4367992" y="1125538"/>
            <a:ext cx="1295400" cy="574675"/>
          </a:xfrm>
          <a:prstGeom prst="wedgeEllipseCallout">
            <a:avLst>
              <a:gd name="adj1" fmla="val -43750"/>
              <a:gd name="adj2" fmla="val 70000"/>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400" dirty="0">
              <a:solidFill>
                <a:srgbClr val="000000"/>
              </a:solidFill>
              <a:latin typeface="等线" panose="02010600030101010101" pitchFamily="2" charset="-122"/>
              <a:ea typeface="等线" panose="02010600030101010101" pitchFamily="2" charset="-122"/>
            </a:endParaRPr>
          </a:p>
        </p:txBody>
      </p:sp>
      <p:sp>
        <p:nvSpPr>
          <p:cNvPr id="4104" name="AutoShape 13"/>
          <p:cNvSpPr/>
          <p:nvPr/>
        </p:nvSpPr>
        <p:spPr>
          <a:xfrm>
            <a:off x="4294967" y="908050"/>
            <a:ext cx="1512888" cy="936625"/>
          </a:xfrm>
          <a:prstGeom prst="wedgeEllipseCallout">
            <a:avLst>
              <a:gd name="adj1" fmla="val -43750"/>
              <a:gd name="adj2" fmla="val 70000"/>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400" dirty="0">
              <a:solidFill>
                <a:srgbClr val="000000"/>
              </a:solidFill>
              <a:latin typeface="等线" panose="02010600030101010101" pitchFamily="2" charset="-122"/>
              <a:ea typeface="等线" panose="02010600030101010101" pitchFamily="2" charset="-122"/>
            </a:endParaRPr>
          </a:p>
        </p:txBody>
      </p:sp>
      <p:sp>
        <p:nvSpPr>
          <p:cNvPr id="4105" name="Text Box 24"/>
          <p:cNvSpPr txBox="1"/>
          <p:nvPr/>
        </p:nvSpPr>
        <p:spPr>
          <a:xfrm>
            <a:off x="1704167" y="1484313"/>
            <a:ext cx="6624638"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endParaRPr lang="zh-CN" altLang="zh-CN" sz="2400" dirty="0">
              <a:solidFill>
                <a:srgbClr val="000000"/>
              </a:solidFill>
              <a:latin typeface="等线" panose="02010600030101010101" pitchFamily="2" charset="-122"/>
              <a:ea typeface="等线" panose="02010600030101010101" pitchFamily="2" charset="-122"/>
            </a:endParaRPr>
          </a:p>
        </p:txBody>
      </p:sp>
      <p:sp>
        <p:nvSpPr>
          <p:cNvPr id="123941" name="Text Box 37" descr="蓝色面巾纸"/>
          <p:cNvSpPr txBox="1"/>
          <p:nvPr/>
        </p:nvSpPr>
        <p:spPr>
          <a:xfrm>
            <a:off x="623397" y="1340768"/>
            <a:ext cx="9793083" cy="193899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eaLnBrk="1" hangingPunct="1">
              <a:spcBef>
                <a:spcPct val="50000"/>
              </a:spcBef>
            </a:pPr>
            <a:r>
              <a:rPr lang="zh-CN" altLang="zh-CN" sz="2400" dirty="0">
                <a:solidFill>
                  <a:srgbClr val="000000"/>
                </a:solidFill>
                <a:latin typeface="等线" panose="02010600030101010101" pitchFamily="2" charset="-122"/>
                <a:ea typeface="等线" panose="02010600030101010101" pitchFamily="2" charset="-122"/>
              </a:rPr>
              <a:t>将对象的数据和对这些数据操作的行为打包在</a:t>
            </a:r>
            <a:r>
              <a:rPr lang="zh-CN" altLang="zh-CN" sz="2400" dirty="0" smtClean="0">
                <a:solidFill>
                  <a:srgbClr val="000000"/>
                </a:solidFill>
                <a:latin typeface="等线" panose="02010600030101010101" pitchFamily="2" charset="-122"/>
                <a:ea typeface="等线" panose="02010600030101010101" pitchFamily="2" charset="-122"/>
              </a:rPr>
              <a:t>一起</a:t>
            </a:r>
            <a:r>
              <a:rPr lang="zh-CN" altLang="en-US" sz="2400" dirty="0" smtClean="0">
                <a:solidFill>
                  <a:srgbClr val="000000"/>
                </a:solidFill>
                <a:latin typeface="等线" panose="02010600030101010101" pitchFamily="2" charset="-122"/>
                <a:ea typeface="等线" panose="02010600030101010101" pitchFamily="2" charset="-122"/>
              </a:rPr>
              <a:t>；</a:t>
            </a:r>
            <a:endParaRPr lang="en-US" altLang="zh-CN" sz="2400" dirty="0" smtClean="0">
              <a:solidFill>
                <a:srgbClr val="000000"/>
              </a:solidFill>
              <a:latin typeface="等线" panose="02010600030101010101" pitchFamily="2" charset="-122"/>
              <a:ea typeface="等线" panose="02010600030101010101" pitchFamily="2" charset="-122"/>
            </a:endParaRPr>
          </a:p>
          <a:p>
            <a:pPr eaLnBrk="1" hangingPunct="1">
              <a:spcBef>
                <a:spcPct val="50000"/>
              </a:spcBef>
            </a:pPr>
            <a:r>
              <a:rPr lang="zh-CN" altLang="zh-CN" sz="2400" dirty="0" smtClean="0">
                <a:solidFill>
                  <a:srgbClr val="000000"/>
                </a:solidFill>
                <a:latin typeface="等线" panose="02010600030101010101" pitchFamily="2" charset="-122"/>
                <a:ea typeface="等线" panose="02010600030101010101" pitchFamily="2" charset="-122"/>
              </a:rPr>
              <a:t>既</a:t>
            </a:r>
            <a:r>
              <a:rPr lang="zh-CN" altLang="zh-CN" sz="2400" dirty="0">
                <a:solidFill>
                  <a:srgbClr val="000000"/>
                </a:solidFill>
                <a:latin typeface="等线" panose="02010600030101010101" pitchFamily="2" charset="-122"/>
                <a:ea typeface="等线" panose="02010600030101010101" pitchFamily="2" charset="-122"/>
              </a:rPr>
              <a:t>可保护对象内部数据不受外界干扰，又</a:t>
            </a:r>
            <a:r>
              <a:rPr lang="zh-CN" altLang="zh-CN" sz="2400" dirty="0" smtClean="0">
                <a:solidFill>
                  <a:srgbClr val="000000"/>
                </a:solidFill>
                <a:latin typeface="等线" panose="02010600030101010101" pitchFamily="2" charset="-122"/>
                <a:ea typeface="等线" panose="02010600030101010101" pitchFamily="2" charset="-122"/>
              </a:rPr>
              <a:t>可使</a:t>
            </a:r>
            <a:r>
              <a:rPr lang="zh-CN" altLang="zh-CN" sz="2400" dirty="0">
                <a:solidFill>
                  <a:srgbClr val="000000"/>
                </a:solidFill>
                <a:latin typeface="等线" panose="02010600030101010101" pitchFamily="2" charset="-122"/>
                <a:ea typeface="等线" panose="02010600030101010101" pitchFamily="2" charset="-122"/>
              </a:rPr>
              <a:t>外部程序使用类对象时只关注该类所具有的功能，而忽略其实现细节。</a:t>
            </a:r>
            <a:endParaRPr lang="en-US" altLang="zh-CN" sz="2400" dirty="0">
              <a:solidFill>
                <a:srgbClr val="000000"/>
              </a:solidFill>
              <a:latin typeface="等线" panose="02010600030101010101" pitchFamily="2" charset="-122"/>
              <a:ea typeface="等线" panose="02010600030101010101" pitchFamily="2" charset="-122"/>
            </a:endParaRPr>
          </a:p>
          <a:p>
            <a:pPr eaLnBrk="1" hangingPunct="1">
              <a:spcBef>
                <a:spcPct val="50000"/>
              </a:spcBef>
            </a:pPr>
            <a:r>
              <a:rPr lang="zh-CN" altLang="en-US" sz="2400" dirty="0">
                <a:solidFill>
                  <a:srgbClr val="000000"/>
                </a:solidFill>
                <a:latin typeface="等线" panose="02010600030101010101" pitchFamily="2" charset="-122"/>
                <a:ea typeface="等线" panose="02010600030101010101" pitchFamily="2" charset="-122"/>
              </a:rPr>
              <a:t>通过类和对象实现对数据的封装，便于程序的</a:t>
            </a:r>
            <a:r>
              <a:rPr lang="zh-CN" altLang="en-US" sz="2400" dirty="0" smtClean="0">
                <a:solidFill>
                  <a:srgbClr val="000000"/>
                </a:solidFill>
                <a:latin typeface="等线" panose="02010600030101010101" pitchFamily="2" charset="-122"/>
                <a:ea typeface="等线" panose="02010600030101010101" pitchFamily="2" charset="-122"/>
              </a:rPr>
              <a:t>修改和维护；</a:t>
            </a:r>
            <a:endParaRPr lang="zh-CN" altLang="en-US" sz="2400" dirty="0">
              <a:solidFill>
                <a:srgbClr val="000000"/>
              </a:solidFill>
              <a:latin typeface="等线" panose="02010600030101010101" pitchFamily="2" charset="-122"/>
              <a:ea typeface="等线" panose="02010600030101010101" pitchFamily="2" charset="-122"/>
            </a:endParaRPr>
          </a:p>
        </p:txBody>
      </p:sp>
      <p:sp>
        <p:nvSpPr>
          <p:cNvPr id="4107" name="Text Box 38"/>
          <p:cNvSpPr txBox="1"/>
          <p:nvPr/>
        </p:nvSpPr>
        <p:spPr>
          <a:xfrm>
            <a:off x="696105" y="3573463"/>
            <a:ext cx="8351837"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endParaRPr lang="zh-CN" altLang="zh-CN" sz="2400" dirty="0">
              <a:solidFill>
                <a:srgbClr val="000000"/>
              </a:solidFill>
              <a:latin typeface="等线" panose="02010600030101010101" pitchFamily="2" charset="-122"/>
              <a:ea typeface="等线" panose="02010600030101010101" pitchFamily="2" charset="-122"/>
            </a:endParaRPr>
          </a:p>
        </p:txBody>
      </p:sp>
      <p:sp>
        <p:nvSpPr>
          <p:cNvPr id="123943" name="Text Box 39" descr="蓝色砂纸"/>
          <p:cNvSpPr txBox="1"/>
          <p:nvPr/>
        </p:nvSpPr>
        <p:spPr>
          <a:xfrm>
            <a:off x="608792" y="3894147"/>
            <a:ext cx="9735680" cy="83099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dirty="0" smtClean="0">
                <a:solidFill>
                  <a:srgbClr val="000000"/>
                </a:solidFill>
                <a:latin typeface="等线" panose="02010600030101010101" pitchFamily="2" charset="-122"/>
                <a:ea typeface="等线" panose="02010600030101010101" pitchFamily="2" charset="-122"/>
              </a:rPr>
              <a:t>利用</a:t>
            </a:r>
            <a:r>
              <a:rPr lang="zh-CN" altLang="en-US" sz="2400" dirty="0">
                <a:solidFill>
                  <a:srgbClr val="000000"/>
                </a:solidFill>
                <a:latin typeface="等线" panose="02010600030101010101" pitchFamily="2" charset="-122"/>
                <a:ea typeface="等线" panose="02010600030101010101" pitchFamily="2" charset="-122"/>
              </a:rPr>
              <a:t>现有类派生出新类的过程称为类</a:t>
            </a:r>
            <a:r>
              <a:rPr lang="zh-CN" altLang="en-US" sz="2400" dirty="0" smtClean="0">
                <a:solidFill>
                  <a:srgbClr val="000000"/>
                </a:solidFill>
                <a:latin typeface="等线" panose="02010600030101010101" pitchFamily="2" charset="-122"/>
                <a:ea typeface="等线" panose="02010600030101010101" pitchFamily="2" charset="-122"/>
              </a:rPr>
              <a:t>继承，继承支持</a:t>
            </a:r>
            <a:r>
              <a:rPr lang="zh-CN" altLang="en-US" sz="2400" dirty="0">
                <a:solidFill>
                  <a:srgbClr val="000000"/>
                </a:solidFill>
                <a:latin typeface="等线" panose="02010600030101010101" pitchFamily="2" charset="-122"/>
                <a:ea typeface="等线" panose="02010600030101010101" pitchFamily="2" charset="-122"/>
              </a:rPr>
              <a:t>代码重用、提供了无限重复利用程序资源的途径、节省程序开发的时间和</a:t>
            </a:r>
            <a:r>
              <a:rPr lang="zh-CN" altLang="en-US" sz="2400" dirty="0" smtClean="0">
                <a:solidFill>
                  <a:srgbClr val="000000"/>
                </a:solidFill>
                <a:latin typeface="等线" panose="02010600030101010101" pitchFamily="2" charset="-122"/>
                <a:ea typeface="等线" panose="02010600030101010101" pitchFamily="2" charset="-122"/>
              </a:rPr>
              <a:t>资源。</a:t>
            </a:r>
            <a:endParaRPr lang="zh-CN" altLang="en-US" sz="2400" dirty="0">
              <a:solidFill>
                <a:srgbClr val="000000"/>
              </a:solidFill>
              <a:latin typeface="等线" panose="02010600030101010101" pitchFamily="2" charset="-122"/>
              <a:ea typeface="等线" panose="02010600030101010101" pitchFamily="2" charset="-122"/>
            </a:endParaRPr>
          </a:p>
        </p:txBody>
      </p:sp>
      <p:sp>
        <p:nvSpPr>
          <p:cNvPr id="123944" name="Text Box 40" descr="蓝色砂纸"/>
          <p:cNvSpPr txBox="1"/>
          <p:nvPr/>
        </p:nvSpPr>
        <p:spPr>
          <a:xfrm>
            <a:off x="568615" y="5369639"/>
            <a:ext cx="9787368" cy="83099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dirty="0">
                <a:solidFill>
                  <a:srgbClr val="000000"/>
                </a:solidFill>
                <a:latin typeface="等线" panose="02010600030101010101" pitchFamily="2" charset="-122"/>
                <a:ea typeface="等线" panose="02010600030101010101" pitchFamily="2" charset="-122"/>
              </a:rPr>
              <a:t>发出同样的消息被不同类型的对象接收时导致完全不同的</a:t>
            </a:r>
            <a:r>
              <a:rPr lang="zh-CN" altLang="en-US" sz="2400" dirty="0" smtClean="0">
                <a:solidFill>
                  <a:srgbClr val="000000"/>
                </a:solidFill>
                <a:latin typeface="等线" panose="02010600030101010101" pitchFamily="2" charset="-122"/>
                <a:ea typeface="等线" panose="02010600030101010101" pitchFamily="2" charset="-122"/>
              </a:rPr>
              <a:t>行为，使程序更加灵活简便。</a:t>
            </a:r>
            <a:endParaRPr lang="zh-CN" altLang="en-US" sz="2400" dirty="0">
              <a:solidFill>
                <a:srgbClr val="000000"/>
              </a:solidFill>
              <a:latin typeface="等线" panose="02010600030101010101" pitchFamily="2" charset="-122"/>
              <a:ea typeface="等线" panose="02010600030101010101" pitchFamily="2" charset="-122"/>
            </a:endParaRPr>
          </a:p>
        </p:txBody>
      </p:sp>
      <p:sp>
        <p:nvSpPr>
          <p:cNvPr id="14" name="Text Box 3"/>
          <p:cNvSpPr txBox="1"/>
          <p:nvPr/>
        </p:nvSpPr>
        <p:spPr>
          <a:xfrm>
            <a:off x="237066" y="96680"/>
            <a:ext cx="4408072" cy="523220"/>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rgbClr val="CC00FF"/>
              </a:buClr>
              <a:buNone/>
            </a:pPr>
            <a:r>
              <a:rPr lang="en-US" altLang="zh-CN" sz="2800" dirty="0" smtClean="0">
                <a:solidFill>
                  <a:srgbClr val="000000"/>
                </a:solidFill>
                <a:latin typeface="等线" panose="02010600030101010101" pitchFamily="2" charset="-122"/>
                <a:ea typeface="等线" panose="02010600030101010101" pitchFamily="2" charset="-122"/>
              </a:rPr>
              <a:t>9.1.2 </a:t>
            </a:r>
            <a:r>
              <a:rPr lang="zh-CN" altLang="en-US" sz="2800" dirty="0" smtClean="0">
                <a:solidFill>
                  <a:srgbClr val="000000"/>
                </a:solidFill>
                <a:latin typeface="等线" panose="02010600030101010101" pitchFamily="2" charset="-122"/>
                <a:ea typeface="等线" panose="02010600030101010101" pitchFamily="2" charset="-122"/>
              </a:rPr>
              <a:t>面向对象的基本特征 </a:t>
            </a:r>
            <a:endParaRPr lang="zh-CN" altLang="en-US" sz="2800" dirty="0">
              <a:solidFill>
                <a:srgbClr val="000000"/>
              </a:solidFill>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39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39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41" grpId="0" animBg="1"/>
      <p:bldP spid="123943" grpId="0" animBg="1"/>
      <p:bldP spid="12394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descr="蓝色砂纸"/>
          <p:cNvSpPr txBox="1"/>
          <p:nvPr/>
        </p:nvSpPr>
        <p:spPr>
          <a:xfrm>
            <a:off x="263352" y="620688"/>
            <a:ext cx="4968552" cy="5170646"/>
          </a:xfrm>
          <a:prstGeom prst="rect">
            <a:avLst/>
          </a:prstGeom>
          <a:noFill/>
          <a:ln w="12700">
            <a:solidFill>
              <a:srgbClr val="C00000"/>
            </a:solid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200" dirty="0">
                <a:solidFill>
                  <a:srgbClr val="000000"/>
                </a:solidFill>
              </a:rPr>
              <a:t>#include  &lt;iostream&gt;</a:t>
            </a:r>
          </a:p>
          <a:p>
            <a:pPr marL="0" lvl="0" indent="0" eaLnBrk="1" hangingPunct="1">
              <a:spcBef>
                <a:spcPct val="0"/>
              </a:spcBef>
              <a:buNone/>
            </a:pPr>
            <a:r>
              <a:rPr lang="en-US" altLang="zh-CN" sz="2200" dirty="0">
                <a:solidFill>
                  <a:srgbClr val="000000"/>
                </a:solidFill>
              </a:rPr>
              <a:t>using  namespace std; </a:t>
            </a:r>
          </a:p>
          <a:p>
            <a:pPr marL="0" lvl="0" indent="0" eaLnBrk="1" hangingPunct="1">
              <a:spcBef>
                <a:spcPct val="0"/>
              </a:spcBef>
              <a:buNone/>
            </a:pPr>
            <a:r>
              <a:rPr lang="en-US" altLang="zh-CN" sz="2200" dirty="0">
                <a:solidFill>
                  <a:srgbClr val="000000"/>
                </a:solidFill>
              </a:rPr>
              <a:t>class Circle</a:t>
            </a:r>
          </a:p>
          <a:p>
            <a:pPr marL="0" lvl="0" indent="0" eaLnBrk="1" hangingPunct="1">
              <a:spcBef>
                <a:spcPct val="0"/>
              </a:spcBef>
              <a:buNone/>
            </a:pPr>
            <a:r>
              <a:rPr lang="en-US" altLang="zh-CN" sz="2200" dirty="0">
                <a:solidFill>
                  <a:srgbClr val="000000"/>
                </a:solidFill>
              </a:rPr>
              <a:t>{private:  </a:t>
            </a:r>
          </a:p>
          <a:p>
            <a:pPr marL="0" lvl="0" indent="0" eaLnBrk="1" hangingPunct="1">
              <a:spcBef>
                <a:spcPct val="0"/>
              </a:spcBef>
              <a:buNone/>
            </a:pPr>
            <a:r>
              <a:rPr lang="en-US" altLang="zh-CN" sz="2200" dirty="0">
                <a:solidFill>
                  <a:srgbClr val="000000"/>
                </a:solidFill>
              </a:rPr>
              <a:t>     double x,y,r; </a:t>
            </a:r>
          </a:p>
          <a:p>
            <a:pPr marL="0" lvl="0" indent="0" eaLnBrk="1" hangingPunct="1">
              <a:spcBef>
                <a:spcPct val="0"/>
              </a:spcBef>
              <a:buNone/>
            </a:pPr>
            <a:r>
              <a:rPr lang="en-US" altLang="zh-CN" sz="2200" dirty="0">
                <a:solidFill>
                  <a:srgbClr val="000000"/>
                </a:solidFill>
              </a:rPr>
              <a:t> public:  </a:t>
            </a:r>
          </a:p>
          <a:p>
            <a:pPr marL="0" lvl="0" indent="0" eaLnBrk="1" hangingPunct="1">
              <a:spcBef>
                <a:spcPct val="0"/>
              </a:spcBef>
              <a:buNone/>
            </a:pPr>
            <a:r>
              <a:rPr lang="en-US" altLang="zh-CN" sz="2200" dirty="0">
                <a:solidFill>
                  <a:srgbClr val="000000"/>
                </a:solidFill>
              </a:rPr>
              <a:t>  void print()</a:t>
            </a:r>
          </a:p>
          <a:p>
            <a:pPr marL="0" lvl="0" indent="0" eaLnBrk="1" hangingPunct="1">
              <a:spcBef>
                <a:spcPct val="0"/>
              </a:spcBef>
              <a:buNone/>
            </a:pPr>
            <a:r>
              <a:rPr lang="en-US" altLang="zh-CN" sz="2200" dirty="0">
                <a:solidFill>
                  <a:srgbClr val="000000"/>
                </a:solidFill>
              </a:rPr>
              <a:t> {cout&lt;&lt;"</a:t>
            </a:r>
            <a:r>
              <a:rPr lang="zh-CN" altLang="en-US" sz="2200" dirty="0">
                <a:solidFill>
                  <a:srgbClr val="000000"/>
                </a:solidFill>
              </a:rPr>
              <a:t>圆心</a:t>
            </a:r>
            <a:r>
              <a:rPr lang="en-US" altLang="zh-CN" sz="2200" dirty="0">
                <a:solidFill>
                  <a:srgbClr val="000000"/>
                </a:solidFill>
              </a:rPr>
              <a:t>:("&lt;&lt;x&lt;&lt;","&lt;&lt;y&lt;&lt;")"; </a:t>
            </a:r>
          </a:p>
          <a:p>
            <a:pPr marL="0" lvl="0" indent="0" eaLnBrk="1" hangingPunct="1">
              <a:spcBef>
                <a:spcPct val="0"/>
              </a:spcBef>
              <a:buNone/>
            </a:pPr>
            <a:r>
              <a:rPr lang="en-US" altLang="zh-CN" sz="2200" dirty="0">
                <a:solidFill>
                  <a:srgbClr val="000000"/>
                </a:solidFill>
              </a:rPr>
              <a:t>  cout&lt;&lt;endl&lt;&lt;"</a:t>
            </a:r>
            <a:r>
              <a:rPr lang="zh-CN" altLang="en-US" sz="2200" dirty="0">
                <a:solidFill>
                  <a:srgbClr val="000000"/>
                </a:solidFill>
              </a:rPr>
              <a:t>半径</a:t>
            </a:r>
            <a:r>
              <a:rPr lang="en-US" altLang="zh-CN" sz="2200" dirty="0">
                <a:solidFill>
                  <a:srgbClr val="000000"/>
                </a:solidFill>
              </a:rPr>
              <a:t>:"&lt;&lt;r&lt;&lt;endl;</a:t>
            </a:r>
          </a:p>
          <a:p>
            <a:pPr marL="0" lvl="0" indent="0" eaLnBrk="1" hangingPunct="1">
              <a:spcBef>
                <a:spcPct val="0"/>
              </a:spcBef>
              <a:buNone/>
            </a:pPr>
            <a:r>
              <a:rPr lang="en-US" altLang="zh-CN" sz="2200" dirty="0">
                <a:solidFill>
                  <a:srgbClr val="000000"/>
                </a:solidFill>
              </a:rPr>
              <a:t>}</a:t>
            </a:r>
          </a:p>
          <a:p>
            <a:pPr marL="0" lvl="0" indent="0" eaLnBrk="1" hangingPunct="1">
              <a:spcBef>
                <a:spcPct val="0"/>
              </a:spcBef>
              <a:buNone/>
            </a:pPr>
            <a:r>
              <a:rPr lang="en-US" altLang="zh-CN" sz="2200" dirty="0">
                <a:solidFill>
                  <a:srgbClr val="000000"/>
                </a:solidFill>
              </a:rPr>
              <a:t> void set(double x1,double y1,double r1)</a:t>
            </a:r>
          </a:p>
          <a:p>
            <a:pPr marL="0" lvl="0" indent="0" eaLnBrk="1" hangingPunct="1">
              <a:spcBef>
                <a:spcPct val="0"/>
              </a:spcBef>
              <a:buNone/>
            </a:pPr>
            <a:r>
              <a:rPr lang="en-US" altLang="zh-CN" sz="2200" dirty="0">
                <a:solidFill>
                  <a:srgbClr val="000000"/>
                </a:solidFill>
              </a:rPr>
              <a:t> { x=x1;  y=y1;   r=r1;	}</a:t>
            </a:r>
          </a:p>
          <a:p>
            <a:pPr marL="0" lvl="0" indent="0" eaLnBrk="1" hangingPunct="1">
              <a:spcBef>
                <a:spcPct val="0"/>
              </a:spcBef>
              <a:buNone/>
            </a:pPr>
            <a:r>
              <a:rPr lang="en-US" altLang="zh-CN" sz="2200" dirty="0">
                <a:solidFill>
                  <a:srgbClr val="000000"/>
                </a:solidFill>
              </a:rPr>
              <a:t> double getr()			 </a:t>
            </a:r>
          </a:p>
          <a:p>
            <a:pPr marL="0" lvl="0" indent="0" eaLnBrk="1" hangingPunct="1">
              <a:spcBef>
                <a:spcPct val="0"/>
              </a:spcBef>
              <a:buNone/>
            </a:pPr>
            <a:r>
              <a:rPr lang="en-US" altLang="zh-CN" sz="2200" dirty="0">
                <a:solidFill>
                  <a:srgbClr val="000000"/>
                </a:solidFill>
              </a:rPr>
              <a:t>{return r;}</a:t>
            </a:r>
          </a:p>
          <a:p>
            <a:pPr marL="0" lvl="0" indent="0" eaLnBrk="1" hangingPunct="1">
              <a:spcBef>
                <a:spcPct val="0"/>
              </a:spcBef>
              <a:buNone/>
            </a:pPr>
            <a:r>
              <a:rPr lang="en-US" altLang="zh-CN" sz="2200" dirty="0">
                <a:solidFill>
                  <a:srgbClr val="000000"/>
                </a:solidFill>
              </a:rPr>
              <a:t>};</a:t>
            </a:r>
          </a:p>
        </p:txBody>
      </p:sp>
      <p:sp>
        <p:nvSpPr>
          <p:cNvPr id="31747" name="Text Box 3" descr="蓝色砂纸"/>
          <p:cNvSpPr txBox="1"/>
          <p:nvPr/>
        </p:nvSpPr>
        <p:spPr>
          <a:xfrm>
            <a:off x="5375920" y="-2240"/>
            <a:ext cx="6696744" cy="6727996"/>
          </a:xfrm>
          <a:prstGeom prst="rect">
            <a:avLst/>
          </a:prstGeom>
          <a:noFill/>
          <a:ln w="12700">
            <a:solidFill>
              <a:srgbClr val="C00000"/>
            </a:solid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80000"/>
              </a:lnSpc>
              <a:spcBef>
                <a:spcPct val="0"/>
              </a:spcBef>
              <a:buNone/>
            </a:pPr>
            <a:r>
              <a:rPr lang="en-US" altLang="zh-CN" sz="2200" dirty="0">
                <a:solidFill>
                  <a:srgbClr val="000000"/>
                </a:solidFill>
              </a:rPr>
              <a:t>class Cylinder1:public Circle</a:t>
            </a:r>
          </a:p>
          <a:p>
            <a:pPr marL="0" lvl="0" indent="0" eaLnBrk="1" hangingPunct="1">
              <a:lnSpc>
                <a:spcPct val="80000"/>
              </a:lnSpc>
              <a:spcBef>
                <a:spcPct val="0"/>
              </a:spcBef>
              <a:buNone/>
            </a:pPr>
            <a:r>
              <a:rPr lang="en-US" altLang="zh-CN" sz="2200" dirty="0">
                <a:solidFill>
                  <a:srgbClr val="000000"/>
                </a:solidFill>
              </a:rPr>
              <a:t>{private:</a:t>
            </a:r>
          </a:p>
          <a:p>
            <a:pPr marL="0" lvl="0" indent="0" eaLnBrk="1" hangingPunct="1">
              <a:lnSpc>
                <a:spcPct val="80000"/>
              </a:lnSpc>
              <a:spcBef>
                <a:spcPct val="0"/>
              </a:spcBef>
              <a:buNone/>
            </a:pPr>
            <a:r>
              <a:rPr lang="en-US" altLang="zh-CN" sz="2200" dirty="0">
                <a:solidFill>
                  <a:srgbClr val="000000"/>
                </a:solidFill>
              </a:rPr>
              <a:t>     double h;</a:t>
            </a:r>
          </a:p>
          <a:p>
            <a:pPr marL="0" lvl="0" indent="0" eaLnBrk="1" hangingPunct="1">
              <a:lnSpc>
                <a:spcPct val="80000"/>
              </a:lnSpc>
              <a:spcBef>
                <a:spcPct val="0"/>
              </a:spcBef>
              <a:buNone/>
            </a:pPr>
            <a:r>
              <a:rPr lang="en-US" altLang="zh-CN" sz="2200" dirty="0">
                <a:solidFill>
                  <a:srgbClr val="000000"/>
                </a:solidFill>
              </a:rPr>
              <a:t> public:</a:t>
            </a:r>
          </a:p>
          <a:p>
            <a:pPr marL="0" lvl="0" indent="0" eaLnBrk="1" hangingPunct="1">
              <a:lnSpc>
                <a:spcPct val="80000"/>
              </a:lnSpc>
              <a:spcBef>
                <a:spcPct val="0"/>
              </a:spcBef>
              <a:buNone/>
            </a:pPr>
            <a:r>
              <a:rPr lang="en-US" altLang="zh-CN" sz="2200" dirty="0">
                <a:solidFill>
                  <a:srgbClr val="000000"/>
                </a:solidFill>
              </a:rPr>
              <a:t>     void print()</a:t>
            </a:r>
          </a:p>
          <a:p>
            <a:pPr marL="0" lvl="0" indent="0" eaLnBrk="1" hangingPunct="1">
              <a:lnSpc>
                <a:spcPct val="80000"/>
              </a:lnSpc>
              <a:spcBef>
                <a:spcPct val="0"/>
              </a:spcBef>
              <a:buNone/>
            </a:pPr>
            <a:r>
              <a:rPr lang="en-US" altLang="zh-CN" sz="2200" dirty="0">
                <a:solidFill>
                  <a:srgbClr val="000000"/>
                </a:solidFill>
              </a:rPr>
              <a:t>     {Circle::print(); </a:t>
            </a:r>
          </a:p>
          <a:p>
            <a:pPr marL="0" lvl="0" indent="0" eaLnBrk="1" hangingPunct="1">
              <a:lnSpc>
                <a:spcPct val="80000"/>
              </a:lnSpc>
              <a:spcBef>
                <a:spcPct val="0"/>
              </a:spcBef>
              <a:buNone/>
            </a:pPr>
            <a:r>
              <a:rPr lang="en-US" altLang="zh-CN" sz="2200" dirty="0">
                <a:solidFill>
                  <a:srgbClr val="000000"/>
                </a:solidFill>
              </a:rPr>
              <a:t>       cout&lt;&lt;"</a:t>
            </a:r>
            <a:r>
              <a:rPr lang="zh-CN" altLang="en-US" sz="2200" dirty="0">
                <a:solidFill>
                  <a:srgbClr val="000000"/>
                </a:solidFill>
              </a:rPr>
              <a:t>圆柱高</a:t>
            </a:r>
            <a:r>
              <a:rPr lang="en-US" altLang="zh-CN" sz="2200" dirty="0">
                <a:solidFill>
                  <a:srgbClr val="000000"/>
                </a:solidFill>
              </a:rPr>
              <a:t>:"&lt;&lt;h&lt;&lt;endl;</a:t>
            </a:r>
          </a:p>
          <a:p>
            <a:pPr marL="0" lvl="0" indent="0" eaLnBrk="1" hangingPunct="1">
              <a:lnSpc>
                <a:spcPct val="80000"/>
              </a:lnSpc>
              <a:spcBef>
                <a:spcPct val="0"/>
              </a:spcBef>
              <a:buNone/>
            </a:pPr>
            <a:r>
              <a:rPr lang="en-US" altLang="zh-CN" sz="2200" dirty="0">
                <a:solidFill>
                  <a:srgbClr val="000000"/>
                </a:solidFill>
              </a:rPr>
              <a:t>     }</a:t>
            </a:r>
          </a:p>
          <a:p>
            <a:pPr marL="0" lvl="0" indent="0" eaLnBrk="1" hangingPunct="1">
              <a:lnSpc>
                <a:spcPct val="80000"/>
              </a:lnSpc>
              <a:spcBef>
                <a:spcPct val="0"/>
              </a:spcBef>
              <a:buNone/>
            </a:pPr>
            <a:r>
              <a:rPr lang="en-US" altLang="zh-CN" sz="2200" dirty="0">
                <a:solidFill>
                  <a:srgbClr val="000000"/>
                </a:solidFill>
              </a:rPr>
              <a:t>    void set(double x1,double </a:t>
            </a:r>
            <a:r>
              <a:rPr lang="en-US" altLang="zh-CN" sz="2200" dirty="0" smtClean="0">
                <a:solidFill>
                  <a:srgbClr val="000000"/>
                </a:solidFill>
              </a:rPr>
              <a:t>y1,double </a:t>
            </a:r>
            <a:r>
              <a:rPr lang="en-US" altLang="zh-CN" sz="2200" dirty="0">
                <a:solidFill>
                  <a:srgbClr val="000000"/>
                </a:solidFill>
              </a:rPr>
              <a:t>r1,double h1)</a:t>
            </a:r>
          </a:p>
          <a:p>
            <a:pPr marL="0" lvl="0" indent="0" eaLnBrk="1" hangingPunct="1">
              <a:lnSpc>
                <a:spcPct val="80000"/>
              </a:lnSpc>
              <a:spcBef>
                <a:spcPct val="0"/>
              </a:spcBef>
              <a:buNone/>
            </a:pPr>
            <a:r>
              <a:rPr lang="en-US" altLang="zh-CN" sz="2200" dirty="0">
                <a:solidFill>
                  <a:srgbClr val="000000"/>
                </a:solidFill>
              </a:rPr>
              <a:t>     {  Circle::set(x1,y1,r1);  </a:t>
            </a:r>
          </a:p>
          <a:p>
            <a:pPr marL="0" lvl="0" indent="0" eaLnBrk="1" hangingPunct="1">
              <a:lnSpc>
                <a:spcPct val="80000"/>
              </a:lnSpc>
              <a:spcBef>
                <a:spcPct val="0"/>
              </a:spcBef>
              <a:buNone/>
            </a:pPr>
            <a:r>
              <a:rPr lang="en-US" altLang="zh-CN" sz="2200" dirty="0">
                <a:solidFill>
                  <a:srgbClr val="000000"/>
                </a:solidFill>
              </a:rPr>
              <a:t>         h=h1;}</a:t>
            </a:r>
          </a:p>
          <a:p>
            <a:pPr marL="0" lvl="0" indent="0" eaLnBrk="1" hangingPunct="1">
              <a:lnSpc>
                <a:spcPct val="80000"/>
              </a:lnSpc>
              <a:spcBef>
                <a:spcPct val="0"/>
              </a:spcBef>
              <a:buNone/>
            </a:pPr>
            <a:r>
              <a:rPr lang="en-US" altLang="zh-CN" sz="2200" dirty="0">
                <a:solidFill>
                  <a:srgbClr val="000000"/>
                </a:solidFill>
              </a:rPr>
              <a:t>    double volume()</a:t>
            </a:r>
          </a:p>
          <a:p>
            <a:pPr marL="0" lvl="0" indent="0" eaLnBrk="1" hangingPunct="1">
              <a:lnSpc>
                <a:spcPct val="80000"/>
              </a:lnSpc>
              <a:spcBef>
                <a:spcPct val="0"/>
              </a:spcBef>
              <a:buNone/>
            </a:pPr>
            <a:r>
              <a:rPr lang="en-US" altLang="zh-CN" sz="2200" dirty="0">
                <a:solidFill>
                  <a:srgbClr val="000000"/>
                </a:solidFill>
              </a:rPr>
              <a:t>    {double R=getr();        </a:t>
            </a:r>
          </a:p>
          <a:p>
            <a:pPr marL="0" lvl="0" indent="0" eaLnBrk="1" hangingPunct="1">
              <a:lnSpc>
                <a:spcPct val="80000"/>
              </a:lnSpc>
              <a:spcBef>
                <a:spcPct val="0"/>
              </a:spcBef>
              <a:buNone/>
            </a:pPr>
            <a:r>
              <a:rPr lang="en-US" altLang="zh-CN" sz="2200" dirty="0">
                <a:solidFill>
                  <a:srgbClr val="000000"/>
                </a:solidFill>
              </a:rPr>
              <a:t>       return(3.14*R*R*h);</a:t>
            </a:r>
          </a:p>
          <a:p>
            <a:pPr marL="0" lvl="0" indent="0" eaLnBrk="1" hangingPunct="1">
              <a:lnSpc>
                <a:spcPct val="80000"/>
              </a:lnSpc>
              <a:spcBef>
                <a:spcPct val="0"/>
              </a:spcBef>
              <a:buNone/>
            </a:pPr>
            <a:r>
              <a:rPr lang="en-US" altLang="zh-CN" sz="2200" dirty="0">
                <a:solidFill>
                  <a:srgbClr val="000000"/>
                </a:solidFill>
              </a:rPr>
              <a:t>     }</a:t>
            </a:r>
          </a:p>
          <a:p>
            <a:pPr marL="0" lvl="0" indent="0" eaLnBrk="1" hangingPunct="1">
              <a:lnSpc>
                <a:spcPct val="80000"/>
              </a:lnSpc>
              <a:spcBef>
                <a:spcPct val="0"/>
              </a:spcBef>
              <a:buNone/>
            </a:pPr>
            <a:r>
              <a:rPr lang="en-US" altLang="zh-CN" sz="2200" dirty="0">
                <a:solidFill>
                  <a:srgbClr val="000000"/>
                </a:solidFill>
              </a:rPr>
              <a:t>};</a:t>
            </a:r>
          </a:p>
          <a:p>
            <a:pPr marL="0" lvl="0" indent="0" eaLnBrk="1" hangingPunct="1">
              <a:lnSpc>
                <a:spcPct val="80000"/>
              </a:lnSpc>
              <a:spcBef>
                <a:spcPct val="0"/>
              </a:spcBef>
              <a:buNone/>
            </a:pPr>
            <a:r>
              <a:rPr lang="en-US" altLang="zh-CN" sz="2200" dirty="0">
                <a:solidFill>
                  <a:srgbClr val="000000"/>
                </a:solidFill>
              </a:rPr>
              <a:t>int main()</a:t>
            </a:r>
          </a:p>
          <a:p>
            <a:pPr marL="0" lvl="0" indent="0" eaLnBrk="1" hangingPunct="1">
              <a:lnSpc>
                <a:spcPct val="80000"/>
              </a:lnSpc>
              <a:spcBef>
                <a:spcPct val="0"/>
              </a:spcBef>
              <a:buNone/>
            </a:pPr>
            <a:r>
              <a:rPr lang="en-US" altLang="zh-CN" sz="2200" dirty="0">
                <a:solidFill>
                  <a:srgbClr val="000000"/>
                </a:solidFill>
              </a:rPr>
              <a:t>{Cylinder1 p;</a:t>
            </a:r>
          </a:p>
          <a:p>
            <a:pPr marL="0" lvl="0" indent="0" eaLnBrk="1" hangingPunct="1">
              <a:lnSpc>
                <a:spcPct val="80000"/>
              </a:lnSpc>
              <a:spcBef>
                <a:spcPct val="0"/>
              </a:spcBef>
              <a:buNone/>
            </a:pPr>
            <a:r>
              <a:rPr lang="en-US" altLang="zh-CN" sz="2200" dirty="0">
                <a:solidFill>
                  <a:srgbClr val="000000"/>
                </a:solidFill>
              </a:rPr>
              <a:t> p.set(0,0,2,3);</a:t>
            </a:r>
          </a:p>
          <a:p>
            <a:pPr marL="0" lvl="0" indent="0" eaLnBrk="1" hangingPunct="1">
              <a:lnSpc>
                <a:spcPct val="80000"/>
              </a:lnSpc>
              <a:spcBef>
                <a:spcPct val="0"/>
              </a:spcBef>
              <a:buNone/>
            </a:pPr>
            <a:r>
              <a:rPr lang="en-US" altLang="zh-CN" sz="2200" dirty="0">
                <a:solidFill>
                  <a:srgbClr val="000000"/>
                </a:solidFill>
              </a:rPr>
              <a:t> p.print();</a:t>
            </a:r>
          </a:p>
          <a:p>
            <a:pPr marL="0" lvl="0" indent="0" eaLnBrk="1" hangingPunct="1">
              <a:lnSpc>
                <a:spcPct val="80000"/>
              </a:lnSpc>
              <a:spcBef>
                <a:spcPct val="0"/>
              </a:spcBef>
              <a:buNone/>
            </a:pPr>
            <a:r>
              <a:rPr lang="en-US" altLang="zh-CN" sz="2200" dirty="0">
                <a:solidFill>
                  <a:srgbClr val="000000"/>
                </a:solidFill>
              </a:rPr>
              <a:t> cout&lt;&lt;"volume="&lt;&lt;p.volume(); </a:t>
            </a:r>
          </a:p>
          <a:p>
            <a:pPr marL="0" lvl="0" indent="0" eaLnBrk="1" hangingPunct="1">
              <a:spcBef>
                <a:spcPct val="0"/>
              </a:spcBef>
              <a:buNone/>
            </a:pPr>
            <a:r>
              <a:rPr lang="en-US" altLang="zh-CN" sz="2200" dirty="0">
                <a:solidFill>
                  <a:srgbClr val="000000"/>
                </a:solidFill>
              </a:rPr>
              <a:t>  system("pause");</a:t>
            </a:r>
          </a:p>
          <a:p>
            <a:pPr marL="0" lvl="0" indent="0" eaLnBrk="1" hangingPunct="1">
              <a:spcBef>
                <a:spcPct val="0"/>
              </a:spcBef>
              <a:buNone/>
            </a:pPr>
            <a:r>
              <a:rPr lang="en-US" altLang="zh-CN" sz="2200" dirty="0">
                <a:solidFill>
                  <a:srgbClr val="000000"/>
                </a:solidFill>
              </a:rPr>
              <a:t>  return 0;</a:t>
            </a:r>
          </a:p>
          <a:p>
            <a:pPr marL="0" lvl="0" indent="0" eaLnBrk="1" hangingPunct="1">
              <a:lnSpc>
                <a:spcPct val="80000"/>
              </a:lnSpc>
              <a:spcBef>
                <a:spcPct val="0"/>
              </a:spcBef>
              <a:buNone/>
            </a:pPr>
            <a:r>
              <a:rPr lang="en-US" altLang="zh-CN" sz="2200" dirty="0">
                <a:solidFill>
                  <a:srgbClr val="000000"/>
                </a:solidFill>
              </a:rPr>
              <a:t>}</a:t>
            </a:r>
          </a:p>
        </p:txBody>
      </p:sp>
      <p:sp>
        <p:nvSpPr>
          <p:cNvPr id="31752" name="Text Box 8"/>
          <p:cNvSpPr txBox="1"/>
          <p:nvPr/>
        </p:nvSpPr>
        <p:spPr>
          <a:xfrm>
            <a:off x="191344" y="-2240"/>
            <a:ext cx="5791200" cy="46037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solidFill>
                  <a:srgbClr val="000000"/>
                </a:solidFill>
                <a:latin typeface="等线" panose="02010600030101010101" pitchFamily="2" charset="-122"/>
                <a:ea typeface="等线" panose="02010600030101010101" pitchFamily="2" charset="-122"/>
              </a:rPr>
              <a:t>[</a:t>
            </a:r>
            <a:r>
              <a:rPr lang="zh-CN" altLang="en-US" sz="2400" dirty="0" smtClean="0">
                <a:solidFill>
                  <a:srgbClr val="000000"/>
                </a:solidFill>
                <a:latin typeface="等线" panose="02010600030101010101" pitchFamily="2" charset="-122"/>
                <a:ea typeface="等线" panose="02010600030101010101" pitchFamily="2" charset="-122"/>
              </a:rPr>
              <a:t>例</a:t>
            </a:r>
            <a:r>
              <a:rPr lang="en-US" altLang="zh-CN" sz="2400" dirty="0" smtClean="0">
                <a:solidFill>
                  <a:srgbClr val="000000"/>
                </a:solidFill>
                <a:latin typeface="等线" panose="02010600030101010101" pitchFamily="2" charset="-122"/>
                <a:ea typeface="等线" panose="02010600030101010101" pitchFamily="2" charset="-122"/>
              </a:rPr>
              <a:t>9.11]</a:t>
            </a:r>
            <a:r>
              <a:rPr lang="zh-CN" altLang="en-US" sz="2400" dirty="0">
                <a:solidFill>
                  <a:srgbClr val="000000"/>
                </a:solidFill>
                <a:latin typeface="等线" panose="02010600030101010101" pitchFamily="2" charset="-122"/>
                <a:ea typeface="等线" panose="02010600030101010101" pitchFamily="2" charset="-122"/>
              </a:rPr>
              <a:t>派生类示例程序</a:t>
            </a:r>
          </a:p>
        </p:txBody>
      </p:sp>
      <p:sp>
        <p:nvSpPr>
          <p:cNvPr id="9" name="云形标注 8"/>
          <p:cNvSpPr/>
          <p:nvPr/>
        </p:nvSpPr>
        <p:spPr bwMode="auto">
          <a:xfrm>
            <a:off x="942256" y="5791335"/>
            <a:ext cx="3929608" cy="734010"/>
          </a:xfrm>
          <a:prstGeom prst="cloudCallout">
            <a:avLst>
              <a:gd name="adj1" fmla="val -38078"/>
              <a:gd name="adj2" fmla="val -132970"/>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eaLnBrk="1" hangingPunct="1"/>
            <a:r>
              <a:rPr lang="zh-CN" altLang="en-US" sz="2000" b="0" dirty="0">
                <a:solidFill>
                  <a:srgbClr val="000000"/>
                </a:solidFill>
                <a:latin typeface="等线" panose="02010600030101010101" pitchFamily="2" charset="-122"/>
                <a:ea typeface="等线" panose="02010600030101010101" pitchFamily="2" charset="-122"/>
              </a:rPr>
              <a:t>该</a:t>
            </a:r>
            <a:r>
              <a:rPr lang="zh-CN" altLang="en-US" sz="2000" b="0" dirty="0" smtClean="0">
                <a:solidFill>
                  <a:srgbClr val="000000"/>
                </a:solidFill>
                <a:latin typeface="等线" panose="02010600030101010101" pitchFamily="2" charset="-122"/>
                <a:ea typeface="等线" panose="02010600030101010101" pitchFamily="2" charset="-122"/>
              </a:rPr>
              <a:t>函数为</a:t>
            </a:r>
            <a:r>
              <a:rPr lang="zh-CN" altLang="en-US" sz="2000" b="0" dirty="0">
                <a:solidFill>
                  <a:srgbClr val="000000"/>
                </a:solidFill>
                <a:latin typeface="等线" panose="02010600030101010101" pitchFamily="2" charset="-122"/>
                <a:ea typeface="等线" panose="02010600030101010101" pitchFamily="2" charset="-122"/>
              </a:rPr>
              <a:t>派生类能使用半径提供一个接口</a:t>
            </a:r>
            <a:r>
              <a:rPr lang="zh-CN" altLang="en-US" sz="2000" b="0" dirty="0">
                <a:solidFill>
                  <a:srgbClr val="000000"/>
                </a:solidFill>
              </a:rPr>
              <a:t> </a:t>
            </a:r>
          </a:p>
        </p:txBody>
      </p:sp>
      <p:sp>
        <p:nvSpPr>
          <p:cNvPr id="10" name="云形标注 9"/>
          <p:cNvSpPr/>
          <p:nvPr/>
        </p:nvSpPr>
        <p:spPr bwMode="auto">
          <a:xfrm>
            <a:off x="8904312" y="3193427"/>
            <a:ext cx="2835460" cy="595613"/>
          </a:xfrm>
          <a:prstGeom prst="cloudCallout">
            <a:avLst>
              <a:gd name="adj1" fmla="val -84839"/>
              <a:gd name="adj2" fmla="val -26320"/>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algn="ctr" eaLnBrk="1" hangingPunct="1"/>
            <a:r>
              <a:rPr lang="zh-CN" altLang="en-US" sz="2000" b="0" dirty="0">
                <a:solidFill>
                  <a:srgbClr val="000000"/>
                </a:solidFill>
                <a:latin typeface="等线" panose="02010600030101010101" pitchFamily="2" charset="-122"/>
                <a:ea typeface="等线" panose="02010600030101010101" pitchFamily="2" charset="-122"/>
              </a:rPr>
              <a:t>派生类可访问基类公有成员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4"/>
          <p:cNvSpPr txBox="1"/>
          <p:nvPr/>
        </p:nvSpPr>
        <p:spPr>
          <a:xfrm>
            <a:off x="191344" y="109180"/>
            <a:ext cx="10657184" cy="2139047"/>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dirty="0">
                <a:solidFill>
                  <a:srgbClr val="000000"/>
                </a:solidFill>
                <a:latin typeface="等线" panose="02010600030101010101" pitchFamily="2" charset="-122"/>
                <a:ea typeface="等线" panose="02010600030101010101" pitchFamily="2" charset="-122"/>
              </a:rPr>
              <a:t>3</a:t>
            </a:r>
            <a:r>
              <a:rPr lang="en-US" altLang="zh-CN" sz="2800" dirty="0" smtClean="0">
                <a:solidFill>
                  <a:srgbClr val="000000"/>
                </a:solidFill>
                <a:latin typeface="等线" panose="02010600030101010101" pitchFamily="2" charset="-122"/>
                <a:ea typeface="等线" panose="02010600030101010101" pitchFamily="2" charset="-122"/>
              </a:rPr>
              <a:t>.</a:t>
            </a:r>
            <a:r>
              <a:rPr lang="zh-CN" altLang="en-US" sz="2800" dirty="0" smtClean="0">
                <a:solidFill>
                  <a:srgbClr val="000000"/>
                </a:solidFill>
                <a:latin typeface="等线" panose="02010600030101010101" pitchFamily="2" charset="-122"/>
                <a:ea typeface="等线" panose="02010600030101010101" pitchFamily="2" charset="-122"/>
              </a:rPr>
              <a:t>派生类的构造函数</a:t>
            </a:r>
            <a:endParaRPr lang="en-US" altLang="zh-CN" sz="2800" dirty="0" smtClean="0">
              <a:solidFill>
                <a:srgbClr val="000000"/>
              </a:solidFill>
              <a:latin typeface="等线" panose="02010600030101010101" pitchFamily="2" charset="-122"/>
              <a:ea typeface="等线" panose="02010600030101010101" pitchFamily="2" charset="-122"/>
            </a:endParaRPr>
          </a:p>
          <a:p>
            <a:pPr marL="0" lvl="0" indent="0" eaLnBrk="1" hangingPunct="1">
              <a:spcBef>
                <a:spcPct val="50000"/>
              </a:spcBef>
              <a:buNone/>
            </a:pPr>
            <a:r>
              <a:rPr lang="zh-CN" altLang="en-US" sz="2200" dirty="0" smtClean="0">
                <a:solidFill>
                  <a:srgbClr val="000000"/>
                </a:solidFill>
                <a:ea typeface="等线" panose="02010600030101010101" pitchFamily="2" charset="-122"/>
              </a:rPr>
              <a:t>派生</a:t>
            </a:r>
            <a:r>
              <a:rPr lang="zh-CN" altLang="en-US" sz="2200" dirty="0">
                <a:solidFill>
                  <a:srgbClr val="000000"/>
                </a:solidFill>
                <a:ea typeface="等线" panose="02010600030101010101" pitchFamily="2" charset="-122"/>
              </a:rPr>
              <a:t>类的构造函数除了</a:t>
            </a:r>
            <a:r>
              <a:rPr lang="zh-CN" altLang="en-US" sz="2200" dirty="0" smtClean="0">
                <a:solidFill>
                  <a:srgbClr val="000000"/>
                </a:solidFill>
                <a:ea typeface="等线" panose="02010600030101010101" pitchFamily="2" charset="-122"/>
              </a:rPr>
              <a:t>对自身的</a:t>
            </a:r>
            <a:r>
              <a:rPr lang="zh-CN" altLang="en-US" sz="2200" dirty="0">
                <a:solidFill>
                  <a:srgbClr val="000000"/>
                </a:solidFill>
                <a:ea typeface="等线" panose="02010600030101010101" pitchFamily="2" charset="-122"/>
              </a:rPr>
              <a:t>数据成员初始化外，还负责调用基类构造</a:t>
            </a:r>
            <a:r>
              <a:rPr lang="zh-CN" altLang="en-US" sz="2200" dirty="0" smtClean="0">
                <a:solidFill>
                  <a:srgbClr val="000000"/>
                </a:solidFill>
                <a:ea typeface="等线" panose="02010600030101010101" pitchFamily="2" charset="-122"/>
              </a:rPr>
              <a:t>函数。</a:t>
            </a:r>
            <a:endParaRPr lang="en-US" altLang="zh-CN" sz="2200" dirty="0" smtClean="0">
              <a:solidFill>
                <a:srgbClr val="000000"/>
              </a:solidFill>
              <a:ea typeface="等线" panose="02010600030101010101" pitchFamily="2" charset="-122"/>
            </a:endParaRPr>
          </a:p>
          <a:p>
            <a:pPr marL="0" lvl="0" indent="0" eaLnBrk="1" hangingPunct="1">
              <a:spcBef>
                <a:spcPct val="50000"/>
              </a:spcBef>
              <a:buNone/>
            </a:pPr>
            <a:r>
              <a:rPr lang="zh-CN" altLang="en-US" sz="2400" b="1" dirty="0" smtClean="0">
                <a:solidFill>
                  <a:srgbClr val="C00000"/>
                </a:solidFill>
                <a:ea typeface="等线" panose="02010600030101010101" pitchFamily="2" charset="-122"/>
              </a:rPr>
              <a:t>格式</a:t>
            </a:r>
            <a:r>
              <a:rPr lang="zh-CN" altLang="en-US" sz="2400" b="1" dirty="0">
                <a:solidFill>
                  <a:srgbClr val="C00000"/>
                </a:solidFill>
                <a:ea typeface="等线" panose="02010600030101010101" pitchFamily="2" charset="-122"/>
              </a:rPr>
              <a:t>：</a:t>
            </a:r>
          </a:p>
          <a:p>
            <a:pPr marL="0" lvl="0" indent="0" eaLnBrk="1" hangingPunct="1">
              <a:spcBef>
                <a:spcPct val="50000"/>
              </a:spcBef>
              <a:buNone/>
            </a:pPr>
            <a:endParaRPr lang="zh-CN" altLang="en-US" sz="2400" dirty="0">
              <a:solidFill>
                <a:srgbClr val="000000"/>
              </a:solidFill>
              <a:ea typeface="等线" panose="02010600030101010101" pitchFamily="2" charset="-122"/>
            </a:endParaRPr>
          </a:p>
        </p:txBody>
      </p:sp>
      <p:sp>
        <p:nvSpPr>
          <p:cNvPr id="32771" name="Text Box 5"/>
          <p:cNvSpPr txBox="1"/>
          <p:nvPr/>
        </p:nvSpPr>
        <p:spPr>
          <a:xfrm>
            <a:off x="1055440" y="1751066"/>
            <a:ext cx="8382000" cy="829945"/>
          </a:xfrm>
          <a:prstGeom prst="rect">
            <a:avLst/>
          </a:prstGeom>
          <a:noFill/>
          <a:ln w="12700">
            <a:solidFill>
              <a:srgbClr val="C00000"/>
            </a:solid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400" dirty="0">
                <a:solidFill>
                  <a:srgbClr val="000000"/>
                </a:solidFill>
                <a:latin typeface="等线" panose="02010600030101010101" pitchFamily="2" charset="-122"/>
                <a:ea typeface="等线" panose="02010600030101010101" pitchFamily="2" charset="-122"/>
              </a:rPr>
              <a:t>派生类名</a:t>
            </a:r>
            <a:r>
              <a:rPr lang="en-US" altLang="zh-CN" sz="2400" dirty="0">
                <a:solidFill>
                  <a:srgbClr val="000000"/>
                </a:solidFill>
                <a:latin typeface="等线" panose="02010600030101010101" pitchFamily="2" charset="-122"/>
                <a:ea typeface="等线" panose="02010600030101010101" pitchFamily="2" charset="-122"/>
              </a:rPr>
              <a:t>(</a:t>
            </a:r>
            <a:r>
              <a:rPr lang="zh-CN" altLang="en-US" sz="2400" dirty="0">
                <a:solidFill>
                  <a:srgbClr val="000000"/>
                </a:solidFill>
                <a:latin typeface="等线" panose="02010600030101010101" pitchFamily="2" charset="-122"/>
                <a:ea typeface="等线" panose="02010600030101010101" pitchFamily="2" charset="-122"/>
              </a:rPr>
              <a:t>派生类构造函数总参数表</a:t>
            </a:r>
            <a:r>
              <a:rPr lang="en-US" altLang="zh-CN" sz="2400" dirty="0">
                <a:solidFill>
                  <a:srgbClr val="000000"/>
                </a:solidFill>
                <a:latin typeface="等线" panose="02010600030101010101" pitchFamily="2" charset="-122"/>
                <a:ea typeface="等线" panose="02010600030101010101" pitchFamily="2" charset="-122"/>
              </a:rPr>
              <a:t>):</a:t>
            </a:r>
            <a:r>
              <a:rPr lang="zh-CN" altLang="en-US" sz="2400" dirty="0">
                <a:solidFill>
                  <a:srgbClr val="000000"/>
                </a:solidFill>
                <a:latin typeface="等线" panose="02010600030101010101" pitchFamily="2" charset="-122"/>
                <a:ea typeface="等线" panose="02010600030101010101" pitchFamily="2" charset="-122"/>
              </a:rPr>
              <a:t>基类构造函数</a:t>
            </a:r>
            <a:r>
              <a:rPr lang="en-US" altLang="zh-CN" sz="2400" dirty="0">
                <a:solidFill>
                  <a:srgbClr val="000000"/>
                </a:solidFill>
                <a:latin typeface="等线" panose="02010600030101010101" pitchFamily="2" charset="-122"/>
                <a:ea typeface="等线" panose="02010600030101010101" pitchFamily="2" charset="-122"/>
              </a:rPr>
              <a:t>(</a:t>
            </a:r>
            <a:r>
              <a:rPr lang="zh-CN" altLang="en-US" sz="2400" dirty="0">
                <a:solidFill>
                  <a:srgbClr val="000000"/>
                </a:solidFill>
                <a:latin typeface="等线" panose="02010600030101010101" pitchFamily="2" charset="-122"/>
                <a:ea typeface="等线" panose="02010600030101010101" pitchFamily="2" charset="-122"/>
              </a:rPr>
              <a:t>参数表</a:t>
            </a:r>
            <a:r>
              <a:rPr lang="en-US" altLang="zh-CN" sz="2400" dirty="0">
                <a:solidFill>
                  <a:srgbClr val="000000"/>
                </a:solidFill>
                <a:latin typeface="等线" panose="02010600030101010101" pitchFamily="2" charset="-122"/>
                <a:ea typeface="等线" panose="02010600030101010101" pitchFamily="2" charset="-122"/>
              </a:rPr>
              <a:t>1)</a:t>
            </a:r>
          </a:p>
          <a:p>
            <a:pPr marL="0" lvl="0" indent="0" algn="ctr"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  </a:t>
            </a:r>
            <a:r>
              <a:rPr lang="zh-CN" altLang="en-US" sz="2400" dirty="0">
                <a:solidFill>
                  <a:srgbClr val="000000"/>
                </a:solidFill>
                <a:latin typeface="等线" panose="02010600030101010101" pitchFamily="2" charset="-122"/>
                <a:ea typeface="等线" panose="02010600030101010101" pitchFamily="2" charset="-122"/>
              </a:rPr>
              <a:t>　</a:t>
            </a:r>
            <a:r>
              <a:rPr lang="en-US" altLang="zh-CN" sz="2400" dirty="0">
                <a:solidFill>
                  <a:srgbClr val="000000"/>
                </a:solidFill>
                <a:latin typeface="等线" panose="02010600030101010101" pitchFamily="2" charset="-122"/>
                <a:ea typeface="等线" panose="02010600030101010101" pitchFamily="2" charset="-122"/>
              </a:rPr>
              <a:t>{&lt;</a:t>
            </a:r>
            <a:r>
              <a:rPr lang="zh-CN" altLang="en-US" sz="2400" dirty="0">
                <a:solidFill>
                  <a:srgbClr val="000000"/>
                </a:solidFill>
                <a:latin typeface="等线" panose="02010600030101010101" pitchFamily="2" charset="-122"/>
                <a:ea typeface="等线" panose="02010600030101010101" pitchFamily="2" charset="-122"/>
              </a:rPr>
              <a:t>派生类中数据成员初始化</a:t>
            </a:r>
            <a:r>
              <a:rPr lang="en-US" altLang="zh-CN" sz="2400" dirty="0">
                <a:solidFill>
                  <a:srgbClr val="000000"/>
                </a:solidFill>
                <a:latin typeface="等线" panose="02010600030101010101" pitchFamily="2" charset="-122"/>
                <a:ea typeface="等线" panose="02010600030101010101" pitchFamily="2" charset="-122"/>
              </a:rPr>
              <a:t>&gt;};</a:t>
            </a:r>
          </a:p>
        </p:txBody>
      </p:sp>
      <p:sp>
        <p:nvSpPr>
          <p:cNvPr id="32772" name="Text Box 6"/>
          <p:cNvSpPr txBox="1"/>
          <p:nvPr/>
        </p:nvSpPr>
        <p:spPr>
          <a:xfrm>
            <a:off x="262781" y="4833580"/>
            <a:ext cx="8713788" cy="46037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rgbClr val="000000"/>
                </a:solidFill>
              </a:rPr>
              <a:t>        </a:t>
            </a:r>
          </a:p>
        </p:txBody>
      </p:sp>
      <p:sp>
        <p:nvSpPr>
          <p:cNvPr id="32773" name="Text Box 7"/>
          <p:cNvSpPr txBox="1"/>
          <p:nvPr/>
        </p:nvSpPr>
        <p:spPr>
          <a:xfrm>
            <a:off x="201376" y="2954118"/>
            <a:ext cx="10863176" cy="2277547"/>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ts val="600"/>
              </a:spcBef>
              <a:buClr>
                <a:srgbClr val="C00000"/>
              </a:buClr>
              <a:buFont typeface="Wingdings" panose="05000000000000000000" pitchFamily="2" charset="2"/>
              <a:buChar char="Ø"/>
            </a:pPr>
            <a:r>
              <a:rPr lang="zh-CN" altLang="en-US" sz="2200" dirty="0">
                <a:solidFill>
                  <a:srgbClr val="000000"/>
                </a:solidFill>
                <a:latin typeface="等线" panose="02010600030101010101" pitchFamily="2" charset="-122"/>
                <a:ea typeface="等线" panose="02010600030101010101" pitchFamily="2" charset="-122"/>
              </a:rPr>
              <a:t>基类中有缺省的构造函数或没定义构造函数，则派生类构造函数的定义中可省略对基类构造函数的调用，而隐式调用缺省构造函数。</a:t>
            </a:r>
          </a:p>
          <a:p>
            <a:pPr marL="0" lvl="0" indent="0" eaLnBrk="1" hangingPunct="1">
              <a:lnSpc>
                <a:spcPct val="120000"/>
              </a:lnSpc>
              <a:spcBef>
                <a:spcPts val="600"/>
              </a:spcBef>
              <a:buClr>
                <a:srgbClr val="C00000"/>
              </a:buClr>
              <a:buFont typeface="Wingdings" panose="05000000000000000000" pitchFamily="2" charset="2"/>
              <a:buChar char="Ø"/>
            </a:pPr>
            <a:r>
              <a:rPr lang="zh-CN" altLang="en-US" sz="2200" dirty="0">
                <a:solidFill>
                  <a:srgbClr val="000000"/>
                </a:solidFill>
                <a:latin typeface="等线" panose="02010600030101010101" pitchFamily="2" charset="-122"/>
                <a:ea typeface="等线" panose="02010600030101010101" pitchFamily="2" charset="-122"/>
              </a:rPr>
              <a:t>基类构造函数中，只有有参的构造函数，则派生类构造函数中必须 调用基类构造函数，提供将参数传递给基类构造函数的途径</a:t>
            </a:r>
          </a:p>
          <a:p>
            <a:pPr marL="0" lvl="0" indent="0" eaLnBrk="1" hangingPunct="1">
              <a:lnSpc>
                <a:spcPct val="120000"/>
              </a:lnSpc>
              <a:spcBef>
                <a:spcPts val="600"/>
              </a:spcBef>
              <a:buClr>
                <a:srgbClr val="C00000"/>
              </a:buClr>
              <a:buFont typeface="Wingdings" panose="05000000000000000000" pitchFamily="2" charset="2"/>
              <a:buChar char="Ø"/>
            </a:pPr>
            <a:r>
              <a:rPr lang="zh-CN" altLang="en-US" sz="2200" dirty="0">
                <a:solidFill>
                  <a:srgbClr val="000000"/>
                </a:solidFill>
                <a:latin typeface="等线" panose="02010600030101010101" pitchFamily="2" charset="-122"/>
                <a:ea typeface="等线" panose="02010600030101010101" pitchFamily="2" charset="-122"/>
              </a:rPr>
              <a:t>派生类构造函数的调用顺序为先基类，后派生类</a:t>
            </a:r>
            <a:r>
              <a:rPr lang="zh-CN" altLang="en-US" sz="2200" dirty="0" smtClean="0">
                <a:solidFill>
                  <a:srgbClr val="000000"/>
                </a:solidFill>
                <a:latin typeface="等线" panose="02010600030101010101" pitchFamily="2" charset="-122"/>
                <a:ea typeface="等线" panose="02010600030101010101" pitchFamily="2" charset="-122"/>
              </a:rPr>
              <a:t>。</a:t>
            </a:r>
            <a:endParaRPr lang="zh-CN" altLang="en-US" sz="2200" dirty="0">
              <a:solidFill>
                <a:srgbClr val="000000"/>
              </a:solidFill>
              <a:latin typeface="等线" panose="02010600030101010101" pitchFamily="2" charset="-122"/>
              <a:ea typeface="等线" panose="02010600030101010101" pitchFamily="2" charset="-122"/>
            </a:endParaRPr>
          </a:p>
        </p:txBody>
      </p:sp>
      <p:sp>
        <p:nvSpPr>
          <p:cNvPr id="32774" name="Rectangle 9"/>
          <p:cNvSpPr/>
          <p:nvPr/>
        </p:nvSpPr>
        <p:spPr>
          <a:xfrm>
            <a:off x="187224" y="2528540"/>
            <a:ext cx="1101090" cy="4603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400" dirty="0">
                <a:solidFill>
                  <a:srgbClr val="000000"/>
                </a:solidFill>
                <a:ea typeface="等线" panose="02010600030101010101" pitchFamily="2" charset="-122"/>
              </a:rPr>
              <a:t>说明：</a:t>
            </a:r>
          </a:p>
        </p:txBody>
      </p:sp>
      <p:sp>
        <p:nvSpPr>
          <p:cNvPr id="7" name="Text Box 4"/>
          <p:cNvSpPr txBox="1"/>
          <p:nvPr/>
        </p:nvSpPr>
        <p:spPr>
          <a:xfrm>
            <a:off x="191344" y="5373216"/>
            <a:ext cx="10873208" cy="1489639"/>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dirty="0" smtClean="0">
                <a:solidFill>
                  <a:srgbClr val="000000"/>
                </a:solidFill>
                <a:latin typeface="等线" panose="02010600030101010101" pitchFamily="2" charset="-122"/>
                <a:ea typeface="等线" panose="02010600030101010101" pitchFamily="2" charset="-122"/>
              </a:rPr>
              <a:t>4.</a:t>
            </a:r>
            <a:r>
              <a:rPr lang="zh-CN" altLang="en-US" sz="2800" dirty="0" smtClean="0">
                <a:solidFill>
                  <a:srgbClr val="000000"/>
                </a:solidFill>
                <a:latin typeface="等线" panose="02010600030101010101" pitchFamily="2" charset="-122"/>
                <a:ea typeface="等线" panose="02010600030101010101" pitchFamily="2" charset="-122"/>
              </a:rPr>
              <a:t>析</a:t>
            </a:r>
            <a:r>
              <a:rPr lang="zh-CN" altLang="en-US" sz="2800" dirty="0">
                <a:solidFill>
                  <a:srgbClr val="000000"/>
                </a:solidFill>
                <a:latin typeface="等线" panose="02010600030101010101" pitchFamily="2" charset="-122"/>
                <a:ea typeface="等线" panose="02010600030101010101" pitchFamily="2" charset="-122"/>
              </a:rPr>
              <a:t>构函数</a:t>
            </a:r>
          </a:p>
          <a:p>
            <a:pPr marL="0" indent="0" algn="just" eaLnBrk="1" hangingPunct="1">
              <a:lnSpc>
                <a:spcPct val="120000"/>
              </a:lnSpc>
              <a:spcBef>
                <a:spcPts val="1200"/>
              </a:spcBef>
              <a:buNone/>
            </a:pPr>
            <a:r>
              <a:rPr lang="zh-CN" altLang="en-US" sz="2200" dirty="0" smtClean="0">
                <a:solidFill>
                  <a:srgbClr val="000000"/>
                </a:solidFill>
                <a:ea typeface="等线" panose="02010600030101010101" pitchFamily="2" charset="-122"/>
              </a:rPr>
              <a:t>当</a:t>
            </a:r>
            <a:r>
              <a:rPr lang="zh-CN" altLang="en-US" sz="2200" dirty="0">
                <a:solidFill>
                  <a:srgbClr val="000000"/>
                </a:solidFill>
                <a:ea typeface="等线" panose="02010600030101010101" pitchFamily="2" charset="-122"/>
              </a:rPr>
              <a:t>对象被删除时，派生类的析构函数被执行，同时基类的析构函数也将被调用</a:t>
            </a:r>
            <a:r>
              <a:rPr lang="zh-CN" altLang="en-US" sz="2200" dirty="0" smtClean="0">
                <a:solidFill>
                  <a:srgbClr val="000000"/>
                </a:solidFill>
                <a:ea typeface="等线" panose="02010600030101010101" pitchFamily="2" charset="-122"/>
              </a:rPr>
              <a:t>。</a:t>
            </a:r>
            <a:r>
              <a:rPr lang="zh-CN" altLang="en-US" sz="2200" dirty="0">
                <a:solidFill>
                  <a:srgbClr val="000000"/>
                </a:solidFill>
                <a:latin typeface="等线" panose="02010600030101010101" pitchFamily="2" charset="-122"/>
                <a:ea typeface="等线" panose="02010600030101010101" pitchFamily="2" charset="-122"/>
              </a:rPr>
              <a:t>派生类析构函数的执行顺序为先派生类，后基类。 </a:t>
            </a:r>
            <a:endParaRPr lang="zh-CN" altLang="en-US" sz="2200" dirty="0" smtClean="0">
              <a:solidFill>
                <a:srgbClr val="000000"/>
              </a:solidFill>
              <a:ea typeface="等线" panose="0201060003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descr="蓝色砂纸"/>
          <p:cNvSpPr txBox="1"/>
          <p:nvPr/>
        </p:nvSpPr>
        <p:spPr>
          <a:xfrm>
            <a:off x="191344" y="609600"/>
            <a:ext cx="5980856" cy="5447645"/>
          </a:xfrm>
          <a:prstGeom prst="rect">
            <a:avLst/>
          </a:prstGeom>
          <a:noFill/>
          <a:ln w="12700">
            <a:solidFill>
              <a:srgbClr val="C00000"/>
            </a:solid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dirty="0">
                <a:solidFill>
                  <a:srgbClr val="000000"/>
                </a:solidFill>
              </a:rPr>
              <a:t>#include  &lt;iostream&gt;</a:t>
            </a:r>
          </a:p>
          <a:p>
            <a:pPr marL="0" lvl="0" indent="0" eaLnBrk="1" hangingPunct="1">
              <a:spcBef>
                <a:spcPct val="0"/>
              </a:spcBef>
              <a:buNone/>
            </a:pPr>
            <a:r>
              <a:rPr lang="en-US" altLang="zh-CN" sz="2000" dirty="0">
                <a:solidFill>
                  <a:srgbClr val="000000"/>
                </a:solidFill>
              </a:rPr>
              <a:t>using  namespace std; </a:t>
            </a:r>
          </a:p>
          <a:p>
            <a:pPr marL="0" lvl="0" indent="0" eaLnBrk="1" hangingPunct="1">
              <a:spcBef>
                <a:spcPct val="0"/>
              </a:spcBef>
              <a:buNone/>
            </a:pPr>
            <a:r>
              <a:rPr lang="en-US" altLang="zh-CN" sz="2200" dirty="0">
                <a:solidFill>
                  <a:srgbClr val="000000"/>
                </a:solidFill>
              </a:rPr>
              <a:t>class Staff</a:t>
            </a:r>
          </a:p>
          <a:p>
            <a:pPr marL="0" lvl="0" indent="0" eaLnBrk="1" hangingPunct="1">
              <a:spcBef>
                <a:spcPct val="0"/>
              </a:spcBef>
              <a:buNone/>
            </a:pPr>
            <a:r>
              <a:rPr lang="en-US" altLang="zh-CN" sz="2200" dirty="0">
                <a:solidFill>
                  <a:srgbClr val="000000"/>
                </a:solidFill>
              </a:rPr>
              <a:t>{private:</a:t>
            </a:r>
          </a:p>
          <a:p>
            <a:pPr marL="0" lvl="0" indent="0" eaLnBrk="1" hangingPunct="1">
              <a:spcBef>
                <a:spcPct val="0"/>
              </a:spcBef>
              <a:buNone/>
            </a:pPr>
            <a:r>
              <a:rPr lang="en-US" altLang="zh-CN" sz="2200" dirty="0">
                <a:solidFill>
                  <a:srgbClr val="000000"/>
                </a:solidFill>
              </a:rPr>
              <a:t>	 char name[30];</a:t>
            </a:r>
          </a:p>
          <a:p>
            <a:pPr marL="0" lvl="0" indent="0" eaLnBrk="1" hangingPunct="1">
              <a:spcBef>
                <a:spcPct val="0"/>
              </a:spcBef>
              <a:buNone/>
            </a:pPr>
            <a:r>
              <a:rPr lang="en-US" altLang="zh-CN" sz="2200" dirty="0">
                <a:solidFill>
                  <a:srgbClr val="000000"/>
                </a:solidFill>
              </a:rPr>
              <a:t>	 char sex;</a:t>
            </a:r>
          </a:p>
          <a:p>
            <a:pPr marL="0" lvl="0" indent="0" eaLnBrk="1" hangingPunct="1">
              <a:spcBef>
                <a:spcPct val="0"/>
              </a:spcBef>
              <a:buNone/>
            </a:pPr>
            <a:r>
              <a:rPr lang="en-US" altLang="zh-CN" sz="2200" dirty="0">
                <a:solidFill>
                  <a:srgbClr val="000000"/>
                </a:solidFill>
              </a:rPr>
              <a:t>	 float wage; </a:t>
            </a:r>
          </a:p>
          <a:p>
            <a:pPr marL="0" lvl="0" indent="0" eaLnBrk="1" hangingPunct="1">
              <a:spcBef>
                <a:spcPct val="0"/>
              </a:spcBef>
              <a:buNone/>
            </a:pPr>
            <a:r>
              <a:rPr lang="en-US" altLang="zh-CN" sz="2200" dirty="0">
                <a:solidFill>
                  <a:srgbClr val="000000"/>
                </a:solidFill>
              </a:rPr>
              <a:t>public:</a:t>
            </a:r>
          </a:p>
          <a:p>
            <a:pPr marL="0" lvl="0" indent="0" eaLnBrk="1" hangingPunct="1">
              <a:spcBef>
                <a:spcPct val="0"/>
              </a:spcBef>
              <a:buNone/>
            </a:pPr>
            <a:r>
              <a:rPr lang="en-US" altLang="zh-CN" sz="2200" dirty="0">
                <a:solidFill>
                  <a:srgbClr val="000000"/>
                </a:solidFill>
              </a:rPr>
              <a:t> </a:t>
            </a:r>
            <a:r>
              <a:rPr lang="en-US" altLang="zh-CN" sz="2200" dirty="0" smtClean="0">
                <a:solidFill>
                  <a:srgbClr val="000000"/>
                </a:solidFill>
              </a:rPr>
              <a:t>         void </a:t>
            </a:r>
            <a:r>
              <a:rPr lang="en-US" altLang="zh-CN" sz="2200" dirty="0">
                <a:solidFill>
                  <a:srgbClr val="000000"/>
                </a:solidFill>
              </a:rPr>
              <a:t>display()</a:t>
            </a:r>
          </a:p>
          <a:p>
            <a:pPr marL="0" lvl="0" indent="0" eaLnBrk="1" hangingPunct="1">
              <a:spcBef>
                <a:spcPct val="0"/>
              </a:spcBef>
              <a:buNone/>
            </a:pPr>
            <a:r>
              <a:rPr lang="en-US" altLang="zh-CN" sz="2200" dirty="0" smtClean="0">
                <a:solidFill>
                  <a:srgbClr val="000000"/>
                </a:solidFill>
              </a:rPr>
              <a:t>         {</a:t>
            </a:r>
            <a:r>
              <a:rPr lang="en-US" altLang="zh-CN" sz="2000" dirty="0" err="1" smtClean="0">
                <a:solidFill>
                  <a:srgbClr val="000000"/>
                </a:solidFill>
              </a:rPr>
              <a:t>cout</a:t>
            </a:r>
            <a:r>
              <a:rPr lang="en-US" altLang="zh-CN" sz="2000" dirty="0" smtClean="0">
                <a:solidFill>
                  <a:srgbClr val="000000"/>
                </a:solidFill>
              </a:rPr>
              <a:t>&lt;&lt;name&lt;&lt;":"&lt;&lt;sex&lt;&lt;", " &lt;&lt;age&lt;&lt;</a:t>
            </a:r>
            <a:r>
              <a:rPr lang="en-US" altLang="zh-CN" sz="2000" dirty="0" err="1" smtClean="0">
                <a:solidFill>
                  <a:srgbClr val="000000"/>
                </a:solidFill>
              </a:rPr>
              <a:t>endl</a:t>
            </a:r>
            <a:r>
              <a:rPr lang="en-US" altLang="zh-CN" sz="2000" dirty="0" smtClean="0">
                <a:solidFill>
                  <a:srgbClr val="000000"/>
                </a:solidFill>
              </a:rPr>
              <a:t>;</a:t>
            </a:r>
            <a:r>
              <a:rPr lang="en-US" altLang="zh-CN" sz="2200" dirty="0" smtClean="0">
                <a:solidFill>
                  <a:srgbClr val="000000"/>
                </a:solidFill>
              </a:rPr>
              <a:t> </a:t>
            </a:r>
            <a:r>
              <a:rPr lang="en-US" altLang="zh-CN" sz="2200" dirty="0">
                <a:solidFill>
                  <a:srgbClr val="000000"/>
                </a:solidFill>
              </a:rPr>
              <a:t>}</a:t>
            </a:r>
          </a:p>
          <a:p>
            <a:pPr marL="0" lvl="0" indent="0" eaLnBrk="1" hangingPunct="1">
              <a:spcBef>
                <a:spcPct val="0"/>
              </a:spcBef>
              <a:buNone/>
            </a:pPr>
            <a:r>
              <a:rPr lang="en-US" altLang="zh-CN" sz="2200" dirty="0">
                <a:solidFill>
                  <a:srgbClr val="000000"/>
                </a:solidFill>
              </a:rPr>
              <a:t>         </a:t>
            </a:r>
            <a:r>
              <a:rPr lang="en-US" altLang="zh-CN" sz="2200" dirty="0" smtClean="0">
                <a:solidFill>
                  <a:srgbClr val="000000"/>
                </a:solidFill>
              </a:rPr>
              <a:t>Staff(char </a:t>
            </a:r>
            <a:r>
              <a:rPr lang="en-US" altLang="zh-CN" sz="2200" dirty="0">
                <a:solidFill>
                  <a:srgbClr val="000000"/>
                </a:solidFill>
              </a:rPr>
              <a:t>*n,char s,float w)</a:t>
            </a:r>
          </a:p>
          <a:p>
            <a:pPr marL="0" lvl="0" indent="0" eaLnBrk="1" hangingPunct="1">
              <a:spcBef>
                <a:spcPct val="0"/>
              </a:spcBef>
              <a:buNone/>
            </a:pPr>
            <a:r>
              <a:rPr lang="en-US" altLang="zh-CN" sz="2200" dirty="0">
                <a:solidFill>
                  <a:srgbClr val="000000"/>
                </a:solidFill>
              </a:rPr>
              <a:t> </a:t>
            </a:r>
            <a:r>
              <a:rPr lang="en-US" altLang="zh-CN" sz="2200" dirty="0" smtClean="0">
                <a:solidFill>
                  <a:srgbClr val="000000"/>
                </a:solidFill>
              </a:rPr>
              <a:t>        { </a:t>
            </a:r>
          </a:p>
          <a:p>
            <a:pPr marL="0" lvl="0" indent="0" eaLnBrk="1" hangingPunct="1">
              <a:spcBef>
                <a:spcPct val="0"/>
              </a:spcBef>
              <a:buNone/>
            </a:pPr>
            <a:r>
              <a:rPr lang="en-US" altLang="zh-CN" sz="2200" dirty="0">
                <a:solidFill>
                  <a:srgbClr val="000000"/>
                </a:solidFill>
              </a:rPr>
              <a:t> </a:t>
            </a:r>
            <a:r>
              <a:rPr lang="en-US" altLang="zh-CN" sz="2200" dirty="0" smtClean="0">
                <a:solidFill>
                  <a:srgbClr val="000000"/>
                </a:solidFill>
              </a:rPr>
              <a:t>              </a:t>
            </a:r>
            <a:r>
              <a:rPr lang="en-US" altLang="zh-CN" sz="2200" dirty="0" err="1" smtClean="0">
                <a:solidFill>
                  <a:srgbClr val="000000"/>
                </a:solidFill>
              </a:rPr>
              <a:t>strcpy</a:t>
            </a:r>
            <a:r>
              <a:rPr lang="en-US" altLang="zh-CN" sz="2200" dirty="0" smtClean="0">
                <a:solidFill>
                  <a:srgbClr val="000000"/>
                </a:solidFill>
              </a:rPr>
              <a:t>(</a:t>
            </a:r>
            <a:r>
              <a:rPr lang="en-US" altLang="zh-CN" sz="2200" dirty="0" err="1" smtClean="0">
                <a:solidFill>
                  <a:srgbClr val="000000"/>
                </a:solidFill>
              </a:rPr>
              <a:t>name,n</a:t>
            </a:r>
            <a:r>
              <a:rPr lang="en-US" altLang="zh-CN" sz="2200" dirty="0">
                <a:solidFill>
                  <a:srgbClr val="000000"/>
                </a:solidFill>
              </a:rPr>
              <a:t>);</a:t>
            </a:r>
          </a:p>
          <a:p>
            <a:pPr marL="0" lvl="0" indent="0" eaLnBrk="1" hangingPunct="1">
              <a:spcBef>
                <a:spcPct val="0"/>
              </a:spcBef>
              <a:buNone/>
            </a:pPr>
            <a:r>
              <a:rPr lang="en-US" altLang="zh-CN" sz="2200" dirty="0">
                <a:solidFill>
                  <a:srgbClr val="000000"/>
                </a:solidFill>
              </a:rPr>
              <a:t>	  sex=s;  wage=w;</a:t>
            </a:r>
          </a:p>
          <a:p>
            <a:pPr marL="0" lvl="0" indent="0" eaLnBrk="1" hangingPunct="1">
              <a:spcBef>
                <a:spcPct val="0"/>
              </a:spcBef>
              <a:buNone/>
            </a:pPr>
            <a:r>
              <a:rPr lang="en-US" altLang="zh-CN" sz="2200" dirty="0">
                <a:solidFill>
                  <a:srgbClr val="000000"/>
                </a:solidFill>
              </a:rPr>
              <a:t> </a:t>
            </a:r>
            <a:r>
              <a:rPr lang="en-US" altLang="zh-CN" sz="2200" dirty="0" smtClean="0">
                <a:solidFill>
                  <a:srgbClr val="000000"/>
                </a:solidFill>
              </a:rPr>
              <a:t>        }</a:t>
            </a:r>
            <a:endParaRPr lang="en-US" altLang="zh-CN" sz="2200" dirty="0">
              <a:solidFill>
                <a:srgbClr val="000000"/>
              </a:solidFill>
            </a:endParaRPr>
          </a:p>
          <a:p>
            <a:pPr marL="0" lvl="0" indent="0" eaLnBrk="1" hangingPunct="1">
              <a:spcBef>
                <a:spcPct val="0"/>
              </a:spcBef>
              <a:buNone/>
            </a:pPr>
            <a:r>
              <a:rPr lang="en-US" altLang="zh-CN" sz="2200" dirty="0">
                <a:solidFill>
                  <a:srgbClr val="000000"/>
                </a:solidFill>
              </a:rPr>
              <a:t>};</a:t>
            </a:r>
          </a:p>
        </p:txBody>
      </p:sp>
      <p:sp>
        <p:nvSpPr>
          <p:cNvPr id="33795" name="Text Box 3" descr="蓝色砂纸"/>
          <p:cNvSpPr txBox="1"/>
          <p:nvPr/>
        </p:nvSpPr>
        <p:spPr>
          <a:xfrm>
            <a:off x="6248400" y="609600"/>
            <a:ext cx="5896272" cy="6369685"/>
          </a:xfrm>
          <a:prstGeom prst="rect">
            <a:avLst/>
          </a:prstGeom>
          <a:noFill/>
          <a:ln w="12700">
            <a:solidFill>
              <a:srgbClr val="C00000"/>
            </a:solid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200" dirty="0">
                <a:solidFill>
                  <a:srgbClr val="000000"/>
                </a:solidFill>
              </a:rPr>
              <a:t>class Staff1:public Staff</a:t>
            </a:r>
          </a:p>
          <a:p>
            <a:pPr marL="0" lvl="0" indent="0" eaLnBrk="1" hangingPunct="1">
              <a:spcBef>
                <a:spcPct val="0"/>
              </a:spcBef>
              <a:buNone/>
            </a:pPr>
            <a:r>
              <a:rPr lang="en-US" altLang="zh-CN" sz="2200" dirty="0">
                <a:solidFill>
                  <a:srgbClr val="000000"/>
                </a:solidFill>
              </a:rPr>
              <a:t>{private:</a:t>
            </a:r>
          </a:p>
          <a:p>
            <a:pPr marL="0" lvl="0" indent="0" eaLnBrk="1" hangingPunct="1">
              <a:spcBef>
                <a:spcPct val="0"/>
              </a:spcBef>
              <a:buNone/>
            </a:pPr>
            <a:r>
              <a:rPr lang="en-US" altLang="zh-CN" sz="2200" dirty="0">
                <a:solidFill>
                  <a:srgbClr val="000000"/>
                </a:solidFill>
              </a:rPr>
              <a:t>    int wt;</a:t>
            </a:r>
          </a:p>
          <a:p>
            <a:pPr marL="0" lvl="0" indent="0" eaLnBrk="1" hangingPunct="1">
              <a:spcBef>
                <a:spcPct val="0"/>
              </a:spcBef>
              <a:buNone/>
            </a:pPr>
            <a:r>
              <a:rPr lang="en-US" altLang="zh-CN" sz="2200" dirty="0">
                <a:solidFill>
                  <a:srgbClr val="000000"/>
                </a:solidFill>
              </a:rPr>
              <a:t>public:</a:t>
            </a:r>
          </a:p>
          <a:p>
            <a:pPr marL="0" lvl="0" indent="0" eaLnBrk="1" hangingPunct="1">
              <a:spcBef>
                <a:spcPct val="0"/>
              </a:spcBef>
              <a:buNone/>
            </a:pPr>
            <a:r>
              <a:rPr lang="en-US" altLang="zh-CN" sz="1800" dirty="0">
                <a:solidFill>
                  <a:srgbClr val="000000"/>
                </a:solidFill>
              </a:rPr>
              <a:t>Staff1(char *n,char s,float w,int t):Staff(n,s,w)</a:t>
            </a:r>
          </a:p>
          <a:p>
            <a:pPr marL="0" lvl="0" indent="0" eaLnBrk="1" hangingPunct="1">
              <a:spcBef>
                <a:spcPct val="0"/>
              </a:spcBef>
              <a:buNone/>
            </a:pPr>
            <a:r>
              <a:rPr lang="en-US" altLang="zh-CN" sz="2200" dirty="0">
                <a:solidFill>
                  <a:srgbClr val="000000"/>
                </a:solidFill>
              </a:rPr>
              <a:t>	{wt=t;}</a:t>
            </a:r>
          </a:p>
          <a:p>
            <a:pPr marL="0" lvl="0" indent="0" eaLnBrk="1" hangingPunct="1">
              <a:spcBef>
                <a:spcPct val="0"/>
              </a:spcBef>
              <a:buNone/>
            </a:pPr>
            <a:r>
              <a:rPr lang="en-US" altLang="zh-CN" sz="2200" dirty="0">
                <a:solidFill>
                  <a:srgbClr val="000000"/>
                </a:solidFill>
              </a:rPr>
              <a:t>	double addwage()</a:t>
            </a:r>
          </a:p>
          <a:p>
            <a:pPr marL="0" lvl="0" indent="0" eaLnBrk="1" hangingPunct="1">
              <a:spcBef>
                <a:spcPct val="0"/>
              </a:spcBef>
              <a:buNone/>
            </a:pPr>
            <a:r>
              <a:rPr lang="en-US" altLang="zh-CN" sz="2200" dirty="0">
                <a:solidFill>
                  <a:srgbClr val="000000"/>
                </a:solidFill>
              </a:rPr>
              <a:t>	{return(wt/10*80);}</a:t>
            </a:r>
          </a:p>
          <a:p>
            <a:pPr marL="0" lvl="0" indent="0" eaLnBrk="1" hangingPunct="1">
              <a:spcBef>
                <a:spcPct val="0"/>
              </a:spcBef>
              <a:buNone/>
            </a:pPr>
            <a:r>
              <a:rPr lang="en-US" altLang="zh-CN" sz="2200" dirty="0">
                <a:solidFill>
                  <a:srgbClr val="000000"/>
                </a:solidFill>
              </a:rPr>
              <a:t>	void display()</a:t>
            </a:r>
          </a:p>
          <a:p>
            <a:pPr marL="0" lvl="0" indent="0" eaLnBrk="1" hangingPunct="1">
              <a:spcBef>
                <a:spcPct val="0"/>
              </a:spcBef>
              <a:buNone/>
            </a:pPr>
            <a:r>
              <a:rPr lang="en-US" altLang="zh-CN" sz="2200" dirty="0">
                <a:solidFill>
                  <a:srgbClr val="000000"/>
                </a:solidFill>
              </a:rPr>
              <a:t>	{ Staff::display();</a:t>
            </a:r>
          </a:p>
          <a:p>
            <a:pPr marL="0" lvl="0" indent="0" eaLnBrk="1" hangingPunct="1">
              <a:spcBef>
                <a:spcPct val="0"/>
              </a:spcBef>
              <a:buNone/>
            </a:pPr>
            <a:r>
              <a:rPr lang="en-US" altLang="zh-CN" sz="2000" dirty="0">
                <a:solidFill>
                  <a:srgbClr val="000000"/>
                </a:solidFill>
              </a:rPr>
              <a:t>       </a:t>
            </a:r>
            <a:r>
              <a:rPr lang="en-US" altLang="zh-CN" sz="2000" dirty="0" smtClean="0">
                <a:solidFill>
                  <a:srgbClr val="000000"/>
                </a:solidFill>
              </a:rPr>
              <a:t>           </a:t>
            </a:r>
            <a:r>
              <a:rPr lang="en-US" altLang="zh-CN" sz="2000" dirty="0" err="1" smtClean="0">
                <a:solidFill>
                  <a:srgbClr val="000000"/>
                </a:solidFill>
              </a:rPr>
              <a:t>cout</a:t>
            </a:r>
            <a:r>
              <a:rPr lang="en-US" altLang="zh-CN" sz="2000" dirty="0">
                <a:solidFill>
                  <a:srgbClr val="000000"/>
                </a:solidFill>
              </a:rPr>
              <a:t>&lt;&lt;wt&lt;&lt;", " &lt;&lt;addwage()&lt;&lt;endl;</a:t>
            </a:r>
          </a:p>
          <a:p>
            <a:pPr marL="0" lvl="0" indent="0" eaLnBrk="1" hangingPunct="1">
              <a:spcBef>
                <a:spcPct val="0"/>
              </a:spcBef>
              <a:buNone/>
            </a:pPr>
            <a:r>
              <a:rPr lang="en-US" altLang="zh-CN" sz="2200" dirty="0">
                <a:solidFill>
                  <a:srgbClr val="000000"/>
                </a:solidFill>
              </a:rPr>
              <a:t>	}</a:t>
            </a:r>
          </a:p>
          <a:p>
            <a:pPr marL="0" lvl="0" indent="0" eaLnBrk="1" hangingPunct="1">
              <a:spcBef>
                <a:spcPct val="0"/>
              </a:spcBef>
              <a:buNone/>
            </a:pPr>
            <a:r>
              <a:rPr lang="en-US" altLang="zh-CN" sz="2200" dirty="0">
                <a:solidFill>
                  <a:srgbClr val="000000"/>
                </a:solidFill>
              </a:rPr>
              <a:t>};</a:t>
            </a:r>
          </a:p>
          <a:p>
            <a:pPr marL="0" lvl="0" indent="0" eaLnBrk="1" hangingPunct="1">
              <a:spcBef>
                <a:spcPct val="0"/>
              </a:spcBef>
              <a:buNone/>
            </a:pPr>
            <a:r>
              <a:rPr lang="en-US" altLang="zh-CN" sz="2200" dirty="0">
                <a:solidFill>
                  <a:srgbClr val="000000"/>
                </a:solidFill>
              </a:rPr>
              <a:t>int main()</a:t>
            </a:r>
          </a:p>
          <a:p>
            <a:pPr marL="0" lvl="0" indent="0" eaLnBrk="1" hangingPunct="1">
              <a:spcBef>
                <a:spcPct val="0"/>
              </a:spcBef>
              <a:buNone/>
            </a:pPr>
            <a:r>
              <a:rPr lang="en-US" altLang="zh-CN" sz="2200" dirty="0">
                <a:solidFill>
                  <a:srgbClr val="000000"/>
                </a:solidFill>
              </a:rPr>
              <a:t>{</a:t>
            </a:r>
            <a:r>
              <a:rPr lang="en-US" altLang="zh-CN" sz="2000" dirty="0">
                <a:solidFill>
                  <a:srgbClr val="000000"/>
                </a:solidFill>
              </a:rPr>
              <a:t>Staff1s("WangQiang",'m',1526,21);</a:t>
            </a:r>
          </a:p>
          <a:p>
            <a:pPr marL="0" lvl="0" indent="0" eaLnBrk="1" hangingPunct="1">
              <a:spcBef>
                <a:spcPct val="0"/>
              </a:spcBef>
              <a:buNone/>
            </a:pPr>
            <a:r>
              <a:rPr lang="en-US" altLang="zh-CN" sz="2200" dirty="0">
                <a:solidFill>
                  <a:srgbClr val="000000"/>
                </a:solidFill>
              </a:rPr>
              <a:t> s.display();</a:t>
            </a:r>
          </a:p>
          <a:p>
            <a:pPr marL="0" lvl="0" indent="0" eaLnBrk="1" hangingPunct="1">
              <a:spcBef>
                <a:spcPct val="0"/>
              </a:spcBef>
              <a:buNone/>
            </a:pPr>
            <a:r>
              <a:rPr lang="en-US" altLang="zh-CN" sz="2000" dirty="0">
                <a:solidFill>
                  <a:srgbClr val="000000"/>
                </a:solidFill>
              </a:rPr>
              <a:t> system("pause");</a:t>
            </a:r>
          </a:p>
          <a:p>
            <a:pPr marL="0" lvl="0" indent="0" eaLnBrk="1" hangingPunct="1">
              <a:spcBef>
                <a:spcPct val="0"/>
              </a:spcBef>
              <a:buNone/>
            </a:pPr>
            <a:r>
              <a:rPr lang="en-US" altLang="zh-CN" sz="2000" dirty="0">
                <a:solidFill>
                  <a:srgbClr val="000000"/>
                </a:solidFill>
              </a:rPr>
              <a:t>  return 0;</a:t>
            </a:r>
            <a:endParaRPr lang="en-US" altLang="zh-CN" sz="2200" dirty="0">
              <a:solidFill>
                <a:srgbClr val="000000"/>
              </a:solidFill>
            </a:endParaRPr>
          </a:p>
          <a:p>
            <a:pPr marL="0" lvl="0" indent="0" eaLnBrk="1" hangingPunct="1">
              <a:spcBef>
                <a:spcPct val="0"/>
              </a:spcBef>
              <a:buNone/>
            </a:pPr>
            <a:r>
              <a:rPr lang="en-US" altLang="zh-CN" sz="2200" dirty="0">
                <a:solidFill>
                  <a:srgbClr val="000000"/>
                </a:solidFill>
              </a:rPr>
              <a:t>}</a:t>
            </a:r>
          </a:p>
        </p:txBody>
      </p:sp>
      <p:sp>
        <p:nvSpPr>
          <p:cNvPr id="33796" name="Text Box 4"/>
          <p:cNvSpPr txBox="1"/>
          <p:nvPr/>
        </p:nvSpPr>
        <p:spPr>
          <a:xfrm>
            <a:off x="119336" y="14904"/>
            <a:ext cx="5410200" cy="46037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solidFill>
                  <a:srgbClr val="000000"/>
                </a:solidFill>
                <a:latin typeface="等线" panose="02010600030101010101" pitchFamily="2" charset="-122"/>
                <a:ea typeface="等线" panose="02010600030101010101" pitchFamily="2" charset="-122"/>
              </a:rPr>
              <a:t>[</a:t>
            </a:r>
            <a:r>
              <a:rPr lang="zh-CN" altLang="en-US" sz="2400" dirty="0" smtClean="0">
                <a:solidFill>
                  <a:srgbClr val="000000"/>
                </a:solidFill>
                <a:latin typeface="等线" panose="02010600030101010101" pitchFamily="2" charset="-122"/>
                <a:ea typeface="等线" panose="02010600030101010101" pitchFamily="2" charset="-122"/>
              </a:rPr>
              <a:t>例</a:t>
            </a:r>
            <a:r>
              <a:rPr lang="en-US" altLang="zh-CN" sz="2400" dirty="0" smtClean="0">
                <a:solidFill>
                  <a:srgbClr val="000000"/>
                </a:solidFill>
                <a:latin typeface="等线" panose="02010600030101010101" pitchFamily="2" charset="-122"/>
                <a:ea typeface="等线" panose="02010600030101010101" pitchFamily="2" charset="-122"/>
              </a:rPr>
              <a:t>9.12</a:t>
            </a:r>
            <a:r>
              <a:rPr lang="en-US" altLang="zh-CN" sz="2400" dirty="0">
                <a:solidFill>
                  <a:srgbClr val="000000"/>
                </a:solidFill>
                <a:latin typeface="等线" panose="02010600030101010101" pitchFamily="2" charset="-122"/>
                <a:ea typeface="等线" panose="02010600030101010101" pitchFamily="2" charset="-122"/>
              </a:rPr>
              <a:t>]</a:t>
            </a:r>
            <a:r>
              <a:rPr lang="zh-CN" altLang="en-US" sz="2400" dirty="0">
                <a:solidFill>
                  <a:srgbClr val="000000"/>
                </a:solidFill>
                <a:latin typeface="等线" panose="02010600030101010101" pitchFamily="2" charset="-122"/>
                <a:ea typeface="等线" panose="02010600030101010101" pitchFamily="2" charset="-122"/>
              </a:rPr>
              <a:t>派生类构造函数示例程序</a:t>
            </a:r>
          </a:p>
        </p:txBody>
      </p:sp>
      <p:sp>
        <p:nvSpPr>
          <p:cNvPr id="7" name="云形标注 6"/>
          <p:cNvSpPr/>
          <p:nvPr/>
        </p:nvSpPr>
        <p:spPr bwMode="auto">
          <a:xfrm>
            <a:off x="3359696" y="2420888"/>
            <a:ext cx="3888432" cy="595613"/>
          </a:xfrm>
          <a:prstGeom prst="cloudCallout">
            <a:avLst>
              <a:gd name="adj1" fmla="val 109967"/>
              <a:gd name="adj2" fmla="val -75447"/>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algn="ctr" eaLnBrk="1" hangingPunct="1"/>
            <a:r>
              <a:rPr lang="zh-CN" altLang="en-US" sz="2000" b="0" dirty="0">
                <a:solidFill>
                  <a:srgbClr val="000000"/>
                </a:solidFill>
                <a:latin typeface="等线" panose="02010600030101010101" pitchFamily="2" charset="-122"/>
                <a:ea typeface="等线" panose="02010600030101010101" pitchFamily="2" charset="-122"/>
              </a:rPr>
              <a:t>派生类构造</a:t>
            </a:r>
            <a:r>
              <a:rPr lang="zh-CN" altLang="en-US" sz="2000" b="0" dirty="0" smtClean="0">
                <a:solidFill>
                  <a:srgbClr val="000000"/>
                </a:solidFill>
                <a:latin typeface="等线" panose="02010600030101010101" pitchFamily="2" charset="-122"/>
                <a:ea typeface="等线" panose="02010600030101010101" pitchFamily="2" charset="-122"/>
              </a:rPr>
              <a:t>函数负责调用</a:t>
            </a:r>
            <a:r>
              <a:rPr lang="zh-CN" altLang="en-US" sz="2000" b="0" dirty="0">
                <a:solidFill>
                  <a:srgbClr val="000000"/>
                </a:solidFill>
                <a:latin typeface="等线" panose="02010600030101010101" pitchFamily="2" charset="-122"/>
                <a:ea typeface="等线" panose="02010600030101010101" pitchFamily="2" charset="-122"/>
              </a:rPr>
              <a:t>基类构造函数</a:t>
            </a:r>
            <a:r>
              <a:rPr lang="zh-CN" altLang="en-US" sz="2000" b="0" dirty="0">
                <a:solidFill>
                  <a:srgbClr val="000000"/>
                </a:solidFill>
              </a:rPr>
              <a:t> </a:t>
            </a:r>
          </a:p>
        </p:txBody>
      </p:sp>
      <p:sp>
        <p:nvSpPr>
          <p:cNvPr id="6" name="云形标注 5"/>
          <p:cNvSpPr/>
          <p:nvPr/>
        </p:nvSpPr>
        <p:spPr bwMode="auto">
          <a:xfrm>
            <a:off x="7896200" y="1412776"/>
            <a:ext cx="4248472" cy="595613"/>
          </a:xfrm>
          <a:prstGeom prst="cloudCallout">
            <a:avLst>
              <a:gd name="adj1" fmla="val -65932"/>
              <a:gd name="adj2" fmla="val -24784"/>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algn="ctr" eaLnBrk="1" hangingPunct="1"/>
            <a:r>
              <a:rPr lang="zh-CN" altLang="en-US" sz="2000" b="0" dirty="0">
                <a:solidFill>
                  <a:srgbClr val="000000"/>
                </a:solidFill>
                <a:latin typeface="等线" panose="02010600030101010101" pitchFamily="2" charset="-122"/>
                <a:ea typeface="等线" panose="02010600030101010101" pitchFamily="2" charset="-122"/>
              </a:rPr>
              <a:t>派生</a:t>
            </a:r>
            <a:r>
              <a:rPr lang="zh-CN" altLang="en-US" sz="2000" b="0" dirty="0" smtClean="0">
                <a:solidFill>
                  <a:srgbClr val="000000"/>
                </a:solidFill>
                <a:latin typeface="等线" panose="02010600030101010101" pitchFamily="2" charset="-122"/>
                <a:ea typeface="等线" panose="02010600030101010101" pitchFamily="2" charset="-122"/>
              </a:rPr>
              <a:t>类中增加工龄</a:t>
            </a:r>
            <a:r>
              <a:rPr lang="zh-CN" altLang="en-US" sz="2000" b="0" dirty="0">
                <a:solidFill>
                  <a:srgbClr val="000000"/>
                </a:solidFill>
                <a:latin typeface="等线" panose="02010600030101010101" pitchFamily="2" charset="-122"/>
                <a:ea typeface="等线" panose="02010600030101010101" pitchFamily="2" charset="-122"/>
              </a:rPr>
              <a:t>成员</a:t>
            </a:r>
            <a:endParaRPr lang="zh-CN" altLang="en-US" sz="2000" b="0" dirty="0">
              <a:solidFill>
                <a:srgbClr val="000000"/>
              </a:solidFill>
            </a:endParaRPr>
          </a:p>
        </p:txBody>
      </p:sp>
    </p:spTree>
    <p:extLst>
      <p:ext uri="{BB962C8B-B14F-4D97-AF65-F5344CB8AC3E}">
        <p14:creationId xmlns:p14="http://schemas.microsoft.com/office/powerpoint/2010/main" val="190936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3"/>
          <p:cNvSpPr txBox="1"/>
          <p:nvPr/>
        </p:nvSpPr>
        <p:spPr>
          <a:xfrm>
            <a:off x="119336" y="188640"/>
            <a:ext cx="9937104" cy="1184940"/>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dirty="0" smtClean="0">
                <a:solidFill>
                  <a:srgbClr val="000000"/>
                </a:solidFill>
                <a:latin typeface="等线" panose="02010600030101010101" pitchFamily="2" charset="-122"/>
                <a:ea typeface="等线" panose="02010600030101010101" pitchFamily="2" charset="-122"/>
              </a:rPr>
              <a:t> 9.4</a:t>
            </a:r>
            <a:r>
              <a:rPr lang="zh-CN" altLang="en-US" dirty="0">
                <a:solidFill>
                  <a:srgbClr val="000000"/>
                </a:solidFill>
                <a:latin typeface="等线" panose="02010600030101010101" pitchFamily="2" charset="-122"/>
                <a:ea typeface="等线" panose="02010600030101010101" pitchFamily="2" charset="-122"/>
              </a:rPr>
              <a:t>多态性</a:t>
            </a:r>
            <a:r>
              <a:rPr lang="zh-CN" altLang="en-US" sz="2400" dirty="0">
                <a:solidFill>
                  <a:srgbClr val="000000"/>
                </a:solidFill>
              </a:rPr>
              <a:t> </a:t>
            </a:r>
          </a:p>
          <a:p>
            <a:pPr marL="0" lvl="0" indent="0" eaLnBrk="1" hangingPunct="1">
              <a:spcBef>
                <a:spcPct val="50000"/>
              </a:spcBef>
              <a:buNone/>
            </a:pPr>
            <a:r>
              <a:rPr lang="zh-CN" altLang="en-US" sz="2600" dirty="0">
                <a:solidFill>
                  <a:srgbClr val="000000"/>
                </a:solidFill>
                <a:latin typeface="等线" panose="02010600030101010101" pitchFamily="2" charset="-122"/>
                <a:ea typeface="等线" panose="02010600030101010101" pitchFamily="2" charset="-122"/>
              </a:rPr>
              <a:t> </a:t>
            </a:r>
            <a:r>
              <a:rPr lang="zh-CN" altLang="en-US" sz="2400" dirty="0" smtClean="0">
                <a:solidFill>
                  <a:srgbClr val="000000"/>
                </a:solidFill>
                <a:latin typeface="等线" panose="02010600030101010101" pitchFamily="2" charset="-122"/>
                <a:ea typeface="等线" panose="02010600030101010101" pitchFamily="2" charset="-122"/>
              </a:rPr>
              <a:t>发出</a:t>
            </a:r>
            <a:r>
              <a:rPr lang="zh-CN" altLang="en-US" sz="2400" dirty="0">
                <a:solidFill>
                  <a:srgbClr val="000000"/>
                </a:solidFill>
                <a:latin typeface="等线" panose="02010600030101010101" pitchFamily="2" charset="-122"/>
                <a:ea typeface="等线" panose="02010600030101010101" pitchFamily="2" charset="-122"/>
              </a:rPr>
              <a:t>同样的消息被不同类型的对象接收时导致完全不同的行为。</a:t>
            </a:r>
          </a:p>
        </p:txBody>
      </p:sp>
      <p:sp>
        <p:nvSpPr>
          <p:cNvPr id="34819" name="Text Box 4"/>
          <p:cNvSpPr txBox="1"/>
          <p:nvPr/>
        </p:nvSpPr>
        <p:spPr>
          <a:xfrm>
            <a:off x="191344" y="1844824"/>
            <a:ext cx="3733800" cy="156845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rgbClr val="C00000"/>
              </a:buClr>
              <a:buFont typeface="Wingdings" panose="05000000000000000000" pitchFamily="2" charset="2"/>
              <a:buChar char="Ø"/>
            </a:pPr>
            <a:r>
              <a:rPr lang="zh-CN" altLang="en-US" sz="2400" dirty="0">
                <a:solidFill>
                  <a:srgbClr val="000000"/>
                </a:solidFill>
                <a:ea typeface="等线" panose="02010600030101010101" pitchFamily="2" charset="-122"/>
              </a:rPr>
              <a:t>函数</a:t>
            </a:r>
            <a:r>
              <a:rPr lang="zh-CN" altLang="en-US" sz="2400" dirty="0" smtClean="0">
                <a:solidFill>
                  <a:srgbClr val="000000"/>
                </a:solidFill>
                <a:ea typeface="等线" panose="02010600030101010101" pitchFamily="2" charset="-122"/>
              </a:rPr>
              <a:t>重载</a:t>
            </a:r>
            <a:endParaRPr lang="zh-CN" altLang="en-US" sz="2400" dirty="0">
              <a:solidFill>
                <a:srgbClr val="000000"/>
              </a:solidFill>
              <a:ea typeface="等线" panose="02010600030101010101" pitchFamily="2" charset="-122"/>
            </a:endParaRPr>
          </a:p>
          <a:p>
            <a:pPr marL="0" lvl="0" indent="0" eaLnBrk="1" hangingPunct="1">
              <a:spcBef>
                <a:spcPct val="50000"/>
              </a:spcBef>
              <a:buClr>
                <a:srgbClr val="C00000"/>
              </a:buClr>
              <a:buFont typeface="Wingdings" panose="05000000000000000000" pitchFamily="2" charset="2"/>
              <a:buChar char="Ø"/>
            </a:pPr>
            <a:r>
              <a:rPr lang="zh-CN" altLang="en-US" sz="2400" dirty="0">
                <a:solidFill>
                  <a:srgbClr val="000000"/>
                </a:solidFill>
                <a:ea typeface="等线" panose="02010600030101010101" pitchFamily="2" charset="-122"/>
              </a:rPr>
              <a:t>运算符重载</a:t>
            </a:r>
          </a:p>
          <a:p>
            <a:pPr marL="0" lvl="0" indent="0" eaLnBrk="1" hangingPunct="1">
              <a:spcBef>
                <a:spcPct val="50000"/>
              </a:spcBef>
              <a:buClr>
                <a:srgbClr val="C00000"/>
              </a:buClr>
              <a:buFont typeface="Wingdings" panose="05000000000000000000" pitchFamily="2" charset="2"/>
              <a:buChar char="Ø"/>
            </a:pPr>
            <a:r>
              <a:rPr lang="zh-CN" altLang="en-US" sz="2400" dirty="0">
                <a:solidFill>
                  <a:srgbClr val="000000"/>
                </a:solidFill>
                <a:ea typeface="等线" panose="02010600030101010101" pitchFamily="2" charset="-122"/>
              </a:rPr>
              <a:t>基于虚函数的多态性</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119336" y="476672"/>
            <a:ext cx="9433048" cy="1033888"/>
          </a:xfrm>
        </p:spPr>
        <p:txBody>
          <a:bodyPr/>
          <a:lstStyle/>
          <a:p>
            <a:pPr algn="l">
              <a:lnSpc>
                <a:spcPct val="145000"/>
              </a:lnSpc>
            </a:pPr>
            <a:r>
              <a:rPr lang="en-US" altLang="zh-CN" sz="2800" dirty="0" smtClean="0">
                <a:solidFill>
                  <a:srgbClr val="000000"/>
                </a:solidFill>
                <a:latin typeface="等线" panose="02010600030101010101" pitchFamily="2" charset="-122"/>
                <a:ea typeface="等线" panose="02010600030101010101" pitchFamily="2" charset="-122"/>
              </a:rPr>
              <a:t>9.4.1 </a:t>
            </a:r>
            <a:r>
              <a:rPr lang="zh-CN" altLang="en-US" sz="2800" dirty="0" smtClean="0">
                <a:solidFill>
                  <a:srgbClr val="000000"/>
                </a:solidFill>
                <a:latin typeface="等线" panose="02010600030101010101" pitchFamily="2" charset="-122"/>
                <a:ea typeface="等线" panose="02010600030101010101" pitchFamily="2" charset="-122"/>
              </a:rPr>
              <a:t>函数重载</a:t>
            </a:r>
            <a:r>
              <a:rPr lang="zh-CN" altLang="en-US" sz="2400" dirty="0">
                <a:solidFill>
                  <a:srgbClr val="000000"/>
                </a:solidFill>
                <a:latin typeface="等线" panose="02010600030101010101" pitchFamily="2" charset="-122"/>
                <a:ea typeface="等线" panose="02010600030101010101" pitchFamily="2" charset="-122"/>
              </a:rPr>
              <a:t/>
            </a:r>
            <a:br>
              <a:rPr lang="zh-CN" altLang="en-US" sz="2400" dirty="0">
                <a:solidFill>
                  <a:srgbClr val="000000"/>
                </a:solidFill>
                <a:latin typeface="等线" panose="02010600030101010101" pitchFamily="2" charset="-122"/>
                <a:ea typeface="等线" panose="02010600030101010101" pitchFamily="2" charset="-122"/>
              </a:rPr>
            </a:br>
            <a:r>
              <a:rPr lang="zh-CN" altLang="en-US" sz="2400" dirty="0">
                <a:solidFill>
                  <a:srgbClr val="000000"/>
                </a:solidFill>
                <a:latin typeface="等线" panose="02010600030101010101" pitchFamily="2" charset="-122"/>
                <a:ea typeface="等线" panose="02010600030101010101" pitchFamily="2" charset="-122"/>
              </a:rPr>
              <a:t>一组参数</a:t>
            </a:r>
            <a:r>
              <a:rPr lang="en-US" altLang="zh-CN" sz="2400" dirty="0">
                <a:solidFill>
                  <a:srgbClr val="000000"/>
                </a:solidFill>
                <a:latin typeface="等线" panose="02010600030101010101" pitchFamily="2" charset="-122"/>
                <a:ea typeface="等线" panose="02010600030101010101" pitchFamily="2" charset="-122"/>
              </a:rPr>
              <a:t>(</a:t>
            </a:r>
            <a:r>
              <a:rPr lang="zh-CN" altLang="en-US" sz="2400" dirty="0">
                <a:solidFill>
                  <a:srgbClr val="000000"/>
                </a:solidFill>
                <a:latin typeface="等线" panose="02010600030101010101" pitchFamily="2" charset="-122"/>
                <a:ea typeface="等线" panose="02010600030101010101" pitchFamily="2" charset="-122"/>
              </a:rPr>
              <a:t>个数或类型</a:t>
            </a:r>
            <a:r>
              <a:rPr lang="en-US" altLang="zh-CN" sz="2400" dirty="0">
                <a:solidFill>
                  <a:srgbClr val="000000"/>
                </a:solidFill>
                <a:latin typeface="等线" panose="02010600030101010101" pitchFamily="2" charset="-122"/>
                <a:ea typeface="等线" panose="02010600030101010101" pitchFamily="2" charset="-122"/>
              </a:rPr>
              <a:t>)</a:t>
            </a:r>
            <a:r>
              <a:rPr lang="zh-CN" altLang="en-US" sz="2400" dirty="0">
                <a:solidFill>
                  <a:srgbClr val="000000"/>
                </a:solidFill>
                <a:latin typeface="等线" panose="02010600030101010101" pitchFamily="2" charset="-122"/>
                <a:ea typeface="等线" panose="02010600030101010101" pitchFamily="2" charset="-122"/>
              </a:rPr>
              <a:t>不同的函数共用一个函数名。</a:t>
            </a:r>
            <a:br>
              <a:rPr lang="zh-CN" altLang="en-US" sz="2400" dirty="0">
                <a:solidFill>
                  <a:srgbClr val="000000"/>
                </a:solidFill>
                <a:latin typeface="等线" panose="02010600030101010101" pitchFamily="2" charset="-122"/>
                <a:ea typeface="等线" panose="02010600030101010101" pitchFamily="2" charset="-122"/>
              </a:rPr>
            </a:br>
            <a:r>
              <a:rPr lang="en-US" altLang="zh-CN" sz="2400" dirty="0" smtClean="0">
                <a:solidFill>
                  <a:srgbClr val="000000"/>
                </a:solidFill>
                <a:latin typeface="等线" panose="02010600030101010101" pitchFamily="2" charset="-122"/>
                <a:ea typeface="等线" panose="02010600030101010101" pitchFamily="2" charset="-122"/>
              </a:rPr>
              <a:t>[</a:t>
            </a:r>
            <a:r>
              <a:rPr lang="zh-CN" altLang="en-US" sz="2400" dirty="0">
                <a:solidFill>
                  <a:srgbClr val="000000"/>
                </a:solidFill>
                <a:latin typeface="等线" panose="02010600030101010101" pitchFamily="2" charset="-122"/>
                <a:ea typeface="等线" panose="02010600030101010101" pitchFamily="2" charset="-122"/>
              </a:rPr>
              <a:t>例</a:t>
            </a:r>
            <a:r>
              <a:rPr lang="en-US" altLang="zh-CN" sz="2400" dirty="0" smtClean="0">
                <a:solidFill>
                  <a:srgbClr val="000000"/>
                </a:solidFill>
                <a:latin typeface="等线" panose="02010600030101010101" pitchFamily="2" charset="-122"/>
                <a:ea typeface="等线" panose="02010600030101010101" pitchFamily="2" charset="-122"/>
              </a:rPr>
              <a:t>9.13]</a:t>
            </a:r>
            <a:r>
              <a:rPr lang="zh-CN" altLang="en-US" sz="2400" dirty="0" smtClean="0">
                <a:solidFill>
                  <a:srgbClr val="000000"/>
                </a:solidFill>
                <a:latin typeface="等线" panose="02010600030101010101" pitchFamily="2" charset="-122"/>
                <a:ea typeface="等线" panose="02010600030101010101" pitchFamily="2" charset="-122"/>
              </a:rPr>
              <a:t>求</a:t>
            </a:r>
            <a:r>
              <a:rPr lang="zh-CN" altLang="en-US" sz="2400" dirty="0">
                <a:solidFill>
                  <a:srgbClr val="000000"/>
                </a:solidFill>
                <a:latin typeface="等线" panose="02010600030101010101" pitchFamily="2" charset="-122"/>
                <a:ea typeface="等线" panose="02010600030101010101" pitchFamily="2" charset="-122"/>
              </a:rPr>
              <a:t>不同类型数据的绝对值</a:t>
            </a:r>
            <a:br>
              <a:rPr lang="zh-CN" altLang="en-US" sz="2400" dirty="0">
                <a:solidFill>
                  <a:srgbClr val="000000"/>
                </a:solidFill>
                <a:latin typeface="等线" panose="02010600030101010101" pitchFamily="2" charset="-122"/>
                <a:ea typeface="等线" panose="02010600030101010101" pitchFamily="2" charset="-122"/>
              </a:rPr>
            </a:br>
            <a:endParaRPr lang="zh-CN" altLang="en-US" sz="2400" dirty="0">
              <a:solidFill>
                <a:srgbClr val="000000"/>
              </a:solidFill>
              <a:latin typeface="等线" panose="02010600030101010101" pitchFamily="2" charset="-122"/>
              <a:ea typeface="等线" panose="02010600030101010101" pitchFamily="2" charset="-122"/>
            </a:endParaRPr>
          </a:p>
        </p:txBody>
      </p:sp>
      <p:sp>
        <p:nvSpPr>
          <p:cNvPr id="199684" name="Text Box 4"/>
          <p:cNvSpPr txBox="1">
            <a:spLocks noChangeArrowheads="1"/>
          </p:cNvSpPr>
          <p:nvPr/>
        </p:nvSpPr>
        <p:spPr bwMode="auto">
          <a:xfrm>
            <a:off x="263352" y="1550397"/>
            <a:ext cx="4392488" cy="5262979"/>
          </a:xfrm>
          <a:prstGeom prst="rect">
            <a:avLst/>
          </a:prstGeom>
          <a:noFill/>
          <a:ln w="9525">
            <a:solidFill>
              <a:srgbClr val="C00000"/>
            </a:solidFill>
            <a:miter lim="800000"/>
          </a:ln>
          <a:effectLst/>
        </p:spPr>
        <p:txBody>
          <a:bodyPr wrap="square">
            <a:spAutoFit/>
          </a:bodyPr>
          <a:lstStyle/>
          <a:p>
            <a:r>
              <a:rPr lang="en-US" altLang="zh-CN" sz="2400" b="0" dirty="0">
                <a:solidFill>
                  <a:srgbClr val="000000"/>
                </a:solidFill>
                <a:latin typeface="等线" panose="02010600030101010101" pitchFamily="2" charset="-122"/>
                <a:ea typeface="等线" panose="02010600030101010101" pitchFamily="2" charset="-122"/>
                <a:cs typeface="Times New Roman" panose="02020603050405020304" pitchFamily="18" charset="0"/>
              </a:rPr>
              <a:t>#include &lt;</a:t>
            </a:r>
            <a:r>
              <a:rPr lang="en-US" altLang="zh-CN" sz="2400" b="0" dirty="0" err="1">
                <a:solidFill>
                  <a:srgbClr val="000000"/>
                </a:solidFill>
                <a:latin typeface="等线" panose="02010600030101010101" pitchFamily="2" charset="-122"/>
                <a:ea typeface="等线" panose="02010600030101010101" pitchFamily="2" charset="-122"/>
                <a:cs typeface="Times New Roman" panose="02020603050405020304" pitchFamily="18" charset="0"/>
              </a:rPr>
              <a:t>iostream</a:t>
            </a:r>
            <a:r>
              <a:rPr lang="en-US" altLang="zh-CN" sz="2400" b="0" dirty="0">
                <a:solidFill>
                  <a:srgbClr val="000000"/>
                </a:solidFill>
                <a:latin typeface="等线" panose="02010600030101010101" pitchFamily="2" charset="-122"/>
                <a:ea typeface="等线" panose="02010600030101010101" pitchFamily="2" charset="-122"/>
                <a:cs typeface="Times New Roman" panose="02020603050405020304" pitchFamily="18" charset="0"/>
              </a:rPr>
              <a:t>&gt;</a:t>
            </a:r>
          </a:p>
          <a:p>
            <a:r>
              <a:rPr lang="en-US" altLang="zh-CN" sz="2400" b="0" dirty="0">
                <a:solidFill>
                  <a:srgbClr val="000000"/>
                </a:solidFill>
                <a:latin typeface="等线" panose="02010600030101010101" pitchFamily="2" charset="-122"/>
                <a:ea typeface="等线" panose="02010600030101010101" pitchFamily="2" charset="-122"/>
                <a:cs typeface="Times New Roman" panose="02020603050405020304" pitchFamily="18" charset="0"/>
              </a:rPr>
              <a:t>#include &lt;</a:t>
            </a:r>
            <a:r>
              <a:rPr lang="en-US" altLang="zh-CN" sz="2400" b="0" dirty="0" err="1">
                <a:solidFill>
                  <a:srgbClr val="000000"/>
                </a:solidFill>
                <a:latin typeface="等线" panose="02010600030101010101" pitchFamily="2" charset="-122"/>
                <a:ea typeface="等线" panose="02010600030101010101" pitchFamily="2" charset="-122"/>
                <a:cs typeface="Times New Roman" panose="02020603050405020304" pitchFamily="18" charset="0"/>
              </a:rPr>
              <a:t>math.h</a:t>
            </a:r>
            <a:r>
              <a:rPr lang="en-US" altLang="zh-CN" sz="2400" b="0" dirty="0">
                <a:solidFill>
                  <a:srgbClr val="000000"/>
                </a:solidFill>
                <a:latin typeface="等线" panose="02010600030101010101" pitchFamily="2" charset="-122"/>
                <a:ea typeface="等线" panose="02010600030101010101" pitchFamily="2" charset="-122"/>
                <a:cs typeface="Times New Roman" panose="02020603050405020304" pitchFamily="18" charset="0"/>
              </a:rPr>
              <a:t>&gt;</a:t>
            </a:r>
          </a:p>
          <a:p>
            <a:r>
              <a:rPr lang="en-US" altLang="zh-CN" sz="2400" b="0" dirty="0">
                <a:solidFill>
                  <a:srgbClr val="000000"/>
                </a:solidFill>
                <a:latin typeface="等线" panose="02010600030101010101" pitchFamily="2" charset="-122"/>
                <a:ea typeface="等线" panose="02010600030101010101" pitchFamily="2" charset="-122"/>
                <a:cs typeface="Times New Roman" panose="02020603050405020304" pitchFamily="18" charset="0"/>
              </a:rPr>
              <a:t>using namespace std;</a:t>
            </a:r>
          </a:p>
          <a:p>
            <a:r>
              <a:rPr lang="en-US" altLang="zh-CN" sz="2400" b="0" dirty="0" err="1">
                <a:solidFill>
                  <a:srgbClr val="000000"/>
                </a:solidFill>
                <a:latin typeface="等线" panose="02010600030101010101" pitchFamily="2" charset="-122"/>
                <a:ea typeface="等线" panose="02010600030101010101" pitchFamily="2" charset="-122"/>
                <a:cs typeface="Times New Roman" panose="02020603050405020304" pitchFamily="18" charset="0"/>
              </a:rPr>
              <a:t>int</a:t>
            </a:r>
            <a:r>
              <a:rPr lang="en-US" altLang="zh-CN" sz="2400" b="0" dirty="0">
                <a:solidFill>
                  <a:srgbClr val="000000"/>
                </a:solidFill>
                <a:latin typeface="等线" panose="02010600030101010101" pitchFamily="2" charset="-122"/>
                <a:ea typeface="等线" panose="02010600030101010101" pitchFamily="2" charset="-122"/>
                <a:cs typeface="Times New Roman" panose="02020603050405020304" pitchFamily="18" charset="0"/>
              </a:rPr>
              <a:t> main()</a:t>
            </a:r>
          </a:p>
          <a:p>
            <a:r>
              <a:rPr lang="en-US" altLang="zh-CN" sz="2400" b="0" dirty="0" smtClean="0">
                <a:solidFill>
                  <a:srgbClr val="000000"/>
                </a:solidFill>
                <a:latin typeface="等线" panose="02010600030101010101" pitchFamily="2" charset="-122"/>
                <a:ea typeface="等线" panose="02010600030101010101" pitchFamily="2" charset="-122"/>
                <a:cs typeface="Times New Roman" panose="02020603050405020304" pitchFamily="18" charset="0"/>
              </a:rPr>
              <a:t>{</a:t>
            </a:r>
          </a:p>
          <a:p>
            <a:pPr lvl="1"/>
            <a:r>
              <a:rPr lang="en-US" altLang="zh-CN" sz="2400" b="0" dirty="0">
                <a:solidFill>
                  <a:srgbClr val="000000"/>
                </a:solidFill>
                <a:latin typeface="等线" panose="02010600030101010101" pitchFamily="2" charset="-122"/>
                <a:ea typeface="等线" panose="02010600030101010101" pitchFamily="2" charset="-122"/>
                <a:cs typeface="Times New Roman" panose="02020603050405020304" pitchFamily="18" charset="0"/>
              </a:rPr>
              <a:t> </a:t>
            </a:r>
            <a:r>
              <a:rPr lang="en-US" altLang="zh-CN" sz="2400" b="0" dirty="0" err="1" smtClean="0">
                <a:solidFill>
                  <a:srgbClr val="000000"/>
                </a:solidFill>
                <a:latin typeface="等线" panose="02010600030101010101" pitchFamily="2" charset="-122"/>
                <a:ea typeface="等线" panose="02010600030101010101" pitchFamily="2" charset="-122"/>
                <a:cs typeface="Times New Roman" panose="02020603050405020304" pitchFamily="18" charset="0"/>
              </a:rPr>
              <a:t>int</a:t>
            </a:r>
            <a:r>
              <a:rPr lang="en-US" altLang="zh-CN" sz="2400" b="0" dirty="0" smtClean="0">
                <a:solidFill>
                  <a:srgbClr val="000000"/>
                </a:solidFill>
                <a:latin typeface="等线" panose="02010600030101010101" pitchFamily="2" charset="-122"/>
                <a:ea typeface="等线" panose="02010600030101010101" pitchFamily="2" charset="-122"/>
                <a:cs typeface="Times New Roman" panose="02020603050405020304" pitchFamily="18" charset="0"/>
              </a:rPr>
              <a:t> </a:t>
            </a:r>
            <a:r>
              <a:rPr lang="en-US" altLang="zh-CN" sz="2400" b="0" dirty="0">
                <a:solidFill>
                  <a:srgbClr val="000000"/>
                </a:solidFill>
                <a:latin typeface="等线" panose="02010600030101010101" pitchFamily="2" charset="-122"/>
                <a:ea typeface="等线" panose="02010600030101010101" pitchFamily="2" charset="-122"/>
                <a:cs typeface="Times New Roman" panose="02020603050405020304" pitchFamily="18" charset="0"/>
              </a:rPr>
              <a:t>x1=-1;</a:t>
            </a:r>
          </a:p>
          <a:p>
            <a:pPr lvl="1"/>
            <a:r>
              <a:rPr lang="en-US" altLang="zh-CN" sz="2400" b="0" dirty="0">
                <a:solidFill>
                  <a:srgbClr val="000000"/>
                </a:solidFill>
                <a:latin typeface="等线" panose="02010600030101010101" pitchFamily="2" charset="-122"/>
                <a:ea typeface="等线" panose="02010600030101010101" pitchFamily="2" charset="-122"/>
                <a:cs typeface="Times New Roman" panose="02020603050405020304" pitchFamily="18" charset="0"/>
              </a:rPr>
              <a:t> double x2=2.5;</a:t>
            </a:r>
          </a:p>
          <a:p>
            <a:pPr lvl="1"/>
            <a:r>
              <a:rPr lang="en-US" altLang="zh-CN" sz="2400" b="0" dirty="0">
                <a:solidFill>
                  <a:srgbClr val="000000"/>
                </a:solidFill>
                <a:latin typeface="等线" panose="02010600030101010101" pitchFamily="2" charset="-122"/>
                <a:ea typeface="等线" panose="02010600030101010101" pitchFamily="2" charset="-122"/>
                <a:cs typeface="Times New Roman" panose="02020603050405020304" pitchFamily="18" charset="0"/>
              </a:rPr>
              <a:t> long x3=3L;</a:t>
            </a:r>
          </a:p>
          <a:p>
            <a:pPr lvl="1"/>
            <a:r>
              <a:rPr lang="en-US" altLang="zh-CN" sz="2400" b="0" dirty="0">
                <a:solidFill>
                  <a:srgbClr val="000000"/>
                </a:solidFill>
                <a:latin typeface="等线" panose="02010600030101010101" pitchFamily="2" charset="-122"/>
                <a:ea typeface="等线" panose="02010600030101010101" pitchFamily="2" charset="-122"/>
                <a:cs typeface="Times New Roman" panose="02020603050405020304" pitchFamily="18" charset="0"/>
              </a:rPr>
              <a:t> </a:t>
            </a:r>
            <a:r>
              <a:rPr lang="en-US" altLang="zh-CN" sz="2400" b="0" dirty="0" err="1">
                <a:solidFill>
                  <a:srgbClr val="000000"/>
                </a:solidFill>
                <a:latin typeface="等线" panose="02010600030101010101" pitchFamily="2" charset="-122"/>
                <a:ea typeface="等线" panose="02010600030101010101" pitchFamily="2" charset="-122"/>
                <a:cs typeface="Times New Roman" panose="02020603050405020304" pitchFamily="18" charset="0"/>
              </a:rPr>
              <a:t>cout</a:t>
            </a:r>
            <a:r>
              <a:rPr lang="en-US" altLang="zh-CN" sz="2400" b="0" dirty="0">
                <a:solidFill>
                  <a:srgbClr val="000000"/>
                </a:solidFill>
                <a:latin typeface="等线" panose="02010600030101010101" pitchFamily="2" charset="-122"/>
                <a:ea typeface="等线" panose="02010600030101010101" pitchFamily="2" charset="-122"/>
                <a:cs typeface="Times New Roman" panose="02020603050405020304" pitchFamily="18" charset="0"/>
              </a:rPr>
              <a:t>&lt;&lt;abs(x1)&lt;&lt;</a:t>
            </a:r>
            <a:r>
              <a:rPr lang="en-US" altLang="zh-CN" sz="2400" b="0" dirty="0" err="1">
                <a:solidFill>
                  <a:srgbClr val="000000"/>
                </a:solidFill>
                <a:latin typeface="等线" panose="02010600030101010101" pitchFamily="2" charset="-122"/>
                <a:ea typeface="等线" panose="02010600030101010101" pitchFamily="2" charset="-122"/>
                <a:cs typeface="Times New Roman" panose="02020603050405020304" pitchFamily="18" charset="0"/>
              </a:rPr>
              <a:t>endl</a:t>
            </a:r>
            <a:r>
              <a:rPr lang="en-US" altLang="zh-CN" sz="2400" b="0" dirty="0">
                <a:solidFill>
                  <a:srgbClr val="000000"/>
                </a:solidFill>
                <a:latin typeface="等线" panose="02010600030101010101" pitchFamily="2" charset="-122"/>
                <a:ea typeface="等线" panose="02010600030101010101" pitchFamily="2" charset="-122"/>
                <a:cs typeface="Times New Roman" panose="02020603050405020304" pitchFamily="18" charset="0"/>
              </a:rPr>
              <a:t>;   </a:t>
            </a:r>
          </a:p>
          <a:p>
            <a:pPr lvl="1"/>
            <a:r>
              <a:rPr lang="en-US" altLang="zh-CN" sz="2400" b="0" dirty="0">
                <a:solidFill>
                  <a:srgbClr val="000000"/>
                </a:solidFill>
                <a:latin typeface="等线" panose="02010600030101010101" pitchFamily="2" charset="-122"/>
                <a:ea typeface="等线" panose="02010600030101010101" pitchFamily="2" charset="-122"/>
                <a:cs typeface="Times New Roman" panose="02020603050405020304" pitchFamily="18" charset="0"/>
              </a:rPr>
              <a:t> </a:t>
            </a:r>
            <a:r>
              <a:rPr lang="en-US" altLang="zh-CN" sz="2400" b="0" dirty="0" err="1">
                <a:solidFill>
                  <a:srgbClr val="000000"/>
                </a:solidFill>
                <a:latin typeface="等线" panose="02010600030101010101" pitchFamily="2" charset="-122"/>
                <a:ea typeface="等线" panose="02010600030101010101" pitchFamily="2" charset="-122"/>
                <a:cs typeface="Times New Roman" panose="02020603050405020304" pitchFamily="18" charset="0"/>
              </a:rPr>
              <a:t>cout</a:t>
            </a:r>
            <a:r>
              <a:rPr lang="en-US" altLang="zh-CN" sz="2400" b="0" dirty="0">
                <a:solidFill>
                  <a:srgbClr val="000000"/>
                </a:solidFill>
                <a:latin typeface="等线" panose="02010600030101010101" pitchFamily="2" charset="-122"/>
                <a:ea typeface="等线" panose="02010600030101010101" pitchFamily="2" charset="-122"/>
                <a:cs typeface="Times New Roman" panose="02020603050405020304" pitchFamily="18" charset="0"/>
              </a:rPr>
              <a:t>&lt;&lt;</a:t>
            </a:r>
            <a:r>
              <a:rPr lang="en-US" altLang="zh-CN" sz="2400" b="0" dirty="0" err="1">
                <a:solidFill>
                  <a:srgbClr val="000000"/>
                </a:solidFill>
                <a:latin typeface="等线" panose="02010600030101010101" pitchFamily="2" charset="-122"/>
                <a:ea typeface="等线" panose="02010600030101010101" pitchFamily="2" charset="-122"/>
                <a:cs typeface="Times New Roman" panose="02020603050405020304" pitchFamily="18" charset="0"/>
              </a:rPr>
              <a:t>fabs</a:t>
            </a:r>
            <a:r>
              <a:rPr lang="en-US" altLang="zh-CN" sz="2400" b="0" dirty="0">
                <a:solidFill>
                  <a:srgbClr val="000000"/>
                </a:solidFill>
                <a:latin typeface="等线" panose="02010600030101010101" pitchFamily="2" charset="-122"/>
                <a:ea typeface="等线" panose="02010600030101010101" pitchFamily="2" charset="-122"/>
                <a:cs typeface="Times New Roman" panose="02020603050405020304" pitchFamily="18" charset="0"/>
              </a:rPr>
              <a:t>(x2)&lt;&lt;</a:t>
            </a:r>
            <a:r>
              <a:rPr lang="en-US" altLang="zh-CN" sz="2400" b="0" dirty="0" err="1">
                <a:solidFill>
                  <a:srgbClr val="000000"/>
                </a:solidFill>
                <a:latin typeface="等线" panose="02010600030101010101" pitchFamily="2" charset="-122"/>
                <a:ea typeface="等线" panose="02010600030101010101" pitchFamily="2" charset="-122"/>
                <a:cs typeface="Times New Roman" panose="02020603050405020304" pitchFamily="18" charset="0"/>
              </a:rPr>
              <a:t>endl</a:t>
            </a:r>
            <a:r>
              <a:rPr lang="en-US" altLang="zh-CN" sz="2400" b="0" dirty="0">
                <a:solidFill>
                  <a:srgbClr val="000000"/>
                </a:solidFill>
                <a:latin typeface="等线" panose="02010600030101010101" pitchFamily="2" charset="-122"/>
                <a:ea typeface="等线" panose="02010600030101010101" pitchFamily="2" charset="-122"/>
                <a:cs typeface="Times New Roman" panose="02020603050405020304" pitchFamily="18" charset="0"/>
              </a:rPr>
              <a:t>; </a:t>
            </a:r>
          </a:p>
          <a:p>
            <a:pPr lvl="1"/>
            <a:r>
              <a:rPr lang="en-US" altLang="zh-CN" sz="2400" b="0" dirty="0">
                <a:solidFill>
                  <a:srgbClr val="000000"/>
                </a:solidFill>
                <a:latin typeface="等线" panose="02010600030101010101" pitchFamily="2" charset="-122"/>
                <a:ea typeface="等线" panose="02010600030101010101" pitchFamily="2" charset="-122"/>
                <a:cs typeface="Times New Roman" panose="02020603050405020304" pitchFamily="18" charset="0"/>
              </a:rPr>
              <a:t> </a:t>
            </a:r>
            <a:r>
              <a:rPr lang="en-US" altLang="zh-CN" sz="2400" b="0" dirty="0" err="1">
                <a:solidFill>
                  <a:srgbClr val="000000"/>
                </a:solidFill>
                <a:latin typeface="等线" panose="02010600030101010101" pitchFamily="2" charset="-122"/>
                <a:ea typeface="等线" panose="02010600030101010101" pitchFamily="2" charset="-122"/>
                <a:cs typeface="Times New Roman" panose="02020603050405020304" pitchFamily="18" charset="0"/>
              </a:rPr>
              <a:t>cout</a:t>
            </a:r>
            <a:r>
              <a:rPr lang="en-US" altLang="zh-CN" sz="2400" b="0" dirty="0">
                <a:solidFill>
                  <a:srgbClr val="000000"/>
                </a:solidFill>
                <a:latin typeface="等线" panose="02010600030101010101" pitchFamily="2" charset="-122"/>
                <a:ea typeface="等线" panose="02010600030101010101" pitchFamily="2" charset="-122"/>
                <a:cs typeface="Times New Roman" panose="02020603050405020304" pitchFamily="18" charset="0"/>
              </a:rPr>
              <a:t>&lt;&lt;labs(x3)&lt;&lt;</a:t>
            </a:r>
            <a:r>
              <a:rPr lang="en-US" altLang="zh-CN" sz="2400" b="0" dirty="0" err="1">
                <a:solidFill>
                  <a:srgbClr val="000000"/>
                </a:solidFill>
                <a:latin typeface="等线" panose="02010600030101010101" pitchFamily="2" charset="-122"/>
                <a:ea typeface="等线" panose="02010600030101010101" pitchFamily="2" charset="-122"/>
                <a:cs typeface="Times New Roman" panose="02020603050405020304" pitchFamily="18" charset="0"/>
              </a:rPr>
              <a:t>endl</a:t>
            </a:r>
            <a:r>
              <a:rPr lang="en-US" altLang="zh-CN" sz="2400" b="0" dirty="0">
                <a:solidFill>
                  <a:srgbClr val="000000"/>
                </a:solidFill>
                <a:latin typeface="等线" panose="02010600030101010101" pitchFamily="2" charset="-122"/>
                <a:ea typeface="等线" panose="02010600030101010101" pitchFamily="2" charset="-122"/>
                <a:cs typeface="Times New Roman" panose="02020603050405020304" pitchFamily="18" charset="0"/>
              </a:rPr>
              <a:t>; </a:t>
            </a:r>
          </a:p>
          <a:p>
            <a:pPr lvl="1"/>
            <a:r>
              <a:rPr lang="en-US" altLang="zh-CN" sz="2400" b="0" dirty="0">
                <a:solidFill>
                  <a:srgbClr val="000000"/>
                </a:solidFill>
                <a:latin typeface="等线" panose="02010600030101010101" pitchFamily="2" charset="-122"/>
                <a:ea typeface="等线" panose="02010600030101010101" pitchFamily="2" charset="-122"/>
                <a:cs typeface="Times New Roman" panose="02020603050405020304" pitchFamily="18" charset="0"/>
              </a:rPr>
              <a:t> system("pause");</a:t>
            </a:r>
          </a:p>
          <a:p>
            <a:pPr lvl="1"/>
            <a:r>
              <a:rPr lang="en-US" altLang="zh-CN" sz="2400" b="0" dirty="0">
                <a:solidFill>
                  <a:srgbClr val="000000"/>
                </a:solidFill>
                <a:latin typeface="等线" panose="02010600030101010101" pitchFamily="2" charset="-122"/>
                <a:ea typeface="等线" panose="02010600030101010101" pitchFamily="2" charset="-122"/>
                <a:cs typeface="Times New Roman" panose="02020603050405020304" pitchFamily="18" charset="0"/>
              </a:rPr>
              <a:t> return 0;</a:t>
            </a:r>
          </a:p>
          <a:p>
            <a:r>
              <a:rPr lang="zh-CN" altLang="en-US" sz="2400" b="0" dirty="0">
                <a:solidFill>
                  <a:srgbClr val="000000"/>
                </a:solidFill>
                <a:latin typeface="等线" panose="02010600030101010101" pitchFamily="2" charset="-122"/>
                <a:ea typeface="等线" panose="02010600030101010101" pitchFamily="2" charset="-122"/>
                <a:cs typeface="Times New Roman" panose="02020603050405020304" pitchFamily="18" charset="0"/>
              </a:rPr>
              <a:t> </a:t>
            </a:r>
            <a:r>
              <a:rPr lang="en-US" altLang="zh-CN" sz="2400" b="0" dirty="0">
                <a:solidFill>
                  <a:srgbClr val="000000"/>
                </a:solidFill>
                <a:latin typeface="等线" panose="02010600030101010101" pitchFamily="2" charset="-122"/>
                <a:ea typeface="等线" panose="02010600030101010101" pitchFamily="2" charset="-122"/>
                <a:cs typeface="Times New Roman" panose="02020603050405020304" pitchFamily="18" charset="0"/>
              </a:rPr>
              <a:t>}</a:t>
            </a:r>
          </a:p>
        </p:txBody>
      </p:sp>
      <p:grpSp>
        <p:nvGrpSpPr>
          <p:cNvPr id="4" name="组合 3"/>
          <p:cNvGrpSpPr/>
          <p:nvPr/>
        </p:nvGrpSpPr>
        <p:grpSpPr>
          <a:xfrm>
            <a:off x="4162713" y="4070677"/>
            <a:ext cx="6048672" cy="1512168"/>
            <a:chOff x="4151784" y="3573016"/>
            <a:chExt cx="6048672" cy="1512168"/>
          </a:xfrm>
        </p:grpSpPr>
        <p:sp>
          <p:nvSpPr>
            <p:cNvPr id="2" name="右大括号 1"/>
            <p:cNvSpPr/>
            <p:nvPr/>
          </p:nvSpPr>
          <p:spPr bwMode="auto">
            <a:xfrm>
              <a:off x="4151784" y="4207987"/>
              <a:ext cx="288032" cy="877197"/>
            </a:xfrm>
            <a:prstGeom prst="rightBrace">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等线" panose="02010600030101010101" pitchFamily="2" charset="-122"/>
                <a:ea typeface="等线" panose="02010600030101010101" pitchFamily="2" charset="-122"/>
              </a:endParaRPr>
            </a:p>
          </p:txBody>
        </p:sp>
        <p:sp>
          <p:nvSpPr>
            <p:cNvPr id="3" name="线形标注 2 2"/>
            <p:cNvSpPr/>
            <p:nvPr/>
          </p:nvSpPr>
          <p:spPr bwMode="auto">
            <a:xfrm>
              <a:off x="6023992" y="3573016"/>
              <a:ext cx="4176464" cy="864096"/>
            </a:xfrm>
            <a:prstGeom prst="borderCallout2">
              <a:avLst>
                <a:gd name="adj1" fmla="val 17951"/>
                <a:gd name="adj2" fmla="val -3169"/>
                <a:gd name="adj3" fmla="val 18750"/>
                <a:gd name="adj4" fmla="val -16667"/>
                <a:gd name="adj5" fmla="val 121085"/>
                <a:gd name="adj6" fmla="val -38405"/>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a:spcBef>
                  <a:spcPts val="600"/>
                </a:spcBef>
              </a:pPr>
              <a:r>
                <a:rPr kumimoji="1" lang="zh-CN" altLang="en-US" sz="2400" b="0" dirty="0">
                  <a:solidFill>
                    <a:srgbClr val="000000"/>
                  </a:solidFill>
                  <a:latin typeface="等线" panose="02010600030101010101" pitchFamily="2" charset="-122"/>
                  <a:ea typeface="等线" panose="02010600030101010101" pitchFamily="2" charset="-122"/>
                </a:rPr>
                <a:t>不同名函数实现同一类的操作</a:t>
              </a:r>
            </a:p>
            <a:p>
              <a:pPr>
                <a:spcBef>
                  <a:spcPts val="600"/>
                </a:spcBef>
              </a:pPr>
              <a:r>
                <a:rPr kumimoji="1" lang="zh-CN" altLang="en-US" sz="2400" b="0" dirty="0">
                  <a:solidFill>
                    <a:srgbClr val="000000"/>
                  </a:solidFill>
                  <a:latin typeface="等线" panose="02010600030101010101" pitchFamily="2" charset="-122"/>
                  <a:ea typeface="等线" panose="02010600030101010101" pitchFamily="2" charset="-122"/>
                </a:rPr>
                <a:t>不足：易出错、难记忆</a:t>
              </a:r>
            </a:p>
          </p:txBody>
        </p:sp>
      </p:grpSp>
    </p:spTree>
    <p:extLst>
      <p:ext uri="{BB962C8B-B14F-4D97-AF65-F5344CB8AC3E}">
        <p14:creationId xmlns:p14="http://schemas.microsoft.com/office/powerpoint/2010/main" val="3085930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2"/>
          <p:cNvSpPr txBox="1">
            <a:spLocks noChangeArrowheads="1"/>
          </p:cNvSpPr>
          <p:nvPr/>
        </p:nvSpPr>
        <p:spPr bwMode="auto">
          <a:xfrm>
            <a:off x="191344" y="739725"/>
            <a:ext cx="4172351" cy="6057043"/>
          </a:xfrm>
          <a:prstGeom prst="rect">
            <a:avLst/>
          </a:prstGeom>
          <a:noFill/>
          <a:ln w="9525">
            <a:solidFill>
              <a:srgbClr val="C00000"/>
            </a:solidFill>
            <a:miter lim="800000"/>
          </a:ln>
          <a:effectLst/>
        </p:spPr>
        <p:txBody>
          <a:bodyPr wrap="square">
            <a:spAutoFit/>
          </a:bodyPr>
          <a:lstStyle/>
          <a:p>
            <a:pPr>
              <a:lnSpc>
                <a:spcPct val="95000"/>
              </a:lnSpc>
            </a:pPr>
            <a:r>
              <a:rPr kumimoji="1" lang="en-US" altLang="zh-CN" sz="2400" b="0" dirty="0">
                <a:solidFill>
                  <a:srgbClr val="000000"/>
                </a:solidFill>
                <a:latin typeface="等线" panose="02010600030101010101" pitchFamily="2" charset="-122"/>
                <a:ea typeface="等线" panose="02010600030101010101" pitchFamily="2" charset="-122"/>
              </a:rPr>
              <a:t>#include &lt;</a:t>
            </a:r>
            <a:r>
              <a:rPr kumimoji="1" lang="en-US" altLang="zh-CN" sz="2400" b="0" dirty="0" err="1">
                <a:solidFill>
                  <a:srgbClr val="000000"/>
                </a:solidFill>
                <a:latin typeface="等线" panose="02010600030101010101" pitchFamily="2" charset="-122"/>
                <a:ea typeface="等线" panose="02010600030101010101" pitchFamily="2" charset="-122"/>
              </a:rPr>
              <a:t>iostream</a:t>
            </a:r>
            <a:r>
              <a:rPr kumimoji="1" lang="en-US" altLang="zh-CN" sz="2400" b="0" dirty="0" smtClean="0">
                <a:solidFill>
                  <a:srgbClr val="000000"/>
                </a:solidFill>
                <a:latin typeface="等线" panose="02010600030101010101" pitchFamily="2" charset="-122"/>
                <a:ea typeface="等线" panose="02010600030101010101" pitchFamily="2" charset="-122"/>
              </a:rPr>
              <a:t>&gt;</a:t>
            </a:r>
          </a:p>
          <a:p>
            <a:pPr>
              <a:lnSpc>
                <a:spcPct val="95000"/>
              </a:lnSpc>
            </a:pPr>
            <a:r>
              <a:rPr lang="en-US" altLang="zh-CN" sz="2400" b="0" dirty="0">
                <a:solidFill>
                  <a:srgbClr val="000000"/>
                </a:solidFill>
                <a:latin typeface="等线" panose="02010600030101010101" pitchFamily="2" charset="-122"/>
                <a:ea typeface="等线" panose="02010600030101010101" pitchFamily="2" charset="-122"/>
                <a:cs typeface="Times New Roman" panose="02020603050405020304" pitchFamily="18" charset="0"/>
              </a:rPr>
              <a:t>using namespace </a:t>
            </a:r>
            <a:r>
              <a:rPr lang="en-US" altLang="zh-CN" sz="2400" b="0" dirty="0" err="1">
                <a:solidFill>
                  <a:srgbClr val="000000"/>
                </a:solidFill>
                <a:latin typeface="等线" panose="02010600030101010101" pitchFamily="2" charset="-122"/>
                <a:ea typeface="等线" panose="02010600030101010101" pitchFamily="2" charset="-122"/>
                <a:cs typeface="Times New Roman" panose="02020603050405020304" pitchFamily="18" charset="0"/>
              </a:rPr>
              <a:t>std</a:t>
            </a:r>
            <a:r>
              <a:rPr lang="en-US" altLang="zh-CN" sz="2400" b="0" dirty="0" smtClean="0">
                <a:solidFill>
                  <a:srgbClr val="000000"/>
                </a:solidFill>
                <a:latin typeface="等线" panose="02010600030101010101" pitchFamily="2" charset="-122"/>
                <a:ea typeface="等线" panose="02010600030101010101" pitchFamily="2" charset="-122"/>
                <a:cs typeface="Times New Roman" panose="02020603050405020304" pitchFamily="18" charset="0"/>
              </a:rPr>
              <a:t>;</a:t>
            </a:r>
            <a:endParaRPr kumimoji="1" lang="en-US" altLang="zh-CN" sz="2400" b="0" dirty="0">
              <a:solidFill>
                <a:srgbClr val="000000"/>
              </a:solidFill>
              <a:latin typeface="等线" panose="02010600030101010101" pitchFamily="2" charset="-122"/>
              <a:ea typeface="等线" panose="02010600030101010101" pitchFamily="2" charset="-122"/>
            </a:endParaRPr>
          </a:p>
          <a:p>
            <a:pPr>
              <a:lnSpc>
                <a:spcPct val="95000"/>
              </a:lnSpc>
            </a:pPr>
            <a:r>
              <a:rPr kumimoji="1" lang="en-US" altLang="zh-CN" sz="2400" b="0" dirty="0" err="1">
                <a:solidFill>
                  <a:srgbClr val="000000"/>
                </a:solidFill>
                <a:latin typeface="等线" panose="02010600030101010101" pitchFamily="2" charset="-122"/>
                <a:ea typeface="等线" panose="02010600030101010101" pitchFamily="2" charset="-122"/>
              </a:rPr>
              <a:t>int</a:t>
            </a:r>
            <a:r>
              <a:rPr kumimoji="1" lang="en-US" altLang="zh-CN" sz="2400" b="0" dirty="0">
                <a:solidFill>
                  <a:srgbClr val="000000"/>
                </a:solidFill>
                <a:latin typeface="等线" panose="02010600030101010101" pitchFamily="2" charset="-122"/>
                <a:ea typeface="等线" panose="02010600030101010101" pitchFamily="2" charset="-122"/>
              </a:rPr>
              <a:t> abs(</a:t>
            </a:r>
            <a:r>
              <a:rPr kumimoji="1" lang="en-US" altLang="zh-CN" sz="2400" b="0" dirty="0" err="1">
                <a:solidFill>
                  <a:srgbClr val="000000"/>
                </a:solidFill>
                <a:latin typeface="等线" panose="02010600030101010101" pitchFamily="2" charset="-122"/>
                <a:ea typeface="等线" panose="02010600030101010101" pitchFamily="2" charset="-122"/>
              </a:rPr>
              <a:t>int</a:t>
            </a:r>
            <a:r>
              <a:rPr kumimoji="1" lang="en-US" altLang="zh-CN" sz="2400" b="0" dirty="0">
                <a:solidFill>
                  <a:srgbClr val="000000"/>
                </a:solidFill>
                <a:latin typeface="等线" panose="02010600030101010101" pitchFamily="2" charset="-122"/>
                <a:ea typeface="等线" panose="02010600030101010101" pitchFamily="2" charset="-122"/>
              </a:rPr>
              <a:t> x)</a:t>
            </a:r>
          </a:p>
          <a:p>
            <a:pPr>
              <a:lnSpc>
                <a:spcPct val="95000"/>
              </a:lnSpc>
            </a:pPr>
            <a:r>
              <a:rPr kumimoji="1" lang="en-US" altLang="zh-CN" sz="2400" b="0" dirty="0">
                <a:solidFill>
                  <a:srgbClr val="000000"/>
                </a:solidFill>
                <a:latin typeface="等线" panose="02010600030101010101" pitchFamily="2" charset="-122"/>
                <a:ea typeface="等线" panose="02010600030101010101" pitchFamily="2" charset="-122"/>
              </a:rPr>
              <a:t>{return x&gt;0?x:-x; }</a:t>
            </a:r>
          </a:p>
          <a:p>
            <a:pPr>
              <a:lnSpc>
                <a:spcPct val="95000"/>
              </a:lnSpc>
            </a:pPr>
            <a:r>
              <a:rPr kumimoji="1" lang="en-US" altLang="zh-CN" sz="2400" b="0" dirty="0">
                <a:solidFill>
                  <a:srgbClr val="000000"/>
                </a:solidFill>
                <a:latin typeface="等线" panose="02010600030101010101" pitchFamily="2" charset="-122"/>
                <a:ea typeface="等线" panose="02010600030101010101" pitchFamily="2" charset="-122"/>
              </a:rPr>
              <a:t>double abs(double x)</a:t>
            </a:r>
          </a:p>
          <a:p>
            <a:pPr>
              <a:lnSpc>
                <a:spcPct val="95000"/>
              </a:lnSpc>
            </a:pPr>
            <a:r>
              <a:rPr kumimoji="1" lang="en-US" altLang="zh-CN" sz="2400" b="0" dirty="0">
                <a:solidFill>
                  <a:srgbClr val="000000"/>
                </a:solidFill>
                <a:latin typeface="等线" panose="02010600030101010101" pitchFamily="2" charset="-122"/>
                <a:ea typeface="等线" panose="02010600030101010101" pitchFamily="2" charset="-122"/>
              </a:rPr>
              <a:t>{return x&gt;0?x:-x; }</a:t>
            </a:r>
          </a:p>
          <a:p>
            <a:pPr>
              <a:lnSpc>
                <a:spcPct val="95000"/>
              </a:lnSpc>
            </a:pPr>
            <a:r>
              <a:rPr kumimoji="1" lang="en-US" altLang="zh-CN" sz="2400" b="0" dirty="0">
                <a:solidFill>
                  <a:srgbClr val="000000"/>
                </a:solidFill>
                <a:latin typeface="等线" panose="02010600030101010101" pitchFamily="2" charset="-122"/>
                <a:ea typeface="等线" panose="02010600030101010101" pitchFamily="2" charset="-122"/>
              </a:rPr>
              <a:t>long abs(long x)</a:t>
            </a:r>
          </a:p>
          <a:p>
            <a:pPr>
              <a:lnSpc>
                <a:spcPct val="95000"/>
              </a:lnSpc>
            </a:pPr>
            <a:r>
              <a:rPr kumimoji="1" lang="en-US" altLang="zh-CN" sz="2400" b="0" dirty="0">
                <a:solidFill>
                  <a:srgbClr val="000000"/>
                </a:solidFill>
                <a:latin typeface="等线" panose="02010600030101010101" pitchFamily="2" charset="-122"/>
                <a:ea typeface="等线" panose="02010600030101010101" pitchFamily="2" charset="-122"/>
              </a:rPr>
              <a:t>{return x&gt;0?x:-x; }</a:t>
            </a:r>
          </a:p>
          <a:p>
            <a:pPr>
              <a:lnSpc>
                <a:spcPct val="95000"/>
              </a:lnSpc>
            </a:pPr>
            <a:r>
              <a:rPr kumimoji="1" lang="en-US" altLang="zh-CN" sz="2400" b="0" dirty="0" err="1">
                <a:solidFill>
                  <a:srgbClr val="000000"/>
                </a:solidFill>
                <a:latin typeface="等线" panose="02010600030101010101" pitchFamily="2" charset="-122"/>
                <a:ea typeface="等线" panose="02010600030101010101" pitchFamily="2" charset="-122"/>
              </a:rPr>
              <a:t>int</a:t>
            </a:r>
            <a:r>
              <a:rPr kumimoji="1" lang="en-US" altLang="zh-CN" sz="2400" b="0" dirty="0">
                <a:solidFill>
                  <a:srgbClr val="000000"/>
                </a:solidFill>
                <a:latin typeface="等线" panose="02010600030101010101" pitchFamily="2" charset="-122"/>
                <a:ea typeface="等线" panose="02010600030101010101" pitchFamily="2" charset="-122"/>
              </a:rPr>
              <a:t> main()</a:t>
            </a:r>
          </a:p>
          <a:p>
            <a:pPr>
              <a:lnSpc>
                <a:spcPct val="95000"/>
              </a:lnSpc>
            </a:pPr>
            <a:r>
              <a:rPr kumimoji="1" lang="en-US" altLang="zh-CN" sz="2400" b="0" dirty="0">
                <a:solidFill>
                  <a:srgbClr val="000000"/>
                </a:solidFill>
                <a:latin typeface="等线" panose="02010600030101010101" pitchFamily="2" charset="-122"/>
                <a:ea typeface="等线" panose="02010600030101010101" pitchFamily="2" charset="-122"/>
              </a:rPr>
              <a:t>{</a:t>
            </a:r>
            <a:r>
              <a:rPr kumimoji="1" lang="en-US" altLang="zh-CN" sz="2400" b="0" dirty="0" err="1">
                <a:solidFill>
                  <a:srgbClr val="000000"/>
                </a:solidFill>
                <a:latin typeface="等线" panose="02010600030101010101" pitchFamily="2" charset="-122"/>
                <a:ea typeface="等线" panose="02010600030101010101" pitchFamily="2" charset="-122"/>
              </a:rPr>
              <a:t>int</a:t>
            </a:r>
            <a:r>
              <a:rPr kumimoji="1" lang="en-US" altLang="zh-CN" sz="2400" b="0" dirty="0">
                <a:solidFill>
                  <a:srgbClr val="000000"/>
                </a:solidFill>
                <a:latin typeface="等线" panose="02010600030101010101" pitchFamily="2" charset="-122"/>
                <a:ea typeface="等线" panose="02010600030101010101" pitchFamily="2" charset="-122"/>
              </a:rPr>
              <a:t> x1=1;</a:t>
            </a:r>
          </a:p>
          <a:p>
            <a:pPr>
              <a:lnSpc>
                <a:spcPct val="95000"/>
              </a:lnSpc>
            </a:pPr>
            <a:r>
              <a:rPr kumimoji="1" lang="en-US" altLang="zh-CN" sz="2400" b="0" dirty="0">
                <a:solidFill>
                  <a:srgbClr val="000000"/>
                </a:solidFill>
                <a:latin typeface="等线" panose="02010600030101010101" pitchFamily="2" charset="-122"/>
                <a:ea typeface="等线" panose="02010600030101010101" pitchFamily="2" charset="-122"/>
              </a:rPr>
              <a:t> double x2=2.5;</a:t>
            </a:r>
          </a:p>
          <a:p>
            <a:pPr>
              <a:lnSpc>
                <a:spcPct val="95000"/>
              </a:lnSpc>
            </a:pPr>
            <a:r>
              <a:rPr kumimoji="1" lang="en-US" altLang="zh-CN" sz="2400" b="0" dirty="0">
                <a:solidFill>
                  <a:srgbClr val="000000"/>
                </a:solidFill>
                <a:latin typeface="等线" panose="02010600030101010101" pitchFamily="2" charset="-122"/>
                <a:ea typeface="等线" panose="02010600030101010101" pitchFamily="2" charset="-122"/>
              </a:rPr>
              <a:t> long x3=3L;</a:t>
            </a:r>
          </a:p>
          <a:p>
            <a:pPr>
              <a:lnSpc>
                <a:spcPct val="95000"/>
              </a:lnSpc>
            </a:pPr>
            <a:r>
              <a:rPr kumimoji="1" lang="en-US" altLang="zh-CN" sz="2400" b="0" dirty="0">
                <a:solidFill>
                  <a:srgbClr val="000000"/>
                </a:solidFill>
                <a:latin typeface="等线" panose="02010600030101010101" pitchFamily="2" charset="-122"/>
                <a:ea typeface="等线" panose="02010600030101010101" pitchFamily="2" charset="-122"/>
              </a:rPr>
              <a:t> </a:t>
            </a:r>
            <a:r>
              <a:rPr kumimoji="1" lang="en-US" altLang="zh-CN" sz="2400" b="0" dirty="0" err="1">
                <a:solidFill>
                  <a:srgbClr val="000000"/>
                </a:solidFill>
                <a:latin typeface="等线" panose="02010600030101010101" pitchFamily="2" charset="-122"/>
                <a:ea typeface="等线" panose="02010600030101010101" pitchFamily="2" charset="-122"/>
              </a:rPr>
              <a:t>cout</a:t>
            </a:r>
            <a:r>
              <a:rPr kumimoji="1" lang="en-US" altLang="zh-CN" sz="2400" b="0" dirty="0">
                <a:solidFill>
                  <a:srgbClr val="000000"/>
                </a:solidFill>
                <a:latin typeface="等线" panose="02010600030101010101" pitchFamily="2" charset="-122"/>
                <a:ea typeface="等线" panose="02010600030101010101" pitchFamily="2" charset="-122"/>
              </a:rPr>
              <a:t>&lt;&lt;abs(x1)&lt;&lt;</a:t>
            </a:r>
            <a:r>
              <a:rPr kumimoji="1" lang="en-US" altLang="zh-CN" sz="2400" b="0" dirty="0" err="1">
                <a:solidFill>
                  <a:srgbClr val="000000"/>
                </a:solidFill>
                <a:latin typeface="等线" panose="02010600030101010101" pitchFamily="2" charset="-122"/>
                <a:ea typeface="等线" panose="02010600030101010101" pitchFamily="2" charset="-122"/>
              </a:rPr>
              <a:t>endl</a:t>
            </a:r>
            <a:r>
              <a:rPr kumimoji="1" lang="en-US" altLang="zh-CN" sz="2400" b="0" dirty="0">
                <a:solidFill>
                  <a:srgbClr val="000000"/>
                </a:solidFill>
                <a:latin typeface="等线" panose="02010600030101010101" pitchFamily="2" charset="-122"/>
                <a:ea typeface="等线" panose="02010600030101010101" pitchFamily="2" charset="-122"/>
              </a:rPr>
              <a:t>;   </a:t>
            </a:r>
          </a:p>
          <a:p>
            <a:pPr>
              <a:lnSpc>
                <a:spcPct val="95000"/>
              </a:lnSpc>
            </a:pPr>
            <a:r>
              <a:rPr kumimoji="1" lang="en-US" altLang="zh-CN" sz="2400" b="0" dirty="0">
                <a:solidFill>
                  <a:srgbClr val="000000"/>
                </a:solidFill>
                <a:latin typeface="等线" panose="02010600030101010101" pitchFamily="2" charset="-122"/>
                <a:ea typeface="等线" panose="02010600030101010101" pitchFamily="2" charset="-122"/>
              </a:rPr>
              <a:t> </a:t>
            </a:r>
            <a:r>
              <a:rPr kumimoji="1" lang="en-US" altLang="zh-CN" sz="2400" b="0" dirty="0" err="1">
                <a:solidFill>
                  <a:srgbClr val="000000"/>
                </a:solidFill>
                <a:latin typeface="等线" panose="02010600030101010101" pitchFamily="2" charset="-122"/>
                <a:ea typeface="等线" panose="02010600030101010101" pitchFamily="2" charset="-122"/>
              </a:rPr>
              <a:t>cout</a:t>
            </a:r>
            <a:r>
              <a:rPr kumimoji="1" lang="en-US" altLang="zh-CN" sz="2400" b="0" dirty="0">
                <a:solidFill>
                  <a:srgbClr val="000000"/>
                </a:solidFill>
                <a:latin typeface="等线" panose="02010600030101010101" pitchFamily="2" charset="-122"/>
                <a:ea typeface="等线" panose="02010600030101010101" pitchFamily="2" charset="-122"/>
              </a:rPr>
              <a:t>&lt;&lt;abs(x2)&lt;&lt;</a:t>
            </a:r>
            <a:r>
              <a:rPr kumimoji="1" lang="en-US" altLang="zh-CN" sz="2400" b="0" dirty="0" err="1">
                <a:solidFill>
                  <a:srgbClr val="000000"/>
                </a:solidFill>
                <a:latin typeface="等线" panose="02010600030101010101" pitchFamily="2" charset="-122"/>
                <a:ea typeface="等线" panose="02010600030101010101" pitchFamily="2" charset="-122"/>
              </a:rPr>
              <a:t>endl</a:t>
            </a:r>
            <a:r>
              <a:rPr kumimoji="1" lang="en-US" altLang="zh-CN" sz="2400" b="0" dirty="0">
                <a:solidFill>
                  <a:srgbClr val="000000"/>
                </a:solidFill>
                <a:latin typeface="等线" panose="02010600030101010101" pitchFamily="2" charset="-122"/>
                <a:ea typeface="等线" panose="02010600030101010101" pitchFamily="2" charset="-122"/>
              </a:rPr>
              <a:t>; </a:t>
            </a:r>
          </a:p>
          <a:p>
            <a:pPr>
              <a:lnSpc>
                <a:spcPct val="95000"/>
              </a:lnSpc>
            </a:pPr>
            <a:r>
              <a:rPr kumimoji="1" lang="en-US" altLang="zh-CN" sz="2400" b="0" dirty="0">
                <a:solidFill>
                  <a:srgbClr val="000000"/>
                </a:solidFill>
                <a:latin typeface="等线" panose="02010600030101010101" pitchFamily="2" charset="-122"/>
                <a:ea typeface="等线" panose="02010600030101010101" pitchFamily="2" charset="-122"/>
              </a:rPr>
              <a:t> </a:t>
            </a:r>
            <a:r>
              <a:rPr kumimoji="1" lang="en-US" altLang="zh-CN" sz="2400" b="0" dirty="0" err="1">
                <a:solidFill>
                  <a:srgbClr val="000000"/>
                </a:solidFill>
                <a:latin typeface="等线" panose="02010600030101010101" pitchFamily="2" charset="-122"/>
                <a:ea typeface="等线" panose="02010600030101010101" pitchFamily="2" charset="-122"/>
              </a:rPr>
              <a:t>cout</a:t>
            </a:r>
            <a:r>
              <a:rPr kumimoji="1" lang="en-US" altLang="zh-CN" sz="2400" b="0" dirty="0">
                <a:solidFill>
                  <a:srgbClr val="000000"/>
                </a:solidFill>
                <a:latin typeface="等线" panose="02010600030101010101" pitchFamily="2" charset="-122"/>
                <a:ea typeface="等线" panose="02010600030101010101" pitchFamily="2" charset="-122"/>
              </a:rPr>
              <a:t>&lt;&lt;abs(x3)&lt;&lt;</a:t>
            </a:r>
            <a:r>
              <a:rPr kumimoji="1" lang="en-US" altLang="zh-CN" sz="2400" b="0" dirty="0" err="1">
                <a:solidFill>
                  <a:srgbClr val="000000"/>
                </a:solidFill>
                <a:latin typeface="等线" panose="02010600030101010101" pitchFamily="2" charset="-122"/>
                <a:ea typeface="等线" panose="02010600030101010101" pitchFamily="2" charset="-122"/>
              </a:rPr>
              <a:t>endl</a:t>
            </a:r>
            <a:r>
              <a:rPr kumimoji="1" lang="en-US" altLang="zh-CN" sz="2400" b="0" dirty="0">
                <a:solidFill>
                  <a:srgbClr val="000000"/>
                </a:solidFill>
                <a:latin typeface="等线" panose="02010600030101010101" pitchFamily="2" charset="-122"/>
                <a:ea typeface="等线" panose="02010600030101010101" pitchFamily="2" charset="-122"/>
              </a:rPr>
              <a:t>;</a:t>
            </a:r>
          </a:p>
          <a:p>
            <a:pPr algn="l">
              <a:lnSpc>
                <a:spcPct val="95000"/>
              </a:lnSpc>
              <a:buClrTx/>
              <a:buSzTx/>
              <a:buNone/>
            </a:pPr>
            <a:r>
              <a:rPr lang="en-US" altLang="zh-CN" sz="2400" b="0" dirty="0">
                <a:solidFill>
                  <a:srgbClr val="000000"/>
                </a:solidFill>
                <a:latin typeface="等线" panose="02010600030101010101" pitchFamily="2" charset="-122"/>
                <a:ea typeface="等线" panose="02010600030101010101" pitchFamily="2" charset="-122"/>
              </a:rPr>
              <a:t> </a:t>
            </a:r>
            <a:r>
              <a:rPr kumimoji="1" lang="en-US" altLang="zh-CN" sz="2400" b="0" dirty="0">
                <a:solidFill>
                  <a:srgbClr val="000000"/>
                </a:solidFill>
                <a:latin typeface="等线" panose="02010600030101010101" pitchFamily="2" charset="-122"/>
                <a:ea typeface="等线" panose="02010600030101010101" pitchFamily="2" charset="-122"/>
              </a:rPr>
              <a:t>system("pause</a:t>
            </a:r>
            <a:r>
              <a:rPr kumimoji="1" lang="en-US" altLang="zh-CN" sz="2400" b="0" dirty="0" smtClean="0">
                <a:solidFill>
                  <a:srgbClr val="000000"/>
                </a:solidFill>
                <a:latin typeface="等线" panose="02010600030101010101" pitchFamily="2" charset="-122"/>
                <a:ea typeface="等线" panose="02010600030101010101" pitchFamily="2" charset="-122"/>
              </a:rPr>
              <a:t>"); </a:t>
            </a:r>
            <a:r>
              <a:rPr kumimoji="1" lang="en-US" altLang="zh-CN" sz="2400" b="0" dirty="0">
                <a:solidFill>
                  <a:srgbClr val="000000"/>
                </a:solidFill>
                <a:latin typeface="等线" panose="02010600030101010101" pitchFamily="2" charset="-122"/>
                <a:ea typeface="等线" panose="02010600030101010101" pitchFamily="2" charset="-122"/>
              </a:rPr>
              <a:t>return 0;</a:t>
            </a:r>
          </a:p>
          <a:p>
            <a:pPr>
              <a:lnSpc>
                <a:spcPct val="95000"/>
              </a:lnSpc>
            </a:pPr>
            <a:r>
              <a:rPr kumimoji="1" lang="en-US" altLang="zh-CN" sz="2400" b="0" dirty="0">
                <a:solidFill>
                  <a:srgbClr val="000000"/>
                </a:solidFill>
                <a:latin typeface="等线" panose="02010600030101010101" pitchFamily="2" charset="-122"/>
                <a:ea typeface="等线" panose="02010600030101010101" pitchFamily="2" charset="-122"/>
              </a:rPr>
              <a:t> }</a:t>
            </a:r>
          </a:p>
        </p:txBody>
      </p:sp>
      <p:sp>
        <p:nvSpPr>
          <p:cNvPr id="144387" name="Rectangle 3"/>
          <p:cNvSpPr>
            <a:spLocks noChangeArrowheads="1"/>
          </p:cNvSpPr>
          <p:nvPr/>
        </p:nvSpPr>
        <p:spPr bwMode="auto">
          <a:xfrm>
            <a:off x="232435" y="0"/>
            <a:ext cx="3898824" cy="424732"/>
          </a:xfrm>
          <a:prstGeom prst="rect">
            <a:avLst/>
          </a:prstGeom>
          <a:noFill/>
          <a:ln w="9525">
            <a:noFill/>
            <a:miter lim="800000"/>
          </a:ln>
          <a:effectLst/>
        </p:spPr>
        <p:txBody>
          <a:bodyPr wrap="none">
            <a:spAutoFit/>
          </a:bodyPr>
          <a:lstStyle/>
          <a:p>
            <a:pPr algn="ctr">
              <a:lnSpc>
                <a:spcPct val="90000"/>
              </a:lnSpc>
              <a:spcBef>
                <a:spcPct val="50000"/>
              </a:spcBef>
            </a:pPr>
            <a:r>
              <a:rPr kumimoji="1" lang="en-US" altLang="zh-CN" b="0" dirty="0">
                <a:solidFill>
                  <a:srgbClr val="000000"/>
                </a:solidFill>
                <a:latin typeface="等线" panose="02010600030101010101" pitchFamily="2" charset="-122"/>
                <a:ea typeface="等线" panose="02010600030101010101" pitchFamily="2" charset="-122"/>
              </a:rPr>
              <a:t>1</a:t>
            </a:r>
            <a:r>
              <a:rPr kumimoji="1" lang="en-US" altLang="zh-CN" sz="2400" b="0" dirty="0" smtClean="0">
                <a:solidFill>
                  <a:srgbClr val="000000"/>
                </a:solidFill>
                <a:latin typeface="等线" panose="02010600030101010101" pitchFamily="2" charset="-122"/>
                <a:ea typeface="等线" panose="02010600030101010101" pitchFamily="2" charset="-122"/>
              </a:rPr>
              <a:t>.</a:t>
            </a:r>
            <a:r>
              <a:rPr kumimoji="1" lang="zh-CN" altLang="en-US" sz="2400" b="0" dirty="0" smtClean="0">
                <a:solidFill>
                  <a:srgbClr val="000000"/>
                </a:solidFill>
                <a:latin typeface="等线" panose="02010600030101010101" pitchFamily="2" charset="-122"/>
                <a:ea typeface="等线" panose="02010600030101010101" pitchFamily="2" charset="-122"/>
              </a:rPr>
              <a:t>参数</a:t>
            </a:r>
            <a:r>
              <a:rPr kumimoji="1" lang="zh-CN" altLang="en-US" sz="2400" b="0" dirty="0">
                <a:solidFill>
                  <a:srgbClr val="000000"/>
                </a:solidFill>
                <a:latin typeface="等线" panose="02010600030101010101" pitchFamily="2" charset="-122"/>
                <a:ea typeface="等线" panose="02010600030101010101" pitchFamily="2" charset="-122"/>
              </a:rPr>
              <a:t>类型不同的重载函数</a:t>
            </a:r>
          </a:p>
        </p:txBody>
      </p:sp>
      <p:grpSp>
        <p:nvGrpSpPr>
          <p:cNvPr id="2" name="组合 1"/>
          <p:cNvGrpSpPr/>
          <p:nvPr/>
        </p:nvGrpSpPr>
        <p:grpSpPr>
          <a:xfrm>
            <a:off x="3215680" y="1052736"/>
            <a:ext cx="6783476" cy="2501347"/>
            <a:chOff x="3215680" y="567613"/>
            <a:chExt cx="6783476" cy="2501347"/>
          </a:xfrm>
        </p:grpSpPr>
        <p:sp>
          <p:nvSpPr>
            <p:cNvPr id="9" name="右大括号 8"/>
            <p:cNvSpPr/>
            <p:nvPr/>
          </p:nvSpPr>
          <p:spPr bwMode="auto">
            <a:xfrm>
              <a:off x="3215680" y="1202584"/>
              <a:ext cx="288032" cy="1866376"/>
            </a:xfrm>
            <a:prstGeom prst="rightBrace">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等线" panose="02010600030101010101" pitchFamily="2" charset="-122"/>
                <a:ea typeface="等线" panose="02010600030101010101" pitchFamily="2" charset="-122"/>
              </a:endParaRPr>
            </a:p>
          </p:txBody>
        </p:sp>
        <p:sp>
          <p:nvSpPr>
            <p:cNvPr id="10" name="线形标注 2 9"/>
            <p:cNvSpPr/>
            <p:nvPr/>
          </p:nvSpPr>
          <p:spPr bwMode="auto">
            <a:xfrm>
              <a:off x="5087887" y="567613"/>
              <a:ext cx="4911269" cy="864096"/>
            </a:xfrm>
            <a:prstGeom prst="borderCallout2">
              <a:avLst>
                <a:gd name="adj1" fmla="val 17951"/>
                <a:gd name="adj2" fmla="val -3169"/>
                <a:gd name="adj3" fmla="val 18750"/>
                <a:gd name="adj4" fmla="val -16667"/>
                <a:gd name="adj5" fmla="val 179986"/>
                <a:gd name="adj6" fmla="val -32196"/>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a:spcBef>
                  <a:spcPts val="600"/>
                </a:spcBef>
              </a:pPr>
              <a:r>
                <a:rPr kumimoji="1" lang="zh-CN" altLang="en-US" sz="2400" b="0" dirty="0" smtClean="0">
                  <a:solidFill>
                    <a:srgbClr val="000000"/>
                  </a:solidFill>
                  <a:latin typeface="等线" panose="02010600030101010101" pitchFamily="2" charset="-122"/>
                  <a:ea typeface="等线" panose="02010600030101010101" pitchFamily="2" charset="-122"/>
                </a:rPr>
                <a:t>求</a:t>
              </a:r>
              <a:r>
                <a:rPr kumimoji="1" lang="en-US" altLang="zh-CN" sz="2400" b="0" dirty="0" err="1" smtClean="0">
                  <a:solidFill>
                    <a:srgbClr val="000000"/>
                  </a:solidFill>
                  <a:latin typeface="等线" panose="02010600030101010101" pitchFamily="2" charset="-122"/>
                  <a:ea typeface="等线" panose="02010600030101010101" pitchFamily="2" charset="-122"/>
                </a:rPr>
                <a:t>int</a:t>
              </a:r>
              <a:r>
                <a:rPr kumimoji="1" lang="zh-CN" altLang="en-US" sz="2400" b="0" dirty="0" smtClean="0">
                  <a:solidFill>
                    <a:srgbClr val="000000"/>
                  </a:solidFill>
                  <a:latin typeface="等线" panose="02010600030101010101" pitchFamily="2" charset="-122"/>
                  <a:ea typeface="等线" panose="02010600030101010101" pitchFamily="2" charset="-122"/>
                </a:rPr>
                <a:t>、</a:t>
              </a:r>
              <a:r>
                <a:rPr kumimoji="1" lang="en-US" altLang="zh-CN" sz="2400" b="0" dirty="0" smtClean="0">
                  <a:solidFill>
                    <a:srgbClr val="000000"/>
                  </a:solidFill>
                  <a:latin typeface="等线" panose="02010600030101010101" pitchFamily="2" charset="-122"/>
                  <a:ea typeface="等线" panose="02010600030101010101" pitchFamily="2" charset="-122"/>
                </a:rPr>
                <a:t>long</a:t>
              </a:r>
              <a:r>
                <a:rPr kumimoji="1" lang="zh-CN" altLang="en-US" sz="2400" b="0" dirty="0" smtClean="0">
                  <a:solidFill>
                    <a:srgbClr val="000000"/>
                  </a:solidFill>
                  <a:latin typeface="等线" panose="02010600030101010101" pitchFamily="2" charset="-122"/>
                  <a:ea typeface="等线" panose="02010600030101010101" pitchFamily="2" charset="-122"/>
                </a:rPr>
                <a:t>、</a:t>
              </a:r>
              <a:r>
                <a:rPr kumimoji="1" lang="en-US" altLang="zh-CN" sz="2400" b="0" dirty="0" smtClean="0">
                  <a:solidFill>
                    <a:srgbClr val="000000"/>
                  </a:solidFill>
                  <a:latin typeface="等线" panose="02010600030101010101" pitchFamily="2" charset="-122"/>
                  <a:ea typeface="等线" panose="02010600030101010101" pitchFamily="2" charset="-122"/>
                </a:rPr>
                <a:t>double</a:t>
              </a:r>
              <a:r>
                <a:rPr kumimoji="1" lang="zh-CN" altLang="en-US" sz="2400" b="0" dirty="0" smtClean="0">
                  <a:solidFill>
                    <a:srgbClr val="000000"/>
                  </a:solidFill>
                  <a:latin typeface="等线" panose="02010600030101010101" pitchFamily="2" charset="-122"/>
                  <a:ea typeface="等线" panose="02010600030101010101" pitchFamily="2" charset="-122"/>
                </a:rPr>
                <a:t>类型数据绝对值的函数共用同一个函数名</a:t>
              </a:r>
              <a:r>
                <a:rPr kumimoji="1" lang="en-US" altLang="zh-CN" sz="2400" b="0" dirty="0" smtClean="0">
                  <a:solidFill>
                    <a:srgbClr val="000000"/>
                  </a:solidFill>
                  <a:latin typeface="等线" panose="02010600030101010101" pitchFamily="2" charset="-122"/>
                  <a:ea typeface="等线" panose="02010600030101010101" pitchFamily="2" charset="-122"/>
                </a:rPr>
                <a:t>abs</a:t>
              </a:r>
              <a:endParaRPr kumimoji="1" lang="zh-CN" altLang="en-US" sz="2400" b="0" dirty="0">
                <a:solidFill>
                  <a:srgbClr val="000000"/>
                </a:solidFill>
                <a:latin typeface="等线" panose="02010600030101010101" pitchFamily="2" charset="-122"/>
                <a:ea typeface="等线" panose="02010600030101010101" pitchFamily="2" charset="-122"/>
              </a:endParaRPr>
            </a:p>
          </p:txBody>
        </p:sp>
      </p:grpSp>
      <p:grpSp>
        <p:nvGrpSpPr>
          <p:cNvPr id="3" name="组合 2"/>
          <p:cNvGrpSpPr/>
          <p:nvPr/>
        </p:nvGrpSpPr>
        <p:grpSpPr>
          <a:xfrm>
            <a:off x="3215680" y="4437112"/>
            <a:ext cx="5256584" cy="1558920"/>
            <a:chOff x="3215680" y="4030320"/>
            <a:chExt cx="5256584" cy="1558920"/>
          </a:xfrm>
        </p:grpSpPr>
        <p:sp>
          <p:nvSpPr>
            <p:cNvPr id="15" name="右大括号 14"/>
            <p:cNvSpPr/>
            <p:nvPr/>
          </p:nvSpPr>
          <p:spPr bwMode="auto">
            <a:xfrm>
              <a:off x="3215680" y="4665291"/>
              <a:ext cx="288032" cy="923949"/>
            </a:xfrm>
            <a:prstGeom prst="rightBrace">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等线" panose="02010600030101010101" pitchFamily="2" charset="-122"/>
                <a:ea typeface="等线" panose="02010600030101010101" pitchFamily="2" charset="-122"/>
              </a:endParaRPr>
            </a:p>
          </p:txBody>
        </p:sp>
        <p:sp>
          <p:nvSpPr>
            <p:cNvPr id="16" name="线形标注 2 15"/>
            <p:cNvSpPr/>
            <p:nvPr/>
          </p:nvSpPr>
          <p:spPr bwMode="auto">
            <a:xfrm>
              <a:off x="4583831" y="4030320"/>
              <a:ext cx="3888433" cy="864096"/>
            </a:xfrm>
            <a:prstGeom prst="borderCallout2">
              <a:avLst>
                <a:gd name="adj1" fmla="val 17951"/>
                <a:gd name="adj2" fmla="val -3169"/>
                <a:gd name="adj3" fmla="val 18750"/>
                <a:gd name="adj4" fmla="val -16667"/>
                <a:gd name="adj5" fmla="val 127076"/>
                <a:gd name="adj6" fmla="val -28425"/>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a:spcBef>
                  <a:spcPct val="50000"/>
                </a:spcBef>
              </a:pPr>
              <a:r>
                <a:rPr kumimoji="1" lang="zh-CN" altLang="en-US" sz="2400" b="0" dirty="0">
                  <a:solidFill>
                    <a:srgbClr val="000000"/>
                  </a:solidFill>
                  <a:latin typeface="等线" panose="02010600030101010101" pitchFamily="2" charset="-122"/>
                  <a:ea typeface="等线" panose="02010600030101010101" pitchFamily="2" charset="-122"/>
                </a:rPr>
                <a:t>编译器</a:t>
              </a:r>
              <a:r>
                <a:rPr kumimoji="1" lang="zh-CN" altLang="en-US" sz="2400" b="0" dirty="0" smtClean="0">
                  <a:solidFill>
                    <a:srgbClr val="000000"/>
                  </a:solidFill>
                  <a:latin typeface="等线" panose="02010600030101010101" pitchFamily="2" charset="-122"/>
                  <a:ea typeface="等线" panose="02010600030101010101" pitchFamily="2" charset="-122"/>
                </a:rPr>
                <a:t>根据实参类型确定调用</a:t>
              </a:r>
              <a:r>
                <a:rPr kumimoji="1" lang="zh-CN" altLang="en-US" sz="2400" b="0" dirty="0">
                  <a:solidFill>
                    <a:srgbClr val="000000"/>
                  </a:solidFill>
                  <a:latin typeface="等线" panose="02010600030101010101" pitchFamily="2" charset="-122"/>
                  <a:ea typeface="等线" panose="02010600030101010101" pitchFamily="2" charset="-122"/>
                </a:rPr>
                <a:t>哪个函数</a:t>
              </a:r>
            </a:p>
          </p:txBody>
        </p:sp>
      </p:grpSp>
      <p:sp>
        <p:nvSpPr>
          <p:cNvPr id="5" name="矩形 4"/>
          <p:cNvSpPr/>
          <p:nvPr/>
        </p:nvSpPr>
        <p:spPr>
          <a:xfrm>
            <a:off x="0" y="351396"/>
            <a:ext cx="4007768" cy="461665"/>
          </a:xfrm>
          <a:prstGeom prst="rect">
            <a:avLst/>
          </a:prstGeom>
        </p:spPr>
        <p:txBody>
          <a:bodyPr wrap="square">
            <a:spAutoFit/>
          </a:bodyPr>
          <a:lstStyle/>
          <a:p>
            <a:r>
              <a:rPr kumimoji="1" lang="en-US" altLang="zh-CN" sz="2400" b="0" dirty="0" smtClean="0">
                <a:solidFill>
                  <a:srgbClr val="000000"/>
                </a:solidFill>
                <a:latin typeface="等线" panose="02010600030101010101" pitchFamily="2" charset="-122"/>
                <a:ea typeface="等线" panose="02010600030101010101" pitchFamily="2" charset="-122"/>
              </a:rPr>
              <a:t>【</a:t>
            </a:r>
            <a:r>
              <a:rPr kumimoji="1" lang="zh-CN" altLang="en-US" sz="2400" b="0" dirty="0" smtClean="0">
                <a:solidFill>
                  <a:srgbClr val="000000"/>
                </a:solidFill>
                <a:latin typeface="等线" panose="02010600030101010101" pitchFamily="2" charset="-122"/>
                <a:ea typeface="等线" panose="02010600030101010101" pitchFamily="2" charset="-122"/>
              </a:rPr>
              <a:t>例</a:t>
            </a:r>
            <a:r>
              <a:rPr kumimoji="1" lang="en-US" altLang="zh-CN" b="0" dirty="0" smtClean="0">
                <a:solidFill>
                  <a:srgbClr val="000000"/>
                </a:solidFill>
                <a:latin typeface="等线" panose="02010600030101010101" pitchFamily="2" charset="-122"/>
                <a:ea typeface="等线" panose="02010600030101010101" pitchFamily="2" charset="-122"/>
              </a:rPr>
              <a:t>9</a:t>
            </a:r>
            <a:r>
              <a:rPr kumimoji="1" lang="en-US" altLang="zh-CN" sz="2400" b="0" dirty="0" smtClean="0">
                <a:solidFill>
                  <a:srgbClr val="000000"/>
                </a:solidFill>
                <a:latin typeface="等线" panose="02010600030101010101" pitchFamily="2" charset="-122"/>
                <a:ea typeface="等线" panose="02010600030101010101" pitchFamily="2" charset="-122"/>
              </a:rPr>
              <a:t>.14】</a:t>
            </a:r>
            <a:r>
              <a:rPr kumimoji="1" lang="zh-CN" altLang="en-US" sz="2400" b="0" dirty="0" smtClean="0">
                <a:solidFill>
                  <a:srgbClr val="000000"/>
                </a:solidFill>
                <a:latin typeface="等线" panose="02010600030101010101" pitchFamily="2" charset="-122"/>
                <a:ea typeface="等线" panose="02010600030101010101" pitchFamily="2" charset="-122"/>
              </a:rPr>
              <a:t>函数重载示例</a:t>
            </a:r>
            <a:endParaRPr lang="zh-CN" altLang="en-US" sz="2400" b="0" dirty="0">
              <a:solidFill>
                <a:srgbClr val="00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547593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180750" y="153499"/>
            <a:ext cx="8101012" cy="349250"/>
          </a:xfrm>
          <a:prstGeom prst="rect">
            <a:avLst/>
          </a:prstGeom>
          <a:noFill/>
          <a:ln w="9525">
            <a:noFill/>
            <a:miter lim="800000"/>
          </a:ln>
          <a:effectLst/>
        </p:spPr>
        <p:txBody>
          <a:bodyPr>
            <a:spAutoFit/>
          </a:bodyPr>
          <a:lstStyle/>
          <a:p>
            <a:pPr>
              <a:lnSpc>
                <a:spcPct val="70000"/>
              </a:lnSpc>
              <a:spcBef>
                <a:spcPct val="50000"/>
              </a:spcBef>
            </a:pPr>
            <a:r>
              <a:rPr kumimoji="1" lang="en-US" altLang="zh-CN" sz="2400" b="0" dirty="0" smtClean="0">
                <a:solidFill>
                  <a:srgbClr val="000000"/>
                </a:solidFill>
                <a:latin typeface="等线" panose="02010600030101010101" pitchFamily="2" charset="-122"/>
                <a:ea typeface="等线" panose="02010600030101010101" pitchFamily="2" charset="-122"/>
              </a:rPr>
              <a:t>2.</a:t>
            </a:r>
            <a:r>
              <a:rPr kumimoji="1" lang="zh-CN" altLang="en-US" sz="2400" b="0" dirty="0" smtClean="0">
                <a:solidFill>
                  <a:srgbClr val="000000"/>
                </a:solidFill>
                <a:latin typeface="等线" panose="02010600030101010101" pitchFamily="2" charset="-122"/>
                <a:ea typeface="等线" panose="02010600030101010101" pitchFamily="2" charset="-122"/>
              </a:rPr>
              <a:t>参数</a:t>
            </a:r>
            <a:r>
              <a:rPr kumimoji="1" lang="zh-CN" altLang="en-US" sz="2400" b="0" dirty="0">
                <a:solidFill>
                  <a:srgbClr val="000000"/>
                </a:solidFill>
                <a:latin typeface="等线" panose="02010600030101010101" pitchFamily="2" charset="-122"/>
                <a:ea typeface="等线" panose="02010600030101010101" pitchFamily="2" charset="-122"/>
              </a:rPr>
              <a:t>个数不同的重载函数</a:t>
            </a:r>
          </a:p>
        </p:txBody>
      </p:sp>
      <p:sp>
        <p:nvSpPr>
          <p:cNvPr id="145411" name="Text Box 3"/>
          <p:cNvSpPr txBox="1">
            <a:spLocks noChangeArrowheads="1"/>
          </p:cNvSpPr>
          <p:nvPr/>
        </p:nvSpPr>
        <p:spPr bwMode="auto">
          <a:xfrm>
            <a:off x="6103462" y="2204864"/>
            <a:ext cx="4911269" cy="2123658"/>
          </a:xfrm>
          <a:prstGeom prst="rect">
            <a:avLst/>
          </a:prstGeom>
          <a:noFill/>
          <a:ln w="9525">
            <a:solidFill>
              <a:srgbClr val="C00000"/>
            </a:solidFill>
            <a:miter lim="800000"/>
          </a:ln>
          <a:effectLst/>
        </p:spPr>
        <p:txBody>
          <a:bodyPr wrap="square">
            <a:spAutoFit/>
          </a:bodyPr>
          <a:lstStyle/>
          <a:p>
            <a:pPr marL="342900" indent="-342900">
              <a:spcBef>
                <a:spcPct val="50000"/>
              </a:spcBef>
              <a:buClr>
                <a:srgbClr val="C00000"/>
              </a:buClr>
              <a:buFont typeface="Wingdings" panose="05000000000000000000" pitchFamily="2" charset="2"/>
              <a:buChar char="Ø"/>
            </a:pPr>
            <a:r>
              <a:rPr kumimoji="1" lang="zh-CN" altLang="en-US" sz="2400" b="0" dirty="0">
                <a:solidFill>
                  <a:srgbClr val="000000"/>
                </a:solidFill>
                <a:latin typeface="等线" panose="02010600030101010101" pitchFamily="2" charset="-122"/>
                <a:ea typeface="等线" panose="02010600030101010101" pitchFamily="2" charset="-122"/>
              </a:rPr>
              <a:t>重载使得函数的使用更加灵活、方便。 它体现了</a:t>
            </a:r>
            <a:r>
              <a:rPr kumimoji="1" lang="en-US" altLang="zh-CN" sz="2400" b="0" dirty="0" err="1">
                <a:solidFill>
                  <a:srgbClr val="000000"/>
                </a:solidFill>
                <a:latin typeface="等线" panose="02010600030101010101" pitchFamily="2" charset="-122"/>
                <a:ea typeface="等线" panose="02010600030101010101" pitchFamily="2" charset="-122"/>
              </a:rPr>
              <a:t>c++</a:t>
            </a:r>
            <a:r>
              <a:rPr kumimoji="1" lang="zh-CN" altLang="en-US" sz="2400" b="0" dirty="0">
                <a:solidFill>
                  <a:srgbClr val="000000"/>
                </a:solidFill>
                <a:latin typeface="等线" panose="02010600030101010101" pitchFamily="2" charset="-122"/>
                <a:ea typeface="等线" panose="02010600030101010101" pitchFamily="2" charset="-122"/>
              </a:rPr>
              <a:t>对多态性的支持</a:t>
            </a:r>
            <a:r>
              <a:rPr kumimoji="1" lang="en-US" altLang="zh-CN" sz="2400" b="0" dirty="0" smtClean="0">
                <a:solidFill>
                  <a:srgbClr val="000000"/>
                </a:solidFill>
                <a:latin typeface="等线" panose="02010600030101010101" pitchFamily="2" charset="-122"/>
                <a:ea typeface="等线" panose="02010600030101010101" pitchFamily="2" charset="-122"/>
              </a:rPr>
              <a:t>—</a:t>
            </a:r>
            <a:r>
              <a:rPr kumimoji="1" lang="zh-CN" altLang="en-US" sz="2400" b="0" dirty="0" smtClean="0">
                <a:solidFill>
                  <a:srgbClr val="000000"/>
                </a:solidFill>
                <a:latin typeface="等线" panose="02010600030101010101" pitchFamily="2" charset="-122"/>
                <a:ea typeface="等线" panose="02010600030101010101" pitchFamily="2" charset="-122"/>
              </a:rPr>
              <a:t>一</a:t>
            </a:r>
            <a:r>
              <a:rPr kumimoji="1" lang="zh-CN" altLang="en-US" sz="2400" b="0" dirty="0">
                <a:solidFill>
                  <a:srgbClr val="000000"/>
                </a:solidFill>
                <a:latin typeface="等线" panose="02010600030101010101" pitchFamily="2" charset="-122"/>
                <a:ea typeface="等线" panose="02010600030101010101" pitchFamily="2" charset="-122"/>
              </a:rPr>
              <a:t>个名字，多个</a:t>
            </a:r>
            <a:r>
              <a:rPr kumimoji="1" lang="zh-CN" altLang="en-US" sz="2400" b="0" dirty="0" smtClean="0">
                <a:solidFill>
                  <a:srgbClr val="000000"/>
                </a:solidFill>
                <a:latin typeface="等线" panose="02010600030101010101" pitchFamily="2" charset="-122"/>
                <a:ea typeface="等线" panose="02010600030101010101" pitchFamily="2" charset="-122"/>
              </a:rPr>
              <a:t>入口</a:t>
            </a:r>
            <a:r>
              <a:rPr kumimoji="1" lang="en-US" altLang="zh-CN" sz="2400" b="0" dirty="0" smtClean="0">
                <a:solidFill>
                  <a:srgbClr val="000000"/>
                </a:solidFill>
                <a:latin typeface="等线" panose="02010600030101010101" pitchFamily="2" charset="-122"/>
                <a:ea typeface="等线" panose="02010600030101010101" pitchFamily="2" charset="-122"/>
              </a:rPr>
              <a:t>;</a:t>
            </a:r>
          </a:p>
          <a:p>
            <a:pPr marL="342900" indent="-342900">
              <a:spcBef>
                <a:spcPct val="50000"/>
              </a:spcBef>
              <a:buClr>
                <a:srgbClr val="C00000"/>
              </a:buClr>
              <a:buFont typeface="Wingdings" panose="05000000000000000000" pitchFamily="2" charset="2"/>
              <a:buChar char="Ø"/>
            </a:pPr>
            <a:r>
              <a:rPr kumimoji="1" lang="zh-CN" altLang="en-US" sz="2400" b="0" dirty="0">
                <a:solidFill>
                  <a:srgbClr val="000000"/>
                </a:solidFill>
                <a:latin typeface="等线" panose="02010600030101010101" pitchFamily="2" charset="-122"/>
                <a:ea typeface="等线" panose="02010600030101010101" pitchFamily="2" charset="-122"/>
              </a:rPr>
              <a:t>不要同时使用重载函数和缺省参数函数</a:t>
            </a:r>
            <a:r>
              <a:rPr kumimoji="1" lang="zh-CN" altLang="en-US" sz="2400" b="0" dirty="0" smtClean="0">
                <a:solidFill>
                  <a:srgbClr val="000000"/>
                </a:solidFill>
                <a:latin typeface="等线" panose="02010600030101010101" pitchFamily="2" charset="-122"/>
                <a:ea typeface="等线" panose="02010600030101010101" pitchFamily="2" charset="-122"/>
              </a:rPr>
              <a:t>。             </a:t>
            </a:r>
            <a:endParaRPr kumimoji="1" lang="zh-CN" altLang="en-US" sz="2400" b="0" dirty="0">
              <a:solidFill>
                <a:srgbClr val="000000"/>
              </a:solidFill>
              <a:latin typeface="等线" panose="02010600030101010101" pitchFamily="2" charset="-122"/>
              <a:ea typeface="等线" panose="02010600030101010101" pitchFamily="2" charset="-122"/>
            </a:endParaRPr>
          </a:p>
        </p:txBody>
      </p:sp>
      <p:sp>
        <p:nvSpPr>
          <p:cNvPr id="145412" name="Rectangle 4"/>
          <p:cNvSpPr>
            <a:spLocks noChangeArrowheads="1"/>
          </p:cNvSpPr>
          <p:nvPr/>
        </p:nvSpPr>
        <p:spPr bwMode="auto">
          <a:xfrm>
            <a:off x="119336" y="502749"/>
            <a:ext cx="3816424" cy="461665"/>
          </a:xfrm>
          <a:prstGeom prst="rect">
            <a:avLst/>
          </a:prstGeom>
          <a:noFill/>
          <a:ln w="9525">
            <a:noFill/>
            <a:miter lim="800000"/>
          </a:ln>
          <a:effectLst/>
        </p:spPr>
        <p:txBody>
          <a:bodyPr wrap="square">
            <a:spAutoFit/>
          </a:bodyPr>
          <a:lstStyle/>
          <a:p>
            <a:r>
              <a:rPr kumimoji="1" lang="en-US" altLang="zh-CN" sz="2400" b="0" dirty="0" smtClean="0">
                <a:solidFill>
                  <a:srgbClr val="000000"/>
                </a:solidFill>
                <a:latin typeface="等线" panose="02010600030101010101" pitchFamily="2" charset="-122"/>
                <a:ea typeface="等线" panose="02010600030101010101" pitchFamily="2" charset="-122"/>
              </a:rPr>
              <a:t>【</a:t>
            </a:r>
            <a:r>
              <a:rPr kumimoji="1" lang="zh-CN" altLang="en-US" sz="2400" b="0" dirty="0" smtClean="0">
                <a:solidFill>
                  <a:srgbClr val="000000"/>
                </a:solidFill>
                <a:latin typeface="等线" panose="02010600030101010101" pitchFamily="2" charset="-122"/>
                <a:ea typeface="等线" panose="02010600030101010101" pitchFamily="2" charset="-122"/>
              </a:rPr>
              <a:t>例</a:t>
            </a:r>
            <a:r>
              <a:rPr kumimoji="1" lang="en-US" altLang="zh-CN" b="0" dirty="0" smtClean="0">
                <a:solidFill>
                  <a:srgbClr val="000000"/>
                </a:solidFill>
                <a:latin typeface="等线" panose="02010600030101010101" pitchFamily="2" charset="-122"/>
                <a:ea typeface="等线" panose="02010600030101010101" pitchFamily="2" charset="-122"/>
              </a:rPr>
              <a:t>9</a:t>
            </a:r>
            <a:r>
              <a:rPr kumimoji="1" lang="en-US" altLang="zh-CN" sz="2400" b="0" dirty="0" smtClean="0">
                <a:solidFill>
                  <a:srgbClr val="000000"/>
                </a:solidFill>
                <a:latin typeface="等线" panose="02010600030101010101" pitchFamily="2" charset="-122"/>
                <a:ea typeface="等线" panose="02010600030101010101" pitchFamily="2" charset="-122"/>
              </a:rPr>
              <a:t>.15】</a:t>
            </a:r>
            <a:r>
              <a:rPr kumimoji="1" lang="zh-CN" altLang="en-US" sz="2400" b="0" dirty="0">
                <a:solidFill>
                  <a:srgbClr val="000000"/>
                </a:solidFill>
                <a:latin typeface="等线" panose="02010600030101010101" pitchFamily="2" charset="-122"/>
                <a:ea typeface="等线" panose="02010600030101010101" pitchFamily="2" charset="-122"/>
              </a:rPr>
              <a:t>函数重载示例</a:t>
            </a:r>
            <a:endParaRPr kumimoji="1" lang="en-US" altLang="zh-CN" sz="2400" b="0" dirty="0">
              <a:solidFill>
                <a:srgbClr val="000000"/>
              </a:solidFill>
              <a:latin typeface="等线" panose="02010600030101010101" pitchFamily="2" charset="-122"/>
              <a:ea typeface="等线" panose="02010600030101010101" pitchFamily="2" charset="-122"/>
            </a:endParaRPr>
          </a:p>
        </p:txBody>
      </p:sp>
      <p:sp>
        <p:nvSpPr>
          <p:cNvPr id="145413" name="Text Box 5"/>
          <p:cNvSpPr txBox="1">
            <a:spLocks noChangeArrowheads="1"/>
          </p:cNvSpPr>
          <p:nvPr/>
        </p:nvSpPr>
        <p:spPr bwMode="auto">
          <a:xfrm>
            <a:off x="194036" y="964414"/>
            <a:ext cx="5257800" cy="5853910"/>
          </a:xfrm>
          <a:prstGeom prst="rect">
            <a:avLst/>
          </a:prstGeom>
          <a:noFill/>
          <a:ln w="9525">
            <a:solidFill>
              <a:srgbClr val="C00000"/>
            </a:solidFill>
            <a:miter lim="800000"/>
          </a:ln>
          <a:effectLst/>
        </p:spPr>
        <p:txBody>
          <a:bodyPr>
            <a:spAutoFit/>
          </a:bodyPr>
          <a:lstStyle/>
          <a:p>
            <a:pPr>
              <a:spcBef>
                <a:spcPct val="5000"/>
              </a:spcBef>
            </a:pPr>
            <a:r>
              <a:rPr kumimoji="1" lang="en-US" altLang="zh-CN" sz="2400" b="0" dirty="0" smtClean="0">
                <a:solidFill>
                  <a:srgbClr val="000000"/>
                </a:solidFill>
                <a:latin typeface="等线" panose="02010600030101010101" pitchFamily="2" charset="-122"/>
                <a:ea typeface="等线" panose="02010600030101010101" pitchFamily="2" charset="-122"/>
              </a:rPr>
              <a:t>……</a:t>
            </a:r>
            <a:endParaRPr kumimoji="1" lang="en-US" altLang="zh-CN" sz="2400" b="0" dirty="0">
              <a:solidFill>
                <a:srgbClr val="000000"/>
              </a:solidFill>
              <a:latin typeface="等线" panose="02010600030101010101" pitchFamily="2" charset="-122"/>
              <a:ea typeface="等线" panose="02010600030101010101" pitchFamily="2" charset="-122"/>
            </a:endParaRPr>
          </a:p>
          <a:p>
            <a:pPr>
              <a:spcBef>
                <a:spcPct val="5000"/>
              </a:spcBef>
            </a:pPr>
            <a:r>
              <a:rPr kumimoji="1" lang="en-US" altLang="zh-CN" sz="2400" b="0" dirty="0" err="1">
                <a:solidFill>
                  <a:srgbClr val="000000"/>
                </a:solidFill>
                <a:latin typeface="等线" panose="02010600030101010101" pitchFamily="2" charset="-122"/>
                <a:ea typeface="等线" panose="02010600030101010101" pitchFamily="2" charset="-122"/>
              </a:rPr>
              <a:t>int</a:t>
            </a:r>
            <a:r>
              <a:rPr kumimoji="1" lang="en-US" altLang="zh-CN" sz="2400" b="0" dirty="0">
                <a:solidFill>
                  <a:srgbClr val="000000"/>
                </a:solidFill>
                <a:latin typeface="等线" panose="02010600030101010101" pitchFamily="2" charset="-122"/>
                <a:ea typeface="等线" panose="02010600030101010101" pitchFamily="2" charset="-122"/>
              </a:rPr>
              <a:t> min(</a:t>
            </a:r>
            <a:r>
              <a:rPr kumimoji="1" lang="en-US" altLang="zh-CN" sz="2400" b="0" dirty="0" err="1">
                <a:solidFill>
                  <a:srgbClr val="000000"/>
                </a:solidFill>
                <a:latin typeface="等线" panose="02010600030101010101" pitchFamily="2" charset="-122"/>
                <a:ea typeface="等线" panose="02010600030101010101" pitchFamily="2" charset="-122"/>
              </a:rPr>
              <a:t>int</a:t>
            </a:r>
            <a:r>
              <a:rPr kumimoji="1" lang="en-US" altLang="zh-CN" sz="2400" b="0" dirty="0">
                <a:solidFill>
                  <a:srgbClr val="000000"/>
                </a:solidFill>
                <a:latin typeface="等线" panose="02010600030101010101" pitchFamily="2" charset="-122"/>
                <a:ea typeface="等线" panose="02010600030101010101" pitchFamily="2" charset="-122"/>
              </a:rPr>
              <a:t> </a:t>
            </a:r>
            <a:r>
              <a:rPr kumimoji="1" lang="en-US" altLang="zh-CN" sz="2400" b="0" dirty="0" err="1">
                <a:solidFill>
                  <a:srgbClr val="000000"/>
                </a:solidFill>
                <a:latin typeface="等线" panose="02010600030101010101" pitchFamily="2" charset="-122"/>
                <a:ea typeface="等线" panose="02010600030101010101" pitchFamily="2" charset="-122"/>
              </a:rPr>
              <a:t>a,int</a:t>
            </a:r>
            <a:r>
              <a:rPr kumimoji="1" lang="en-US" altLang="zh-CN" sz="2400" b="0" dirty="0">
                <a:solidFill>
                  <a:srgbClr val="000000"/>
                </a:solidFill>
                <a:latin typeface="等线" panose="02010600030101010101" pitchFamily="2" charset="-122"/>
                <a:ea typeface="等线" panose="02010600030101010101" pitchFamily="2" charset="-122"/>
              </a:rPr>
              <a:t> b)  </a:t>
            </a:r>
          </a:p>
          <a:p>
            <a:pPr>
              <a:spcBef>
                <a:spcPct val="5000"/>
              </a:spcBef>
            </a:pPr>
            <a:r>
              <a:rPr kumimoji="1" lang="en-US" altLang="zh-CN" sz="2400" b="0" dirty="0">
                <a:solidFill>
                  <a:srgbClr val="000000"/>
                </a:solidFill>
                <a:latin typeface="等线" panose="02010600030101010101" pitchFamily="2" charset="-122"/>
                <a:ea typeface="等线" panose="02010600030101010101" pitchFamily="2" charset="-122"/>
              </a:rPr>
              <a:t>{return a&lt;</a:t>
            </a:r>
            <a:r>
              <a:rPr kumimoji="1" lang="en-US" altLang="zh-CN" sz="2400" b="0" dirty="0" err="1">
                <a:solidFill>
                  <a:srgbClr val="000000"/>
                </a:solidFill>
                <a:latin typeface="等线" panose="02010600030101010101" pitchFamily="2" charset="-122"/>
                <a:ea typeface="等线" panose="02010600030101010101" pitchFamily="2" charset="-122"/>
              </a:rPr>
              <a:t>b?a:b</a:t>
            </a:r>
            <a:r>
              <a:rPr kumimoji="1" lang="en-US" altLang="zh-CN" sz="2400" b="0" dirty="0">
                <a:solidFill>
                  <a:srgbClr val="000000"/>
                </a:solidFill>
                <a:latin typeface="等线" panose="02010600030101010101" pitchFamily="2" charset="-122"/>
                <a:ea typeface="等线" panose="02010600030101010101" pitchFamily="2" charset="-122"/>
              </a:rPr>
              <a:t>; }</a:t>
            </a:r>
          </a:p>
          <a:p>
            <a:pPr>
              <a:spcBef>
                <a:spcPct val="5000"/>
              </a:spcBef>
            </a:pPr>
            <a:r>
              <a:rPr kumimoji="1" lang="en-US" altLang="zh-CN" sz="2400" b="0" dirty="0" err="1">
                <a:solidFill>
                  <a:srgbClr val="000000"/>
                </a:solidFill>
                <a:latin typeface="等线" panose="02010600030101010101" pitchFamily="2" charset="-122"/>
                <a:ea typeface="等线" panose="02010600030101010101" pitchFamily="2" charset="-122"/>
              </a:rPr>
              <a:t>int</a:t>
            </a:r>
            <a:r>
              <a:rPr kumimoji="1" lang="en-US" altLang="zh-CN" sz="2400" b="0" dirty="0">
                <a:solidFill>
                  <a:srgbClr val="000000"/>
                </a:solidFill>
                <a:latin typeface="等线" panose="02010600030101010101" pitchFamily="2" charset="-122"/>
                <a:ea typeface="等线" panose="02010600030101010101" pitchFamily="2" charset="-122"/>
              </a:rPr>
              <a:t> min(</a:t>
            </a:r>
            <a:r>
              <a:rPr kumimoji="1" lang="en-US" altLang="zh-CN" sz="2400" b="0" dirty="0" err="1">
                <a:solidFill>
                  <a:srgbClr val="000000"/>
                </a:solidFill>
                <a:latin typeface="等线" panose="02010600030101010101" pitchFamily="2" charset="-122"/>
                <a:ea typeface="等线" panose="02010600030101010101" pitchFamily="2" charset="-122"/>
              </a:rPr>
              <a:t>int</a:t>
            </a:r>
            <a:r>
              <a:rPr kumimoji="1" lang="en-US" altLang="zh-CN" sz="2400" b="0" dirty="0">
                <a:solidFill>
                  <a:srgbClr val="000000"/>
                </a:solidFill>
                <a:latin typeface="等线" panose="02010600030101010101" pitchFamily="2" charset="-122"/>
                <a:ea typeface="等线" panose="02010600030101010101" pitchFamily="2" charset="-122"/>
              </a:rPr>
              <a:t> </a:t>
            </a:r>
            <a:r>
              <a:rPr kumimoji="1" lang="en-US" altLang="zh-CN" sz="2400" b="0" dirty="0" err="1">
                <a:solidFill>
                  <a:srgbClr val="000000"/>
                </a:solidFill>
                <a:latin typeface="等线" panose="02010600030101010101" pitchFamily="2" charset="-122"/>
                <a:ea typeface="等线" panose="02010600030101010101" pitchFamily="2" charset="-122"/>
              </a:rPr>
              <a:t>a,int</a:t>
            </a:r>
            <a:r>
              <a:rPr kumimoji="1" lang="en-US" altLang="zh-CN" sz="2400" b="0" dirty="0">
                <a:solidFill>
                  <a:srgbClr val="000000"/>
                </a:solidFill>
                <a:latin typeface="等线" panose="02010600030101010101" pitchFamily="2" charset="-122"/>
                <a:ea typeface="等线" panose="02010600030101010101" pitchFamily="2" charset="-122"/>
              </a:rPr>
              <a:t> </a:t>
            </a:r>
            <a:r>
              <a:rPr kumimoji="1" lang="en-US" altLang="zh-CN" sz="2400" b="0" dirty="0" err="1">
                <a:solidFill>
                  <a:srgbClr val="000000"/>
                </a:solidFill>
                <a:latin typeface="等线" panose="02010600030101010101" pitchFamily="2" charset="-122"/>
                <a:ea typeface="等线" panose="02010600030101010101" pitchFamily="2" charset="-122"/>
              </a:rPr>
              <a:t>b,int</a:t>
            </a:r>
            <a:r>
              <a:rPr kumimoji="1" lang="en-US" altLang="zh-CN" sz="2400" b="0" dirty="0">
                <a:solidFill>
                  <a:srgbClr val="000000"/>
                </a:solidFill>
                <a:latin typeface="等线" panose="02010600030101010101" pitchFamily="2" charset="-122"/>
                <a:ea typeface="等线" panose="02010600030101010101" pitchFamily="2" charset="-122"/>
              </a:rPr>
              <a:t> c)</a:t>
            </a:r>
          </a:p>
          <a:p>
            <a:pPr>
              <a:spcBef>
                <a:spcPct val="5000"/>
              </a:spcBef>
            </a:pPr>
            <a:r>
              <a:rPr kumimoji="1" lang="en-US" altLang="zh-CN" sz="2400" b="0" dirty="0">
                <a:solidFill>
                  <a:srgbClr val="000000"/>
                </a:solidFill>
                <a:latin typeface="等线" panose="02010600030101010101" pitchFamily="2" charset="-122"/>
                <a:ea typeface="等线" panose="02010600030101010101" pitchFamily="2" charset="-122"/>
              </a:rPr>
              <a:t>{</a:t>
            </a:r>
            <a:r>
              <a:rPr kumimoji="1" lang="en-US" altLang="zh-CN" sz="2400" b="0" dirty="0" err="1">
                <a:solidFill>
                  <a:srgbClr val="000000"/>
                </a:solidFill>
                <a:latin typeface="等线" panose="02010600030101010101" pitchFamily="2" charset="-122"/>
                <a:ea typeface="等线" panose="02010600030101010101" pitchFamily="2" charset="-122"/>
              </a:rPr>
              <a:t>int</a:t>
            </a:r>
            <a:r>
              <a:rPr kumimoji="1" lang="en-US" altLang="zh-CN" sz="2400" b="0" dirty="0">
                <a:solidFill>
                  <a:srgbClr val="000000"/>
                </a:solidFill>
                <a:latin typeface="等线" panose="02010600030101010101" pitchFamily="2" charset="-122"/>
                <a:ea typeface="等线" panose="02010600030101010101" pitchFamily="2" charset="-122"/>
              </a:rPr>
              <a:t> t=min(</a:t>
            </a:r>
            <a:r>
              <a:rPr kumimoji="1" lang="en-US" altLang="zh-CN" sz="2400" b="0" dirty="0" err="1">
                <a:solidFill>
                  <a:srgbClr val="000000"/>
                </a:solidFill>
                <a:latin typeface="等线" panose="02010600030101010101" pitchFamily="2" charset="-122"/>
                <a:ea typeface="等线" panose="02010600030101010101" pitchFamily="2" charset="-122"/>
              </a:rPr>
              <a:t>a,b</a:t>
            </a:r>
            <a:r>
              <a:rPr kumimoji="1" lang="en-US" altLang="zh-CN" sz="2400" b="0" dirty="0">
                <a:solidFill>
                  <a:srgbClr val="000000"/>
                </a:solidFill>
                <a:latin typeface="等线" panose="02010600030101010101" pitchFamily="2" charset="-122"/>
                <a:ea typeface="等线" panose="02010600030101010101" pitchFamily="2" charset="-122"/>
              </a:rPr>
              <a:t>);</a:t>
            </a:r>
          </a:p>
          <a:p>
            <a:pPr>
              <a:spcBef>
                <a:spcPct val="5000"/>
              </a:spcBef>
            </a:pPr>
            <a:r>
              <a:rPr kumimoji="1" lang="en-US" altLang="zh-CN" sz="2400" b="0" dirty="0">
                <a:solidFill>
                  <a:srgbClr val="000000"/>
                </a:solidFill>
                <a:latin typeface="等线" panose="02010600030101010101" pitchFamily="2" charset="-122"/>
                <a:ea typeface="等线" panose="02010600030101010101" pitchFamily="2" charset="-122"/>
              </a:rPr>
              <a:t> return min(</a:t>
            </a:r>
            <a:r>
              <a:rPr kumimoji="1" lang="en-US" altLang="zh-CN" sz="2400" b="0" dirty="0" err="1">
                <a:solidFill>
                  <a:srgbClr val="000000"/>
                </a:solidFill>
                <a:latin typeface="等线" panose="02010600030101010101" pitchFamily="2" charset="-122"/>
                <a:ea typeface="等线" panose="02010600030101010101" pitchFamily="2" charset="-122"/>
              </a:rPr>
              <a:t>t,c</a:t>
            </a:r>
            <a:r>
              <a:rPr kumimoji="1" lang="en-US" altLang="zh-CN" sz="2400" b="0" dirty="0">
                <a:solidFill>
                  <a:srgbClr val="000000"/>
                </a:solidFill>
                <a:latin typeface="等线" panose="02010600030101010101" pitchFamily="2" charset="-122"/>
                <a:ea typeface="等线" panose="02010600030101010101" pitchFamily="2" charset="-122"/>
              </a:rPr>
              <a:t>);}</a:t>
            </a:r>
          </a:p>
          <a:p>
            <a:pPr>
              <a:spcBef>
                <a:spcPct val="5000"/>
              </a:spcBef>
            </a:pPr>
            <a:r>
              <a:rPr kumimoji="1" lang="en-US" altLang="zh-CN" sz="2400" b="0" dirty="0" err="1">
                <a:solidFill>
                  <a:srgbClr val="000000"/>
                </a:solidFill>
                <a:latin typeface="等线" panose="02010600030101010101" pitchFamily="2" charset="-122"/>
                <a:ea typeface="等线" panose="02010600030101010101" pitchFamily="2" charset="-122"/>
              </a:rPr>
              <a:t>int</a:t>
            </a:r>
            <a:r>
              <a:rPr kumimoji="1" lang="en-US" altLang="zh-CN" sz="2400" b="0" dirty="0">
                <a:solidFill>
                  <a:srgbClr val="000000"/>
                </a:solidFill>
                <a:latin typeface="等线" panose="02010600030101010101" pitchFamily="2" charset="-122"/>
                <a:ea typeface="等线" panose="02010600030101010101" pitchFamily="2" charset="-122"/>
              </a:rPr>
              <a:t> min(</a:t>
            </a:r>
            <a:r>
              <a:rPr kumimoji="1" lang="en-US" altLang="zh-CN" sz="2400" b="0" dirty="0" err="1">
                <a:solidFill>
                  <a:srgbClr val="000000"/>
                </a:solidFill>
                <a:latin typeface="等线" panose="02010600030101010101" pitchFamily="2" charset="-122"/>
                <a:ea typeface="等线" panose="02010600030101010101" pitchFamily="2" charset="-122"/>
              </a:rPr>
              <a:t>int</a:t>
            </a:r>
            <a:r>
              <a:rPr kumimoji="1" lang="en-US" altLang="zh-CN" sz="2400" b="0" dirty="0">
                <a:solidFill>
                  <a:srgbClr val="000000"/>
                </a:solidFill>
                <a:latin typeface="等线" panose="02010600030101010101" pitchFamily="2" charset="-122"/>
                <a:ea typeface="等线" panose="02010600030101010101" pitchFamily="2" charset="-122"/>
              </a:rPr>
              <a:t> </a:t>
            </a:r>
            <a:r>
              <a:rPr kumimoji="1" lang="en-US" altLang="zh-CN" sz="2400" b="0" dirty="0" err="1">
                <a:solidFill>
                  <a:srgbClr val="000000"/>
                </a:solidFill>
                <a:latin typeface="等线" panose="02010600030101010101" pitchFamily="2" charset="-122"/>
                <a:ea typeface="等线" panose="02010600030101010101" pitchFamily="2" charset="-122"/>
              </a:rPr>
              <a:t>a,int</a:t>
            </a:r>
            <a:r>
              <a:rPr kumimoji="1" lang="en-US" altLang="zh-CN" sz="2400" b="0" dirty="0">
                <a:solidFill>
                  <a:srgbClr val="000000"/>
                </a:solidFill>
                <a:latin typeface="等线" panose="02010600030101010101" pitchFamily="2" charset="-122"/>
                <a:ea typeface="等线" panose="02010600030101010101" pitchFamily="2" charset="-122"/>
              </a:rPr>
              <a:t> </a:t>
            </a:r>
            <a:r>
              <a:rPr kumimoji="1" lang="en-US" altLang="zh-CN" sz="2400" b="0" dirty="0" err="1">
                <a:solidFill>
                  <a:srgbClr val="000000"/>
                </a:solidFill>
                <a:latin typeface="等线" panose="02010600030101010101" pitchFamily="2" charset="-122"/>
                <a:ea typeface="等线" panose="02010600030101010101" pitchFamily="2" charset="-122"/>
              </a:rPr>
              <a:t>b,int</a:t>
            </a:r>
            <a:r>
              <a:rPr kumimoji="1" lang="en-US" altLang="zh-CN" sz="2400" b="0" dirty="0">
                <a:solidFill>
                  <a:srgbClr val="000000"/>
                </a:solidFill>
                <a:latin typeface="等线" panose="02010600030101010101" pitchFamily="2" charset="-122"/>
                <a:ea typeface="等线" panose="02010600030101010101" pitchFamily="2" charset="-122"/>
              </a:rPr>
              <a:t> </a:t>
            </a:r>
            <a:r>
              <a:rPr kumimoji="1" lang="en-US" altLang="zh-CN" sz="2400" b="0" dirty="0" err="1">
                <a:solidFill>
                  <a:srgbClr val="000000"/>
                </a:solidFill>
                <a:latin typeface="等线" panose="02010600030101010101" pitchFamily="2" charset="-122"/>
                <a:ea typeface="等线" panose="02010600030101010101" pitchFamily="2" charset="-122"/>
              </a:rPr>
              <a:t>c,int</a:t>
            </a:r>
            <a:r>
              <a:rPr kumimoji="1" lang="en-US" altLang="zh-CN" sz="2400" b="0" dirty="0">
                <a:solidFill>
                  <a:srgbClr val="000000"/>
                </a:solidFill>
                <a:latin typeface="等线" panose="02010600030101010101" pitchFamily="2" charset="-122"/>
                <a:ea typeface="等线" panose="02010600030101010101" pitchFamily="2" charset="-122"/>
              </a:rPr>
              <a:t> d)</a:t>
            </a:r>
          </a:p>
          <a:p>
            <a:pPr>
              <a:spcBef>
                <a:spcPct val="5000"/>
              </a:spcBef>
            </a:pPr>
            <a:r>
              <a:rPr kumimoji="1" lang="en-US" altLang="zh-CN" sz="2400" b="0" dirty="0">
                <a:solidFill>
                  <a:srgbClr val="000000"/>
                </a:solidFill>
                <a:latin typeface="等线" panose="02010600030101010101" pitchFamily="2" charset="-122"/>
                <a:ea typeface="等线" panose="02010600030101010101" pitchFamily="2" charset="-122"/>
              </a:rPr>
              <a:t>{</a:t>
            </a:r>
            <a:r>
              <a:rPr kumimoji="1" lang="en-US" altLang="zh-CN" sz="2400" b="0" dirty="0" err="1">
                <a:solidFill>
                  <a:srgbClr val="000000"/>
                </a:solidFill>
                <a:latin typeface="等线" panose="02010600030101010101" pitchFamily="2" charset="-122"/>
                <a:ea typeface="等线" panose="02010600030101010101" pitchFamily="2" charset="-122"/>
              </a:rPr>
              <a:t>int</a:t>
            </a:r>
            <a:r>
              <a:rPr kumimoji="1" lang="en-US" altLang="zh-CN" sz="2400" b="0" dirty="0">
                <a:solidFill>
                  <a:srgbClr val="000000"/>
                </a:solidFill>
                <a:latin typeface="等线" panose="02010600030101010101" pitchFamily="2" charset="-122"/>
                <a:ea typeface="等线" panose="02010600030101010101" pitchFamily="2" charset="-122"/>
              </a:rPr>
              <a:t> t1=min(</a:t>
            </a:r>
            <a:r>
              <a:rPr kumimoji="1" lang="en-US" altLang="zh-CN" sz="2400" b="0" dirty="0" err="1">
                <a:solidFill>
                  <a:srgbClr val="000000"/>
                </a:solidFill>
                <a:latin typeface="等线" panose="02010600030101010101" pitchFamily="2" charset="-122"/>
                <a:ea typeface="等线" panose="02010600030101010101" pitchFamily="2" charset="-122"/>
              </a:rPr>
              <a:t>a,b</a:t>
            </a:r>
            <a:r>
              <a:rPr kumimoji="1" lang="en-US" altLang="zh-CN" sz="2400" b="0" dirty="0">
                <a:solidFill>
                  <a:srgbClr val="000000"/>
                </a:solidFill>
                <a:latin typeface="等线" panose="02010600030101010101" pitchFamily="2" charset="-122"/>
                <a:ea typeface="等线" panose="02010600030101010101" pitchFamily="2" charset="-122"/>
              </a:rPr>
              <a:t>);</a:t>
            </a:r>
          </a:p>
          <a:p>
            <a:pPr>
              <a:spcBef>
                <a:spcPct val="5000"/>
              </a:spcBef>
            </a:pPr>
            <a:r>
              <a:rPr kumimoji="1" lang="en-US" altLang="zh-CN" sz="2400" b="0" dirty="0">
                <a:solidFill>
                  <a:srgbClr val="000000"/>
                </a:solidFill>
                <a:latin typeface="等线" panose="02010600030101010101" pitchFamily="2" charset="-122"/>
                <a:ea typeface="等线" panose="02010600030101010101" pitchFamily="2" charset="-122"/>
              </a:rPr>
              <a:t> </a:t>
            </a:r>
            <a:r>
              <a:rPr kumimoji="1" lang="en-US" altLang="zh-CN" sz="2400" b="0" dirty="0" err="1">
                <a:solidFill>
                  <a:srgbClr val="000000"/>
                </a:solidFill>
                <a:latin typeface="等线" panose="02010600030101010101" pitchFamily="2" charset="-122"/>
                <a:ea typeface="等线" panose="02010600030101010101" pitchFamily="2" charset="-122"/>
              </a:rPr>
              <a:t>int</a:t>
            </a:r>
            <a:r>
              <a:rPr kumimoji="1" lang="en-US" altLang="zh-CN" sz="2400" b="0" dirty="0">
                <a:solidFill>
                  <a:srgbClr val="000000"/>
                </a:solidFill>
                <a:latin typeface="等线" panose="02010600030101010101" pitchFamily="2" charset="-122"/>
                <a:ea typeface="等线" panose="02010600030101010101" pitchFamily="2" charset="-122"/>
              </a:rPr>
              <a:t> t2=min(</a:t>
            </a:r>
            <a:r>
              <a:rPr kumimoji="1" lang="en-US" altLang="zh-CN" sz="2400" b="0" dirty="0" err="1">
                <a:solidFill>
                  <a:srgbClr val="000000"/>
                </a:solidFill>
                <a:latin typeface="等线" panose="02010600030101010101" pitchFamily="2" charset="-122"/>
                <a:ea typeface="等线" panose="02010600030101010101" pitchFamily="2" charset="-122"/>
              </a:rPr>
              <a:t>c,d</a:t>
            </a:r>
            <a:r>
              <a:rPr kumimoji="1" lang="en-US" altLang="zh-CN" sz="2400" b="0" dirty="0">
                <a:solidFill>
                  <a:srgbClr val="000000"/>
                </a:solidFill>
                <a:latin typeface="等线" panose="02010600030101010101" pitchFamily="2" charset="-122"/>
                <a:ea typeface="等线" panose="02010600030101010101" pitchFamily="2" charset="-122"/>
              </a:rPr>
              <a:t>);</a:t>
            </a:r>
          </a:p>
          <a:p>
            <a:pPr>
              <a:spcBef>
                <a:spcPct val="5000"/>
              </a:spcBef>
            </a:pPr>
            <a:r>
              <a:rPr kumimoji="1" lang="en-US" altLang="zh-CN" sz="2400" b="0" dirty="0">
                <a:solidFill>
                  <a:srgbClr val="000000"/>
                </a:solidFill>
                <a:latin typeface="等线" panose="02010600030101010101" pitchFamily="2" charset="-122"/>
                <a:ea typeface="等线" panose="02010600030101010101" pitchFamily="2" charset="-122"/>
              </a:rPr>
              <a:t> return min(t1,t2);}</a:t>
            </a:r>
          </a:p>
          <a:p>
            <a:pPr>
              <a:spcBef>
                <a:spcPct val="5000"/>
              </a:spcBef>
            </a:pPr>
            <a:r>
              <a:rPr kumimoji="1" lang="en-US" altLang="zh-CN" sz="2400" b="0" dirty="0" err="1">
                <a:solidFill>
                  <a:srgbClr val="000000"/>
                </a:solidFill>
                <a:latin typeface="等线" panose="02010600030101010101" pitchFamily="2" charset="-122"/>
                <a:ea typeface="等线" panose="02010600030101010101" pitchFamily="2" charset="-122"/>
              </a:rPr>
              <a:t>int</a:t>
            </a:r>
            <a:r>
              <a:rPr kumimoji="1" lang="en-US" altLang="zh-CN" sz="2400" b="0" dirty="0">
                <a:solidFill>
                  <a:srgbClr val="000000"/>
                </a:solidFill>
                <a:latin typeface="等线" panose="02010600030101010101" pitchFamily="2" charset="-122"/>
                <a:ea typeface="等线" panose="02010600030101010101" pitchFamily="2" charset="-122"/>
              </a:rPr>
              <a:t> main()</a:t>
            </a:r>
          </a:p>
          <a:p>
            <a:pPr>
              <a:spcBef>
                <a:spcPct val="5000"/>
              </a:spcBef>
            </a:pPr>
            <a:r>
              <a:rPr kumimoji="1" lang="en-US" altLang="zh-CN" sz="2400" b="0" dirty="0">
                <a:solidFill>
                  <a:srgbClr val="000000"/>
                </a:solidFill>
                <a:latin typeface="等线" panose="02010600030101010101" pitchFamily="2" charset="-122"/>
                <a:ea typeface="等线" panose="02010600030101010101" pitchFamily="2" charset="-122"/>
              </a:rPr>
              <a:t>{  </a:t>
            </a:r>
            <a:r>
              <a:rPr kumimoji="1" lang="en-US" altLang="zh-CN" sz="2400" b="0" dirty="0" err="1">
                <a:solidFill>
                  <a:srgbClr val="000000"/>
                </a:solidFill>
                <a:latin typeface="等线" panose="02010600030101010101" pitchFamily="2" charset="-122"/>
                <a:ea typeface="等线" panose="02010600030101010101" pitchFamily="2" charset="-122"/>
              </a:rPr>
              <a:t>cout</a:t>
            </a:r>
            <a:r>
              <a:rPr kumimoji="1" lang="en-US" altLang="zh-CN" sz="2400" b="0" dirty="0">
                <a:solidFill>
                  <a:srgbClr val="000000"/>
                </a:solidFill>
                <a:latin typeface="等线" panose="02010600030101010101" pitchFamily="2" charset="-122"/>
                <a:ea typeface="等线" panose="02010600030101010101" pitchFamily="2" charset="-122"/>
              </a:rPr>
              <a:t>&lt;&lt;min(13,5,4,9)&lt;&lt;</a:t>
            </a:r>
            <a:r>
              <a:rPr kumimoji="1" lang="en-US" altLang="zh-CN" sz="2400" b="0" dirty="0" err="1">
                <a:solidFill>
                  <a:srgbClr val="000000"/>
                </a:solidFill>
                <a:latin typeface="等线" panose="02010600030101010101" pitchFamily="2" charset="-122"/>
                <a:ea typeface="等线" panose="02010600030101010101" pitchFamily="2" charset="-122"/>
              </a:rPr>
              <a:t>endl</a:t>
            </a:r>
            <a:r>
              <a:rPr kumimoji="1" lang="en-US" altLang="zh-CN" sz="2400" b="0" dirty="0">
                <a:solidFill>
                  <a:srgbClr val="000000"/>
                </a:solidFill>
                <a:latin typeface="等线" panose="02010600030101010101" pitchFamily="2" charset="-122"/>
                <a:ea typeface="等线" panose="02010600030101010101" pitchFamily="2" charset="-122"/>
              </a:rPr>
              <a:t>;</a:t>
            </a:r>
          </a:p>
          <a:p>
            <a:pPr>
              <a:spcBef>
                <a:spcPct val="5000"/>
              </a:spcBef>
            </a:pPr>
            <a:r>
              <a:rPr kumimoji="1" lang="en-US" altLang="zh-CN" sz="2400" b="0" dirty="0">
                <a:solidFill>
                  <a:srgbClr val="000000"/>
                </a:solidFill>
                <a:latin typeface="等线" panose="02010600030101010101" pitchFamily="2" charset="-122"/>
                <a:ea typeface="等线" panose="02010600030101010101" pitchFamily="2" charset="-122"/>
              </a:rPr>
              <a:t>  </a:t>
            </a:r>
            <a:r>
              <a:rPr kumimoji="1" lang="en-US" altLang="zh-CN" sz="2400" b="0" dirty="0" err="1">
                <a:solidFill>
                  <a:srgbClr val="000000"/>
                </a:solidFill>
                <a:latin typeface="等线" panose="02010600030101010101" pitchFamily="2" charset="-122"/>
                <a:ea typeface="等线" panose="02010600030101010101" pitchFamily="2" charset="-122"/>
              </a:rPr>
              <a:t>cout</a:t>
            </a:r>
            <a:r>
              <a:rPr kumimoji="1" lang="en-US" altLang="zh-CN" sz="2400" b="0" dirty="0">
                <a:solidFill>
                  <a:srgbClr val="000000"/>
                </a:solidFill>
                <a:latin typeface="等线" panose="02010600030101010101" pitchFamily="2" charset="-122"/>
                <a:ea typeface="等线" panose="02010600030101010101" pitchFamily="2" charset="-122"/>
              </a:rPr>
              <a:t>&lt;&lt;min(-2,8,0)&lt;&lt;</a:t>
            </a:r>
            <a:r>
              <a:rPr kumimoji="1" lang="en-US" altLang="zh-CN" sz="2400" b="0" dirty="0" err="1">
                <a:solidFill>
                  <a:srgbClr val="000000"/>
                </a:solidFill>
                <a:latin typeface="等线" panose="02010600030101010101" pitchFamily="2" charset="-122"/>
                <a:ea typeface="等线" panose="02010600030101010101" pitchFamily="2" charset="-122"/>
              </a:rPr>
              <a:t>endl</a:t>
            </a:r>
            <a:r>
              <a:rPr kumimoji="1" lang="en-US" altLang="zh-CN" sz="2400" b="0" dirty="0">
                <a:solidFill>
                  <a:srgbClr val="000000"/>
                </a:solidFill>
                <a:latin typeface="等线" panose="02010600030101010101" pitchFamily="2" charset="-122"/>
                <a:ea typeface="等线" panose="02010600030101010101" pitchFamily="2" charset="-122"/>
              </a:rPr>
              <a:t>;</a:t>
            </a:r>
          </a:p>
          <a:p>
            <a:r>
              <a:rPr kumimoji="1" lang="en-US" altLang="zh-CN" sz="2400" b="0" dirty="0">
                <a:solidFill>
                  <a:srgbClr val="000000"/>
                </a:solidFill>
                <a:latin typeface="等线" panose="02010600030101010101" pitchFamily="2" charset="-122"/>
                <a:ea typeface="等线" panose="02010600030101010101" pitchFamily="2" charset="-122"/>
              </a:rPr>
              <a:t>  system("pause");</a:t>
            </a:r>
          </a:p>
          <a:p>
            <a:r>
              <a:rPr kumimoji="1" lang="en-US" altLang="zh-CN" sz="2400" b="0" dirty="0">
                <a:solidFill>
                  <a:srgbClr val="000000"/>
                </a:solidFill>
                <a:latin typeface="等线" panose="02010600030101010101" pitchFamily="2" charset="-122"/>
                <a:ea typeface="等线" panose="02010600030101010101" pitchFamily="2" charset="-122"/>
              </a:rPr>
              <a:t>  return 0; </a:t>
            </a:r>
            <a:r>
              <a:rPr kumimoji="1" lang="en-US" altLang="zh-CN" sz="2400" b="0" dirty="0" smtClean="0">
                <a:solidFill>
                  <a:srgbClr val="000000"/>
                </a:solidFill>
                <a:latin typeface="等线" panose="02010600030101010101" pitchFamily="2" charset="-122"/>
                <a:ea typeface="等线" panose="02010600030101010101" pitchFamily="2" charset="-122"/>
              </a:rPr>
              <a:t>}</a:t>
            </a:r>
            <a:endParaRPr kumimoji="1" lang="en-US" altLang="zh-CN" sz="2400" b="0" dirty="0">
              <a:solidFill>
                <a:srgbClr val="000000"/>
              </a:solidFill>
              <a:latin typeface="等线" panose="02010600030101010101" pitchFamily="2" charset="-122"/>
              <a:ea typeface="等线" panose="02010600030101010101" pitchFamily="2" charset="-122"/>
            </a:endParaRPr>
          </a:p>
        </p:txBody>
      </p:sp>
      <p:grpSp>
        <p:nvGrpSpPr>
          <p:cNvPr id="8" name="组合 7"/>
          <p:cNvGrpSpPr/>
          <p:nvPr/>
        </p:nvGrpSpPr>
        <p:grpSpPr>
          <a:xfrm>
            <a:off x="4231256" y="1114458"/>
            <a:ext cx="6783476" cy="2501347"/>
            <a:chOff x="3215680" y="567613"/>
            <a:chExt cx="6783476" cy="2501347"/>
          </a:xfrm>
        </p:grpSpPr>
        <p:sp>
          <p:nvSpPr>
            <p:cNvPr id="9" name="右大括号 8"/>
            <p:cNvSpPr/>
            <p:nvPr/>
          </p:nvSpPr>
          <p:spPr bwMode="auto">
            <a:xfrm>
              <a:off x="3215680" y="1202584"/>
              <a:ext cx="288032" cy="1866376"/>
            </a:xfrm>
            <a:prstGeom prst="rightBrace">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等线" panose="02010600030101010101" pitchFamily="2" charset="-122"/>
                <a:ea typeface="等线" panose="02010600030101010101" pitchFamily="2" charset="-122"/>
              </a:endParaRPr>
            </a:p>
          </p:txBody>
        </p:sp>
        <p:sp>
          <p:nvSpPr>
            <p:cNvPr id="10" name="线形标注 2 9"/>
            <p:cNvSpPr/>
            <p:nvPr/>
          </p:nvSpPr>
          <p:spPr bwMode="auto">
            <a:xfrm>
              <a:off x="5087887" y="567613"/>
              <a:ext cx="4911269" cy="864096"/>
            </a:xfrm>
            <a:prstGeom prst="borderCallout2">
              <a:avLst>
                <a:gd name="adj1" fmla="val 17951"/>
                <a:gd name="adj2" fmla="val -3169"/>
                <a:gd name="adj3" fmla="val 18750"/>
                <a:gd name="adj4" fmla="val -16667"/>
                <a:gd name="adj5" fmla="val 179986"/>
                <a:gd name="adj6" fmla="val -32196"/>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a:spcBef>
                  <a:spcPts val="600"/>
                </a:spcBef>
              </a:pPr>
              <a:r>
                <a:rPr kumimoji="1" lang="zh-CN" altLang="en-US" sz="2400" b="0" dirty="0" smtClean="0">
                  <a:solidFill>
                    <a:srgbClr val="000000"/>
                  </a:solidFill>
                  <a:latin typeface="等线" panose="02010600030101010101" pitchFamily="2" charset="-122"/>
                  <a:ea typeface="等线" panose="02010600030101010101" pitchFamily="2" charset="-122"/>
                </a:rPr>
                <a:t>求</a:t>
              </a:r>
              <a:r>
                <a:rPr kumimoji="1" lang="en-US" altLang="zh-CN" sz="2400" b="0" dirty="0" smtClean="0">
                  <a:solidFill>
                    <a:srgbClr val="000000"/>
                  </a:solidFill>
                  <a:latin typeface="等线" panose="02010600030101010101" pitchFamily="2" charset="-122"/>
                  <a:ea typeface="等线" panose="02010600030101010101" pitchFamily="2" charset="-122"/>
                </a:rPr>
                <a:t>2</a:t>
              </a:r>
              <a:r>
                <a:rPr kumimoji="1" lang="zh-CN" altLang="en-US" sz="2400" b="0" dirty="0" smtClean="0">
                  <a:solidFill>
                    <a:srgbClr val="000000"/>
                  </a:solidFill>
                  <a:latin typeface="等线" panose="02010600030101010101" pitchFamily="2" charset="-122"/>
                  <a:ea typeface="等线" panose="02010600030101010101" pitchFamily="2" charset="-122"/>
                </a:rPr>
                <a:t>个、</a:t>
              </a:r>
              <a:r>
                <a:rPr kumimoji="1" lang="en-US" altLang="zh-CN" sz="2400" b="0" dirty="0" smtClean="0">
                  <a:solidFill>
                    <a:srgbClr val="000000"/>
                  </a:solidFill>
                  <a:latin typeface="等线" panose="02010600030101010101" pitchFamily="2" charset="-122"/>
                  <a:ea typeface="等线" panose="02010600030101010101" pitchFamily="2" charset="-122"/>
                </a:rPr>
                <a:t>3</a:t>
              </a:r>
              <a:r>
                <a:rPr kumimoji="1" lang="zh-CN" altLang="en-US" sz="2400" b="0" dirty="0" smtClean="0">
                  <a:solidFill>
                    <a:srgbClr val="000000"/>
                  </a:solidFill>
                  <a:latin typeface="等线" panose="02010600030101010101" pitchFamily="2" charset="-122"/>
                  <a:ea typeface="等线" panose="02010600030101010101" pitchFamily="2" charset="-122"/>
                </a:rPr>
                <a:t>个、</a:t>
              </a:r>
              <a:r>
                <a:rPr kumimoji="1" lang="en-US" altLang="zh-CN" sz="2400" b="0" dirty="0" smtClean="0">
                  <a:solidFill>
                    <a:srgbClr val="000000"/>
                  </a:solidFill>
                  <a:latin typeface="等线" panose="02010600030101010101" pitchFamily="2" charset="-122"/>
                  <a:ea typeface="等线" panose="02010600030101010101" pitchFamily="2" charset="-122"/>
                </a:rPr>
                <a:t>4</a:t>
              </a:r>
              <a:r>
                <a:rPr kumimoji="1" lang="zh-CN" altLang="en-US" sz="2400" b="0" dirty="0" smtClean="0">
                  <a:solidFill>
                    <a:srgbClr val="000000"/>
                  </a:solidFill>
                  <a:latin typeface="等线" panose="02010600030101010101" pitchFamily="2" charset="-122"/>
                  <a:ea typeface="等线" panose="02010600030101010101" pitchFamily="2" charset="-122"/>
                </a:rPr>
                <a:t>个整数中最小数的函数共用同一个函数名</a:t>
              </a:r>
              <a:r>
                <a:rPr kumimoji="1" lang="en-US" altLang="zh-CN" sz="2400" b="0" dirty="0" smtClean="0">
                  <a:solidFill>
                    <a:srgbClr val="000000"/>
                  </a:solidFill>
                  <a:latin typeface="等线" panose="02010600030101010101" pitchFamily="2" charset="-122"/>
                  <a:ea typeface="等线" panose="02010600030101010101" pitchFamily="2" charset="-122"/>
                </a:rPr>
                <a:t>min</a:t>
              </a:r>
              <a:endParaRPr kumimoji="1" lang="zh-CN" altLang="en-US" sz="2400" b="0" dirty="0">
                <a:solidFill>
                  <a:srgbClr val="000000"/>
                </a:solidFill>
                <a:latin typeface="等线" panose="02010600030101010101" pitchFamily="2" charset="-122"/>
                <a:ea typeface="等线" panose="02010600030101010101" pitchFamily="2" charset="-122"/>
              </a:endParaRPr>
            </a:p>
          </p:txBody>
        </p:sp>
      </p:grpSp>
      <p:grpSp>
        <p:nvGrpSpPr>
          <p:cNvPr id="2" name="组合 1"/>
          <p:cNvGrpSpPr/>
          <p:nvPr/>
        </p:nvGrpSpPr>
        <p:grpSpPr>
          <a:xfrm>
            <a:off x="4231256" y="4636060"/>
            <a:ext cx="4817072" cy="1271389"/>
            <a:chOff x="4231256" y="4636060"/>
            <a:chExt cx="4817072" cy="1271389"/>
          </a:xfrm>
        </p:grpSpPr>
        <p:sp>
          <p:nvSpPr>
            <p:cNvPr id="12" name="右大括号 11"/>
            <p:cNvSpPr/>
            <p:nvPr/>
          </p:nvSpPr>
          <p:spPr bwMode="auto">
            <a:xfrm>
              <a:off x="4231256" y="5373216"/>
              <a:ext cx="288032" cy="534233"/>
            </a:xfrm>
            <a:prstGeom prst="rightBrace">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等线" panose="02010600030101010101" pitchFamily="2" charset="-122"/>
                <a:ea typeface="等线" panose="02010600030101010101" pitchFamily="2" charset="-122"/>
              </a:endParaRPr>
            </a:p>
          </p:txBody>
        </p:sp>
        <p:sp>
          <p:nvSpPr>
            <p:cNvPr id="13" name="线形标注 2 12"/>
            <p:cNvSpPr/>
            <p:nvPr/>
          </p:nvSpPr>
          <p:spPr bwMode="auto">
            <a:xfrm>
              <a:off x="5555939" y="4636060"/>
              <a:ext cx="3492389" cy="864096"/>
            </a:xfrm>
            <a:prstGeom prst="borderCallout2">
              <a:avLst>
                <a:gd name="adj1" fmla="val 17951"/>
                <a:gd name="adj2" fmla="val -3169"/>
                <a:gd name="adj3" fmla="val 18750"/>
                <a:gd name="adj4" fmla="val -16667"/>
                <a:gd name="adj5" fmla="val 114098"/>
                <a:gd name="adj6" fmla="val -30083"/>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a:spcBef>
                  <a:spcPct val="50000"/>
                </a:spcBef>
              </a:pPr>
              <a:r>
                <a:rPr kumimoji="1" lang="zh-CN" altLang="en-US" sz="2400" b="0" dirty="0">
                  <a:solidFill>
                    <a:srgbClr val="000000"/>
                  </a:solidFill>
                  <a:latin typeface="等线" panose="02010600030101010101" pitchFamily="2" charset="-122"/>
                  <a:ea typeface="等线" panose="02010600030101010101" pitchFamily="2" charset="-122"/>
                </a:rPr>
                <a:t>编译器</a:t>
              </a:r>
              <a:r>
                <a:rPr kumimoji="1" lang="zh-CN" altLang="en-US" sz="2400" b="0" dirty="0" smtClean="0">
                  <a:solidFill>
                    <a:srgbClr val="000000"/>
                  </a:solidFill>
                  <a:latin typeface="等线" panose="02010600030101010101" pitchFamily="2" charset="-122"/>
                  <a:ea typeface="等线" panose="02010600030101010101" pitchFamily="2" charset="-122"/>
                </a:rPr>
                <a:t>根据实参</a:t>
              </a:r>
              <a:r>
                <a:rPr kumimoji="1" lang="zh-CN" altLang="en-US" sz="2400" b="0" dirty="0">
                  <a:solidFill>
                    <a:srgbClr val="000000"/>
                  </a:solidFill>
                  <a:latin typeface="等线" panose="02010600030101010101" pitchFamily="2" charset="-122"/>
                  <a:ea typeface="等线" panose="02010600030101010101" pitchFamily="2" charset="-122"/>
                </a:rPr>
                <a:t>的</a:t>
              </a:r>
              <a:r>
                <a:rPr kumimoji="1" lang="zh-CN" altLang="en-US" sz="2400" b="0" dirty="0" smtClean="0">
                  <a:solidFill>
                    <a:srgbClr val="000000"/>
                  </a:solidFill>
                  <a:latin typeface="等线" panose="02010600030101010101" pitchFamily="2" charset="-122"/>
                  <a:ea typeface="等线" panose="02010600030101010101" pitchFamily="2" charset="-122"/>
                </a:rPr>
                <a:t>个数确定</a:t>
              </a:r>
              <a:r>
                <a:rPr kumimoji="1" lang="zh-CN" altLang="en-US" sz="2400" b="0" dirty="0">
                  <a:solidFill>
                    <a:srgbClr val="000000"/>
                  </a:solidFill>
                  <a:latin typeface="等线" panose="02010600030101010101" pitchFamily="2" charset="-122"/>
                  <a:ea typeface="等线" panose="02010600030101010101" pitchFamily="2" charset="-122"/>
                </a:rPr>
                <a:t>应该调用哪个函数</a:t>
              </a:r>
            </a:p>
          </p:txBody>
        </p:sp>
      </p:grpSp>
    </p:spTree>
    <p:extLst>
      <p:ext uri="{BB962C8B-B14F-4D97-AF65-F5344CB8AC3E}">
        <p14:creationId xmlns:p14="http://schemas.microsoft.com/office/powerpoint/2010/main" val="276709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5411"/>
                                        </p:tgtEl>
                                        <p:attrNameLst>
                                          <p:attrName>style.visibility</p:attrName>
                                        </p:attrNameLst>
                                      </p:cBhvr>
                                      <p:to>
                                        <p:strVal val="visible"/>
                                      </p:to>
                                    </p:set>
                                    <p:anim calcmode="lin" valueType="num">
                                      <p:cBhvr additive="base">
                                        <p:cTn id="19" dur="500" fill="hold"/>
                                        <p:tgtEl>
                                          <p:spTgt spid="145411"/>
                                        </p:tgtEl>
                                        <p:attrNameLst>
                                          <p:attrName>ppt_x</p:attrName>
                                        </p:attrNameLst>
                                      </p:cBhvr>
                                      <p:tavLst>
                                        <p:tav tm="0">
                                          <p:val>
                                            <p:strVal val="#ppt_x"/>
                                          </p:val>
                                        </p:tav>
                                        <p:tav tm="100000">
                                          <p:val>
                                            <p:strVal val="#ppt_x"/>
                                          </p:val>
                                        </p:tav>
                                      </p:tavLst>
                                    </p:anim>
                                    <p:anim calcmode="lin" valueType="num">
                                      <p:cBhvr additive="base">
                                        <p:cTn id="20" dur="500" fill="hold"/>
                                        <p:tgtEl>
                                          <p:spTgt spid="1454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4"/>
          <p:cNvSpPr txBox="1"/>
          <p:nvPr/>
        </p:nvSpPr>
        <p:spPr>
          <a:xfrm>
            <a:off x="191344" y="44624"/>
            <a:ext cx="8640762" cy="58356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50000"/>
              </a:spcBef>
              <a:buNone/>
            </a:pPr>
            <a:r>
              <a:rPr lang="en-US" altLang="zh-CN" dirty="0" smtClean="0">
                <a:solidFill>
                  <a:srgbClr val="000000"/>
                </a:solidFill>
                <a:latin typeface="等线" panose="02010600030101010101" pitchFamily="2" charset="-122"/>
                <a:ea typeface="等线" panose="02010600030101010101" pitchFamily="2" charset="-122"/>
              </a:rPr>
              <a:t>9.4.2 </a:t>
            </a:r>
            <a:r>
              <a:rPr lang="zh-CN" altLang="en-US" dirty="0" smtClean="0">
                <a:solidFill>
                  <a:srgbClr val="000000"/>
                </a:solidFill>
                <a:latin typeface="等线" panose="02010600030101010101" pitchFamily="2" charset="-122"/>
                <a:ea typeface="等线" panose="02010600030101010101" pitchFamily="2" charset="-122"/>
              </a:rPr>
              <a:t>运算符重载</a:t>
            </a:r>
            <a:endParaRPr lang="zh-CN" altLang="en-US" dirty="0">
              <a:solidFill>
                <a:srgbClr val="000000"/>
              </a:solidFill>
              <a:latin typeface="等线" panose="02010600030101010101" pitchFamily="2" charset="-122"/>
              <a:ea typeface="等线" panose="02010600030101010101" pitchFamily="2" charset="-122"/>
            </a:endParaRPr>
          </a:p>
        </p:txBody>
      </p:sp>
      <p:sp>
        <p:nvSpPr>
          <p:cNvPr id="35843" name="Text Box 17"/>
          <p:cNvSpPr txBox="1"/>
          <p:nvPr/>
        </p:nvSpPr>
        <p:spPr>
          <a:xfrm>
            <a:off x="159752" y="842963"/>
            <a:ext cx="10688776" cy="830997"/>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ts val="1200"/>
              </a:spcBef>
              <a:buNone/>
            </a:pPr>
            <a:r>
              <a:rPr lang="zh-CN" altLang="en-US" sz="2400" dirty="0" smtClean="0">
                <a:solidFill>
                  <a:srgbClr val="000000"/>
                </a:solidFill>
                <a:latin typeface="等线" panose="02010600030101010101" pitchFamily="2" charset="-122"/>
                <a:ea typeface="等线" panose="02010600030101010101" pitchFamily="2" charset="-122"/>
              </a:rPr>
              <a:t>通过特殊的函数定义</a:t>
            </a:r>
            <a:r>
              <a:rPr lang="zh-CN" altLang="zh-CN" sz="2400" dirty="0" smtClean="0">
                <a:solidFill>
                  <a:srgbClr val="000000"/>
                </a:solidFill>
                <a:latin typeface="等线" panose="02010600030101010101" pitchFamily="2" charset="-122"/>
                <a:ea typeface="等线" panose="02010600030101010101" pitchFamily="2" charset="-122"/>
              </a:rPr>
              <a:t>将</a:t>
            </a:r>
            <a:r>
              <a:rPr lang="zh-CN" altLang="zh-CN" sz="2400" dirty="0">
                <a:solidFill>
                  <a:srgbClr val="000000"/>
                </a:solidFill>
                <a:latin typeface="等线" panose="02010600030101010101" pitchFamily="2" charset="-122"/>
                <a:ea typeface="等线" panose="02010600030101010101" pitchFamily="2" charset="-122"/>
              </a:rPr>
              <a:t>已有运算符的运算功能扩展到</a:t>
            </a:r>
            <a:r>
              <a:rPr lang="zh-CN" altLang="zh-CN" sz="2400" dirty="0" smtClean="0">
                <a:solidFill>
                  <a:srgbClr val="000000"/>
                </a:solidFill>
                <a:latin typeface="等线" panose="02010600030101010101" pitchFamily="2" charset="-122"/>
                <a:ea typeface="等线" panose="02010600030101010101" pitchFamily="2" charset="-122"/>
              </a:rPr>
              <a:t>类对象</a:t>
            </a:r>
            <a:r>
              <a:rPr lang="zh-CN" altLang="zh-CN" sz="2400" dirty="0">
                <a:solidFill>
                  <a:srgbClr val="000000"/>
                </a:solidFill>
                <a:latin typeface="等线" panose="02010600030101010101" pitchFamily="2" charset="-122"/>
                <a:ea typeface="等线" panose="02010600030101010101" pitchFamily="2" charset="-122"/>
              </a:rPr>
              <a:t>上</a:t>
            </a:r>
            <a:r>
              <a:rPr lang="zh-CN" altLang="zh-CN" sz="2400" dirty="0" smtClean="0">
                <a:solidFill>
                  <a:srgbClr val="000000"/>
                </a:solidFill>
                <a:latin typeface="等线" panose="02010600030101010101" pitchFamily="2" charset="-122"/>
                <a:ea typeface="等线" panose="02010600030101010101" pitchFamily="2" charset="-122"/>
              </a:rPr>
              <a:t>，</a:t>
            </a:r>
            <a:r>
              <a:rPr lang="zh-CN" altLang="en-US" sz="2400" dirty="0">
                <a:solidFill>
                  <a:srgbClr val="000000"/>
                </a:solidFill>
                <a:latin typeface="等线" panose="02010600030101010101" pitchFamily="2" charset="-122"/>
                <a:ea typeface="等线" panose="02010600030101010101" pitchFamily="2" charset="-122"/>
              </a:rPr>
              <a:t>以便</a:t>
            </a:r>
            <a:r>
              <a:rPr lang="zh-CN" altLang="zh-CN" sz="2400" dirty="0" smtClean="0">
                <a:solidFill>
                  <a:srgbClr val="000000"/>
                </a:solidFill>
                <a:latin typeface="等线" panose="02010600030101010101" pitchFamily="2" charset="-122"/>
                <a:ea typeface="等线" panose="02010600030101010101" pitchFamily="2" charset="-122"/>
              </a:rPr>
              <a:t>通过</a:t>
            </a:r>
            <a:r>
              <a:rPr lang="zh-CN" altLang="zh-CN" sz="2400" dirty="0">
                <a:solidFill>
                  <a:srgbClr val="000000"/>
                </a:solidFill>
                <a:latin typeface="等线" panose="02010600030101010101" pitchFamily="2" charset="-122"/>
                <a:ea typeface="等线" panose="02010600030101010101" pitchFamily="2" charset="-122"/>
              </a:rPr>
              <a:t>作用于对象之上的</a:t>
            </a:r>
            <a:r>
              <a:rPr lang="zh-CN" altLang="zh-CN" sz="2400" dirty="0" smtClean="0">
                <a:solidFill>
                  <a:srgbClr val="000000"/>
                </a:solidFill>
                <a:latin typeface="等线" panose="02010600030101010101" pitchFamily="2" charset="-122"/>
                <a:ea typeface="等线" panose="02010600030101010101" pitchFamily="2" charset="-122"/>
              </a:rPr>
              <a:t>直观运算</a:t>
            </a:r>
            <a:r>
              <a:rPr lang="zh-CN" altLang="zh-CN" sz="2400" dirty="0">
                <a:solidFill>
                  <a:srgbClr val="000000"/>
                </a:solidFill>
                <a:latin typeface="等线" panose="02010600030101010101" pitchFamily="2" charset="-122"/>
                <a:ea typeface="等线" panose="02010600030101010101" pitchFamily="2" charset="-122"/>
              </a:rPr>
              <a:t>代替函数</a:t>
            </a:r>
            <a:r>
              <a:rPr lang="zh-CN" altLang="zh-CN" sz="2400" dirty="0" smtClean="0">
                <a:solidFill>
                  <a:srgbClr val="000000"/>
                </a:solidFill>
                <a:latin typeface="等线" panose="02010600030101010101" pitchFamily="2" charset="-122"/>
                <a:ea typeface="等线" panose="02010600030101010101" pitchFamily="2" charset="-122"/>
              </a:rPr>
              <a:t>调用</a:t>
            </a:r>
            <a:r>
              <a:rPr lang="zh-CN" altLang="en-US" sz="2400" dirty="0" smtClean="0">
                <a:solidFill>
                  <a:srgbClr val="000000"/>
                </a:solidFill>
                <a:latin typeface="等线" panose="02010600030101010101" pitchFamily="2" charset="-122"/>
                <a:ea typeface="等线" panose="02010600030101010101" pitchFamily="2" charset="-122"/>
              </a:rPr>
              <a:t>，使代码更加简洁易懂。</a:t>
            </a:r>
            <a:endParaRPr lang="en-US" altLang="zh-CN" sz="2400" dirty="0" smtClean="0">
              <a:solidFill>
                <a:srgbClr val="000000"/>
              </a:solidFill>
              <a:latin typeface="等线" panose="02010600030101010101" pitchFamily="2" charset="-122"/>
              <a:ea typeface="等线" panose="02010600030101010101" pitchFamily="2" charset="-122"/>
            </a:endParaRPr>
          </a:p>
        </p:txBody>
      </p:sp>
      <p:sp>
        <p:nvSpPr>
          <p:cNvPr id="7" name="Text Box 17"/>
          <p:cNvSpPr txBox="1"/>
          <p:nvPr/>
        </p:nvSpPr>
        <p:spPr>
          <a:xfrm>
            <a:off x="191344" y="1759318"/>
            <a:ext cx="10688776" cy="984885"/>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lvl="0" eaLnBrk="1" hangingPunct="1">
              <a:spcBef>
                <a:spcPts val="1200"/>
              </a:spcBef>
              <a:buClr>
                <a:srgbClr val="CC0099"/>
              </a:buClr>
              <a:buFont typeface="Wingdings" panose="05000000000000000000" pitchFamily="2" charset="2"/>
              <a:buChar char="Ø"/>
            </a:pPr>
            <a:r>
              <a:rPr lang="zh-CN" altLang="zh-CN" sz="2400" dirty="0">
                <a:solidFill>
                  <a:srgbClr val="000000"/>
                </a:solidFill>
                <a:latin typeface="等线" panose="02010600030101010101" pitchFamily="2" charset="-122"/>
                <a:ea typeface="等线" panose="02010600030101010101" pitchFamily="2" charset="-122"/>
              </a:rPr>
              <a:t>运算符重载实际上是将运算符重载为一个</a:t>
            </a:r>
            <a:r>
              <a:rPr lang="zh-CN" altLang="zh-CN" sz="2400" dirty="0" smtClean="0">
                <a:solidFill>
                  <a:srgbClr val="000000"/>
                </a:solidFill>
                <a:latin typeface="等线" panose="02010600030101010101" pitchFamily="2" charset="-122"/>
                <a:ea typeface="等线" panose="02010600030101010101" pitchFamily="2" charset="-122"/>
              </a:rPr>
              <a:t>函数</a:t>
            </a:r>
            <a:r>
              <a:rPr lang="zh-CN" altLang="en-US" sz="2400" dirty="0" smtClean="0">
                <a:solidFill>
                  <a:srgbClr val="000000"/>
                </a:solidFill>
                <a:latin typeface="等线" panose="02010600030101010101" pitchFamily="2" charset="-122"/>
                <a:ea typeface="等线" panose="02010600030101010101" pitchFamily="2" charset="-122"/>
              </a:rPr>
              <a:t>；</a:t>
            </a:r>
            <a:endParaRPr lang="en-US" altLang="zh-CN" sz="2400" dirty="0" smtClean="0">
              <a:solidFill>
                <a:srgbClr val="000000"/>
              </a:solidFill>
              <a:latin typeface="等线" panose="02010600030101010101" pitchFamily="2" charset="-122"/>
              <a:ea typeface="等线" panose="02010600030101010101" pitchFamily="2" charset="-122"/>
            </a:endParaRPr>
          </a:p>
          <a:p>
            <a:pPr lvl="0" eaLnBrk="1" hangingPunct="1">
              <a:spcBef>
                <a:spcPts val="1200"/>
              </a:spcBef>
              <a:buClr>
                <a:srgbClr val="CC0099"/>
              </a:buClr>
              <a:buFont typeface="Wingdings" panose="05000000000000000000" pitchFamily="2" charset="2"/>
              <a:buChar char="Ø"/>
            </a:pPr>
            <a:r>
              <a:rPr lang="zh-CN" altLang="zh-CN" sz="2400" dirty="0">
                <a:solidFill>
                  <a:srgbClr val="000000"/>
                </a:solidFill>
                <a:latin typeface="等线" panose="02010600030101010101" pitchFamily="2" charset="-122"/>
                <a:ea typeface="等线" panose="02010600030101010101" pitchFamily="2" charset="-122"/>
              </a:rPr>
              <a:t>运算符</a:t>
            </a:r>
            <a:r>
              <a:rPr lang="zh-CN" altLang="zh-CN" sz="2400" dirty="0" smtClean="0">
                <a:solidFill>
                  <a:srgbClr val="000000"/>
                </a:solidFill>
                <a:latin typeface="等线" panose="02010600030101010101" pitchFamily="2" charset="-122"/>
                <a:ea typeface="等线" panose="02010600030101010101" pitchFamily="2" charset="-122"/>
              </a:rPr>
              <a:t>重载</a:t>
            </a:r>
            <a:r>
              <a:rPr lang="zh-CN" altLang="en-US" sz="2400" dirty="0" smtClean="0">
                <a:solidFill>
                  <a:srgbClr val="000000"/>
                </a:solidFill>
                <a:latin typeface="等线" panose="02010600030101010101" pitchFamily="2" charset="-122"/>
                <a:ea typeface="等线" panose="02010600030101010101" pitchFamily="2" charset="-122"/>
              </a:rPr>
              <a:t>分为：重载为成员函数和重载为友元函数；</a:t>
            </a:r>
            <a:endParaRPr lang="zh-CN" altLang="en-US" sz="2400" dirty="0">
              <a:solidFill>
                <a:srgbClr val="000000"/>
              </a:solidFill>
              <a:latin typeface="等线" panose="02010600030101010101" pitchFamily="2" charset="-122"/>
              <a:ea typeface="等线" panose="02010600030101010101" pitchFamily="2" charset="-122"/>
            </a:endParaRPr>
          </a:p>
        </p:txBody>
      </p:sp>
      <p:sp>
        <p:nvSpPr>
          <p:cNvPr id="8" name="Text Box 18"/>
          <p:cNvSpPr txBox="1"/>
          <p:nvPr/>
        </p:nvSpPr>
        <p:spPr>
          <a:xfrm>
            <a:off x="159752" y="3425738"/>
            <a:ext cx="5544616" cy="461665"/>
          </a:xfrm>
          <a:prstGeom prst="rect">
            <a:avLst/>
          </a:prstGeom>
          <a:noFill/>
          <a:ln w="12700">
            <a:solidFill>
              <a:srgbClr val="C00000"/>
            </a:solidFill>
          </a:ln>
        </p:spPr>
        <p:txBody>
          <a:bodyPr wrap="square" lIns="0" rIns="0">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indent="0">
              <a:buNone/>
            </a:pPr>
            <a:r>
              <a:rPr lang="en-US" altLang="zh-CN" sz="2400" dirty="0">
                <a:solidFill>
                  <a:srgbClr val="000000"/>
                </a:solidFill>
                <a:latin typeface="等线" panose="02010600030101010101" pitchFamily="2" charset="-122"/>
                <a:ea typeface="等线" panose="02010600030101010101" pitchFamily="2" charset="-122"/>
              </a:rPr>
              <a:t> </a:t>
            </a:r>
            <a:r>
              <a:rPr lang="zh-CN" altLang="zh-CN" sz="2400" dirty="0" smtClean="0">
                <a:solidFill>
                  <a:srgbClr val="000000"/>
                </a:solidFill>
                <a:latin typeface="等线" panose="02010600030101010101" pitchFamily="2" charset="-122"/>
                <a:ea typeface="等线" panose="02010600030101010101" pitchFamily="2" charset="-122"/>
              </a:rPr>
              <a:t>类型</a:t>
            </a:r>
            <a:r>
              <a:rPr lang="zh-CN" altLang="zh-CN" sz="2400" dirty="0">
                <a:solidFill>
                  <a:srgbClr val="000000"/>
                </a:solidFill>
                <a:latin typeface="等线" panose="02010600030101010101" pitchFamily="2" charset="-122"/>
                <a:ea typeface="等线" panose="02010600030101010101" pitchFamily="2" charset="-122"/>
              </a:rPr>
              <a:t>说明符 </a:t>
            </a:r>
            <a:r>
              <a:rPr lang="en-US" altLang="zh-CN" sz="2400" dirty="0">
                <a:solidFill>
                  <a:srgbClr val="000000"/>
                </a:solidFill>
                <a:latin typeface="等线" panose="02010600030101010101" pitchFamily="2" charset="-122"/>
                <a:ea typeface="等线" panose="02010600030101010101" pitchFamily="2" charset="-122"/>
              </a:rPr>
              <a:t>operator</a:t>
            </a:r>
            <a:r>
              <a:rPr lang="zh-CN" altLang="zh-CN" sz="2400" dirty="0">
                <a:solidFill>
                  <a:srgbClr val="000000"/>
                </a:solidFill>
                <a:latin typeface="等线" panose="02010600030101010101" pitchFamily="2" charset="-122"/>
                <a:ea typeface="等线" panose="02010600030101010101" pitchFamily="2" charset="-122"/>
              </a:rPr>
              <a:t>运算符</a:t>
            </a:r>
            <a:r>
              <a:rPr lang="en-US" altLang="zh-CN" sz="2400" dirty="0">
                <a:solidFill>
                  <a:srgbClr val="000000"/>
                </a:solidFill>
                <a:latin typeface="等线" panose="02010600030101010101" pitchFamily="2" charset="-122"/>
                <a:ea typeface="等线" panose="02010600030101010101" pitchFamily="2" charset="-122"/>
              </a:rPr>
              <a:t>(</a:t>
            </a:r>
            <a:r>
              <a:rPr lang="zh-CN" altLang="zh-CN" sz="2400" dirty="0">
                <a:solidFill>
                  <a:srgbClr val="000000"/>
                </a:solidFill>
                <a:latin typeface="等线" panose="02010600030101010101" pitchFamily="2" charset="-122"/>
                <a:ea typeface="等线" panose="02010600030101010101" pitchFamily="2" charset="-122"/>
              </a:rPr>
              <a:t>参数表</a:t>
            </a:r>
            <a:r>
              <a:rPr lang="en-US" altLang="zh-CN" sz="2400" dirty="0">
                <a:solidFill>
                  <a:srgbClr val="000000"/>
                </a:solidFill>
                <a:latin typeface="等线" panose="02010600030101010101" pitchFamily="2" charset="-122"/>
                <a:ea typeface="等线" panose="02010600030101010101" pitchFamily="2" charset="-122"/>
              </a:rPr>
              <a:t>)</a:t>
            </a:r>
            <a:r>
              <a:rPr lang="zh-CN" altLang="en-US" sz="2400" dirty="0">
                <a:solidFill>
                  <a:srgbClr val="000000"/>
                </a:solidFill>
                <a:latin typeface="等线" panose="02010600030101010101" pitchFamily="2" charset="-122"/>
                <a:ea typeface="等线" panose="02010600030101010101" pitchFamily="2" charset="-122"/>
              </a:rPr>
              <a:t>类型</a:t>
            </a:r>
            <a:endParaRPr lang="zh-CN" altLang="zh-CN" sz="2400" dirty="0">
              <a:solidFill>
                <a:srgbClr val="000000"/>
              </a:solidFill>
              <a:latin typeface="等线" panose="02010600030101010101" pitchFamily="2" charset="-122"/>
              <a:ea typeface="等线" panose="02010600030101010101" pitchFamily="2" charset="-122"/>
            </a:endParaRPr>
          </a:p>
        </p:txBody>
      </p:sp>
      <p:sp>
        <p:nvSpPr>
          <p:cNvPr id="2" name="矩形 1"/>
          <p:cNvSpPr/>
          <p:nvPr/>
        </p:nvSpPr>
        <p:spPr>
          <a:xfrm>
            <a:off x="208928" y="4149080"/>
            <a:ext cx="8623178" cy="2308324"/>
          </a:xfrm>
          <a:prstGeom prst="rect">
            <a:avLst/>
          </a:prstGeom>
        </p:spPr>
        <p:txBody>
          <a:bodyPr wrap="square" lIns="0" rIns="0">
            <a:spAutoFit/>
          </a:bodyPr>
          <a:lstStyle/>
          <a:p>
            <a:pPr>
              <a:spcAft>
                <a:spcPts val="0"/>
              </a:spcAft>
            </a:pPr>
            <a:r>
              <a:rPr kumimoji="1" lang="zh-CN" altLang="zh-CN" b="0" dirty="0">
                <a:solidFill>
                  <a:srgbClr val="000000"/>
                </a:solidFill>
                <a:latin typeface="等线" panose="02010600030101010101" pitchFamily="2" charset="-122"/>
                <a:ea typeface="等线" panose="02010600030101010101" pitchFamily="2" charset="-122"/>
              </a:rPr>
              <a:t>以双目运算符为例</a:t>
            </a:r>
            <a:r>
              <a:rPr kumimoji="1" lang="zh-CN" altLang="zh-CN" b="0" dirty="0" smtClean="0">
                <a:solidFill>
                  <a:srgbClr val="000000"/>
                </a:solidFill>
                <a:latin typeface="等线" panose="02010600030101010101" pitchFamily="2" charset="-122"/>
                <a:ea typeface="等线" panose="02010600030101010101" pitchFamily="2" charset="-122"/>
              </a:rPr>
              <a:t>，</a:t>
            </a:r>
            <a:r>
              <a:rPr kumimoji="1" lang="zh-CN" altLang="en-US" b="0" dirty="0">
                <a:solidFill>
                  <a:srgbClr val="000000"/>
                </a:solidFill>
                <a:latin typeface="等线" panose="02010600030101010101" pitchFamily="2" charset="-122"/>
                <a:ea typeface="等线" panose="02010600030101010101" pitchFamily="2" charset="-122"/>
              </a:rPr>
              <a:t>调用</a:t>
            </a:r>
            <a:r>
              <a:rPr kumimoji="1" lang="zh-CN" altLang="zh-CN" b="0" dirty="0" smtClean="0">
                <a:solidFill>
                  <a:srgbClr val="000000"/>
                </a:solidFill>
                <a:latin typeface="等线" panose="02010600030101010101" pitchFamily="2" charset="-122"/>
                <a:ea typeface="等线" panose="02010600030101010101" pitchFamily="2" charset="-122"/>
              </a:rPr>
              <a:t>重</a:t>
            </a:r>
            <a:r>
              <a:rPr kumimoji="1" lang="zh-CN" altLang="zh-CN" b="0" dirty="0">
                <a:solidFill>
                  <a:srgbClr val="000000"/>
                </a:solidFill>
                <a:latin typeface="等线" panose="02010600030101010101" pitchFamily="2" charset="-122"/>
                <a:ea typeface="等线" panose="02010600030101010101" pitchFamily="2" charset="-122"/>
              </a:rPr>
              <a:t>载运</a:t>
            </a:r>
            <a:r>
              <a:rPr kumimoji="1" lang="zh-CN" altLang="zh-CN" b="0" dirty="0" smtClean="0">
                <a:solidFill>
                  <a:srgbClr val="000000"/>
                </a:solidFill>
                <a:latin typeface="等线" panose="02010600030101010101" pitchFamily="2" charset="-122"/>
                <a:ea typeface="等线" panose="02010600030101010101" pitchFamily="2" charset="-122"/>
              </a:rPr>
              <a:t>算符</a:t>
            </a:r>
            <a:r>
              <a:rPr kumimoji="1" lang="zh-CN" altLang="en-US" b="0" dirty="0" smtClean="0">
                <a:solidFill>
                  <a:srgbClr val="000000"/>
                </a:solidFill>
                <a:latin typeface="等线" panose="02010600030101010101" pitchFamily="2" charset="-122"/>
                <a:ea typeface="等线" panose="02010600030101010101" pitchFamily="2" charset="-122"/>
              </a:rPr>
              <a:t>的</a:t>
            </a:r>
            <a:r>
              <a:rPr kumimoji="1" lang="zh-CN" altLang="zh-CN" b="0" dirty="0" smtClean="0">
                <a:solidFill>
                  <a:srgbClr val="000000"/>
                </a:solidFill>
                <a:latin typeface="等线" panose="02010600030101010101" pitchFamily="2" charset="-122"/>
                <a:ea typeface="等线" panose="02010600030101010101" pitchFamily="2" charset="-122"/>
              </a:rPr>
              <a:t>形式</a:t>
            </a:r>
            <a:r>
              <a:rPr kumimoji="1" lang="zh-CN" altLang="en-US" b="0" dirty="0" smtClean="0">
                <a:solidFill>
                  <a:srgbClr val="000000"/>
                </a:solidFill>
                <a:latin typeface="等线" panose="02010600030101010101" pitchFamily="2" charset="-122"/>
                <a:ea typeface="等线" panose="02010600030101010101" pitchFamily="2" charset="-122"/>
              </a:rPr>
              <a:t>如下</a:t>
            </a:r>
            <a:r>
              <a:rPr kumimoji="1" lang="zh-CN" altLang="zh-CN" b="0" dirty="0" smtClean="0">
                <a:solidFill>
                  <a:srgbClr val="000000"/>
                </a:solidFill>
                <a:latin typeface="等线" panose="02010600030101010101" pitchFamily="2" charset="-122"/>
                <a:ea typeface="等线" panose="02010600030101010101" pitchFamily="2" charset="-122"/>
              </a:rPr>
              <a:t>：</a:t>
            </a:r>
            <a:endParaRPr kumimoji="1" lang="zh-CN" altLang="zh-CN" b="0" dirty="0">
              <a:solidFill>
                <a:srgbClr val="000000"/>
              </a:solidFill>
              <a:latin typeface="等线" panose="02010600030101010101" pitchFamily="2" charset="-122"/>
              <a:ea typeface="等线" panose="02010600030101010101" pitchFamily="2" charset="-122"/>
            </a:endParaRPr>
          </a:p>
          <a:p>
            <a:pPr algn="just">
              <a:spcAft>
                <a:spcPts val="0"/>
              </a:spcAft>
            </a:pPr>
            <a:r>
              <a:rPr kumimoji="1" lang="en-US" altLang="zh-CN" b="0" dirty="0" smtClean="0">
                <a:solidFill>
                  <a:srgbClr val="000000"/>
                </a:solidFill>
                <a:latin typeface="等线" panose="02010600030101010101" pitchFamily="2" charset="-122"/>
                <a:ea typeface="等线" panose="02010600030101010101" pitchFamily="2" charset="-122"/>
              </a:rPr>
              <a:t>        c1 </a:t>
            </a:r>
            <a:r>
              <a:rPr kumimoji="1" lang="zh-CN" altLang="zh-CN" b="0" dirty="0">
                <a:solidFill>
                  <a:srgbClr val="000000"/>
                </a:solidFill>
                <a:latin typeface="等线" panose="02010600030101010101" pitchFamily="2" charset="-122"/>
                <a:ea typeface="等线" panose="02010600030101010101" pitchFamily="2" charset="-122"/>
              </a:rPr>
              <a:t>运算符 </a:t>
            </a:r>
            <a:r>
              <a:rPr kumimoji="1" lang="en-US" altLang="zh-CN" b="0" dirty="0">
                <a:solidFill>
                  <a:srgbClr val="000000"/>
                </a:solidFill>
                <a:latin typeface="等线" panose="02010600030101010101" pitchFamily="2" charset="-122"/>
                <a:ea typeface="等线" panose="02010600030101010101" pitchFamily="2" charset="-122"/>
              </a:rPr>
              <a:t>c2</a:t>
            </a:r>
            <a:endParaRPr kumimoji="1" lang="zh-CN" altLang="zh-CN" b="0" dirty="0">
              <a:solidFill>
                <a:srgbClr val="000000"/>
              </a:solidFill>
              <a:latin typeface="等线" panose="02010600030101010101" pitchFamily="2" charset="-122"/>
              <a:ea typeface="等线" panose="02010600030101010101" pitchFamily="2" charset="-122"/>
            </a:endParaRPr>
          </a:p>
          <a:p>
            <a:pPr algn="just">
              <a:spcAft>
                <a:spcPts val="0"/>
              </a:spcAft>
            </a:pPr>
            <a:r>
              <a:rPr kumimoji="1" lang="zh-CN" altLang="en-US" b="0" dirty="0" smtClean="0">
                <a:solidFill>
                  <a:srgbClr val="000000"/>
                </a:solidFill>
                <a:latin typeface="等线" panose="02010600030101010101" pitchFamily="2" charset="-122"/>
                <a:ea typeface="等线" panose="02010600030101010101" pitchFamily="2" charset="-122"/>
              </a:rPr>
              <a:t>若重载为成员函数，则</a:t>
            </a:r>
            <a:r>
              <a:rPr kumimoji="1" lang="zh-CN" altLang="zh-CN" b="0" dirty="0" smtClean="0">
                <a:solidFill>
                  <a:srgbClr val="000000"/>
                </a:solidFill>
                <a:latin typeface="等线" panose="02010600030101010101" pitchFamily="2" charset="-122"/>
                <a:ea typeface="等线" panose="02010600030101010101" pitchFamily="2" charset="-122"/>
              </a:rPr>
              <a:t>执行</a:t>
            </a:r>
            <a:r>
              <a:rPr kumimoji="1" lang="zh-CN" altLang="zh-CN" b="0" dirty="0">
                <a:solidFill>
                  <a:srgbClr val="000000"/>
                </a:solidFill>
                <a:latin typeface="等线" panose="02010600030101010101" pitchFamily="2" charset="-122"/>
                <a:ea typeface="等线" panose="02010600030101010101" pitchFamily="2" charset="-122"/>
              </a:rPr>
              <a:t>程序时，编译程序将该运算解释为：</a:t>
            </a:r>
          </a:p>
          <a:p>
            <a:pPr algn="just">
              <a:spcAft>
                <a:spcPts val="0"/>
              </a:spcAft>
            </a:pPr>
            <a:r>
              <a:rPr kumimoji="1" lang="en-US" altLang="zh-CN" b="0" dirty="0" smtClean="0">
                <a:solidFill>
                  <a:srgbClr val="000000"/>
                </a:solidFill>
                <a:latin typeface="等线" panose="02010600030101010101" pitchFamily="2" charset="-122"/>
                <a:ea typeface="等线" panose="02010600030101010101" pitchFamily="2" charset="-122"/>
              </a:rPr>
              <a:t>        c1.operator</a:t>
            </a:r>
            <a:r>
              <a:rPr kumimoji="1" lang="zh-CN" altLang="zh-CN" b="0" dirty="0">
                <a:solidFill>
                  <a:srgbClr val="000000"/>
                </a:solidFill>
                <a:latin typeface="等线" panose="02010600030101010101" pitchFamily="2" charset="-122"/>
                <a:ea typeface="等线" panose="02010600030101010101" pitchFamily="2" charset="-122"/>
              </a:rPr>
              <a:t>运算符</a:t>
            </a:r>
            <a:r>
              <a:rPr kumimoji="1" lang="en-US" altLang="zh-CN" b="0" dirty="0">
                <a:solidFill>
                  <a:srgbClr val="000000"/>
                </a:solidFill>
                <a:latin typeface="等线" panose="02010600030101010101" pitchFamily="2" charset="-122"/>
                <a:ea typeface="等线" panose="02010600030101010101" pitchFamily="2" charset="-122"/>
              </a:rPr>
              <a:t>(c2</a:t>
            </a:r>
            <a:r>
              <a:rPr kumimoji="1" lang="en-US" altLang="zh-CN" b="0" dirty="0" smtClean="0">
                <a:solidFill>
                  <a:srgbClr val="000000"/>
                </a:solidFill>
                <a:latin typeface="等线" panose="02010600030101010101" pitchFamily="2" charset="-122"/>
                <a:ea typeface="等线" panose="02010600030101010101" pitchFamily="2" charset="-122"/>
              </a:rPr>
              <a:t>)</a:t>
            </a:r>
          </a:p>
          <a:p>
            <a:pPr algn="just">
              <a:spcAft>
                <a:spcPts val="0"/>
              </a:spcAft>
            </a:pPr>
            <a:r>
              <a:rPr kumimoji="1" lang="zh-CN" altLang="en-US" b="0" dirty="0">
                <a:solidFill>
                  <a:srgbClr val="000000"/>
                </a:solidFill>
                <a:latin typeface="等线" panose="02010600030101010101" pitchFamily="2" charset="-122"/>
                <a:ea typeface="等线" panose="02010600030101010101" pitchFamily="2" charset="-122"/>
              </a:rPr>
              <a:t>若重载</a:t>
            </a:r>
            <a:r>
              <a:rPr kumimoji="1" lang="zh-CN" altLang="en-US" b="0" dirty="0" smtClean="0">
                <a:solidFill>
                  <a:srgbClr val="000000"/>
                </a:solidFill>
                <a:latin typeface="等线" panose="02010600030101010101" pitchFamily="2" charset="-122"/>
                <a:ea typeface="等线" panose="02010600030101010101" pitchFamily="2" charset="-122"/>
              </a:rPr>
              <a:t>为友元函数</a:t>
            </a:r>
            <a:r>
              <a:rPr kumimoji="1" lang="zh-CN" altLang="en-US" b="0" dirty="0">
                <a:solidFill>
                  <a:srgbClr val="000000"/>
                </a:solidFill>
                <a:latin typeface="等线" panose="02010600030101010101" pitchFamily="2" charset="-122"/>
                <a:ea typeface="等线" panose="02010600030101010101" pitchFamily="2" charset="-122"/>
              </a:rPr>
              <a:t>，则</a:t>
            </a:r>
            <a:r>
              <a:rPr kumimoji="1" lang="zh-CN" altLang="zh-CN" b="0" dirty="0">
                <a:solidFill>
                  <a:srgbClr val="000000"/>
                </a:solidFill>
                <a:latin typeface="等线" panose="02010600030101010101" pitchFamily="2" charset="-122"/>
                <a:ea typeface="等线" panose="02010600030101010101" pitchFamily="2" charset="-122"/>
              </a:rPr>
              <a:t>执行程序时，编译程序将该运算解释为：</a:t>
            </a:r>
          </a:p>
          <a:p>
            <a:pPr algn="just">
              <a:spcAft>
                <a:spcPts val="0"/>
              </a:spcAft>
            </a:pPr>
            <a:r>
              <a:rPr kumimoji="1" lang="en-US" altLang="zh-CN" b="0" dirty="0">
                <a:solidFill>
                  <a:srgbClr val="000000"/>
                </a:solidFill>
                <a:latin typeface="等线" panose="02010600030101010101" pitchFamily="2" charset="-122"/>
                <a:ea typeface="等线" panose="02010600030101010101" pitchFamily="2" charset="-122"/>
              </a:rPr>
              <a:t>        </a:t>
            </a:r>
            <a:r>
              <a:rPr kumimoji="1" lang="en-US" altLang="zh-CN" b="0" dirty="0" smtClean="0">
                <a:solidFill>
                  <a:srgbClr val="000000"/>
                </a:solidFill>
                <a:latin typeface="等线" panose="02010600030101010101" pitchFamily="2" charset="-122"/>
                <a:ea typeface="等线" panose="02010600030101010101" pitchFamily="2" charset="-122"/>
              </a:rPr>
              <a:t>operator</a:t>
            </a:r>
            <a:r>
              <a:rPr kumimoji="1" lang="zh-CN" altLang="zh-CN" b="0" dirty="0">
                <a:solidFill>
                  <a:srgbClr val="000000"/>
                </a:solidFill>
                <a:latin typeface="等线" panose="02010600030101010101" pitchFamily="2" charset="-122"/>
                <a:ea typeface="等线" panose="02010600030101010101" pitchFamily="2" charset="-122"/>
              </a:rPr>
              <a:t>运算符</a:t>
            </a:r>
            <a:r>
              <a:rPr kumimoji="1" lang="en-US" altLang="zh-CN" b="0" dirty="0" smtClean="0">
                <a:solidFill>
                  <a:srgbClr val="000000"/>
                </a:solidFill>
                <a:latin typeface="等线" panose="02010600030101010101" pitchFamily="2" charset="-122"/>
                <a:ea typeface="等线" panose="02010600030101010101" pitchFamily="2" charset="-122"/>
              </a:rPr>
              <a:t>(c1,c2)</a:t>
            </a:r>
            <a:endParaRPr kumimoji="1" lang="zh-CN" altLang="zh-CN" b="0" dirty="0">
              <a:solidFill>
                <a:srgbClr val="000000"/>
              </a:solidFill>
              <a:latin typeface="等线" panose="02010600030101010101" pitchFamily="2" charset="-122"/>
              <a:ea typeface="等线" panose="02010600030101010101" pitchFamily="2" charset="-122"/>
            </a:endParaRPr>
          </a:p>
        </p:txBody>
      </p:sp>
      <p:sp>
        <p:nvSpPr>
          <p:cNvPr id="10" name="Text Box 17"/>
          <p:cNvSpPr txBox="1"/>
          <p:nvPr/>
        </p:nvSpPr>
        <p:spPr>
          <a:xfrm>
            <a:off x="159752" y="2854138"/>
            <a:ext cx="3776008" cy="461665"/>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ts val="1200"/>
              </a:spcBef>
              <a:buNone/>
            </a:pPr>
            <a:r>
              <a:rPr lang="zh-CN" altLang="en-US" sz="2400" dirty="0" smtClean="0">
                <a:solidFill>
                  <a:srgbClr val="000000"/>
                </a:solidFill>
                <a:latin typeface="等线" panose="02010600030101010101" pitchFamily="2" charset="-122"/>
                <a:ea typeface="等线" panose="02010600030101010101" pitchFamily="2" charset="-122"/>
              </a:rPr>
              <a:t>重载为成员函数形式：</a:t>
            </a:r>
            <a:endParaRPr lang="en-US" altLang="zh-CN" sz="2400" dirty="0" smtClean="0">
              <a:solidFill>
                <a:srgbClr val="000000"/>
              </a:solidFill>
              <a:latin typeface="等线" panose="02010600030101010101" pitchFamily="2" charset="-122"/>
              <a:ea typeface="等线" panose="02010600030101010101" pitchFamily="2" charset="-122"/>
            </a:endParaRPr>
          </a:p>
        </p:txBody>
      </p:sp>
      <p:sp>
        <p:nvSpPr>
          <p:cNvPr id="11" name="Text Box 18"/>
          <p:cNvSpPr txBox="1"/>
          <p:nvPr/>
        </p:nvSpPr>
        <p:spPr>
          <a:xfrm>
            <a:off x="5879976" y="3429000"/>
            <a:ext cx="6312024" cy="461665"/>
          </a:xfrm>
          <a:prstGeom prst="rect">
            <a:avLst/>
          </a:prstGeom>
          <a:noFill/>
          <a:ln w="12700">
            <a:solidFill>
              <a:srgbClr val="C00000"/>
            </a:solidFill>
          </a:ln>
        </p:spPr>
        <p:txBody>
          <a:bodyPr wrap="square" lIns="0" rIns="0">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indent="0">
              <a:buNone/>
            </a:pPr>
            <a:r>
              <a:rPr lang="en-US" altLang="zh-CN" sz="2400" dirty="0">
                <a:solidFill>
                  <a:srgbClr val="000000"/>
                </a:solidFill>
                <a:latin typeface="等线" panose="02010600030101010101" pitchFamily="2" charset="-122"/>
                <a:ea typeface="等线" panose="02010600030101010101" pitchFamily="2" charset="-122"/>
              </a:rPr>
              <a:t> </a:t>
            </a:r>
            <a:r>
              <a:rPr lang="en-US" altLang="zh-CN" sz="2400" dirty="0" smtClean="0">
                <a:solidFill>
                  <a:srgbClr val="000000"/>
                </a:solidFill>
                <a:latin typeface="等线" panose="02010600030101010101" pitchFamily="2" charset="-122"/>
                <a:ea typeface="等线" panose="02010600030101010101" pitchFamily="2" charset="-122"/>
              </a:rPr>
              <a:t>friend</a:t>
            </a:r>
            <a:r>
              <a:rPr lang="zh-CN" altLang="zh-CN" sz="2400" dirty="0" smtClean="0">
                <a:solidFill>
                  <a:srgbClr val="000000"/>
                </a:solidFill>
                <a:latin typeface="等线" panose="02010600030101010101" pitchFamily="2" charset="-122"/>
                <a:ea typeface="等线" panose="02010600030101010101" pitchFamily="2" charset="-122"/>
              </a:rPr>
              <a:t>类型</a:t>
            </a:r>
            <a:r>
              <a:rPr lang="zh-CN" altLang="zh-CN" sz="2400" dirty="0">
                <a:solidFill>
                  <a:srgbClr val="000000"/>
                </a:solidFill>
                <a:latin typeface="等线" panose="02010600030101010101" pitchFamily="2" charset="-122"/>
                <a:ea typeface="等线" panose="02010600030101010101" pitchFamily="2" charset="-122"/>
              </a:rPr>
              <a:t>说明符 </a:t>
            </a:r>
            <a:r>
              <a:rPr lang="en-US" altLang="zh-CN" sz="2400" dirty="0">
                <a:solidFill>
                  <a:srgbClr val="000000"/>
                </a:solidFill>
                <a:latin typeface="等线" panose="02010600030101010101" pitchFamily="2" charset="-122"/>
                <a:ea typeface="等线" panose="02010600030101010101" pitchFamily="2" charset="-122"/>
              </a:rPr>
              <a:t>operator</a:t>
            </a:r>
            <a:r>
              <a:rPr lang="zh-CN" altLang="zh-CN" sz="2400" dirty="0">
                <a:solidFill>
                  <a:srgbClr val="000000"/>
                </a:solidFill>
                <a:latin typeface="等线" panose="02010600030101010101" pitchFamily="2" charset="-122"/>
                <a:ea typeface="等线" panose="02010600030101010101" pitchFamily="2" charset="-122"/>
              </a:rPr>
              <a:t>运算符</a:t>
            </a:r>
            <a:r>
              <a:rPr lang="en-US" altLang="zh-CN" sz="2400" dirty="0">
                <a:solidFill>
                  <a:srgbClr val="000000"/>
                </a:solidFill>
                <a:latin typeface="等线" panose="02010600030101010101" pitchFamily="2" charset="-122"/>
                <a:ea typeface="等线" panose="02010600030101010101" pitchFamily="2" charset="-122"/>
              </a:rPr>
              <a:t>(</a:t>
            </a:r>
            <a:r>
              <a:rPr lang="zh-CN" altLang="zh-CN" sz="2400" dirty="0">
                <a:solidFill>
                  <a:srgbClr val="000000"/>
                </a:solidFill>
                <a:latin typeface="等线" panose="02010600030101010101" pitchFamily="2" charset="-122"/>
                <a:ea typeface="等线" panose="02010600030101010101" pitchFamily="2" charset="-122"/>
              </a:rPr>
              <a:t>参数表</a:t>
            </a:r>
            <a:r>
              <a:rPr lang="en-US" altLang="zh-CN" sz="2400" dirty="0">
                <a:solidFill>
                  <a:srgbClr val="000000"/>
                </a:solidFill>
                <a:latin typeface="等线" panose="02010600030101010101" pitchFamily="2" charset="-122"/>
                <a:ea typeface="等线" panose="02010600030101010101" pitchFamily="2" charset="-122"/>
              </a:rPr>
              <a:t>)</a:t>
            </a:r>
            <a:r>
              <a:rPr lang="zh-CN" altLang="en-US" sz="2400" dirty="0">
                <a:solidFill>
                  <a:srgbClr val="000000"/>
                </a:solidFill>
                <a:latin typeface="等线" panose="02010600030101010101" pitchFamily="2" charset="-122"/>
                <a:ea typeface="等线" panose="02010600030101010101" pitchFamily="2" charset="-122"/>
              </a:rPr>
              <a:t>类型</a:t>
            </a:r>
            <a:endParaRPr lang="zh-CN" altLang="zh-CN" sz="2400" dirty="0">
              <a:solidFill>
                <a:srgbClr val="000000"/>
              </a:solidFill>
              <a:latin typeface="等线" panose="02010600030101010101" pitchFamily="2" charset="-122"/>
              <a:ea typeface="等线" panose="02010600030101010101" pitchFamily="2" charset="-122"/>
            </a:endParaRPr>
          </a:p>
        </p:txBody>
      </p:sp>
      <p:sp>
        <p:nvSpPr>
          <p:cNvPr id="13" name="Text Box 17"/>
          <p:cNvSpPr txBox="1"/>
          <p:nvPr/>
        </p:nvSpPr>
        <p:spPr>
          <a:xfrm>
            <a:off x="5848384" y="2939752"/>
            <a:ext cx="3776008" cy="461665"/>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ts val="1200"/>
              </a:spcBef>
              <a:buNone/>
            </a:pPr>
            <a:r>
              <a:rPr lang="zh-CN" altLang="en-US" sz="2400" dirty="0" smtClean="0">
                <a:solidFill>
                  <a:srgbClr val="000000"/>
                </a:solidFill>
                <a:latin typeface="等线" panose="02010600030101010101" pitchFamily="2" charset="-122"/>
                <a:ea typeface="等线" panose="02010600030101010101" pitchFamily="2" charset="-122"/>
              </a:rPr>
              <a:t>重载为友元函数形式：</a:t>
            </a:r>
            <a:endParaRPr lang="en-US" altLang="zh-CN" sz="2400" dirty="0" smtClean="0">
              <a:solidFill>
                <a:srgbClr val="000000"/>
              </a:solidFill>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26"/>
          <p:cNvSpPr txBox="1"/>
          <p:nvPr/>
        </p:nvSpPr>
        <p:spPr>
          <a:xfrm>
            <a:off x="83841" y="811733"/>
            <a:ext cx="5364087" cy="6001643"/>
          </a:xfrm>
          <a:prstGeom prst="rect">
            <a:avLst/>
          </a:prstGeom>
          <a:noFill/>
          <a:ln w="12700">
            <a:solidFill>
              <a:srgbClr val="C00000"/>
            </a:solid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a:solidFill>
                  <a:srgbClr val="000000"/>
                </a:solidFill>
              </a:rPr>
              <a:t>#include  &lt;iostream&gt;</a:t>
            </a:r>
          </a:p>
          <a:p>
            <a:pPr marL="0" lvl="0" indent="0" eaLnBrk="1" hangingPunct="1">
              <a:spcBef>
                <a:spcPct val="0"/>
              </a:spcBef>
              <a:buNone/>
            </a:pPr>
            <a:r>
              <a:rPr lang="en-US" altLang="zh-CN" sz="2400" dirty="0">
                <a:solidFill>
                  <a:srgbClr val="000000"/>
                </a:solidFill>
              </a:rPr>
              <a:t>using  namespace std;</a:t>
            </a:r>
          </a:p>
          <a:p>
            <a:pPr marL="0" lvl="0" indent="0" eaLnBrk="1" hangingPunct="1">
              <a:spcBef>
                <a:spcPct val="0"/>
              </a:spcBef>
              <a:buNone/>
            </a:pPr>
            <a:r>
              <a:rPr lang="en-US" altLang="zh-CN" sz="2400" dirty="0">
                <a:solidFill>
                  <a:srgbClr val="000000"/>
                </a:solidFill>
              </a:rPr>
              <a:t>class </a:t>
            </a:r>
            <a:r>
              <a:rPr lang="en-US" altLang="zh-CN" sz="2400" dirty="0" smtClean="0">
                <a:solidFill>
                  <a:srgbClr val="000000"/>
                </a:solidFill>
              </a:rPr>
              <a:t>Complex</a:t>
            </a:r>
          </a:p>
          <a:p>
            <a:pPr marL="0" lvl="0" indent="0" eaLnBrk="1" hangingPunct="1">
              <a:spcBef>
                <a:spcPct val="0"/>
              </a:spcBef>
              <a:buNone/>
            </a:pPr>
            <a:r>
              <a:rPr lang="en-US" altLang="zh-CN" sz="2400" dirty="0" smtClean="0">
                <a:solidFill>
                  <a:srgbClr val="000000"/>
                </a:solidFill>
              </a:rPr>
              <a:t>{  private:</a:t>
            </a:r>
          </a:p>
          <a:p>
            <a:pPr marL="0" lvl="0" indent="0" eaLnBrk="1" hangingPunct="1">
              <a:spcBef>
                <a:spcPct val="0"/>
              </a:spcBef>
              <a:buNone/>
            </a:pPr>
            <a:r>
              <a:rPr lang="en-US" altLang="zh-CN" sz="2400" dirty="0">
                <a:solidFill>
                  <a:srgbClr val="000000"/>
                </a:solidFill>
              </a:rPr>
              <a:t>	double re,im;</a:t>
            </a:r>
          </a:p>
          <a:p>
            <a:pPr marL="0" lvl="0" indent="0" eaLnBrk="1" hangingPunct="1">
              <a:spcBef>
                <a:spcPct val="0"/>
              </a:spcBef>
              <a:buNone/>
            </a:pPr>
            <a:r>
              <a:rPr lang="en-US" altLang="zh-CN" sz="2400" dirty="0">
                <a:solidFill>
                  <a:srgbClr val="000000"/>
                </a:solidFill>
              </a:rPr>
              <a:t>    public:</a:t>
            </a:r>
          </a:p>
          <a:p>
            <a:pPr marL="0" lvl="0" indent="0" eaLnBrk="1" hangingPunct="1">
              <a:spcBef>
                <a:spcPct val="0"/>
              </a:spcBef>
              <a:buNone/>
            </a:pPr>
            <a:r>
              <a:rPr lang="en-US" altLang="zh-CN" sz="2400" dirty="0">
                <a:solidFill>
                  <a:srgbClr val="000000"/>
                </a:solidFill>
              </a:rPr>
              <a:t>	</a:t>
            </a:r>
            <a:r>
              <a:rPr lang="en-US" altLang="zh-CN" sz="2400" dirty="0" smtClean="0">
                <a:solidFill>
                  <a:srgbClr val="000000"/>
                </a:solidFill>
              </a:rPr>
              <a:t>Complex()</a:t>
            </a:r>
            <a:endParaRPr lang="en-US" altLang="zh-CN" sz="2400" dirty="0">
              <a:solidFill>
                <a:srgbClr val="000000"/>
              </a:solidFill>
            </a:endParaRPr>
          </a:p>
          <a:p>
            <a:pPr marL="0" lvl="0" indent="0" eaLnBrk="1" hangingPunct="1">
              <a:spcBef>
                <a:spcPct val="0"/>
              </a:spcBef>
              <a:buNone/>
            </a:pPr>
            <a:r>
              <a:rPr lang="en-US" altLang="zh-CN" sz="2400" dirty="0">
                <a:solidFill>
                  <a:srgbClr val="000000"/>
                </a:solidFill>
              </a:rPr>
              <a:t>	{ }</a:t>
            </a:r>
          </a:p>
          <a:p>
            <a:pPr marL="0" lvl="0" indent="0" eaLnBrk="1" hangingPunct="1">
              <a:spcBef>
                <a:spcPct val="0"/>
              </a:spcBef>
              <a:buNone/>
            </a:pPr>
            <a:r>
              <a:rPr lang="en-US" altLang="zh-CN" sz="2400" dirty="0">
                <a:solidFill>
                  <a:srgbClr val="000000"/>
                </a:solidFill>
              </a:rPr>
              <a:t>	</a:t>
            </a:r>
            <a:r>
              <a:rPr lang="en-US" altLang="zh-CN" sz="2400" dirty="0" smtClean="0">
                <a:solidFill>
                  <a:srgbClr val="000000"/>
                </a:solidFill>
              </a:rPr>
              <a:t>Complex(double </a:t>
            </a:r>
            <a:r>
              <a:rPr lang="en-US" altLang="zh-CN" sz="2400" dirty="0">
                <a:solidFill>
                  <a:srgbClr val="000000"/>
                </a:solidFill>
              </a:rPr>
              <a:t>re1,double im1)</a:t>
            </a:r>
          </a:p>
          <a:p>
            <a:pPr marL="0" lvl="0" indent="0" eaLnBrk="1" hangingPunct="1">
              <a:spcBef>
                <a:spcPct val="0"/>
              </a:spcBef>
              <a:buNone/>
            </a:pPr>
            <a:r>
              <a:rPr lang="en-US" altLang="zh-CN" sz="2400" dirty="0">
                <a:solidFill>
                  <a:srgbClr val="000000"/>
                </a:solidFill>
              </a:rPr>
              <a:t>	{  re=re1;  im=im1;	}</a:t>
            </a:r>
          </a:p>
          <a:p>
            <a:pPr marL="0" lvl="0" indent="0" eaLnBrk="1" hangingPunct="1">
              <a:spcBef>
                <a:spcPct val="0"/>
              </a:spcBef>
              <a:buNone/>
            </a:pPr>
            <a:r>
              <a:rPr lang="en-US" altLang="zh-CN" sz="2400" dirty="0">
                <a:solidFill>
                  <a:srgbClr val="000000"/>
                </a:solidFill>
              </a:rPr>
              <a:t>	void display()</a:t>
            </a:r>
          </a:p>
          <a:p>
            <a:pPr marL="0" lvl="0" indent="0" eaLnBrk="1" hangingPunct="1">
              <a:spcBef>
                <a:spcPct val="0"/>
              </a:spcBef>
              <a:buNone/>
            </a:pPr>
            <a:r>
              <a:rPr lang="en-US" altLang="zh-CN" sz="2400" dirty="0">
                <a:solidFill>
                  <a:srgbClr val="000000"/>
                </a:solidFill>
              </a:rPr>
              <a:t>	{ </a:t>
            </a:r>
            <a:endParaRPr lang="en-US" altLang="zh-CN" sz="2400" dirty="0" smtClean="0">
              <a:solidFill>
                <a:srgbClr val="000000"/>
              </a:solidFill>
            </a:endParaRPr>
          </a:p>
          <a:p>
            <a:pPr marL="0" lvl="0" indent="0" eaLnBrk="1" hangingPunct="1">
              <a:spcBef>
                <a:spcPct val="0"/>
              </a:spcBef>
              <a:buNone/>
            </a:pPr>
            <a:r>
              <a:rPr lang="en-US" altLang="zh-CN" sz="2400" dirty="0">
                <a:solidFill>
                  <a:srgbClr val="000000"/>
                </a:solidFill>
              </a:rPr>
              <a:t> </a:t>
            </a:r>
            <a:r>
              <a:rPr lang="en-US" altLang="zh-CN" sz="2400" dirty="0" smtClean="0">
                <a:solidFill>
                  <a:srgbClr val="000000"/>
                </a:solidFill>
              </a:rPr>
              <a:t>              </a:t>
            </a:r>
            <a:r>
              <a:rPr lang="en-US" altLang="zh-CN" sz="2400" dirty="0" err="1" smtClean="0">
                <a:solidFill>
                  <a:srgbClr val="000000"/>
                </a:solidFill>
              </a:rPr>
              <a:t>cout</a:t>
            </a:r>
            <a:r>
              <a:rPr lang="en-US" altLang="zh-CN" sz="2400" dirty="0">
                <a:solidFill>
                  <a:srgbClr val="000000"/>
                </a:solidFill>
              </a:rPr>
              <a:t>&lt;&lt;re;</a:t>
            </a:r>
          </a:p>
          <a:p>
            <a:pPr marL="0" lvl="0" indent="0" eaLnBrk="1" hangingPunct="1">
              <a:spcBef>
                <a:spcPct val="0"/>
              </a:spcBef>
              <a:buNone/>
            </a:pPr>
            <a:r>
              <a:rPr lang="en-US" altLang="zh-CN" sz="2400" dirty="0">
                <a:solidFill>
                  <a:srgbClr val="000000"/>
                </a:solidFill>
              </a:rPr>
              <a:t>	   if(im&gt;=0)   cout&lt;&lt;'+';</a:t>
            </a:r>
          </a:p>
          <a:p>
            <a:pPr marL="0" lvl="0" indent="0" eaLnBrk="1" hangingPunct="1">
              <a:spcBef>
                <a:spcPct val="0"/>
              </a:spcBef>
              <a:buNone/>
            </a:pPr>
            <a:r>
              <a:rPr lang="en-US" altLang="zh-CN" sz="2400" dirty="0">
                <a:solidFill>
                  <a:srgbClr val="000000"/>
                </a:solidFill>
              </a:rPr>
              <a:t>	   cout&lt;&lt;im&lt;&lt;'i'&lt;&lt;endl;</a:t>
            </a:r>
          </a:p>
          <a:p>
            <a:pPr marL="0" lvl="0" indent="0" eaLnBrk="1" hangingPunct="1">
              <a:spcBef>
                <a:spcPct val="0"/>
              </a:spcBef>
              <a:buNone/>
            </a:pPr>
            <a:r>
              <a:rPr lang="en-US" altLang="zh-CN" sz="2400" dirty="0">
                <a:solidFill>
                  <a:srgbClr val="000000"/>
                </a:solidFill>
              </a:rPr>
              <a:t>	}		</a:t>
            </a:r>
          </a:p>
        </p:txBody>
      </p:sp>
      <p:sp>
        <p:nvSpPr>
          <p:cNvPr id="16389" name="Text Box 27"/>
          <p:cNvSpPr txBox="1"/>
          <p:nvPr/>
        </p:nvSpPr>
        <p:spPr>
          <a:xfrm>
            <a:off x="5776130" y="371301"/>
            <a:ext cx="4753023" cy="6442075"/>
          </a:xfrm>
          <a:prstGeom prst="rect">
            <a:avLst/>
          </a:prstGeom>
          <a:noFill/>
          <a:ln w="12700">
            <a:solidFill>
              <a:srgbClr val="C00000"/>
            </a:solid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95000"/>
              </a:lnSpc>
              <a:spcBef>
                <a:spcPct val="0"/>
              </a:spcBef>
              <a:buNone/>
            </a:pPr>
            <a:r>
              <a:rPr lang="en-US" altLang="zh-CN" sz="2400" dirty="0">
                <a:solidFill>
                  <a:srgbClr val="000000"/>
                </a:solidFill>
              </a:rPr>
              <a:t> </a:t>
            </a:r>
            <a:r>
              <a:rPr lang="en-US" altLang="zh-CN" sz="2400" dirty="0" smtClean="0">
                <a:solidFill>
                  <a:srgbClr val="C00000"/>
                </a:solidFill>
              </a:rPr>
              <a:t>Complex operator+(Complex c1)</a:t>
            </a:r>
            <a:endParaRPr lang="en-US" altLang="zh-CN" sz="2400" dirty="0">
              <a:solidFill>
                <a:srgbClr val="C00000"/>
              </a:solidFill>
            </a:endParaRPr>
          </a:p>
          <a:p>
            <a:pPr marL="0" lvl="0" indent="0" eaLnBrk="1" hangingPunct="1">
              <a:lnSpc>
                <a:spcPct val="95000"/>
              </a:lnSpc>
              <a:spcBef>
                <a:spcPct val="0"/>
              </a:spcBef>
              <a:buNone/>
            </a:pPr>
            <a:r>
              <a:rPr lang="en-US" altLang="zh-CN" sz="2400" dirty="0">
                <a:solidFill>
                  <a:srgbClr val="000000"/>
                </a:solidFill>
              </a:rPr>
              <a:t> { double r,i;</a:t>
            </a:r>
          </a:p>
          <a:p>
            <a:pPr marL="0" lvl="0" indent="0" eaLnBrk="1" hangingPunct="1">
              <a:lnSpc>
                <a:spcPct val="95000"/>
              </a:lnSpc>
              <a:spcBef>
                <a:spcPct val="0"/>
              </a:spcBef>
              <a:buNone/>
            </a:pPr>
            <a:r>
              <a:rPr lang="en-US" altLang="zh-CN" sz="2400" dirty="0">
                <a:solidFill>
                  <a:srgbClr val="000000"/>
                </a:solidFill>
              </a:rPr>
              <a:t>    </a:t>
            </a:r>
            <a:r>
              <a:rPr lang="en-US" altLang="zh-CN" sz="2400" dirty="0" smtClean="0">
                <a:solidFill>
                  <a:srgbClr val="000000"/>
                </a:solidFill>
              </a:rPr>
              <a:t>r=c1.re+re</a:t>
            </a:r>
            <a:r>
              <a:rPr lang="en-US" altLang="zh-CN" sz="2400" dirty="0">
                <a:solidFill>
                  <a:srgbClr val="000000"/>
                </a:solidFill>
              </a:rPr>
              <a:t>;</a:t>
            </a:r>
          </a:p>
          <a:p>
            <a:pPr marL="0" lvl="0" indent="0" eaLnBrk="1" hangingPunct="1">
              <a:lnSpc>
                <a:spcPct val="95000"/>
              </a:lnSpc>
              <a:spcBef>
                <a:spcPct val="0"/>
              </a:spcBef>
              <a:buNone/>
            </a:pPr>
            <a:r>
              <a:rPr lang="en-US" altLang="zh-CN" sz="2400" dirty="0">
                <a:solidFill>
                  <a:srgbClr val="000000"/>
                </a:solidFill>
              </a:rPr>
              <a:t>    </a:t>
            </a:r>
            <a:r>
              <a:rPr lang="en-US" altLang="zh-CN" sz="2400" dirty="0" err="1" smtClean="0">
                <a:solidFill>
                  <a:srgbClr val="000000"/>
                </a:solidFill>
              </a:rPr>
              <a:t>i</a:t>
            </a:r>
            <a:r>
              <a:rPr lang="en-US" altLang="zh-CN" sz="2400" dirty="0" smtClean="0">
                <a:solidFill>
                  <a:srgbClr val="000000"/>
                </a:solidFill>
              </a:rPr>
              <a:t>=c1.im+im</a:t>
            </a:r>
            <a:r>
              <a:rPr lang="en-US" altLang="zh-CN" sz="2400" dirty="0">
                <a:solidFill>
                  <a:srgbClr val="000000"/>
                </a:solidFill>
              </a:rPr>
              <a:t>;</a:t>
            </a:r>
          </a:p>
          <a:p>
            <a:pPr marL="0" lvl="0" indent="0" eaLnBrk="1" hangingPunct="1">
              <a:lnSpc>
                <a:spcPct val="95000"/>
              </a:lnSpc>
              <a:spcBef>
                <a:spcPct val="0"/>
              </a:spcBef>
              <a:buNone/>
            </a:pPr>
            <a:r>
              <a:rPr lang="en-US" altLang="zh-CN" sz="2400" dirty="0">
                <a:solidFill>
                  <a:srgbClr val="000000"/>
                </a:solidFill>
              </a:rPr>
              <a:t>    </a:t>
            </a:r>
            <a:r>
              <a:rPr lang="en-US" altLang="zh-CN" sz="2400" dirty="0" smtClean="0">
                <a:solidFill>
                  <a:srgbClr val="000000"/>
                </a:solidFill>
              </a:rPr>
              <a:t>Complex </a:t>
            </a:r>
            <a:r>
              <a:rPr lang="en-US" altLang="zh-CN" sz="2400" dirty="0">
                <a:solidFill>
                  <a:srgbClr val="000000"/>
                </a:solidFill>
              </a:rPr>
              <a:t>c</a:t>
            </a:r>
            <a:r>
              <a:rPr lang="en-US" altLang="zh-CN" sz="2400" dirty="0" smtClean="0">
                <a:solidFill>
                  <a:srgbClr val="000000"/>
                </a:solidFill>
              </a:rPr>
              <a:t>(</a:t>
            </a:r>
            <a:r>
              <a:rPr lang="en-US" altLang="zh-CN" sz="2400" dirty="0" err="1" smtClean="0">
                <a:solidFill>
                  <a:srgbClr val="000000"/>
                </a:solidFill>
              </a:rPr>
              <a:t>r,i</a:t>
            </a:r>
            <a:r>
              <a:rPr lang="en-US" altLang="zh-CN" sz="2400" dirty="0">
                <a:solidFill>
                  <a:srgbClr val="000000"/>
                </a:solidFill>
              </a:rPr>
              <a:t>);</a:t>
            </a:r>
          </a:p>
          <a:p>
            <a:pPr marL="0" lvl="0" indent="0" eaLnBrk="1" hangingPunct="1">
              <a:lnSpc>
                <a:spcPct val="95000"/>
              </a:lnSpc>
              <a:spcBef>
                <a:spcPct val="0"/>
              </a:spcBef>
              <a:buNone/>
            </a:pPr>
            <a:r>
              <a:rPr lang="en-US" altLang="zh-CN" sz="2400" dirty="0">
                <a:solidFill>
                  <a:srgbClr val="000000"/>
                </a:solidFill>
              </a:rPr>
              <a:t>    return </a:t>
            </a:r>
            <a:r>
              <a:rPr lang="en-US" altLang="zh-CN" sz="2400" dirty="0" smtClean="0">
                <a:solidFill>
                  <a:srgbClr val="000000"/>
                </a:solidFill>
              </a:rPr>
              <a:t>c;</a:t>
            </a:r>
            <a:endParaRPr lang="en-US" altLang="zh-CN" sz="2400" dirty="0">
              <a:solidFill>
                <a:srgbClr val="000000"/>
              </a:solidFill>
            </a:endParaRPr>
          </a:p>
          <a:p>
            <a:pPr marL="0" lvl="0" indent="0" eaLnBrk="1" hangingPunct="1">
              <a:lnSpc>
                <a:spcPct val="95000"/>
              </a:lnSpc>
              <a:spcBef>
                <a:spcPct val="0"/>
              </a:spcBef>
              <a:buNone/>
            </a:pPr>
            <a:r>
              <a:rPr lang="en-US" altLang="zh-CN" sz="2400" dirty="0">
                <a:solidFill>
                  <a:srgbClr val="000000"/>
                </a:solidFill>
              </a:rPr>
              <a:t> </a:t>
            </a:r>
            <a:r>
              <a:rPr lang="en-US" altLang="zh-CN" sz="2400" dirty="0" smtClean="0">
                <a:solidFill>
                  <a:srgbClr val="000000"/>
                </a:solidFill>
              </a:rPr>
              <a:t> } };</a:t>
            </a:r>
            <a:endParaRPr lang="zh-CN" altLang="en-US" sz="2400" dirty="0">
              <a:solidFill>
                <a:srgbClr val="000000"/>
              </a:solidFill>
              <a:ea typeface="等线" panose="02010600030101010101" pitchFamily="2" charset="-122"/>
            </a:endParaRPr>
          </a:p>
          <a:p>
            <a:pPr marL="0" lvl="0" indent="0" eaLnBrk="1" hangingPunct="1">
              <a:lnSpc>
                <a:spcPct val="95000"/>
              </a:lnSpc>
              <a:spcBef>
                <a:spcPct val="0"/>
              </a:spcBef>
              <a:buNone/>
            </a:pPr>
            <a:r>
              <a:rPr lang="en-US" altLang="zh-CN" sz="2400" dirty="0">
                <a:solidFill>
                  <a:srgbClr val="000000"/>
                </a:solidFill>
              </a:rPr>
              <a:t>int main()</a:t>
            </a:r>
          </a:p>
          <a:p>
            <a:pPr marL="0" lvl="0" indent="0" eaLnBrk="1" hangingPunct="1">
              <a:lnSpc>
                <a:spcPct val="95000"/>
              </a:lnSpc>
              <a:spcBef>
                <a:spcPct val="0"/>
              </a:spcBef>
              <a:buNone/>
            </a:pPr>
            <a:r>
              <a:rPr lang="en-US" altLang="zh-CN" sz="2400" dirty="0">
                <a:solidFill>
                  <a:srgbClr val="000000"/>
                </a:solidFill>
              </a:rPr>
              <a:t>{  </a:t>
            </a:r>
            <a:r>
              <a:rPr lang="en-US" altLang="zh-CN" sz="2400" dirty="0" smtClean="0">
                <a:solidFill>
                  <a:srgbClr val="000000"/>
                </a:solidFill>
              </a:rPr>
              <a:t>Complex </a:t>
            </a:r>
            <a:r>
              <a:rPr lang="en-US" altLang="zh-CN" sz="2400" dirty="0">
                <a:solidFill>
                  <a:srgbClr val="000000"/>
                </a:solidFill>
              </a:rPr>
              <a:t>c</a:t>
            </a:r>
            <a:r>
              <a:rPr lang="en-US" altLang="zh-CN" sz="2400" dirty="0" smtClean="0">
                <a:solidFill>
                  <a:srgbClr val="000000"/>
                </a:solidFill>
              </a:rPr>
              <a:t>1(1,2),c2(2,3),c3</a:t>
            </a:r>
            <a:r>
              <a:rPr lang="en-US" altLang="zh-CN" sz="2400" dirty="0">
                <a:solidFill>
                  <a:srgbClr val="000000"/>
                </a:solidFill>
              </a:rPr>
              <a:t>;</a:t>
            </a:r>
          </a:p>
          <a:p>
            <a:pPr marL="0" lvl="0" indent="0" eaLnBrk="1" hangingPunct="1">
              <a:lnSpc>
                <a:spcPct val="95000"/>
              </a:lnSpc>
              <a:spcBef>
                <a:spcPct val="0"/>
              </a:spcBef>
              <a:buNone/>
            </a:pPr>
            <a:r>
              <a:rPr lang="en-US" altLang="zh-CN" sz="2400" dirty="0">
                <a:solidFill>
                  <a:srgbClr val="000000"/>
                </a:solidFill>
              </a:rPr>
              <a:t>    </a:t>
            </a:r>
            <a:r>
              <a:rPr lang="en-US" altLang="zh-CN" sz="2400" dirty="0" err="1">
                <a:solidFill>
                  <a:srgbClr val="000000"/>
                </a:solidFill>
              </a:rPr>
              <a:t>cout</a:t>
            </a:r>
            <a:r>
              <a:rPr lang="en-US" altLang="zh-CN" sz="2400" dirty="0">
                <a:solidFill>
                  <a:srgbClr val="000000"/>
                </a:solidFill>
              </a:rPr>
              <a:t>&lt;&lt;"c1=";</a:t>
            </a:r>
          </a:p>
          <a:p>
            <a:pPr marL="0" lvl="0" indent="0" eaLnBrk="1" hangingPunct="1">
              <a:lnSpc>
                <a:spcPct val="95000"/>
              </a:lnSpc>
              <a:spcBef>
                <a:spcPct val="0"/>
              </a:spcBef>
              <a:buNone/>
            </a:pPr>
            <a:r>
              <a:rPr lang="en-US" altLang="zh-CN" sz="2400" dirty="0">
                <a:solidFill>
                  <a:srgbClr val="000000"/>
                </a:solidFill>
              </a:rPr>
              <a:t>    </a:t>
            </a:r>
            <a:r>
              <a:rPr lang="en-US" altLang="zh-CN" sz="2400" dirty="0" smtClean="0">
                <a:solidFill>
                  <a:srgbClr val="000000"/>
                </a:solidFill>
              </a:rPr>
              <a:t>c1.display</a:t>
            </a:r>
            <a:r>
              <a:rPr lang="en-US" altLang="zh-CN" sz="2400" dirty="0">
                <a:solidFill>
                  <a:srgbClr val="000000"/>
                </a:solidFill>
              </a:rPr>
              <a:t>();</a:t>
            </a:r>
          </a:p>
          <a:p>
            <a:pPr marL="0" lvl="0" indent="0" eaLnBrk="1" hangingPunct="1">
              <a:lnSpc>
                <a:spcPct val="95000"/>
              </a:lnSpc>
              <a:spcBef>
                <a:spcPct val="0"/>
              </a:spcBef>
              <a:buNone/>
            </a:pPr>
            <a:r>
              <a:rPr lang="en-US" altLang="zh-CN" sz="2400" dirty="0">
                <a:solidFill>
                  <a:srgbClr val="000000"/>
                </a:solidFill>
              </a:rPr>
              <a:t>    </a:t>
            </a:r>
            <a:r>
              <a:rPr lang="en-US" altLang="zh-CN" sz="2400" dirty="0" err="1">
                <a:solidFill>
                  <a:srgbClr val="000000"/>
                </a:solidFill>
              </a:rPr>
              <a:t>cout</a:t>
            </a:r>
            <a:r>
              <a:rPr lang="en-US" altLang="zh-CN" sz="2400" dirty="0" smtClean="0">
                <a:solidFill>
                  <a:srgbClr val="000000"/>
                </a:solidFill>
              </a:rPr>
              <a:t>&lt;&lt;"c2</a:t>
            </a:r>
            <a:r>
              <a:rPr lang="en-US" altLang="zh-CN" sz="2400" dirty="0">
                <a:solidFill>
                  <a:srgbClr val="000000"/>
                </a:solidFill>
              </a:rPr>
              <a:t>=";</a:t>
            </a:r>
          </a:p>
          <a:p>
            <a:pPr marL="0" lvl="0" indent="0" eaLnBrk="1" hangingPunct="1">
              <a:lnSpc>
                <a:spcPct val="95000"/>
              </a:lnSpc>
              <a:spcBef>
                <a:spcPct val="0"/>
              </a:spcBef>
              <a:buNone/>
            </a:pPr>
            <a:r>
              <a:rPr lang="en-US" altLang="zh-CN" sz="2400" dirty="0">
                <a:solidFill>
                  <a:srgbClr val="000000"/>
                </a:solidFill>
              </a:rPr>
              <a:t>    </a:t>
            </a:r>
            <a:r>
              <a:rPr lang="en-US" altLang="zh-CN" sz="2400" dirty="0" smtClean="0">
                <a:solidFill>
                  <a:srgbClr val="000000"/>
                </a:solidFill>
              </a:rPr>
              <a:t>c2.display</a:t>
            </a:r>
            <a:r>
              <a:rPr lang="en-US" altLang="zh-CN" sz="2400" dirty="0">
                <a:solidFill>
                  <a:srgbClr val="000000"/>
                </a:solidFill>
              </a:rPr>
              <a:t>();</a:t>
            </a:r>
          </a:p>
          <a:p>
            <a:pPr marL="0" lvl="0" indent="0" eaLnBrk="1" hangingPunct="1">
              <a:lnSpc>
                <a:spcPct val="95000"/>
              </a:lnSpc>
              <a:spcBef>
                <a:spcPct val="0"/>
              </a:spcBef>
              <a:buNone/>
            </a:pPr>
            <a:r>
              <a:rPr lang="en-US" altLang="zh-CN" sz="2400" dirty="0">
                <a:solidFill>
                  <a:srgbClr val="000000"/>
                </a:solidFill>
              </a:rPr>
              <a:t>    </a:t>
            </a:r>
            <a:r>
              <a:rPr lang="en-US" altLang="zh-CN" sz="2400" dirty="0" smtClean="0">
                <a:solidFill>
                  <a:srgbClr val="C00000"/>
                </a:solidFill>
              </a:rPr>
              <a:t>c3=c2+c1</a:t>
            </a:r>
            <a:r>
              <a:rPr lang="en-US" altLang="zh-CN" sz="2400" dirty="0" smtClean="0">
                <a:solidFill>
                  <a:srgbClr val="000000"/>
                </a:solidFill>
              </a:rPr>
              <a:t>;</a:t>
            </a:r>
            <a:endParaRPr lang="en-US" altLang="zh-CN" sz="2400" dirty="0">
              <a:solidFill>
                <a:srgbClr val="000000"/>
              </a:solidFill>
            </a:endParaRPr>
          </a:p>
          <a:p>
            <a:pPr marL="0" lvl="0" indent="0" eaLnBrk="1" hangingPunct="1">
              <a:lnSpc>
                <a:spcPct val="95000"/>
              </a:lnSpc>
              <a:spcBef>
                <a:spcPct val="0"/>
              </a:spcBef>
              <a:buNone/>
            </a:pPr>
            <a:r>
              <a:rPr lang="en-US" altLang="zh-CN" sz="2400" dirty="0">
                <a:solidFill>
                  <a:srgbClr val="000000"/>
                </a:solidFill>
              </a:rPr>
              <a:t>    </a:t>
            </a:r>
            <a:r>
              <a:rPr lang="en-US" altLang="zh-CN" sz="2400" dirty="0" err="1">
                <a:solidFill>
                  <a:srgbClr val="000000"/>
                </a:solidFill>
              </a:rPr>
              <a:t>cout</a:t>
            </a:r>
            <a:r>
              <a:rPr lang="en-US" altLang="zh-CN" sz="2400" dirty="0">
                <a:solidFill>
                  <a:srgbClr val="000000"/>
                </a:solidFill>
              </a:rPr>
              <a:t>&lt;&lt;"</a:t>
            </a:r>
            <a:r>
              <a:rPr lang="en-US" altLang="zh-CN" sz="2400" dirty="0" smtClean="0">
                <a:solidFill>
                  <a:srgbClr val="000000"/>
                </a:solidFill>
              </a:rPr>
              <a:t>c1+c2</a:t>
            </a:r>
            <a:r>
              <a:rPr lang="en-US" altLang="zh-CN" sz="2400" dirty="0">
                <a:solidFill>
                  <a:srgbClr val="000000"/>
                </a:solidFill>
              </a:rPr>
              <a:t>=";</a:t>
            </a:r>
          </a:p>
          <a:p>
            <a:pPr marL="0" lvl="0" indent="0" eaLnBrk="1" hangingPunct="1">
              <a:lnSpc>
                <a:spcPct val="95000"/>
              </a:lnSpc>
              <a:spcBef>
                <a:spcPct val="0"/>
              </a:spcBef>
              <a:buNone/>
            </a:pPr>
            <a:r>
              <a:rPr lang="en-US" altLang="zh-CN" sz="2400" dirty="0">
                <a:solidFill>
                  <a:srgbClr val="000000"/>
                </a:solidFill>
              </a:rPr>
              <a:t>    </a:t>
            </a:r>
            <a:r>
              <a:rPr lang="en-US" altLang="zh-CN" sz="2400" dirty="0" smtClean="0">
                <a:solidFill>
                  <a:srgbClr val="000000"/>
                </a:solidFill>
              </a:rPr>
              <a:t>c3.display</a:t>
            </a:r>
            <a:r>
              <a:rPr lang="en-US" altLang="zh-CN" sz="2400" dirty="0">
                <a:solidFill>
                  <a:srgbClr val="000000"/>
                </a:solidFill>
              </a:rPr>
              <a:t>();</a:t>
            </a:r>
          </a:p>
          <a:p>
            <a:pPr marL="0" lvl="0" indent="0" eaLnBrk="1" hangingPunct="1">
              <a:spcBef>
                <a:spcPct val="0"/>
              </a:spcBef>
              <a:buNone/>
            </a:pPr>
            <a:r>
              <a:rPr lang="en-US" altLang="zh-CN" sz="2400" dirty="0">
                <a:solidFill>
                  <a:srgbClr val="000000"/>
                </a:solidFill>
              </a:rPr>
              <a:t>    system("pause");</a:t>
            </a:r>
          </a:p>
          <a:p>
            <a:pPr marL="0" lvl="0" indent="0" eaLnBrk="1" hangingPunct="1">
              <a:spcBef>
                <a:spcPct val="0"/>
              </a:spcBef>
              <a:buNone/>
            </a:pPr>
            <a:r>
              <a:rPr lang="en-US" altLang="zh-CN" sz="2400" dirty="0">
                <a:solidFill>
                  <a:srgbClr val="000000"/>
                </a:solidFill>
              </a:rPr>
              <a:t>    return 0; }</a:t>
            </a:r>
          </a:p>
        </p:txBody>
      </p:sp>
      <p:sp>
        <p:nvSpPr>
          <p:cNvPr id="12" name="Text Box 20"/>
          <p:cNvSpPr txBox="1"/>
          <p:nvPr/>
        </p:nvSpPr>
        <p:spPr>
          <a:xfrm>
            <a:off x="83841" y="-19264"/>
            <a:ext cx="11408856" cy="830997"/>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indent="0" eaLnBrk="1" hangingPunct="1">
              <a:spcBef>
                <a:spcPct val="50000"/>
              </a:spcBef>
              <a:buNone/>
            </a:pPr>
            <a:r>
              <a:rPr lang="en-US" altLang="zh-CN" sz="2400" dirty="0">
                <a:solidFill>
                  <a:srgbClr val="000000"/>
                </a:solidFill>
                <a:latin typeface="等线" panose="02010600030101010101" pitchFamily="2" charset="-122"/>
                <a:ea typeface="等线" panose="02010600030101010101" pitchFamily="2" charset="-122"/>
              </a:rPr>
              <a:t>[</a:t>
            </a:r>
            <a:r>
              <a:rPr lang="zh-CN" altLang="en-US" sz="2400" dirty="0" smtClean="0">
                <a:solidFill>
                  <a:srgbClr val="000000"/>
                </a:solidFill>
                <a:latin typeface="等线" panose="02010600030101010101" pitchFamily="2" charset="-122"/>
                <a:ea typeface="等线" panose="02010600030101010101" pitchFamily="2" charset="-122"/>
              </a:rPr>
              <a:t>例</a:t>
            </a:r>
            <a:r>
              <a:rPr lang="en-US" altLang="zh-CN" sz="2400" dirty="0" smtClean="0">
                <a:solidFill>
                  <a:srgbClr val="000000"/>
                </a:solidFill>
                <a:latin typeface="等线" panose="02010600030101010101" pitchFamily="2" charset="-122"/>
                <a:ea typeface="等线" panose="02010600030101010101" pitchFamily="2" charset="-122"/>
              </a:rPr>
              <a:t>9.16]</a:t>
            </a:r>
            <a:r>
              <a:rPr lang="zh-CN" altLang="en-US" sz="2400" dirty="0" smtClean="0">
                <a:solidFill>
                  <a:srgbClr val="000000"/>
                </a:solidFill>
                <a:latin typeface="等线" panose="02010600030101010101" pitchFamily="2" charset="-122"/>
                <a:ea typeface="等线" panose="02010600030101010101" pitchFamily="2" charset="-122"/>
              </a:rPr>
              <a:t>改写例</a:t>
            </a:r>
            <a:r>
              <a:rPr lang="en-US" altLang="zh-CN" sz="2400" dirty="0" smtClean="0">
                <a:solidFill>
                  <a:srgbClr val="000000"/>
                </a:solidFill>
                <a:latin typeface="等线" panose="02010600030101010101" pitchFamily="2" charset="-122"/>
                <a:ea typeface="等线" panose="02010600030101010101" pitchFamily="2" charset="-122"/>
              </a:rPr>
              <a:t>9.5</a:t>
            </a:r>
            <a:r>
              <a:rPr lang="zh-CN" altLang="en-US" sz="2400" dirty="0" smtClean="0">
                <a:solidFill>
                  <a:srgbClr val="000000"/>
                </a:solidFill>
                <a:latin typeface="等线" panose="02010600030101010101" pitchFamily="2" charset="-122"/>
                <a:ea typeface="等线" panose="02010600030101010101" pitchFamily="2" charset="-122"/>
              </a:rPr>
              <a:t>的复数类定义，要求用运算符重载加法运算，通过“</a:t>
            </a:r>
            <a:r>
              <a:rPr lang="en-US" altLang="zh-CN" sz="2400" dirty="0" smtClean="0">
                <a:solidFill>
                  <a:srgbClr val="000000"/>
                </a:solidFill>
                <a:latin typeface="等线" panose="02010600030101010101" pitchFamily="2" charset="-122"/>
                <a:ea typeface="等线" panose="02010600030101010101" pitchFamily="2" charset="-122"/>
              </a:rPr>
              <a:t>+</a:t>
            </a:r>
            <a:r>
              <a:rPr lang="zh-CN" altLang="en-US" sz="2400" dirty="0" smtClean="0">
                <a:solidFill>
                  <a:srgbClr val="000000"/>
                </a:solidFill>
                <a:latin typeface="等线" panose="02010600030101010101" pitchFamily="2" charset="-122"/>
                <a:ea typeface="等线" panose="02010600030101010101" pitchFamily="2" charset="-122"/>
              </a:rPr>
              <a:t>”求</a:t>
            </a:r>
            <a:r>
              <a:rPr lang="zh-CN" altLang="en-US" sz="2400" dirty="0">
                <a:solidFill>
                  <a:srgbClr val="000000"/>
                </a:solidFill>
                <a:latin typeface="等线" panose="02010600030101010101" pitchFamily="2" charset="-122"/>
                <a:ea typeface="等线" panose="02010600030101010101" pitchFamily="2" charset="-122"/>
              </a:rPr>
              <a:t>两个复数和的</a:t>
            </a:r>
            <a:r>
              <a:rPr lang="zh-CN" altLang="en-US" sz="2400" dirty="0" smtClean="0">
                <a:solidFill>
                  <a:srgbClr val="000000"/>
                </a:solidFill>
                <a:latin typeface="等线" panose="02010600030101010101" pitchFamily="2" charset="-122"/>
                <a:ea typeface="等线" panose="02010600030101010101" pitchFamily="2" charset="-122"/>
              </a:rPr>
              <a:t>功能。</a:t>
            </a:r>
            <a:endParaRPr lang="zh-CN" altLang="en-US" sz="2400" dirty="0">
              <a:latin typeface="等线" panose="02010600030101010101" pitchFamily="2" charset="-122"/>
              <a:ea typeface="等线" panose="02010600030101010101" pitchFamily="2" charset="-122"/>
            </a:endParaRPr>
          </a:p>
        </p:txBody>
      </p:sp>
      <p:sp>
        <p:nvSpPr>
          <p:cNvPr id="13" name="云形标注 12"/>
          <p:cNvSpPr/>
          <p:nvPr/>
        </p:nvSpPr>
        <p:spPr bwMode="auto">
          <a:xfrm>
            <a:off x="8256240" y="1468657"/>
            <a:ext cx="3447647" cy="1562598"/>
          </a:xfrm>
          <a:prstGeom prst="cloudCallout">
            <a:avLst>
              <a:gd name="adj1" fmla="val -44928"/>
              <a:gd name="adj2" fmla="val -98751"/>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algn="ctr" eaLnBrk="1" hangingPunct="1"/>
            <a:r>
              <a:rPr lang="en-US" altLang="zh-CN" sz="2000" dirty="0">
                <a:solidFill>
                  <a:srgbClr val="000000"/>
                </a:solidFill>
                <a:latin typeface="楷体" panose="02010609060101010101" pitchFamily="49" charset="-122"/>
                <a:ea typeface="楷体" panose="02010609060101010101" pitchFamily="49" charset="-122"/>
              </a:rPr>
              <a:t>1</a:t>
            </a:r>
            <a:r>
              <a:rPr lang="zh-CN" altLang="en-US" sz="2000" dirty="0">
                <a:solidFill>
                  <a:srgbClr val="000000"/>
                </a:solidFill>
                <a:latin typeface="楷体" panose="02010609060101010101" pitchFamily="49" charset="-122"/>
                <a:ea typeface="楷体" panose="02010609060101010101" pitchFamily="49" charset="-122"/>
              </a:rPr>
              <a:t>、</a:t>
            </a:r>
            <a:r>
              <a:rPr lang="en-US" altLang="zh-CN" sz="2000" dirty="0">
                <a:solidFill>
                  <a:srgbClr val="000000"/>
                </a:solidFill>
                <a:latin typeface="楷体" panose="02010609060101010101" pitchFamily="49" charset="-122"/>
                <a:ea typeface="楷体" panose="02010609060101010101" pitchFamily="49" charset="-122"/>
              </a:rPr>
              <a:t>“+”</a:t>
            </a:r>
            <a:r>
              <a:rPr lang="zh-CN" altLang="en-US" sz="2000" dirty="0">
                <a:solidFill>
                  <a:srgbClr val="000000"/>
                </a:solidFill>
                <a:latin typeface="楷体" panose="02010609060101010101" pitchFamily="49" charset="-122"/>
                <a:ea typeface="楷体" panose="02010609060101010101" pitchFamily="49" charset="-122"/>
              </a:rPr>
              <a:t>运算重载为成员函数</a:t>
            </a:r>
            <a:r>
              <a:rPr lang="en-US" altLang="zh-CN" sz="2000" dirty="0">
                <a:solidFill>
                  <a:srgbClr val="000000"/>
                </a:solidFill>
                <a:latin typeface="楷体" panose="02010609060101010101" pitchFamily="49" charset="-122"/>
                <a:ea typeface="楷体" panose="02010609060101010101" pitchFamily="49" charset="-122"/>
              </a:rPr>
              <a:t>;</a:t>
            </a:r>
          </a:p>
          <a:p>
            <a:pPr algn="ctr" eaLnBrk="1" hangingPunct="1"/>
            <a:r>
              <a:rPr lang="en-US" altLang="zh-CN" sz="2000" dirty="0">
                <a:solidFill>
                  <a:srgbClr val="000000"/>
                </a:solidFill>
                <a:latin typeface="楷体" panose="02010609060101010101" pitchFamily="49" charset="-122"/>
                <a:ea typeface="楷体" panose="02010609060101010101" pitchFamily="49" charset="-122"/>
              </a:rPr>
              <a:t>2</a:t>
            </a:r>
            <a:r>
              <a:rPr lang="zh-CN" altLang="en-US" sz="2000" dirty="0">
                <a:solidFill>
                  <a:srgbClr val="000000"/>
                </a:solidFill>
                <a:latin typeface="楷体" panose="02010609060101010101" pitchFamily="49" charset="-122"/>
                <a:ea typeface="楷体" panose="02010609060101010101" pitchFamily="49" charset="-122"/>
              </a:rPr>
              <a:t>、成员函数名为</a:t>
            </a:r>
            <a:endParaRPr lang="en-US" altLang="zh-CN" sz="2000" dirty="0">
              <a:solidFill>
                <a:srgbClr val="000000"/>
              </a:solidFill>
              <a:latin typeface="楷体" panose="02010609060101010101" pitchFamily="49" charset="-122"/>
              <a:ea typeface="楷体" panose="02010609060101010101" pitchFamily="49" charset="-122"/>
            </a:endParaRPr>
          </a:p>
          <a:p>
            <a:pPr algn="ctr" eaLnBrk="1" hangingPunct="1"/>
            <a:r>
              <a:rPr lang="en-US" altLang="zh-CN" sz="2000" dirty="0">
                <a:solidFill>
                  <a:srgbClr val="000000"/>
                </a:solidFill>
                <a:latin typeface="楷体" panose="02010609060101010101" pitchFamily="49" charset="-122"/>
                <a:ea typeface="楷体" panose="02010609060101010101" pitchFamily="49" charset="-122"/>
              </a:rPr>
              <a:t>operator+</a:t>
            </a:r>
            <a:endParaRPr lang="zh-CN" altLang="en-US" sz="2000" dirty="0">
              <a:solidFill>
                <a:srgbClr val="000000"/>
              </a:solidFill>
              <a:latin typeface="楷体" panose="02010609060101010101" pitchFamily="49" charset="-122"/>
              <a:ea typeface="楷体" panose="02010609060101010101" pitchFamily="49" charset="-122"/>
            </a:endParaRPr>
          </a:p>
        </p:txBody>
      </p:sp>
      <p:sp>
        <p:nvSpPr>
          <p:cNvPr id="14" name="云形标注 13"/>
          <p:cNvSpPr/>
          <p:nvPr/>
        </p:nvSpPr>
        <p:spPr bwMode="auto">
          <a:xfrm>
            <a:off x="8120960" y="4293096"/>
            <a:ext cx="3879696" cy="936104"/>
          </a:xfrm>
          <a:prstGeom prst="cloudCallout">
            <a:avLst>
              <a:gd name="adj1" fmla="val -78862"/>
              <a:gd name="adj2" fmla="val 29375"/>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algn="ctr" eaLnBrk="1" hangingPunct="1"/>
            <a:r>
              <a:rPr lang="zh-CN" altLang="en-US" sz="2000" dirty="0" smtClean="0">
                <a:solidFill>
                  <a:srgbClr val="000000"/>
                </a:solidFill>
                <a:latin typeface="楷体" panose="02010609060101010101" pitchFamily="49" charset="-122"/>
                <a:ea typeface="楷体" panose="02010609060101010101" pitchFamily="49" charset="-122"/>
              </a:rPr>
              <a:t>相当于执行函数调用：</a:t>
            </a:r>
            <a:endParaRPr lang="en-US" altLang="zh-CN" sz="2000" dirty="0" smtClean="0">
              <a:solidFill>
                <a:srgbClr val="000000"/>
              </a:solidFill>
              <a:latin typeface="楷体" panose="02010609060101010101" pitchFamily="49" charset="-122"/>
              <a:ea typeface="楷体" panose="02010609060101010101" pitchFamily="49" charset="-122"/>
            </a:endParaRPr>
          </a:p>
          <a:p>
            <a:pPr lvl="0" algn="ctr" eaLnBrk="1" hangingPunct="1"/>
            <a:r>
              <a:rPr lang="en-US" altLang="zh-CN" sz="2000" dirty="0">
                <a:solidFill>
                  <a:srgbClr val="000000"/>
                </a:solidFill>
                <a:latin typeface="楷体" panose="02010609060101010101" pitchFamily="49" charset="-122"/>
                <a:ea typeface="楷体" panose="02010609060101010101" pitchFamily="49" charset="-122"/>
              </a:rPr>
              <a:t>c</a:t>
            </a:r>
            <a:r>
              <a:rPr lang="en-US" altLang="zh-CN" sz="2000" dirty="0" smtClean="0">
                <a:solidFill>
                  <a:srgbClr val="000000"/>
                </a:solidFill>
                <a:latin typeface="楷体" panose="02010609060101010101" pitchFamily="49" charset="-122"/>
                <a:ea typeface="楷体" panose="02010609060101010101" pitchFamily="49" charset="-122"/>
              </a:rPr>
              <a:t>3=c2.operator+(c1)</a:t>
            </a:r>
            <a:endParaRPr lang="zh-CN" altLang="en-US" sz="2000" dirty="0">
              <a:solidFill>
                <a:srgbClr val="00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732351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Text Box 27"/>
          <p:cNvSpPr txBox="1"/>
          <p:nvPr/>
        </p:nvSpPr>
        <p:spPr>
          <a:xfrm>
            <a:off x="191344" y="764704"/>
            <a:ext cx="7848872" cy="2899255"/>
          </a:xfrm>
          <a:prstGeom prst="rect">
            <a:avLst/>
          </a:prstGeom>
          <a:noFill/>
          <a:ln w="12700">
            <a:solidFill>
              <a:srgbClr val="C00000"/>
            </a:solid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95000"/>
              </a:lnSpc>
              <a:spcBef>
                <a:spcPct val="0"/>
              </a:spcBef>
              <a:buNone/>
            </a:pPr>
            <a:r>
              <a:rPr lang="en-US" altLang="zh-CN" sz="2400" dirty="0">
                <a:solidFill>
                  <a:srgbClr val="000000"/>
                </a:solidFill>
              </a:rPr>
              <a:t> </a:t>
            </a:r>
            <a:r>
              <a:rPr lang="en-US" altLang="zh-CN" sz="2400" dirty="0" smtClean="0">
                <a:solidFill>
                  <a:srgbClr val="C00000"/>
                </a:solidFill>
              </a:rPr>
              <a:t>friend</a:t>
            </a:r>
            <a:r>
              <a:rPr lang="en-US" altLang="zh-CN" sz="2400" dirty="0" smtClean="0">
                <a:solidFill>
                  <a:srgbClr val="000000"/>
                </a:solidFill>
              </a:rPr>
              <a:t> </a:t>
            </a:r>
            <a:r>
              <a:rPr lang="en-US" altLang="zh-CN" sz="2400" dirty="0" smtClean="0">
                <a:solidFill>
                  <a:srgbClr val="C00000"/>
                </a:solidFill>
              </a:rPr>
              <a:t>Complex operator+(Complex </a:t>
            </a:r>
            <a:r>
              <a:rPr lang="en-US" altLang="zh-CN" sz="2400" dirty="0">
                <a:solidFill>
                  <a:srgbClr val="C00000"/>
                </a:solidFill>
              </a:rPr>
              <a:t>c1, Complex </a:t>
            </a:r>
            <a:r>
              <a:rPr lang="en-US" altLang="zh-CN" sz="2400" dirty="0" smtClean="0">
                <a:solidFill>
                  <a:srgbClr val="C00000"/>
                </a:solidFill>
              </a:rPr>
              <a:t>c2)</a:t>
            </a:r>
            <a:endParaRPr lang="en-US" altLang="zh-CN" sz="2400" dirty="0">
              <a:solidFill>
                <a:srgbClr val="C00000"/>
              </a:solidFill>
            </a:endParaRPr>
          </a:p>
          <a:p>
            <a:pPr marL="0" lvl="0" indent="0" eaLnBrk="1" hangingPunct="1">
              <a:lnSpc>
                <a:spcPct val="95000"/>
              </a:lnSpc>
              <a:spcBef>
                <a:spcPct val="0"/>
              </a:spcBef>
              <a:buNone/>
            </a:pPr>
            <a:r>
              <a:rPr lang="en-US" altLang="zh-CN" sz="2400" dirty="0">
                <a:solidFill>
                  <a:srgbClr val="000000"/>
                </a:solidFill>
              </a:rPr>
              <a:t> </a:t>
            </a:r>
            <a:r>
              <a:rPr lang="en-US" altLang="zh-CN" sz="2400" dirty="0" smtClean="0">
                <a:solidFill>
                  <a:srgbClr val="000000"/>
                </a:solidFill>
              </a:rPr>
              <a:t>{</a:t>
            </a:r>
          </a:p>
          <a:p>
            <a:pPr marL="0" lvl="0" indent="0" eaLnBrk="1" hangingPunct="1">
              <a:lnSpc>
                <a:spcPct val="95000"/>
              </a:lnSpc>
              <a:spcBef>
                <a:spcPct val="0"/>
              </a:spcBef>
              <a:buNone/>
            </a:pPr>
            <a:r>
              <a:rPr lang="en-US" altLang="zh-CN" sz="2400" dirty="0">
                <a:solidFill>
                  <a:srgbClr val="000000"/>
                </a:solidFill>
              </a:rPr>
              <a:t> </a:t>
            </a:r>
            <a:r>
              <a:rPr lang="en-US" altLang="zh-CN" sz="2400" dirty="0" smtClean="0">
                <a:solidFill>
                  <a:srgbClr val="000000"/>
                </a:solidFill>
              </a:rPr>
              <a:t>   </a:t>
            </a:r>
            <a:r>
              <a:rPr lang="en-US" altLang="zh-CN" sz="2400" dirty="0">
                <a:solidFill>
                  <a:srgbClr val="000000"/>
                </a:solidFill>
              </a:rPr>
              <a:t>double r,i;</a:t>
            </a:r>
          </a:p>
          <a:p>
            <a:pPr marL="0" lvl="0" indent="0" eaLnBrk="1" hangingPunct="1">
              <a:lnSpc>
                <a:spcPct val="95000"/>
              </a:lnSpc>
              <a:spcBef>
                <a:spcPct val="0"/>
              </a:spcBef>
              <a:buNone/>
            </a:pPr>
            <a:r>
              <a:rPr lang="en-US" altLang="zh-CN" sz="2400" dirty="0">
                <a:solidFill>
                  <a:srgbClr val="000000"/>
                </a:solidFill>
              </a:rPr>
              <a:t>    </a:t>
            </a:r>
            <a:r>
              <a:rPr lang="en-US" altLang="zh-CN" sz="2400" dirty="0" smtClean="0">
                <a:solidFill>
                  <a:srgbClr val="000000"/>
                </a:solidFill>
              </a:rPr>
              <a:t>r=c1.re+c2.re</a:t>
            </a:r>
            <a:r>
              <a:rPr lang="en-US" altLang="zh-CN" sz="2400" dirty="0">
                <a:solidFill>
                  <a:srgbClr val="000000"/>
                </a:solidFill>
              </a:rPr>
              <a:t>;</a:t>
            </a:r>
          </a:p>
          <a:p>
            <a:pPr marL="0" lvl="0" indent="0" eaLnBrk="1" hangingPunct="1">
              <a:lnSpc>
                <a:spcPct val="95000"/>
              </a:lnSpc>
              <a:spcBef>
                <a:spcPct val="0"/>
              </a:spcBef>
              <a:buNone/>
            </a:pPr>
            <a:r>
              <a:rPr lang="en-US" altLang="zh-CN" sz="2400" dirty="0">
                <a:solidFill>
                  <a:srgbClr val="000000"/>
                </a:solidFill>
              </a:rPr>
              <a:t>    </a:t>
            </a:r>
            <a:r>
              <a:rPr lang="en-US" altLang="zh-CN" sz="2400" dirty="0" err="1" smtClean="0">
                <a:solidFill>
                  <a:srgbClr val="000000"/>
                </a:solidFill>
              </a:rPr>
              <a:t>i</a:t>
            </a:r>
            <a:r>
              <a:rPr lang="en-US" altLang="zh-CN" sz="2400" dirty="0" smtClean="0">
                <a:solidFill>
                  <a:srgbClr val="000000"/>
                </a:solidFill>
              </a:rPr>
              <a:t>=c1.im+c2.im</a:t>
            </a:r>
            <a:r>
              <a:rPr lang="en-US" altLang="zh-CN" sz="2400" dirty="0">
                <a:solidFill>
                  <a:srgbClr val="000000"/>
                </a:solidFill>
              </a:rPr>
              <a:t>;</a:t>
            </a:r>
          </a:p>
          <a:p>
            <a:pPr marL="0" lvl="0" indent="0" eaLnBrk="1" hangingPunct="1">
              <a:lnSpc>
                <a:spcPct val="95000"/>
              </a:lnSpc>
              <a:spcBef>
                <a:spcPct val="0"/>
              </a:spcBef>
              <a:buNone/>
            </a:pPr>
            <a:r>
              <a:rPr lang="en-US" altLang="zh-CN" sz="2400" dirty="0">
                <a:solidFill>
                  <a:srgbClr val="000000"/>
                </a:solidFill>
              </a:rPr>
              <a:t>    </a:t>
            </a:r>
            <a:r>
              <a:rPr lang="en-US" altLang="zh-CN" sz="2400" dirty="0" smtClean="0">
                <a:solidFill>
                  <a:srgbClr val="000000"/>
                </a:solidFill>
              </a:rPr>
              <a:t>Complex </a:t>
            </a:r>
            <a:r>
              <a:rPr lang="en-US" altLang="zh-CN" sz="2400" dirty="0">
                <a:solidFill>
                  <a:srgbClr val="000000"/>
                </a:solidFill>
              </a:rPr>
              <a:t>c</a:t>
            </a:r>
            <a:r>
              <a:rPr lang="en-US" altLang="zh-CN" sz="2400" dirty="0" smtClean="0">
                <a:solidFill>
                  <a:srgbClr val="000000"/>
                </a:solidFill>
              </a:rPr>
              <a:t>(</a:t>
            </a:r>
            <a:r>
              <a:rPr lang="en-US" altLang="zh-CN" sz="2400" dirty="0" err="1" smtClean="0">
                <a:solidFill>
                  <a:srgbClr val="000000"/>
                </a:solidFill>
              </a:rPr>
              <a:t>r,i</a:t>
            </a:r>
            <a:r>
              <a:rPr lang="en-US" altLang="zh-CN" sz="2400" dirty="0">
                <a:solidFill>
                  <a:srgbClr val="000000"/>
                </a:solidFill>
              </a:rPr>
              <a:t>);</a:t>
            </a:r>
          </a:p>
          <a:p>
            <a:pPr marL="0" lvl="0" indent="0" eaLnBrk="1" hangingPunct="1">
              <a:lnSpc>
                <a:spcPct val="95000"/>
              </a:lnSpc>
              <a:spcBef>
                <a:spcPct val="0"/>
              </a:spcBef>
              <a:buNone/>
            </a:pPr>
            <a:r>
              <a:rPr lang="en-US" altLang="zh-CN" sz="2400" dirty="0">
                <a:solidFill>
                  <a:srgbClr val="000000"/>
                </a:solidFill>
              </a:rPr>
              <a:t>    return </a:t>
            </a:r>
            <a:r>
              <a:rPr lang="en-US" altLang="zh-CN" sz="2400" dirty="0" smtClean="0">
                <a:solidFill>
                  <a:srgbClr val="000000"/>
                </a:solidFill>
              </a:rPr>
              <a:t>c;</a:t>
            </a:r>
            <a:endParaRPr lang="en-US" altLang="zh-CN" sz="2400" dirty="0">
              <a:solidFill>
                <a:srgbClr val="000000"/>
              </a:solidFill>
            </a:endParaRPr>
          </a:p>
          <a:p>
            <a:pPr marL="0" lvl="0" indent="0" eaLnBrk="1" hangingPunct="1">
              <a:lnSpc>
                <a:spcPct val="95000"/>
              </a:lnSpc>
              <a:spcBef>
                <a:spcPct val="0"/>
              </a:spcBef>
              <a:buNone/>
            </a:pPr>
            <a:r>
              <a:rPr lang="en-US" altLang="zh-CN" sz="2400" dirty="0">
                <a:solidFill>
                  <a:srgbClr val="000000"/>
                </a:solidFill>
              </a:rPr>
              <a:t> </a:t>
            </a:r>
            <a:r>
              <a:rPr lang="en-US" altLang="zh-CN" sz="2400" dirty="0" smtClean="0">
                <a:solidFill>
                  <a:srgbClr val="000000"/>
                </a:solidFill>
              </a:rPr>
              <a:t> } </a:t>
            </a:r>
            <a:endParaRPr lang="zh-CN" altLang="en-US" sz="2400" dirty="0">
              <a:solidFill>
                <a:srgbClr val="000000"/>
              </a:solidFill>
              <a:ea typeface="等线" panose="02010600030101010101" pitchFamily="2" charset="-122"/>
            </a:endParaRPr>
          </a:p>
        </p:txBody>
      </p:sp>
      <p:sp>
        <p:nvSpPr>
          <p:cNvPr id="12" name="Text Box 20"/>
          <p:cNvSpPr txBox="1"/>
          <p:nvPr/>
        </p:nvSpPr>
        <p:spPr>
          <a:xfrm>
            <a:off x="128920" y="29760"/>
            <a:ext cx="11408856" cy="461665"/>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indent="0" eaLnBrk="1" hangingPunct="1">
              <a:spcBef>
                <a:spcPct val="50000"/>
              </a:spcBef>
              <a:buNone/>
            </a:pPr>
            <a:r>
              <a:rPr lang="zh-CN" altLang="en-US" sz="2400" dirty="0" smtClean="0">
                <a:solidFill>
                  <a:srgbClr val="000000"/>
                </a:solidFill>
                <a:latin typeface="等线" panose="02010600030101010101" pitchFamily="2" charset="-122"/>
                <a:ea typeface="等线" panose="02010600030101010101" pitchFamily="2" charset="-122"/>
              </a:rPr>
              <a:t>若将</a:t>
            </a:r>
            <a:r>
              <a:rPr lang="en-US" altLang="zh-CN" sz="2400" dirty="0">
                <a:solidFill>
                  <a:srgbClr val="000000"/>
                </a:solidFill>
                <a:latin typeface="等线" panose="02010600030101010101" pitchFamily="2" charset="-122"/>
                <a:ea typeface="等线" panose="02010600030101010101" pitchFamily="2" charset="-122"/>
              </a:rPr>
              <a:t>“+”</a:t>
            </a:r>
            <a:r>
              <a:rPr lang="zh-CN" altLang="en-US" sz="2400" dirty="0">
                <a:solidFill>
                  <a:srgbClr val="000000"/>
                </a:solidFill>
                <a:latin typeface="等线" panose="02010600030101010101" pitchFamily="2" charset="-122"/>
                <a:ea typeface="等线" panose="02010600030101010101" pitchFamily="2" charset="-122"/>
              </a:rPr>
              <a:t>运算重载</a:t>
            </a:r>
            <a:r>
              <a:rPr lang="zh-CN" altLang="en-US" sz="2400" dirty="0" smtClean="0">
                <a:solidFill>
                  <a:srgbClr val="000000"/>
                </a:solidFill>
                <a:latin typeface="等线" panose="02010600030101010101" pitchFamily="2" charset="-122"/>
                <a:ea typeface="等线" panose="02010600030101010101" pitchFamily="2" charset="-122"/>
              </a:rPr>
              <a:t>为</a:t>
            </a:r>
            <a:r>
              <a:rPr lang="zh-CN" altLang="en-US" sz="2400" dirty="0">
                <a:solidFill>
                  <a:srgbClr val="000000"/>
                </a:solidFill>
                <a:latin typeface="等线" panose="02010600030101010101" pitchFamily="2" charset="-122"/>
                <a:ea typeface="等线" panose="02010600030101010101" pitchFamily="2" charset="-122"/>
              </a:rPr>
              <a:t>友元</a:t>
            </a:r>
            <a:r>
              <a:rPr lang="zh-CN" altLang="en-US" sz="2400" dirty="0" smtClean="0">
                <a:solidFill>
                  <a:srgbClr val="000000"/>
                </a:solidFill>
                <a:latin typeface="等线" panose="02010600030101010101" pitchFamily="2" charset="-122"/>
                <a:ea typeface="等线" panose="02010600030101010101" pitchFamily="2" charset="-122"/>
              </a:rPr>
              <a:t>函数，则</a:t>
            </a:r>
            <a:r>
              <a:rPr lang="zh-CN" altLang="en-US" sz="2400" dirty="0">
                <a:solidFill>
                  <a:srgbClr val="000000"/>
                </a:solidFill>
                <a:latin typeface="等线" panose="02010600030101010101" pitchFamily="2" charset="-122"/>
                <a:ea typeface="等线" panose="02010600030101010101" pitchFamily="2" charset="-122"/>
              </a:rPr>
              <a:t>函数</a:t>
            </a:r>
            <a:r>
              <a:rPr lang="zh-CN" altLang="en-US" sz="2400" dirty="0" smtClean="0">
                <a:solidFill>
                  <a:srgbClr val="000000"/>
                </a:solidFill>
                <a:latin typeface="等线" panose="02010600030101010101" pitchFamily="2" charset="-122"/>
                <a:ea typeface="等线" panose="02010600030101010101" pitchFamily="2" charset="-122"/>
              </a:rPr>
              <a:t>修改为：</a:t>
            </a:r>
            <a:endParaRPr lang="zh-CN" altLang="en-US" sz="2400" dirty="0">
              <a:solidFill>
                <a:srgbClr val="000000"/>
              </a:solidFill>
              <a:latin typeface="等线" panose="02010600030101010101" pitchFamily="2" charset="-122"/>
              <a:ea typeface="等线" panose="02010600030101010101" pitchFamily="2" charset="-122"/>
            </a:endParaRPr>
          </a:p>
        </p:txBody>
      </p:sp>
      <p:sp>
        <p:nvSpPr>
          <p:cNvPr id="9" name="云形标注 8"/>
          <p:cNvSpPr/>
          <p:nvPr/>
        </p:nvSpPr>
        <p:spPr bwMode="auto">
          <a:xfrm>
            <a:off x="5303912" y="1558283"/>
            <a:ext cx="3456384" cy="648072"/>
          </a:xfrm>
          <a:prstGeom prst="cloudCallout">
            <a:avLst>
              <a:gd name="adj1" fmla="val -40911"/>
              <a:gd name="adj2" fmla="val -110418"/>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algn="ctr" eaLnBrk="1" hangingPunct="1"/>
            <a:r>
              <a:rPr lang="zh-CN" altLang="en-US" sz="2000" dirty="0" smtClean="0">
                <a:solidFill>
                  <a:srgbClr val="000000"/>
                </a:solidFill>
                <a:latin typeface="楷体" panose="02010609060101010101" pitchFamily="49" charset="-122"/>
                <a:ea typeface="楷体" panose="02010609060101010101" pitchFamily="49" charset="-122"/>
              </a:rPr>
              <a:t>两个加数都做参数</a:t>
            </a:r>
            <a:endParaRPr lang="zh-CN" altLang="en-US" sz="2000" dirty="0">
              <a:solidFill>
                <a:srgbClr val="000000"/>
              </a:solidFill>
              <a:latin typeface="楷体" panose="02010609060101010101" pitchFamily="49" charset="-122"/>
              <a:ea typeface="楷体" panose="02010609060101010101" pitchFamily="49" charset="-122"/>
            </a:endParaRPr>
          </a:p>
        </p:txBody>
      </p:sp>
      <p:sp>
        <p:nvSpPr>
          <p:cNvPr id="10" name="Text Box 20"/>
          <p:cNvSpPr txBox="1"/>
          <p:nvPr/>
        </p:nvSpPr>
        <p:spPr>
          <a:xfrm>
            <a:off x="128920" y="3990201"/>
            <a:ext cx="11408856" cy="1458861"/>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r>
              <a:rPr lang="zh-CN" altLang="en-US" sz="2400" dirty="0" smtClean="0">
                <a:solidFill>
                  <a:srgbClr val="000000"/>
                </a:solidFill>
                <a:latin typeface="等线" panose="02010600030101010101" pitchFamily="2" charset="-122"/>
                <a:ea typeface="等线" panose="02010600030101010101" pitchFamily="2" charset="-122"/>
              </a:rPr>
              <a:t>则主函数中的语句</a:t>
            </a:r>
            <a:r>
              <a:rPr lang="en-US" altLang="zh-CN" sz="2400" dirty="0" smtClean="0">
                <a:solidFill>
                  <a:srgbClr val="000000"/>
                </a:solidFill>
                <a:latin typeface="等线" panose="02010600030101010101" pitchFamily="2" charset="-122"/>
                <a:ea typeface="等线" panose="02010600030101010101" pitchFamily="2" charset="-122"/>
              </a:rPr>
              <a:t>c3=c1+c2</a:t>
            </a:r>
            <a:r>
              <a:rPr lang="zh-CN" altLang="en-US" sz="2400" dirty="0" smtClean="0">
                <a:solidFill>
                  <a:srgbClr val="000000"/>
                </a:solidFill>
                <a:latin typeface="等线" panose="02010600030101010101" pitchFamily="2" charset="-122"/>
                <a:ea typeface="等线" panose="02010600030101010101" pitchFamily="2" charset="-122"/>
              </a:rPr>
              <a:t>相当于</a:t>
            </a:r>
            <a:r>
              <a:rPr lang="zh-CN" altLang="en-US" sz="2400" dirty="0">
                <a:solidFill>
                  <a:srgbClr val="000000"/>
                </a:solidFill>
                <a:latin typeface="等线" panose="02010600030101010101" pitchFamily="2" charset="-122"/>
                <a:ea typeface="等线" panose="02010600030101010101" pitchFamily="2" charset="-122"/>
              </a:rPr>
              <a:t>执行函数调用</a:t>
            </a:r>
            <a:r>
              <a:rPr lang="zh-CN" altLang="en-US" sz="2400" dirty="0" smtClean="0">
                <a:solidFill>
                  <a:srgbClr val="000000"/>
                </a:solidFill>
                <a:latin typeface="等线" panose="02010600030101010101" pitchFamily="2" charset="-122"/>
                <a:ea typeface="等线" panose="02010600030101010101" pitchFamily="2" charset="-122"/>
              </a:rPr>
              <a:t>：</a:t>
            </a:r>
            <a:endParaRPr lang="en-US" altLang="zh-CN" sz="2400" dirty="0" smtClean="0">
              <a:solidFill>
                <a:srgbClr val="000000"/>
              </a:solidFill>
              <a:latin typeface="等线" panose="02010600030101010101" pitchFamily="2" charset="-122"/>
              <a:ea typeface="等线" panose="02010600030101010101" pitchFamily="2" charset="-122"/>
            </a:endParaRPr>
          </a:p>
          <a:p>
            <a:pPr marL="0" lvl="0" indent="0" eaLnBrk="1" hangingPunct="1">
              <a:buNone/>
            </a:pPr>
            <a:r>
              <a:rPr lang="en-US" altLang="zh-CN" sz="2400" dirty="0">
                <a:solidFill>
                  <a:srgbClr val="000000"/>
                </a:solidFill>
                <a:latin typeface="等线" panose="02010600030101010101" pitchFamily="2" charset="-122"/>
                <a:ea typeface="等线" panose="02010600030101010101" pitchFamily="2" charset="-122"/>
              </a:rPr>
              <a:t> </a:t>
            </a:r>
            <a:r>
              <a:rPr lang="en-US" altLang="zh-CN" sz="2400" dirty="0" smtClean="0">
                <a:solidFill>
                  <a:srgbClr val="000000"/>
                </a:solidFill>
                <a:latin typeface="等线" panose="02010600030101010101" pitchFamily="2" charset="-122"/>
                <a:ea typeface="等线" panose="02010600030101010101" pitchFamily="2" charset="-122"/>
              </a:rPr>
              <a:t>      c3=operator</a:t>
            </a:r>
            <a:r>
              <a:rPr lang="en-US" altLang="zh-CN" sz="2400" dirty="0">
                <a:solidFill>
                  <a:srgbClr val="000000"/>
                </a:solidFill>
                <a:latin typeface="等线" panose="02010600030101010101" pitchFamily="2" charset="-122"/>
                <a:ea typeface="等线" panose="02010600030101010101" pitchFamily="2" charset="-122"/>
              </a:rPr>
              <a:t>+(</a:t>
            </a:r>
            <a:r>
              <a:rPr lang="en-US" altLang="zh-CN" sz="2400" dirty="0" smtClean="0">
                <a:solidFill>
                  <a:srgbClr val="000000"/>
                </a:solidFill>
                <a:latin typeface="等线" panose="02010600030101010101" pitchFamily="2" charset="-122"/>
                <a:ea typeface="等线" panose="02010600030101010101" pitchFamily="2" charset="-122"/>
              </a:rPr>
              <a:t>c1,c2);</a:t>
            </a:r>
            <a:endParaRPr lang="zh-CN" altLang="en-US" sz="2400" dirty="0">
              <a:solidFill>
                <a:srgbClr val="000000"/>
              </a:solidFill>
              <a:latin typeface="等线" panose="02010600030101010101" pitchFamily="2" charset="-122"/>
              <a:ea typeface="等线" panose="02010600030101010101" pitchFamily="2" charset="-122"/>
            </a:endParaRPr>
          </a:p>
          <a:p>
            <a:pPr marL="0" indent="0" eaLnBrk="1" hangingPunct="1">
              <a:spcBef>
                <a:spcPct val="50000"/>
              </a:spcBef>
              <a:buNone/>
            </a:pPr>
            <a:endParaRPr lang="zh-CN" altLang="en-US" sz="2400" dirty="0">
              <a:solidFill>
                <a:srgbClr val="00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49235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p:nvPr/>
        </p:nvSpPr>
        <p:spPr>
          <a:xfrm>
            <a:off x="384637" y="228600"/>
            <a:ext cx="8686800" cy="58356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dirty="0" smtClean="0">
                <a:solidFill>
                  <a:srgbClr val="000000"/>
                </a:solidFill>
                <a:latin typeface="等线" panose="02010600030101010101" pitchFamily="2" charset="-122"/>
                <a:ea typeface="等线" panose="02010600030101010101" pitchFamily="2" charset="-122"/>
              </a:rPr>
              <a:t>9.2 </a:t>
            </a:r>
            <a:r>
              <a:rPr lang="zh-CN" altLang="en-US" dirty="0">
                <a:solidFill>
                  <a:srgbClr val="000000"/>
                </a:solidFill>
                <a:latin typeface="等线" panose="02010600030101010101" pitchFamily="2" charset="-122"/>
                <a:ea typeface="等线" panose="02010600030101010101" pitchFamily="2" charset="-122"/>
              </a:rPr>
              <a:t>类和对象</a:t>
            </a:r>
          </a:p>
        </p:txBody>
      </p:sp>
      <p:sp>
        <p:nvSpPr>
          <p:cNvPr id="5123" name="Text Box 4" descr="蓝色砂纸"/>
          <p:cNvSpPr txBox="1"/>
          <p:nvPr/>
        </p:nvSpPr>
        <p:spPr>
          <a:xfrm>
            <a:off x="263352" y="1828165"/>
            <a:ext cx="5181600" cy="4770537"/>
          </a:xfrm>
          <a:prstGeom prst="rect">
            <a:avLst/>
          </a:prstGeom>
          <a:noFill/>
          <a:ln w="12700">
            <a:solidFill>
              <a:srgbClr val="C00000"/>
            </a:solid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#include  &lt;iostream&gt;</a:t>
            </a:r>
          </a:p>
          <a:p>
            <a:pPr marL="0" lvl="0" indent="0"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using  namespace std;</a:t>
            </a:r>
          </a:p>
          <a:p>
            <a:pPr marL="0" lvl="0" indent="0"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class Circle			</a:t>
            </a:r>
          </a:p>
          <a:p>
            <a:pPr marL="0" lvl="0" indent="0"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{private:  	</a:t>
            </a:r>
          </a:p>
          <a:p>
            <a:pPr marL="0" lvl="0" indent="0"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   double x,y,r; </a:t>
            </a:r>
          </a:p>
          <a:p>
            <a:pPr marL="0" lvl="0" indent="0"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 public:  				</a:t>
            </a:r>
          </a:p>
          <a:p>
            <a:pPr marL="0" lvl="0" indent="0"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   void print()			</a:t>
            </a:r>
          </a:p>
          <a:p>
            <a:pPr marL="0" lvl="0" indent="0" eaLnBrk="1" hangingPunct="1">
              <a:spcBef>
                <a:spcPct val="0"/>
              </a:spcBef>
              <a:buNone/>
            </a:pPr>
            <a:r>
              <a:rPr lang="en-US" altLang="zh-CN" sz="2000" dirty="0">
                <a:solidFill>
                  <a:srgbClr val="000000"/>
                </a:solidFill>
                <a:latin typeface="等线" panose="02010600030101010101" pitchFamily="2" charset="-122"/>
                <a:ea typeface="等线" panose="02010600030101010101" pitchFamily="2" charset="-122"/>
              </a:rPr>
              <a:t>  {cout&lt;&lt;"</a:t>
            </a:r>
            <a:r>
              <a:rPr lang="zh-CN" altLang="en-US" sz="2000" dirty="0">
                <a:solidFill>
                  <a:srgbClr val="000000"/>
                </a:solidFill>
                <a:latin typeface="等线" panose="02010600030101010101" pitchFamily="2" charset="-122"/>
                <a:ea typeface="等线" panose="02010600030101010101" pitchFamily="2" charset="-122"/>
              </a:rPr>
              <a:t>圆心</a:t>
            </a:r>
            <a:r>
              <a:rPr lang="en-US" altLang="zh-CN" sz="2000" dirty="0">
                <a:solidFill>
                  <a:srgbClr val="000000"/>
                </a:solidFill>
                <a:latin typeface="等线" panose="02010600030101010101" pitchFamily="2" charset="-122"/>
                <a:ea typeface="等线" panose="02010600030101010101" pitchFamily="2" charset="-122"/>
              </a:rPr>
              <a:t>:("&lt;&lt;x&lt;&lt;","&lt;&lt;y&lt;&lt;")"&lt;&lt;endl; </a:t>
            </a:r>
          </a:p>
          <a:p>
            <a:pPr marL="0" lvl="0" indent="0" eaLnBrk="1" hangingPunct="1">
              <a:spcBef>
                <a:spcPct val="0"/>
              </a:spcBef>
              <a:buNone/>
            </a:pPr>
            <a:r>
              <a:rPr lang="en-US" altLang="zh-CN" sz="2000" dirty="0">
                <a:solidFill>
                  <a:srgbClr val="000000"/>
                </a:solidFill>
                <a:latin typeface="等线" panose="02010600030101010101" pitchFamily="2" charset="-122"/>
                <a:ea typeface="等线" panose="02010600030101010101" pitchFamily="2" charset="-122"/>
              </a:rPr>
              <a:t>    </a:t>
            </a:r>
            <a:r>
              <a:rPr lang="en-US" altLang="zh-CN" sz="2400" dirty="0">
                <a:solidFill>
                  <a:srgbClr val="000000"/>
                </a:solidFill>
                <a:latin typeface="等线" panose="02010600030101010101" pitchFamily="2" charset="-122"/>
                <a:ea typeface="等线" panose="02010600030101010101" pitchFamily="2" charset="-122"/>
              </a:rPr>
              <a:t>cout&lt;&lt;"</a:t>
            </a:r>
            <a:r>
              <a:rPr lang="zh-CN" altLang="en-US" sz="2400" dirty="0">
                <a:solidFill>
                  <a:srgbClr val="000000"/>
                </a:solidFill>
                <a:latin typeface="等线" panose="02010600030101010101" pitchFamily="2" charset="-122"/>
                <a:ea typeface="等线" panose="02010600030101010101" pitchFamily="2" charset="-122"/>
              </a:rPr>
              <a:t>半径</a:t>
            </a:r>
            <a:r>
              <a:rPr lang="en-US" altLang="zh-CN" sz="2400" dirty="0">
                <a:solidFill>
                  <a:srgbClr val="000000"/>
                </a:solidFill>
                <a:latin typeface="等线" panose="02010600030101010101" pitchFamily="2" charset="-122"/>
                <a:ea typeface="等线" panose="02010600030101010101" pitchFamily="2" charset="-122"/>
              </a:rPr>
              <a:t>:"&lt;&lt;r&lt;&lt;endl;</a:t>
            </a:r>
          </a:p>
          <a:p>
            <a:pPr marL="0" lvl="0" indent="0"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  }</a:t>
            </a:r>
          </a:p>
          <a:p>
            <a:pPr marL="0" lvl="0" indent="0" eaLnBrk="1" hangingPunct="1">
              <a:spcBef>
                <a:spcPct val="0"/>
              </a:spcBef>
              <a:buNone/>
            </a:pPr>
            <a:r>
              <a:rPr lang="en-US" altLang="zh-CN" sz="2000" dirty="0">
                <a:solidFill>
                  <a:srgbClr val="000000"/>
                </a:solidFill>
                <a:latin typeface="等线" panose="02010600030101010101" pitchFamily="2" charset="-122"/>
                <a:ea typeface="等线" panose="02010600030101010101" pitchFamily="2" charset="-122"/>
              </a:rPr>
              <a:t>void set(double x1,double y1,double r1)</a:t>
            </a:r>
          </a:p>
          <a:p>
            <a:pPr marL="0" lvl="0" indent="0"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    { x=x1; 	y=y1; 	  r=r1;}</a:t>
            </a:r>
          </a:p>
          <a:p>
            <a:pPr marL="0" lvl="0" indent="0"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a:t>
            </a:r>
          </a:p>
        </p:txBody>
      </p:sp>
      <p:sp>
        <p:nvSpPr>
          <p:cNvPr id="5124" name="Text Box 5" descr="蓝色砂纸"/>
          <p:cNvSpPr txBox="1"/>
          <p:nvPr/>
        </p:nvSpPr>
        <p:spPr>
          <a:xfrm>
            <a:off x="5799917" y="1844824"/>
            <a:ext cx="3124200" cy="3599815"/>
          </a:xfrm>
          <a:prstGeom prst="rect">
            <a:avLst/>
          </a:prstGeom>
          <a:noFill/>
          <a:ln w="12700">
            <a:solidFill>
              <a:srgbClr val="C00000"/>
            </a:solid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int main()</a:t>
            </a:r>
          </a:p>
          <a:p>
            <a:pPr marL="0" lvl="0" indent="0" algn="just"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a:t>
            </a:r>
          </a:p>
          <a:p>
            <a:pPr marL="0" lvl="0" indent="0" algn="just"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  </a:t>
            </a:r>
            <a:r>
              <a:rPr lang="en-US" altLang="zh-CN" sz="2400" dirty="0" smtClean="0">
                <a:solidFill>
                  <a:srgbClr val="000000"/>
                </a:solidFill>
                <a:latin typeface="等线" panose="02010600030101010101" pitchFamily="2" charset="-122"/>
                <a:ea typeface="等线" panose="02010600030101010101" pitchFamily="2" charset="-122"/>
              </a:rPr>
              <a:t>  Circle </a:t>
            </a:r>
            <a:r>
              <a:rPr lang="en-US" altLang="zh-CN" sz="2400" dirty="0">
                <a:solidFill>
                  <a:srgbClr val="000000"/>
                </a:solidFill>
                <a:latin typeface="等线" panose="02010600030101010101" pitchFamily="2" charset="-122"/>
                <a:ea typeface="等线" panose="02010600030101010101" pitchFamily="2" charset="-122"/>
              </a:rPr>
              <a:t>p;</a:t>
            </a:r>
          </a:p>
          <a:p>
            <a:pPr marL="0" lvl="0" indent="0" algn="just"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   </a:t>
            </a:r>
            <a:r>
              <a:rPr lang="en-US" altLang="zh-CN" sz="2400" dirty="0" smtClean="0">
                <a:solidFill>
                  <a:srgbClr val="000000"/>
                </a:solidFill>
                <a:latin typeface="等线" panose="02010600030101010101" pitchFamily="2" charset="-122"/>
                <a:ea typeface="等线" panose="02010600030101010101" pitchFamily="2" charset="-122"/>
              </a:rPr>
              <a:t> </a:t>
            </a:r>
            <a:r>
              <a:rPr lang="en-US" altLang="zh-CN" sz="2400" dirty="0" err="1" smtClean="0">
                <a:solidFill>
                  <a:srgbClr val="000000"/>
                </a:solidFill>
                <a:latin typeface="等线" panose="02010600030101010101" pitchFamily="2" charset="-122"/>
                <a:ea typeface="等线" panose="02010600030101010101" pitchFamily="2" charset="-122"/>
              </a:rPr>
              <a:t>p.set</a:t>
            </a:r>
            <a:r>
              <a:rPr lang="en-US" altLang="zh-CN" sz="2400" dirty="0" smtClean="0">
                <a:solidFill>
                  <a:srgbClr val="000000"/>
                </a:solidFill>
                <a:latin typeface="等线" panose="02010600030101010101" pitchFamily="2" charset="-122"/>
                <a:ea typeface="等线" panose="02010600030101010101" pitchFamily="2" charset="-122"/>
              </a:rPr>
              <a:t>(0,0,2</a:t>
            </a:r>
            <a:r>
              <a:rPr lang="en-US" altLang="zh-CN" sz="2400" dirty="0">
                <a:solidFill>
                  <a:srgbClr val="000000"/>
                </a:solidFill>
                <a:latin typeface="等线" panose="02010600030101010101" pitchFamily="2" charset="-122"/>
                <a:ea typeface="等线" panose="02010600030101010101" pitchFamily="2" charset="-122"/>
              </a:rPr>
              <a:t>);</a:t>
            </a:r>
          </a:p>
          <a:p>
            <a:pPr marL="0" lvl="0" indent="0" algn="just"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    p.print();</a:t>
            </a:r>
          </a:p>
          <a:p>
            <a:pPr marL="0" lvl="0" indent="0" algn="just"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    system("pause");</a:t>
            </a:r>
          </a:p>
          <a:p>
            <a:pPr marL="0" lvl="0" indent="0" algn="just"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    return 0;</a:t>
            </a:r>
          </a:p>
          <a:p>
            <a:pPr marL="0" lvl="0" indent="0" algn="just"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 }</a:t>
            </a:r>
          </a:p>
          <a:p>
            <a:pPr marL="0" lvl="0" indent="0" algn="ctr" eaLnBrk="1" hangingPunct="1">
              <a:spcBef>
                <a:spcPct val="50000"/>
              </a:spcBef>
              <a:buNone/>
            </a:pPr>
            <a:endParaRPr lang="en-US" altLang="zh-CN" sz="2400" dirty="0">
              <a:solidFill>
                <a:srgbClr val="000000"/>
              </a:solidFill>
              <a:latin typeface="等线" panose="02010600030101010101" pitchFamily="2" charset="-122"/>
              <a:ea typeface="等线" panose="02010600030101010101" pitchFamily="2" charset="-122"/>
            </a:endParaRPr>
          </a:p>
        </p:txBody>
      </p:sp>
      <p:sp>
        <p:nvSpPr>
          <p:cNvPr id="5125" name="Text Box 6"/>
          <p:cNvSpPr txBox="1"/>
          <p:nvPr/>
        </p:nvSpPr>
        <p:spPr>
          <a:xfrm>
            <a:off x="119336" y="890806"/>
            <a:ext cx="10297144" cy="521970"/>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dirty="0" smtClean="0">
                <a:solidFill>
                  <a:srgbClr val="000000"/>
                </a:solidFill>
                <a:latin typeface="等线" panose="02010600030101010101" pitchFamily="2" charset="-122"/>
                <a:ea typeface="等线" panose="02010600030101010101" pitchFamily="2" charset="-122"/>
              </a:rPr>
              <a:t>【</a:t>
            </a:r>
            <a:r>
              <a:rPr lang="zh-CN" altLang="en-US" sz="2400" dirty="0">
                <a:solidFill>
                  <a:srgbClr val="000000"/>
                </a:solidFill>
                <a:latin typeface="等线" panose="02010600030101010101" pitchFamily="2" charset="-122"/>
                <a:ea typeface="等线" panose="02010600030101010101" pitchFamily="2" charset="-122"/>
              </a:rPr>
              <a:t>引例</a:t>
            </a:r>
            <a:r>
              <a:rPr lang="en-US" altLang="zh-CN" sz="2800" dirty="0" smtClean="0">
                <a:solidFill>
                  <a:srgbClr val="000000"/>
                </a:solidFill>
                <a:latin typeface="等线" panose="02010600030101010101" pitchFamily="2" charset="-122"/>
                <a:ea typeface="等线" panose="02010600030101010101" pitchFamily="2" charset="-122"/>
              </a:rPr>
              <a:t>】</a:t>
            </a:r>
            <a:r>
              <a:rPr lang="zh-CN" altLang="en-US" sz="2400" dirty="0" smtClean="0">
                <a:solidFill>
                  <a:srgbClr val="000000"/>
                </a:solidFill>
                <a:latin typeface="等线" panose="02010600030101010101" pitchFamily="2" charset="-122"/>
                <a:ea typeface="等线" panose="02010600030101010101" pitchFamily="2" charset="-122"/>
              </a:rPr>
              <a:t>定义一个坐标系中的圆类</a:t>
            </a:r>
            <a:r>
              <a:rPr lang="en-US" altLang="zh-CN" sz="2400" dirty="0" smtClean="0">
                <a:solidFill>
                  <a:srgbClr val="000000"/>
                </a:solidFill>
                <a:latin typeface="等线" panose="02010600030101010101" pitchFamily="2" charset="-122"/>
                <a:ea typeface="等线" panose="02010600030101010101" pitchFamily="2" charset="-122"/>
              </a:rPr>
              <a:t>Circle</a:t>
            </a:r>
            <a:r>
              <a:rPr lang="zh-CN" altLang="en-US" sz="2400" dirty="0" smtClean="0">
                <a:solidFill>
                  <a:srgbClr val="000000"/>
                </a:solidFill>
                <a:latin typeface="等线" panose="02010600030101010101" pitchFamily="2" charset="-122"/>
                <a:ea typeface="等线" panose="02010600030101010101" pitchFamily="2" charset="-122"/>
              </a:rPr>
              <a:t>类</a:t>
            </a:r>
            <a:endParaRPr lang="zh-CN" altLang="en-US" sz="2400" dirty="0">
              <a:solidFill>
                <a:srgbClr val="000000"/>
              </a:solidFill>
              <a:latin typeface="等线" panose="02010600030101010101" pitchFamily="2" charset="-122"/>
              <a:ea typeface="等线" panose="02010600030101010101" pitchFamily="2" charset="-122"/>
            </a:endParaRPr>
          </a:p>
        </p:txBody>
      </p:sp>
      <p:sp>
        <p:nvSpPr>
          <p:cNvPr id="12" name="云形标注 11"/>
          <p:cNvSpPr/>
          <p:nvPr/>
        </p:nvSpPr>
        <p:spPr bwMode="auto">
          <a:xfrm>
            <a:off x="2531604" y="2716996"/>
            <a:ext cx="2124236" cy="622442"/>
          </a:xfrm>
          <a:prstGeom prst="cloudCallout">
            <a:avLst>
              <a:gd name="adj1" fmla="val -62661"/>
              <a:gd name="adj2" fmla="val 61769"/>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algn="ctr" eaLnBrk="1" hangingPunct="1"/>
            <a:r>
              <a:rPr kumimoji="1" lang="zh-CN" altLang="en-US" sz="2000" b="0" dirty="0">
                <a:solidFill>
                  <a:srgbClr val="000000"/>
                </a:solidFill>
                <a:latin typeface="等线" panose="02010600030101010101" pitchFamily="2" charset="-122"/>
                <a:ea typeface="等线" panose="02010600030101010101" pitchFamily="2" charset="-122"/>
              </a:rPr>
              <a:t>数据成员</a:t>
            </a:r>
          </a:p>
        </p:txBody>
      </p:sp>
      <p:sp>
        <p:nvSpPr>
          <p:cNvPr id="13" name="云形标注 12"/>
          <p:cNvSpPr/>
          <p:nvPr/>
        </p:nvSpPr>
        <p:spPr bwMode="auto">
          <a:xfrm>
            <a:off x="5289996" y="5876687"/>
            <a:ext cx="2124236" cy="622442"/>
          </a:xfrm>
          <a:prstGeom prst="cloudCallout">
            <a:avLst>
              <a:gd name="adj1" fmla="val -102263"/>
              <a:gd name="adj2" fmla="val -162996"/>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algn="ctr" eaLnBrk="1" hangingPunct="1"/>
            <a:r>
              <a:rPr kumimoji="1" lang="zh-CN" altLang="en-US" sz="2000" b="0" dirty="0" smtClean="0">
                <a:solidFill>
                  <a:srgbClr val="000000"/>
                </a:solidFill>
                <a:latin typeface="等线" panose="02010600030101010101" pitchFamily="2" charset="-122"/>
                <a:ea typeface="等线" panose="02010600030101010101" pitchFamily="2" charset="-122"/>
              </a:rPr>
              <a:t>成员函数</a:t>
            </a:r>
            <a:endParaRPr kumimoji="1" lang="zh-CN" altLang="en-US" sz="2000" b="0" dirty="0">
              <a:solidFill>
                <a:srgbClr val="000000"/>
              </a:solidFill>
              <a:latin typeface="等线" panose="02010600030101010101" pitchFamily="2" charset="-122"/>
              <a:ea typeface="等线" panose="02010600030101010101" pitchFamily="2" charset="-122"/>
            </a:endParaRPr>
          </a:p>
        </p:txBody>
      </p:sp>
      <p:sp>
        <p:nvSpPr>
          <p:cNvPr id="14" name="云形标注 13"/>
          <p:cNvSpPr/>
          <p:nvPr/>
        </p:nvSpPr>
        <p:spPr bwMode="auto">
          <a:xfrm>
            <a:off x="7861999" y="1999339"/>
            <a:ext cx="2124236" cy="622442"/>
          </a:xfrm>
          <a:prstGeom prst="cloudCallout">
            <a:avLst>
              <a:gd name="adj1" fmla="val -84614"/>
              <a:gd name="adj2" fmla="val 64707"/>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algn="ctr" eaLnBrk="1" hangingPunct="1"/>
            <a:r>
              <a:rPr kumimoji="1" lang="zh-CN" altLang="en-US" sz="2000" b="0" dirty="0" smtClean="0">
                <a:solidFill>
                  <a:srgbClr val="000000"/>
                </a:solidFill>
                <a:latin typeface="等线" panose="02010600030101010101" pitchFamily="2" charset="-122"/>
                <a:ea typeface="等线" panose="02010600030101010101" pitchFamily="2" charset="-122"/>
              </a:rPr>
              <a:t>定义对象</a:t>
            </a:r>
            <a:endParaRPr kumimoji="1" lang="zh-CN" altLang="en-US" sz="2000" b="0" dirty="0">
              <a:solidFill>
                <a:srgbClr val="000000"/>
              </a:solidFill>
              <a:latin typeface="等线" panose="02010600030101010101" pitchFamily="2" charset="-122"/>
              <a:ea typeface="等线" panose="02010600030101010101" pitchFamily="2" charset="-122"/>
            </a:endParaRPr>
          </a:p>
        </p:txBody>
      </p:sp>
      <p:sp>
        <p:nvSpPr>
          <p:cNvPr id="15" name="云形标注 14"/>
          <p:cNvSpPr/>
          <p:nvPr/>
        </p:nvSpPr>
        <p:spPr bwMode="auto">
          <a:xfrm>
            <a:off x="8900429" y="3217496"/>
            <a:ext cx="2727611" cy="622442"/>
          </a:xfrm>
          <a:prstGeom prst="cloudCallout">
            <a:avLst>
              <a:gd name="adj1" fmla="val -118098"/>
              <a:gd name="adj2" fmla="val -19029"/>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algn="ctr" eaLnBrk="1" hangingPunct="1"/>
            <a:r>
              <a:rPr kumimoji="1" lang="zh-CN" altLang="en-US" sz="2000" b="0" dirty="0">
                <a:solidFill>
                  <a:srgbClr val="000000"/>
                </a:solidFill>
                <a:latin typeface="等线" panose="02010600030101010101" pitchFamily="2" charset="-122"/>
                <a:ea typeface="等线" panose="02010600030101010101" pitchFamily="2" charset="-122"/>
              </a:rPr>
              <a:t>调用成员函数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4"/>
          <p:cNvSpPr txBox="1"/>
          <p:nvPr/>
        </p:nvSpPr>
        <p:spPr>
          <a:xfrm>
            <a:off x="191344" y="44624"/>
            <a:ext cx="8640762" cy="58356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50000"/>
              </a:spcBef>
              <a:buNone/>
            </a:pPr>
            <a:r>
              <a:rPr lang="en-US" altLang="zh-CN" dirty="0" smtClean="0">
                <a:solidFill>
                  <a:srgbClr val="000000"/>
                </a:solidFill>
                <a:latin typeface="等线" panose="02010600030101010101" pitchFamily="2" charset="-122"/>
                <a:ea typeface="等线" panose="02010600030101010101" pitchFamily="2" charset="-122"/>
              </a:rPr>
              <a:t>9.4.3</a:t>
            </a:r>
            <a:r>
              <a:rPr lang="zh-CN" altLang="en-US" dirty="0">
                <a:solidFill>
                  <a:srgbClr val="000000"/>
                </a:solidFill>
                <a:latin typeface="等线" panose="02010600030101010101" pitchFamily="2" charset="-122"/>
                <a:ea typeface="等线" panose="02010600030101010101" pitchFamily="2" charset="-122"/>
              </a:rPr>
              <a:t>虚函数</a:t>
            </a:r>
          </a:p>
        </p:txBody>
      </p:sp>
      <p:sp>
        <p:nvSpPr>
          <p:cNvPr id="35843" name="Text Box 17"/>
          <p:cNvSpPr txBox="1"/>
          <p:nvPr/>
        </p:nvSpPr>
        <p:spPr>
          <a:xfrm>
            <a:off x="159752" y="842963"/>
            <a:ext cx="8610600" cy="236988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b="1" dirty="0" smtClean="0">
                <a:solidFill>
                  <a:srgbClr val="C00000"/>
                </a:solidFill>
                <a:latin typeface="等线" panose="02010600030101010101" pitchFamily="2" charset="-122"/>
                <a:ea typeface="等线" panose="02010600030101010101" pitchFamily="2" charset="-122"/>
              </a:rPr>
              <a:t>说明</a:t>
            </a:r>
            <a:r>
              <a:rPr lang="zh-CN" altLang="en-US" sz="2400" b="1" dirty="0">
                <a:solidFill>
                  <a:srgbClr val="C00000"/>
                </a:solidFill>
                <a:latin typeface="等线" panose="02010600030101010101" pitchFamily="2" charset="-122"/>
                <a:ea typeface="等线" panose="02010600030101010101" pitchFamily="2" charset="-122"/>
              </a:rPr>
              <a:t>方式</a:t>
            </a:r>
          </a:p>
          <a:p>
            <a:pPr marL="0" lvl="0" indent="0" algn="ctr" eaLnBrk="1" hangingPunct="1">
              <a:spcBef>
                <a:spcPct val="0"/>
              </a:spcBef>
              <a:buNone/>
            </a:pPr>
            <a:endParaRPr lang="zh-CN" altLang="en-US" sz="2800" dirty="0">
              <a:latin typeface="等线" panose="02010600030101010101" pitchFamily="2" charset="-122"/>
              <a:ea typeface="等线" panose="02010600030101010101" pitchFamily="2" charset="-122"/>
            </a:endParaRPr>
          </a:p>
          <a:p>
            <a:pPr marL="0" lvl="0" indent="0" eaLnBrk="1" hangingPunct="1">
              <a:spcBef>
                <a:spcPct val="0"/>
              </a:spcBef>
              <a:buNone/>
            </a:pPr>
            <a:r>
              <a:rPr lang="zh-CN" altLang="en-US" sz="2400" dirty="0">
                <a:latin typeface="等线" panose="02010600030101010101" pitchFamily="2" charset="-122"/>
                <a:ea typeface="等线" panose="02010600030101010101" pitchFamily="2" charset="-122"/>
              </a:rPr>
              <a:t>       </a:t>
            </a:r>
          </a:p>
          <a:p>
            <a:pPr marL="0" lvl="0" indent="0" eaLnBrk="1" hangingPunct="1">
              <a:spcBef>
                <a:spcPts val="1200"/>
              </a:spcBef>
              <a:buNone/>
            </a:pPr>
            <a:r>
              <a:rPr lang="zh-CN" altLang="en-US" sz="2400" dirty="0" smtClean="0">
                <a:solidFill>
                  <a:srgbClr val="000000"/>
                </a:solidFill>
                <a:latin typeface="等线" panose="02010600030101010101" pitchFamily="2" charset="-122"/>
                <a:ea typeface="等线" panose="02010600030101010101" pitchFamily="2" charset="-122"/>
              </a:rPr>
              <a:t>虚</a:t>
            </a:r>
            <a:r>
              <a:rPr lang="zh-CN" altLang="en-US" sz="2400" dirty="0">
                <a:solidFill>
                  <a:srgbClr val="000000"/>
                </a:solidFill>
                <a:latin typeface="等线" panose="02010600030101010101" pitchFamily="2" charset="-122"/>
                <a:ea typeface="等线" panose="02010600030101010101" pitchFamily="2" charset="-122"/>
              </a:rPr>
              <a:t>函数是动态联编的基础，它是一种非</a:t>
            </a:r>
            <a:r>
              <a:rPr lang="en-US" altLang="zh-CN" sz="2400" dirty="0">
                <a:solidFill>
                  <a:srgbClr val="000000"/>
                </a:solidFill>
                <a:latin typeface="等线" panose="02010600030101010101" pitchFamily="2" charset="-122"/>
                <a:ea typeface="等线" panose="02010600030101010101" pitchFamily="2" charset="-122"/>
              </a:rPr>
              <a:t>static</a:t>
            </a:r>
            <a:r>
              <a:rPr lang="zh-CN" altLang="en-US" sz="2400" dirty="0">
                <a:solidFill>
                  <a:srgbClr val="000000"/>
                </a:solidFill>
                <a:latin typeface="等线" panose="02010600030101010101" pitchFamily="2" charset="-122"/>
                <a:ea typeface="等线" panose="02010600030101010101" pitchFamily="2" charset="-122"/>
              </a:rPr>
              <a:t>的成员函数</a:t>
            </a:r>
          </a:p>
          <a:p>
            <a:pPr marL="0" lvl="0" indent="0" eaLnBrk="1" hangingPunct="1">
              <a:spcBef>
                <a:spcPts val="1200"/>
              </a:spcBef>
              <a:buNone/>
            </a:pPr>
            <a:r>
              <a:rPr lang="zh-CN" altLang="en-US" sz="2400" dirty="0" smtClean="0">
                <a:solidFill>
                  <a:srgbClr val="000000"/>
                </a:solidFill>
                <a:latin typeface="等线" panose="02010600030101010101" pitchFamily="2" charset="-122"/>
                <a:ea typeface="等线" panose="02010600030101010101" pitchFamily="2" charset="-122"/>
              </a:rPr>
              <a:t>实现</a:t>
            </a:r>
            <a:r>
              <a:rPr lang="zh-CN" altLang="en-US" sz="2400" dirty="0">
                <a:solidFill>
                  <a:srgbClr val="000000"/>
                </a:solidFill>
                <a:latin typeface="等线" panose="02010600030101010101" pitchFamily="2" charset="-122"/>
                <a:ea typeface="等线" panose="02010600030101010101" pitchFamily="2" charset="-122"/>
              </a:rPr>
              <a:t>动态联编的条件</a:t>
            </a:r>
          </a:p>
        </p:txBody>
      </p:sp>
      <p:sp>
        <p:nvSpPr>
          <p:cNvPr id="35844" name="Text Box 18"/>
          <p:cNvSpPr txBox="1"/>
          <p:nvPr/>
        </p:nvSpPr>
        <p:spPr>
          <a:xfrm>
            <a:off x="1055440" y="1484784"/>
            <a:ext cx="6248400" cy="460375"/>
          </a:xfrm>
          <a:prstGeom prst="rect">
            <a:avLst/>
          </a:prstGeom>
          <a:noFill/>
          <a:ln w="12700">
            <a:solidFill>
              <a:srgbClr val="C00000"/>
            </a:solid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dirty="0">
                <a:solidFill>
                  <a:srgbClr val="000000"/>
                </a:solidFill>
                <a:ea typeface="等线" panose="02010600030101010101" pitchFamily="2" charset="-122"/>
              </a:rPr>
              <a:t>virtual</a:t>
            </a:r>
            <a:r>
              <a:rPr lang="en-US" altLang="zh-CN" sz="2400" dirty="0">
                <a:solidFill>
                  <a:srgbClr val="000000"/>
                </a:solidFill>
                <a:latin typeface="等线" panose="02010600030101010101" pitchFamily="2" charset="-122"/>
                <a:ea typeface="等线" panose="02010600030101010101" pitchFamily="2" charset="-122"/>
              </a:rPr>
              <a:t>  </a:t>
            </a:r>
            <a:r>
              <a:rPr lang="zh-CN" altLang="en-US" sz="2400" dirty="0">
                <a:solidFill>
                  <a:srgbClr val="000000"/>
                </a:solidFill>
                <a:latin typeface="等线" panose="02010600030101010101" pitchFamily="2" charset="-122"/>
                <a:ea typeface="等线" panose="02010600030101010101" pitchFamily="2" charset="-122"/>
              </a:rPr>
              <a:t>类型说明符   函数名  </a:t>
            </a:r>
            <a:r>
              <a:rPr lang="en-US" altLang="zh-CN" sz="2400" dirty="0">
                <a:solidFill>
                  <a:srgbClr val="000000"/>
                </a:solidFill>
                <a:latin typeface="等线" panose="02010600030101010101" pitchFamily="2" charset="-122"/>
                <a:ea typeface="等线" panose="02010600030101010101" pitchFamily="2" charset="-122"/>
              </a:rPr>
              <a:t>(</a:t>
            </a:r>
            <a:r>
              <a:rPr lang="zh-CN" altLang="en-US" sz="2400" dirty="0">
                <a:solidFill>
                  <a:srgbClr val="000000"/>
                </a:solidFill>
                <a:latin typeface="等线" panose="02010600030101010101" pitchFamily="2" charset="-122"/>
                <a:ea typeface="等线" panose="02010600030101010101" pitchFamily="2" charset="-122"/>
              </a:rPr>
              <a:t>参数表</a:t>
            </a:r>
            <a:r>
              <a:rPr lang="en-US" altLang="zh-CN" sz="2400" dirty="0">
                <a:solidFill>
                  <a:srgbClr val="000000"/>
                </a:solidFill>
                <a:latin typeface="等线" panose="02010600030101010101" pitchFamily="2" charset="-122"/>
                <a:ea typeface="等线" panose="02010600030101010101" pitchFamily="2" charset="-122"/>
              </a:rPr>
              <a:t>)</a:t>
            </a:r>
          </a:p>
        </p:txBody>
      </p:sp>
      <p:sp>
        <p:nvSpPr>
          <p:cNvPr id="35845" name="Text Box 19"/>
          <p:cNvSpPr txBox="1"/>
          <p:nvPr/>
        </p:nvSpPr>
        <p:spPr>
          <a:xfrm>
            <a:off x="154464" y="3265525"/>
            <a:ext cx="10190008" cy="830997"/>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
                <a:srgbClr val="C00000"/>
              </a:buClr>
              <a:buFont typeface="Wingdings" panose="05000000000000000000" pitchFamily="2" charset="2"/>
              <a:buChar char="Ø"/>
            </a:pPr>
            <a:r>
              <a:rPr lang="zh-CN" altLang="en-US" sz="2400" dirty="0">
                <a:solidFill>
                  <a:srgbClr val="000000"/>
                </a:solidFill>
                <a:latin typeface="等线" panose="02010600030101010101" pitchFamily="2" charset="-122"/>
                <a:ea typeface="等线" panose="02010600030101010101" pitchFamily="2" charset="-122"/>
              </a:rPr>
              <a:t>基类中有说明的</a:t>
            </a:r>
            <a:r>
              <a:rPr lang="zh-CN" altLang="en-US" sz="2400" dirty="0">
                <a:solidFill>
                  <a:srgbClr val="C00000"/>
                </a:solidFill>
                <a:latin typeface="等线" panose="02010600030101010101" pitchFamily="2" charset="-122"/>
                <a:ea typeface="等线" panose="02010600030101010101" pitchFamily="2" charset="-122"/>
              </a:rPr>
              <a:t>虚函数</a:t>
            </a:r>
          </a:p>
          <a:p>
            <a:pPr marL="0" lvl="0" indent="0" eaLnBrk="1" hangingPunct="1">
              <a:spcBef>
                <a:spcPct val="0"/>
              </a:spcBef>
              <a:buClr>
                <a:srgbClr val="C00000"/>
              </a:buClr>
              <a:buFont typeface="Wingdings" panose="05000000000000000000" pitchFamily="2" charset="2"/>
              <a:buChar char="Ø"/>
            </a:pPr>
            <a:r>
              <a:rPr lang="zh-CN" altLang="en-US" sz="2400" dirty="0">
                <a:solidFill>
                  <a:srgbClr val="000000"/>
                </a:solidFill>
                <a:latin typeface="等线" panose="02010600030101010101" pitchFamily="2" charset="-122"/>
                <a:ea typeface="等线" panose="02010600030101010101" pitchFamily="2" charset="-122"/>
              </a:rPr>
              <a:t>调用虚函数操作的只能是</a:t>
            </a:r>
            <a:r>
              <a:rPr lang="zh-CN" altLang="en-US" sz="2400" dirty="0">
                <a:solidFill>
                  <a:srgbClr val="C00000"/>
                </a:solidFill>
                <a:latin typeface="等线" panose="02010600030101010101" pitchFamily="2" charset="-122"/>
                <a:ea typeface="等线" panose="02010600030101010101" pitchFamily="2" charset="-122"/>
              </a:rPr>
              <a:t>对象指针或对象引用</a:t>
            </a:r>
            <a:r>
              <a:rPr lang="zh-CN" altLang="en-US" sz="2400" dirty="0">
                <a:solidFill>
                  <a:srgbClr val="000000"/>
                </a:solidFill>
                <a:latin typeface="等线" panose="02010600030101010101" pitchFamily="2" charset="-122"/>
                <a:ea typeface="等线" panose="02010600030101010101" pitchFamily="2" charset="-122"/>
              </a:rPr>
              <a:t>，否则仍为静态联编</a:t>
            </a:r>
          </a:p>
        </p:txBody>
      </p:sp>
      <p:sp>
        <p:nvSpPr>
          <p:cNvPr id="35846" name="Text Box 20"/>
          <p:cNvSpPr txBox="1"/>
          <p:nvPr/>
        </p:nvSpPr>
        <p:spPr>
          <a:xfrm>
            <a:off x="154464" y="4480793"/>
            <a:ext cx="7543800" cy="46037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solidFill>
                  <a:srgbClr val="000000"/>
                </a:solidFill>
                <a:latin typeface="等线" panose="02010600030101010101" pitchFamily="2" charset="-122"/>
                <a:ea typeface="等线" panose="02010600030101010101" pitchFamily="2" charset="-122"/>
              </a:rPr>
              <a:t>[</a:t>
            </a:r>
            <a:r>
              <a:rPr lang="zh-CN" altLang="en-US" sz="2400" dirty="0" smtClean="0">
                <a:solidFill>
                  <a:srgbClr val="000000"/>
                </a:solidFill>
                <a:latin typeface="等线" panose="02010600030101010101" pitchFamily="2" charset="-122"/>
                <a:ea typeface="等线" panose="02010600030101010101" pitchFamily="2" charset="-122"/>
              </a:rPr>
              <a:t>例</a:t>
            </a:r>
            <a:r>
              <a:rPr lang="en-US" altLang="zh-CN" sz="2400" dirty="0" smtClean="0">
                <a:solidFill>
                  <a:srgbClr val="000000"/>
                </a:solidFill>
                <a:latin typeface="等线" panose="02010600030101010101" pitchFamily="2" charset="-122"/>
                <a:ea typeface="等线" panose="02010600030101010101" pitchFamily="2" charset="-122"/>
              </a:rPr>
              <a:t>9.17]</a:t>
            </a:r>
            <a:r>
              <a:rPr lang="zh-CN" altLang="en-US" sz="2400" dirty="0">
                <a:solidFill>
                  <a:srgbClr val="000000"/>
                </a:solidFill>
                <a:latin typeface="等线" panose="02010600030101010101" pitchFamily="2" charset="-122"/>
                <a:ea typeface="等线" panose="02010600030101010101" pitchFamily="2" charset="-122"/>
              </a:rPr>
              <a:t>虚函数示例程序</a:t>
            </a:r>
            <a:r>
              <a:rPr lang="zh-CN" altLang="en-US" sz="2400" dirty="0">
                <a:latin typeface="等线" panose="02010600030101010101" pitchFamily="2" charset="-122"/>
                <a:ea typeface="等线" panose="02010600030101010101" pitchFamily="2" charset="-122"/>
              </a:rPr>
              <a:t> </a:t>
            </a:r>
          </a:p>
        </p:txBody>
      </p:sp>
    </p:spTree>
    <p:extLst>
      <p:ext uri="{BB962C8B-B14F-4D97-AF65-F5344CB8AC3E}">
        <p14:creationId xmlns:p14="http://schemas.microsoft.com/office/powerpoint/2010/main" val="14526774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descr="蓝色砂纸"/>
          <p:cNvSpPr txBox="1"/>
          <p:nvPr/>
        </p:nvSpPr>
        <p:spPr>
          <a:xfrm>
            <a:off x="82635" y="228600"/>
            <a:ext cx="4114800" cy="5447645"/>
          </a:xfrm>
          <a:prstGeom prst="rect">
            <a:avLst/>
          </a:prstGeom>
          <a:noFill/>
          <a:ln w="12700">
            <a:solidFill>
              <a:srgbClr val="C00000"/>
            </a:solid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dirty="0">
                <a:solidFill>
                  <a:srgbClr val="000000"/>
                </a:solidFill>
              </a:rPr>
              <a:t>#include  &lt;iostream&gt;</a:t>
            </a:r>
          </a:p>
          <a:p>
            <a:pPr marL="0" lvl="0" indent="0" eaLnBrk="1" hangingPunct="1">
              <a:spcBef>
                <a:spcPct val="0"/>
              </a:spcBef>
              <a:buNone/>
            </a:pPr>
            <a:r>
              <a:rPr lang="en-US" altLang="zh-CN" sz="2000" dirty="0">
                <a:solidFill>
                  <a:srgbClr val="000000"/>
                </a:solidFill>
              </a:rPr>
              <a:t>using  namespace std; </a:t>
            </a:r>
          </a:p>
          <a:p>
            <a:pPr marL="0" lvl="0" indent="0" eaLnBrk="1" hangingPunct="1">
              <a:spcBef>
                <a:spcPct val="0"/>
              </a:spcBef>
              <a:buNone/>
            </a:pPr>
            <a:r>
              <a:rPr lang="en-US" altLang="zh-CN" sz="2200" dirty="0">
                <a:solidFill>
                  <a:srgbClr val="000000"/>
                </a:solidFill>
              </a:rPr>
              <a:t>class Animal			</a:t>
            </a:r>
          </a:p>
          <a:p>
            <a:pPr marL="0" lvl="0" indent="0" eaLnBrk="1" hangingPunct="1">
              <a:spcBef>
                <a:spcPct val="0"/>
              </a:spcBef>
              <a:buNone/>
            </a:pPr>
            <a:r>
              <a:rPr lang="en-US" altLang="zh-CN" sz="2200" dirty="0">
                <a:solidFill>
                  <a:srgbClr val="000000"/>
                </a:solidFill>
              </a:rPr>
              <a:t>{public:</a:t>
            </a:r>
          </a:p>
          <a:p>
            <a:pPr marL="0" lvl="0" indent="0" eaLnBrk="1" hangingPunct="1">
              <a:spcBef>
                <a:spcPct val="0"/>
              </a:spcBef>
              <a:buNone/>
            </a:pPr>
            <a:r>
              <a:rPr lang="en-US" altLang="zh-CN" sz="2200" dirty="0">
                <a:solidFill>
                  <a:srgbClr val="000000"/>
                </a:solidFill>
              </a:rPr>
              <a:t>   void character()		</a:t>
            </a:r>
          </a:p>
          <a:p>
            <a:pPr marL="0" lvl="0" indent="0" eaLnBrk="1" hangingPunct="1">
              <a:spcBef>
                <a:spcPct val="0"/>
              </a:spcBef>
              <a:buNone/>
            </a:pPr>
            <a:r>
              <a:rPr lang="en-US" altLang="zh-CN" sz="2200" dirty="0">
                <a:solidFill>
                  <a:srgbClr val="000000"/>
                </a:solidFill>
              </a:rPr>
              <a:t>    {cout&lt;&lt;"</a:t>
            </a:r>
            <a:r>
              <a:rPr lang="zh-CN" altLang="en-US" sz="2200" dirty="0">
                <a:solidFill>
                  <a:srgbClr val="000000"/>
                </a:solidFill>
                <a:latin typeface="等线" panose="02010600030101010101" pitchFamily="2" charset="-122"/>
                <a:ea typeface="等线" panose="02010600030101010101" pitchFamily="2" charset="-122"/>
              </a:rPr>
              <a:t>动物特征</a:t>
            </a:r>
            <a:r>
              <a:rPr lang="en-US" altLang="zh-CN" sz="2200" dirty="0">
                <a:solidFill>
                  <a:srgbClr val="000000"/>
                </a:solidFill>
                <a:latin typeface="等线" panose="02010600030101010101" pitchFamily="2" charset="-122"/>
                <a:ea typeface="等线" panose="02010600030101010101" pitchFamily="2" charset="-122"/>
              </a:rPr>
              <a:t>:</a:t>
            </a:r>
            <a:r>
              <a:rPr lang="zh-CN" altLang="en-US" sz="2200" dirty="0">
                <a:solidFill>
                  <a:srgbClr val="000000"/>
                </a:solidFill>
                <a:latin typeface="等线" panose="02010600030101010101" pitchFamily="2" charset="-122"/>
                <a:ea typeface="等线" panose="02010600030101010101" pitchFamily="2" charset="-122"/>
              </a:rPr>
              <a:t>不同</a:t>
            </a:r>
            <a:r>
              <a:rPr lang="en-US" altLang="zh-CN" sz="2200" dirty="0">
                <a:solidFill>
                  <a:srgbClr val="000000"/>
                </a:solidFill>
              </a:rPr>
              <a:t>.\n";}</a:t>
            </a:r>
          </a:p>
          <a:p>
            <a:pPr marL="0" lvl="0" indent="0" eaLnBrk="1" hangingPunct="1">
              <a:spcBef>
                <a:spcPct val="0"/>
              </a:spcBef>
              <a:buNone/>
            </a:pPr>
            <a:r>
              <a:rPr lang="en-US" altLang="zh-CN" sz="2200" dirty="0">
                <a:solidFill>
                  <a:srgbClr val="000000"/>
                </a:solidFill>
              </a:rPr>
              <a:t>   virtual </a:t>
            </a:r>
            <a:r>
              <a:rPr lang="en-US" altLang="zh-CN" sz="2200" dirty="0" smtClean="0">
                <a:solidFill>
                  <a:srgbClr val="000000"/>
                </a:solidFill>
              </a:rPr>
              <a:t>void food</a:t>
            </a:r>
            <a:r>
              <a:rPr lang="en-US" altLang="zh-CN" sz="2200" dirty="0">
                <a:solidFill>
                  <a:srgbClr val="000000"/>
                </a:solidFill>
              </a:rPr>
              <a:t>()	</a:t>
            </a:r>
          </a:p>
          <a:p>
            <a:pPr marL="0" lvl="0" indent="0" eaLnBrk="1" hangingPunct="1">
              <a:spcBef>
                <a:spcPct val="0"/>
              </a:spcBef>
              <a:buNone/>
            </a:pPr>
            <a:r>
              <a:rPr lang="en-US" altLang="zh-CN" sz="2200" dirty="0">
                <a:solidFill>
                  <a:srgbClr val="000000"/>
                </a:solidFill>
              </a:rPr>
              <a:t> </a:t>
            </a:r>
            <a:r>
              <a:rPr lang="en-US" altLang="zh-CN" sz="2200" dirty="0" smtClean="0">
                <a:solidFill>
                  <a:srgbClr val="000000"/>
                </a:solidFill>
              </a:rPr>
              <a:t>  {</a:t>
            </a:r>
            <a:r>
              <a:rPr lang="en-US" altLang="zh-CN" sz="2200" dirty="0">
                <a:solidFill>
                  <a:srgbClr val="000000"/>
                </a:solidFill>
              </a:rPr>
              <a:t>cout&lt;&lt;"</a:t>
            </a:r>
            <a:r>
              <a:rPr lang="zh-CN" altLang="en-US" sz="2200" dirty="0">
                <a:solidFill>
                  <a:srgbClr val="000000"/>
                </a:solidFill>
                <a:latin typeface="等线" panose="02010600030101010101" pitchFamily="2" charset="-122"/>
                <a:ea typeface="等线" panose="02010600030101010101" pitchFamily="2" charset="-122"/>
              </a:rPr>
              <a:t>动物食物</a:t>
            </a:r>
            <a:r>
              <a:rPr lang="en-US" altLang="zh-CN" sz="2200" dirty="0">
                <a:solidFill>
                  <a:srgbClr val="000000"/>
                </a:solidFill>
                <a:latin typeface="等线" panose="02010600030101010101" pitchFamily="2" charset="-122"/>
                <a:ea typeface="等线" panose="02010600030101010101" pitchFamily="2" charset="-122"/>
              </a:rPr>
              <a:t>:</a:t>
            </a:r>
            <a:r>
              <a:rPr lang="zh-CN" altLang="en-US" sz="2200" dirty="0">
                <a:solidFill>
                  <a:srgbClr val="000000"/>
                </a:solidFill>
                <a:latin typeface="等线" panose="02010600030101010101" pitchFamily="2" charset="-122"/>
                <a:ea typeface="等线" panose="02010600030101010101" pitchFamily="2" charset="-122"/>
              </a:rPr>
              <a:t>不同</a:t>
            </a:r>
            <a:r>
              <a:rPr lang="en-US" altLang="zh-CN" sz="2200" dirty="0">
                <a:solidFill>
                  <a:srgbClr val="000000"/>
                </a:solidFill>
              </a:rPr>
              <a:t>.\n";}</a:t>
            </a:r>
          </a:p>
          <a:p>
            <a:pPr marL="0" lvl="0" indent="0" eaLnBrk="1" hangingPunct="1">
              <a:spcBef>
                <a:spcPct val="0"/>
              </a:spcBef>
              <a:buNone/>
            </a:pPr>
            <a:r>
              <a:rPr lang="en-US" altLang="zh-CN" sz="2200" dirty="0">
                <a:solidFill>
                  <a:srgbClr val="000000"/>
                </a:solidFill>
              </a:rPr>
              <a:t>};</a:t>
            </a:r>
          </a:p>
          <a:p>
            <a:pPr marL="0" lvl="0" indent="0" eaLnBrk="1" hangingPunct="1">
              <a:spcBef>
                <a:spcPct val="0"/>
              </a:spcBef>
              <a:buNone/>
            </a:pPr>
            <a:r>
              <a:rPr lang="en-US" altLang="zh-CN" sz="2200" dirty="0">
                <a:solidFill>
                  <a:srgbClr val="000000"/>
                </a:solidFill>
              </a:rPr>
              <a:t>class Giraffe:public Animal</a:t>
            </a:r>
          </a:p>
          <a:p>
            <a:pPr marL="0" lvl="0" indent="0" eaLnBrk="1" hangingPunct="1">
              <a:spcBef>
                <a:spcPct val="0"/>
              </a:spcBef>
              <a:buNone/>
            </a:pPr>
            <a:r>
              <a:rPr lang="en-US" altLang="zh-CN" sz="2200" dirty="0">
                <a:solidFill>
                  <a:srgbClr val="000000"/>
                </a:solidFill>
              </a:rPr>
              <a:t>{public:</a:t>
            </a:r>
          </a:p>
          <a:p>
            <a:pPr marL="0" lvl="0" indent="0" eaLnBrk="1" hangingPunct="1">
              <a:spcBef>
                <a:spcPct val="0"/>
              </a:spcBef>
              <a:buNone/>
            </a:pPr>
            <a:r>
              <a:rPr lang="en-US" altLang="zh-CN" sz="2200" dirty="0">
                <a:solidFill>
                  <a:srgbClr val="000000"/>
                </a:solidFill>
              </a:rPr>
              <a:t>  </a:t>
            </a:r>
            <a:r>
              <a:rPr lang="en-US" altLang="zh-CN" sz="2200" dirty="0" smtClean="0">
                <a:solidFill>
                  <a:srgbClr val="000000"/>
                </a:solidFill>
              </a:rPr>
              <a:t>void </a:t>
            </a:r>
            <a:r>
              <a:rPr lang="en-US" altLang="zh-CN" sz="2200" dirty="0">
                <a:solidFill>
                  <a:srgbClr val="000000"/>
                </a:solidFill>
              </a:rPr>
              <a:t>character()</a:t>
            </a:r>
          </a:p>
          <a:p>
            <a:pPr marL="0" lvl="0" indent="0" eaLnBrk="1" hangingPunct="1">
              <a:spcBef>
                <a:spcPct val="0"/>
              </a:spcBef>
              <a:buNone/>
            </a:pPr>
            <a:r>
              <a:rPr lang="en-US" altLang="zh-CN" sz="2200" dirty="0">
                <a:solidFill>
                  <a:srgbClr val="000000"/>
                </a:solidFill>
              </a:rPr>
              <a:t>  {cout&lt;&lt;"</a:t>
            </a:r>
            <a:r>
              <a:rPr lang="zh-CN" altLang="en-US" sz="2200" dirty="0">
                <a:solidFill>
                  <a:srgbClr val="000000"/>
                </a:solidFill>
                <a:latin typeface="等线" panose="02010600030101010101" pitchFamily="2" charset="-122"/>
                <a:ea typeface="等线" panose="02010600030101010101" pitchFamily="2" charset="-122"/>
              </a:rPr>
              <a:t>长颈鹿特征</a:t>
            </a:r>
            <a:r>
              <a:rPr lang="en-US" altLang="zh-CN" sz="2200" dirty="0">
                <a:solidFill>
                  <a:srgbClr val="000000"/>
                </a:solidFill>
                <a:latin typeface="等线" panose="02010600030101010101" pitchFamily="2" charset="-122"/>
                <a:ea typeface="等线" panose="02010600030101010101" pitchFamily="2" charset="-122"/>
              </a:rPr>
              <a:t>:</a:t>
            </a:r>
            <a:r>
              <a:rPr lang="zh-CN" altLang="en-US" sz="2200" dirty="0">
                <a:solidFill>
                  <a:srgbClr val="000000"/>
                </a:solidFill>
                <a:latin typeface="等线" panose="02010600030101010101" pitchFamily="2" charset="-122"/>
                <a:ea typeface="等线" panose="02010600030101010101" pitchFamily="2" charset="-122"/>
              </a:rPr>
              <a:t>长颈</a:t>
            </a:r>
            <a:r>
              <a:rPr lang="en-US" altLang="zh-CN" sz="2200" dirty="0">
                <a:solidFill>
                  <a:srgbClr val="000000"/>
                </a:solidFill>
              </a:rPr>
              <a:t>.\n";}</a:t>
            </a:r>
          </a:p>
          <a:p>
            <a:pPr marL="0" lvl="0" indent="0" eaLnBrk="1" hangingPunct="1">
              <a:spcBef>
                <a:spcPct val="0"/>
              </a:spcBef>
              <a:buNone/>
            </a:pPr>
            <a:r>
              <a:rPr lang="en-US" altLang="zh-CN" sz="2200" dirty="0">
                <a:solidFill>
                  <a:srgbClr val="000000"/>
                </a:solidFill>
              </a:rPr>
              <a:t> </a:t>
            </a:r>
            <a:r>
              <a:rPr lang="en-US" altLang="zh-CN" sz="2200" dirty="0" smtClean="0">
                <a:solidFill>
                  <a:srgbClr val="000000"/>
                </a:solidFill>
              </a:rPr>
              <a:t> virtual void </a:t>
            </a:r>
            <a:r>
              <a:rPr lang="en-US" altLang="zh-CN" sz="2200" dirty="0">
                <a:solidFill>
                  <a:srgbClr val="000000"/>
                </a:solidFill>
              </a:rPr>
              <a:t>food</a:t>
            </a:r>
            <a:r>
              <a:rPr lang="en-US" altLang="zh-CN" sz="2200" dirty="0" smtClean="0">
                <a:solidFill>
                  <a:srgbClr val="000000"/>
                </a:solidFill>
              </a:rPr>
              <a:t>()</a:t>
            </a:r>
          </a:p>
          <a:p>
            <a:pPr marL="0" lvl="0" indent="0" eaLnBrk="1" hangingPunct="1">
              <a:spcBef>
                <a:spcPct val="0"/>
              </a:spcBef>
              <a:buNone/>
            </a:pPr>
            <a:r>
              <a:rPr lang="en-US" altLang="zh-CN" sz="2200" dirty="0" smtClean="0">
                <a:solidFill>
                  <a:srgbClr val="000000"/>
                </a:solidFill>
              </a:rPr>
              <a:t>  </a:t>
            </a:r>
            <a:r>
              <a:rPr lang="en-US" altLang="zh-CN" sz="2200" dirty="0">
                <a:solidFill>
                  <a:srgbClr val="000000"/>
                </a:solidFill>
              </a:rPr>
              <a:t>{cout&lt;&lt;"</a:t>
            </a:r>
            <a:r>
              <a:rPr lang="zh-CN" altLang="en-US" sz="2200" dirty="0">
                <a:solidFill>
                  <a:srgbClr val="000000"/>
                </a:solidFill>
                <a:latin typeface="等线" panose="02010600030101010101" pitchFamily="2" charset="-122"/>
                <a:ea typeface="等线" panose="02010600030101010101" pitchFamily="2" charset="-122"/>
              </a:rPr>
              <a:t>长颈鹿食物</a:t>
            </a:r>
            <a:r>
              <a:rPr lang="en-US" altLang="zh-CN" sz="2200" dirty="0">
                <a:solidFill>
                  <a:srgbClr val="000000"/>
                </a:solidFill>
                <a:latin typeface="等线" panose="02010600030101010101" pitchFamily="2" charset="-122"/>
                <a:ea typeface="等线" panose="02010600030101010101" pitchFamily="2" charset="-122"/>
              </a:rPr>
              <a:t>:</a:t>
            </a:r>
            <a:r>
              <a:rPr lang="zh-CN" altLang="en-US" sz="2200" dirty="0">
                <a:solidFill>
                  <a:srgbClr val="000000"/>
                </a:solidFill>
                <a:latin typeface="等线" panose="02010600030101010101" pitchFamily="2" charset="-122"/>
                <a:ea typeface="等线" panose="02010600030101010101" pitchFamily="2" charset="-122"/>
              </a:rPr>
              <a:t>树叶</a:t>
            </a:r>
            <a:r>
              <a:rPr lang="en-US" altLang="zh-CN" sz="2200" dirty="0">
                <a:solidFill>
                  <a:srgbClr val="000000"/>
                </a:solidFill>
              </a:rPr>
              <a:t>.\n";}</a:t>
            </a:r>
          </a:p>
          <a:p>
            <a:pPr marL="0" lvl="0" indent="0" eaLnBrk="1" hangingPunct="1">
              <a:spcBef>
                <a:spcPct val="0"/>
              </a:spcBef>
              <a:buNone/>
            </a:pPr>
            <a:r>
              <a:rPr lang="en-US" altLang="zh-CN" sz="2200" dirty="0">
                <a:solidFill>
                  <a:srgbClr val="000000"/>
                </a:solidFill>
              </a:rPr>
              <a:t>};</a:t>
            </a:r>
          </a:p>
        </p:txBody>
      </p:sp>
      <p:sp>
        <p:nvSpPr>
          <p:cNvPr id="36867" name="Text Box 3" descr="蓝色砂纸"/>
          <p:cNvSpPr txBox="1"/>
          <p:nvPr/>
        </p:nvSpPr>
        <p:spPr>
          <a:xfrm>
            <a:off x="4511824" y="228600"/>
            <a:ext cx="4348608" cy="6462395"/>
          </a:xfrm>
          <a:prstGeom prst="rect">
            <a:avLst/>
          </a:prstGeom>
          <a:noFill/>
          <a:ln w="12700">
            <a:solidFill>
              <a:srgbClr val="C00000"/>
            </a:solid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200" dirty="0">
                <a:solidFill>
                  <a:srgbClr val="000000"/>
                </a:solidFill>
              </a:rPr>
              <a:t>class Elephant:public Animal</a:t>
            </a:r>
          </a:p>
          <a:p>
            <a:pPr marL="0" lvl="0" indent="0" eaLnBrk="1" hangingPunct="1">
              <a:spcBef>
                <a:spcPct val="0"/>
              </a:spcBef>
              <a:buNone/>
            </a:pPr>
            <a:r>
              <a:rPr lang="en-US" altLang="zh-CN" sz="2200" dirty="0">
                <a:solidFill>
                  <a:srgbClr val="000000"/>
                </a:solidFill>
              </a:rPr>
              <a:t>{public:</a:t>
            </a:r>
          </a:p>
          <a:p>
            <a:pPr marL="0" lvl="0" indent="0" eaLnBrk="1" hangingPunct="1">
              <a:spcBef>
                <a:spcPct val="0"/>
              </a:spcBef>
              <a:buNone/>
            </a:pPr>
            <a:r>
              <a:rPr lang="en-US" altLang="zh-CN" sz="2200" dirty="0">
                <a:solidFill>
                  <a:srgbClr val="000000"/>
                </a:solidFill>
              </a:rPr>
              <a:t>    </a:t>
            </a:r>
            <a:r>
              <a:rPr lang="en-US" altLang="zh-CN" sz="2200" dirty="0" smtClean="0">
                <a:solidFill>
                  <a:srgbClr val="000000"/>
                </a:solidFill>
              </a:rPr>
              <a:t>  void </a:t>
            </a:r>
            <a:r>
              <a:rPr lang="en-US" altLang="zh-CN" sz="2200" dirty="0">
                <a:solidFill>
                  <a:srgbClr val="000000"/>
                </a:solidFill>
              </a:rPr>
              <a:t>character()</a:t>
            </a:r>
          </a:p>
          <a:p>
            <a:pPr marL="0" lvl="0" indent="0" eaLnBrk="1" hangingPunct="1">
              <a:spcBef>
                <a:spcPct val="0"/>
              </a:spcBef>
              <a:buNone/>
            </a:pPr>
            <a:r>
              <a:rPr lang="en-US" altLang="zh-CN" sz="2200" dirty="0" smtClean="0">
                <a:solidFill>
                  <a:srgbClr val="000000"/>
                </a:solidFill>
              </a:rPr>
              <a:t>      {</a:t>
            </a:r>
            <a:r>
              <a:rPr lang="en-US" altLang="zh-CN" sz="2200" dirty="0">
                <a:solidFill>
                  <a:srgbClr val="000000"/>
                </a:solidFill>
              </a:rPr>
              <a:t>cout&lt;&lt;"</a:t>
            </a:r>
            <a:r>
              <a:rPr lang="zh-CN" altLang="en-US" sz="2200" dirty="0">
                <a:solidFill>
                  <a:srgbClr val="000000"/>
                </a:solidFill>
                <a:latin typeface="等线" panose="02010600030101010101" pitchFamily="2" charset="-122"/>
                <a:ea typeface="等线" panose="02010600030101010101" pitchFamily="2" charset="-122"/>
              </a:rPr>
              <a:t>大象特征</a:t>
            </a:r>
            <a:r>
              <a:rPr lang="en-US" altLang="zh-CN" sz="2200" dirty="0">
                <a:solidFill>
                  <a:srgbClr val="000000"/>
                </a:solidFill>
                <a:latin typeface="等线" panose="02010600030101010101" pitchFamily="2" charset="-122"/>
                <a:ea typeface="等线" panose="02010600030101010101" pitchFamily="2" charset="-122"/>
              </a:rPr>
              <a:t>:</a:t>
            </a:r>
            <a:r>
              <a:rPr lang="zh-CN" altLang="en-US" sz="2200" dirty="0">
                <a:solidFill>
                  <a:srgbClr val="000000"/>
                </a:solidFill>
                <a:latin typeface="等线" panose="02010600030101010101" pitchFamily="2" charset="-122"/>
                <a:ea typeface="等线" panose="02010600030101010101" pitchFamily="2" charset="-122"/>
              </a:rPr>
              <a:t>长鼻子</a:t>
            </a:r>
            <a:r>
              <a:rPr lang="en-US" altLang="zh-CN" sz="2200" dirty="0">
                <a:solidFill>
                  <a:srgbClr val="000000"/>
                </a:solidFill>
              </a:rPr>
              <a:t>.\n";}</a:t>
            </a:r>
          </a:p>
          <a:p>
            <a:pPr marL="0" lvl="0" indent="0" eaLnBrk="1" hangingPunct="1">
              <a:spcBef>
                <a:spcPct val="0"/>
              </a:spcBef>
              <a:buNone/>
            </a:pPr>
            <a:r>
              <a:rPr lang="en-US" altLang="zh-CN" sz="2200" dirty="0">
                <a:solidFill>
                  <a:srgbClr val="000000"/>
                </a:solidFill>
              </a:rPr>
              <a:t> </a:t>
            </a:r>
            <a:r>
              <a:rPr lang="en-US" altLang="zh-CN" sz="2200" dirty="0" smtClean="0">
                <a:solidFill>
                  <a:srgbClr val="000000"/>
                </a:solidFill>
              </a:rPr>
              <a:t>     virtual void </a:t>
            </a:r>
            <a:r>
              <a:rPr lang="en-US" altLang="zh-CN" sz="2200" dirty="0">
                <a:solidFill>
                  <a:srgbClr val="000000"/>
                </a:solidFill>
              </a:rPr>
              <a:t>food</a:t>
            </a:r>
            <a:r>
              <a:rPr lang="en-US" altLang="zh-CN" sz="2200" dirty="0" smtClean="0">
                <a:solidFill>
                  <a:srgbClr val="000000"/>
                </a:solidFill>
              </a:rPr>
              <a:t>()</a:t>
            </a:r>
          </a:p>
          <a:p>
            <a:pPr marL="0" lvl="0" indent="0" eaLnBrk="1" hangingPunct="1">
              <a:spcBef>
                <a:spcPct val="0"/>
              </a:spcBef>
              <a:buNone/>
            </a:pPr>
            <a:r>
              <a:rPr lang="en-US" altLang="zh-CN" sz="2200" dirty="0" smtClean="0">
                <a:solidFill>
                  <a:srgbClr val="000000"/>
                </a:solidFill>
              </a:rPr>
              <a:t>      </a:t>
            </a:r>
            <a:r>
              <a:rPr lang="en-US" altLang="zh-CN" sz="2200" dirty="0">
                <a:solidFill>
                  <a:srgbClr val="000000"/>
                </a:solidFill>
              </a:rPr>
              <a:t>{cout&lt;&lt;"</a:t>
            </a:r>
            <a:r>
              <a:rPr lang="zh-CN" altLang="en-US" sz="2200" dirty="0">
                <a:solidFill>
                  <a:srgbClr val="000000"/>
                </a:solidFill>
                <a:latin typeface="等线" panose="02010600030101010101" pitchFamily="2" charset="-122"/>
                <a:ea typeface="等线" panose="02010600030101010101" pitchFamily="2" charset="-122"/>
              </a:rPr>
              <a:t>大象食物</a:t>
            </a:r>
            <a:r>
              <a:rPr lang="en-US" altLang="zh-CN" sz="2200" dirty="0">
                <a:solidFill>
                  <a:srgbClr val="000000"/>
                </a:solidFill>
                <a:latin typeface="等线" panose="02010600030101010101" pitchFamily="2" charset="-122"/>
                <a:ea typeface="等线" panose="02010600030101010101" pitchFamily="2" charset="-122"/>
              </a:rPr>
              <a:t>:</a:t>
            </a:r>
            <a:r>
              <a:rPr lang="zh-CN" altLang="en-US" sz="2200" dirty="0">
                <a:solidFill>
                  <a:srgbClr val="000000"/>
                </a:solidFill>
                <a:latin typeface="等线" panose="02010600030101010101" pitchFamily="2" charset="-122"/>
                <a:ea typeface="等线" panose="02010600030101010101" pitchFamily="2" charset="-122"/>
              </a:rPr>
              <a:t>草</a:t>
            </a:r>
            <a:r>
              <a:rPr lang="en-US" altLang="zh-CN" sz="2200" dirty="0">
                <a:solidFill>
                  <a:srgbClr val="000000"/>
                </a:solidFill>
              </a:rPr>
              <a:t>.\n";}</a:t>
            </a:r>
          </a:p>
          <a:p>
            <a:pPr marL="0" lvl="0" indent="0" eaLnBrk="1" hangingPunct="1">
              <a:spcBef>
                <a:spcPct val="0"/>
              </a:spcBef>
              <a:buNone/>
            </a:pPr>
            <a:r>
              <a:rPr lang="en-US" altLang="zh-CN" sz="2200" dirty="0">
                <a:solidFill>
                  <a:srgbClr val="000000"/>
                </a:solidFill>
              </a:rPr>
              <a:t>};</a:t>
            </a:r>
          </a:p>
          <a:p>
            <a:pPr marL="0" lvl="0" indent="0" eaLnBrk="1" hangingPunct="1">
              <a:spcBef>
                <a:spcPct val="0"/>
              </a:spcBef>
              <a:buNone/>
            </a:pPr>
            <a:r>
              <a:rPr lang="en-US" altLang="zh-CN" sz="2200" dirty="0">
                <a:solidFill>
                  <a:srgbClr val="000000"/>
                </a:solidFill>
              </a:rPr>
              <a:t>void f(Animal *p)//</a:t>
            </a:r>
            <a:r>
              <a:rPr lang="zh-CN" altLang="en-US" sz="2000" dirty="0">
                <a:solidFill>
                  <a:srgbClr val="000000"/>
                </a:solidFill>
                <a:ea typeface="等线" panose="02010600030101010101" pitchFamily="2" charset="-122"/>
              </a:rPr>
              <a:t>形参数基类指针</a:t>
            </a:r>
          </a:p>
          <a:p>
            <a:pPr marL="0" lvl="0" indent="0" eaLnBrk="1" hangingPunct="1">
              <a:spcBef>
                <a:spcPct val="0"/>
              </a:spcBef>
              <a:buNone/>
            </a:pPr>
            <a:r>
              <a:rPr lang="en-US" altLang="zh-CN" sz="2200" dirty="0">
                <a:solidFill>
                  <a:srgbClr val="000000"/>
                </a:solidFill>
              </a:rPr>
              <a:t>{p-&gt;character();</a:t>
            </a:r>
          </a:p>
          <a:p>
            <a:pPr marL="0" lvl="0" indent="0" eaLnBrk="1" hangingPunct="1">
              <a:spcBef>
                <a:spcPct val="0"/>
              </a:spcBef>
              <a:buNone/>
            </a:pPr>
            <a:r>
              <a:rPr lang="en-US" altLang="zh-CN" sz="2200" dirty="0">
                <a:solidFill>
                  <a:srgbClr val="000000"/>
                </a:solidFill>
              </a:rPr>
              <a:t> p-&gt;food();</a:t>
            </a:r>
          </a:p>
          <a:p>
            <a:pPr marL="0" lvl="0" indent="0" eaLnBrk="1" hangingPunct="1">
              <a:spcBef>
                <a:spcPct val="0"/>
              </a:spcBef>
              <a:buNone/>
            </a:pPr>
            <a:r>
              <a:rPr lang="en-US" altLang="zh-CN" sz="2200" dirty="0">
                <a:solidFill>
                  <a:srgbClr val="000000"/>
                </a:solidFill>
              </a:rPr>
              <a:t>}</a:t>
            </a:r>
          </a:p>
          <a:p>
            <a:pPr marL="0" lvl="0" indent="0" eaLnBrk="1" hangingPunct="1">
              <a:spcBef>
                <a:spcPct val="0"/>
              </a:spcBef>
              <a:buNone/>
            </a:pPr>
            <a:r>
              <a:rPr lang="en-US" altLang="zh-CN" sz="2200" dirty="0">
                <a:solidFill>
                  <a:srgbClr val="000000"/>
                </a:solidFill>
              </a:rPr>
              <a:t>int main()</a:t>
            </a:r>
          </a:p>
          <a:p>
            <a:pPr marL="0" lvl="0" indent="0" eaLnBrk="1" hangingPunct="1">
              <a:spcBef>
                <a:spcPct val="0"/>
              </a:spcBef>
              <a:buNone/>
            </a:pPr>
            <a:r>
              <a:rPr lang="en-US" altLang="zh-CN" sz="2200" dirty="0">
                <a:solidFill>
                  <a:srgbClr val="000000"/>
                </a:solidFill>
              </a:rPr>
              <a:t>{Giraffe g;</a:t>
            </a:r>
          </a:p>
          <a:p>
            <a:pPr marL="0" lvl="0" indent="0" eaLnBrk="1" hangingPunct="1">
              <a:spcBef>
                <a:spcPct val="0"/>
              </a:spcBef>
              <a:buNone/>
            </a:pPr>
            <a:r>
              <a:rPr lang="en-US" altLang="zh-CN" sz="2200" dirty="0">
                <a:solidFill>
                  <a:srgbClr val="000000"/>
                </a:solidFill>
              </a:rPr>
              <a:t> f(&amp;g);	</a:t>
            </a:r>
            <a:r>
              <a:rPr lang="en-US" altLang="zh-CN" sz="2000" dirty="0">
                <a:solidFill>
                  <a:srgbClr val="000000"/>
                </a:solidFill>
                <a:ea typeface="等线" panose="02010600030101010101" pitchFamily="2" charset="-122"/>
              </a:rPr>
              <a:t>//</a:t>
            </a:r>
            <a:r>
              <a:rPr lang="zh-CN" altLang="en-US" sz="2000" dirty="0">
                <a:solidFill>
                  <a:srgbClr val="000000"/>
                </a:solidFill>
                <a:ea typeface="等线" panose="02010600030101010101" pitchFamily="2" charset="-122"/>
              </a:rPr>
              <a:t>实参为派生类对象的地址</a:t>
            </a:r>
          </a:p>
          <a:p>
            <a:pPr marL="0" lvl="0" indent="0" eaLnBrk="1" hangingPunct="1">
              <a:spcBef>
                <a:spcPct val="0"/>
              </a:spcBef>
              <a:buNone/>
            </a:pPr>
            <a:r>
              <a:rPr lang="zh-CN" altLang="en-US" sz="2200" dirty="0">
                <a:solidFill>
                  <a:srgbClr val="000000"/>
                </a:solidFill>
              </a:rPr>
              <a:t> </a:t>
            </a:r>
            <a:r>
              <a:rPr lang="en-US" altLang="zh-CN" sz="2200" dirty="0">
                <a:solidFill>
                  <a:srgbClr val="000000"/>
                </a:solidFill>
              </a:rPr>
              <a:t>Elephant e;</a:t>
            </a:r>
          </a:p>
          <a:p>
            <a:pPr marL="0" lvl="0" indent="0" eaLnBrk="1" hangingPunct="1">
              <a:spcBef>
                <a:spcPct val="0"/>
              </a:spcBef>
              <a:buNone/>
            </a:pPr>
            <a:r>
              <a:rPr lang="en-US" altLang="zh-CN" sz="2200" dirty="0">
                <a:solidFill>
                  <a:srgbClr val="000000"/>
                </a:solidFill>
              </a:rPr>
              <a:t> f(&amp;e);	</a:t>
            </a:r>
            <a:r>
              <a:rPr lang="en-US" altLang="zh-CN" sz="2000" dirty="0">
                <a:solidFill>
                  <a:srgbClr val="000000"/>
                </a:solidFill>
                <a:ea typeface="等线" panose="02010600030101010101" pitchFamily="2" charset="-122"/>
              </a:rPr>
              <a:t>//</a:t>
            </a:r>
            <a:r>
              <a:rPr lang="zh-CN" altLang="en-US" sz="2000" dirty="0">
                <a:solidFill>
                  <a:srgbClr val="000000"/>
                </a:solidFill>
                <a:ea typeface="等线" panose="02010600030101010101" pitchFamily="2" charset="-122"/>
              </a:rPr>
              <a:t>实参为派生类对象的地址</a:t>
            </a:r>
            <a:endParaRPr lang="en-US" altLang="zh-CN" sz="2000" dirty="0">
              <a:solidFill>
                <a:srgbClr val="000000"/>
              </a:solidFill>
              <a:ea typeface="等线" panose="02010600030101010101" pitchFamily="2" charset="-122"/>
            </a:endParaRPr>
          </a:p>
          <a:p>
            <a:pPr marL="0" lvl="0" indent="0" eaLnBrk="1" hangingPunct="1">
              <a:spcBef>
                <a:spcPct val="0"/>
              </a:spcBef>
              <a:buNone/>
            </a:pPr>
            <a:r>
              <a:rPr lang="en-US" altLang="zh-CN" sz="2000" dirty="0">
                <a:solidFill>
                  <a:srgbClr val="000000"/>
                </a:solidFill>
              </a:rPr>
              <a:t> system("pause");</a:t>
            </a:r>
          </a:p>
          <a:p>
            <a:pPr marL="0" lvl="0" indent="0" eaLnBrk="1" hangingPunct="1">
              <a:spcBef>
                <a:spcPct val="0"/>
              </a:spcBef>
              <a:buNone/>
            </a:pPr>
            <a:r>
              <a:rPr lang="en-US" altLang="zh-CN" sz="2000" dirty="0">
                <a:solidFill>
                  <a:srgbClr val="000000"/>
                </a:solidFill>
              </a:rPr>
              <a:t>  return 0;</a:t>
            </a:r>
            <a:endParaRPr lang="zh-CN" altLang="en-US" sz="2000" dirty="0">
              <a:solidFill>
                <a:srgbClr val="000000"/>
              </a:solidFill>
              <a:ea typeface="等线" panose="02010600030101010101" pitchFamily="2" charset="-122"/>
            </a:endParaRPr>
          </a:p>
          <a:p>
            <a:pPr marL="0" lvl="0" indent="0" eaLnBrk="1" hangingPunct="1">
              <a:spcBef>
                <a:spcPct val="0"/>
              </a:spcBef>
              <a:buNone/>
            </a:pPr>
            <a:r>
              <a:rPr lang="en-US" altLang="zh-CN" sz="2200" dirty="0">
                <a:solidFill>
                  <a:srgbClr val="000000"/>
                </a:solidFill>
              </a:rPr>
              <a:t>}</a:t>
            </a:r>
            <a:r>
              <a:rPr lang="en-US" altLang="zh-CN" sz="2200" dirty="0">
                <a:solidFill>
                  <a:schemeClr val="bg1"/>
                </a:solidFill>
              </a:rPr>
              <a:t>	</a:t>
            </a:r>
          </a:p>
        </p:txBody>
      </p:sp>
      <p:pic>
        <p:nvPicPr>
          <p:cNvPr id="2" name="图片 1"/>
          <p:cNvPicPr>
            <a:picLocks noChangeAspect="1"/>
          </p:cNvPicPr>
          <p:nvPr/>
        </p:nvPicPr>
        <p:blipFill>
          <a:blip r:embed="rId2"/>
          <a:stretch>
            <a:fillRect/>
          </a:stretch>
        </p:blipFill>
        <p:spPr>
          <a:xfrm>
            <a:off x="8969637" y="2780928"/>
            <a:ext cx="3189531" cy="1944216"/>
          </a:xfrm>
          <a:prstGeom prst="rect">
            <a:avLst/>
          </a:prstGeom>
        </p:spPr>
      </p:pic>
      <p:sp>
        <p:nvSpPr>
          <p:cNvPr id="5" name="云形标注 4"/>
          <p:cNvSpPr/>
          <p:nvPr/>
        </p:nvSpPr>
        <p:spPr bwMode="auto">
          <a:xfrm>
            <a:off x="8472264" y="5676245"/>
            <a:ext cx="3816424" cy="595613"/>
          </a:xfrm>
          <a:prstGeom prst="cloudCallout">
            <a:avLst>
              <a:gd name="adj1" fmla="val -5261"/>
              <a:gd name="adj2" fmla="val -216688"/>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algn="ctr" eaLnBrk="1" hangingPunct="1"/>
            <a:r>
              <a:rPr lang="zh-CN" altLang="en-US" sz="2000" b="0" dirty="0" smtClean="0">
                <a:solidFill>
                  <a:srgbClr val="000000"/>
                </a:solidFill>
                <a:latin typeface="等线" panose="02010600030101010101" pitchFamily="2" charset="-122"/>
                <a:ea typeface="等线" panose="02010600030101010101" pitchFamily="2" charset="-122"/>
              </a:rPr>
              <a:t>虚函数作用于对象指针实现了</a:t>
            </a:r>
            <a:r>
              <a:rPr lang="zh-CN" altLang="en-US" sz="2000" b="0" dirty="0" smtClean="0">
                <a:solidFill>
                  <a:srgbClr val="C00000"/>
                </a:solidFill>
                <a:latin typeface="等线" panose="02010600030101010101" pitchFamily="2" charset="-122"/>
                <a:ea typeface="等线" panose="02010600030101010101" pitchFamily="2" charset="-122"/>
              </a:rPr>
              <a:t>动态</a:t>
            </a:r>
            <a:r>
              <a:rPr lang="zh-CN" altLang="en-US" sz="2000" b="0" dirty="0" smtClean="0">
                <a:solidFill>
                  <a:srgbClr val="000000"/>
                </a:solidFill>
                <a:latin typeface="等线" panose="02010600030101010101" pitchFamily="2" charset="-122"/>
                <a:ea typeface="等线" panose="02010600030101010101" pitchFamily="2" charset="-122"/>
              </a:rPr>
              <a:t>联编</a:t>
            </a:r>
            <a:endParaRPr lang="zh-CN" altLang="en-US" sz="2000" b="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descr="蓝色砂纸"/>
          <p:cNvSpPr txBox="1"/>
          <p:nvPr/>
        </p:nvSpPr>
        <p:spPr>
          <a:xfrm>
            <a:off x="155531" y="1091739"/>
            <a:ext cx="5436414" cy="5232202"/>
          </a:xfrm>
          <a:prstGeom prst="rect">
            <a:avLst/>
          </a:prstGeom>
          <a:noFill/>
          <a:ln w="12700">
            <a:solidFill>
              <a:srgbClr val="C00000"/>
            </a:solid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200" dirty="0">
                <a:solidFill>
                  <a:srgbClr val="000000"/>
                </a:solidFill>
              </a:rPr>
              <a:t>void f(Animal &amp;p)</a:t>
            </a:r>
            <a:r>
              <a:rPr lang="en-US" altLang="zh-CN" sz="2200" dirty="0">
                <a:solidFill>
                  <a:srgbClr val="000000"/>
                </a:solidFill>
                <a:ea typeface="等线" panose="02010600030101010101" pitchFamily="2" charset="-122"/>
              </a:rPr>
              <a:t>//</a:t>
            </a:r>
            <a:r>
              <a:rPr lang="zh-CN" altLang="en-US" sz="2200" dirty="0">
                <a:solidFill>
                  <a:srgbClr val="000000"/>
                </a:solidFill>
                <a:latin typeface="等线" panose="02010600030101010101" pitchFamily="2" charset="-122"/>
                <a:ea typeface="等线" panose="02010600030101010101" pitchFamily="2" charset="-122"/>
              </a:rPr>
              <a:t>形参为基</a:t>
            </a:r>
            <a:r>
              <a:rPr lang="zh-CN" altLang="en-US" sz="2200" dirty="0" smtClean="0">
                <a:solidFill>
                  <a:srgbClr val="000000"/>
                </a:solidFill>
                <a:latin typeface="等线" panose="02010600030101010101" pitchFamily="2" charset="-122"/>
                <a:ea typeface="等线" panose="02010600030101010101" pitchFamily="2" charset="-122"/>
              </a:rPr>
              <a:t>类对象</a:t>
            </a:r>
            <a:r>
              <a:rPr lang="zh-CN" altLang="en-US" sz="2200" dirty="0">
                <a:solidFill>
                  <a:srgbClr val="000000"/>
                </a:solidFill>
                <a:latin typeface="等线" panose="02010600030101010101" pitchFamily="2" charset="-122"/>
                <a:ea typeface="等线" panose="02010600030101010101" pitchFamily="2" charset="-122"/>
              </a:rPr>
              <a:t>的引用</a:t>
            </a:r>
            <a:endParaRPr lang="zh-CN" altLang="en-US" sz="2200" dirty="0">
              <a:solidFill>
                <a:schemeClr val="tx2"/>
              </a:solidFill>
              <a:latin typeface="等线" panose="02010600030101010101" pitchFamily="2" charset="-122"/>
              <a:ea typeface="等线" panose="02010600030101010101" pitchFamily="2" charset="-122"/>
            </a:endParaRPr>
          </a:p>
          <a:p>
            <a:pPr marL="0" lvl="0" indent="0" algn="just" eaLnBrk="1" hangingPunct="1">
              <a:spcBef>
                <a:spcPct val="0"/>
              </a:spcBef>
              <a:buNone/>
            </a:pPr>
            <a:r>
              <a:rPr lang="en-US" altLang="zh-CN" sz="2200" dirty="0" smtClean="0">
                <a:solidFill>
                  <a:srgbClr val="000000"/>
                </a:solidFill>
              </a:rPr>
              <a:t>{</a:t>
            </a:r>
          </a:p>
          <a:p>
            <a:pPr marL="0" lvl="0" indent="0" algn="just" eaLnBrk="1" hangingPunct="1">
              <a:spcBef>
                <a:spcPct val="0"/>
              </a:spcBef>
              <a:buNone/>
            </a:pPr>
            <a:r>
              <a:rPr lang="en-US" altLang="zh-CN" sz="2200" dirty="0">
                <a:solidFill>
                  <a:srgbClr val="000000"/>
                </a:solidFill>
              </a:rPr>
              <a:t> </a:t>
            </a:r>
            <a:r>
              <a:rPr lang="en-US" altLang="zh-CN" sz="2200" dirty="0" smtClean="0">
                <a:solidFill>
                  <a:srgbClr val="000000"/>
                </a:solidFill>
              </a:rPr>
              <a:t>   </a:t>
            </a:r>
            <a:r>
              <a:rPr lang="en-US" altLang="zh-CN" sz="2200" dirty="0" err="1" smtClean="0">
                <a:solidFill>
                  <a:srgbClr val="000000"/>
                </a:solidFill>
              </a:rPr>
              <a:t>p.character</a:t>
            </a:r>
            <a:r>
              <a:rPr lang="en-US" altLang="zh-CN" sz="2200" dirty="0">
                <a:solidFill>
                  <a:srgbClr val="000000"/>
                </a:solidFill>
              </a:rPr>
              <a:t>();</a:t>
            </a:r>
          </a:p>
          <a:p>
            <a:pPr marL="0" lvl="0" indent="0" algn="just" eaLnBrk="1" hangingPunct="1">
              <a:spcBef>
                <a:spcPct val="0"/>
              </a:spcBef>
              <a:buNone/>
            </a:pPr>
            <a:r>
              <a:rPr lang="en-US" altLang="zh-CN" sz="2200" dirty="0">
                <a:solidFill>
                  <a:srgbClr val="000000"/>
                </a:solidFill>
              </a:rPr>
              <a:t>  </a:t>
            </a:r>
            <a:r>
              <a:rPr lang="en-US" altLang="zh-CN" sz="2200" dirty="0" smtClean="0">
                <a:solidFill>
                  <a:srgbClr val="000000"/>
                </a:solidFill>
              </a:rPr>
              <a:t>  </a:t>
            </a:r>
            <a:r>
              <a:rPr lang="en-US" altLang="zh-CN" sz="2200" dirty="0" err="1" smtClean="0">
                <a:solidFill>
                  <a:srgbClr val="000000"/>
                </a:solidFill>
              </a:rPr>
              <a:t>p.food</a:t>
            </a:r>
            <a:r>
              <a:rPr lang="en-US" altLang="zh-CN" sz="2200" dirty="0">
                <a:solidFill>
                  <a:srgbClr val="000000"/>
                </a:solidFill>
              </a:rPr>
              <a:t>();</a:t>
            </a:r>
            <a:endParaRPr lang="en-US" altLang="zh-CN" sz="2200" dirty="0">
              <a:solidFill>
                <a:schemeClr val="tx2"/>
              </a:solidFill>
            </a:endParaRPr>
          </a:p>
          <a:p>
            <a:pPr marL="0" lvl="0" indent="0" algn="just" eaLnBrk="1" hangingPunct="1">
              <a:spcBef>
                <a:spcPct val="0"/>
              </a:spcBef>
              <a:buNone/>
            </a:pPr>
            <a:r>
              <a:rPr lang="en-US" altLang="zh-CN" sz="2200" dirty="0">
                <a:solidFill>
                  <a:srgbClr val="000000"/>
                </a:solidFill>
              </a:rPr>
              <a:t>}</a:t>
            </a:r>
            <a:endParaRPr lang="en-US" altLang="zh-CN" sz="2200" dirty="0">
              <a:solidFill>
                <a:schemeClr val="tx2"/>
              </a:solidFill>
            </a:endParaRPr>
          </a:p>
          <a:p>
            <a:pPr marL="0" lvl="0" indent="0" algn="just" eaLnBrk="1" hangingPunct="1">
              <a:spcBef>
                <a:spcPct val="0"/>
              </a:spcBef>
              <a:buNone/>
            </a:pPr>
            <a:r>
              <a:rPr lang="en-US" altLang="zh-CN" sz="2200" dirty="0">
                <a:solidFill>
                  <a:srgbClr val="000000"/>
                </a:solidFill>
              </a:rPr>
              <a:t>void main()</a:t>
            </a:r>
            <a:endParaRPr lang="en-US" altLang="zh-CN" sz="2200" dirty="0">
              <a:solidFill>
                <a:schemeClr val="tx2"/>
              </a:solidFill>
            </a:endParaRPr>
          </a:p>
          <a:p>
            <a:pPr marL="0" lvl="0" indent="0" algn="just" eaLnBrk="1" hangingPunct="1">
              <a:spcBef>
                <a:spcPct val="0"/>
              </a:spcBef>
              <a:buNone/>
            </a:pPr>
            <a:r>
              <a:rPr lang="en-US" altLang="zh-CN" sz="2200" dirty="0" smtClean="0">
                <a:solidFill>
                  <a:srgbClr val="000000"/>
                </a:solidFill>
              </a:rPr>
              <a:t>{</a:t>
            </a:r>
          </a:p>
          <a:p>
            <a:pPr marL="0" lvl="0" indent="0" algn="just" eaLnBrk="1" hangingPunct="1">
              <a:spcBef>
                <a:spcPct val="0"/>
              </a:spcBef>
              <a:buNone/>
            </a:pPr>
            <a:r>
              <a:rPr lang="en-US" altLang="zh-CN" sz="2200" dirty="0">
                <a:solidFill>
                  <a:srgbClr val="000000"/>
                </a:solidFill>
              </a:rPr>
              <a:t> </a:t>
            </a:r>
            <a:r>
              <a:rPr lang="en-US" altLang="zh-CN" sz="2200" dirty="0" smtClean="0">
                <a:solidFill>
                  <a:srgbClr val="000000"/>
                </a:solidFill>
              </a:rPr>
              <a:t>    Giraffe </a:t>
            </a:r>
            <a:r>
              <a:rPr lang="en-US" altLang="zh-CN" sz="2200" dirty="0">
                <a:solidFill>
                  <a:srgbClr val="000000"/>
                </a:solidFill>
              </a:rPr>
              <a:t>g;</a:t>
            </a:r>
            <a:endParaRPr lang="en-US" altLang="zh-CN" sz="2200" dirty="0">
              <a:solidFill>
                <a:schemeClr val="tx2"/>
              </a:solidFill>
            </a:endParaRPr>
          </a:p>
          <a:p>
            <a:pPr marL="0" lvl="0" indent="0" algn="just" eaLnBrk="1" hangingPunct="1">
              <a:spcBef>
                <a:spcPct val="0"/>
              </a:spcBef>
              <a:buNone/>
            </a:pPr>
            <a:r>
              <a:rPr lang="en-US" altLang="zh-CN" sz="2200" dirty="0">
                <a:solidFill>
                  <a:srgbClr val="000000"/>
                </a:solidFill>
              </a:rPr>
              <a:t>  </a:t>
            </a:r>
            <a:r>
              <a:rPr lang="en-US" altLang="zh-CN" sz="2200" dirty="0" smtClean="0">
                <a:solidFill>
                  <a:srgbClr val="000000"/>
                </a:solidFill>
              </a:rPr>
              <a:t>   f(g</a:t>
            </a:r>
            <a:r>
              <a:rPr lang="en-US" altLang="zh-CN" sz="2200" dirty="0">
                <a:solidFill>
                  <a:srgbClr val="000000"/>
                </a:solidFill>
              </a:rPr>
              <a:t>);/</a:t>
            </a:r>
            <a:r>
              <a:rPr lang="en-US" altLang="zh-CN" sz="2200" dirty="0">
                <a:solidFill>
                  <a:srgbClr val="000000"/>
                </a:solidFill>
                <a:ea typeface="等线" panose="02010600030101010101" pitchFamily="2" charset="-122"/>
              </a:rPr>
              <a:t>/</a:t>
            </a:r>
            <a:r>
              <a:rPr lang="zh-CN" altLang="en-US" sz="2200" dirty="0">
                <a:solidFill>
                  <a:srgbClr val="000000"/>
                </a:solidFill>
                <a:latin typeface="等线" panose="02010600030101010101" pitchFamily="2" charset="-122"/>
                <a:ea typeface="等线" panose="02010600030101010101" pitchFamily="2" charset="-122"/>
              </a:rPr>
              <a:t>实参为派生类对象</a:t>
            </a:r>
          </a:p>
          <a:p>
            <a:pPr marL="0" lvl="0" indent="0" algn="just" eaLnBrk="1" hangingPunct="1">
              <a:spcBef>
                <a:spcPct val="0"/>
              </a:spcBef>
              <a:buNone/>
            </a:pPr>
            <a:r>
              <a:rPr lang="zh-CN" altLang="en-US" sz="2200" dirty="0">
                <a:solidFill>
                  <a:srgbClr val="000000"/>
                </a:solidFill>
              </a:rPr>
              <a:t>  </a:t>
            </a:r>
            <a:r>
              <a:rPr lang="zh-CN" altLang="en-US" sz="2200" dirty="0" smtClean="0">
                <a:solidFill>
                  <a:srgbClr val="000000"/>
                </a:solidFill>
              </a:rPr>
              <a:t>   </a:t>
            </a:r>
            <a:r>
              <a:rPr lang="en-US" altLang="zh-CN" sz="2200" dirty="0" smtClean="0">
                <a:solidFill>
                  <a:srgbClr val="000000"/>
                </a:solidFill>
              </a:rPr>
              <a:t>Elephant </a:t>
            </a:r>
            <a:r>
              <a:rPr lang="en-US" altLang="zh-CN" sz="2200" dirty="0">
                <a:solidFill>
                  <a:srgbClr val="000000"/>
                </a:solidFill>
              </a:rPr>
              <a:t>e;</a:t>
            </a:r>
            <a:endParaRPr lang="en-US" altLang="zh-CN" sz="2200" dirty="0">
              <a:solidFill>
                <a:schemeClr val="tx2"/>
              </a:solidFill>
            </a:endParaRPr>
          </a:p>
          <a:p>
            <a:pPr marL="0" lvl="0" indent="0" algn="just" eaLnBrk="1" hangingPunct="1">
              <a:spcBef>
                <a:spcPct val="0"/>
              </a:spcBef>
              <a:buNone/>
            </a:pPr>
            <a:r>
              <a:rPr lang="en-US" altLang="zh-CN" sz="2200" dirty="0">
                <a:solidFill>
                  <a:srgbClr val="000000"/>
                </a:solidFill>
              </a:rPr>
              <a:t>  </a:t>
            </a:r>
            <a:r>
              <a:rPr lang="en-US" altLang="zh-CN" sz="2200" dirty="0" smtClean="0">
                <a:solidFill>
                  <a:srgbClr val="000000"/>
                </a:solidFill>
              </a:rPr>
              <a:t>   f(e</a:t>
            </a:r>
            <a:r>
              <a:rPr lang="en-US" altLang="zh-CN" sz="2200" dirty="0">
                <a:solidFill>
                  <a:srgbClr val="000000"/>
                </a:solidFill>
              </a:rPr>
              <a:t>);	//</a:t>
            </a:r>
            <a:r>
              <a:rPr lang="zh-CN" altLang="en-US" sz="2200" dirty="0">
                <a:solidFill>
                  <a:srgbClr val="000000"/>
                </a:solidFill>
                <a:latin typeface="等线" panose="02010600030101010101" pitchFamily="2" charset="-122"/>
                <a:ea typeface="等线" panose="02010600030101010101" pitchFamily="2" charset="-122"/>
              </a:rPr>
              <a:t>实参为派生类</a:t>
            </a:r>
            <a:r>
              <a:rPr lang="zh-CN" altLang="en-US" sz="2200" dirty="0" smtClean="0">
                <a:solidFill>
                  <a:srgbClr val="000000"/>
                </a:solidFill>
                <a:latin typeface="等线" panose="02010600030101010101" pitchFamily="2" charset="-122"/>
                <a:ea typeface="等线" panose="02010600030101010101" pitchFamily="2" charset="-122"/>
              </a:rPr>
              <a:t>对象</a:t>
            </a:r>
            <a:endParaRPr lang="en-US" altLang="zh-CN" sz="2200" dirty="0" smtClean="0">
              <a:solidFill>
                <a:srgbClr val="000000"/>
              </a:solidFill>
              <a:latin typeface="等线" panose="02010600030101010101" pitchFamily="2" charset="-122"/>
              <a:ea typeface="等线" panose="02010600030101010101" pitchFamily="2" charset="-122"/>
            </a:endParaRPr>
          </a:p>
          <a:p>
            <a:pPr marL="0" lvl="0" indent="0" eaLnBrk="1" hangingPunct="1">
              <a:spcBef>
                <a:spcPct val="0"/>
              </a:spcBef>
              <a:buNone/>
            </a:pPr>
            <a:r>
              <a:rPr lang="en-US" altLang="zh-CN" sz="2400" dirty="0">
                <a:solidFill>
                  <a:srgbClr val="070D61"/>
                </a:solidFill>
              </a:rPr>
              <a:t> </a:t>
            </a:r>
            <a:r>
              <a:rPr lang="en-US" altLang="zh-CN" sz="2400" dirty="0" smtClean="0">
                <a:solidFill>
                  <a:srgbClr val="070D61"/>
                </a:solidFill>
              </a:rPr>
              <a:t>   </a:t>
            </a:r>
            <a:r>
              <a:rPr lang="en-US" altLang="zh-CN" sz="2400" dirty="0" smtClean="0">
                <a:solidFill>
                  <a:schemeClr val="bg1">
                    <a:lumMod val="50000"/>
                  </a:schemeClr>
                </a:solidFill>
              </a:rPr>
              <a:t>system</a:t>
            </a:r>
            <a:r>
              <a:rPr lang="en-US" altLang="zh-CN" sz="2400" dirty="0">
                <a:solidFill>
                  <a:schemeClr val="bg1">
                    <a:lumMod val="50000"/>
                  </a:schemeClr>
                </a:solidFill>
              </a:rPr>
              <a:t>("pause");</a:t>
            </a:r>
          </a:p>
          <a:p>
            <a:pPr marL="0" lvl="0" indent="0" eaLnBrk="1" hangingPunct="1">
              <a:spcBef>
                <a:spcPct val="0"/>
              </a:spcBef>
              <a:buNone/>
            </a:pPr>
            <a:r>
              <a:rPr lang="en-US" altLang="zh-CN" sz="2400" dirty="0">
                <a:solidFill>
                  <a:schemeClr val="bg1">
                    <a:lumMod val="50000"/>
                  </a:schemeClr>
                </a:solidFill>
              </a:rPr>
              <a:t>    </a:t>
            </a:r>
            <a:r>
              <a:rPr lang="en-US" altLang="zh-CN" sz="2400" dirty="0" smtClean="0">
                <a:solidFill>
                  <a:schemeClr val="bg1">
                    <a:lumMod val="50000"/>
                  </a:schemeClr>
                </a:solidFill>
              </a:rPr>
              <a:t>return; </a:t>
            </a:r>
            <a:endParaRPr lang="zh-CN" altLang="en-US" sz="2200" dirty="0">
              <a:solidFill>
                <a:srgbClr val="000000"/>
              </a:solidFill>
              <a:latin typeface="等线" panose="02010600030101010101" pitchFamily="2" charset="-122"/>
              <a:ea typeface="等线" panose="02010600030101010101" pitchFamily="2" charset="-122"/>
            </a:endParaRPr>
          </a:p>
          <a:p>
            <a:pPr marL="0" lvl="0" indent="0" algn="just" eaLnBrk="1" hangingPunct="1">
              <a:spcBef>
                <a:spcPct val="0"/>
              </a:spcBef>
              <a:buNone/>
            </a:pPr>
            <a:r>
              <a:rPr lang="en-US" altLang="zh-CN" sz="2200" dirty="0">
                <a:solidFill>
                  <a:srgbClr val="000000"/>
                </a:solidFill>
              </a:rPr>
              <a:t>}	</a:t>
            </a:r>
            <a:endParaRPr lang="en-US" altLang="zh-CN" sz="2200" dirty="0">
              <a:solidFill>
                <a:schemeClr val="tx2"/>
              </a:solidFill>
            </a:endParaRPr>
          </a:p>
          <a:p>
            <a:pPr marL="0" lvl="0" indent="0" eaLnBrk="1" hangingPunct="1">
              <a:spcBef>
                <a:spcPct val="0"/>
              </a:spcBef>
              <a:buNone/>
            </a:pPr>
            <a:endParaRPr lang="en-US" altLang="zh-CN" sz="2200" dirty="0">
              <a:solidFill>
                <a:schemeClr val="tx2"/>
              </a:solidFill>
            </a:endParaRPr>
          </a:p>
        </p:txBody>
      </p:sp>
      <p:sp>
        <p:nvSpPr>
          <p:cNvPr id="37891" name="Text Box 3" descr="蓝色砂纸"/>
          <p:cNvSpPr txBox="1"/>
          <p:nvPr/>
        </p:nvSpPr>
        <p:spPr>
          <a:xfrm>
            <a:off x="5879976" y="1091739"/>
            <a:ext cx="5400600" cy="5232202"/>
          </a:xfrm>
          <a:prstGeom prst="rect">
            <a:avLst/>
          </a:prstGeom>
          <a:noFill/>
          <a:ln w="12700">
            <a:solidFill>
              <a:srgbClr val="C00000"/>
            </a:solid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200" dirty="0">
                <a:solidFill>
                  <a:srgbClr val="000000"/>
                </a:solidFill>
              </a:rPr>
              <a:t>void f(Animal p)</a:t>
            </a:r>
            <a:r>
              <a:rPr lang="en-US" altLang="zh-CN" sz="2200" dirty="0">
                <a:solidFill>
                  <a:srgbClr val="000000"/>
                </a:solidFill>
                <a:ea typeface="等线" panose="02010600030101010101" pitchFamily="2" charset="-122"/>
              </a:rPr>
              <a:t>//</a:t>
            </a:r>
            <a:r>
              <a:rPr lang="zh-CN" altLang="en-US" sz="2200" dirty="0">
                <a:solidFill>
                  <a:srgbClr val="000000"/>
                </a:solidFill>
                <a:latin typeface="等线" panose="02010600030101010101" pitchFamily="2" charset="-122"/>
                <a:ea typeface="等线" panose="02010600030101010101" pitchFamily="2" charset="-122"/>
              </a:rPr>
              <a:t>形参为基</a:t>
            </a:r>
            <a:r>
              <a:rPr lang="zh-CN" altLang="en-US" sz="2200" dirty="0" smtClean="0">
                <a:solidFill>
                  <a:srgbClr val="000000"/>
                </a:solidFill>
                <a:latin typeface="等线" panose="02010600030101010101" pitchFamily="2" charset="-122"/>
                <a:ea typeface="等线" panose="02010600030101010101" pitchFamily="2" charset="-122"/>
              </a:rPr>
              <a:t>类对象</a:t>
            </a:r>
            <a:endParaRPr lang="zh-CN" altLang="en-US" sz="2200" dirty="0">
              <a:solidFill>
                <a:schemeClr val="tx2"/>
              </a:solidFill>
              <a:latin typeface="等线" panose="02010600030101010101" pitchFamily="2" charset="-122"/>
              <a:ea typeface="等线" panose="02010600030101010101" pitchFamily="2" charset="-122"/>
            </a:endParaRPr>
          </a:p>
          <a:p>
            <a:pPr marL="0" lvl="0" indent="0" algn="just" eaLnBrk="1" hangingPunct="1">
              <a:spcBef>
                <a:spcPct val="0"/>
              </a:spcBef>
              <a:buNone/>
            </a:pPr>
            <a:r>
              <a:rPr lang="en-US" altLang="zh-CN" sz="2200" dirty="0" smtClean="0">
                <a:solidFill>
                  <a:srgbClr val="000000"/>
                </a:solidFill>
              </a:rPr>
              <a:t>{</a:t>
            </a:r>
          </a:p>
          <a:p>
            <a:pPr marL="0" lvl="0" indent="0" algn="just" eaLnBrk="1" hangingPunct="1">
              <a:spcBef>
                <a:spcPct val="0"/>
              </a:spcBef>
              <a:buNone/>
            </a:pPr>
            <a:r>
              <a:rPr lang="en-US" altLang="zh-CN" sz="2200" dirty="0">
                <a:solidFill>
                  <a:srgbClr val="000000"/>
                </a:solidFill>
              </a:rPr>
              <a:t> </a:t>
            </a:r>
            <a:r>
              <a:rPr lang="en-US" altLang="zh-CN" sz="2200" dirty="0" smtClean="0">
                <a:solidFill>
                  <a:srgbClr val="000000"/>
                </a:solidFill>
              </a:rPr>
              <a:t>   </a:t>
            </a:r>
            <a:r>
              <a:rPr lang="en-US" altLang="zh-CN" sz="2200" dirty="0" err="1" smtClean="0">
                <a:solidFill>
                  <a:srgbClr val="000000"/>
                </a:solidFill>
              </a:rPr>
              <a:t>p.character</a:t>
            </a:r>
            <a:r>
              <a:rPr lang="en-US" altLang="zh-CN" sz="2200" dirty="0">
                <a:solidFill>
                  <a:srgbClr val="000000"/>
                </a:solidFill>
              </a:rPr>
              <a:t>();</a:t>
            </a:r>
          </a:p>
          <a:p>
            <a:pPr marL="0" lvl="0" indent="0" algn="just" eaLnBrk="1" hangingPunct="1">
              <a:spcBef>
                <a:spcPct val="0"/>
              </a:spcBef>
              <a:buNone/>
            </a:pPr>
            <a:r>
              <a:rPr lang="en-US" altLang="zh-CN" sz="2200" dirty="0">
                <a:solidFill>
                  <a:srgbClr val="000000"/>
                </a:solidFill>
              </a:rPr>
              <a:t>  </a:t>
            </a:r>
            <a:r>
              <a:rPr lang="en-US" altLang="zh-CN" sz="2200" dirty="0" smtClean="0">
                <a:solidFill>
                  <a:srgbClr val="000000"/>
                </a:solidFill>
              </a:rPr>
              <a:t>  </a:t>
            </a:r>
            <a:r>
              <a:rPr lang="en-US" altLang="zh-CN" sz="2200" dirty="0" err="1" smtClean="0">
                <a:solidFill>
                  <a:srgbClr val="000000"/>
                </a:solidFill>
              </a:rPr>
              <a:t>p.food</a:t>
            </a:r>
            <a:r>
              <a:rPr lang="en-US" altLang="zh-CN" sz="2200" dirty="0">
                <a:solidFill>
                  <a:srgbClr val="000000"/>
                </a:solidFill>
              </a:rPr>
              <a:t>();</a:t>
            </a:r>
            <a:endParaRPr lang="en-US" altLang="zh-CN" sz="2200" dirty="0">
              <a:solidFill>
                <a:schemeClr val="tx2"/>
              </a:solidFill>
            </a:endParaRPr>
          </a:p>
          <a:p>
            <a:pPr marL="0" lvl="0" indent="0" algn="just" eaLnBrk="1" hangingPunct="1">
              <a:spcBef>
                <a:spcPct val="0"/>
              </a:spcBef>
              <a:buNone/>
            </a:pPr>
            <a:r>
              <a:rPr lang="en-US" altLang="zh-CN" sz="2200" dirty="0">
                <a:solidFill>
                  <a:srgbClr val="000000"/>
                </a:solidFill>
              </a:rPr>
              <a:t>}</a:t>
            </a:r>
            <a:endParaRPr lang="en-US" altLang="zh-CN" sz="2200" dirty="0">
              <a:solidFill>
                <a:schemeClr val="tx2"/>
              </a:solidFill>
            </a:endParaRPr>
          </a:p>
          <a:p>
            <a:pPr marL="0" lvl="0" indent="0" algn="just" eaLnBrk="1" hangingPunct="1">
              <a:spcBef>
                <a:spcPct val="0"/>
              </a:spcBef>
              <a:buNone/>
            </a:pPr>
            <a:r>
              <a:rPr lang="en-US" altLang="zh-CN" sz="2200" dirty="0">
                <a:solidFill>
                  <a:srgbClr val="000000"/>
                </a:solidFill>
              </a:rPr>
              <a:t>int main()</a:t>
            </a:r>
            <a:endParaRPr lang="en-US" altLang="zh-CN" sz="2200" dirty="0">
              <a:solidFill>
                <a:schemeClr val="tx2"/>
              </a:solidFill>
            </a:endParaRPr>
          </a:p>
          <a:p>
            <a:pPr marL="0" lvl="0" indent="0" algn="just" eaLnBrk="1" hangingPunct="1">
              <a:spcBef>
                <a:spcPct val="0"/>
              </a:spcBef>
              <a:buNone/>
            </a:pPr>
            <a:r>
              <a:rPr lang="en-US" altLang="zh-CN" sz="2200" dirty="0" smtClean="0">
                <a:solidFill>
                  <a:srgbClr val="000000"/>
                </a:solidFill>
              </a:rPr>
              <a:t>{</a:t>
            </a:r>
          </a:p>
          <a:p>
            <a:pPr marL="0" lvl="0" indent="0" algn="just" eaLnBrk="1" hangingPunct="1">
              <a:spcBef>
                <a:spcPct val="0"/>
              </a:spcBef>
              <a:buNone/>
            </a:pPr>
            <a:r>
              <a:rPr lang="en-US" altLang="zh-CN" sz="2200" dirty="0">
                <a:solidFill>
                  <a:srgbClr val="000000"/>
                </a:solidFill>
              </a:rPr>
              <a:t> </a:t>
            </a:r>
            <a:r>
              <a:rPr lang="en-US" altLang="zh-CN" sz="2200" dirty="0" smtClean="0">
                <a:solidFill>
                  <a:srgbClr val="000000"/>
                </a:solidFill>
              </a:rPr>
              <a:t>   Giraffe </a:t>
            </a:r>
            <a:r>
              <a:rPr lang="en-US" altLang="zh-CN" sz="2200" dirty="0">
                <a:solidFill>
                  <a:srgbClr val="000000"/>
                </a:solidFill>
              </a:rPr>
              <a:t>g;</a:t>
            </a:r>
            <a:endParaRPr lang="en-US" altLang="zh-CN" sz="2200" dirty="0">
              <a:solidFill>
                <a:schemeClr val="tx2"/>
              </a:solidFill>
            </a:endParaRPr>
          </a:p>
          <a:p>
            <a:pPr marL="0" lvl="0" indent="0" algn="just" eaLnBrk="1" hangingPunct="1">
              <a:spcBef>
                <a:spcPct val="0"/>
              </a:spcBef>
              <a:buNone/>
            </a:pPr>
            <a:r>
              <a:rPr lang="en-US" altLang="zh-CN" sz="2200" dirty="0">
                <a:solidFill>
                  <a:srgbClr val="000000"/>
                </a:solidFill>
              </a:rPr>
              <a:t>  </a:t>
            </a:r>
            <a:r>
              <a:rPr lang="en-US" altLang="zh-CN" sz="2200" dirty="0" smtClean="0">
                <a:solidFill>
                  <a:srgbClr val="000000"/>
                </a:solidFill>
              </a:rPr>
              <a:t>  f(g</a:t>
            </a:r>
            <a:r>
              <a:rPr lang="en-US" altLang="zh-CN" sz="2200" dirty="0">
                <a:solidFill>
                  <a:srgbClr val="000000"/>
                </a:solidFill>
              </a:rPr>
              <a:t>);/</a:t>
            </a:r>
            <a:r>
              <a:rPr lang="en-US" altLang="zh-CN" sz="2200" dirty="0">
                <a:solidFill>
                  <a:srgbClr val="000000"/>
                </a:solidFill>
                <a:ea typeface="等线" panose="02010600030101010101" pitchFamily="2" charset="-122"/>
              </a:rPr>
              <a:t>/</a:t>
            </a:r>
            <a:r>
              <a:rPr lang="zh-CN" altLang="en-US" sz="2200" dirty="0">
                <a:solidFill>
                  <a:srgbClr val="000000"/>
                </a:solidFill>
                <a:latin typeface="等线" panose="02010600030101010101" pitchFamily="2" charset="-122"/>
                <a:ea typeface="等线" panose="02010600030101010101" pitchFamily="2" charset="-122"/>
              </a:rPr>
              <a:t>实参为派生类对象</a:t>
            </a:r>
          </a:p>
          <a:p>
            <a:pPr marL="0" lvl="0" indent="0" algn="just" eaLnBrk="1" hangingPunct="1">
              <a:spcBef>
                <a:spcPct val="0"/>
              </a:spcBef>
              <a:buNone/>
            </a:pPr>
            <a:r>
              <a:rPr lang="zh-CN" altLang="en-US" sz="2200" dirty="0">
                <a:solidFill>
                  <a:srgbClr val="000000"/>
                </a:solidFill>
              </a:rPr>
              <a:t>  </a:t>
            </a:r>
            <a:r>
              <a:rPr lang="zh-CN" altLang="en-US" sz="2200" dirty="0" smtClean="0">
                <a:solidFill>
                  <a:srgbClr val="000000"/>
                </a:solidFill>
              </a:rPr>
              <a:t>  </a:t>
            </a:r>
            <a:r>
              <a:rPr lang="en-US" altLang="zh-CN" sz="2200" dirty="0" smtClean="0">
                <a:solidFill>
                  <a:srgbClr val="000000"/>
                </a:solidFill>
              </a:rPr>
              <a:t>Elephant </a:t>
            </a:r>
            <a:r>
              <a:rPr lang="en-US" altLang="zh-CN" sz="2200" dirty="0">
                <a:solidFill>
                  <a:srgbClr val="000000"/>
                </a:solidFill>
              </a:rPr>
              <a:t>e;</a:t>
            </a:r>
            <a:endParaRPr lang="en-US" altLang="zh-CN" sz="2200" dirty="0">
              <a:solidFill>
                <a:schemeClr val="tx2"/>
              </a:solidFill>
            </a:endParaRPr>
          </a:p>
          <a:p>
            <a:pPr marL="0" lvl="0" indent="0" algn="just" eaLnBrk="1" hangingPunct="1">
              <a:spcBef>
                <a:spcPct val="0"/>
              </a:spcBef>
              <a:buNone/>
            </a:pPr>
            <a:r>
              <a:rPr lang="en-US" altLang="zh-CN" sz="2200" dirty="0">
                <a:solidFill>
                  <a:srgbClr val="000000"/>
                </a:solidFill>
              </a:rPr>
              <a:t>  </a:t>
            </a:r>
            <a:r>
              <a:rPr lang="en-US" altLang="zh-CN" sz="2200" dirty="0" smtClean="0">
                <a:solidFill>
                  <a:srgbClr val="000000"/>
                </a:solidFill>
              </a:rPr>
              <a:t>  f(e</a:t>
            </a:r>
            <a:r>
              <a:rPr lang="en-US" altLang="zh-CN" sz="2200" dirty="0">
                <a:solidFill>
                  <a:srgbClr val="000000"/>
                </a:solidFill>
              </a:rPr>
              <a:t>);	//</a:t>
            </a:r>
            <a:r>
              <a:rPr lang="zh-CN" altLang="en-US" sz="2200" dirty="0">
                <a:solidFill>
                  <a:srgbClr val="000000"/>
                </a:solidFill>
                <a:latin typeface="等线" panose="02010600030101010101" pitchFamily="2" charset="-122"/>
                <a:ea typeface="等线" panose="02010600030101010101" pitchFamily="2" charset="-122"/>
              </a:rPr>
              <a:t>实参为派生类对象</a:t>
            </a:r>
            <a:endParaRPr lang="en-US" altLang="zh-CN" sz="2200" dirty="0">
              <a:solidFill>
                <a:srgbClr val="000000"/>
              </a:solidFill>
              <a:latin typeface="等线" panose="02010600030101010101" pitchFamily="2" charset="-122"/>
              <a:ea typeface="等线" panose="02010600030101010101" pitchFamily="2" charset="-122"/>
            </a:endParaRPr>
          </a:p>
          <a:p>
            <a:pPr marL="0" lvl="0" indent="0" eaLnBrk="1" hangingPunct="1">
              <a:spcBef>
                <a:spcPct val="0"/>
              </a:spcBef>
              <a:buNone/>
            </a:pPr>
            <a:r>
              <a:rPr lang="en-US" altLang="zh-CN" sz="2000" dirty="0">
                <a:solidFill>
                  <a:srgbClr val="070D61"/>
                </a:solidFill>
              </a:rPr>
              <a:t>  </a:t>
            </a:r>
            <a:r>
              <a:rPr lang="en-US" altLang="zh-CN" sz="2000" dirty="0" smtClean="0">
                <a:solidFill>
                  <a:srgbClr val="070D61"/>
                </a:solidFill>
              </a:rPr>
              <a:t>  </a:t>
            </a:r>
            <a:r>
              <a:rPr lang="en-US" altLang="zh-CN" sz="2400" dirty="0" smtClean="0">
                <a:solidFill>
                  <a:schemeClr val="bg1">
                    <a:lumMod val="50000"/>
                  </a:schemeClr>
                </a:solidFill>
              </a:rPr>
              <a:t>system</a:t>
            </a:r>
            <a:r>
              <a:rPr lang="en-US" altLang="zh-CN" sz="2400" dirty="0">
                <a:solidFill>
                  <a:schemeClr val="bg1">
                    <a:lumMod val="50000"/>
                  </a:schemeClr>
                </a:solidFill>
              </a:rPr>
              <a:t>("pause");</a:t>
            </a:r>
          </a:p>
          <a:p>
            <a:pPr marL="0" lvl="0" indent="0" eaLnBrk="1" hangingPunct="1">
              <a:spcBef>
                <a:spcPct val="0"/>
              </a:spcBef>
              <a:buNone/>
            </a:pPr>
            <a:r>
              <a:rPr lang="en-US" altLang="zh-CN" sz="2400" dirty="0">
                <a:solidFill>
                  <a:schemeClr val="bg1">
                    <a:lumMod val="50000"/>
                  </a:schemeClr>
                </a:solidFill>
              </a:rPr>
              <a:t>  </a:t>
            </a:r>
            <a:r>
              <a:rPr lang="en-US" altLang="zh-CN" sz="2400" dirty="0" smtClean="0">
                <a:solidFill>
                  <a:schemeClr val="bg1">
                    <a:lumMod val="50000"/>
                  </a:schemeClr>
                </a:solidFill>
              </a:rPr>
              <a:t>  return </a:t>
            </a:r>
            <a:r>
              <a:rPr lang="en-US" altLang="zh-CN" sz="2400" dirty="0">
                <a:solidFill>
                  <a:schemeClr val="bg1">
                    <a:lumMod val="50000"/>
                  </a:schemeClr>
                </a:solidFill>
              </a:rPr>
              <a:t>0;</a:t>
            </a:r>
            <a:endParaRPr lang="zh-CN" altLang="en-US" sz="2400" dirty="0">
              <a:solidFill>
                <a:schemeClr val="bg1">
                  <a:lumMod val="50000"/>
                </a:schemeClr>
              </a:solidFill>
              <a:latin typeface="等线" panose="02010600030101010101" pitchFamily="2" charset="-122"/>
              <a:ea typeface="等线" panose="02010600030101010101" pitchFamily="2" charset="-122"/>
            </a:endParaRPr>
          </a:p>
          <a:p>
            <a:pPr marL="0" lvl="0" indent="0" algn="just" eaLnBrk="1" hangingPunct="1">
              <a:spcBef>
                <a:spcPct val="0"/>
              </a:spcBef>
              <a:buNone/>
            </a:pPr>
            <a:r>
              <a:rPr lang="en-US" altLang="zh-CN" sz="2200" dirty="0">
                <a:solidFill>
                  <a:srgbClr val="000000"/>
                </a:solidFill>
              </a:rPr>
              <a:t>}	</a:t>
            </a:r>
            <a:endParaRPr lang="en-US" altLang="zh-CN" sz="2200" dirty="0">
              <a:solidFill>
                <a:schemeClr val="tx2"/>
              </a:solidFill>
            </a:endParaRPr>
          </a:p>
          <a:p>
            <a:pPr marL="0" lvl="0" indent="0" eaLnBrk="1" hangingPunct="1">
              <a:spcBef>
                <a:spcPct val="0"/>
              </a:spcBef>
              <a:buNone/>
            </a:pPr>
            <a:endParaRPr lang="en-US" altLang="zh-CN" sz="2200" dirty="0">
              <a:solidFill>
                <a:schemeClr val="tx2"/>
              </a:solidFill>
            </a:endParaRPr>
          </a:p>
        </p:txBody>
      </p:sp>
      <p:sp>
        <p:nvSpPr>
          <p:cNvPr id="37892" name="Text Box 4"/>
          <p:cNvSpPr txBox="1"/>
          <p:nvPr/>
        </p:nvSpPr>
        <p:spPr>
          <a:xfrm>
            <a:off x="119336" y="44624"/>
            <a:ext cx="8534400" cy="46037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dirty="0">
                <a:solidFill>
                  <a:srgbClr val="000000"/>
                </a:solidFill>
                <a:ea typeface="等线" panose="02010600030101010101" pitchFamily="2" charset="-122"/>
              </a:rPr>
              <a:t>若将程序的相应部分修改为如下两种形式，再观察运行结果</a:t>
            </a:r>
          </a:p>
        </p:txBody>
      </p:sp>
      <p:pic>
        <p:nvPicPr>
          <p:cNvPr id="2" name="图片 1"/>
          <p:cNvPicPr>
            <a:picLocks noChangeAspect="1"/>
          </p:cNvPicPr>
          <p:nvPr/>
        </p:nvPicPr>
        <p:blipFill>
          <a:blip r:embed="rId2"/>
          <a:stretch>
            <a:fillRect/>
          </a:stretch>
        </p:blipFill>
        <p:spPr>
          <a:xfrm>
            <a:off x="2538300" y="1844824"/>
            <a:ext cx="3052909" cy="1747680"/>
          </a:xfrm>
          <a:prstGeom prst="rect">
            <a:avLst/>
          </a:prstGeom>
        </p:spPr>
      </p:pic>
      <p:pic>
        <p:nvPicPr>
          <p:cNvPr id="3" name="图片 2"/>
          <p:cNvPicPr>
            <a:picLocks noChangeAspect="1"/>
          </p:cNvPicPr>
          <p:nvPr/>
        </p:nvPicPr>
        <p:blipFill>
          <a:blip r:embed="rId3"/>
          <a:stretch>
            <a:fillRect/>
          </a:stretch>
        </p:blipFill>
        <p:spPr>
          <a:xfrm>
            <a:off x="9264352" y="1844824"/>
            <a:ext cx="2666331" cy="1747680"/>
          </a:xfrm>
          <a:prstGeom prst="rect">
            <a:avLst/>
          </a:prstGeom>
        </p:spPr>
      </p:pic>
      <p:sp>
        <p:nvSpPr>
          <p:cNvPr id="7" name="云形标注 6"/>
          <p:cNvSpPr/>
          <p:nvPr/>
        </p:nvSpPr>
        <p:spPr bwMode="auto">
          <a:xfrm>
            <a:off x="2156542" y="5589240"/>
            <a:ext cx="3816424" cy="595613"/>
          </a:xfrm>
          <a:prstGeom prst="cloudCallout">
            <a:avLst>
              <a:gd name="adj1" fmla="val 489"/>
              <a:gd name="adj2" fmla="val -413197"/>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algn="ctr" eaLnBrk="1" hangingPunct="1"/>
            <a:r>
              <a:rPr lang="zh-CN" altLang="en-US" sz="2000" b="0" dirty="0" smtClean="0">
                <a:solidFill>
                  <a:srgbClr val="000000"/>
                </a:solidFill>
                <a:latin typeface="等线" panose="02010600030101010101" pitchFamily="2" charset="-122"/>
                <a:ea typeface="等线" panose="02010600030101010101" pitchFamily="2" charset="-122"/>
              </a:rPr>
              <a:t>虚函数作用于对象引用实现了</a:t>
            </a:r>
            <a:r>
              <a:rPr lang="zh-CN" altLang="en-US" sz="2000" b="0" dirty="0" smtClean="0">
                <a:solidFill>
                  <a:srgbClr val="C00000"/>
                </a:solidFill>
                <a:latin typeface="等线" panose="02010600030101010101" pitchFamily="2" charset="-122"/>
                <a:ea typeface="等线" panose="02010600030101010101" pitchFamily="2" charset="-122"/>
              </a:rPr>
              <a:t>动态</a:t>
            </a:r>
            <a:r>
              <a:rPr lang="zh-CN" altLang="en-US" sz="2000" b="0" dirty="0" smtClean="0">
                <a:solidFill>
                  <a:srgbClr val="000000"/>
                </a:solidFill>
                <a:latin typeface="等线" panose="02010600030101010101" pitchFamily="2" charset="-122"/>
                <a:ea typeface="等线" panose="02010600030101010101" pitchFamily="2" charset="-122"/>
              </a:rPr>
              <a:t>联编</a:t>
            </a:r>
            <a:endParaRPr lang="zh-CN" altLang="en-US" sz="2000" b="0" dirty="0">
              <a:solidFill>
                <a:srgbClr val="000000"/>
              </a:solidFill>
            </a:endParaRPr>
          </a:p>
        </p:txBody>
      </p:sp>
      <p:sp>
        <p:nvSpPr>
          <p:cNvPr id="8" name="云形标注 7"/>
          <p:cNvSpPr/>
          <p:nvPr/>
        </p:nvSpPr>
        <p:spPr bwMode="auto">
          <a:xfrm>
            <a:off x="8348536" y="5291433"/>
            <a:ext cx="3816424" cy="595613"/>
          </a:xfrm>
          <a:prstGeom prst="cloudCallout">
            <a:avLst>
              <a:gd name="adj1" fmla="val -3345"/>
              <a:gd name="adj2" fmla="val -319548"/>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algn="ctr" eaLnBrk="1" hangingPunct="1"/>
            <a:r>
              <a:rPr lang="zh-CN" altLang="en-US" sz="2000" b="0" dirty="0" smtClean="0">
                <a:solidFill>
                  <a:srgbClr val="000000"/>
                </a:solidFill>
                <a:latin typeface="等线" panose="02010600030101010101" pitchFamily="2" charset="-122"/>
                <a:ea typeface="等线" panose="02010600030101010101" pitchFamily="2" charset="-122"/>
              </a:rPr>
              <a:t>虚函数作用于对象本身实现的是</a:t>
            </a:r>
            <a:r>
              <a:rPr lang="zh-CN" altLang="en-US" sz="2000" b="0" dirty="0" smtClean="0">
                <a:solidFill>
                  <a:srgbClr val="C00000"/>
                </a:solidFill>
                <a:latin typeface="等线" panose="02010600030101010101" pitchFamily="2" charset="-122"/>
                <a:ea typeface="等线" panose="02010600030101010101" pitchFamily="2" charset="-122"/>
              </a:rPr>
              <a:t>静态</a:t>
            </a:r>
            <a:r>
              <a:rPr lang="zh-CN" altLang="en-US" sz="2000" b="0" dirty="0" smtClean="0">
                <a:solidFill>
                  <a:srgbClr val="000000"/>
                </a:solidFill>
                <a:latin typeface="等线" panose="02010600030101010101" pitchFamily="2" charset="-122"/>
                <a:ea typeface="等线" panose="02010600030101010101" pitchFamily="2" charset="-122"/>
              </a:rPr>
              <a:t>联编</a:t>
            </a:r>
            <a:endParaRPr lang="zh-CN" altLang="en-US" sz="2000" b="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p:nvPr/>
        </p:nvSpPr>
        <p:spPr>
          <a:xfrm>
            <a:off x="73496" y="44624"/>
            <a:ext cx="10126960" cy="1938992"/>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50000"/>
              </a:spcBef>
              <a:buNone/>
            </a:pPr>
            <a:r>
              <a:rPr lang="zh-CN" altLang="en-US" sz="2400" dirty="0">
                <a:solidFill>
                  <a:srgbClr val="000000"/>
                </a:solidFill>
                <a:latin typeface="等线" panose="02010600030101010101" pitchFamily="2" charset="-122"/>
                <a:ea typeface="等线" panose="02010600030101010101" pitchFamily="2" charset="-122"/>
              </a:rPr>
              <a:t>从上述程序中可见</a:t>
            </a:r>
            <a:r>
              <a:rPr lang="zh-CN" altLang="en-US" sz="2400" dirty="0" smtClean="0">
                <a:solidFill>
                  <a:srgbClr val="000000"/>
                </a:solidFill>
                <a:latin typeface="等线" panose="02010600030101010101" pitchFamily="2" charset="-122"/>
                <a:ea typeface="等线" panose="02010600030101010101" pitchFamily="2" charset="-122"/>
              </a:rPr>
              <a:t>：</a:t>
            </a:r>
            <a:endParaRPr lang="en-US" altLang="zh-CN" sz="2400" dirty="0" smtClean="0">
              <a:solidFill>
                <a:srgbClr val="000000"/>
              </a:solidFill>
              <a:latin typeface="等线" panose="02010600030101010101" pitchFamily="2" charset="-122"/>
              <a:ea typeface="等线" panose="02010600030101010101" pitchFamily="2" charset="-122"/>
            </a:endParaRPr>
          </a:p>
          <a:p>
            <a:pPr marL="0" lvl="0" indent="0" algn="just" eaLnBrk="1" hangingPunct="1">
              <a:spcBef>
                <a:spcPct val="50000"/>
              </a:spcBef>
              <a:buNone/>
            </a:pPr>
            <a:r>
              <a:rPr lang="zh-CN" altLang="en-US" sz="2400" dirty="0" smtClean="0">
                <a:solidFill>
                  <a:srgbClr val="C00000"/>
                </a:solidFill>
                <a:latin typeface="等线" panose="02010600030101010101" pitchFamily="2" charset="-122"/>
                <a:ea typeface="等线" panose="02010600030101010101" pitchFamily="2" charset="-122"/>
              </a:rPr>
              <a:t>只有</a:t>
            </a:r>
            <a:r>
              <a:rPr lang="zh-CN" altLang="en-US" sz="2400" dirty="0">
                <a:solidFill>
                  <a:srgbClr val="C00000"/>
                </a:solidFill>
                <a:latin typeface="等线" panose="02010600030101010101" pitchFamily="2" charset="-122"/>
                <a:ea typeface="等线" panose="02010600030101010101" pitchFamily="2" charset="-122"/>
              </a:rPr>
              <a:t>当虚函数操作的是指向对象的指针或是对象的引用时，</a:t>
            </a:r>
            <a:r>
              <a:rPr lang="zh-CN" altLang="en-US" sz="2400" dirty="0">
                <a:solidFill>
                  <a:srgbClr val="000000"/>
                </a:solidFill>
                <a:latin typeface="等线" panose="02010600030101010101" pitchFamily="2" charset="-122"/>
                <a:ea typeface="等线" panose="02010600030101010101" pitchFamily="2" charset="-122"/>
              </a:rPr>
              <a:t>对该虚函数调用采取的才是</a:t>
            </a:r>
            <a:r>
              <a:rPr lang="zh-CN" altLang="en-US" sz="2400" dirty="0">
                <a:solidFill>
                  <a:srgbClr val="C00000"/>
                </a:solidFill>
                <a:latin typeface="等线" panose="02010600030101010101" pitchFamily="2" charset="-122"/>
                <a:ea typeface="等线" panose="02010600030101010101" pitchFamily="2" charset="-122"/>
              </a:rPr>
              <a:t>动态联编。</a:t>
            </a:r>
          </a:p>
          <a:p>
            <a:pPr marL="0" lvl="0" indent="0" algn="just" eaLnBrk="1" hangingPunct="1">
              <a:spcBef>
                <a:spcPct val="50000"/>
              </a:spcBef>
              <a:buNone/>
            </a:pPr>
            <a:r>
              <a:rPr lang="zh-CN" altLang="en-US" sz="2400" dirty="0">
                <a:solidFill>
                  <a:srgbClr val="000000"/>
                </a:solidFill>
                <a:latin typeface="等线" panose="02010600030101010101" pitchFamily="2" charset="-122"/>
                <a:ea typeface="等线" panose="02010600030101010101" pitchFamily="2" charset="-122"/>
              </a:rPr>
              <a:t>虚函数使用说明：</a:t>
            </a:r>
          </a:p>
        </p:txBody>
      </p:sp>
      <p:sp>
        <p:nvSpPr>
          <p:cNvPr id="38915" name="Text Box 3"/>
          <p:cNvSpPr txBox="1"/>
          <p:nvPr/>
        </p:nvSpPr>
        <p:spPr>
          <a:xfrm>
            <a:off x="73496" y="2132856"/>
            <a:ext cx="10270976" cy="1754326"/>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50000"/>
              </a:spcBef>
              <a:buClr>
                <a:srgbClr val="C00000"/>
              </a:buClr>
              <a:buFont typeface="Wingdings" panose="05000000000000000000" pitchFamily="2" charset="2"/>
              <a:buChar char="Ø"/>
            </a:pPr>
            <a:r>
              <a:rPr lang="zh-CN" altLang="en-US" sz="2400" dirty="0">
                <a:solidFill>
                  <a:srgbClr val="000000"/>
                </a:solidFill>
                <a:latin typeface="等线" panose="02010600030101010101" pitchFamily="2" charset="-122"/>
                <a:ea typeface="等线" panose="02010600030101010101" pitchFamily="2" charset="-122"/>
              </a:rPr>
              <a:t>派生类中的虚函数应与基类中的虚函数具有相同的名称、参数个数及参数类型。</a:t>
            </a:r>
          </a:p>
          <a:p>
            <a:pPr marL="0" lvl="0" indent="0" algn="just" eaLnBrk="1" hangingPunct="1">
              <a:spcBef>
                <a:spcPct val="50000"/>
              </a:spcBef>
              <a:buClr>
                <a:srgbClr val="C00000"/>
              </a:buClr>
              <a:buFont typeface="Wingdings" panose="05000000000000000000" pitchFamily="2" charset="2"/>
              <a:buChar char="Ø"/>
            </a:pPr>
            <a:r>
              <a:rPr lang="zh-CN" altLang="en-US" sz="2400" dirty="0">
                <a:solidFill>
                  <a:srgbClr val="000000"/>
                </a:solidFill>
                <a:latin typeface="等线" panose="02010600030101010101" pitchFamily="2" charset="-122"/>
                <a:ea typeface="等线" panose="02010600030101010101" pitchFamily="2" charset="-122"/>
              </a:rPr>
              <a:t>  可以只将基类中的成员函数显式地说明为虚函数，而派生类中的同名函数也隐含为虚函数。</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5"/>
          <p:cNvSpPr/>
          <p:nvPr/>
        </p:nvSpPr>
        <p:spPr>
          <a:xfrm>
            <a:off x="191344" y="476672"/>
            <a:ext cx="10585176" cy="2141227"/>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ts val="900"/>
              </a:spcBef>
              <a:buNone/>
            </a:pPr>
            <a:r>
              <a:rPr lang="en-US" altLang="zh-CN" sz="2800" dirty="0">
                <a:solidFill>
                  <a:srgbClr val="000000"/>
                </a:solidFill>
                <a:latin typeface="等线" panose="02010600030101010101" pitchFamily="2" charset="-122"/>
                <a:ea typeface="等线" panose="02010600030101010101" pitchFamily="2" charset="-122"/>
              </a:rPr>
              <a:t>1.</a:t>
            </a:r>
            <a:r>
              <a:rPr lang="zh-CN" altLang="en-US" sz="2800" dirty="0">
                <a:solidFill>
                  <a:srgbClr val="000000"/>
                </a:solidFill>
                <a:latin typeface="等线" panose="02010600030101010101" pitchFamily="2" charset="-122"/>
                <a:ea typeface="等线" panose="02010600030101010101" pitchFamily="2" charset="-122"/>
              </a:rPr>
              <a:t>纯虚函数</a:t>
            </a:r>
          </a:p>
          <a:p>
            <a:pPr marL="0" lvl="0" indent="0" eaLnBrk="1" hangingPunct="1">
              <a:lnSpc>
                <a:spcPct val="120000"/>
              </a:lnSpc>
              <a:spcBef>
                <a:spcPts val="900"/>
              </a:spcBef>
              <a:buNone/>
            </a:pPr>
            <a:r>
              <a:rPr lang="zh-CN" altLang="en-US" sz="2400" dirty="0" smtClean="0">
                <a:solidFill>
                  <a:srgbClr val="000000"/>
                </a:solidFill>
                <a:latin typeface="等线" panose="02010600030101010101" pitchFamily="2" charset="-122"/>
                <a:ea typeface="等线" panose="02010600030101010101" pitchFamily="2" charset="-122"/>
              </a:rPr>
              <a:t>是</a:t>
            </a:r>
            <a:r>
              <a:rPr lang="zh-CN" altLang="en-US" sz="2400" dirty="0">
                <a:solidFill>
                  <a:srgbClr val="000000"/>
                </a:solidFill>
                <a:latin typeface="等线" panose="02010600030101010101" pitchFamily="2" charset="-122"/>
                <a:ea typeface="等线" panose="02010600030101010101" pitchFamily="2" charset="-122"/>
              </a:rPr>
              <a:t>一种没有函数体的特殊虚函数，当在基类中不能对虚函数给出有意义的</a:t>
            </a:r>
            <a:r>
              <a:rPr lang="zh-CN" altLang="en-US" sz="2400" dirty="0" smtClean="0">
                <a:solidFill>
                  <a:srgbClr val="000000"/>
                </a:solidFill>
                <a:latin typeface="等线" panose="02010600030101010101" pitchFamily="2" charset="-122"/>
                <a:ea typeface="等线" panose="02010600030101010101" pitchFamily="2" charset="-122"/>
              </a:rPr>
              <a:t>实现时，将</a:t>
            </a:r>
            <a:r>
              <a:rPr lang="zh-CN" altLang="en-US" sz="2400" dirty="0">
                <a:solidFill>
                  <a:srgbClr val="000000"/>
                </a:solidFill>
                <a:latin typeface="等线" panose="02010600030101010101" pitchFamily="2" charset="-122"/>
                <a:ea typeface="等线" panose="02010600030101010101" pitchFamily="2" charset="-122"/>
              </a:rPr>
              <a:t>其说明为纯虚函数，它的实现留给派生类去做。</a:t>
            </a:r>
          </a:p>
          <a:p>
            <a:pPr marL="0" lvl="0" indent="0" eaLnBrk="1" hangingPunct="1">
              <a:lnSpc>
                <a:spcPct val="120000"/>
              </a:lnSpc>
              <a:spcBef>
                <a:spcPts val="900"/>
              </a:spcBef>
              <a:buNone/>
            </a:pPr>
            <a:r>
              <a:rPr lang="zh-CN" altLang="en-US" sz="2400" b="1" dirty="0" smtClean="0">
                <a:solidFill>
                  <a:srgbClr val="C00000"/>
                </a:solidFill>
                <a:latin typeface="等线" panose="02010600030101010101" pitchFamily="2" charset="-122"/>
                <a:ea typeface="等线" panose="02010600030101010101" pitchFamily="2" charset="-122"/>
              </a:rPr>
              <a:t>格式</a:t>
            </a:r>
            <a:r>
              <a:rPr lang="zh-CN" altLang="en-US" sz="2400" b="1" dirty="0">
                <a:solidFill>
                  <a:srgbClr val="C00000"/>
                </a:solidFill>
                <a:latin typeface="等线" panose="02010600030101010101" pitchFamily="2" charset="-122"/>
                <a:ea typeface="等线" panose="02010600030101010101" pitchFamily="2" charset="-122"/>
              </a:rPr>
              <a:t>：</a:t>
            </a:r>
          </a:p>
        </p:txBody>
      </p:sp>
      <p:sp>
        <p:nvSpPr>
          <p:cNvPr id="39940" name="Text Box 6"/>
          <p:cNvSpPr txBox="1"/>
          <p:nvPr/>
        </p:nvSpPr>
        <p:spPr>
          <a:xfrm>
            <a:off x="191344" y="-27384"/>
            <a:ext cx="8153400" cy="58356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dirty="0">
                <a:solidFill>
                  <a:srgbClr val="000000"/>
                </a:solidFill>
                <a:latin typeface="等线" panose="02010600030101010101" pitchFamily="2" charset="-122"/>
                <a:ea typeface="等线" panose="02010600030101010101" pitchFamily="2" charset="-122"/>
              </a:rPr>
              <a:t>9</a:t>
            </a:r>
            <a:r>
              <a:rPr lang="en-US" altLang="zh-CN" dirty="0" smtClean="0">
                <a:solidFill>
                  <a:srgbClr val="000000"/>
                </a:solidFill>
                <a:latin typeface="等线" panose="02010600030101010101" pitchFamily="2" charset="-122"/>
                <a:ea typeface="等线" panose="02010600030101010101" pitchFamily="2" charset="-122"/>
              </a:rPr>
              <a:t>.4.4 </a:t>
            </a:r>
            <a:r>
              <a:rPr lang="zh-CN" altLang="en-US" dirty="0">
                <a:solidFill>
                  <a:srgbClr val="000000"/>
                </a:solidFill>
                <a:latin typeface="等线" panose="02010600030101010101" pitchFamily="2" charset="-122"/>
                <a:ea typeface="等线" panose="02010600030101010101" pitchFamily="2" charset="-122"/>
              </a:rPr>
              <a:t>抽象类</a:t>
            </a:r>
            <a:r>
              <a:rPr lang="zh-CN" altLang="en-US" sz="2400" dirty="0"/>
              <a:t> </a:t>
            </a:r>
          </a:p>
        </p:txBody>
      </p:sp>
      <p:sp>
        <p:nvSpPr>
          <p:cNvPr id="39941" name="Text Box 7"/>
          <p:cNvSpPr txBox="1"/>
          <p:nvPr/>
        </p:nvSpPr>
        <p:spPr>
          <a:xfrm>
            <a:off x="1055440" y="2780928"/>
            <a:ext cx="5688632" cy="460375"/>
          </a:xfrm>
          <a:prstGeom prst="rect">
            <a:avLst/>
          </a:prstGeom>
          <a:noFill/>
          <a:ln w="12700">
            <a:solidFill>
              <a:srgbClr val="C00000"/>
            </a:solid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Font typeface="Wingdings" panose="05000000000000000000" pitchFamily="2" charset="2"/>
              <a:buNone/>
            </a:pPr>
            <a:r>
              <a:rPr lang="en-US" altLang="zh-CN" sz="2400" dirty="0">
                <a:solidFill>
                  <a:srgbClr val="000000"/>
                </a:solidFill>
                <a:ea typeface="等线" panose="02010600030101010101" pitchFamily="2" charset="-122"/>
              </a:rPr>
              <a:t>virtual</a:t>
            </a:r>
            <a:r>
              <a:rPr lang="en-US" altLang="zh-CN" sz="2400" dirty="0">
                <a:solidFill>
                  <a:srgbClr val="000000"/>
                </a:solidFill>
                <a:latin typeface="等线" panose="02010600030101010101" pitchFamily="2" charset="-122"/>
                <a:ea typeface="等线" panose="02010600030101010101" pitchFamily="2" charset="-122"/>
              </a:rPr>
              <a:t>  </a:t>
            </a:r>
            <a:r>
              <a:rPr lang="zh-CN" altLang="en-US" sz="2400" dirty="0">
                <a:solidFill>
                  <a:srgbClr val="000000"/>
                </a:solidFill>
                <a:latin typeface="等线" panose="02010600030101010101" pitchFamily="2" charset="-122"/>
                <a:ea typeface="等线" panose="02010600030101010101" pitchFamily="2" charset="-122"/>
              </a:rPr>
              <a:t>类型  函数名 </a:t>
            </a:r>
            <a:r>
              <a:rPr lang="en-US" altLang="zh-CN" sz="2400" dirty="0">
                <a:solidFill>
                  <a:srgbClr val="000000"/>
                </a:solidFill>
                <a:latin typeface="等线" panose="02010600030101010101" pitchFamily="2" charset="-122"/>
                <a:ea typeface="等线" panose="02010600030101010101" pitchFamily="2" charset="-122"/>
              </a:rPr>
              <a:t>(</a:t>
            </a:r>
            <a:r>
              <a:rPr lang="zh-CN" altLang="en-US" sz="2400" dirty="0">
                <a:solidFill>
                  <a:srgbClr val="000000"/>
                </a:solidFill>
                <a:latin typeface="等线" panose="02010600030101010101" pitchFamily="2" charset="-122"/>
                <a:ea typeface="等线" panose="02010600030101010101" pitchFamily="2" charset="-122"/>
              </a:rPr>
              <a:t>参数表</a:t>
            </a:r>
            <a:r>
              <a:rPr lang="en-US" altLang="zh-CN" sz="2400" dirty="0">
                <a:solidFill>
                  <a:srgbClr val="000000"/>
                </a:solidFill>
                <a:latin typeface="等线" panose="02010600030101010101" pitchFamily="2" charset="-122"/>
                <a:ea typeface="等线" panose="02010600030101010101" pitchFamily="2" charset="-122"/>
              </a:rPr>
              <a:t>)=0</a:t>
            </a:r>
            <a:r>
              <a:rPr lang="zh-CN" altLang="en-US" sz="2400" dirty="0">
                <a:solidFill>
                  <a:srgbClr val="000000"/>
                </a:solidFill>
                <a:latin typeface="等线" panose="02010600030101010101" pitchFamily="2" charset="-122"/>
                <a:ea typeface="等线" panose="02010600030101010101" pitchFamily="2" charset="-122"/>
              </a:rPr>
              <a:t>；</a:t>
            </a:r>
          </a:p>
        </p:txBody>
      </p:sp>
      <p:sp>
        <p:nvSpPr>
          <p:cNvPr id="39942" name="Text Box 8"/>
          <p:cNvSpPr txBox="1"/>
          <p:nvPr/>
        </p:nvSpPr>
        <p:spPr>
          <a:xfrm>
            <a:off x="191792" y="3284984"/>
            <a:ext cx="10584728" cy="1582613"/>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ts val="900"/>
              </a:spcBef>
              <a:buNone/>
            </a:pPr>
            <a:r>
              <a:rPr lang="en-US" altLang="zh-CN" sz="2800" dirty="0">
                <a:solidFill>
                  <a:srgbClr val="000000"/>
                </a:solidFill>
                <a:latin typeface="等线" panose="02010600030101010101" pitchFamily="2" charset="-122"/>
                <a:ea typeface="等线" panose="02010600030101010101" pitchFamily="2" charset="-122"/>
              </a:rPr>
              <a:t>2.</a:t>
            </a:r>
            <a:r>
              <a:rPr lang="zh-CN" altLang="en-US" sz="2800" dirty="0">
                <a:solidFill>
                  <a:srgbClr val="000000"/>
                </a:solidFill>
                <a:latin typeface="等线" panose="02010600030101010101" pitchFamily="2" charset="-122"/>
                <a:ea typeface="等线" panose="02010600030101010101" pitchFamily="2" charset="-122"/>
              </a:rPr>
              <a:t>抽象类</a:t>
            </a:r>
          </a:p>
          <a:p>
            <a:pPr marL="0" lvl="0" indent="0" eaLnBrk="1" hangingPunct="1">
              <a:lnSpc>
                <a:spcPct val="120000"/>
              </a:lnSpc>
              <a:spcBef>
                <a:spcPts val="900"/>
              </a:spcBef>
              <a:buNone/>
            </a:pPr>
            <a:r>
              <a:rPr lang="zh-CN" altLang="en-US" sz="2400" dirty="0" smtClean="0">
                <a:solidFill>
                  <a:srgbClr val="000000"/>
                </a:solidFill>
                <a:latin typeface="等线" panose="02010600030101010101" pitchFamily="2" charset="-122"/>
                <a:ea typeface="等线" panose="02010600030101010101" pitchFamily="2" charset="-122"/>
              </a:rPr>
              <a:t>是</a:t>
            </a:r>
            <a:r>
              <a:rPr lang="zh-CN" altLang="en-US" sz="2400" dirty="0">
                <a:solidFill>
                  <a:srgbClr val="000000"/>
                </a:solidFill>
                <a:latin typeface="等线" panose="02010600030101010101" pitchFamily="2" charset="-122"/>
                <a:ea typeface="等线" panose="02010600030101010101" pitchFamily="2" charset="-122"/>
              </a:rPr>
              <a:t>带有纯虚函数的特殊类，主要作用是将有关的子类组织在一个继承层次结构中，由它来为它们提供一个公共的根。</a:t>
            </a:r>
          </a:p>
        </p:txBody>
      </p:sp>
      <p:sp>
        <p:nvSpPr>
          <p:cNvPr id="7" name="Rectangle 4"/>
          <p:cNvSpPr/>
          <p:nvPr/>
        </p:nvSpPr>
        <p:spPr>
          <a:xfrm>
            <a:off x="186080" y="4911278"/>
            <a:ext cx="8534400" cy="1865126"/>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Clr>
                <a:srgbClr val="C00000"/>
              </a:buClr>
              <a:buNone/>
            </a:pPr>
            <a:r>
              <a:rPr lang="zh-CN" altLang="en-US" sz="2400" dirty="0" smtClean="0">
                <a:solidFill>
                  <a:srgbClr val="000000"/>
                </a:solidFill>
                <a:ea typeface="等线" panose="02010600030101010101" pitchFamily="2" charset="-122"/>
              </a:rPr>
              <a:t>说明：</a:t>
            </a:r>
            <a:endParaRPr lang="en-US" altLang="zh-CN" sz="2400" dirty="0" smtClean="0">
              <a:solidFill>
                <a:srgbClr val="000000"/>
              </a:solidFill>
              <a:ea typeface="等线" panose="02010600030101010101" pitchFamily="2" charset="-122"/>
            </a:endParaRPr>
          </a:p>
          <a:p>
            <a:pPr marL="0" lvl="0" indent="0" eaLnBrk="1" hangingPunct="1">
              <a:lnSpc>
                <a:spcPct val="120000"/>
              </a:lnSpc>
              <a:spcBef>
                <a:spcPct val="0"/>
              </a:spcBef>
              <a:buClr>
                <a:srgbClr val="C00000"/>
              </a:buClr>
              <a:buFont typeface="Wingdings" panose="05000000000000000000" pitchFamily="2" charset="2"/>
              <a:buChar char="Ø"/>
            </a:pPr>
            <a:r>
              <a:rPr lang="zh-CN" altLang="en-US" sz="2400" dirty="0" smtClean="0">
                <a:solidFill>
                  <a:srgbClr val="000000"/>
                </a:solidFill>
                <a:ea typeface="等线" panose="02010600030101010101" pitchFamily="2" charset="-122"/>
              </a:rPr>
              <a:t>只能</a:t>
            </a:r>
            <a:r>
              <a:rPr lang="zh-CN" altLang="en-US" sz="2400" dirty="0">
                <a:solidFill>
                  <a:srgbClr val="000000"/>
                </a:solidFill>
                <a:ea typeface="等线" panose="02010600030101010101" pitchFamily="2" charset="-122"/>
              </a:rPr>
              <a:t>用作其它类的基类，</a:t>
            </a:r>
            <a:r>
              <a:rPr lang="zh-CN" altLang="en-US" sz="2400" dirty="0">
                <a:solidFill>
                  <a:srgbClr val="C00000"/>
                </a:solidFill>
                <a:ea typeface="等线" panose="02010600030101010101" pitchFamily="2" charset="-122"/>
              </a:rPr>
              <a:t>不能建立抽象类</a:t>
            </a:r>
            <a:r>
              <a:rPr lang="zh-CN" altLang="en-US" sz="2400" dirty="0" smtClean="0">
                <a:solidFill>
                  <a:srgbClr val="C00000"/>
                </a:solidFill>
                <a:ea typeface="等线" panose="02010600030101010101" pitchFamily="2" charset="-122"/>
              </a:rPr>
              <a:t>对象</a:t>
            </a:r>
            <a:r>
              <a:rPr lang="zh-CN" altLang="en-US" sz="2400" dirty="0" smtClean="0">
                <a:solidFill>
                  <a:srgbClr val="000000"/>
                </a:solidFill>
                <a:ea typeface="等线" panose="02010600030101010101" pitchFamily="2" charset="-122"/>
              </a:rPr>
              <a:t>；</a:t>
            </a:r>
            <a:endParaRPr lang="zh-CN" altLang="en-US" sz="2400" dirty="0">
              <a:solidFill>
                <a:srgbClr val="C00000"/>
              </a:solidFill>
              <a:ea typeface="等线" panose="02010600030101010101" pitchFamily="2" charset="-122"/>
            </a:endParaRPr>
          </a:p>
          <a:p>
            <a:pPr marL="0" lvl="0" indent="0" eaLnBrk="1" hangingPunct="1">
              <a:lnSpc>
                <a:spcPct val="120000"/>
              </a:lnSpc>
              <a:spcBef>
                <a:spcPct val="0"/>
              </a:spcBef>
              <a:buClr>
                <a:srgbClr val="C00000"/>
              </a:buClr>
              <a:buFont typeface="Wingdings" panose="05000000000000000000" pitchFamily="2" charset="2"/>
              <a:buChar char="Ø"/>
            </a:pPr>
            <a:r>
              <a:rPr lang="zh-CN" altLang="en-US" sz="2400" dirty="0">
                <a:solidFill>
                  <a:srgbClr val="000000"/>
                </a:solidFill>
                <a:ea typeface="等线" panose="02010600030101010101" pitchFamily="2" charset="-122"/>
              </a:rPr>
              <a:t>可说明抽象类</a:t>
            </a:r>
            <a:r>
              <a:rPr lang="zh-CN" altLang="en-US" sz="2400" dirty="0">
                <a:solidFill>
                  <a:srgbClr val="C00000"/>
                </a:solidFill>
                <a:ea typeface="等线" panose="02010600030101010101" pitchFamily="2" charset="-122"/>
              </a:rPr>
              <a:t>指针和引用</a:t>
            </a:r>
            <a:r>
              <a:rPr lang="zh-CN" altLang="en-US" sz="2400" dirty="0">
                <a:solidFill>
                  <a:srgbClr val="000000"/>
                </a:solidFill>
                <a:ea typeface="等线" panose="02010600030101010101" pitchFamily="2" charset="-122"/>
              </a:rPr>
              <a:t>，指向其</a:t>
            </a:r>
            <a:r>
              <a:rPr lang="zh-CN" altLang="en-US" sz="2400" dirty="0">
                <a:solidFill>
                  <a:srgbClr val="C00000"/>
                </a:solidFill>
                <a:ea typeface="等线" panose="02010600030101010101" pitchFamily="2" charset="-122"/>
              </a:rPr>
              <a:t>派生类</a:t>
            </a:r>
            <a:r>
              <a:rPr lang="zh-CN" altLang="en-US" sz="2400" dirty="0">
                <a:solidFill>
                  <a:srgbClr val="000000"/>
                </a:solidFill>
                <a:ea typeface="等线" panose="02010600030101010101" pitchFamily="2" charset="-122"/>
              </a:rPr>
              <a:t>，进而实现</a:t>
            </a:r>
            <a:r>
              <a:rPr lang="zh-CN" altLang="en-US" sz="2400" dirty="0" smtClean="0">
                <a:solidFill>
                  <a:srgbClr val="000000"/>
                </a:solidFill>
                <a:ea typeface="等线" panose="02010600030101010101" pitchFamily="2" charset="-122"/>
              </a:rPr>
              <a:t>多态性；</a:t>
            </a:r>
            <a:endParaRPr lang="zh-CN" altLang="en-US" sz="2400" dirty="0">
              <a:solidFill>
                <a:srgbClr val="000000"/>
              </a:solidFill>
              <a:ea typeface="等线" panose="02010600030101010101" pitchFamily="2" charset="-122"/>
            </a:endParaRPr>
          </a:p>
          <a:p>
            <a:pPr marL="0" lvl="0" indent="0" eaLnBrk="1" hangingPunct="1">
              <a:lnSpc>
                <a:spcPct val="120000"/>
              </a:lnSpc>
              <a:spcBef>
                <a:spcPct val="0"/>
              </a:spcBef>
              <a:buClr>
                <a:srgbClr val="C00000"/>
              </a:buClr>
              <a:buFont typeface="Wingdings" panose="05000000000000000000" pitchFamily="2" charset="2"/>
              <a:buChar char="Ø"/>
            </a:pPr>
            <a:r>
              <a:rPr lang="zh-CN" altLang="en-US" sz="2400" dirty="0">
                <a:solidFill>
                  <a:srgbClr val="000000"/>
                </a:solidFill>
                <a:ea typeface="等线" panose="02010600030101010101" pitchFamily="2" charset="-122"/>
              </a:rPr>
              <a:t>不能用作参数类型、函数返回类型或强制转换的</a:t>
            </a:r>
            <a:r>
              <a:rPr lang="zh-CN" altLang="en-US" sz="2400" dirty="0" smtClean="0">
                <a:solidFill>
                  <a:srgbClr val="000000"/>
                </a:solidFill>
                <a:ea typeface="等线" panose="02010600030101010101" pitchFamily="2" charset="-122"/>
              </a:rPr>
              <a:t>类型；</a:t>
            </a:r>
            <a:endParaRPr lang="zh-CN" altLang="en-US" sz="2400" dirty="0">
              <a:solidFill>
                <a:srgbClr val="000000"/>
              </a:solidFill>
              <a:ea typeface="等线" panose="02010600030101010101"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p:nvPr/>
        </p:nvSpPr>
        <p:spPr>
          <a:xfrm>
            <a:off x="119336" y="494679"/>
            <a:ext cx="4285183" cy="6001643"/>
          </a:xfrm>
          <a:prstGeom prst="rect">
            <a:avLst/>
          </a:prstGeom>
          <a:noFill/>
          <a:ln w="12700">
            <a:solidFill>
              <a:srgbClr val="C00000"/>
            </a:solidFill>
          </a:ln>
        </p:spPr>
        <p:txBody>
          <a:bodyPr wrap="square" lIns="0" rIns="0">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smtClean="0">
                <a:solidFill>
                  <a:srgbClr val="000000"/>
                </a:solidFill>
              </a:rPr>
              <a:t>#</a:t>
            </a:r>
            <a:r>
              <a:rPr lang="en-US" altLang="zh-CN" sz="2400" dirty="0">
                <a:solidFill>
                  <a:srgbClr val="000000"/>
                </a:solidFill>
              </a:rPr>
              <a:t>include  &lt;iostream&gt;</a:t>
            </a:r>
          </a:p>
          <a:p>
            <a:pPr marL="0" lvl="0" indent="0" eaLnBrk="1" hangingPunct="1">
              <a:spcBef>
                <a:spcPct val="0"/>
              </a:spcBef>
              <a:buNone/>
            </a:pPr>
            <a:r>
              <a:rPr lang="en-US" altLang="zh-CN" sz="2400" dirty="0">
                <a:solidFill>
                  <a:srgbClr val="000000"/>
                </a:solidFill>
              </a:rPr>
              <a:t>using  namespace std;</a:t>
            </a:r>
          </a:p>
          <a:p>
            <a:pPr marL="0" lvl="0" indent="0" eaLnBrk="1" hangingPunct="1">
              <a:spcBef>
                <a:spcPct val="0"/>
              </a:spcBef>
              <a:buNone/>
            </a:pPr>
            <a:r>
              <a:rPr lang="en-US" altLang="zh-CN" sz="2400" dirty="0">
                <a:solidFill>
                  <a:srgbClr val="000000"/>
                </a:solidFill>
              </a:rPr>
              <a:t>class base</a:t>
            </a:r>
          </a:p>
          <a:p>
            <a:pPr marL="0" lvl="0" indent="0" eaLnBrk="1" hangingPunct="1">
              <a:spcBef>
                <a:spcPct val="0"/>
              </a:spcBef>
              <a:buNone/>
            </a:pPr>
            <a:r>
              <a:rPr lang="en-US" altLang="zh-CN" sz="2400" dirty="0">
                <a:solidFill>
                  <a:srgbClr val="000000"/>
                </a:solidFill>
              </a:rPr>
              <a:t>{protected: </a:t>
            </a:r>
          </a:p>
          <a:p>
            <a:pPr marL="0" lvl="0" indent="0" eaLnBrk="1" hangingPunct="1">
              <a:spcBef>
                <a:spcPct val="0"/>
              </a:spcBef>
              <a:buNone/>
            </a:pPr>
            <a:r>
              <a:rPr lang="en-US" altLang="zh-CN" sz="2400" dirty="0">
                <a:solidFill>
                  <a:srgbClr val="000000"/>
                </a:solidFill>
              </a:rPr>
              <a:t>      int x,y;</a:t>
            </a:r>
          </a:p>
          <a:p>
            <a:pPr marL="0" lvl="0" indent="0" eaLnBrk="1" hangingPunct="1">
              <a:spcBef>
                <a:spcPct val="0"/>
              </a:spcBef>
              <a:buNone/>
            </a:pPr>
            <a:r>
              <a:rPr lang="en-US" altLang="zh-CN" sz="2400" dirty="0">
                <a:solidFill>
                  <a:srgbClr val="000000"/>
                </a:solidFill>
              </a:rPr>
              <a:t>public:</a:t>
            </a:r>
          </a:p>
          <a:p>
            <a:pPr marL="0" lvl="0" indent="0" eaLnBrk="1" hangingPunct="1">
              <a:spcBef>
                <a:spcPct val="0"/>
              </a:spcBef>
              <a:buNone/>
            </a:pPr>
            <a:r>
              <a:rPr lang="en-US" altLang="zh-CN" sz="2400" dirty="0">
                <a:solidFill>
                  <a:srgbClr val="000000"/>
                </a:solidFill>
              </a:rPr>
              <a:t>   virtual void setx(int i,int j=0)</a:t>
            </a:r>
          </a:p>
          <a:p>
            <a:pPr marL="0" lvl="0" indent="0" eaLnBrk="1" hangingPunct="1">
              <a:spcBef>
                <a:spcPct val="0"/>
              </a:spcBef>
              <a:buNone/>
            </a:pPr>
            <a:r>
              <a:rPr lang="en-US" altLang="zh-CN" sz="2400" dirty="0">
                <a:solidFill>
                  <a:srgbClr val="000000"/>
                </a:solidFill>
              </a:rPr>
              <a:t>     {x=i; y=j;}</a:t>
            </a:r>
          </a:p>
          <a:p>
            <a:pPr marL="0" lvl="0" indent="0" eaLnBrk="1" hangingPunct="1">
              <a:spcBef>
                <a:spcPct val="0"/>
              </a:spcBef>
              <a:buNone/>
            </a:pPr>
            <a:r>
              <a:rPr lang="en-US" altLang="zh-CN" sz="2400" dirty="0">
                <a:solidFill>
                  <a:srgbClr val="000000"/>
                </a:solidFill>
              </a:rPr>
              <a:t>    virtual void disp()=0; </a:t>
            </a:r>
          </a:p>
          <a:p>
            <a:pPr marL="0" lvl="0" indent="0" eaLnBrk="1" hangingPunct="1">
              <a:spcBef>
                <a:spcPct val="0"/>
              </a:spcBef>
              <a:buNone/>
            </a:pPr>
            <a:r>
              <a:rPr lang="en-US" altLang="zh-CN" sz="2400" dirty="0">
                <a:solidFill>
                  <a:srgbClr val="000000"/>
                </a:solidFill>
              </a:rPr>
              <a:t>};</a:t>
            </a:r>
          </a:p>
          <a:p>
            <a:pPr marL="0" lvl="0" indent="0" eaLnBrk="1" hangingPunct="1">
              <a:spcBef>
                <a:spcPct val="0"/>
              </a:spcBef>
              <a:buNone/>
            </a:pPr>
            <a:endParaRPr lang="en-US" altLang="zh-CN" sz="2400" dirty="0">
              <a:solidFill>
                <a:srgbClr val="000000"/>
              </a:solidFill>
            </a:endParaRPr>
          </a:p>
          <a:p>
            <a:pPr marL="0" lvl="0" indent="0" eaLnBrk="1" hangingPunct="1">
              <a:spcBef>
                <a:spcPct val="0"/>
              </a:spcBef>
              <a:buNone/>
            </a:pPr>
            <a:r>
              <a:rPr lang="en-US" altLang="zh-CN" sz="2400" dirty="0">
                <a:solidFill>
                  <a:srgbClr val="000000"/>
                </a:solidFill>
              </a:rPr>
              <a:t>class square: public base</a:t>
            </a:r>
          </a:p>
          <a:p>
            <a:pPr marL="0" lvl="0" indent="0" eaLnBrk="1" hangingPunct="1">
              <a:spcBef>
                <a:spcPct val="0"/>
              </a:spcBef>
              <a:buNone/>
            </a:pPr>
            <a:r>
              <a:rPr lang="en-US" altLang="zh-CN" sz="2400" dirty="0">
                <a:solidFill>
                  <a:srgbClr val="000000"/>
                </a:solidFill>
              </a:rPr>
              <a:t>{public:</a:t>
            </a:r>
          </a:p>
          <a:p>
            <a:pPr marL="0" lvl="0" indent="0" eaLnBrk="1" hangingPunct="1">
              <a:spcBef>
                <a:spcPct val="0"/>
              </a:spcBef>
              <a:buNone/>
            </a:pPr>
            <a:r>
              <a:rPr lang="en-US" altLang="zh-CN" sz="2400" dirty="0">
                <a:solidFill>
                  <a:srgbClr val="000000"/>
                </a:solidFill>
              </a:rPr>
              <a:t>       void disp()</a:t>
            </a:r>
          </a:p>
          <a:p>
            <a:pPr marL="0" lvl="0" indent="0" eaLnBrk="1" hangingPunct="1">
              <a:spcBef>
                <a:spcPct val="0"/>
              </a:spcBef>
              <a:buNone/>
            </a:pPr>
            <a:r>
              <a:rPr lang="en-US" altLang="zh-CN" sz="2400" dirty="0">
                <a:solidFill>
                  <a:srgbClr val="000000"/>
                </a:solidFill>
              </a:rPr>
              <a:t>        </a:t>
            </a:r>
            <a:r>
              <a:rPr lang="en-US" altLang="zh-CN" sz="2400" dirty="0" smtClean="0">
                <a:solidFill>
                  <a:srgbClr val="000000"/>
                </a:solidFill>
              </a:rPr>
              <a:t>{ </a:t>
            </a:r>
            <a:r>
              <a:rPr lang="en-US" altLang="zh-CN" sz="2400" dirty="0">
                <a:solidFill>
                  <a:srgbClr val="000000"/>
                </a:solidFill>
              </a:rPr>
              <a:t>cout&lt;&lt;x*x&lt;&lt;</a:t>
            </a:r>
            <a:r>
              <a:rPr lang="en-US" altLang="zh-CN" sz="2400" dirty="0" err="1">
                <a:solidFill>
                  <a:srgbClr val="000000"/>
                </a:solidFill>
              </a:rPr>
              <a:t>endl</a:t>
            </a:r>
            <a:r>
              <a:rPr lang="en-US" altLang="zh-CN" sz="2400" dirty="0" smtClean="0">
                <a:solidFill>
                  <a:srgbClr val="000000"/>
                </a:solidFill>
              </a:rPr>
              <a:t>;  </a:t>
            </a:r>
            <a:r>
              <a:rPr lang="en-US" altLang="zh-CN" sz="2400" dirty="0">
                <a:solidFill>
                  <a:srgbClr val="000000"/>
                </a:solidFill>
              </a:rPr>
              <a:t>}</a:t>
            </a:r>
          </a:p>
          <a:p>
            <a:pPr marL="0" lvl="0" indent="0" eaLnBrk="1" hangingPunct="1">
              <a:spcBef>
                <a:spcPct val="0"/>
              </a:spcBef>
              <a:buNone/>
            </a:pPr>
            <a:r>
              <a:rPr lang="en-US" altLang="zh-CN" sz="2400" dirty="0">
                <a:solidFill>
                  <a:srgbClr val="000000"/>
                </a:solidFill>
              </a:rPr>
              <a:t>};</a:t>
            </a:r>
          </a:p>
        </p:txBody>
      </p:sp>
      <p:sp>
        <p:nvSpPr>
          <p:cNvPr id="41987" name="Rectangle 5"/>
          <p:cNvSpPr/>
          <p:nvPr/>
        </p:nvSpPr>
        <p:spPr>
          <a:xfrm>
            <a:off x="4527848" y="494679"/>
            <a:ext cx="3311877" cy="6001643"/>
          </a:xfrm>
          <a:prstGeom prst="rect">
            <a:avLst/>
          </a:prstGeom>
          <a:noFill/>
          <a:ln w="12700">
            <a:solidFill>
              <a:srgbClr val="C00000"/>
            </a:solidFill>
          </a:ln>
        </p:spPr>
        <p:txBody>
          <a:bodyPr wrap="square" lIns="0" rIns="0">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a:solidFill>
                  <a:srgbClr val="000000"/>
                </a:solidFill>
              </a:rPr>
              <a:t>class cube: public base</a:t>
            </a:r>
          </a:p>
          <a:p>
            <a:pPr marL="0" lvl="0" indent="0" eaLnBrk="1" hangingPunct="1">
              <a:spcBef>
                <a:spcPct val="0"/>
              </a:spcBef>
              <a:buNone/>
            </a:pPr>
            <a:r>
              <a:rPr lang="en-US" altLang="zh-CN" sz="2400" dirty="0">
                <a:solidFill>
                  <a:srgbClr val="000000"/>
                </a:solidFill>
              </a:rPr>
              <a:t>{public:</a:t>
            </a:r>
          </a:p>
          <a:p>
            <a:pPr marL="0" lvl="0" indent="0" eaLnBrk="1" hangingPunct="1">
              <a:spcBef>
                <a:spcPct val="0"/>
              </a:spcBef>
              <a:buNone/>
            </a:pPr>
            <a:r>
              <a:rPr lang="en-US" altLang="zh-CN" sz="2400" dirty="0">
                <a:solidFill>
                  <a:srgbClr val="000000"/>
                </a:solidFill>
              </a:rPr>
              <a:t>      void disp()</a:t>
            </a:r>
          </a:p>
          <a:p>
            <a:pPr marL="0" lvl="0" indent="0" eaLnBrk="1" hangingPunct="1">
              <a:spcBef>
                <a:spcPct val="0"/>
              </a:spcBef>
              <a:buNone/>
            </a:pPr>
            <a:r>
              <a:rPr lang="en-US" altLang="zh-CN" sz="2400" dirty="0">
                <a:solidFill>
                  <a:srgbClr val="000000"/>
                </a:solidFill>
              </a:rPr>
              <a:t>     {</a:t>
            </a:r>
          </a:p>
          <a:p>
            <a:pPr marL="0" lvl="0" indent="0" eaLnBrk="1" hangingPunct="1">
              <a:spcBef>
                <a:spcPct val="0"/>
              </a:spcBef>
              <a:buNone/>
            </a:pPr>
            <a:r>
              <a:rPr lang="en-US" altLang="zh-CN" sz="2400" dirty="0">
                <a:solidFill>
                  <a:srgbClr val="000000"/>
                </a:solidFill>
              </a:rPr>
              <a:t>       cout&lt;&lt;x*x*x&lt;&lt;endl;</a:t>
            </a:r>
          </a:p>
          <a:p>
            <a:pPr marL="0" lvl="0" indent="0" eaLnBrk="1" hangingPunct="1">
              <a:spcBef>
                <a:spcPct val="0"/>
              </a:spcBef>
              <a:buNone/>
            </a:pPr>
            <a:r>
              <a:rPr lang="en-US" altLang="zh-CN" sz="2400" dirty="0">
                <a:solidFill>
                  <a:srgbClr val="000000"/>
                </a:solidFill>
              </a:rPr>
              <a:t>     }</a:t>
            </a:r>
          </a:p>
          <a:p>
            <a:pPr marL="0" lvl="0" indent="0" eaLnBrk="1" hangingPunct="1">
              <a:spcBef>
                <a:spcPct val="0"/>
              </a:spcBef>
              <a:buNone/>
            </a:pPr>
            <a:r>
              <a:rPr lang="en-US" altLang="zh-CN" sz="2400" dirty="0">
                <a:solidFill>
                  <a:srgbClr val="000000"/>
                </a:solidFill>
              </a:rPr>
              <a:t>};</a:t>
            </a:r>
          </a:p>
          <a:p>
            <a:pPr marL="0" lvl="0" indent="0" eaLnBrk="1" hangingPunct="1">
              <a:spcBef>
                <a:spcPct val="0"/>
              </a:spcBef>
              <a:buNone/>
            </a:pPr>
            <a:r>
              <a:rPr lang="en-US" altLang="zh-CN" sz="2400" dirty="0">
                <a:solidFill>
                  <a:srgbClr val="000000"/>
                </a:solidFill>
              </a:rPr>
              <a:t>class chpow: public base</a:t>
            </a:r>
          </a:p>
          <a:p>
            <a:pPr marL="0" lvl="0" indent="0" eaLnBrk="1" hangingPunct="1">
              <a:spcBef>
                <a:spcPct val="0"/>
              </a:spcBef>
              <a:buNone/>
            </a:pPr>
            <a:r>
              <a:rPr lang="en-US" altLang="zh-CN" sz="2400" dirty="0">
                <a:solidFill>
                  <a:srgbClr val="000000"/>
                </a:solidFill>
              </a:rPr>
              <a:t>{public:</a:t>
            </a:r>
          </a:p>
          <a:p>
            <a:pPr marL="0" lvl="0" indent="0" eaLnBrk="1" hangingPunct="1">
              <a:spcBef>
                <a:spcPct val="0"/>
              </a:spcBef>
              <a:buNone/>
            </a:pPr>
            <a:r>
              <a:rPr lang="en-US" altLang="zh-CN" sz="2400" dirty="0">
                <a:solidFill>
                  <a:srgbClr val="000000"/>
                </a:solidFill>
              </a:rPr>
              <a:t>       void disp()</a:t>
            </a:r>
          </a:p>
          <a:p>
            <a:pPr marL="0" lvl="0" indent="0" eaLnBrk="1" hangingPunct="1">
              <a:spcBef>
                <a:spcPct val="0"/>
              </a:spcBef>
              <a:buNone/>
            </a:pPr>
            <a:r>
              <a:rPr lang="en-US" altLang="zh-CN" sz="2400" dirty="0">
                <a:solidFill>
                  <a:srgbClr val="000000"/>
                </a:solidFill>
              </a:rPr>
              <a:t>      {</a:t>
            </a:r>
          </a:p>
          <a:p>
            <a:pPr marL="0" lvl="0" indent="0" eaLnBrk="1" hangingPunct="1">
              <a:spcBef>
                <a:spcPct val="0"/>
              </a:spcBef>
              <a:buNone/>
            </a:pPr>
            <a:r>
              <a:rPr lang="en-US" altLang="zh-CN" sz="2400" dirty="0">
                <a:solidFill>
                  <a:srgbClr val="000000"/>
                </a:solidFill>
              </a:rPr>
              <a:t>        </a:t>
            </a:r>
            <a:r>
              <a:rPr lang="en-US" altLang="zh-CN" sz="2400" dirty="0" err="1">
                <a:solidFill>
                  <a:srgbClr val="000000"/>
                </a:solidFill>
              </a:rPr>
              <a:t>cout</a:t>
            </a:r>
            <a:r>
              <a:rPr lang="en-US" altLang="zh-CN" sz="2400" dirty="0">
                <a:solidFill>
                  <a:srgbClr val="000000"/>
                </a:solidFill>
              </a:rPr>
              <a:t>&lt;&lt;x*x*x&lt;&lt;</a:t>
            </a:r>
            <a:r>
              <a:rPr lang="en-US" altLang="zh-CN" sz="2400" dirty="0" err="1">
                <a:solidFill>
                  <a:srgbClr val="000000"/>
                </a:solidFill>
              </a:rPr>
              <a:t>endl</a:t>
            </a:r>
            <a:r>
              <a:rPr lang="en-US" altLang="zh-CN" sz="2400" dirty="0">
                <a:solidFill>
                  <a:srgbClr val="000000"/>
                </a:solidFill>
              </a:rPr>
              <a:t>;</a:t>
            </a:r>
          </a:p>
          <a:p>
            <a:pPr marL="0" lvl="0" indent="0" eaLnBrk="1" hangingPunct="1">
              <a:spcBef>
                <a:spcPct val="0"/>
              </a:spcBef>
              <a:buNone/>
            </a:pPr>
            <a:r>
              <a:rPr lang="en-US" altLang="zh-CN" sz="2400" dirty="0" smtClean="0">
                <a:solidFill>
                  <a:srgbClr val="000000"/>
                </a:solidFill>
              </a:rPr>
              <a:t>      </a:t>
            </a:r>
            <a:r>
              <a:rPr lang="en-US" altLang="zh-CN" sz="2400" dirty="0">
                <a:solidFill>
                  <a:srgbClr val="000000"/>
                </a:solidFill>
              </a:rPr>
              <a:t>}</a:t>
            </a:r>
          </a:p>
          <a:p>
            <a:pPr marL="0" lvl="0" indent="0" eaLnBrk="1" hangingPunct="1">
              <a:spcBef>
                <a:spcPct val="0"/>
              </a:spcBef>
              <a:buNone/>
            </a:pPr>
            <a:r>
              <a:rPr lang="en-US" altLang="zh-CN" sz="2400" dirty="0" smtClean="0">
                <a:solidFill>
                  <a:srgbClr val="000000"/>
                </a:solidFill>
              </a:rPr>
              <a:t>};</a:t>
            </a:r>
            <a:endParaRPr lang="en-US" altLang="zh-CN" sz="2400" dirty="0">
              <a:solidFill>
                <a:schemeClr val="bg1"/>
              </a:solidFill>
            </a:endParaRPr>
          </a:p>
          <a:p>
            <a:pPr marL="0" lvl="0" indent="0" eaLnBrk="1" hangingPunct="1">
              <a:spcBef>
                <a:spcPct val="0"/>
              </a:spcBef>
              <a:buNone/>
            </a:pPr>
            <a:endParaRPr lang="en-US" altLang="zh-CN" sz="2400" dirty="0">
              <a:solidFill>
                <a:schemeClr val="bg1"/>
              </a:solidFill>
            </a:endParaRPr>
          </a:p>
          <a:p>
            <a:pPr marL="0" lvl="0" indent="0" eaLnBrk="1" hangingPunct="1">
              <a:spcBef>
                <a:spcPct val="0"/>
              </a:spcBef>
              <a:buNone/>
            </a:pPr>
            <a:endParaRPr lang="en-US" altLang="zh-CN" sz="2400" dirty="0">
              <a:solidFill>
                <a:schemeClr val="bg1"/>
              </a:solidFill>
            </a:endParaRPr>
          </a:p>
        </p:txBody>
      </p:sp>
      <p:sp>
        <p:nvSpPr>
          <p:cNvPr id="41988" name="Rectangle 6"/>
          <p:cNvSpPr/>
          <p:nvPr/>
        </p:nvSpPr>
        <p:spPr>
          <a:xfrm>
            <a:off x="7963054" y="494679"/>
            <a:ext cx="2885474" cy="6370975"/>
          </a:xfrm>
          <a:prstGeom prst="rect">
            <a:avLst/>
          </a:prstGeom>
          <a:noFill/>
          <a:ln w="12700">
            <a:solidFill>
              <a:srgbClr val="C00000"/>
            </a:solid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a:solidFill>
                  <a:srgbClr val="000000"/>
                </a:solidFill>
              </a:rPr>
              <a:t>int main()</a:t>
            </a:r>
          </a:p>
          <a:p>
            <a:pPr marL="0" lvl="0" indent="0" eaLnBrk="1" hangingPunct="1">
              <a:spcBef>
                <a:spcPct val="0"/>
              </a:spcBef>
              <a:buNone/>
            </a:pPr>
            <a:r>
              <a:rPr lang="en-US" altLang="zh-CN" sz="2400" dirty="0" smtClean="0">
                <a:solidFill>
                  <a:srgbClr val="000000"/>
                </a:solidFill>
              </a:rPr>
              <a:t>{base </a:t>
            </a:r>
            <a:r>
              <a:rPr lang="en-US" altLang="zh-CN" sz="2400" dirty="0">
                <a:solidFill>
                  <a:srgbClr val="000000"/>
                </a:solidFill>
              </a:rPr>
              <a:t>*ptr;                 </a:t>
            </a:r>
          </a:p>
          <a:p>
            <a:pPr marL="0" lvl="0" indent="0" eaLnBrk="1" hangingPunct="1">
              <a:spcBef>
                <a:spcPct val="0"/>
              </a:spcBef>
              <a:buNone/>
            </a:pPr>
            <a:r>
              <a:rPr lang="en-US" altLang="zh-CN" sz="2400" dirty="0">
                <a:solidFill>
                  <a:srgbClr val="000000"/>
                </a:solidFill>
              </a:rPr>
              <a:t>  square B; </a:t>
            </a:r>
          </a:p>
          <a:p>
            <a:pPr marL="0" lvl="0" indent="0" eaLnBrk="1" hangingPunct="1">
              <a:spcBef>
                <a:spcPct val="0"/>
              </a:spcBef>
              <a:buNone/>
            </a:pPr>
            <a:r>
              <a:rPr lang="en-US" altLang="zh-CN" sz="2400" dirty="0">
                <a:solidFill>
                  <a:srgbClr val="000000"/>
                </a:solidFill>
              </a:rPr>
              <a:t>  cube C;</a:t>
            </a:r>
          </a:p>
          <a:p>
            <a:pPr marL="0" lvl="0" indent="0" eaLnBrk="1" hangingPunct="1">
              <a:spcBef>
                <a:spcPct val="0"/>
              </a:spcBef>
              <a:buNone/>
            </a:pPr>
            <a:r>
              <a:rPr lang="en-US" altLang="zh-CN" sz="2400" dirty="0">
                <a:solidFill>
                  <a:srgbClr val="000000"/>
                </a:solidFill>
              </a:rPr>
              <a:t>  chpow D;</a:t>
            </a:r>
          </a:p>
          <a:p>
            <a:pPr marL="0" lvl="0" indent="0" eaLnBrk="1" hangingPunct="1">
              <a:spcBef>
                <a:spcPct val="0"/>
              </a:spcBef>
              <a:buNone/>
            </a:pPr>
            <a:r>
              <a:rPr lang="en-US" altLang="zh-CN" sz="2400" dirty="0">
                <a:solidFill>
                  <a:srgbClr val="000000"/>
                </a:solidFill>
              </a:rPr>
              <a:t>   ptr=&amp;B;</a:t>
            </a:r>
          </a:p>
          <a:p>
            <a:pPr marL="0" lvl="0" indent="0" eaLnBrk="1" hangingPunct="1">
              <a:spcBef>
                <a:spcPct val="0"/>
              </a:spcBef>
              <a:buNone/>
            </a:pPr>
            <a:r>
              <a:rPr lang="en-US" altLang="zh-CN" sz="2400" dirty="0">
                <a:solidFill>
                  <a:srgbClr val="000000"/>
                </a:solidFill>
              </a:rPr>
              <a:t>   ptr-&gt;setx(5);</a:t>
            </a:r>
          </a:p>
          <a:p>
            <a:pPr marL="0" lvl="0" indent="0" eaLnBrk="1" hangingPunct="1">
              <a:spcBef>
                <a:spcPct val="0"/>
              </a:spcBef>
              <a:buNone/>
            </a:pPr>
            <a:r>
              <a:rPr lang="en-US" altLang="zh-CN" sz="2400" dirty="0">
                <a:solidFill>
                  <a:srgbClr val="000000"/>
                </a:solidFill>
              </a:rPr>
              <a:t>   ptr-&gt;disp();</a:t>
            </a:r>
          </a:p>
          <a:p>
            <a:pPr marL="0" lvl="0" indent="0" eaLnBrk="1" hangingPunct="1">
              <a:spcBef>
                <a:spcPct val="0"/>
              </a:spcBef>
              <a:buNone/>
            </a:pPr>
            <a:r>
              <a:rPr lang="en-US" altLang="zh-CN" sz="2400" dirty="0">
                <a:solidFill>
                  <a:srgbClr val="000000"/>
                </a:solidFill>
              </a:rPr>
              <a:t>   ptr=&amp;C;</a:t>
            </a:r>
          </a:p>
          <a:p>
            <a:pPr marL="0" lvl="0" indent="0" eaLnBrk="1" hangingPunct="1">
              <a:spcBef>
                <a:spcPct val="0"/>
              </a:spcBef>
              <a:buNone/>
            </a:pPr>
            <a:r>
              <a:rPr lang="en-US" altLang="zh-CN" sz="2400" dirty="0">
                <a:solidFill>
                  <a:srgbClr val="000000"/>
                </a:solidFill>
              </a:rPr>
              <a:t>   ptr-&gt;setx(6);</a:t>
            </a:r>
          </a:p>
          <a:p>
            <a:pPr marL="0" lvl="0" indent="0" eaLnBrk="1" hangingPunct="1">
              <a:spcBef>
                <a:spcPct val="0"/>
              </a:spcBef>
              <a:buNone/>
            </a:pPr>
            <a:r>
              <a:rPr lang="en-US" altLang="zh-CN" sz="2400" dirty="0">
                <a:solidFill>
                  <a:srgbClr val="000000"/>
                </a:solidFill>
              </a:rPr>
              <a:t>   ptr-&gt;disp();</a:t>
            </a:r>
          </a:p>
          <a:p>
            <a:pPr marL="0" lvl="0" indent="0" eaLnBrk="1" hangingPunct="1">
              <a:spcBef>
                <a:spcPct val="0"/>
              </a:spcBef>
              <a:buNone/>
            </a:pPr>
            <a:r>
              <a:rPr lang="en-US" altLang="zh-CN" sz="2400" dirty="0">
                <a:solidFill>
                  <a:srgbClr val="000000"/>
                </a:solidFill>
              </a:rPr>
              <a:t>   ptr=&amp;D;</a:t>
            </a:r>
          </a:p>
          <a:p>
            <a:pPr marL="0" lvl="0" indent="0" eaLnBrk="1" hangingPunct="1">
              <a:spcBef>
                <a:spcPct val="0"/>
              </a:spcBef>
              <a:buNone/>
            </a:pPr>
            <a:r>
              <a:rPr lang="en-US" altLang="zh-CN" sz="2400" dirty="0">
                <a:solidFill>
                  <a:srgbClr val="000000"/>
                </a:solidFill>
              </a:rPr>
              <a:t>   ptr-&gt;setx(3,4);</a:t>
            </a:r>
          </a:p>
          <a:p>
            <a:pPr marL="0" lvl="0" indent="0" eaLnBrk="1" hangingPunct="1">
              <a:spcBef>
                <a:spcPct val="0"/>
              </a:spcBef>
              <a:buNone/>
            </a:pPr>
            <a:r>
              <a:rPr lang="en-US" altLang="zh-CN" sz="2400" dirty="0">
                <a:solidFill>
                  <a:srgbClr val="000000"/>
                </a:solidFill>
              </a:rPr>
              <a:t>   ptr-&gt;</a:t>
            </a:r>
            <a:r>
              <a:rPr lang="en-US" altLang="zh-CN" sz="2400" dirty="0" err="1">
                <a:solidFill>
                  <a:srgbClr val="000000"/>
                </a:solidFill>
              </a:rPr>
              <a:t>disp</a:t>
            </a:r>
            <a:r>
              <a:rPr lang="en-US" altLang="zh-CN" sz="2400" dirty="0" smtClean="0">
                <a:solidFill>
                  <a:srgbClr val="000000"/>
                </a:solidFill>
              </a:rPr>
              <a:t>();</a:t>
            </a:r>
          </a:p>
          <a:p>
            <a:pPr marL="0" lvl="0" indent="0" eaLnBrk="1" hangingPunct="1">
              <a:spcBef>
                <a:spcPct val="0"/>
              </a:spcBef>
              <a:buNone/>
            </a:pPr>
            <a:r>
              <a:rPr lang="en-US" altLang="zh-CN" sz="2400" dirty="0">
                <a:solidFill>
                  <a:srgbClr val="000000"/>
                </a:solidFill>
              </a:rPr>
              <a:t> </a:t>
            </a:r>
            <a:r>
              <a:rPr lang="en-US" altLang="zh-CN" sz="2400" dirty="0" smtClean="0">
                <a:solidFill>
                  <a:srgbClr val="000000"/>
                </a:solidFill>
              </a:rPr>
              <a:t>  system</a:t>
            </a:r>
            <a:r>
              <a:rPr lang="en-US" altLang="zh-CN" sz="2400" dirty="0">
                <a:solidFill>
                  <a:srgbClr val="000000"/>
                </a:solidFill>
              </a:rPr>
              <a:t>("pause");</a:t>
            </a:r>
          </a:p>
          <a:p>
            <a:pPr marL="0" lvl="0" indent="0" eaLnBrk="1" hangingPunct="1">
              <a:spcBef>
                <a:spcPct val="0"/>
              </a:spcBef>
              <a:buNone/>
            </a:pPr>
            <a:r>
              <a:rPr lang="en-US" altLang="zh-CN" sz="2400" dirty="0">
                <a:solidFill>
                  <a:srgbClr val="000000"/>
                </a:solidFill>
              </a:rPr>
              <a:t>  </a:t>
            </a:r>
            <a:r>
              <a:rPr lang="en-US" altLang="zh-CN" sz="2400" dirty="0" smtClean="0">
                <a:solidFill>
                  <a:srgbClr val="000000"/>
                </a:solidFill>
              </a:rPr>
              <a:t> return </a:t>
            </a:r>
            <a:r>
              <a:rPr lang="en-US" altLang="zh-CN" sz="2400" dirty="0">
                <a:solidFill>
                  <a:srgbClr val="000000"/>
                </a:solidFill>
              </a:rPr>
              <a:t>0;</a:t>
            </a:r>
          </a:p>
          <a:p>
            <a:pPr marL="0" lvl="0" indent="0" eaLnBrk="1" hangingPunct="1">
              <a:spcBef>
                <a:spcPct val="0"/>
              </a:spcBef>
              <a:buNone/>
            </a:pPr>
            <a:r>
              <a:rPr lang="en-US" altLang="zh-CN" sz="2400" dirty="0">
                <a:solidFill>
                  <a:srgbClr val="000000"/>
                </a:solidFill>
              </a:rPr>
              <a:t> </a:t>
            </a:r>
            <a:r>
              <a:rPr lang="en-US" altLang="zh-CN" sz="2400" dirty="0" smtClean="0">
                <a:solidFill>
                  <a:srgbClr val="000000"/>
                </a:solidFill>
              </a:rPr>
              <a:t>}</a:t>
            </a:r>
            <a:endParaRPr lang="en-US" altLang="zh-CN" sz="2400" dirty="0">
              <a:solidFill>
                <a:schemeClr val="bg1"/>
              </a:solidFill>
            </a:endParaRPr>
          </a:p>
        </p:txBody>
      </p:sp>
      <p:sp>
        <p:nvSpPr>
          <p:cNvPr id="10" name="Text Box 5"/>
          <p:cNvSpPr txBox="1"/>
          <p:nvPr/>
        </p:nvSpPr>
        <p:spPr>
          <a:xfrm>
            <a:off x="119336" y="0"/>
            <a:ext cx="6477000" cy="46037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solidFill>
                  <a:srgbClr val="000000"/>
                </a:solidFill>
                <a:latin typeface="等线" panose="02010600030101010101" pitchFamily="2" charset="-122"/>
                <a:ea typeface="等线" panose="02010600030101010101" pitchFamily="2" charset="-122"/>
              </a:rPr>
              <a:t>[</a:t>
            </a:r>
            <a:r>
              <a:rPr lang="zh-CN" altLang="en-US" sz="2400" dirty="0" smtClean="0">
                <a:solidFill>
                  <a:srgbClr val="000000"/>
                </a:solidFill>
                <a:latin typeface="等线" panose="02010600030101010101" pitchFamily="2" charset="-122"/>
                <a:ea typeface="等线" panose="02010600030101010101" pitchFamily="2" charset="-122"/>
              </a:rPr>
              <a:t>例</a:t>
            </a:r>
            <a:r>
              <a:rPr lang="en-US" altLang="zh-CN" sz="2400" dirty="0" smtClean="0">
                <a:solidFill>
                  <a:srgbClr val="000000"/>
                </a:solidFill>
                <a:latin typeface="等线" panose="02010600030101010101" pitchFamily="2" charset="-122"/>
                <a:ea typeface="等线" panose="02010600030101010101" pitchFamily="2" charset="-122"/>
              </a:rPr>
              <a:t>9.18]</a:t>
            </a:r>
            <a:r>
              <a:rPr lang="zh-CN" altLang="en-US" sz="2400" dirty="0">
                <a:solidFill>
                  <a:srgbClr val="000000"/>
                </a:solidFill>
                <a:latin typeface="等线" panose="02010600030101010101" pitchFamily="2" charset="-122"/>
                <a:ea typeface="等线" panose="02010600030101010101" pitchFamily="2" charset="-122"/>
              </a:rPr>
              <a:t>抽象类示例程序</a:t>
            </a:r>
          </a:p>
        </p:txBody>
      </p:sp>
      <p:sp>
        <p:nvSpPr>
          <p:cNvPr id="11" name="云形标注 10"/>
          <p:cNvSpPr/>
          <p:nvPr/>
        </p:nvSpPr>
        <p:spPr bwMode="auto">
          <a:xfrm>
            <a:off x="9554127" y="1200766"/>
            <a:ext cx="2323473" cy="595613"/>
          </a:xfrm>
          <a:prstGeom prst="cloudCallout">
            <a:avLst>
              <a:gd name="adj1" fmla="val -62800"/>
              <a:gd name="adj2" fmla="val -46278"/>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algn="ctr" eaLnBrk="1" hangingPunct="1"/>
            <a:r>
              <a:rPr lang="zh-CN" altLang="en-US" sz="2000" b="0" dirty="0" smtClean="0">
                <a:solidFill>
                  <a:srgbClr val="000000"/>
                </a:solidFill>
                <a:latin typeface="等线" panose="02010600030101010101" pitchFamily="2" charset="-122"/>
                <a:ea typeface="等线" panose="02010600030101010101" pitchFamily="2" charset="-122"/>
              </a:rPr>
              <a:t>定义一个抽象类指针</a:t>
            </a:r>
            <a:endParaRPr lang="zh-CN" altLang="en-US" sz="2000" b="0" dirty="0">
              <a:solidFill>
                <a:srgbClr val="000000"/>
              </a:solidFill>
              <a:latin typeface="等线" panose="02010600030101010101" pitchFamily="2" charset="-122"/>
              <a:ea typeface="等线" panose="02010600030101010101" pitchFamily="2" charset="-122"/>
            </a:endParaRPr>
          </a:p>
        </p:txBody>
      </p:sp>
      <p:sp>
        <p:nvSpPr>
          <p:cNvPr id="12" name="云形标注 11"/>
          <p:cNvSpPr/>
          <p:nvPr/>
        </p:nvSpPr>
        <p:spPr bwMode="auto">
          <a:xfrm>
            <a:off x="9902815" y="3356992"/>
            <a:ext cx="2673905" cy="1512168"/>
          </a:xfrm>
          <a:prstGeom prst="cloudCallout">
            <a:avLst>
              <a:gd name="adj1" fmla="val -65161"/>
              <a:gd name="adj2" fmla="val 47824"/>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eaLnBrk="1" hangingPunct="1"/>
            <a:r>
              <a:rPr lang="zh-CN" altLang="en-US" sz="2000" b="0" dirty="0">
                <a:solidFill>
                  <a:srgbClr val="000000"/>
                </a:solidFill>
                <a:ea typeface="等线" panose="02010600030101010101" pitchFamily="2" charset="-122"/>
              </a:rPr>
              <a:t>抽象类指针指向</a:t>
            </a:r>
            <a:r>
              <a:rPr lang="zh-CN" altLang="en-US" sz="2000" b="0" dirty="0" smtClean="0">
                <a:solidFill>
                  <a:srgbClr val="000000"/>
                </a:solidFill>
                <a:ea typeface="等线" panose="02010600030101010101" pitchFamily="2" charset="-122"/>
              </a:rPr>
              <a:t>不同派生</a:t>
            </a:r>
            <a:r>
              <a:rPr lang="zh-CN" altLang="en-US" sz="2000" b="0" dirty="0">
                <a:solidFill>
                  <a:srgbClr val="000000"/>
                </a:solidFill>
                <a:ea typeface="等线" panose="02010600030101010101" pitchFamily="2" charset="-122"/>
              </a:rPr>
              <a:t>类对象</a:t>
            </a:r>
            <a:r>
              <a:rPr lang="en-US" altLang="zh-CN" sz="2000" b="0" dirty="0">
                <a:solidFill>
                  <a:srgbClr val="000000"/>
                </a:solidFill>
                <a:ea typeface="等线" panose="02010600030101010101" pitchFamily="2" charset="-122"/>
              </a:rPr>
              <a:t>B</a:t>
            </a:r>
            <a:r>
              <a:rPr lang="zh-CN" altLang="en-US" sz="2000" b="0" dirty="0">
                <a:solidFill>
                  <a:srgbClr val="000000"/>
                </a:solidFill>
                <a:ea typeface="等线" panose="02010600030101010101" pitchFamily="2" charset="-122"/>
              </a:rPr>
              <a:t>、</a:t>
            </a:r>
            <a:r>
              <a:rPr lang="en-US" altLang="zh-CN" sz="2000" b="0" dirty="0">
                <a:solidFill>
                  <a:srgbClr val="000000"/>
                </a:solidFill>
                <a:ea typeface="等线" panose="02010600030101010101" pitchFamily="2" charset="-122"/>
              </a:rPr>
              <a:t>C</a:t>
            </a:r>
            <a:r>
              <a:rPr lang="zh-CN" altLang="en-US" sz="2000" b="0" dirty="0">
                <a:solidFill>
                  <a:srgbClr val="000000"/>
                </a:solidFill>
                <a:ea typeface="等线" panose="02010600030101010101" pitchFamily="2" charset="-122"/>
              </a:rPr>
              <a:t>、</a:t>
            </a:r>
            <a:r>
              <a:rPr lang="en-US" altLang="zh-CN" sz="2000" b="0" dirty="0">
                <a:solidFill>
                  <a:srgbClr val="000000"/>
                </a:solidFill>
                <a:ea typeface="等线" panose="02010600030101010101" pitchFamily="2" charset="-122"/>
              </a:rPr>
              <a:t>D</a:t>
            </a:r>
            <a:r>
              <a:rPr lang="zh-CN" altLang="en-US" sz="2000" b="0" dirty="0">
                <a:solidFill>
                  <a:srgbClr val="000000"/>
                </a:solidFill>
                <a:ea typeface="等线" panose="02010600030101010101" pitchFamily="2" charset="-122"/>
              </a:rPr>
              <a:t>，实现多态性</a:t>
            </a:r>
          </a:p>
        </p:txBody>
      </p:sp>
      <p:pic>
        <p:nvPicPr>
          <p:cNvPr id="2" name="图片 1"/>
          <p:cNvPicPr>
            <a:picLocks noChangeAspect="1"/>
          </p:cNvPicPr>
          <p:nvPr/>
        </p:nvPicPr>
        <p:blipFill>
          <a:blip r:embed="rId2"/>
          <a:stretch>
            <a:fillRect/>
          </a:stretch>
        </p:blipFill>
        <p:spPr>
          <a:xfrm>
            <a:off x="5136131" y="5157192"/>
            <a:ext cx="2826923" cy="16137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框 1"/>
          <p:cNvSpPr txBox="1"/>
          <p:nvPr/>
        </p:nvSpPr>
        <p:spPr>
          <a:xfrm>
            <a:off x="407368" y="764704"/>
            <a:ext cx="4751387" cy="6000750"/>
          </a:xfrm>
          <a:prstGeom prst="rect">
            <a:avLst/>
          </a:prstGeom>
          <a:noFill/>
          <a:ln w="9525" cap="flat" cmpd="sng">
            <a:solidFill>
              <a:srgbClr val="C0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dirty="0">
                <a:solidFill>
                  <a:srgbClr val="000000"/>
                </a:solidFill>
              </a:rPr>
              <a:t>void fun(base *ptr,int x,int y=0)</a:t>
            </a:r>
          </a:p>
          <a:p>
            <a:pPr marL="0" lvl="0" indent="0">
              <a:spcBef>
                <a:spcPct val="0"/>
              </a:spcBef>
              <a:buNone/>
            </a:pPr>
            <a:r>
              <a:rPr lang="en-US" altLang="zh-CN" sz="2400" dirty="0">
                <a:solidFill>
                  <a:srgbClr val="000000"/>
                </a:solidFill>
              </a:rPr>
              <a:t>{</a:t>
            </a:r>
          </a:p>
          <a:p>
            <a:pPr marL="0" lvl="0" indent="0">
              <a:spcBef>
                <a:spcPct val="0"/>
              </a:spcBef>
              <a:buNone/>
            </a:pPr>
            <a:r>
              <a:rPr lang="en-US" altLang="zh-CN" sz="2400" dirty="0">
                <a:solidFill>
                  <a:srgbClr val="000000"/>
                </a:solidFill>
              </a:rPr>
              <a:t>	ptr-&gt;setx(x,y);</a:t>
            </a:r>
          </a:p>
          <a:p>
            <a:pPr marL="0" lvl="0" indent="0">
              <a:spcBef>
                <a:spcPct val="0"/>
              </a:spcBef>
              <a:buNone/>
            </a:pPr>
            <a:r>
              <a:rPr lang="en-US" altLang="zh-CN" sz="2400" dirty="0">
                <a:solidFill>
                  <a:srgbClr val="000000"/>
                </a:solidFill>
              </a:rPr>
              <a:t>	ptr-&gt;disp();</a:t>
            </a:r>
          </a:p>
          <a:p>
            <a:pPr marL="0" lvl="0" indent="0">
              <a:spcBef>
                <a:spcPct val="0"/>
              </a:spcBef>
              <a:buNone/>
            </a:pPr>
            <a:r>
              <a:rPr lang="en-US" altLang="zh-CN" sz="2400" dirty="0">
                <a:solidFill>
                  <a:srgbClr val="000000"/>
                </a:solidFill>
              </a:rPr>
              <a:t>}</a:t>
            </a:r>
          </a:p>
          <a:p>
            <a:pPr marL="0" lvl="0" indent="0">
              <a:spcBef>
                <a:spcPct val="0"/>
              </a:spcBef>
              <a:buNone/>
            </a:pPr>
            <a:r>
              <a:rPr lang="en-US" altLang="zh-CN" sz="2400" dirty="0">
                <a:solidFill>
                  <a:srgbClr val="000000"/>
                </a:solidFill>
              </a:rPr>
              <a:t>int main()</a:t>
            </a:r>
          </a:p>
          <a:p>
            <a:pPr marL="0" lvl="0" indent="0">
              <a:spcBef>
                <a:spcPct val="0"/>
              </a:spcBef>
              <a:buNone/>
            </a:pPr>
            <a:r>
              <a:rPr lang="en-US" altLang="zh-CN" sz="2400" dirty="0">
                <a:solidFill>
                  <a:srgbClr val="000000"/>
                </a:solidFill>
              </a:rPr>
              <a:t>{</a:t>
            </a:r>
          </a:p>
          <a:p>
            <a:pPr marL="0" lvl="0" indent="0">
              <a:spcBef>
                <a:spcPct val="0"/>
              </a:spcBef>
              <a:buNone/>
            </a:pPr>
            <a:r>
              <a:rPr lang="en-US" altLang="zh-CN" sz="2400" dirty="0">
                <a:solidFill>
                  <a:srgbClr val="000000"/>
                </a:solidFill>
              </a:rPr>
              <a:t>	square B;</a:t>
            </a:r>
          </a:p>
          <a:p>
            <a:pPr marL="0" lvl="0" indent="0">
              <a:spcBef>
                <a:spcPct val="0"/>
              </a:spcBef>
              <a:buNone/>
            </a:pPr>
            <a:r>
              <a:rPr lang="en-US" altLang="zh-CN" sz="2400" dirty="0">
                <a:solidFill>
                  <a:srgbClr val="000000"/>
                </a:solidFill>
              </a:rPr>
              <a:t>	cube C;</a:t>
            </a:r>
          </a:p>
          <a:p>
            <a:pPr marL="0" lvl="0" indent="0">
              <a:spcBef>
                <a:spcPct val="0"/>
              </a:spcBef>
              <a:buNone/>
            </a:pPr>
            <a:r>
              <a:rPr lang="en-US" altLang="zh-CN" sz="2400" dirty="0">
                <a:solidFill>
                  <a:srgbClr val="000000"/>
                </a:solidFill>
              </a:rPr>
              <a:t>	chpow D;</a:t>
            </a:r>
          </a:p>
          <a:p>
            <a:pPr marL="0" lvl="0" indent="0">
              <a:spcBef>
                <a:spcPct val="0"/>
              </a:spcBef>
              <a:buNone/>
            </a:pPr>
            <a:r>
              <a:rPr lang="en-US" altLang="zh-CN" sz="2400" dirty="0">
                <a:solidFill>
                  <a:srgbClr val="000000"/>
                </a:solidFill>
              </a:rPr>
              <a:t>	fun(&amp;B, 5);</a:t>
            </a:r>
          </a:p>
          <a:p>
            <a:pPr marL="0" lvl="0" indent="0">
              <a:spcBef>
                <a:spcPct val="0"/>
              </a:spcBef>
              <a:buNone/>
            </a:pPr>
            <a:r>
              <a:rPr lang="en-US" altLang="zh-CN" sz="2400" dirty="0">
                <a:solidFill>
                  <a:srgbClr val="000000"/>
                </a:solidFill>
              </a:rPr>
              <a:t>	fun(&amp;C, 6);</a:t>
            </a:r>
          </a:p>
          <a:p>
            <a:pPr marL="0" lvl="0" indent="0">
              <a:spcBef>
                <a:spcPct val="0"/>
              </a:spcBef>
              <a:buNone/>
            </a:pPr>
            <a:r>
              <a:rPr lang="en-US" altLang="zh-CN" sz="2400" dirty="0">
                <a:solidFill>
                  <a:srgbClr val="000000"/>
                </a:solidFill>
              </a:rPr>
              <a:t>	fun(&amp;D, 3, 4);</a:t>
            </a:r>
          </a:p>
          <a:p>
            <a:pPr marL="0" lvl="0" indent="0">
              <a:spcBef>
                <a:spcPct val="0"/>
              </a:spcBef>
              <a:buNone/>
            </a:pPr>
            <a:r>
              <a:rPr lang="en-US" altLang="zh-CN" sz="2400" dirty="0">
                <a:solidFill>
                  <a:srgbClr val="000000"/>
                </a:solidFill>
              </a:rPr>
              <a:t>	system("pause");</a:t>
            </a:r>
          </a:p>
          <a:p>
            <a:pPr marL="0" lvl="0" indent="0">
              <a:spcBef>
                <a:spcPct val="0"/>
              </a:spcBef>
              <a:buNone/>
            </a:pPr>
            <a:r>
              <a:rPr lang="en-US" altLang="zh-CN" sz="2400" dirty="0">
                <a:solidFill>
                  <a:srgbClr val="000000"/>
                </a:solidFill>
              </a:rPr>
              <a:t>	return 0;</a:t>
            </a:r>
          </a:p>
          <a:p>
            <a:pPr marL="0" lvl="0" indent="0">
              <a:spcBef>
                <a:spcPct val="0"/>
              </a:spcBef>
              <a:buNone/>
            </a:pPr>
            <a:r>
              <a:rPr lang="en-US" altLang="zh-CN" sz="2400" dirty="0">
                <a:solidFill>
                  <a:srgbClr val="000000"/>
                </a:solidFill>
              </a:rPr>
              <a:t>}</a:t>
            </a:r>
          </a:p>
        </p:txBody>
      </p:sp>
      <p:sp>
        <p:nvSpPr>
          <p:cNvPr id="2" name="文本框 1"/>
          <p:cNvSpPr txBox="1"/>
          <p:nvPr/>
        </p:nvSpPr>
        <p:spPr>
          <a:xfrm>
            <a:off x="376952" y="116632"/>
            <a:ext cx="5039419" cy="461665"/>
          </a:xfrm>
          <a:prstGeom prst="rect">
            <a:avLst/>
          </a:prstGeom>
          <a:noFill/>
        </p:spPr>
        <p:txBody>
          <a:bodyPr wrap="square" rtlCol="0">
            <a:spAutoFit/>
          </a:bodyPr>
          <a:lstStyle/>
          <a:p>
            <a:r>
              <a:rPr lang="zh-CN" altLang="en-US" b="0" dirty="0" smtClean="0">
                <a:solidFill>
                  <a:srgbClr val="C00000"/>
                </a:solidFill>
                <a:latin typeface="等线" panose="02010600030101010101" pitchFamily="2" charset="-122"/>
                <a:ea typeface="等线" panose="02010600030101010101" pitchFamily="2" charset="-122"/>
              </a:rPr>
              <a:t>思考：</a:t>
            </a:r>
            <a:r>
              <a:rPr lang="zh-CN" altLang="en-US" b="0" dirty="0" smtClean="0">
                <a:solidFill>
                  <a:srgbClr val="000000"/>
                </a:solidFill>
                <a:latin typeface="等线" panose="02010600030101010101" pitchFamily="2" charset="-122"/>
                <a:ea typeface="等线" panose="02010600030101010101" pitchFamily="2" charset="-122"/>
              </a:rPr>
              <a:t>如何简化主程序？</a:t>
            </a:r>
            <a:endParaRPr lang="zh-CN" altLang="en-US" b="0" dirty="0">
              <a:solidFill>
                <a:srgbClr val="000000"/>
              </a:solidFill>
              <a:latin typeface="等线" panose="02010600030101010101" pitchFamily="2" charset="-122"/>
              <a:ea typeface="等线" panose="02010600030101010101" pitchFamily="2" charset="-122"/>
            </a:endParaRPr>
          </a:p>
        </p:txBody>
      </p:sp>
      <p:sp>
        <p:nvSpPr>
          <p:cNvPr id="5" name="云形标注 4"/>
          <p:cNvSpPr/>
          <p:nvPr/>
        </p:nvSpPr>
        <p:spPr bwMode="auto">
          <a:xfrm>
            <a:off x="5879976" y="1772816"/>
            <a:ext cx="3240360" cy="1368152"/>
          </a:xfrm>
          <a:prstGeom prst="cloudCallout">
            <a:avLst>
              <a:gd name="adj1" fmla="val -111117"/>
              <a:gd name="adj2" fmla="val -68333"/>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eaLnBrk="1" hangingPunct="1"/>
            <a:r>
              <a:rPr lang="zh-CN" altLang="en-US" sz="2000" b="0" dirty="0" smtClean="0">
                <a:solidFill>
                  <a:srgbClr val="000000"/>
                </a:solidFill>
                <a:latin typeface="等线" panose="02010600030101010101" pitchFamily="2" charset="-122"/>
                <a:ea typeface="等线" panose="02010600030101010101" pitchFamily="2" charset="-122"/>
              </a:rPr>
              <a:t>增加</a:t>
            </a:r>
            <a:r>
              <a:rPr lang="en-US" altLang="zh-CN" sz="2000" b="0" dirty="0" smtClean="0">
                <a:solidFill>
                  <a:srgbClr val="000000"/>
                </a:solidFill>
                <a:latin typeface="等线" panose="02010600030101010101" pitchFamily="2" charset="-122"/>
                <a:ea typeface="等线" panose="02010600030101010101" pitchFamily="2" charset="-122"/>
              </a:rPr>
              <a:t>fun</a:t>
            </a:r>
            <a:r>
              <a:rPr lang="zh-CN" altLang="en-US" sz="2000" b="0" dirty="0">
                <a:solidFill>
                  <a:srgbClr val="000000"/>
                </a:solidFill>
                <a:latin typeface="等线" panose="02010600030101010101" pitchFamily="2" charset="-122"/>
                <a:ea typeface="等线" panose="02010600030101010101" pitchFamily="2" charset="-122"/>
              </a:rPr>
              <a:t>函数，主函数可以更简洁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0"/>
                                        </p:tgtEl>
                                        <p:attrNameLst>
                                          <p:attrName>style.visibility</p:attrName>
                                        </p:attrNameLst>
                                      </p:cBhvr>
                                      <p:to>
                                        <p:strVal val="visible"/>
                                      </p:to>
                                    </p:set>
                                    <p:anim calcmode="lin" valueType="num">
                                      <p:cBhvr additive="base">
                                        <p:cTn id="7" dur="500" fill="hold"/>
                                        <p:tgtEl>
                                          <p:spTgt spid="43010"/>
                                        </p:tgtEl>
                                        <p:attrNameLst>
                                          <p:attrName>ppt_x</p:attrName>
                                        </p:attrNameLst>
                                      </p:cBhvr>
                                      <p:tavLst>
                                        <p:tav tm="0">
                                          <p:val>
                                            <p:strVal val="#ppt_x"/>
                                          </p:val>
                                        </p:tav>
                                        <p:tav tm="100000">
                                          <p:val>
                                            <p:strVal val="#ppt_x"/>
                                          </p:val>
                                        </p:tav>
                                      </p:tavLst>
                                    </p:anim>
                                    <p:anim calcmode="lin" valueType="num">
                                      <p:cBhvr additive="base">
                                        <p:cTn id="8" dur="500" fill="hold"/>
                                        <p:tgtEl>
                                          <p:spTgt spid="430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nimBg="1"/>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Text Box 309"/>
          <p:cNvSpPr txBox="1"/>
          <p:nvPr/>
        </p:nvSpPr>
        <p:spPr>
          <a:xfrm>
            <a:off x="16400" y="692696"/>
            <a:ext cx="10904136" cy="3342453"/>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indent="0">
              <a:buNone/>
            </a:pPr>
            <a:r>
              <a:rPr lang="en-US" altLang="zh-CN" sz="2400" dirty="0">
                <a:solidFill>
                  <a:srgbClr val="000000"/>
                </a:solidFill>
                <a:latin typeface="等线" panose="02010600030101010101" pitchFamily="2" charset="-122"/>
                <a:ea typeface="等线" panose="02010600030101010101" pitchFamily="2" charset="-122"/>
              </a:rPr>
              <a:t>[</a:t>
            </a:r>
            <a:r>
              <a:rPr lang="zh-CN" altLang="en-US" sz="2400" dirty="0" smtClean="0">
                <a:solidFill>
                  <a:srgbClr val="000000"/>
                </a:solidFill>
                <a:latin typeface="等线" panose="02010600030101010101" pitchFamily="2" charset="-122"/>
                <a:ea typeface="等线" panose="02010600030101010101" pitchFamily="2" charset="-122"/>
              </a:rPr>
              <a:t>例</a:t>
            </a:r>
            <a:r>
              <a:rPr lang="en-US" altLang="zh-CN" sz="2400" dirty="0" smtClean="0">
                <a:solidFill>
                  <a:srgbClr val="000000"/>
                </a:solidFill>
                <a:latin typeface="等线" panose="02010600030101010101" pitchFamily="2" charset="-122"/>
                <a:ea typeface="等线" panose="02010600030101010101" pitchFamily="2" charset="-122"/>
              </a:rPr>
              <a:t>9.19]</a:t>
            </a:r>
            <a:r>
              <a:rPr lang="zh-CN" altLang="zh-CN" sz="2400" dirty="0">
                <a:solidFill>
                  <a:srgbClr val="000000"/>
                </a:solidFill>
                <a:latin typeface="等线" panose="02010600030101010101" pitchFamily="2" charset="-122"/>
                <a:ea typeface="等线" panose="02010600030101010101" pitchFamily="2" charset="-122"/>
              </a:rPr>
              <a:t>定义日期类</a:t>
            </a:r>
            <a:r>
              <a:rPr lang="en-US" altLang="zh-CN" sz="2400" dirty="0">
                <a:solidFill>
                  <a:srgbClr val="000000"/>
                </a:solidFill>
                <a:latin typeface="等线" panose="02010600030101010101" pitchFamily="2" charset="-122"/>
                <a:ea typeface="等线" panose="02010600030101010101" pitchFamily="2" charset="-122"/>
              </a:rPr>
              <a:t>Date</a:t>
            </a:r>
            <a:r>
              <a:rPr lang="zh-CN" altLang="zh-CN" sz="2400" dirty="0">
                <a:solidFill>
                  <a:srgbClr val="000000"/>
                </a:solidFill>
                <a:latin typeface="等线" panose="02010600030101010101" pitchFamily="2" charset="-122"/>
                <a:ea typeface="等线" panose="02010600030101010101" pitchFamily="2" charset="-122"/>
              </a:rPr>
              <a:t>，包含年、月、日三个数据成员，还包括“求某日期后一天”的成员函数以及“输出日期”的成员函数。</a:t>
            </a:r>
          </a:p>
          <a:p>
            <a:pPr marL="0" indent="0">
              <a:buNone/>
            </a:pPr>
            <a:r>
              <a:rPr lang="zh-CN" altLang="zh-CN" sz="2400" dirty="0">
                <a:solidFill>
                  <a:srgbClr val="000000"/>
                </a:solidFill>
                <a:latin typeface="等线" panose="02010600030101010101" pitchFamily="2" charset="-122"/>
                <a:ea typeface="等线" panose="02010600030101010101" pitchFamily="2" charset="-122"/>
              </a:rPr>
              <a:t>分析</a:t>
            </a:r>
            <a:r>
              <a:rPr lang="zh-CN" altLang="zh-CN" sz="2400" dirty="0" smtClean="0">
                <a:solidFill>
                  <a:srgbClr val="000000"/>
                </a:solidFill>
                <a:latin typeface="等线" panose="02010600030101010101" pitchFamily="2" charset="-122"/>
                <a:ea typeface="等线" panose="02010600030101010101" pitchFamily="2" charset="-122"/>
              </a:rPr>
              <a:t>：</a:t>
            </a:r>
            <a:endParaRPr lang="en-US" altLang="zh-CN" sz="2400" dirty="0" smtClean="0">
              <a:solidFill>
                <a:srgbClr val="000000"/>
              </a:solidFill>
              <a:latin typeface="等线" panose="02010600030101010101" pitchFamily="2" charset="-122"/>
              <a:ea typeface="等线" panose="02010600030101010101" pitchFamily="2" charset="-122"/>
            </a:endParaRPr>
          </a:p>
          <a:p>
            <a:pPr>
              <a:buClr>
                <a:srgbClr val="C00000"/>
              </a:buClr>
              <a:buFont typeface="Wingdings" panose="05000000000000000000" pitchFamily="2" charset="2"/>
              <a:buChar char="Ø"/>
            </a:pPr>
            <a:r>
              <a:rPr lang="zh-CN" altLang="en-US" sz="2400" dirty="0" smtClean="0">
                <a:solidFill>
                  <a:srgbClr val="000000"/>
                </a:solidFill>
                <a:latin typeface="等线" panose="02010600030101010101" pitchFamily="2" charset="-122"/>
                <a:ea typeface="等线" panose="02010600030101010101" pitchFamily="2" charset="-122"/>
              </a:rPr>
              <a:t>“</a:t>
            </a:r>
            <a:r>
              <a:rPr lang="zh-CN" altLang="zh-CN" sz="2400" dirty="0">
                <a:solidFill>
                  <a:srgbClr val="000000"/>
                </a:solidFill>
                <a:latin typeface="等线" panose="02010600030101010101" pitchFamily="2" charset="-122"/>
                <a:ea typeface="等线" panose="02010600030101010101" pitchFamily="2" charset="-122"/>
              </a:rPr>
              <a:t>求某日后一天</a:t>
            </a:r>
            <a:r>
              <a:rPr lang="zh-CN" altLang="en-US" sz="2400" dirty="0" smtClean="0">
                <a:solidFill>
                  <a:srgbClr val="000000"/>
                </a:solidFill>
                <a:latin typeface="等线" panose="02010600030101010101" pitchFamily="2" charset="-122"/>
                <a:ea typeface="等线" panose="02010600030101010101" pitchFamily="2" charset="-122"/>
              </a:rPr>
              <a:t>”</a:t>
            </a:r>
            <a:r>
              <a:rPr lang="zh-CN" altLang="zh-CN" sz="2400" dirty="0" smtClean="0">
                <a:solidFill>
                  <a:srgbClr val="000000"/>
                </a:solidFill>
                <a:latin typeface="等线" panose="02010600030101010101" pitchFamily="2" charset="-122"/>
                <a:ea typeface="等线" panose="02010600030101010101" pitchFamily="2" charset="-122"/>
              </a:rPr>
              <a:t> 的</a:t>
            </a:r>
            <a:r>
              <a:rPr lang="zh-CN" altLang="en-US" sz="2400" dirty="0" smtClean="0">
                <a:solidFill>
                  <a:srgbClr val="000000"/>
                </a:solidFill>
                <a:latin typeface="等线" panose="02010600030101010101" pitchFamily="2" charset="-122"/>
                <a:ea typeface="等线" panose="02010600030101010101" pitchFamily="2" charset="-122"/>
              </a:rPr>
              <a:t>结果为</a:t>
            </a:r>
            <a:r>
              <a:rPr lang="en-US" altLang="zh-CN" sz="2400" dirty="0">
                <a:solidFill>
                  <a:srgbClr val="000000"/>
                </a:solidFill>
                <a:latin typeface="等线" panose="02010600030101010101" pitchFamily="2" charset="-122"/>
                <a:ea typeface="等线" panose="02010600030101010101" pitchFamily="2" charset="-122"/>
              </a:rPr>
              <a:t>Date </a:t>
            </a:r>
            <a:r>
              <a:rPr lang="zh-CN" altLang="en-US" sz="2400" dirty="0" smtClean="0">
                <a:solidFill>
                  <a:srgbClr val="000000"/>
                </a:solidFill>
                <a:latin typeface="等线" panose="02010600030101010101" pitchFamily="2" charset="-122"/>
                <a:ea typeface="等线" panose="02010600030101010101" pitchFamily="2" charset="-122"/>
              </a:rPr>
              <a:t>类型</a:t>
            </a:r>
            <a:r>
              <a:rPr lang="zh-CN" altLang="zh-CN" sz="2400" dirty="0" smtClean="0">
                <a:solidFill>
                  <a:srgbClr val="000000"/>
                </a:solidFill>
                <a:latin typeface="等线" panose="02010600030101010101" pitchFamily="2" charset="-122"/>
                <a:ea typeface="等线" panose="02010600030101010101" pitchFamily="2" charset="-122"/>
              </a:rPr>
              <a:t>，</a:t>
            </a:r>
            <a:r>
              <a:rPr lang="zh-CN" altLang="en-US" sz="2400" dirty="0" smtClean="0">
                <a:solidFill>
                  <a:srgbClr val="000000"/>
                </a:solidFill>
                <a:latin typeface="等线" panose="02010600030101010101" pitchFamily="2" charset="-122"/>
                <a:ea typeface="等线" panose="02010600030101010101" pitchFamily="2" charset="-122"/>
              </a:rPr>
              <a:t>需函数中求得，而某日为已知日期，可以通过定义有参构造函数创建；故需要定义两个重载的构造函数；</a:t>
            </a:r>
            <a:endParaRPr lang="en-US" altLang="zh-CN" sz="2400" dirty="0" smtClean="0">
              <a:solidFill>
                <a:srgbClr val="000000"/>
              </a:solidFill>
              <a:latin typeface="等线" panose="02010600030101010101" pitchFamily="2" charset="-122"/>
              <a:ea typeface="等线" panose="02010600030101010101" pitchFamily="2" charset="-122"/>
            </a:endParaRPr>
          </a:p>
          <a:p>
            <a:pPr>
              <a:buClr>
                <a:srgbClr val="C00000"/>
              </a:buClr>
              <a:buFont typeface="Wingdings" panose="05000000000000000000" pitchFamily="2" charset="2"/>
              <a:buChar char="Ø"/>
            </a:pPr>
            <a:r>
              <a:rPr lang="zh-CN" altLang="en-US" sz="2400" dirty="0" smtClean="0">
                <a:solidFill>
                  <a:srgbClr val="000000"/>
                </a:solidFill>
                <a:latin typeface="等线" panose="02010600030101010101" pitchFamily="2" charset="-122"/>
                <a:ea typeface="等线" panose="02010600030101010101" pitchFamily="2" charset="-122"/>
              </a:rPr>
              <a:t>需对每个月最后一天进行特殊讨论；</a:t>
            </a:r>
            <a:endParaRPr lang="en-US" altLang="zh-CN" sz="2400" dirty="0" smtClean="0">
              <a:solidFill>
                <a:srgbClr val="000000"/>
              </a:solidFill>
              <a:latin typeface="等线" panose="02010600030101010101" pitchFamily="2" charset="-122"/>
              <a:ea typeface="等线" panose="02010600030101010101" pitchFamily="2" charset="-122"/>
            </a:endParaRPr>
          </a:p>
          <a:p>
            <a:pPr>
              <a:buClr>
                <a:srgbClr val="C00000"/>
              </a:buClr>
              <a:buFont typeface="Wingdings" panose="05000000000000000000" pitchFamily="2" charset="2"/>
              <a:buChar char="Ø"/>
            </a:pPr>
            <a:r>
              <a:rPr lang="zh-CN" altLang="en-US" sz="2400" dirty="0" smtClean="0">
                <a:solidFill>
                  <a:srgbClr val="000000"/>
                </a:solidFill>
                <a:latin typeface="等线" panose="02010600030101010101" pitchFamily="2" charset="-122"/>
                <a:ea typeface="等线" panose="02010600030101010101" pitchFamily="2" charset="-122"/>
              </a:rPr>
              <a:t>需考虑</a:t>
            </a:r>
            <a:r>
              <a:rPr lang="zh-CN" altLang="zh-CN" sz="2400" dirty="0" smtClean="0">
                <a:solidFill>
                  <a:srgbClr val="000000"/>
                </a:solidFill>
                <a:latin typeface="等线" panose="02010600030101010101" pitchFamily="2" charset="-122"/>
                <a:ea typeface="等线" panose="02010600030101010101" pitchFamily="2" charset="-122"/>
              </a:rPr>
              <a:t>非</a:t>
            </a:r>
            <a:r>
              <a:rPr lang="zh-CN" altLang="zh-CN" sz="2400" dirty="0">
                <a:solidFill>
                  <a:srgbClr val="000000"/>
                </a:solidFill>
                <a:latin typeface="等线" panose="02010600030101010101" pitchFamily="2" charset="-122"/>
                <a:ea typeface="等线" panose="02010600030101010101" pitchFamily="2" charset="-122"/>
              </a:rPr>
              <a:t>闰年和</a:t>
            </a:r>
            <a:r>
              <a:rPr lang="zh-CN" altLang="zh-CN" sz="2400" dirty="0" smtClean="0">
                <a:solidFill>
                  <a:srgbClr val="000000"/>
                </a:solidFill>
                <a:latin typeface="等线" panose="02010600030101010101" pitchFamily="2" charset="-122"/>
                <a:ea typeface="等线" panose="02010600030101010101" pitchFamily="2" charset="-122"/>
              </a:rPr>
              <a:t>闰年</a:t>
            </a:r>
            <a:r>
              <a:rPr lang="zh-CN" altLang="en-US" sz="2400" dirty="0" smtClean="0">
                <a:solidFill>
                  <a:srgbClr val="000000"/>
                </a:solidFill>
                <a:latin typeface="等线" panose="02010600030101010101" pitchFamily="2" charset="-122"/>
                <a:ea typeface="等线" panose="02010600030101010101" pitchFamily="2" charset="-122"/>
              </a:rPr>
              <a:t>二月份的总</a:t>
            </a:r>
            <a:r>
              <a:rPr lang="zh-CN" altLang="zh-CN" sz="2400" dirty="0" smtClean="0">
                <a:solidFill>
                  <a:srgbClr val="000000"/>
                </a:solidFill>
                <a:latin typeface="等线" panose="02010600030101010101" pitchFamily="2" charset="-122"/>
                <a:ea typeface="等线" panose="02010600030101010101" pitchFamily="2" charset="-122"/>
              </a:rPr>
              <a:t>天数</a:t>
            </a:r>
            <a:r>
              <a:rPr lang="zh-CN" altLang="en-US" sz="2400" dirty="0" smtClean="0">
                <a:solidFill>
                  <a:srgbClr val="000000"/>
                </a:solidFill>
                <a:latin typeface="等线" panose="02010600030101010101" pitchFamily="2" charset="-122"/>
                <a:ea typeface="等线" panose="02010600030101010101" pitchFamily="2" charset="-122"/>
              </a:rPr>
              <a:t>的不同</a:t>
            </a:r>
            <a:r>
              <a:rPr lang="zh-CN" altLang="en-US" sz="2400" dirty="0">
                <a:solidFill>
                  <a:srgbClr val="000000"/>
                </a:solidFill>
                <a:latin typeface="等线" panose="02010600030101010101" pitchFamily="2" charset="-122"/>
                <a:ea typeface="等线" panose="02010600030101010101" pitchFamily="2" charset="-122"/>
              </a:rPr>
              <a:t>；</a:t>
            </a:r>
            <a:endParaRPr lang="zh-CN" altLang="zh-CN" sz="2400" dirty="0">
              <a:solidFill>
                <a:srgbClr val="000000"/>
              </a:solidFill>
              <a:latin typeface="等线" panose="02010600030101010101" pitchFamily="2" charset="-122"/>
              <a:ea typeface="等线" panose="02010600030101010101" pitchFamily="2" charset="-122"/>
            </a:endParaRPr>
          </a:p>
          <a:p>
            <a:pPr marL="0" indent="0" algn="just" eaLnBrk="1" hangingPunct="1">
              <a:spcBef>
                <a:spcPct val="0"/>
              </a:spcBef>
              <a:buNone/>
            </a:pPr>
            <a:r>
              <a:rPr lang="zh-CN" altLang="en-US" sz="2400" dirty="0">
                <a:solidFill>
                  <a:srgbClr val="000000"/>
                </a:solidFill>
                <a:latin typeface="等线" panose="02010600030101010101" pitchFamily="2" charset="-122"/>
                <a:ea typeface="等线" panose="02010600030101010101" pitchFamily="2" charset="-122"/>
              </a:rPr>
              <a:t>	</a:t>
            </a:r>
          </a:p>
        </p:txBody>
      </p:sp>
      <p:sp>
        <p:nvSpPr>
          <p:cNvPr id="3" name="Text Box 2"/>
          <p:cNvSpPr txBox="1"/>
          <p:nvPr/>
        </p:nvSpPr>
        <p:spPr>
          <a:xfrm>
            <a:off x="47328" y="-27384"/>
            <a:ext cx="5562600" cy="58356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dirty="0" smtClean="0">
                <a:solidFill>
                  <a:srgbClr val="000000"/>
                </a:solidFill>
                <a:latin typeface="等线" panose="02010600030101010101" pitchFamily="2" charset="-122"/>
                <a:ea typeface="等线" panose="02010600030101010101" pitchFamily="2" charset="-122"/>
              </a:rPr>
              <a:t>9.5 </a:t>
            </a:r>
            <a:r>
              <a:rPr lang="zh-CN" altLang="en-US" dirty="0" smtClean="0">
                <a:solidFill>
                  <a:srgbClr val="000000"/>
                </a:solidFill>
                <a:latin typeface="等线" panose="02010600030101010101" pitchFamily="2" charset="-122"/>
                <a:ea typeface="等线" panose="02010600030101010101" pitchFamily="2" charset="-122"/>
              </a:rPr>
              <a:t>综合应用</a:t>
            </a:r>
            <a:endParaRPr lang="zh-CN" altLang="en-US" sz="2400" dirty="0">
              <a:solidFill>
                <a:srgbClr val="00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0710004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360" y="182245"/>
            <a:ext cx="10009112" cy="5262979"/>
          </a:xfrm>
          <a:prstGeom prst="rect">
            <a:avLst/>
          </a:prstGeom>
          <a:ln>
            <a:solidFill>
              <a:srgbClr val="C00000"/>
            </a:solidFill>
          </a:ln>
        </p:spPr>
        <p:txBody>
          <a:bodyPr wrap="square" lIns="0" rIns="0">
            <a:spAutoFit/>
          </a:bodyPr>
          <a:lstStyle/>
          <a:p>
            <a:pPr>
              <a:spcAft>
                <a:spcPts val="0"/>
              </a:spcAft>
            </a:pPr>
            <a:r>
              <a:rPr lang="en-US" altLang="zh-CN" b="0" kern="100" dirty="0">
                <a:solidFill>
                  <a:srgbClr val="000000"/>
                </a:solidFill>
                <a:latin typeface="+mn-lt"/>
              </a:rPr>
              <a:t>#include "</a:t>
            </a:r>
            <a:r>
              <a:rPr lang="en-US" altLang="zh-CN" b="0" kern="100" dirty="0" err="1">
                <a:solidFill>
                  <a:srgbClr val="000000"/>
                </a:solidFill>
                <a:latin typeface="+mn-lt"/>
              </a:rPr>
              <a:t>iostream</a:t>
            </a:r>
            <a:r>
              <a:rPr lang="en-US" altLang="zh-CN" b="0" kern="100" dirty="0">
                <a:solidFill>
                  <a:srgbClr val="000000"/>
                </a:solidFill>
                <a:latin typeface="+mn-lt"/>
              </a:rPr>
              <a:t>"</a:t>
            </a:r>
            <a:endParaRPr lang="zh-CN" altLang="zh-CN" b="0" kern="100" dirty="0">
              <a:latin typeface="+mn-lt"/>
            </a:endParaRPr>
          </a:p>
          <a:p>
            <a:pPr>
              <a:spcAft>
                <a:spcPts val="0"/>
              </a:spcAft>
            </a:pPr>
            <a:r>
              <a:rPr lang="en-US" altLang="zh-CN" b="0" kern="100" dirty="0">
                <a:solidFill>
                  <a:srgbClr val="000000"/>
                </a:solidFill>
                <a:latin typeface="+mn-lt"/>
              </a:rPr>
              <a:t>using namespace </a:t>
            </a:r>
            <a:r>
              <a:rPr lang="en-US" altLang="zh-CN" b="0" kern="100" dirty="0" err="1">
                <a:solidFill>
                  <a:srgbClr val="000000"/>
                </a:solidFill>
                <a:latin typeface="+mn-lt"/>
              </a:rPr>
              <a:t>std</a:t>
            </a:r>
            <a:r>
              <a:rPr lang="en-US" altLang="zh-CN" b="0" kern="100" dirty="0">
                <a:solidFill>
                  <a:srgbClr val="000000"/>
                </a:solidFill>
                <a:latin typeface="+mn-lt"/>
              </a:rPr>
              <a:t>;</a:t>
            </a:r>
            <a:endParaRPr lang="zh-CN" altLang="zh-CN" b="0" kern="100" dirty="0">
              <a:latin typeface="+mn-lt"/>
            </a:endParaRPr>
          </a:p>
          <a:p>
            <a:pPr>
              <a:spcAft>
                <a:spcPts val="0"/>
              </a:spcAft>
            </a:pPr>
            <a:r>
              <a:rPr lang="en-US" altLang="zh-CN" b="0" kern="100" dirty="0">
                <a:solidFill>
                  <a:srgbClr val="000000"/>
                </a:solidFill>
                <a:latin typeface="+mn-lt"/>
              </a:rPr>
              <a:t>class Date</a:t>
            </a:r>
            <a:endParaRPr lang="zh-CN" altLang="zh-CN" b="0" kern="100" dirty="0">
              <a:latin typeface="+mn-lt"/>
            </a:endParaRPr>
          </a:p>
          <a:p>
            <a:pPr>
              <a:spcAft>
                <a:spcPts val="0"/>
              </a:spcAft>
            </a:pPr>
            <a:r>
              <a:rPr lang="en-US" altLang="zh-CN" b="0" kern="100" dirty="0" smtClean="0">
                <a:solidFill>
                  <a:srgbClr val="000000"/>
                </a:solidFill>
                <a:latin typeface="+mn-lt"/>
              </a:rPr>
              <a:t>{  private</a:t>
            </a:r>
            <a:r>
              <a:rPr lang="en-US" altLang="zh-CN" b="0" kern="100" dirty="0">
                <a:solidFill>
                  <a:srgbClr val="000000"/>
                </a:solidFill>
                <a:latin typeface="+mn-lt"/>
              </a:rPr>
              <a:t>:</a:t>
            </a:r>
            <a:endParaRPr lang="zh-CN" altLang="zh-CN" b="0" kern="100" dirty="0">
              <a:latin typeface="+mn-lt"/>
            </a:endParaRPr>
          </a:p>
          <a:p>
            <a:pPr>
              <a:spcAft>
                <a:spcPts val="0"/>
              </a:spcAft>
            </a:pPr>
            <a:r>
              <a:rPr lang="en-US" altLang="zh-CN" b="0" kern="100" dirty="0" smtClean="0">
                <a:solidFill>
                  <a:srgbClr val="000000"/>
                </a:solidFill>
                <a:latin typeface="+mn-lt"/>
              </a:rPr>
              <a:t>       </a:t>
            </a:r>
            <a:r>
              <a:rPr lang="en-US" altLang="zh-CN" b="0" kern="100" dirty="0" err="1" smtClean="0">
                <a:solidFill>
                  <a:srgbClr val="000000"/>
                </a:solidFill>
                <a:latin typeface="+mn-lt"/>
              </a:rPr>
              <a:t>int</a:t>
            </a:r>
            <a:r>
              <a:rPr lang="en-US" altLang="zh-CN" b="0" kern="100" dirty="0" smtClean="0">
                <a:solidFill>
                  <a:srgbClr val="000000"/>
                </a:solidFill>
                <a:latin typeface="+mn-lt"/>
              </a:rPr>
              <a:t> </a:t>
            </a:r>
            <a:r>
              <a:rPr lang="en-US" altLang="zh-CN" b="0" kern="100" dirty="0">
                <a:solidFill>
                  <a:srgbClr val="000000"/>
                </a:solidFill>
                <a:latin typeface="+mn-lt"/>
              </a:rPr>
              <a:t>year, month, day;</a:t>
            </a:r>
            <a:endParaRPr lang="zh-CN" altLang="zh-CN" b="0" kern="100" dirty="0">
              <a:latin typeface="+mn-lt"/>
            </a:endParaRPr>
          </a:p>
          <a:p>
            <a:pPr>
              <a:spcAft>
                <a:spcPts val="0"/>
              </a:spcAft>
            </a:pPr>
            <a:r>
              <a:rPr lang="en-US" altLang="zh-CN" b="0" kern="100" dirty="0" smtClean="0">
                <a:solidFill>
                  <a:srgbClr val="000000"/>
                </a:solidFill>
                <a:latin typeface="+mn-lt"/>
              </a:rPr>
              <a:t>   public</a:t>
            </a:r>
            <a:r>
              <a:rPr lang="en-US" altLang="zh-CN" b="0" kern="100" dirty="0">
                <a:solidFill>
                  <a:srgbClr val="000000"/>
                </a:solidFill>
                <a:latin typeface="+mn-lt"/>
              </a:rPr>
              <a:t>:</a:t>
            </a:r>
            <a:endParaRPr lang="zh-CN" altLang="zh-CN" b="0" kern="100" dirty="0">
              <a:latin typeface="+mn-lt"/>
            </a:endParaRPr>
          </a:p>
          <a:p>
            <a:pPr>
              <a:spcAft>
                <a:spcPts val="0"/>
              </a:spcAft>
            </a:pPr>
            <a:r>
              <a:rPr lang="en-US" altLang="zh-CN" b="0" kern="100" dirty="0" smtClean="0">
                <a:solidFill>
                  <a:srgbClr val="000000"/>
                </a:solidFill>
                <a:latin typeface="+mn-lt"/>
              </a:rPr>
              <a:t>       Date</a:t>
            </a:r>
            <a:r>
              <a:rPr lang="en-US" altLang="zh-CN" b="0" kern="100" dirty="0">
                <a:solidFill>
                  <a:srgbClr val="000000"/>
                </a:solidFill>
                <a:latin typeface="+mn-lt"/>
              </a:rPr>
              <a:t>()</a:t>
            </a:r>
            <a:endParaRPr lang="zh-CN" altLang="zh-CN" b="0" kern="100" dirty="0">
              <a:latin typeface="+mn-lt"/>
            </a:endParaRPr>
          </a:p>
          <a:p>
            <a:pPr>
              <a:spcAft>
                <a:spcPts val="0"/>
              </a:spcAft>
            </a:pPr>
            <a:r>
              <a:rPr lang="en-US" altLang="zh-CN" b="0" kern="100" dirty="0" smtClean="0">
                <a:solidFill>
                  <a:srgbClr val="000000"/>
                </a:solidFill>
                <a:latin typeface="+mn-lt"/>
              </a:rPr>
              <a:t>       {     </a:t>
            </a:r>
            <a:r>
              <a:rPr lang="en-US" altLang="zh-CN" b="0" kern="100" dirty="0">
                <a:solidFill>
                  <a:srgbClr val="000000"/>
                </a:solidFill>
                <a:latin typeface="+mn-lt"/>
              </a:rPr>
              <a:t>}</a:t>
            </a:r>
            <a:endParaRPr lang="zh-CN" altLang="zh-CN" b="0" kern="100" dirty="0">
              <a:latin typeface="+mn-lt"/>
            </a:endParaRPr>
          </a:p>
          <a:p>
            <a:pPr>
              <a:spcAft>
                <a:spcPts val="0"/>
              </a:spcAft>
            </a:pPr>
            <a:r>
              <a:rPr lang="en-US" altLang="zh-CN" b="0" kern="100" dirty="0" smtClean="0">
                <a:solidFill>
                  <a:srgbClr val="000000"/>
                </a:solidFill>
                <a:latin typeface="+mn-lt"/>
              </a:rPr>
              <a:t>       Date(</a:t>
            </a:r>
            <a:r>
              <a:rPr lang="en-US" altLang="zh-CN" b="0" kern="100" dirty="0" err="1" smtClean="0">
                <a:solidFill>
                  <a:srgbClr val="000000"/>
                </a:solidFill>
                <a:latin typeface="+mn-lt"/>
              </a:rPr>
              <a:t>int</a:t>
            </a:r>
            <a:r>
              <a:rPr lang="en-US" altLang="zh-CN" b="0" kern="100" dirty="0" smtClean="0">
                <a:solidFill>
                  <a:srgbClr val="000000"/>
                </a:solidFill>
                <a:latin typeface="+mn-lt"/>
              </a:rPr>
              <a:t> </a:t>
            </a:r>
            <a:r>
              <a:rPr lang="en-US" altLang="zh-CN" b="0" kern="100" dirty="0">
                <a:solidFill>
                  <a:srgbClr val="000000"/>
                </a:solidFill>
                <a:latin typeface="+mn-lt"/>
              </a:rPr>
              <a:t>y, </a:t>
            </a:r>
            <a:r>
              <a:rPr lang="en-US" altLang="zh-CN" b="0" kern="100" dirty="0" err="1">
                <a:solidFill>
                  <a:srgbClr val="000000"/>
                </a:solidFill>
                <a:latin typeface="+mn-lt"/>
              </a:rPr>
              <a:t>int</a:t>
            </a:r>
            <a:r>
              <a:rPr lang="en-US" altLang="zh-CN" b="0" kern="100" dirty="0">
                <a:solidFill>
                  <a:srgbClr val="000000"/>
                </a:solidFill>
                <a:latin typeface="+mn-lt"/>
              </a:rPr>
              <a:t> m, </a:t>
            </a:r>
            <a:r>
              <a:rPr lang="en-US" altLang="zh-CN" b="0" kern="100" dirty="0" err="1">
                <a:solidFill>
                  <a:srgbClr val="000000"/>
                </a:solidFill>
                <a:latin typeface="+mn-lt"/>
              </a:rPr>
              <a:t>int</a:t>
            </a:r>
            <a:r>
              <a:rPr lang="en-US" altLang="zh-CN" b="0" kern="100" dirty="0">
                <a:solidFill>
                  <a:srgbClr val="000000"/>
                </a:solidFill>
                <a:latin typeface="+mn-lt"/>
              </a:rPr>
              <a:t> d)</a:t>
            </a:r>
            <a:endParaRPr lang="zh-CN" altLang="zh-CN" b="0" kern="100" dirty="0">
              <a:latin typeface="+mn-lt"/>
            </a:endParaRPr>
          </a:p>
          <a:p>
            <a:pPr>
              <a:spcAft>
                <a:spcPts val="0"/>
              </a:spcAft>
            </a:pPr>
            <a:r>
              <a:rPr lang="en-US" altLang="zh-CN" b="0" kern="100" dirty="0" smtClean="0">
                <a:solidFill>
                  <a:srgbClr val="000000"/>
                </a:solidFill>
                <a:latin typeface="+mn-lt"/>
              </a:rPr>
              <a:t>       { year </a:t>
            </a:r>
            <a:r>
              <a:rPr lang="en-US" altLang="zh-CN" b="0" kern="100" dirty="0">
                <a:solidFill>
                  <a:srgbClr val="000000"/>
                </a:solidFill>
                <a:latin typeface="+mn-lt"/>
              </a:rPr>
              <a:t>= y; </a:t>
            </a:r>
            <a:r>
              <a:rPr lang="en-US" altLang="zh-CN" b="0" kern="100" dirty="0" smtClean="0">
                <a:solidFill>
                  <a:srgbClr val="000000"/>
                </a:solidFill>
                <a:latin typeface="+mn-lt"/>
              </a:rPr>
              <a:t>month </a:t>
            </a:r>
            <a:r>
              <a:rPr lang="en-US" altLang="zh-CN" b="0" kern="100" dirty="0">
                <a:solidFill>
                  <a:srgbClr val="000000"/>
                </a:solidFill>
                <a:latin typeface="+mn-lt"/>
              </a:rPr>
              <a:t>= m; </a:t>
            </a:r>
            <a:r>
              <a:rPr lang="en-US" altLang="zh-CN" b="0" kern="100" dirty="0" smtClean="0">
                <a:solidFill>
                  <a:srgbClr val="000000"/>
                </a:solidFill>
                <a:latin typeface="+mn-lt"/>
              </a:rPr>
              <a:t>day </a:t>
            </a:r>
            <a:r>
              <a:rPr lang="en-US" altLang="zh-CN" b="0" kern="100" dirty="0">
                <a:solidFill>
                  <a:srgbClr val="000000"/>
                </a:solidFill>
                <a:latin typeface="+mn-lt"/>
              </a:rPr>
              <a:t>= d</a:t>
            </a:r>
            <a:r>
              <a:rPr lang="en-US" altLang="zh-CN" b="0" kern="100" dirty="0" smtClean="0">
                <a:solidFill>
                  <a:srgbClr val="000000"/>
                </a:solidFill>
                <a:latin typeface="+mn-lt"/>
              </a:rPr>
              <a:t>;}</a:t>
            </a:r>
            <a:endParaRPr lang="zh-CN" altLang="zh-CN" b="0" kern="100" dirty="0">
              <a:latin typeface="+mn-lt"/>
            </a:endParaRPr>
          </a:p>
          <a:p>
            <a:pPr>
              <a:spcAft>
                <a:spcPts val="0"/>
              </a:spcAft>
            </a:pPr>
            <a:r>
              <a:rPr lang="en-US" altLang="zh-CN" b="0" kern="100" dirty="0" smtClean="0">
                <a:solidFill>
                  <a:srgbClr val="000000"/>
                </a:solidFill>
                <a:latin typeface="+mn-lt"/>
              </a:rPr>
              <a:t>       Date </a:t>
            </a:r>
            <a:r>
              <a:rPr lang="en-US" altLang="zh-CN" b="0" kern="100" dirty="0" err="1" smtClean="0">
                <a:solidFill>
                  <a:srgbClr val="000000"/>
                </a:solidFill>
                <a:latin typeface="+mn-lt"/>
              </a:rPr>
              <a:t>nextday</a:t>
            </a:r>
            <a:r>
              <a:rPr lang="en-US" altLang="zh-CN" b="0" kern="100" dirty="0" smtClean="0">
                <a:solidFill>
                  <a:srgbClr val="000000"/>
                </a:solidFill>
                <a:latin typeface="+mn-lt"/>
              </a:rPr>
              <a:t>();            </a:t>
            </a:r>
            <a:endParaRPr lang="zh-CN" altLang="zh-CN" b="0" kern="100" dirty="0" smtClean="0">
              <a:latin typeface="+mn-lt"/>
            </a:endParaRPr>
          </a:p>
          <a:p>
            <a:pPr>
              <a:spcAft>
                <a:spcPts val="0"/>
              </a:spcAft>
            </a:pPr>
            <a:r>
              <a:rPr lang="en-US" altLang="zh-CN" b="0" kern="100" dirty="0">
                <a:solidFill>
                  <a:srgbClr val="000000"/>
                </a:solidFill>
                <a:latin typeface="+mn-lt"/>
              </a:rPr>
              <a:t> </a:t>
            </a:r>
            <a:r>
              <a:rPr lang="en-US" altLang="zh-CN" b="0" kern="100" dirty="0" smtClean="0">
                <a:solidFill>
                  <a:srgbClr val="000000"/>
                </a:solidFill>
                <a:latin typeface="+mn-lt"/>
              </a:rPr>
              <a:t>      void display()</a:t>
            </a:r>
            <a:endParaRPr lang="zh-CN" altLang="zh-CN" b="0" kern="100" dirty="0" smtClean="0">
              <a:latin typeface="+mn-lt"/>
            </a:endParaRPr>
          </a:p>
          <a:p>
            <a:pPr>
              <a:spcAft>
                <a:spcPts val="0"/>
              </a:spcAft>
            </a:pPr>
            <a:r>
              <a:rPr lang="en-US" altLang="zh-CN" b="0" kern="100" dirty="0" smtClean="0">
                <a:solidFill>
                  <a:srgbClr val="000000"/>
                </a:solidFill>
                <a:latin typeface="+mn-lt"/>
              </a:rPr>
              <a:t>       { </a:t>
            </a:r>
            <a:r>
              <a:rPr lang="en-US" altLang="zh-CN" b="0" kern="100" dirty="0" err="1">
                <a:solidFill>
                  <a:srgbClr val="000000"/>
                </a:solidFill>
                <a:latin typeface="+mn-lt"/>
              </a:rPr>
              <a:t>cout</a:t>
            </a:r>
            <a:r>
              <a:rPr lang="en-US" altLang="zh-CN" b="0" kern="100" dirty="0">
                <a:solidFill>
                  <a:srgbClr val="000000"/>
                </a:solidFill>
                <a:latin typeface="+mn-lt"/>
              </a:rPr>
              <a:t> &lt;&lt; year &lt;&lt; "/" &lt;&lt; month &lt;&lt; "/" &lt;&lt; day &lt;&lt; </a:t>
            </a:r>
            <a:r>
              <a:rPr lang="en-US" altLang="zh-CN" b="0" kern="100" dirty="0" err="1">
                <a:solidFill>
                  <a:srgbClr val="000000"/>
                </a:solidFill>
                <a:latin typeface="+mn-lt"/>
              </a:rPr>
              <a:t>endl</a:t>
            </a:r>
            <a:r>
              <a:rPr lang="en-US" altLang="zh-CN" b="0" kern="100" dirty="0" smtClean="0">
                <a:solidFill>
                  <a:srgbClr val="000000"/>
                </a:solidFill>
                <a:latin typeface="+mn-lt"/>
              </a:rPr>
              <a:t>;   </a:t>
            </a:r>
            <a:r>
              <a:rPr lang="en-US" altLang="zh-CN" b="0" kern="100" dirty="0">
                <a:solidFill>
                  <a:srgbClr val="000000"/>
                </a:solidFill>
                <a:latin typeface="+mn-lt"/>
              </a:rPr>
              <a:t>}</a:t>
            </a:r>
            <a:endParaRPr lang="zh-CN" altLang="zh-CN" b="0" kern="100" dirty="0">
              <a:latin typeface="+mn-lt"/>
            </a:endParaRPr>
          </a:p>
          <a:p>
            <a:pPr>
              <a:spcAft>
                <a:spcPts val="0"/>
              </a:spcAft>
            </a:pPr>
            <a:r>
              <a:rPr lang="en-US" altLang="zh-CN" b="0" kern="100" dirty="0">
                <a:solidFill>
                  <a:srgbClr val="000000"/>
                </a:solidFill>
                <a:latin typeface="+mn-lt"/>
              </a:rPr>
              <a:t>};</a:t>
            </a:r>
            <a:endParaRPr lang="zh-CN" altLang="zh-CN" b="0" kern="100" dirty="0">
              <a:latin typeface="+mn-lt"/>
            </a:endParaRPr>
          </a:p>
        </p:txBody>
      </p:sp>
      <p:sp>
        <p:nvSpPr>
          <p:cNvPr id="3" name="云形标注 2"/>
          <p:cNvSpPr/>
          <p:nvPr/>
        </p:nvSpPr>
        <p:spPr bwMode="auto">
          <a:xfrm>
            <a:off x="5879976" y="3323213"/>
            <a:ext cx="4248472" cy="739629"/>
          </a:xfrm>
          <a:prstGeom prst="cloudCallout">
            <a:avLst>
              <a:gd name="adj1" fmla="val -121977"/>
              <a:gd name="adj2" fmla="val 64339"/>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eaLnBrk="1" hangingPunct="1"/>
            <a:r>
              <a:rPr lang="zh-CN" altLang="en-US" sz="2000" dirty="0" smtClean="0">
                <a:solidFill>
                  <a:srgbClr val="000000"/>
                </a:solidFill>
                <a:latin typeface="楷体" panose="02010609060101010101" pitchFamily="49" charset="-122"/>
                <a:ea typeface="楷体" panose="02010609060101010101" pitchFamily="49" charset="-122"/>
              </a:rPr>
              <a:t>该函数实现较复杂，故将其实现放在类体外</a:t>
            </a:r>
            <a:endParaRPr lang="zh-CN" altLang="en-US" sz="2000" dirty="0">
              <a:solidFill>
                <a:srgbClr val="00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3041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3352" y="116632"/>
            <a:ext cx="10729192" cy="6494085"/>
          </a:xfrm>
          <a:prstGeom prst="rect">
            <a:avLst/>
          </a:prstGeom>
          <a:ln>
            <a:solidFill>
              <a:srgbClr val="C00000"/>
            </a:solidFill>
          </a:ln>
        </p:spPr>
        <p:txBody>
          <a:bodyPr wrap="square" lIns="0" rIns="0">
            <a:spAutoFit/>
          </a:bodyPr>
          <a:lstStyle/>
          <a:p>
            <a:pPr algn="just">
              <a:spcAft>
                <a:spcPts val="0"/>
              </a:spcAft>
            </a:pPr>
            <a:r>
              <a:rPr lang="en-US" altLang="zh-CN" b="0" kern="100" dirty="0">
                <a:solidFill>
                  <a:srgbClr val="000000"/>
                </a:solidFill>
              </a:rPr>
              <a:t>Date Date::</a:t>
            </a:r>
            <a:r>
              <a:rPr lang="en-US" altLang="zh-CN" b="0" kern="100" dirty="0" err="1">
                <a:solidFill>
                  <a:srgbClr val="000000"/>
                </a:solidFill>
              </a:rPr>
              <a:t>nextday</a:t>
            </a:r>
            <a:r>
              <a:rPr lang="en-US" altLang="zh-CN" b="0" kern="100" dirty="0">
                <a:solidFill>
                  <a:srgbClr val="000000"/>
                </a:solidFill>
              </a:rPr>
              <a:t>()      </a:t>
            </a:r>
            <a:endParaRPr lang="zh-CN" altLang="zh-CN" sz="3200" b="0" kern="100" dirty="0"/>
          </a:p>
          <a:p>
            <a:pPr algn="just">
              <a:spcAft>
                <a:spcPts val="0"/>
              </a:spcAft>
            </a:pPr>
            <a:r>
              <a:rPr lang="en-US" altLang="zh-CN" b="0" kern="100" dirty="0" smtClean="0">
                <a:solidFill>
                  <a:srgbClr val="000000"/>
                </a:solidFill>
              </a:rPr>
              <a:t>{   </a:t>
            </a:r>
            <a:r>
              <a:rPr lang="en-US" altLang="zh-CN" b="0" kern="100" dirty="0" err="1" smtClean="0">
                <a:solidFill>
                  <a:srgbClr val="000000"/>
                </a:solidFill>
              </a:rPr>
              <a:t>int</a:t>
            </a:r>
            <a:r>
              <a:rPr lang="en-US" altLang="zh-CN" b="0" kern="100" dirty="0" smtClean="0">
                <a:solidFill>
                  <a:srgbClr val="000000"/>
                </a:solidFill>
              </a:rPr>
              <a:t> </a:t>
            </a:r>
            <a:r>
              <a:rPr lang="en-US" altLang="zh-CN" b="0" kern="100" dirty="0" err="1">
                <a:solidFill>
                  <a:srgbClr val="000000"/>
                </a:solidFill>
              </a:rPr>
              <a:t>totaldays</a:t>
            </a:r>
            <a:r>
              <a:rPr lang="en-US" altLang="zh-CN" b="0" kern="100" dirty="0">
                <a:solidFill>
                  <a:srgbClr val="000000"/>
                </a:solidFill>
              </a:rPr>
              <a:t>[2][12</a:t>
            </a:r>
            <a:r>
              <a:rPr lang="en-US" altLang="zh-CN" b="0" kern="100" dirty="0" smtClean="0">
                <a:solidFill>
                  <a:srgbClr val="000000"/>
                </a:solidFill>
              </a:rPr>
              <a:t>] = { {</a:t>
            </a:r>
            <a:r>
              <a:rPr lang="en-US" altLang="zh-CN" b="0" kern="100" dirty="0">
                <a:solidFill>
                  <a:srgbClr val="000000"/>
                </a:solidFill>
              </a:rPr>
              <a:t>31,28,31,30,31,30,31,31,30,31,30,31</a:t>
            </a:r>
            <a:r>
              <a:rPr lang="en-US" altLang="zh-CN" b="0" kern="100" dirty="0" smtClean="0">
                <a:solidFill>
                  <a:srgbClr val="000000"/>
                </a:solidFill>
              </a:rPr>
              <a:t>},</a:t>
            </a:r>
            <a:endParaRPr lang="zh-CN" altLang="zh-CN" sz="3200" b="0" kern="100" dirty="0" smtClean="0"/>
          </a:p>
          <a:p>
            <a:pPr algn="just">
              <a:spcAft>
                <a:spcPts val="0"/>
              </a:spcAft>
            </a:pPr>
            <a:r>
              <a:rPr lang="en-US" altLang="zh-CN" b="0" kern="100" dirty="0" smtClean="0">
                <a:solidFill>
                  <a:srgbClr val="000000"/>
                </a:solidFill>
              </a:rPr>
              <a:t>			        {31,29,31,30,31,30,31,31,30,31,30,31} };</a:t>
            </a:r>
            <a:endParaRPr lang="zh-CN" altLang="zh-CN" sz="3200" b="0" kern="100" dirty="0" smtClean="0"/>
          </a:p>
          <a:p>
            <a:pPr algn="just">
              <a:spcAft>
                <a:spcPts val="0"/>
              </a:spcAft>
            </a:pPr>
            <a:r>
              <a:rPr lang="en-US" altLang="zh-CN" b="0" kern="100" dirty="0">
                <a:solidFill>
                  <a:srgbClr val="000000"/>
                </a:solidFill>
              </a:rPr>
              <a:t> </a:t>
            </a:r>
            <a:r>
              <a:rPr lang="en-US" altLang="zh-CN" b="0" kern="100" dirty="0" smtClean="0">
                <a:solidFill>
                  <a:srgbClr val="000000"/>
                </a:solidFill>
              </a:rPr>
              <a:t>   day++;</a:t>
            </a:r>
            <a:endParaRPr lang="zh-CN" altLang="zh-CN" sz="3200" b="0" kern="100" dirty="0" smtClean="0"/>
          </a:p>
          <a:p>
            <a:pPr algn="just">
              <a:spcAft>
                <a:spcPts val="0"/>
              </a:spcAft>
            </a:pPr>
            <a:r>
              <a:rPr lang="en-US" altLang="zh-CN" b="0" kern="100" dirty="0" smtClean="0">
                <a:solidFill>
                  <a:srgbClr val="000000"/>
                </a:solidFill>
              </a:rPr>
              <a:t>    </a:t>
            </a:r>
            <a:r>
              <a:rPr lang="en-US" altLang="zh-CN" b="0" kern="100" dirty="0" err="1" smtClean="0">
                <a:solidFill>
                  <a:srgbClr val="000000"/>
                </a:solidFill>
              </a:rPr>
              <a:t>int</a:t>
            </a:r>
            <a:r>
              <a:rPr lang="en-US" altLang="zh-CN" b="0" kern="100" dirty="0" smtClean="0">
                <a:solidFill>
                  <a:srgbClr val="000000"/>
                </a:solidFill>
              </a:rPr>
              <a:t> </a:t>
            </a:r>
            <a:r>
              <a:rPr lang="en-US" altLang="zh-CN" b="0" kern="100" dirty="0">
                <a:solidFill>
                  <a:srgbClr val="000000"/>
                </a:solidFill>
              </a:rPr>
              <a:t>leap ;</a:t>
            </a:r>
            <a:endParaRPr lang="zh-CN" altLang="zh-CN" sz="3200" b="0" kern="100" dirty="0"/>
          </a:p>
          <a:p>
            <a:pPr algn="just">
              <a:spcAft>
                <a:spcPts val="0"/>
              </a:spcAft>
            </a:pPr>
            <a:r>
              <a:rPr lang="en-US" altLang="zh-CN" b="0" kern="100" dirty="0" smtClean="0">
                <a:solidFill>
                  <a:srgbClr val="000000"/>
                </a:solidFill>
              </a:rPr>
              <a:t>    if </a:t>
            </a:r>
            <a:r>
              <a:rPr lang="en-US" altLang="zh-CN" b="0" kern="100" dirty="0">
                <a:solidFill>
                  <a:srgbClr val="000000"/>
                </a:solidFill>
              </a:rPr>
              <a:t>(year % 400 == 0 || year % 4 == 0 &amp;&amp; year % 100 != 0</a:t>
            </a:r>
            <a:r>
              <a:rPr lang="en-US" altLang="zh-CN" b="0" kern="100" dirty="0" smtClean="0">
                <a:solidFill>
                  <a:srgbClr val="000000"/>
                </a:solidFill>
              </a:rPr>
              <a:t>)</a:t>
            </a:r>
            <a:endParaRPr lang="zh-CN" altLang="zh-CN" b="0" kern="100" dirty="0">
              <a:latin typeface="楷体" panose="02010609060101010101" pitchFamily="49" charset="-122"/>
              <a:ea typeface="楷体" panose="02010609060101010101" pitchFamily="49" charset="-122"/>
            </a:endParaRPr>
          </a:p>
          <a:p>
            <a:pPr algn="just">
              <a:spcAft>
                <a:spcPts val="0"/>
              </a:spcAft>
            </a:pPr>
            <a:r>
              <a:rPr lang="en-US" altLang="zh-CN" b="0" kern="100" dirty="0">
                <a:solidFill>
                  <a:srgbClr val="000000"/>
                </a:solidFill>
              </a:rPr>
              <a:t>    </a:t>
            </a:r>
            <a:r>
              <a:rPr lang="en-US" altLang="zh-CN" b="0" kern="100" dirty="0" smtClean="0">
                <a:solidFill>
                  <a:srgbClr val="000000"/>
                </a:solidFill>
              </a:rPr>
              <a:t>     leap=1</a:t>
            </a:r>
            <a:r>
              <a:rPr lang="en-US" altLang="zh-CN" b="0" kern="100" dirty="0">
                <a:solidFill>
                  <a:srgbClr val="000000"/>
                </a:solidFill>
              </a:rPr>
              <a:t>;</a:t>
            </a:r>
            <a:endParaRPr lang="zh-CN" altLang="zh-CN" sz="3200" b="0" kern="100" dirty="0"/>
          </a:p>
          <a:p>
            <a:pPr algn="just">
              <a:spcAft>
                <a:spcPts val="0"/>
              </a:spcAft>
            </a:pPr>
            <a:r>
              <a:rPr lang="en-US" altLang="zh-CN" b="0" kern="100" dirty="0" smtClean="0">
                <a:solidFill>
                  <a:srgbClr val="000000"/>
                </a:solidFill>
              </a:rPr>
              <a:t>    else</a:t>
            </a:r>
            <a:endParaRPr lang="zh-CN" altLang="zh-CN" sz="3200" b="0" kern="100" dirty="0"/>
          </a:p>
          <a:p>
            <a:pPr algn="just">
              <a:spcAft>
                <a:spcPts val="0"/>
              </a:spcAft>
            </a:pPr>
            <a:r>
              <a:rPr lang="en-US" altLang="zh-CN" b="0" kern="100" dirty="0">
                <a:solidFill>
                  <a:srgbClr val="000000"/>
                </a:solidFill>
              </a:rPr>
              <a:t>   </a:t>
            </a:r>
            <a:r>
              <a:rPr lang="en-US" altLang="zh-CN" b="0" kern="100" dirty="0" smtClean="0">
                <a:solidFill>
                  <a:srgbClr val="000000"/>
                </a:solidFill>
              </a:rPr>
              <a:t>      </a:t>
            </a:r>
            <a:r>
              <a:rPr lang="en-US" altLang="zh-CN" b="0" kern="100" dirty="0">
                <a:solidFill>
                  <a:srgbClr val="000000"/>
                </a:solidFill>
              </a:rPr>
              <a:t>leap=0;</a:t>
            </a:r>
            <a:endParaRPr lang="zh-CN" altLang="zh-CN" sz="3200" b="0" kern="100" dirty="0"/>
          </a:p>
          <a:p>
            <a:pPr algn="just">
              <a:spcAft>
                <a:spcPts val="0"/>
              </a:spcAft>
            </a:pPr>
            <a:r>
              <a:rPr lang="en-US" altLang="zh-CN" b="0" kern="100" dirty="0" smtClean="0">
                <a:solidFill>
                  <a:srgbClr val="000000"/>
                </a:solidFill>
              </a:rPr>
              <a:t>    if </a:t>
            </a:r>
            <a:r>
              <a:rPr lang="en-US" altLang="zh-CN" b="0" kern="100" dirty="0">
                <a:solidFill>
                  <a:srgbClr val="000000"/>
                </a:solidFill>
              </a:rPr>
              <a:t>(day &gt; </a:t>
            </a:r>
            <a:r>
              <a:rPr lang="en-US" altLang="zh-CN" b="0" kern="100" dirty="0" err="1">
                <a:solidFill>
                  <a:srgbClr val="000000"/>
                </a:solidFill>
              </a:rPr>
              <a:t>totaldays</a:t>
            </a:r>
            <a:r>
              <a:rPr lang="en-US" altLang="zh-CN" b="0" kern="100" dirty="0">
                <a:solidFill>
                  <a:srgbClr val="000000"/>
                </a:solidFill>
              </a:rPr>
              <a:t>[leap][month - 1</a:t>
            </a:r>
            <a:r>
              <a:rPr lang="en-US" altLang="zh-CN" b="0" kern="100" dirty="0" smtClean="0">
                <a:solidFill>
                  <a:srgbClr val="000000"/>
                </a:solidFill>
              </a:rPr>
              <a:t>])</a:t>
            </a:r>
            <a:endParaRPr lang="en-US" altLang="zh-CN" b="0" kern="100" dirty="0">
              <a:solidFill>
                <a:srgbClr val="000000"/>
              </a:solidFill>
              <a:latin typeface="楷体" panose="02010609060101010101" pitchFamily="49" charset="-122"/>
              <a:ea typeface="楷体" panose="02010609060101010101" pitchFamily="49" charset="-122"/>
            </a:endParaRPr>
          </a:p>
          <a:p>
            <a:pPr algn="just">
              <a:spcAft>
                <a:spcPts val="0"/>
              </a:spcAft>
            </a:pPr>
            <a:r>
              <a:rPr lang="en-US" altLang="zh-CN" sz="3200" b="0" kern="100" dirty="0">
                <a:solidFill>
                  <a:srgbClr val="000000"/>
                </a:solidFill>
              </a:rPr>
              <a:t> </a:t>
            </a:r>
            <a:r>
              <a:rPr lang="en-US" altLang="zh-CN" sz="3200" b="0" kern="100" dirty="0" smtClean="0">
                <a:solidFill>
                  <a:srgbClr val="000000"/>
                </a:solidFill>
              </a:rPr>
              <a:t>  </a:t>
            </a:r>
            <a:r>
              <a:rPr lang="en-US" altLang="zh-CN" b="0" kern="100" dirty="0" smtClean="0">
                <a:solidFill>
                  <a:srgbClr val="000000"/>
                </a:solidFill>
              </a:rPr>
              <a:t>{    </a:t>
            </a:r>
            <a:r>
              <a:rPr lang="en-US" altLang="zh-CN" b="0" kern="100" dirty="0">
                <a:solidFill>
                  <a:srgbClr val="000000"/>
                </a:solidFill>
              </a:rPr>
              <a:t>day = 1; </a:t>
            </a:r>
            <a:r>
              <a:rPr lang="en-US" altLang="zh-CN" b="0" kern="100" dirty="0" smtClean="0">
                <a:solidFill>
                  <a:srgbClr val="000000"/>
                </a:solidFill>
              </a:rPr>
              <a:t>  month</a:t>
            </a:r>
            <a:r>
              <a:rPr lang="en-US" altLang="zh-CN" b="0" kern="100" dirty="0">
                <a:solidFill>
                  <a:srgbClr val="000000"/>
                </a:solidFill>
              </a:rPr>
              <a:t>++;</a:t>
            </a:r>
            <a:endParaRPr lang="zh-CN" altLang="zh-CN" sz="3200" b="0" kern="100" dirty="0"/>
          </a:p>
          <a:p>
            <a:pPr algn="just">
              <a:spcAft>
                <a:spcPts val="0"/>
              </a:spcAft>
            </a:pPr>
            <a:r>
              <a:rPr lang="en-US" altLang="zh-CN" b="0" kern="100" dirty="0" smtClean="0">
                <a:solidFill>
                  <a:srgbClr val="000000"/>
                </a:solidFill>
              </a:rPr>
              <a:t>          if </a:t>
            </a:r>
            <a:r>
              <a:rPr lang="en-US" altLang="zh-CN" b="0" kern="100" dirty="0">
                <a:solidFill>
                  <a:srgbClr val="000000"/>
                </a:solidFill>
              </a:rPr>
              <a:t>(month &gt; 12)</a:t>
            </a:r>
            <a:endParaRPr lang="zh-CN" altLang="zh-CN" sz="3200" b="0" kern="100" dirty="0"/>
          </a:p>
          <a:p>
            <a:pPr algn="just">
              <a:spcAft>
                <a:spcPts val="0"/>
              </a:spcAft>
            </a:pPr>
            <a:r>
              <a:rPr lang="en-US" altLang="zh-CN" b="0" kern="100" dirty="0" smtClean="0">
                <a:solidFill>
                  <a:srgbClr val="000000"/>
                </a:solidFill>
              </a:rPr>
              <a:t>         {</a:t>
            </a:r>
            <a:r>
              <a:rPr lang="en-US" altLang="zh-CN" b="0" kern="100" dirty="0">
                <a:solidFill>
                  <a:srgbClr val="000000"/>
                </a:solidFill>
              </a:rPr>
              <a:t>	   month = 1; </a:t>
            </a:r>
            <a:r>
              <a:rPr lang="en-US" altLang="zh-CN" b="0" kern="100" dirty="0" smtClean="0">
                <a:solidFill>
                  <a:srgbClr val="000000"/>
                </a:solidFill>
              </a:rPr>
              <a:t>year++;    </a:t>
            </a:r>
            <a:r>
              <a:rPr lang="en-US" altLang="zh-CN" b="0" kern="100" dirty="0">
                <a:solidFill>
                  <a:srgbClr val="000000"/>
                </a:solidFill>
              </a:rPr>
              <a:t>}</a:t>
            </a:r>
            <a:endParaRPr lang="zh-CN" altLang="zh-CN" sz="3200" b="0" kern="100" dirty="0"/>
          </a:p>
          <a:p>
            <a:pPr algn="just">
              <a:spcAft>
                <a:spcPts val="0"/>
              </a:spcAft>
            </a:pPr>
            <a:r>
              <a:rPr lang="en-US" altLang="zh-CN" b="0" kern="100" dirty="0" smtClean="0">
                <a:solidFill>
                  <a:srgbClr val="000000"/>
                </a:solidFill>
              </a:rPr>
              <a:t>     }</a:t>
            </a:r>
            <a:endParaRPr lang="zh-CN" altLang="zh-CN" sz="3200" b="0" kern="100" dirty="0"/>
          </a:p>
          <a:p>
            <a:pPr algn="just">
              <a:spcAft>
                <a:spcPts val="0"/>
              </a:spcAft>
            </a:pPr>
            <a:r>
              <a:rPr lang="en-US" altLang="zh-CN" b="0" kern="100" dirty="0" smtClean="0">
                <a:solidFill>
                  <a:srgbClr val="000000"/>
                </a:solidFill>
              </a:rPr>
              <a:t>    Date </a:t>
            </a:r>
            <a:r>
              <a:rPr lang="en-US" altLang="zh-CN" b="0" kern="100" dirty="0">
                <a:solidFill>
                  <a:srgbClr val="000000"/>
                </a:solidFill>
              </a:rPr>
              <a:t>d(year, month, day);    //</a:t>
            </a:r>
            <a:r>
              <a:rPr lang="zh-CN" altLang="zh-CN" b="0" kern="100" dirty="0">
                <a:solidFill>
                  <a:srgbClr val="000000"/>
                </a:solidFill>
                <a:latin typeface="楷体" panose="02010609060101010101" pitchFamily="49" charset="-122"/>
                <a:ea typeface="楷体" panose="02010609060101010101" pitchFamily="49" charset="-122"/>
              </a:rPr>
              <a:t>创建“后一天”对象</a:t>
            </a:r>
          </a:p>
          <a:p>
            <a:pPr algn="just">
              <a:spcAft>
                <a:spcPts val="0"/>
              </a:spcAft>
            </a:pPr>
            <a:r>
              <a:rPr lang="en-US" altLang="zh-CN" b="0" kern="100" dirty="0" smtClean="0">
                <a:solidFill>
                  <a:srgbClr val="000000"/>
                </a:solidFill>
              </a:rPr>
              <a:t>    return </a:t>
            </a:r>
            <a:r>
              <a:rPr lang="en-US" altLang="zh-CN" b="0" kern="100" dirty="0">
                <a:solidFill>
                  <a:srgbClr val="000000"/>
                </a:solidFill>
              </a:rPr>
              <a:t>d;</a:t>
            </a:r>
            <a:endParaRPr lang="zh-CN" altLang="zh-CN" sz="3200" b="0" kern="100" dirty="0"/>
          </a:p>
          <a:p>
            <a:pPr algn="just">
              <a:spcAft>
                <a:spcPts val="0"/>
              </a:spcAft>
            </a:pPr>
            <a:r>
              <a:rPr lang="en-US" altLang="zh-CN" b="0" kern="100" dirty="0">
                <a:solidFill>
                  <a:srgbClr val="000000"/>
                </a:solidFill>
              </a:rPr>
              <a:t>}</a:t>
            </a:r>
            <a:endParaRPr lang="zh-CN" altLang="zh-CN" sz="3200" b="0" kern="100" dirty="0"/>
          </a:p>
        </p:txBody>
      </p:sp>
      <p:sp>
        <p:nvSpPr>
          <p:cNvPr id="3" name="云形标注 2"/>
          <p:cNvSpPr/>
          <p:nvPr/>
        </p:nvSpPr>
        <p:spPr bwMode="auto">
          <a:xfrm>
            <a:off x="6672064" y="2610333"/>
            <a:ext cx="4173856" cy="739629"/>
          </a:xfrm>
          <a:prstGeom prst="cloudCallout">
            <a:avLst>
              <a:gd name="adj1" fmla="val -97002"/>
              <a:gd name="adj2" fmla="val 69284"/>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eaLnBrk="1" hangingPunct="1"/>
            <a:r>
              <a:rPr lang="zh-CN" altLang="zh-CN" sz="2000" kern="100" dirty="0">
                <a:solidFill>
                  <a:srgbClr val="000000"/>
                </a:solidFill>
                <a:latin typeface="楷体" panose="02010609060101010101" pitchFamily="49" charset="-122"/>
                <a:ea typeface="楷体" panose="02010609060101010101" pitchFamily="49" charset="-122"/>
              </a:rPr>
              <a:t>列</a:t>
            </a:r>
            <a:r>
              <a:rPr lang="zh-CN" altLang="zh-CN" sz="2000" kern="100" dirty="0" smtClean="0">
                <a:solidFill>
                  <a:srgbClr val="000000"/>
                </a:solidFill>
                <a:latin typeface="楷体" panose="02010609060101010101" pitchFamily="49" charset="-122"/>
                <a:ea typeface="楷体" panose="02010609060101010101" pitchFamily="49" charset="-122"/>
              </a:rPr>
              <a:t>下标</a:t>
            </a:r>
            <a:r>
              <a:rPr lang="zh-CN" altLang="en-US" sz="2000" kern="100" dirty="0" smtClean="0">
                <a:solidFill>
                  <a:srgbClr val="000000"/>
                </a:solidFill>
                <a:latin typeface="楷体" panose="02010609060101010101" pitchFamily="49" charset="-122"/>
                <a:ea typeface="楷体" panose="02010609060101010101" pitchFamily="49" charset="-122"/>
              </a:rPr>
              <a:t>为何</a:t>
            </a:r>
            <a:r>
              <a:rPr lang="zh-CN" altLang="zh-CN" sz="2000" kern="100" dirty="0" smtClean="0">
                <a:solidFill>
                  <a:srgbClr val="000000"/>
                </a:solidFill>
                <a:latin typeface="楷体" panose="02010609060101010101" pitchFamily="49" charset="-122"/>
                <a:ea typeface="楷体" panose="02010609060101010101" pitchFamily="49" charset="-122"/>
              </a:rPr>
              <a:t>取</a:t>
            </a:r>
            <a:r>
              <a:rPr lang="en-US" altLang="zh-CN" sz="2000" kern="100" dirty="0" smtClean="0">
                <a:solidFill>
                  <a:srgbClr val="000000"/>
                </a:solidFill>
                <a:latin typeface="楷体" panose="02010609060101010101" pitchFamily="49" charset="-122"/>
                <a:ea typeface="楷体" panose="02010609060101010101" pitchFamily="49" charset="-122"/>
              </a:rPr>
              <a:t>month-1</a:t>
            </a:r>
            <a:r>
              <a:rPr lang="zh-CN" altLang="en-US" sz="2000" kern="100" dirty="0" smtClean="0">
                <a:solidFill>
                  <a:srgbClr val="000000"/>
                </a:solidFill>
                <a:latin typeface="楷体" panose="02010609060101010101" pitchFamily="49" charset="-122"/>
                <a:ea typeface="楷体" panose="02010609060101010101" pitchFamily="49" charset="-122"/>
              </a:rPr>
              <a:t>？</a:t>
            </a:r>
            <a:endParaRPr lang="zh-CN" altLang="en-US" sz="2000" dirty="0">
              <a:solidFill>
                <a:srgbClr val="000000"/>
              </a:solidFill>
              <a:ea typeface="等线" panose="02010600030101010101" pitchFamily="2" charset="-122"/>
            </a:endParaRPr>
          </a:p>
        </p:txBody>
      </p:sp>
    </p:spTree>
    <p:extLst>
      <p:ext uri="{BB962C8B-B14F-4D97-AF65-F5344CB8AC3E}">
        <p14:creationId xmlns:p14="http://schemas.microsoft.com/office/powerpoint/2010/main" val="1939362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p:nvPr/>
        </p:nvSpPr>
        <p:spPr>
          <a:xfrm>
            <a:off x="119336" y="302163"/>
            <a:ext cx="10225136" cy="978729"/>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50000"/>
              </a:spcBef>
              <a:buNone/>
            </a:pPr>
            <a:r>
              <a:rPr lang="en-US" altLang="zh-CN" sz="2400" dirty="0" smtClean="0">
                <a:solidFill>
                  <a:srgbClr val="000000"/>
                </a:solidFill>
                <a:latin typeface="等线" panose="02010600030101010101" pitchFamily="2" charset="-122"/>
                <a:ea typeface="等线" panose="02010600030101010101" pitchFamily="2" charset="-122"/>
              </a:rPr>
              <a:t>Circle</a:t>
            </a:r>
            <a:r>
              <a:rPr lang="zh-CN" altLang="en-US" sz="2400" dirty="0" smtClean="0">
                <a:solidFill>
                  <a:srgbClr val="000000"/>
                </a:solidFill>
                <a:latin typeface="等线" panose="02010600030101010101" pitchFamily="2" charset="-122"/>
                <a:ea typeface="等线" panose="02010600030101010101" pitchFamily="2" charset="-122"/>
              </a:rPr>
              <a:t>类是定义的一</a:t>
            </a:r>
            <a:r>
              <a:rPr lang="zh-CN" altLang="en-US" sz="2400" dirty="0">
                <a:solidFill>
                  <a:srgbClr val="000000"/>
                </a:solidFill>
                <a:latin typeface="等线" panose="02010600030101010101" pitchFamily="2" charset="-122"/>
                <a:ea typeface="等线" panose="02010600030101010101" pitchFamily="2" charset="-122"/>
              </a:rPr>
              <a:t>种新的数据类型，包含</a:t>
            </a:r>
            <a:r>
              <a:rPr lang="zh-CN" altLang="en-US" sz="2400" dirty="0" smtClean="0">
                <a:solidFill>
                  <a:srgbClr val="000000"/>
                </a:solidFill>
                <a:latin typeface="等线" panose="02010600030101010101" pitchFamily="2" charset="-122"/>
                <a:ea typeface="等线" panose="02010600030101010101" pitchFamily="2" charset="-122"/>
              </a:rPr>
              <a:t>了</a:t>
            </a:r>
            <a:r>
              <a:rPr lang="zh-CN" altLang="en-US" sz="2400" dirty="0" smtClean="0">
                <a:solidFill>
                  <a:srgbClr val="C00000"/>
                </a:solidFill>
                <a:latin typeface="等线" panose="02010600030101010101" pitchFamily="2" charset="-122"/>
                <a:ea typeface="等线" panose="02010600030101010101" pitchFamily="2" charset="-122"/>
              </a:rPr>
              <a:t>数据成员</a:t>
            </a:r>
            <a:r>
              <a:rPr lang="zh-CN" altLang="en-US" sz="2400" dirty="0" smtClean="0">
                <a:solidFill>
                  <a:srgbClr val="000000"/>
                </a:solidFill>
                <a:latin typeface="等线" panose="02010600030101010101" pitchFamily="2" charset="-122"/>
                <a:ea typeface="等线" panose="02010600030101010101" pitchFamily="2" charset="-122"/>
              </a:rPr>
              <a:t>和对这些数据成员进行操作的</a:t>
            </a:r>
            <a:r>
              <a:rPr lang="zh-CN" altLang="en-US" sz="2400" dirty="0" smtClean="0">
                <a:solidFill>
                  <a:srgbClr val="C00000"/>
                </a:solidFill>
                <a:latin typeface="等线" panose="02010600030101010101" pitchFamily="2" charset="-122"/>
                <a:ea typeface="等线" panose="02010600030101010101" pitchFamily="2" charset="-122"/>
              </a:rPr>
              <a:t>成员函数</a:t>
            </a:r>
            <a:r>
              <a:rPr lang="zh-CN" altLang="en-US" sz="2400" dirty="0" smtClean="0">
                <a:solidFill>
                  <a:srgbClr val="000000"/>
                </a:solidFill>
                <a:latin typeface="等线" panose="02010600030101010101" pitchFamily="2" charset="-122"/>
                <a:ea typeface="等线" panose="02010600030101010101" pitchFamily="2" charset="-122"/>
              </a:rPr>
              <a:t>。</a:t>
            </a:r>
            <a:endParaRPr lang="zh-CN" altLang="en-US" sz="2400" dirty="0">
              <a:solidFill>
                <a:srgbClr val="000000"/>
              </a:solidFill>
              <a:latin typeface="等线" panose="02010600030101010101" pitchFamily="2" charset="-122"/>
              <a:ea typeface="等线" panose="02010600030101010101" pitchFamily="2" charset="-122"/>
            </a:endParaRPr>
          </a:p>
        </p:txBody>
      </p:sp>
      <p:grpSp>
        <p:nvGrpSpPr>
          <p:cNvPr id="6147" name="Group 266"/>
          <p:cNvGrpSpPr/>
          <p:nvPr/>
        </p:nvGrpSpPr>
        <p:grpSpPr>
          <a:xfrm>
            <a:off x="1271464" y="1772816"/>
            <a:ext cx="7181353" cy="3782060"/>
            <a:chOff x="-3" y="-3"/>
            <a:chExt cx="3443" cy="2216"/>
          </a:xfrm>
        </p:grpSpPr>
        <p:grpSp>
          <p:nvGrpSpPr>
            <p:cNvPr id="6148" name="Group 264"/>
            <p:cNvGrpSpPr/>
            <p:nvPr/>
          </p:nvGrpSpPr>
          <p:grpSpPr>
            <a:xfrm>
              <a:off x="0" y="0"/>
              <a:ext cx="3437" cy="2210"/>
              <a:chOff x="0" y="0"/>
              <a:chExt cx="3437" cy="2210"/>
            </a:xfrm>
          </p:grpSpPr>
          <p:grpSp>
            <p:nvGrpSpPr>
              <p:cNvPr id="6150" name="Group 229"/>
              <p:cNvGrpSpPr/>
              <p:nvPr/>
            </p:nvGrpSpPr>
            <p:grpSpPr>
              <a:xfrm>
                <a:off x="0" y="0"/>
                <a:ext cx="1464" cy="442"/>
                <a:chOff x="0" y="0"/>
                <a:chExt cx="1464" cy="442"/>
              </a:xfrm>
            </p:grpSpPr>
            <p:sp>
              <p:nvSpPr>
                <p:cNvPr id="6202" name="Rectangle 210"/>
                <p:cNvSpPr/>
                <p:nvPr/>
              </p:nvSpPr>
              <p:spPr>
                <a:xfrm>
                  <a:off x="43" y="0"/>
                  <a:ext cx="1378" cy="442"/>
                </a:xfrm>
                <a:prstGeom prst="rect">
                  <a:avLst/>
                </a:prstGeom>
                <a:noFill/>
                <a:ln w="12700">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200" dirty="0">
                      <a:solidFill>
                        <a:srgbClr val="000000"/>
                      </a:solidFill>
                      <a:latin typeface="等线" panose="02010600030101010101" pitchFamily="2" charset="-122"/>
                      <a:ea typeface="等线" panose="02010600030101010101" pitchFamily="2" charset="-122"/>
                    </a:rPr>
                    <a:t>数据成员</a:t>
                  </a:r>
                </a:p>
                <a:p>
                  <a:pPr marL="0" lvl="0" indent="0" algn="ctr">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sp>
              <p:nvSpPr>
                <p:cNvPr id="6203" name="Rectangle 228"/>
                <p:cNvSpPr/>
                <p:nvPr/>
              </p:nvSpPr>
              <p:spPr>
                <a:xfrm>
                  <a:off x="0" y="0"/>
                  <a:ext cx="1464" cy="442"/>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grpSp>
          <p:grpSp>
            <p:nvGrpSpPr>
              <p:cNvPr id="6151" name="Group 231"/>
              <p:cNvGrpSpPr/>
              <p:nvPr/>
            </p:nvGrpSpPr>
            <p:grpSpPr>
              <a:xfrm>
                <a:off x="1464" y="0"/>
                <a:ext cx="1973" cy="442"/>
                <a:chOff x="1464" y="0"/>
                <a:chExt cx="1973" cy="442"/>
              </a:xfrm>
            </p:grpSpPr>
            <p:sp>
              <p:nvSpPr>
                <p:cNvPr id="6200" name="Rectangle 211"/>
                <p:cNvSpPr/>
                <p:nvPr/>
              </p:nvSpPr>
              <p:spPr>
                <a:xfrm>
                  <a:off x="1507" y="0"/>
                  <a:ext cx="1887" cy="442"/>
                </a:xfrm>
                <a:prstGeom prst="rect">
                  <a:avLst/>
                </a:prstGeom>
                <a:noFill/>
                <a:ln w="12700">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200" dirty="0">
                      <a:solidFill>
                        <a:srgbClr val="000000"/>
                      </a:solidFill>
                      <a:latin typeface="等线" panose="02010600030101010101" pitchFamily="2" charset="-122"/>
                      <a:ea typeface="等线" panose="02010600030101010101" pitchFamily="2" charset="-122"/>
                    </a:rPr>
                    <a:t>成员函数</a:t>
                  </a:r>
                </a:p>
                <a:p>
                  <a:pPr marL="0" lvl="0" indent="0" algn="ctr">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sp>
              <p:nvSpPr>
                <p:cNvPr id="6201" name="Rectangle 230"/>
                <p:cNvSpPr/>
                <p:nvPr/>
              </p:nvSpPr>
              <p:spPr>
                <a:xfrm>
                  <a:off x="1464" y="0"/>
                  <a:ext cx="1973" cy="442"/>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grpSp>
          <p:grpSp>
            <p:nvGrpSpPr>
              <p:cNvPr id="6152" name="Group 233"/>
              <p:cNvGrpSpPr/>
              <p:nvPr/>
            </p:nvGrpSpPr>
            <p:grpSpPr>
              <a:xfrm>
                <a:off x="0" y="442"/>
                <a:ext cx="486" cy="442"/>
                <a:chOff x="0" y="442"/>
                <a:chExt cx="486" cy="442"/>
              </a:xfrm>
            </p:grpSpPr>
            <p:sp>
              <p:nvSpPr>
                <p:cNvPr id="6198" name="Rectangle 212"/>
                <p:cNvSpPr/>
                <p:nvPr/>
              </p:nvSpPr>
              <p:spPr>
                <a:xfrm>
                  <a:off x="43" y="442"/>
                  <a:ext cx="400" cy="442"/>
                </a:xfrm>
                <a:prstGeom prst="rect">
                  <a:avLst/>
                </a:prstGeom>
                <a:noFill/>
                <a:ln w="12700">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200" dirty="0">
                      <a:solidFill>
                        <a:srgbClr val="000000"/>
                      </a:solidFill>
                      <a:latin typeface="等线" panose="02010600030101010101" pitchFamily="2" charset="-122"/>
                      <a:ea typeface="等线" panose="02010600030101010101" pitchFamily="2" charset="-122"/>
                    </a:rPr>
                    <a:t>名称</a:t>
                  </a:r>
                </a:p>
                <a:p>
                  <a:pPr marL="0" lvl="0" indent="0" algn="ctr">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sp>
              <p:nvSpPr>
                <p:cNvPr id="6199" name="Rectangle 232"/>
                <p:cNvSpPr/>
                <p:nvPr/>
              </p:nvSpPr>
              <p:spPr>
                <a:xfrm>
                  <a:off x="0" y="442"/>
                  <a:ext cx="486" cy="442"/>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grpSp>
          <p:grpSp>
            <p:nvGrpSpPr>
              <p:cNvPr id="6153" name="Group 235"/>
              <p:cNvGrpSpPr/>
              <p:nvPr/>
            </p:nvGrpSpPr>
            <p:grpSpPr>
              <a:xfrm>
                <a:off x="486" y="442"/>
                <a:ext cx="978" cy="442"/>
                <a:chOff x="486" y="442"/>
                <a:chExt cx="978" cy="442"/>
              </a:xfrm>
            </p:grpSpPr>
            <p:sp>
              <p:nvSpPr>
                <p:cNvPr id="6196" name="Rectangle 213"/>
                <p:cNvSpPr/>
                <p:nvPr/>
              </p:nvSpPr>
              <p:spPr>
                <a:xfrm>
                  <a:off x="529" y="442"/>
                  <a:ext cx="892" cy="442"/>
                </a:xfrm>
                <a:prstGeom prst="rect">
                  <a:avLst/>
                </a:prstGeom>
                <a:noFill/>
                <a:ln w="12700">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200" dirty="0">
                      <a:solidFill>
                        <a:srgbClr val="000000"/>
                      </a:solidFill>
                      <a:latin typeface="等线" panose="02010600030101010101" pitchFamily="2" charset="-122"/>
                      <a:ea typeface="等线" panose="02010600030101010101" pitchFamily="2" charset="-122"/>
                    </a:rPr>
                    <a:t>含义</a:t>
                  </a:r>
                </a:p>
                <a:p>
                  <a:pPr marL="0" lvl="0" indent="0" algn="ctr">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sp>
              <p:nvSpPr>
                <p:cNvPr id="6197" name="Rectangle 234"/>
                <p:cNvSpPr/>
                <p:nvPr/>
              </p:nvSpPr>
              <p:spPr>
                <a:xfrm>
                  <a:off x="486" y="442"/>
                  <a:ext cx="978" cy="442"/>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grpSp>
          <p:grpSp>
            <p:nvGrpSpPr>
              <p:cNvPr id="6154" name="Group 237"/>
              <p:cNvGrpSpPr/>
              <p:nvPr/>
            </p:nvGrpSpPr>
            <p:grpSpPr>
              <a:xfrm>
                <a:off x="1464" y="442"/>
                <a:ext cx="732" cy="442"/>
                <a:chOff x="1464" y="442"/>
                <a:chExt cx="732" cy="442"/>
              </a:xfrm>
            </p:grpSpPr>
            <p:sp>
              <p:nvSpPr>
                <p:cNvPr id="6194" name="Rectangle 214"/>
                <p:cNvSpPr/>
                <p:nvPr/>
              </p:nvSpPr>
              <p:spPr>
                <a:xfrm>
                  <a:off x="1507" y="442"/>
                  <a:ext cx="646" cy="442"/>
                </a:xfrm>
                <a:prstGeom prst="rect">
                  <a:avLst/>
                </a:prstGeom>
                <a:noFill/>
                <a:ln w="12700">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200" dirty="0">
                      <a:solidFill>
                        <a:srgbClr val="000000"/>
                      </a:solidFill>
                      <a:latin typeface="等线" panose="02010600030101010101" pitchFamily="2" charset="-122"/>
                      <a:ea typeface="等线" panose="02010600030101010101" pitchFamily="2" charset="-122"/>
                    </a:rPr>
                    <a:t>名称</a:t>
                  </a:r>
                </a:p>
                <a:p>
                  <a:pPr marL="0" lvl="0" indent="0" algn="ctr">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sp>
              <p:nvSpPr>
                <p:cNvPr id="6195" name="Rectangle 236"/>
                <p:cNvSpPr/>
                <p:nvPr/>
              </p:nvSpPr>
              <p:spPr>
                <a:xfrm>
                  <a:off x="1464" y="442"/>
                  <a:ext cx="732" cy="442"/>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grpSp>
          <p:grpSp>
            <p:nvGrpSpPr>
              <p:cNvPr id="6155" name="Group 239"/>
              <p:cNvGrpSpPr/>
              <p:nvPr/>
            </p:nvGrpSpPr>
            <p:grpSpPr>
              <a:xfrm>
                <a:off x="2196" y="442"/>
                <a:ext cx="1241" cy="442"/>
                <a:chOff x="2196" y="442"/>
                <a:chExt cx="1241" cy="442"/>
              </a:xfrm>
            </p:grpSpPr>
            <p:sp>
              <p:nvSpPr>
                <p:cNvPr id="6192" name="Rectangle 215"/>
                <p:cNvSpPr/>
                <p:nvPr/>
              </p:nvSpPr>
              <p:spPr>
                <a:xfrm>
                  <a:off x="2239" y="442"/>
                  <a:ext cx="1155" cy="442"/>
                </a:xfrm>
                <a:prstGeom prst="rect">
                  <a:avLst/>
                </a:prstGeom>
                <a:noFill/>
                <a:ln w="12700">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200" dirty="0">
                      <a:solidFill>
                        <a:srgbClr val="000000"/>
                      </a:solidFill>
                      <a:latin typeface="等线" panose="02010600030101010101" pitchFamily="2" charset="-122"/>
                      <a:ea typeface="等线" panose="02010600030101010101" pitchFamily="2" charset="-122"/>
                    </a:rPr>
                    <a:t>功能</a:t>
                  </a:r>
                </a:p>
                <a:p>
                  <a:pPr marL="0" lvl="0" indent="0" algn="ctr">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sp>
              <p:nvSpPr>
                <p:cNvPr id="6193" name="Rectangle 238"/>
                <p:cNvSpPr/>
                <p:nvPr/>
              </p:nvSpPr>
              <p:spPr>
                <a:xfrm>
                  <a:off x="2196" y="442"/>
                  <a:ext cx="1241" cy="442"/>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grpSp>
          <p:grpSp>
            <p:nvGrpSpPr>
              <p:cNvPr id="6156" name="Group 241"/>
              <p:cNvGrpSpPr/>
              <p:nvPr/>
            </p:nvGrpSpPr>
            <p:grpSpPr>
              <a:xfrm>
                <a:off x="0" y="884"/>
                <a:ext cx="486" cy="442"/>
                <a:chOff x="0" y="884"/>
                <a:chExt cx="486" cy="442"/>
              </a:xfrm>
            </p:grpSpPr>
            <p:sp>
              <p:nvSpPr>
                <p:cNvPr id="6190" name="Rectangle 216"/>
                <p:cNvSpPr/>
                <p:nvPr/>
              </p:nvSpPr>
              <p:spPr>
                <a:xfrm>
                  <a:off x="43" y="884"/>
                  <a:ext cx="400" cy="442"/>
                </a:xfrm>
                <a:prstGeom prst="rect">
                  <a:avLst/>
                </a:prstGeom>
                <a:noFill/>
                <a:ln w="12700">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en-US" altLang="zh-CN" sz="2200" dirty="0">
                      <a:solidFill>
                        <a:srgbClr val="000000"/>
                      </a:solidFill>
                      <a:latin typeface="等线" panose="02010600030101010101" pitchFamily="2" charset="-122"/>
                      <a:ea typeface="等线" panose="02010600030101010101" pitchFamily="2" charset="-122"/>
                    </a:rPr>
                    <a:t>x</a:t>
                  </a:r>
                </a:p>
                <a:p>
                  <a:pPr marL="0" lvl="0" indent="0" algn="just">
                    <a:spcBef>
                      <a:spcPct val="0"/>
                    </a:spcBef>
                    <a:buNone/>
                  </a:pPr>
                  <a:endParaRPr lang="en-US" altLang="zh-CN" sz="2200" dirty="0">
                    <a:solidFill>
                      <a:srgbClr val="000000"/>
                    </a:solidFill>
                    <a:latin typeface="等线" panose="02010600030101010101" pitchFamily="2" charset="-122"/>
                    <a:ea typeface="等线" panose="02010600030101010101" pitchFamily="2" charset="-122"/>
                  </a:endParaRPr>
                </a:p>
              </p:txBody>
            </p:sp>
            <p:sp>
              <p:nvSpPr>
                <p:cNvPr id="6191" name="Rectangle 240"/>
                <p:cNvSpPr/>
                <p:nvPr/>
              </p:nvSpPr>
              <p:spPr>
                <a:xfrm>
                  <a:off x="0" y="884"/>
                  <a:ext cx="486" cy="442"/>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grpSp>
          <p:grpSp>
            <p:nvGrpSpPr>
              <p:cNvPr id="6157" name="Group 243"/>
              <p:cNvGrpSpPr/>
              <p:nvPr/>
            </p:nvGrpSpPr>
            <p:grpSpPr>
              <a:xfrm>
                <a:off x="486" y="884"/>
                <a:ext cx="978" cy="442"/>
                <a:chOff x="486" y="884"/>
                <a:chExt cx="978" cy="442"/>
              </a:xfrm>
            </p:grpSpPr>
            <p:sp>
              <p:nvSpPr>
                <p:cNvPr id="6188" name="Rectangle 217"/>
                <p:cNvSpPr/>
                <p:nvPr/>
              </p:nvSpPr>
              <p:spPr>
                <a:xfrm>
                  <a:off x="529" y="884"/>
                  <a:ext cx="892" cy="442"/>
                </a:xfrm>
                <a:prstGeom prst="rect">
                  <a:avLst/>
                </a:prstGeom>
                <a:noFill/>
                <a:ln w="12700">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zh-CN" altLang="en-US" sz="2200" dirty="0">
                      <a:solidFill>
                        <a:srgbClr val="000000"/>
                      </a:solidFill>
                      <a:latin typeface="等线" panose="02010600030101010101" pitchFamily="2" charset="-122"/>
                      <a:ea typeface="等线" panose="02010600030101010101" pitchFamily="2" charset="-122"/>
                    </a:rPr>
                    <a:t>圆心坐标</a:t>
                  </a:r>
                  <a:r>
                    <a:rPr lang="en-US" altLang="zh-CN" sz="2200" dirty="0">
                      <a:solidFill>
                        <a:srgbClr val="000000"/>
                      </a:solidFill>
                      <a:latin typeface="等线" panose="02010600030101010101" pitchFamily="2" charset="-122"/>
                      <a:ea typeface="等线" panose="02010600030101010101" pitchFamily="2" charset="-122"/>
                    </a:rPr>
                    <a:t>x</a:t>
                  </a:r>
                  <a:r>
                    <a:rPr lang="zh-CN" altLang="en-US" sz="2200" dirty="0">
                      <a:solidFill>
                        <a:srgbClr val="000000"/>
                      </a:solidFill>
                      <a:latin typeface="等线" panose="02010600030101010101" pitchFamily="2" charset="-122"/>
                      <a:ea typeface="等线" panose="02010600030101010101" pitchFamily="2" charset="-122"/>
                    </a:rPr>
                    <a:t>值</a:t>
                  </a:r>
                </a:p>
                <a:p>
                  <a:pPr marL="0" lvl="0" indent="0" algn="just">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sp>
              <p:nvSpPr>
                <p:cNvPr id="6189" name="Rectangle 242"/>
                <p:cNvSpPr/>
                <p:nvPr/>
              </p:nvSpPr>
              <p:spPr>
                <a:xfrm>
                  <a:off x="486" y="884"/>
                  <a:ext cx="978" cy="442"/>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grpSp>
          <p:grpSp>
            <p:nvGrpSpPr>
              <p:cNvPr id="6158" name="Group 245"/>
              <p:cNvGrpSpPr/>
              <p:nvPr/>
            </p:nvGrpSpPr>
            <p:grpSpPr>
              <a:xfrm>
                <a:off x="1464" y="884"/>
                <a:ext cx="732" cy="442"/>
                <a:chOff x="1464" y="884"/>
                <a:chExt cx="732" cy="442"/>
              </a:xfrm>
            </p:grpSpPr>
            <p:sp>
              <p:nvSpPr>
                <p:cNvPr id="6186" name="Rectangle 218"/>
                <p:cNvSpPr/>
                <p:nvPr/>
              </p:nvSpPr>
              <p:spPr>
                <a:xfrm>
                  <a:off x="1507" y="884"/>
                  <a:ext cx="646" cy="442"/>
                </a:xfrm>
                <a:prstGeom prst="rect">
                  <a:avLst/>
                </a:prstGeom>
                <a:noFill/>
                <a:ln w="12700">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en-US" altLang="zh-CN" sz="2200" dirty="0">
                      <a:solidFill>
                        <a:srgbClr val="000000"/>
                      </a:solidFill>
                      <a:latin typeface="等线" panose="02010600030101010101" pitchFamily="2" charset="-122"/>
                      <a:ea typeface="等线" panose="02010600030101010101" pitchFamily="2" charset="-122"/>
                    </a:rPr>
                    <a:t>set</a:t>
                  </a:r>
                </a:p>
                <a:p>
                  <a:pPr marL="0" lvl="0" indent="0" algn="just">
                    <a:spcBef>
                      <a:spcPct val="0"/>
                    </a:spcBef>
                    <a:buNone/>
                  </a:pPr>
                  <a:endParaRPr lang="en-US" altLang="zh-CN" sz="2200" dirty="0">
                    <a:solidFill>
                      <a:srgbClr val="000000"/>
                    </a:solidFill>
                    <a:latin typeface="等线" panose="02010600030101010101" pitchFamily="2" charset="-122"/>
                    <a:ea typeface="等线" panose="02010600030101010101" pitchFamily="2" charset="-122"/>
                  </a:endParaRPr>
                </a:p>
              </p:txBody>
            </p:sp>
            <p:sp>
              <p:nvSpPr>
                <p:cNvPr id="6187" name="Rectangle 244"/>
                <p:cNvSpPr/>
                <p:nvPr/>
              </p:nvSpPr>
              <p:spPr>
                <a:xfrm>
                  <a:off x="1464" y="884"/>
                  <a:ext cx="732" cy="442"/>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grpSp>
          <p:grpSp>
            <p:nvGrpSpPr>
              <p:cNvPr id="6159" name="Group 247"/>
              <p:cNvGrpSpPr/>
              <p:nvPr/>
            </p:nvGrpSpPr>
            <p:grpSpPr>
              <a:xfrm>
                <a:off x="2196" y="884"/>
                <a:ext cx="1241" cy="442"/>
                <a:chOff x="2196" y="884"/>
                <a:chExt cx="1241" cy="442"/>
              </a:xfrm>
            </p:grpSpPr>
            <p:sp>
              <p:nvSpPr>
                <p:cNvPr id="6184" name="Rectangle 219"/>
                <p:cNvSpPr/>
                <p:nvPr/>
              </p:nvSpPr>
              <p:spPr>
                <a:xfrm>
                  <a:off x="2239" y="884"/>
                  <a:ext cx="1155" cy="442"/>
                </a:xfrm>
                <a:prstGeom prst="rect">
                  <a:avLst/>
                </a:prstGeom>
                <a:noFill/>
                <a:ln w="12700">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zh-CN" altLang="en-US" sz="2200" dirty="0">
                      <a:solidFill>
                        <a:srgbClr val="000000"/>
                      </a:solidFill>
                      <a:latin typeface="等线" panose="02010600030101010101" pitchFamily="2" charset="-122"/>
                      <a:ea typeface="等线" panose="02010600030101010101" pitchFamily="2" charset="-122"/>
                    </a:rPr>
                    <a:t>设置数据成员值</a:t>
                  </a:r>
                </a:p>
                <a:p>
                  <a:pPr marL="0" lvl="0" indent="0" algn="just">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sp>
              <p:nvSpPr>
                <p:cNvPr id="6185" name="Rectangle 246"/>
                <p:cNvSpPr/>
                <p:nvPr/>
              </p:nvSpPr>
              <p:spPr>
                <a:xfrm>
                  <a:off x="2196" y="884"/>
                  <a:ext cx="1241" cy="442"/>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grpSp>
          <p:grpSp>
            <p:nvGrpSpPr>
              <p:cNvPr id="6160" name="Group 249"/>
              <p:cNvGrpSpPr/>
              <p:nvPr/>
            </p:nvGrpSpPr>
            <p:grpSpPr>
              <a:xfrm>
                <a:off x="0" y="1326"/>
                <a:ext cx="486" cy="442"/>
                <a:chOff x="0" y="1326"/>
                <a:chExt cx="486" cy="442"/>
              </a:xfrm>
            </p:grpSpPr>
            <p:sp>
              <p:nvSpPr>
                <p:cNvPr id="6182" name="Rectangle 220"/>
                <p:cNvSpPr/>
                <p:nvPr/>
              </p:nvSpPr>
              <p:spPr>
                <a:xfrm>
                  <a:off x="43" y="1326"/>
                  <a:ext cx="400" cy="442"/>
                </a:xfrm>
                <a:prstGeom prst="rect">
                  <a:avLst/>
                </a:prstGeom>
                <a:noFill/>
                <a:ln w="12700">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en-US" altLang="zh-CN" sz="2200" dirty="0">
                      <a:solidFill>
                        <a:srgbClr val="000000"/>
                      </a:solidFill>
                      <a:latin typeface="等线" panose="02010600030101010101" pitchFamily="2" charset="-122"/>
                      <a:ea typeface="等线" panose="02010600030101010101" pitchFamily="2" charset="-122"/>
                    </a:rPr>
                    <a:t>y</a:t>
                  </a:r>
                </a:p>
                <a:p>
                  <a:pPr marL="0" lvl="0" indent="0" algn="just">
                    <a:spcBef>
                      <a:spcPct val="0"/>
                    </a:spcBef>
                    <a:buNone/>
                  </a:pPr>
                  <a:endParaRPr lang="en-US" altLang="zh-CN" sz="2200" dirty="0">
                    <a:solidFill>
                      <a:srgbClr val="000000"/>
                    </a:solidFill>
                    <a:latin typeface="等线" panose="02010600030101010101" pitchFamily="2" charset="-122"/>
                    <a:ea typeface="等线" panose="02010600030101010101" pitchFamily="2" charset="-122"/>
                  </a:endParaRPr>
                </a:p>
              </p:txBody>
            </p:sp>
            <p:sp>
              <p:nvSpPr>
                <p:cNvPr id="6183" name="Rectangle 248"/>
                <p:cNvSpPr/>
                <p:nvPr/>
              </p:nvSpPr>
              <p:spPr>
                <a:xfrm>
                  <a:off x="0" y="1326"/>
                  <a:ext cx="486" cy="442"/>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grpSp>
          <p:grpSp>
            <p:nvGrpSpPr>
              <p:cNvPr id="6161" name="Group 251"/>
              <p:cNvGrpSpPr/>
              <p:nvPr/>
            </p:nvGrpSpPr>
            <p:grpSpPr>
              <a:xfrm>
                <a:off x="486" y="1326"/>
                <a:ext cx="978" cy="442"/>
                <a:chOff x="486" y="1326"/>
                <a:chExt cx="978" cy="442"/>
              </a:xfrm>
            </p:grpSpPr>
            <p:sp>
              <p:nvSpPr>
                <p:cNvPr id="6180" name="Rectangle 221"/>
                <p:cNvSpPr/>
                <p:nvPr/>
              </p:nvSpPr>
              <p:spPr>
                <a:xfrm>
                  <a:off x="529" y="1326"/>
                  <a:ext cx="892" cy="442"/>
                </a:xfrm>
                <a:prstGeom prst="rect">
                  <a:avLst/>
                </a:prstGeom>
                <a:noFill/>
                <a:ln w="12700">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zh-CN" altLang="en-US" sz="2200" dirty="0">
                      <a:solidFill>
                        <a:srgbClr val="000000"/>
                      </a:solidFill>
                      <a:latin typeface="等线" panose="02010600030101010101" pitchFamily="2" charset="-122"/>
                      <a:ea typeface="等线" panose="02010600030101010101" pitchFamily="2" charset="-122"/>
                    </a:rPr>
                    <a:t>圆心坐标 </a:t>
                  </a:r>
                  <a:r>
                    <a:rPr lang="en-US" altLang="zh-CN" sz="2200" dirty="0">
                      <a:solidFill>
                        <a:srgbClr val="000000"/>
                      </a:solidFill>
                      <a:latin typeface="等线" panose="02010600030101010101" pitchFamily="2" charset="-122"/>
                      <a:ea typeface="等线" panose="02010600030101010101" pitchFamily="2" charset="-122"/>
                    </a:rPr>
                    <a:t>y</a:t>
                  </a:r>
                  <a:r>
                    <a:rPr lang="zh-CN" altLang="en-US" sz="2200" dirty="0">
                      <a:solidFill>
                        <a:srgbClr val="000000"/>
                      </a:solidFill>
                      <a:latin typeface="等线" panose="02010600030101010101" pitchFamily="2" charset="-122"/>
                      <a:ea typeface="等线" panose="02010600030101010101" pitchFamily="2" charset="-122"/>
                    </a:rPr>
                    <a:t>值</a:t>
                  </a:r>
                </a:p>
                <a:p>
                  <a:pPr marL="0" lvl="0" indent="0" algn="just">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sp>
              <p:nvSpPr>
                <p:cNvPr id="6181" name="Rectangle 250"/>
                <p:cNvSpPr/>
                <p:nvPr/>
              </p:nvSpPr>
              <p:spPr>
                <a:xfrm>
                  <a:off x="486" y="1326"/>
                  <a:ext cx="978" cy="442"/>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grpSp>
          <p:grpSp>
            <p:nvGrpSpPr>
              <p:cNvPr id="6162" name="Group 253"/>
              <p:cNvGrpSpPr/>
              <p:nvPr/>
            </p:nvGrpSpPr>
            <p:grpSpPr>
              <a:xfrm>
                <a:off x="1464" y="1326"/>
                <a:ext cx="732" cy="442"/>
                <a:chOff x="1464" y="1326"/>
                <a:chExt cx="732" cy="442"/>
              </a:xfrm>
            </p:grpSpPr>
            <p:sp>
              <p:nvSpPr>
                <p:cNvPr id="6178" name="Rectangle 222"/>
                <p:cNvSpPr/>
                <p:nvPr/>
              </p:nvSpPr>
              <p:spPr>
                <a:xfrm>
                  <a:off x="1507" y="1326"/>
                  <a:ext cx="646" cy="442"/>
                </a:xfrm>
                <a:prstGeom prst="rect">
                  <a:avLst/>
                </a:prstGeom>
                <a:noFill/>
                <a:ln w="12700">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en-US" altLang="zh-CN" sz="2200" dirty="0">
                      <a:solidFill>
                        <a:srgbClr val="000000"/>
                      </a:solidFill>
                      <a:latin typeface="等线" panose="02010600030101010101" pitchFamily="2" charset="-122"/>
                      <a:ea typeface="等线" panose="02010600030101010101" pitchFamily="2" charset="-122"/>
                    </a:rPr>
                    <a:t>print</a:t>
                  </a:r>
                </a:p>
                <a:p>
                  <a:pPr marL="0" lvl="0" indent="0" algn="just">
                    <a:spcBef>
                      <a:spcPct val="0"/>
                    </a:spcBef>
                    <a:buNone/>
                  </a:pPr>
                  <a:endParaRPr lang="en-US" altLang="zh-CN" sz="2200" dirty="0">
                    <a:solidFill>
                      <a:srgbClr val="000000"/>
                    </a:solidFill>
                    <a:latin typeface="等线" panose="02010600030101010101" pitchFamily="2" charset="-122"/>
                    <a:ea typeface="等线" panose="02010600030101010101" pitchFamily="2" charset="-122"/>
                  </a:endParaRPr>
                </a:p>
              </p:txBody>
            </p:sp>
            <p:sp>
              <p:nvSpPr>
                <p:cNvPr id="6179" name="Rectangle 252"/>
                <p:cNvSpPr/>
                <p:nvPr/>
              </p:nvSpPr>
              <p:spPr>
                <a:xfrm>
                  <a:off x="1464" y="1326"/>
                  <a:ext cx="732" cy="442"/>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grpSp>
          <p:grpSp>
            <p:nvGrpSpPr>
              <p:cNvPr id="6163" name="Group 255"/>
              <p:cNvGrpSpPr/>
              <p:nvPr/>
            </p:nvGrpSpPr>
            <p:grpSpPr>
              <a:xfrm>
                <a:off x="2196" y="1326"/>
                <a:ext cx="1241" cy="442"/>
                <a:chOff x="2196" y="1326"/>
                <a:chExt cx="1241" cy="442"/>
              </a:xfrm>
            </p:grpSpPr>
            <p:sp>
              <p:nvSpPr>
                <p:cNvPr id="6176" name="Rectangle 223"/>
                <p:cNvSpPr/>
                <p:nvPr/>
              </p:nvSpPr>
              <p:spPr>
                <a:xfrm>
                  <a:off x="2239" y="1326"/>
                  <a:ext cx="1155" cy="442"/>
                </a:xfrm>
                <a:prstGeom prst="rect">
                  <a:avLst/>
                </a:prstGeom>
                <a:noFill/>
                <a:ln w="12700">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zh-CN" altLang="en-US" sz="2200" dirty="0">
                      <a:solidFill>
                        <a:srgbClr val="000000"/>
                      </a:solidFill>
                      <a:latin typeface="等线" panose="02010600030101010101" pitchFamily="2" charset="-122"/>
                      <a:ea typeface="等线" panose="02010600030101010101" pitchFamily="2" charset="-122"/>
                    </a:rPr>
                    <a:t>输出数据成员值</a:t>
                  </a:r>
                </a:p>
                <a:p>
                  <a:pPr marL="0" lvl="0" indent="0" algn="just">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sp>
              <p:nvSpPr>
                <p:cNvPr id="6177" name="Rectangle 254"/>
                <p:cNvSpPr/>
                <p:nvPr/>
              </p:nvSpPr>
              <p:spPr>
                <a:xfrm>
                  <a:off x="2196" y="1326"/>
                  <a:ext cx="1241" cy="442"/>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grpSp>
          <p:grpSp>
            <p:nvGrpSpPr>
              <p:cNvPr id="6164" name="Group 257"/>
              <p:cNvGrpSpPr/>
              <p:nvPr/>
            </p:nvGrpSpPr>
            <p:grpSpPr>
              <a:xfrm>
                <a:off x="0" y="1768"/>
                <a:ext cx="486" cy="442"/>
                <a:chOff x="0" y="1768"/>
                <a:chExt cx="486" cy="442"/>
              </a:xfrm>
            </p:grpSpPr>
            <p:sp>
              <p:nvSpPr>
                <p:cNvPr id="6174" name="Rectangle 224"/>
                <p:cNvSpPr/>
                <p:nvPr/>
              </p:nvSpPr>
              <p:spPr>
                <a:xfrm>
                  <a:off x="43" y="1768"/>
                  <a:ext cx="400" cy="442"/>
                </a:xfrm>
                <a:prstGeom prst="rect">
                  <a:avLst/>
                </a:prstGeom>
                <a:noFill/>
                <a:ln w="12700">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en-US" altLang="zh-CN" sz="2200" dirty="0">
                      <a:solidFill>
                        <a:srgbClr val="000000"/>
                      </a:solidFill>
                      <a:latin typeface="等线" panose="02010600030101010101" pitchFamily="2" charset="-122"/>
                      <a:ea typeface="等线" panose="02010600030101010101" pitchFamily="2" charset="-122"/>
                    </a:rPr>
                    <a:t>r</a:t>
                  </a:r>
                </a:p>
                <a:p>
                  <a:pPr marL="0" lvl="0" indent="0" algn="just">
                    <a:spcBef>
                      <a:spcPct val="0"/>
                    </a:spcBef>
                    <a:buNone/>
                  </a:pPr>
                  <a:endParaRPr lang="en-US" altLang="zh-CN" sz="2200" dirty="0">
                    <a:solidFill>
                      <a:srgbClr val="000000"/>
                    </a:solidFill>
                    <a:latin typeface="等线" panose="02010600030101010101" pitchFamily="2" charset="-122"/>
                    <a:ea typeface="等线" panose="02010600030101010101" pitchFamily="2" charset="-122"/>
                  </a:endParaRPr>
                </a:p>
              </p:txBody>
            </p:sp>
            <p:sp>
              <p:nvSpPr>
                <p:cNvPr id="6175" name="Rectangle 256"/>
                <p:cNvSpPr/>
                <p:nvPr/>
              </p:nvSpPr>
              <p:spPr>
                <a:xfrm>
                  <a:off x="0" y="1768"/>
                  <a:ext cx="486" cy="442"/>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grpSp>
          <p:grpSp>
            <p:nvGrpSpPr>
              <p:cNvPr id="6165" name="Group 259"/>
              <p:cNvGrpSpPr/>
              <p:nvPr/>
            </p:nvGrpSpPr>
            <p:grpSpPr>
              <a:xfrm>
                <a:off x="486" y="1768"/>
                <a:ext cx="978" cy="442"/>
                <a:chOff x="486" y="1768"/>
                <a:chExt cx="978" cy="442"/>
              </a:xfrm>
            </p:grpSpPr>
            <p:sp>
              <p:nvSpPr>
                <p:cNvPr id="6172" name="Rectangle 225"/>
                <p:cNvSpPr/>
                <p:nvPr/>
              </p:nvSpPr>
              <p:spPr>
                <a:xfrm>
                  <a:off x="529" y="1768"/>
                  <a:ext cx="892" cy="442"/>
                </a:xfrm>
                <a:prstGeom prst="rect">
                  <a:avLst/>
                </a:prstGeom>
                <a:noFill/>
                <a:ln w="12700">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zh-CN" altLang="en-US" sz="2200" dirty="0">
                      <a:solidFill>
                        <a:srgbClr val="000000"/>
                      </a:solidFill>
                      <a:latin typeface="等线" panose="02010600030101010101" pitchFamily="2" charset="-122"/>
                      <a:ea typeface="等线" panose="02010600030101010101" pitchFamily="2" charset="-122"/>
                    </a:rPr>
                    <a:t>圆半径</a:t>
                  </a:r>
                </a:p>
                <a:p>
                  <a:pPr marL="0" lvl="0" indent="0" algn="just">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sp>
              <p:nvSpPr>
                <p:cNvPr id="6173" name="Rectangle 258"/>
                <p:cNvSpPr/>
                <p:nvPr/>
              </p:nvSpPr>
              <p:spPr>
                <a:xfrm>
                  <a:off x="486" y="1768"/>
                  <a:ext cx="978" cy="442"/>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grpSp>
          <p:grpSp>
            <p:nvGrpSpPr>
              <p:cNvPr id="6166" name="Group 261"/>
              <p:cNvGrpSpPr/>
              <p:nvPr/>
            </p:nvGrpSpPr>
            <p:grpSpPr>
              <a:xfrm>
                <a:off x="1464" y="1768"/>
                <a:ext cx="732" cy="442"/>
                <a:chOff x="1464" y="1768"/>
                <a:chExt cx="732" cy="442"/>
              </a:xfrm>
            </p:grpSpPr>
            <p:sp>
              <p:nvSpPr>
                <p:cNvPr id="6170" name="Rectangle 226"/>
                <p:cNvSpPr/>
                <p:nvPr/>
              </p:nvSpPr>
              <p:spPr>
                <a:xfrm>
                  <a:off x="1507" y="1768"/>
                  <a:ext cx="646" cy="442"/>
                </a:xfrm>
                <a:prstGeom prst="rect">
                  <a:avLst/>
                </a:prstGeom>
                <a:noFill/>
                <a:ln w="12700">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en-US" altLang="zh-CN" sz="2200" dirty="0">
                      <a:solidFill>
                        <a:srgbClr val="000000"/>
                      </a:solidFill>
                      <a:latin typeface="等线" panose="02010600030101010101" pitchFamily="2" charset="-122"/>
                      <a:ea typeface="等线" panose="02010600030101010101" pitchFamily="2" charset="-122"/>
                    </a:rPr>
                    <a:t> </a:t>
                  </a:r>
                </a:p>
                <a:p>
                  <a:pPr marL="0" lvl="0" indent="0" algn="just">
                    <a:spcBef>
                      <a:spcPct val="0"/>
                    </a:spcBef>
                    <a:buNone/>
                  </a:pPr>
                  <a:endParaRPr lang="en-US" altLang="zh-CN" sz="2200" dirty="0">
                    <a:solidFill>
                      <a:srgbClr val="000000"/>
                    </a:solidFill>
                    <a:latin typeface="等线" panose="02010600030101010101" pitchFamily="2" charset="-122"/>
                    <a:ea typeface="等线" panose="02010600030101010101" pitchFamily="2" charset="-122"/>
                  </a:endParaRPr>
                </a:p>
              </p:txBody>
            </p:sp>
            <p:sp>
              <p:nvSpPr>
                <p:cNvPr id="6171" name="Rectangle 260"/>
                <p:cNvSpPr/>
                <p:nvPr/>
              </p:nvSpPr>
              <p:spPr>
                <a:xfrm>
                  <a:off x="1464" y="1768"/>
                  <a:ext cx="732" cy="442"/>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grpSp>
          <p:grpSp>
            <p:nvGrpSpPr>
              <p:cNvPr id="6167" name="Group 263"/>
              <p:cNvGrpSpPr/>
              <p:nvPr/>
            </p:nvGrpSpPr>
            <p:grpSpPr>
              <a:xfrm>
                <a:off x="2196" y="1768"/>
                <a:ext cx="1241" cy="442"/>
                <a:chOff x="2196" y="1768"/>
                <a:chExt cx="1241" cy="442"/>
              </a:xfrm>
            </p:grpSpPr>
            <p:sp>
              <p:nvSpPr>
                <p:cNvPr id="6168" name="Rectangle 227"/>
                <p:cNvSpPr/>
                <p:nvPr/>
              </p:nvSpPr>
              <p:spPr>
                <a:xfrm>
                  <a:off x="2239" y="1768"/>
                  <a:ext cx="1155" cy="442"/>
                </a:xfrm>
                <a:prstGeom prst="rect">
                  <a:avLst/>
                </a:prstGeom>
                <a:noFill/>
                <a:ln w="12700">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en-US" altLang="zh-CN" sz="2200" dirty="0">
                      <a:solidFill>
                        <a:srgbClr val="000000"/>
                      </a:solidFill>
                      <a:latin typeface="等线" panose="02010600030101010101" pitchFamily="2" charset="-122"/>
                      <a:ea typeface="等线" panose="02010600030101010101" pitchFamily="2" charset="-122"/>
                    </a:rPr>
                    <a:t> </a:t>
                  </a:r>
                </a:p>
                <a:p>
                  <a:pPr marL="0" lvl="0" indent="0" algn="just">
                    <a:spcBef>
                      <a:spcPct val="0"/>
                    </a:spcBef>
                    <a:buNone/>
                  </a:pPr>
                  <a:endParaRPr lang="en-US" altLang="zh-CN" sz="2200" dirty="0">
                    <a:solidFill>
                      <a:srgbClr val="000000"/>
                    </a:solidFill>
                    <a:latin typeface="等线" panose="02010600030101010101" pitchFamily="2" charset="-122"/>
                    <a:ea typeface="等线" panose="02010600030101010101" pitchFamily="2" charset="-122"/>
                  </a:endParaRPr>
                </a:p>
              </p:txBody>
            </p:sp>
            <p:sp>
              <p:nvSpPr>
                <p:cNvPr id="6169" name="Rectangle 262"/>
                <p:cNvSpPr/>
                <p:nvPr/>
              </p:nvSpPr>
              <p:spPr>
                <a:xfrm>
                  <a:off x="2196" y="1768"/>
                  <a:ext cx="1241" cy="442"/>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grpSp>
        </p:grpSp>
        <p:sp>
          <p:nvSpPr>
            <p:cNvPr id="6149" name="Rectangle 265"/>
            <p:cNvSpPr/>
            <p:nvPr/>
          </p:nvSpPr>
          <p:spPr>
            <a:xfrm>
              <a:off x="-3" y="-3"/>
              <a:ext cx="3443" cy="2216"/>
            </a:xfrm>
            <a:prstGeom prst="rect">
              <a:avLst/>
            </a:prstGeom>
            <a:noFill/>
            <a:ln w="9525"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3352" y="116632"/>
            <a:ext cx="10657184" cy="5262979"/>
          </a:xfrm>
          <a:prstGeom prst="rect">
            <a:avLst/>
          </a:prstGeom>
          <a:ln>
            <a:solidFill>
              <a:srgbClr val="C00000"/>
            </a:solidFill>
          </a:ln>
        </p:spPr>
        <p:txBody>
          <a:bodyPr wrap="square" lIns="0" rIns="0">
            <a:spAutoFit/>
          </a:bodyPr>
          <a:lstStyle/>
          <a:p>
            <a:r>
              <a:rPr lang="en-US" altLang="zh-CN" b="0" dirty="0" err="1">
                <a:solidFill>
                  <a:srgbClr val="000000"/>
                </a:solidFill>
              </a:rPr>
              <a:t>int</a:t>
            </a:r>
            <a:r>
              <a:rPr lang="en-US" altLang="zh-CN" b="0" dirty="0">
                <a:solidFill>
                  <a:srgbClr val="000000"/>
                </a:solidFill>
              </a:rPr>
              <a:t> main()</a:t>
            </a:r>
            <a:endParaRPr lang="zh-CN" altLang="zh-CN" b="0" dirty="0">
              <a:solidFill>
                <a:srgbClr val="000000"/>
              </a:solidFill>
            </a:endParaRPr>
          </a:p>
          <a:p>
            <a:r>
              <a:rPr lang="en-US" altLang="zh-CN" b="0" dirty="0">
                <a:solidFill>
                  <a:srgbClr val="000000"/>
                </a:solidFill>
              </a:rPr>
              <a:t>{</a:t>
            </a:r>
            <a:endParaRPr lang="zh-CN" altLang="zh-CN" b="0" dirty="0">
              <a:solidFill>
                <a:srgbClr val="000000"/>
              </a:solidFill>
            </a:endParaRPr>
          </a:p>
          <a:p>
            <a:r>
              <a:rPr lang="en-US" altLang="zh-CN" b="0" dirty="0">
                <a:solidFill>
                  <a:srgbClr val="000000"/>
                </a:solidFill>
              </a:rPr>
              <a:t> </a:t>
            </a:r>
            <a:r>
              <a:rPr lang="en-US" altLang="zh-CN" b="0" dirty="0" smtClean="0">
                <a:solidFill>
                  <a:srgbClr val="000000"/>
                </a:solidFill>
              </a:rPr>
              <a:t>   </a:t>
            </a:r>
            <a:r>
              <a:rPr lang="en-US" altLang="zh-CN" b="0" dirty="0" err="1" smtClean="0">
                <a:solidFill>
                  <a:srgbClr val="000000"/>
                </a:solidFill>
              </a:rPr>
              <a:t>int</a:t>
            </a:r>
            <a:r>
              <a:rPr lang="en-US" altLang="zh-CN" b="0" dirty="0" smtClean="0">
                <a:solidFill>
                  <a:srgbClr val="000000"/>
                </a:solidFill>
              </a:rPr>
              <a:t> </a:t>
            </a:r>
            <a:r>
              <a:rPr lang="en-US" altLang="zh-CN" b="0" dirty="0">
                <a:solidFill>
                  <a:srgbClr val="000000"/>
                </a:solidFill>
              </a:rPr>
              <a:t>d, m, </a:t>
            </a:r>
            <a:r>
              <a:rPr lang="en-US" altLang="zh-CN" b="0" dirty="0" smtClean="0">
                <a:solidFill>
                  <a:srgbClr val="000000"/>
                </a:solidFill>
              </a:rPr>
              <a:t>y;</a:t>
            </a:r>
            <a:endParaRPr lang="en-US" altLang="zh-CN" b="0" dirty="0">
              <a:solidFill>
                <a:srgbClr val="000000"/>
              </a:solidFill>
            </a:endParaRPr>
          </a:p>
          <a:p>
            <a:r>
              <a:rPr lang="en-US" altLang="zh-CN" b="0" dirty="0">
                <a:solidFill>
                  <a:srgbClr val="000000"/>
                </a:solidFill>
              </a:rPr>
              <a:t> </a:t>
            </a:r>
            <a:r>
              <a:rPr lang="en-US" altLang="zh-CN" b="0" dirty="0" smtClean="0">
                <a:solidFill>
                  <a:srgbClr val="000000"/>
                </a:solidFill>
              </a:rPr>
              <a:t>   </a:t>
            </a:r>
            <a:r>
              <a:rPr lang="en-US" altLang="zh-CN" b="0" dirty="0" err="1" smtClean="0">
                <a:solidFill>
                  <a:srgbClr val="000000"/>
                </a:solidFill>
              </a:rPr>
              <a:t>cout</a:t>
            </a:r>
            <a:r>
              <a:rPr lang="en-US" altLang="zh-CN" b="0" dirty="0" smtClean="0">
                <a:solidFill>
                  <a:srgbClr val="000000"/>
                </a:solidFill>
              </a:rPr>
              <a:t> </a:t>
            </a:r>
            <a:r>
              <a:rPr lang="en-US" altLang="zh-CN" b="0" dirty="0">
                <a:solidFill>
                  <a:srgbClr val="000000"/>
                </a:solidFill>
              </a:rPr>
              <a:t>&lt;&lt; "input </a:t>
            </a:r>
            <a:r>
              <a:rPr lang="en-US" altLang="zh-CN" b="0" dirty="0" err="1">
                <a:solidFill>
                  <a:srgbClr val="000000"/>
                </a:solidFill>
              </a:rPr>
              <a:t>year,month,day</a:t>
            </a:r>
            <a:r>
              <a:rPr lang="en-US" altLang="zh-CN" b="0" dirty="0">
                <a:solidFill>
                  <a:srgbClr val="000000"/>
                </a:solidFill>
              </a:rPr>
              <a:t>:\n";</a:t>
            </a:r>
            <a:endParaRPr lang="zh-CN" altLang="zh-CN" b="0" dirty="0">
              <a:solidFill>
                <a:srgbClr val="000000"/>
              </a:solidFill>
            </a:endParaRPr>
          </a:p>
          <a:p>
            <a:r>
              <a:rPr lang="en-US" altLang="zh-CN" b="0" dirty="0">
                <a:solidFill>
                  <a:srgbClr val="000000"/>
                </a:solidFill>
              </a:rPr>
              <a:t> </a:t>
            </a:r>
            <a:r>
              <a:rPr lang="en-US" altLang="zh-CN" b="0" dirty="0" smtClean="0">
                <a:solidFill>
                  <a:srgbClr val="000000"/>
                </a:solidFill>
              </a:rPr>
              <a:t>   </a:t>
            </a:r>
            <a:r>
              <a:rPr lang="en-US" altLang="zh-CN" b="0" dirty="0" err="1" smtClean="0">
                <a:solidFill>
                  <a:srgbClr val="000000"/>
                </a:solidFill>
              </a:rPr>
              <a:t>cin</a:t>
            </a:r>
            <a:r>
              <a:rPr lang="en-US" altLang="zh-CN" b="0" dirty="0" smtClean="0">
                <a:solidFill>
                  <a:srgbClr val="000000"/>
                </a:solidFill>
              </a:rPr>
              <a:t> </a:t>
            </a:r>
            <a:r>
              <a:rPr lang="en-US" altLang="zh-CN" b="0" dirty="0">
                <a:solidFill>
                  <a:srgbClr val="000000"/>
                </a:solidFill>
              </a:rPr>
              <a:t>&gt;&gt; y &gt;&gt; m &gt;&gt; d;</a:t>
            </a:r>
            <a:endParaRPr lang="zh-CN" altLang="zh-CN" b="0" dirty="0">
              <a:solidFill>
                <a:srgbClr val="000000"/>
              </a:solidFill>
            </a:endParaRPr>
          </a:p>
          <a:p>
            <a:r>
              <a:rPr lang="en-US" altLang="zh-CN" b="0" dirty="0" smtClean="0">
                <a:solidFill>
                  <a:srgbClr val="000000"/>
                </a:solidFill>
              </a:rPr>
              <a:t>    Date </a:t>
            </a:r>
            <a:r>
              <a:rPr lang="en-US" altLang="zh-CN" b="0" dirty="0">
                <a:solidFill>
                  <a:srgbClr val="000000"/>
                </a:solidFill>
              </a:rPr>
              <a:t>d1(y, m, d), </a:t>
            </a:r>
            <a:r>
              <a:rPr lang="en-US" altLang="zh-CN" b="0" dirty="0" err="1">
                <a:solidFill>
                  <a:srgbClr val="000000"/>
                </a:solidFill>
              </a:rPr>
              <a:t>dnext</a:t>
            </a:r>
            <a:r>
              <a:rPr lang="en-US" altLang="zh-CN" b="0" dirty="0">
                <a:solidFill>
                  <a:srgbClr val="000000"/>
                </a:solidFill>
              </a:rPr>
              <a:t>;  </a:t>
            </a:r>
            <a:endParaRPr lang="en-US" altLang="zh-CN" b="0" dirty="0" smtClean="0">
              <a:solidFill>
                <a:srgbClr val="000000"/>
              </a:solidFill>
            </a:endParaRPr>
          </a:p>
          <a:p>
            <a:r>
              <a:rPr lang="en-US" altLang="zh-CN" b="0" dirty="0">
                <a:solidFill>
                  <a:srgbClr val="000000"/>
                </a:solidFill>
              </a:rPr>
              <a:t> </a:t>
            </a:r>
            <a:r>
              <a:rPr lang="en-US" altLang="zh-CN" b="0" dirty="0" smtClean="0">
                <a:solidFill>
                  <a:srgbClr val="000000"/>
                </a:solidFill>
              </a:rPr>
              <a:t>   </a:t>
            </a:r>
            <a:r>
              <a:rPr lang="en-US" altLang="zh-CN" b="0" dirty="0" err="1" smtClean="0">
                <a:solidFill>
                  <a:srgbClr val="000000"/>
                </a:solidFill>
              </a:rPr>
              <a:t>cout</a:t>
            </a:r>
            <a:r>
              <a:rPr lang="en-US" altLang="zh-CN" b="0" dirty="0" smtClean="0">
                <a:solidFill>
                  <a:srgbClr val="000000"/>
                </a:solidFill>
              </a:rPr>
              <a:t> </a:t>
            </a:r>
            <a:r>
              <a:rPr lang="en-US" altLang="zh-CN" b="0" dirty="0">
                <a:solidFill>
                  <a:srgbClr val="000000"/>
                </a:solidFill>
              </a:rPr>
              <a:t>&lt;&lt; "today is:"; </a:t>
            </a:r>
            <a:endParaRPr lang="zh-CN" altLang="zh-CN" b="0" dirty="0">
              <a:solidFill>
                <a:srgbClr val="000000"/>
              </a:solidFill>
            </a:endParaRPr>
          </a:p>
          <a:p>
            <a:r>
              <a:rPr lang="en-US" altLang="zh-CN" b="0" dirty="0" smtClean="0">
                <a:solidFill>
                  <a:srgbClr val="000000"/>
                </a:solidFill>
              </a:rPr>
              <a:t>    d1.display</a:t>
            </a:r>
            <a:r>
              <a:rPr lang="en-US" altLang="zh-CN" b="0" dirty="0">
                <a:solidFill>
                  <a:srgbClr val="000000"/>
                </a:solidFill>
              </a:rPr>
              <a:t>();</a:t>
            </a:r>
            <a:endParaRPr lang="zh-CN" altLang="zh-CN" b="0" dirty="0">
              <a:solidFill>
                <a:srgbClr val="000000"/>
              </a:solidFill>
            </a:endParaRPr>
          </a:p>
          <a:p>
            <a:r>
              <a:rPr lang="en-US" altLang="zh-CN" b="0" dirty="0">
                <a:solidFill>
                  <a:srgbClr val="000000"/>
                </a:solidFill>
              </a:rPr>
              <a:t> </a:t>
            </a:r>
            <a:r>
              <a:rPr lang="en-US" altLang="zh-CN" b="0" dirty="0" smtClean="0">
                <a:solidFill>
                  <a:srgbClr val="000000"/>
                </a:solidFill>
              </a:rPr>
              <a:t>   </a:t>
            </a:r>
            <a:r>
              <a:rPr lang="en-US" altLang="zh-CN" b="0" dirty="0" err="1" smtClean="0">
                <a:solidFill>
                  <a:srgbClr val="000000"/>
                </a:solidFill>
              </a:rPr>
              <a:t>dnext</a:t>
            </a:r>
            <a:r>
              <a:rPr lang="en-US" altLang="zh-CN" b="0" dirty="0" smtClean="0">
                <a:solidFill>
                  <a:srgbClr val="000000"/>
                </a:solidFill>
              </a:rPr>
              <a:t>=d1.nextday</a:t>
            </a:r>
            <a:r>
              <a:rPr lang="en-US" altLang="zh-CN" b="0" dirty="0">
                <a:solidFill>
                  <a:srgbClr val="000000"/>
                </a:solidFill>
              </a:rPr>
              <a:t>();</a:t>
            </a:r>
            <a:endParaRPr lang="zh-CN" altLang="zh-CN" b="0" dirty="0">
              <a:solidFill>
                <a:srgbClr val="000000"/>
              </a:solidFill>
            </a:endParaRPr>
          </a:p>
          <a:p>
            <a:r>
              <a:rPr lang="en-US" altLang="zh-CN" b="0" dirty="0">
                <a:solidFill>
                  <a:srgbClr val="000000"/>
                </a:solidFill>
              </a:rPr>
              <a:t> </a:t>
            </a:r>
            <a:r>
              <a:rPr lang="en-US" altLang="zh-CN" b="0" dirty="0" smtClean="0">
                <a:solidFill>
                  <a:srgbClr val="000000"/>
                </a:solidFill>
              </a:rPr>
              <a:t>   </a:t>
            </a:r>
            <a:r>
              <a:rPr lang="en-US" altLang="zh-CN" b="0" dirty="0" err="1" smtClean="0">
                <a:solidFill>
                  <a:srgbClr val="000000"/>
                </a:solidFill>
              </a:rPr>
              <a:t>cout</a:t>
            </a:r>
            <a:r>
              <a:rPr lang="en-US" altLang="zh-CN" b="0" dirty="0" smtClean="0">
                <a:solidFill>
                  <a:srgbClr val="000000"/>
                </a:solidFill>
              </a:rPr>
              <a:t> </a:t>
            </a:r>
            <a:r>
              <a:rPr lang="en-US" altLang="zh-CN" b="0" dirty="0">
                <a:solidFill>
                  <a:srgbClr val="000000"/>
                </a:solidFill>
              </a:rPr>
              <a:t>&lt;&lt; "the </a:t>
            </a:r>
            <a:r>
              <a:rPr lang="en-US" altLang="zh-CN" b="0" dirty="0" err="1">
                <a:solidFill>
                  <a:srgbClr val="000000"/>
                </a:solidFill>
              </a:rPr>
              <a:t>nextday</a:t>
            </a:r>
            <a:r>
              <a:rPr lang="en-US" altLang="zh-CN" b="0" dirty="0">
                <a:solidFill>
                  <a:srgbClr val="000000"/>
                </a:solidFill>
              </a:rPr>
              <a:t> is:";</a:t>
            </a:r>
            <a:endParaRPr lang="zh-CN" altLang="zh-CN" b="0" dirty="0">
              <a:solidFill>
                <a:srgbClr val="000000"/>
              </a:solidFill>
            </a:endParaRPr>
          </a:p>
          <a:p>
            <a:r>
              <a:rPr lang="en-US" altLang="zh-CN" b="0" dirty="0">
                <a:solidFill>
                  <a:srgbClr val="000000"/>
                </a:solidFill>
              </a:rPr>
              <a:t> </a:t>
            </a:r>
            <a:r>
              <a:rPr lang="en-US" altLang="zh-CN" b="0" dirty="0" smtClean="0">
                <a:solidFill>
                  <a:srgbClr val="000000"/>
                </a:solidFill>
              </a:rPr>
              <a:t>   </a:t>
            </a:r>
            <a:r>
              <a:rPr lang="en-US" altLang="zh-CN" b="0" dirty="0" err="1" smtClean="0">
                <a:solidFill>
                  <a:srgbClr val="000000"/>
                </a:solidFill>
              </a:rPr>
              <a:t>dnext.display</a:t>
            </a:r>
            <a:r>
              <a:rPr lang="en-US" altLang="zh-CN" b="0" dirty="0">
                <a:solidFill>
                  <a:srgbClr val="000000"/>
                </a:solidFill>
              </a:rPr>
              <a:t>();</a:t>
            </a:r>
            <a:endParaRPr lang="zh-CN" altLang="zh-CN" b="0" dirty="0">
              <a:solidFill>
                <a:srgbClr val="000000"/>
              </a:solidFill>
            </a:endParaRPr>
          </a:p>
          <a:p>
            <a:r>
              <a:rPr lang="en-US" altLang="zh-CN" b="0" dirty="0">
                <a:solidFill>
                  <a:srgbClr val="000000"/>
                </a:solidFill>
              </a:rPr>
              <a:t> </a:t>
            </a:r>
            <a:r>
              <a:rPr lang="en-US" altLang="zh-CN" b="0" dirty="0" smtClean="0">
                <a:solidFill>
                  <a:srgbClr val="000000"/>
                </a:solidFill>
              </a:rPr>
              <a:t>   system</a:t>
            </a:r>
            <a:r>
              <a:rPr lang="en-US" altLang="zh-CN" b="0" dirty="0">
                <a:solidFill>
                  <a:srgbClr val="000000"/>
                </a:solidFill>
              </a:rPr>
              <a:t>("pause");</a:t>
            </a:r>
            <a:endParaRPr lang="zh-CN" altLang="zh-CN" b="0" dirty="0">
              <a:solidFill>
                <a:srgbClr val="000000"/>
              </a:solidFill>
            </a:endParaRPr>
          </a:p>
          <a:p>
            <a:r>
              <a:rPr lang="en-US" altLang="zh-CN" b="0" dirty="0" smtClean="0">
                <a:solidFill>
                  <a:srgbClr val="000000"/>
                </a:solidFill>
              </a:rPr>
              <a:t>    return </a:t>
            </a:r>
            <a:r>
              <a:rPr lang="en-US" altLang="zh-CN" b="0" dirty="0">
                <a:solidFill>
                  <a:srgbClr val="000000"/>
                </a:solidFill>
              </a:rPr>
              <a:t>0;</a:t>
            </a:r>
            <a:endParaRPr lang="zh-CN" altLang="zh-CN" b="0" dirty="0">
              <a:solidFill>
                <a:srgbClr val="000000"/>
              </a:solidFill>
            </a:endParaRPr>
          </a:p>
          <a:p>
            <a:r>
              <a:rPr lang="en-US" altLang="zh-CN" b="0" dirty="0">
                <a:solidFill>
                  <a:srgbClr val="000000"/>
                </a:solidFill>
              </a:rPr>
              <a:t>}</a:t>
            </a:r>
            <a:endParaRPr lang="zh-CN" altLang="zh-CN" b="0" dirty="0">
              <a:solidFill>
                <a:srgbClr val="000000"/>
              </a:solidFill>
            </a:endParaRPr>
          </a:p>
        </p:txBody>
      </p:sp>
      <p:sp>
        <p:nvSpPr>
          <p:cNvPr id="3" name="云形标注 2"/>
          <p:cNvSpPr/>
          <p:nvPr/>
        </p:nvSpPr>
        <p:spPr bwMode="auto">
          <a:xfrm>
            <a:off x="5735960" y="2996952"/>
            <a:ext cx="4968552" cy="2016224"/>
          </a:xfrm>
          <a:prstGeom prst="cloudCallout">
            <a:avLst>
              <a:gd name="adj1" fmla="val -108428"/>
              <a:gd name="adj2" fmla="val -82863"/>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eaLnBrk="1" hangingPunct="1"/>
            <a:r>
              <a:rPr lang="zh-CN" altLang="en-US" sz="2000" kern="100" dirty="0" smtClean="0">
                <a:solidFill>
                  <a:srgbClr val="000000"/>
                </a:solidFill>
                <a:latin typeface="楷体" panose="02010609060101010101" pitchFamily="49" charset="-122"/>
                <a:ea typeface="楷体" panose="02010609060101010101" pitchFamily="49" charset="-122"/>
              </a:rPr>
              <a:t>调用有参构造函数创建“某日”这个已知对象；调用无参构造函数创建“下一天”这个未知对象</a:t>
            </a:r>
            <a:endParaRPr lang="en-US" altLang="zh-CN" sz="2000" kern="100" dirty="0" smtClean="0">
              <a:solidFill>
                <a:srgbClr val="000000"/>
              </a:solidFill>
              <a:latin typeface="楷体" panose="02010609060101010101" pitchFamily="49" charset="-122"/>
              <a:ea typeface="楷体" panose="02010609060101010101" pitchFamily="49" charset="-122"/>
            </a:endParaRPr>
          </a:p>
          <a:p>
            <a:pPr lvl="0" eaLnBrk="1" hangingPunct="1"/>
            <a:endParaRPr lang="zh-CN" altLang="en-US" sz="2000" dirty="0">
              <a:solidFill>
                <a:srgbClr val="000000"/>
              </a:solidFill>
              <a:ea typeface="等线" panose="02010600030101010101" pitchFamily="2" charset="-122"/>
            </a:endParaRPr>
          </a:p>
        </p:txBody>
      </p:sp>
    </p:spTree>
    <p:extLst>
      <p:ext uri="{BB962C8B-B14F-4D97-AF65-F5344CB8AC3E}">
        <p14:creationId xmlns:p14="http://schemas.microsoft.com/office/powerpoint/2010/main" val="312605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Text Box 309"/>
          <p:cNvSpPr txBox="1"/>
          <p:nvPr/>
        </p:nvSpPr>
        <p:spPr>
          <a:xfrm>
            <a:off x="232424" y="116632"/>
            <a:ext cx="9968032" cy="3184590"/>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indent="0">
              <a:lnSpc>
                <a:spcPct val="120000"/>
              </a:lnSpc>
              <a:spcBef>
                <a:spcPts val="1200"/>
              </a:spcBef>
              <a:buNone/>
            </a:pPr>
            <a:r>
              <a:rPr lang="en-US" altLang="zh-CN" sz="2400" dirty="0">
                <a:solidFill>
                  <a:srgbClr val="000000"/>
                </a:solidFill>
                <a:latin typeface="等线" panose="02010600030101010101" pitchFamily="2" charset="-122"/>
                <a:ea typeface="等线" panose="02010600030101010101" pitchFamily="2" charset="-122"/>
              </a:rPr>
              <a:t>[</a:t>
            </a:r>
            <a:r>
              <a:rPr lang="zh-CN" altLang="en-US" sz="2400" dirty="0" smtClean="0">
                <a:solidFill>
                  <a:srgbClr val="000000"/>
                </a:solidFill>
                <a:latin typeface="等线" panose="02010600030101010101" pitchFamily="2" charset="-122"/>
                <a:ea typeface="等线" panose="02010600030101010101" pitchFamily="2" charset="-122"/>
              </a:rPr>
              <a:t>例</a:t>
            </a:r>
            <a:r>
              <a:rPr lang="en-US" altLang="zh-CN" sz="2400" dirty="0" smtClean="0">
                <a:solidFill>
                  <a:srgbClr val="000000"/>
                </a:solidFill>
                <a:latin typeface="等线" panose="02010600030101010101" pitchFamily="2" charset="-122"/>
                <a:ea typeface="等线" panose="02010600030101010101" pitchFamily="2" charset="-122"/>
              </a:rPr>
              <a:t>9.20]  </a:t>
            </a:r>
            <a:r>
              <a:rPr lang="zh-CN" altLang="zh-CN" sz="2400" dirty="0" smtClean="0">
                <a:solidFill>
                  <a:srgbClr val="000000"/>
                </a:solidFill>
                <a:latin typeface="等线" panose="02010600030101010101" pitchFamily="2" charset="-122"/>
                <a:ea typeface="等线" panose="02010600030101010101" pitchFamily="2" charset="-122"/>
              </a:rPr>
              <a:t>设计</a:t>
            </a:r>
            <a:r>
              <a:rPr lang="zh-CN" altLang="zh-CN" sz="2400" dirty="0">
                <a:solidFill>
                  <a:srgbClr val="000000"/>
                </a:solidFill>
                <a:latin typeface="等线" panose="02010600030101010101" pitchFamily="2" charset="-122"/>
                <a:ea typeface="等线" panose="02010600030101010101" pitchFamily="2" charset="-122"/>
              </a:rPr>
              <a:t>字符串类</a:t>
            </a:r>
            <a:r>
              <a:rPr lang="en-US" altLang="zh-CN" sz="2400" dirty="0" err="1">
                <a:solidFill>
                  <a:srgbClr val="000000"/>
                </a:solidFill>
                <a:latin typeface="等线" panose="02010600030101010101" pitchFamily="2" charset="-122"/>
                <a:ea typeface="等线" panose="02010600030101010101" pitchFamily="2" charset="-122"/>
              </a:rPr>
              <a:t>Mystring</a:t>
            </a:r>
            <a:r>
              <a:rPr lang="zh-CN" altLang="zh-CN" sz="2400" dirty="0">
                <a:solidFill>
                  <a:srgbClr val="000000"/>
                </a:solidFill>
                <a:latin typeface="等线" panose="02010600030101010101" pitchFamily="2" charset="-122"/>
                <a:ea typeface="等线" panose="02010600030101010101" pitchFamily="2" charset="-122"/>
              </a:rPr>
              <a:t>，其数据成员包括：存放字符串的字符</a:t>
            </a:r>
            <a:r>
              <a:rPr lang="zh-CN" altLang="zh-CN" sz="2400" dirty="0" smtClean="0">
                <a:solidFill>
                  <a:srgbClr val="000000"/>
                </a:solidFill>
                <a:latin typeface="等线" panose="02010600030101010101" pitchFamily="2" charset="-122"/>
                <a:ea typeface="等线" panose="02010600030101010101" pitchFamily="2" charset="-122"/>
              </a:rPr>
              <a:t>指针</a:t>
            </a:r>
            <a:r>
              <a:rPr lang="zh-CN" altLang="en-US" sz="2400" dirty="0" smtClean="0">
                <a:solidFill>
                  <a:srgbClr val="000000"/>
                </a:solidFill>
                <a:latin typeface="等线" panose="02010600030101010101" pitchFamily="2" charset="-122"/>
                <a:ea typeface="等线" panose="02010600030101010101" pitchFamily="2" charset="-122"/>
              </a:rPr>
              <a:t>、</a:t>
            </a:r>
            <a:r>
              <a:rPr lang="zh-CN" altLang="zh-CN" sz="2400" dirty="0" smtClean="0">
                <a:solidFill>
                  <a:srgbClr val="000000"/>
                </a:solidFill>
                <a:latin typeface="等线" panose="02010600030101010101" pitchFamily="2" charset="-122"/>
                <a:ea typeface="等线" panose="02010600030101010101" pitchFamily="2" charset="-122"/>
              </a:rPr>
              <a:t>字符串</a:t>
            </a:r>
            <a:r>
              <a:rPr lang="zh-CN" altLang="zh-CN" sz="2400" dirty="0">
                <a:solidFill>
                  <a:srgbClr val="000000"/>
                </a:solidFill>
                <a:latin typeface="等线" panose="02010600030101010101" pitchFamily="2" charset="-122"/>
                <a:ea typeface="等线" panose="02010600030101010101" pitchFamily="2" charset="-122"/>
              </a:rPr>
              <a:t>的长度；成员函数除了构造函数和输出函数外，还要求设计重载“</a:t>
            </a:r>
            <a:r>
              <a:rPr lang="en-US" altLang="zh-CN" sz="2400" dirty="0">
                <a:solidFill>
                  <a:srgbClr val="000000"/>
                </a:solidFill>
                <a:latin typeface="等线" panose="02010600030101010101" pitchFamily="2" charset="-122"/>
                <a:ea typeface="等线" panose="02010600030101010101" pitchFamily="2" charset="-122"/>
              </a:rPr>
              <a:t>+</a:t>
            </a:r>
            <a:r>
              <a:rPr lang="zh-CN" altLang="zh-CN" sz="2400" dirty="0">
                <a:solidFill>
                  <a:srgbClr val="000000"/>
                </a:solidFill>
                <a:latin typeface="等线" panose="02010600030101010101" pitchFamily="2" charset="-122"/>
                <a:ea typeface="等线" panose="02010600030101010101" pitchFamily="2" charset="-122"/>
              </a:rPr>
              <a:t>”运算，以方便实现字符串的连接功能</a:t>
            </a:r>
            <a:r>
              <a:rPr lang="zh-CN" altLang="zh-CN" sz="2400" dirty="0" smtClean="0">
                <a:solidFill>
                  <a:srgbClr val="000000"/>
                </a:solidFill>
                <a:latin typeface="等线" panose="02010600030101010101" pitchFamily="2" charset="-122"/>
                <a:ea typeface="等线" panose="02010600030101010101" pitchFamily="2" charset="-122"/>
              </a:rPr>
              <a:t>。</a:t>
            </a:r>
            <a:endParaRPr lang="en-US" altLang="zh-CN" sz="2400" dirty="0" smtClean="0">
              <a:solidFill>
                <a:srgbClr val="000000"/>
              </a:solidFill>
              <a:latin typeface="等线" panose="02010600030101010101" pitchFamily="2" charset="-122"/>
              <a:ea typeface="等线" panose="02010600030101010101" pitchFamily="2" charset="-122"/>
            </a:endParaRPr>
          </a:p>
          <a:p>
            <a:pPr marL="0" indent="0">
              <a:lnSpc>
                <a:spcPct val="120000"/>
              </a:lnSpc>
              <a:spcBef>
                <a:spcPts val="1200"/>
              </a:spcBef>
              <a:buNone/>
            </a:pPr>
            <a:r>
              <a:rPr lang="zh-CN" altLang="zh-CN" sz="2400" dirty="0" smtClean="0">
                <a:solidFill>
                  <a:srgbClr val="000000"/>
                </a:solidFill>
                <a:latin typeface="等线" panose="02010600030101010101" pitchFamily="2" charset="-122"/>
                <a:ea typeface="等线" panose="02010600030101010101" pitchFamily="2" charset="-122"/>
              </a:rPr>
              <a:t>分析：</a:t>
            </a:r>
            <a:endParaRPr lang="zh-CN" altLang="zh-CN" sz="2400" dirty="0">
              <a:solidFill>
                <a:srgbClr val="000000"/>
              </a:solidFill>
            </a:endParaRPr>
          </a:p>
          <a:p>
            <a:pPr>
              <a:lnSpc>
                <a:spcPct val="120000"/>
              </a:lnSpc>
              <a:spcBef>
                <a:spcPts val="1200"/>
              </a:spcBef>
              <a:buClr>
                <a:srgbClr val="C00000"/>
              </a:buClr>
              <a:buFont typeface="Wingdings" panose="05000000000000000000" pitchFamily="2" charset="2"/>
              <a:buChar char="Ø"/>
            </a:pPr>
            <a:r>
              <a:rPr lang="en-US" altLang="zh-CN" sz="2400" dirty="0" err="1">
                <a:solidFill>
                  <a:srgbClr val="000000"/>
                </a:solidFill>
                <a:latin typeface="等线" panose="02010600030101010101" pitchFamily="2" charset="-122"/>
                <a:ea typeface="等线" panose="02010600030101010101" pitchFamily="2" charset="-122"/>
              </a:rPr>
              <a:t>Mystring</a:t>
            </a:r>
            <a:r>
              <a:rPr lang="zh-CN" altLang="zh-CN" sz="2400" dirty="0">
                <a:solidFill>
                  <a:srgbClr val="000000"/>
                </a:solidFill>
                <a:latin typeface="等线" panose="02010600030101010101" pitchFamily="2" charset="-122"/>
                <a:ea typeface="等线" panose="02010600030101010101" pitchFamily="2" charset="-122"/>
              </a:rPr>
              <a:t>类中的字符串</a:t>
            </a:r>
            <a:r>
              <a:rPr lang="zh-CN" altLang="en-US" sz="2400" dirty="0">
                <a:solidFill>
                  <a:srgbClr val="000000"/>
                </a:solidFill>
                <a:latin typeface="等线" panose="02010600030101010101" pitchFamily="2" charset="-122"/>
                <a:ea typeface="等线" panose="02010600030101010101" pitchFamily="2" charset="-122"/>
              </a:rPr>
              <a:t>要求用</a:t>
            </a:r>
            <a:r>
              <a:rPr lang="zh-CN" altLang="zh-CN" sz="2400" dirty="0">
                <a:solidFill>
                  <a:srgbClr val="000000"/>
                </a:solidFill>
                <a:latin typeface="等线" panose="02010600030101010101" pitchFamily="2" charset="-122"/>
                <a:ea typeface="等线" panose="02010600030101010101" pitchFamily="2" charset="-122"/>
              </a:rPr>
              <a:t>字符指针</a:t>
            </a:r>
            <a:r>
              <a:rPr lang="zh-CN" altLang="en-US" sz="2400" dirty="0">
                <a:solidFill>
                  <a:srgbClr val="000000"/>
                </a:solidFill>
                <a:latin typeface="等线" panose="02010600030101010101" pitchFamily="2" charset="-122"/>
                <a:ea typeface="等线" panose="02010600030101010101" pitchFamily="2" charset="-122"/>
              </a:rPr>
              <a:t>定义</a:t>
            </a:r>
            <a:r>
              <a:rPr lang="zh-CN" altLang="zh-CN" sz="2400" dirty="0" smtClean="0">
                <a:solidFill>
                  <a:srgbClr val="000000"/>
                </a:solidFill>
                <a:latin typeface="等线" panose="02010600030101010101" pitchFamily="2" charset="-122"/>
                <a:ea typeface="等线" panose="02010600030101010101" pitchFamily="2" charset="-122"/>
              </a:rPr>
              <a:t>，</a:t>
            </a:r>
            <a:r>
              <a:rPr lang="zh-CN" altLang="en-US" sz="2400" dirty="0" smtClean="0">
                <a:solidFill>
                  <a:srgbClr val="000000"/>
                </a:solidFill>
                <a:latin typeface="等线" panose="02010600030101010101" pitchFamily="2" charset="-122"/>
                <a:ea typeface="等线" panose="02010600030101010101" pitchFamily="2" charset="-122"/>
              </a:rPr>
              <a:t>需遵循指针的使用原则</a:t>
            </a:r>
            <a:r>
              <a:rPr lang="zh-CN" altLang="zh-CN" sz="2400" dirty="0" smtClean="0">
                <a:solidFill>
                  <a:srgbClr val="000000"/>
                </a:solidFill>
                <a:latin typeface="等线" panose="02010600030101010101" pitchFamily="2" charset="-122"/>
                <a:ea typeface="等线" panose="02010600030101010101" pitchFamily="2" charset="-122"/>
              </a:rPr>
              <a:t>；</a:t>
            </a:r>
            <a:endParaRPr lang="zh-CN" altLang="zh-CN" sz="2400" dirty="0">
              <a:solidFill>
                <a:srgbClr val="000000"/>
              </a:solidFill>
              <a:latin typeface="等线" panose="02010600030101010101" pitchFamily="2" charset="-122"/>
              <a:ea typeface="等线" panose="02010600030101010101" pitchFamily="2" charset="-122"/>
            </a:endParaRPr>
          </a:p>
          <a:p>
            <a:pPr>
              <a:lnSpc>
                <a:spcPct val="120000"/>
              </a:lnSpc>
              <a:spcBef>
                <a:spcPts val="1200"/>
              </a:spcBef>
              <a:buClr>
                <a:srgbClr val="C00000"/>
              </a:buClr>
              <a:buFont typeface="Wingdings" panose="05000000000000000000" pitchFamily="2" charset="2"/>
              <a:buChar char="Ø"/>
            </a:pPr>
            <a:r>
              <a:rPr lang="zh-CN" altLang="zh-CN" sz="2400" dirty="0" smtClean="0">
                <a:solidFill>
                  <a:srgbClr val="000000"/>
                </a:solidFill>
                <a:latin typeface="等线" panose="02010600030101010101" pitchFamily="2" charset="-122"/>
                <a:ea typeface="等线" panose="02010600030101010101" pitchFamily="2" charset="-122"/>
              </a:rPr>
              <a:t>连接后的字符串</a:t>
            </a:r>
            <a:r>
              <a:rPr lang="zh-CN" altLang="en-US" sz="2400" dirty="0" smtClean="0">
                <a:solidFill>
                  <a:srgbClr val="000000"/>
                </a:solidFill>
                <a:latin typeface="等线" panose="02010600030101010101" pitchFamily="2" charset="-122"/>
                <a:ea typeface="等线" panose="02010600030101010101" pitchFamily="2" charset="-122"/>
              </a:rPr>
              <a:t>仍是</a:t>
            </a:r>
            <a:r>
              <a:rPr lang="en-US" altLang="zh-CN" sz="2400" dirty="0" err="1">
                <a:solidFill>
                  <a:srgbClr val="000000"/>
                </a:solidFill>
                <a:latin typeface="等线" panose="02010600030101010101" pitchFamily="2" charset="-122"/>
                <a:ea typeface="等线" panose="02010600030101010101" pitchFamily="2" charset="-122"/>
              </a:rPr>
              <a:t>Mystring</a:t>
            </a:r>
            <a:r>
              <a:rPr lang="zh-CN" altLang="zh-CN" sz="2400" dirty="0" smtClean="0">
                <a:solidFill>
                  <a:srgbClr val="000000"/>
                </a:solidFill>
                <a:latin typeface="等线" panose="02010600030101010101" pitchFamily="2" charset="-122"/>
                <a:ea typeface="等线" panose="02010600030101010101" pitchFamily="2" charset="-122"/>
              </a:rPr>
              <a:t>类</a:t>
            </a:r>
            <a:r>
              <a:rPr lang="zh-CN" altLang="en-US" sz="2400" dirty="0" smtClean="0">
                <a:solidFill>
                  <a:srgbClr val="000000"/>
                </a:solidFill>
                <a:latin typeface="等线" panose="02010600030101010101" pitchFamily="2" charset="-122"/>
                <a:ea typeface="等线" panose="02010600030101010101" pitchFamily="2" charset="-122"/>
              </a:rPr>
              <a:t>的对象	</a:t>
            </a:r>
            <a:endParaRPr lang="zh-CN" altLang="en-US" sz="2400" dirty="0">
              <a:solidFill>
                <a:srgbClr val="00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5392441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9336" y="117436"/>
            <a:ext cx="3744416" cy="6407908"/>
          </a:xfrm>
          <a:prstGeom prst="rect">
            <a:avLst/>
          </a:prstGeom>
          <a:ln>
            <a:solidFill>
              <a:srgbClr val="C00000"/>
            </a:solidFill>
          </a:ln>
        </p:spPr>
        <p:txBody>
          <a:bodyPr wrap="square" lIns="0" rIns="0">
            <a:spAutoFit/>
          </a:bodyPr>
          <a:lstStyle/>
          <a:p>
            <a:pPr>
              <a:lnSpc>
                <a:spcPct val="90000"/>
              </a:lnSpc>
            </a:pPr>
            <a:r>
              <a:rPr lang="en-US" altLang="zh-CN" b="0" dirty="0">
                <a:solidFill>
                  <a:srgbClr val="000000"/>
                </a:solidFill>
              </a:rPr>
              <a:t>#include "</a:t>
            </a:r>
            <a:r>
              <a:rPr lang="en-US" altLang="zh-CN" b="0" dirty="0" err="1">
                <a:solidFill>
                  <a:srgbClr val="000000"/>
                </a:solidFill>
              </a:rPr>
              <a:t>iostream</a:t>
            </a:r>
            <a:r>
              <a:rPr lang="en-US" altLang="zh-CN" b="0" dirty="0">
                <a:solidFill>
                  <a:srgbClr val="000000"/>
                </a:solidFill>
              </a:rPr>
              <a:t>"</a:t>
            </a:r>
            <a:endParaRPr lang="zh-CN" altLang="zh-CN" b="0" dirty="0">
              <a:solidFill>
                <a:srgbClr val="000000"/>
              </a:solidFill>
            </a:endParaRPr>
          </a:p>
          <a:p>
            <a:pPr>
              <a:lnSpc>
                <a:spcPct val="90000"/>
              </a:lnSpc>
            </a:pPr>
            <a:r>
              <a:rPr lang="en-US" altLang="zh-CN" b="0" dirty="0">
                <a:solidFill>
                  <a:srgbClr val="000000"/>
                </a:solidFill>
              </a:rPr>
              <a:t>using namespace </a:t>
            </a:r>
            <a:r>
              <a:rPr lang="en-US" altLang="zh-CN" b="0" dirty="0" err="1">
                <a:solidFill>
                  <a:srgbClr val="000000"/>
                </a:solidFill>
              </a:rPr>
              <a:t>std</a:t>
            </a:r>
            <a:r>
              <a:rPr lang="en-US" altLang="zh-CN" b="0" dirty="0">
                <a:solidFill>
                  <a:srgbClr val="000000"/>
                </a:solidFill>
              </a:rPr>
              <a:t>;</a:t>
            </a:r>
            <a:endParaRPr lang="zh-CN" altLang="zh-CN" b="0" dirty="0">
              <a:solidFill>
                <a:srgbClr val="000000"/>
              </a:solidFill>
            </a:endParaRPr>
          </a:p>
          <a:p>
            <a:pPr>
              <a:lnSpc>
                <a:spcPct val="90000"/>
              </a:lnSpc>
            </a:pPr>
            <a:r>
              <a:rPr lang="en-US" altLang="zh-CN" b="0" dirty="0">
                <a:solidFill>
                  <a:srgbClr val="000000"/>
                </a:solidFill>
              </a:rPr>
              <a:t>class </a:t>
            </a:r>
            <a:r>
              <a:rPr lang="en-US" altLang="zh-CN" b="0" dirty="0" err="1">
                <a:solidFill>
                  <a:srgbClr val="000000"/>
                </a:solidFill>
              </a:rPr>
              <a:t>Mystring</a:t>
            </a:r>
            <a:endParaRPr lang="zh-CN" altLang="zh-CN" b="0" dirty="0">
              <a:solidFill>
                <a:srgbClr val="000000"/>
              </a:solidFill>
            </a:endParaRPr>
          </a:p>
          <a:p>
            <a:pPr>
              <a:lnSpc>
                <a:spcPct val="90000"/>
              </a:lnSpc>
            </a:pPr>
            <a:r>
              <a:rPr lang="en-US" altLang="zh-CN" b="0" dirty="0" smtClean="0">
                <a:solidFill>
                  <a:srgbClr val="000000"/>
                </a:solidFill>
              </a:rPr>
              <a:t>{  private</a:t>
            </a:r>
            <a:r>
              <a:rPr lang="en-US" altLang="zh-CN" b="0" dirty="0">
                <a:solidFill>
                  <a:srgbClr val="000000"/>
                </a:solidFill>
              </a:rPr>
              <a:t>:</a:t>
            </a:r>
            <a:endParaRPr lang="zh-CN" altLang="zh-CN" b="0" dirty="0">
              <a:solidFill>
                <a:srgbClr val="000000"/>
              </a:solidFill>
            </a:endParaRPr>
          </a:p>
          <a:p>
            <a:pPr>
              <a:lnSpc>
                <a:spcPct val="90000"/>
              </a:lnSpc>
            </a:pPr>
            <a:r>
              <a:rPr lang="en-US" altLang="zh-CN" b="0" dirty="0" smtClean="0">
                <a:solidFill>
                  <a:srgbClr val="000000"/>
                </a:solidFill>
              </a:rPr>
              <a:t>       char </a:t>
            </a:r>
            <a:r>
              <a:rPr lang="en-US" altLang="zh-CN" b="0" dirty="0">
                <a:solidFill>
                  <a:srgbClr val="000000"/>
                </a:solidFill>
              </a:rPr>
              <a:t>*</a:t>
            </a:r>
            <a:r>
              <a:rPr lang="en-US" altLang="zh-CN" b="0" dirty="0" smtClean="0">
                <a:solidFill>
                  <a:srgbClr val="000000"/>
                </a:solidFill>
              </a:rPr>
              <a:t>s;</a:t>
            </a:r>
            <a:endParaRPr lang="en-US" altLang="zh-CN" b="0" dirty="0">
              <a:solidFill>
                <a:srgbClr val="000000"/>
              </a:solidFill>
            </a:endParaRPr>
          </a:p>
          <a:p>
            <a:pPr>
              <a:lnSpc>
                <a:spcPct val="90000"/>
              </a:lnSpc>
            </a:pPr>
            <a:r>
              <a:rPr lang="en-US" altLang="zh-CN" b="0" dirty="0">
                <a:solidFill>
                  <a:srgbClr val="000000"/>
                </a:solidFill>
              </a:rPr>
              <a:t> </a:t>
            </a:r>
            <a:r>
              <a:rPr lang="en-US" altLang="zh-CN" b="0" dirty="0" smtClean="0">
                <a:solidFill>
                  <a:srgbClr val="000000"/>
                </a:solidFill>
              </a:rPr>
              <a:t>      </a:t>
            </a:r>
            <a:r>
              <a:rPr lang="en-US" altLang="zh-CN" b="0" dirty="0" err="1" smtClean="0">
                <a:solidFill>
                  <a:srgbClr val="000000"/>
                </a:solidFill>
              </a:rPr>
              <a:t>int</a:t>
            </a:r>
            <a:r>
              <a:rPr lang="en-US" altLang="zh-CN" b="0" dirty="0" smtClean="0">
                <a:solidFill>
                  <a:srgbClr val="000000"/>
                </a:solidFill>
              </a:rPr>
              <a:t> </a:t>
            </a:r>
            <a:r>
              <a:rPr lang="en-US" altLang="zh-CN" b="0" dirty="0" err="1">
                <a:solidFill>
                  <a:srgbClr val="000000"/>
                </a:solidFill>
              </a:rPr>
              <a:t>len</a:t>
            </a:r>
            <a:r>
              <a:rPr lang="en-US" altLang="zh-CN" b="0" dirty="0">
                <a:solidFill>
                  <a:srgbClr val="000000"/>
                </a:solidFill>
              </a:rPr>
              <a:t>;</a:t>
            </a:r>
            <a:endParaRPr lang="zh-CN" altLang="zh-CN" b="0" dirty="0">
              <a:solidFill>
                <a:srgbClr val="000000"/>
              </a:solidFill>
            </a:endParaRPr>
          </a:p>
          <a:p>
            <a:pPr>
              <a:lnSpc>
                <a:spcPct val="90000"/>
              </a:lnSpc>
            </a:pPr>
            <a:r>
              <a:rPr lang="en-US" altLang="zh-CN" b="0" dirty="0" smtClean="0">
                <a:solidFill>
                  <a:srgbClr val="000000"/>
                </a:solidFill>
              </a:rPr>
              <a:t>    public</a:t>
            </a:r>
            <a:r>
              <a:rPr lang="en-US" altLang="zh-CN" b="0" dirty="0">
                <a:solidFill>
                  <a:srgbClr val="000000"/>
                </a:solidFill>
              </a:rPr>
              <a:t>:</a:t>
            </a:r>
            <a:endParaRPr lang="zh-CN" altLang="zh-CN" b="0" dirty="0">
              <a:solidFill>
                <a:srgbClr val="000000"/>
              </a:solidFill>
            </a:endParaRPr>
          </a:p>
          <a:p>
            <a:pPr>
              <a:lnSpc>
                <a:spcPct val="90000"/>
              </a:lnSpc>
            </a:pPr>
            <a:r>
              <a:rPr lang="en-US" altLang="zh-CN" b="0" dirty="0">
                <a:solidFill>
                  <a:srgbClr val="000000"/>
                </a:solidFill>
              </a:rPr>
              <a:t> </a:t>
            </a:r>
            <a:r>
              <a:rPr lang="en-US" altLang="zh-CN" b="0" dirty="0" smtClean="0">
                <a:solidFill>
                  <a:srgbClr val="000000"/>
                </a:solidFill>
              </a:rPr>
              <a:t>       </a:t>
            </a:r>
            <a:r>
              <a:rPr lang="en-US" altLang="zh-CN" b="0" dirty="0" err="1" smtClean="0">
                <a:solidFill>
                  <a:srgbClr val="000000"/>
                </a:solidFill>
              </a:rPr>
              <a:t>Mystring</a:t>
            </a:r>
            <a:r>
              <a:rPr lang="en-US" altLang="zh-CN" b="0" dirty="0">
                <a:solidFill>
                  <a:srgbClr val="000000"/>
                </a:solidFill>
              </a:rPr>
              <a:t>() </a:t>
            </a:r>
            <a:r>
              <a:rPr lang="en-US" altLang="zh-CN" b="0" dirty="0" smtClean="0">
                <a:solidFill>
                  <a:srgbClr val="000000"/>
                </a:solidFill>
              </a:rPr>
              <a:t> </a:t>
            </a:r>
          </a:p>
          <a:p>
            <a:pPr>
              <a:lnSpc>
                <a:spcPct val="90000"/>
              </a:lnSpc>
            </a:pPr>
            <a:r>
              <a:rPr lang="en-US" altLang="zh-CN" b="0" dirty="0">
                <a:solidFill>
                  <a:srgbClr val="000000"/>
                </a:solidFill>
              </a:rPr>
              <a:t> </a:t>
            </a:r>
            <a:r>
              <a:rPr lang="en-US" altLang="zh-CN" b="0" dirty="0" smtClean="0">
                <a:solidFill>
                  <a:srgbClr val="000000"/>
                </a:solidFill>
              </a:rPr>
              <a:t>       {   </a:t>
            </a:r>
            <a:r>
              <a:rPr lang="en-US" altLang="zh-CN" b="0" dirty="0">
                <a:solidFill>
                  <a:srgbClr val="000000"/>
                </a:solidFill>
              </a:rPr>
              <a:t>}</a:t>
            </a:r>
            <a:endParaRPr lang="zh-CN" altLang="zh-CN" b="0" dirty="0">
              <a:solidFill>
                <a:srgbClr val="000000"/>
              </a:solidFill>
            </a:endParaRPr>
          </a:p>
          <a:p>
            <a:pPr>
              <a:lnSpc>
                <a:spcPct val="90000"/>
              </a:lnSpc>
            </a:pPr>
            <a:r>
              <a:rPr lang="en-US" altLang="zh-CN" b="0" dirty="0">
                <a:solidFill>
                  <a:srgbClr val="000000"/>
                </a:solidFill>
              </a:rPr>
              <a:t> </a:t>
            </a:r>
            <a:r>
              <a:rPr lang="en-US" altLang="zh-CN" b="0" dirty="0" smtClean="0">
                <a:solidFill>
                  <a:srgbClr val="000000"/>
                </a:solidFill>
              </a:rPr>
              <a:t>       </a:t>
            </a:r>
            <a:r>
              <a:rPr lang="en-US" altLang="zh-CN" b="0" dirty="0" err="1" smtClean="0">
                <a:solidFill>
                  <a:srgbClr val="000000"/>
                </a:solidFill>
              </a:rPr>
              <a:t>Mystring</a:t>
            </a:r>
            <a:r>
              <a:rPr lang="en-US" altLang="zh-CN" b="0" dirty="0" smtClean="0">
                <a:solidFill>
                  <a:srgbClr val="000000"/>
                </a:solidFill>
              </a:rPr>
              <a:t>(char </a:t>
            </a:r>
            <a:r>
              <a:rPr lang="en-US" altLang="zh-CN" b="0" dirty="0">
                <a:solidFill>
                  <a:srgbClr val="000000"/>
                </a:solidFill>
              </a:rPr>
              <a:t>*s1)</a:t>
            </a:r>
            <a:endParaRPr lang="zh-CN" altLang="zh-CN" b="0" dirty="0">
              <a:solidFill>
                <a:srgbClr val="000000"/>
              </a:solidFill>
            </a:endParaRPr>
          </a:p>
          <a:p>
            <a:pPr>
              <a:lnSpc>
                <a:spcPct val="90000"/>
              </a:lnSpc>
            </a:pPr>
            <a:r>
              <a:rPr lang="en-US" altLang="zh-CN" b="0" dirty="0">
                <a:solidFill>
                  <a:srgbClr val="000000"/>
                </a:solidFill>
              </a:rPr>
              <a:t> </a:t>
            </a:r>
            <a:r>
              <a:rPr lang="en-US" altLang="zh-CN" b="0" dirty="0" smtClean="0">
                <a:solidFill>
                  <a:srgbClr val="000000"/>
                </a:solidFill>
              </a:rPr>
              <a:t>       {</a:t>
            </a:r>
            <a:endParaRPr lang="zh-CN" altLang="zh-CN" b="0" dirty="0">
              <a:solidFill>
                <a:srgbClr val="000000"/>
              </a:solidFill>
            </a:endParaRPr>
          </a:p>
          <a:p>
            <a:pPr>
              <a:lnSpc>
                <a:spcPct val="90000"/>
              </a:lnSpc>
            </a:pPr>
            <a:r>
              <a:rPr lang="en-US" altLang="zh-CN" b="0" dirty="0">
                <a:solidFill>
                  <a:srgbClr val="000000"/>
                </a:solidFill>
              </a:rPr>
              <a:t> </a:t>
            </a:r>
            <a:r>
              <a:rPr lang="en-US" altLang="zh-CN" b="0" dirty="0" smtClean="0">
                <a:solidFill>
                  <a:srgbClr val="000000"/>
                </a:solidFill>
              </a:rPr>
              <a:t>           </a:t>
            </a:r>
            <a:r>
              <a:rPr lang="en-US" altLang="zh-CN" b="0" dirty="0" err="1" smtClean="0">
                <a:solidFill>
                  <a:srgbClr val="000000"/>
                </a:solidFill>
              </a:rPr>
              <a:t>len</a:t>
            </a:r>
            <a:r>
              <a:rPr lang="en-US" altLang="zh-CN" b="0" dirty="0" smtClean="0">
                <a:solidFill>
                  <a:srgbClr val="000000"/>
                </a:solidFill>
              </a:rPr>
              <a:t> </a:t>
            </a:r>
            <a:r>
              <a:rPr lang="en-US" altLang="zh-CN" b="0" dirty="0">
                <a:solidFill>
                  <a:srgbClr val="000000"/>
                </a:solidFill>
              </a:rPr>
              <a:t>= </a:t>
            </a:r>
            <a:r>
              <a:rPr lang="en-US" altLang="zh-CN" b="0" dirty="0" err="1">
                <a:solidFill>
                  <a:srgbClr val="000000"/>
                </a:solidFill>
              </a:rPr>
              <a:t>strlen</a:t>
            </a:r>
            <a:r>
              <a:rPr lang="en-US" altLang="zh-CN" b="0" dirty="0">
                <a:solidFill>
                  <a:srgbClr val="000000"/>
                </a:solidFill>
              </a:rPr>
              <a:t>(s1);</a:t>
            </a:r>
            <a:endParaRPr lang="zh-CN" altLang="zh-CN" b="0" dirty="0">
              <a:solidFill>
                <a:srgbClr val="000000"/>
              </a:solidFill>
            </a:endParaRPr>
          </a:p>
          <a:p>
            <a:pPr>
              <a:lnSpc>
                <a:spcPct val="90000"/>
              </a:lnSpc>
            </a:pPr>
            <a:r>
              <a:rPr lang="en-US" altLang="zh-CN" b="0" dirty="0">
                <a:solidFill>
                  <a:srgbClr val="000000"/>
                </a:solidFill>
              </a:rPr>
              <a:t>	</a:t>
            </a:r>
            <a:r>
              <a:rPr lang="en-US" altLang="zh-CN" b="0" dirty="0" smtClean="0">
                <a:solidFill>
                  <a:srgbClr val="C00000"/>
                </a:solidFill>
              </a:rPr>
              <a:t>s </a:t>
            </a:r>
            <a:r>
              <a:rPr lang="en-US" altLang="zh-CN" b="0" dirty="0">
                <a:solidFill>
                  <a:srgbClr val="C00000"/>
                </a:solidFill>
              </a:rPr>
              <a:t>= new char[</a:t>
            </a:r>
            <a:r>
              <a:rPr lang="en-US" altLang="zh-CN" b="0" dirty="0" err="1">
                <a:solidFill>
                  <a:srgbClr val="C00000"/>
                </a:solidFill>
              </a:rPr>
              <a:t>len</a:t>
            </a:r>
            <a:r>
              <a:rPr lang="en-US" altLang="zh-CN" b="0" dirty="0">
                <a:solidFill>
                  <a:srgbClr val="C00000"/>
                </a:solidFill>
              </a:rPr>
              <a:t>]</a:t>
            </a:r>
            <a:r>
              <a:rPr lang="en-US" altLang="zh-CN" b="0" dirty="0">
                <a:solidFill>
                  <a:srgbClr val="000000"/>
                </a:solidFill>
              </a:rPr>
              <a:t>;</a:t>
            </a:r>
            <a:endParaRPr lang="zh-CN" altLang="zh-CN" b="0" dirty="0">
              <a:solidFill>
                <a:srgbClr val="000000"/>
              </a:solidFill>
            </a:endParaRPr>
          </a:p>
          <a:p>
            <a:pPr>
              <a:lnSpc>
                <a:spcPct val="90000"/>
              </a:lnSpc>
            </a:pPr>
            <a:r>
              <a:rPr lang="en-US" altLang="zh-CN" b="0" dirty="0">
                <a:solidFill>
                  <a:srgbClr val="000000"/>
                </a:solidFill>
              </a:rPr>
              <a:t>	</a:t>
            </a:r>
            <a:r>
              <a:rPr lang="en-US" altLang="zh-CN" b="0" dirty="0" err="1" smtClean="0">
                <a:solidFill>
                  <a:srgbClr val="000000"/>
                </a:solidFill>
              </a:rPr>
              <a:t>strcpy</a:t>
            </a:r>
            <a:r>
              <a:rPr lang="en-US" altLang="zh-CN" b="0" dirty="0" smtClean="0">
                <a:solidFill>
                  <a:srgbClr val="000000"/>
                </a:solidFill>
              </a:rPr>
              <a:t>(s</a:t>
            </a:r>
            <a:r>
              <a:rPr lang="en-US" altLang="zh-CN" b="0" dirty="0">
                <a:solidFill>
                  <a:srgbClr val="000000"/>
                </a:solidFill>
              </a:rPr>
              <a:t>, s1);</a:t>
            </a:r>
            <a:endParaRPr lang="zh-CN" altLang="zh-CN" b="0" dirty="0">
              <a:solidFill>
                <a:srgbClr val="000000"/>
              </a:solidFill>
            </a:endParaRPr>
          </a:p>
          <a:p>
            <a:pPr>
              <a:lnSpc>
                <a:spcPct val="90000"/>
              </a:lnSpc>
            </a:pPr>
            <a:r>
              <a:rPr lang="en-US" altLang="zh-CN" b="0" dirty="0">
                <a:solidFill>
                  <a:srgbClr val="000000"/>
                </a:solidFill>
              </a:rPr>
              <a:t> </a:t>
            </a:r>
            <a:r>
              <a:rPr lang="en-US" altLang="zh-CN" b="0" dirty="0" smtClean="0">
                <a:solidFill>
                  <a:srgbClr val="000000"/>
                </a:solidFill>
              </a:rPr>
              <a:t>        }</a:t>
            </a:r>
            <a:endParaRPr lang="zh-CN" altLang="zh-CN" b="0" dirty="0">
              <a:solidFill>
                <a:srgbClr val="000000"/>
              </a:solidFill>
            </a:endParaRPr>
          </a:p>
          <a:p>
            <a:pPr>
              <a:lnSpc>
                <a:spcPct val="90000"/>
              </a:lnSpc>
            </a:pPr>
            <a:r>
              <a:rPr lang="en-US" altLang="zh-CN" b="0" dirty="0" smtClean="0">
                <a:solidFill>
                  <a:srgbClr val="000000"/>
                </a:solidFill>
              </a:rPr>
              <a:t>         void </a:t>
            </a:r>
            <a:r>
              <a:rPr lang="en-US" altLang="zh-CN" b="0" dirty="0">
                <a:solidFill>
                  <a:srgbClr val="000000"/>
                </a:solidFill>
              </a:rPr>
              <a:t>print()</a:t>
            </a:r>
            <a:endParaRPr lang="zh-CN" altLang="zh-CN" b="0" dirty="0">
              <a:solidFill>
                <a:srgbClr val="000000"/>
              </a:solidFill>
            </a:endParaRPr>
          </a:p>
          <a:p>
            <a:pPr>
              <a:lnSpc>
                <a:spcPct val="90000"/>
              </a:lnSpc>
            </a:pPr>
            <a:r>
              <a:rPr lang="en-US" altLang="zh-CN" b="0" dirty="0">
                <a:solidFill>
                  <a:srgbClr val="000000"/>
                </a:solidFill>
              </a:rPr>
              <a:t> </a:t>
            </a:r>
            <a:r>
              <a:rPr lang="en-US" altLang="zh-CN" b="0" dirty="0" smtClean="0">
                <a:solidFill>
                  <a:srgbClr val="000000"/>
                </a:solidFill>
              </a:rPr>
              <a:t>       {</a:t>
            </a:r>
            <a:endParaRPr lang="zh-CN" altLang="zh-CN" b="0" dirty="0">
              <a:solidFill>
                <a:srgbClr val="000000"/>
              </a:solidFill>
            </a:endParaRPr>
          </a:p>
          <a:p>
            <a:pPr>
              <a:lnSpc>
                <a:spcPct val="90000"/>
              </a:lnSpc>
            </a:pPr>
            <a:r>
              <a:rPr lang="en-US" altLang="zh-CN" b="0" dirty="0">
                <a:solidFill>
                  <a:srgbClr val="000000"/>
                </a:solidFill>
              </a:rPr>
              <a:t>	</a:t>
            </a:r>
            <a:r>
              <a:rPr lang="en-US" altLang="zh-CN" b="0" dirty="0" smtClean="0">
                <a:solidFill>
                  <a:srgbClr val="000000"/>
                </a:solidFill>
              </a:rPr>
              <a:t> </a:t>
            </a:r>
            <a:r>
              <a:rPr lang="en-US" altLang="zh-CN" b="0" dirty="0" err="1">
                <a:solidFill>
                  <a:srgbClr val="000000"/>
                </a:solidFill>
              </a:rPr>
              <a:t>cout</a:t>
            </a:r>
            <a:r>
              <a:rPr lang="en-US" altLang="zh-CN" b="0" dirty="0">
                <a:solidFill>
                  <a:srgbClr val="000000"/>
                </a:solidFill>
              </a:rPr>
              <a:t> &lt;&lt; s &lt;&lt; </a:t>
            </a:r>
            <a:r>
              <a:rPr lang="en-US" altLang="zh-CN" b="0" dirty="0" err="1">
                <a:solidFill>
                  <a:srgbClr val="000000"/>
                </a:solidFill>
              </a:rPr>
              <a:t>endl</a:t>
            </a:r>
            <a:r>
              <a:rPr lang="en-US" altLang="zh-CN" b="0" dirty="0">
                <a:solidFill>
                  <a:srgbClr val="000000"/>
                </a:solidFill>
              </a:rPr>
              <a:t>;</a:t>
            </a:r>
            <a:endParaRPr lang="zh-CN" altLang="zh-CN" b="0" dirty="0">
              <a:solidFill>
                <a:srgbClr val="000000"/>
              </a:solidFill>
            </a:endParaRPr>
          </a:p>
          <a:p>
            <a:pPr>
              <a:lnSpc>
                <a:spcPct val="90000"/>
              </a:lnSpc>
            </a:pPr>
            <a:r>
              <a:rPr lang="en-US" altLang="zh-CN" b="0" dirty="0">
                <a:solidFill>
                  <a:srgbClr val="000000"/>
                </a:solidFill>
              </a:rPr>
              <a:t> </a:t>
            </a:r>
            <a:r>
              <a:rPr lang="en-US" altLang="zh-CN" b="0" dirty="0" smtClean="0">
                <a:solidFill>
                  <a:srgbClr val="000000"/>
                </a:solidFill>
              </a:rPr>
              <a:t>       }</a:t>
            </a:r>
            <a:endParaRPr lang="zh-CN" altLang="zh-CN" b="0" dirty="0">
              <a:solidFill>
                <a:srgbClr val="000000"/>
              </a:solidFill>
            </a:endParaRPr>
          </a:p>
        </p:txBody>
      </p:sp>
      <p:sp>
        <p:nvSpPr>
          <p:cNvPr id="4" name="矩形 3"/>
          <p:cNvSpPr/>
          <p:nvPr/>
        </p:nvSpPr>
        <p:spPr>
          <a:xfrm>
            <a:off x="4223792" y="182245"/>
            <a:ext cx="6768752" cy="5262979"/>
          </a:xfrm>
          <a:prstGeom prst="rect">
            <a:avLst/>
          </a:prstGeom>
          <a:ln>
            <a:solidFill>
              <a:srgbClr val="C00000"/>
            </a:solidFill>
          </a:ln>
        </p:spPr>
        <p:txBody>
          <a:bodyPr wrap="square" lIns="0" rIns="0">
            <a:spAutoFit/>
          </a:bodyPr>
          <a:lstStyle/>
          <a:p>
            <a:pPr lvl="1"/>
            <a:r>
              <a:rPr lang="en-US" altLang="zh-CN" b="0" dirty="0" err="1">
                <a:solidFill>
                  <a:srgbClr val="000000"/>
                </a:solidFill>
              </a:rPr>
              <a:t>Mystring</a:t>
            </a:r>
            <a:r>
              <a:rPr lang="en-US" altLang="zh-CN" b="0" dirty="0">
                <a:solidFill>
                  <a:srgbClr val="000000"/>
                </a:solidFill>
              </a:rPr>
              <a:t> operator+(</a:t>
            </a:r>
            <a:r>
              <a:rPr lang="en-US" altLang="zh-CN" b="0" dirty="0" err="1">
                <a:solidFill>
                  <a:srgbClr val="000000"/>
                </a:solidFill>
              </a:rPr>
              <a:t>Mystring</a:t>
            </a:r>
            <a:r>
              <a:rPr lang="en-US" altLang="zh-CN" b="0" dirty="0">
                <a:solidFill>
                  <a:srgbClr val="000000"/>
                </a:solidFill>
              </a:rPr>
              <a:t> s1) </a:t>
            </a:r>
            <a:endParaRPr lang="en-US" altLang="zh-CN" b="0" dirty="0" smtClean="0">
              <a:solidFill>
                <a:srgbClr val="000000"/>
              </a:solidFill>
            </a:endParaRPr>
          </a:p>
          <a:p>
            <a:pPr lvl="1"/>
            <a:r>
              <a:rPr lang="en-US" altLang="zh-CN" b="0" dirty="0" smtClean="0">
                <a:solidFill>
                  <a:srgbClr val="000000"/>
                </a:solidFill>
              </a:rPr>
              <a:t>{</a:t>
            </a:r>
          </a:p>
          <a:p>
            <a:pPr lvl="1"/>
            <a:r>
              <a:rPr lang="en-US" altLang="zh-CN" b="0" dirty="0">
                <a:solidFill>
                  <a:srgbClr val="000000"/>
                </a:solidFill>
              </a:rPr>
              <a:t> </a:t>
            </a:r>
            <a:r>
              <a:rPr lang="en-US" altLang="zh-CN" b="0" dirty="0" smtClean="0">
                <a:solidFill>
                  <a:srgbClr val="000000"/>
                </a:solidFill>
              </a:rPr>
              <a:t>   char </a:t>
            </a:r>
            <a:r>
              <a:rPr lang="en-US" altLang="zh-CN" b="0" dirty="0" err="1">
                <a:solidFill>
                  <a:srgbClr val="000000"/>
                </a:solidFill>
              </a:rPr>
              <a:t>str</a:t>
            </a:r>
            <a:r>
              <a:rPr lang="en-US" altLang="zh-CN" b="0" dirty="0">
                <a:solidFill>
                  <a:srgbClr val="000000"/>
                </a:solidFill>
              </a:rPr>
              <a:t>[200]; </a:t>
            </a:r>
            <a:endParaRPr lang="en-US" altLang="zh-CN" b="0" dirty="0" smtClean="0">
              <a:solidFill>
                <a:srgbClr val="000000"/>
              </a:solidFill>
            </a:endParaRPr>
          </a:p>
          <a:p>
            <a:pPr lvl="1"/>
            <a:r>
              <a:rPr lang="en-US" altLang="zh-CN" b="0" dirty="0">
                <a:solidFill>
                  <a:srgbClr val="000000"/>
                </a:solidFill>
              </a:rPr>
              <a:t> </a:t>
            </a:r>
            <a:r>
              <a:rPr lang="en-US" altLang="zh-CN" b="0" dirty="0" smtClean="0">
                <a:solidFill>
                  <a:srgbClr val="000000"/>
                </a:solidFill>
              </a:rPr>
              <a:t>   </a:t>
            </a:r>
            <a:r>
              <a:rPr lang="en-US" altLang="zh-CN" b="0" dirty="0" err="1" smtClean="0">
                <a:solidFill>
                  <a:srgbClr val="000000"/>
                </a:solidFill>
              </a:rPr>
              <a:t>int</a:t>
            </a:r>
            <a:r>
              <a:rPr lang="en-US" altLang="zh-CN" b="0" dirty="0" smtClean="0">
                <a:solidFill>
                  <a:srgbClr val="000000"/>
                </a:solidFill>
              </a:rPr>
              <a:t> </a:t>
            </a:r>
            <a:r>
              <a:rPr lang="en-US" altLang="zh-CN" b="0" dirty="0" err="1">
                <a:solidFill>
                  <a:srgbClr val="000000"/>
                </a:solidFill>
              </a:rPr>
              <a:t>i</a:t>
            </a:r>
            <a:r>
              <a:rPr lang="en-US" altLang="zh-CN" b="0" dirty="0">
                <a:solidFill>
                  <a:srgbClr val="000000"/>
                </a:solidFill>
              </a:rPr>
              <a:t> = 0;</a:t>
            </a:r>
            <a:endParaRPr lang="zh-CN" altLang="zh-CN" b="0" dirty="0">
              <a:solidFill>
                <a:srgbClr val="000000"/>
              </a:solidFill>
            </a:endParaRPr>
          </a:p>
          <a:p>
            <a:pPr lvl="1"/>
            <a:r>
              <a:rPr lang="en-US" altLang="zh-CN" b="0" dirty="0">
                <a:solidFill>
                  <a:srgbClr val="000000"/>
                </a:solidFill>
              </a:rPr>
              <a:t> </a:t>
            </a:r>
            <a:r>
              <a:rPr lang="en-US" altLang="zh-CN" b="0" dirty="0" smtClean="0">
                <a:solidFill>
                  <a:srgbClr val="000000"/>
                </a:solidFill>
              </a:rPr>
              <a:t>   while </a:t>
            </a:r>
            <a:r>
              <a:rPr lang="en-US" altLang="zh-CN" b="0" dirty="0">
                <a:solidFill>
                  <a:srgbClr val="000000"/>
                </a:solidFill>
              </a:rPr>
              <a:t>(s[</a:t>
            </a:r>
            <a:r>
              <a:rPr lang="en-US" altLang="zh-CN" b="0" dirty="0" err="1">
                <a:solidFill>
                  <a:srgbClr val="000000"/>
                </a:solidFill>
              </a:rPr>
              <a:t>i</a:t>
            </a:r>
            <a:r>
              <a:rPr lang="en-US" altLang="zh-CN" b="0" dirty="0">
                <a:solidFill>
                  <a:srgbClr val="000000"/>
                </a:solidFill>
              </a:rPr>
              <a:t>] != '\0') </a:t>
            </a:r>
            <a:endParaRPr lang="en-US" altLang="zh-CN" b="0" dirty="0" smtClean="0">
              <a:solidFill>
                <a:srgbClr val="000000"/>
              </a:solidFill>
            </a:endParaRPr>
          </a:p>
          <a:p>
            <a:pPr lvl="1"/>
            <a:r>
              <a:rPr lang="en-US" altLang="zh-CN" b="0" dirty="0">
                <a:solidFill>
                  <a:srgbClr val="000000"/>
                </a:solidFill>
              </a:rPr>
              <a:t> </a:t>
            </a:r>
            <a:r>
              <a:rPr lang="en-US" altLang="zh-CN" b="0" dirty="0" smtClean="0">
                <a:solidFill>
                  <a:srgbClr val="000000"/>
                </a:solidFill>
              </a:rPr>
              <a:t>   {</a:t>
            </a:r>
            <a:r>
              <a:rPr lang="en-US" altLang="zh-CN" b="0" dirty="0">
                <a:solidFill>
                  <a:srgbClr val="000000"/>
                </a:solidFill>
              </a:rPr>
              <a:t> </a:t>
            </a:r>
            <a:r>
              <a:rPr lang="en-US" altLang="zh-CN" b="0" dirty="0" smtClean="0">
                <a:solidFill>
                  <a:srgbClr val="000000"/>
                </a:solidFill>
              </a:rPr>
              <a:t> </a:t>
            </a:r>
            <a:r>
              <a:rPr lang="en-US" altLang="zh-CN" b="0" dirty="0" err="1" smtClean="0">
                <a:solidFill>
                  <a:srgbClr val="000000"/>
                </a:solidFill>
              </a:rPr>
              <a:t>str</a:t>
            </a:r>
            <a:r>
              <a:rPr lang="en-US" altLang="zh-CN" b="0" dirty="0" smtClean="0">
                <a:solidFill>
                  <a:srgbClr val="000000"/>
                </a:solidFill>
              </a:rPr>
              <a:t>[</a:t>
            </a:r>
            <a:r>
              <a:rPr lang="en-US" altLang="zh-CN" b="0" dirty="0" err="1" smtClean="0">
                <a:solidFill>
                  <a:srgbClr val="000000"/>
                </a:solidFill>
              </a:rPr>
              <a:t>i</a:t>
            </a:r>
            <a:r>
              <a:rPr lang="en-US" altLang="zh-CN" b="0" dirty="0">
                <a:solidFill>
                  <a:srgbClr val="000000"/>
                </a:solidFill>
              </a:rPr>
              <a:t>] = s[</a:t>
            </a:r>
            <a:r>
              <a:rPr lang="en-US" altLang="zh-CN" b="0" dirty="0" err="1">
                <a:solidFill>
                  <a:srgbClr val="000000"/>
                </a:solidFill>
              </a:rPr>
              <a:t>i</a:t>
            </a:r>
            <a:r>
              <a:rPr lang="en-US" altLang="zh-CN" b="0" dirty="0" smtClean="0">
                <a:solidFill>
                  <a:srgbClr val="000000"/>
                </a:solidFill>
              </a:rPr>
              <a:t>];   </a:t>
            </a:r>
            <a:r>
              <a:rPr lang="en-US" altLang="zh-CN" b="0" dirty="0" err="1">
                <a:solidFill>
                  <a:srgbClr val="000000"/>
                </a:solidFill>
              </a:rPr>
              <a:t>i</a:t>
            </a:r>
            <a:r>
              <a:rPr lang="en-US" altLang="zh-CN" b="0" dirty="0" smtClean="0">
                <a:solidFill>
                  <a:srgbClr val="000000"/>
                </a:solidFill>
              </a:rPr>
              <a:t>++;   </a:t>
            </a:r>
            <a:r>
              <a:rPr lang="en-US" altLang="zh-CN" b="0" dirty="0">
                <a:solidFill>
                  <a:srgbClr val="000000"/>
                </a:solidFill>
              </a:rPr>
              <a:t>}</a:t>
            </a:r>
            <a:endParaRPr lang="zh-CN" altLang="zh-CN" b="0" dirty="0">
              <a:solidFill>
                <a:srgbClr val="000000"/>
              </a:solidFill>
            </a:endParaRPr>
          </a:p>
          <a:p>
            <a:pPr lvl="1"/>
            <a:r>
              <a:rPr lang="en-US" altLang="zh-CN" b="0" dirty="0">
                <a:solidFill>
                  <a:srgbClr val="000000"/>
                </a:solidFill>
              </a:rPr>
              <a:t> </a:t>
            </a:r>
            <a:r>
              <a:rPr lang="en-US" altLang="zh-CN" b="0" dirty="0" smtClean="0">
                <a:solidFill>
                  <a:srgbClr val="000000"/>
                </a:solidFill>
              </a:rPr>
              <a:t>   </a:t>
            </a:r>
            <a:r>
              <a:rPr lang="en-US" altLang="zh-CN" b="0" dirty="0" err="1" smtClean="0">
                <a:solidFill>
                  <a:srgbClr val="000000"/>
                </a:solidFill>
              </a:rPr>
              <a:t>int</a:t>
            </a:r>
            <a:r>
              <a:rPr lang="en-US" altLang="zh-CN" b="0" dirty="0" smtClean="0">
                <a:solidFill>
                  <a:srgbClr val="000000"/>
                </a:solidFill>
              </a:rPr>
              <a:t> </a:t>
            </a:r>
            <a:r>
              <a:rPr lang="en-US" altLang="zh-CN" b="0" dirty="0">
                <a:solidFill>
                  <a:srgbClr val="000000"/>
                </a:solidFill>
              </a:rPr>
              <a:t>j = 0;</a:t>
            </a:r>
            <a:endParaRPr lang="zh-CN" altLang="zh-CN" b="0" dirty="0">
              <a:solidFill>
                <a:srgbClr val="000000"/>
              </a:solidFill>
            </a:endParaRPr>
          </a:p>
          <a:p>
            <a:pPr lvl="1"/>
            <a:r>
              <a:rPr lang="en-US" altLang="zh-CN" b="0" dirty="0">
                <a:solidFill>
                  <a:srgbClr val="000000"/>
                </a:solidFill>
              </a:rPr>
              <a:t> </a:t>
            </a:r>
            <a:r>
              <a:rPr lang="en-US" altLang="zh-CN" b="0" dirty="0" smtClean="0">
                <a:solidFill>
                  <a:srgbClr val="000000"/>
                </a:solidFill>
              </a:rPr>
              <a:t>   while </a:t>
            </a:r>
            <a:r>
              <a:rPr lang="en-US" altLang="zh-CN" b="0" dirty="0">
                <a:solidFill>
                  <a:srgbClr val="000000"/>
                </a:solidFill>
              </a:rPr>
              <a:t>(s1.s[j] != '\0') </a:t>
            </a:r>
            <a:endParaRPr lang="en-US" altLang="zh-CN" b="0" dirty="0" smtClean="0">
              <a:solidFill>
                <a:srgbClr val="000000"/>
              </a:solidFill>
            </a:endParaRPr>
          </a:p>
          <a:p>
            <a:pPr lvl="1"/>
            <a:r>
              <a:rPr lang="en-US" altLang="zh-CN" b="0" dirty="0">
                <a:solidFill>
                  <a:srgbClr val="000000"/>
                </a:solidFill>
              </a:rPr>
              <a:t> </a:t>
            </a:r>
            <a:r>
              <a:rPr lang="en-US" altLang="zh-CN" b="0" dirty="0" smtClean="0">
                <a:solidFill>
                  <a:srgbClr val="000000"/>
                </a:solidFill>
              </a:rPr>
              <a:t>   {</a:t>
            </a:r>
            <a:r>
              <a:rPr lang="en-US" altLang="zh-CN" b="0" dirty="0">
                <a:solidFill>
                  <a:srgbClr val="000000"/>
                </a:solidFill>
              </a:rPr>
              <a:t> </a:t>
            </a:r>
            <a:r>
              <a:rPr lang="en-US" altLang="zh-CN" b="0" dirty="0" smtClean="0">
                <a:solidFill>
                  <a:srgbClr val="000000"/>
                </a:solidFill>
              </a:rPr>
              <a:t> </a:t>
            </a:r>
            <a:r>
              <a:rPr lang="en-US" altLang="zh-CN" b="0" dirty="0" err="1" smtClean="0">
                <a:solidFill>
                  <a:srgbClr val="000000"/>
                </a:solidFill>
              </a:rPr>
              <a:t>str</a:t>
            </a:r>
            <a:r>
              <a:rPr lang="en-US" altLang="zh-CN" b="0" dirty="0" smtClean="0">
                <a:solidFill>
                  <a:srgbClr val="000000"/>
                </a:solidFill>
              </a:rPr>
              <a:t>[</a:t>
            </a:r>
            <a:r>
              <a:rPr lang="en-US" altLang="zh-CN" b="0" dirty="0" err="1" smtClean="0">
                <a:solidFill>
                  <a:srgbClr val="000000"/>
                </a:solidFill>
              </a:rPr>
              <a:t>i</a:t>
            </a:r>
            <a:r>
              <a:rPr lang="en-US" altLang="zh-CN" b="0" dirty="0">
                <a:solidFill>
                  <a:srgbClr val="000000"/>
                </a:solidFill>
              </a:rPr>
              <a:t>] = s1.s[j</a:t>
            </a:r>
            <a:r>
              <a:rPr lang="en-US" altLang="zh-CN" b="0" dirty="0" smtClean="0">
                <a:solidFill>
                  <a:srgbClr val="000000"/>
                </a:solidFill>
              </a:rPr>
              <a:t>];</a:t>
            </a:r>
            <a:r>
              <a:rPr lang="en-US" altLang="zh-CN" b="0" dirty="0">
                <a:solidFill>
                  <a:srgbClr val="000000"/>
                </a:solidFill>
              </a:rPr>
              <a:t> </a:t>
            </a:r>
            <a:r>
              <a:rPr lang="en-US" altLang="zh-CN" b="0" dirty="0" smtClean="0">
                <a:solidFill>
                  <a:srgbClr val="000000"/>
                </a:solidFill>
              </a:rPr>
              <a:t>  </a:t>
            </a:r>
            <a:r>
              <a:rPr lang="en-US" altLang="zh-CN" b="0" dirty="0" err="1">
                <a:solidFill>
                  <a:srgbClr val="000000"/>
                </a:solidFill>
              </a:rPr>
              <a:t>i</a:t>
            </a:r>
            <a:r>
              <a:rPr lang="en-US" altLang="zh-CN" b="0" dirty="0" smtClean="0">
                <a:solidFill>
                  <a:srgbClr val="000000"/>
                </a:solidFill>
              </a:rPr>
              <a:t>++;   </a:t>
            </a:r>
            <a:r>
              <a:rPr lang="en-US" altLang="zh-CN" b="0" dirty="0" err="1">
                <a:solidFill>
                  <a:srgbClr val="000000"/>
                </a:solidFill>
              </a:rPr>
              <a:t>j</a:t>
            </a:r>
            <a:r>
              <a:rPr lang="en-US" altLang="zh-CN" b="0" dirty="0" err="1" smtClean="0">
                <a:solidFill>
                  <a:srgbClr val="000000"/>
                </a:solidFill>
              </a:rPr>
              <a:t>++</a:t>
            </a:r>
            <a:r>
              <a:rPr lang="en-US" altLang="zh-CN" b="0" dirty="0" smtClean="0">
                <a:solidFill>
                  <a:srgbClr val="000000"/>
                </a:solidFill>
              </a:rPr>
              <a:t>;  </a:t>
            </a:r>
            <a:r>
              <a:rPr lang="en-US" altLang="zh-CN" b="0" dirty="0">
                <a:solidFill>
                  <a:srgbClr val="000000"/>
                </a:solidFill>
              </a:rPr>
              <a:t>}</a:t>
            </a:r>
            <a:endParaRPr lang="zh-CN" altLang="zh-CN" b="0" dirty="0">
              <a:solidFill>
                <a:srgbClr val="000000"/>
              </a:solidFill>
            </a:endParaRPr>
          </a:p>
          <a:p>
            <a:pPr lvl="1"/>
            <a:r>
              <a:rPr lang="en-US" altLang="zh-CN" b="0" dirty="0">
                <a:solidFill>
                  <a:srgbClr val="000000"/>
                </a:solidFill>
              </a:rPr>
              <a:t> </a:t>
            </a:r>
            <a:r>
              <a:rPr lang="en-US" altLang="zh-CN" b="0" dirty="0" smtClean="0">
                <a:solidFill>
                  <a:srgbClr val="000000"/>
                </a:solidFill>
              </a:rPr>
              <a:t>   </a:t>
            </a:r>
            <a:r>
              <a:rPr lang="en-US" altLang="zh-CN" b="0" dirty="0" err="1">
                <a:solidFill>
                  <a:srgbClr val="000000"/>
                </a:solidFill>
              </a:rPr>
              <a:t>str</a:t>
            </a:r>
            <a:r>
              <a:rPr lang="en-US" altLang="zh-CN" b="0" dirty="0">
                <a:solidFill>
                  <a:srgbClr val="000000"/>
                </a:solidFill>
              </a:rPr>
              <a:t>[</a:t>
            </a:r>
            <a:r>
              <a:rPr lang="en-US" altLang="zh-CN" b="0" dirty="0" err="1">
                <a:solidFill>
                  <a:srgbClr val="000000"/>
                </a:solidFill>
              </a:rPr>
              <a:t>i</a:t>
            </a:r>
            <a:r>
              <a:rPr lang="en-US" altLang="zh-CN" b="0" dirty="0">
                <a:solidFill>
                  <a:srgbClr val="000000"/>
                </a:solidFill>
              </a:rPr>
              <a:t>] = '\0';</a:t>
            </a:r>
            <a:endParaRPr lang="zh-CN" altLang="zh-CN" b="0" dirty="0">
              <a:solidFill>
                <a:srgbClr val="000000"/>
              </a:solidFill>
            </a:endParaRPr>
          </a:p>
          <a:p>
            <a:pPr lvl="1"/>
            <a:r>
              <a:rPr lang="en-US" altLang="zh-CN" b="0" dirty="0">
                <a:solidFill>
                  <a:srgbClr val="000000"/>
                </a:solidFill>
              </a:rPr>
              <a:t> </a:t>
            </a:r>
            <a:r>
              <a:rPr lang="en-US" altLang="zh-CN" b="0" dirty="0" smtClean="0">
                <a:solidFill>
                  <a:srgbClr val="000000"/>
                </a:solidFill>
              </a:rPr>
              <a:t>   </a:t>
            </a:r>
            <a:r>
              <a:rPr lang="en-US" altLang="zh-CN" b="0" dirty="0" err="1" smtClean="0">
                <a:solidFill>
                  <a:srgbClr val="000000"/>
                </a:solidFill>
              </a:rPr>
              <a:t>Mystring</a:t>
            </a:r>
            <a:r>
              <a:rPr lang="en-US" altLang="zh-CN" b="0" dirty="0" smtClean="0">
                <a:solidFill>
                  <a:srgbClr val="000000"/>
                </a:solidFill>
              </a:rPr>
              <a:t> </a:t>
            </a:r>
            <a:r>
              <a:rPr lang="en-US" altLang="zh-CN" b="0" dirty="0" err="1" smtClean="0">
                <a:solidFill>
                  <a:srgbClr val="000000"/>
                </a:solidFill>
              </a:rPr>
              <a:t>sr</a:t>
            </a:r>
            <a:r>
              <a:rPr lang="en-US" altLang="zh-CN" b="0" dirty="0" smtClean="0">
                <a:solidFill>
                  <a:srgbClr val="000000"/>
                </a:solidFill>
              </a:rPr>
              <a:t>(</a:t>
            </a:r>
            <a:r>
              <a:rPr lang="en-US" altLang="zh-CN" b="0" dirty="0" err="1" smtClean="0">
                <a:solidFill>
                  <a:srgbClr val="000000"/>
                </a:solidFill>
              </a:rPr>
              <a:t>str</a:t>
            </a:r>
            <a:r>
              <a:rPr lang="en-US" altLang="zh-CN" b="0" dirty="0" smtClean="0">
                <a:solidFill>
                  <a:srgbClr val="000000"/>
                </a:solidFill>
              </a:rPr>
              <a:t>); </a:t>
            </a:r>
          </a:p>
          <a:p>
            <a:pPr lvl="1"/>
            <a:r>
              <a:rPr lang="en-US" altLang="zh-CN" b="0" dirty="0">
                <a:solidFill>
                  <a:srgbClr val="000000"/>
                </a:solidFill>
              </a:rPr>
              <a:t> </a:t>
            </a:r>
            <a:r>
              <a:rPr lang="en-US" altLang="zh-CN" b="0" dirty="0" smtClean="0">
                <a:solidFill>
                  <a:srgbClr val="000000"/>
                </a:solidFill>
              </a:rPr>
              <a:t>   return </a:t>
            </a:r>
            <a:r>
              <a:rPr lang="en-US" altLang="zh-CN" b="0" dirty="0" err="1" smtClean="0">
                <a:solidFill>
                  <a:srgbClr val="000000"/>
                </a:solidFill>
              </a:rPr>
              <a:t>sr</a:t>
            </a:r>
            <a:r>
              <a:rPr lang="en-US" altLang="zh-CN" b="0" dirty="0" smtClean="0">
                <a:solidFill>
                  <a:srgbClr val="000000"/>
                </a:solidFill>
              </a:rPr>
              <a:t>;</a:t>
            </a:r>
            <a:endParaRPr lang="en-US" altLang="zh-CN" b="0" dirty="0">
              <a:solidFill>
                <a:srgbClr val="000000"/>
              </a:solidFill>
            </a:endParaRPr>
          </a:p>
          <a:p>
            <a:pPr lvl="1"/>
            <a:r>
              <a:rPr lang="en-US" altLang="zh-CN" b="0" dirty="0" smtClean="0">
                <a:solidFill>
                  <a:srgbClr val="000000"/>
                </a:solidFill>
              </a:rPr>
              <a:t> </a:t>
            </a:r>
            <a:r>
              <a:rPr lang="en-US" altLang="zh-CN" b="0" dirty="0">
                <a:solidFill>
                  <a:srgbClr val="000000"/>
                </a:solidFill>
              </a:rPr>
              <a:t>}</a:t>
            </a:r>
            <a:endParaRPr lang="zh-CN" altLang="zh-CN" b="0" dirty="0">
              <a:solidFill>
                <a:srgbClr val="000000"/>
              </a:solidFill>
            </a:endParaRPr>
          </a:p>
          <a:p>
            <a:r>
              <a:rPr lang="en-US" altLang="zh-CN" b="0" dirty="0">
                <a:solidFill>
                  <a:srgbClr val="000000"/>
                </a:solidFill>
              </a:rPr>
              <a:t>};</a:t>
            </a:r>
            <a:endParaRPr lang="zh-CN" altLang="zh-CN" b="0" dirty="0">
              <a:solidFill>
                <a:srgbClr val="000000"/>
              </a:solidFill>
            </a:endParaRPr>
          </a:p>
        </p:txBody>
      </p:sp>
      <p:sp>
        <p:nvSpPr>
          <p:cNvPr id="5" name="云形标注 4"/>
          <p:cNvSpPr/>
          <p:nvPr/>
        </p:nvSpPr>
        <p:spPr bwMode="auto">
          <a:xfrm>
            <a:off x="7752184" y="4077072"/>
            <a:ext cx="4248472" cy="864096"/>
          </a:xfrm>
          <a:prstGeom prst="cloudCallout">
            <a:avLst>
              <a:gd name="adj1" fmla="val -66243"/>
              <a:gd name="adj2" fmla="val -37360"/>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eaLnBrk="1" hangingPunct="1"/>
            <a:r>
              <a:rPr lang="zh-CN" altLang="en-US" sz="2000" kern="100" dirty="0" smtClean="0">
                <a:solidFill>
                  <a:srgbClr val="000000"/>
                </a:solidFill>
                <a:latin typeface="楷体" panose="02010609060101010101" pitchFamily="49" charset="-122"/>
                <a:ea typeface="楷体" panose="02010609060101010101" pitchFamily="49" charset="-122"/>
              </a:rPr>
              <a:t>调用有参构造函数创建连接后的字符串对象</a:t>
            </a:r>
            <a:endParaRPr lang="zh-CN" altLang="en-US" sz="2000" dirty="0">
              <a:solidFill>
                <a:srgbClr val="000000"/>
              </a:solidFill>
              <a:ea typeface="等线" panose="02010600030101010101" pitchFamily="2" charset="-122"/>
            </a:endParaRPr>
          </a:p>
        </p:txBody>
      </p:sp>
      <p:sp>
        <p:nvSpPr>
          <p:cNvPr id="6" name="云形标注 5"/>
          <p:cNvSpPr/>
          <p:nvPr/>
        </p:nvSpPr>
        <p:spPr bwMode="auto">
          <a:xfrm>
            <a:off x="3719736" y="5373216"/>
            <a:ext cx="4248472" cy="864096"/>
          </a:xfrm>
          <a:prstGeom prst="cloudCallout">
            <a:avLst>
              <a:gd name="adj1" fmla="val -108859"/>
              <a:gd name="adj2" fmla="val -155880"/>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lvl="0" eaLnBrk="1" hangingPunct="1"/>
            <a:r>
              <a:rPr lang="zh-CN" altLang="en-US" sz="2000" kern="100" dirty="0" smtClean="0">
                <a:solidFill>
                  <a:srgbClr val="000000"/>
                </a:solidFill>
                <a:latin typeface="楷体" panose="02010609060101010101" pitchFamily="49" charset="-122"/>
                <a:ea typeface="楷体" panose="02010609060101010101" pitchFamily="49" charset="-122"/>
              </a:rPr>
              <a:t>字符指针</a:t>
            </a:r>
            <a:r>
              <a:rPr lang="en-US" altLang="zh-CN" sz="2000" kern="100" dirty="0" smtClean="0">
                <a:solidFill>
                  <a:srgbClr val="000000"/>
                </a:solidFill>
                <a:latin typeface="楷体" panose="02010609060101010101" pitchFamily="49" charset="-122"/>
                <a:ea typeface="楷体" panose="02010609060101010101" pitchFamily="49" charset="-122"/>
              </a:rPr>
              <a:t>s</a:t>
            </a:r>
            <a:r>
              <a:rPr lang="zh-CN" altLang="en-US" sz="2000" kern="100" dirty="0" smtClean="0">
                <a:solidFill>
                  <a:srgbClr val="000000"/>
                </a:solidFill>
                <a:latin typeface="楷体" panose="02010609060101010101" pitchFamily="49" charset="-122"/>
                <a:ea typeface="楷体" panose="02010609060101010101" pitchFamily="49" charset="-122"/>
              </a:rPr>
              <a:t>存储字符串</a:t>
            </a:r>
            <a:r>
              <a:rPr lang="en-US" altLang="zh-CN" sz="2000" kern="100" dirty="0" smtClean="0">
                <a:solidFill>
                  <a:srgbClr val="000000"/>
                </a:solidFill>
                <a:latin typeface="楷体" panose="02010609060101010101" pitchFamily="49" charset="-122"/>
                <a:ea typeface="楷体" panose="02010609060101010101" pitchFamily="49" charset="-122"/>
              </a:rPr>
              <a:t>s</a:t>
            </a:r>
            <a:r>
              <a:rPr lang="zh-CN" altLang="en-US" sz="2000" kern="100" dirty="0" smtClean="0">
                <a:solidFill>
                  <a:srgbClr val="000000"/>
                </a:solidFill>
                <a:latin typeface="楷体" panose="02010609060101010101" pitchFamily="49" charset="-122"/>
                <a:ea typeface="楷体" panose="02010609060101010101" pitchFamily="49" charset="-122"/>
              </a:rPr>
              <a:t>之前需有明确指向</a:t>
            </a:r>
            <a:endParaRPr lang="zh-CN" altLang="en-US" sz="2000" dirty="0">
              <a:solidFill>
                <a:srgbClr val="000000"/>
              </a:solidFill>
              <a:ea typeface="等线" panose="02010600030101010101" pitchFamily="2" charset="-122"/>
            </a:endParaRPr>
          </a:p>
        </p:txBody>
      </p:sp>
    </p:spTree>
    <p:extLst>
      <p:ext uri="{BB962C8B-B14F-4D97-AF65-F5344CB8AC3E}">
        <p14:creationId xmlns:p14="http://schemas.microsoft.com/office/powerpoint/2010/main" val="255158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2" end="12"/>
                                            </p:txEl>
                                          </p:spTgt>
                                        </p:tgtEl>
                                        <p:attrNameLst>
                                          <p:attrName>style.visibility</p:attrName>
                                        </p:attrNameLst>
                                      </p:cBhvr>
                                      <p:to>
                                        <p:strVal val="visible"/>
                                      </p:to>
                                    </p:set>
                                    <p:anim calcmode="lin" valueType="num">
                                      <p:cBhvr additive="base">
                                        <p:cTn id="7"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3352" y="116632"/>
            <a:ext cx="6984776" cy="6740307"/>
          </a:xfrm>
          <a:prstGeom prst="rect">
            <a:avLst/>
          </a:prstGeom>
          <a:ln>
            <a:solidFill>
              <a:srgbClr val="C00000"/>
            </a:solidFill>
          </a:ln>
        </p:spPr>
        <p:txBody>
          <a:bodyPr wrap="square" lIns="108000" rIns="0">
            <a:spAutoFit/>
          </a:bodyPr>
          <a:lstStyle/>
          <a:p>
            <a:r>
              <a:rPr lang="en-US" altLang="zh-CN" b="0" dirty="0" err="1">
                <a:solidFill>
                  <a:srgbClr val="000000"/>
                </a:solidFill>
              </a:rPr>
              <a:t>int</a:t>
            </a:r>
            <a:r>
              <a:rPr lang="en-US" altLang="zh-CN" b="0" dirty="0">
                <a:solidFill>
                  <a:srgbClr val="000000"/>
                </a:solidFill>
              </a:rPr>
              <a:t> main()</a:t>
            </a:r>
            <a:endParaRPr lang="zh-CN" altLang="zh-CN" b="0" dirty="0">
              <a:solidFill>
                <a:srgbClr val="000000"/>
              </a:solidFill>
            </a:endParaRPr>
          </a:p>
          <a:p>
            <a:r>
              <a:rPr lang="en-US" altLang="zh-CN" b="0" dirty="0">
                <a:solidFill>
                  <a:srgbClr val="000000"/>
                </a:solidFill>
              </a:rPr>
              <a:t>{</a:t>
            </a:r>
            <a:endParaRPr lang="zh-CN" altLang="zh-CN" b="0" dirty="0">
              <a:solidFill>
                <a:srgbClr val="000000"/>
              </a:solidFill>
            </a:endParaRPr>
          </a:p>
          <a:p>
            <a:r>
              <a:rPr lang="en-US" altLang="zh-CN" b="0" dirty="0" smtClean="0">
                <a:solidFill>
                  <a:srgbClr val="000000"/>
                </a:solidFill>
              </a:rPr>
              <a:t>    char </a:t>
            </a:r>
            <a:r>
              <a:rPr lang="en-US" altLang="zh-CN" b="0" dirty="0">
                <a:solidFill>
                  <a:srgbClr val="000000"/>
                </a:solidFill>
              </a:rPr>
              <a:t>str1[100], str2[100];</a:t>
            </a:r>
            <a:endParaRPr lang="zh-CN" altLang="zh-CN" b="0" dirty="0">
              <a:solidFill>
                <a:srgbClr val="000000"/>
              </a:solidFill>
            </a:endParaRPr>
          </a:p>
          <a:p>
            <a:r>
              <a:rPr lang="en-US" altLang="zh-CN" b="0" dirty="0" smtClean="0">
                <a:solidFill>
                  <a:srgbClr val="000000"/>
                </a:solidFill>
              </a:rPr>
              <a:t>    </a:t>
            </a:r>
            <a:r>
              <a:rPr lang="en-US" altLang="zh-CN" b="0" dirty="0" err="1" smtClean="0">
                <a:solidFill>
                  <a:srgbClr val="000000"/>
                </a:solidFill>
              </a:rPr>
              <a:t>cout</a:t>
            </a:r>
            <a:r>
              <a:rPr lang="en-US" altLang="zh-CN" b="0" dirty="0" smtClean="0">
                <a:solidFill>
                  <a:srgbClr val="000000"/>
                </a:solidFill>
              </a:rPr>
              <a:t> </a:t>
            </a:r>
            <a:r>
              <a:rPr lang="en-US" altLang="zh-CN" b="0" dirty="0">
                <a:solidFill>
                  <a:srgbClr val="000000"/>
                </a:solidFill>
              </a:rPr>
              <a:t>&lt;&lt; "input s1:";</a:t>
            </a:r>
            <a:endParaRPr lang="zh-CN" altLang="zh-CN" b="0" dirty="0">
              <a:solidFill>
                <a:srgbClr val="000000"/>
              </a:solidFill>
            </a:endParaRPr>
          </a:p>
          <a:p>
            <a:r>
              <a:rPr lang="en-US" altLang="zh-CN" b="0" dirty="0">
                <a:solidFill>
                  <a:srgbClr val="000000"/>
                </a:solidFill>
              </a:rPr>
              <a:t> </a:t>
            </a:r>
            <a:r>
              <a:rPr lang="en-US" altLang="zh-CN" b="0" dirty="0" smtClean="0">
                <a:solidFill>
                  <a:srgbClr val="000000"/>
                </a:solidFill>
              </a:rPr>
              <a:t>   </a:t>
            </a:r>
            <a:r>
              <a:rPr lang="en-US" altLang="zh-CN" b="0" dirty="0" err="1" smtClean="0">
                <a:solidFill>
                  <a:srgbClr val="000000"/>
                </a:solidFill>
              </a:rPr>
              <a:t>gets_s</a:t>
            </a:r>
            <a:r>
              <a:rPr lang="en-US" altLang="zh-CN" b="0" dirty="0" smtClean="0">
                <a:solidFill>
                  <a:srgbClr val="000000"/>
                </a:solidFill>
              </a:rPr>
              <a:t>(str1</a:t>
            </a:r>
            <a:r>
              <a:rPr lang="en-US" altLang="zh-CN" b="0" dirty="0">
                <a:solidFill>
                  <a:srgbClr val="000000"/>
                </a:solidFill>
              </a:rPr>
              <a:t>); </a:t>
            </a:r>
            <a:endParaRPr lang="zh-CN" altLang="zh-CN" b="0" dirty="0">
              <a:solidFill>
                <a:srgbClr val="000000"/>
              </a:solidFill>
            </a:endParaRPr>
          </a:p>
          <a:p>
            <a:r>
              <a:rPr lang="en-US" altLang="zh-CN" b="0" dirty="0">
                <a:solidFill>
                  <a:srgbClr val="000000"/>
                </a:solidFill>
              </a:rPr>
              <a:t> </a:t>
            </a:r>
            <a:r>
              <a:rPr lang="en-US" altLang="zh-CN" b="0" dirty="0" smtClean="0">
                <a:solidFill>
                  <a:srgbClr val="000000"/>
                </a:solidFill>
              </a:rPr>
              <a:t>   </a:t>
            </a:r>
            <a:r>
              <a:rPr lang="en-US" altLang="zh-CN" b="0" dirty="0" err="1" smtClean="0">
                <a:solidFill>
                  <a:srgbClr val="000000"/>
                </a:solidFill>
              </a:rPr>
              <a:t>cout</a:t>
            </a:r>
            <a:r>
              <a:rPr lang="en-US" altLang="zh-CN" b="0" dirty="0" smtClean="0">
                <a:solidFill>
                  <a:srgbClr val="000000"/>
                </a:solidFill>
              </a:rPr>
              <a:t> </a:t>
            </a:r>
            <a:r>
              <a:rPr lang="en-US" altLang="zh-CN" b="0" dirty="0">
                <a:solidFill>
                  <a:srgbClr val="000000"/>
                </a:solidFill>
              </a:rPr>
              <a:t>&lt;&lt; "input s2:";</a:t>
            </a:r>
            <a:endParaRPr lang="zh-CN" altLang="zh-CN" b="0" dirty="0">
              <a:solidFill>
                <a:srgbClr val="000000"/>
              </a:solidFill>
            </a:endParaRPr>
          </a:p>
          <a:p>
            <a:r>
              <a:rPr lang="en-US" altLang="zh-CN" b="0" dirty="0">
                <a:solidFill>
                  <a:srgbClr val="000000"/>
                </a:solidFill>
              </a:rPr>
              <a:t> </a:t>
            </a:r>
            <a:r>
              <a:rPr lang="en-US" altLang="zh-CN" b="0" dirty="0" smtClean="0">
                <a:solidFill>
                  <a:srgbClr val="000000"/>
                </a:solidFill>
              </a:rPr>
              <a:t>   </a:t>
            </a:r>
            <a:r>
              <a:rPr lang="en-US" altLang="zh-CN" b="0" dirty="0" err="1" smtClean="0">
                <a:solidFill>
                  <a:srgbClr val="000000"/>
                </a:solidFill>
              </a:rPr>
              <a:t>gets_s</a:t>
            </a:r>
            <a:r>
              <a:rPr lang="en-US" altLang="zh-CN" b="0" dirty="0" smtClean="0">
                <a:solidFill>
                  <a:srgbClr val="000000"/>
                </a:solidFill>
              </a:rPr>
              <a:t>(str2</a:t>
            </a:r>
            <a:r>
              <a:rPr lang="en-US" altLang="zh-CN" b="0" dirty="0">
                <a:solidFill>
                  <a:srgbClr val="000000"/>
                </a:solidFill>
              </a:rPr>
              <a:t>); </a:t>
            </a:r>
            <a:endParaRPr lang="zh-CN" altLang="zh-CN" b="0" dirty="0">
              <a:solidFill>
                <a:srgbClr val="000000"/>
              </a:solidFill>
            </a:endParaRPr>
          </a:p>
          <a:p>
            <a:r>
              <a:rPr lang="en-US" altLang="zh-CN" b="0" dirty="0">
                <a:solidFill>
                  <a:srgbClr val="000000"/>
                </a:solidFill>
              </a:rPr>
              <a:t> </a:t>
            </a:r>
            <a:r>
              <a:rPr lang="en-US" altLang="zh-CN" b="0" dirty="0" smtClean="0">
                <a:solidFill>
                  <a:srgbClr val="000000"/>
                </a:solidFill>
              </a:rPr>
              <a:t>   </a:t>
            </a:r>
            <a:r>
              <a:rPr lang="en-US" altLang="zh-CN" b="0" dirty="0" err="1" smtClean="0">
                <a:solidFill>
                  <a:srgbClr val="000000"/>
                </a:solidFill>
              </a:rPr>
              <a:t>Mystring</a:t>
            </a:r>
            <a:r>
              <a:rPr lang="en-US" altLang="zh-CN" b="0" dirty="0" smtClean="0">
                <a:solidFill>
                  <a:srgbClr val="000000"/>
                </a:solidFill>
              </a:rPr>
              <a:t> </a:t>
            </a:r>
            <a:r>
              <a:rPr lang="en-US" altLang="zh-CN" b="0" dirty="0">
                <a:solidFill>
                  <a:srgbClr val="000000"/>
                </a:solidFill>
              </a:rPr>
              <a:t>s1(str1), s2(str2), s3;</a:t>
            </a:r>
            <a:endParaRPr lang="zh-CN" altLang="zh-CN" b="0" dirty="0">
              <a:solidFill>
                <a:srgbClr val="000000"/>
              </a:solidFill>
            </a:endParaRPr>
          </a:p>
          <a:p>
            <a:r>
              <a:rPr lang="en-US" altLang="zh-CN" b="0" dirty="0">
                <a:solidFill>
                  <a:srgbClr val="000000"/>
                </a:solidFill>
              </a:rPr>
              <a:t> </a:t>
            </a:r>
            <a:r>
              <a:rPr lang="en-US" altLang="zh-CN" b="0" dirty="0" smtClean="0">
                <a:solidFill>
                  <a:srgbClr val="000000"/>
                </a:solidFill>
              </a:rPr>
              <a:t>   </a:t>
            </a:r>
            <a:r>
              <a:rPr lang="en-US" altLang="zh-CN" b="0" dirty="0" err="1" smtClean="0">
                <a:solidFill>
                  <a:srgbClr val="000000"/>
                </a:solidFill>
              </a:rPr>
              <a:t>cout</a:t>
            </a:r>
            <a:r>
              <a:rPr lang="en-US" altLang="zh-CN" b="0" dirty="0" smtClean="0">
                <a:solidFill>
                  <a:srgbClr val="000000"/>
                </a:solidFill>
              </a:rPr>
              <a:t> </a:t>
            </a:r>
            <a:r>
              <a:rPr lang="en-US" altLang="zh-CN" b="0" dirty="0">
                <a:solidFill>
                  <a:srgbClr val="000000"/>
                </a:solidFill>
              </a:rPr>
              <a:t>&lt;&lt; "s1:";</a:t>
            </a:r>
            <a:endParaRPr lang="zh-CN" altLang="zh-CN" b="0" dirty="0">
              <a:solidFill>
                <a:srgbClr val="000000"/>
              </a:solidFill>
            </a:endParaRPr>
          </a:p>
          <a:p>
            <a:r>
              <a:rPr lang="en-US" altLang="zh-CN" b="0" dirty="0">
                <a:solidFill>
                  <a:srgbClr val="000000"/>
                </a:solidFill>
              </a:rPr>
              <a:t> </a:t>
            </a:r>
            <a:r>
              <a:rPr lang="en-US" altLang="zh-CN" b="0" dirty="0" smtClean="0">
                <a:solidFill>
                  <a:srgbClr val="000000"/>
                </a:solidFill>
              </a:rPr>
              <a:t>   s1.print</a:t>
            </a:r>
            <a:r>
              <a:rPr lang="en-US" altLang="zh-CN" b="0" dirty="0">
                <a:solidFill>
                  <a:srgbClr val="000000"/>
                </a:solidFill>
              </a:rPr>
              <a:t>();</a:t>
            </a:r>
            <a:endParaRPr lang="zh-CN" altLang="zh-CN" b="0" dirty="0">
              <a:solidFill>
                <a:srgbClr val="000000"/>
              </a:solidFill>
            </a:endParaRPr>
          </a:p>
          <a:p>
            <a:r>
              <a:rPr lang="en-US" altLang="zh-CN" b="0" dirty="0">
                <a:solidFill>
                  <a:srgbClr val="000000"/>
                </a:solidFill>
              </a:rPr>
              <a:t> </a:t>
            </a:r>
            <a:r>
              <a:rPr lang="en-US" altLang="zh-CN" b="0" dirty="0" smtClean="0">
                <a:solidFill>
                  <a:srgbClr val="000000"/>
                </a:solidFill>
              </a:rPr>
              <a:t>   </a:t>
            </a:r>
            <a:r>
              <a:rPr lang="en-US" altLang="zh-CN" b="0" dirty="0" err="1" smtClean="0">
                <a:solidFill>
                  <a:srgbClr val="000000"/>
                </a:solidFill>
              </a:rPr>
              <a:t>cout</a:t>
            </a:r>
            <a:r>
              <a:rPr lang="en-US" altLang="zh-CN" b="0" dirty="0" smtClean="0">
                <a:solidFill>
                  <a:srgbClr val="000000"/>
                </a:solidFill>
              </a:rPr>
              <a:t> </a:t>
            </a:r>
            <a:r>
              <a:rPr lang="en-US" altLang="zh-CN" b="0" dirty="0">
                <a:solidFill>
                  <a:srgbClr val="000000"/>
                </a:solidFill>
              </a:rPr>
              <a:t>&lt;&lt; "s2:";</a:t>
            </a:r>
            <a:endParaRPr lang="zh-CN" altLang="zh-CN" b="0" dirty="0">
              <a:solidFill>
                <a:srgbClr val="000000"/>
              </a:solidFill>
            </a:endParaRPr>
          </a:p>
          <a:p>
            <a:r>
              <a:rPr lang="en-US" altLang="zh-CN" b="0" dirty="0">
                <a:solidFill>
                  <a:srgbClr val="000000"/>
                </a:solidFill>
              </a:rPr>
              <a:t> </a:t>
            </a:r>
            <a:r>
              <a:rPr lang="en-US" altLang="zh-CN" b="0" dirty="0" smtClean="0">
                <a:solidFill>
                  <a:srgbClr val="000000"/>
                </a:solidFill>
              </a:rPr>
              <a:t>   s2.print</a:t>
            </a:r>
            <a:r>
              <a:rPr lang="en-US" altLang="zh-CN" b="0" dirty="0">
                <a:solidFill>
                  <a:srgbClr val="000000"/>
                </a:solidFill>
              </a:rPr>
              <a:t>();</a:t>
            </a:r>
            <a:endParaRPr lang="zh-CN" altLang="zh-CN" b="0" dirty="0">
              <a:solidFill>
                <a:srgbClr val="000000"/>
              </a:solidFill>
            </a:endParaRPr>
          </a:p>
          <a:p>
            <a:r>
              <a:rPr lang="en-US" altLang="zh-CN" b="0" dirty="0">
                <a:solidFill>
                  <a:srgbClr val="000000"/>
                </a:solidFill>
              </a:rPr>
              <a:t> </a:t>
            </a:r>
            <a:r>
              <a:rPr lang="en-US" altLang="zh-CN" b="0" dirty="0" smtClean="0">
                <a:solidFill>
                  <a:srgbClr val="000000"/>
                </a:solidFill>
              </a:rPr>
              <a:t>   s3 </a:t>
            </a:r>
            <a:r>
              <a:rPr lang="en-US" altLang="zh-CN" b="0" dirty="0">
                <a:solidFill>
                  <a:srgbClr val="000000"/>
                </a:solidFill>
              </a:rPr>
              <a:t>= s1 + s2;</a:t>
            </a:r>
            <a:endParaRPr lang="zh-CN" altLang="zh-CN" b="0" dirty="0">
              <a:solidFill>
                <a:srgbClr val="000000"/>
              </a:solidFill>
            </a:endParaRPr>
          </a:p>
          <a:p>
            <a:r>
              <a:rPr lang="en-US" altLang="zh-CN" b="0" dirty="0" smtClean="0">
                <a:solidFill>
                  <a:srgbClr val="000000"/>
                </a:solidFill>
              </a:rPr>
              <a:t>    </a:t>
            </a:r>
            <a:r>
              <a:rPr lang="en-US" altLang="zh-CN" b="0" dirty="0" err="1" smtClean="0">
                <a:solidFill>
                  <a:srgbClr val="000000"/>
                </a:solidFill>
              </a:rPr>
              <a:t>cout</a:t>
            </a:r>
            <a:r>
              <a:rPr lang="en-US" altLang="zh-CN" b="0" dirty="0" smtClean="0">
                <a:solidFill>
                  <a:srgbClr val="000000"/>
                </a:solidFill>
              </a:rPr>
              <a:t> </a:t>
            </a:r>
            <a:r>
              <a:rPr lang="en-US" altLang="zh-CN" b="0" dirty="0">
                <a:solidFill>
                  <a:srgbClr val="000000"/>
                </a:solidFill>
              </a:rPr>
              <a:t>&lt;&lt; "</a:t>
            </a:r>
            <a:r>
              <a:rPr lang="zh-CN" altLang="zh-CN" b="0" dirty="0">
                <a:solidFill>
                  <a:srgbClr val="000000"/>
                </a:solidFill>
                <a:latin typeface="楷体" panose="02010609060101010101" pitchFamily="49" charset="-122"/>
                <a:ea typeface="楷体" panose="02010609060101010101" pitchFamily="49" charset="-122"/>
              </a:rPr>
              <a:t>将</a:t>
            </a:r>
            <a:r>
              <a:rPr lang="en-US" altLang="zh-CN" b="0" dirty="0">
                <a:solidFill>
                  <a:srgbClr val="000000"/>
                </a:solidFill>
                <a:latin typeface="楷体" panose="02010609060101010101" pitchFamily="49" charset="-122"/>
                <a:ea typeface="楷体" panose="02010609060101010101" pitchFamily="49" charset="-122"/>
              </a:rPr>
              <a:t>s2</a:t>
            </a:r>
            <a:r>
              <a:rPr lang="zh-CN" altLang="zh-CN" b="0" dirty="0">
                <a:solidFill>
                  <a:srgbClr val="000000"/>
                </a:solidFill>
                <a:latin typeface="楷体" panose="02010609060101010101" pitchFamily="49" charset="-122"/>
                <a:ea typeface="楷体" panose="02010609060101010101" pitchFamily="49" charset="-122"/>
              </a:rPr>
              <a:t>连接到</a:t>
            </a:r>
            <a:r>
              <a:rPr lang="en-US" altLang="zh-CN" b="0" dirty="0">
                <a:solidFill>
                  <a:srgbClr val="000000"/>
                </a:solidFill>
                <a:latin typeface="楷体" panose="02010609060101010101" pitchFamily="49" charset="-122"/>
                <a:ea typeface="楷体" panose="02010609060101010101" pitchFamily="49" charset="-122"/>
              </a:rPr>
              <a:t>s1</a:t>
            </a:r>
            <a:r>
              <a:rPr lang="zh-CN" altLang="zh-CN" b="0" dirty="0">
                <a:solidFill>
                  <a:srgbClr val="000000"/>
                </a:solidFill>
                <a:latin typeface="楷体" panose="02010609060101010101" pitchFamily="49" charset="-122"/>
                <a:ea typeface="楷体" panose="02010609060101010101" pitchFamily="49" charset="-122"/>
              </a:rPr>
              <a:t>之后的结果</a:t>
            </a:r>
            <a:r>
              <a:rPr lang="en-US" altLang="zh-CN" b="0" dirty="0">
                <a:solidFill>
                  <a:srgbClr val="000000"/>
                </a:solidFill>
              </a:rPr>
              <a:t>:"&lt;&lt;</a:t>
            </a:r>
            <a:r>
              <a:rPr lang="en-US" altLang="zh-CN" b="0" dirty="0" err="1">
                <a:solidFill>
                  <a:srgbClr val="000000"/>
                </a:solidFill>
              </a:rPr>
              <a:t>endl</a:t>
            </a:r>
            <a:r>
              <a:rPr lang="en-US" altLang="zh-CN" b="0" dirty="0">
                <a:solidFill>
                  <a:srgbClr val="000000"/>
                </a:solidFill>
              </a:rPr>
              <a:t>;</a:t>
            </a:r>
            <a:endParaRPr lang="zh-CN" altLang="zh-CN" b="0" dirty="0">
              <a:solidFill>
                <a:srgbClr val="000000"/>
              </a:solidFill>
            </a:endParaRPr>
          </a:p>
          <a:p>
            <a:r>
              <a:rPr lang="en-US" altLang="zh-CN" b="0" dirty="0">
                <a:solidFill>
                  <a:srgbClr val="000000"/>
                </a:solidFill>
              </a:rPr>
              <a:t> </a:t>
            </a:r>
            <a:r>
              <a:rPr lang="en-US" altLang="zh-CN" b="0" dirty="0" smtClean="0">
                <a:solidFill>
                  <a:srgbClr val="000000"/>
                </a:solidFill>
              </a:rPr>
              <a:t>   s3.print</a:t>
            </a:r>
            <a:r>
              <a:rPr lang="en-US" altLang="zh-CN" b="0" dirty="0">
                <a:solidFill>
                  <a:srgbClr val="000000"/>
                </a:solidFill>
              </a:rPr>
              <a:t>();</a:t>
            </a:r>
            <a:endParaRPr lang="zh-CN" altLang="zh-CN" b="0" dirty="0">
              <a:solidFill>
                <a:srgbClr val="000000"/>
              </a:solidFill>
            </a:endParaRPr>
          </a:p>
          <a:p>
            <a:r>
              <a:rPr lang="en-US" altLang="zh-CN" b="0" dirty="0" smtClean="0">
                <a:solidFill>
                  <a:srgbClr val="000000"/>
                </a:solidFill>
              </a:rPr>
              <a:t>    system</a:t>
            </a:r>
            <a:r>
              <a:rPr lang="en-US" altLang="zh-CN" b="0" dirty="0">
                <a:solidFill>
                  <a:srgbClr val="000000"/>
                </a:solidFill>
              </a:rPr>
              <a:t>("pause");</a:t>
            </a:r>
            <a:endParaRPr lang="zh-CN" altLang="zh-CN" b="0" dirty="0">
              <a:solidFill>
                <a:srgbClr val="000000"/>
              </a:solidFill>
            </a:endParaRPr>
          </a:p>
          <a:p>
            <a:r>
              <a:rPr lang="en-US" altLang="zh-CN" b="0" dirty="0" smtClean="0">
                <a:solidFill>
                  <a:srgbClr val="000000"/>
                </a:solidFill>
              </a:rPr>
              <a:t>    return </a:t>
            </a:r>
            <a:r>
              <a:rPr lang="en-US" altLang="zh-CN" b="0" dirty="0">
                <a:solidFill>
                  <a:srgbClr val="000000"/>
                </a:solidFill>
              </a:rPr>
              <a:t>0;</a:t>
            </a:r>
            <a:endParaRPr lang="zh-CN" altLang="zh-CN" b="0" dirty="0">
              <a:solidFill>
                <a:srgbClr val="000000"/>
              </a:solidFill>
            </a:endParaRPr>
          </a:p>
          <a:p>
            <a:r>
              <a:rPr lang="en-US" altLang="zh-CN" b="0" dirty="0">
                <a:solidFill>
                  <a:srgbClr val="000000"/>
                </a:solidFill>
              </a:rPr>
              <a:t>}</a:t>
            </a:r>
            <a:endParaRPr lang="zh-CN" altLang="zh-CN" b="0" dirty="0">
              <a:solidFill>
                <a:srgbClr val="000000"/>
              </a:solidFill>
            </a:endParaRPr>
          </a:p>
        </p:txBody>
      </p:sp>
      <p:pic>
        <p:nvPicPr>
          <p:cNvPr id="8"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8208" y="1916831"/>
            <a:ext cx="3888432" cy="2615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991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p:nvPr/>
        </p:nvSpPr>
        <p:spPr>
          <a:xfrm>
            <a:off x="191344" y="692785"/>
            <a:ext cx="5544869" cy="5816977"/>
          </a:xfrm>
          <a:prstGeom prst="rect">
            <a:avLst/>
          </a:prstGeom>
          <a:noFill/>
          <a:ln w="12700">
            <a:solidFill>
              <a:srgbClr val="C00000"/>
            </a:solid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57200" lvl="0" indent="-457200" eaLnBrk="1" hangingPunct="1">
              <a:spcBef>
                <a:spcPts val="600"/>
              </a:spcBef>
              <a:buClr>
                <a:srgbClr val="C00000"/>
              </a:buClr>
              <a:buFont typeface="Wingdings" panose="05000000000000000000" pitchFamily="2" charset="2"/>
              <a:buChar char="Ø"/>
            </a:pPr>
            <a:r>
              <a:rPr lang="zh-CN" altLang="en-US" sz="2400" dirty="0">
                <a:solidFill>
                  <a:srgbClr val="000000"/>
                </a:solidFill>
                <a:latin typeface="等线" panose="02010600030101010101" pitchFamily="2" charset="-122"/>
                <a:ea typeface="等线" panose="02010600030101010101" pitchFamily="2" charset="-122"/>
              </a:rPr>
              <a:t>类和对象</a:t>
            </a:r>
          </a:p>
          <a:p>
            <a:pPr marL="914400" lvl="1" indent="-457200" eaLnBrk="1" hangingPunct="1">
              <a:spcBef>
                <a:spcPts val="600"/>
              </a:spcBef>
              <a:buClr>
                <a:srgbClr val="C00000"/>
              </a:buClr>
              <a:buSzPct val="100000"/>
              <a:buChar char="•"/>
            </a:pPr>
            <a:r>
              <a:rPr lang="zh-CN" altLang="en-US" sz="2400" b="0" dirty="0">
                <a:solidFill>
                  <a:srgbClr val="000000"/>
                </a:solidFill>
                <a:latin typeface="等线" panose="02010600030101010101" pitchFamily="2" charset="-122"/>
                <a:ea typeface="等线" panose="02010600030101010101" pitchFamily="2" charset="-122"/>
              </a:rPr>
              <a:t>类的定义形式</a:t>
            </a:r>
          </a:p>
          <a:p>
            <a:pPr marL="914400" lvl="1" indent="-457200" eaLnBrk="1" hangingPunct="1">
              <a:spcBef>
                <a:spcPts val="600"/>
              </a:spcBef>
              <a:buClr>
                <a:srgbClr val="C00000"/>
              </a:buClr>
              <a:buSzPct val="100000"/>
              <a:buChar char="•"/>
            </a:pPr>
            <a:r>
              <a:rPr lang="zh-CN" altLang="en-US" sz="2400" b="0" dirty="0">
                <a:solidFill>
                  <a:srgbClr val="000000"/>
                </a:solidFill>
                <a:latin typeface="等线" panose="02010600030101010101" pitchFamily="2" charset="-122"/>
                <a:ea typeface="等线" panose="02010600030101010101" pitchFamily="2" charset="-122"/>
              </a:rPr>
              <a:t>类和对象的关系</a:t>
            </a:r>
          </a:p>
          <a:p>
            <a:pPr marL="914400" lvl="1" indent="-457200" eaLnBrk="1" hangingPunct="1">
              <a:spcBef>
                <a:spcPts val="600"/>
              </a:spcBef>
              <a:buClr>
                <a:srgbClr val="C00000"/>
              </a:buClr>
              <a:buSzPct val="100000"/>
              <a:buChar char="•"/>
            </a:pPr>
            <a:r>
              <a:rPr lang="zh-CN" altLang="en-US" sz="2400" b="0" dirty="0">
                <a:solidFill>
                  <a:srgbClr val="000000"/>
                </a:solidFill>
                <a:latin typeface="等线" panose="02010600030101010101" pitchFamily="2" charset="-122"/>
                <a:ea typeface="等线" panose="02010600030101010101" pitchFamily="2" charset="-122"/>
              </a:rPr>
              <a:t>对象成员的访问</a:t>
            </a:r>
            <a:r>
              <a:rPr lang="zh-CN" altLang="en-US" sz="2400" b="0" dirty="0" smtClean="0">
                <a:solidFill>
                  <a:srgbClr val="000000"/>
                </a:solidFill>
                <a:latin typeface="等线" panose="02010600030101010101" pitchFamily="2" charset="-122"/>
                <a:ea typeface="等线" panose="02010600030101010101" pitchFamily="2" charset="-122"/>
              </a:rPr>
              <a:t>方式</a:t>
            </a:r>
            <a:endParaRPr lang="zh-CN" altLang="en-US" sz="2400" dirty="0">
              <a:solidFill>
                <a:srgbClr val="000000"/>
              </a:solidFill>
              <a:latin typeface="等线" panose="02010600030101010101" pitchFamily="2" charset="-122"/>
              <a:ea typeface="等线" panose="02010600030101010101" pitchFamily="2" charset="-122"/>
            </a:endParaRPr>
          </a:p>
          <a:p>
            <a:pPr marL="457200" indent="-457200" eaLnBrk="1" hangingPunct="1">
              <a:spcBef>
                <a:spcPts val="600"/>
              </a:spcBef>
              <a:buClr>
                <a:srgbClr val="C00000"/>
              </a:buClr>
              <a:buFont typeface="Wingdings" panose="05000000000000000000" pitchFamily="2" charset="2"/>
              <a:buChar char="Ø"/>
            </a:pPr>
            <a:r>
              <a:rPr lang="zh-CN" altLang="en-US" sz="2400" dirty="0">
                <a:solidFill>
                  <a:srgbClr val="000000"/>
                </a:solidFill>
                <a:latin typeface="等线" panose="02010600030101010101" pitchFamily="2" charset="-122"/>
                <a:ea typeface="等线" panose="02010600030101010101" pitchFamily="2" charset="-122"/>
              </a:rPr>
              <a:t>继承和派生</a:t>
            </a:r>
          </a:p>
          <a:p>
            <a:pPr marL="914400" lvl="1" indent="-457200" eaLnBrk="1" hangingPunct="1">
              <a:spcBef>
                <a:spcPts val="600"/>
              </a:spcBef>
              <a:buClr>
                <a:srgbClr val="C00000"/>
              </a:buClr>
              <a:buSzPct val="100000"/>
              <a:buChar char="•"/>
            </a:pPr>
            <a:r>
              <a:rPr lang="zh-CN" altLang="en-US" sz="2400" b="0" dirty="0">
                <a:solidFill>
                  <a:srgbClr val="000000"/>
                </a:solidFill>
                <a:latin typeface="等线" panose="02010600030101010101" pitchFamily="2" charset="-122"/>
                <a:ea typeface="等线" panose="02010600030101010101" pitchFamily="2" charset="-122"/>
              </a:rPr>
              <a:t>继承和派生的基本概念</a:t>
            </a:r>
          </a:p>
          <a:p>
            <a:pPr marL="914400" lvl="1" indent="-457200" eaLnBrk="1" hangingPunct="1">
              <a:spcBef>
                <a:spcPts val="600"/>
              </a:spcBef>
              <a:buClr>
                <a:srgbClr val="C00000"/>
              </a:buClr>
              <a:buSzPct val="100000"/>
              <a:buChar char="•"/>
            </a:pPr>
            <a:r>
              <a:rPr lang="zh-CN" altLang="en-US" sz="2400" b="0" dirty="0">
                <a:solidFill>
                  <a:srgbClr val="000000"/>
                </a:solidFill>
                <a:latin typeface="等线" panose="02010600030101010101" pitchFamily="2" charset="-122"/>
                <a:ea typeface="等线" panose="02010600030101010101" pitchFamily="2" charset="-122"/>
              </a:rPr>
              <a:t>单继承和多继承</a:t>
            </a:r>
          </a:p>
          <a:p>
            <a:pPr marL="914400" lvl="1" indent="-457200" eaLnBrk="1" hangingPunct="1">
              <a:spcBef>
                <a:spcPts val="600"/>
              </a:spcBef>
              <a:buClr>
                <a:srgbClr val="C00000"/>
              </a:buClr>
              <a:buSzPct val="100000"/>
              <a:buChar char="•"/>
            </a:pPr>
            <a:r>
              <a:rPr lang="zh-CN" altLang="en-US" sz="2400" b="0" dirty="0">
                <a:solidFill>
                  <a:srgbClr val="000000"/>
                </a:solidFill>
                <a:latin typeface="等线" panose="02010600030101010101" pitchFamily="2" charset="-122"/>
                <a:ea typeface="等线" panose="02010600030101010101" pitchFamily="2" charset="-122"/>
              </a:rPr>
              <a:t>不同继承方式中基类成员的</a:t>
            </a:r>
            <a:r>
              <a:rPr lang="zh-CN" altLang="en-US" sz="2400" b="0" dirty="0" smtClean="0">
                <a:solidFill>
                  <a:srgbClr val="000000"/>
                </a:solidFill>
                <a:latin typeface="等线" panose="02010600030101010101" pitchFamily="2" charset="-122"/>
                <a:ea typeface="等线" panose="02010600030101010101" pitchFamily="2" charset="-122"/>
              </a:rPr>
              <a:t>访问</a:t>
            </a:r>
            <a:endParaRPr lang="zh-CN" altLang="en-US" sz="2400" dirty="0">
              <a:solidFill>
                <a:srgbClr val="000000"/>
              </a:solidFill>
              <a:latin typeface="等线" panose="02010600030101010101" pitchFamily="2" charset="-122"/>
              <a:ea typeface="等线" panose="02010600030101010101" pitchFamily="2" charset="-122"/>
            </a:endParaRPr>
          </a:p>
          <a:p>
            <a:pPr marL="457200" indent="-457200" eaLnBrk="1" hangingPunct="1">
              <a:spcBef>
                <a:spcPts val="600"/>
              </a:spcBef>
              <a:buClr>
                <a:srgbClr val="C00000"/>
              </a:buClr>
              <a:buFont typeface="Wingdings" panose="05000000000000000000" pitchFamily="2" charset="2"/>
              <a:buChar char="Ø"/>
            </a:pPr>
            <a:r>
              <a:rPr lang="zh-CN" altLang="en-US" sz="2400" dirty="0">
                <a:solidFill>
                  <a:srgbClr val="000000"/>
                </a:solidFill>
                <a:latin typeface="等线" panose="02010600030101010101" pitchFamily="2" charset="-122"/>
                <a:ea typeface="等线" panose="02010600030101010101" pitchFamily="2" charset="-122"/>
              </a:rPr>
              <a:t>多态</a:t>
            </a:r>
          </a:p>
          <a:p>
            <a:pPr marL="914400" lvl="1" indent="-457200" eaLnBrk="1" hangingPunct="1">
              <a:spcBef>
                <a:spcPts val="600"/>
              </a:spcBef>
              <a:buClr>
                <a:srgbClr val="C00000"/>
              </a:buClr>
              <a:buSzPct val="100000"/>
              <a:buChar char="•"/>
            </a:pPr>
            <a:r>
              <a:rPr lang="zh-CN" altLang="en-US" sz="2400" b="0" dirty="0">
                <a:solidFill>
                  <a:srgbClr val="000000"/>
                </a:solidFill>
                <a:latin typeface="等线" panose="02010600030101010101" pitchFamily="2" charset="-122"/>
                <a:ea typeface="等线" panose="02010600030101010101" pitchFamily="2" charset="-122"/>
              </a:rPr>
              <a:t>多态的概念及形式</a:t>
            </a:r>
          </a:p>
          <a:p>
            <a:pPr marL="914400" lvl="1" indent="-457200" eaLnBrk="1" hangingPunct="1">
              <a:spcBef>
                <a:spcPts val="600"/>
              </a:spcBef>
              <a:buClr>
                <a:srgbClr val="C00000"/>
              </a:buClr>
              <a:buSzPct val="100000"/>
              <a:buChar char="•"/>
            </a:pPr>
            <a:r>
              <a:rPr lang="zh-CN" altLang="en-US" sz="2400" b="0" dirty="0">
                <a:solidFill>
                  <a:srgbClr val="000000"/>
                </a:solidFill>
                <a:latin typeface="等线" panose="02010600030101010101" pitchFamily="2" charset="-122"/>
                <a:ea typeface="等线" panose="02010600030101010101" pitchFamily="2" charset="-122"/>
              </a:rPr>
              <a:t>运算符重载的种类及形式</a:t>
            </a:r>
          </a:p>
          <a:p>
            <a:pPr marL="914400" lvl="1" indent="-457200" eaLnBrk="1" hangingPunct="1">
              <a:spcBef>
                <a:spcPts val="600"/>
              </a:spcBef>
              <a:buClr>
                <a:srgbClr val="C00000"/>
              </a:buClr>
              <a:buSzPct val="100000"/>
              <a:buChar char="•"/>
            </a:pPr>
            <a:r>
              <a:rPr lang="zh-CN" altLang="en-US" sz="2400" b="0" dirty="0">
                <a:solidFill>
                  <a:srgbClr val="000000"/>
                </a:solidFill>
                <a:latin typeface="等线" panose="02010600030101010101" pitchFamily="2" charset="-122"/>
                <a:ea typeface="等线" panose="02010600030101010101" pitchFamily="2" charset="-122"/>
              </a:rPr>
              <a:t>虚函数的形式、特点及实现条件</a:t>
            </a:r>
          </a:p>
          <a:p>
            <a:pPr marL="914400" lvl="1" indent="-457200" eaLnBrk="1" hangingPunct="1">
              <a:spcBef>
                <a:spcPts val="600"/>
              </a:spcBef>
              <a:buClr>
                <a:srgbClr val="C00000"/>
              </a:buClr>
              <a:buSzPct val="100000"/>
              <a:buChar char="•"/>
            </a:pPr>
            <a:r>
              <a:rPr lang="zh-CN" altLang="en-US" sz="2400" b="0" dirty="0">
                <a:solidFill>
                  <a:srgbClr val="000000"/>
                </a:solidFill>
                <a:latin typeface="等线" panose="02010600030101010101" pitchFamily="2" charset="-122"/>
                <a:ea typeface="等线" panose="02010600030101010101" pitchFamily="2" charset="-122"/>
              </a:rPr>
              <a:t>抽象类的定义、特性及相关</a:t>
            </a:r>
            <a:r>
              <a:rPr lang="zh-CN" altLang="en-US" sz="2400" b="0" dirty="0" smtClean="0">
                <a:solidFill>
                  <a:srgbClr val="000000"/>
                </a:solidFill>
                <a:latin typeface="等线" panose="02010600030101010101" pitchFamily="2" charset="-122"/>
                <a:ea typeface="等线" panose="02010600030101010101" pitchFamily="2" charset="-122"/>
              </a:rPr>
              <a:t>应用</a:t>
            </a:r>
            <a:endParaRPr lang="zh-CN" altLang="en-US" sz="2400" dirty="0">
              <a:solidFill>
                <a:srgbClr val="000000"/>
              </a:solidFill>
              <a:latin typeface="等线" panose="02010600030101010101" pitchFamily="2" charset="-122"/>
              <a:ea typeface="等线" panose="02010600030101010101" pitchFamily="2" charset="-122"/>
            </a:endParaRPr>
          </a:p>
        </p:txBody>
      </p:sp>
      <p:sp>
        <p:nvSpPr>
          <p:cNvPr id="47107" name="Text Box 3"/>
          <p:cNvSpPr txBox="1"/>
          <p:nvPr/>
        </p:nvSpPr>
        <p:spPr>
          <a:xfrm>
            <a:off x="47328" y="0"/>
            <a:ext cx="3924300" cy="52197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800" dirty="0">
                <a:solidFill>
                  <a:srgbClr val="C00000"/>
                </a:solidFill>
                <a:ea typeface="华文新魏" panose="02010800040101010101" pitchFamily="2" charset="-122"/>
              </a:rPr>
              <a:t>本章内容</a:t>
            </a:r>
            <a:r>
              <a:rPr lang="zh-CN" altLang="en-US" sz="2800" dirty="0" smtClean="0">
                <a:solidFill>
                  <a:srgbClr val="C00000"/>
                </a:solidFill>
                <a:ea typeface="华文新魏" panose="02010800040101010101" pitchFamily="2" charset="-122"/>
              </a:rPr>
              <a:t>小结：</a:t>
            </a:r>
            <a:endParaRPr lang="zh-CN" altLang="en-US" sz="2800" dirty="0">
              <a:solidFill>
                <a:srgbClr val="C00000"/>
              </a:solidFill>
              <a:ea typeface="华文新魏" panose="02010800040101010101" pitchFamily="2" charset="-122"/>
            </a:endParaRPr>
          </a:p>
        </p:txBody>
      </p:sp>
      <p:sp>
        <p:nvSpPr>
          <p:cNvPr id="4" name="Rectangle 2"/>
          <p:cNvSpPr/>
          <p:nvPr/>
        </p:nvSpPr>
        <p:spPr>
          <a:xfrm>
            <a:off x="6096000" y="697508"/>
            <a:ext cx="4608512" cy="4253472"/>
          </a:xfrm>
          <a:prstGeom prst="rect">
            <a:avLst/>
          </a:prstGeom>
          <a:noFill/>
          <a:ln w="12700">
            <a:solidFill>
              <a:srgbClr val="C00000"/>
            </a:solid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ts val="1200"/>
              </a:spcBef>
              <a:buClr>
                <a:srgbClr val="C00000"/>
              </a:buClr>
              <a:buFont typeface="Wingdings" panose="05000000000000000000" pitchFamily="2" charset="2"/>
              <a:buChar char="Ø"/>
            </a:pPr>
            <a:r>
              <a:rPr lang="zh-CN" altLang="en-US" sz="2400" dirty="0" smtClean="0">
                <a:solidFill>
                  <a:srgbClr val="000000"/>
                </a:solidFill>
                <a:ea typeface="等线" panose="02010600030101010101" pitchFamily="2" charset="-122"/>
              </a:rPr>
              <a:t>缺省</a:t>
            </a:r>
            <a:r>
              <a:rPr lang="zh-CN" altLang="en-US" sz="2400" dirty="0">
                <a:solidFill>
                  <a:srgbClr val="000000"/>
                </a:solidFill>
                <a:ea typeface="等线" panose="02010600030101010101" pitchFamily="2" charset="-122"/>
              </a:rPr>
              <a:t>构造函数的条件与构造函数</a:t>
            </a:r>
            <a:r>
              <a:rPr lang="zh-CN" altLang="en-US" sz="2400" dirty="0" smtClean="0">
                <a:solidFill>
                  <a:srgbClr val="000000"/>
                </a:solidFill>
                <a:ea typeface="等线" panose="02010600030101010101" pitchFamily="2" charset="-122"/>
              </a:rPr>
              <a:t>重载；</a:t>
            </a:r>
            <a:endParaRPr lang="zh-CN" altLang="en-US" sz="2400" dirty="0">
              <a:solidFill>
                <a:srgbClr val="000000"/>
              </a:solidFill>
              <a:ea typeface="等线" panose="02010600030101010101" pitchFamily="2" charset="-122"/>
            </a:endParaRPr>
          </a:p>
          <a:p>
            <a:pPr marL="0" lvl="0" indent="0" eaLnBrk="1" hangingPunct="1">
              <a:lnSpc>
                <a:spcPct val="120000"/>
              </a:lnSpc>
              <a:spcBef>
                <a:spcPts val="1200"/>
              </a:spcBef>
              <a:buClr>
                <a:srgbClr val="C00000"/>
              </a:buClr>
              <a:buFont typeface="Wingdings" panose="05000000000000000000" pitchFamily="2" charset="2"/>
              <a:buChar char="Ø"/>
            </a:pPr>
            <a:r>
              <a:rPr lang="zh-CN" altLang="en-US" sz="2400" dirty="0">
                <a:solidFill>
                  <a:srgbClr val="000000"/>
                </a:solidFill>
                <a:ea typeface="等线" panose="02010600030101010101" pitchFamily="2" charset="-122"/>
              </a:rPr>
              <a:t>静态成员的特点和</a:t>
            </a:r>
            <a:r>
              <a:rPr lang="zh-CN" altLang="en-US" sz="2400" dirty="0" smtClean="0">
                <a:solidFill>
                  <a:srgbClr val="000000"/>
                </a:solidFill>
                <a:ea typeface="等线" panose="02010600030101010101" pitchFamily="2" charset="-122"/>
              </a:rPr>
              <a:t>访问；</a:t>
            </a:r>
            <a:endParaRPr lang="zh-CN" altLang="en-US" sz="2400" dirty="0">
              <a:solidFill>
                <a:srgbClr val="000000"/>
              </a:solidFill>
              <a:ea typeface="等线" panose="02010600030101010101" pitchFamily="2" charset="-122"/>
            </a:endParaRPr>
          </a:p>
          <a:p>
            <a:pPr marL="0" lvl="0" indent="0" eaLnBrk="1" hangingPunct="1">
              <a:lnSpc>
                <a:spcPct val="120000"/>
              </a:lnSpc>
              <a:spcBef>
                <a:spcPts val="1200"/>
              </a:spcBef>
              <a:buClr>
                <a:srgbClr val="C00000"/>
              </a:buClr>
              <a:buFont typeface="Wingdings" panose="05000000000000000000" pitchFamily="2" charset="2"/>
              <a:buChar char="Ø"/>
            </a:pPr>
            <a:r>
              <a:rPr lang="zh-CN" altLang="en-US" sz="2400" dirty="0" smtClean="0">
                <a:solidFill>
                  <a:srgbClr val="000000"/>
                </a:solidFill>
                <a:ea typeface="等线" panose="02010600030101010101" pitchFamily="2" charset="-122"/>
              </a:rPr>
              <a:t>派生</a:t>
            </a:r>
            <a:r>
              <a:rPr lang="zh-CN" altLang="en-US" sz="2400" dirty="0">
                <a:solidFill>
                  <a:srgbClr val="000000"/>
                </a:solidFill>
                <a:ea typeface="等线" panose="02010600030101010101" pitchFamily="2" charset="-122"/>
              </a:rPr>
              <a:t>类构造函数的设计要求和调用</a:t>
            </a:r>
            <a:r>
              <a:rPr lang="zh-CN" altLang="en-US" sz="2400" dirty="0" smtClean="0">
                <a:solidFill>
                  <a:srgbClr val="000000"/>
                </a:solidFill>
                <a:ea typeface="等线" panose="02010600030101010101" pitchFamily="2" charset="-122"/>
              </a:rPr>
              <a:t>顺序；</a:t>
            </a:r>
            <a:endParaRPr lang="zh-CN" altLang="en-US" sz="2400" dirty="0">
              <a:solidFill>
                <a:srgbClr val="000000"/>
              </a:solidFill>
              <a:ea typeface="等线" panose="02010600030101010101" pitchFamily="2" charset="-122"/>
            </a:endParaRPr>
          </a:p>
          <a:p>
            <a:pPr marL="0" lvl="0" indent="0" eaLnBrk="1" hangingPunct="1">
              <a:lnSpc>
                <a:spcPct val="120000"/>
              </a:lnSpc>
              <a:spcBef>
                <a:spcPts val="1200"/>
              </a:spcBef>
              <a:buClr>
                <a:srgbClr val="C00000"/>
              </a:buClr>
              <a:buFont typeface="Wingdings" panose="05000000000000000000" pitchFamily="2" charset="2"/>
              <a:buChar char="Ø"/>
            </a:pPr>
            <a:r>
              <a:rPr lang="zh-CN" altLang="en-US" sz="2400" dirty="0">
                <a:solidFill>
                  <a:srgbClr val="000000"/>
                </a:solidFill>
                <a:ea typeface="等线" panose="02010600030101010101" pitchFamily="2" charset="-122"/>
              </a:rPr>
              <a:t>派生类中访问基类中非公有数据成员的</a:t>
            </a:r>
            <a:r>
              <a:rPr lang="zh-CN" altLang="en-US" sz="2400" dirty="0" smtClean="0">
                <a:solidFill>
                  <a:srgbClr val="000000"/>
                </a:solidFill>
                <a:ea typeface="等线" panose="02010600030101010101" pitchFamily="2" charset="-122"/>
              </a:rPr>
              <a:t>途径；</a:t>
            </a:r>
            <a:endParaRPr lang="zh-CN" altLang="en-US" sz="2400" dirty="0">
              <a:solidFill>
                <a:srgbClr val="000000"/>
              </a:solidFill>
              <a:ea typeface="等线" panose="02010600030101010101" pitchFamily="2" charset="-122"/>
            </a:endParaRPr>
          </a:p>
          <a:p>
            <a:pPr marL="0" lvl="0" indent="0" eaLnBrk="1" hangingPunct="1">
              <a:lnSpc>
                <a:spcPct val="120000"/>
              </a:lnSpc>
              <a:spcBef>
                <a:spcPts val="1200"/>
              </a:spcBef>
              <a:buClr>
                <a:srgbClr val="C00000"/>
              </a:buClr>
              <a:buFont typeface="Wingdings" panose="05000000000000000000" pitchFamily="2" charset="2"/>
              <a:buChar char="Ø"/>
            </a:pPr>
            <a:r>
              <a:rPr lang="zh-CN" altLang="en-US" sz="2400" dirty="0">
                <a:solidFill>
                  <a:srgbClr val="000000"/>
                </a:solidFill>
                <a:ea typeface="等线" panose="02010600030101010101" pitchFamily="2" charset="-122"/>
              </a:rPr>
              <a:t>虚函数的实现条件和</a:t>
            </a:r>
            <a:r>
              <a:rPr lang="zh-CN" altLang="en-US" sz="2400" dirty="0" smtClean="0">
                <a:solidFill>
                  <a:srgbClr val="000000"/>
                </a:solidFill>
                <a:ea typeface="等线" panose="02010600030101010101" pitchFamily="2" charset="-122"/>
              </a:rPr>
              <a:t>应用；</a:t>
            </a:r>
            <a:endParaRPr lang="en-US" altLang="zh-CN" sz="2400" dirty="0">
              <a:ea typeface="等线" panose="02010600030101010101" pitchFamily="2" charset="-122"/>
            </a:endParaRPr>
          </a:p>
        </p:txBody>
      </p:sp>
      <p:sp>
        <p:nvSpPr>
          <p:cNvPr id="2" name="矩形 1"/>
          <p:cNvSpPr/>
          <p:nvPr/>
        </p:nvSpPr>
        <p:spPr>
          <a:xfrm>
            <a:off x="6023992" y="116632"/>
            <a:ext cx="1261884" cy="523220"/>
          </a:xfrm>
          <a:prstGeom prst="rect">
            <a:avLst/>
          </a:prstGeom>
        </p:spPr>
        <p:txBody>
          <a:bodyPr wrap="none">
            <a:spAutoFit/>
          </a:bodyPr>
          <a:lstStyle/>
          <a:p>
            <a:pPr eaLnBrk="1" hangingPunct="1">
              <a:spcBef>
                <a:spcPct val="50000"/>
              </a:spcBef>
              <a:buClr>
                <a:srgbClr val="C00000"/>
              </a:buClr>
            </a:pPr>
            <a:r>
              <a:rPr kumimoji="1" lang="zh-CN" altLang="en-US" sz="2800" b="0" dirty="0">
                <a:solidFill>
                  <a:srgbClr val="C00000"/>
                </a:solidFill>
                <a:latin typeface="+mn-lt"/>
                <a:ea typeface="华文新魏" panose="02010800040101010101" pitchFamily="2" charset="-122"/>
              </a:rPr>
              <a:t>难点：</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197198" y="116632"/>
            <a:ext cx="7162800" cy="58356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dirty="0" smtClean="0">
                <a:solidFill>
                  <a:srgbClr val="000000"/>
                </a:solidFill>
                <a:latin typeface="等线" panose="02010600030101010101" pitchFamily="2" charset="-122"/>
                <a:ea typeface="等线" panose="02010600030101010101" pitchFamily="2" charset="-122"/>
              </a:rPr>
              <a:t>9.2.1 </a:t>
            </a:r>
            <a:r>
              <a:rPr lang="zh-CN" altLang="en-US" dirty="0">
                <a:solidFill>
                  <a:srgbClr val="000000"/>
                </a:solidFill>
                <a:latin typeface="等线" panose="02010600030101010101" pitchFamily="2" charset="-122"/>
                <a:ea typeface="等线" panose="02010600030101010101" pitchFamily="2" charset="-122"/>
              </a:rPr>
              <a:t>类的定义</a:t>
            </a:r>
          </a:p>
        </p:txBody>
      </p:sp>
      <p:sp>
        <p:nvSpPr>
          <p:cNvPr id="7171" name="Text Box 3"/>
          <p:cNvSpPr txBox="1"/>
          <p:nvPr/>
        </p:nvSpPr>
        <p:spPr>
          <a:xfrm>
            <a:off x="197198" y="717769"/>
            <a:ext cx="10147274" cy="950132"/>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zh-CN" altLang="en-US" sz="2400" dirty="0" smtClean="0">
                <a:solidFill>
                  <a:srgbClr val="000000"/>
                </a:solidFill>
                <a:latin typeface="等线" panose="02010600030101010101" pitchFamily="2" charset="-122"/>
                <a:ea typeface="等线" panose="02010600030101010101" pitchFamily="2" charset="-122"/>
              </a:rPr>
              <a:t>类</a:t>
            </a:r>
            <a:r>
              <a:rPr lang="zh-CN" altLang="en-US" sz="2400" dirty="0">
                <a:solidFill>
                  <a:srgbClr val="000000"/>
                </a:solidFill>
                <a:latin typeface="等线" panose="02010600030101010101" pitchFamily="2" charset="-122"/>
                <a:ea typeface="等线" panose="02010600030101010101" pitchFamily="2" charset="-122"/>
              </a:rPr>
              <a:t>是一种复杂的数据类型，</a:t>
            </a:r>
            <a:r>
              <a:rPr lang="zh-CN" altLang="en-US" sz="2400" dirty="0" smtClean="0">
                <a:solidFill>
                  <a:srgbClr val="000000"/>
                </a:solidFill>
                <a:latin typeface="等线" panose="02010600030101010101" pitchFamily="2" charset="-122"/>
                <a:ea typeface="等线" panose="02010600030101010101" pitchFamily="2" charset="-122"/>
              </a:rPr>
              <a:t>它将</a:t>
            </a:r>
            <a:r>
              <a:rPr lang="zh-CN" altLang="en-US" sz="2400" dirty="0">
                <a:solidFill>
                  <a:srgbClr val="000000"/>
                </a:solidFill>
                <a:latin typeface="等线" panose="02010600030101010101" pitchFamily="2" charset="-122"/>
                <a:ea typeface="等线" panose="02010600030101010101" pitchFamily="2" charset="-122"/>
              </a:rPr>
              <a:t>不同类型的</a:t>
            </a:r>
            <a:r>
              <a:rPr lang="zh-CN" altLang="en-US" sz="2400" dirty="0">
                <a:solidFill>
                  <a:srgbClr val="C00000"/>
                </a:solidFill>
                <a:latin typeface="等线" panose="02010600030101010101" pitchFamily="2" charset="-122"/>
                <a:ea typeface="等线" panose="02010600030101010101" pitchFamily="2" charset="-122"/>
              </a:rPr>
              <a:t>数据</a:t>
            </a:r>
            <a:r>
              <a:rPr lang="zh-CN" altLang="en-US" sz="2400" dirty="0">
                <a:solidFill>
                  <a:srgbClr val="000000"/>
                </a:solidFill>
                <a:latin typeface="等线" panose="02010600030101010101" pitchFamily="2" charset="-122"/>
                <a:ea typeface="等线" panose="02010600030101010101" pitchFamily="2" charset="-122"/>
              </a:rPr>
              <a:t>和与这些数据相关</a:t>
            </a:r>
            <a:r>
              <a:rPr lang="zh-CN" altLang="en-US" sz="2400" dirty="0" smtClean="0">
                <a:solidFill>
                  <a:srgbClr val="000000"/>
                </a:solidFill>
                <a:latin typeface="等线" panose="02010600030101010101" pitchFamily="2" charset="-122"/>
                <a:ea typeface="等线" panose="02010600030101010101" pitchFamily="2" charset="-122"/>
              </a:rPr>
              <a:t>的</a:t>
            </a:r>
            <a:r>
              <a:rPr lang="zh-CN" altLang="en-US" sz="2400" dirty="0" smtClean="0">
                <a:solidFill>
                  <a:srgbClr val="C00000"/>
                </a:solidFill>
                <a:latin typeface="等线" panose="02010600030101010101" pitchFamily="2" charset="-122"/>
                <a:ea typeface="等线" panose="02010600030101010101" pitchFamily="2" charset="-122"/>
              </a:rPr>
              <a:t>操作封装</a:t>
            </a:r>
            <a:r>
              <a:rPr lang="zh-CN" altLang="en-US" sz="2400" dirty="0">
                <a:solidFill>
                  <a:srgbClr val="000000"/>
                </a:solidFill>
                <a:latin typeface="等线" panose="02010600030101010101" pitchFamily="2" charset="-122"/>
                <a:ea typeface="等线" panose="02010600030101010101" pitchFamily="2" charset="-122"/>
              </a:rPr>
              <a:t>在一起的</a:t>
            </a:r>
            <a:r>
              <a:rPr lang="zh-CN" altLang="en-US" sz="2400" dirty="0" smtClean="0">
                <a:solidFill>
                  <a:srgbClr val="000000"/>
                </a:solidFill>
                <a:latin typeface="等线" panose="02010600030101010101" pitchFamily="2" charset="-122"/>
                <a:ea typeface="等线" panose="02010600030101010101" pitchFamily="2" charset="-122"/>
              </a:rPr>
              <a:t>集合体。</a:t>
            </a:r>
            <a:endParaRPr lang="zh-CN" altLang="en-US" sz="2400" dirty="0">
              <a:solidFill>
                <a:srgbClr val="000000"/>
              </a:solidFill>
              <a:latin typeface="等线" panose="02010600030101010101" pitchFamily="2" charset="-122"/>
              <a:ea typeface="等线" panose="02010600030101010101" pitchFamily="2" charset="-122"/>
            </a:endParaRPr>
          </a:p>
        </p:txBody>
      </p:sp>
      <p:sp>
        <p:nvSpPr>
          <p:cNvPr id="7172" name="Text Box 4"/>
          <p:cNvSpPr txBox="1"/>
          <p:nvPr/>
        </p:nvSpPr>
        <p:spPr>
          <a:xfrm>
            <a:off x="197198" y="1916832"/>
            <a:ext cx="2057400" cy="461665"/>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b="1" dirty="0" smtClean="0">
                <a:solidFill>
                  <a:srgbClr val="C00000"/>
                </a:solidFill>
                <a:latin typeface="等线" panose="02010600030101010101" pitchFamily="2" charset="-122"/>
                <a:ea typeface="等线" panose="02010600030101010101" pitchFamily="2" charset="-122"/>
              </a:rPr>
              <a:t>定义</a:t>
            </a:r>
            <a:r>
              <a:rPr lang="zh-CN" altLang="en-US" sz="2400" b="1" dirty="0">
                <a:solidFill>
                  <a:srgbClr val="C00000"/>
                </a:solidFill>
                <a:latin typeface="等线" panose="02010600030101010101" pitchFamily="2" charset="-122"/>
                <a:ea typeface="等线" panose="02010600030101010101" pitchFamily="2" charset="-122"/>
              </a:rPr>
              <a:t>形式</a:t>
            </a:r>
            <a:r>
              <a:rPr lang="zh-CN" altLang="en-US" sz="2400" b="1" dirty="0" smtClean="0">
                <a:solidFill>
                  <a:srgbClr val="C00000"/>
                </a:solidFill>
                <a:latin typeface="等线" panose="02010600030101010101" pitchFamily="2" charset="-122"/>
                <a:ea typeface="等线" panose="02010600030101010101" pitchFamily="2" charset="-122"/>
              </a:rPr>
              <a:t>：</a:t>
            </a:r>
            <a:endParaRPr lang="zh-CN" altLang="en-US" sz="2400" b="1" dirty="0">
              <a:solidFill>
                <a:srgbClr val="C00000"/>
              </a:solidFill>
              <a:latin typeface="等线" panose="02010600030101010101" pitchFamily="2" charset="-122"/>
              <a:ea typeface="等线" panose="02010600030101010101" pitchFamily="2" charset="-122"/>
            </a:endParaRPr>
          </a:p>
        </p:txBody>
      </p:sp>
      <p:sp>
        <p:nvSpPr>
          <p:cNvPr id="7173" name="Text Box 6"/>
          <p:cNvSpPr txBox="1"/>
          <p:nvPr/>
        </p:nvSpPr>
        <p:spPr>
          <a:xfrm>
            <a:off x="2495600" y="2564904"/>
            <a:ext cx="5801360" cy="3785652"/>
          </a:xfrm>
          <a:prstGeom prst="rect">
            <a:avLst/>
          </a:prstGeom>
          <a:noFill/>
          <a:ln w="9525">
            <a:solidFill>
              <a:srgbClr val="C00000"/>
            </a:solid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class     </a:t>
            </a:r>
            <a:r>
              <a:rPr lang="zh-CN" altLang="en-US" sz="2400" dirty="0">
                <a:solidFill>
                  <a:srgbClr val="000000"/>
                </a:solidFill>
                <a:latin typeface="等线" panose="02010600030101010101" pitchFamily="2" charset="-122"/>
                <a:ea typeface="等线" panose="02010600030101010101" pitchFamily="2" charset="-122"/>
              </a:rPr>
              <a:t>类名</a:t>
            </a:r>
          </a:p>
          <a:p>
            <a:pPr marL="0" lvl="0" indent="0"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{public:</a:t>
            </a:r>
          </a:p>
          <a:p>
            <a:pPr marL="0" lvl="0" indent="0"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          &lt;</a:t>
            </a:r>
            <a:r>
              <a:rPr lang="zh-CN" altLang="en-US" sz="2400" dirty="0">
                <a:solidFill>
                  <a:srgbClr val="000000"/>
                </a:solidFill>
                <a:latin typeface="等线" panose="02010600030101010101" pitchFamily="2" charset="-122"/>
                <a:ea typeface="等线" panose="02010600030101010101" pitchFamily="2" charset="-122"/>
              </a:rPr>
              <a:t>成员函数或数据成员的说明</a:t>
            </a:r>
            <a:r>
              <a:rPr lang="en-US" altLang="zh-CN" sz="2400" dirty="0">
                <a:solidFill>
                  <a:srgbClr val="000000"/>
                </a:solidFill>
                <a:latin typeface="等线" panose="02010600030101010101" pitchFamily="2" charset="-122"/>
                <a:ea typeface="等线" panose="02010600030101010101" pitchFamily="2" charset="-122"/>
              </a:rPr>
              <a:t>&gt;</a:t>
            </a:r>
            <a:r>
              <a:rPr lang="zh-CN" altLang="en-US" sz="2400" dirty="0">
                <a:solidFill>
                  <a:srgbClr val="000000"/>
                </a:solidFill>
                <a:latin typeface="等线" panose="02010600030101010101" pitchFamily="2" charset="-122"/>
                <a:ea typeface="等线" panose="02010600030101010101" pitchFamily="2" charset="-122"/>
              </a:rPr>
              <a:t>；</a:t>
            </a:r>
          </a:p>
          <a:p>
            <a:pPr marL="0" lvl="0" indent="0" eaLnBrk="1" hangingPunct="1">
              <a:spcBef>
                <a:spcPct val="0"/>
              </a:spcBef>
              <a:buNone/>
            </a:pPr>
            <a:r>
              <a:rPr lang="zh-CN" altLang="en-US" sz="2400" dirty="0">
                <a:solidFill>
                  <a:srgbClr val="000000"/>
                </a:solidFill>
                <a:latin typeface="等线" panose="02010600030101010101" pitchFamily="2" charset="-122"/>
                <a:ea typeface="等线" panose="02010600030101010101" pitchFamily="2" charset="-122"/>
              </a:rPr>
              <a:t>  </a:t>
            </a:r>
            <a:r>
              <a:rPr lang="en-US" altLang="zh-CN" sz="2400" dirty="0">
                <a:solidFill>
                  <a:srgbClr val="000000"/>
                </a:solidFill>
                <a:latin typeface="等线" panose="02010600030101010101" pitchFamily="2" charset="-122"/>
                <a:ea typeface="等线" panose="02010600030101010101" pitchFamily="2" charset="-122"/>
              </a:rPr>
              <a:t>private:</a:t>
            </a:r>
          </a:p>
          <a:p>
            <a:pPr marL="0" lvl="0" indent="0"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         &lt;</a:t>
            </a:r>
            <a:r>
              <a:rPr lang="zh-CN" altLang="en-US" sz="2400" dirty="0">
                <a:solidFill>
                  <a:srgbClr val="000000"/>
                </a:solidFill>
                <a:latin typeface="等线" panose="02010600030101010101" pitchFamily="2" charset="-122"/>
                <a:ea typeface="等线" panose="02010600030101010101" pitchFamily="2" charset="-122"/>
              </a:rPr>
              <a:t>成员函数或数据成员的说明</a:t>
            </a:r>
            <a:r>
              <a:rPr lang="en-US" altLang="zh-CN" sz="2400" dirty="0">
                <a:solidFill>
                  <a:srgbClr val="000000"/>
                </a:solidFill>
                <a:latin typeface="等线" panose="02010600030101010101" pitchFamily="2" charset="-122"/>
                <a:ea typeface="等线" panose="02010600030101010101" pitchFamily="2" charset="-122"/>
              </a:rPr>
              <a:t>&gt;</a:t>
            </a:r>
            <a:r>
              <a:rPr lang="zh-CN" altLang="en-US" sz="2400" dirty="0">
                <a:solidFill>
                  <a:srgbClr val="000000"/>
                </a:solidFill>
                <a:latin typeface="等线" panose="02010600030101010101" pitchFamily="2" charset="-122"/>
                <a:ea typeface="等线" panose="02010600030101010101" pitchFamily="2" charset="-122"/>
              </a:rPr>
              <a:t>；</a:t>
            </a:r>
          </a:p>
          <a:p>
            <a:pPr marL="0" lvl="0" indent="0" eaLnBrk="1" hangingPunct="1">
              <a:spcBef>
                <a:spcPct val="0"/>
              </a:spcBef>
              <a:buNone/>
            </a:pPr>
            <a:r>
              <a:rPr lang="zh-CN" altLang="en-US" sz="2400" dirty="0">
                <a:solidFill>
                  <a:srgbClr val="000000"/>
                </a:solidFill>
                <a:latin typeface="等线" panose="02010600030101010101" pitchFamily="2" charset="-122"/>
                <a:ea typeface="等线" panose="02010600030101010101" pitchFamily="2" charset="-122"/>
              </a:rPr>
              <a:t>  </a:t>
            </a:r>
            <a:r>
              <a:rPr lang="en-US" altLang="zh-CN" sz="2400" dirty="0">
                <a:solidFill>
                  <a:srgbClr val="000000"/>
                </a:solidFill>
                <a:latin typeface="等线" panose="02010600030101010101" pitchFamily="2" charset="-122"/>
                <a:ea typeface="等线" panose="02010600030101010101" pitchFamily="2" charset="-122"/>
              </a:rPr>
              <a:t>protected:</a:t>
            </a:r>
          </a:p>
          <a:p>
            <a:pPr marL="0" lvl="0" indent="0"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         &lt;</a:t>
            </a:r>
            <a:r>
              <a:rPr lang="zh-CN" altLang="en-US" sz="2400" dirty="0">
                <a:solidFill>
                  <a:srgbClr val="000000"/>
                </a:solidFill>
                <a:latin typeface="等线" panose="02010600030101010101" pitchFamily="2" charset="-122"/>
                <a:ea typeface="等线" panose="02010600030101010101" pitchFamily="2" charset="-122"/>
              </a:rPr>
              <a:t>成员函数或数据成员的说明</a:t>
            </a:r>
            <a:r>
              <a:rPr lang="en-US" altLang="zh-CN" sz="2400" dirty="0">
                <a:solidFill>
                  <a:srgbClr val="000000"/>
                </a:solidFill>
                <a:latin typeface="等线" panose="02010600030101010101" pitchFamily="2" charset="-122"/>
                <a:ea typeface="等线" panose="02010600030101010101" pitchFamily="2" charset="-122"/>
              </a:rPr>
              <a:t>&gt;</a:t>
            </a:r>
            <a:r>
              <a:rPr lang="zh-CN" altLang="en-US" sz="2400" dirty="0">
                <a:solidFill>
                  <a:srgbClr val="000000"/>
                </a:solidFill>
                <a:latin typeface="等线" panose="02010600030101010101" pitchFamily="2" charset="-122"/>
                <a:ea typeface="等线" panose="02010600030101010101" pitchFamily="2" charset="-122"/>
              </a:rPr>
              <a:t>；</a:t>
            </a:r>
          </a:p>
          <a:p>
            <a:pPr marL="0" lvl="0" indent="0"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a:t>
            </a:r>
          </a:p>
          <a:p>
            <a:pPr marL="0" lvl="0" indent="0" eaLnBrk="1" hangingPunct="1">
              <a:spcBef>
                <a:spcPct val="0"/>
              </a:spcBef>
              <a:buNone/>
            </a:pPr>
            <a:endParaRPr lang="en-US" altLang="zh-CN" sz="2400" dirty="0">
              <a:solidFill>
                <a:srgbClr val="000000"/>
              </a:solidFill>
              <a:latin typeface="等线" panose="02010600030101010101" pitchFamily="2" charset="-122"/>
              <a:ea typeface="等线" panose="02010600030101010101" pitchFamily="2" charset="-122"/>
            </a:endParaRPr>
          </a:p>
          <a:p>
            <a:pPr marL="0" lvl="0" indent="0"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&lt;</a:t>
            </a:r>
            <a:r>
              <a:rPr lang="zh-CN" altLang="en-US" sz="2400" dirty="0">
                <a:solidFill>
                  <a:srgbClr val="000000"/>
                </a:solidFill>
                <a:latin typeface="等线" panose="02010600030101010101" pitchFamily="2" charset="-122"/>
                <a:ea typeface="等线" panose="02010600030101010101" pitchFamily="2" charset="-122"/>
              </a:rPr>
              <a:t>各成员函数的实现</a:t>
            </a:r>
            <a:r>
              <a:rPr lang="en-US" altLang="zh-CN" sz="2400" dirty="0">
                <a:solidFill>
                  <a:srgbClr val="000000"/>
                </a:solidFill>
                <a:latin typeface="等线" panose="02010600030101010101" pitchFamily="2" charset="-122"/>
                <a:ea typeface="等线" panose="02010600030101010101" pitchFamily="2" charset="-122"/>
              </a:rPr>
              <a:t>&gt;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p:nvPr/>
        </p:nvSpPr>
        <p:spPr>
          <a:xfrm>
            <a:off x="286594" y="89521"/>
            <a:ext cx="8351838" cy="46037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endParaRPr lang="zh-CN" altLang="zh-CN" sz="2400" dirty="0">
              <a:solidFill>
                <a:srgbClr val="000000"/>
              </a:solidFill>
              <a:latin typeface="等线" panose="02010600030101010101" pitchFamily="2" charset="-122"/>
              <a:ea typeface="等线" panose="02010600030101010101" pitchFamily="2" charset="-122"/>
            </a:endParaRPr>
          </a:p>
        </p:txBody>
      </p:sp>
      <p:sp>
        <p:nvSpPr>
          <p:cNvPr id="8195" name="Rectangle 5"/>
          <p:cNvSpPr/>
          <p:nvPr/>
        </p:nvSpPr>
        <p:spPr>
          <a:xfrm>
            <a:off x="30128" y="0"/>
            <a:ext cx="11515093" cy="2693045"/>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ts val="600"/>
              </a:spcBef>
              <a:spcAft>
                <a:spcPts val="0"/>
              </a:spcAft>
              <a:buNone/>
            </a:pPr>
            <a:r>
              <a:rPr lang="zh-CN" altLang="en-US" sz="2400" dirty="0">
                <a:solidFill>
                  <a:srgbClr val="C00000"/>
                </a:solidFill>
                <a:latin typeface="等线" panose="02010600030101010101" pitchFamily="2" charset="-122"/>
                <a:ea typeface="等线" panose="02010600030101010101" pitchFamily="2" charset="-122"/>
              </a:rPr>
              <a:t>说明：</a:t>
            </a:r>
          </a:p>
          <a:p>
            <a:pPr marL="0" lvl="0" indent="0" eaLnBrk="1" hangingPunct="1">
              <a:spcBef>
                <a:spcPts val="600"/>
              </a:spcBef>
              <a:spcAft>
                <a:spcPts val="0"/>
              </a:spcAft>
              <a:buClr>
                <a:srgbClr val="C00000"/>
              </a:buClr>
              <a:buFont typeface="Wingdings" panose="05000000000000000000" pitchFamily="2" charset="2"/>
              <a:buChar char="Ø"/>
            </a:pPr>
            <a:r>
              <a:rPr lang="zh-CN" altLang="zh-CN" sz="2400" dirty="0">
                <a:solidFill>
                  <a:srgbClr val="000000"/>
                </a:solidFill>
                <a:latin typeface="等线" panose="02010600030101010101" pitchFamily="2" charset="-122"/>
                <a:ea typeface="等线" panose="02010600030101010101" pitchFamily="2" charset="-122"/>
              </a:rPr>
              <a:t>类定义包括</a:t>
            </a:r>
            <a:r>
              <a:rPr lang="zh-CN" altLang="zh-CN" sz="2400" dirty="0">
                <a:solidFill>
                  <a:srgbClr val="C00000"/>
                </a:solidFill>
                <a:latin typeface="等线" panose="02010600030101010101" pitchFamily="2" charset="-122"/>
                <a:ea typeface="等线" panose="02010600030101010101" pitchFamily="2" charset="-122"/>
              </a:rPr>
              <a:t>说明</a:t>
            </a:r>
            <a:r>
              <a:rPr lang="zh-CN" altLang="zh-CN" sz="2400" dirty="0">
                <a:solidFill>
                  <a:srgbClr val="000000"/>
                </a:solidFill>
                <a:latin typeface="等线" panose="02010600030101010101" pitchFamily="2" charset="-122"/>
                <a:ea typeface="等线" panose="02010600030101010101" pitchFamily="2" charset="-122"/>
              </a:rPr>
              <a:t>和</a:t>
            </a:r>
            <a:r>
              <a:rPr lang="zh-CN" altLang="zh-CN" sz="2400" dirty="0">
                <a:solidFill>
                  <a:srgbClr val="C00000"/>
                </a:solidFill>
                <a:latin typeface="等线" panose="02010600030101010101" pitchFamily="2" charset="-122"/>
                <a:ea typeface="等线" panose="02010600030101010101" pitchFamily="2" charset="-122"/>
              </a:rPr>
              <a:t>实现</a:t>
            </a:r>
            <a:r>
              <a:rPr lang="zh-CN" altLang="zh-CN" sz="2400" dirty="0">
                <a:solidFill>
                  <a:srgbClr val="000000"/>
                </a:solidFill>
                <a:latin typeface="等线" panose="02010600030101010101" pitchFamily="2" charset="-122"/>
                <a:ea typeface="等线" panose="02010600030101010101" pitchFamily="2" charset="-122"/>
              </a:rPr>
              <a:t>两部分</a:t>
            </a:r>
            <a:r>
              <a:rPr lang="zh-CN" altLang="zh-CN" sz="2400" dirty="0" smtClean="0">
                <a:solidFill>
                  <a:srgbClr val="000000"/>
                </a:solidFill>
                <a:latin typeface="等线" panose="02010600030101010101" pitchFamily="2" charset="-122"/>
                <a:ea typeface="等线" panose="02010600030101010101" pitchFamily="2" charset="-122"/>
              </a:rPr>
              <a:t>。</a:t>
            </a:r>
            <a:endParaRPr lang="en-US" altLang="zh-CN" sz="2400" dirty="0" smtClean="0">
              <a:solidFill>
                <a:srgbClr val="000000"/>
              </a:solidFill>
              <a:latin typeface="等线" panose="02010600030101010101" pitchFamily="2" charset="-122"/>
              <a:ea typeface="等线" panose="02010600030101010101" pitchFamily="2" charset="-122"/>
            </a:endParaRPr>
          </a:p>
          <a:p>
            <a:pPr lvl="1" eaLnBrk="1" hangingPunct="1">
              <a:spcBef>
                <a:spcPts val="600"/>
              </a:spcBef>
              <a:spcAft>
                <a:spcPts val="0"/>
              </a:spcAft>
              <a:buClr>
                <a:srgbClr val="C00000"/>
              </a:buClr>
              <a:buFont typeface="Arial" panose="020B0604020202020204" pitchFamily="34" charset="0"/>
              <a:buChar char="•"/>
            </a:pPr>
            <a:r>
              <a:rPr lang="zh-CN" altLang="zh-CN" sz="2400" b="0" dirty="0">
                <a:solidFill>
                  <a:srgbClr val="000000"/>
                </a:solidFill>
                <a:latin typeface="等线" panose="02010600030101010101" pitchFamily="2" charset="-122"/>
                <a:ea typeface="等线" panose="02010600030101010101" pitchFamily="2" charset="-122"/>
              </a:rPr>
              <a:t>说明部分用来说明类的成员；</a:t>
            </a:r>
            <a:endParaRPr lang="en-US" altLang="zh-CN" sz="2400" b="0" dirty="0">
              <a:solidFill>
                <a:srgbClr val="000000"/>
              </a:solidFill>
              <a:latin typeface="等线" panose="02010600030101010101" pitchFamily="2" charset="-122"/>
              <a:ea typeface="等线" panose="02010600030101010101" pitchFamily="2" charset="-122"/>
            </a:endParaRPr>
          </a:p>
          <a:p>
            <a:pPr lvl="1" eaLnBrk="1" hangingPunct="1">
              <a:spcBef>
                <a:spcPts val="600"/>
              </a:spcBef>
              <a:spcAft>
                <a:spcPts val="0"/>
              </a:spcAft>
              <a:buClr>
                <a:srgbClr val="C00000"/>
              </a:buClr>
              <a:buFont typeface="Arial" panose="020B0604020202020204" pitchFamily="34" charset="0"/>
              <a:buChar char="•"/>
            </a:pPr>
            <a:r>
              <a:rPr lang="zh-CN" altLang="zh-CN" sz="2400" b="0" dirty="0">
                <a:solidFill>
                  <a:srgbClr val="000000"/>
                </a:solidFill>
                <a:latin typeface="等线" panose="02010600030101010101" pitchFamily="2" charset="-122"/>
                <a:ea typeface="等线" panose="02010600030101010101" pitchFamily="2" charset="-122"/>
              </a:rPr>
              <a:t>实现部分用来定义成员函数</a:t>
            </a:r>
            <a:r>
              <a:rPr lang="zh-CN" altLang="en-US" sz="2400" b="0" dirty="0">
                <a:solidFill>
                  <a:srgbClr val="000000"/>
                </a:solidFill>
                <a:latin typeface="等线" panose="02010600030101010101" pitchFamily="2" charset="-122"/>
                <a:ea typeface="等线" panose="02010600030101010101" pitchFamily="2" charset="-122"/>
              </a:rPr>
              <a:t>；</a:t>
            </a:r>
            <a:endParaRPr lang="en-US" altLang="zh-CN" sz="2400" b="0" dirty="0">
              <a:solidFill>
                <a:srgbClr val="000000"/>
              </a:solidFill>
              <a:latin typeface="等线" panose="02010600030101010101" pitchFamily="2" charset="-122"/>
              <a:ea typeface="等线" panose="02010600030101010101" pitchFamily="2" charset="-122"/>
            </a:endParaRPr>
          </a:p>
          <a:p>
            <a:pPr lvl="1" eaLnBrk="1" hangingPunct="1">
              <a:spcBef>
                <a:spcPts val="600"/>
              </a:spcBef>
              <a:spcAft>
                <a:spcPts val="0"/>
              </a:spcAft>
              <a:buClr>
                <a:srgbClr val="C00000"/>
              </a:buClr>
              <a:buFont typeface="Arial" panose="020B0604020202020204" pitchFamily="34" charset="0"/>
              <a:buChar char="•"/>
            </a:pPr>
            <a:r>
              <a:rPr lang="zh-CN" altLang="zh-CN" sz="2400" b="0" dirty="0">
                <a:solidFill>
                  <a:srgbClr val="000000"/>
                </a:solidFill>
                <a:latin typeface="等线" panose="02010600030101010101" pitchFamily="2" charset="-122"/>
                <a:ea typeface="等线" panose="02010600030101010101" pitchFamily="2" charset="-122"/>
              </a:rPr>
              <a:t>若成员函数在说明部分已经给出定义，则在实现部分可以</a:t>
            </a:r>
            <a:r>
              <a:rPr lang="zh-CN" altLang="zh-CN" sz="2400" b="0" dirty="0" smtClean="0">
                <a:solidFill>
                  <a:srgbClr val="000000"/>
                </a:solidFill>
                <a:latin typeface="等线" panose="02010600030101010101" pitchFamily="2" charset="-122"/>
                <a:ea typeface="等线" panose="02010600030101010101" pitchFamily="2" charset="-122"/>
              </a:rPr>
              <a:t>省略</a:t>
            </a:r>
            <a:r>
              <a:rPr lang="zh-CN" altLang="en-US" sz="2400" b="0" dirty="0" smtClean="0">
                <a:solidFill>
                  <a:srgbClr val="000000"/>
                </a:solidFill>
                <a:latin typeface="等线" panose="02010600030101010101" pitchFamily="2" charset="-122"/>
                <a:ea typeface="等线" panose="02010600030101010101" pitchFamily="2" charset="-122"/>
              </a:rPr>
              <a:t>；</a:t>
            </a:r>
            <a:endParaRPr lang="en-US" altLang="zh-CN" sz="2400" b="0" dirty="0" smtClean="0">
              <a:solidFill>
                <a:srgbClr val="000000"/>
              </a:solidFill>
              <a:latin typeface="等线" panose="02010600030101010101" pitchFamily="2" charset="-122"/>
              <a:ea typeface="等线" panose="02010600030101010101" pitchFamily="2" charset="-122"/>
            </a:endParaRPr>
          </a:p>
          <a:p>
            <a:pPr lvl="1" eaLnBrk="1" hangingPunct="1">
              <a:spcBef>
                <a:spcPts val="600"/>
              </a:spcBef>
              <a:spcAft>
                <a:spcPts val="0"/>
              </a:spcAft>
              <a:buClr>
                <a:srgbClr val="C00000"/>
              </a:buClr>
              <a:buFont typeface="Arial" panose="020B0604020202020204" pitchFamily="34" charset="0"/>
              <a:buChar char="•"/>
            </a:pPr>
            <a:r>
              <a:rPr lang="zh-CN" altLang="en-US" sz="2400" b="0" dirty="0" smtClean="0">
                <a:solidFill>
                  <a:srgbClr val="000000"/>
                </a:solidFill>
                <a:latin typeface="等线" panose="02010600030101010101" pitchFamily="2" charset="-122"/>
                <a:ea typeface="等线" panose="02010600030101010101" pitchFamily="2" charset="-122"/>
              </a:rPr>
              <a:t>若在</a:t>
            </a:r>
            <a:r>
              <a:rPr lang="zh-CN" altLang="zh-CN" sz="2400" b="0" dirty="0" smtClean="0">
                <a:solidFill>
                  <a:srgbClr val="000000"/>
                </a:solidFill>
                <a:latin typeface="等线" panose="02010600030101010101" pitchFamily="2" charset="-122"/>
                <a:ea typeface="等线" panose="02010600030101010101" pitchFamily="2" charset="-122"/>
              </a:rPr>
              <a:t>实现部分定义</a:t>
            </a:r>
            <a:r>
              <a:rPr lang="zh-CN" altLang="zh-CN" sz="2400" b="0" dirty="0">
                <a:solidFill>
                  <a:srgbClr val="000000"/>
                </a:solidFill>
                <a:latin typeface="等线" panose="02010600030101010101" pitchFamily="2" charset="-122"/>
                <a:ea typeface="等线" panose="02010600030101010101" pitchFamily="2" charset="-122"/>
              </a:rPr>
              <a:t>成员</a:t>
            </a:r>
            <a:r>
              <a:rPr lang="zh-CN" altLang="zh-CN" sz="2400" b="0" dirty="0" smtClean="0">
                <a:solidFill>
                  <a:srgbClr val="000000"/>
                </a:solidFill>
                <a:latin typeface="等线" panose="02010600030101010101" pitchFamily="2" charset="-122"/>
                <a:ea typeface="等线" panose="02010600030101010101" pitchFamily="2" charset="-122"/>
              </a:rPr>
              <a:t>函数</a:t>
            </a:r>
            <a:r>
              <a:rPr lang="zh-CN" altLang="en-US" sz="2400" b="0" dirty="0" smtClean="0">
                <a:solidFill>
                  <a:srgbClr val="000000"/>
                </a:solidFill>
                <a:latin typeface="等线" panose="02010600030101010101" pitchFamily="2" charset="-122"/>
                <a:ea typeface="等线" panose="02010600030101010101" pitchFamily="2" charset="-122"/>
              </a:rPr>
              <a:t>，则需在成员函数名前加上</a:t>
            </a:r>
            <a:r>
              <a:rPr lang="zh-CN" altLang="en-US" sz="2400" dirty="0" smtClean="0">
                <a:solidFill>
                  <a:srgbClr val="C00000"/>
                </a:solidFill>
                <a:latin typeface="等线" panose="02010600030101010101" pitchFamily="2" charset="-122"/>
                <a:ea typeface="等线" panose="02010600030101010101" pitchFamily="2" charset="-122"/>
              </a:rPr>
              <a:t>类名和作用域运算符（</a:t>
            </a:r>
            <a:r>
              <a:rPr lang="en-US" altLang="zh-CN" sz="2400" dirty="0" smtClean="0">
                <a:solidFill>
                  <a:srgbClr val="C00000"/>
                </a:solidFill>
                <a:latin typeface="等线" panose="02010600030101010101" pitchFamily="2" charset="-122"/>
                <a:ea typeface="等线" panose="02010600030101010101" pitchFamily="2" charset="-122"/>
              </a:rPr>
              <a:t>::</a:t>
            </a:r>
            <a:r>
              <a:rPr lang="zh-CN" altLang="en-US" sz="2400" dirty="0" smtClean="0">
                <a:solidFill>
                  <a:srgbClr val="C00000"/>
                </a:solidFill>
                <a:latin typeface="等线" panose="02010600030101010101" pitchFamily="2" charset="-122"/>
                <a:ea typeface="等线" panose="02010600030101010101" pitchFamily="2" charset="-122"/>
              </a:rPr>
              <a:t>）</a:t>
            </a:r>
            <a:endParaRPr lang="en-US" altLang="zh-CN" sz="2400" dirty="0">
              <a:solidFill>
                <a:srgbClr val="C00000"/>
              </a:solidFill>
              <a:latin typeface="等线" panose="02010600030101010101" pitchFamily="2" charset="-122"/>
              <a:ea typeface="等线" panose="02010600030101010101" pitchFamily="2" charset="-122"/>
            </a:endParaRPr>
          </a:p>
        </p:txBody>
      </p:sp>
      <p:sp>
        <p:nvSpPr>
          <p:cNvPr id="4" name="Text Box 4" descr="蓝色砂纸"/>
          <p:cNvSpPr txBox="1"/>
          <p:nvPr/>
        </p:nvSpPr>
        <p:spPr>
          <a:xfrm>
            <a:off x="191344" y="2852936"/>
            <a:ext cx="5040560" cy="3662541"/>
          </a:xfrm>
          <a:prstGeom prst="rect">
            <a:avLst/>
          </a:prstGeom>
          <a:noFill/>
          <a:ln w="12700">
            <a:solidFill>
              <a:srgbClr val="C00000"/>
            </a:solid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smtClean="0">
                <a:solidFill>
                  <a:srgbClr val="000000"/>
                </a:solidFill>
                <a:latin typeface="等线" panose="02010600030101010101" pitchFamily="2" charset="-122"/>
                <a:ea typeface="等线" panose="02010600030101010101" pitchFamily="2" charset="-122"/>
              </a:rPr>
              <a:t>class </a:t>
            </a:r>
            <a:r>
              <a:rPr lang="en-US" altLang="zh-CN" sz="2400" dirty="0">
                <a:solidFill>
                  <a:srgbClr val="000000"/>
                </a:solidFill>
                <a:latin typeface="等线" panose="02010600030101010101" pitchFamily="2" charset="-122"/>
                <a:ea typeface="等线" panose="02010600030101010101" pitchFamily="2" charset="-122"/>
              </a:rPr>
              <a:t>Circle			</a:t>
            </a:r>
          </a:p>
          <a:p>
            <a:pPr marL="0" lvl="0" indent="0"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{private:  </a:t>
            </a:r>
            <a:r>
              <a:rPr lang="en-US" altLang="zh-CN" sz="2400" dirty="0" smtClean="0">
                <a:solidFill>
                  <a:srgbClr val="000000"/>
                </a:solidFill>
                <a:latin typeface="等线" panose="02010600030101010101" pitchFamily="2" charset="-122"/>
                <a:ea typeface="等线" panose="02010600030101010101" pitchFamily="2" charset="-122"/>
              </a:rPr>
              <a:t> </a:t>
            </a:r>
            <a:r>
              <a:rPr lang="en-US" altLang="zh-CN" sz="2400" dirty="0">
                <a:solidFill>
                  <a:srgbClr val="000000"/>
                </a:solidFill>
                <a:latin typeface="等线" panose="02010600030101010101" pitchFamily="2" charset="-122"/>
                <a:ea typeface="等线" panose="02010600030101010101" pitchFamily="2" charset="-122"/>
              </a:rPr>
              <a:t>double x,y,r; </a:t>
            </a:r>
          </a:p>
          <a:p>
            <a:pPr marL="0" lvl="0" indent="0"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 public:  				</a:t>
            </a:r>
          </a:p>
          <a:p>
            <a:pPr marL="0" lvl="0" indent="0"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   void print()			</a:t>
            </a:r>
          </a:p>
          <a:p>
            <a:pPr marL="0" lvl="0" indent="0" eaLnBrk="1" hangingPunct="1">
              <a:spcBef>
                <a:spcPct val="0"/>
              </a:spcBef>
              <a:buNone/>
            </a:pPr>
            <a:r>
              <a:rPr lang="en-US" altLang="zh-CN" sz="2000" dirty="0">
                <a:solidFill>
                  <a:srgbClr val="000000"/>
                </a:solidFill>
                <a:latin typeface="等线" panose="02010600030101010101" pitchFamily="2" charset="-122"/>
                <a:ea typeface="等线" panose="02010600030101010101" pitchFamily="2" charset="-122"/>
              </a:rPr>
              <a:t>  {cout&lt;&lt;"</a:t>
            </a:r>
            <a:r>
              <a:rPr lang="zh-CN" altLang="en-US" sz="2000" dirty="0">
                <a:solidFill>
                  <a:srgbClr val="000000"/>
                </a:solidFill>
                <a:latin typeface="等线" panose="02010600030101010101" pitchFamily="2" charset="-122"/>
                <a:ea typeface="等线" panose="02010600030101010101" pitchFamily="2" charset="-122"/>
              </a:rPr>
              <a:t>圆心</a:t>
            </a:r>
            <a:r>
              <a:rPr lang="en-US" altLang="zh-CN" sz="2000" dirty="0">
                <a:solidFill>
                  <a:srgbClr val="000000"/>
                </a:solidFill>
                <a:latin typeface="等线" panose="02010600030101010101" pitchFamily="2" charset="-122"/>
                <a:ea typeface="等线" panose="02010600030101010101" pitchFamily="2" charset="-122"/>
              </a:rPr>
              <a:t>:("&lt;&lt;x&lt;&lt;","&lt;&lt;y&lt;&lt;")"&lt;&lt;endl; </a:t>
            </a:r>
          </a:p>
          <a:p>
            <a:pPr marL="0" lvl="0" indent="0" eaLnBrk="1" hangingPunct="1">
              <a:spcBef>
                <a:spcPct val="0"/>
              </a:spcBef>
              <a:buNone/>
            </a:pPr>
            <a:r>
              <a:rPr lang="en-US" altLang="zh-CN" sz="2000" dirty="0">
                <a:solidFill>
                  <a:srgbClr val="000000"/>
                </a:solidFill>
                <a:latin typeface="等线" panose="02010600030101010101" pitchFamily="2" charset="-122"/>
                <a:ea typeface="等线" panose="02010600030101010101" pitchFamily="2" charset="-122"/>
              </a:rPr>
              <a:t>    </a:t>
            </a:r>
            <a:r>
              <a:rPr lang="en-US" altLang="zh-CN" sz="2400" dirty="0">
                <a:solidFill>
                  <a:srgbClr val="000000"/>
                </a:solidFill>
                <a:latin typeface="等线" panose="02010600030101010101" pitchFamily="2" charset="-122"/>
                <a:ea typeface="等线" panose="02010600030101010101" pitchFamily="2" charset="-122"/>
              </a:rPr>
              <a:t>cout&lt;&lt;"</a:t>
            </a:r>
            <a:r>
              <a:rPr lang="zh-CN" altLang="en-US" sz="2400" dirty="0">
                <a:solidFill>
                  <a:srgbClr val="000000"/>
                </a:solidFill>
                <a:latin typeface="等线" panose="02010600030101010101" pitchFamily="2" charset="-122"/>
                <a:ea typeface="等线" panose="02010600030101010101" pitchFamily="2" charset="-122"/>
              </a:rPr>
              <a:t>半径</a:t>
            </a:r>
            <a:r>
              <a:rPr lang="en-US" altLang="zh-CN" sz="2400" dirty="0">
                <a:solidFill>
                  <a:srgbClr val="000000"/>
                </a:solidFill>
                <a:latin typeface="等线" panose="02010600030101010101" pitchFamily="2" charset="-122"/>
                <a:ea typeface="等线" panose="02010600030101010101" pitchFamily="2" charset="-122"/>
              </a:rPr>
              <a:t>:"&lt;&lt;r&lt;&lt;endl;</a:t>
            </a:r>
          </a:p>
          <a:p>
            <a:pPr marL="0" lvl="0" indent="0"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  }</a:t>
            </a:r>
          </a:p>
          <a:p>
            <a:pPr marL="0" lvl="0" indent="0" eaLnBrk="1" hangingPunct="1">
              <a:spcBef>
                <a:spcPct val="0"/>
              </a:spcBef>
              <a:buNone/>
            </a:pPr>
            <a:r>
              <a:rPr lang="en-US" altLang="zh-CN" sz="2000" dirty="0">
                <a:solidFill>
                  <a:srgbClr val="000000"/>
                </a:solidFill>
                <a:latin typeface="等线" panose="02010600030101010101" pitchFamily="2" charset="-122"/>
                <a:ea typeface="等线" panose="02010600030101010101" pitchFamily="2" charset="-122"/>
              </a:rPr>
              <a:t>void set(double x1,double y1,double r1)</a:t>
            </a:r>
          </a:p>
          <a:p>
            <a:pPr marL="0" lvl="0" indent="0"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    { x=x1; 	y=y1; 	  r=r1;}</a:t>
            </a:r>
          </a:p>
          <a:p>
            <a:pPr marL="0" lvl="0" indent="0"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a:t>
            </a:r>
          </a:p>
        </p:txBody>
      </p:sp>
      <p:sp>
        <p:nvSpPr>
          <p:cNvPr id="5" name="Text Box 4" descr="蓝色砂纸"/>
          <p:cNvSpPr txBox="1"/>
          <p:nvPr/>
        </p:nvSpPr>
        <p:spPr>
          <a:xfrm>
            <a:off x="5447928" y="2702197"/>
            <a:ext cx="6519858" cy="4093428"/>
          </a:xfrm>
          <a:prstGeom prst="rect">
            <a:avLst/>
          </a:prstGeom>
          <a:noFill/>
          <a:ln w="12700">
            <a:solidFill>
              <a:srgbClr val="C00000"/>
            </a:solid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smtClean="0">
                <a:solidFill>
                  <a:srgbClr val="000000"/>
                </a:solidFill>
                <a:latin typeface="等线" panose="02010600030101010101" pitchFamily="2" charset="-122"/>
                <a:ea typeface="等线" panose="02010600030101010101" pitchFamily="2" charset="-122"/>
              </a:rPr>
              <a:t>class </a:t>
            </a:r>
            <a:r>
              <a:rPr lang="en-US" altLang="zh-CN" sz="2400" dirty="0">
                <a:solidFill>
                  <a:srgbClr val="000000"/>
                </a:solidFill>
                <a:latin typeface="等线" panose="02010600030101010101" pitchFamily="2" charset="-122"/>
                <a:ea typeface="等线" panose="02010600030101010101" pitchFamily="2" charset="-122"/>
              </a:rPr>
              <a:t>Circle			</a:t>
            </a:r>
          </a:p>
          <a:p>
            <a:pPr marL="0" lvl="0" indent="0"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{private:  </a:t>
            </a:r>
            <a:r>
              <a:rPr lang="en-US" altLang="zh-CN" sz="2400" dirty="0" smtClean="0">
                <a:solidFill>
                  <a:srgbClr val="000000"/>
                </a:solidFill>
                <a:latin typeface="等线" panose="02010600030101010101" pitchFamily="2" charset="-122"/>
                <a:ea typeface="等线" panose="02010600030101010101" pitchFamily="2" charset="-122"/>
              </a:rPr>
              <a:t> </a:t>
            </a:r>
            <a:r>
              <a:rPr lang="en-US" altLang="zh-CN" sz="2400" dirty="0">
                <a:solidFill>
                  <a:srgbClr val="000000"/>
                </a:solidFill>
                <a:latin typeface="等线" panose="02010600030101010101" pitchFamily="2" charset="-122"/>
                <a:ea typeface="等线" panose="02010600030101010101" pitchFamily="2" charset="-122"/>
              </a:rPr>
              <a:t>double x,y,r; </a:t>
            </a:r>
          </a:p>
          <a:p>
            <a:pPr marL="0" lvl="0" indent="0"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 public:  				</a:t>
            </a:r>
          </a:p>
          <a:p>
            <a:pPr marL="0" lvl="0" indent="0"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   void print()			</a:t>
            </a:r>
          </a:p>
          <a:p>
            <a:pPr marL="0" lvl="0" indent="0" eaLnBrk="1" hangingPunct="1">
              <a:spcBef>
                <a:spcPct val="0"/>
              </a:spcBef>
              <a:buNone/>
            </a:pPr>
            <a:r>
              <a:rPr lang="en-US" altLang="zh-CN" sz="2000" dirty="0">
                <a:solidFill>
                  <a:srgbClr val="000000"/>
                </a:solidFill>
                <a:latin typeface="等线" panose="02010600030101010101" pitchFamily="2" charset="-122"/>
                <a:ea typeface="等线" panose="02010600030101010101" pitchFamily="2" charset="-122"/>
              </a:rPr>
              <a:t>  {cout&lt;&lt;"</a:t>
            </a:r>
            <a:r>
              <a:rPr lang="zh-CN" altLang="en-US" sz="2000" dirty="0">
                <a:solidFill>
                  <a:srgbClr val="000000"/>
                </a:solidFill>
                <a:latin typeface="等线" panose="02010600030101010101" pitchFamily="2" charset="-122"/>
                <a:ea typeface="等线" panose="02010600030101010101" pitchFamily="2" charset="-122"/>
              </a:rPr>
              <a:t>圆心</a:t>
            </a:r>
            <a:r>
              <a:rPr lang="en-US" altLang="zh-CN" sz="2000" dirty="0">
                <a:solidFill>
                  <a:srgbClr val="000000"/>
                </a:solidFill>
                <a:latin typeface="等线" panose="02010600030101010101" pitchFamily="2" charset="-122"/>
                <a:ea typeface="等线" panose="02010600030101010101" pitchFamily="2" charset="-122"/>
              </a:rPr>
              <a:t>:("&lt;&lt;x&lt;&lt;","&lt;&lt;y&lt;&lt;")"&lt;&lt;endl; </a:t>
            </a:r>
          </a:p>
          <a:p>
            <a:pPr marL="0" lvl="0" indent="0" eaLnBrk="1" hangingPunct="1">
              <a:spcBef>
                <a:spcPct val="0"/>
              </a:spcBef>
              <a:buNone/>
            </a:pPr>
            <a:r>
              <a:rPr lang="en-US" altLang="zh-CN" sz="2000" dirty="0">
                <a:solidFill>
                  <a:srgbClr val="000000"/>
                </a:solidFill>
                <a:latin typeface="等线" panose="02010600030101010101" pitchFamily="2" charset="-122"/>
                <a:ea typeface="等线" panose="02010600030101010101" pitchFamily="2" charset="-122"/>
              </a:rPr>
              <a:t>    </a:t>
            </a:r>
            <a:r>
              <a:rPr lang="en-US" altLang="zh-CN" sz="2400" dirty="0">
                <a:solidFill>
                  <a:srgbClr val="000000"/>
                </a:solidFill>
                <a:latin typeface="等线" panose="02010600030101010101" pitchFamily="2" charset="-122"/>
                <a:ea typeface="等线" panose="02010600030101010101" pitchFamily="2" charset="-122"/>
              </a:rPr>
              <a:t>cout&lt;&lt;"</a:t>
            </a:r>
            <a:r>
              <a:rPr lang="zh-CN" altLang="en-US" sz="2400" dirty="0">
                <a:solidFill>
                  <a:srgbClr val="000000"/>
                </a:solidFill>
                <a:latin typeface="等线" panose="02010600030101010101" pitchFamily="2" charset="-122"/>
                <a:ea typeface="等线" panose="02010600030101010101" pitchFamily="2" charset="-122"/>
              </a:rPr>
              <a:t>半径</a:t>
            </a:r>
            <a:r>
              <a:rPr lang="en-US" altLang="zh-CN" sz="2400" dirty="0">
                <a:solidFill>
                  <a:srgbClr val="000000"/>
                </a:solidFill>
                <a:latin typeface="等线" panose="02010600030101010101" pitchFamily="2" charset="-122"/>
                <a:ea typeface="等线" panose="02010600030101010101" pitchFamily="2" charset="-122"/>
              </a:rPr>
              <a:t>:"&lt;&lt;r&lt;&lt;endl;</a:t>
            </a:r>
          </a:p>
          <a:p>
            <a:pPr marL="0" lvl="0" indent="0"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  }</a:t>
            </a:r>
          </a:p>
          <a:p>
            <a:pPr marL="0" lvl="0" indent="0"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void set(double x1,double y1,double r1</a:t>
            </a:r>
            <a:r>
              <a:rPr lang="en-US" altLang="zh-CN" sz="2400" dirty="0" smtClean="0">
                <a:solidFill>
                  <a:srgbClr val="000000"/>
                </a:solidFill>
                <a:latin typeface="等线" panose="02010600030101010101" pitchFamily="2" charset="-122"/>
                <a:ea typeface="等线" panose="02010600030101010101" pitchFamily="2" charset="-122"/>
              </a:rPr>
              <a:t>) </a:t>
            </a:r>
            <a:r>
              <a:rPr lang="en-US" altLang="zh-CN" sz="2400" b="1" dirty="0" smtClean="0">
                <a:solidFill>
                  <a:srgbClr val="C00000"/>
                </a:solidFill>
                <a:latin typeface="等线" panose="02010600030101010101" pitchFamily="2" charset="-122"/>
                <a:ea typeface="等线" panose="02010600030101010101" pitchFamily="2" charset="-122"/>
              </a:rPr>
              <a:t>;</a:t>
            </a:r>
            <a:endParaRPr lang="en-US" altLang="zh-CN" sz="2400" b="1" dirty="0">
              <a:solidFill>
                <a:srgbClr val="C00000"/>
              </a:solidFill>
              <a:latin typeface="等线" panose="02010600030101010101" pitchFamily="2" charset="-122"/>
              <a:ea typeface="等线" panose="02010600030101010101" pitchFamily="2" charset="-122"/>
            </a:endParaRPr>
          </a:p>
          <a:p>
            <a:pPr marL="0" lvl="0" indent="0" eaLnBrk="1" hangingPunct="1">
              <a:spcBef>
                <a:spcPct val="0"/>
              </a:spcBef>
              <a:buNone/>
            </a:pPr>
            <a:r>
              <a:rPr lang="en-US" altLang="zh-CN" sz="2400" dirty="0" smtClean="0">
                <a:solidFill>
                  <a:srgbClr val="000000"/>
                </a:solidFill>
                <a:latin typeface="等线" panose="02010600030101010101" pitchFamily="2" charset="-122"/>
                <a:ea typeface="等线" panose="02010600030101010101" pitchFamily="2" charset="-122"/>
              </a:rPr>
              <a:t>};</a:t>
            </a:r>
          </a:p>
          <a:p>
            <a:pPr marL="0" lvl="0" indent="0"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void </a:t>
            </a:r>
            <a:r>
              <a:rPr lang="en-US" altLang="zh-CN" sz="2400" b="1" dirty="0" smtClean="0">
                <a:solidFill>
                  <a:srgbClr val="C00000"/>
                </a:solidFill>
                <a:latin typeface="等线" panose="02010600030101010101" pitchFamily="2" charset="-122"/>
                <a:ea typeface="等线" panose="02010600030101010101" pitchFamily="2" charset="-122"/>
              </a:rPr>
              <a:t>Circle::</a:t>
            </a:r>
            <a:r>
              <a:rPr lang="en-US" altLang="zh-CN" sz="2400" dirty="0" smtClean="0">
                <a:solidFill>
                  <a:srgbClr val="000000"/>
                </a:solidFill>
                <a:latin typeface="等线" panose="02010600030101010101" pitchFamily="2" charset="-122"/>
                <a:ea typeface="等线" panose="02010600030101010101" pitchFamily="2" charset="-122"/>
              </a:rPr>
              <a:t>set(double </a:t>
            </a:r>
            <a:r>
              <a:rPr lang="en-US" altLang="zh-CN" sz="2400" dirty="0">
                <a:solidFill>
                  <a:srgbClr val="000000"/>
                </a:solidFill>
                <a:latin typeface="等线" panose="02010600030101010101" pitchFamily="2" charset="-122"/>
                <a:ea typeface="等线" panose="02010600030101010101" pitchFamily="2" charset="-122"/>
              </a:rPr>
              <a:t>x1,double y1,double r1</a:t>
            </a:r>
            <a:r>
              <a:rPr lang="en-US" altLang="zh-CN" sz="2400" dirty="0" smtClean="0">
                <a:solidFill>
                  <a:srgbClr val="000000"/>
                </a:solidFill>
                <a:latin typeface="等线" panose="02010600030101010101" pitchFamily="2" charset="-122"/>
                <a:ea typeface="等线" panose="02010600030101010101" pitchFamily="2" charset="-122"/>
              </a:rPr>
              <a:t>)</a:t>
            </a:r>
            <a:endParaRPr lang="en-US" altLang="zh-CN" sz="2400" dirty="0">
              <a:solidFill>
                <a:srgbClr val="000000"/>
              </a:solidFill>
              <a:latin typeface="等线" panose="02010600030101010101" pitchFamily="2" charset="-122"/>
              <a:ea typeface="等线" panose="02010600030101010101" pitchFamily="2" charset="-122"/>
            </a:endParaRPr>
          </a:p>
          <a:p>
            <a:pPr marL="0" lvl="0" indent="0"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    { x=x1; 	y=y1; 	  r=r1</a:t>
            </a:r>
            <a:r>
              <a:rPr lang="en-US" altLang="zh-CN" sz="2400" dirty="0" smtClean="0">
                <a:solidFill>
                  <a:srgbClr val="000000"/>
                </a:solidFill>
                <a:latin typeface="等线" panose="02010600030101010101" pitchFamily="2" charset="-122"/>
                <a:ea typeface="等线" panose="02010600030101010101" pitchFamily="2" charset="-122"/>
              </a:rPr>
              <a:t>;}</a:t>
            </a:r>
            <a:endParaRPr lang="en-US" altLang="zh-CN" sz="2400" dirty="0">
              <a:solidFill>
                <a:srgbClr val="000000"/>
              </a:solidFill>
              <a:latin typeface="等线" panose="02010600030101010101" pitchFamily="2" charset="-122"/>
              <a:ea typeface="等线" panose="02010600030101010101" pitchFamily="2" charset="-122"/>
            </a:endParaRPr>
          </a:p>
        </p:txBody>
      </p:sp>
      <p:sp>
        <p:nvSpPr>
          <p:cNvPr id="6" name="云形标注 5"/>
          <p:cNvSpPr/>
          <p:nvPr/>
        </p:nvSpPr>
        <p:spPr bwMode="auto">
          <a:xfrm>
            <a:off x="9696400" y="4437690"/>
            <a:ext cx="2245434" cy="622442"/>
          </a:xfrm>
          <a:prstGeom prst="cloudCallout">
            <a:avLst>
              <a:gd name="adj1" fmla="val -5409"/>
              <a:gd name="adj2" fmla="val 98495"/>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algn="ctr" eaLnBrk="1" hangingPunct="1"/>
            <a:r>
              <a:rPr kumimoji="1" lang="zh-CN" altLang="en-US" sz="2000" b="0" dirty="0" smtClean="0">
                <a:solidFill>
                  <a:srgbClr val="000000"/>
                </a:solidFill>
                <a:latin typeface="等线" panose="02010600030101010101" pitchFamily="2" charset="-122"/>
                <a:ea typeface="等线" panose="02010600030101010101" pitchFamily="2" charset="-122"/>
              </a:rPr>
              <a:t>类体内说明</a:t>
            </a:r>
            <a:endParaRPr kumimoji="1" lang="zh-CN" altLang="en-US" sz="2000" b="0" dirty="0">
              <a:solidFill>
                <a:srgbClr val="000000"/>
              </a:solidFill>
              <a:latin typeface="等线" panose="02010600030101010101" pitchFamily="2" charset="-122"/>
              <a:ea typeface="等线" panose="02010600030101010101" pitchFamily="2" charset="-122"/>
            </a:endParaRPr>
          </a:p>
        </p:txBody>
      </p:sp>
      <p:sp>
        <p:nvSpPr>
          <p:cNvPr id="7" name="云形标注 6"/>
          <p:cNvSpPr/>
          <p:nvPr/>
        </p:nvSpPr>
        <p:spPr bwMode="auto">
          <a:xfrm>
            <a:off x="7450966" y="5517232"/>
            <a:ext cx="2245434" cy="478426"/>
          </a:xfrm>
          <a:prstGeom prst="cloudCallout">
            <a:avLst>
              <a:gd name="adj1" fmla="val -72194"/>
              <a:gd name="adj2" fmla="val 67915"/>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algn="ctr" eaLnBrk="1" hangingPunct="1"/>
            <a:r>
              <a:rPr kumimoji="1" lang="zh-CN" altLang="en-US" sz="2000" b="0" dirty="0" smtClean="0">
                <a:solidFill>
                  <a:srgbClr val="000000"/>
                </a:solidFill>
                <a:latin typeface="等线" panose="02010600030101010101" pitchFamily="2" charset="-122"/>
                <a:ea typeface="等线" panose="02010600030101010101" pitchFamily="2" charset="-122"/>
              </a:rPr>
              <a:t>类体外实现</a:t>
            </a:r>
            <a:endParaRPr kumimoji="1" lang="zh-CN" altLang="en-US" sz="2000" b="0" dirty="0">
              <a:solidFill>
                <a:srgbClr val="000000"/>
              </a:solidFill>
              <a:latin typeface="等线" panose="02010600030101010101" pitchFamily="2" charset="-122"/>
              <a:ea typeface="等线" panose="02010600030101010101" pitchFamily="2" charset="-122"/>
            </a:endParaRPr>
          </a:p>
        </p:txBody>
      </p:sp>
      <p:sp>
        <p:nvSpPr>
          <p:cNvPr id="8" name="云形标注 7"/>
          <p:cNvSpPr/>
          <p:nvPr/>
        </p:nvSpPr>
        <p:spPr bwMode="auto">
          <a:xfrm>
            <a:off x="1415480" y="6242224"/>
            <a:ext cx="2749490" cy="715168"/>
          </a:xfrm>
          <a:prstGeom prst="cloudCallout">
            <a:avLst>
              <a:gd name="adj1" fmla="val -72256"/>
              <a:gd name="adj2" fmla="val -53919"/>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algn="ctr" eaLnBrk="1" hangingPunct="1"/>
            <a:r>
              <a:rPr kumimoji="1" lang="zh-CN" altLang="en-US" sz="2000" b="0" dirty="0" smtClean="0">
                <a:solidFill>
                  <a:srgbClr val="000000"/>
                </a:solidFill>
                <a:latin typeface="等线" panose="02010600030101010101" pitchFamily="2" charset="-122"/>
                <a:ea typeface="等线" panose="02010600030101010101" pitchFamily="2" charset="-122"/>
              </a:rPr>
              <a:t>成员函数皆已在类体内实现</a:t>
            </a:r>
            <a:endParaRPr kumimoji="1" lang="zh-CN" altLang="en-US" sz="2000" b="0" dirty="0">
              <a:solidFill>
                <a:srgbClr val="00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66037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anim calcmode="lin" valueType="num">
                                      <p:cBhvr additive="base">
                                        <p:cTn id="2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p:nvPr/>
        </p:nvSpPr>
        <p:spPr>
          <a:xfrm>
            <a:off x="286594" y="89521"/>
            <a:ext cx="8351838" cy="46037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endParaRPr lang="zh-CN" altLang="zh-CN" sz="2400" dirty="0">
              <a:solidFill>
                <a:srgbClr val="000000"/>
              </a:solidFill>
              <a:latin typeface="等线" panose="02010600030101010101" pitchFamily="2" charset="-122"/>
              <a:ea typeface="等线" panose="02010600030101010101" pitchFamily="2" charset="-122"/>
            </a:endParaRPr>
          </a:p>
        </p:txBody>
      </p:sp>
      <p:sp>
        <p:nvSpPr>
          <p:cNvPr id="8195" name="Rectangle 5"/>
          <p:cNvSpPr/>
          <p:nvPr/>
        </p:nvSpPr>
        <p:spPr>
          <a:xfrm>
            <a:off x="34688" y="188640"/>
            <a:ext cx="6569928" cy="5544595"/>
          </a:xfrm>
          <a:prstGeom prst="rect">
            <a:avLst/>
          </a:prstGeom>
          <a:noFill/>
          <a:ln w="12700">
            <a:solidFill>
              <a:srgbClr val="C00000"/>
            </a:solid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indent="0" eaLnBrk="1" hangingPunct="1">
              <a:lnSpc>
                <a:spcPct val="120000"/>
              </a:lnSpc>
              <a:spcBef>
                <a:spcPts val="900"/>
              </a:spcBef>
              <a:spcAft>
                <a:spcPts val="0"/>
              </a:spcAft>
              <a:buClr>
                <a:srgbClr val="C00000"/>
              </a:buClr>
              <a:buFont typeface="Wingdings" panose="05000000000000000000" pitchFamily="2" charset="2"/>
              <a:buChar char="Ø"/>
            </a:pPr>
            <a:r>
              <a:rPr lang="zh-CN" altLang="zh-CN" sz="2400" dirty="0" smtClean="0">
                <a:solidFill>
                  <a:srgbClr val="000000"/>
                </a:solidFill>
                <a:latin typeface="等线" panose="02010600030101010101" pitchFamily="2" charset="-122"/>
                <a:ea typeface="等线" panose="02010600030101010101" pitchFamily="2" charset="-122"/>
              </a:rPr>
              <a:t>类</a:t>
            </a:r>
            <a:r>
              <a:rPr lang="zh-CN" altLang="zh-CN" sz="2400" dirty="0">
                <a:solidFill>
                  <a:srgbClr val="000000"/>
                </a:solidFill>
                <a:latin typeface="等线" panose="02010600030101010101" pitchFamily="2" charset="-122"/>
                <a:ea typeface="等线" panose="02010600030101010101" pitchFamily="2" charset="-122"/>
              </a:rPr>
              <a:t>的成员包括数据成员和成员函数，这两种成员定义的</a:t>
            </a:r>
            <a:r>
              <a:rPr lang="zh-CN" altLang="zh-CN" sz="2400" dirty="0" smtClean="0">
                <a:solidFill>
                  <a:srgbClr val="C00000"/>
                </a:solidFill>
                <a:latin typeface="等线" panose="02010600030101010101" pitchFamily="2" charset="-122"/>
                <a:ea typeface="等线" panose="02010600030101010101" pitchFamily="2" charset="-122"/>
              </a:rPr>
              <a:t>顺序没有</a:t>
            </a:r>
            <a:r>
              <a:rPr lang="zh-CN" altLang="zh-CN" sz="2400" dirty="0">
                <a:solidFill>
                  <a:srgbClr val="C00000"/>
                </a:solidFill>
                <a:latin typeface="等线" panose="02010600030101010101" pitchFamily="2" charset="-122"/>
                <a:ea typeface="等线" panose="02010600030101010101" pitchFamily="2" charset="-122"/>
              </a:rPr>
              <a:t>先后的</a:t>
            </a:r>
            <a:r>
              <a:rPr lang="zh-CN" altLang="zh-CN" sz="2400" dirty="0" smtClean="0">
                <a:solidFill>
                  <a:srgbClr val="C00000"/>
                </a:solidFill>
                <a:latin typeface="等线" panose="02010600030101010101" pitchFamily="2" charset="-122"/>
                <a:ea typeface="等线" panose="02010600030101010101" pitchFamily="2" charset="-122"/>
              </a:rPr>
              <a:t>规定</a:t>
            </a:r>
            <a:r>
              <a:rPr lang="zh-CN" altLang="en-US" sz="2400" dirty="0" smtClean="0">
                <a:solidFill>
                  <a:srgbClr val="000000"/>
                </a:solidFill>
                <a:latin typeface="等线" panose="02010600030101010101" pitchFamily="2" charset="-122"/>
                <a:ea typeface="等线" panose="02010600030101010101" pitchFamily="2" charset="-122"/>
              </a:rPr>
              <a:t>；</a:t>
            </a:r>
            <a:endParaRPr lang="zh-CN" altLang="en-US" sz="2400" dirty="0">
              <a:solidFill>
                <a:srgbClr val="000000"/>
              </a:solidFill>
              <a:latin typeface="等线" panose="02010600030101010101" pitchFamily="2" charset="-122"/>
              <a:ea typeface="等线" panose="02010600030101010101" pitchFamily="2" charset="-122"/>
            </a:endParaRPr>
          </a:p>
          <a:p>
            <a:pPr marL="0" lvl="0" indent="0" eaLnBrk="1" hangingPunct="1">
              <a:lnSpc>
                <a:spcPct val="120000"/>
              </a:lnSpc>
              <a:spcBef>
                <a:spcPts val="900"/>
              </a:spcBef>
              <a:spcAft>
                <a:spcPts val="0"/>
              </a:spcAft>
              <a:buClr>
                <a:srgbClr val="C00000"/>
              </a:buClr>
              <a:buFont typeface="Wingdings" panose="05000000000000000000" pitchFamily="2" charset="2"/>
              <a:buChar char="Ø"/>
            </a:pPr>
            <a:r>
              <a:rPr lang="zh-CN" altLang="en-US" sz="2400" dirty="0" smtClean="0">
                <a:solidFill>
                  <a:srgbClr val="000000"/>
                </a:solidFill>
                <a:latin typeface="等线" panose="02010600030101010101" pitchFamily="2" charset="-122"/>
                <a:ea typeface="等线" panose="02010600030101010101" pitchFamily="2" charset="-122"/>
              </a:rPr>
              <a:t>访问权限修饰符</a:t>
            </a:r>
            <a:r>
              <a:rPr lang="zh-CN" altLang="zh-CN" sz="2400" dirty="0" smtClean="0">
                <a:solidFill>
                  <a:srgbClr val="000000"/>
                </a:solidFill>
                <a:latin typeface="等线" panose="02010600030101010101" pitchFamily="2" charset="-122"/>
                <a:ea typeface="等线" panose="02010600030101010101" pitchFamily="2" charset="-122"/>
              </a:rPr>
              <a:t>决定其后的成员可以被什么内容访问</a:t>
            </a:r>
            <a:r>
              <a:rPr lang="zh-CN" altLang="en-US" sz="2400" dirty="0" smtClean="0">
                <a:solidFill>
                  <a:srgbClr val="000000"/>
                </a:solidFill>
                <a:latin typeface="等线" panose="02010600030101010101" pitchFamily="2" charset="-122"/>
                <a:ea typeface="等线" panose="02010600030101010101" pitchFamily="2" charset="-122"/>
              </a:rPr>
              <a:t>。</a:t>
            </a:r>
            <a:endParaRPr lang="en-US" altLang="zh-CN" sz="2400" dirty="0" smtClean="0">
              <a:solidFill>
                <a:srgbClr val="000000"/>
              </a:solidFill>
              <a:latin typeface="等线" panose="02010600030101010101" pitchFamily="2" charset="-122"/>
              <a:ea typeface="等线" panose="02010600030101010101" pitchFamily="2" charset="-122"/>
            </a:endParaRPr>
          </a:p>
          <a:p>
            <a:pPr lvl="1" eaLnBrk="1" hangingPunct="1">
              <a:lnSpc>
                <a:spcPct val="120000"/>
              </a:lnSpc>
              <a:spcBef>
                <a:spcPts val="900"/>
              </a:spcBef>
              <a:spcAft>
                <a:spcPts val="0"/>
              </a:spcAft>
              <a:buClr>
                <a:srgbClr val="C00000"/>
              </a:buClr>
              <a:buFont typeface="Arial" panose="020B0604020202020204" pitchFamily="34" charset="0"/>
              <a:buChar char="•"/>
            </a:pPr>
            <a:r>
              <a:rPr lang="zh-CN" altLang="en-US" sz="2400" b="0" dirty="0" smtClean="0">
                <a:solidFill>
                  <a:srgbClr val="000000"/>
                </a:solidFill>
                <a:latin typeface="等线" panose="02010600030101010101" pitchFamily="2" charset="-122"/>
                <a:ea typeface="等线" panose="02010600030101010101" pitchFamily="2" charset="-122"/>
              </a:rPr>
              <a:t>包括</a:t>
            </a:r>
            <a:r>
              <a:rPr lang="en-US" altLang="zh-CN" sz="2400" b="0" dirty="0" smtClean="0">
                <a:solidFill>
                  <a:srgbClr val="000000"/>
                </a:solidFill>
                <a:latin typeface="等线" panose="02010600030101010101" pitchFamily="2" charset="-122"/>
                <a:ea typeface="等线" panose="02010600030101010101" pitchFamily="2" charset="-122"/>
              </a:rPr>
              <a:t>public(</a:t>
            </a:r>
            <a:r>
              <a:rPr lang="zh-CN" altLang="en-US" sz="2400" b="0" dirty="0" smtClean="0">
                <a:solidFill>
                  <a:srgbClr val="000000"/>
                </a:solidFill>
                <a:latin typeface="等线" panose="02010600030101010101" pitchFamily="2" charset="-122"/>
                <a:ea typeface="等线" panose="02010600030101010101" pitchFamily="2" charset="-122"/>
              </a:rPr>
              <a:t>公有</a:t>
            </a:r>
            <a:r>
              <a:rPr lang="en-US" altLang="zh-CN" sz="2400" b="0" dirty="0" smtClean="0">
                <a:solidFill>
                  <a:srgbClr val="000000"/>
                </a:solidFill>
                <a:latin typeface="等线" panose="02010600030101010101" pitchFamily="2" charset="-122"/>
                <a:ea typeface="等线" panose="02010600030101010101" pitchFamily="2" charset="-122"/>
              </a:rPr>
              <a:t>)</a:t>
            </a:r>
            <a:r>
              <a:rPr lang="zh-CN" altLang="en-US" sz="2400" b="0" dirty="0" smtClean="0">
                <a:solidFill>
                  <a:srgbClr val="000000"/>
                </a:solidFill>
                <a:latin typeface="等线" panose="02010600030101010101" pitchFamily="2" charset="-122"/>
                <a:ea typeface="等线" panose="02010600030101010101" pitchFamily="2" charset="-122"/>
              </a:rPr>
              <a:t>、</a:t>
            </a:r>
            <a:r>
              <a:rPr lang="en-US" altLang="zh-CN" sz="2400" b="0" dirty="0" smtClean="0">
                <a:solidFill>
                  <a:srgbClr val="000000"/>
                </a:solidFill>
                <a:latin typeface="等线" panose="02010600030101010101" pitchFamily="2" charset="-122"/>
                <a:ea typeface="等线" panose="02010600030101010101" pitchFamily="2" charset="-122"/>
              </a:rPr>
              <a:t>private(</a:t>
            </a:r>
            <a:r>
              <a:rPr lang="zh-CN" altLang="en-US" sz="2400" b="0" dirty="0" smtClean="0">
                <a:solidFill>
                  <a:srgbClr val="000000"/>
                </a:solidFill>
                <a:latin typeface="等线" panose="02010600030101010101" pitchFamily="2" charset="-122"/>
                <a:ea typeface="等线" panose="02010600030101010101" pitchFamily="2" charset="-122"/>
              </a:rPr>
              <a:t>私有</a:t>
            </a:r>
            <a:r>
              <a:rPr lang="en-US" altLang="zh-CN" sz="2400" b="0" dirty="0" smtClean="0">
                <a:solidFill>
                  <a:srgbClr val="000000"/>
                </a:solidFill>
                <a:latin typeface="等线" panose="02010600030101010101" pitchFamily="2" charset="-122"/>
                <a:ea typeface="等线" panose="02010600030101010101" pitchFamily="2" charset="-122"/>
              </a:rPr>
              <a:t>)</a:t>
            </a:r>
            <a:r>
              <a:rPr lang="zh-CN" altLang="en-US" sz="2400" b="0" dirty="0" smtClean="0">
                <a:solidFill>
                  <a:srgbClr val="000000"/>
                </a:solidFill>
                <a:latin typeface="等线" panose="02010600030101010101" pitchFamily="2" charset="-122"/>
                <a:ea typeface="等线" panose="02010600030101010101" pitchFamily="2" charset="-122"/>
              </a:rPr>
              <a:t>和 </a:t>
            </a:r>
            <a:r>
              <a:rPr lang="en-US" altLang="zh-CN" sz="2400" b="0" dirty="0" smtClean="0">
                <a:solidFill>
                  <a:srgbClr val="000000"/>
                </a:solidFill>
                <a:latin typeface="等线" panose="02010600030101010101" pitchFamily="2" charset="-122"/>
                <a:ea typeface="等线" panose="02010600030101010101" pitchFamily="2" charset="-122"/>
              </a:rPr>
              <a:t>protected(</a:t>
            </a:r>
            <a:r>
              <a:rPr lang="zh-CN" altLang="en-US" sz="2400" b="0" dirty="0" smtClean="0">
                <a:solidFill>
                  <a:srgbClr val="000000"/>
                </a:solidFill>
                <a:latin typeface="等线" panose="02010600030101010101" pitchFamily="2" charset="-122"/>
                <a:ea typeface="等线" panose="02010600030101010101" pitchFamily="2" charset="-122"/>
              </a:rPr>
              <a:t>保护</a:t>
            </a:r>
            <a:r>
              <a:rPr lang="en-US" altLang="zh-CN" sz="2400" b="0" dirty="0" smtClean="0">
                <a:solidFill>
                  <a:srgbClr val="000000"/>
                </a:solidFill>
                <a:latin typeface="等线" panose="02010600030101010101" pitchFamily="2" charset="-122"/>
                <a:ea typeface="等线" panose="02010600030101010101" pitchFamily="2" charset="-122"/>
              </a:rPr>
              <a:t>)</a:t>
            </a:r>
            <a:r>
              <a:rPr lang="zh-CN" altLang="en-US" sz="2400" b="0" dirty="0" smtClean="0">
                <a:solidFill>
                  <a:srgbClr val="000000"/>
                </a:solidFill>
                <a:latin typeface="等线" panose="02010600030101010101" pitchFamily="2" charset="-122"/>
                <a:ea typeface="等线" panose="02010600030101010101" pitchFamily="2" charset="-122"/>
              </a:rPr>
              <a:t>三种； </a:t>
            </a:r>
            <a:endParaRPr lang="en-US" altLang="zh-CN" sz="2400" b="0" dirty="0" smtClean="0">
              <a:solidFill>
                <a:srgbClr val="000000"/>
              </a:solidFill>
              <a:latin typeface="等线" panose="02010600030101010101" pitchFamily="2" charset="-122"/>
              <a:ea typeface="等线" panose="02010600030101010101" pitchFamily="2" charset="-122"/>
            </a:endParaRPr>
          </a:p>
          <a:p>
            <a:pPr lvl="1" eaLnBrk="1" hangingPunct="1">
              <a:lnSpc>
                <a:spcPct val="120000"/>
              </a:lnSpc>
              <a:spcBef>
                <a:spcPts val="900"/>
              </a:spcBef>
              <a:spcAft>
                <a:spcPts val="0"/>
              </a:spcAft>
              <a:buClr>
                <a:srgbClr val="C00000"/>
              </a:buClr>
              <a:buFont typeface="Arial" panose="020B0604020202020204" pitchFamily="34" charset="0"/>
              <a:buChar char="•"/>
            </a:pPr>
            <a:r>
              <a:rPr lang="zh-CN" altLang="en-US" sz="2400" b="0" dirty="0" smtClean="0">
                <a:solidFill>
                  <a:srgbClr val="000000"/>
                </a:solidFill>
                <a:latin typeface="等线" panose="02010600030101010101" pitchFamily="2" charset="-122"/>
                <a:ea typeface="等线" panose="02010600030101010101" pitchFamily="2" charset="-122"/>
              </a:rPr>
              <a:t>出现的顺序、次数没有规定；</a:t>
            </a:r>
            <a:endParaRPr lang="en-US" altLang="zh-CN" sz="2400" b="0" dirty="0" smtClean="0">
              <a:solidFill>
                <a:srgbClr val="000000"/>
              </a:solidFill>
              <a:latin typeface="等线" panose="02010600030101010101" pitchFamily="2" charset="-122"/>
              <a:ea typeface="等线" panose="02010600030101010101" pitchFamily="2" charset="-122"/>
            </a:endParaRPr>
          </a:p>
          <a:p>
            <a:pPr lvl="1" eaLnBrk="1" hangingPunct="1">
              <a:lnSpc>
                <a:spcPct val="120000"/>
              </a:lnSpc>
              <a:spcBef>
                <a:spcPts val="900"/>
              </a:spcBef>
              <a:spcAft>
                <a:spcPts val="0"/>
              </a:spcAft>
              <a:buClr>
                <a:srgbClr val="C00000"/>
              </a:buClr>
              <a:buFont typeface="Arial" panose="020B0604020202020204" pitchFamily="34" charset="0"/>
              <a:buChar char="•"/>
            </a:pPr>
            <a:r>
              <a:rPr lang="zh-CN" altLang="en-US" sz="2400" b="0" dirty="0" smtClean="0">
                <a:solidFill>
                  <a:srgbClr val="000000"/>
                </a:solidFill>
                <a:latin typeface="等线" panose="02010600030101010101" pitchFamily="2" charset="-122"/>
                <a:ea typeface="等线" panose="02010600030101010101" pitchFamily="2" charset="-122"/>
              </a:rPr>
              <a:t>缺省时默认为</a:t>
            </a:r>
            <a:r>
              <a:rPr lang="en-US" altLang="zh-CN" sz="2400" b="0" dirty="0">
                <a:solidFill>
                  <a:srgbClr val="000000"/>
                </a:solidFill>
                <a:latin typeface="等线" panose="02010600030101010101" pitchFamily="2" charset="-122"/>
                <a:ea typeface="等线" panose="02010600030101010101" pitchFamily="2" charset="-122"/>
              </a:rPr>
              <a:t>private</a:t>
            </a:r>
            <a:r>
              <a:rPr lang="zh-CN" altLang="en-US" sz="2400" b="0" dirty="0" smtClean="0">
                <a:solidFill>
                  <a:srgbClr val="000000"/>
                </a:solidFill>
                <a:latin typeface="等线" panose="02010600030101010101" pitchFamily="2" charset="-122"/>
                <a:ea typeface="等线" panose="02010600030101010101" pitchFamily="2" charset="-122"/>
              </a:rPr>
              <a:t>；</a:t>
            </a:r>
            <a:endParaRPr lang="zh-CN" altLang="en-US" sz="2400" b="0" dirty="0">
              <a:solidFill>
                <a:srgbClr val="000000"/>
              </a:solidFill>
              <a:latin typeface="等线" panose="02010600030101010101" pitchFamily="2" charset="-122"/>
              <a:ea typeface="等线" panose="02010600030101010101" pitchFamily="2" charset="-122"/>
            </a:endParaRPr>
          </a:p>
          <a:p>
            <a:pPr marL="0" lvl="0" indent="0" eaLnBrk="1" hangingPunct="1">
              <a:lnSpc>
                <a:spcPct val="120000"/>
              </a:lnSpc>
              <a:spcBef>
                <a:spcPts val="900"/>
              </a:spcBef>
              <a:spcAft>
                <a:spcPts val="0"/>
              </a:spcAft>
              <a:buClr>
                <a:srgbClr val="C00000"/>
              </a:buClr>
              <a:buFont typeface="Wingdings" panose="05000000000000000000" pitchFamily="2" charset="2"/>
              <a:buChar char="Ø"/>
            </a:pPr>
            <a:r>
              <a:rPr lang="zh-CN" altLang="zh-CN" sz="2400" dirty="0">
                <a:solidFill>
                  <a:srgbClr val="000000"/>
                </a:solidFill>
                <a:latin typeface="等线" panose="02010600030101010101" pitchFamily="2" charset="-122"/>
                <a:ea typeface="等线" panose="02010600030101010101" pitchFamily="2" charset="-122"/>
              </a:rPr>
              <a:t>通常</a:t>
            </a:r>
            <a:r>
              <a:rPr lang="zh-CN" altLang="zh-CN" sz="2400" dirty="0">
                <a:solidFill>
                  <a:srgbClr val="C00000"/>
                </a:solidFill>
                <a:latin typeface="等线" panose="02010600030101010101" pitchFamily="2" charset="-122"/>
                <a:ea typeface="等线" panose="02010600030101010101" pitchFamily="2" charset="-122"/>
              </a:rPr>
              <a:t>成员函数</a:t>
            </a:r>
            <a:r>
              <a:rPr lang="zh-CN" altLang="zh-CN" sz="2400" dirty="0">
                <a:solidFill>
                  <a:srgbClr val="000000"/>
                </a:solidFill>
                <a:latin typeface="等线" panose="02010600030101010101" pitchFamily="2" charset="-122"/>
                <a:ea typeface="等线" panose="02010600030101010101" pitchFamily="2" charset="-122"/>
              </a:rPr>
              <a:t>的访问权限被声明为</a:t>
            </a:r>
            <a:r>
              <a:rPr lang="en-US" altLang="zh-CN" sz="2400" dirty="0">
                <a:solidFill>
                  <a:srgbClr val="C00000"/>
                </a:solidFill>
                <a:latin typeface="等线" panose="02010600030101010101" pitchFamily="2" charset="-122"/>
                <a:ea typeface="等线" panose="02010600030101010101" pitchFamily="2" charset="-122"/>
              </a:rPr>
              <a:t>public</a:t>
            </a:r>
            <a:r>
              <a:rPr lang="zh-CN" altLang="zh-CN" sz="2400" dirty="0">
                <a:solidFill>
                  <a:srgbClr val="000000"/>
                </a:solidFill>
                <a:latin typeface="等线" panose="02010600030101010101" pitchFamily="2" charset="-122"/>
                <a:ea typeface="等线" panose="02010600030101010101" pitchFamily="2" charset="-122"/>
              </a:rPr>
              <a:t>，可以在程序中访问；</a:t>
            </a:r>
            <a:r>
              <a:rPr lang="zh-CN" altLang="zh-CN" sz="2400" dirty="0">
                <a:solidFill>
                  <a:srgbClr val="C00000"/>
                </a:solidFill>
                <a:latin typeface="等线" panose="02010600030101010101" pitchFamily="2" charset="-122"/>
                <a:ea typeface="等线" panose="02010600030101010101" pitchFamily="2" charset="-122"/>
              </a:rPr>
              <a:t>数据成员</a:t>
            </a:r>
            <a:r>
              <a:rPr lang="zh-CN" altLang="zh-CN" sz="2400" dirty="0">
                <a:solidFill>
                  <a:srgbClr val="000000"/>
                </a:solidFill>
                <a:latin typeface="等线" panose="02010600030101010101" pitchFamily="2" charset="-122"/>
                <a:ea typeface="等线" panose="02010600030101010101" pitchFamily="2" charset="-122"/>
              </a:rPr>
              <a:t>的访问权限被声明为</a:t>
            </a:r>
            <a:r>
              <a:rPr lang="en-US" altLang="zh-CN" sz="2400" dirty="0">
                <a:solidFill>
                  <a:srgbClr val="C00000"/>
                </a:solidFill>
                <a:latin typeface="等线" panose="02010600030101010101" pitchFamily="2" charset="-122"/>
                <a:ea typeface="等线" panose="02010600030101010101" pitchFamily="2" charset="-122"/>
              </a:rPr>
              <a:t>private</a:t>
            </a:r>
            <a:r>
              <a:rPr lang="zh-CN" altLang="zh-CN" sz="2400" dirty="0">
                <a:solidFill>
                  <a:srgbClr val="000000"/>
                </a:solidFill>
                <a:latin typeface="等线" panose="02010600030101010101" pitchFamily="2" charset="-122"/>
                <a:ea typeface="等线" panose="02010600030101010101" pitchFamily="2" charset="-122"/>
              </a:rPr>
              <a:t>，只有</a:t>
            </a:r>
            <a:r>
              <a:rPr lang="zh-CN" altLang="zh-CN" sz="2400" dirty="0">
                <a:solidFill>
                  <a:srgbClr val="C00000"/>
                </a:solidFill>
                <a:latin typeface="等线" panose="02010600030101010101" pitchFamily="2" charset="-122"/>
                <a:ea typeface="等线" panose="02010600030101010101" pitchFamily="2" charset="-122"/>
              </a:rPr>
              <a:t>成员函数</a:t>
            </a:r>
            <a:r>
              <a:rPr lang="zh-CN" altLang="zh-CN" sz="2400" dirty="0">
                <a:solidFill>
                  <a:srgbClr val="000000"/>
                </a:solidFill>
                <a:latin typeface="等线" panose="02010600030101010101" pitchFamily="2" charset="-122"/>
                <a:ea typeface="等线" panose="02010600030101010101" pitchFamily="2" charset="-122"/>
              </a:rPr>
              <a:t>或</a:t>
            </a:r>
            <a:r>
              <a:rPr lang="zh-CN" altLang="zh-CN" sz="2400" dirty="0">
                <a:solidFill>
                  <a:srgbClr val="C00000"/>
                </a:solidFill>
                <a:latin typeface="等线" panose="02010600030101010101" pitchFamily="2" charset="-122"/>
                <a:ea typeface="等线" panose="02010600030101010101" pitchFamily="2" charset="-122"/>
              </a:rPr>
              <a:t>友元函数</a:t>
            </a:r>
            <a:r>
              <a:rPr lang="zh-CN" altLang="zh-CN" sz="2400" dirty="0">
                <a:solidFill>
                  <a:srgbClr val="000000"/>
                </a:solidFill>
                <a:latin typeface="等线" panose="02010600030101010101" pitchFamily="2" charset="-122"/>
                <a:ea typeface="等线" panose="02010600030101010101" pitchFamily="2" charset="-122"/>
              </a:rPr>
              <a:t>才可以访问</a:t>
            </a:r>
            <a:r>
              <a:rPr lang="zh-CN" altLang="zh-CN" sz="2400" dirty="0" smtClean="0">
                <a:solidFill>
                  <a:srgbClr val="000000"/>
                </a:solidFill>
                <a:latin typeface="等线" panose="02010600030101010101" pitchFamily="2" charset="-122"/>
                <a:ea typeface="等线" panose="02010600030101010101" pitchFamily="2" charset="-122"/>
              </a:rPr>
              <a:t>。</a:t>
            </a:r>
            <a:endParaRPr lang="zh-CN" altLang="en-US" sz="2400" dirty="0">
              <a:solidFill>
                <a:srgbClr val="000000"/>
              </a:solidFill>
              <a:latin typeface="等线" panose="02010600030101010101" pitchFamily="2" charset="-122"/>
              <a:ea typeface="等线" panose="02010600030101010101" pitchFamily="2" charset="-122"/>
            </a:endParaRPr>
          </a:p>
        </p:txBody>
      </p:sp>
      <p:sp>
        <p:nvSpPr>
          <p:cNvPr id="7" name="Text Box 4" descr="蓝色砂纸"/>
          <p:cNvSpPr txBox="1"/>
          <p:nvPr/>
        </p:nvSpPr>
        <p:spPr>
          <a:xfrm>
            <a:off x="6744072" y="1484784"/>
            <a:ext cx="5400600" cy="4031873"/>
          </a:xfrm>
          <a:prstGeom prst="rect">
            <a:avLst/>
          </a:prstGeom>
          <a:noFill/>
          <a:ln w="12700">
            <a:solidFill>
              <a:srgbClr val="C00000"/>
            </a:solid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smtClean="0">
                <a:solidFill>
                  <a:srgbClr val="000000"/>
                </a:solidFill>
                <a:latin typeface="等线" panose="02010600030101010101" pitchFamily="2" charset="-122"/>
                <a:ea typeface="等线" panose="02010600030101010101" pitchFamily="2" charset="-122"/>
              </a:rPr>
              <a:t>class </a:t>
            </a:r>
            <a:r>
              <a:rPr lang="en-US" altLang="zh-CN" sz="2400" dirty="0">
                <a:solidFill>
                  <a:srgbClr val="000000"/>
                </a:solidFill>
                <a:latin typeface="等线" panose="02010600030101010101" pitchFamily="2" charset="-122"/>
                <a:ea typeface="等线" panose="02010600030101010101" pitchFamily="2" charset="-122"/>
              </a:rPr>
              <a:t>Circle			</a:t>
            </a:r>
          </a:p>
          <a:p>
            <a:pPr marL="0" lvl="0" indent="0" eaLnBrk="1" hangingPunct="1">
              <a:spcBef>
                <a:spcPct val="0"/>
              </a:spcBef>
              <a:buNone/>
            </a:pPr>
            <a:r>
              <a:rPr lang="en-US" altLang="zh-CN" sz="2400" dirty="0" smtClean="0">
                <a:solidFill>
                  <a:srgbClr val="000000"/>
                </a:solidFill>
                <a:latin typeface="等线" panose="02010600030101010101" pitchFamily="2" charset="-122"/>
                <a:ea typeface="等线" panose="02010600030101010101" pitchFamily="2" charset="-122"/>
              </a:rPr>
              <a:t>{public</a:t>
            </a:r>
            <a:r>
              <a:rPr lang="en-US" altLang="zh-CN" sz="2400" dirty="0">
                <a:solidFill>
                  <a:srgbClr val="000000"/>
                </a:solidFill>
                <a:latin typeface="等线" panose="02010600030101010101" pitchFamily="2" charset="-122"/>
                <a:ea typeface="等线" panose="02010600030101010101" pitchFamily="2" charset="-122"/>
              </a:rPr>
              <a:t>:  				</a:t>
            </a:r>
          </a:p>
          <a:p>
            <a:pPr marL="0" lvl="0" indent="0"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   void print()			</a:t>
            </a:r>
          </a:p>
          <a:p>
            <a:pPr marL="0" lvl="0" indent="0" eaLnBrk="1" hangingPunct="1">
              <a:spcBef>
                <a:spcPct val="0"/>
              </a:spcBef>
              <a:buNone/>
            </a:pPr>
            <a:r>
              <a:rPr lang="en-US" altLang="zh-CN" sz="2000" dirty="0">
                <a:solidFill>
                  <a:srgbClr val="000000"/>
                </a:solidFill>
                <a:latin typeface="等线" panose="02010600030101010101" pitchFamily="2" charset="-122"/>
                <a:ea typeface="等线" panose="02010600030101010101" pitchFamily="2" charset="-122"/>
              </a:rPr>
              <a:t>  </a:t>
            </a:r>
            <a:r>
              <a:rPr lang="en-US" altLang="zh-CN" sz="2000" dirty="0" smtClean="0">
                <a:solidFill>
                  <a:srgbClr val="000000"/>
                </a:solidFill>
                <a:latin typeface="等线" panose="02010600030101010101" pitchFamily="2" charset="-122"/>
                <a:ea typeface="等线" panose="02010600030101010101" pitchFamily="2" charset="-122"/>
              </a:rPr>
              <a:t> {</a:t>
            </a:r>
            <a:r>
              <a:rPr lang="en-US" altLang="zh-CN" sz="2000" dirty="0">
                <a:solidFill>
                  <a:srgbClr val="000000"/>
                </a:solidFill>
                <a:latin typeface="等线" panose="02010600030101010101" pitchFamily="2" charset="-122"/>
                <a:ea typeface="等线" panose="02010600030101010101" pitchFamily="2" charset="-122"/>
              </a:rPr>
              <a:t>cout&lt;&lt;"</a:t>
            </a:r>
            <a:r>
              <a:rPr lang="zh-CN" altLang="en-US" sz="2000" dirty="0">
                <a:solidFill>
                  <a:srgbClr val="000000"/>
                </a:solidFill>
                <a:latin typeface="等线" panose="02010600030101010101" pitchFamily="2" charset="-122"/>
                <a:ea typeface="等线" panose="02010600030101010101" pitchFamily="2" charset="-122"/>
              </a:rPr>
              <a:t>圆心</a:t>
            </a:r>
            <a:r>
              <a:rPr lang="en-US" altLang="zh-CN" sz="2000" dirty="0">
                <a:solidFill>
                  <a:srgbClr val="000000"/>
                </a:solidFill>
                <a:latin typeface="等线" panose="02010600030101010101" pitchFamily="2" charset="-122"/>
                <a:ea typeface="等线" panose="02010600030101010101" pitchFamily="2" charset="-122"/>
              </a:rPr>
              <a:t>:("&lt;&lt;x&lt;&lt;","&lt;&lt;y&lt;&lt;")"&lt;&lt;endl; </a:t>
            </a:r>
          </a:p>
          <a:p>
            <a:pPr marL="0" lvl="0" indent="0" eaLnBrk="1" hangingPunct="1">
              <a:spcBef>
                <a:spcPct val="0"/>
              </a:spcBef>
              <a:buNone/>
            </a:pPr>
            <a:r>
              <a:rPr lang="en-US" altLang="zh-CN" sz="2000" dirty="0">
                <a:solidFill>
                  <a:srgbClr val="000000"/>
                </a:solidFill>
                <a:latin typeface="等线" panose="02010600030101010101" pitchFamily="2" charset="-122"/>
                <a:ea typeface="等线" panose="02010600030101010101" pitchFamily="2" charset="-122"/>
              </a:rPr>
              <a:t>    </a:t>
            </a:r>
            <a:r>
              <a:rPr lang="en-US" altLang="zh-CN" sz="2400" dirty="0">
                <a:solidFill>
                  <a:srgbClr val="000000"/>
                </a:solidFill>
                <a:latin typeface="等线" panose="02010600030101010101" pitchFamily="2" charset="-122"/>
                <a:ea typeface="等线" panose="02010600030101010101" pitchFamily="2" charset="-122"/>
              </a:rPr>
              <a:t>cout&lt;&lt;"</a:t>
            </a:r>
            <a:r>
              <a:rPr lang="zh-CN" altLang="en-US" sz="2400" dirty="0">
                <a:solidFill>
                  <a:srgbClr val="000000"/>
                </a:solidFill>
                <a:latin typeface="等线" panose="02010600030101010101" pitchFamily="2" charset="-122"/>
                <a:ea typeface="等线" panose="02010600030101010101" pitchFamily="2" charset="-122"/>
              </a:rPr>
              <a:t>半径</a:t>
            </a:r>
            <a:r>
              <a:rPr lang="en-US" altLang="zh-CN" sz="2400" dirty="0">
                <a:solidFill>
                  <a:srgbClr val="000000"/>
                </a:solidFill>
                <a:latin typeface="等线" panose="02010600030101010101" pitchFamily="2" charset="-122"/>
                <a:ea typeface="等线" panose="02010600030101010101" pitchFamily="2" charset="-122"/>
              </a:rPr>
              <a:t>:"&lt;&lt;r&lt;&lt;endl;</a:t>
            </a:r>
          </a:p>
          <a:p>
            <a:pPr marL="0" lvl="0" indent="0"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  }</a:t>
            </a:r>
          </a:p>
          <a:p>
            <a:pPr marL="0" lvl="0" indent="0" eaLnBrk="1" hangingPunct="1">
              <a:spcBef>
                <a:spcPct val="0"/>
              </a:spcBef>
              <a:buNone/>
            </a:pPr>
            <a:r>
              <a:rPr lang="en-US" altLang="zh-CN" sz="2000" dirty="0" smtClean="0">
                <a:solidFill>
                  <a:srgbClr val="000000"/>
                </a:solidFill>
                <a:latin typeface="等线" panose="02010600030101010101" pitchFamily="2" charset="-122"/>
                <a:ea typeface="等线" panose="02010600030101010101" pitchFamily="2" charset="-122"/>
              </a:rPr>
              <a:t>   void </a:t>
            </a:r>
            <a:r>
              <a:rPr lang="en-US" altLang="zh-CN" sz="2000" dirty="0">
                <a:solidFill>
                  <a:srgbClr val="000000"/>
                </a:solidFill>
                <a:latin typeface="等线" panose="02010600030101010101" pitchFamily="2" charset="-122"/>
                <a:ea typeface="等线" panose="02010600030101010101" pitchFamily="2" charset="-122"/>
              </a:rPr>
              <a:t>set(double x1,double y1,double r1)</a:t>
            </a:r>
          </a:p>
          <a:p>
            <a:pPr marL="0" lvl="0" indent="0" eaLnBrk="1" hangingPunct="1">
              <a:spcBef>
                <a:spcPct val="0"/>
              </a:spcBef>
              <a:buNone/>
            </a:pPr>
            <a:r>
              <a:rPr lang="en-US" altLang="zh-CN" sz="2400" dirty="0">
                <a:solidFill>
                  <a:srgbClr val="000000"/>
                </a:solidFill>
                <a:latin typeface="等线" panose="02010600030101010101" pitchFamily="2" charset="-122"/>
                <a:ea typeface="等线" panose="02010600030101010101" pitchFamily="2" charset="-122"/>
              </a:rPr>
              <a:t>    { x=x1; 	y=y1; 	  r=r1</a:t>
            </a:r>
            <a:r>
              <a:rPr lang="en-US" altLang="zh-CN" sz="2400" dirty="0" smtClean="0">
                <a:solidFill>
                  <a:srgbClr val="000000"/>
                </a:solidFill>
                <a:latin typeface="等线" panose="02010600030101010101" pitchFamily="2" charset="-122"/>
                <a:ea typeface="等线" panose="02010600030101010101" pitchFamily="2" charset="-122"/>
              </a:rPr>
              <a:t>;}</a:t>
            </a:r>
          </a:p>
          <a:p>
            <a:pPr marL="0" indent="0" eaLnBrk="1" hangingPunct="1">
              <a:spcBef>
                <a:spcPct val="0"/>
              </a:spcBef>
              <a:buNone/>
            </a:pPr>
            <a:r>
              <a:rPr lang="en-US" altLang="zh-CN" sz="2400" dirty="0">
                <a:solidFill>
                  <a:srgbClr val="C00000"/>
                </a:solidFill>
                <a:latin typeface="等线" panose="02010600030101010101" pitchFamily="2" charset="-122"/>
                <a:ea typeface="等线" panose="02010600030101010101" pitchFamily="2" charset="-122"/>
              </a:rPr>
              <a:t>private:   </a:t>
            </a:r>
            <a:endParaRPr lang="en-US" altLang="zh-CN" sz="2400" dirty="0" smtClean="0">
              <a:solidFill>
                <a:srgbClr val="C00000"/>
              </a:solidFill>
              <a:latin typeface="等线" panose="02010600030101010101" pitchFamily="2" charset="-122"/>
              <a:ea typeface="等线" panose="02010600030101010101" pitchFamily="2" charset="-122"/>
            </a:endParaRPr>
          </a:p>
          <a:p>
            <a:pPr marL="0" indent="0" eaLnBrk="1" hangingPunct="1">
              <a:spcBef>
                <a:spcPct val="0"/>
              </a:spcBef>
              <a:buNone/>
            </a:pPr>
            <a:r>
              <a:rPr lang="en-US" altLang="zh-CN" sz="2400" dirty="0">
                <a:solidFill>
                  <a:srgbClr val="C00000"/>
                </a:solidFill>
                <a:latin typeface="等线" panose="02010600030101010101" pitchFamily="2" charset="-122"/>
                <a:ea typeface="等线" panose="02010600030101010101" pitchFamily="2" charset="-122"/>
              </a:rPr>
              <a:t> </a:t>
            </a:r>
            <a:r>
              <a:rPr lang="en-US" altLang="zh-CN" sz="2400" dirty="0" smtClean="0">
                <a:solidFill>
                  <a:srgbClr val="C00000"/>
                </a:solidFill>
                <a:latin typeface="等线" panose="02010600030101010101" pitchFamily="2" charset="-122"/>
                <a:ea typeface="等线" panose="02010600030101010101" pitchFamily="2" charset="-122"/>
              </a:rPr>
              <a:t> double </a:t>
            </a:r>
            <a:r>
              <a:rPr lang="en-US" altLang="zh-CN" sz="2400" dirty="0" err="1">
                <a:solidFill>
                  <a:srgbClr val="C00000"/>
                </a:solidFill>
                <a:latin typeface="等线" panose="02010600030101010101" pitchFamily="2" charset="-122"/>
                <a:ea typeface="等线" panose="02010600030101010101" pitchFamily="2" charset="-122"/>
              </a:rPr>
              <a:t>x,y,r</a:t>
            </a:r>
            <a:r>
              <a:rPr lang="en-US" altLang="zh-CN" sz="2400" dirty="0">
                <a:solidFill>
                  <a:srgbClr val="C00000"/>
                </a:solidFill>
                <a:latin typeface="等线" panose="02010600030101010101" pitchFamily="2" charset="-122"/>
                <a:ea typeface="等线" panose="02010600030101010101" pitchFamily="2" charset="-122"/>
              </a:rPr>
              <a:t>; </a:t>
            </a:r>
          </a:p>
          <a:p>
            <a:pPr marL="0" lvl="0" indent="0" eaLnBrk="1" hangingPunct="1">
              <a:spcBef>
                <a:spcPct val="0"/>
              </a:spcBef>
              <a:buNone/>
            </a:pPr>
            <a:r>
              <a:rPr lang="en-US" altLang="zh-CN" sz="2400" dirty="0" smtClean="0">
                <a:solidFill>
                  <a:srgbClr val="000000"/>
                </a:solidFill>
                <a:latin typeface="等线" panose="02010600030101010101" pitchFamily="2" charset="-122"/>
                <a:ea typeface="等线" panose="02010600030101010101" pitchFamily="2" charset="-122"/>
              </a:rPr>
              <a:t>};</a:t>
            </a:r>
            <a:endParaRPr lang="en-US" altLang="zh-CN" sz="2400" dirty="0">
              <a:solidFill>
                <a:srgbClr val="000000"/>
              </a:solidFill>
              <a:latin typeface="等线" panose="02010600030101010101" pitchFamily="2" charset="-122"/>
              <a:ea typeface="等线" panose="02010600030101010101" pitchFamily="2" charset="-122"/>
            </a:endParaRPr>
          </a:p>
        </p:txBody>
      </p:sp>
      <p:sp>
        <p:nvSpPr>
          <p:cNvPr id="8" name="云形标注 7"/>
          <p:cNvSpPr/>
          <p:nvPr/>
        </p:nvSpPr>
        <p:spPr bwMode="auto">
          <a:xfrm>
            <a:off x="2495600" y="5974993"/>
            <a:ext cx="4713976" cy="835769"/>
          </a:xfrm>
          <a:prstGeom prst="cloudCallout">
            <a:avLst>
              <a:gd name="adj1" fmla="val 54613"/>
              <a:gd name="adj2" fmla="val -130677"/>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algn="ctr" eaLnBrk="1" hangingPunct="1"/>
            <a:r>
              <a:rPr kumimoji="1" lang="zh-CN" altLang="en-US" sz="2000" b="0" dirty="0" smtClean="0">
                <a:solidFill>
                  <a:srgbClr val="000000"/>
                </a:solidFill>
                <a:latin typeface="等线" panose="02010600030101010101" pitchFamily="2" charset="-122"/>
                <a:ea typeface="等线" panose="02010600030101010101" pitchFamily="2" charset="-122"/>
              </a:rPr>
              <a:t>也可以成员函数说明在前，数据成员说明在后</a:t>
            </a:r>
            <a:endParaRPr kumimoji="1" lang="zh-CN" altLang="en-US" sz="2000" b="0" dirty="0">
              <a:solidFill>
                <a:srgbClr val="000000"/>
              </a:solidFill>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195">
                                            <p:txEl>
                                              <p:pRg st="3" end="3"/>
                                            </p:txEl>
                                          </p:spTgt>
                                        </p:tgtEl>
                                        <p:attrNameLst>
                                          <p:attrName>style.visibility</p:attrName>
                                        </p:attrNameLst>
                                      </p:cBhvr>
                                      <p:to>
                                        <p:strVal val="visible"/>
                                      </p:to>
                                    </p:set>
                                    <p:anim calcmode="lin" valueType="num">
                                      <p:cBhvr additive="base">
                                        <p:cTn id="23"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19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 calcmode="lin" valueType="num">
                                      <p:cBhvr additive="base">
                                        <p:cTn id="27"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115"/>
          <p:cNvGrpSpPr/>
          <p:nvPr/>
        </p:nvGrpSpPr>
        <p:grpSpPr>
          <a:xfrm>
            <a:off x="767408" y="711477"/>
            <a:ext cx="7560840" cy="2590800"/>
            <a:chOff x="-3" y="-3"/>
            <a:chExt cx="3188" cy="2166"/>
          </a:xfrm>
        </p:grpSpPr>
        <p:grpSp>
          <p:nvGrpSpPr>
            <p:cNvPr id="9227" name="Group 113"/>
            <p:cNvGrpSpPr/>
            <p:nvPr/>
          </p:nvGrpSpPr>
          <p:grpSpPr>
            <a:xfrm>
              <a:off x="0" y="0"/>
              <a:ext cx="3182" cy="2160"/>
              <a:chOff x="0" y="0"/>
              <a:chExt cx="3182" cy="2160"/>
            </a:xfrm>
          </p:grpSpPr>
          <p:grpSp>
            <p:nvGrpSpPr>
              <p:cNvPr id="9229" name="Group 78"/>
              <p:cNvGrpSpPr/>
              <p:nvPr/>
            </p:nvGrpSpPr>
            <p:grpSpPr>
              <a:xfrm>
                <a:off x="0" y="0"/>
                <a:ext cx="1370" cy="432"/>
                <a:chOff x="0" y="0"/>
                <a:chExt cx="1370" cy="432"/>
              </a:xfrm>
            </p:grpSpPr>
            <p:sp>
              <p:nvSpPr>
                <p:cNvPr id="9281" name="Rectangle 59"/>
                <p:cNvSpPr/>
                <p:nvPr/>
              </p:nvSpPr>
              <p:spPr>
                <a:xfrm>
                  <a:off x="43" y="0"/>
                  <a:ext cx="1284" cy="432"/>
                </a:xfrm>
                <a:prstGeom prst="rect">
                  <a:avLst/>
                </a:prstGeom>
                <a:noFill/>
                <a:ln w="12700">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200" dirty="0">
                      <a:solidFill>
                        <a:srgbClr val="000000"/>
                      </a:solidFill>
                      <a:latin typeface="等线" panose="02010600030101010101" pitchFamily="2" charset="-122"/>
                      <a:ea typeface="等线" panose="02010600030101010101" pitchFamily="2" charset="-122"/>
                    </a:rPr>
                    <a:t>数据成员</a:t>
                  </a:r>
                </a:p>
                <a:p>
                  <a:pPr marL="0" lvl="0" indent="0" algn="ctr">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sp>
              <p:nvSpPr>
                <p:cNvPr id="9282" name="Rectangle 77"/>
                <p:cNvSpPr/>
                <p:nvPr/>
              </p:nvSpPr>
              <p:spPr>
                <a:xfrm>
                  <a:off x="0" y="0"/>
                  <a:ext cx="1370" cy="432"/>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grpSp>
          <p:grpSp>
            <p:nvGrpSpPr>
              <p:cNvPr id="9230" name="Group 80"/>
              <p:cNvGrpSpPr/>
              <p:nvPr/>
            </p:nvGrpSpPr>
            <p:grpSpPr>
              <a:xfrm>
                <a:off x="1370" y="0"/>
                <a:ext cx="1812" cy="432"/>
                <a:chOff x="1370" y="0"/>
                <a:chExt cx="1812" cy="432"/>
              </a:xfrm>
            </p:grpSpPr>
            <p:sp>
              <p:nvSpPr>
                <p:cNvPr id="9279" name="Rectangle 60"/>
                <p:cNvSpPr/>
                <p:nvPr/>
              </p:nvSpPr>
              <p:spPr>
                <a:xfrm>
                  <a:off x="1413" y="0"/>
                  <a:ext cx="1726" cy="432"/>
                </a:xfrm>
                <a:prstGeom prst="rect">
                  <a:avLst/>
                </a:prstGeom>
                <a:noFill/>
                <a:ln w="12700">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200" dirty="0">
                      <a:solidFill>
                        <a:srgbClr val="000000"/>
                      </a:solidFill>
                      <a:latin typeface="等线" panose="02010600030101010101" pitchFamily="2" charset="-122"/>
                      <a:ea typeface="等线" panose="02010600030101010101" pitchFamily="2" charset="-122"/>
                    </a:rPr>
                    <a:t>成员函数</a:t>
                  </a:r>
                </a:p>
                <a:p>
                  <a:pPr marL="0" lvl="0" indent="0" algn="ctr">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sp>
              <p:nvSpPr>
                <p:cNvPr id="9280" name="Rectangle 79"/>
                <p:cNvSpPr/>
                <p:nvPr/>
              </p:nvSpPr>
              <p:spPr>
                <a:xfrm>
                  <a:off x="1370" y="0"/>
                  <a:ext cx="1812" cy="432"/>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grpSp>
          <p:grpSp>
            <p:nvGrpSpPr>
              <p:cNvPr id="9231" name="Group 82"/>
              <p:cNvGrpSpPr/>
              <p:nvPr/>
            </p:nvGrpSpPr>
            <p:grpSpPr>
              <a:xfrm>
                <a:off x="0" y="432"/>
                <a:ext cx="532" cy="432"/>
                <a:chOff x="0" y="432"/>
                <a:chExt cx="532" cy="432"/>
              </a:xfrm>
            </p:grpSpPr>
            <p:sp>
              <p:nvSpPr>
                <p:cNvPr id="9277" name="Rectangle 61"/>
                <p:cNvSpPr/>
                <p:nvPr/>
              </p:nvSpPr>
              <p:spPr>
                <a:xfrm>
                  <a:off x="43" y="432"/>
                  <a:ext cx="446" cy="432"/>
                </a:xfrm>
                <a:prstGeom prst="rect">
                  <a:avLst/>
                </a:prstGeom>
                <a:noFill/>
                <a:ln w="12700">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zh-CN" altLang="en-US" sz="2200" dirty="0">
                      <a:solidFill>
                        <a:srgbClr val="000000"/>
                      </a:solidFill>
                      <a:latin typeface="等线" panose="02010600030101010101" pitchFamily="2" charset="-122"/>
                      <a:ea typeface="等线" panose="02010600030101010101" pitchFamily="2" charset="-122"/>
                    </a:rPr>
                    <a:t>名称</a:t>
                  </a:r>
                </a:p>
                <a:p>
                  <a:pPr marL="0" lvl="0" indent="0" algn="just">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sp>
              <p:nvSpPr>
                <p:cNvPr id="9278" name="Rectangle 81"/>
                <p:cNvSpPr/>
                <p:nvPr/>
              </p:nvSpPr>
              <p:spPr>
                <a:xfrm>
                  <a:off x="0" y="432"/>
                  <a:ext cx="532" cy="432"/>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grpSp>
          <p:grpSp>
            <p:nvGrpSpPr>
              <p:cNvPr id="9232" name="Group 84"/>
              <p:cNvGrpSpPr/>
              <p:nvPr/>
            </p:nvGrpSpPr>
            <p:grpSpPr>
              <a:xfrm>
                <a:off x="532" y="432"/>
                <a:ext cx="838" cy="432"/>
                <a:chOff x="532" y="432"/>
                <a:chExt cx="838" cy="432"/>
              </a:xfrm>
            </p:grpSpPr>
            <p:sp>
              <p:nvSpPr>
                <p:cNvPr id="9275" name="Rectangle 62"/>
                <p:cNvSpPr/>
                <p:nvPr/>
              </p:nvSpPr>
              <p:spPr>
                <a:xfrm>
                  <a:off x="575" y="432"/>
                  <a:ext cx="752" cy="432"/>
                </a:xfrm>
                <a:prstGeom prst="rect">
                  <a:avLst/>
                </a:prstGeom>
                <a:noFill/>
                <a:ln w="12700">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zh-CN" altLang="en-US" sz="2200" dirty="0">
                      <a:solidFill>
                        <a:srgbClr val="000000"/>
                      </a:solidFill>
                      <a:latin typeface="等线" panose="02010600030101010101" pitchFamily="2" charset="-122"/>
                      <a:ea typeface="等线" panose="02010600030101010101" pitchFamily="2" charset="-122"/>
                    </a:rPr>
                    <a:t>含义</a:t>
                  </a:r>
                </a:p>
                <a:p>
                  <a:pPr marL="0" lvl="0" indent="0" algn="just">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sp>
              <p:nvSpPr>
                <p:cNvPr id="9276" name="Rectangle 83"/>
                <p:cNvSpPr/>
                <p:nvPr/>
              </p:nvSpPr>
              <p:spPr>
                <a:xfrm>
                  <a:off x="532" y="432"/>
                  <a:ext cx="838" cy="432"/>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grpSp>
          <p:grpSp>
            <p:nvGrpSpPr>
              <p:cNvPr id="9233" name="Group 86"/>
              <p:cNvGrpSpPr/>
              <p:nvPr/>
            </p:nvGrpSpPr>
            <p:grpSpPr>
              <a:xfrm>
                <a:off x="1370" y="432"/>
                <a:ext cx="734" cy="432"/>
                <a:chOff x="1370" y="432"/>
                <a:chExt cx="734" cy="432"/>
              </a:xfrm>
            </p:grpSpPr>
            <p:sp>
              <p:nvSpPr>
                <p:cNvPr id="9273" name="Rectangle 63"/>
                <p:cNvSpPr/>
                <p:nvPr/>
              </p:nvSpPr>
              <p:spPr>
                <a:xfrm>
                  <a:off x="1413" y="432"/>
                  <a:ext cx="648" cy="432"/>
                </a:xfrm>
                <a:prstGeom prst="rect">
                  <a:avLst/>
                </a:prstGeom>
                <a:noFill/>
                <a:ln w="12700">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zh-CN" altLang="en-US" sz="2200" dirty="0">
                      <a:solidFill>
                        <a:srgbClr val="000000"/>
                      </a:solidFill>
                      <a:latin typeface="等线" panose="02010600030101010101" pitchFamily="2" charset="-122"/>
                      <a:ea typeface="等线" panose="02010600030101010101" pitchFamily="2" charset="-122"/>
                    </a:rPr>
                    <a:t>名称</a:t>
                  </a:r>
                </a:p>
                <a:p>
                  <a:pPr marL="0" lvl="0" indent="0" algn="just">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sp>
              <p:nvSpPr>
                <p:cNvPr id="9274" name="Rectangle 85"/>
                <p:cNvSpPr/>
                <p:nvPr/>
              </p:nvSpPr>
              <p:spPr>
                <a:xfrm>
                  <a:off x="1370" y="432"/>
                  <a:ext cx="734" cy="432"/>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grpSp>
          <p:grpSp>
            <p:nvGrpSpPr>
              <p:cNvPr id="9234" name="Group 88"/>
              <p:cNvGrpSpPr/>
              <p:nvPr/>
            </p:nvGrpSpPr>
            <p:grpSpPr>
              <a:xfrm>
                <a:off x="2104" y="432"/>
                <a:ext cx="1078" cy="432"/>
                <a:chOff x="2104" y="432"/>
                <a:chExt cx="1078" cy="432"/>
              </a:xfrm>
            </p:grpSpPr>
            <p:sp>
              <p:nvSpPr>
                <p:cNvPr id="9271" name="Rectangle 64"/>
                <p:cNvSpPr/>
                <p:nvPr/>
              </p:nvSpPr>
              <p:spPr>
                <a:xfrm>
                  <a:off x="2147" y="432"/>
                  <a:ext cx="992" cy="432"/>
                </a:xfrm>
                <a:prstGeom prst="rect">
                  <a:avLst/>
                </a:prstGeom>
                <a:noFill/>
                <a:ln w="12700">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zh-CN" altLang="en-US" sz="2200" dirty="0">
                      <a:solidFill>
                        <a:srgbClr val="000000"/>
                      </a:solidFill>
                      <a:latin typeface="等线" panose="02010600030101010101" pitchFamily="2" charset="-122"/>
                      <a:ea typeface="等线" panose="02010600030101010101" pitchFamily="2" charset="-122"/>
                    </a:rPr>
                    <a:t>功能</a:t>
                  </a:r>
                </a:p>
                <a:p>
                  <a:pPr marL="0" lvl="0" indent="0" algn="just">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sp>
              <p:nvSpPr>
                <p:cNvPr id="9272" name="Rectangle 87"/>
                <p:cNvSpPr/>
                <p:nvPr/>
              </p:nvSpPr>
              <p:spPr>
                <a:xfrm>
                  <a:off x="2104" y="432"/>
                  <a:ext cx="1078" cy="432"/>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grpSp>
          <p:grpSp>
            <p:nvGrpSpPr>
              <p:cNvPr id="9235" name="Group 90"/>
              <p:cNvGrpSpPr/>
              <p:nvPr/>
            </p:nvGrpSpPr>
            <p:grpSpPr>
              <a:xfrm>
                <a:off x="0" y="864"/>
                <a:ext cx="532" cy="432"/>
                <a:chOff x="0" y="864"/>
                <a:chExt cx="532" cy="432"/>
              </a:xfrm>
            </p:grpSpPr>
            <p:sp>
              <p:nvSpPr>
                <p:cNvPr id="9269" name="Rectangle 65"/>
                <p:cNvSpPr/>
                <p:nvPr/>
              </p:nvSpPr>
              <p:spPr>
                <a:xfrm>
                  <a:off x="43" y="864"/>
                  <a:ext cx="446" cy="432"/>
                </a:xfrm>
                <a:prstGeom prst="rect">
                  <a:avLst/>
                </a:prstGeom>
                <a:noFill/>
                <a:ln w="12700">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en-US" altLang="zh-CN" sz="2200" dirty="0">
                      <a:solidFill>
                        <a:srgbClr val="000000"/>
                      </a:solidFill>
                      <a:latin typeface="等线" panose="02010600030101010101" pitchFamily="2" charset="-122"/>
                      <a:ea typeface="等线" panose="02010600030101010101" pitchFamily="2" charset="-122"/>
                    </a:rPr>
                    <a:t>name</a:t>
                  </a:r>
                </a:p>
                <a:p>
                  <a:pPr marL="0" lvl="0" indent="0" algn="just">
                    <a:spcBef>
                      <a:spcPct val="0"/>
                    </a:spcBef>
                    <a:buNone/>
                  </a:pPr>
                  <a:endParaRPr lang="en-US" altLang="zh-CN" sz="2200" dirty="0">
                    <a:solidFill>
                      <a:srgbClr val="000000"/>
                    </a:solidFill>
                    <a:latin typeface="等线" panose="02010600030101010101" pitchFamily="2" charset="-122"/>
                    <a:ea typeface="等线" panose="02010600030101010101" pitchFamily="2" charset="-122"/>
                  </a:endParaRPr>
                </a:p>
              </p:txBody>
            </p:sp>
            <p:sp>
              <p:nvSpPr>
                <p:cNvPr id="9270" name="Rectangle 89"/>
                <p:cNvSpPr/>
                <p:nvPr/>
              </p:nvSpPr>
              <p:spPr>
                <a:xfrm>
                  <a:off x="0" y="864"/>
                  <a:ext cx="532" cy="432"/>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grpSp>
          <p:grpSp>
            <p:nvGrpSpPr>
              <p:cNvPr id="9236" name="Group 92"/>
              <p:cNvGrpSpPr/>
              <p:nvPr/>
            </p:nvGrpSpPr>
            <p:grpSpPr>
              <a:xfrm>
                <a:off x="532" y="864"/>
                <a:ext cx="838" cy="432"/>
                <a:chOff x="532" y="864"/>
                <a:chExt cx="838" cy="432"/>
              </a:xfrm>
            </p:grpSpPr>
            <p:sp>
              <p:nvSpPr>
                <p:cNvPr id="9267" name="Rectangle 66"/>
                <p:cNvSpPr/>
                <p:nvPr/>
              </p:nvSpPr>
              <p:spPr>
                <a:xfrm>
                  <a:off x="575" y="864"/>
                  <a:ext cx="752" cy="432"/>
                </a:xfrm>
                <a:prstGeom prst="rect">
                  <a:avLst/>
                </a:prstGeom>
                <a:noFill/>
                <a:ln w="12700">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zh-CN" altLang="en-US" sz="2200" dirty="0">
                      <a:solidFill>
                        <a:srgbClr val="000000"/>
                      </a:solidFill>
                      <a:latin typeface="等线" panose="02010600030101010101" pitchFamily="2" charset="-122"/>
                      <a:ea typeface="等线" panose="02010600030101010101" pitchFamily="2" charset="-122"/>
                    </a:rPr>
                    <a:t>职员姓名</a:t>
                  </a:r>
                </a:p>
                <a:p>
                  <a:pPr marL="0" lvl="0" indent="0" algn="just">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sp>
              <p:nvSpPr>
                <p:cNvPr id="9268" name="Rectangle 91"/>
                <p:cNvSpPr/>
                <p:nvPr/>
              </p:nvSpPr>
              <p:spPr>
                <a:xfrm>
                  <a:off x="532" y="864"/>
                  <a:ext cx="838" cy="432"/>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grpSp>
          <p:grpSp>
            <p:nvGrpSpPr>
              <p:cNvPr id="9237" name="Group 94"/>
              <p:cNvGrpSpPr/>
              <p:nvPr/>
            </p:nvGrpSpPr>
            <p:grpSpPr>
              <a:xfrm>
                <a:off x="1370" y="864"/>
                <a:ext cx="734" cy="432"/>
                <a:chOff x="1370" y="864"/>
                <a:chExt cx="734" cy="432"/>
              </a:xfrm>
            </p:grpSpPr>
            <p:sp>
              <p:nvSpPr>
                <p:cNvPr id="9265" name="Rectangle 67"/>
                <p:cNvSpPr/>
                <p:nvPr/>
              </p:nvSpPr>
              <p:spPr>
                <a:xfrm>
                  <a:off x="1413" y="864"/>
                  <a:ext cx="648" cy="432"/>
                </a:xfrm>
                <a:prstGeom prst="rect">
                  <a:avLst/>
                </a:prstGeom>
                <a:noFill/>
                <a:ln w="12700">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en-US" altLang="zh-CN" sz="2200" dirty="0">
                      <a:solidFill>
                        <a:srgbClr val="000000"/>
                      </a:solidFill>
                      <a:latin typeface="等线" panose="02010600030101010101" pitchFamily="2" charset="-122"/>
                      <a:ea typeface="等线" panose="02010600030101010101" pitchFamily="2" charset="-122"/>
                    </a:rPr>
                    <a:t>set</a:t>
                  </a:r>
                </a:p>
                <a:p>
                  <a:pPr marL="0" lvl="0" indent="0" algn="just">
                    <a:spcBef>
                      <a:spcPct val="0"/>
                    </a:spcBef>
                    <a:buNone/>
                  </a:pPr>
                  <a:endParaRPr lang="en-US" altLang="zh-CN" sz="2200" dirty="0">
                    <a:solidFill>
                      <a:srgbClr val="000000"/>
                    </a:solidFill>
                    <a:latin typeface="等线" panose="02010600030101010101" pitchFamily="2" charset="-122"/>
                    <a:ea typeface="等线" panose="02010600030101010101" pitchFamily="2" charset="-122"/>
                  </a:endParaRPr>
                </a:p>
              </p:txBody>
            </p:sp>
            <p:sp>
              <p:nvSpPr>
                <p:cNvPr id="9266" name="Rectangle 93"/>
                <p:cNvSpPr/>
                <p:nvPr/>
              </p:nvSpPr>
              <p:spPr>
                <a:xfrm>
                  <a:off x="1370" y="864"/>
                  <a:ext cx="734" cy="432"/>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grpSp>
          <p:grpSp>
            <p:nvGrpSpPr>
              <p:cNvPr id="9238" name="Group 96"/>
              <p:cNvGrpSpPr/>
              <p:nvPr/>
            </p:nvGrpSpPr>
            <p:grpSpPr>
              <a:xfrm>
                <a:off x="2104" y="864"/>
                <a:ext cx="1078" cy="432"/>
                <a:chOff x="2104" y="864"/>
                <a:chExt cx="1078" cy="432"/>
              </a:xfrm>
            </p:grpSpPr>
            <p:sp>
              <p:nvSpPr>
                <p:cNvPr id="9263" name="Rectangle 68"/>
                <p:cNvSpPr/>
                <p:nvPr/>
              </p:nvSpPr>
              <p:spPr>
                <a:xfrm>
                  <a:off x="2147" y="864"/>
                  <a:ext cx="992" cy="432"/>
                </a:xfrm>
                <a:prstGeom prst="rect">
                  <a:avLst/>
                </a:prstGeom>
                <a:noFill/>
                <a:ln w="12700">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zh-CN" altLang="en-US" sz="2200" dirty="0">
                      <a:solidFill>
                        <a:srgbClr val="000000"/>
                      </a:solidFill>
                      <a:latin typeface="等线" panose="02010600030101010101" pitchFamily="2" charset="-122"/>
                      <a:ea typeface="等线" panose="02010600030101010101" pitchFamily="2" charset="-122"/>
                    </a:rPr>
                    <a:t>设置数据成员值</a:t>
                  </a:r>
                </a:p>
                <a:p>
                  <a:pPr marL="0" lvl="0" indent="0" algn="just">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sp>
              <p:nvSpPr>
                <p:cNvPr id="9264" name="Rectangle 95"/>
                <p:cNvSpPr/>
                <p:nvPr/>
              </p:nvSpPr>
              <p:spPr>
                <a:xfrm>
                  <a:off x="2104" y="864"/>
                  <a:ext cx="1078" cy="432"/>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grpSp>
          <p:grpSp>
            <p:nvGrpSpPr>
              <p:cNvPr id="9239" name="Group 98"/>
              <p:cNvGrpSpPr/>
              <p:nvPr/>
            </p:nvGrpSpPr>
            <p:grpSpPr>
              <a:xfrm>
                <a:off x="0" y="1296"/>
                <a:ext cx="532" cy="432"/>
                <a:chOff x="0" y="1296"/>
                <a:chExt cx="532" cy="432"/>
              </a:xfrm>
            </p:grpSpPr>
            <p:sp>
              <p:nvSpPr>
                <p:cNvPr id="9261" name="Rectangle 69"/>
                <p:cNvSpPr/>
                <p:nvPr/>
              </p:nvSpPr>
              <p:spPr>
                <a:xfrm>
                  <a:off x="43" y="1296"/>
                  <a:ext cx="446" cy="432"/>
                </a:xfrm>
                <a:prstGeom prst="rect">
                  <a:avLst/>
                </a:prstGeom>
                <a:noFill/>
                <a:ln w="12700">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en-US" altLang="zh-CN" sz="2200" dirty="0">
                      <a:solidFill>
                        <a:srgbClr val="000000"/>
                      </a:solidFill>
                      <a:latin typeface="等线" panose="02010600030101010101" pitchFamily="2" charset="-122"/>
                      <a:ea typeface="等线" panose="02010600030101010101" pitchFamily="2" charset="-122"/>
                    </a:rPr>
                    <a:t>sex</a:t>
                  </a:r>
                </a:p>
                <a:p>
                  <a:pPr marL="0" lvl="0" indent="0" algn="just">
                    <a:spcBef>
                      <a:spcPct val="0"/>
                    </a:spcBef>
                    <a:buNone/>
                  </a:pPr>
                  <a:endParaRPr lang="en-US" altLang="zh-CN" sz="2200" dirty="0">
                    <a:solidFill>
                      <a:srgbClr val="000000"/>
                    </a:solidFill>
                    <a:latin typeface="等线" panose="02010600030101010101" pitchFamily="2" charset="-122"/>
                    <a:ea typeface="等线" panose="02010600030101010101" pitchFamily="2" charset="-122"/>
                  </a:endParaRPr>
                </a:p>
              </p:txBody>
            </p:sp>
            <p:sp>
              <p:nvSpPr>
                <p:cNvPr id="9262" name="Rectangle 97"/>
                <p:cNvSpPr/>
                <p:nvPr/>
              </p:nvSpPr>
              <p:spPr>
                <a:xfrm>
                  <a:off x="0" y="1296"/>
                  <a:ext cx="532" cy="432"/>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grpSp>
          <p:grpSp>
            <p:nvGrpSpPr>
              <p:cNvPr id="9240" name="Group 100"/>
              <p:cNvGrpSpPr/>
              <p:nvPr/>
            </p:nvGrpSpPr>
            <p:grpSpPr>
              <a:xfrm>
                <a:off x="532" y="1296"/>
                <a:ext cx="838" cy="432"/>
                <a:chOff x="532" y="1296"/>
                <a:chExt cx="838" cy="432"/>
              </a:xfrm>
            </p:grpSpPr>
            <p:sp>
              <p:nvSpPr>
                <p:cNvPr id="9259" name="Rectangle 70"/>
                <p:cNvSpPr/>
                <p:nvPr/>
              </p:nvSpPr>
              <p:spPr>
                <a:xfrm>
                  <a:off x="575" y="1296"/>
                  <a:ext cx="752" cy="432"/>
                </a:xfrm>
                <a:prstGeom prst="rect">
                  <a:avLst/>
                </a:prstGeom>
                <a:noFill/>
                <a:ln w="12700">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zh-CN" altLang="en-US" sz="2200" dirty="0">
                      <a:solidFill>
                        <a:srgbClr val="000000"/>
                      </a:solidFill>
                      <a:latin typeface="等线" panose="02010600030101010101" pitchFamily="2" charset="-122"/>
                      <a:ea typeface="等线" panose="02010600030101010101" pitchFamily="2" charset="-122"/>
                    </a:rPr>
                    <a:t>职员性别</a:t>
                  </a:r>
                </a:p>
                <a:p>
                  <a:pPr marL="0" lvl="0" indent="0" algn="just">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sp>
              <p:nvSpPr>
                <p:cNvPr id="9260" name="Rectangle 99"/>
                <p:cNvSpPr/>
                <p:nvPr/>
              </p:nvSpPr>
              <p:spPr>
                <a:xfrm>
                  <a:off x="532" y="1296"/>
                  <a:ext cx="838" cy="432"/>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grpSp>
          <p:grpSp>
            <p:nvGrpSpPr>
              <p:cNvPr id="9241" name="Group 102"/>
              <p:cNvGrpSpPr/>
              <p:nvPr/>
            </p:nvGrpSpPr>
            <p:grpSpPr>
              <a:xfrm>
                <a:off x="1370" y="1296"/>
                <a:ext cx="734" cy="432"/>
                <a:chOff x="1370" y="1296"/>
                <a:chExt cx="734" cy="432"/>
              </a:xfrm>
            </p:grpSpPr>
            <p:sp>
              <p:nvSpPr>
                <p:cNvPr id="9257" name="Rectangle 71"/>
                <p:cNvSpPr/>
                <p:nvPr/>
              </p:nvSpPr>
              <p:spPr>
                <a:xfrm>
                  <a:off x="1413" y="1296"/>
                  <a:ext cx="648" cy="432"/>
                </a:xfrm>
                <a:prstGeom prst="rect">
                  <a:avLst/>
                </a:prstGeom>
                <a:noFill/>
                <a:ln w="12700">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en-US" altLang="zh-CN" sz="2200" dirty="0">
                      <a:solidFill>
                        <a:srgbClr val="000000"/>
                      </a:solidFill>
                      <a:latin typeface="等线" panose="02010600030101010101" pitchFamily="2" charset="-122"/>
                      <a:ea typeface="等线" panose="02010600030101010101" pitchFamily="2" charset="-122"/>
                    </a:rPr>
                    <a:t>display </a:t>
                  </a:r>
                </a:p>
                <a:p>
                  <a:pPr marL="0" lvl="0" indent="0" algn="just">
                    <a:spcBef>
                      <a:spcPct val="0"/>
                    </a:spcBef>
                    <a:buNone/>
                  </a:pPr>
                  <a:endParaRPr lang="en-US" altLang="zh-CN" sz="2200" dirty="0">
                    <a:solidFill>
                      <a:srgbClr val="000000"/>
                    </a:solidFill>
                    <a:latin typeface="等线" panose="02010600030101010101" pitchFamily="2" charset="-122"/>
                    <a:ea typeface="等线" panose="02010600030101010101" pitchFamily="2" charset="-122"/>
                  </a:endParaRPr>
                </a:p>
              </p:txBody>
            </p:sp>
            <p:sp>
              <p:nvSpPr>
                <p:cNvPr id="9258" name="Rectangle 101"/>
                <p:cNvSpPr/>
                <p:nvPr/>
              </p:nvSpPr>
              <p:spPr>
                <a:xfrm>
                  <a:off x="1370" y="1296"/>
                  <a:ext cx="734" cy="432"/>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grpSp>
          <p:grpSp>
            <p:nvGrpSpPr>
              <p:cNvPr id="9242" name="Group 104"/>
              <p:cNvGrpSpPr/>
              <p:nvPr/>
            </p:nvGrpSpPr>
            <p:grpSpPr>
              <a:xfrm>
                <a:off x="2104" y="1296"/>
                <a:ext cx="1078" cy="432"/>
                <a:chOff x="2104" y="1296"/>
                <a:chExt cx="1078" cy="432"/>
              </a:xfrm>
            </p:grpSpPr>
            <p:sp>
              <p:nvSpPr>
                <p:cNvPr id="9255" name="Rectangle 72"/>
                <p:cNvSpPr/>
                <p:nvPr/>
              </p:nvSpPr>
              <p:spPr>
                <a:xfrm>
                  <a:off x="2147" y="1296"/>
                  <a:ext cx="992" cy="432"/>
                </a:xfrm>
                <a:prstGeom prst="rect">
                  <a:avLst/>
                </a:prstGeom>
                <a:noFill/>
                <a:ln w="12700">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zh-CN" altLang="en-US" sz="2200" dirty="0">
                      <a:solidFill>
                        <a:srgbClr val="000000"/>
                      </a:solidFill>
                      <a:latin typeface="等线" panose="02010600030101010101" pitchFamily="2" charset="-122"/>
                      <a:ea typeface="等线" panose="02010600030101010101" pitchFamily="2" charset="-122"/>
                    </a:rPr>
                    <a:t>输出数据成员值</a:t>
                  </a:r>
                </a:p>
                <a:p>
                  <a:pPr marL="0" lvl="0" indent="0" algn="just">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sp>
              <p:nvSpPr>
                <p:cNvPr id="9256" name="Rectangle 103"/>
                <p:cNvSpPr/>
                <p:nvPr/>
              </p:nvSpPr>
              <p:spPr>
                <a:xfrm>
                  <a:off x="2104" y="1296"/>
                  <a:ext cx="1078" cy="432"/>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grpSp>
          <p:grpSp>
            <p:nvGrpSpPr>
              <p:cNvPr id="9243" name="Group 106"/>
              <p:cNvGrpSpPr/>
              <p:nvPr/>
            </p:nvGrpSpPr>
            <p:grpSpPr>
              <a:xfrm>
                <a:off x="0" y="1728"/>
                <a:ext cx="532" cy="432"/>
                <a:chOff x="0" y="1728"/>
                <a:chExt cx="532" cy="432"/>
              </a:xfrm>
            </p:grpSpPr>
            <p:sp>
              <p:nvSpPr>
                <p:cNvPr id="9253" name="Rectangle 73"/>
                <p:cNvSpPr/>
                <p:nvPr/>
              </p:nvSpPr>
              <p:spPr>
                <a:xfrm>
                  <a:off x="43" y="1728"/>
                  <a:ext cx="446" cy="432"/>
                </a:xfrm>
                <a:prstGeom prst="rect">
                  <a:avLst/>
                </a:prstGeom>
                <a:noFill/>
                <a:ln w="12700">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en-US" altLang="zh-CN" sz="2200" dirty="0">
                      <a:solidFill>
                        <a:srgbClr val="000000"/>
                      </a:solidFill>
                      <a:latin typeface="等线" panose="02010600030101010101" pitchFamily="2" charset="-122"/>
                      <a:ea typeface="等线" panose="02010600030101010101" pitchFamily="2" charset="-122"/>
                    </a:rPr>
                    <a:t>wage </a:t>
                  </a:r>
                </a:p>
                <a:p>
                  <a:pPr marL="0" lvl="0" indent="0" algn="just">
                    <a:spcBef>
                      <a:spcPct val="0"/>
                    </a:spcBef>
                    <a:buNone/>
                  </a:pPr>
                  <a:endParaRPr lang="en-US" altLang="zh-CN" sz="2200" dirty="0">
                    <a:solidFill>
                      <a:srgbClr val="000000"/>
                    </a:solidFill>
                    <a:latin typeface="等线" panose="02010600030101010101" pitchFamily="2" charset="-122"/>
                    <a:ea typeface="等线" panose="02010600030101010101" pitchFamily="2" charset="-122"/>
                  </a:endParaRPr>
                </a:p>
              </p:txBody>
            </p:sp>
            <p:sp>
              <p:nvSpPr>
                <p:cNvPr id="9254" name="Rectangle 105"/>
                <p:cNvSpPr/>
                <p:nvPr/>
              </p:nvSpPr>
              <p:spPr>
                <a:xfrm>
                  <a:off x="0" y="1728"/>
                  <a:ext cx="532" cy="432"/>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grpSp>
          <p:grpSp>
            <p:nvGrpSpPr>
              <p:cNvPr id="9244" name="Group 108"/>
              <p:cNvGrpSpPr/>
              <p:nvPr/>
            </p:nvGrpSpPr>
            <p:grpSpPr>
              <a:xfrm>
                <a:off x="532" y="1728"/>
                <a:ext cx="838" cy="432"/>
                <a:chOff x="532" y="1728"/>
                <a:chExt cx="838" cy="432"/>
              </a:xfrm>
            </p:grpSpPr>
            <p:sp>
              <p:nvSpPr>
                <p:cNvPr id="9251" name="Rectangle 74"/>
                <p:cNvSpPr/>
                <p:nvPr/>
              </p:nvSpPr>
              <p:spPr>
                <a:xfrm>
                  <a:off x="575" y="1728"/>
                  <a:ext cx="752" cy="432"/>
                </a:xfrm>
                <a:prstGeom prst="rect">
                  <a:avLst/>
                </a:prstGeom>
                <a:noFill/>
                <a:ln w="12700">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zh-CN" altLang="en-US" sz="2200" dirty="0">
                      <a:solidFill>
                        <a:srgbClr val="000000"/>
                      </a:solidFill>
                      <a:latin typeface="等线" panose="02010600030101010101" pitchFamily="2" charset="-122"/>
                      <a:ea typeface="等线" panose="02010600030101010101" pitchFamily="2" charset="-122"/>
                    </a:rPr>
                    <a:t>职员工资</a:t>
                  </a:r>
                </a:p>
                <a:p>
                  <a:pPr marL="0" lvl="0" indent="0" algn="just">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sp>
              <p:nvSpPr>
                <p:cNvPr id="9252" name="Rectangle 107"/>
                <p:cNvSpPr/>
                <p:nvPr/>
              </p:nvSpPr>
              <p:spPr>
                <a:xfrm>
                  <a:off x="532" y="1728"/>
                  <a:ext cx="838" cy="432"/>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grpSp>
          <p:grpSp>
            <p:nvGrpSpPr>
              <p:cNvPr id="9245" name="Group 110"/>
              <p:cNvGrpSpPr/>
              <p:nvPr/>
            </p:nvGrpSpPr>
            <p:grpSpPr>
              <a:xfrm>
                <a:off x="1370" y="1728"/>
                <a:ext cx="734" cy="432"/>
                <a:chOff x="1370" y="1728"/>
                <a:chExt cx="734" cy="432"/>
              </a:xfrm>
            </p:grpSpPr>
            <p:sp>
              <p:nvSpPr>
                <p:cNvPr id="9249" name="Rectangle 75"/>
                <p:cNvSpPr/>
                <p:nvPr/>
              </p:nvSpPr>
              <p:spPr>
                <a:xfrm>
                  <a:off x="1413" y="1728"/>
                  <a:ext cx="648" cy="432"/>
                </a:xfrm>
                <a:prstGeom prst="rect">
                  <a:avLst/>
                </a:prstGeom>
                <a:noFill/>
                <a:ln w="12700">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en-US" altLang="zh-CN" sz="2200" dirty="0">
                      <a:solidFill>
                        <a:srgbClr val="000000"/>
                      </a:solidFill>
                      <a:latin typeface="等线" panose="02010600030101010101" pitchFamily="2" charset="-122"/>
                      <a:ea typeface="等线" panose="02010600030101010101" pitchFamily="2" charset="-122"/>
                    </a:rPr>
                    <a:t> </a:t>
                  </a:r>
                </a:p>
                <a:p>
                  <a:pPr marL="0" lvl="0" indent="0" algn="just">
                    <a:spcBef>
                      <a:spcPct val="0"/>
                    </a:spcBef>
                    <a:buNone/>
                  </a:pPr>
                  <a:endParaRPr lang="en-US" altLang="zh-CN" sz="2200" dirty="0">
                    <a:solidFill>
                      <a:srgbClr val="000000"/>
                    </a:solidFill>
                    <a:latin typeface="等线" panose="02010600030101010101" pitchFamily="2" charset="-122"/>
                    <a:ea typeface="等线" panose="02010600030101010101" pitchFamily="2" charset="-122"/>
                  </a:endParaRPr>
                </a:p>
              </p:txBody>
            </p:sp>
            <p:sp>
              <p:nvSpPr>
                <p:cNvPr id="9250" name="Rectangle 109"/>
                <p:cNvSpPr/>
                <p:nvPr/>
              </p:nvSpPr>
              <p:spPr>
                <a:xfrm>
                  <a:off x="1370" y="1728"/>
                  <a:ext cx="734" cy="432"/>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grpSp>
          <p:grpSp>
            <p:nvGrpSpPr>
              <p:cNvPr id="9246" name="Group 112"/>
              <p:cNvGrpSpPr/>
              <p:nvPr/>
            </p:nvGrpSpPr>
            <p:grpSpPr>
              <a:xfrm>
                <a:off x="2104" y="1728"/>
                <a:ext cx="1078" cy="432"/>
                <a:chOff x="2104" y="1728"/>
                <a:chExt cx="1078" cy="432"/>
              </a:xfrm>
            </p:grpSpPr>
            <p:sp>
              <p:nvSpPr>
                <p:cNvPr id="9247" name="Rectangle 76"/>
                <p:cNvSpPr/>
                <p:nvPr/>
              </p:nvSpPr>
              <p:spPr>
                <a:xfrm>
                  <a:off x="2147" y="1728"/>
                  <a:ext cx="992" cy="432"/>
                </a:xfrm>
                <a:prstGeom prst="rect">
                  <a:avLst/>
                </a:prstGeom>
                <a:noFill/>
                <a:ln w="12700">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en-US" altLang="zh-CN" sz="2200" dirty="0">
                      <a:solidFill>
                        <a:srgbClr val="000000"/>
                      </a:solidFill>
                      <a:latin typeface="等线" panose="02010600030101010101" pitchFamily="2" charset="-122"/>
                      <a:ea typeface="等线" panose="02010600030101010101" pitchFamily="2" charset="-122"/>
                    </a:rPr>
                    <a:t> </a:t>
                  </a:r>
                </a:p>
                <a:p>
                  <a:pPr marL="0" lvl="0" indent="0" algn="just">
                    <a:spcBef>
                      <a:spcPct val="0"/>
                    </a:spcBef>
                    <a:buNone/>
                  </a:pPr>
                  <a:endParaRPr lang="en-US" altLang="zh-CN" sz="2200" dirty="0">
                    <a:solidFill>
                      <a:srgbClr val="000000"/>
                    </a:solidFill>
                    <a:latin typeface="等线" panose="02010600030101010101" pitchFamily="2" charset="-122"/>
                    <a:ea typeface="等线" panose="02010600030101010101" pitchFamily="2" charset="-122"/>
                  </a:endParaRPr>
                </a:p>
              </p:txBody>
            </p:sp>
            <p:sp>
              <p:nvSpPr>
                <p:cNvPr id="9248" name="Rectangle 111"/>
                <p:cNvSpPr/>
                <p:nvPr/>
              </p:nvSpPr>
              <p:spPr>
                <a:xfrm>
                  <a:off x="2104" y="1728"/>
                  <a:ext cx="1078" cy="432"/>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grpSp>
        </p:grpSp>
        <p:sp>
          <p:nvSpPr>
            <p:cNvPr id="9228" name="Rectangle 114"/>
            <p:cNvSpPr/>
            <p:nvPr/>
          </p:nvSpPr>
          <p:spPr>
            <a:xfrm>
              <a:off x="-3" y="-3"/>
              <a:ext cx="3188" cy="2166"/>
            </a:xfrm>
            <a:prstGeom prst="rect">
              <a:avLst/>
            </a:prstGeom>
            <a:noFill/>
            <a:ln w="9525"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200" dirty="0">
                <a:solidFill>
                  <a:srgbClr val="000000"/>
                </a:solidFill>
                <a:latin typeface="等线" panose="02010600030101010101" pitchFamily="2" charset="-122"/>
                <a:ea typeface="等线" panose="02010600030101010101" pitchFamily="2" charset="-122"/>
              </a:endParaRPr>
            </a:p>
          </p:txBody>
        </p:sp>
      </p:grpSp>
      <p:sp>
        <p:nvSpPr>
          <p:cNvPr id="9219" name="Text Box 116"/>
          <p:cNvSpPr txBox="1"/>
          <p:nvPr/>
        </p:nvSpPr>
        <p:spPr>
          <a:xfrm>
            <a:off x="119336" y="44624"/>
            <a:ext cx="10873208" cy="461665"/>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indent="0" eaLnBrk="1" hangingPunct="1">
              <a:spcBef>
                <a:spcPct val="50000"/>
              </a:spcBef>
              <a:buNone/>
            </a:pPr>
            <a:r>
              <a:rPr lang="en-US" altLang="zh-CN" sz="2400" dirty="0">
                <a:solidFill>
                  <a:srgbClr val="000000"/>
                </a:solidFill>
                <a:latin typeface="等线" panose="02010600030101010101" pitchFamily="2" charset="-122"/>
                <a:ea typeface="等线" panose="02010600030101010101" pitchFamily="2" charset="-122"/>
              </a:rPr>
              <a:t>[</a:t>
            </a:r>
            <a:r>
              <a:rPr lang="zh-CN" altLang="en-US" sz="2400" dirty="0">
                <a:solidFill>
                  <a:srgbClr val="000000"/>
                </a:solidFill>
                <a:latin typeface="等线" panose="02010600030101010101" pitchFamily="2" charset="-122"/>
                <a:ea typeface="等线" panose="02010600030101010101" pitchFamily="2" charset="-122"/>
              </a:rPr>
              <a:t>例</a:t>
            </a:r>
            <a:r>
              <a:rPr lang="en-US" altLang="zh-CN" sz="2400" dirty="0" smtClean="0">
                <a:solidFill>
                  <a:srgbClr val="000000"/>
                </a:solidFill>
                <a:latin typeface="等线" panose="02010600030101010101" pitchFamily="2" charset="-122"/>
                <a:ea typeface="等线" panose="02010600030101010101" pitchFamily="2" charset="-122"/>
              </a:rPr>
              <a:t>9.1]</a:t>
            </a:r>
            <a:r>
              <a:rPr lang="zh-CN" altLang="en-US" sz="2400" dirty="0" smtClean="0">
                <a:solidFill>
                  <a:srgbClr val="000000"/>
                </a:solidFill>
                <a:latin typeface="等线" panose="02010600030101010101" pitchFamily="2" charset="-122"/>
                <a:ea typeface="等线" panose="02010600030101010101" pitchFamily="2" charset="-122"/>
              </a:rPr>
              <a:t>定义</a:t>
            </a:r>
            <a:r>
              <a:rPr lang="zh-CN" altLang="en-US" sz="2400" dirty="0">
                <a:solidFill>
                  <a:srgbClr val="000000"/>
                </a:solidFill>
                <a:latin typeface="等线" panose="02010600030101010101" pitchFamily="2" charset="-122"/>
                <a:ea typeface="等线" panose="02010600030101010101" pitchFamily="2" charset="-122"/>
              </a:rPr>
              <a:t>一个职工类，该类是对所有职工某些信息的抽象，包括如下成员：</a:t>
            </a:r>
          </a:p>
        </p:txBody>
      </p:sp>
      <p:sp>
        <p:nvSpPr>
          <p:cNvPr id="9220" name="Text Box 117" descr="蓝色砂纸"/>
          <p:cNvSpPr txBox="1"/>
          <p:nvPr/>
        </p:nvSpPr>
        <p:spPr>
          <a:xfrm>
            <a:off x="124416" y="3429000"/>
            <a:ext cx="4747448" cy="2917722"/>
          </a:xfrm>
          <a:prstGeom prst="rect">
            <a:avLst/>
          </a:prstGeom>
          <a:noFill/>
          <a:ln w="12700">
            <a:solidFill>
              <a:srgbClr val="C00000"/>
            </a:solid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lnSpc>
                <a:spcPct val="85000"/>
              </a:lnSpc>
              <a:spcBef>
                <a:spcPct val="0"/>
              </a:spcBef>
              <a:buNone/>
            </a:pPr>
            <a:r>
              <a:rPr lang="en-US" altLang="zh-CN" sz="2400" dirty="0">
                <a:solidFill>
                  <a:srgbClr val="000000"/>
                </a:solidFill>
                <a:latin typeface="等线" panose="02010600030101010101" pitchFamily="2" charset="-122"/>
                <a:ea typeface="等线" panose="02010600030101010101" pitchFamily="2" charset="-122"/>
              </a:rPr>
              <a:t>class Staff</a:t>
            </a:r>
          </a:p>
          <a:p>
            <a:pPr marL="0" lvl="0" indent="0" algn="just" eaLnBrk="1" hangingPunct="1">
              <a:lnSpc>
                <a:spcPct val="85000"/>
              </a:lnSpc>
              <a:spcBef>
                <a:spcPct val="0"/>
              </a:spcBef>
              <a:buNone/>
            </a:pPr>
            <a:r>
              <a:rPr lang="en-US" altLang="zh-CN" sz="2400" dirty="0">
                <a:solidFill>
                  <a:srgbClr val="000000"/>
                </a:solidFill>
                <a:latin typeface="等线" panose="02010600030101010101" pitchFamily="2" charset="-122"/>
                <a:ea typeface="等线" panose="02010600030101010101" pitchFamily="2" charset="-122"/>
              </a:rPr>
              <a:t>{private:</a:t>
            </a:r>
          </a:p>
          <a:p>
            <a:pPr marL="0" lvl="0" indent="0" algn="just" eaLnBrk="1" hangingPunct="1">
              <a:lnSpc>
                <a:spcPct val="85000"/>
              </a:lnSpc>
              <a:spcBef>
                <a:spcPct val="0"/>
              </a:spcBef>
              <a:buNone/>
            </a:pPr>
            <a:r>
              <a:rPr lang="en-US" altLang="zh-CN" sz="2400" dirty="0">
                <a:solidFill>
                  <a:srgbClr val="000000"/>
                </a:solidFill>
                <a:latin typeface="等线" panose="02010600030101010101" pitchFamily="2" charset="-122"/>
                <a:ea typeface="等线" panose="02010600030101010101" pitchFamily="2" charset="-122"/>
              </a:rPr>
              <a:t>    char name[30];</a:t>
            </a:r>
          </a:p>
          <a:p>
            <a:pPr marL="0" lvl="0" indent="0" algn="just" eaLnBrk="1" hangingPunct="1">
              <a:lnSpc>
                <a:spcPct val="85000"/>
              </a:lnSpc>
              <a:spcBef>
                <a:spcPct val="0"/>
              </a:spcBef>
              <a:buNone/>
            </a:pPr>
            <a:r>
              <a:rPr lang="en-US" altLang="zh-CN" sz="2400" dirty="0">
                <a:solidFill>
                  <a:srgbClr val="000000"/>
                </a:solidFill>
                <a:latin typeface="等线" panose="02010600030101010101" pitchFamily="2" charset="-122"/>
                <a:ea typeface="等线" panose="02010600030101010101" pitchFamily="2" charset="-122"/>
              </a:rPr>
              <a:t>    char sex;</a:t>
            </a:r>
          </a:p>
          <a:p>
            <a:pPr marL="0" lvl="0" indent="0" algn="just" eaLnBrk="1" hangingPunct="1">
              <a:lnSpc>
                <a:spcPct val="85000"/>
              </a:lnSpc>
              <a:spcBef>
                <a:spcPct val="0"/>
              </a:spcBef>
              <a:buNone/>
            </a:pPr>
            <a:r>
              <a:rPr lang="en-US" altLang="zh-CN" sz="2400" dirty="0">
                <a:solidFill>
                  <a:srgbClr val="000000"/>
                </a:solidFill>
                <a:latin typeface="等线" panose="02010600030101010101" pitchFamily="2" charset="-122"/>
                <a:ea typeface="等线" panose="02010600030101010101" pitchFamily="2" charset="-122"/>
              </a:rPr>
              <a:t>    float wage; </a:t>
            </a:r>
          </a:p>
          <a:p>
            <a:pPr marL="0" lvl="0" indent="0" algn="just" eaLnBrk="1" hangingPunct="1">
              <a:lnSpc>
                <a:spcPct val="85000"/>
              </a:lnSpc>
              <a:spcBef>
                <a:spcPct val="0"/>
              </a:spcBef>
              <a:buNone/>
            </a:pPr>
            <a:r>
              <a:rPr lang="en-US" altLang="zh-CN" sz="2400" dirty="0">
                <a:solidFill>
                  <a:srgbClr val="000000"/>
                </a:solidFill>
                <a:latin typeface="等线" panose="02010600030101010101" pitchFamily="2" charset="-122"/>
                <a:ea typeface="等线" panose="02010600030101010101" pitchFamily="2" charset="-122"/>
              </a:rPr>
              <a:t> public:</a:t>
            </a:r>
          </a:p>
          <a:p>
            <a:pPr marL="0" lvl="0" indent="0" algn="just" eaLnBrk="1" hangingPunct="1">
              <a:lnSpc>
                <a:spcPct val="85000"/>
              </a:lnSpc>
              <a:spcBef>
                <a:spcPct val="0"/>
              </a:spcBef>
              <a:buNone/>
            </a:pPr>
            <a:r>
              <a:rPr lang="en-US" altLang="zh-CN" sz="2400" dirty="0">
                <a:solidFill>
                  <a:srgbClr val="000000"/>
                </a:solidFill>
                <a:latin typeface="等线" panose="02010600030101010101" pitchFamily="2" charset="-122"/>
                <a:ea typeface="等线" panose="02010600030101010101" pitchFamily="2" charset="-122"/>
              </a:rPr>
              <a:t>    void display();</a:t>
            </a:r>
          </a:p>
          <a:p>
            <a:pPr marL="0" lvl="0" indent="0" algn="just" eaLnBrk="1" hangingPunct="1">
              <a:lnSpc>
                <a:spcPct val="85000"/>
              </a:lnSpc>
              <a:spcBef>
                <a:spcPct val="0"/>
              </a:spcBef>
              <a:buNone/>
            </a:pPr>
            <a:r>
              <a:rPr lang="en-US" altLang="zh-CN" sz="2400" dirty="0">
                <a:solidFill>
                  <a:srgbClr val="000000"/>
                </a:solidFill>
                <a:latin typeface="等线" panose="02010600030101010101" pitchFamily="2" charset="-122"/>
                <a:ea typeface="等线" panose="02010600030101010101" pitchFamily="2" charset="-122"/>
              </a:rPr>
              <a:t>   </a:t>
            </a:r>
            <a:r>
              <a:rPr lang="en-US" altLang="zh-CN" sz="2400" dirty="0" smtClean="0">
                <a:solidFill>
                  <a:srgbClr val="000000"/>
                </a:solidFill>
                <a:latin typeface="等线" panose="02010600030101010101" pitchFamily="2" charset="-122"/>
                <a:ea typeface="等线" panose="02010600030101010101" pitchFamily="2" charset="-122"/>
              </a:rPr>
              <a:t> void </a:t>
            </a:r>
            <a:r>
              <a:rPr lang="en-US" altLang="zh-CN" sz="2400" dirty="0">
                <a:solidFill>
                  <a:srgbClr val="000000"/>
                </a:solidFill>
                <a:latin typeface="等线" panose="02010600030101010101" pitchFamily="2" charset="-122"/>
                <a:ea typeface="等线" panose="02010600030101010101" pitchFamily="2" charset="-122"/>
              </a:rPr>
              <a:t>set(char *n,char s,float w)</a:t>
            </a:r>
            <a:r>
              <a:rPr lang="zh-CN" altLang="en-US" sz="2400" dirty="0">
                <a:solidFill>
                  <a:srgbClr val="000000"/>
                </a:solidFill>
                <a:latin typeface="等线" panose="02010600030101010101" pitchFamily="2" charset="-122"/>
                <a:ea typeface="等线" panose="02010600030101010101" pitchFamily="2" charset="-122"/>
              </a:rPr>
              <a:t>；</a:t>
            </a:r>
          </a:p>
          <a:p>
            <a:pPr marL="0" lvl="0" indent="0" algn="just" eaLnBrk="1" hangingPunct="1">
              <a:lnSpc>
                <a:spcPct val="85000"/>
              </a:lnSpc>
              <a:spcBef>
                <a:spcPct val="0"/>
              </a:spcBef>
              <a:buNone/>
            </a:pPr>
            <a:r>
              <a:rPr lang="en-US" altLang="zh-CN" sz="2400" dirty="0">
                <a:solidFill>
                  <a:srgbClr val="000000"/>
                </a:solidFill>
                <a:latin typeface="等线" panose="02010600030101010101" pitchFamily="2" charset="-122"/>
                <a:ea typeface="等线" panose="02010600030101010101" pitchFamily="2" charset="-122"/>
              </a:rPr>
              <a:t>};</a:t>
            </a:r>
          </a:p>
        </p:txBody>
      </p:sp>
      <p:sp>
        <p:nvSpPr>
          <p:cNvPr id="9221" name="Text Box 118" descr="蓝色砂纸"/>
          <p:cNvSpPr txBox="1"/>
          <p:nvPr/>
        </p:nvSpPr>
        <p:spPr>
          <a:xfrm>
            <a:off x="5015880" y="3429000"/>
            <a:ext cx="7026660" cy="3416320"/>
          </a:xfrm>
          <a:prstGeom prst="rect">
            <a:avLst/>
          </a:prstGeom>
          <a:noFill/>
          <a:ln w="12700">
            <a:solidFill>
              <a:srgbClr val="C00000"/>
            </a:solid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lnSpc>
                <a:spcPct val="90000"/>
              </a:lnSpc>
              <a:spcBef>
                <a:spcPct val="0"/>
              </a:spcBef>
              <a:buNone/>
            </a:pPr>
            <a:r>
              <a:rPr lang="en-US" altLang="zh-CN" sz="2400" dirty="0">
                <a:solidFill>
                  <a:srgbClr val="000000"/>
                </a:solidFill>
                <a:latin typeface="等线" panose="02010600030101010101" pitchFamily="2" charset="-122"/>
                <a:ea typeface="等线" panose="02010600030101010101" pitchFamily="2" charset="-122"/>
              </a:rPr>
              <a:t>void </a:t>
            </a:r>
            <a:r>
              <a:rPr lang="en-US" altLang="zh-CN" sz="2400" dirty="0" smtClean="0">
                <a:solidFill>
                  <a:srgbClr val="000000"/>
                </a:solidFill>
                <a:latin typeface="等线" panose="02010600030101010101" pitchFamily="2" charset="-122"/>
                <a:ea typeface="等线" panose="02010600030101010101" pitchFamily="2" charset="-122"/>
              </a:rPr>
              <a:t>Staff </a:t>
            </a:r>
            <a:r>
              <a:rPr lang="en-US" altLang="zh-CN" sz="2400" b="1" dirty="0" smtClean="0">
                <a:solidFill>
                  <a:srgbClr val="C00000"/>
                </a:solidFill>
                <a:latin typeface="等线" panose="02010600030101010101" pitchFamily="2" charset="-122"/>
                <a:ea typeface="等线" panose="02010600030101010101" pitchFamily="2" charset="-122"/>
              </a:rPr>
              <a:t>:: </a:t>
            </a:r>
            <a:r>
              <a:rPr lang="en-US" altLang="zh-CN" sz="2400" dirty="0" smtClean="0">
                <a:solidFill>
                  <a:srgbClr val="000000"/>
                </a:solidFill>
                <a:latin typeface="等线" panose="02010600030101010101" pitchFamily="2" charset="-122"/>
                <a:ea typeface="等线" panose="02010600030101010101" pitchFamily="2" charset="-122"/>
              </a:rPr>
              <a:t>display</a:t>
            </a:r>
            <a:r>
              <a:rPr lang="en-US" altLang="zh-CN" sz="2400" dirty="0">
                <a:solidFill>
                  <a:srgbClr val="000000"/>
                </a:solidFill>
                <a:latin typeface="等线" panose="02010600030101010101" pitchFamily="2" charset="-122"/>
                <a:ea typeface="等线" panose="02010600030101010101" pitchFamily="2" charset="-122"/>
              </a:rPr>
              <a:t>()</a:t>
            </a:r>
          </a:p>
          <a:p>
            <a:pPr marL="0" lvl="0" indent="0" algn="just" eaLnBrk="1" hangingPunct="1">
              <a:lnSpc>
                <a:spcPct val="90000"/>
              </a:lnSpc>
              <a:spcBef>
                <a:spcPct val="0"/>
              </a:spcBef>
              <a:buNone/>
            </a:pPr>
            <a:r>
              <a:rPr lang="en-US" altLang="zh-CN" sz="2400" dirty="0" smtClean="0">
                <a:solidFill>
                  <a:srgbClr val="000000"/>
                </a:solidFill>
                <a:latin typeface="等线" panose="02010600030101010101" pitchFamily="2" charset="-122"/>
                <a:ea typeface="等线" panose="02010600030101010101" pitchFamily="2" charset="-122"/>
              </a:rPr>
              <a:t>{</a:t>
            </a:r>
          </a:p>
          <a:p>
            <a:pPr marL="0" lvl="0" indent="0" algn="just" eaLnBrk="1" hangingPunct="1">
              <a:lnSpc>
                <a:spcPct val="90000"/>
              </a:lnSpc>
              <a:spcBef>
                <a:spcPct val="0"/>
              </a:spcBef>
              <a:buNone/>
            </a:pPr>
            <a:r>
              <a:rPr lang="en-US" altLang="zh-CN" sz="2400" dirty="0">
                <a:solidFill>
                  <a:srgbClr val="000000"/>
                </a:solidFill>
                <a:latin typeface="等线" panose="02010600030101010101" pitchFamily="2" charset="-122"/>
                <a:ea typeface="等线" panose="02010600030101010101" pitchFamily="2" charset="-122"/>
              </a:rPr>
              <a:t> </a:t>
            </a:r>
            <a:r>
              <a:rPr lang="en-US" altLang="zh-CN" sz="2400" dirty="0" smtClean="0">
                <a:solidFill>
                  <a:srgbClr val="000000"/>
                </a:solidFill>
                <a:latin typeface="等线" panose="02010600030101010101" pitchFamily="2" charset="-122"/>
                <a:ea typeface="等线" panose="02010600030101010101" pitchFamily="2" charset="-122"/>
              </a:rPr>
              <a:t> </a:t>
            </a:r>
            <a:r>
              <a:rPr lang="en-US" altLang="zh-CN" sz="2400" dirty="0" err="1" smtClean="0">
                <a:solidFill>
                  <a:srgbClr val="000000"/>
                </a:solidFill>
                <a:latin typeface="等线" panose="02010600030101010101" pitchFamily="2" charset="-122"/>
                <a:ea typeface="等线" panose="02010600030101010101" pitchFamily="2" charset="-122"/>
              </a:rPr>
              <a:t>cout</a:t>
            </a:r>
            <a:r>
              <a:rPr lang="en-US" altLang="zh-CN" sz="2400" dirty="0">
                <a:solidFill>
                  <a:srgbClr val="000000"/>
                </a:solidFill>
                <a:latin typeface="等线" panose="02010600030101010101" pitchFamily="2" charset="-122"/>
                <a:ea typeface="等线" panose="02010600030101010101" pitchFamily="2" charset="-122"/>
              </a:rPr>
              <a:t>&lt;&lt;name&lt;&lt;":"&lt;&lt;sex</a:t>
            </a:r>
            <a:r>
              <a:rPr lang="en-US" altLang="zh-CN" sz="2400" dirty="0" smtClean="0">
                <a:solidFill>
                  <a:srgbClr val="000000"/>
                </a:solidFill>
                <a:latin typeface="等线" panose="02010600030101010101" pitchFamily="2" charset="-122"/>
                <a:ea typeface="等线" panose="02010600030101010101" pitchFamily="2" charset="-122"/>
              </a:rPr>
              <a:t>&lt;&lt;","&lt;&lt;  </a:t>
            </a:r>
            <a:r>
              <a:rPr lang="en-US" altLang="zh-CN" sz="2400" dirty="0">
                <a:solidFill>
                  <a:srgbClr val="000000"/>
                </a:solidFill>
                <a:latin typeface="等线" panose="02010600030101010101" pitchFamily="2" charset="-122"/>
                <a:ea typeface="等线" panose="02010600030101010101" pitchFamily="2" charset="-122"/>
              </a:rPr>
              <a:t>wage&lt;&lt;endl;</a:t>
            </a:r>
          </a:p>
          <a:p>
            <a:pPr marL="0" lvl="0" indent="0" algn="just" eaLnBrk="1" hangingPunct="1">
              <a:lnSpc>
                <a:spcPct val="90000"/>
              </a:lnSpc>
              <a:spcBef>
                <a:spcPct val="0"/>
              </a:spcBef>
              <a:buNone/>
            </a:pPr>
            <a:r>
              <a:rPr lang="en-US" altLang="zh-CN" sz="2400" dirty="0">
                <a:solidFill>
                  <a:srgbClr val="000000"/>
                </a:solidFill>
                <a:latin typeface="等线" panose="02010600030101010101" pitchFamily="2" charset="-122"/>
                <a:ea typeface="等线" panose="02010600030101010101" pitchFamily="2" charset="-122"/>
              </a:rPr>
              <a:t>}</a:t>
            </a:r>
          </a:p>
          <a:p>
            <a:pPr marL="0" lvl="0" indent="0" algn="just" eaLnBrk="1" hangingPunct="1">
              <a:lnSpc>
                <a:spcPct val="90000"/>
              </a:lnSpc>
              <a:spcBef>
                <a:spcPct val="0"/>
              </a:spcBef>
              <a:buNone/>
            </a:pPr>
            <a:r>
              <a:rPr lang="en-US" altLang="zh-CN" sz="2400" dirty="0">
                <a:solidFill>
                  <a:srgbClr val="000000"/>
                </a:solidFill>
                <a:latin typeface="等线" panose="02010600030101010101" pitchFamily="2" charset="-122"/>
                <a:ea typeface="等线" panose="02010600030101010101" pitchFamily="2" charset="-122"/>
              </a:rPr>
              <a:t>void Staff</a:t>
            </a:r>
            <a:r>
              <a:rPr lang="en-US" altLang="zh-CN" sz="2400" b="1" dirty="0">
                <a:solidFill>
                  <a:srgbClr val="C00000"/>
                </a:solidFill>
                <a:latin typeface="等线" panose="02010600030101010101" pitchFamily="2" charset="-122"/>
                <a:ea typeface="等线" panose="02010600030101010101" pitchFamily="2" charset="-122"/>
              </a:rPr>
              <a:t>::</a:t>
            </a:r>
            <a:r>
              <a:rPr lang="en-US" altLang="zh-CN" sz="2400" dirty="0">
                <a:solidFill>
                  <a:srgbClr val="000000"/>
                </a:solidFill>
                <a:latin typeface="等线" panose="02010600030101010101" pitchFamily="2" charset="-122"/>
                <a:ea typeface="等线" panose="02010600030101010101" pitchFamily="2" charset="-122"/>
              </a:rPr>
              <a:t>set(char *n,char s,float w)</a:t>
            </a:r>
          </a:p>
          <a:p>
            <a:pPr marL="0" lvl="0" indent="0" algn="just" eaLnBrk="1" hangingPunct="1">
              <a:lnSpc>
                <a:spcPct val="90000"/>
              </a:lnSpc>
              <a:spcBef>
                <a:spcPct val="0"/>
              </a:spcBef>
              <a:buNone/>
            </a:pPr>
            <a:r>
              <a:rPr lang="en-US" altLang="zh-CN" sz="2400" dirty="0" smtClean="0">
                <a:solidFill>
                  <a:srgbClr val="000000"/>
                </a:solidFill>
                <a:latin typeface="等线" panose="02010600030101010101" pitchFamily="2" charset="-122"/>
                <a:ea typeface="等线" panose="02010600030101010101" pitchFamily="2" charset="-122"/>
              </a:rPr>
              <a:t>{ </a:t>
            </a:r>
          </a:p>
          <a:p>
            <a:pPr marL="0" lvl="0" indent="0" algn="just" eaLnBrk="1" hangingPunct="1">
              <a:lnSpc>
                <a:spcPct val="90000"/>
              </a:lnSpc>
              <a:spcBef>
                <a:spcPct val="0"/>
              </a:spcBef>
              <a:buNone/>
            </a:pPr>
            <a:r>
              <a:rPr lang="en-US" altLang="zh-CN" sz="2400" dirty="0">
                <a:solidFill>
                  <a:srgbClr val="000000"/>
                </a:solidFill>
                <a:latin typeface="等线" panose="02010600030101010101" pitchFamily="2" charset="-122"/>
                <a:ea typeface="等线" panose="02010600030101010101" pitchFamily="2" charset="-122"/>
              </a:rPr>
              <a:t> </a:t>
            </a:r>
            <a:r>
              <a:rPr lang="en-US" altLang="zh-CN" sz="2400" dirty="0" smtClean="0">
                <a:solidFill>
                  <a:srgbClr val="000000"/>
                </a:solidFill>
                <a:latin typeface="等线" panose="02010600030101010101" pitchFamily="2" charset="-122"/>
                <a:ea typeface="等线" panose="02010600030101010101" pitchFamily="2" charset="-122"/>
              </a:rPr>
              <a:t>  </a:t>
            </a:r>
            <a:r>
              <a:rPr lang="en-US" altLang="zh-CN" sz="2400" dirty="0" err="1" smtClean="0">
                <a:solidFill>
                  <a:srgbClr val="000000"/>
                </a:solidFill>
                <a:latin typeface="等线" panose="02010600030101010101" pitchFamily="2" charset="-122"/>
                <a:ea typeface="等线" panose="02010600030101010101" pitchFamily="2" charset="-122"/>
              </a:rPr>
              <a:t>strcpy</a:t>
            </a:r>
            <a:r>
              <a:rPr lang="en-US" altLang="zh-CN" sz="2400" dirty="0" smtClean="0">
                <a:solidFill>
                  <a:srgbClr val="000000"/>
                </a:solidFill>
                <a:latin typeface="等线" panose="02010600030101010101" pitchFamily="2" charset="-122"/>
                <a:ea typeface="等线" panose="02010600030101010101" pitchFamily="2" charset="-122"/>
              </a:rPr>
              <a:t>(</a:t>
            </a:r>
            <a:r>
              <a:rPr lang="en-US" altLang="zh-CN" sz="2400" dirty="0" err="1" smtClean="0">
                <a:solidFill>
                  <a:srgbClr val="000000"/>
                </a:solidFill>
                <a:latin typeface="等线" panose="02010600030101010101" pitchFamily="2" charset="-122"/>
                <a:ea typeface="等线" panose="02010600030101010101" pitchFamily="2" charset="-122"/>
              </a:rPr>
              <a:t>name,n</a:t>
            </a:r>
            <a:r>
              <a:rPr lang="en-US" altLang="zh-CN" sz="2400" dirty="0">
                <a:solidFill>
                  <a:srgbClr val="000000"/>
                </a:solidFill>
                <a:latin typeface="等线" panose="02010600030101010101" pitchFamily="2" charset="-122"/>
                <a:ea typeface="等线" panose="02010600030101010101" pitchFamily="2" charset="-122"/>
              </a:rPr>
              <a:t>);</a:t>
            </a:r>
          </a:p>
          <a:p>
            <a:pPr marL="0" lvl="0" indent="0" algn="just" eaLnBrk="1" hangingPunct="1">
              <a:lnSpc>
                <a:spcPct val="90000"/>
              </a:lnSpc>
              <a:spcBef>
                <a:spcPct val="0"/>
              </a:spcBef>
              <a:buNone/>
            </a:pPr>
            <a:r>
              <a:rPr lang="en-US" altLang="zh-CN" sz="2400" dirty="0">
                <a:solidFill>
                  <a:srgbClr val="000000"/>
                </a:solidFill>
                <a:latin typeface="等线" panose="02010600030101010101" pitchFamily="2" charset="-122"/>
                <a:ea typeface="等线" panose="02010600030101010101" pitchFamily="2" charset="-122"/>
              </a:rPr>
              <a:t> </a:t>
            </a:r>
            <a:r>
              <a:rPr lang="en-US" altLang="zh-CN" sz="2400" dirty="0" smtClean="0">
                <a:solidFill>
                  <a:srgbClr val="000000"/>
                </a:solidFill>
                <a:latin typeface="等线" panose="02010600030101010101" pitchFamily="2" charset="-122"/>
                <a:ea typeface="等线" panose="02010600030101010101" pitchFamily="2" charset="-122"/>
              </a:rPr>
              <a:t>  sex=s</a:t>
            </a:r>
            <a:r>
              <a:rPr lang="en-US" altLang="zh-CN" sz="2400" dirty="0">
                <a:solidFill>
                  <a:srgbClr val="000000"/>
                </a:solidFill>
                <a:latin typeface="等线" panose="02010600030101010101" pitchFamily="2" charset="-122"/>
                <a:ea typeface="等线" panose="02010600030101010101" pitchFamily="2" charset="-122"/>
              </a:rPr>
              <a:t>;</a:t>
            </a:r>
          </a:p>
          <a:p>
            <a:pPr marL="0" lvl="0" indent="0" algn="just" eaLnBrk="1" hangingPunct="1">
              <a:lnSpc>
                <a:spcPct val="90000"/>
              </a:lnSpc>
              <a:spcBef>
                <a:spcPct val="0"/>
              </a:spcBef>
              <a:buNone/>
            </a:pPr>
            <a:r>
              <a:rPr lang="en-US" altLang="zh-CN" sz="2400" dirty="0">
                <a:solidFill>
                  <a:srgbClr val="000000"/>
                </a:solidFill>
                <a:latin typeface="等线" panose="02010600030101010101" pitchFamily="2" charset="-122"/>
                <a:ea typeface="等线" panose="02010600030101010101" pitchFamily="2" charset="-122"/>
              </a:rPr>
              <a:t> </a:t>
            </a:r>
            <a:r>
              <a:rPr lang="en-US" altLang="zh-CN" sz="2400" dirty="0" smtClean="0">
                <a:solidFill>
                  <a:srgbClr val="000000"/>
                </a:solidFill>
                <a:latin typeface="等线" panose="02010600030101010101" pitchFamily="2" charset="-122"/>
                <a:ea typeface="等线" panose="02010600030101010101" pitchFamily="2" charset="-122"/>
              </a:rPr>
              <a:t>  wage=w</a:t>
            </a:r>
            <a:r>
              <a:rPr lang="en-US" altLang="zh-CN" sz="2400" dirty="0">
                <a:solidFill>
                  <a:srgbClr val="000000"/>
                </a:solidFill>
                <a:latin typeface="等线" panose="02010600030101010101" pitchFamily="2" charset="-122"/>
                <a:ea typeface="等线" panose="02010600030101010101" pitchFamily="2" charset="-122"/>
              </a:rPr>
              <a:t>;</a:t>
            </a:r>
          </a:p>
          <a:p>
            <a:pPr marL="0" lvl="0" indent="0" algn="just" eaLnBrk="1" hangingPunct="1">
              <a:lnSpc>
                <a:spcPct val="90000"/>
              </a:lnSpc>
              <a:spcBef>
                <a:spcPct val="0"/>
              </a:spcBef>
              <a:buNone/>
            </a:pPr>
            <a:r>
              <a:rPr lang="en-US" altLang="zh-CN" sz="2400" dirty="0">
                <a:solidFill>
                  <a:srgbClr val="000000"/>
                </a:solidFill>
                <a:latin typeface="等线" panose="02010600030101010101" pitchFamily="2" charset="-122"/>
                <a:ea typeface="等线" panose="02010600030101010101" pitchFamily="2" charset="-122"/>
              </a:rPr>
              <a:t>}</a:t>
            </a:r>
          </a:p>
        </p:txBody>
      </p:sp>
      <p:sp>
        <p:nvSpPr>
          <p:cNvPr id="67" name="云形标注 66"/>
          <p:cNvSpPr/>
          <p:nvPr/>
        </p:nvSpPr>
        <p:spPr bwMode="auto">
          <a:xfrm>
            <a:off x="2497420" y="4509120"/>
            <a:ext cx="2230428" cy="431960"/>
          </a:xfrm>
          <a:prstGeom prst="cloudCallout">
            <a:avLst>
              <a:gd name="adj1" fmla="val -71918"/>
              <a:gd name="adj2" fmla="val 94261"/>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algn="ctr" eaLnBrk="1" hangingPunct="1"/>
            <a:r>
              <a:rPr kumimoji="1" lang="zh-CN" altLang="en-US" sz="2000" b="0" dirty="0">
                <a:solidFill>
                  <a:srgbClr val="000000"/>
                </a:solidFill>
                <a:latin typeface="等线" panose="02010600030101010101" pitchFamily="2" charset="-122"/>
                <a:ea typeface="等线" panose="02010600030101010101" pitchFamily="2" charset="-122"/>
              </a:rPr>
              <a:t>说明</a:t>
            </a:r>
            <a:r>
              <a:rPr kumimoji="1" lang="zh-CN" altLang="en-US" sz="2000" b="0" dirty="0" smtClean="0">
                <a:solidFill>
                  <a:srgbClr val="000000"/>
                </a:solidFill>
                <a:latin typeface="等线" panose="02010600030101010101" pitchFamily="2" charset="-122"/>
                <a:ea typeface="等线" panose="02010600030101010101" pitchFamily="2" charset="-122"/>
              </a:rPr>
              <a:t>部分</a:t>
            </a:r>
            <a:endParaRPr kumimoji="1" lang="zh-CN" altLang="en-US" sz="2000" b="0" dirty="0">
              <a:solidFill>
                <a:srgbClr val="000000"/>
              </a:solidFill>
              <a:latin typeface="等线" panose="02010600030101010101" pitchFamily="2" charset="-122"/>
              <a:ea typeface="等线" panose="02010600030101010101" pitchFamily="2" charset="-122"/>
            </a:endParaRPr>
          </a:p>
        </p:txBody>
      </p:sp>
      <p:sp>
        <p:nvSpPr>
          <p:cNvPr id="68" name="云形标注 67"/>
          <p:cNvSpPr/>
          <p:nvPr/>
        </p:nvSpPr>
        <p:spPr bwMode="auto">
          <a:xfrm>
            <a:off x="9264352" y="2608365"/>
            <a:ext cx="2230428" cy="431960"/>
          </a:xfrm>
          <a:prstGeom prst="cloudCallout">
            <a:avLst>
              <a:gd name="adj1" fmla="val -79297"/>
              <a:gd name="adj2" fmla="val 282662"/>
            </a:avLst>
          </a:prstGeom>
          <a:solidFill>
            <a:srgbClr val="CCFFFF"/>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lstStyle/>
          <a:p>
            <a:pPr algn="ctr" eaLnBrk="1" hangingPunct="1"/>
            <a:r>
              <a:rPr kumimoji="1" lang="zh-CN" altLang="en-US" sz="2000" b="0" dirty="0" smtClean="0">
                <a:solidFill>
                  <a:srgbClr val="000000"/>
                </a:solidFill>
                <a:latin typeface="等线" panose="02010600030101010101" pitchFamily="2" charset="-122"/>
                <a:ea typeface="等线" panose="02010600030101010101" pitchFamily="2" charset="-122"/>
              </a:rPr>
              <a:t>实现部分</a:t>
            </a:r>
            <a:endParaRPr kumimoji="1" lang="zh-CN" altLang="en-US" sz="2000" b="0" dirty="0">
              <a:solidFill>
                <a:srgbClr val="000000"/>
              </a:solidFill>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ppt_x"/>
                                          </p:val>
                                        </p:tav>
                                        <p:tav tm="100000">
                                          <p:val>
                                            <p:strVal val="#ppt_x"/>
                                          </p:val>
                                        </p:tav>
                                      </p:tavLst>
                                    </p:anim>
                                    <p:anim calcmode="lin" valueType="num">
                                      <p:cBhvr additive="base">
                                        <p:cTn id="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8"/>
                                        </p:tgtEl>
                                        <p:attrNameLst>
                                          <p:attrName>style.visibility</p:attrName>
                                        </p:attrNameLst>
                                      </p:cBhvr>
                                      <p:to>
                                        <p:strVal val="visible"/>
                                      </p:to>
                                    </p:set>
                                    <p:anim calcmode="lin" valueType="num">
                                      <p:cBhvr additive="base">
                                        <p:cTn id="13" dur="500" fill="hold"/>
                                        <p:tgtEl>
                                          <p:spTgt spid="68"/>
                                        </p:tgtEl>
                                        <p:attrNameLst>
                                          <p:attrName>ppt_x</p:attrName>
                                        </p:attrNameLst>
                                      </p:cBhvr>
                                      <p:tavLst>
                                        <p:tav tm="0">
                                          <p:val>
                                            <p:strVal val="#ppt_x"/>
                                          </p:val>
                                        </p:tav>
                                        <p:tav tm="100000">
                                          <p:val>
                                            <p:strVal val="#ppt_x"/>
                                          </p:val>
                                        </p:tav>
                                      </p:tavLst>
                                    </p:anim>
                                    <p:anim calcmode="lin" valueType="num">
                                      <p:cBhvr additive="base">
                                        <p:cTn id="14"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21">
                                            <p:txEl>
                                              <p:pRg st="0" end="0"/>
                                            </p:txEl>
                                          </p:spTgt>
                                        </p:tgtEl>
                                        <p:attrNameLst>
                                          <p:attrName>style.visibility</p:attrName>
                                        </p:attrNameLst>
                                      </p:cBhvr>
                                      <p:to>
                                        <p:strVal val="visible"/>
                                      </p:to>
                                    </p:set>
                                    <p:anim calcmode="lin" valueType="num">
                                      <p:cBhvr additive="base">
                                        <p:cTn id="19" dur="500" fill="hold"/>
                                        <p:tgtEl>
                                          <p:spTgt spid="9221">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221">
                                            <p:txEl>
                                              <p:pRg st="4" end="4"/>
                                            </p:txEl>
                                          </p:spTgt>
                                        </p:tgtEl>
                                        <p:attrNameLst>
                                          <p:attrName>style.visibility</p:attrName>
                                        </p:attrNameLst>
                                      </p:cBhvr>
                                      <p:to>
                                        <p:strVal val="visible"/>
                                      </p:to>
                                    </p:set>
                                    <p:anim calcmode="lin" valueType="num">
                                      <p:cBhvr additive="base">
                                        <p:cTn id="25" dur="500" fill="hold"/>
                                        <p:tgtEl>
                                          <p:spTgt spid="922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2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Lst>
  </p:timing>
</p:sld>
</file>

<file path=ppt/theme/theme1.xml><?xml version="1.0" encoding="utf-8"?>
<a:theme xmlns:a="http://schemas.openxmlformats.org/drawingml/2006/main" name="默认设计模板">
  <a:themeElements>
    <a:clrScheme name="">
      <a:dk1>
        <a:srgbClr val="808080"/>
      </a:dk1>
      <a:lt1>
        <a:srgbClr val="FFFFFF"/>
      </a:lt1>
      <a:dk2>
        <a:srgbClr val="003366"/>
      </a:dk2>
      <a:lt2>
        <a:srgbClr val="FFFF00"/>
      </a:lt2>
      <a:accent1>
        <a:srgbClr val="00CC99"/>
      </a:accent1>
      <a:accent2>
        <a:srgbClr val="3333CC"/>
      </a:accent2>
      <a:accent3>
        <a:srgbClr val="AAADB8"/>
      </a:accent3>
      <a:accent4>
        <a:srgbClr val="DADADA"/>
      </a:accent4>
      <a:accent5>
        <a:srgbClr val="AAE2CA"/>
      </a:accent5>
      <a:accent6>
        <a:srgbClr val="2D2DB9"/>
      </a:accent6>
      <a:hlink>
        <a:srgbClr val="FFFF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5714</TotalTime>
  <Words>5569</Words>
  <Application>Microsoft Office PowerPoint</Application>
  <PresentationFormat>宽屏</PresentationFormat>
  <Paragraphs>1136</Paragraphs>
  <Slides>54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54</vt:i4>
      </vt:variant>
    </vt:vector>
  </HeadingPairs>
  <TitlesOfParts>
    <vt:vector size="63" baseType="lpstr">
      <vt:lpstr>等线</vt:lpstr>
      <vt:lpstr>华文新魏</vt:lpstr>
      <vt:lpstr>楷体</vt:lpstr>
      <vt:lpstr>宋体</vt:lpstr>
      <vt:lpstr>新宋体</vt:lpstr>
      <vt:lpstr>Arial</vt:lpstr>
      <vt:lpstr>Times New Roman</vt:lpstr>
      <vt:lpstr>Wingdings</vt:lpstr>
      <vt:lpstr>默认设计模板</vt:lpstr>
      <vt:lpstr>第9章  面向对象程序设计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9.4.1 函数重载 一组参数(个数或类型)不同的函数共用一个函数名。 [例9.13]求不同类型数据的绝对值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xulanlan</dc:creator>
  <cp:lastModifiedBy>Tianyz99</cp:lastModifiedBy>
  <cp:revision>411</cp:revision>
  <dcterms:created xsi:type="dcterms:W3CDTF">2000-08-15T05:34:00Z</dcterms:created>
  <dcterms:modified xsi:type="dcterms:W3CDTF">2024-06-09T02:58:25Z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D3D97553CE5C47C38B77CF1D3C04C85D</vt:lpwstr>
  </property>
  <property fmtid="{D5CDD505-2E9C-101B-9397-08002B2CF9AE}" pid="3" name="KSOProductBuildVer">
    <vt:lpwstr>2052-11.1.0.11636</vt:lpwstr>
  </property>
  <property fmtid="{D5CDD505-2E9C-101B-9397-08002B2CF9AE}" pid="4" name="commondata">
    <vt:lpwstr>eyJoZGlkIjoiNTk2NmM0YWFmMmQ1YWYxOGE0OTgzNTVmMzAwYTA2ZjYifQ==</vt:lpwstr>
  </property>
</Properties>
</file>