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2"/>
  </p:notesMasterIdLst>
  <p:sldIdLst>
    <p:sldId id="434" r:id="rId2"/>
    <p:sldId id="441" r:id="rId3"/>
    <p:sldId id="423" r:id="rId4"/>
    <p:sldId id="442" r:id="rId5"/>
    <p:sldId id="435" r:id="rId6"/>
    <p:sldId id="436" r:id="rId7"/>
    <p:sldId id="437" r:id="rId8"/>
    <p:sldId id="438" r:id="rId9"/>
    <p:sldId id="439" r:id="rId10"/>
    <p:sldId id="440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0066"/>
    <a:srgbClr val="FFFF99"/>
    <a:srgbClr val="00FFFF"/>
    <a:srgbClr val="660066"/>
    <a:srgbClr val="0066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35" autoAdjust="0"/>
  </p:normalViewPr>
  <p:slideViewPr>
    <p:cSldViewPr>
      <p:cViewPr varScale="1">
        <p:scale>
          <a:sx n="84" d="100"/>
          <a:sy n="84" d="100"/>
        </p:scale>
        <p:origin x="142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6F6751D-4F37-4C7D-B02C-BD85FA594BC7}" type="datetimeFigureOut">
              <a:rPr lang="zh-CN" altLang="en-US"/>
              <a:pPr>
                <a:defRPr/>
              </a:pPr>
              <a:t>2024/9/3</a:t>
            </a:fld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4AF6E8E-B179-4F5A-AD71-62BA0588B3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994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3006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006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2C99C-1D8D-4A97-BE02-536EEF0FD4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7B7B1-B456-4DB3-8219-37E5E88587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C7146-5FAB-450F-84F9-A29D20DDD5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544EA-2172-4F0B-AC8D-EC607DD998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42413-7AE0-4AF4-B40A-DCFDD8B8C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D0CEF-DF80-44B9-8CBE-E05131133A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29938-21E8-4669-B690-D841C77392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E556F-0D78-478D-9718-E75339B1F8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FC2E0-A658-4C9E-B2C3-AC04FA2C02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7AEC3-8B63-4B24-82A6-4B5A2DD03E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FEE4A-6ADB-4572-9F56-4D6CCCBD12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EA605-84B0-4B9B-B516-7B913321CF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00455-27CE-4F51-ACF8-001AE9B5BB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E9229-4BBC-45FB-BB8E-7A2F625627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28052-A0B9-4177-ABA7-796C7D4BB0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ea typeface="宋体" charset="-122"/>
              </a:defRPr>
            </a:lvl1pPr>
          </a:lstStyle>
          <a:p>
            <a:pPr>
              <a:defRPr/>
            </a:pPr>
            <a:fld id="{6FA1BC36-02FA-463B-9AE4-6D00D3F8E2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904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032" name="图片 16" descr="tt.jpg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8150225" y="0"/>
            <a:ext cx="99377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50" r:id="rId2"/>
    <p:sldLayoutId id="2147484351" r:id="rId3"/>
    <p:sldLayoutId id="2147484352" r:id="rId4"/>
    <p:sldLayoutId id="2147484353" r:id="rId5"/>
    <p:sldLayoutId id="2147484354" r:id="rId6"/>
    <p:sldLayoutId id="2147484355" r:id="rId7"/>
    <p:sldLayoutId id="2147484356" r:id="rId8"/>
    <p:sldLayoutId id="2147484357" r:id="rId9"/>
    <p:sldLayoutId id="2147484358" r:id="rId10"/>
    <p:sldLayoutId id="2147484359" r:id="rId11"/>
    <p:sldLayoutId id="2147484360" r:id="rId12"/>
    <p:sldLayoutId id="2147484361" r:id="rId13"/>
    <p:sldLayoutId id="2147484362" r:id="rId14"/>
    <p:sldLayoutId id="2147484363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 b="1">
          <a:solidFill>
            <a:schemeClr val="tx1"/>
          </a:solidFill>
          <a:latin typeface="+mn-lt"/>
          <a:ea typeface="黑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黑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800" b="1">
          <a:solidFill>
            <a:schemeClr val="tx1"/>
          </a:solidFill>
          <a:latin typeface="+mn-lt"/>
          <a:ea typeface="黑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800" b="1">
          <a:solidFill>
            <a:schemeClr val="tx1"/>
          </a:solidFill>
          <a:latin typeface="+mn-lt"/>
          <a:ea typeface="黑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</a:rPr>
              <a:t>Small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FF00"/>
                </a:solidFill>
              </a:rPr>
              <a:t>Online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Course</a:t>
            </a:r>
          </a:p>
          <a:p>
            <a:r>
              <a:rPr lang="zh-CN" altLang="en-US" b="0" dirty="0"/>
              <a:t>小规模限制性在线课程</a:t>
            </a:r>
            <a:endParaRPr lang="en-US" altLang="zh-CN" b="0" dirty="0"/>
          </a:p>
        </p:txBody>
      </p:sp>
      <p:sp>
        <p:nvSpPr>
          <p:cNvPr id="4" name="矩形 3"/>
          <p:cNvSpPr/>
          <p:nvPr/>
        </p:nvSpPr>
        <p:spPr>
          <a:xfrm>
            <a:off x="326573" y="3483429"/>
            <a:ext cx="8360227" cy="138499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66"/>
                </a:solidFill>
                <a:ea typeface="黑体" panose="02010609060101010101" pitchFamily="49" charset="-122"/>
              </a:rPr>
              <a:t>SPOC</a:t>
            </a:r>
            <a:r>
              <a:rPr lang="zh-CN" altLang="en-US" sz="2800" dirty="0">
                <a:solidFill>
                  <a:srgbClr val="000066"/>
                </a:solidFill>
                <a:ea typeface="黑体" panose="02010609060101010101" pitchFamily="49" charset="-122"/>
              </a:rPr>
              <a:t>是在大学校园课堂，采用</a:t>
            </a:r>
            <a:r>
              <a:rPr lang="en-US" altLang="zh-CN" sz="2800" dirty="0">
                <a:solidFill>
                  <a:srgbClr val="000066"/>
                </a:solidFill>
                <a:ea typeface="黑体" panose="02010609060101010101" pitchFamily="49" charset="-122"/>
              </a:rPr>
              <a:t>MOOC</a:t>
            </a:r>
            <a:r>
              <a:rPr lang="zh-CN" altLang="en-US" sz="2800" dirty="0">
                <a:solidFill>
                  <a:srgbClr val="000066"/>
                </a:solidFill>
                <a:ea typeface="黑体" panose="02010609060101010101" pitchFamily="49" charset="-122"/>
              </a:rPr>
              <a:t>的讲座视频（同时采用其在线测试、互评、答疑等功能），实施课堂教学与在线教学的混合学习模式</a:t>
            </a:r>
          </a:p>
        </p:txBody>
      </p:sp>
    </p:spTree>
    <p:extLst>
      <p:ext uri="{BB962C8B-B14F-4D97-AF65-F5344CB8AC3E}">
        <p14:creationId xmlns:p14="http://schemas.microsoft.com/office/powerpoint/2010/main" val="139557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8600" y="689758"/>
            <a:ext cx="82132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en-US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姓名</a:t>
            </a:r>
            <a:r>
              <a:rPr lang="zh-CN" altLang="en-US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认证码，</a:t>
            </a:r>
            <a:r>
              <a:rPr lang="zh-CN" altLang="en-US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单击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完成认证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（认证码输入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888888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即可）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517195" y="1770969"/>
            <a:ext cx="6287861" cy="4286931"/>
            <a:chOff x="1517196" y="1770969"/>
            <a:chExt cx="6076950" cy="452437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7196" y="1770969"/>
              <a:ext cx="6076950" cy="4524375"/>
            </a:xfrm>
            <a:prstGeom prst="rect">
              <a:avLst/>
            </a:prstGeom>
            <a:ln w="57150">
              <a:solidFill>
                <a:srgbClr val="000099"/>
              </a:solidFill>
            </a:ln>
          </p:spPr>
        </p:pic>
        <p:sp>
          <p:nvSpPr>
            <p:cNvPr id="5" name="圆角矩形 4"/>
            <p:cNvSpPr/>
            <p:nvPr/>
          </p:nvSpPr>
          <p:spPr>
            <a:xfrm>
              <a:off x="1810362" y="3429509"/>
              <a:ext cx="849086" cy="610731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808320" y="4269936"/>
              <a:ext cx="849086" cy="610731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883214" y="4398912"/>
              <a:ext cx="1213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888888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247922" y="5227168"/>
              <a:ext cx="2581378" cy="504161"/>
            </a:xfrm>
            <a:prstGeom prst="roundRect">
              <a:avLst/>
            </a:prstGeom>
            <a:noFill/>
            <a:ln w="5715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99"/>
                </a:solidFill>
              </a:endParaRPr>
            </a:p>
          </p:txBody>
        </p:sp>
      </p:grpSp>
      <p:pic>
        <p:nvPicPr>
          <p:cNvPr id="9" name="Picture 5" descr="https://img1.baidu.com/it/u=1763584880,1539341849&amp;fm=15&amp;fmt=auto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7" y="6039612"/>
            <a:ext cx="1246188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619672" y="6165304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注意认证码是</a:t>
            </a:r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888888</a:t>
            </a:r>
            <a:r>
              <a:rPr lang="zh-CN" altLang="en-US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，不是身份证号后</a:t>
            </a:r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</a:t>
            </a:r>
            <a:endParaRPr lang="zh-CN" altLang="en-US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909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371856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xmlns="" id="{96DC6C4C-80A9-47FB-869A-BA277C6E9DDD}"/>
              </a:ext>
            </a:extLst>
          </p:cNvPr>
          <p:cNvSpPr/>
          <p:nvPr/>
        </p:nvSpPr>
        <p:spPr>
          <a:xfrm>
            <a:off x="0" y="1740823"/>
            <a:ext cx="1584176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0C90F4A7-2817-4140-BFCF-2C973BBEA732}"/>
              </a:ext>
            </a:extLst>
          </p:cNvPr>
          <p:cNvSpPr/>
          <p:nvPr/>
        </p:nvSpPr>
        <p:spPr>
          <a:xfrm>
            <a:off x="5508104" y="2060848"/>
            <a:ext cx="1944216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AFD61107-7715-4FC8-A18F-3B719E37954F}"/>
              </a:ext>
            </a:extLst>
          </p:cNvPr>
          <p:cNvSpPr txBox="1"/>
          <p:nvPr/>
        </p:nvSpPr>
        <p:spPr>
          <a:xfrm>
            <a:off x="35496" y="404664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本学期选择学习的</a:t>
            </a:r>
            <a:r>
              <a:rPr lang="en-US" altLang="zh-CN" sz="3600" dirty="0">
                <a:solidFill>
                  <a:srgbClr val="FF0000"/>
                </a:solidFill>
              </a:rPr>
              <a:t>SPOC</a:t>
            </a:r>
            <a:r>
              <a:rPr lang="zh-CN" altLang="en-US" sz="3600" dirty="0"/>
              <a:t>课程：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51720" y="5949280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注意，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要选有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SPOC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学校专有课程”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标志的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SPOC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课程，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不要错选平台上同名的</a:t>
            </a:r>
            <a:r>
              <a:rPr lang="en-US" altLang="zh-CN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MOOC</a:t>
            </a:r>
            <a:r>
              <a:rPr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课程！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9" name="Picture 5" descr="https://img1.baidu.com/it/u=1763584880,1539341849&amp;fm=15&amp;fmt=auto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794349"/>
            <a:ext cx="1246188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07504" y="4941168"/>
            <a:ext cx="90364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SPOC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课程链接</a:t>
            </a:r>
          </a:p>
          <a:p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https://www.icourse163.org/spoc/course/TONGJI-1461040163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590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620688"/>
            <a:ext cx="8820150" cy="4319761"/>
          </a:xfrm>
        </p:spPr>
        <p:txBody>
          <a:bodyPr/>
          <a:lstStyle/>
          <a:p>
            <a:pPr marL="342900" lvl="1" indent="-342900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0" dirty="0">
                <a:solidFill>
                  <a:srgbClr val="000066"/>
                </a:solidFill>
                <a:ea typeface="黑体" pitchFamily="49" charset="-122"/>
              </a:rPr>
              <a:t>视频部分：课堂内容没有理解的同学可以反复观看视频</a:t>
            </a:r>
            <a:endParaRPr lang="en-US" altLang="zh-CN" sz="2400" b="0" dirty="0">
              <a:solidFill>
                <a:srgbClr val="000066"/>
              </a:solidFill>
              <a:ea typeface="黑体" pitchFamily="49" charset="-122"/>
            </a:endParaRPr>
          </a:p>
          <a:p>
            <a:pPr marL="342900" lvl="1" indent="-342900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0" dirty="0">
                <a:solidFill>
                  <a:srgbClr val="000066"/>
                </a:solidFill>
                <a:ea typeface="黑体" pitchFamily="49" charset="-122"/>
              </a:rPr>
              <a:t>单元测验：检测对知识点的掌握，需完成，计入平时</a:t>
            </a:r>
            <a:r>
              <a:rPr lang="en-US" altLang="zh-CN" sz="2400" b="0" dirty="0">
                <a:solidFill>
                  <a:srgbClr val="000066"/>
                </a:solidFill>
                <a:ea typeface="黑体" pitchFamily="49" charset="-122"/>
              </a:rPr>
              <a:t>			</a:t>
            </a:r>
            <a:r>
              <a:rPr lang="zh-CN" altLang="en-US" sz="2400" b="0" dirty="0">
                <a:solidFill>
                  <a:srgbClr val="000066"/>
                </a:solidFill>
                <a:ea typeface="黑体" pitchFamily="49" charset="-122"/>
              </a:rPr>
              <a:t>成绩</a:t>
            </a:r>
            <a:endParaRPr lang="en-US" altLang="zh-CN" sz="2400" b="0" dirty="0">
              <a:solidFill>
                <a:srgbClr val="000066"/>
              </a:solidFill>
              <a:ea typeface="黑体" pitchFamily="49" charset="-122"/>
            </a:endParaRPr>
          </a:p>
          <a:p>
            <a:pPr marL="342900" lvl="1" indent="-342900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75000"/>
              <a:buNone/>
            </a:pPr>
            <a:r>
              <a:rPr lang="zh-CN" altLang="en-US" sz="2400" b="0" dirty="0">
                <a:solidFill>
                  <a:srgbClr val="000066"/>
                </a:solidFill>
                <a:ea typeface="黑体" pitchFamily="49" charset="-122"/>
              </a:rPr>
              <a:t>单元作业：即为上机实验内容、需按时完成提交、互评、</a:t>
            </a:r>
            <a:r>
              <a:rPr lang="en-US" altLang="zh-CN" sz="2400" b="0" dirty="0">
                <a:solidFill>
                  <a:srgbClr val="000066"/>
                </a:solidFill>
                <a:ea typeface="黑体" pitchFamily="49" charset="-122"/>
              </a:rPr>
              <a:t>		</a:t>
            </a:r>
            <a:r>
              <a:rPr lang="zh-CN" altLang="en-US" sz="2400" b="0" dirty="0">
                <a:solidFill>
                  <a:srgbClr val="000066"/>
                </a:solidFill>
                <a:ea typeface="黑体" pitchFamily="49" charset="-122"/>
              </a:rPr>
              <a:t>计入平时成绩</a:t>
            </a:r>
            <a:r>
              <a:rPr lang="zh-CN" altLang="en-US" sz="2400" b="0" dirty="0" smtClean="0">
                <a:solidFill>
                  <a:srgbClr val="000066"/>
                </a:solidFill>
                <a:ea typeface="黑体" pitchFamily="49" charset="-122"/>
              </a:rPr>
              <a:t>；</a:t>
            </a:r>
            <a:endParaRPr lang="en-US" altLang="zh-CN" b="0" dirty="0">
              <a:solidFill>
                <a:srgbClr val="000066"/>
              </a:solidFill>
              <a:ea typeface="黑体" pitchFamily="49" charset="-122"/>
            </a:endParaRPr>
          </a:p>
          <a:p>
            <a:pPr marL="342900" lvl="1" indent="-342900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kern="1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注意</a:t>
            </a:r>
            <a:r>
              <a:rPr lang="zh-CN" altLang="en-US" kern="1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：</a:t>
            </a:r>
            <a:endParaRPr lang="en-US" altLang="zh-CN" kern="12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lvl="1" indent="-342900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kern="1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单元</a:t>
            </a:r>
            <a:r>
              <a:rPr lang="zh-CN" altLang="en-US" kern="1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作业务必记得按时互评，否则无法</a:t>
            </a:r>
            <a:r>
              <a:rPr lang="zh-CN" altLang="en-US" kern="12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补救；</a:t>
            </a:r>
            <a:endParaRPr lang="en-US" altLang="zh-CN" kern="1200" dirty="0" smtClean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0" lvl="1" indent="-342900" eaLnBrk="1" hangingPunct="1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0" dirty="0" smtClean="0">
                <a:solidFill>
                  <a:srgbClr val="000066"/>
                </a:solidFill>
                <a:ea typeface="黑体" pitchFamily="49" charset="-122"/>
              </a:rPr>
              <a:t>单元</a:t>
            </a:r>
            <a:r>
              <a:rPr lang="zh-CN" altLang="en-US" sz="2400" b="0" dirty="0">
                <a:solidFill>
                  <a:srgbClr val="000066"/>
                </a:solidFill>
                <a:ea typeface="黑体" pitchFamily="49" charset="-122"/>
              </a:rPr>
              <a:t>作业若未按时按量互评，该次作业成绩</a:t>
            </a:r>
            <a:r>
              <a:rPr lang="zh-CN" altLang="en-US" sz="2400" b="0" dirty="0" smtClean="0">
                <a:solidFill>
                  <a:srgbClr val="000066"/>
                </a:solidFill>
                <a:ea typeface="黑体" pitchFamily="49" charset="-122"/>
              </a:rPr>
              <a:t>系统自动</a:t>
            </a:r>
            <a:r>
              <a:rPr lang="zh-CN" altLang="en-US" sz="2400" b="0" dirty="0">
                <a:solidFill>
                  <a:srgbClr val="000066"/>
                </a:solidFill>
                <a:ea typeface="黑体" pitchFamily="49" charset="-122"/>
              </a:rPr>
              <a:t>按实际</a:t>
            </a:r>
            <a:r>
              <a:rPr lang="zh-CN" altLang="en-US" sz="2400" b="0" dirty="0" smtClean="0">
                <a:solidFill>
                  <a:srgbClr val="000066"/>
                </a:solidFill>
                <a:ea typeface="黑体" pitchFamily="49" charset="-122"/>
              </a:rPr>
              <a:t>成绩的</a:t>
            </a:r>
            <a:r>
              <a:rPr lang="en-US" altLang="zh-CN" sz="2400" b="0" dirty="0">
                <a:solidFill>
                  <a:srgbClr val="000066"/>
                </a:solidFill>
                <a:ea typeface="黑体" pitchFamily="49" charset="-122"/>
              </a:rPr>
              <a:t>50%</a:t>
            </a:r>
            <a:r>
              <a:rPr lang="zh-CN" altLang="en-US" sz="2400" b="0" dirty="0">
                <a:solidFill>
                  <a:srgbClr val="000066"/>
                </a:solidFill>
                <a:ea typeface="黑体" pitchFamily="49" charset="-122"/>
              </a:rPr>
              <a:t>或</a:t>
            </a:r>
            <a:r>
              <a:rPr lang="en-US" altLang="zh-CN" sz="2400" b="0" dirty="0">
                <a:solidFill>
                  <a:srgbClr val="000066"/>
                </a:solidFill>
                <a:ea typeface="黑体" pitchFamily="49" charset="-122"/>
              </a:rPr>
              <a:t>80%</a:t>
            </a:r>
            <a:r>
              <a:rPr lang="zh-CN" altLang="en-US" sz="2400" b="0" dirty="0">
                <a:solidFill>
                  <a:srgbClr val="000066"/>
                </a:solidFill>
                <a:ea typeface="黑体" pitchFamily="49" charset="-122"/>
              </a:rPr>
              <a:t>计算</a:t>
            </a:r>
            <a:endParaRPr lang="en-US" altLang="zh-CN" sz="2400" b="0" dirty="0">
              <a:solidFill>
                <a:srgbClr val="000066"/>
              </a:solidFill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E882EA6B-CD25-43F1-B553-2A89342C09A9}"/>
              </a:ext>
            </a:extLst>
          </p:cNvPr>
          <p:cNvSpPr txBox="1"/>
          <p:nvPr/>
        </p:nvSpPr>
        <p:spPr>
          <a:xfrm>
            <a:off x="899592" y="1916832"/>
            <a:ext cx="77768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后面几页内容为登录爱课程学校云平台选择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SPOC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课程的方法，可以选看。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已有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SPOC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账号并能正常登录选课的同学不用看，昵称大家用以往在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SPOC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上注册过账号的昵称即可，不必修改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若未注册过账号，注册时请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注意认证码是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888888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不是系统提示的身份证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号后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</a:t>
            </a:r>
          </a:p>
          <a:p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785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8947"/>
          <a:stretch/>
        </p:blipFill>
        <p:spPr>
          <a:xfrm>
            <a:off x="152400" y="1200150"/>
            <a:ext cx="8610600" cy="515166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6307" y="533792"/>
            <a:ext cx="86319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99"/>
                </a:solidFill>
                <a:ea typeface="黑体" panose="02010609060101010101" pitchFamily="49" charset="-122"/>
              </a:rPr>
              <a:t>0.</a:t>
            </a:r>
            <a:r>
              <a:rPr lang="zh-CN" altLang="en-US" sz="2800" dirty="0">
                <a:solidFill>
                  <a:srgbClr val="000099"/>
                </a:solidFill>
                <a:ea typeface="黑体" panose="02010609060101010101" pitchFamily="49" charset="-122"/>
              </a:rPr>
              <a:t>访问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</a:rPr>
              <a:t>http://www.icourses.cn</a:t>
            </a:r>
            <a:r>
              <a:rPr lang="en-US" altLang="zh-CN" sz="2800" dirty="0">
                <a:solidFill>
                  <a:srgbClr val="0070C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en-US" altLang="zh-CN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学校云</a:t>
            </a:r>
            <a:r>
              <a:rPr lang="zh-CN" altLang="en-US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同济大学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486" y="1200150"/>
            <a:ext cx="1779814" cy="3673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98572" y="2461530"/>
            <a:ext cx="1061357" cy="5265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68729" y="1200150"/>
            <a:ext cx="8975271" cy="5184822"/>
            <a:chOff x="168729" y="1200150"/>
            <a:chExt cx="8975271" cy="5184822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729" y="1200150"/>
              <a:ext cx="8975271" cy="5184822"/>
            </a:xfrm>
            <a:prstGeom prst="rect">
              <a:avLst/>
            </a:prstGeom>
          </p:spPr>
        </p:pic>
        <p:sp>
          <p:nvSpPr>
            <p:cNvPr id="11" name="圆角矩形 10"/>
            <p:cNvSpPr/>
            <p:nvPr/>
          </p:nvSpPr>
          <p:spPr>
            <a:xfrm>
              <a:off x="5429250" y="5110843"/>
              <a:ext cx="1281793" cy="1240971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948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9" y="1190625"/>
            <a:ext cx="8534400" cy="56673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0594" y="533792"/>
            <a:ext cx="81942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或直接访问 </a:t>
            </a:r>
            <a:r>
              <a:rPr lang="zh-CN" altLang="en-US" sz="2800" dirty="0">
                <a:solidFill>
                  <a:srgbClr val="FF0000"/>
                </a:solidFill>
              </a:rPr>
              <a:t>http://www.icourses.cn/school/tongji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020786" y="4147458"/>
            <a:ext cx="1747157" cy="5225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94364" y="2145822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然后</a:t>
            </a:r>
            <a:r>
              <a:rPr lang="zh-CN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点击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学生入口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</a:p>
        </p:txBody>
      </p:sp>
      <p:sp>
        <p:nvSpPr>
          <p:cNvPr id="6" name="下箭头 5"/>
          <p:cNvSpPr/>
          <p:nvPr/>
        </p:nvSpPr>
        <p:spPr>
          <a:xfrm rot="1800000">
            <a:off x="5142835" y="2602782"/>
            <a:ext cx="375557" cy="1600201"/>
          </a:xfrm>
          <a:prstGeom prst="downArrow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34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47" y="1191986"/>
            <a:ext cx="8596313" cy="5429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6647" y="480307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单击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学生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认证”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139543" y="5878286"/>
            <a:ext cx="2853417" cy="74294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15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358"/>
            <a:ext cx="5334000" cy="41052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5993" y="512965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在弹出的窗口选择适当方式进行登录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664730"/>
            <a:ext cx="4876800" cy="4998938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5148064" y="1772816"/>
            <a:ext cx="3733175" cy="1293971"/>
          </a:xfrm>
          <a:prstGeom prst="wedgeRoundRectCallout">
            <a:avLst>
              <a:gd name="adj1" fmla="val -126802"/>
              <a:gd name="adj2" fmla="val 10535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342900" lvl="1" indent="-342900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75000"/>
            </a:pP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  <a:ea typeface="黑体" panose="02010609060101010101" pitchFamily="49" charset="-122"/>
              </a:rPr>
              <a:t>TJ</a:t>
            </a:r>
            <a:r>
              <a:rPr lang="en-US" altLang="zh-CN" sz="2800" dirty="0">
                <a:solidFill>
                  <a:srgbClr val="000066"/>
                </a:solidFill>
                <a:ea typeface="黑体" panose="02010609060101010101" pitchFamily="49" charset="-122"/>
              </a:rPr>
              <a:t>+C+</a:t>
            </a:r>
            <a:r>
              <a:rPr lang="zh-CN" altLang="en-US" sz="2800" dirty="0">
                <a:solidFill>
                  <a:srgbClr val="FFFF00"/>
                </a:solidFill>
                <a:ea typeface="黑体" panose="02010609060101010101" pitchFamily="49" charset="-122"/>
              </a:rPr>
              <a:t>班级序号</a:t>
            </a:r>
            <a:r>
              <a:rPr lang="en-US" altLang="zh-CN" sz="2800" dirty="0">
                <a:solidFill>
                  <a:srgbClr val="000066"/>
                </a:solidFill>
                <a:ea typeface="黑体" panose="02010609060101010101" pitchFamily="49" charset="-122"/>
              </a:rPr>
              <a:t>+</a:t>
            </a:r>
            <a:r>
              <a:rPr lang="zh-CN" altLang="en-US" sz="2800" dirty="0">
                <a:solidFill>
                  <a:srgbClr val="C00000"/>
                </a:solidFill>
                <a:ea typeface="黑体" panose="02010609060101010101" pitchFamily="49" charset="-122"/>
              </a:rPr>
              <a:t>学号</a:t>
            </a:r>
            <a:endParaRPr lang="en-US" altLang="zh-CN" sz="2800" dirty="0">
              <a:solidFill>
                <a:srgbClr val="FFFF00"/>
              </a:solidFill>
              <a:ea typeface="黑体" panose="02010609060101010101" pitchFamily="49" charset="-122"/>
            </a:endParaRPr>
          </a:p>
          <a:p>
            <a:pPr marL="342900" lvl="1" indent="-342900">
              <a:lnSpc>
                <a:spcPct val="125000"/>
              </a:lnSpc>
              <a:spcBef>
                <a:spcPct val="0"/>
              </a:spcBef>
              <a:buClr>
                <a:schemeClr val="bg2"/>
              </a:buClr>
              <a:buSzPct val="75000"/>
            </a:pPr>
            <a:r>
              <a:rPr lang="zh-CN" altLang="en-US" sz="2800" dirty="0">
                <a:solidFill>
                  <a:srgbClr val="000066"/>
                </a:solidFill>
                <a:ea typeface="黑体" panose="02010609060101010101" pitchFamily="49" charset="-122"/>
              </a:rPr>
              <a:t>如</a:t>
            </a: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  <a:ea typeface="黑体" panose="02010609060101010101" pitchFamily="49" charset="-122"/>
              </a:rPr>
              <a:t>TJC</a:t>
            </a:r>
            <a:r>
              <a:rPr lang="en-US" altLang="zh-CN" sz="2800" dirty="0">
                <a:solidFill>
                  <a:srgbClr val="FFFF00"/>
                </a:solidFill>
                <a:ea typeface="黑体" panose="02010609060101010101" pitchFamily="49" charset="-122"/>
              </a:rPr>
              <a:t>03</a:t>
            </a:r>
            <a:r>
              <a:rPr lang="en-US" altLang="zh-CN" sz="2800" dirty="0">
                <a:solidFill>
                  <a:srgbClr val="C00000"/>
                </a:solidFill>
                <a:ea typeface="黑体" panose="02010609060101010101" pitchFamily="49" charset="-122"/>
              </a:rPr>
              <a:t>1800001</a:t>
            </a:r>
            <a:endParaRPr lang="en-US" altLang="zh-CN" sz="2800" dirty="0">
              <a:solidFill>
                <a:srgbClr val="FFFF00"/>
              </a:solidFill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5993" y="1036185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zh-CN" altLang="zh-CN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如未注册请首先注册</a:t>
            </a:r>
            <a:r>
              <a:rPr lang="zh-CN" altLang="en-US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，且昵称形式为：</a:t>
            </a:r>
          </a:p>
        </p:txBody>
      </p:sp>
      <p:sp>
        <p:nvSpPr>
          <p:cNvPr id="15" name="矩形 14"/>
          <p:cNvSpPr/>
          <p:nvPr/>
        </p:nvSpPr>
        <p:spPr>
          <a:xfrm>
            <a:off x="5334000" y="3256258"/>
            <a:ext cx="381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班级序号参见本人课表中该课程序号的最末两位</a:t>
            </a:r>
          </a:p>
        </p:txBody>
      </p:sp>
    </p:spTree>
    <p:extLst>
      <p:ext uri="{BB962C8B-B14F-4D97-AF65-F5344CB8AC3E}">
        <p14:creationId xmlns:p14="http://schemas.microsoft.com/office/powerpoint/2010/main" val="136694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458" y="501134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zh-CN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登录成功后</a:t>
            </a:r>
            <a:r>
              <a:rPr lang="zh-CN" altLang="en-US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再次点击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“学生认证”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6909"/>
          <a:stretch/>
        </p:blipFill>
        <p:spPr>
          <a:xfrm>
            <a:off x="195943" y="1175657"/>
            <a:ext cx="4878160" cy="286808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3477985" y="3635528"/>
            <a:ext cx="1596117" cy="4082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684" y="2861176"/>
            <a:ext cx="5543671" cy="4358472"/>
          </a:xfrm>
          <a:prstGeom prst="rect">
            <a:avLst/>
          </a:prstGeom>
          <a:ln w="76200">
            <a:solidFill>
              <a:srgbClr val="000099"/>
            </a:solidFill>
          </a:ln>
        </p:spPr>
      </p:pic>
      <p:sp>
        <p:nvSpPr>
          <p:cNvPr id="6" name="矩形 5"/>
          <p:cNvSpPr/>
          <p:nvPr/>
        </p:nvSpPr>
        <p:spPr>
          <a:xfrm>
            <a:off x="5437413" y="1175657"/>
            <a:ext cx="3416320" cy="15038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然后在认证窗口中</a:t>
            </a:r>
            <a:endParaRPr lang="en-US" altLang="zh-CN" sz="28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学校</a:t>
            </a:r>
            <a:r>
              <a:rPr lang="zh-CN" altLang="en-US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学号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单击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下一步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737133" y="4343909"/>
            <a:ext cx="849086" cy="61073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702433" y="5184336"/>
            <a:ext cx="849086" cy="61073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8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000066"/>
      </a:accent1>
      <a:accent2>
        <a:srgbClr val="000066"/>
      </a:accent2>
      <a:accent3>
        <a:srgbClr val="FFFFFF"/>
      </a:accent3>
      <a:accent4>
        <a:srgbClr val="000000"/>
      </a:accent4>
      <a:accent5>
        <a:srgbClr val="AAAAB8"/>
      </a:accent5>
      <a:accent6>
        <a:srgbClr val="00005C"/>
      </a:accent6>
      <a:hlink>
        <a:srgbClr val="000066"/>
      </a:hlink>
      <a:folHlink>
        <a:srgbClr val="00006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000066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00005C"/>
        </a:accent6>
        <a:hlink>
          <a:srgbClr val="000066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ixel 12">
    <a:dk1>
      <a:srgbClr val="000000"/>
    </a:dk1>
    <a:lt1>
      <a:srgbClr val="FFFFFF"/>
    </a:lt1>
    <a:dk2>
      <a:srgbClr val="000000"/>
    </a:dk2>
    <a:lt2>
      <a:srgbClr val="00007D"/>
    </a:lt2>
    <a:accent1>
      <a:srgbClr val="9999FF"/>
    </a:accent1>
    <a:accent2>
      <a:srgbClr val="9999CC"/>
    </a:accent2>
    <a:accent3>
      <a:srgbClr val="FFFFFF"/>
    </a:accent3>
    <a:accent4>
      <a:srgbClr val="000000"/>
    </a:accent4>
    <a:accent5>
      <a:srgbClr val="CACAFF"/>
    </a:accent5>
    <a:accent6>
      <a:srgbClr val="8A8AB9"/>
    </a:accent6>
    <a:hlink>
      <a:srgbClr val="666699"/>
    </a:hlink>
    <a:folHlink>
      <a:srgbClr val="CCCCE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6704</TotalTime>
  <Words>333</Words>
  <Application>Microsoft Office PowerPoint</Application>
  <PresentationFormat>全屏显示(4:3)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黑体</vt:lpstr>
      <vt:lpstr>华文新魏</vt:lpstr>
      <vt:lpstr>宋体</vt:lpstr>
      <vt:lpstr>Arial</vt:lpstr>
      <vt:lpstr>Arial Black</vt:lpstr>
      <vt:lpstr>Calibri</vt:lpstr>
      <vt:lpstr>Times New Roman</vt:lpstr>
      <vt:lpstr>Wingdings</vt:lpstr>
      <vt:lpstr>Pixel</vt:lpstr>
      <vt:lpstr>SPOC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组合数算法</dc:title>
  <dc:creator>sra</dc:creator>
  <cp:lastModifiedBy>Tianyz99</cp:lastModifiedBy>
  <cp:revision>298</cp:revision>
  <dcterms:created xsi:type="dcterms:W3CDTF">2012-04-18T08:52:24Z</dcterms:created>
  <dcterms:modified xsi:type="dcterms:W3CDTF">2024-09-03T00:40:31Z</dcterms:modified>
</cp:coreProperties>
</file>