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9" r:id="rId4"/>
    <p:sldId id="258" r:id="rId5"/>
    <p:sldId id="260" r:id="rId6"/>
    <p:sldId id="261" r:id="rId7"/>
    <p:sldId id="262" r:id="rId8"/>
    <p:sldId id="266" r:id="rId9"/>
    <p:sldId id="263" r:id="rId10"/>
    <p:sldId id="264" r:id="rId11"/>
    <p:sldId id="265" r:id="rId12"/>
    <p:sldId id="268" r:id="rId13"/>
    <p:sldId id="270" r:id="rId14"/>
    <p:sldId id="271" r:id="rId15"/>
    <p:sldId id="269" r:id="rId16"/>
    <p:sldId id="275" r:id="rId17"/>
    <p:sldId id="272" r:id="rId18"/>
    <p:sldId id="276" r:id="rId19"/>
    <p:sldId id="273" r:id="rId20"/>
    <p:sldId id="274" r:id="rId21"/>
    <p:sldId id="277" r:id="rId22"/>
    <p:sldId id="278" r:id="rId23"/>
    <p:sldId id="279" r:id="rId24"/>
    <p:sldId id="280" r:id="rId25"/>
    <p:sldId id="267" r:id="rId26"/>
    <p:sldId id="282" r:id="rId27"/>
    <p:sldId id="283" r:id="rId28"/>
    <p:sldId id="284" r:id="rId29"/>
    <p:sldId id="285" r:id="rId30"/>
    <p:sldId id="286" r:id="rId31"/>
    <p:sldId id="281"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AB5BA6-8C16-40E3-A16B-A622AB0E06C7}"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CEF8859A-293C-4299-9BC1-0908E5F6A865}">
      <dgm:prSet phldrT="[Text]"/>
      <dgm:spPr/>
      <dgm:t>
        <a:bodyPr/>
        <a:lstStyle/>
        <a:p>
          <a:r>
            <a:rPr lang="en-US" b="1" dirty="0"/>
            <a:t>Organization</a:t>
          </a:r>
          <a:r>
            <a:rPr lang="en-US" dirty="0"/>
            <a:t> resource</a:t>
          </a:r>
        </a:p>
      </dgm:t>
    </dgm:pt>
    <dgm:pt modelId="{5383FA43-BE85-496D-A007-8AD144453409}" type="parTrans" cxnId="{9F1FB091-5F86-4908-A099-A6E7DD42CE11}">
      <dgm:prSet/>
      <dgm:spPr/>
      <dgm:t>
        <a:bodyPr/>
        <a:lstStyle/>
        <a:p>
          <a:endParaRPr lang="en-US"/>
        </a:p>
      </dgm:t>
    </dgm:pt>
    <dgm:pt modelId="{21707770-10D9-4E91-A939-E534DF280DE5}" type="sibTrans" cxnId="{9F1FB091-5F86-4908-A099-A6E7DD42CE11}">
      <dgm:prSet/>
      <dgm:spPr/>
      <dgm:t>
        <a:bodyPr/>
        <a:lstStyle/>
        <a:p>
          <a:endParaRPr lang="en-US"/>
        </a:p>
      </dgm:t>
    </dgm:pt>
    <dgm:pt modelId="{B0924AA3-8B29-47B3-BFA6-E5053B508F5F}">
      <dgm:prSet phldrT="[Text]" custT="1"/>
      <dgm:spPr/>
      <dgm:t>
        <a:bodyPr/>
        <a:lstStyle/>
        <a:p>
          <a:r>
            <a:rPr lang="en-US" sz="1400" dirty="0"/>
            <a:t> It is the root node in the resource hierarchy. It represents an organization, for example, a company.</a:t>
          </a:r>
        </a:p>
      </dgm:t>
    </dgm:pt>
    <dgm:pt modelId="{F5E72249-FB55-4970-B955-4F2E2E7CAB26}" type="parTrans" cxnId="{BAD09F29-0D8E-4049-9854-DA9E2B806EF8}">
      <dgm:prSet/>
      <dgm:spPr/>
      <dgm:t>
        <a:bodyPr/>
        <a:lstStyle/>
        <a:p>
          <a:endParaRPr lang="en-US"/>
        </a:p>
      </dgm:t>
    </dgm:pt>
    <dgm:pt modelId="{F5B842BD-A783-4B43-B852-5E32E867FC16}" type="sibTrans" cxnId="{BAD09F29-0D8E-4049-9854-DA9E2B806EF8}">
      <dgm:prSet/>
      <dgm:spPr/>
      <dgm:t>
        <a:bodyPr/>
        <a:lstStyle/>
        <a:p>
          <a:endParaRPr lang="en-US"/>
        </a:p>
      </dgm:t>
    </dgm:pt>
    <dgm:pt modelId="{E987FC2D-E4F7-48F6-997E-90CC9146A3D6}">
      <dgm:prSet phldrT="[Text]"/>
      <dgm:spPr/>
      <dgm:t>
        <a:bodyPr/>
        <a:lstStyle/>
        <a:p>
          <a:r>
            <a:rPr lang="en-US" b="1" dirty="0"/>
            <a:t>Projects</a:t>
          </a:r>
          <a:r>
            <a:rPr lang="en-US" dirty="0"/>
            <a:t> resource </a:t>
          </a:r>
        </a:p>
      </dgm:t>
    </dgm:pt>
    <dgm:pt modelId="{F3F36713-0CE5-4268-B7F9-63D02FD72776}" type="parTrans" cxnId="{A1DFB3E8-2DDE-4E29-8949-C420E4B83AC3}">
      <dgm:prSet/>
      <dgm:spPr/>
      <dgm:t>
        <a:bodyPr/>
        <a:lstStyle/>
        <a:p>
          <a:endParaRPr lang="en-US"/>
        </a:p>
      </dgm:t>
    </dgm:pt>
    <dgm:pt modelId="{8FC5464E-2015-4357-889E-93FCB42C5629}" type="sibTrans" cxnId="{A1DFB3E8-2DDE-4E29-8949-C420E4B83AC3}">
      <dgm:prSet/>
      <dgm:spPr/>
      <dgm:t>
        <a:bodyPr/>
        <a:lstStyle/>
        <a:p>
          <a:endParaRPr lang="en-US"/>
        </a:p>
      </dgm:t>
    </dgm:pt>
    <dgm:pt modelId="{D6B824D2-FE11-4AE2-9962-D967C568D0E7}">
      <dgm:prSet phldrT="[Text]" custT="1"/>
      <dgm:spPr/>
      <dgm:t>
        <a:bodyPr/>
        <a:lstStyle/>
        <a:p>
          <a:r>
            <a:rPr lang="en-US" sz="1400" dirty="0"/>
            <a:t>For example, to separate projects for production and development environments. They are required to create resources.</a:t>
          </a:r>
        </a:p>
      </dgm:t>
    </dgm:pt>
    <dgm:pt modelId="{253F5776-838F-4C2F-B7F0-E9E0392229FE}" type="parTrans" cxnId="{F9A4FBEF-B6DB-4AED-AC7A-424671108907}">
      <dgm:prSet/>
      <dgm:spPr/>
      <dgm:t>
        <a:bodyPr/>
        <a:lstStyle/>
        <a:p>
          <a:endParaRPr lang="en-US"/>
        </a:p>
      </dgm:t>
    </dgm:pt>
    <dgm:pt modelId="{FDEED453-1B4F-4BEC-B299-3FB9BEAF8FC8}" type="sibTrans" cxnId="{F9A4FBEF-B6DB-4AED-AC7A-424671108907}">
      <dgm:prSet/>
      <dgm:spPr/>
      <dgm:t>
        <a:bodyPr/>
        <a:lstStyle/>
        <a:p>
          <a:endParaRPr lang="en-US"/>
        </a:p>
      </dgm:t>
    </dgm:pt>
    <dgm:pt modelId="{8924BEDD-B7FE-49A2-B58D-37A2DF201F5A}">
      <dgm:prSet phldrT="[Text]"/>
      <dgm:spPr/>
      <dgm:t>
        <a:bodyPr/>
        <a:lstStyle/>
        <a:p>
          <a:r>
            <a:rPr lang="en-US" b="1" dirty="0"/>
            <a:t>Folder</a:t>
          </a:r>
          <a:r>
            <a:rPr lang="en-US" dirty="0"/>
            <a:t> resource</a:t>
          </a:r>
        </a:p>
      </dgm:t>
    </dgm:pt>
    <dgm:pt modelId="{BC102CFB-908F-4D5C-8B31-44C201DBAB44}" type="parTrans" cxnId="{0DDE1885-BD46-4BD5-BD84-5916A977DECD}">
      <dgm:prSet/>
      <dgm:spPr/>
      <dgm:t>
        <a:bodyPr/>
        <a:lstStyle/>
        <a:p>
          <a:endParaRPr lang="en-US"/>
        </a:p>
      </dgm:t>
    </dgm:pt>
    <dgm:pt modelId="{B4FD9335-A453-4CE9-A0CE-95CEFCD161CB}" type="sibTrans" cxnId="{0DDE1885-BD46-4BD5-BD84-5916A977DECD}">
      <dgm:prSet/>
      <dgm:spPr/>
      <dgm:t>
        <a:bodyPr/>
        <a:lstStyle/>
        <a:p>
          <a:endParaRPr lang="en-US"/>
        </a:p>
      </dgm:t>
    </dgm:pt>
    <dgm:pt modelId="{7C154C9E-6F0C-4637-BC83-B187C3569FB3}">
      <dgm:prSet phldrT="[Text]" custT="1"/>
      <dgm:spPr/>
      <dgm:t>
        <a:bodyPr/>
        <a:lstStyle/>
        <a:p>
          <a:r>
            <a:rPr lang="en-US" sz="1600" dirty="0"/>
            <a:t>They provide an extra level of project isolation. For ex, creating a folder for each department in a company.</a:t>
          </a:r>
        </a:p>
      </dgm:t>
    </dgm:pt>
    <dgm:pt modelId="{AA50CC04-B78B-47DE-80B5-4C37C5E5AABF}" type="parTrans" cxnId="{605DD9F0-EACB-4990-87EF-51769B8B3352}">
      <dgm:prSet/>
      <dgm:spPr/>
      <dgm:t>
        <a:bodyPr/>
        <a:lstStyle/>
        <a:p>
          <a:endParaRPr lang="en-US"/>
        </a:p>
      </dgm:t>
    </dgm:pt>
    <dgm:pt modelId="{341C6D4B-3421-4492-ACA2-9241788C30D2}" type="sibTrans" cxnId="{605DD9F0-EACB-4990-87EF-51769B8B3352}">
      <dgm:prSet/>
      <dgm:spPr/>
      <dgm:t>
        <a:bodyPr/>
        <a:lstStyle/>
        <a:p>
          <a:endParaRPr lang="en-US"/>
        </a:p>
      </dgm:t>
    </dgm:pt>
    <dgm:pt modelId="{5ACCE876-B25D-440A-9B4C-6C369628A231}">
      <dgm:prSet phldrT="[Text]" custT="1"/>
      <dgm:spPr/>
      <dgm:t>
        <a:bodyPr/>
        <a:lstStyle/>
        <a:p>
          <a:r>
            <a:rPr lang="en-US" sz="1600" dirty="0"/>
            <a:t>Virtual machines, database instances, load balancers, and so on.</a:t>
          </a:r>
        </a:p>
      </dgm:t>
    </dgm:pt>
    <dgm:pt modelId="{63F5FCE7-2BE3-4AD8-9522-B0024C1F57B5}" type="parTrans" cxnId="{CA1B5E14-5597-414A-B664-B63AB0F37B94}">
      <dgm:prSet/>
      <dgm:spPr/>
      <dgm:t>
        <a:bodyPr/>
        <a:lstStyle/>
        <a:p>
          <a:endParaRPr lang="en-US"/>
        </a:p>
      </dgm:t>
    </dgm:pt>
    <dgm:pt modelId="{41E41774-8161-4D80-915E-83DB01FCD510}" type="sibTrans" cxnId="{CA1B5E14-5597-414A-B664-B63AB0F37B94}">
      <dgm:prSet/>
      <dgm:spPr/>
      <dgm:t>
        <a:bodyPr/>
        <a:lstStyle/>
        <a:p>
          <a:endParaRPr lang="en-US"/>
        </a:p>
      </dgm:t>
    </dgm:pt>
    <dgm:pt modelId="{13EB77A7-F6F1-498D-9264-B8B805BB559F}">
      <dgm:prSet phldrT="[Text]"/>
      <dgm:spPr/>
      <dgm:t>
        <a:bodyPr/>
        <a:lstStyle/>
        <a:p>
          <a:r>
            <a:rPr lang="en-US" b="1" dirty="0"/>
            <a:t>Resources</a:t>
          </a:r>
          <a:endParaRPr lang="en-US" dirty="0"/>
        </a:p>
      </dgm:t>
    </dgm:pt>
    <dgm:pt modelId="{A6942FA7-F53D-43F2-AB0B-7F626752319D}" type="sibTrans" cxnId="{68335BEF-B8D9-4EA9-97F9-249FAFA1C759}">
      <dgm:prSet/>
      <dgm:spPr/>
      <dgm:t>
        <a:bodyPr/>
        <a:lstStyle/>
        <a:p>
          <a:endParaRPr lang="en-US"/>
        </a:p>
      </dgm:t>
    </dgm:pt>
    <dgm:pt modelId="{A384914B-0792-427B-A388-D537FB6F6112}" type="parTrans" cxnId="{68335BEF-B8D9-4EA9-97F9-249FAFA1C759}">
      <dgm:prSet/>
      <dgm:spPr/>
      <dgm:t>
        <a:bodyPr/>
        <a:lstStyle/>
        <a:p>
          <a:endParaRPr lang="en-US"/>
        </a:p>
      </dgm:t>
    </dgm:pt>
    <dgm:pt modelId="{C1520726-B312-482A-B8C7-A0937FC2FDE4}" type="pres">
      <dgm:prSet presAssocID="{E4AB5BA6-8C16-40E3-A16B-A622AB0E06C7}" presName="cycleMatrixDiagram" presStyleCnt="0">
        <dgm:presLayoutVars>
          <dgm:chMax val="1"/>
          <dgm:dir/>
          <dgm:animLvl val="lvl"/>
          <dgm:resizeHandles val="exact"/>
        </dgm:presLayoutVars>
      </dgm:prSet>
      <dgm:spPr/>
    </dgm:pt>
    <dgm:pt modelId="{F1455FC4-D639-4D04-8E78-22EDFB6C65C8}" type="pres">
      <dgm:prSet presAssocID="{E4AB5BA6-8C16-40E3-A16B-A622AB0E06C7}" presName="children" presStyleCnt="0"/>
      <dgm:spPr/>
    </dgm:pt>
    <dgm:pt modelId="{018C7DFE-0163-4925-B597-3AFB0F3ED202}" type="pres">
      <dgm:prSet presAssocID="{E4AB5BA6-8C16-40E3-A16B-A622AB0E06C7}" presName="child1group" presStyleCnt="0"/>
      <dgm:spPr/>
    </dgm:pt>
    <dgm:pt modelId="{5A75AD93-42E5-423E-B3A7-31EC333C6896}" type="pres">
      <dgm:prSet presAssocID="{E4AB5BA6-8C16-40E3-A16B-A622AB0E06C7}" presName="child1" presStyleLbl="bgAcc1" presStyleIdx="0" presStyleCnt="4"/>
      <dgm:spPr/>
    </dgm:pt>
    <dgm:pt modelId="{5742493F-DBF0-45E5-9238-6A7528CDF8E2}" type="pres">
      <dgm:prSet presAssocID="{E4AB5BA6-8C16-40E3-A16B-A622AB0E06C7}" presName="child1Text" presStyleLbl="bgAcc1" presStyleIdx="0" presStyleCnt="4">
        <dgm:presLayoutVars>
          <dgm:bulletEnabled val="1"/>
        </dgm:presLayoutVars>
      </dgm:prSet>
      <dgm:spPr/>
    </dgm:pt>
    <dgm:pt modelId="{B804CBCE-81BD-4A9F-A2F4-C460D1EE53F9}" type="pres">
      <dgm:prSet presAssocID="{E4AB5BA6-8C16-40E3-A16B-A622AB0E06C7}" presName="child2group" presStyleCnt="0"/>
      <dgm:spPr/>
    </dgm:pt>
    <dgm:pt modelId="{0E657FF5-6E2C-48A0-986F-54316502B7CF}" type="pres">
      <dgm:prSet presAssocID="{E4AB5BA6-8C16-40E3-A16B-A622AB0E06C7}" presName="child2" presStyleLbl="bgAcc1" presStyleIdx="1" presStyleCnt="4"/>
      <dgm:spPr/>
    </dgm:pt>
    <dgm:pt modelId="{689E576B-4DBA-4BAB-86C7-9EFF5EEA7E9E}" type="pres">
      <dgm:prSet presAssocID="{E4AB5BA6-8C16-40E3-A16B-A622AB0E06C7}" presName="child2Text" presStyleLbl="bgAcc1" presStyleIdx="1" presStyleCnt="4">
        <dgm:presLayoutVars>
          <dgm:bulletEnabled val="1"/>
        </dgm:presLayoutVars>
      </dgm:prSet>
      <dgm:spPr/>
    </dgm:pt>
    <dgm:pt modelId="{2F8C97D8-4147-496F-AF29-79432A57C48D}" type="pres">
      <dgm:prSet presAssocID="{E4AB5BA6-8C16-40E3-A16B-A622AB0E06C7}" presName="child3group" presStyleCnt="0"/>
      <dgm:spPr/>
    </dgm:pt>
    <dgm:pt modelId="{CA836583-4CEA-4626-AC13-F6161F9FFE52}" type="pres">
      <dgm:prSet presAssocID="{E4AB5BA6-8C16-40E3-A16B-A622AB0E06C7}" presName="child3" presStyleLbl="bgAcc1" presStyleIdx="2" presStyleCnt="4"/>
      <dgm:spPr/>
    </dgm:pt>
    <dgm:pt modelId="{92B4F08D-D1C2-44B7-BDE8-3AE084AA281C}" type="pres">
      <dgm:prSet presAssocID="{E4AB5BA6-8C16-40E3-A16B-A622AB0E06C7}" presName="child3Text" presStyleLbl="bgAcc1" presStyleIdx="2" presStyleCnt="4">
        <dgm:presLayoutVars>
          <dgm:bulletEnabled val="1"/>
        </dgm:presLayoutVars>
      </dgm:prSet>
      <dgm:spPr/>
    </dgm:pt>
    <dgm:pt modelId="{2E4752B8-F7A4-4113-B93D-F95640C8F30E}" type="pres">
      <dgm:prSet presAssocID="{E4AB5BA6-8C16-40E3-A16B-A622AB0E06C7}" presName="child4group" presStyleCnt="0"/>
      <dgm:spPr/>
    </dgm:pt>
    <dgm:pt modelId="{A8AED618-CFB1-4563-BF9E-9075EA33B2FC}" type="pres">
      <dgm:prSet presAssocID="{E4AB5BA6-8C16-40E3-A16B-A622AB0E06C7}" presName="child4" presStyleLbl="bgAcc1" presStyleIdx="3" presStyleCnt="4"/>
      <dgm:spPr/>
    </dgm:pt>
    <dgm:pt modelId="{B6A020CB-DF5C-4DCE-9CBB-EDE45C6702D0}" type="pres">
      <dgm:prSet presAssocID="{E4AB5BA6-8C16-40E3-A16B-A622AB0E06C7}" presName="child4Text" presStyleLbl="bgAcc1" presStyleIdx="3" presStyleCnt="4">
        <dgm:presLayoutVars>
          <dgm:bulletEnabled val="1"/>
        </dgm:presLayoutVars>
      </dgm:prSet>
      <dgm:spPr/>
    </dgm:pt>
    <dgm:pt modelId="{08DCF325-9BEC-4EB5-B71B-2ED8D4823F28}" type="pres">
      <dgm:prSet presAssocID="{E4AB5BA6-8C16-40E3-A16B-A622AB0E06C7}" presName="childPlaceholder" presStyleCnt="0"/>
      <dgm:spPr/>
    </dgm:pt>
    <dgm:pt modelId="{1B732144-6FF7-4733-9CE8-3294A2A5A15C}" type="pres">
      <dgm:prSet presAssocID="{E4AB5BA6-8C16-40E3-A16B-A622AB0E06C7}" presName="circle" presStyleCnt="0"/>
      <dgm:spPr/>
    </dgm:pt>
    <dgm:pt modelId="{727E830F-4508-4138-9221-C5DDD06F6F2C}" type="pres">
      <dgm:prSet presAssocID="{E4AB5BA6-8C16-40E3-A16B-A622AB0E06C7}" presName="quadrant1" presStyleLbl="node1" presStyleIdx="0" presStyleCnt="4">
        <dgm:presLayoutVars>
          <dgm:chMax val="1"/>
          <dgm:bulletEnabled val="1"/>
        </dgm:presLayoutVars>
      </dgm:prSet>
      <dgm:spPr/>
    </dgm:pt>
    <dgm:pt modelId="{11A3A59E-AA1E-47E6-B25F-76B147C7488A}" type="pres">
      <dgm:prSet presAssocID="{E4AB5BA6-8C16-40E3-A16B-A622AB0E06C7}" presName="quadrant2" presStyleLbl="node1" presStyleIdx="1" presStyleCnt="4">
        <dgm:presLayoutVars>
          <dgm:chMax val="1"/>
          <dgm:bulletEnabled val="1"/>
        </dgm:presLayoutVars>
      </dgm:prSet>
      <dgm:spPr/>
    </dgm:pt>
    <dgm:pt modelId="{4F6453F6-3D2E-42E2-8F76-D26812199941}" type="pres">
      <dgm:prSet presAssocID="{E4AB5BA6-8C16-40E3-A16B-A622AB0E06C7}" presName="quadrant3" presStyleLbl="node1" presStyleIdx="2" presStyleCnt="4">
        <dgm:presLayoutVars>
          <dgm:chMax val="1"/>
          <dgm:bulletEnabled val="1"/>
        </dgm:presLayoutVars>
      </dgm:prSet>
      <dgm:spPr/>
    </dgm:pt>
    <dgm:pt modelId="{B0534CD0-719D-4E99-B987-FC4283358E3B}" type="pres">
      <dgm:prSet presAssocID="{E4AB5BA6-8C16-40E3-A16B-A622AB0E06C7}" presName="quadrant4" presStyleLbl="node1" presStyleIdx="3" presStyleCnt="4">
        <dgm:presLayoutVars>
          <dgm:chMax val="1"/>
          <dgm:bulletEnabled val="1"/>
        </dgm:presLayoutVars>
      </dgm:prSet>
      <dgm:spPr/>
    </dgm:pt>
    <dgm:pt modelId="{9EE4159F-2B72-48D9-8F8E-CF590F8A7538}" type="pres">
      <dgm:prSet presAssocID="{E4AB5BA6-8C16-40E3-A16B-A622AB0E06C7}" presName="quadrantPlaceholder" presStyleCnt="0"/>
      <dgm:spPr/>
    </dgm:pt>
    <dgm:pt modelId="{525C6276-742E-4AC2-82B3-40961BC06126}" type="pres">
      <dgm:prSet presAssocID="{E4AB5BA6-8C16-40E3-A16B-A622AB0E06C7}" presName="center1" presStyleLbl="fgShp" presStyleIdx="0" presStyleCnt="2"/>
      <dgm:spPr/>
    </dgm:pt>
    <dgm:pt modelId="{260BA92B-CBF9-455B-A0AB-C4F44519B47D}" type="pres">
      <dgm:prSet presAssocID="{E4AB5BA6-8C16-40E3-A16B-A622AB0E06C7}" presName="center2" presStyleLbl="fgShp" presStyleIdx="1" presStyleCnt="2"/>
      <dgm:spPr/>
    </dgm:pt>
  </dgm:ptLst>
  <dgm:cxnLst>
    <dgm:cxn modelId="{6C9E5A10-BB33-4978-B648-2A20257CEB56}" type="presOf" srcId="{E987FC2D-E4F7-48F6-997E-90CC9146A3D6}" destId="{11A3A59E-AA1E-47E6-B25F-76B147C7488A}" srcOrd="0" destOrd="0" presId="urn:microsoft.com/office/officeart/2005/8/layout/cycle4"/>
    <dgm:cxn modelId="{CA1B5E14-5597-414A-B664-B63AB0F37B94}" srcId="{13EB77A7-F6F1-498D-9264-B8B805BB559F}" destId="{5ACCE876-B25D-440A-9B4C-6C369628A231}" srcOrd="0" destOrd="0" parTransId="{63F5FCE7-2BE3-4AD8-9522-B0024C1F57B5}" sibTransId="{41E41774-8161-4D80-915E-83DB01FCD510}"/>
    <dgm:cxn modelId="{70E80F22-75CD-4481-8A5A-08C29988E20D}" type="presOf" srcId="{5ACCE876-B25D-440A-9B4C-6C369628A231}" destId="{B6A020CB-DF5C-4DCE-9CBB-EDE45C6702D0}" srcOrd="1" destOrd="0" presId="urn:microsoft.com/office/officeart/2005/8/layout/cycle4"/>
    <dgm:cxn modelId="{BAD09F29-0D8E-4049-9854-DA9E2B806EF8}" srcId="{CEF8859A-293C-4299-9BC1-0908E5F6A865}" destId="{B0924AA3-8B29-47B3-BFA6-E5053B508F5F}" srcOrd="0" destOrd="0" parTransId="{F5E72249-FB55-4970-B955-4F2E2E7CAB26}" sibTransId="{F5B842BD-A783-4B43-B852-5E32E867FC16}"/>
    <dgm:cxn modelId="{FB5B6D5C-74FA-45DE-9C4D-A7E6F11ECC2D}" type="presOf" srcId="{D6B824D2-FE11-4AE2-9962-D967C568D0E7}" destId="{689E576B-4DBA-4BAB-86C7-9EFF5EEA7E9E}" srcOrd="1" destOrd="0" presId="urn:microsoft.com/office/officeart/2005/8/layout/cycle4"/>
    <dgm:cxn modelId="{6335C85C-A99F-4113-B7B2-E4BCB0B2F935}" type="presOf" srcId="{8924BEDD-B7FE-49A2-B58D-37A2DF201F5A}" destId="{4F6453F6-3D2E-42E2-8F76-D26812199941}" srcOrd="0" destOrd="0" presId="urn:microsoft.com/office/officeart/2005/8/layout/cycle4"/>
    <dgm:cxn modelId="{E47FDE47-1CD1-4C77-9EBF-2FE158CB1255}" type="presOf" srcId="{CEF8859A-293C-4299-9BC1-0908E5F6A865}" destId="{727E830F-4508-4138-9221-C5DDD06F6F2C}" srcOrd="0" destOrd="0" presId="urn:microsoft.com/office/officeart/2005/8/layout/cycle4"/>
    <dgm:cxn modelId="{AA38484B-2A25-49EA-A2F3-A2A11E49C974}" type="presOf" srcId="{7C154C9E-6F0C-4637-BC83-B187C3569FB3}" destId="{92B4F08D-D1C2-44B7-BDE8-3AE084AA281C}" srcOrd="1" destOrd="0" presId="urn:microsoft.com/office/officeart/2005/8/layout/cycle4"/>
    <dgm:cxn modelId="{49378D50-8455-4682-9545-ECE780603B1A}" type="presOf" srcId="{E4AB5BA6-8C16-40E3-A16B-A622AB0E06C7}" destId="{C1520726-B312-482A-B8C7-A0937FC2FDE4}" srcOrd="0" destOrd="0" presId="urn:microsoft.com/office/officeart/2005/8/layout/cycle4"/>
    <dgm:cxn modelId="{42AF8D57-AC6B-45E0-9C93-E36705E59618}" type="presOf" srcId="{5ACCE876-B25D-440A-9B4C-6C369628A231}" destId="{A8AED618-CFB1-4563-BF9E-9075EA33B2FC}" srcOrd="0" destOrd="0" presId="urn:microsoft.com/office/officeart/2005/8/layout/cycle4"/>
    <dgm:cxn modelId="{D1118058-8C13-44C0-A1C9-DFB19359DD50}" type="presOf" srcId="{B0924AA3-8B29-47B3-BFA6-E5053B508F5F}" destId="{5A75AD93-42E5-423E-B3A7-31EC333C6896}" srcOrd="0" destOrd="0" presId="urn:microsoft.com/office/officeart/2005/8/layout/cycle4"/>
    <dgm:cxn modelId="{0DDE1885-BD46-4BD5-BD84-5916A977DECD}" srcId="{E4AB5BA6-8C16-40E3-A16B-A622AB0E06C7}" destId="{8924BEDD-B7FE-49A2-B58D-37A2DF201F5A}" srcOrd="2" destOrd="0" parTransId="{BC102CFB-908F-4D5C-8B31-44C201DBAB44}" sibTransId="{B4FD9335-A453-4CE9-A0CE-95CEFCD161CB}"/>
    <dgm:cxn modelId="{7EBD608D-4468-41C7-A4E2-39F8295B9336}" type="presOf" srcId="{13EB77A7-F6F1-498D-9264-B8B805BB559F}" destId="{B0534CD0-719D-4E99-B987-FC4283358E3B}" srcOrd="0" destOrd="0" presId="urn:microsoft.com/office/officeart/2005/8/layout/cycle4"/>
    <dgm:cxn modelId="{9F1FB091-5F86-4908-A099-A6E7DD42CE11}" srcId="{E4AB5BA6-8C16-40E3-A16B-A622AB0E06C7}" destId="{CEF8859A-293C-4299-9BC1-0908E5F6A865}" srcOrd="0" destOrd="0" parTransId="{5383FA43-BE85-496D-A007-8AD144453409}" sibTransId="{21707770-10D9-4E91-A939-E534DF280DE5}"/>
    <dgm:cxn modelId="{9DE815D1-B467-44AD-BDC2-14587641602C}" type="presOf" srcId="{7C154C9E-6F0C-4637-BC83-B187C3569FB3}" destId="{CA836583-4CEA-4626-AC13-F6161F9FFE52}" srcOrd="0" destOrd="0" presId="urn:microsoft.com/office/officeart/2005/8/layout/cycle4"/>
    <dgm:cxn modelId="{A1DFB3E8-2DDE-4E29-8949-C420E4B83AC3}" srcId="{E4AB5BA6-8C16-40E3-A16B-A622AB0E06C7}" destId="{E987FC2D-E4F7-48F6-997E-90CC9146A3D6}" srcOrd="1" destOrd="0" parTransId="{F3F36713-0CE5-4268-B7F9-63D02FD72776}" sibTransId="{8FC5464E-2015-4357-889E-93FCB42C5629}"/>
    <dgm:cxn modelId="{AF80C4EA-68E4-4FD1-886D-6C56FC52159B}" type="presOf" srcId="{D6B824D2-FE11-4AE2-9962-D967C568D0E7}" destId="{0E657FF5-6E2C-48A0-986F-54316502B7CF}" srcOrd="0" destOrd="0" presId="urn:microsoft.com/office/officeart/2005/8/layout/cycle4"/>
    <dgm:cxn modelId="{68335BEF-B8D9-4EA9-97F9-249FAFA1C759}" srcId="{E4AB5BA6-8C16-40E3-A16B-A622AB0E06C7}" destId="{13EB77A7-F6F1-498D-9264-B8B805BB559F}" srcOrd="3" destOrd="0" parTransId="{A384914B-0792-427B-A388-D537FB6F6112}" sibTransId="{A6942FA7-F53D-43F2-AB0B-7F626752319D}"/>
    <dgm:cxn modelId="{F9A4FBEF-B6DB-4AED-AC7A-424671108907}" srcId="{E987FC2D-E4F7-48F6-997E-90CC9146A3D6}" destId="{D6B824D2-FE11-4AE2-9962-D967C568D0E7}" srcOrd="0" destOrd="0" parTransId="{253F5776-838F-4C2F-B7F0-E9E0392229FE}" sibTransId="{FDEED453-1B4F-4BEC-B299-3FB9BEAF8FC8}"/>
    <dgm:cxn modelId="{605DD9F0-EACB-4990-87EF-51769B8B3352}" srcId="{8924BEDD-B7FE-49A2-B58D-37A2DF201F5A}" destId="{7C154C9E-6F0C-4637-BC83-B187C3569FB3}" srcOrd="0" destOrd="0" parTransId="{AA50CC04-B78B-47DE-80B5-4C37C5E5AABF}" sibTransId="{341C6D4B-3421-4492-ACA2-9241788C30D2}"/>
    <dgm:cxn modelId="{4C2DC5FC-51D3-470E-B725-1E79B5E02680}" type="presOf" srcId="{B0924AA3-8B29-47B3-BFA6-E5053B508F5F}" destId="{5742493F-DBF0-45E5-9238-6A7528CDF8E2}" srcOrd="1" destOrd="0" presId="urn:microsoft.com/office/officeart/2005/8/layout/cycle4"/>
    <dgm:cxn modelId="{76C23280-536B-4BA8-BBAF-8C1EF29D05C5}" type="presParOf" srcId="{C1520726-B312-482A-B8C7-A0937FC2FDE4}" destId="{F1455FC4-D639-4D04-8E78-22EDFB6C65C8}" srcOrd="0" destOrd="0" presId="urn:microsoft.com/office/officeart/2005/8/layout/cycle4"/>
    <dgm:cxn modelId="{95FD5B9A-838F-4570-9B7C-571F7120C5BE}" type="presParOf" srcId="{F1455FC4-D639-4D04-8E78-22EDFB6C65C8}" destId="{018C7DFE-0163-4925-B597-3AFB0F3ED202}" srcOrd="0" destOrd="0" presId="urn:microsoft.com/office/officeart/2005/8/layout/cycle4"/>
    <dgm:cxn modelId="{788A4C0D-E8DD-4A77-A577-57BE84C8584F}" type="presParOf" srcId="{018C7DFE-0163-4925-B597-3AFB0F3ED202}" destId="{5A75AD93-42E5-423E-B3A7-31EC333C6896}" srcOrd="0" destOrd="0" presId="urn:microsoft.com/office/officeart/2005/8/layout/cycle4"/>
    <dgm:cxn modelId="{5FD709C1-2C61-4132-B6EB-0F1D73D6F6E0}" type="presParOf" srcId="{018C7DFE-0163-4925-B597-3AFB0F3ED202}" destId="{5742493F-DBF0-45E5-9238-6A7528CDF8E2}" srcOrd="1" destOrd="0" presId="urn:microsoft.com/office/officeart/2005/8/layout/cycle4"/>
    <dgm:cxn modelId="{1EB1481A-89DA-4973-BF3D-E3B1D10A82D8}" type="presParOf" srcId="{F1455FC4-D639-4D04-8E78-22EDFB6C65C8}" destId="{B804CBCE-81BD-4A9F-A2F4-C460D1EE53F9}" srcOrd="1" destOrd="0" presId="urn:microsoft.com/office/officeart/2005/8/layout/cycle4"/>
    <dgm:cxn modelId="{05358158-BD81-4291-A8EE-D8B922229716}" type="presParOf" srcId="{B804CBCE-81BD-4A9F-A2F4-C460D1EE53F9}" destId="{0E657FF5-6E2C-48A0-986F-54316502B7CF}" srcOrd="0" destOrd="0" presId="urn:microsoft.com/office/officeart/2005/8/layout/cycle4"/>
    <dgm:cxn modelId="{A5AFFA47-3BD9-47A9-828C-DFF60B41F902}" type="presParOf" srcId="{B804CBCE-81BD-4A9F-A2F4-C460D1EE53F9}" destId="{689E576B-4DBA-4BAB-86C7-9EFF5EEA7E9E}" srcOrd="1" destOrd="0" presId="urn:microsoft.com/office/officeart/2005/8/layout/cycle4"/>
    <dgm:cxn modelId="{07CDD0DD-8F32-4657-8EAA-D1C1253F24F9}" type="presParOf" srcId="{F1455FC4-D639-4D04-8E78-22EDFB6C65C8}" destId="{2F8C97D8-4147-496F-AF29-79432A57C48D}" srcOrd="2" destOrd="0" presId="urn:microsoft.com/office/officeart/2005/8/layout/cycle4"/>
    <dgm:cxn modelId="{75EFFB4B-C2CA-4D2A-94B4-ABEDDD737452}" type="presParOf" srcId="{2F8C97D8-4147-496F-AF29-79432A57C48D}" destId="{CA836583-4CEA-4626-AC13-F6161F9FFE52}" srcOrd="0" destOrd="0" presId="urn:microsoft.com/office/officeart/2005/8/layout/cycle4"/>
    <dgm:cxn modelId="{0A254D54-FE82-46D4-A7B2-C2280DB49790}" type="presParOf" srcId="{2F8C97D8-4147-496F-AF29-79432A57C48D}" destId="{92B4F08D-D1C2-44B7-BDE8-3AE084AA281C}" srcOrd="1" destOrd="0" presId="urn:microsoft.com/office/officeart/2005/8/layout/cycle4"/>
    <dgm:cxn modelId="{FA3B2746-8FCB-46EC-A660-4538A5211831}" type="presParOf" srcId="{F1455FC4-D639-4D04-8E78-22EDFB6C65C8}" destId="{2E4752B8-F7A4-4113-B93D-F95640C8F30E}" srcOrd="3" destOrd="0" presId="urn:microsoft.com/office/officeart/2005/8/layout/cycle4"/>
    <dgm:cxn modelId="{1EF251FD-EB77-4A3E-8FF4-165632D1F7FA}" type="presParOf" srcId="{2E4752B8-F7A4-4113-B93D-F95640C8F30E}" destId="{A8AED618-CFB1-4563-BF9E-9075EA33B2FC}" srcOrd="0" destOrd="0" presId="urn:microsoft.com/office/officeart/2005/8/layout/cycle4"/>
    <dgm:cxn modelId="{A1D19990-8F09-490F-B01F-26E9D02E8BBF}" type="presParOf" srcId="{2E4752B8-F7A4-4113-B93D-F95640C8F30E}" destId="{B6A020CB-DF5C-4DCE-9CBB-EDE45C6702D0}" srcOrd="1" destOrd="0" presId="urn:microsoft.com/office/officeart/2005/8/layout/cycle4"/>
    <dgm:cxn modelId="{76570370-51DF-4837-A239-E4555A67E7D6}" type="presParOf" srcId="{F1455FC4-D639-4D04-8E78-22EDFB6C65C8}" destId="{08DCF325-9BEC-4EB5-B71B-2ED8D4823F28}" srcOrd="4" destOrd="0" presId="urn:microsoft.com/office/officeart/2005/8/layout/cycle4"/>
    <dgm:cxn modelId="{7BD3473F-130C-45F7-9BDF-AC5CDCB97C4F}" type="presParOf" srcId="{C1520726-B312-482A-B8C7-A0937FC2FDE4}" destId="{1B732144-6FF7-4733-9CE8-3294A2A5A15C}" srcOrd="1" destOrd="0" presId="urn:microsoft.com/office/officeart/2005/8/layout/cycle4"/>
    <dgm:cxn modelId="{B45A98A0-45C5-4B6A-9907-949BC04791E9}" type="presParOf" srcId="{1B732144-6FF7-4733-9CE8-3294A2A5A15C}" destId="{727E830F-4508-4138-9221-C5DDD06F6F2C}" srcOrd="0" destOrd="0" presId="urn:microsoft.com/office/officeart/2005/8/layout/cycle4"/>
    <dgm:cxn modelId="{C371B808-CAC0-4C6E-9E51-A17C621334A3}" type="presParOf" srcId="{1B732144-6FF7-4733-9CE8-3294A2A5A15C}" destId="{11A3A59E-AA1E-47E6-B25F-76B147C7488A}" srcOrd="1" destOrd="0" presId="urn:microsoft.com/office/officeart/2005/8/layout/cycle4"/>
    <dgm:cxn modelId="{76D62242-B5B9-4903-BD70-DB32325B7235}" type="presParOf" srcId="{1B732144-6FF7-4733-9CE8-3294A2A5A15C}" destId="{4F6453F6-3D2E-42E2-8F76-D26812199941}" srcOrd="2" destOrd="0" presId="urn:microsoft.com/office/officeart/2005/8/layout/cycle4"/>
    <dgm:cxn modelId="{9B0EF757-D5DA-4B2B-8DC4-8605F7A3CB02}" type="presParOf" srcId="{1B732144-6FF7-4733-9CE8-3294A2A5A15C}" destId="{B0534CD0-719D-4E99-B987-FC4283358E3B}" srcOrd="3" destOrd="0" presId="urn:microsoft.com/office/officeart/2005/8/layout/cycle4"/>
    <dgm:cxn modelId="{FBAF6149-394A-4F36-AE46-C76B5EAAF4AC}" type="presParOf" srcId="{1B732144-6FF7-4733-9CE8-3294A2A5A15C}" destId="{9EE4159F-2B72-48D9-8F8E-CF590F8A7538}" srcOrd="4" destOrd="0" presId="urn:microsoft.com/office/officeart/2005/8/layout/cycle4"/>
    <dgm:cxn modelId="{669690B6-A4BD-43E5-81C7-2D90C05B3C6B}" type="presParOf" srcId="{C1520726-B312-482A-B8C7-A0937FC2FDE4}" destId="{525C6276-742E-4AC2-82B3-40961BC06126}" srcOrd="2" destOrd="0" presId="urn:microsoft.com/office/officeart/2005/8/layout/cycle4"/>
    <dgm:cxn modelId="{4720CB14-EC97-44C6-A434-04EE36EE97B5}" type="presParOf" srcId="{C1520726-B312-482A-B8C7-A0937FC2FDE4}" destId="{260BA92B-CBF9-455B-A0AB-C4F44519B47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6583-4CEA-4626-AC13-F6161F9FFE52}">
      <dsp:nvSpPr>
        <dsp:cNvPr id="0" name=""/>
        <dsp:cNvSpPr/>
      </dsp:nvSpPr>
      <dsp:spPr>
        <a:xfrm>
          <a:off x="6461315" y="3979757"/>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They provide an extra level of project isolation. For ex, creating a folder for each department in a company.</a:t>
          </a:r>
        </a:p>
      </dsp:txBody>
      <dsp:txXfrm>
        <a:off x="7369808" y="4489103"/>
        <a:ext cx="1941543" cy="1322340"/>
      </dsp:txXfrm>
    </dsp:sp>
    <dsp:sp modelId="{A8AED618-CFB1-4563-BF9E-9075EA33B2FC}">
      <dsp:nvSpPr>
        <dsp:cNvPr id="0" name=""/>
        <dsp:cNvSpPr/>
      </dsp:nvSpPr>
      <dsp:spPr>
        <a:xfrm>
          <a:off x="1744132" y="3979757"/>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Virtual machines, database instances, load balancers, and so on.</a:t>
          </a:r>
        </a:p>
      </dsp:txBody>
      <dsp:txXfrm>
        <a:off x="1785272" y="4489103"/>
        <a:ext cx="1941543" cy="1322340"/>
      </dsp:txXfrm>
    </dsp:sp>
    <dsp:sp modelId="{0E657FF5-6E2C-48A0-986F-54316502B7CF}">
      <dsp:nvSpPr>
        <dsp:cNvPr id="0" name=""/>
        <dsp:cNvSpPr/>
      </dsp:nvSpPr>
      <dsp:spPr>
        <a:xfrm>
          <a:off x="6461315" y="0"/>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For example, to separate projects for production and development environments. They are required to create resources.</a:t>
          </a:r>
        </a:p>
      </dsp:txBody>
      <dsp:txXfrm>
        <a:off x="7369808" y="41140"/>
        <a:ext cx="1941543" cy="1322340"/>
      </dsp:txXfrm>
    </dsp:sp>
    <dsp:sp modelId="{5A75AD93-42E5-423E-B3A7-31EC333C6896}">
      <dsp:nvSpPr>
        <dsp:cNvPr id="0" name=""/>
        <dsp:cNvSpPr/>
      </dsp:nvSpPr>
      <dsp:spPr>
        <a:xfrm>
          <a:off x="1744132" y="0"/>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 It is the root node in the resource hierarchy. It represents an organization, for example, a company.</a:t>
          </a:r>
        </a:p>
      </dsp:txBody>
      <dsp:txXfrm>
        <a:off x="1785272" y="41140"/>
        <a:ext cx="1941543" cy="1322340"/>
      </dsp:txXfrm>
    </dsp:sp>
    <dsp:sp modelId="{727E830F-4508-4138-9221-C5DDD06F6F2C}">
      <dsp:nvSpPr>
        <dsp:cNvPr id="0" name=""/>
        <dsp:cNvSpPr/>
      </dsp:nvSpPr>
      <dsp:spPr>
        <a:xfrm>
          <a:off x="2955617" y="33359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Organization</a:t>
          </a:r>
          <a:r>
            <a:rPr lang="en-US" sz="2200" kern="1200" dirty="0"/>
            <a:t> resource</a:t>
          </a:r>
        </a:p>
      </dsp:txBody>
      <dsp:txXfrm>
        <a:off x="3697858" y="1075838"/>
        <a:ext cx="1791927" cy="1791927"/>
      </dsp:txXfrm>
    </dsp:sp>
    <dsp:sp modelId="{11A3A59E-AA1E-47E6-B25F-76B147C7488A}">
      <dsp:nvSpPr>
        <dsp:cNvPr id="0" name=""/>
        <dsp:cNvSpPr/>
      </dsp:nvSpPr>
      <dsp:spPr>
        <a:xfrm rot="5400000">
          <a:off x="5606838" y="33359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Projects</a:t>
          </a:r>
          <a:r>
            <a:rPr lang="en-US" sz="2200" kern="1200" dirty="0"/>
            <a:t> resource </a:t>
          </a:r>
        </a:p>
      </dsp:txBody>
      <dsp:txXfrm rot="-5400000">
        <a:off x="5606838" y="1075838"/>
        <a:ext cx="1791927" cy="1791927"/>
      </dsp:txXfrm>
    </dsp:sp>
    <dsp:sp modelId="{4F6453F6-3D2E-42E2-8F76-D26812199941}">
      <dsp:nvSpPr>
        <dsp:cNvPr id="0" name=""/>
        <dsp:cNvSpPr/>
      </dsp:nvSpPr>
      <dsp:spPr>
        <a:xfrm rot="10800000">
          <a:off x="5606838" y="298481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Folder</a:t>
          </a:r>
          <a:r>
            <a:rPr lang="en-US" sz="2200" kern="1200" dirty="0"/>
            <a:t> resource</a:t>
          </a:r>
        </a:p>
      </dsp:txBody>
      <dsp:txXfrm rot="10800000">
        <a:off x="5606838" y="2984817"/>
        <a:ext cx="1791927" cy="1791927"/>
      </dsp:txXfrm>
    </dsp:sp>
    <dsp:sp modelId="{B0534CD0-719D-4E99-B987-FC4283358E3B}">
      <dsp:nvSpPr>
        <dsp:cNvPr id="0" name=""/>
        <dsp:cNvSpPr/>
      </dsp:nvSpPr>
      <dsp:spPr>
        <a:xfrm rot="16200000">
          <a:off x="2955617" y="298481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Resources</a:t>
          </a:r>
          <a:endParaRPr lang="en-US" sz="2200" kern="1200" dirty="0"/>
        </a:p>
      </dsp:txBody>
      <dsp:txXfrm rot="5400000">
        <a:off x="3697858" y="2984817"/>
        <a:ext cx="1791927" cy="1791927"/>
      </dsp:txXfrm>
    </dsp:sp>
    <dsp:sp modelId="{525C6276-742E-4AC2-82B3-40961BC06126}">
      <dsp:nvSpPr>
        <dsp:cNvPr id="0" name=""/>
        <dsp:cNvSpPr/>
      </dsp:nvSpPr>
      <dsp:spPr>
        <a:xfrm>
          <a:off x="5110831" y="2399559"/>
          <a:ext cx="874961" cy="76083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0BA92B-CBF9-455B-A0AB-C4F44519B47D}">
      <dsp:nvSpPr>
        <dsp:cNvPr id="0" name=""/>
        <dsp:cNvSpPr/>
      </dsp:nvSpPr>
      <dsp:spPr>
        <a:xfrm rot="10800000">
          <a:off x="5110831" y="2692188"/>
          <a:ext cx="874961" cy="76083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7A707-CF97-46B2-922A-E8A470A239AD}" type="datetimeFigureOut">
              <a:rPr lang="en-IN" smtClean="0"/>
              <a:t>06-07-2022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6AE38-F5CA-4E33-BF0C-C6997B004363}" type="slidenum">
              <a:rPr lang="en-IN" smtClean="0"/>
              <a:t>‹#›</a:t>
            </a:fld>
            <a:endParaRPr lang="en-IN"/>
          </a:p>
        </p:txBody>
      </p:sp>
    </p:spTree>
    <p:extLst>
      <p:ext uri="{BB962C8B-B14F-4D97-AF65-F5344CB8AC3E}">
        <p14:creationId xmlns:p14="http://schemas.microsoft.com/office/powerpoint/2010/main" val="4246676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8BF3-9549-473B-81F0-7C33BFF47D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403CDB-9FAC-451E-92E3-593E10977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1EAC74-F7AE-4734-9CB5-1111A5EB958B}"/>
              </a:ext>
            </a:extLst>
          </p:cNvPr>
          <p:cNvSpPr>
            <a:spLocks noGrp="1"/>
          </p:cNvSpPr>
          <p:nvPr>
            <p:ph type="dt" sz="half" idx="10"/>
          </p:nvPr>
        </p:nvSpPr>
        <p:spPr/>
        <p:txBody>
          <a:bodyPr/>
          <a:lstStyle/>
          <a:p>
            <a:fld id="{FB66E030-AA77-4256-AB92-EC0C0ED03092}" type="datetime1">
              <a:rPr lang="en-IN" smtClean="0"/>
              <a:t>06-07-2022</a:t>
            </a:fld>
            <a:endParaRPr lang="en-IN"/>
          </a:p>
        </p:txBody>
      </p:sp>
      <p:sp>
        <p:nvSpPr>
          <p:cNvPr id="5" name="Footer Placeholder 4">
            <a:extLst>
              <a:ext uri="{FF2B5EF4-FFF2-40B4-BE49-F238E27FC236}">
                <a16:creationId xmlns:a16="http://schemas.microsoft.com/office/drawing/2014/main" id="{61B07A2C-5E62-434A-834E-6F723D4D2A87}"/>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7D8FEDC9-15A2-43F0-A9FE-D8637CA2B4AE}"/>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6776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DD86-A3C0-4E58-AB9A-C662447A71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AD6939-BC17-4FE6-BB7F-1A213A0898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96475D-54E9-4E2F-822C-08DB6034C6D5}"/>
              </a:ext>
            </a:extLst>
          </p:cNvPr>
          <p:cNvSpPr>
            <a:spLocks noGrp="1"/>
          </p:cNvSpPr>
          <p:nvPr>
            <p:ph type="dt" sz="half" idx="10"/>
          </p:nvPr>
        </p:nvSpPr>
        <p:spPr/>
        <p:txBody>
          <a:bodyPr/>
          <a:lstStyle/>
          <a:p>
            <a:fld id="{2E32AC9C-2AE0-476E-88AF-0531EF3E9B49}" type="datetime1">
              <a:rPr lang="en-IN" smtClean="0"/>
              <a:t>06-07-2022</a:t>
            </a:fld>
            <a:endParaRPr lang="en-IN"/>
          </a:p>
        </p:txBody>
      </p:sp>
      <p:sp>
        <p:nvSpPr>
          <p:cNvPr id="5" name="Footer Placeholder 4">
            <a:extLst>
              <a:ext uri="{FF2B5EF4-FFF2-40B4-BE49-F238E27FC236}">
                <a16:creationId xmlns:a16="http://schemas.microsoft.com/office/drawing/2014/main" id="{933DD003-0608-4515-8B84-16D9CF92F865}"/>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4BC4A028-EF6B-48CC-B1EF-A1CC448D7042}"/>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734687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97AED5-4B53-47A0-BE7E-8B3782170B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209D6B-8C90-4938-9BE3-D643550986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B71DF2-4A0E-4408-95AB-10BDE90EE8E8}"/>
              </a:ext>
            </a:extLst>
          </p:cNvPr>
          <p:cNvSpPr>
            <a:spLocks noGrp="1"/>
          </p:cNvSpPr>
          <p:nvPr>
            <p:ph type="dt" sz="half" idx="10"/>
          </p:nvPr>
        </p:nvSpPr>
        <p:spPr/>
        <p:txBody>
          <a:bodyPr/>
          <a:lstStyle/>
          <a:p>
            <a:fld id="{20B75230-4219-4BB8-AC08-92E375F42EEB}" type="datetime1">
              <a:rPr lang="en-IN" smtClean="0"/>
              <a:t>06-07-2022</a:t>
            </a:fld>
            <a:endParaRPr lang="en-IN"/>
          </a:p>
        </p:txBody>
      </p:sp>
      <p:sp>
        <p:nvSpPr>
          <p:cNvPr id="5" name="Footer Placeholder 4">
            <a:extLst>
              <a:ext uri="{FF2B5EF4-FFF2-40B4-BE49-F238E27FC236}">
                <a16:creationId xmlns:a16="http://schemas.microsoft.com/office/drawing/2014/main" id="{B217A816-715C-4B85-BD97-B8EC6B3E97BC}"/>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3E941B24-BFF8-4734-BAE2-2CF33249D9F1}"/>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4612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538C-765E-40D8-BF05-D251CFBDBB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49FFCB-49F6-49B4-9EA9-D220A0A5E1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4B4D03-697B-443B-9E45-6076ECD333A7}"/>
              </a:ext>
            </a:extLst>
          </p:cNvPr>
          <p:cNvSpPr>
            <a:spLocks noGrp="1"/>
          </p:cNvSpPr>
          <p:nvPr>
            <p:ph type="dt" sz="half" idx="10"/>
          </p:nvPr>
        </p:nvSpPr>
        <p:spPr/>
        <p:txBody>
          <a:bodyPr/>
          <a:lstStyle/>
          <a:p>
            <a:fld id="{B7540B11-A939-445E-9DE5-327AF9454023}" type="datetime1">
              <a:rPr lang="en-IN" smtClean="0"/>
              <a:t>06-07-2022</a:t>
            </a:fld>
            <a:endParaRPr lang="en-IN"/>
          </a:p>
        </p:txBody>
      </p:sp>
      <p:sp>
        <p:nvSpPr>
          <p:cNvPr id="5" name="Footer Placeholder 4">
            <a:extLst>
              <a:ext uri="{FF2B5EF4-FFF2-40B4-BE49-F238E27FC236}">
                <a16:creationId xmlns:a16="http://schemas.microsoft.com/office/drawing/2014/main" id="{51BA9EC4-7530-43E3-BF61-C70FB04E7242}"/>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FCD481D3-0C8A-4972-8A9B-9C80ED937795}"/>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0055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A1B9-EE28-4611-9D01-6914DD2334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074374-70A6-49D8-A804-3D8620A968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73EF58-DFEB-4896-8C06-D3CD666D3AE4}"/>
              </a:ext>
            </a:extLst>
          </p:cNvPr>
          <p:cNvSpPr>
            <a:spLocks noGrp="1"/>
          </p:cNvSpPr>
          <p:nvPr>
            <p:ph type="dt" sz="half" idx="10"/>
          </p:nvPr>
        </p:nvSpPr>
        <p:spPr/>
        <p:txBody>
          <a:bodyPr/>
          <a:lstStyle/>
          <a:p>
            <a:fld id="{6C6B8171-3DDC-43B5-97FA-47CCAD37F7BF}" type="datetime1">
              <a:rPr lang="en-IN" smtClean="0"/>
              <a:t>06-07-2022</a:t>
            </a:fld>
            <a:endParaRPr lang="en-IN"/>
          </a:p>
        </p:txBody>
      </p:sp>
      <p:sp>
        <p:nvSpPr>
          <p:cNvPr id="5" name="Footer Placeholder 4">
            <a:extLst>
              <a:ext uri="{FF2B5EF4-FFF2-40B4-BE49-F238E27FC236}">
                <a16:creationId xmlns:a16="http://schemas.microsoft.com/office/drawing/2014/main" id="{49E77118-CCA7-4117-AFB0-CF96CF474EFA}"/>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BD49AA51-736E-4972-9945-E9E2BD6F8A3C}"/>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9972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472A-B9E8-482C-BEBC-74EF98A8EB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B79D81-3456-42BA-8F49-365C434E73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692B7C-2FD2-4FA9-B530-5E5D12C63D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C5D159-4C48-4CFE-8CB1-5FBE6640A7C4}"/>
              </a:ext>
            </a:extLst>
          </p:cNvPr>
          <p:cNvSpPr>
            <a:spLocks noGrp="1"/>
          </p:cNvSpPr>
          <p:nvPr>
            <p:ph type="dt" sz="half" idx="10"/>
          </p:nvPr>
        </p:nvSpPr>
        <p:spPr/>
        <p:txBody>
          <a:bodyPr/>
          <a:lstStyle/>
          <a:p>
            <a:fld id="{19DEF63F-3C80-402C-9D55-0C37118077C7}" type="datetime1">
              <a:rPr lang="en-IN" smtClean="0"/>
              <a:t>06-07-2022</a:t>
            </a:fld>
            <a:endParaRPr lang="en-IN"/>
          </a:p>
        </p:txBody>
      </p:sp>
      <p:sp>
        <p:nvSpPr>
          <p:cNvPr id="6" name="Footer Placeholder 5">
            <a:extLst>
              <a:ext uri="{FF2B5EF4-FFF2-40B4-BE49-F238E27FC236}">
                <a16:creationId xmlns:a16="http://schemas.microsoft.com/office/drawing/2014/main" id="{8D6BCC68-BB13-4002-A07F-D000A7810B7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036B6DB1-F750-4DA5-ADE3-2BB23167E0DF}"/>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14815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7B44-3AAC-4A9D-8DC2-11756AE621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ADC96E-6B14-4537-919D-80E192906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2A55F4-4CB2-4355-A574-7F02C848C9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5A2781-E702-4A49-A712-32DF6FDDA7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ED652D-2752-481A-9929-124E3B3072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D78EE4-C7D7-4583-BC90-C285BDDAD08B}"/>
              </a:ext>
            </a:extLst>
          </p:cNvPr>
          <p:cNvSpPr>
            <a:spLocks noGrp="1"/>
          </p:cNvSpPr>
          <p:nvPr>
            <p:ph type="dt" sz="half" idx="10"/>
          </p:nvPr>
        </p:nvSpPr>
        <p:spPr/>
        <p:txBody>
          <a:bodyPr/>
          <a:lstStyle/>
          <a:p>
            <a:fld id="{2A9B30BF-1D16-4231-9B57-3AAA94563B27}" type="datetime1">
              <a:rPr lang="en-IN" smtClean="0"/>
              <a:t>06-07-2022</a:t>
            </a:fld>
            <a:endParaRPr lang="en-IN"/>
          </a:p>
        </p:txBody>
      </p:sp>
      <p:sp>
        <p:nvSpPr>
          <p:cNvPr id="8" name="Footer Placeholder 7">
            <a:extLst>
              <a:ext uri="{FF2B5EF4-FFF2-40B4-BE49-F238E27FC236}">
                <a16:creationId xmlns:a16="http://schemas.microsoft.com/office/drawing/2014/main" id="{21ACB20F-7E93-4609-9472-C6B5D4E2DF66}"/>
              </a:ext>
            </a:extLst>
          </p:cNvPr>
          <p:cNvSpPr>
            <a:spLocks noGrp="1"/>
          </p:cNvSpPr>
          <p:nvPr>
            <p:ph type="ftr" sz="quarter" idx="11"/>
          </p:nvPr>
        </p:nvSpPr>
        <p:spPr/>
        <p:txBody>
          <a:bodyPr/>
          <a:lstStyle/>
          <a:p>
            <a:r>
              <a:rPr lang="en-IN"/>
              <a:t>Miracle2Cloud</a:t>
            </a:r>
          </a:p>
        </p:txBody>
      </p:sp>
      <p:sp>
        <p:nvSpPr>
          <p:cNvPr id="9" name="Slide Number Placeholder 8">
            <a:extLst>
              <a:ext uri="{FF2B5EF4-FFF2-40B4-BE49-F238E27FC236}">
                <a16:creationId xmlns:a16="http://schemas.microsoft.com/office/drawing/2014/main" id="{5E692020-949A-43FF-B0EE-D25311E40A65}"/>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2351407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B6C82-2C70-4833-A9A6-5EB2E28DB5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318A42-4DB5-4DE7-8ABE-F2B8B50577EA}"/>
              </a:ext>
            </a:extLst>
          </p:cNvPr>
          <p:cNvSpPr>
            <a:spLocks noGrp="1"/>
          </p:cNvSpPr>
          <p:nvPr>
            <p:ph type="dt" sz="half" idx="10"/>
          </p:nvPr>
        </p:nvSpPr>
        <p:spPr/>
        <p:txBody>
          <a:bodyPr/>
          <a:lstStyle/>
          <a:p>
            <a:fld id="{EA50C655-A1F9-4F76-A62A-3997D232585C}" type="datetime1">
              <a:rPr lang="en-IN" smtClean="0"/>
              <a:t>06-07-2022</a:t>
            </a:fld>
            <a:endParaRPr lang="en-IN"/>
          </a:p>
        </p:txBody>
      </p:sp>
      <p:sp>
        <p:nvSpPr>
          <p:cNvPr id="4" name="Footer Placeholder 3">
            <a:extLst>
              <a:ext uri="{FF2B5EF4-FFF2-40B4-BE49-F238E27FC236}">
                <a16:creationId xmlns:a16="http://schemas.microsoft.com/office/drawing/2014/main" id="{CB020243-C942-4926-AA93-DCEA9F41A917}"/>
              </a:ext>
            </a:extLst>
          </p:cNvPr>
          <p:cNvSpPr>
            <a:spLocks noGrp="1"/>
          </p:cNvSpPr>
          <p:nvPr>
            <p:ph type="ftr" sz="quarter" idx="11"/>
          </p:nvPr>
        </p:nvSpPr>
        <p:spPr/>
        <p:txBody>
          <a:bodyPr/>
          <a:lstStyle/>
          <a:p>
            <a:r>
              <a:rPr lang="en-IN"/>
              <a:t>Miracle2Cloud</a:t>
            </a:r>
          </a:p>
        </p:txBody>
      </p:sp>
      <p:sp>
        <p:nvSpPr>
          <p:cNvPr id="5" name="Slide Number Placeholder 4">
            <a:extLst>
              <a:ext uri="{FF2B5EF4-FFF2-40B4-BE49-F238E27FC236}">
                <a16:creationId xmlns:a16="http://schemas.microsoft.com/office/drawing/2014/main" id="{5CF04C42-A4F1-45B4-AF98-B00F0B23BEA0}"/>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145613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4D754-827D-4083-B318-02F20B62418A}"/>
              </a:ext>
            </a:extLst>
          </p:cNvPr>
          <p:cNvSpPr>
            <a:spLocks noGrp="1"/>
          </p:cNvSpPr>
          <p:nvPr>
            <p:ph type="dt" sz="half" idx="10"/>
          </p:nvPr>
        </p:nvSpPr>
        <p:spPr/>
        <p:txBody>
          <a:bodyPr/>
          <a:lstStyle/>
          <a:p>
            <a:fld id="{3059406E-DB61-4232-9E2D-F7F10ECD0934}" type="datetime1">
              <a:rPr lang="en-IN" smtClean="0"/>
              <a:t>06-07-2022</a:t>
            </a:fld>
            <a:endParaRPr lang="en-IN"/>
          </a:p>
        </p:txBody>
      </p:sp>
      <p:sp>
        <p:nvSpPr>
          <p:cNvPr id="3" name="Footer Placeholder 2">
            <a:extLst>
              <a:ext uri="{FF2B5EF4-FFF2-40B4-BE49-F238E27FC236}">
                <a16:creationId xmlns:a16="http://schemas.microsoft.com/office/drawing/2014/main" id="{3679894F-43C4-472C-8624-B3A904B48A57}"/>
              </a:ext>
            </a:extLst>
          </p:cNvPr>
          <p:cNvSpPr>
            <a:spLocks noGrp="1"/>
          </p:cNvSpPr>
          <p:nvPr>
            <p:ph type="ftr" sz="quarter" idx="11"/>
          </p:nvPr>
        </p:nvSpPr>
        <p:spPr/>
        <p:txBody>
          <a:bodyPr/>
          <a:lstStyle/>
          <a:p>
            <a:r>
              <a:rPr lang="en-IN"/>
              <a:t>Miracle2Cloud</a:t>
            </a:r>
          </a:p>
        </p:txBody>
      </p:sp>
      <p:sp>
        <p:nvSpPr>
          <p:cNvPr id="4" name="Slide Number Placeholder 3">
            <a:extLst>
              <a:ext uri="{FF2B5EF4-FFF2-40B4-BE49-F238E27FC236}">
                <a16:creationId xmlns:a16="http://schemas.microsoft.com/office/drawing/2014/main" id="{468601B7-A415-472A-9274-D98FE8604107}"/>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036060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FA90-7276-4CC7-A741-D37F1E607F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C36496-F4CE-4F9A-A690-850D3B8C77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6AE40D-2485-4670-B03C-3DA4C55BF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D85298-5F71-40F8-A50D-49ECC36D4F5A}"/>
              </a:ext>
            </a:extLst>
          </p:cNvPr>
          <p:cNvSpPr>
            <a:spLocks noGrp="1"/>
          </p:cNvSpPr>
          <p:nvPr>
            <p:ph type="dt" sz="half" idx="10"/>
          </p:nvPr>
        </p:nvSpPr>
        <p:spPr/>
        <p:txBody>
          <a:bodyPr/>
          <a:lstStyle/>
          <a:p>
            <a:fld id="{C01DBF0A-FDD9-4299-B16D-32B79EC7681B}" type="datetime1">
              <a:rPr lang="en-IN" smtClean="0"/>
              <a:t>06-07-2022</a:t>
            </a:fld>
            <a:endParaRPr lang="en-IN"/>
          </a:p>
        </p:txBody>
      </p:sp>
      <p:sp>
        <p:nvSpPr>
          <p:cNvPr id="6" name="Footer Placeholder 5">
            <a:extLst>
              <a:ext uri="{FF2B5EF4-FFF2-40B4-BE49-F238E27FC236}">
                <a16:creationId xmlns:a16="http://schemas.microsoft.com/office/drawing/2014/main" id="{52140CBD-BA8F-488A-B7AF-1F565586FE3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AD4D1747-4491-4E78-9412-22E1122A41D0}"/>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79038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361B-AD5B-4F20-A619-726686F1D5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1AAFB9-2F4A-40AD-AAC4-FBE6BBA63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ECD51E-B04A-4BA9-9589-A7A432DED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BBE08-1558-4124-8BA7-74950ACB1622}"/>
              </a:ext>
            </a:extLst>
          </p:cNvPr>
          <p:cNvSpPr>
            <a:spLocks noGrp="1"/>
          </p:cNvSpPr>
          <p:nvPr>
            <p:ph type="dt" sz="half" idx="10"/>
          </p:nvPr>
        </p:nvSpPr>
        <p:spPr/>
        <p:txBody>
          <a:bodyPr/>
          <a:lstStyle/>
          <a:p>
            <a:fld id="{EDEA997E-196D-4B52-8095-FF61EA7622E4}" type="datetime1">
              <a:rPr lang="en-IN" smtClean="0"/>
              <a:t>06-07-2022</a:t>
            </a:fld>
            <a:endParaRPr lang="en-IN"/>
          </a:p>
        </p:txBody>
      </p:sp>
      <p:sp>
        <p:nvSpPr>
          <p:cNvPr id="6" name="Footer Placeholder 5">
            <a:extLst>
              <a:ext uri="{FF2B5EF4-FFF2-40B4-BE49-F238E27FC236}">
                <a16:creationId xmlns:a16="http://schemas.microsoft.com/office/drawing/2014/main" id="{A9B282BA-5DE9-45B9-8D85-D441C81507C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889ED388-3DA8-45FB-B9BC-32AFC8825882}"/>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2898576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FA050-62A9-4486-94EA-0144E3512E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901743-D02A-4B1B-9B91-141B56C459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523B6-4729-4821-93A7-FD417F17E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10473-ED14-40BC-A5B8-CD4E24EFBC8E}" type="datetime1">
              <a:rPr lang="en-IN" smtClean="0"/>
              <a:t>06-07-2022</a:t>
            </a:fld>
            <a:endParaRPr lang="en-IN"/>
          </a:p>
        </p:txBody>
      </p:sp>
      <p:sp>
        <p:nvSpPr>
          <p:cNvPr id="5" name="Footer Placeholder 4">
            <a:extLst>
              <a:ext uri="{FF2B5EF4-FFF2-40B4-BE49-F238E27FC236}">
                <a16:creationId xmlns:a16="http://schemas.microsoft.com/office/drawing/2014/main" id="{DA50C1DF-22E7-4096-BB99-56351A7B7F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Miracle2Cloud</a:t>
            </a:r>
          </a:p>
        </p:txBody>
      </p:sp>
      <p:sp>
        <p:nvSpPr>
          <p:cNvPr id="6" name="Slide Number Placeholder 5">
            <a:extLst>
              <a:ext uri="{FF2B5EF4-FFF2-40B4-BE49-F238E27FC236}">
                <a16:creationId xmlns:a16="http://schemas.microsoft.com/office/drawing/2014/main" id="{1C3B45B5-BBD5-4CA6-8DEB-05EC4392C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9F16A-9F5F-43DC-B217-17B10A4A7A34}" type="slidenum">
              <a:rPr lang="en-IN" smtClean="0"/>
              <a:t>‹#›</a:t>
            </a:fld>
            <a:endParaRPr lang="en-IN"/>
          </a:p>
        </p:txBody>
      </p:sp>
    </p:spTree>
    <p:extLst>
      <p:ext uri="{BB962C8B-B14F-4D97-AF65-F5344CB8AC3E}">
        <p14:creationId xmlns:p14="http://schemas.microsoft.com/office/powerpoint/2010/main" val="1000130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iracle2cloud/gcp/blob/main/Cloud%20SDK%20CLI%20Commands.docx" TargetMode="External"/><Relationship Id="rId2" Type="http://schemas.openxmlformats.org/officeDocument/2006/relationships/hyperlink" Target="https://cloud.google.com/sdk/docs/install-sdk#installing_the_latest_vers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cloud.google.com/sdk/docs/cheatshee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idr.xyz/" TargetMode="External"/><Relationship Id="rId2" Type="http://schemas.openxmlformats.org/officeDocument/2006/relationships/hyperlink" Target="https://www.subnet-calculator.com/subnet.php?net_class=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idr.xyz/" TargetMode="External"/><Relationship Id="rId2" Type="http://schemas.openxmlformats.org/officeDocument/2006/relationships/hyperlink" Target="https://www.subnet-calculator.com/subnet.php?net_class=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2B79D9-D48A-4B59-A41F-7A256DAF7156}"/>
              </a:ext>
            </a:extLst>
          </p:cNvPr>
          <p:cNvSpPr>
            <a:spLocks noGrp="1"/>
          </p:cNvSpPr>
          <p:nvPr>
            <p:ph type="ctrTitle"/>
          </p:nvPr>
        </p:nvSpPr>
        <p:spPr>
          <a:xfrm>
            <a:off x="1276350" y="2428875"/>
            <a:ext cx="9867900" cy="1257299"/>
          </a:xfrm>
        </p:spPr>
        <p:txBody>
          <a:bodyPr/>
          <a:lstStyle/>
          <a:p>
            <a:r>
              <a:rPr lang="en-IN" b="1" dirty="0">
                <a:solidFill>
                  <a:srgbClr val="C00000"/>
                </a:solidFill>
                <a:latin typeface="Footlight MT Light" panose="0204060206030A020304" pitchFamily="18" charset="0"/>
                <a:ea typeface="MS Mincho" panose="02020609040205080304" pitchFamily="49" charset="-128"/>
                <a:cs typeface="Courier New" panose="02070309020205020404" pitchFamily="49" charset="0"/>
              </a:rPr>
              <a:t>Google Cloud Platform</a:t>
            </a:r>
          </a:p>
        </p:txBody>
      </p:sp>
      <p:sp>
        <p:nvSpPr>
          <p:cNvPr id="7" name="Footer Placeholder 6">
            <a:extLst>
              <a:ext uri="{FF2B5EF4-FFF2-40B4-BE49-F238E27FC236}">
                <a16:creationId xmlns:a16="http://schemas.microsoft.com/office/drawing/2014/main" id="{DB88BB2F-BE45-45B5-B536-9A6FAB184C6B}"/>
              </a:ext>
            </a:extLst>
          </p:cNvPr>
          <p:cNvSpPr>
            <a:spLocks noGrp="1"/>
          </p:cNvSpPr>
          <p:nvPr>
            <p:ph type="ftr" sz="quarter" idx="11"/>
          </p:nvPr>
        </p:nvSpPr>
        <p:spPr/>
        <p:txBody>
          <a:bodyPr/>
          <a:lstStyle/>
          <a:p>
            <a:r>
              <a:rPr lang="en-IN"/>
              <a:t>Miracle2Cloud</a:t>
            </a:r>
          </a:p>
        </p:txBody>
      </p:sp>
      <p:pic>
        <p:nvPicPr>
          <p:cNvPr id="9" name="Picture 8">
            <a:extLst>
              <a:ext uri="{FF2B5EF4-FFF2-40B4-BE49-F238E27FC236}">
                <a16:creationId xmlns:a16="http://schemas.microsoft.com/office/drawing/2014/main" id="{F364CBBA-B42E-45D2-BF62-C81F443A57E8}"/>
              </a:ext>
            </a:extLst>
          </p:cNvPr>
          <p:cNvPicPr>
            <a:picLocks noChangeAspect="1"/>
          </p:cNvPicPr>
          <p:nvPr/>
        </p:nvPicPr>
        <p:blipFill>
          <a:blip r:embed="rId2"/>
          <a:stretch>
            <a:fillRect/>
          </a:stretch>
        </p:blipFill>
        <p:spPr>
          <a:xfrm>
            <a:off x="4305300" y="2038350"/>
            <a:ext cx="3581400" cy="781050"/>
          </a:xfrm>
          <a:prstGeom prst="rect">
            <a:avLst/>
          </a:prstGeom>
        </p:spPr>
      </p:pic>
    </p:spTree>
    <p:extLst>
      <p:ext uri="{BB962C8B-B14F-4D97-AF65-F5344CB8AC3E}">
        <p14:creationId xmlns:p14="http://schemas.microsoft.com/office/powerpoint/2010/main" val="3814749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pic>
        <p:nvPicPr>
          <p:cNvPr id="8" name="Content Placeholder 7">
            <a:extLst>
              <a:ext uri="{FF2B5EF4-FFF2-40B4-BE49-F238E27FC236}">
                <a16:creationId xmlns:a16="http://schemas.microsoft.com/office/drawing/2014/main" id="{38534A36-E8B0-47DF-A30D-A8F319558EA2}"/>
              </a:ext>
            </a:extLst>
          </p:cNvPr>
          <p:cNvPicPr>
            <a:picLocks noGrp="1" noChangeAspect="1"/>
          </p:cNvPicPr>
          <p:nvPr>
            <p:ph idx="1"/>
          </p:nvPr>
        </p:nvPicPr>
        <p:blipFill>
          <a:blip r:embed="rId2"/>
          <a:stretch>
            <a:fillRect/>
          </a:stretch>
        </p:blipFill>
        <p:spPr>
          <a:xfrm>
            <a:off x="757536" y="914400"/>
            <a:ext cx="10648353" cy="5676900"/>
          </a:xfrm>
        </p:spPr>
      </p:pic>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84004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Types of Google Account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US" sz="2800" dirty="0"/>
              <a:t>Google Cloud Platform provides infrastructure as a service, platform as a service, and serverless computing environments as a individual account.</a:t>
            </a:r>
            <a:endParaRPr lang="en-IN" sz="3200" b="1" dirty="0"/>
          </a:p>
          <a:p>
            <a:pPr marL="0" indent="0">
              <a:buNone/>
            </a:pPr>
            <a:r>
              <a:rPr lang="en-IN" sz="3200" b="1" dirty="0"/>
              <a:t>Google Workspace</a:t>
            </a:r>
          </a:p>
          <a:p>
            <a:pPr lvl="1"/>
            <a:r>
              <a:rPr lang="en-US" sz="2800" dirty="0"/>
              <a:t>Google Workspace plans provide a custom email for your business and include collaboration tools like Gmail, Calendar, Meet, Chat, Drive, Docs, Sheets, Slides, Forms, Sites and more</a:t>
            </a:r>
          </a:p>
          <a:p>
            <a:pPr lvl="1"/>
            <a:r>
              <a:rPr lang="en-US" sz="2800" dirty="0"/>
              <a:t>Google Workspace business solutions seamlessly integrate everything that you and your team need to get anything done, all-in-one place, including professional @yourcompany email.</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9378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Regions and Zones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marL="0" indent="0">
              <a:buNone/>
            </a:pPr>
            <a:r>
              <a:rPr lang="en-IN" sz="3200" b="1" dirty="0"/>
              <a:t>Region – Physical </a:t>
            </a:r>
            <a:r>
              <a:rPr lang="en-IN" sz="3200" b="1" dirty="0" err="1"/>
              <a:t>Datacenter</a:t>
            </a:r>
            <a:endParaRPr lang="en-IN" sz="3200" b="1" dirty="0"/>
          </a:p>
          <a:p>
            <a:pPr lvl="1"/>
            <a:r>
              <a:rPr lang="en-US" b="1" dirty="0"/>
              <a:t>Regions</a:t>
            </a:r>
            <a:r>
              <a:rPr lang="en-US" dirty="0"/>
              <a:t> are collections of zones. Zones have high-bandwidth, low-latency network connections to other zones in the same region. In order to deploy fault-tolerant applications that have high availability,</a:t>
            </a:r>
            <a:endParaRPr lang="en-IN" dirty="0"/>
          </a:p>
          <a:p>
            <a:pPr marL="0" indent="0">
              <a:buNone/>
            </a:pPr>
            <a:r>
              <a:rPr lang="en-IN" sz="3200" b="1" dirty="0"/>
              <a:t>Zone – within Region</a:t>
            </a:r>
          </a:p>
          <a:p>
            <a:pPr lvl="1"/>
            <a:r>
              <a:rPr lang="en-US" dirty="0"/>
              <a:t>A </a:t>
            </a:r>
            <a:r>
              <a:rPr lang="en-US" b="1" dirty="0"/>
              <a:t>zone</a:t>
            </a:r>
            <a:r>
              <a:rPr lang="en-US" dirty="0"/>
              <a:t> is a deployment area for Google Cloud resources within a region. The fully-qualified name for a zone is made up of &lt;region&gt;-&lt;zone&gt;. For example, the fully qualified name for zone a in region us-central1 is us-central1-a.</a:t>
            </a:r>
          </a:p>
          <a:p>
            <a:pPr lvl="1"/>
            <a:r>
              <a:rPr lang="en-US" dirty="0"/>
              <a:t>Depending on how widely you want to distribute your resources, create instances across multiple zones in multiple regions for redundancy.</a:t>
            </a:r>
          </a:p>
          <a:p>
            <a:pPr lvl="1"/>
            <a:r>
              <a:rPr lang="en-US" dirty="0"/>
              <a:t>Zones should be considered a single failure domain within a region. To deploy fault-tolerant applications with high availability and help protect against unexpected failures, deploy your applications across multiple zones in a region.</a:t>
            </a:r>
            <a:endParaRPr lang="en-IN" dirty="0"/>
          </a:p>
          <a:p>
            <a:pPr marL="0" indent="0">
              <a:buNone/>
            </a:pPr>
            <a:r>
              <a:rPr lang="en-IN" sz="2400" b="1" dirty="0"/>
              <a:t>Global – Global IIT</a:t>
            </a:r>
          </a:p>
          <a:p>
            <a:pPr marL="0" indent="0">
              <a:buNone/>
            </a:pPr>
            <a:r>
              <a:rPr lang="en-IN" sz="2400" dirty="0"/>
              <a:t>	The whole infrastructure of your application/product.</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87121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Regions and Zones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5122" name="Picture 2">
            <a:extLst>
              <a:ext uri="{FF2B5EF4-FFF2-40B4-BE49-F238E27FC236}">
                <a16:creationId xmlns:a16="http://schemas.microsoft.com/office/drawing/2014/main" id="{CFDCD455-30C3-4436-BBBC-69D7D2F1BB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70844"/>
            <a:ext cx="9180952" cy="40888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A92A767A-C5BD-4CA2-A4FC-C53A0957CFF3}"/>
              </a:ext>
            </a:extLst>
          </p:cNvPr>
          <p:cNvGraphicFramePr>
            <a:graphicFrameLocks noGrp="1"/>
          </p:cNvGraphicFramePr>
          <p:nvPr>
            <p:extLst>
              <p:ext uri="{D42A27DB-BD31-4B8C-83A1-F6EECF244321}">
                <p14:modId xmlns:p14="http://schemas.microsoft.com/office/powerpoint/2010/main" val="533530492"/>
              </p:ext>
            </p:extLst>
          </p:nvPr>
        </p:nvGraphicFramePr>
        <p:xfrm>
          <a:off x="6823145" y="3718823"/>
          <a:ext cx="5308599" cy="3124200"/>
        </p:xfrm>
        <a:graphic>
          <a:graphicData uri="http://schemas.openxmlformats.org/drawingml/2006/table">
            <a:tbl>
              <a:tblPr/>
              <a:tblGrid>
                <a:gridCol w="1769533">
                  <a:extLst>
                    <a:ext uri="{9D8B030D-6E8A-4147-A177-3AD203B41FA5}">
                      <a16:colId xmlns:a16="http://schemas.microsoft.com/office/drawing/2014/main" val="2939507414"/>
                    </a:ext>
                  </a:extLst>
                </a:gridCol>
                <a:gridCol w="1769533">
                  <a:extLst>
                    <a:ext uri="{9D8B030D-6E8A-4147-A177-3AD203B41FA5}">
                      <a16:colId xmlns:a16="http://schemas.microsoft.com/office/drawing/2014/main" val="3687583785"/>
                    </a:ext>
                  </a:extLst>
                </a:gridCol>
                <a:gridCol w="1769533">
                  <a:extLst>
                    <a:ext uri="{9D8B030D-6E8A-4147-A177-3AD203B41FA5}">
                      <a16:colId xmlns:a16="http://schemas.microsoft.com/office/drawing/2014/main" val="115101700"/>
                    </a:ext>
                  </a:extLst>
                </a:gridCol>
              </a:tblGrid>
              <a:tr h="0">
                <a:tc>
                  <a:txBody>
                    <a:bodyPr/>
                    <a:lstStyle/>
                    <a:p>
                      <a:pPr algn="l" fontAlgn="ctr"/>
                      <a:r>
                        <a:rPr lang="en-US" b="1">
                          <a:solidFill>
                            <a:srgbClr val="FFFFFF"/>
                          </a:solidFill>
                          <a:effectLst/>
                          <a:latin typeface="inherit"/>
                        </a:rPr>
                        <a:t>Region</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tc>
                  <a:txBody>
                    <a:bodyPr/>
                    <a:lstStyle/>
                    <a:p>
                      <a:pPr algn="l" fontAlgn="ctr"/>
                      <a:r>
                        <a:rPr lang="en-US" b="1" dirty="0">
                          <a:solidFill>
                            <a:srgbClr val="FFFFFF"/>
                          </a:solidFill>
                          <a:effectLst/>
                          <a:latin typeface="inherit"/>
                        </a:rPr>
                        <a:t>Available zones</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tc>
                  <a:txBody>
                    <a:bodyPr/>
                    <a:lstStyle/>
                    <a:p>
                      <a:pPr algn="l" fontAlgn="ctr"/>
                      <a:r>
                        <a:rPr lang="en-US" b="1" dirty="0">
                          <a:solidFill>
                            <a:srgbClr val="FFFFFF"/>
                          </a:solidFill>
                          <a:effectLst/>
                          <a:latin typeface="inherit"/>
                        </a:rPr>
                        <a:t>Supported processor types</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extLst>
                  <a:ext uri="{0D108BD9-81ED-4DB2-BD59-A6C34878D82A}">
                    <a16:rowId xmlns:a16="http://schemas.microsoft.com/office/drawing/2014/main" val="2764055069"/>
                  </a:ext>
                </a:extLst>
              </a:tr>
              <a:tr h="0">
                <a:tc rowSpan="2">
                  <a:txBody>
                    <a:bodyPr/>
                    <a:lstStyle/>
                    <a:p>
                      <a:pPr algn="l" fontAlgn="t"/>
                      <a:r>
                        <a:rPr lang="en-US" b="0">
                          <a:effectLst/>
                          <a:latin typeface="inherit"/>
                        </a:rPr>
                        <a:t>US</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us-central1-a</a:t>
                      </a:r>
                      <a:br>
                        <a:rPr lang="en-US" b="0">
                          <a:effectLst/>
                          <a:latin typeface="inherit"/>
                        </a:rPr>
                      </a:br>
                      <a:r>
                        <a:rPr lang="en-US" b="0">
                          <a:effectLst/>
                          <a:latin typeface="inherit"/>
                        </a:rPr>
                        <a:t>us-central1-b</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Sandy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35419184"/>
                  </a:ext>
                </a:extLst>
              </a:tr>
              <a:tr h="0">
                <a:tc vMerge="1">
                  <a:txBody>
                    <a:bodyPr/>
                    <a:lstStyle/>
                    <a:p>
                      <a:endParaRPr lang="en-US"/>
                    </a:p>
                  </a:txBody>
                  <a:tcPr/>
                </a:tc>
                <a:tc>
                  <a:txBody>
                    <a:bodyPr/>
                    <a:lstStyle/>
                    <a:p>
                      <a:pPr algn="l" fontAlgn="t"/>
                      <a:r>
                        <a:rPr lang="en-US" b="0">
                          <a:effectLst/>
                          <a:latin typeface="inherit"/>
                        </a:rPr>
                        <a:t>us-central1-f</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Ivy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72520447"/>
                  </a:ext>
                </a:extLst>
              </a:tr>
              <a:tr h="0">
                <a:tc>
                  <a:txBody>
                    <a:bodyPr/>
                    <a:lstStyle/>
                    <a:p>
                      <a:pPr algn="l" fontAlgn="t"/>
                      <a:r>
                        <a:rPr lang="en-US" b="0">
                          <a:effectLst/>
                          <a:latin typeface="inherit"/>
                        </a:rPr>
                        <a:t>Europe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europe-west1-a</a:t>
                      </a:r>
                      <a:br>
                        <a:rPr lang="en-US" b="0">
                          <a:effectLst/>
                          <a:latin typeface="inherit"/>
                        </a:rPr>
                      </a:br>
                      <a:r>
                        <a:rPr lang="en-US" b="0">
                          <a:effectLst/>
                          <a:latin typeface="inherit"/>
                        </a:rPr>
                        <a:t>europe-west1-b</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Sandy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5898815"/>
                  </a:ext>
                </a:extLst>
              </a:tr>
              <a:tr h="0">
                <a:tc>
                  <a:txBody>
                    <a:bodyPr/>
                    <a:lstStyle/>
                    <a:p>
                      <a:pPr algn="l" fontAlgn="t"/>
                      <a:r>
                        <a:rPr lang="en-US" b="0">
                          <a:effectLst/>
                          <a:latin typeface="inherit"/>
                        </a:rPr>
                        <a:t>Asia</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asia-east1-a</a:t>
                      </a:r>
                      <a:br>
                        <a:rPr lang="en-US" b="0">
                          <a:effectLst/>
                          <a:latin typeface="inherit"/>
                        </a:rPr>
                      </a:br>
                      <a:r>
                        <a:rPr lang="en-US" b="0">
                          <a:effectLst/>
                          <a:latin typeface="inherit"/>
                        </a:rPr>
                        <a:t>asia-east1-b</a:t>
                      </a:r>
                      <a:br>
                        <a:rPr lang="en-US" b="0">
                          <a:effectLst/>
                          <a:latin typeface="inherit"/>
                        </a:rPr>
                      </a:br>
                      <a:r>
                        <a:rPr lang="en-US" b="0">
                          <a:effectLst/>
                          <a:latin typeface="inherit"/>
                        </a:rPr>
                        <a:t>asia-east1-c</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dirty="0">
                          <a:effectLst/>
                          <a:latin typeface="inherit"/>
                        </a:rPr>
                        <a:t>Ivy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63348302"/>
                  </a:ext>
                </a:extLst>
              </a:tr>
            </a:tbl>
          </a:graphicData>
        </a:graphic>
      </p:graphicFrame>
      <p:sp>
        <p:nvSpPr>
          <p:cNvPr id="6" name="Rectangle 3">
            <a:extLst>
              <a:ext uri="{FF2B5EF4-FFF2-40B4-BE49-F238E27FC236}">
                <a16:creationId xmlns:a16="http://schemas.microsoft.com/office/drawing/2014/main" id="{FE8AB028-DD0B-491E-AB50-6801CCFA769E}"/>
              </a:ext>
            </a:extLst>
          </p:cNvPr>
          <p:cNvSpPr>
            <a:spLocks noChangeArrowheads="1"/>
          </p:cNvSpPr>
          <p:nvPr/>
        </p:nvSpPr>
        <p:spPr bwMode="auto">
          <a:xfrm>
            <a:off x="7954065" y="3506044"/>
            <a:ext cx="322745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Roboto" panose="02000000000000000000" pitchFamily="2" charset="0"/>
              </a:rPr>
              <a:t>The following is a list of available regions and zones.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0759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sz="2000" b="1" i="0" dirty="0">
                <a:solidFill>
                  <a:srgbClr val="000000"/>
                </a:solidFill>
                <a:effectLst/>
                <a:latin typeface="Raleway" pitchFamily="2" charset="0"/>
              </a:rPr>
              <a:t>Google Cloud Resources</a:t>
            </a:r>
            <a:endParaRPr lang="en-US" sz="2000" b="0" i="0" dirty="0">
              <a:solidFill>
                <a:srgbClr val="000000"/>
              </a:solidFill>
              <a:effectLst/>
              <a:latin typeface="Raleway" pitchFamily="2" charset="0"/>
            </a:endParaRPr>
          </a:p>
          <a:p>
            <a:pPr lvl="1"/>
            <a:r>
              <a:rPr lang="en-US" sz="2000" b="0" i="0" dirty="0">
                <a:solidFill>
                  <a:srgbClr val="0B0B0B"/>
                </a:solidFill>
                <a:effectLst/>
                <a:latin typeface="Raleway" pitchFamily="2" charset="0"/>
              </a:rPr>
              <a:t>Everything that is being used on Google Cloud Platform is said to be resources. All the Google cloud resources are organized hierarchically like parent-child relationships. In the hierarchy organization node is the root node, projects are the children of the organization, and the other resources are descendants of the projects.</a:t>
            </a:r>
          </a:p>
          <a:p>
            <a:pPr lvl="1"/>
            <a:r>
              <a:rPr lang="en-US" sz="2000" b="0" i="0" dirty="0">
                <a:solidFill>
                  <a:srgbClr val="0B0B0B"/>
                </a:solidFill>
                <a:effectLst/>
                <a:latin typeface="Raleway" pitchFamily="2" charset="0"/>
              </a:rPr>
              <a:t>You can set Cloud Identity and Access Management (Cloud IAM) policies at different levels of the resource hierarchy and the resources inherit the policies applied at the parent level. Each resource has exactly one parent.</a:t>
            </a:r>
          </a:p>
          <a:p>
            <a:pPr algn="l"/>
            <a:r>
              <a:rPr lang="en-US" sz="2000" b="1" i="0" dirty="0">
                <a:solidFill>
                  <a:srgbClr val="000000"/>
                </a:solidFill>
                <a:effectLst/>
                <a:latin typeface="Raleway" pitchFamily="2" charset="0"/>
              </a:rPr>
              <a:t>Google Cloud Resources Lifecycle</a:t>
            </a:r>
            <a:endParaRPr lang="en-US" sz="2000" b="0" i="0" dirty="0">
              <a:solidFill>
                <a:srgbClr val="000000"/>
              </a:solidFill>
              <a:effectLst/>
              <a:latin typeface="Raleway" pitchFamily="2" charset="0"/>
            </a:endParaRPr>
          </a:p>
          <a:p>
            <a:pPr lvl="1"/>
            <a:r>
              <a:rPr lang="en-US" sz="2000" b="0" i="0" dirty="0">
                <a:solidFill>
                  <a:srgbClr val="0B0B0B"/>
                </a:solidFill>
                <a:effectLst/>
                <a:latin typeface="Raleway" pitchFamily="2" charset="0"/>
              </a:rPr>
              <a:t>The fundamental components that make up all Google Cloud services are said to be resources. Examples: Compute Engine Virtual Machines (VMs),Cloud Storage buckets, App Engine instances, Pub/Sub topics.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386010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3200" b="1" dirty="0"/>
              <a:t>The purpose of the Google Cloud resource hierarchy is two-fold</a:t>
            </a:r>
          </a:p>
          <a:p>
            <a:pPr marL="971550" lvl="1" indent="-514350">
              <a:buFont typeface="+mj-lt"/>
              <a:buAutoNum type="arabicPeriod"/>
            </a:pPr>
            <a:r>
              <a:rPr lang="en-US" sz="2800" dirty="0"/>
              <a:t>Provide a hierarchy of ownership, which binds the lifecycle of a resource to its immediate parent in the hierarchy.</a:t>
            </a:r>
          </a:p>
          <a:p>
            <a:pPr marL="971550" lvl="1" indent="-514350">
              <a:buFont typeface="+mj-lt"/>
              <a:buAutoNum type="arabicPeriod"/>
            </a:pPr>
            <a:r>
              <a:rPr lang="en-US" sz="2800" dirty="0"/>
              <a:t>Provide attach points and inheritance for access control and organization policies.</a:t>
            </a:r>
          </a:p>
          <a:p>
            <a:pPr marL="514350" indent="-514350">
              <a:buFont typeface="+mj-lt"/>
              <a:buAutoNum type="arabicPeriod"/>
            </a:pP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68576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graphicFrame>
        <p:nvGraphicFramePr>
          <p:cNvPr id="8" name="Diagram 7">
            <a:extLst>
              <a:ext uri="{FF2B5EF4-FFF2-40B4-BE49-F238E27FC236}">
                <a16:creationId xmlns:a16="http://schemas.microsoft.com/office/drawing/2014/main" id="{A1B281AF-65B0-420D-9E2E-E70A4A9F392F}"/>
              </a:ext>
            </a:extLst>
          </p:cNvPr>
          <p:cNvGraphicFramePr/>
          <p:nvPr>
            <p:extLst>
              <p:ext uri="{D42A27DB-BD31-4B8C-83A1-F6EECF244321}">
                <p14:modId xmlns:p14="http://schemas.microsoft.com/office/powerpoint/2010/main" val="830831079"/>
              </p:ext>
            </p:extLst>
          </p:nvPr>
        </p:nvGraphicFramePr>
        <p:xfrm>
          <a:off x="361949" y="719667"/>
          <a:ext cx="11096625" cy="5852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5748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150" name="Picture 6" descr="Mapping your organization with the Google Cloud Platform resource hierarchy  | Google Cloud Blog">
            <a:extLst>
              <a:ext uri="{FF2B5EF4-FFF2-40B4-BE49-F238E27FC236}">
                <a16:creationId xmlns:a16="http://schemas.microsoft.com/office/drawing/2014/main" id="{3EC38925-C5CC-4CC5-972C-341BBE0533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19352" y="225396"/>
            <a:ext cx="7505973" cy="65301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D35CC72-ACD1-493A-A1CA-A4C5C6ECC1B6}"/>
              </a:ext>
            </a:extLst>
          </p:cNvPr>
          <p:cNvSpPr txBox="1"/>
          <p:nvPr/>
        </p:nvSpPr>
        <p:spPr>
          <a:xfrm>
            <a:off x="228600" y="1718786"/>
            <a:ext cx="4643437" cy="2308324"/>
          </a:xfrm>
          <a:prstGeom prst="rect">
            <a:avLst/>
          </a:prstGeom>
          <a:noFill/>
        </p:spPr>
        <p:txBody>
          <a:bodyPr wrap="square">
            <a:spAutoFit/>
          </a:bodyPr>
          <a:lstStyle/>
          <a:p>
            <a:pPr marL="0" indent="0" algn="l">
              <a:buNone/>
            </a:pPr>
            <a:r>
              <a:rPr lang="en-US" sz="2400" b="1" i="0" dirty="0">
                <a:solidFill>
                  <a:srgbClr val="000000"/>
                </a:solidFill>
                <a:effectLst/>
                <a:latin typeface="Raleway" panose="020B0604020202020204" pitchFamily="2" charset="0"/>
              </a:rPr>
              <a:t>Four Pillars Of Google Cloud Resources</a:t>
            </a:r>
            <a:endParaRPr lang="en-US" sz="2400" b="0" i="0" dirty="0">
              <a:solidFill>
                <a:srgbClr val="000000"/>
              </a:solidFill>
              <a:effectLst/>
              <a:latin typeface="Raleway" panose="020B0604020202020204" pitchFamily="2" charset="0"/>
            </a:endParaRP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Organization</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Folders</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Projects</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Resources</a:t>
            </a:r>
          </a:p>
        </p:txBody>
      </p:sp>
    </p:spTree>
    <p:extLst>
      <p:ext uri="{BB962C8B-B14F-4D97-AF65-F5344CB8AC3E}">
        <p14:creationId xmlns:p14="http://schemas.microsoft.com/office/powerpoint/2010/main" val="103209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Projects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2000" b="0" i="0" dirty="0">
                <a:solidFill>
                  <a:srgbClr val="202124"/>
                </a:solidFill>
                <a:effectLst/>
                <a:latin typeface="Roboto" panose="02000000000000000000" pitchFamily="2" charset="0"/>
              </a:rPr>
              <a:t>The following diagram shows the relationship between global scope, regions and zones, and some of their resources</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 name="Picture 5">
            <a:extLst>
              <a:ext uri="{FF2B5EF4-FFF2-40B4-BE49-F238E27FC236}">
                <a16:creationId xmlns:a16="http://schemas.microsoft.com/office/drawing/2014/main" id="{C3C03ECF-9DA5-4A33-85AA-EEFE1CC9AE87}"/>
              </a:ext>
            </a:extLst>
          </p:cNvPr>
          <p:cNvPicPr>
            <a:picLocks noChangeAspect="1"/>
          </p:cNvPicPr>
          <p:nvPr/>
        </p:nvPicPr>
        <p:blipFill>
          <a:blip r:embed="rId2"/>
          <a:stretch>
            <a:fillRect/>
          </a:stretch>
        </p:blipFill>
        <p:spPr>
          <a:xfrm>
            <a:off x="3152775" y="1586398"/>
            <a:ext cx="5715000" cy="5271602"/>
          </a:xfrm>
          <a:prstGeom prst="rect">
            <a:avLst/>
          </a:prstGeom>
        </p:spPr>
      </p:pic>
    </p:spTree>
    <p:extLst>
      <p:ext uri="{BB962C8B-B14F-4D97-AF65-F5344CB8AC3E}">
        <p14:creationId xmlns:p14="http://schemas.microsoft.com/office/powerpoint/2010/main" val="739539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Projects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228600" y="752475"/>
            <a:ext cx="11458576" cy="3743325"/>
          </a:xfrm>
        </p:spPr>
        <p:txBody>
          <a:bodyPr>
            <a:normAutofit/>
          </a:bodyPr>
          <a:lstStyle/>
          <a:p>
            <a:pPr lvl="1"/>
            <a:r>
              <a:rPr lang="en-US" sz="2800" dirty="0"/>
              <a:t>Any Google Cloud resources that you allocate and use must belong to a </a:t>
            </a:r>
            <a:r>
              <a:rPr lang="en-US" sz="2800" b="1" dirty="0"/>
              <a:t>project</a:t>
            </a:r>
            <a:r>
              <a:rPr lang="en-US" sz="2800" dirty="0"/>
              <a:t>. You can think of a project as the organizing entity for what you're building. </a:t>
            </a:r>
          </a:p>
          <a:p>
            <a:pPr lvl="1"/>
            <a:r>
              <a:rPr lang="en-US" sz="2800" dirty="0"/>
              <a:t>A project is made up of the settings, permissions, and other metadata that describe your applications. Resources within a single project can work together easily, for example by communicating through an internal network, subject to the regions-and-zones rules. </a:t>
            </a:r>
          </a:p>
          <a:p>
            <a:pPr lvl="1"/>
            <a:r>
              <a:rPr lang="en-US" sz="2800" dirty="0"/>
              <a:t>A project can't access another project's resources unless you use Shared VPC or VPC Network Peering.</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 name="Picture 5">
            <a:extLst>
              <a:ext uri="{FF2B5EF4-FFF2-40B4-BE49-F238E27FC236}">
                <a16:creationId xmlns:a16="http://schemas.microsoft.com/office/drawing/2014/main" id="{6CED9902-9B8A-4393-9E5F-0ADDED732AEF}"/>
              </a:ext>
            </a:extLst>
          </p:cNvPr>
          <p:cNvPicPr>
            <a:picLocks noChangeAspect="1"/>
          </p:cNvPicPr>
          <p:nvPr/>
        </p:nvPicPr>
        <p:blipFill>
          <a:blip r:embed="rId2"/>
          <a:stretch>
            <a:fillRect/>
          </a:stretch>
        </p:blipFill>
        <p:spPr>
          <a:xfrm>
            <a:off x="7343776" y="3981450"/>
            <a:ext cx="4343400" cy="2876550"/>
          </a:xfrm>
          <a:prstGeom prst="rect">
            <a:avLst/>
          </a:prstGeom>
        </p:spPr>
      </p:pic>
      <p:sp>
        <p:nvSpPr>
          <p:cNvPr id="7" name="TextBox 6">
            <a:extLst>
              <a:ext uri="{FF2B5EF4-FFF2-40B4-BE49-F238E27FC236}">
                <a16:creationId xmlns:a16="http://schemas.microsoft.com/office/drawing/2014/main" id="{ABEA91EC-5B6C-4707-A250-AF5A115FDEA5}"/>
              </a:ext>
            </a:extLst>
          </p:cNvPr>
          <p:cNvSpPr txBox="1"/>
          <p:nvPr/>
        </p:nvSpPr>
        <p:spPr>
          <a:xfrm>
            <a:off x="369611" y="4784586"/>
            <a:ext cx="7193239" cy="1631216"/>
          </a:xfrm>
          <a:prstGeom prst="rect">
            <a:avLst/>
          </a:prstGeom>
          <a:noFill/>
        </p:spPr>
        <p:txBody>
          <a:bodyPr wrap="square" rtlCol="0">
            <a:spAutoFit/>
          </a:bodyPr>
          <a:lstStyle/>
          <a:p>
            <a:pPr lvl="1"/>
            <a:r>
              <a:rPr lang="en-US" sz="2000" b="1" dirty="0"/>
              <a:t>A project serves as a namespace. This means every resource within each project must have a unique name, but you can usually reuse resource names if they are in separate projects. Some resource names must be globally unique.</a:t>
            </a:r>
          </a:p>
          <a:p>
            <a:endParaRPr lang="en-US" sz="2000" b="1" dirty="0"/>
          </a:p>
        </p:txBody>
      </p:sp>
    </p:spTree>
    <p:extLst>
      <p:ext uri="{BB962C8B-B14F-4D97-AF65-F5344CB8AC3E}">
        <p14:creationId xmlns:p14="http://schemas.microsoft.com/office/powerpoint/2010/main" val="312159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905318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marL="0" indent="0">
              <a:buNone/>
            </a:pPr>
            <a:r>
              <a:rPr lang="en-US" sz="3200" b="1" dirty="0"/>
              <a:t>The Google Cloud CLI </a:t>
            </a:r>
            <a:r>
              <a:rPr lang="en-US" sz="3200" dirty="0"/>
              <a:t>is a set of tools to create and manage Google Cloud resources. You can use these tools to perform many common platform tasks from the command line or through scripts and other automation.</a:t>
            </a:r>
          </a:p>
          <a:p>
            <a:pPr marL="0" indent="0">
              <a:buNone/>
            </a:pPr>
            <a:r>
              <a:rPr lang="en-US" sz="3200" dirty="0"/>
              <a:t>You can use the </a:t>
            </a:r>
            <a:r>
              <a:rPr lang="en-US" sz="3200" dirty="0" err="1"/>
              <a:t>gcloud</a:t>
            </a:r>
            <a:r>
              <a:rPr lang="en-US" sz="3200" dirty="0"/>
              <a:t> CLI to create and manage the following:</a:t>
            </a:r>
          </a:p>
          <a:p>
            <a:pPr lvl="1"/>
            <a:r>
              <a:rPr lang="en-US" sz="2800" dirty="0"/>
              <a:t>Compute Engine virtual machine instances and other resources</a:t>
            </a:r>
          </a:p>
          <a:p>
            <a:pPr lvl="1"/>
            <a:r>
              <a:rPr lang="en-US" sz="2800" dirty="0"/>
              <a:t>Cloud SQL instances</a:t>
            </a:r>
          </a:p>
          <a:p>
            <a:pPr lvl="1"/>
            <a:r>
              <a:rPr lang="en-US" sz="2800" dirty="0"/>
              <a:t>Google Kubernetes Engine clusters</a:t>
            </a:r>
          </a:p>
          <a:p>
            <a:pPr lvl="1"/>
            <a:r>
              <a:rPr lang="en-US" sz="2800" dirty="0"/>
              <a:t>Cloud DNS managed zones and record sets</a:t>
            </a:r>
          </a:p>
          <a:p>
            <a:pPr lvl="1"/>
            <a:r>
              <a:rPr lang="en-US" sz="2800" dirty="0"/>
              <a:t>Cloud Deployment Manager deployments</a:t>
            </a:r>
            <a:endParaRPr lang="en-IN" sz="2800" dirty="0"/>
          </a:p>
          <a:p>
            <a:pPr marL="457200" lvl="1" indent="0">
              <a:buNone/>
            </a:pPr>
            <a:endParaRPr lang="en-US" dirty="0"/>
          </a:p>
          <a:p>
            <a:pPr marL="457200" lvl="1" indent="0">
              <a:buNone/>
            </a:pPr>
            <a:r>
              <a:rPr lang="en-US" dirty="0"/>
              <a:t>You can also use the </a:t>
            </a:r>
            <a:r>
              <a:rPr lang="en-US" dirty="0" err="1"/>
              <a:t>gcloud</a:t>
            </a:r>
            <a:r>
              <a:rPr lang="en-US" dirty="0"/>
              <a:t> CLI to deploy App Engine applications, manage authentication, customize local configuration, and perform other tasks.</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37255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85000" lnSpcReduction="20000"/>
          </a:bodyPr>
          <a:lstStyle/>
          <a:p>
            <a:pPr marL="0" indent="0">
              <a:buNone/>
            </a:pPr>
            <a:r>
              <a:rPr lang="en-US" sz="3200" b="1" dirty="0"/>
              <a:t>Install the Google Cloud CLI</a:t>
            </a:r>
          </a:p>
          <a:p>
            <a:pPr marL="0" indent="0">
              <a:buNone/>
            </a:pPr>
            <a:r>
              <a:rPr lang="en-US" sz="3200" b="1" dirty="0"/>
              <a:t>Follow </a:t>
            </a:r>
            <a:r>
              <a:rPr lang="en-US" sz="3200" b="1" dirty="0">
                <a:hlinkClick r:id="rId2"/>
              </a:rPr>
              <a:t>https://cloud.google.com/sdk/docs/install-sdk#installing_the_latest_version</a:t>
            </a:r>
            <a:endParaRPr lang="en-US" sz="3200" b="1" dirty="0"/>
          </a:p>
          <a:p>
            <a:pPr marL="0" indent="0">
              <a:buNone/>
            </a:pPr>
            <a:endParaRPr lang="en-US" sz="3200" b="1" dirty="0"/>
          </a:p>
          <a:p>
            <a:pPr marL="0" indent="0">
              <a:buNone/>
            </a:pPr>
            <a:r>
              <a:rPr lang="en-US" sz="3200" b="1" dirty="0"/>
              <a:t>Commands:</a:t>
            </a:r>
          </a:p>
          <a:p>
            <a:pPr marL="0" indent="0">
              <a:buNone/>
            </a:pPr>
            <a:r>
              <a:rPr lang="en-US" sz="3200" b="1" dirty="0">
                <a:hlinkClick r:id="rId3"/>
              </a:rPr>
              <a:t>https://github.com/miracle2cloud/gcp/blob/main/Cloud%20SDK%20CLI%20Commands.docx</a:t>
            </a:r>
            <a:endParaRPr lang="en-US" sz="3200" b="1" dirty="0"/>
          </a:p>
          <a:p>
            <a:pPr marL="0" indent="0">
              <a:buNone/>
            </a:pPr>
            <a:endParaRPr lang="en-US" sz="3200" b="1" dirty="0"/>
          </a:p>
          <a:p>
            <a:pPr marL="0" indent="0">
              <a:buNone/>
            </a:pPr>
            <a:r>
              <a:rPr lang="en-US" sz="3200" dirty="0"/>
              <a:t>When you start using the </a:t>
            </a:r>
            <a:r>
              <a:rPr lang="en-US" sz="3200" dirty="0" err="1"/>
              <a:t>gcloud</a:t>
            </a:r>
            <a:r>
              <a:rPr lang="en-US" sz="3200" dirty="0"/>
              <a:t> CLI, you'll work with a single configuration named </a:t>
            </a:r>
            <a:r>
              <a:rPr lang="en-US" sz="3200" i="1" dirty="0"/>
              <a:t>default</a:t>
            </a:r>
            <a:r>
              <a:rPr lang="en-US" sz="3200" dirty="0"/>
              <a:t> and you can set properties by running </a:t>
            </a:r>
            <a:r>
              <a:rPr lang="en-US" sz="3200" b="1" i="1" dirty="0" err="1"/>
              <a:t>gcloud</a:t>
            </a:r>
            <a:r>
              <a:rPr lang="en-US" sz="3200" b="1" i="1" dirty="0"/>
              <a:t> </a:t>
            </a:r>
            <a:r>
              <a:rPr lang="en-US" sz="3200" b="1" i="1" dirty="0" err="1"/>
              <a:t>init</a:t>
            </a:r>
            <a:r>
              <a:rPr lang="en-US" sz="3200" b="1" i="1" dirty="0"/>
              <a:t> </a:t>
            </a:r>
            <a:r>
              <a:rPr lang="en-US" sz="3200" dirty="0"/>
              <a:t>or </a:t>
            </a:r>
            <a:r>
              <a:rPr lang="en-US" sz="3200" b="1" i="1" dirty="0" err="1"/>
              <a:t>gcloud</a:t>
            </a:r>
            <a:r>
              <a:rPr lang="en-US" sz="3200" b="1" i="1" dirty="0"/>
              <a:t> config set</a:t>
            </a:r>
            <a:r>
              <a:rPr lang="en-US" sz="3200" dirty="0"/>
              <a:t>. This single default configuration is suitable for most use cases.</a:t>
            </a:r>
          </a:p>
          <a:p>
            <a:pPr marL="0" indent="0">
              <a:buNone/>
            </a:pPr>
            <a:endParaRPr lang="en-US" sz="3200" dirty="0"/>
          </a:p>
          <a:p>
            <a:pPr marL="0" indent="0">
              <a:buNone/>
            </a:pPr>
            <a:r>
              <a:rPr lang="en-US" sz="3200" dirty="0"/>
              <a:t>To work with multiple projects or authorization accounts, you can set up multiple configurations with </a:t>
            </a:r>
            <a:r>
              <a:rPr lang="en-US" sz="3200" b="1" i="1" dirty="0" err="1"/>
              <a:t>gcloud</a:t>
            </a:r>
            <a:r>
              <a:rPr lang="en-US" sz="3200" b="1" i="1" dirty="0"/>
              <a:t> config configurations create </a:t>
            </a:r>
            <a:r>
              <a:rPr lang="en-US" sz="3200" dirty="0"/>
              <a:t>and switch among the configurations. Within a configuration, you can customize properties</a:t>
            </a:r>
          </a:p>
          <a:p>
            <a:pPr marL="0" indent="0">
              <a:buNone/>
            </a:pP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57225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dirty="0"/>
              <a:t>You can run </a:t>
            </a:r>
            <a:r>
              <a:rPr lang="en-US" dirty="0" err="1"/>
              <a:t>gcloud</a:t>
            </a:r>
            <a:r>
              <a:rPr lang="en-US" dirty="0"/>
              <a:t> commands in the following ways:</a:t>
            </a:r>
          </a:p>
          <a:p>
            <a:pPr marL="0" indent="0">
              <a:buNone/>
            </a:pPr>
            <a:endParaRPr lang="en-US" dirty="0"/>
          </a:p>
          <a:p>
            <a:pPr marL="0" indent="0">
              <a:buNone/>
            </a:pPr>
            <a:r>
              <a:rPr lang="en-US" dirty="0"/>
              <a:t>You can install the </a:t>
            </a:r>
            <a:r>
              <a:rPr lang="en-US" b="1" dirty="0"/>
              <a:t>Google Cloud CLI</a:t>
            </a:r>
            <a:r>
              <a:rPr lang="en-US" dirty="0"/>
              <a:t>. The </a:t>
            </a:r>
            <a:r>
              <a:rPr lang="en-US" dirty="0" err="1"/>
              <a:t>gcloud</a:t>
            </a:r>
            <a:r>
              <a:rPr lang="en-US" dirty="0"/>
              <a:t> CLI lets you open a terminal window on your own computer and run commands to manage Google Cloud resources.</a:t>
            </a:r>
          </a:p>
          <a:p>
            <a:pPr marL="0" indent="0">
              <a:buNone/>
            </a:pPr>
            <a:endParaRPr lang="en-US" dirty="0"/>
          </a:p>
          <a:p>
            <a:pPr marL="0" indent="0">
              <a:buNone/>
            </a:pPr>
            <a:r>
              <a:rPr lang="en-US" dirty="0"/>
              <a:t>You can use </a:t>
            </a:r>
            <a:r>
              <a:rPr lang="en-US" b="1" dirty="0"/>
              <a:t>Cloud Shell</a:t>
            </a:r>
            <a:r>
              <a:rPr lang="en-US" dirty="0"/>
              <a:t>, which is a browser-based shell. Because it runs in a browser window, you don't need to install anything on your own computer. You can open the Cloud Shell from the Google Cloud console.</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03965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dirty="0"/>
              <a:t>You can run </a:t>
            </a:r>
            <a:r>
              <a:rPr lang="en-US" dirty="0" err="1"/>
              <a:t>gcloud</a:t>
            </a:r>
            <a:r>
              <a:rPr lang="en-US" dirty="0"/>
              <a:t> commands in the following ways:</a:t>
            </a:r>
          </a:p>
          <a:p>
            <a:pPr marL="0" indent="0">
              <a:buNone/>
            </a:pPr>
            <a:endParaRPr lang="en-US" dirty="0"/>
          </a:p>
          <a:p>
            <a:pPr marL="0" indent="0">
              <a:buNone/>
            </a:pPr>
            <a:r>
              <a:rPr lang="en-US" dirty="0"/>
              <a:t>You can install the </a:t>
            </a:r>
            <a:r>
              <a:rPr lang="en-US" b="1" dirty="0"/>
              <a:t>Google Cloud CLI</a:t>
            </a:r>
            <a:r>
              <a:rPr lang="en-US" dirty="0"/>
              <a:t>. The </a:t>
            </a:r>
            <a:r>
              <a:rPr lang="en-US" dirty="0" err="1"/>
              <a:t>gcloud</a:t>
            </a:r>
            <a:r>
              <a:rPr lang="en-US" dirty="0"/>
              <a:t> CLI lets you open a terminal window on your own computer and run commands to manage Google Cloud resources.</a:t>
            </a:r>
          </a:p>
          <a:p>
            <a:pPr marL="0" indent="0">
              <a:buNone/>
            </a:pPr>
            <a:endParaRPr lang="en-US" dirty="0"/>
          </a:p>
          <a:p>
            <a:pPr marL="0" indent="0">
              <a:buNone/>
            </a:pPr>
            <a:r>
              <a:rPr lang="en-US" dirty="0"/>
              <a:t>You can use </a:t>
            </a:r>
            <a:r>
              <a:rPr lang="en-US" b="1" dirty="0"/>
              <a:t>Cloud Shell</a:t>
            </a:r>
            <a:r>
              <a:rPr lang="en-US" dirty="0"/>
              <a:t>, which is a browser-based shell. Because it runs in a browser window, you don't need to install anything on your own computer. You can open the Cloud Shell from the Google Cloud console.</a:t>
            </a:r>
          </a:p>
          <a:p>
            <a:pPr marL="0" indent="0">
              <a:buNone/>
            </a:pPr>
            <a:endParaRPr lang="en-US" dirty="0"/>
          </a:p>
          <a:p>
            <a:pPr marL="0" indent="0">
              <a:buNone/>
            </a:pPr>
            <a:r>
              <a:rPr lang="en-IN" dirty="0"/>
              <a:t>For more commands check - </a:t>
            </a:r>
            <a:r>
              <a:rPr lang="en-IN" dirty="0">
                <a:hlinkClick r:id="rId2"/>
              </a:rPr>
              <a:t>https://cloud.google.com/sdk/docs/cheatsheet</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042279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Shell</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dirty="0"/>
              <a:t>Cloud Shell provides the following:</a:t>
            </a:r>
          </a:p>
          <a:p>
            <a:pPr marL="0" indent="0">
              <a:buNone/>
            </a:pPr>
            <a:endParaRPr lang="en-US" dirty="0"/>
          </a:p>
          <a:p>
            <a:r>
              <a:rPr lang="en-US" dirty="0"/>
              <a:t>A temporary Compute Engine virtual machine instance.</a:t>
            </a:r>
          </a:p>
          <a:p>
            <a:r>
              <a:rPr lang="en-US" dirty="0"/>
              <a:t>A built-in code editor.</a:t>
            </a:r>
          </a:p>
          <a:p>
            <a:r>
              <a:rPr lang="en-US" dirty="0"/>
              <a:t>5 GB of persistent disk storage.</a:t>
            </a:r>
          </a:p>
          <a:p>
            <a:r>
              <a:rPr lang="en-US" dirty="0"/>
              <a:t>Pre-installed </a:t>
            </a:r>
            <a:r>
              <a:rPr lang="en-US" dirty="0" err="1"/>
              <a:t>gcloud</a:t>
            </a:r>
            <a:r>
              <a:rPr lang="en-US" dirty="0"/>
              <a:t> CLI and other tools.</a:t>
            </a:r>
          </a:p>
          <a:p>
            <a:r>
              <a:rPr lang="en-US" dirty="0"/>
              <a:t>Language support for Java, Go, Python, Node.js, PHP, Ruby and .NET.</a:t>
            </a:r>
          </a:p>
          <a:p>
            <a:r>
              <a:rPr lang="en-US" dirty="0"/>
              <a:t>Web preview functionality.</a:t>
            </a:r>
          </a:p>
          <a:p>
            <a:r>
              <a:rPr lang="en-US" dirty="0"/>
              <a:t>Built-in authorization for access to Google Cloud console projects and resources.</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454116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Virtual Private Cloud (VPC)  </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457200" lvl="1" indent="0">
              <a:buNone/>
            </a:pPr>
            <a:r>
              <a:rPr lang="en-IN" sz="2800" b="1" dirty="0"/>
              <a:t>Virtual Private Cloud (VPC) </a:t>
            </a:r>
            <a:r>
              <a:rPr lang="en-IN" sz="2800" dirty="0"/>
              <a:t>provides networking functionality to Compute Engine virtual machine (VM) instances, Google Kubernetes Engine (GKE) clusters, and the App Engine flexible environment. </a:t>
            </a:r>
          </a:p>
          <a:p>
            <a:pPr marL="457200" lvl="1" indent="0">
              <a:buNone/>
            </a:pPr>
            <a:r>
              <a:rPr lang="en-IN" sz="2800" dirty="0"/>
              <a:t>VPC provides networking for your cloud-based resources and services that is global, scalable, and flexible.</a:t>
            </a:r>
          </a:p>
          <a:p>
            <a:pPr lvl="1"/>
            <a:endParaRPr lang="en-IN" sz="2800" dirty="0"/>
          </a:p>
          <a:p>
            <a:pPr marL="457200" lvl="1" indent="0">
              <a:buNone/>
            </a:pPr>
            <a:r>
              <a:rPr lang="en-US" sz="2800" b="1" dirty="0"/>
              <a:t>VPC networks</a:t>
            </a:r>
          </a:p>
          <a:p>
            <a:pPr lvl="1"/>
            <a:r>
              <a:rPr lang="en-US" sz="2800" dirty="0"/>
              <a:t>You can think of a VPC network the same way you'd think of a physical network, except that it is virtualized within Google Cloud. A VPC network is a global resource that consists of a list of regional virtual subnetworks (subnets) in data centers, all connected by a global wide area network. VPC networks are logically isolated from each other in Google Cloud.</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957620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network overview</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lnSpcReduction="20000"/>
          </a:bodyPr>
          <a:lstStyle/>
          <a:p>
            <a:pPr marL="457200" lvl="1" indent="0">
              <a:buNone/>
            </a:pPr>
            <a:r>
              <a:rPr lang="en-IN" sz="2800" dirty="0"/>
              <a:t>A </a:t>
            </a:r>
            <a:r>
              <a:rPr lang="en-IN" sz="2800" b="1" dirty="0"/>
              <a:t>Virtual Private Cloud (VPC) network </a:t>
            </a:r>
            <a:r>
              <a:rPr lang="en-IN" sz="2800" dirty="0"/>
              <a:t>is a virtual version of a physical network, implemented inside of Google's production network. </a:t>
            </a:r>
          </a:p>
          <a:p>
            <a:pPr marL="457200" lvl="1" indent="0">
              <a:buNone/>
            </a:pPr>
            <a:endParaRPr lang="en-IN" sz="2800" dirty="0"/>
          </a:p>
          <a:p>
            <a:pPr marL="457200" lvl="1" indent="0">
              <a:buNone/>
            </a:pPr>
            <a:r>
              <a:rPr lang="en-IN" sz="2800" dirty="0"/>
              <a:t>A VPC network provides the following:</a:t>
            </a:r>
          </a:p>
          <a:p>
            <a:pPr lvl="2"/>
            <a:r>
              <a:rPr lang="en-IN" sz="2800" dirty="0"/>
              <a:t>Provides connectivity for your Compute Engine virtual machine (VM) instances, including Google Kubernetes Engine (GKE) clusters, App Engine flexible environment instances, and other Google Cloud products built on Compute Engine VMs.</a:t>
            </a:r>
          </a:p>
          <a:p>
            <a:pPr lvl="2"/>
            <a:r>
              <a:rPr lang="en-IN" sz="2800" dirty="0"/>
              <a:t>Offers native Internal TCP/UDP Load Balancing and proxy systems for Internal HTTP(S) Load Balancing.</a:t>
            </a:r>
          </a:p>
          <a:p>
            <a:pPr lvl="2"/>
            <a:r>
              <a:rPr lang="en-IN" sz="2800" dirty="0"/>
              <a:t>Connects to on-premises networks using Cloud VPN tunnels and Cloud Interconnect attachments.</a:t>
            </a:r>
          </a:p>
          <a:p>
            <a:pPr lvl="2"/>
            <a:r>
              <a:rPr lang="en-IN" sz="2800" dirty="0"/>
              <a:t>Distributes traffic from Google Cloud external load balancers to backends.</a:t>
            </a:r>
          </a:p>
          <a:p>
            <a:pPr lvl="2"/>
            <a:r>
              <a:rPr lang="en-IN" sz="2800" dirty="0"/>
              <a:t>Projects can contain multiple VPC networks. Unless you create an organizational policy that prohibits it, new projects start with a default network (an auto mode VPC network) that has one subnetwork (subnet) in each region.</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992840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Subnet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457200" lvl="1" indent="0">
              <a:buNone/>
            </a:pPr>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690951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Subnet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457200" lvl="1" indent="0">
              <a:buNone/>
            </a:pPr>
            <a:r>
              <a:rPr lang="en-IN" sz="2400" b="1" dirty="0"/>
              <a:t>Subnet Calculator: </a:t>
            </a:r>
            <a:r>
              <a:rPr lang="en-IN" sz="2400" dirty="0">
                <a:hlinkClick r:id="rId2"/>
              </a:rPr>
              <a:t>https://www.subnet-calculator.com/subnet.php?net_class=A</a:t>
            </a:r>
            <a:endParaRPr lang="en-IN" sz="2400" dirty="0"/>
          </a:p>
          <a:p>
            <a:pPr marL="457200" lvl="1" indent="0">
              <a:buNone/>
            </a:pPr>
            <a:endParaRPr lang="en-IN" dirty="0"/>
          </a:p>
          <a:p>
            <a:pPr marL="457200" lvl="1" indent="0">
              <a:buNone/>
            </a:pPr>
            <a:r>
              <a:rPr lang="en-IN" sz="2400" b="1" dirty="0"/>
              <a:t>CIDR:</a:t>
            </a:r>
            <a:r>
              <a:rPr lang="en-IN" sz="2400" dirty="0"/>
              <a:t> </a:t>
            </a:r>
            <a:r>
              <a:rPr lang="en-IN" sz="2400" dirty="0">
                <a:hlinkClick r:id="rId3"/>
              </a:rPr>
              <a:t>https://cidr.xyz/</a:t>
            </a:r>
            <a:endParaRPr lang="en-IN" sz="2400" dirty="0"/>
          </a:p>
          <a:p>
            <a:pPr marL="457200" lvl="1" indent="0">
              <a:buNone/>
            </a:pPr>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24873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Firewall</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457200" lvl="1" indent="0">
              <a:buNone/>
            </a:pPr>
            <a:r>
              <a:rPr lang="en-IN" sz="2400" b="1" dirty="0"/>
              <a:t>Subnet Calculator: </a:t>
            </a:r>
            <a:r>
              <a:rPr lang="en-IN" sz="2400" dirty="0">
                <a:hlinkClick r:id="rId2"/>
              </a:rPr>
              <a:t>https://www.subnet-calculator.com/subnet.php?net_class=A</a:t>
            </a:r>
            <a:endParaRPr lang="en-IN" sz="2400" dirty="0"/>
          </a:p>
          <a:p>
            <a:pPr marL="457200" lvl="1" indent="0">
              <a:buNone/>
            </a:pPr>
            <a:endParaRPr lang="en-IN" dirty="0"/>
          </a:p>
          <a:p>
            <a:pPr marL="457200" lvl="1" indent="0">
              <a:buNone/>
            </a:pPr>
            <a:r>
              <a:rPr lang="en-IN" sz="2400" b="1" dirty="0"/>
              <a:t>CIDR:</a:t>
            </a:r>
            <a:r>
              <a:rPr lang="en-IN" sz="2400" dirty="0"/>
              <a:t> </a:t>
            </a:r>
            <a:r>
              <a:rPr lang="en-IN" sz="2400" dirty="0">
                <a:hlinkClick r:id="rId3"/>
              </a:rPr>
              <a:t>https://cidr.xyz/</a:t>
            </a:r>
            <a:endParaRPr lang="en-IN" sz="2400" dirty="0"/>
          </a:p>
          <a:p>
            <a:pPr marL="457200" lvl="1" indent="0">
              <a:buNone/>
            </a:pPr>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64265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Introduction</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Cloud Platform</a:t>
            </a:r>
          </a:p>
          <a:p>
            <a:pPr lvl="1"/>
            <a:r>
              <a:rPr lang="en-US" sz="2800" dirty="0"/>
              <a:t>A Cloud is a comprehensive platform providing services that support application development and hosting. The services offered by a cloud platform may be categorized into fundamental services and higher level services. The higher level services are built on top of the fundamental layer. </a:t>
            </a:r>
          </a:p>
          <a:p>
            <a:pPr lvl="1"/>
            <a:r>
              <a:rPr lang="en-US" sz="2800" dirty="0"/>
              <a:t>The fundamental services offered by Amazon and Google Cloud platforms are:</a:t>
            </a:r>
          </a:p>
          <a:p>
            <a:pPr lvl="2"/>
            <a:r>
              <a:rPr lang="en-US" sz="2800" b="1" dirty="0"/>
              <a:t>Compute</a:t>
            </a:r>
          </a:p>
          <a:p>
            <a:pPr lvl="2"/>
            <a:r>
              <a:rPr lang="en-US" sz="2800" b="1" dirty="0"/>
              <a:t>Storage</a:t>
            </a:r>
          </a:p>
          <a:p>
            <a:pPr lvl="2"/>
            <a:r>
              <a:rPr lang="en-US" sz="2800" b="1" dirty="0"/>
              <a:t>Networking</a:t>
            </a:r>
          </a:p>
          <a:p>
            <a:pPr lvl="2"/>
            <a:r>
              <a:rPr lang="en-US" sz="2800" b="1" dirty="0"/>
              <a:t>Databases</a:t>
            </a:r>
            <a:endParaRPr lang="en-IN" sz="2800"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101942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Peering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491635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Shared VPC</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772422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360748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85000" lnSpcReduction="20000"/>
          </a:bodyPr>
          <a:lstStyle/>
          <a:p>
            <a:pPr marL="0" indent="0">
              <a:buNone/>
            </a:pPr>
            <a:r>
              <a:rPr lang="en-US" sz="3200" b="1" dirty="0"/>
              <a:t>Cloud computing </a:t>
            </a:r>
            <a:r>
              <a:rPr lang="en-US" sz="3200" dirty="0"/>
              <a:t>is defined as the services offered through remote servers on the internet. These services might include database storage, applications, compute power and other IT resources over the pay-as-you-go pricing approach. The remote server allows users to save, modify, or process data on the internet or cloud-based platform instead of storing it on a local server or their devices.</a:t>
            </a:r>
            <a:endParaRPr lang="en-IN" sz="3200" dirty="0"/>
          </a:p>
          <a:p>
            <a:pPr marL="0" indent="0">
              <a:buNone/>
            </a:pPr>
            <a:r>
              <a:rPr lang="en-US" sz="3200" dirty="0"/>
              <a:t>	Cloud computing is evolving due to fast performance, better manageability, and less maintenance. It helps organizations to minimize the number of resources and overall infrastructure costs. Additionally, it helps IT teams better focus on the important applications, services, and processes and achieve the company's goals.</a:t>
            </a:r>
          </a:p>
          <a:p>
            <a:pPr marL="0" indent="0">
              <a:buNone/>
            </a:pPr>
            <a:endParaRPr lang="en-US" sz="3200" dirty="0"/>
          </a:p>
          <a:p>
            <a:pPr marL="0" indent="0">
              <a:buNone/>
            </a:pPr>
            <a:r>
              <a:rPr lang="en-US" sz="3200" dirty="0"/>
              <a:t>	Typically, the cloud-computing providers offer their services according to the following three standard models:</a:t>
            </a:r>
          </a:p>
          <a:p>
            <a:pPr lvl="1"/>
            <a:r>
              <a:rPr lang="en-US" sz="2800" b="1" dirty="0"/>
              <a:t>Platform as a Service (PaaS)</a:t>
            </a:r>
          </a:p>
          <a:p>
            <a:pPr lvl="1"/>
            <a:r>
              <a:rPr lang="en-US" sz="2800" b="1" dirty="0"/>
              <a:t>Software as a Service (SaaS)</a:t>
            </a:r>
          </a:p>
          <a:p>
            <a:pPr lvl="1"/>
            <a:r>
              <a:rPr lang="en-US" sz="2800" b="1" dirty="0"/>
              <a:t>Infrastructure as a Service (IaaS)</a:t>
            </a:r>
            <a:r>
              <a:rPr lang="en-IN" sz="2800" b="1" dirty="0"/>
              <a:t> </a:t>
            </a:r>
            <a:endParaRPr lang="en-IN"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91268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3200" dirty="0"/>
              <a:t>There are certain services and models working behind the scene making the cloud computing feasible and accessible to end users. Following are the working models for cloud computing:</a:t>
            </a:r>
          </a:p>
          <a:p>
            <a:pPr lvl="1"/>
            <a:r>
              <a:rPr lang="en-US" sz="3200" b="1" dirty="0"/>
              <a:t>Deployment Models</a:t>
            </a:r>
          </a:p>
          <a:p>
            <a:pPr lvl="1"/>
            <a:r>
              <a:rPr lang="en-US" sz="3200" b="1" dirty="0"/>
              <a:t>Service Models</a:t>
            </a:r>
          </a:p>
          <a:p>
            <a:pPr marL="0" indent="0">
              <a:buNone/>
            </a:pPr>
            <a:r>
              <a:rPr lang="en-US" sz="3200" b="1" dirty="0"/>
              <a:t>Deployment Models</a:t>
            </a:r>
          </a:p>
          <a:p>
            <a:pPr marL="0" indent="0">
              <a:buNone/>
            </a:pPr>
            <a:r>
              <a:rPr lang="en-US" sz="3200" dirty="0"/>
              <a:t>	Deployment models define the type of access to the cloud, i.e., how the cloud is located? Cloud can have any of the four types of access: </a:t>
            </a:r>
            <a:r>
              <a:rPr lang="en-US" sz="3200" b="1" dirty="0"/>
              <a:t>Public, Private, Hybrid, and Community.</a:t>
            </a:r>
            <a:endParaRPr lang="en-IN"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136654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pic>
        <p:nvPicPr>
          <p:cNvPr id="1028" name="Picture 4" descr="Cloud basics: Deployment models | Visma Blog">
            <a:extLst>
              <a:ext uri="{FF2B5EF4-FFF2-40B4-BE49-F238E27FC236}">
                <a16:creationId xmlns:a16="http://schemas.microsoft.com/office/drawing/2014/main" id="{159D5E1D-117F-4D13-92DA-43BECE3609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33950" y="136525"/>
            <a:ext cx="6781799" cy="66111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Deployment Models - OC Cloud9">
            <a:extLst>
              <a:ext uri="{FF2B5EF4-FFF2-40B4-BE49-F238E27FC236}">
                <a16:creationId xmlns:a16="http://schemas.microsoft.com/office/drawing/2014/main" id="{FD11C2EC-354F-408B-BD6D-B6A61DAEF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2206625"/>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66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Service Models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pic>
        <p:nvPicPr>
          <p:cNvPr id="2050" name="Picture 2" descr="Types of cloud computing">
            <a:extLst>
              <a:ext uri="{FF2B5EF4-FFF2-40B4-BE49-F238E27FC236}">
                <a16:creationId xmlns:a16="http://schemas.microsoft.com/office/drawing/2014/main" id="{7A09E39F-0431-412C-ACE1-8F9A811A5F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9088" y="333376"/>
            <a:ext cx="9988664" cy="63880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81EE3D8-7914-4CB3-B9BA-1BC7EFFD1793}"/>
              </a:ext>
            </a:extLst>
          </p:cNvPr>
          <p:cNvPicPr>
            <a:picLocks noChangeAspect="1"/>
          </p:cNvPicPr>
          <p:nvPr/>
        </p:nvPicPr>
        <p:blipFill>
          <a:blip r:embed="rId3"/>
          <a:stretch>
            <a:fillRect/>
          </a:stretch>
        </p:blipFill>
        <p:spPr>
          <a:xfrm>
            <a:off x="31709" y="1950643"/>
            <a:ext cx="4225965" cy="2916632"/>
          </a:xfrm>
          <a:prstGeom prst="rect">
            <a:avLst/>
          </a:prstGeom>
        </p:spPr>
      </p:pic>
    </p:spTree>
    <p:extLst>
      <p:ext uri="{BB962C8B-B14F-4D97-AF65-F5344CB8AC3E}">
        <p14:creationId xmlns:p14="http://schemas.microsoft.com/office/powerpoint/2010/main" val="211010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algn="just"/>
            <a:r>
              <a:rPr lang="en-US" b="0" i="0" dirty="0">
                <a:effectLst/>
                <a:latin typeface="Open Sans" panose="020B0606030504020204" pitchFamily="34" charset="0"/>
              </a:rPr>
              <a:t>Now, “</a:t>
            </a:r>
            <a:r>
              <a:rPr lang="en-US" b="1" i="1" dirty="0">
                <a:effectLst/>
                <a:latin typeface="Open Sans" panose="020B0606030504020204" pitchFamily="34" charset="0"/>
              </a:rPr>
              <a:t>Cloud</a:t>
            </a:r>
            <a:r>
              <a:rPr lang="en-US" b="0" i="1" dirty="0">
                <a:effectLst/>
                <a:latin typeface="Open Sans" panose="020B0606030504020204" pitchFamily="34" charset="0"/>
              </a:rPr>
              <a:t> is a collection of </a:t>
            </a:r>
            <a:r>
              <a:rPr lang="en-US" b="1" i="1" dirty="0">
                <a:effectLst/>
                <a:latin typeface="Open Sans" panose="020B0606030504020204" pitchFamily="34" charset="0"/>
              </a:rPr>
              <a:t>servers</a:t>
            </a:r>
            <a:r>
              <a:rPr lang="en-US" b="0" i="1" dirty="0">
                <a:effectLst/>
                <a:latin typeface="Open Sans" panose="020B0606030504020204" pitchFamily="34" charset="0"/>
              </a:rPr>
              <a:t> and </a:t>
            </a:r>
            <a:r>
              <a:rPr lang="en-US" b="1" i="1" dirty="0">
                <a:effectLst/>
                <a:latin typeface="Open Sans" panose="020B0606030504020204" pitchFamily="34" charset="0"/>
              </a:rPr>
              <a:t>computers</a:t>
            </a:r>
            <a:r>
              <a:rPr lang="en-US" b="0" i="1" dirty="0">
                <a:effectLst/>
                <a:latin typeface="Open Sans" panose="020B0606030504020204" pitchFamily="34" charset="0"/>
              </a:rPr>
              <a:t> connected by a network which is owned by a third party vendor somewhere on the globe</a:t>
            </a:r>
            <a:r>
              <a:rPr lang="en-US" b="0" i="0" dirty="0">
                <a:effectLst/>
                <a:latin typeface="Open Sans" panose="020B0606030504020204" pitchFamily="34" charset="0"/>
              </a:rPr>
              <a:t>“</a:t>
            </a:r>
          </a:p>
          <a:p>
            <a:pPr algn="just"/>
            <a:r>
              <a:rPr lang="en-US" b="1" i="0" dirty="0">
                <a:effectLst/>
                <a:latin typeface="Open Sans" panose="020B0606030504020204" pitchFamily="34" charset="0"/>
              </a:rPr>
              <a:t>Cloud</a:t>
            </a:r>
            <a:r>
              <a:rPr lang="en-US" b="0" i="0" dirty="0">
                <a:effectLst/>
                <a:latin typeface="Open Sans" panose="020B0606030504020204" pitchFamily="34" charset="0"/>
              </a:rPr>
              <a:t> made sure following things were taken care of:</a:t>
            </a:r>
          </a:p>
          <a:p>
            <a:pPr lvl="1" algn="just"/>
            <a:r>
              <a:rPr lang="en-US" sz="2800" b="0" i="0" dirty="0">
                <a:effectLst/>
                <a:latin typeface="Open Sans" panose="020B0606030504020204" pitchFamily="34" charset="0"/>
              </a:rPr>
              <a:t>Utmost care of </a:t>
            </a:r>
            <a:r>
              <a:rPr lang="en-US" sz="2800" b="1" i="0" dirty="0">
                <a:effectLst/>
                <a:latin typeface="Open Sans" panose="020B0606030504020204" pitchFamily="34" charset="0"/>
              </a:rPr>
              <a:t>Data Security</a:t>
            </a:r>
            <a:r>
              <a:rPr lang="en-US" sz="2800" b="0" i="0" dirty="0">
                <a:effectLst/>
                <a:latin typeface="Open Sans" panose="020B0606030504020204" pitchFamily="34" charset="0"/>
              </a:rPr>
              <a:t> by implementing stringent policies</a:t>
            </a:r>
          </a:p>
          <a:p>
            <a:pPr lvl="1" algn="just"/>
            <a:r>
              <a:rPr lang="en-US" sz="2800" b="0" i="0" dirty="0">
                <a:effectLst/>
                <a:latin typeface="Open Sans" panose="020B0606030504020204" pitchFamily="34" charset="0"/>
              </a:rPr>
              <a:t>Ensures use of </a:t>
            </a:r>
            <a:r>
              <a:rPr lang="en-US" sz="2800" b="1" i="0" dirty="0">
                <a:effectLst/>
                <a:latin typeface="Open Sans" panose="020B0606030504020204" pitchFamily="34" charset="0"/>
              </a:rPr>
              <a:t>Dynamically Scalable Servers</a:t>
            </a:r>
            <a:endParaRPr lang="en-US" sz="2800" b="0" i="0" dirty="0">
              <a:effectLst/>
              <a:latin typeface="Open Sans" panose="020B0606030504020204" pitchFamily="34" charset="0"/>
            </a:endParaRPr>
          </a:p>
          <a:p>
            <a:pPr lvl="1" algn="just"/>
            <a:r>
              <a:rPr lang="en-US" sz="2800" b="0" i="0" dirty="0">
                <a:effectLst/>
                <a:latin typeface="Open Sans" panose="020B0606030504020204" pitchFamily="34" charset="0"/>
              </a:rPr>
              <a:t>Provide you with </a:t>
            </a:r>
            <a:r>
              <a:rPr lang="en-US" sz="2800" b="1" i="0" dirty="0">
                <a:effectLst/>
                <a:latin typeface="Open Sans" panose="020B0606030504020204" pitchFamily="34" charset="0"/>
              </a:rPr>
              <a:t>Fast Computation</a:t>
            </a:r>
            <a:r>
              <a:rPr lang="en-US" sz="2800" b="0" i="0" dirty="0">
                <a:effectLst/>
                <a:latin typeface="Open Sans" panose="020B0606030504020204" pitchFamily="34" charset="0"/>
              </a:rPr>
              <a:t> and </a:t>
            </a:r>
            <a:r>
              <a:rPr lang="en-US" sz="2800" b="1" i="0" dirty="0">
                <a:effectLst/>
                <a:latin typeface="Open Sans" panose="020B0606030504020204" pitchFamily="34" charset="0"/>
              </a:rPr>
              <a:t>Remote Access</a:t>
            </a:r>
            <a:r>
              <a:rPr lang="en-US" sz="2800" b="0" i="0" dirty="0">
                <a:effectLst/>
                <a:latin typeface="Open Sans" panose="020B0606030504020204" pitchFamily="34" charset="0"/>
              </a:rPr>
              <a:t> to devices </a:t>
            </a:r>
          </a:p>
          <a:p>
            <a:pPr lvl="1" algn="just"/>
            <a:r>
              <a:rPr lang="en-US" sz="2800" b="1" i="0" dirty="0">
                <a:effectLst/>
                <a:latin typeface="Open Sans" panose="020B0606030504020204" pitchFamily="34" charset="0"/>
              </a:rPr>
              <a:t>Flexible Pricing</a:t>
            </a:r>
            <a:r>
              <a:rPr lang="en-US" sz="2800" b="0" i="0" dirty="0">
                <a:effectLst/>
                <a:latin typeface="Open Sans" panose="020B0606030504020204" pitchFamily="34" charset="0"/>
              </a:rPr>
              <a:t> ensures high </a:t>
            </a:r>
            <a:r>
              <a:rPr lang="en-US" sz="2800" b="1" i="0" dirty="0">
                <a:effectLst/>
                <a:latin typeface="Open Sans" panose="020B0606030504020204" pitchFamily="34" charset="0"/>
              </a:rPr>
              <a:t>Cost Optimization</a:t>
            </a:r>
            <a:endParaRPr lang="en-US" sz="2800" b="0" i="0" dirty="0">
              <a:effectLst/>
              <a:latin typeface="Open Sans" panose="020B0606030504020204" pitchFamily="34" charset="0"/>
            </a:endParaRPr>
          </a:p>
          <a:p>
            <a:pPr lvl="1" algn="just"/>
            <a:r>
              <a:rPr lang="en-US" sz="2800" b="0" i="0" dirty="0">
                <a:effectLst/>
                <a:latin typeface="Open Sans" panose="020B0606030504020204" pitchFamily="34" charset="0"/>
              </a:rPr>
              <a:t>Thus </a:t>
            </a:r>
            <a:r>
              <a:rPr lang="en-US" sz="2800" b="1" i="0" dirty="0">
                <a:effectLst/>
                <a:latin typeface="Open Sans" panose="020B0606030504020204" pitchFamily="34" charset="0"/>
              </a:rPr>
              <a:t>Cloud</a:t>
            </a:r>
            <a:r>
              <a:rPr lang="en-US" sz="2800" b="0" i="0" dirty="0">
                <a:effectLst/>
                <a:latin typeface="Open Sans" panose="020B0606030504020204" pitchFamily="34" charset="0"/>
              </a:rPr>
              <a:t> emerged as a savior and with it we saw different Cloud Service Providers like </a:t>
            </a:r>
            <a:r>
              <a:rPr lang="en-US" sz="2800" b="1" i="0" dirty="0">
                <a:effectLst/>
                <a:latin typeface="Open Sans" panose="020B0606030504020204" pitchFamily="34" charset="0"/>
              </a:rPr>
              <a:t>Google Cloud Platform</a:t>
            </a:r>
            <a:r>
              <a:rPr lang="en-US" sz="2800" b="0" i="0" dirty="0">
                <a:effectLst/>
                <a:latin typeface="Open Sans" panose="020B0606030504020204" pitchFamily="34" charset="0"/>
              </a:rPr>
              <a:t>, Amazon Web Services, Microsoft Azure etc. make their mark in the</a:t>
            </a:r>
            <a:r>
              <a:rPr lang="en-US" sz="2800" b="1" i="0" dirty="0">
                <a:effectLst/>
                <a:latin typeface="Open Sans" panose="020B0606030504020204" pitchFamily="34" charset="0"/>
              </a:rPr>
              <a:t> Cloud</a:t>
            </a:r>
            <a:r>
              <a:rPr lang="en-US" sz="2800" b="0" i="0" dirty="0">
                <a:effectLst/>
                <a:latin typeface="Open Sans" panose="020B0606030504020204" pitchFamily="34" charset="0"/>
              </a:rPr>
              <a:t> domain. </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361672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GCP Account Setup</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a:bodyPr>
          <a:lstStyle/>
          <a:p>
            <a:pPr marL="0" indent="0">
              <a:buNone/>
            </a:pPr>
            <a:r>
              <a:rPr lang="en-US" sz="3200" b="1" dirty="0"/>
              <a:t>Let's start with the steps of creating a free tier account on Google Cloud Platform:</a:t>
            </a:r>
          </a:p>
          <a:p>
            <a:r>
              <a:rPr lang="en-US" sz="3200" dirty="0"/>
              <a:t>Step 1: First, we are required to navigate to the following link: </a:t>
            </a:r>
            <a:r>
              <a:rPr lang="en-US" sz="3200" b="1" dirty="0"/>
              <a:t>https://cloud.google.com/gcp/</a:t>
            </a:r>
          </a:p>
          <a:p>
            <a:r>
              <a:rPr lang="en-US" sz="3200" dirty="0"/>
              <a:t>Step 2: On the next screen, we need to click on </a:t>
            </a:r>
            <a:r>
              <a:rPr lang="en-US" sz="3200" b="1" dirty="0"/>
              <a:t>'Get started for free’</a:t>
            </a:r>
          </a:p>
          <a:p>
            <a:r>
              <a:rPr lang="en-US" sz="3200" dirty="0"/>
              <a:t>Step 3: Next, we are required to login to the Google Account</a:t>
            </a:r>
          </a:p>
          <a:p>
            <a:r>
              <a:rPr lang="en-US" sz="3200" dirty="0"/>
              <a:t>On the next screen, we have to enter some necessary details such as name and address details. Also, we have to enter payment details like the method of payments and credit card details. After filling all the details, we need to click on the button </a:t>
            </a:r>
            <a:r>
              <a:rPr lang="en-US" sz="3200" b="1" dirty="0"/>
              <a:t>'START MY FREE TRIAL’</a:t>
            </a:r>
          </a:p>
          <a:p>
            <a:r>
              <a:rPr lang="en-US" sz="3200" dirty="0"/>
              <a:t>On the next screen, we must click on the </a:t>
            </a:r>
            <a:r>
              <a:rPr lang="en-US" sz="3200" b="1" dirty="0"/>
              <a:t>'GO TO CONSOLE'</a:t>
            </a:r>
            <a:r>
              <a:rPr lang="en-US" sz="3200" dirty="0"/>
              <a:t> button</a:t>
            </a:r>
            <a:endParaRPr lang="en-IN"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145740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6624</TotalTime>
  <Words>2536</Words>
  <Application>Microsoft Office PowerPoint</Application>
  <PresentationFormat>Widescreen</PresentationFormat>
  <Paragraphs>248</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Calibri Light</vt:lpstr>
      <vt:lpstr>Footlight MT Light</vt:lpstr>
      <vt:lpstr>inherit</vt:lpstr>
      <vt:lpstr>Open Sans</vt:lpstr>
      <vt:lpstr>Raleway</vt:lpstr>
      <vt:lpstr>Roboto</vt:lpstr>
      <vt:lpstr>Office Theme</vt:lpstr>
      <vt:lpstr>Google Cloud Platform</vt:lpstr>
      <vt:lpstr>Google Cloud Platform</vt:lpstr>
      <vt:lpstr>Introduction</vt:lpstr>
      <vt:lpstr>Cloud Computing</vt:lpstr>
      <vt:lpstr>Cloud Computing</vt:lpstr>
      <vt:lpstr>Cloud Computing</vt:lpstr>
      <vt:lpstr>Service Models</vt:lpstr>
      <vt:lpstr>Cloud Computing</vt:lpstr>
      <vt:lpstr>GCP Account Setup</vt:lpstr>
      <vt:lpstr>Google Cloud Platform</vt:lpstr>
      <vt:lpstr>Types of Google Account</vt:lpstr>
      <vt:lpstr>Regions and Zones</vt:lpstr>
      <vt:lpstr>Regions and Zones</vt:lpstr>
      <vt:lpstr>Resource Hierarchy</vt:lpstr>
      <vt:lpstr>Resource Hierarchy</vt:lpstr>
      <vt:lpstr>Resource Hierarchy</vt:lpstr>
      <vt:lpstr>Resource Hierarchy</vt:lpstr>
      <vt:lpstr>Projects</vt:lpstr>
      <vt:lpstr>Projects</vt:lpstr>
      <vt:lpstr>Cloud SDK – gcloud CLI</vt:lpstr>
      <vt:lpstr>Cloud SDK – gcloud CLI</vt:lpstr>
      <vt:lpstr>Cloud SDK – gcloud CLI</vt:lpstr>
      <vt:lpstr>Cloud SDK – gcloud CLI</vt:lpstr>
      <vt:lpstr>Cloud Shell</vt:lpstr>
      <vt:lpstr>Virtual Private Cloud (VPC)  </vt:lpstr>
      <vt:lpstr>VPC network overview</vt:lpstr>
      <vt:lpstr>VPC Subnet</vt:lpstr>
      <vt:lpstr>VPC Subnet</vt:lpstr>
      <vt:lpstr>Firewall</vt:lpstr>
      <vt:lpstr>VPC Peering</vt:lpstr>
      <vt:lpstr>Shared VPC</vt:lpstr>
      <vt:lpstr>Google Cloud Platform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 Platform</dc:title>
  <dc:creator>Leo Y</dc:creator>
  <cp:lastModifiedBy>Leo Y</cp:lastModifiedBy>
  <cp:revision>64</cp:revision>
  <dcterms:created xsi:type="dcterms:W3CDTF">2022-06-25T06:26:15Z</dcterms:created>
  <dcterms:modified xsi:type="dcterms:W3CDTF">2022-07-06T04:09:58Z</dcterms:modified>
</cp:coreProperties>
</file>