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70" r:id="rId14"/>
    <p:sldId id="271" r:id="rId15"/>
    <p:sldId id="269" r:id="rId16"/>
    <p:sldId id="275" r:id="rId17"/>
    <p:sldId id="272" r:id="rId18"/>
    <p:sldId id="276" r:id="rId19"/>
    <p:sldId id="273" r:id="rId20"/>
    <p:sldId id="274" r:id="rId21"/>
    <p:sldId id="277" r:id="rId22"/>
    <p:sldId id="279" r:id="rId23"/>
    <p:sldId id="280" r:id="rId24"/>
    <p:sldId id="267" r:id="rId25"/>
    <p:sldId id="289" r:id="rId26"/>
    <p:sldId id="282" r:id="rId27"/>
    <p:sldId id="283" r:id="rId28"/>
    <p:sldId id="284" r:id="rId29"/>
    <p:sldId id="290" r:id="rId30"/>
    <p:sldId id="285" r:id="rId31"/>
    <p:sldId id="286" r:id="rId32"/>
    <p:sldId id="291" r:id="rId33"/>
    <p:sldId id="281" r:id="rId34"/>
    <p:sldId id="287" r:id="rId35"/>
    <p:sldId id="292" r:id="rId36"/>
    <p:sldId id="295" r:id="rId37"/>
    <p:sldId id="293" r:id="rId38"/>
    <p:sldId id="296" r:id="rId39"/>
    <p:sldId id="294"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B5BA6-8C16-40E3-A16B-A622AB0E06C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CEF8859A-293C-4299-9BC1-0908E5F6A865}">
      <dgm:prSet phldrT="[Text]"/>
      <dgm:spPr/>
      <dgm:t>
        <a:bodyPr/>
        <a:lstStyle/>
        <a:p>
          <a:r>
            <a:rPr lang="en-US" b="1" dirty="0"/>
            <a:t>Organization</a:t>
          </a:r>
          <a:r>
            <a:rPr lang="en-US" dirty="0"/>
            <a:t> resource</a:t>
          </a:r>
        </a:p>
      </dgm:t>
    </dgm:pt>
    <dgm:pt modelId="{5383FA43-BE85-496D-A007-8AD144453409}" type="parTrans" cxnId="{9F1FB091-5F86-4908-A099-A6E7DD42CE11}">
      <dgm:prSet/>
      <dgm:spPr/>
      <dgm:t>
        <a:bodyPr/>
        <a:lstStyle/>
        <a:p>
          <a:endParaRPr lang="en-US"/>
        </a:p>
      </dgm:t>
    </dgm:pt>
    <dgm:pt modelId="{21707770-10D9-4E91-A939-E534DF280DE5}" type="sibTrans" cxnId="{9F1FB091-5F86-4908-A099-A6E7DD42CE11}">
      <dgm:prSet/>
      <dgm:spPr/>
      <dgm:t>
        <a:bodyPr/>
        <a:lstStyle/>
        <a:p>
          <a:endParaRPr lang="en-US"/>
        </a:p>
      </dgm:t>
    </dgm:pt>
    <dgm:pt modelId="{B0924AA3-8B29-47B3-BFA6-E5053B508F5F}">
      <dgm:prSet phldrT="[Text]" custT="1"/>
      <dgm:spPr/>
      <dgm:t>
        <a:bodyPr/>
        <a:lstStyle/>
        <a:p>
          <a:r>
            <a:rPr lang="en-US" sz="1400" dirty="0"/>
            <a:t> It is the root node in the resource hierarchy. It represents an organization, for example, a company.</a:t>
          </a:r>
        </a:p>
      </dgm:t>
    </dgm:pt>
    <dgm:pt modelId="{F5E72249-FB55-4970-B955-4F2E2E7CAB26}" type="parTrans" cxnId="{BAD09F29-0D8E-4049-9854-DA9E2B806EF8}">
      <dgm:prSet/>
      <dgm:spPr/>
      <dgm:t>
        <a:bodyPr/>
        <a:lstStyle/>
        <a:p>
          <a:endParaRPr lang="en-US"/>
        </a:p>
      </dgm:t>
    </dgm:pt>
    <dgm:pt modelId="{F5B842BD-A783-4B43-B852-5E32E867FC16}" type="sibTrans" cxnId="{BAD09F29-0D8E-4049-9854-DA9E2B806EF8}">
      <dgm:prSet/>
      <dgm:spPr/>
      <dgm:t>
        <a:bodyPr/>
        <a:lstStyle/>
        <a:p>
          <a:endParaRPr lang="en-US"/>
        </a:p>
      </dgm:t>
    </dgm:pt>
    <dgm:pt modelId="{E987FC2D-E4F7-48F6-997E-90CC9146A3D6}">
      <dgm:prSet phldrT="[Text]"/>
      <dgm:spPr/>
      <dgm:t>
        <a:bodyPr/>
        <a:lstStyle/>
        <a:p>
          <a:r>
            <a:rPr lang="en-US" b="1" dirty="0"/>
            <a:t>Projects</a:t>
          </a:r>
          <a:r>
            <a:rPr lang="en-US" dirty="0"/>
            <a:t> resource </a:t>
          </a:r>
        </a:p>
      </dgm:t>
    </dgm:pt>
    <dgm:pt modelId="{F3F36713-0CE5-4268-B7F9-63D02FD72776}" type="parTrans" cxnId="{A1DFB3E8-2DDE-4E29-8949-C420E4B83AC3}">
      <dgm:prSet/>
      <dgm:spPr/>
      <dgm:t>
        <a:bodyPr/>
        <a:lstStyle/>
        <a:p>
          <a:endParaRPr lang="en-US"/>
        </a:p>
      </dgm:t>
    </dgm:pt>
    <dgm:pt modelId="{8FC5464E-2015-4357-889E-93FCB42C5629}" type="sibTrans" cxnId="{A1DFB3E8-2DDE-4E29-8949-C420E4B83AC3}">
      <dgm:prSet/>
      <dgm:spPr/>
      <dgm:t>
        <a:bodyPr/>
        <a:lstStyle/>
        <a:p>
          <a:endParaRPr lang="en-US"/>
        </a:p>
      </dgm:t>
    </dgm:pt>
    <dgm:pt modelId="{D6B824D2-FE11-4AE2-9962-D967C568D0E7}">
      <dgm:prSet phldrT="[Text]" custT="1"/>
      <dgm:spPr/>
      <dgm:t>
        <a:bodyPr/>
        <a:lstStyle/>
        <a:p>
          <a:r>
            <a:rPr lang="en-US" sz="1400" dirty="0"/>
            <a:t>For example, to separate projects for production and development environments. They are required to create resources.</a:t>
          </a:r>
        </a:p>
      </dgm:t>
    </dgm:pt>
    <dgm:pt modelId="{253F5776-838F-4C2F-B7F0-E9E0392229FE}" type="parTrans" cxnId="{F9A4FBEF-B6DB-4AED-AC7A-424671108907}">
      <dgm:prSet/>
      <dgm:spPr/>
      <dgm:t>
        <a:bodyPr/>
        <a:lstStyle/>
        <a:p>
          <a:endParaRPr lang="en-US"/>
        </a:p>
      </dgm:t>
    </dgm:pt>
    <dgm:pt modelId="{FDEED453-1B4F-4BEC-B299-3FB9BEAF8FC8}" type="sibTrans" cxnId="{F9A4FBEF-B6DB-4AED-AC7A-424671108907}">
      <dgm:prSet/>
      <dgm:spPr/>
      <dgm:t>
        <a:bodyPr/>
        <a:lstStyle/>
        <a:p>
          <a:endParaRPr lang="en-US"/>
        </a:p>
      </dgm:t>
    </dgm:pt>
    <dgm:pt modelId="{8924BEDD-B7FE-49A2-B58D-37A2DF201F5A}">
      <dgm:prSet phldrT="[Text]"/>
      <dgm:spPr/>
      <dgm:t>
        <a:bodyPr/>
        <a:lstStyle/>
        <a:p>
          <a:r>
            <a:rPr lang="en-US" b="1" dirty="0"/>
            <a:t>Folder</a:t>
          </a:r>
          <a:r>
            <a:rPr lang="en-US" dirty="0"/>
            <a:t> resource</a:t>
          </a:r>
        </a:p>
      </dgm:t>
    </dgm:pt>
    <dgm:pt modelId="{BC102CFB-908F-4D5C-8B31-44C201DBAB44}" type="parTrans" cxnId="{0DDE1885-BD46-4BD5-BD84-5916A977DECD}">
      <dgm:prSet/>
      <dgm:spPr/>
      <dgm:t>
        <a:bodyPr/>
        <a:lstStyle/>
        <a:p>
          <a:endParaRPr lang="en-US"/>
        </a:p>
      </dgm:t>
    </dgm:pt>
    <dgm:pt modelId="{B4FD9335-A453-4CE9-A0CE-95CEFCD161CB}" type="sibTrans" cxnId="{0DDE1885-BD46-4BD5-BD84-5916A977DECD}">
      <dgm:prSet/>
      <dgm:spPr/>
      <dgm:t>
        <a:bodyPr/>
        <a:lstStyle/>
        <a:p>
          <a:endParaRPr lang="en-US"/>
        </a:p>
      </dgm:t>
    </dgm:pt>
    <dgm:pt modelId="{7C154C9E-6F0C-4637-BC83-B187C3569FB3}">
      <dgm:prSet phldrT="[Text]" custT="1"/>
      <dgm:spPr/>
      <dgm:t>
        <a:bodyPr/>
        <a:lstStyle/>
        <a:p>
          <a:r>
            <a:rPr lang="en-US" sz="1600" dirty="0"/>
            <a:t>They provide an extra level of project isolation. For ex, creating a folder for each department in a company.</a:t>
          </a:r>
        </a:p>
      </dgm:t>
    </dgm:pt>
    <dgm:pt modelId="{AA50CC04-B78B-47DE-80B5-4C37C5E5AABF}" type="parTrans" cxnId="{605DD9F0-EACB-4990-87EF-51769B8B3352}">
      <dgm:prSet/>
      <dgm:spPr/>
      <dgm:t>
        <a:bodyPr/>
        <a:lstStyle/>
        <a:p>
          <a:endParaRPr lang="en-US"/>
        </a:p>
      </dgm:t>
    </dgm:pt>
    <dgm:pt modelId="{341C6D4B-3421-4492-ACA2-9241788C30D2}" type="sibTrans" cxnId="{605DD9F0-EACB-4990-87EF-51769B8B3352}">
      <dgm:prSet/>
      <dgm:spPr/>
      <dgm:t>
        <a:bodyPr/>
        <a:lstStyle/>
        <a:p>
          <a:endParaRPr lang="en-US"/>
        </a:p>
      </dgm:t>
    </dgm:pt>
    <dgm:pt modelId="{5ACCE876-B25D-440A-9B4C-6C369628A231}">
      <dgm:prSet phldrT="[Text]" custT="1"/>
      <dgm:spPr/>
      <dgm:t>
        <a:bodyPr/>
        <a:lstStyle/>
        <a:p>
          <a:r>
            <a:rPr lang="en-US" sz="1600" dirty="0"/>
            <a:t>Virtual machines, database instances, load balancers, and so on.</a:t>
          </a:r>
        </a:p>
      </dgm:t>
    </dgm:pt>
    <dgm:pt modelId="{63F5FCE7-2BE3-4AD8-9522-B0024C1F57B5}" type="parTrans" cxnId="{CA1B5E14-5597-414A-B664-B63AB0F37B94}">
      <dgm:prSet/>
      <dgm:spPr/>
      <dgm:t>
        <a:bodyPr/>
        <a:lstStyle/>
        <a:p>
          <a:endParaRPr lang="en-US"/>
        </a:p>
      </dgm:t>
    </dgm:pt>
    <dgm:pt modelId="{41E41774-8161-4D80-915E-83DB01FCD510}" type="sibTrans" cxnId="{CA1B5E14-5597-414A-B664-B63AB0F37B94}">
      <dgm:prSet/>
      <dgm:spPr/>
      <dgm:t>
        <a:bodyPr/>
        <a:lstStyle/>
        <a:p>
          <a:endParaRPr lang="en-US"/>
        </a:p>
      </dgm:t>
    </dgm:pt>
    <dgm:pt modelId="{13EB77A7-F6F1-498D-9264-B8B805BB559F}">
      <dgm:prSet phldrT="[Text]"/>
      <dgm:spPr/>
      <dgm:t>
        <a:bodyPr/>
        <a:lstStyle/>
        <a:p>
          <a:r>
            <a:rPr lang="en-US" b="1" dirty="0"/>
            <a:t>Resources</a:t>
          </a:r>
          <a:endParaRPr lang="en-US" dirty="0"/>
        </a:p>
      </dgm:t>
    </dgm:pt>
    <dgm:pt modelId="{A6942FA7-F53D-43F2-AB0B-7F626752319D}" type="sibTrans" cxnId="{68335BEF-B8D9-4EA9-97F9-249FAFA1C759}">
      <dgm:prSet/>
      <dgm:spPr/>
      <dgm:t>
        <a:bodyPr/>
        <a:lstStyle/>
        <a:p>
          <a:endParaRPr lang="en-US"/>
        </a:p>
      </dgm:t>
    </dgm:pt>
    <dgm:pt modelId="{A384914B-0792-427B-A388-D537FB6F6112}" type="parTrans" cxnId="{68335BEF-B8D9-4EA9-97F9-249FAFA1C759}">
      <dgm:prSet/>
      <dgm:spPr/>
      <dgm:t>
        <a:bodyPr/>
        <a:lstStyle/>
        <a:p>
          <a:endParaRPr lang="en-US"/>
        </a:p>
      </dgm:t>
    </dgm:pt>
    <dgm:pt modelId="{C1520726-B312-482A-B8C7-A0937FC2FDE4}" type="pres">
      <dgm:prSet presAssocID="{E4AB5BA6-8C16-40E3-A16B-A622AB0E06C7}" presName="cycleMatrixDiagram" presStyleCnt="0">
        <dgm:presLayoutVars>
          <dgm:chMax val="1"/>
          <dgm:dir/>
          <dgm:animLvl val="lvl"/>
          <dgm:resizeHandles val="exact"/>
        </dgm:presLayoutVars>
      </dgm:prSet>
      <dgm:spPr/>
    </dgm:pt>
    <dgm:pt modelId="{F1455FC4-D639-4D04-8E78-22EDFB6C65C8}" type="pres">
      <dgm:prSet presAssocID="{E4AB5BA6-8C16-40E3-A16B-A622AB0E06C7}" presName="children" presStyleCnt="0"/>
      <dgm:spPr/>
    </dgm:pt>
    <dgm:pt modelId="{018C7DFE-0163-4925-B597-3AFB0F3ED202}" type="pres">
      <dgm:prSet presAssocID="{E4AB5BA6-8C16-40E3-A16B-A622AB0E06C7}" presName="child1group" presStyleCnt="0"/>
      <dgm:spPr/>
    </dgm:pt>
    <dgm:pt modelId="{5A75AD93-42E5-423E-B3A7-31EC333C6896}" type="pres">
      <dgm:prSet presAssocID="{E4AB5BA6-8C16-40E3-A16B-A622AB0E06C7}" presName="child1" presStyleLbl="bgAcc1" presStyleIdx="0" presStyleCnt="4"/>
      <dgm:spPr/>
    </dgm:pt>
    <dgm:pt modelId="{5742493F-DBF0-45E5-9238-6A7528CDF8E2}" type="pres">
      <dgm:prSet presAssocID="{E4AB5BA6-8C16-40E3-A16B-A622AB0E06C7}" presName="child1Text" presStyleLbl="bgAcc1" presStyleIdx="0" presStyleCnt="4">
        <dgm:presLayoutVars>
          <dgm:bulletEnabled val="1"/>
        </dgm:presLayoutVars>
      </dgm:prSet>
      <dgm:spPr/>
    </dgm:pt>
    <dgm:pt modelId="{B804CBCE-81BD-4A9F-A2F4-C460D1EE53F9}" type="pres">
      <dgm:prSet presAssocID="{E4AB5BA6-8C16-40E3-A16B-A622AB0E06C7}" presName="child2group" presStyleCnt="0"/>
      <dgm:spPr/>
    </dgm:pt>
    <dgm:pt modelId="{0E657FF5-6E2C-48A0-986F-54316502B7CF}" type="pres">
      <dgm:prSet presAssocID="{E4AB5BA6-8C16-40E3-A16B-A622AB0E06C7}" presName="child2" presStyleLbl="bgAcc1" presStyleIdx="1" presStyleCnt="4"/>
      <dgm:spPr/>
    </dgm:pt>
    <dgm:pt modelId="{689E576B-4DBA-4BAB-86C7-9EFF5EEA7E9E}" type="pres">
      <dgm:prSet presAssocID="{E4AB5BA6-8C16-40E3-A16B-A622AB0E06C7}" presName="child2Text" presStyleLbl="bgAcc1" presStyleIdx="1" presStyleCnt="4">
        <dgm:presLayoutVars>
          <dgm:bulletEnabled val="1"/>
        </dgm:presLayoutVars>
      </dgm:prSet>
      <dgm:spPr/>
    </dgm:pt>
    <dgm:pt modelId="{2F8C97D8-4147-496F-AF29-79432A57C48D}" type="pres">
      <dgm:prSet presAssocID="{E4AB5BA6-8C16-40E3-A16B-A622AB0E06C7}" presName="child3group" presStyleCnt="0"/>
      <dgm:spPr/>
    </dgm:pt>
    <dgm:pt modelId="{CA836583-4CEA-4626-AC13-F6161F9FFE52}" type="pres">
      <dgm:prSet presAssocID="{E4AB5BA6-8C16-40E3-A16B-A622AB0E06C7}" presName="child3" presStyleLbl="bgAcc1" presStyleIdx="2" presStyleCnt="4"/>
      <dgm:spPr/>
    </dgm:pt>
    <dgm:pt modelId="{92B4F08D-D1C2-44B7-BDE8-3AE084AA281C}" type="pres">
      <dgm:prSet presAssocID="{E4AB5BA6-8C16-40E3-A16B-A622AB0E06C7}" presName="child3Text" presStyleLbl="bgAcc1" presStyleIdx="2" presStyleCnt="4">
        <dgm:presLayoutVars>
          <dgm:bulletEnabled val="1"/>
        </dgm:presLayoutVars>
      </dgm:prSet>
      <dgm:spPr/>
    </dgm:pt>
    <dgm:pt modelId="{2E4752B8-F7A4-4113-B93D-F95640C8F30E}" type="pres">
      <dgm:prSet presAssocID="{E4AB5BA6-8C16-40E3-A16B-A622AB0E06C7}" presName="child4group" presStyleCnt="0"/>
      <dgm:spPr/>
    </dgm:pt>
    <dgm:pt modelId="{A8AED618-CFB1-4563-BF9E-9075EA33B2FC}" type="pres">
      <dgm:prSet presAssocID="{E4AB5BA6-8C16-40E3-A16B-A622AB0E06C7}" presName="child4" presStyleLbl="bgAcc1" presStyleIdx="3" presStyleCnt="4"/>
      <dgm:spPr/>
    </dgm:pt>
    <dgm:pt modelId="{B6A020CB-DF5C-4DCE-9CBB-EDE45C6702D0}" type="pres">
      <dgm:prSet presAssocID="{E4AB5BA6-8C16-40E3-A16B-A622AB0E06C7}" presName="child4Text" presStyleLbl="bgAcc1" presStyleIdx="3" presStyleCnt="4">
        <dgm:presLayoutVars>
          <dgm:bulletEnabled val="1"/>
        </dgm:presLayoutVars>
      </dgm:prSet>
      <dgm:spPr/>
    </dgm:pt>
    <dgm:pt modelId="{08DCF325-9BEC-4EB5-B71B-2ED8D4823F28}" type="pres">
      <dgm:prSet presAssocID="{E4AB5BA6-8C16-40E3-A16B-A622AB0E06C7}" presName="childPlaceholder" presStyleCnt="0"/>
      <dgm:spPr/>
    </dgm:pt>
    <dgm:pt modelId="{1B732144-6FF7-4733-9CE8-3294A2A5A15C}" type="pres">
      <dgm:prSet presAssocID="{E4AB5BA6-8C16-40E3-A16B-A622AB0E06C7}" presName="circle" presStyleCnt="0"/>
      <dgm:spPr/>
    </dgm:pt>
    <dgm:pt modelId="{727E830F-4508-4138-9221-C5DDD06F6F2C}" type="pres">
      <dgm:prSet presAssocID="{E4AB5BA6-8C16-40E3-A16B-A622AB0E06C7}" presName="quadrant1" presStyleLbl="node1" presStyleIdx="0" presStyleCnt="4">
        <dgm:presLayoutVars>
          <dgm:chMax val="1"/>
          <dgm:bulletEnabled val="1"/>
        </dgm:presLayoutVars>
      </dgm:prSet>
      <dgm:spPr/>
    </dgm:pt>
    <dgm:pt modelId="{11A3A59E-AA1E-47E6-B25F-76B147C7488A}" type="pres">
      <dgm:prSet presAssocID="{E4AB5BA6-8C16-40E3-A16B-A622AB0E06C7}" presName="quadrant2" presStyleLbl="node1" presStyleIdx="1" presStyleCnt="4">
        <dgm:presLayoutVars>
          <dgm:chMax val="1"/>
          <dgm:bulletEnabled val="1"/>
        </dgm:presLayoutVars>
      </dgm:prSet>
      <dgm:spPr/>
    </dgm:pt>
    <dgm:pt modelId="{4F6453F6-3D2E-42E2-8F76-D26812199941}" type="pres">
      <dgm:prSet presAssocID="{E4AB5BA6-8C16-40E3-A16B-A622AB0E06C7}" presName="quadrant3" presStyleLbl="node1" presStyleIdx="2" presStyleCnt="4">
        <dgm:presLayoutVars>
          <dgm:chMax val="1"/>
          <dgm:bulletEnabled val="1"/>
        </dgm:presLayoutVars>
      </dgm:prSet>
      <dgm:spPr/>
    </dgm:pt>
    <dgm:pt modelId="{B0534CD0-719D-4E99-B987-FC4283358E3B}" type="pres">
      <dgm:prSet presAssocID="{E4AB5BA6-8C16-40E3-A16B-A622AB0E06C7}" presName="quadrant4" presStyleLbl="node1" presStyleIdx="3" presStyleCnt="4">
        <dgm:presLayoutVars>
          <dgm:chMax val="1"/>
          <dgm:bulletEnabled val="1"/>
        </dgm:presLayoutVars>
      </dgm:prSet>
      <dgm:spPr/>
    </dgm:pt>
    <dgm:pt modelId="{9EE4159F-2B72-48D9-8F8E-CF590F8A7538}" type="pres">
      <dgm:prSet presAssocID="{E4AB5BA6-8C16-40E3-A16B-A622AB0E06C7}" presName="quadrantPlaceholder" presStyleCnt="0"/>
      <dgm:spPr/>
    </dgm:pt>
    <dgm:pt modelId="{525C6276-742E-4AC2-82B3-40961BC06126}" type="pres">
      <dgm:prSet presAssocID="{E4AB5BA6-8C16-40E3-A16B-A622AB0E06C7}" presName="center1" presStyleLbl="fgShp" presStyleIdx="0" presStyleCnt="2"/>
      <dgm:spPr/>
    </dgm:pt>
    <dgm:pt modelId="{260BA92B-CBF9-455B-A0AB-C4F44519B47D}" type="pres">
      <dgm:prSet presAssocID="{E4AB5BA6-8C16-40E3-A16B-A622AB0E06C7}" presName="center2" presStyleLbl="fgShp" presStyleIdx="1" presStyleCnt="2"/>
      <dgm:spPr/>
    </dgm:pt>
  </dgm:ptLst>
  <dgm:cxnLst>
    <dgm:cxn modelId="{6C9E5A10-BB33-4978-B648-2A20257CEB56}" type="presOf" srcId="{E987FC2D-E4F7-48F6-997E-90CC9146A3D6}" destId="{11A3A59E-AA1E-47E6-B25F-76B147C7488A}" srcOrd="0" destOrd="0" presId="urn:microsoft.com/office/officeart/2005/8/layout/cycle4"/>
    <dgm:cxn modelId="{CA1B5E14-5597-414A-B664-B63AB0F37B94}" srcId="{13EB77A7-F6F1-498D-9264-B8B805BB559F}" destId="{5ACCE876-B25D-440A-9B4C-6C369628A231}" srcOrd="0" destOrd="0" parTransId="{63F5FCE7-2BE3-4AD8-9522-B0024C1F57B5}" sibTransId="{41E41774-8161-4D80-915E-83DB01FCD510}"/>
    <dgm:cxn modelId="{70E80F22-75CD-4481-8A5A-08C29988E20D}" type="presOf" srcId="{5ACCE876-B25D-440A-9B4C-6C369628A231}" destId="{B6A020CB-DF5C-4DCE-9CBB-EDE45C6702D0}" srcOrd="1" destOrd="0" presId="urn:microsoft.com/office/officeart/2005/8/layout/cycle4"/>
    <dgm:cxn modelId="{BAD09F29-0D8E-4049-9854-DA9E2B806EF8}" srcId="{CEF8859A-293C-4299-9BC1-0908E5F6A865}" destId="{B0924AA3-8B29-47B3-BFA6-E5053B508F5F}" srcOrd="0" destOrd="0" parTransId="{F5E72249-FB55-4970-B955-4F2E2E7CAB26}" sibTransId="{F5B842BD-A783-4B43-B852-5E32E867FC16}"/>
    <dgm:cxn modelId="{FB5B6D5C-74FA-45DE-9C4D-A7E6F11ECC2D}" type="presOf" srcId="{D6B824D2-FE11-4AE2-9962-D967C568D0E7}" destId="{689E576B-4DBA-4BAB-86C7-9EFF5EEA7E9E}" srcOrd="1" destOrd="0" presId="urn:microsoft.com/office/officeart/2005/8/layout/cycle4"/>
    <dgm:cxn modelId="{6335C85C-A99F-4113-B7B2-E4BCB0B2F935}" type="presOf" srcId="{8924BEDD-B7FE-49A2-B58D-37A2DF201F5A}" destId="{4F6453F6-3D2E-42E2-8F76-D26812199941}" srcOrd="0" destOrd="0" presId="urn:microsoft.com/office/officeart/2005/8/layout/cycle4"/>
    <dgm:cxn modelId="{E47FDE47-1CD1-4C77-9EBF-2FE158CB1255}" type="presOf" srcId="{CEF8859A-293C-4299-9BC1-0908E5F6A865}" destId="{727E830F-4508-4138-9221-C5DDD06F6F2C}" srcOrd="0" destOrd="0" presId="urn:microsoft.com/office/officeart/2005/8/layout/cycle4"/>
    <dgm:cxn modelId="{AA38484B-2A25-49EA-A2F3-A2A11E49C974}" type="presOf" srcId="{7C154C9E-6F0C-4637-BC83-B187C3569FB3}" destId="{92B4F08D-D1C2-44B7-BDE8-3AE084AA281C}" srcOrd="1" destOrd="0" presId="urn:microsoft.com/office/officeart/2005/8/layout/cycle4"/>
    <dgm:cxn modelId="{49378D50-8455-4682-9545-ECE780603B1A}" type="presOf" srcId="{E4AB5BA6-8C16-40E3-A16B-A622AB0E06C7}" destId="{C1520726-B312-482A-B8C7-A0937FC2FDE4}" srcOrd="0" destOrd="0" presId="urn:microsoft.com/office/officeart/2005/8/layout/cycle4"/>
    <dgm:cxn modelId="{42AF8D57-AC6B-45E0-9C93-E36705E59618}" type="presOf" srcId="{5ACCE876-B25D-440A-9B4C-6C369628A231}" destId="{A8AED618-CFB1-4563-BF9E-9075EA33B2FC}" srcOrd="0" destOrd="0" presId="urn:microsoft.com/office/officeart/2005/8/layout/cycle4"/>
    <dgm:cxn modelId="{D1118058-8C13-44C0-A1C9-DFB19359DD50}" type="presOf" srcId="{B0924AA3-8B29-47B3-BFA6-E5053B508F5F}" destId="{5A75AD93-42E5-423E-B3A7-31EC333C6896}" srcOrd="0" destOrd="0" presId="urn:microsoft.com/office/officeart/2005/8/layout/cycle4"/>
    <dgm:cxn modelId="{0DDE1885-BD46-4BD5-BD84-5916A977DECD}" srcId="{E4AB5BA6-8C16-40E3-A16B-A622AB0E06C7}" destId="{8924BEDD-B7FE-49A2-B58D-37A2DF201F5A}" srcOrd="2" destOrd="0" parTransId="{BC102CFB-908F-4D5C-8B31-44C201DBAB44}" sibTransId="{B4FD9335-A453-4CE9-A0CE-95CEFCD161CB}"/>
    <dgm:cxn modelId="{7EBD608D-4468-41C7-A4E2-39F8295B9336}" type="presOf" srcId="{13EB77A7-F6F1-498D-9264-B8B805BB559F}" destId="{B0534CD0-719D-4E99-B987-FC4283358E3B}" srcOrd="0" destOrd="0" presId="urn:microsoft.com/office/officeart/2005/8/layout/cycle4"/>
    <dgm:cxn modelId="{9F1FB091-5F86-4908-A099-A6E7DD42CE11}" srcId="{E4AB5BA6-8C16-40E3-A16B-A622AB0E06C7}" destId="{CEF8859A-293C-4299-9BC1-0908E5F6A865}" srcOrd="0" destOrd="0" parTransId="{5383FA43-BE85-496D-A007-8AD144453409}" sibTransId="{21707770-10D9-4E91-A939-E534DF280DE5}"/>
    <dgm:cxn modelId="{9DE815D1-B467-44AD-BDC2-14587641602C}" type="presOf" srcId="{7C154C9E-6F0C-4637-BC83-B187C3569FB3}" destId="{CA836583-4CEA-4626-AC13-F6161F9FFE52}" srcOrd="0" destOrd="0" presId="urn:microsoft.com/office/officeart/2005/8/layout/cycle4"/>
    <dgm:cxn modelId="{A1DFB3E8-2DDE-4E29-8949-C420E4B83AC3}" srcId="{E4AB5BA6-8C16-40E3-A16B-A622AB0E06C7}" destId="{E987FC2D-E4F7-48F6-997E-90CC9146A3D6}" srcOrd="1" destOrd="0" parTransId="{F3F36713-0CE5-4268-B7F9-63D02FD72776}" sibTransId="{8FC5464E-2015-4357-889E-93FCB42C5629}"/>
    <dgm:cxn modelId="{AF80C4EA-68E4-4FD1-886D-6C56FC52159B}" type="presOf" srcId="{D6B824D2-FE11-4AE2-9962-D967C568D0E7}" destId="{0E657FF5-6E2C-48A0-986F-54316502B7CF}" srcOrd="0" destOrd="0" presId="urn:microsoft.com/office/officeart/2005/8/layout/cycle4"/>
    <dgm:cxn modelId="{68335BEF-B8D9-4EA9-97F9-249FAFA1C759}" srcId="{E4AB5BA6-8C16-40E3-A16B-A622AB0E06C7}" destId="{13EB77A7-F6F1-498D-9264-B8B805BB559F}" srcOrd="3" destOrd="0" parTransId="{A384914B-0792-427B-A388-D537FB6F6112}" sibTransId="{A6942FA7-F53D-43F2-AB0B-7F626752319D}"/>
    <dgm:cxn modelId="{F9A4FBEF-B6DB-4AED-AC7A-424671108907}" srcId="{E987FC2D-E4F7-48F6-997E-90CC9146A3D6}" destId="{D6B824D2-FE11-4AE2-9962-D967C568D0E7}" srcOrd="0" destOrd="0" parTransId="{253F5776-838F-4C2F-B7F0-E9E0392229FE}" sibTransId="{FDEED453-1B4F-4BEC-B299-3FB9BEAF8FC8}"/>
    <dgm:cxn modelId="{605DD9F0-EACB-4990-87EF-51769B8B3352}" srcId="{8924BEDD-B7FE-49A2-B58D-37A2DF201F5A}" destId="{7C154C9E-6F0C-4637-BC83-B187C3569FB3}" srcOrd="0" destOrd="0" parTransId="{AA50CC04-B78B-47DE-80B5-4C37C5E5AABF}" sibTransId="{341C6D4B-3421-4492-ACA2-9241788C30D2}"/>
    <dgm:cxn modelId="{4C2DC5FC-51D3-470E-B725-1E79B5E02680}" type="presOf" srcId="{B0924AA3-8B29-47B3-BFA6-E5053B508F5F}" destId="{5742493F-DBF0-45E5-9238-6A7528CDF8E2}" srcOrd="1" destOrd="0" presId="urn:microsoft.com/office/officeart/2005/8/layout/cycle4"/>
    <dgm:cxn modelId="{76C23280-536B-4BA8-BBAF-8C1EF29D05C5}" type="presParOf" srcId="{C1520726-B312-482A-B8C7-A0937FC2FDE4}" destId="{F1455FC4-D639-4D04-8E78-22EDFB6C65C8}" srcOrd="0" destOrd="0" presId="urn:microsoft.com/office/officeart/2005/8/layout/cycle4"/>
    <dgm:cxn modelId="{95FD5B9A-838F-4570-9B7C-571F7120C5BE}" type="presParOf" srcId="{F1455FC4-D639-4D04-8E78-22EDFB6C65C8}" destId="{018C7DFE-0163-4925-B597-3AFB0F3ED202}" srcOrd="0" destOrd="0" presId="urn:microsoft.com/office/officeart/2005/8/layout/cycle4"/>
    <dgm:cxn modelId="{788A4C0D-E8DD-4A77-A577-57BE84C8584F}" type="presParOf" srcId="{018C7DFE-0163-4925-B597-3AFB0F3ED202}" destId="{5A75AD93-42E5-423E-B3A7-31EC333C6896}" srcOrd="0" destOrd="0" presId="urn:microsoft.com/office/officeart/2005/8/layout/cycle4"/>
    <dgm:cxn modelId="{5FD709C1-2C61-4132-B6EB-0F1D73D6F6E0}" type="presParOf" srcId="{018C7DFE-0163-4925-B597-3AFB0F3ED202}" destId="{5742493F-DBF0-45E5-9238-6A7528CDF8E2}" srcOrd="1" destOrd="0" presId="urn:microsoft.com/office/officeart/2005/8/layout/cycle4"/>
    <dgm:cxn modelId="{1EB1481A-89DA-4973-BF3D-E3B1D10A82D8}" type="presParOf" srcId="{F1455FC4-D639-4D04-8E78-22EDFB6C65C8}" destId="{B804CBCE-81BD-4A9F-A2F4-C460D1EE53F9}" srcOrd="1" destOrd="0" presId="urn:microsoft.com/office/officeart/2005/8/layout/cycle4"/>
    <dgm:cxn modelId="{05358158-BD81-4291-A8EE-D8B922229716}" type="presParOf" srcId="{B804CBCE-81BD-4A9F-A2F4-C460D1EE53F9}" destId="{0E657FF5-6E2C-48A0-986F-54316502B7CF}" srcOrd="0" destOrd="0" presId="urn:microsoft.com/office/officeart/2005/8/layout/cycle4"/>
    <dgm:cxn modelId="{A5AFFA47-3BD9-47A9-828C-DFF60B41F902}" type="presParOf" srcId="{B804CBCE-81BD-4A9F-A2F4-C460D1EE53F9}" destId="{689E576B-4DBA-4BAB-86C7-9EFF5EEA7E9E}" srcOrd="1" destOrd="0" presId="urn:microsoft.com/office/officeart/2005/8/layout/cycle4"/>
    <dgm:cxn modelId="{07CDD0DD-8F32-4657-8EAA-D1C1253F24F9}" type="presParOf" srcId="{F1455FC4-D639-4D04-8E78-22EDFB6C65C8}" destId="{2F8C97D8-4147-496F-AF29-79432A57C48D}" srcOrd="2" destOrd="0" presId="urn:microsoft.com/office/officeart/2005/8/layout/cycle4"/>
    <dgm:cxn modelId="{75EFFB4B-C2CA-4D2A-94B4-ABEDDD737452}" type="presParOf" srcId="{2F8C97D8-4147-496F-AF29-79432A57C48D}" destId="{CA836583-4CEA-4626-AC13-F6161F9FFE52}" srcOrd="0" destOrd="0" presId="urn:microsoft.com/office/officeart/2005/8/layout/cycle4"/>
    <dgm:cxn modelId="{0A254D54-FE82-46D4-A7B2-C2280DB49790}" type="presParOf" srcId="{2F8C97D8-4147-496F-AF29-79432A57C48D}" destId="{92B4F08D-D1C2-44B7-BDE8-3AE084AA281C}" srcOrd="1" destOrd="0" presId="urn:microsoft.com/office/officeart/2005/8/layout/cycle4"/>
    <dgm:cxn modelId="{FA3B2746-8FCB-46EC-A660-4538A5211831}" type="presParOf" srcId="{F1455FC4-D639-4D04-8E78-22EDFB6C65C8}" destId="{2E4752B8-F7A4-4113-B93D-F95640C8F30E}" srcOrd="3" destOrd="0" presId="urn:microsoft.com/office/officeart/2005/8/layout/cycle4"/>
    <dgm:cxn modelId="{1EF251FD-EB77-4A3E-8FF4-165632D1F7FA}" type="presParOf" srcId="{2E4752B8-F7A4-4113-B93D-F95640C8F30E}" destId="{A8AED618-CFB1-4563-BF9E-9075EA33B2FC}" srcOrd="0" destOrd="0" presId="urn:microsoft.com/office/officeart/2005/8/layout/cycle4"/>
    <dgm:cxn modelId="{A1D19990-8F09-490F-B01F-26E9D02E8BBF}" type="presParOf" srcId="{2E4752B8-F7A4-4113-B93D-F95640C8F30E}" destId="{B6A020CB-DF5C-4DCE-9CBB-EDE45C6702D0}" srcOrd="1" destOrd="0" presId="urn:microsoft.com/office/officeart/2005/8/layout/cycle4"/>
    <dgm:cxn modelId="{76570370-51DF-4837-A239-E4555A67E7D6}" type="presParOf" srcId="{F1455FC4-D639-4D04-8E78-22EDFB6C65C8}" destId="{08DCF325-9BEC-4EB5-B71B-2ED8D4823F28}" srcOrd="4" destOrd="0" presId="urn:microsoft.com/office/officeart/2005/8/layout/cycle4"/>
    <dgm:cxn modelId="{7BD3473F-130C-45F7-9BDF-AC5CDCB97C4F}" type="presParOf" srcId="{C1520726-B312-482A-B8C7-A0937FC2FDE4}" destId="{1B732144-6FF7-4733-9CE8-3294A2A5A15C}" srcOrd="1" destOrd="0" presId="urn:microsoft.com/office/officeart/2005/8/layout/cycle4"/>
    <dgm:cxn modelId="{B45A98A0-45C5-4B6A-9907-949BC04791E9}" type="presParOf" srcId="{1B732144-6FF7-4733-9CE8-3294A2A5A15C}" destId="{727E830F-4508-4138-9221-C5DDD06F6F2C}" srcOrd="0" destOrd="0" presId="urn:microsoft.com/office/officeart/2005/8/layout/cycle4"/>
    <dgm:cxn modelId="{C371B808-CAC0-4C6E-9E51-A17C621334A3}" type="presParOf" srcId="{1B732144-6FF7-4733-9CE8-3294A2A5A15C}" destId="{11A3A59E-AA1E-47E6-B25F-76B147C7488A}" srcOrd="1" destOrd="0" presId="urn:microsoft.com/office/officeart/2005/8/layout/cycle4"/>
    <dgm:cxn modelId="{76D62242-B5B9-4903-BD70-DB32325B7235}" type="presParOf" srcId="{1B732144-6FF7-4733-9CE8-3294A2A5A15C}" destId="{4F6453F6-3D2E-42E2-8F76-D26812199941}" srcOrd="2" destOrd="0" presId="urn:microsoft.com/office/officeart/2005/8/layout/cycle4"/>
    <dgm:cxn modelId="{9B0EF757-D5DA-4B2B-8DC4-8605F7A3CB02}" type="presParOf" srcId="{1B732144-6FF7-4733-9CE8-3294A2A5A15C}" destId="{B0534CD0-719D-4E99-B987-FC4283358E3B}" srcOrd="3" destOrd="0" presId="urn:microsoft.com/office/officeart/2005/8/layout/cycle4"/>
    <dgm:cxn modelId="{FBAF6149-394A-4F36-AE46-C76B5EAAF4AC}" type="presParOf" srcId="{1B732144-6FF7-4733-9CE8-3294A2A5A15C}" destId="{9EE4159F-2B72-48D9-8F8E-CF590F8A7538}" srcOrd="4" destOrd="0" presId="urn:microsoft.com/office/officeart/2005/8/layout/cycle4"/>
    <dgm:cxn modelId="{669690B6-A4BD-43E5-81C7-2D90C05B3C6B}" type="presParOf" srcId="{C1520726-B312-482A-B8C7-A0937FC2FDE4}" destId="{525C6276-742E-4AC2-82B3-40961BC06126}" srcOrd="2" destOrd="0" presId="urn:microsoft.com/office/officeart/2005/8/layout/cycle4"/>
    <dgm:cxn modelId="{4720CB14-EC97-44C6-A434-04EE36EE97B5}" type="presParOf" srcId="{C1520726-B312-482A-B8C7-A0937FC2FDE4}" destId="{260BA92B-CBF9-455B-A0AB-C4F44519B47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6583-4CEA-4626-AC13-F6161F9FFE52}">
      <dsp:nvSpPr>
        <dsp:cNvPr id="0" name=""/>
        <dsp:cNvSpPr/>
      </dsp:nvSpPr>
      <dsp:spPr>
        <a:xfrm>
          <a:off x="6461315"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They provide an extra level of project isolation. For ex, creating a folder for each department in a company.</a:t>
          </a:r>
        </a:p>
      </dsp:txBody>
      <dsp:txXfrm>
        <a:off x="7369808" y="4489103"/>
        <a:ext cx="1941543" cy="1322340"/>
      </dsp:txXfrm>
    </dsp:sp>
    <dsp:sp modelId="{A8AED618-CFB1-4563-BF9E-9075EA33B2FC}">
      <dsp:nvSpPr>
        <dsp:cNvPr id="0" name=""/>
        <dsp:cNvSpPr/>
      </dsp:nvSpPr>
      <dsp:spPr>
        <a:xfrm>
          <a:off x="1744132"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Virtual machines, database instances, load balancers, and so on.</a:t>
          </a:r>
        </a:p>
      </dsp:txBody>
      <dsp:txXfrm>
        <a:off x="1785272" y="4489103"/>
        <a:ext cx="1941543" cy="1322340"/>
      </dsp:txXfrm>
    </dsp:sp>
    <dsp:sp modelId="{0E657FF5-6E2C-48A0-986F-54316502B7CF}">
      <dsp:nvSpPr>
        <dsp:cNvPr id="0" name=""/>
        <dsp:cNvSpPr/>
      </dsp:nvSpPr>
      <dsp:spPr>
        <a:xfrm>
          <a:off x="6461315"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For example, to separate projects for production and development environments. They are required to create resources.</a:t>
          </a:r>
        </a:p>
      </dsp:txBody>
      <dsp:txXfrm>
        <a:off x="7369808" y="41140"/>
        <a:ext cx="1941543" cy="1322340"/>
      </dsp:txXfrm>
    </dsp:sp>
    <dsp:sp modelId="{5A75AD93-42E5-423E-B3A7-31EC333C6896}">
      <dsp:nvSpPr>
        <dsp:cNvPr id="0" name=""/>
        <dsp:cNvSpPr/>
      </dsp:nvSpPr>
      <dsp:spPr>
        <a:xfrm>
          <a:off x="1744132"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It is the root node in the resource hierarchy. It represents an organization, for example, a company.</a:t>
          </a:r>
        </a:p>
      </dsp:txBody>
      <dsp:txXfrm>
        <a:off x="1785272" y="41140"/>
        <a:ext cx="1941543" cy="1322340"/>
      </dsp:txXfrm>
    </dsp:sp>
    <dsp:sp modelId="{727E830F-4508-4138-9221-C5DDD06F6F2C}">
      <dsp:nvSpPr>
        <dsp:cNvPr id="0" name=""/>
        <dsp:cNvSpPr/>
      </dsp:nvSpPr>
      <dsp:spPr>
        <a:xfrm>
          <a:off x="2955617"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Organization</a:t>
          </a:r>
          <a:r>
            <a:rPr lang="en-US" sz="2200" kern="1200" dirty="0"/>
            <a:t> resource</a:t>
          </a:r>
        </a:p>
      </dsp:txBody>
      <dsp:txXfrm>
        <a:off x="3697858" y="1075838"/>
        <a:ext cx="1791927" cy="1791927"/>
      </dsp:txXfrm>
    </dsp:sp>
    <dsp:sp modelId="{11A3A59E-AA1E-47E6-B25F-76B147C7488A}">
      <dsp:nvSpPr>
        <dsp:cNvPr id="0" name=""/>
        <dsp:cNvSpPr/>
      </dsp:nvSpPr>
      <dsp:spPr>
        <a:xfrm rot="5400000">
          <a:off x="5606838"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Projects</a:t>
          </a:r>
          <a:r>
            <a:rPr lang="en-US" sz="2200" kern="1200" dirty="0"/>
            <a:t> resource </a:t>
          </a:r>
        </a:p>
      </dsp:txBody>
      <dsp:txXfrm rot="-5400000">
        <a:off x="5606838" y="1075838"/>
        <a:ext cx="1791927" cy="1791927"/>
      </dsp:txXfrm>
    </dsp:sp>
    <dsp:sp modelId="{4F6453F6-3D2E-42E2-8F76-D26812199941}">
      <dsp:nvSpPr>
        <dsp:cNvPr id="0" name=""/>
        <dsp:cNvSpPr/>
      </dsp:nvSpPr>
      <dsp:spPr>
        <a:xfrm rot="10800000">
          <a:off x="5606838"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Folder</a:t>
          </a:r>
          <a:r>
            <a:rPr lang="en-US" sz="2200" kern="1200" dirty="0"/>
            <a:t> resource</a:t>
          </a:r>
        </a:p>
      </dsp:txBody>
      <dsp:txXfrm rot="10800000">
        <a:off x="5606838" y="2984817"/>
        <a:ext cx="1791927" cy="1791927"/>
      </dsp:txXfrm>
    </dsp:sp>
    <dsp:sp modelId="{B0534CD0-719D-4E99-B987-FC4283358E3B}">
      <dsp:nvSpPr>
        <dsp:cNvPr id="0" name=""/>
        <dsp:cNvSpPr/>
      </dsp:nvSpPr>
      <dsp:spPr>
        <a:xfrm rot="16200000">
          <a:off x="2955617"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Resources</a:t>
          </a:r>
          <a:endParaRPr lang="en-US" sz="2200" kern="1200" dirty="0"/>
        </a:p>
      </dsp:txBody>
      <dsp:txXfrm rot="5400000">
        <a:off x="3697858" y="2984817"/>
        <a:ext cx="1791927" cy="1791927"/>
      </dsp:txXfrm>
    </dsp:sp>
    <dsp:sp modelId="{525C6276-742E-4AC2-82B3-40961BC06126}">
      <dsp:nvSpPr>
        <dsp:cNvPr id="0" name=""/>
        <dsp:cNvSpPr/>
      </dsp:nvSpPr>
      <dsp:spPr>
        <a:xfrm>
          <a:off x="5110831" y="2399559"/>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BA92B-CBF9-455B-A0AB-C4F44519B47D}">
      <dsp:nvSpPr>
        <dsp:cNvPr id="0" name=""/>
        <dsp:cNvSpPr/>
      </dsp:nvSpPr>
      <dsp:spPr>
        <a:xfrm rot="10800000">
          <a:off x="5110831" y="2692188"/>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23-07-2022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23-07-2022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23-07-2022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23-07-2022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23-07-2022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23-07-2022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23-07-2022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23-07-2022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23-07-2022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23-07-2022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23-07-2022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23-07-2022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23-07-2022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racle2cloud/gcp/blob/main/Cloud%20SDK%20CLI%20Commands.docx" TargetMode="External"/><Relationship Id="rId2" Type="http://schemas.openxmlformats.org/officeDocument/2006/relationships/hyperlink" Target="https://cloud.google.com/sdk/docs/install-sdk#installing_the_latest_ver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loud.google.com/sdk/docs/cheatshe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miracle2cloud/gcp/blob/main/VPC%20Peering%20CL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miracle2cloud/gcp/blob/main/GCP-Shared-VPC.doc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iracle2cloud/gcp/blob/main/GCP%20IAM%20Roles.doc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cloud.google.com/compute/docs/disks/add-persistent-disk"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console.cloud.google.com/compute/snapshotsAdd"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console.cloud.google.com/compute/instanceGroups?walkthrough_id=compute--instance-groups--create-regional-mi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US" sz="2800" dirty="0"/>
              <a:t>Google Cloud Platform provides infrastructure as a service, platform as a service, and serverless computing environments as a individual account.</a:t>
            </a:r>
            <a:endParaRPr lang="en-IN" sz="3200" b="1" dirty="0"/>
          </a:p>
          <a:p>
            <a:pPr marL="0" indent="0">
              <a:buNone/>
            </a:pPr>
            <a:r>
              <a:rPr lang="en-IN" sz="3200" b="1" dirty="0"/>
              <a:t>Google Workspace</a:t>
            </a:r>
          </a:p>
          <a:p>
            <a:pPr lvl="1"/>
            <a:r>
              <a:rPr lang="en-US" sz="2800" dirty="0"/>
              <a:t>Google Workspace plans provide a custom email for your business and include collaboration tools like Gmail, Calendar, Meet, Chat, Drive, Docs, Sheets, Slides, Forms, Sites and more</a:t>
            </a:r>
          </a:p>
          <a:p>
            <a:pPr lvl="1"/>
            <a:r>
              <a:rPr lang="en-US" sz="2800" dirty="0"/>
              <a:t>Google Workspace business solutions seamlessly integrate everything that you and your team need to get anything done, all-in-one place, including professional @yourcompany email.</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IN" sz="3200" b="1" dirty="0"/>
              <a:t>Region – Physical </a:t>
            </a:r>
            <a:r>
              <a:rPr lang="en-IN" sz="3200" b="1" dirty="0" err="1"/>
              <a:t>Datacenter</a:t>
            </a:r>
            <a:endParaRPr lang="en-IN" sz="3200" b="1" dirty="0"/>
          </a:p>
          <a:p>
            <a:pPr lvl="1"/>
            <a:r>
              <a:rPr lang="en-US" b="1" dirty="0"/>
              <a:t>Regions</a:t>
            </a:r>
            <a:r>
              <a:rPr lang="en-US" dirty="0"/>
              <a:t> are collections of zones. Zones have high-bandwidth, low-latency network connections to other zones in the same region. In order to deploy fault-tolerant applications that have high availability,</a:t>
            </a:r>
            <a:endParaRPr lang="en-IN" dirty="0"/>
          </a:p>
          <a:p>
            <a:pPr marL="0" indent="0">
              <a:buNone/>
            </a:pPr>
            <a:r>
              <a:rPr lang="en-IN" sz="3200" b="1" dirty="0"/>
              <a:t>Zone – within Region</a:t>
            </a:r>
          </a:p>
          <a:p>
            <a:pPr lvl="1"/>
            <a:r>
              <a:rPr lang="en-US" dirty="0"/>
              <a:t>A </a:t>
            </a:r>
            <a:r>
              <a:rPr lang="en-US" b="1" dirty="0"/>
              <a:t>zone</a:t>
            </a:r>
            <a:r>
              <a:rPr lang="en-US" dirty="0"/>
              <a:t> is a deployment area for Google Cloud resources within a region. The fully-qualified name for a zone is made up of &lt;region&gt;-&lt;zone&gt;. For example, the fully qualified name for zone a in region us-central1 is us-central1-a.</a:t>
            </a:r>
          </a:p>
          <a:p>
            <a:pPr lvl="1"/>
            <a:r>
              <a:rPr lang="en-US" dirty="0"/>
              <a:t>Depending on how widely you want to distribute your resources, create instances across multiple zones in multiple regions for redundancy.</a:t>
            </a:r>
          </a:p>
          <a:p>
            <a:pPr lvl="1"/>
            <a:r>
              <a:rPr lang="en-US" dirty="0"/>
              <a:t>Zones should be considered a single failure domain within a region. To deploy fault-tolerant applications with high availability and help protect against unexpected failures, deploy your applications across multiple zones in a region.</a:t>
            </a:r>
            <a:endParaRPr lang="en-IN" dirty="0"/>
          </a:p>
          <a:p>
            <a:pPr marL="0" indent="0">
              <a:buNone/>
            </a:pPr>
            <a:r>
              <a:rPr lang="en-IN" sz="2400" b="1" dirty="0"/>
              <a:t>Global – Global IIT</a:t>
            </a:r>
          </a:p>
          <a:p>
            <a:pPr marL="0" indent="0">
              <a:buNone/>
            </a:pPr>
            <a:r>
              <a:rPr lang="en-IN" sz="2400" dirty="0"/>
              <a:t>	The whole infrastructure of your application/product.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5122" name="Picture 2">
            <a:extLst>
              <a:ext uri="{FF2B5EF4-FFF2-40B4-BE49-F238E27FC236}">
                <a16:creationId xmlns:a16="http://schemas.microsoft.com/office/drawing/2014/main" id="{CFDCD455-30C3-4436-BBBC-69D7D2F1B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70844"/>
            <a:ext cx="9180952" cy="4088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92A767A-C5BD-4CA2-A4FC-C53A0957CFF3}"/>
              </a:ext>
            </a:extLst>
          </p:cNvPr>
          <p:cNvGraphicFramePr>
            <a:graphicFrameLocks noGrp="1"/>
          </p:cNvGraphicFramePr>
          <p:nvPr>
            <p:extLst>
              <p:ext uri="{D42A27DB-BD31-4B8C-83A1-F6EECF244321}">
                <p14:modId xmlns:p14="http://schemas.microsoft.com/office/powerpoint/2010/main" val="533530492"/>
              </p:ext>
            </p:extLst>
          </p:nvPr>
        </p:nvGraphicFramePr>
        <p:xfrm>
          <a:off x="6823145" y="3718823"/>
          <a:ext cx="5308599" cy="3124200"/>
        </p:xfrm>
        <a:graphic>
          <a:graphicData uri="http://schemas.openxmlformats.org/drawingml/2006/table">
            <a:tbl>
              <a:tblPr/>
              <a:tblGrid>
                <a:gridCol w="1769533">
                  <a:extLst>
                    <a:ext uri="{9D8B030D-6E8A-4147-A177-3AD203B41FA5}">
                      <a16:colId xmlns:a16="http://schemas.microsoft.com/office/drawing/2014/main" val="2939507414"/>
                    </a:ext>
                  </a:extLst>
                </a:gridCol>
                <a:gridCol w="1769533">
                  <a:extLst>
                    <a:ext uri="{9D8B030D-6E8A-4147-A177-3AD203B41FA5}">
                      <a16:colId xmlns:a16="http://schemas.microsoft.com/office/drawing/2014/main" val="3687583785"/>
                    </a:ext>
                  </a:extLst>
                </a:gridCol>
                <a:gridCol w="1769533">
                  <a:extLst>
                    <a:ext uri="{9D8B030D-6E8A-4147-A177-3AD203B41FA5}">
                      <a16:colId xmlns:a16="http://schemas.microsoft.com/office/drawing/2014/main" val="115101700"/>
                    </a:ext>
                  </a:extLst>
                </a:gridCol>
              </a:tblGrid>
              <a:tr h="0">
                <a:tc>
                  <a:txBody>
                    <a:bodyPr/>
                    <a:lstStyle/>
                    <a:p>
                      <a:pPr algn="l" fontAlgn="ctr"/>
                      <a:r>
                        <a:rPr lang="en-US" b="1">
                          <a:solidFill>
                            <a:srgbClr val="FFFFFF"/>
                          </a:solidFill>
                          <a:effectLst/>
                          <a:latin typeface="inherit"/>
                        </a:rPr>
                        <a:t>Region</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Available zones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Supported processor types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extLst>
                  <a:ext uri="{0D108BD9-81ED-4DB2-BD59-A6C34878D82A}">
                    <a16:rowId xmlns:a16="http://schemas.microsoft.com/office/drawing/2014/main" val="2764055069"/>
                  </a:ext>
                </a:extLst>
              </a:tr>
              <a:tr h="0">
                <a:tc rowSpan="2">
                  <a:txBody>
                    <a:bodyPr/>
                    <a:lstStyle/>
                    <a:p>
                      <a:pPr algn="l" fontAlgn="t"/>
                      <a:r>
                        <a:rPr lang="en-US" b="0">
                          <a:effectLst/>
                          <a:latin typeface="inherit"/>
                        </a:rPr>
                        <a:t>US</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us-central1-a</a:t>
                      </a:r>
                      <a:br>
                        <a:rPr lang="en-US" b="0">
                          <a:effectLst/>
                          <a:latin typeface="inherit"/>
                        </a:rPr>
                      </a:br>
                      <a:r>
                        <a:rPr lang="en-US" b="0">
                          <a:effectLst/>
                          <a:latin typeface="inherit"/>
                        </a:rPr>
                        <a:t>us-central1-b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419184"/>
                  </a:ext>
                </a:extLst>
              </a:tr>
              <a:tr h="0">
                <a:tc vMerge="1">
                  <a:txBody>
                    <a:bodyPr/>
                    <a:lstStyle/>
                    <a:p>
                      <a:endParaRPr lang="en-US"/>
                    </a:p>
                  </a:txBody>
                  <a:tcPr/>
                </a:tc>
                <a:tc>
                  <a:txBody>
                    <a:bodyPr/>
                    <a:lstStyle/>
                    <a:p>
                      <a:pPr algn="l" fontAlgn="t"/>
                      <a:r>
                        <a:rPr lang="en-US" b="0">
                          <a:effectLst/>
                          <a:latin typeface="inherit"/>
                        </a:rPr>
                        <a:t>us-central1-f</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2520447"/>
                  </a:ext>
                </a:extLst>
              </a:tr>
              <a:tr h="0">
                <a:tc>
                  <a:txBody>
                    <a:bodyPr/>
                    <a:lstStyle/>
                    <a:p>
                      <a:pPr algn="l" fontAlgn="t"/>
                      <a:r>
                        <a:rPr lang="en-US" b="0">
                          <a:effectLst/>
                          <a:latin typeface="inherit"/>
                        </a:rPr>
                        <a:t>Europe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europe-west1-a</a:t>
                      </a:r>
                      <a:br>
                        <a:rPr lang="en-US" b="0">
                          <a:effectLst/>
                          <a:latin typeface="inherit"/>
                        </a:rPr>
                      </a:br>
                      <a:r>
                        <a:rPr lang="en-US" b="0">
                          <a:effectLst/>
                          <a:latin typeface="inherit"/>
                        </a:rPr>
                        <a:t>europe-west1-b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898815"/>
                  </a:ext>
                </a:extLst>
              </a:tr>
              <a:tr h="0">
                <a:tc>
                  <a:txBody>
                    <a:bodyPr/>
                    <a:lstStyle/>
                    <a:p>
                      <a:pPr algn="l" fontAlgn="t"/>
                      <a:r>
                        <a:rPr lang="en-US" b="0">
                          <a:effectLst/>
                          <a:latin typeface="inherit"/>
                        </a:rPr>
                        <a:t>Asia</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asia-east1-a</a:t>
                      </a:r>
                      <a:br>
                        <a:rPr lang="en-US" b="0">
                          <a:effectLst/>
                          <a:latin typeface="inherit"/>
                        </a:rPr>
                      </a:br>
                      <a:r>
                        <a:rPr lang="en-US" b="0">
                          <a:effectLst/>
                          <a:latin typeface="inherit"/>
                        </a:rPr>
                        <a:t>asia-east1-b</a:t>
                      </a:r>
                      <a:br>
                        <a:rPr lang="en-US" b="0">
                          <a:effectLst/>
                          <a:latin typeface="inherit"/>
                        </a:rPr>
                      </a:br>
                      <a:r>
                        <a:rPr lang="en-US" b="0">
                          <a:effectLst/>
                          <a:latin typeface="inherit"/>
                        </a:rPr>
                        <a:t>asia-east1-c</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dirty="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3348302"/>
                  </a:ext>
                </a:extLst>
              </a:tr>
            </a:tbl>
          </a:graphicData>
        </a:graphic>
      </p:graphicFrame>
      <p:sp>
        <p:nvSpPr>
          <p:cNvPr id="6" name="Rectangle 3">
            <a:extLst>
              <a:ext uri="{FF2B5EF4-FFF2-40B4-BE49-F238E27FC236}">
                <a16:creationId xmlns:a16="http://schemas.microsoft.com/office/drawing/2014/main" id="{FE8AB028-DD0B-491E-AB50-6801CCFA769E}"/>
              </a:ext>
            </a:extLst>
          </p:cNvPr>
          <p:cNvSpPr>
            <a:spLocks noChangeArrowheads="1"/>
          </p:cNvSpPr>
          <p:nvPr/>
        </p:nvSpPr>
        <p:spPr bwMode="auto">
          <a:xfrm>
            <a:off x="7954065" y="3506044"/>
            <a:ext cx="32274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Roboto" panose="02000000000000000000" pitchFamily="2" charset="0"/>
              </a:rPr>
              <a:t>The following is a list of available regions and zones.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7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sz="2000" b="1" i="0" dirty="0">
                <a:solidFill>
                  <a:srgbClr val="000000"/>
                </a:solidFill>
                <a:effectLst/>
                <a:latin typeface="Raleway" pitchFamily="2" charset="0"/>
              </a:rPr>
              <a:t>Google Cloud Resources</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Everything that is being used on Google Cloud Platform is said to be resources. All the Google cloud resources are organized hierarchically like parent-child relationships. In the hierarchy organization node is the root node, projects are the children of the organization, and the other resources are descendants of the projects.</a:t>
            </a:r>
          </a:p>
          <a:p>
            <a:pPr lvl="1"/>
            <a:r>
              <a:rPr lang="en-US" sz="2000" b="0" i="0" dirty="0">
                <a:solidFill>
                  <a:srgbClr val="0B0B0B"/>
                </a:solidFill>
                <a:effectLst/>
                <a:latin typeface="Raleway" pitchFamily="2" charset="0"/>
              </a:rPr>
              <a:t>You can set Cloud Identity and Access Management (Cloud IAM) policies at different levels of the resource hierarchy and the resources inherit the policies applied at the parent level. Each resource has exactly one parent.</a:t>
            </a:r>
          </a:p>
          <a:p>
            <a:pPr algn="l"/>
            <a:r>
              <a:rPr lang="en-US" sz="2000" b="1" i="0" dirty="0">
                <a:solidFill>
                  <a:srgbClr val="000000"/>
                </a:solidFill>
                <a:effectLst/>
                <a:latin typeface="Raleway" pitchFamily="2" charset="0"/>
              </a:rPr>
              <a:t>Google Cloud Resources Lifecycle</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The fundamental components that make up all Google Cloud services are said to be resources. Examples: Compute Engine Virtual Machines (VMs),Cloud Storage buckets, App Engine instances, Pub/Sub topics.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8601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The purpose of the Google Cloud resource hierarchy is two-fold</a:t>
            </a:r>
          </a:p>
          <a:p>
            <a:pPr marL="971550" lvl="1" indent="-514350">
              <a:buFont typeface="+mj-lt"/>
              <a:buAutoNum type="arabicPeriod"/>
            </a:pPr>
            <a:r>
              <a:rPr lang="en-US" sz="2800" dirty="0"/>
              <a:t>Provide a hierarchy of ownership, which binds the lifecycle of a resource to its immediate parent in the hierarchy.</a:t>
            </a:r>
          </a:p>
          <a:p>
            <a:pPr marL="971550" lvl="1" indent="-514350">
              <a:buFont typeface="+mj-lt"/>
              <a:buAutoNum type="arabicPeriod"/>
            </a:pPr>
            <a:r>
              <a:rPr lang="en-US" sz="2800" dirty="0"/>
              <a:t>Provide attach points and inheritance for access control and organization policies.</a:t>
            </a: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graphicFrame>
        <p:nvGraphicFramePr>
          <p:cNvPr id="8" name="Diagram 7">
            <a:extLst>
              <a:ext uri="{FF2B5EF4-FFF2-40B4-BE49-F238E27FC236}">
                <a16:creationId xmlns:a16="http://schemas.microsoft.com/office/drawing/2014/main" id="{A1B281AF-65B0-420D-9E2E-E70A4A9F392F}"/>
              </a:ext>
            </a:extLst>
          </p:cNvPr>
          <p:cNvGraphicFramePr/>
          <p:nvPr>
            <p:extLst>
              <p:ext uri="{D42A27DB-BD31-4B8C-83A1-F6EECF244321}">
                <p14:modId xmlns:p14="http://schemas.microsoft.com/office/powerpoint/2010/main" val="830831079"/>
              </p:ext>
            </p:extLst>
          </p:nvPr>
        </p:nvGraphicFramePr>
        <p:xfrm>
          <a:off x="361949" y="719667"/>
          <a:ext cx="11096625" cy="5852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74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150" name="Picture 6" descr="Mapping your organization with the Google Cloud Platform resource hierarchy  | Google Cloud Blog">
            <a:extLst>
              <a:ext uri="{FF2B5EF4-FFF2-40B4-BE49-F238E27FC236}">
                <a16:creationId xmlns:a16="http://schemas.microsoft.com/office/drawing/2014/main" id="{3EC38925-C5CC-4CC5-972C-341BBE053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352" y="225396"/>
            <a:ext cx="7505973" cy="65301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35CC72-ACD1-493A-A1CA-A4C5C6ECC1B6}"/>
              </a:ext>
            </a:extLst>
          </p:cNvPr>
          <p:cNvSpPr txBox="1"/>
          <p:nvPr/>
        </p:nvSpPr>
        <p:spPr>
          <a:xfrm>
            <a:off x="228600" y="1718786"/>
            <a:ext cx="4643437" cy="2308324"/>
          </a:xfrm>
          <a:prstGeom prst="rect">
            <a:avLst/>
          </a:prstGeom>
          <a:noFill/>
        </p:spPr>
        <p:txBody>
          <a:bodyPr wrap="square">
            <a:spAutoFit/>
          </a:bodyPr>
          <a:lstStyle/>
          <a:p>
            <a:pPr marL="0" indent="0" algn="l">
              <a:buNone/>
            </a:pPr>
            <a:r>
              <a:rPr lang="en-US" sz="2400" b="1" i="0" dirty="0">
                <a:solidFill>
                  <a:srgbClr val="000000"/>
                </a:solidFill>
                <a:effectLst/>
                <a:latin typeface="Raleway" panose="020B0604020202020204" pitchFamily="2" charset="0"/>
              </a:rPr>
              <a:t>Four Pillars Of Google Cloud Resources</a:t>
            </a:r>
            <a:endParaRPr lang="en-US" sz="2400" b="0" i="0" dirty="0">
              <a:solidFill>
                <a:srgbClr val="000000"/>
              </a:solidFill>
              <a:effectLst/>
              <a:latin typeface="Raleway" panose="020B0604020202020204" pitchFamily="2" charset="0"/>
            </a:endParaRP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Organization</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Folders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Projects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Resources</a:t>
            </a:r>
          </a:p>
        </p:txBody>
      </p:sp>
    </p:spTree>
    <p:extLst>
      <p:ext uri="{BB962C8B-B14F-4D97-AF65-F5344CB8AC3E}">
        <p14:creationId xmlns:p14="http://schemas.microsoft.com/office/powerpoint/2010/main" val="10320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000" b="0" i="0" dirty="0">
                <a:solidFill>
                  <a:srgbClr val="202124"/>
                </a:solidFill>
                <a:effectLst/>
                <a:latin typeface="Roboto" panose="02000000000000000000" pitchFamily="2" charset="0"/>
              </a:rPr>
              <a:t>The following diagram shows the relationship between global scope, regions and zones, and some of their resources</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C3C03ECF-9DA5-4A33-85AA-EEFE1CC9AE87}"/>
              </a:ext>
            </a:extLst>
          </p:cNvPr>
          <p:cNvPicPr>
            <a:picLocks noChangeAspect="1"/>
          </p:cNvPicPr>
          <p:nvPr/>
        </p:nvPicPr>
        <p:blipFill>
          <a:blip r:embed="rId2"/>
          <a:stretch>
            <a:fillRect/>
          </a:stretch>
        </p:blipFill>
        <p:spPr>
          <a:xfrm>
            <a:off x="3152775" y="1586398"/>
            <a:ext cx="5715000" cy="5271602"/>
          </a:xfrm>
          <a:prstGeom prst="rect">
            <a:avLst/>
          </a:prstGeom>
        </p:spPr>
      </p:pic>
    </p:spTree>
    <p:extLst>
      <p:ext uri="{BB962C8B-B14F-4D97-AF65-F5344CB8AC3E}">
        <p14:creationId xmlns:p14="http://schemas.microsoft.com/office/powerpoint/2010/main" val="73953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228600" y="752475"/>
            <a:ext cx="11458576" cy="3743325"/>
          </a:xfrm>
        </p:spPr>
        <p:txBody>
          <a:bodyPr>
            <a:normAutofit/>
          </a:bodyPr>
          <a:lstStyle/>
          <a:p>
            <a:pPr lvl="1"/>
            <a:r>
              <a:rPr lang="en-US" sz="2800" dirty="0"/>
              <a:t>Any Google Cloud resources that you allocate and use must belong to a </a:t>
            </a:r>
            <a:r>
              <a:rPr lang="en-US" sz="2800" b="1" dirty="0"/>
              <a:t>project</a:t>
            </a:r>
            <a:r>
              <a:rPr lang="en-US" sz="2800" dirty="0"/>
              <a:t>. You can think of a project as the organizing entity for what you're building. </a:t>
            </a:r>
          </a:p>
          <a:p>
            <a:pPr lvl="1"/>
            <a:r>
              <a:rPr lang="en-US" sz="2800" dirty="0"/>
              <a:t>A project is made up of the settings, permissions, and other metadata that describe your applications. Resources within a single project can work together easily, for example by communicating through an internal network, subject to the regions-and-zones rules. </a:t>
            </a:r>
          </a:p>
          <a:p>
            <a:pPr lvl="1"/>
            <a:r>
              <a:rPr lang="en-US" sz="2800" dirty="0"/>
              <a:t>A project can't access another project's resources unless you use Shared VPC or VPC Network Peering.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CED9902-9B8A-4393-9E5F-0ADDED732AEF}"/>
              </a:ext>
            </a:extLst>
          </p:cNvPr>
          <p:cNvPicPr>
            <a:picLocks noChangeAspect="1"/>
          </p:cNvPicPr>
          <p:nvPr/>
        </p:nvPicPr>
        <p:blipFill>
          <a:blip r:embed="rId2"/>
          <a:stretch>
            <a:fillRect/>
          </a:stretch>
        </p:blipFill>
        <p:spPr>
          <a:xfrm>
            <a:off x="7343776" y="3981450"/>
            <a:ext cx="4343400" cy="2876550"/>
          </a:xfrm>
          <a:prstGeom prst="rect">
            <a:avLst/>
          </a:prstGeom>
        </p:spPr>
      </p:pic>
      <p:sp>
        <p:nvSpPr>
          <p:cNvPr id="7" name="TextBox 6">
            <a:extLst>
              <a:ext uri="{FF2B5EF4-FFF2-40B4-BE49-F238E27FC236}">
                <a16:creationId xmlns:a16="http://schemas.microsoft.com/office/drawing/2014/main" id="{ABEA91EC-5B6C-4707-A250-AF5A115FDEA5}"/>
              </a:ext>
            </a:extLst>
          </p:cNvPr>
          <p:cNvSpPr txBox="1"/>
          <p:nvPr/>
        </p:nvSpPr>
        <p:spPr>
          <a:xfrm>
            <a:off x="369611" y="4784586"/>
            <a:ext cx="7193239" cy="1631216"/>
          </a:xfrm>
          <a:prstGeom prst="rect">
            <a:avLst/>
          </a:prstGeom>
          <a:noFill/>
        </p:spPr>
        <p:txBody>
          <a:bodyPr wrap="square" rtlCol="0">
            <a:spAutoFit/>
          </a:bodyPr>
          <a:lstStyle/>
          <a:p>
            <a:pPr lvl="1"/>
            <a:r>
              <a:rPr lang="en-US" sz="2000" b="1" dirty="0"/>
              <a:t>A project serves as a namespace. This means every resource within each project must have a unique name, but you can usually reuse resource names if they are in separate projects. Some resource names must be globally unique.</a:t>
            </a:r>
          </a:p>
          <a:p>
            <a:endParaRPr lang="en-US" sz="2000" b="1" dirty="0"/>
          </a:p>
        </p:txBody>
      </p:sp>
    </p:spTree>
    <p:extLst>
      <p:ext uri="{BB962C8B-B14F-4D97-AF65-F5344CB8AC3E}">
        <p14:creationId xmlns:p14="http://schemas.microsoft.com/office/powerpoint/2010/main" val="31215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US" sz="3200" b="1" dirty="0"/>
              <a:t>The Google Cloud CLI </a:t>
            </a:r>
            <a:r>
              <a:rPr lang="en-US" sz="3200" dirty="0"/>
              <a:t>is a set of tools to create and manage Google Cloud resources. You can use these tools to perform many common platform tasks from the command line or through scripts and other automation.</a:t>
            </a:r>
          </a:p>
          <a:p>
            <a:pPr marL="0" indent="0">
              <a:buNone/>
            </a:pPr>
            <a:r>
              <a:rPr lang="en-US" sz="3200" dirty="0"/>
              <a:t>You can use the </a:t>
            </a:r>
            <a:r>
              <a:rPr lang="en-US" sz="3200" dirty="0" err="1"/>
              <a:t>gcloud</a:t>
            </a:r>
            <a:r>
              <a:rPr lang="en-US" sz="3200" dirty="0"/>
              <a:t> CLI to create and manage the following:</a:t>
            </a:r>
          </a:p>
          <a:p>
            <a:pPr lvl="1"/>
            <a:r>
              <a:rPr lang="en-US" sz="2800" dirty="0"/>
              <a:t>Compute Engine virtual machine instances and other resources</a:t>
            </a:r>
          </a:p>
          <a:p>
            <a:pPr lvl="1"/>
            <a:r>
              <a:rPr lang="en-US" sz="2800" dirty="0"/>
              <a:t>Cloud SQL instances</a:t>
            </a:r>
          </a:p>
          <a:p>
            <a:pPr lvl="1"/>
            <a:r>
              <a:rPr lang="en-US" sz="2800" dirty="0"/>
              <a:t>Google Kubernetes Engine clusters</a:t>
            </a:r>
          </a:p>
          <a:p>
            <a:pPr lvl="1"/>
            <a:r>
              <a:rPr lang="en-US" sz="2800" dirty="0"/>
              <a:t>Cloud DNS managed zones and record sets</a:t>
            </a:r>
          </a:p>
          <a:p>
            <a:pPr lvl="1"/>
            <a:r>
              <a:rPr lang="en-US" sz="2800" dirty="0"/>
              <a:t>Cloud Deployment Manager deployments</a:t>
            </a:r>
            <a:endParaRPr lang="en-IN" sz="2800" dirty="0"/>
          </a:p>
          <a:p>
            <a:pPr marL="457200" lvl="1" indent="0">
              <a:buNone/>
            </a:pPr>
            <a:endParaRPr lang="en-US" dirty="0"/>
          </a:p>
          <a:p>
            <a:pPr marL="457200" lvl="1" indent="0">
              <a:buNone/>
            </a:pPr>
            <a:r>
              <a:rPr lang="en-US" dirty="0"/>
              <a:t>You can also use the </a:t>
            </a:r>
            <a:r>
              <a:rPr lang="en-US" dirty="0" err="1"/>
              <a:t>gcloud</a:t>
            </a:r>
            <a:r>
              <a:rPr lang="en-US" dirty="0"/>
              <a:t> CLI to deploy App Engine applications, manage authentication, customize local configuration, and perform other tasks.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3725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Install the Google Cloud CLI</a:t>
            </a:r>
          </a:p>
          <a:p>
            <a:pPr marL="0" indent="0">
              <a:buNone/>
            </a:pPr>
            <a:r>
              <a:rPr lang="en-US" sz="3200" b="1" dirty="0"/>
              <a:t>Follow </a:t>
            </a:r>
            <a:r>
              <a:rPr lang="en-US" sz="3200" b="1" dirty="0">
                <a:hlinkClick r:id="rId2"/>
              </a:rPr>
              <a:t>https://cloud.google.com/sdk/docs/install-sdk#installing_the_latest_version</a:t>
            </a:r>
            <a:endParaRPr lang="en-US" sz="3200" b="1" dirty="0"/>
          </a:p>
          <a:p>
            <a:pPr marL="0" indent="0">
              <a:buNone/>
            </a:pPr>
            <a:endParaRPr lang="en-US" sz="3200" b="1" dirty="0"/>
          </a:p>
          <a:p>
            <a:pPr marL="0" indent="0">
              <a:buNone/>
            </a:pPr>
            <a:r>
              <a:rPr lang="en-US" sz="3200" b="1" dirty="0"/>
              <a:t>Commands:</a:t>
            </a:r>
          </a:p>
          <a:p>
            <a:pPr marL="0" indent="0">
              <a:buNone/>
            </a:pPr>
            <a:r>
              <a:rPr lang="en-US" sz="3200" b="1" dirty="0">
                <a:hlinkClick r:id="rId3"/>
              </a:rPr>
              <a:t>https://github.com/miracle2cloud/gcp/blob/main/Cloud%20SDK%20CLI%20Commands.docx</a:t>
            </a:r>
            <a:endParaRPr lang="en-US" sz="3200" b="1" dirty="0"/>
          </a:p>
          <a:p>
            <a:pPr marL="0" indent="0">
              <a:buNone/>
            </a:pPr>
            <a:endParaRPr lang="en-US" sz="3200" b="1" dirty="0"/>
          </a:p>
          <a:p>
            <a:pPr marL="0" indent="0">
              <a:buNone/>
            </a:pPr>
            <a:r>
              <a:rPr lang="en-US" sz="3200" dirty="0"/>
              <a:t>When you start using the </a:t>
            </a:r>
            <a:r>
              <a:rPr lang="en-US" sz="3200" dirty="0" err="1"/>
              <a:t>gcloud</a:t>
            </a:r>
            <a:r>
              <a:rPr lang="en-US" sz="3200" dirty="0"/>
              <a:t> CLI, you'll work with a single configuration named </a:t>
            </a:r>
            <a:r>
              <a:rPr lang="en-US" sz="3200" i="1" dirty="0"/>
              <a:t>default</a:t>
            </a:r>
            <a:r>
              <a:rPr lang="en-US" sz="3200" dirty="0"/>
              <a:t> and you can set properties by running </a:t>
            </a:r>
            <a:r>
              <a:rPr lang="en-US" sz="3200" b="1" i="1" dirty="0" err="1"/>
              <a:t>gcloud</a:t>
            </a:r>
            <a:r>
              <a:rPr lang="en-US" sz="3200" b="1" i="1" dirty="0"/>
              <a:t> </a:t>
            </a:r>
            <a:r>
              <a:rPr lang="en-US" sz="3200" b="1" i="1" dirty="0" err="1"/>
              <a:t>init</a:t>
            </a:r>
            <a:r>
              <a:rPr lang="en-US" sz="3200" b="1" i="1" dirty="0"/>
              <a:t> </a:t>
            </a:r>
            <a:r>
              <a:rPr lang="en-US" sz="3200" dirty="0"/>
              <a:t>or </a:t>
            </a:r>
            <a:r>
              <a:rPr lang="en-US" sz="3200" b="1" i="1" dirty="0" err="1"/>
              <a:t>gcloud</a:t>
            </a:r>
            <a:r>
              <a:rPr lang="en-US" sz="3200" b="1" i="1" dirty="0"/>
              <a:t> config set</a:t>
            </a:r>
            <a:r>
              <a:rPr lang="en-US" sz="3200" dirty="0"/>
              <a:t>. This single default configuration is suitable for most use cases.</a:t>
            </a:r>
          </a:p>
          <a:p>
            <a:pPr marL="0" indent="0">
              <a:buNone/>
            </a:pPr>
            <a:endParaRPr lang="en-US" sz="3200" dirty="0"/>
          </a:p>
          <a:p>
            <a:pPr marL="0" indent="0">
              <a:buNone/>
            </a:pPr>
            <a:r>
              <a:rPr lang="en-US" sz="3200" dirty="0"/>
              <a:t>To work with multiple projects or authorization accounts, you can set up multiple configurations with </a:t>
            </a:r>
            <a:r>
              <a:rPr lang="en-US" sz="3200" b="1" i="1" dirty="0" err="1"/>
              <a:t>gcloud</a:t>
            </a:r>
            <a:r>
              <a:rPr lang="en-US" sz="3200" b="1" i="1" dirty="0"/>
              <a:t> config configurations create </a:t>
            </a:r>
            <a:r>
              <a:rPr lang="en-US" sz="3200" dirty="0"/>
              <a:t>and switch among the configurations. Within a configuration, you can customize properties</a:t>
            </a:r>
          </a:p>
          <a:p>
            <a:pPr marL="0" indent="0">
              <a:buNone/>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5722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p>
          <a:p>
            <a:pPr marL="0" indent="0">
              <a:buNone/>
            </a:pPr>
            <a:endParaRPr lang="en-US" dirty="0"/>
          </a:p>
          <a:p>
            <a:pPr marL="0" indent="0">
              <a:buNone/>
            </a:pPr>
            <a:r>
              <a:rPr lang="en-IN" dirty="0"/>
              <a:t>For more commands check - </a:t>
            </a:r>
            <a:r>
              <a:rPr lang="en-IN" dirty="0">
                <a:hlinkClick r:id="rId2"/>
              </a:rPr>
              <a:t>https://cloud.google.com/sdk/docs/cheatsheet</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4227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Shell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Cloud Shell provides the following:</a:t>
            </a:r>
          </a:p>
          <a:p>
            <a:pPr marL="0" indent="0">
              <a:buNone/>
            </a:pPr>
            <a:endParaRPr lang="en-US" dirty="0"/>
          </a:p>
          <a:p>
            <a:r>
              <a:rPr lang="en-US" dirty="0"/>
              <a:t>A temporary Compute Engine virtual machine instance.</a:t>
            </a:r>
          </a:p>
          <a:p>
            <a:r>
              <a:rPr lang="en-US" dirty="0"/>
              <a:t>A built-in code editor.</a:t>
            </a:r>
          </a:p>
          <a:p>
            <a:r>
              <a:rPr lang="en-US" dirty="0"/>
              <a:t>5 GB of persistent disk storage.</a:t>
            </a:r>
          </a:p>
          <a:p>
            <a:r>
              <a:rPr lang="en-US" dirty="0"/>
              <a:t>Pre-installed </a:t>
            </a:r>
            <a:r>
              <a:rPr lang="en-US" dirty="0" err="1"/>
              <a:t>gcloud</a:t>
            </a:r>
            <a:r>
              <a:rPr lang="en-US" dirty="0"/>
              <a:t> CLI and other tools.</a:t>
            </a:r>
          </a:p>
          <a:p>
            <a:r>
              <a:rPr lang="en-US" dirty="0"/>
              <a:t>Language support for Java, Go, Python, Node.js, PHP, Ruby and .NET.</a:t>
            </a:r>
          </a:p>
          <a:p>
            <a:r>
              <a:rPr lang="en-US" dirty="0"/>
              <a:t>Web preview functionality.</a:t>
            </a:r>
          </a:p>
          <a:p>
            <a:r>
              <a:rPr lang="en-US" dirty="0"/>
              <a:t>Built-in authorization for access to Google Cloud console projects and resources.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5411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800" b="1" dirty="0"/>
              <a:t>Virtual Private Cloud (VPC) </a:t>
            </a:r>
            <a:r>
              <a:rPr lang="en-IN" sz="2800" dirty="0"/>
              <a:t>provides networking functionality to Compute Engine virtual machine (VM) instances, Google Kubernetes Engine (GKE) clusters, and the App Engine flexible environment. </a:t>
            </a:r>
          </a:p>
          <a:p>
            <a:pPr marL="457200" lvl="1" indent="0">
              <a:buNone/>
            </a:pPr>
            <a:r>
              <a:rPr lang="en-IN" sz="2800" dirty="0"/>
              <a:t>VPC provides networking for your cloud-based resources and services that is global, scalable, and flexible.</a:t>
            </a:r>
          </a:p>
          <a:p>
            <a:pPr lvl="1"/>
            <a:endParaRPr lang="en-IN" sz="2800" dirty="0"/>
          </a:p>
          <a:p>
            <a:pPr marL="457200" lvl="1" indent="0">
              <a:buNone/>
            </a:pPr>
            <a:r>
              <a:rPr lang="en-US" sz="2800" b="1" dirty="0"/>
              <a:t>VPC networks</a:t>
            </a:r>
          </a:p>
          <a:p>
            <a:pPr lvl="1"/>
            <a:r>
              <a:rPr lang="en-US" sz="2800" dirty="0"/>
              <a:t>You can think of a VPC network the same way you'd think of a physical network, except that it is virtualized within Google Cloud. A VPC network is a global resource that consists of a list of regional virtual subnetworks (subnets) in data centers, all connected by a global wide area network. VPC networks are logically isolated from each other in Google Cloud.</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pic>
        <p:nvPicPr>
          <p:cNvPr id="6" name="Content Placeholder 5">
            <a:extLst>
              <a:ext uri="{FF2B5EF4-FFF2-40B4-BE49-F238E27FC236}">
                <a16:creationId xmlns:a16="http://schemas.microsoft.com/office/drawing/2014/main" id="{D8EFF6C8-AF4F-49AB-85D2-7E5829D089DA}"/>
              </a:ext>
            </a:extLst>
          </p:cNvPr>
          <p:cNvPicPr>
            <a:picLocks noGrp="1" noChangeAspect="1"/>
          </p:cNvPicPr>
          <p:nvPr>
            <p:ph idx="1"/>
          </p:nvPr>
        </p:nvPicPr>
        <p:blipFill>
          <a:blip r:embed="rId2"/>
          <a:stretch>
            <a:fillRect/>
          </a:stretch>
        </p:blipFill>
        <p:spPr>
          <a:xfrm>
            <a:off x="899047" y="914400"/>
            <a:ext cx="10365330"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090750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 overview</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457200" lvl="1" indent="0">
              <a:buNone/>
            </a:pPr>
            <a:r>
              <a:rPr lang="en-IN" sz="2800" dirty="0"/>
              <a:t>A </a:t>
            </a:r>
            <a:r>
              <a:rPr lang="en-IN" sz="2800" b="1" dirty="0"/>
              <a:t>Virtual Private Cloud (VPC) network </a:t>
            </a:r>
            <a:r>
              <a:rPr lang="en-IN" sz="2800" dirty="0"/>
              <a:t>is a virtual version of a physical network, implemented inside of Google's production network. </a:t>
            </a:r>
          </a:p>
          <a:p>
            <a:pPr marL="457200" lvl="1" indent="0">
              <a:buNone/>
            </a:pPr>
            <a:endParaRPr lang="en-IN" sz="2800" dirty="0"/>
          </a:p>
          <a:p>
            <a:pPr marL="457200" lvl="1" indent="0">
              <a:buNone/>
            </a:pPr>
            <a:r>
              <a:rPr lang="en-IN" sz="2800" dirty="0"/>
              <a:t>A VPC network provides the following:</a:t>
            </a:r>
          </a:p>
          <a:p>
            <a:pPr lvl="2"/>
            <a:r>
              <a:rPr lang="en-IN" sz="2800" dirty="0"/>
              <a:t>Provides connectivity for your Compute Engine virtual machine (VM) instances, including Google Kubernetes Engine (GKE) clusters, App Engine flexible environment instances, and other Google Cloud products built on Compute Engine VMs.</a:t>
            </a:r>
          </a:p>
          <a:p>
            <a:pPr lvl="2"/>
            <a:r>
              <a:rPr lang="en-IN" sz="2800" dirty="0"/>
              <a:t>Offers native Internal TCP/UDP Load Balancing and proxy systems for Internal HTTP(S) Load Balancing.</a:t>
            </a:r>
          </a:p>
          <a:p>
            <a:pPr lvl="2"/>
            <a:r>
              <a:rPr lang="en-IN" sz="2800" dirty="0"/>
              <a:t>Connects to on-premises networks using Cloud VPN tunnels and Cloud Interconnect attachments.</a:t>
            </a:r>
          </a:p>
          <a:p>
            <a:pPr lvl="2"/>
            <a:r>
              <a:rPr lang="en-IN" sz="2800" dirty="0"/>
              <a:t>Distributes traffic from Google Cloud external load balancers to backends.</a:t>
            </a:r>
          </a:p>
          <a:p>
            <a:pPr lvl="2"/>
            <a:r>
              <a:rPr lang="en-IN" sz="2800" dirty="0"/>
              <a:t>Projects can contain multiple VPC networks. Unless you create an organizational policy that prohibits it, new projects start with a default network (an auto mode VPC network) that has one subnetwork (subnet) in each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928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Each VPC network consists of one or more useful IP range partitions called </a:t>
            </a:r>
            <a:r>
              <a:rPr lang="en-US" b="1" i="1" dirty="0">
                <a:solidFill>
                  <a:srgbClr val="000000"/>
                </a:solidFill>
                <a:effectLst/>
                <a:latin typeface="Noto Sans JP"/>
              </a:rPr>
              <a:t>subnets </a:t>
            </a:r>
            <a:r>
              <a:rPr lang="en-US" b="0" i="0" dirty="0">
                <a:solidFill>
                  <a:srgbClr val="000000"/>
                </a:solidFill>
                <a:effectLst/>
                <a:latin typeface="Noto Sans JP"/>
              </a:rPr>
              <a:t>and each subnet is associated with a region. VPC networks do not have any IP address ranges associated with them, IP ranges are defined for the subnets. Subnets are regional resources. Each subnet defines a range of IP addresses.</a:t>
            </a:r>
          </a:p>
          <a:p>
            <a:pPr algn="l"/>
            <a:r>
              <a:rPr lang="en-US" b="0" i="1" dirty="0">
                <a:solidFill>
                  <a:srgbClr val="000000"/>
                </a:solidFill>
                <a:effectLst/>
                <a:latin typeface="Noto Sans JP"/>
              </a:rPr>
              <a:t>Please Note:</a:t>
            </a:r>
            <a:r>
              <a:rPr lang="en-US" b="0" i="0" dirty="0">
                <a:solidFill>
                  <a:srgbClr val="000000"/>
                </a:solidFill>
                <a:effectLst/>
                <a:latin typeface="Noto Sans JP"/>
              </a:rPr>
              <a:t> The terms subnet and subnetwork are synonymous. They are used interchangeably in the Google Cloud Console, </a:t>
            </a:r>
            <a:r>
              <a:rPr lang="en-US" b="0" i="0" dirty="0" err="1">
                <a:solidFill>
                  <a:srgbClr val="000000"/>
                </a:solidFill>
                <a:effectLst/>
                <a:latin typeface="Noto Sans JP"/>
              </a:rPr>
              <a:t>gcloud</a:t>
            </a:r>
            <a:r>
              <a:rPr lang="en-US" b="0" i="0" dirty="0">
                <a:solidFill>
                  <a:srgbClr val="000000"/>
                </a:solidFill>
                <a:effectLst/>
                <a:latin typeface="Noto Sans JP"/>
              </a:rPr>
              <a:t> commands, and API documentation. However, a subnet is not the same thing as a VPC network. They both represent different types of objects in Google Cloud.</a:t>
            </a:r>
          </a:p>
          <a:p>
            <a:pPr algn="l"/>
            <a:r>
              <a:rPr lang="en-US" b="0" i="0" dirty="0">
                <a:solidFill>
                  <a:srgbClr val="000000"/>
                </a:solidFill>
                <a:effectLst/>
                <a:latin typeface="Noto Sans JP"/>
              </a:rPr>
              <a:t>When a subnet is created, its primary IP address range must be defined. Optionally secondary IP address ranges can also be added to a subnet, which is only used by alias IP ranges. Each primary or secondary IP range for subnets in the VPC network needs to be a unique valid CIDR block.</a:t>
            </a:r>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69095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2BBCA4F-DEB8-481F-A154-83911F069720}"/>
              </a:ext>
            </a:extLst>
          </p:cNvPr>
          <p:cNvPicPr>
            <a:picLocks noChangeAspect="1"/>
          </p:cNvPicPr>
          <p:nvPr/>
        </p:nvPicPr>
        <p:blipFill>
          <a:blip r:embed="rId4"/>
          <a:stretch>
            <a:fillRect/>
          </a:stretch>
        </p:blipFill>
        <p:spPr>
          <a:xfrm>
            <a:off x="2043112" y="2495550"/>
            <a:ext cx="7915275" cy="3581400"/>
          </a:xfrm>
          <a:prstGeom prst="rect">
            <a:avLst/>
          </a:prstGeom>
        </p:spPr>
      </p:pic>
    </p:spTree>
    <p:extLst>
      <p:ext uri="{BB962C8B-B14F-4D97-AF65-F5344CB8AC3E}">
        <p14:creationId xmlns:p14="http://schemas.microsoft.com/office/powerpoint/2010/main" val="12487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In this diagram, you can see the default VPC network spanning multiple regions and zones, and subnets within various parts of the network servicing VMs. All of these subnets can natively route to each other, and as long as the firewalls permit it, VMs can reach one another within this VPC.</a:t>
            </a:r>
          </a:p>
          <a:p>
            <a:pPr algn="l"/>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26BCAC7B-256F-49A0-B820-0EFCD3CE389E}"/>
              </a:ext>
            </a:extLst>
          </p:cNvPr>
          <p:cNvPicPr>
            <a:picLocks noChangeAspect="1"/>
          </p:cNvPicPr>
          <p:nvPr/>
        </p:nvPicPr>
        <p:blipFill>
          <a:blip r:embed="rId2"/>
          <a:stretch>
            <a:fillRect/>
          </a:stretch>
        </p:blipFill>
        <p:spPr>
          <a:xfrm>
            <a:off x="1414462" y="2524125"/>
            <a:ext cx="9334500" cy="4267200"/>
          </a:xfrm>
          <a:prstGeom prst="rect">
            <a:avLst/>
          </a:prstGeom>
        </p:spPr>
      </p:pic>
    </p:spTree>
    <p:extLst>
      <p:ext uri="{BB962C8B-B14F-4D97-AF65-F5344CB8AC3E}">
        <p14:creationId xmlns:p14="http://schemas.microsoft.com/office/powerpoint/2010/main" val="195581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Firewall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Firewall rules apply to both outgoing (egress) and incoming (ingress) traffic in the network. They manage traffic even if it is entirely within the network, including communication among VM instances.</a:t>
            </a:r>
          </a:p>
          <a:p>
            <a:pPr algn="l"/>
            <a:r>
              <a:rPr lang="en-US" b="0" i="0" dirty="0">
                <a:solidFill>
                  <a:srgbClr val="000000"/>
                </a:solidFill>
                <a:effectLst/>
                <a:latin typeface="Noto Sans JP"/>
              </a:rPr>
              <a:t>Virtual Private Cloud firewall rules apply to a given project and network. They allow users to control which packets are allowed to travel to which destinations. Every VPC network has two implied firewall rules that block all incoming connections and allow all outgoing connections.</a:t>
            </a:r>
          </a:p>
          <a:p>
            <a:pPr algn="l"/>
            <a:r>
              <a:rPr lang="en-US" b="0" i="0" dirty="0">
                <a:solidFill>
                  <a:srgbClr val="000000"/>
                </a:solidFill>
                <a:effectLst/>
                <a:latin typeface="Noto Sans JP"/>
              </a:rPr>
              <a:t>When you create a VPC firewall rule, a VPC network is specified along with a set of components that define what the rule does. The components enable you to target certain types of traffic, based on the traffic’s protocol, destination ports, sources, and destinations.</a:t>
            </a:r>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64265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VPC Network Peering enables you to peer VPC networks so that workloads in different VPC networks can communicate in private space. Traffic stays within Google’s network and doesn’t traverse the public internet.</a:t>
            </a:r>
          </a:p>
          <a:p>
            <a:pPr marL="0" indent="0">
              <a:buNone/>
            </a:pPr>
            <a:endParaRPr lang="en-US" sz="3200" b="1" dirty="0"/>
          </a:p>
          <a:p>
            <a:pPr marL="0" indent="0">
              <a:buNone/>
            </a:pPr>
            <a:r>
              <a:rPr lang="en-US" sz="3200" b="1" dirty="0"/>
              <a:t>VPC Network Peering </a:t>
            </a:r>
            <a:r>
              <a:rPr lang="en-US" sz="3200" dirty="0"/>
              <a:t>is useful for:</a:t>
            </a:r>
          </a:p>
          <a:p>
            <a:r>
              <a:rPr lang="en-US" sz="3200" dirty="0"/>
              <a:t>SaaS (Software-as-a-Service) ecosystems in GCP. You can make services available privately across different VPC networks within and across organizations.</a:t>
            </a:r>
          </a:p>
          <a:p>
            <a:r>
              <a:rPr lang="en-US" sz="3200" dirty="0"/>
              <a:t>Organizations with several network administrative domains can peer with each other.</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9163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indent="0">
              <a:buNone/>
            </a:pPr>
            <a:r>
              <a:rPr lang="en-US" sz="3200" b="1" dirty="0"/>
              <a:t>VPC Network Peering </a:t>
            </a:r>
            <a:r>
              <a:rPr lang="en-US" sz="3200" dirty="0"/>
              <a:t>provides following </a:t>
            </a:r>
            <a:r>
              <a:rPr lang="en-US" sz="3200" b="1" dirty="0"/>
              <a:t>advantages</a:t>
            </a:r>
            <a:r>
              <a:rPr lang="en-US" sz="3200" dirty="0"/>
              <a:t> over using external IP addresses or VPNs to connect networks, including:</a:t>
            </a:r>
          </a:p>
          <a:p>
            <a:r>
              <a:rPr lang="en-US" sz="3200" b="1" dirty="0"/>
              <a:t>Network Latency </a:t>
            </a:r>
            <a:r>
              <a:rPr lang="en-US" sz="3200" dirty="0"/>
              <a:t>– connectivity uses only internal addresses and provides lower latency than connectivity that uses external addresses</a:t>
            </a:r>
          </a:p>
          <a:p>
            <a:r>
              <a:rPr lang="en-US" sz="3200" b="1" dirty="0"/>
              <a:t>Network Security </a:t>
            </a:r>
            <a:r>
              <a:rPr lang="en-US" sz="3200" dirty="0"/>
              <a:t>– service owners do not need to have their services exposed to the public Internet and deal with its associated risks.</a:t>
            </a:r>
          </a:p>
          <a:p>
            <a:r>
              <a:rPr lang="en-US" sz="3200" b="1" dirty="0"/>
              <a:t>Network Cost </a:t>
            </a:r>
            <a:r>
              <a:rPr lang="en-US" sz="3200" dirty="0"/>
              <a:t>– GCP charges egress bandwidth or outbound traffic for networks using external IPs to communicate even if the traffic is within the same zone. However, for peered networks as they use internal IPs to communicate and save on those egress costs.</a:t>
            </a:r>
          </a:p>
          <a:p>
            <a:endParaRPr lang="en-US" sz="3200" dirty="0"/>
          </a:p>
          <a:p>
            <a:pPr marL="0" indent="0">
              <a:buNone/>
            </a:pPr>
            <a:r>
              <a:rPr lang="en-US" sz="3200" dirty="0"/>
              <a:t>Refer CLI commands for creating VPC peering here - </a:t>
            </a:r>
            <a:r>
              <a:rPr lang="en-US" sz="3200" dirty="0">
                <a:hlinkClick r:id="rId2"/>
              </a:rPr>
              <a:t>https://github.com/miracle2cloud/gcp/blob/main/VPC%20Peering%20CLI</a:t>
            </a:r>
            <a:endParaRPr lang="en-US"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4064380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Shared VPC</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indent="0">
              <a:buNone/>
            </a:pPr>
            <a:r>
              <a:rPr lang="en-US" sz="3200" b="1" dirty="0"/>
              <a:t>Shared VPC </a:t>
            </a:r>
            <a:r>
              <a:rPr lang="en-US" sz="3200" dirty="0"/>
              <a:t>allows an organization to connect resources from multiple projects to a common VPC network to communicate with each other securely and efficiently using internal IPs from that network.</a:t>
            </a:r>
          </a:p>
          <a:p>
            <a:pPr marL="0" indent="0">
              <a:buNone/>
            </a:pPr>
            <a:r>
              <a:rPr lang="en-US" sz="3200" dirty="0"/>
              <a:t>Allows you to</a:t>
            </a:r>
          </a:p>
          <a:p>
            <a:r>
              <a:rPr lang="en-US" sz="3200" dirty="0"/>
              <a:t>implement a security best practice of least privilege for network administration, auditing, and access control.</a:t>
            </a:r>
          </a:p>
          <a:p>
            <a:r>
              <a:rPr lang="en-US" sz="3200" dirty="0"/>
              <a:t>apply and enforce consistent access control policies at the network level for multiple service projects in the organization while delegating administrative responsibilities</a:t>
            </a:r>
          </a:p>
          <a:p>
            <a:r>
              <a:rPr lang="en-US" sz="3200" dirty="0"/>
              <a:t>use service projects to separate budgeting or internal cost centers.</a:t>
            </a:r>
            <a:endParaRPr lang="en-IN" sz="3200" dirty="0"/>
          </a:p>
          <a:p>
            <a:pPr marL="0" indent="0">
              <a:buNone/>
            </a:pPr>
            <a:endParaRPr lang="en-IN" sz="3200" b="1" dirty="0"/>
          </a:p>
          <a:p>
            <a:pPr marL="0" indent="0">
              <a:buNone/>
            </a:pPr>
            <a:r>
              <a:rPr lang="en-IN" sz="3200" b="1" dirty="0"/>
              <a:t>This document describes on how to set up shared VPC. </a:t>
            </a:r>
            <a:r>
              <a:rPr lang="en-IN" sz="3200" b="1" dirty="0">
                <a:hlinkClick r:id="rId2"/>
              </a:rPr>
              <a:t>https://github.com/miracle2cloud/gcp/blob/main/GCP-Shared-VPC.docx</a:t>
            </a:r>
            <a:endParaRPr lang="en-IN" sz="3200" b="1" dirty="0"/>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772422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IAM Roles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800" b="1" dirty="0"/>
              <a:t>Identify and Access Management </a:t>
            </a:r>
            <a:r>
              <a:rPr lang="en-US" sz="2800" dirty="0"/>
              <a:t>– IAM provides administrators the ability to manage cloud resources centrally by controlling who can take what action on specific resources.</a:t>
            </a:r>
          </a:p>
          <a:p>
            <a:pPr marL="0" indent="0">
              <a:buNone/>
            </a:pPr>
            <a:r>
              <a:rPr lang="en-US" sz="2800" dirty="0"/>
              <a:t>Understand how IAM works and how rules apply esp. the hierarchy from Organization -&gt; Folder -&gt; Project -&gt; Resources</a:t>
            </a:r>
          </a:p>
          <a:p>
            <a:pPr marL="0" indent="0">
              <a:buNone/>
            </a:pPr>
            <a:endParaRPr lang="en-IN" sz="2800" dirty="0"/>
          </a:p>
          <a:p>
            <a:pPr marL="0" indent="0">
              <a:buNone/>
            </a:pPr>
            <a:r>
              <a:rPr lang="en-IN" sz="2800" dirty="0"/>
              <a:t>Know more about IAM from here.</a:t>
            </a:r>
          </a:p>
          <a:p>
            <a:pPr marL="0" indent="0">
              <a:buNone/>
            </a:pPr>
            <a:r>
              <a:rPr lang="en-IN" sz="2800" dirty="0">
                <a:hlinkClick r:id="rId2"/>
              </a:rPr>
              <a:t>https://github.com/miracle2cloud/gcp/blob/main/GCP%20IAM%20Roles.docx</a:t>
            </a:r>
            <a:endParaRPr lang="en-IN" dirty="0"/>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60748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IAP Roles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l"/>
            <a:r>
              <a:rPr lang="en-US" b="1" i="0" dirty="0">
                <a:solidFill>
                  <a:srgbClr val="292929"/>
                </a:solidFill>
                <a:effectLst/>
                <a:latin typeface="sohne"/>
              </a:rPr>
              <a:t>Setup IAP</a:t>
            </a:r>
          </a:p>
          <a:p>
            <a:pPr lvl="1"/>
            <a:r>
              <a:rPr lang="en-US" sz="2600" b="0" i="0" dirty="0">
                <a:solidFill>
                  <a:srgbClr val="292929"/>
                </a:solidFill>
                <a:effectLst/>
                <a:latin typeface="charter"/>
              </a:rPr>
              <a:t>In the Cloud Console, go to the “Security &gt; Identity-Aware Proxy” page.</a:t>
            </a:r>
          </a:p>
          <a:p>
            <a:pPr lvl="1"/>
            <a:r>
              <a:rPr lang="en-US" sz="2600" b="0" i="0" dirty="0">
                <a:solidFill>
                  <a:srgbClr val="292929"/>
                </a:solidFill>
                <a:effectLst/>
                <a:latin typeface="charter"/>
              </a:rPr>
              <a:t>Configure ‘OAuth consent screen’.</a:t>
            </a:r>
          </a:p>
          <a:p>
            <a:pPr lvl="1"/>
            <a:r>
              <a:rPr lang="en-US" sz="2600" b="0" i="0" dirty="0">
                <a:solidFill>
                  <a:srgbClr val="292929"/>
                </a:solidFill>
                <a:effectLst/>
                <a:latin typeface="charter"/>
              </a:rPr>
              <a:t>Set ‘User Type’ as Internal.</a:t>
            </a:r>
          </a:p>
          <a:p>
            <a:pPr lvl="1"/>
            <a:r>
              <a:rPr lang="en-US" sz="2600" b="0" i="0" dirty="0">
                <a:solidFill>
                  <a:srgbClr val="292929"/>
                </a:solidFill>
                <a:effectLst/>
                <a:latin typeface="charter"/>
              </a:rPr>
              <a:t>Enter Support email and Application name.</a:t>
            </a:r>
          </a:p>
          <a:p>
            <a:pPr lvl="1"/>
            <a:r>
              <a:rPr lang="en-US" sz="2600" b="0" i="0" dirty="0">
                <a:solidFill>
                  <a:srgbClr val="292929"/>
                </a:solidFill>
                <a:effectLst/>
                <a:latin typeface="charter"/>
              </a:rPr>
              <a:t>Click Save.</a:t>
            </a:r>
          </a:p>
          <a:p>
            <a:pPr algn="l"/>
            <a:r>
              <a:rPr lang="en-US" b="1" i="0" dirty="0">
                <a:solidFill>
                  <a:srgbClr val="292929"/>
                </a:solidFill>
                <a:effectLst/>
                <a:latin typeface="sohne"/>
              </a:rPr>
              <a:t>Setting up IAP access</a:t>
            </a:r>
          </a:p>
          <a:p>
            <a:pPr lvl="1"/>
            <a:r>
              <a:rPr lang="en-US" sz="2600" b="0" i="0" dirty="0">
                <a:solidFill>
                  <a:srgbClr val="292929"/>
                </a:solidFill>
                <a:effectLst/>
                <a:latin typeface="charter"/>
              </a:rPr>
              <a:t>On the Identity-Aware Proxy page, under HTTPS Resources.</a:t>
            </a:r>
          </a:p>
          <a:p>
            <a:pPr lvl="1"/>
            <a:r>
              <a:rPr lang="en-US" sz="2600" b="0" i="0" dirty="0">
                <a:solidFill>
                  <a:srgbClr val="292929"/>
                </a:solidFill>
                <a:effectLst/>
                <a:latin typeface="charter"/>
              </a:rPr>
              <a:t>Select the resource by checking the box to its left. On the right side panel, click Add Member.</a:t>
            </a:r>
          </a:p>
          <a:p>
            <a:pPr lvl="1"/>
            <a:r>
              <a:rPr lang="en-US" sz="2600" b="0" i="0" dirty="0">
                <a:solidFill>
                  <a:srgbClr val="292929"/>
                </a:solidFill>
                <a:effectLst/>
                <a:latin typeface="charter"/>
              </a:rPr>
              <a:t>In the Add members dialog, add the email addresses of groups or individuals to whom you want to grant the ‘IAP-secured Web App User’ role for the project.</a:t>
            </a:r>
          </a:p>
          <a:p>
            <a:pPr lvl="1"/>
            <a:r>
              <a:rPr lang="en-US" sz="2600" b="0" i="0" dirty="0">
                <a:solidFill>
                  <a:srgbClr val="292929"/>
                </a:solidFill>
                <a:effectLst/>
                <a:latin typeface="charter"/>
              </a:rPr>
              <a:t>Turning on IAP for app, with toggle slider.</a:t>
            </a:r>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413445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a:t>
            </a:r>
            <a:r>
              <a:rPr lang="en-US" b="1" dirty="0" err="1">
                <a:solidFill>
                  <a:srgbClr val="C00000"/>
                </a:solidFill>
              </a:rPr>
              <a:t>ompute</a:t>
            </a:r>
            <a:r>
              <a:rPr lang="en-US" b="1" dirty="0">
                <a:solidFill>
                  <a:srgbClr val="C00000"/>
                </a:solidFill>
              </a:rPr>
              <a:t> Engine - Disks</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i="0" dirty="0">
                <a:solidFill>
                  <a:srgbClr val="292929"/>
                </a:solidFill>
                <a:effectLst/>
              </a:rPr>
              <a:t>Compute Engine offers several types of storage options for your instances. Each of the following storage options has unique price and performance characteristics:</a:t>
            </a:r>
          </a:p>
          <a:p>
            <a:pPr lvl="1"/>
            <a:r>
              <a:rPr lang="en-US" sz="3200" b="1" i="0" dirty="0">
                <a:solidFill>
                  <a:srgbClr val="292929"/>
                </a:solidFill>
                <a:effectLst/>
              </a:rPr>
              <a:t>Zonal persistent disk: </a:t>
            </a:r>
            <a:r>
              <a:rPr lang="en-US" sz="3200" i="0" dirty="0">
                <a:solidFill>
                  <a:srgbClr val="292929"/>
                </a:solidFill>
                <a:effectLst/>
              </a:rPr>
              <a:t>Efficient, reliable block storage.</a:t>
            </a:r>
          </a:p>
          <a:p>
            <a:pPr lvl="1"/>
            <a:r>
              <a:rPr lang="en-US" sz="3200" b="1" i="0" dirty="0">
                <a:solidFill>
                  <a:srgbClr val="292929"/>
                </a:solidFill>
                <a:effectLst/>
              </a:rPr>
              <a:t>Regional persistent disk: </a:t>
            </a:r>
            <a:r>
              <a:rPr lang="en-US" sz="3200" i="0" dirty="0">
                <a:solidFill>
                  <a:srgbClr val="292929"/>
                </a:solidFill>
                <a:effectLst/>
              </a:rPr>
              <a:t>Regional block storage replicated in two zones.</a:t>
            </a:r>
          </a:p>
          <a:p>
            <a:pPr lvl="1"/>
            <a:r>
              <a:rPr lang="en-US" sz="3200" b="1" i="0" dirty="0">
                <a:solidFill>
                  <a:srgbClr val="292929"/>
                </a:solidFill>
                <a:effectLst/>
              </a:rPr>
              <a:t>Local SSD: </a:t>
            </a:r>
            <a:r>
              <a:rPr lang="en-US" sz="3200" i="0" dirty="0">
                <a:solidFill>
                  <a:srgbClr val="292929"/>
                </a:solidFill>
                <a:effectLst/>
              </a:rPr>
              <a:t>High performance, transient, local block storage.</a:t>
            </a:r>
          </a:p>
          <a:p>
            <a:pPr lvl="1"/>
            <a:r>
              <a:rPr lang="en-US" sz="3200" b="1" i="0" dirty="0">
                <a:solidFill>
                  <a:srgbClr val="292929"/>
                </a:solidFill>
                <a:effectLst/>
              </a:rPr>
              <a:t>Cloud Storage buckets: </a:t>
            </a:r>
            <a:r>
              <a:rPr lang="en-US" sz="3200" i="0" dirty="0">
                <a:solidFill>
                  <a:srgbClr val="292929"/>
                </a:solidFill>
                <a:effectLst/>
              </a:rPr>
              <a:t>Affordable object storage.</a:t>
            </a:r>
          </a:p>
          <a:p>
            <a:pPr lvl="1"/>
            <a:r>
              <a:rPr lang="en-US" sz="3200" b="1" i="0" dirty="0" err="1">
                <a:solidFill>
                  <a:srgbClr val="292929"/>
                </a:solidFill>
                <a:effectLst/>
              </a:rPr>
              <a:t>Filestore</a:t>
            </a:r>
            <a:r>
              <a:rPr lang="en-US" sz="3200" b="1" i="0" dirty="0">
                <a:solidFill>
                  <a:srgbClr val="292929"/>
                </a:solidFill>
                <a:effectLst/>
              </a:rPr>
              <a:t>:</a:t>
            </a:r>
            <a:r>
              <a:rPr lang="en-US" sz="3200" i="0" dirty="0">
                <a:solidFill>
                  <a:srgbClr val="292929"/>
                </a:solidFill>
                <a:effectLst/>
              </a:rPr>
              <a:t> High performance file storage for Google Cloud users.</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762982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Add a persistent disk to your VM</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10000"/>
          </a:bodyPr>
          <a:lstStyle/>
          <a:p>
            <a:pPr algn="l"/>
            <a:r>
              <a:rPr lang="en-US" i="0" dirty="0">
                <a:solidFill>
                  <a:srgbClr val="292929"/>
                </a:solidFill>
                <a:effectLst/>
              </a:rPr>
              <a:t>You can either create a blank persistent disk, or create a disk from a data source. You can use a persistent disk as a boot disk for a virtual machine (VM) instance, or as a data disk that you attach to a VM</a:t>
            </a:r>
          </a:p>
          <a:p>
            <a:pPr marL="457200" lvl="1" indent="0">
              <a:buNone/>
            </a:pPr>
            <a:r>
              <a:rPr lang="en-US" sz="2800" b="1" i="0" dirty="0">
                <a:solidFill>
                  <a:srgbClr val="292929"/>
                </a:solidFill>
                <a:effectLst/>
              </a:rPr>
              <a:t>Steps to increase size:</a:t>
            </a:r>
          </a:p>
          <a:p>
            <a:pPr lvl="1"/>
            <a:r>
              <a:rPr lang="en-US" sz="2800" b="1" i="0" dirty="0">
                <a:solidFill>
                  <a:srgbClr val="292929"/>
                </a:solidFill>
                <a:effectLst/>
              </a:rPr>
              <a:t>increase boot disk</a:t>
            </a:r>
          </a:p>
          <a:p>
            <a:pPr lvl="1"/>
            <a:r>
              <a:rPr lang="en-US" sz="2800" b="1" i="0" dirty="0" err="1">
                <a:solidFill>
                  <a:srgbClr val="292929"/>
                </a:solidFill>
                <a:effectLst/>
              </a:rPr>
              <a:t>sudo</a:t>
            </a:r>
            <a:r>
              <a:rPr lang="en-US" sz="2800" b="1" i="0" dirty="0">
                <a:solidFill>
                  <a:srgbClr val="292929"/>
                </a:solidFill>
                <a:effectLst/>
              </a:rPr>
              <a:t> apt update -y</a:t>
            </a:r>
          </a:p>
          <a:p>
            <a:pPr lvl="1"/>
            <a:r>
              <a:rPr lang="en-US" sz="2800" b="1" i="0" dirty="0" err="1">
                <a:solidFill>
                  <a:srgbClr val="292929"/>
                </a:solidFill>
                <a:effectLst/>
              </a:rPr>
              <a:t>sudo</a:t>
            </a:r>
            <a:r>
              <a:rPr lang="en-US" sz="2800" b="1" i="0" dirty="0">
                <a:solidFill>
                  <a:srgbClr val="292929"/>
                </a:solidFill>
                <a:effectLst/>
              </a:rPr>
              <a:t> apt install cloud-guest-utils -y</a:t>
            </a:r>
          </a:p>
          <a:p>
            <a:pPr lvl="1"/>
            <a:r>
              <a:rPr lang="en-US" sz="2800" b="1" i="0" dirty="0" err="1">
                <a:solidFill>
                  <a:srgbClr val="292929"/>
                </a:solidFill>
                <a:effectLst/>
              </a:rPr>
              <a:t>sudo</a:t>
            </a:r>
            <a:r>
              <a:rPr lang="en-US" sz="2800" b="1" i="0" dirty="0">
                <a:solidFill>
                  <a:srgbClr val="292929"/>
                </a:solidFill>
                <a:effectLst/>
              </a:rPr>
              <a:t> </a:t>
            </a:r>
            <a:r>
              <a:rPr lang="en-US" sz="2800" b="1" i="0" dirty="0" err="1">
                <a:solidFill>
                  <a:srgbClr val="292929"/>
                </a:solidFill>
                <a:effectLst/>
              </a:rPr>
              <a:t>lsblk</a:t>
            </a:r>
            <a:endParaRPr lang="en-US" sz="2800" b="1" i="0" dirty="0">
              <a:solidFill>
                <a:srgbClr val="292929"/>
              </a:solidFill>
              <a:effectLst/>
            </a:endParaRPr>
          </a:p>
          <a:p>
            <a:pPr lvl="1"/>
            <a:r>
              <a:rPr lang="en-US" sz="2800" b="1" i="0" dirty="0" err="1">
                <a:solidFill>
                  <a:srgbClr val="292929"/>
                </a:solidFill>
                <a:effectLst/>
              </a:rPr>
              <a:t>sudo</a:t>
            </a:r>
            <a:r>
              <a:rPr lang="en-US" sz="2800" b="1" i="0" dirty="0">
                <a:solidFill>
                  <a:srgbClr val="292929"/>
                </a:solidFill>
                <a:effectLst/>
              </a:rPr>
              <a:t> </a:t>
            </a:r>
            <a:r>
              <a:rPr lang="en-US" sz="2800" b="1" i="0" dirty="0" err="1">
                <a:solidFill>
                  <a:srgbClr val="292929"/>
                </a:solidFill>
                <a:effectLst/>
              </a:rPr>
              <a:t>growpart</a:t>
            </a:r>
            <a:r>
              <a:rPr lang="en-US" sz="2800" b="1" i="0" dirty="0">
                <a:solidFill>
                  <a:srgbClr val="292929"/>
                </a:solidFill>
                <a:effectLst/>
              </a:rPr>
              <a:t> /dev/sda1</a:t>
            </a:r>
          </a:p>
          <a:p>
            <a:pPr lvl="1"/>
            <a:r>
              <a:rPr lang="en-US" sz="2800" b="1" i="0" dirty="0" err="1">
                <a:solidFill>
                  <a:srgbClr val="292929"/>
                </a:solidFill>
                <a:effectLst/>
              </a:rPr>
              <a:t>sudo</a:t>
            </a:r>
            <a:r>
              <a:rPr lang="en-US" sz="2800" b="1" i="0" dirty="0">
                <a:solidFill>
                  <a:srgbClr val="292929"/>
                </a:solidFill>
                <a:effectLst/>
              </a:rPr>
              <a:t> </a:t>
            </a:r>
            <a:r>
              <a:rPr lang="en-US" sz="2800" b="1" i="0" dirty="0" err="1">
                <a:solidFill>
                  <a:srgbClr val="292929"/>
                </a:solidFill>
                <a:effectLst/>
              </a:rPr>
              <a:t>lsblk</a:t>
            </a:r>
            <a:endParaRPr lang="en-US" sz="2800" b="1" i="0" dirty="0">
              <a:solidFill>
                <a:srgbClr val="292929"/>
              </a:solidFill>
              <a:effectLst/>
            </a:endParaRPr>
          </a:p>
          <a:p>
            <a:pPr lvl="1"/>
            <a:r>
              <a:rPr lang="en-US" sz="2800" b="1" i="0" dirty="0" err="1">
                <a:solidFill>
                  <a:srgbClr val="292929"/>
                </a:solidFill>
                <a:effectLst/>
              </a:rPr>
              <a:t>sudo</a:t>
            </a:r>
            <a:r>
              <a:rPr lang="en-US" sz="2800" b="1" i="0" dirty="0">
                <a:solidFill>
                  <a:srgbClr val="292929"/>
                </a:solidFill>
                <a:effectLst/>
              </a:rPr>
              <a:t> resize2fs /dev/sda1</a:t>
            </a:r>
          </a:p>
          <a:p>
            <a:pPr lvl="1"/>
            <a:r>
              <a:rPr lang="en-US" sz="2800" b="1" i="0" dirty="0">
                <a:solidFill>
                  <a:srgbClr val="292929"/>
                </a:solidFill>
                <a:effectLst/>
              </a:rPr>
              <a:t>df –h (data will populate)</a:t>
            </a:r>
          </a:p>
          <a:p>
            <a:pPr marL="0" indent="0">
              <a:buNone/>
            </a:pPr>
            <a:r>
              <a:rPr lang="en-IN" sz="3600" i="0" dirty="0">
                <a:solidFill>
                  <a:srgbClr val="292929"/>
                </a:solidFill>
                <a:effectLst/>
              </a:rPr>
              <a:t>Refer: </a:t>
            </a:r>
            <a:r>
              <a:rPr lang="en-IN" sz="3600" i="0" dirty="0">
                <a:solidFill>
                  <a:srgbClr val="292929"/>
                </a:solidFill>
                <a:effectLst/>
                <a:hlinkClick r:id="rId2"/>
              </a:rPr>
              <a:t>https://cloud.google.com/compute/docs/disks/add-persistent-disk</a:t>
            </a:r>
            <a:endParaRPr lang="en-IN" sz="3600" i="0" dirty="0">
              <a:solidFill>
                <a:srgbClr val="292929"/>
              </a:solidFill>
              <a:effectLst/>
            </a:endParaRPr>
          </a:p>
          <a:p>
            <a:pPr marL="0" indent="0">
              <a:buNone/>
            </a:pPr>
            <a:endParaRPr lang="en-US" sz="3200" i="0" dirty="0">
              <a:solidFill>
                <a:srgbClr val="292929"/>
              </a:solidFill>
              <a:effectLst/>
            </a:endParaRP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402037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343348" y="141675"/>
            <a:ext cx="10458001" cy="887026"/>
          </a:xfrm>
        </p:spPr>
        <p:txBody>
          <a:bodyPr/>
          <a:lstStyle/>
          <a:p>
            <a:r>
              <a:rPr lang="en-US" b="1" dirty="0">
                <a:solidFill>
                  <a:srgbClr val="C00000"/>
                </a:solidFill>
              </a:rPr>
              <a:t>Compute Engine - Images</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sz="half" idx="1"/>
          </p:nvPr>
        </p:nvSpPr>
        <p:spPr>
          <a:xfrm>
            <a:off x="533399" y="1028701"/>
            <a:ext cx="7896225" cy="5148262"/>
          </a:xfrm>
        </p:spPr>
        <p:txBody>
          <a:bodyPr>
            <a:normAutofit/>
          </a:bodyPr>
          <a:lstStyle/>
          <a:p>
            <a:pPr marL="0" indent="0" algn="l">
              <a:buNone/>
            </a:pPr>
            <a:r>
              <a:rPr lang="en-US" i="0" dirty="0">
                <a:solidFill>
                  <a:srgbClr val="292929"/>
                </a:solidFill>
                <a:effectLst/>
              </a:rPr>
              <a:t>Use operating system images to create boot disks for your instances. You can use one of the following image types:</a:t>
            </a:r>
          </a:p>
          <a:p>
            <a:pPr algn="l"/>
            <a:r>
              <a:rPr lang="en-US" b="1" i="0" dirty="0">
                <a:solidFill>
                  <a:srgbClr val="292929"/>
                </a:solidFill>
                <a:effectLst/>
              </a:rPr>
              <a:t>Public images </a:t>
            </a:r>
            <a:r>
              <a:rPr lang="en-US" i="0" dirty="0">
                <a:solidFill>
                  <a:srgbClr val="292929"/>
                </a:solidFill>
                <a:effectLst/>
              </a:rPr>
              <a:t>are provided and maintained by Google, open source communities, and third-party vendors. By default, all Google Cloud projects have access to these images and can use them to create instances.</a:t>
            </a:r>
          </a:p>
          <a:p>
            <a:pPr algn="l"/>
            <a:r>
              <a:rPr lang="en-US" b="1" i="0" dirty="0">
                <a:solidFill>
                  <a:srgbClr val="292929"/>
                </a:solidFill>
                <a:effectLst/>
              </a:rPr>
              <a:t>Custom images </a:t>
            </a:r>
            <a:r>
              <a:rPr lang="en-US" i="0" dirty="0">
                <a:solidFill>
                  <a:srgbClr val="292929"/>
                </a:solidFill>
                <a:effectLst/>
              </a:rPr>
              <a:t>are available only to your Cloud project. You can create a custom image from boot disks and other images. Then, use the custom image to create an instance.</a:t>
            </a:r>
            <a:endParaRPr lang="en-IN" sz="3200" dirty="0"/>
          </a:p>
        </p:txBody>
      </p:sp>
      <p:pic>
        <p:nvPicPr>
          <p:cNvPr id="8" name="Content Placeholder 7">
            <a:extLst>
              <a:ext uri="{FF2B5EF4-FFF2-40B4-BE49-F238E27FC236}">
                <a16:creationId xmlns:a16="http://schemas.microsoft.com/office/drawing/2014/main" id="{D9A735E6-0DD5-48AA-A1CC-D4F63169119D}"/>
              </a:ext>
            </a:extLst>
          </p:cNvPr>
          <p:cNvPicPr>
            <a:picLocks noGrp="1" noChangeAspect="1"/>
          </p:cNvPicPr>
          <p:nvPr>
            <p:ph sz="half" idx="2"/>
          </p:nvPr>
        </p:nvPicPr>
        <p:blipFill>
          <a:blip r:embed="rId2"/>
          <a:stretch>
            <a:fillRect/>
          </a:stretch>
        </p:blipFill>
        <p:spPr>
          <a:xfrm>
            <a:off x="9254550" y="1579008"/>
            <a:ext cx="1807724" cy="4351338"/>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08C5819-C16C-4C17-B127-FE829272F151}"/>
              </a:ext>
            </a:extLst>
          </p:cNvPr>
          <p:cNvSpPr txBox="1"/>
          <p:nvPr/>
        </p:nvSpPr>
        <p:spPr>
          <a:xfrm>
            <a:off x="8810625" y="1028701"/>
            <a:ext cx="2847976" cy="369332"/>
          </a:xfrm>
          <a:prstGeom prst="rect">
            <a:avLst/>
          </a:prstGeom>
          <a:noFill/>
        </p:spPr>
        <p:txBody>
          <a:bodyPr wrap="square" rtlCol="0">
            <a:spAutoFit/>
          </a:bodyPr>
          <a:lstStyle/>
          <a:p>
            <a:r>
              <a:rPr lang="en-IN" b="1" dirty="0"/>
              <a:t>Available Public Images</a:t>
            </a:r>
            <a:endParaRPr lang="en-US" b="1" dirty="0"/>
          </a:p>
        </p:txBody>
      </p:sp>
    </p:spTree>
    <p:extLst>
      <p:ext uri="{BB962C8B-B14F-4D97-AF65-F5344CB8AC3E}">
        <p14:creationId xmlns:p14="http://schemas.microsoft.com/office/powerpoint/2010/main" val="1540310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Images</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i="0" dirty="0">
                <a:solidFill>
                  <a:srgbClr val="292929"/>
                </a:solidFill>
                <a:effectLst/>
              </a:rPr>
              <a:t>You can create </a:t>
            </a:r>
            <a:r>
              <a:rPr lang="en-US" b="1" i="0" dirty="0">
                <a:solidFill>
                  <a:srgbClr val="292929"/>
                </a:solidFill>
                <a:effectLst/>
              </a:rPr>
              <a:t>Custom </a:t>
            </a:r>
            <a:r>
              <a:rPr lang="en-US" b="1" dirty="0">
                <a:solidFill>
                  <a:srgbClr val="292929"/>
                </a:solidFill>
              </a:rPr>
              <a:t>I</a:t>
            </a:r>
            <a:r>
              <a:rPr lang="en-US" b="1" i="0" dirty="0">
                <a:solidFill>
                  <a:srgbClr val="292929"/>
                </a:solidFill>
                <a:effectLst/>
              </a:rPr>
              <a:t>mages </a:t>
            </a:r>
            <a:r>
              <a:rPr lang="en-US" i="0" dirty="0">
                <a:solidFill>
                  <a:srgbClr val="292929"/>
                </a:solidFill>
                <a:effectLst/>
              </a:rPr>
              <a:t>from source disks, images, snapshots, or images stored in Cloud Storage and use these images to create virtual machine (VM) instances. Custom images are ideal for situations where you have created and modified a persistent boot disk or specific image to a certain state and need to save that state for creating VMs.</a:t>
            </a:r>
          </a:p>
          <a:p>
            <a:pPr marL="0" indent="0" algn="l">
              <a:buNone/>
            </a:pPr>
            <a:r>
              <a:rPr lang="en-US" sz="3200" b="1" dirty="0"/>
              <a:t>Create the image</a:t>
            </a:r>
          </a:p>
          <a:p>
            <a:pPr marL="457200" lvl="1" indent="0">
              <a:buNone/>
            </a:pPr>
            <a:r>
              <a:rPr lang="en-US" sz="2800" dirty="0"/>
              <a:t>You can create disk images from the following sources:</a:t>
            </a:r>
          </a:p>
          <a:p>
            <a:pPr lvl="1"/>
            <a:r>
              <a:rPr lang="en-US" sz="2800" dirty="0"/>
              <a:t>A persistent disk, even while that disk is attached to a VM</a:t>
            </a:r>
          </a:p>
          <a:p>
            <a:pPr lvl="1"/>
            <a:r>
              <a:rPr lang="en-US" sz="2800" dirty="0"/>
              <a:t>A snapshot of a persistent disk</a:t>
            </a:r>
          </a:p>
          <a:p>
            <a:pPr lvl="1"/>
            <a:r>
              <a:rPr lang="en-US" sz="2800" dirty="0"/>
              <a:t>Another image in your project</a:t>
            </a:r>
          </a:p>
          <a:p>
            <a:pPr lvl="1"/>
            <a:r>
              <a:rPr lang="en-US" sz="2800" dirty="0"/>
              <a:t>An image that is shared from another project</a:t>
            </a:r>
          </a:p>
          <a:p>
            <a:pPr lvl="1"/>
            <a:r>
              <a:rPr lang="en-US" sz="2800" dirty="0"/>
              <a:t>A compressed RAW image in Cloud Storage</a:t>
            </a:r>
          </a:p>
          <a:p>
            <a:pPr algn="l"/>
            <a:endParaRPr lang="en-US" sz="3200" dirty="0"/>
          </a:p>
          <a:p>
            <a:pPr algn="l"/>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36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Snapshot</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indent="0" algn="l">
              <a:buNone/>
            </a:pPr>
            <a:r>
              <a:rPr lang="en-US" b="1" i="0" dirty="0">
                <a:solidFill>
                  <a:srgbClr val="202124"/>
                </a:solidFill>
                <a:effectLst/>
                <a:latin typeface="Roboto" panose="02000000000000000000" pitchFamily="2" charset="0"/>
              </a:rPr>
              <a:t>Snapshots</a:t>
            </a:r>
            <a:r>
              <a:rPr lang="en-US" b="0" i="0" dirty="0">
                <a:solidFill>
                  <a:srgbClr val="202124"/>
                </a:solidFill>
                <a:effectLst/>
                <a:latin typeface="Roboto" panose="02000000000000000000" pitchFamily="2" charset="0"/>
              </a:rPr>
              <a:t> incrementally back up data from your persistent disks. After you create a snapshot to capture the current state of the disk, you can use it to restore that data to a new disk. </a:t>
            </a:r>
          </a:p>
          <a:p>
            <a:pPr marL="0" indent="0" algn="l">
              <a:buNone/>
            </a:pPr>
            <a:r>
              <a:rPr lang="en-US" b="0" i="0" dirty="0">
                <a:solidFill>
                  <a:srgbClr val="202124"/>
                </a:solidFill>
                <a:effectLst/>
                <a:latin typeface="Roboto" panose="02000000000000000000" pitchFamily="2" charset="0"/>
              </a:rPr>
              <a:t>You can create snapshots from disks even while they are attached to running virtual machine (VM) instances. The lifecycle of a snapshot created from a disk attached to a running VM instances is independent of the lifecycle of the VM instance.</a:t>
            </a:r>
          </a:p>
          <a:p>
            <a:pPr marL="0" indent="0" algn="l">
              <a:buNone/>
            </a:pPr>
            <a:r>
              <a:rPr lang="en-US" b="0" i="0" dirty="0">
                <a:solidFill>
                  <a:srgbClr val="202124"/>
                </a:solidFill>
                <a:effectLst/>
                <a:latin typeface="Roboto" panose="02000000000000000000" pitchFamily="2" charset="0"/>
              </a:rPr>
              <a:t>Note that snapshots are different from custom images and machine images, which are useful for creating instance boot disks.</a:t>
            </a:r>
          </a:p>
          <a:p>
            <a:pPr marL="0" indent="0" algn="l">
              <a:buNone/>
            </a:pPr>
            <a:r>
              <a:rPr lang="en-US" sz="3200" b="1" dirty="0"/>
              <a:t>Create the image</a:t>
            </a:r>
          </a:p>
          <a:p>
            <a:pPr lvl="1"/>
            <a:r>
              <a:rPr lang="en-US" sz="2800" dirty="0"/>
              <a:t>You can create disk images from the following sources:</a:t>
            </a:r>
          </a:p>
          <a:p>
            <a:pPr lvl="1"/>
            <a:r>
              <a:rPr lang="en-US" sz="2800" dirty="0"/>
              <a:t>A persistent disk, even while that disk is attached to a VM</a:t>
            </a:r>
          </a:p>
          <a:p>
            <a:pPr lvl="1"/>
            <a:r>
              <a:rPr lang="en-US" sz="2800" dirty="0"/>
              <a:t>A snapshot of a persistent disk</a:t>
            </a:r>
          </a:p>
          <a:p>
            <a:pPr lvl="1"/>
            <a:r>
              <a:rPr lang="en-US" sz="2800" dirty="0"/>
              <a:t>Another image in your project</a:t>
            </a:r>
          </a:p>
          <a:p>
            <a:pPr lvl="1"/>
            <a:r>
              <a:rPr lang="en-US" sz="2800" dirty="0"/>
              <a:t>An image that is shared from another project</a:t>
            </a:r>
          </a:p>
          <a:p>
            <a:pPr lvl="1"/>
            <a:r>
              <a:rPr lang="en-US" sz="2800" dirty="0"/>
              <a:t>A compressed RAW image in Cloud Storage</a:t>
            </a:r>
          </a:p>
          <a:p>
            <a:pPr algn="l"/>
            <a:endParaRPr lang="en-US" sz="3200" dirty="0"/>
          </a:p>
          <a:p>
            <a:pPr algn="l"/>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7937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Snapshot</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buFont typeface="+mj-lt"/>
              <a:buAutoNum type="arabicPeriod"/>
            </a:pPr>
            <a:r>
              <a:rPr lang="en-US" b="0" i="0" dirty="0">
                <a:solidFill>
                  <a:srgbClr val="202124"/>
                </a:solidFill>
                <a:effectLst/>
                <a:latin typeface="Roboto" panose="02000000000000000000" pitchFamily="2" charset="0"/>
              </a:rPr>
              <a:t>Go to the </a:t>
            </a:r>
            <a:r>
              <a:rPr lang="en-US" b="1" i="0" dirty="0">
                <a:solidFill>
                  <a:srgbClr val="202124"/>
                </a:solidFill>
                <a:effectLst/>
                <a:latin typeface="Roboto" panose="02000000000000000000" pitchFamily="2" charset="0"/>
              </a:rPr>
              <a:t>Create a Snapshot</a:t>
            </a:r>
            <a:r>
              <a:rPr lang="en-US" b="0" i="0" dirty="0">
                <a:solidFill>
                  <a:srgbClr val="202124"/>
                </a:solidFill>
                <a:effectLst/>
                <a:latin typeface="Roboto" panose="02000000000000000000" pitchFamily="2" charset="0"/>
              </a:rPr>
              <a:t> page in the Google Cloud console.</a:t>
            </a:r>
            <a:br>
              <a:rPr lang="en-US" b="0" i="0" dirty="0">
                <a:solidFill>
                  <a:srgbClr val="202124"/>
                </a:solidFill>
                <a:effectLst/>
                <a:latin typeface="Roboto" panose="02000000000000000000" pitchFamily="2" charset="0"/>
              </a:rPr>
            </a:br>
            <a:r>
              <a:rPr lang="en-US" b="0" i="0" u="none" strike="noStrike" dirty="0">
                <a:solidFill>
                  <a:srgbClr val="202124"/>
                </a:solidFill>
                <a:effectLst/>
                <a:latin typeface="Roboto" panose="02000000000000000000" pitchFamily="2" charset="0"/>
                <a:hlinkClick r:id="rId2"/>
              </a:rPr>
              <a:t>Go to the Create a Snapshot page</a:t>
            </a:r>
            <a:endParaRPr lang="en-US" b="0" i="0" dirty="0">
              <a:solidFill>
                <a:srgbClr val="202124"/>
              </a:solidFill>
              <a:effectLst/>
              <a:latin typeface="Roboto" panose="02000000000000000000" pitchFamily="2" charset="0"/>
            </a:endParaRPr>
          </a:p>
          <a:p>
            <a:pPr algn="l">
              <a:buFont typeface="+mj-lt"/>
              <a:buAutoNum type="arabicPeriod"/>
            </a:pPr>
            <a:r>
              <a:rPr lang="en-US" b="0" i="0" dirty="0">
                <a:solidFill>
                  <a:srgbClr val="202124"/>
                </a:solidFill>
                <a:effectLst/>
                <a:latin typeface="Roboto" panose="02000000000000000000" pitchFamily="2" charset="0"/>
              </a:rPr>
              <a:t>Enter a snapshot </a:t>
            </a:r>
            <a:r>
              <a:rPr lang="en-US" b="1" i="0" dirty="0">
                <a:solidFill>
                  <a:srgbClr val="202124"/>
                </a:solidFill>
                <a:effectLst/>
                <a:latin typeface="Roboto" panose="02000000000000000000" pitchFamily="2" charset="0"/>
              </a:rPr>
              <a:t>Name</a:t>
            </a:r>
            <a:r>
              <a:rPr lang="en-US" b="0" i="0" dirty="0">
                <a:solidFill>
                  <a:srgbClr val="202124"/>
                </a:solidFill>
                <a:effectLst/>
                <a:latin typeface="Roboto" panose="02000000000000000000" pitchFamily="2" charset="0"/>
              </a:rPr>
              <a:t>.</a:t>
            </a:r>
          </a:p>
          <a:p>
            <a:pPr algn="l">
              <a:buFont typeface="+mj-lt"/>
              <a:buAutoNum type="arabicPeriod"/>
            </a:pPr>
            <a:r>
              <a:rPr lang="en-US" b="0" i="0" dirty="0">
                <a:solidFill>
                  <a:srgbClr val="202124"/>
                </a:solidFill>
                <a:effectLst/>
                <a:latin typeface="Roboto" panose="02000000000000000000" pitchFamily="2" charset="0"/>
              </a:rPr>
              <a:t>Optionally, enter a </a:t>
            </a:r>
            <a:r>
              <a:rPr lang="en-US" b="1" i="0" dirty="0">
                <a:solidFill>
                  <a:srgbClr val="202124"/>
                </a:solidFill>
                <a:effectLst/>
                <a:latin typeface="Roboto" panose="02000000000000000000" pitchFamily="2" charset="0"/>
              </a:rPr>
              <a:t>Description</a:t>
            </a:r>
            <a:r>
              <a:rPr lang="en-US" b="0" i="0" dirty="0">
                <a:solidFill>
                  <a:srgbClr val="202124"/>
                </a:solidFill>
                <a:effectLst/>
                <a:latin typeface="Roboto" panose="02000000000000000000" pitchFamily="2" charset="0"/>
              </a:rPr>
              <a:t> of the snapshot.</a:t>
            </a:r>
          </a:p>
          <a:p>
            <a:pPr algn="l">
              <a:buFont typeface="+mj-lt"/>
              <a:buAutoNum type="arabicPeriod"/>
            </a:pPr>
            <a:r>
              <a:rPr lang="en-US" b="0" i="0" dirty="0">
                <a:solidFill>
                  <a:srgbClr val="202124"/>
                </a:solidFill>
                <a:effectLst/>
                <a:latin typeface="Roboto" panose="02000000000000000000" pitchFamily="2" charset="0"/>
              </a:rPr>
              <a:t>Select the </a:t>
            </a:r>
            <a:r>
              <a:rPr lang="en-US" b="1" i="0" dirty="0">
                <a:solidFill>
                  <a:srgbClr val="202124"/>
                </a:solidFill>
                <a:effectLst/>
                <a:latin typeface="Roboto" panose="02000000000000000000" pitchFamily="2" charset="0"/>
              </a:rPr>
              <a:t>Source disk</a:t>
            </a:r>
            <a:r>
              <a:rPr lang="en-US" b="0" i="0" dirty="0">
                <a:solidFill>
                  <a:srgbClr val="202124"/>
                </a:solidFill>
                <a:effectLst/>
                <a:latin typeface="Roboto" panose="02000000000000000000" pitchFamily="2" charset="0"/>
              </a:rPr>
              <a:t> from the drop-down menu.</a:t>
            </a:r>
          </a:p>
          <a:p>
            <a:pPr algn="l">
              <a:buFont typeface="+mj-lt"/>
              <a:buAutoNum type="arabicPeriod"/>
            </a:pPr>
            <a:r>
              <a:rPr lang="en-US" b="0" i="0" dirty="0">
                <a:solidFill>
                  <a:srgbClr val="202124"/>
                </a:solidFill>
                <a:effectLst/>
                <a:latin typeface="Roboto" panose="02000000000000000000" pitchFamily="2" charset="0"/>
              </a:rPr>
              <a:t>Determine your snapshot storage location. You can use the default storage location, or a custom storage location.</a:t>
            </a:r>
          </a:p>
          <a:p>
            <a:pPr marL="742950" lvl="1" indent="-285750" algn="l">
              <a:buFont typeface="+mj-lt"/>
              <a:buAutoNum type="arabicPeriod"/>
            </a:pPr>
            <a:r>
              <a:rPr lang="en-US" b="0" i="0" dirty="0">
                <a:solidFill>
                  <a:srgbClr val="202124"/>
                </a:solidFill>
                <a:effectLst/>
                <a:latin typeface="Roboto" panose="02000000000000000000" pitchFamily="2" charset="0"/>
              </a:rPr>
              <a:t>Under </a:t>
            </a:r>
            <a:r>
              <a:rPr lang="en-US" b="1" i="0" dirty="0">
                <a:solidFill>
                  <a:srgbClr val="202124"/>
                </a:solidFill>
                <a:effectLst/>
                <a:latin typeface="Roboto" panose="02000000000000000000" pitchFamily="2" charset="0"/>
              </a:rPr>
              <a:t>Location</a:t>
            </a:r>
            <a:r>
              <a:rPr lang="en-US" b="0" i="0" dirty="0">
                <a:solidFill>
                  <a:srgbClr val="202124"/>
                </a:solidFill>
                <a:effectLst/>
                <a:latin typeface="Roboto" panose="02000000000000000000" pitchFamily="2" charset="0"/>
              </a:rPr>
              <a:t>, select whether you want to store your snapshot in a </a:t>
            </a:r>
            <a:r>
              <a:rPr lang="en-US" b="1" i="0" dirty="0">
                <a:solidFill>
                  <a:srgbClr val="202124"/>
                </a:solidFill>
                <a:effectLst/>
                <a:latin typeface="Roboto" panose="02000000000000000000" pitchFamily="2" charset="0"/>
              </a:rPr>
              <a:t>Multi-regional</a:t>
            </a:r>
            <a:r>
              <a:rPr lang="en-US" b="0" i="0" dirty="0">
                <a:solidFill>
                  <a:srgbClr val="202124"/>
                </a:solidFill>
                <a:effectLst/>
                <a:latin typeface="Roboto" panose="02000000000000000000" pitchFamily="2" charset="0"/>
              </a:rPr>
              <a:t> location or a </a:t>
            </a:r>
            <a:r>
              <a:rPr lang="en-US" b="1" i="0" dirty="0">
                <a:solidFill>
                  <a:srgbClr val="202124"/>
                </a:solidFill>
                <a:effectLst/>
                <a:latin typeface="Roboto" panose="02000000000000000000" pitchFamily="2" charset="0"/>
              </a:rPr>
              <a:t>Regional</a:t>
            </a:r>
            <a:r>
              <a:rPr lang="en-US" b="0" i="0" dirty="0">
                <a:solidFill>
                  <a:srgbClr val="202124"/>
                </a:solidFill>
                <a:effectLst/>
                <a:latin typeface="Roboto" panose="02000000000000000000" pitchFamily="2" charset="0"/>
              </a:rPr>
              <a:t> location.</a:t>
            </a:r>
          </a:p>
          <a:p>
            <a:pPr marL="742950" lvl="1" indent="-285750" algn="l">
              <a:buFont typeface="+mj-lt"/>
              <a:buAutoNum type="arabicPeriod"/>
            </a:pPr>
            <a:r>
              <a:rPr lang="en-US" b="0" i="0" dirty="0">
                <a:solidFill>
                  <a:srgbClr val="202124"/>
                </a:solidFill>
                <a:effectLst/>
                <a:latin typeface="Roboto" panose="02000000000000000000" pitchFamily="2" charset="0"/>
              </a:rPr>
              <a:t>Select which specific region or multi-region that you want to use. To use the region or multi-region that is closest to your source disk, select </a:t>
            </a:r>
            <a:r>
              <a:rPr lang="en-US" b="1" i="0" dirty="0">
                <a:solidFill>
                  <a:srgbClr val="202124"/>
                </a:solidFill>
                <a:effectLst/>
                <a:latin typeface="Roboto" panose="02000000000000000000" pitchFamily="2" charset="0"/>
              </a:rPr>
              <a:t>Based on disk's location (default)</a:t>
            </a:r>
            <a:r>
              <a:rPr lang="en-US" b="0" i="0" dirty="0">
                <a:solidFill>
                  <a:srgbClr val="202124"/>
                </a:solidFill>
                <a:effectLst/>
                <a:latin typeface="Roboto" panose="02000000000000000000" pitchFamily="2" charset="0"/>
              </a:rPr>
              <a:t>.</a:t>
            </a:r>
          </a:p>
          <a:p>
            <a:pPr algn="l">
              <a:buFont typeface="+mj-lt"/>
              <a:buAutoNum type="arabicPeriod"/>
            </a:pPr>
            <a:r>
              <a:rPr lang="en-US" b="0" i="0" dirty="0">
                <a:solidFill>
                  <a:srgbClr val="202124"/>
                </a:solidFill>
                <a:effectLst/>
                <a:latin typeface="Roboto" panose="02000000000000000000" pitchFamily="2" charset="0"/>
              </a:rPr>
              <a:t>Click </a:t>
            </a:r>
            <a:r>
              <a:rPr lang="en-US" b="1" i="0" dirty="0">
                <a:solidFill>
                  <a:srgbClr val="202124"/>
                </a:solidFill>
                <a:effectLst/>
                <a:latin typeface="Roboto" panose="02000000000000000000" pitchFamily="2" charset="0"/>
              </a:rPr>
              <a:t>Create</a:t>
            </a:r>
            <a:r>
              <a:rPr lang="en-US" b="0" i="0" dirty="0">
                <a:solidFill>
                  <a:srgbClr val="202124"/>
                </a:solidFill>
                <a:effectLst/>
                <a:latin typeface="Roboto" panose="02000000000000000000" pitchFamily="2" charset="0"/>
              </a:rPr>
              <a:t> to create the snapshot.</a:t>
            </a:r>
          </a:p>
          <a:p>
            <a:pPr algn="l"/>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6078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Restore from a snapshot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lgn="l">
              <a:buNone/>
            </a:pPr>
            <a:r>
              <a:rPr lang="en-US" sz="3200" dirty="0"/>
              <a:t>A disk is either a boot disk that is used to start and run a VM's (virtual machine) operating system, or a non-boot disk that a VM uses only for data storage.</a:t>
            </a:r>
          </a:p>
          <a:p>
            <a:pPr marL="0" indent="0" algn="l">
              <a:buNone/>
            </a:pPr>
            <a:r>
              <a:rPr lang="en-US" sz="3200" dirty="0"/>
              <a:t>You can use snapshots to backup and restore disk data in the following ways:</a:t>
            </a:r>
          </a:p>
          <a:p>
            <a:pPr algn="l"/>
            <a:r>
              <a:rPr lang="en-US" sz="3200" dirty="0"/>
              <a:t>After you take a snapshot of a boot or non-boot disk, </a:t>
            </a:r>
            <a:r>
              <a:rPr lang="en-US" sz="3200" i="1" dirty="0"/>
              <a:t>create a new disk based on the snapshot.</a:t>
            </a:r>
          </a:p>
          <a:p>
            <a:pPr algn="l"/>
            <a:r>
              <a:rPr lang="en-US" sz="3200" dirty="0"/>
              <a:t>After you take a snapshot of a boot disk, </a:t>
            </a:r>
            <a:r>
              <a:rPr lang="en-US" sz="3200" i="1" dirty="0"/>
              <a:t>create a new VM based on the boot disk snapshot.</a:t>
            </a:r>
          </a:p>
          <a:p>
            <a:pPr algn="l"/>
            <a:r>
              <a:rPr lang="en-US" sz="3200" dirty="0"/>
              <a:t>After you take a snapshot of a non-boot disk, </a:t>
            </a:r>
            <a:r>
              <a:rPr lang="en-US" sz="3200" i="1" dirty="0"/>
              <a:t>create a new VM with a new non-boot disk based on the snapshot.</a:t>
            </a:r>
            <a:endParaRPr lang="en-IN" sz="3200" i="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246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Start up scripts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r>
              <a:rPr lang="en-US" sz="3200" dirty="0"/>
              <a:t>A startup script is a file that performs tasks during the startup process of a virtual machine (VM) instance. </a:t>
            </a:r>
          </a:p>
          <a:p>
            <a:r>
              <a:rPr lang="en-US" sz="3200" dirty="0"/>
              <a:t>Startup scripts can apply to all VMs in a project or to a single VM. </a:t>
            </a:r>
          </a:p>
          <a:p>
            <a:r>
              <a:rPr lang="en-US" sz="3200" dirty="0"/>
              <a:t>Startup scripts specified by VM-level metadata override startup scripts specified by project-level metadata, and startup scripts only run when a network is available</a:t>
            </a:r>
          </a:p>
          <a:p>
            <a:r>
              <a:rPr kumimoji="0" lang="en-US" altLang="en-US" sz="3200" b="0" i="0" u="none" strike="noStrike" cap="none" normalizeH="0" baseline="0" dirty="0">
                <a:ln>
                  <a:noFill/>
                </a:ln>
                <a:solidFill>
                  <a:srgbClr val="202124"/>
                </a:solidFill>
                <a:effectLst/>
              </a:rPr>
              <a:t>For Linux startup scripts, you can use bash or non-bash file. To use a non-bash file, designate the interpreter by adding a </a:t>
            </a:r>
            <a:r>
              <a:rPr kumimoji="0" lang="en-US" altLang="en-US" sz="2000" b="1" i="0" u="none" strike="noStrike" cap="none" normalizeH="0" baseline="0" dirty="0">
                <a:ln>
                  <a:noFill/>
                </a:ln>
                <a:solidFill>
                  <a:schemeClr val="tx1"/>
                </a:solidFill>
                <a:effectLst/>
              </a:rPr>
              <a:t>#!</a:t>
            </a:r>
            <a:r>
              <a:rPr kumimoji="0" lang="en-US" altLang="en-US" sz="3200" b="0" i="0" u="none" strike="noStrike" cap="none" normalizeH="0" baseline="0" dirty="0">
                <a:ln>
                  <a:noFill/>
                </a:ln>
                <a:solidFill>
                  <a:srgbClr val="202124"/>
                </a:solidFill>
                <a:effectLst/>
              </a:rPr>
              <a:t> to the top of the file.</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endParaRPr>
          </a:p>
          <a:p>
            <a:endParaRPr lang="en-IN" sz="3200" i="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8987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Start up scripts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1"/>
            <a:ext cx="11458576" cy="4606746"/>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02124"/>
                </a:solidFill>
                <a:effectLst/>
                <a:latin typeface="Roboto" panose="02000000000000000000" pitchFamily="2" charset="0"/>
              </a:rPr>
              <a:t>If you specify a startup script by using one of the procedures in this document, Compute Engine does the following:</a:t>
            </a:r>
            <a:endParaRPr kumimoji="0" lang="en-US" altLang="en-US" sz="1600" b="0" i="0" u="none" strike="noStrike" cap="none" normalizeH="0" baseline="0" dirty="0">
              <a:ln>
                <a:noFill/>
              </a:ln>
              <a:solidFill>
                <a:schemeClr val="tx1"/>
              </a:solidFill>
              <a:effectLst/>
            </a:endParaRPr>
          </a:p>
          <a:p>
            <a:pPr marL="971550" lvl="1" indent="-514350" eaLnBrk="0" fontAlgn="base" hangingPunct="0">
              <a:lnSpc>
                <a:spcPct val="100000"/>
              </a:lnSpc>
              <a:spcBef>
                <a:spcPct val="0"/>
              </a:spcBef>
              <a:spcAft>
                <a:spcPct val="0"/>
              </a:spcAft>
              <a:buFont typeface="+mj-lt"/>
              <a:buAutoNum type="arabicPeriod"/>
            </a:pPr>
            <a:r>
              <a:rPr kumimoji="0" lang="en-US" altLang="en-US" sz="3200" b="0" i="0" u="none" strike="noStrike" cap="none" normalizeH="0" baseline="0" dirty="0">
                <a:ln>
                  <a:noFill/>
                </a:ln>
                <a:solidFill>
                  <a:srgbClr val="202124"/>
                </a:solidFill>
                <a:effectLst/>
                <a:latin typeface="Roboto" panose="02000000000000000000" pitchFamily="2" charset="0"/>
              </a:rPr>
              <a:t>Copies the startup script to the VM</a:t>
            </a:r>
          </a:p>
          <a:p>
            <a:pPr marL="971550" lvl="1" indent="-514350" eaLnBrk="0" fontAlgn="base" hangingPunct="0">
              <a:lnSpc>
                <a:spcPct val="100000"/>
              </a:lnSpc>
              <a:spcBef>
                <a:spcPct val="0"/>
              </a:spcBef>
              <a:spcAft>
                <a:spcPct val="0"/>
              </a:spcAft>
              <a:buFont typeface="+mj-lt"/>
              <a:buAutoNum type="arabicPeriod"/>
            </a:pPr>
            <a:r>
              <a:rPr kumimoji="0" lang="en-US" altLang="en-US" sz="3200" b="0" i="0" u="none" strike="noStrike" cap="none" normalizeH="0" baseline="0" dirty="0">
                <a:ln>
                  <a:noFill/>
                </a:ln>
                <a:solidFill>
                  <a:srgbClr val="202124"/>
                </a:solidFill>
                <a:effectLst/>
                <a:latin typeface="Roboto" panose="02000000000000000000" pitchFamily="2" charset="0"/>
              </a:rPr>
              <a:t>Sets run permissions on the startup script</a:t>
            </a:r>
          </a:p>
          <a:p>
            <a:pPr marL="971550" lvl="1" indent="-514350" eaLnBrk="0" fontAlgn="base" hangingPunct="0">
              <a:lnSpc>
                <a:spcPct val="100000"/>
              </a:lnSpc>
              <a:spcBef>
                <a:spcPct val="0"/>
              </a:spcBef>
              <a:spcAft>
                <a:spcPct val="0"/>
              </a:spcAft>
              <a:buFont typeface="+mj-lt"/>
              <a:buAutoNum type="arabicPeriod"/>
            </a:pPr>
            <a:r>
              <a:rPr kumimoji="0" lang="en-US" altLang="en-US" sz="3200" b="0" i="0" u="none" strike="noStrike" cap="none" normalizeH="0" baseline="0" dirty="0">
                <a:ln>
                  <a:noFill/>
                </a:ln>
                <a:solidFill>
                  <a:srgbClr val="202124"/>
                </a:solidFill>
                <a:effectLst/>
                <a:latin typeface="Roboto" panose="02000000000000000000" pitchFamily="2" charset="0"/>
              </a:rPr>
              <a:t>Runs the startup script as the </a:t>
            </a:r>
            <a:r>
              <a:rPr kumimoji="0" lang="en-US" altLang="en-US" sz="3200" b="0" i="1" u="sng" strike="noStrike" cap="none" normalizeH="0" baseline="0" dirty="0">
                <a:ln>
                  <a:noFill/>
                </a:ln>
                <a:solidFill>
                  <a:srgbClr val="202124"/>
                </a:solidFill>
                <a:effectLst/>
                <a:latin typeface="Roboto" panose="02000000000000000000" pitchFamily="2" charset="0"/>
              </a:rPr>
              <a:t>root</a:t>
            </a:r>
            <a:r>
              <a:rPr kumimoji="0" lang="en-US" altLang="en-US" sz="3200" b="0" i="0" u="none" strike="noStrike" cap="none" normalizeH="0" baseline="0" dirty="0">
                <a:ln>
                  <a:noFill/>
                </a:ln>
                <a:solidFill>
                  <a:srgbClr val="202124"/>
                </a:solidFill>
                <a:effectLst/>
                <a:latin typeface="Roboto" panose="02000000000000000000" pitchFamily="2" charset="0"/>
              </a:rPr>
              <a:t> user when the VM boots</a:t>
            </a:r>
          </a:p>
          <a:p>
            <a:pPr marL="0" indent="0" eaLnBrk="0" fontAlgn="base" hangingPunct="0">
              <a:lnSpc>
                <a:spcPct val="100000"/>
              </a:lnSpc>
              <a:spcBef>
                <a:spcPct val="0"/>
              </a:spcBef>
              <a:spcAft>
                <a:spcPct val="0"/>
              </a:spcAft>
              <a:buNone/>
            </a:pPr>
            <a:endParaRPr lang="en-US" altLang="en-US" sz="3600" dirty="0">
              <a:solidFill>
                <a:srgbClr val="202124"/>
              </a:solidFill>
              <a:latin typeface="Roboto" panose="02000000000000000000" pitchFamily="2" charset="0"/>
            </a:endParaRPr>
          </a:p>
          <a:p>
            <a:pPr marL="0" indent="0" eaLnBrk="0" fontAlgn="base" hangingPunct="0">
              <a:lnSpc>
                <a:spcPct val="100000"/>
              </a:lnSpc>
              <a:spcBef>
                <a:spcPct val="0"/>
              </a:spcBef>
              <a:spcAft>
                <a:spcPct val="0"/>
              </a:spcAft>
              <a:buNone/>
            </a:pPr>
            <a:r>
              <a:rPr lang="en-US" altLang="en-US" sz="3600" b="1" dirty="0">
                <a:solidFill>
                  <a:srgbClr val="202124"/>
                </a:solidFill>
                <a:latin typeface="Roboto" panose="02000000000000000000" pitchFamily="2" charset="0"/>
              </a:rPr>
              <a:t>Passing a Linux startup script from a local file to a new VM</a:t>
            </a:r>
          </a:p>
          <a:p>
            <a:pPr marL="0" indent="0" eaLnBrk="0" fontAlgn="base" hangingPunct="0">
              <a:lnSpc>
                <a:spcPct val="100000"/>
              </a:lnSpc>
              <a:spcBef>
                <a:spcPct val="0"/>
              </a:spcBef>
              <a:spcAft>
                <a:spcPct val="0"/>
              </a:spcAft>
              <a:buNone/>
            </a:pPr>
            <a:r>
              <a:rPr lang="en-US" altLang="en-US" sz="3500" dirty="0">
                <a:solidFill>
                  <a:srgbClr val="202124"/>
                </a:solidFill>
                <a:latin typeface="Roboto" panose="02000000000000000000" pitchFamily="2" charset="0"/>
              </a:rPr>
              <a:t>Create a VM and pass the contents of a local file to be used as the startup script by using the </a:t>
            </a:r>
            <a:r>
              <a:rPr lang="en-US" altLang="en-US" sz="3500" i="1" dirty="0" err="1">
                <a:solidFill>
                  <a:srgbClr val="202124"/>
                </a:solidFill>
                <a:latin typeface="Roboto" panose="02000000000000000000" pitchFamily="2" charset="0"/>
              </a:rPr>
              <a:t>gcloud</a:t>
            </a:r>
            <a:r>
              <a:rPr lang="en-US" altLang="en-US" sz="3500" i="1" dirty="0">
                <a:solidFill>
                  <a:srgbClr val="202124"/>
                </a:solidFill>
                <a:latin typeface="Roboto" panose="02000000000000000000" pitchFamily="2" charset="0"/>
              </a:rPr>
              <a:t> compute instances create </a:t>
            </a:r>
            <a:r>
              <a:rPr lang="en-US" altLang="en-US" sz="3500" dirty="0">
                <a:solidFill>
                  <a:srgbClr val="202124"/>
                </a:solidFill>
                <a:latin typeface="Roboto" panose="02000000000000000000" pitchFamily="2" charset="0"/>
              </a:rPr>
              <a:t>command with the</a:t>
            </a:r>
            <a:r>
              <a:rPr lang="en-US" altLang="en-US" sz="3500" i="1" dirty="0">
                <a:solidFill>
                  <a:srgbClr val="202124"/>
                </a:solidFill>
                <a:latin typeface="Roboto" panose="02000000000000000000" pitchFamily="2" charset="0"/>
              </a:rPr>
              <a:t> --metadata-from-file </a:t>
            </a:r>
            <a:r>
              <a:rPr lang="en-US" altLang="en-US" sz="3500" dirty="0">
                <a:solidFill>
                  <a:srgbClr val="202124"/>
                </a:solidFill>
                <a:latin typeface="Roboto" panose="02000000000000000000" pitchFamily="2" charset="0"/>
              </a:rPr>
              <a:t>flag.</a:t>
            </a:r>
          </a:p>
          <a:p>
            <a:pPr marL="0" indent="0" eaLnBrk="0" fontAlgn="base" hangingPunct="0">
              <a:lnSpc>
                <a:spcPct val="100000"/>
              </a:lnSpc>
              <a:spcBef>
                <a:spcPct val="0"/>
              </a:spcBef>
              <a:spcAft>
                <a:spcPct val="0"/>
              </a:spcAft>
              <a:buNone/>
            </a:pPr>
            <a:endParaRPr lang="en-US" altLang="en-US" sz="3600"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EAE9597-2901-448D-8CE8-DBE51682C2D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F29E7A3-073C-4681-8FB9-7BC293AB81F2}"/>
              </a:ext>
            </a:extLst>
          </p:cNvPr>
          <p:cNvSpPr txBox="1"/>
          <p:nvPr/>
        </p:nvSpPr>
        <p:spPr>
          <a:xfrm>
            <a:off x="666751" y="5343434"/>
            <a:ext cx="11172825" cy="830997"/>
          </a:xfrm>
          <a:prstGeom prst="rect">
            <a:avLst/>
          </a:prstGeom>
          <a:noFill/>
        </p:spPr>
        <p:txBody>
          <a:bodyPr wrap="square" rtlCol="0">
            <a:spAutoFit/>
          </a:bodyPr>
          <a:lstStyle/>
          <a:p>
            <a:pPr marL="0" indent="0" eaLnBrk="0" fontAlgn="base" hangingPunct="0">
              <a:lnSpc>
                <a:spcPct val="100000"/>
              </a:lnSpc>
              <a:spcBef>
                <a:spcPct val="0"/>
              </a:spcBef>
              <a:spcAft>
                <a:spcPct val="0"/>
              </a:spcAft>
              <a:buNone/>
            </a:pPr>
            <a:r>
              <a:rPr kumimoji="0" lang="en-US" altLang="en-US" sz="2400" i="1" u="none" strike="noStrike" cap="none" normalizeH="0" baseline="0" dirty="0" err="1">
                <a:ln>
                  <a:noFill/>
                </a:ln>
                <a:solidFill>
                  <a:srgbClr val="202124"/>
                </a:solidFill>
                <a:effectLst/>
                <a:latin typeface="Roboto" panose="02000000000000000000" pitchFamily="2" charset="0"/>
              </a:rPr>
              <a:t>gcloud</a:t>
            </a:r>
            <a:r>
              <a:rPr kumimoji="0" lang="en-US" altLang="en-US" sz="2400" i="1" u="none" strike="noStrike" cap="none" normalizeH="0" baseline="0" dirty="0">
                <a:ln>
                  <a:noFill/>
                </a:ln>
                <a:solidFill>
                  <a:srgbClr val="202124"/>
                </a:solidFill>
                <a:effectLst/>
                <a:latin typeface="Roboto" panose="02000000000000000000" pitchFamily="2" charset="0"/>
              </a:rPr>
              <a:t> compute instances create </a:t>
            </a:r>
            <a:r>
              <a:rPr kumimoji="0" lang="en-US" altLang="en-US" sz="2400" i="1" u="none" strike="noStrike" cap="none" normalizeH="0" baseline="0" dirty="0" err="1">
                <a:ln>
                  <a:noFill/>
                </a:ln>
                <a:solidFill>
                  <a:srgbClr val="202124"/>
                </a:solidFill>
                <a:effectLst/>
                <a:latin typeface="Roboto" panose="02000000000000000000" pitchFamily="2" charset="0"/>
              </a:rPr>
              <a:t>nginx</a:t>
            </a:r>
            <a:r>
              <a:rPr kumimoji="0" lang="en-US" altLang="en-US" sz="2400" i="1" u="none" strike="noStrike" cap="none" normalizeH="0" baseline="0" dirty="0">
                <a:ln>
                  <a:noFill/>
                </a:ln>
                <a:solidFill>
                  <a:srgbClr val="202124"/>
                </a:solidFill>
                <a:effectLst/>
                <a:latin typeface="Roboto" panose="02000000000000000000" pitchFamily="2" charset="0"/>
              </a:rPr>
              <a:t>-webserver  --image-project=</a:t>
            </a:r>
            <a:r>
              <a:rPr kumimoji="0" lang="en-US" altLang="en-US" sz="2400" i="1" u="none" strike="noStrike" cap="none" normalizeH="0" baseline="0" dirty="0" err="1">
                <a:ln>
                  <a:noFill/>
                </a:ln>
                <a:solidFill>
                  <a:srgbClr val="202124"/>
                </a:solidFill>
                <a:effectLst/>
                <a:latin typeface="Roboto" panose="02000000000000000000" pitchFamily="2" charset="0"/>
              </a:rPr>
              <a:t>debian</a:t>
            </a:r>
            <a:r>
              <a:rPr kumimoji="0" lang="en-US" altLang="en-US" sz="2400" i="1" u="none" strike="noStrike" cap="none" normalizeH="0" baseline="0" dirty="0">
                <a:ln>
                  <a:noFill/>
                </a:ln>
                <a:solidFill>
                  <a:srgbClr val="202124"/>
                </a:solidFill>
                <a:effectLst/>
                <a:latin typeface="Roboto" panose="02000000000000000000" pitchFamily="2" charset="0"/>
              </a:rPr>
              <a:t>-cloud --image-family=debian-10 </a:t>
            </a:r>
            <a:r>
              <a:rPr kumimoji="0" lang="en-US" altLang="en-US" sz="2400" b="1" i="1" u="none" strike="noStrike" cap="none" normalizeH="0" baseline="0" dirty="0">
                <a:ln>
                  <a:noFill/>
                </a:ln>
                <a:solidFill>
                  <a:srgbClr val="202124"/>
                </a:solidFill>
                <a:effectLst/>
                <a:latin typeface="Roboto" panose="02000000000000000000" pitchFamily="2" charset="0"/>
              </a:rPr>
              <a:t>--metadata-from-file=startup-script=startup.sh</a:t>
            </a:r>
          </a:p>
        </p:txBody>
      </p:sp>
    </p:spTree>
    <p:extLst>
      <p:ext uri="{BB962C8B-B14F-4D97-AF65-F5344CB8AC3E}">
        <p14:creationId xmlns:p14="http://schemas.microsoft.com/office/powerpoint/2010/main" val="3476039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Passing a Linux startup script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02124"/>
                </a:solidFill>
                <a:effectLst/>
                <a:latin typeface="Roboto" panose="02000000000000000000" pitchFamily="2" charset="0"/>
              </a:rPr>
              <a:t>Passing a Linux startup script directly to a new VM</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In the Google Cloud console, go to the Create an instance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Go to Create an instance</a:t>
            </a:r>
            <a:endParaRPr kumimoji="0" lang="en-US" altLang="en-US" b="0" i="1" u="none" strike="noStrike" cap="none" normalizeH="0" baseline="0" dirty="0">
              <a:ln>
                <a:noFill/>
              </a:ln>
              <a:solidFill>
                <a:srgbClr val="202124"/>
              </a:solidFill>
              <a:effectLst/>
              <a:latin typeface="Roboto" panose="02000000000000000000" pitchFamily="2" charset="0"/>
            </a:endParaRP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For </a:t>
            </a:r>
            <a:r>
              <a:rPr kumimoji="0" lang="en-US" altLang="en-US" sz="2400" b="0" i="1" u="none" strike="noStrike" cap="none" normalizeH="0" baseline="0" dirty="0">
                <a:ln>
                  <a:noFill/>
                </a:ln>
                <a:solidFill>
                  <a:srgbClr val="202124"/>
                </a:solidFill>
                <a:effectLst/>
                <a:latin typeface="Roboto" panose="02000000000000000000" pitchFamily="2" charset="0"/>
              </a:rPr>
              <a:t>Boot disk</a:t>
            </a:r>
            <a:r>
              <a:rPr kumimoji="0" lang="en-US" altLang="en-US" b="0" i="0" u="none" strike="noStrike" cap="none" normalizeH="0" baseline="0" dirty="0">
                <a:ln>
                  <a:noFill/>
                </a:ln>
                <a:solidFill>
                  <a:srgbClr val="202124"/>
                </a:solidFill>
                <a:effectLst/>
                <a:latin typeface="Roboto" panose="02000000000000000000" pitchFamily="2" charset="0"/>
              </a:rPr>
              <a:t>, select </a:t>
            </a:r>
            <a:r>
              <a:rPr kumimoji="0" lang="en-US" altLang="en-US" sz="2400" b="0" i="1" u="none" strike="noStrike" cap="none" normalizeH="0" baseline="0" dirty="0">
                <a:ln>
                  <a:noFill/>
                </a:ln>
                <a:solidFill>
                  <a:srgbClr val="202124"/>
                </a:solidFill>
                <a:effectLst/>
                <a:latin typeface="Roboto" panose="02000000000000000000" pitchFamily="2" charset="0"/>
              </a:rPr>
              <a:t>Change</a:t>
            </a:r>
            <a:r>
              <a:rPr kumimoji="0" lang="en-US" altLang="en-US" b="0" i="0" u="none" strike="noStrike" cap="none" normalizeH="0" baseline="0" dirty="0">
                <a:ln>
                  <a:noFill/>
                </a:ln>
                <a:solidFill>
                  <a:srgbClr val="202124"/>
                </a:solidFill>
                <a:effectLst/>
                <a:latin typeface="Roboto" panose="02000000000000000000" pitchFamily="2" charset="0"/>
              </a:rPr>
              <a:t>, and select a </a:t>
            </a:r>
            <a:r>
              <a:rPr kumimoji="0" lang="en-US" altLang="en-US" sz="2400" b="0" i="1" u="none" strike="noStrike" cap="none" normalizeH="0" baseline="0" dirty="0">
                <a:ln>
                  <a:noFill/>
                </a:ln>
                <a:solidFill>
                  <a:srgbClr val="202124"/>
                </a:solidFill>
                <a:effectLst/>
                <a:latin typeface="Roboto" panose="02000000000000000000" pitchFamily="2" charset="0"/>
              </a:rPr>
              <a:t>Linux</a:t>
            </a:r>
            <a:r>
              <a:rPr kumimoji="0" lang="en-US" altLang="en-US" b="0" i="0" u="none" strike="noStrike" cap="none" normalizeH="0" baseline="0" dirty="0">
                <a:ln>
                  <a:noFill/>
                </a:ln>
                <a:solidFill>
                  <a:srgbClr val="202124"/>
                </a:solidFill>
                <a:effectLst/>
                <a:latin typeface="Roboto" panose="02000000000000000000" pitchFamily="2" charset="0"/>
              </a:rPr>
              <a:t> operating system.</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Expand the </a:t>
            </a:r>
            <a:r>
              <a:rPr kumimoji="0" lang="en-US" altLang="en-US" sz="2400" b="0" i="1" u="none" strike="noStrike" cap="none" normalizeH="0" baseline="0" dirty="0">
                <a:ln>
                  <a:noFill/>
                </a:ln>
                <a:solidFill>
                  <a:srgbClr val="202124"/>
                </a:solidFill>
                <a:effectLst/>
                <a:latin typeface="Roboto" panose="02000000000000000000" pitchFamily="2" charset="0"/>
              </a:rPr>
              <a:t>Networking</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disks</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security</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management</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sole</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tenancy</a:t>
            </a:r>
            <a:r>
              <a:rPr kumimoji="0" lang="en-US" altLang="en-US" sz="2400" b="0" i="0" u="none" strike="noStrike" cap="none" normalizeH="0" baseline="0" dirty="0">
                <a:ln>
                  <a:noFill/>
                </a:ln>
                <a:solidFill>
                  <a:srgbClr val="202124"/>
                </a:solidFill>
                <a:effectLst/>
                <a:latin typeface="Roboto" panose="02000000000000000000" pitchFamily="2" charset="0"/>
              </a:rPr>
              <a:t> section</a:t>
            </a:r>
            <a:r>
              <a:rPr kumimoji="0" lang="en-US" altLang="en-US" b="0" i="0" u="none" strike="noStrike" cap="none" normalizeH="0" baseline="0" dirty="0">
                <a:ln>
                  <a:noFill/>
                </a:ln>
                <a:solidFill>
                  <a:srgbClr val="202124"/>
                </a:solidFill>
                <a:effectLst/>
                <a:latin typeface="Roboto" panose="02000000000000000000" pitchFamily="2" charset="0"/>
              </a:rPr>
              <a:t>, and do the following:</a:t>
            </a:r>
          </a:p>
          <a:p>
            <a:pPr lvl="1"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Expand the </a:t>
            </a:r>
            <a:r>
              <a:rPr kumimoji="0" lang="en-US" altLang="en-US" sz="2000" b="0" i="1" u="none" strike="noStrike" cap="none" normalizeH="0" baseline="0" dirty="0">
                <a:ln>
                  <a:noFill/>
                </a:ln>
                <a:solidFill>
                  <a:srgbClr val="202124"/>
                </a:solidFill>
                <a:effectLst/>
                <a:latin typeface="Roboto" panose="02000000000000000000" pitchFamily="2" charset="0"/>
              </a:rPr>
              <a:t>Management</a:t>
            </a:r>
            <a:r>
              <a:rPr kumimoji="0" lang="en-US" altLang="en-US" b="0" i="0" u="none" strike="noStrike" cap="none" normalizeH="0" baseline="0" dirty="0">
                <a:ln>
                  <a:noFill/>
                </a:ln>
                <a:solidFill>
                  <a:srgbClr val="202124"/>
                </a:solidFill>
                <a:effectLst/>
                <a:latin typeface="Roboto" panose="02000000000000000000" pitchFamily="2" charset="0"/>
              </a:rPr>
              <a:t> section.</a:t>
            </a:r>
          </a:p>
          <a:p>
            <a:pPr lvl="1"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In the </a:t>
            </a:r>
            <a:r>
              <a:rPr kumimoji="0" lang="en-US" altLang="en-US" sz="2000" b="0" i="1" u="none" strike="noStrike" cap="none" normalizeH="0" baseline="0" dirty="0">
                <a:ln>
                  <a:noFill/>
                </a:ln>
                <a:solidFill>
                  <a:srgbClr val="202124"/>
                </a:solidFill>
                <a:effectLst/>
                <a:latin typeface="Roboto" panose="02000000000000000000" pitchFamily="2" charset="0"/>
              </a:rPr>
              <a:t>Automation</a:t>
            </a:r>
            <a:r>
              <a:rPr kumimoji="0" lang="en-US" altLang="en-US" b="0" i="0" u="none" strike="noStrike" cap="none" normalizeH="0" baseline="0" dirty="0">
                <a:ln>
                  <a:noFill/>
                </a:ln>
                <a:solidFill>
                  <a:srgbClr val="202124"/>
                </a:solidFill>
                <a:effectLst/>
                <a:latin typeface="Roboto" panose="02000000000000000000" pitchFamily="2" charset="0"/>
              </a:rPr>
              <a:t> section, add the following startup 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4"/>
                </a:solidFill>
                <a:effectLst/>
                <a:latin typeface="Roboto" panose="02000000000000000000" pitchFamily="2" charset="0"/>
              </a:rPr>
              <a:t>Click Create.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4"/>
              </a:solidFill>
              <a:effectLst/>
              <a:latin typeface="Roboto" panose="02000000000000000000" pitchFamily="2" charset="0"/>
            </a:endParaRP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EABB298-4340-47BE-9B67-A1778F9B5375}"/>
              </a:ext>
            </a:extLst>
          </p:cNvPr>
          <p:cNvSpPr txBox="1"/>
          <p:nvPr/>
        </p:nvSpPr>
        <p:spPr>
          <a:xfrm>
            <a:off x="1857375" y="4481244"/>
            <a:ext cx="8324850"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02124"/>
                </a:solidFill>
                <a:effectLst/>
                <a:latin typeface="Roboto" panose="02000000000000000000" pitchFamily="2" charset="0"/>
              </a:rPr>
              <a:t>#! /bin/bash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02124"/>
                </a:solidFill>
                <a:effectLst/>
                <a:latin typeface="Roboto" panose="02000000000000000000" pitchFamily="2" charset="0"/>
              </a:rPr>
              <a:t>apt update apt -y install apache2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02124"/>
                </a:solidFill>
                <a:effectLst/>
                <a:latin typeface="Roboto" panose="02000000000000000000" pitchFamily="2" charset="0"/>
              </a:rPr>
              <a:t>cat &lt;&lt;EOF &gt; /var/www/html/index.html &lt;html&gt;&lt;body&gt;&lt;p&gt;Linux startup script added directly.&lt;/p&gt;&lt;/body&gt;&lt;/html&gt; </a:t>
            </a:r>
          </a:p>
        </p:txBody>
      </p:sp>
    </p:spTree>
    <p:extLst>
      <p:ext uri="{BB962C8B-B14F-4D97-AF65-F5344CB8AC3E}">
        <p14:creationId xmlns:p14="http://schemas.microsoft.com/office/powerpoint/2010/main" val="2612924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preemptible instance</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What is a preemptible instance?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Preemptible VM instances are available at much lower price—a 60-91% discount - compared to the price of standard VMs. However, Compute Engine might stop (preempt) these instances if it needs to reclaim the compute capacity for allocation to other VMs.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Preemptible instances function like normal instances but have the following limitations:</a:t>
            </a:r>
          </a:p>
          <a:p>
            <a:pPr lvl="1"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Compute Engine might stop preemptible instances at any time due to system events. The probability that Compute Engine stops a preemptible instance for a system event is generally low, but might vary from day to day and from zone to zone depending on current conditions.</a:t>
            </a:r>
          </a:p>
          <a:p>
            <a:pPr lvl="1"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Compute Engine always stops preemptible instances after they run for 24 hours. Certain actions reset this 24-hour counter.</a:t>
            </a:r>
          </a:p>
          <a:p>
            <a:pPr lvl="1"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Preemptible instances are finite Compute Engine resources, so they might not always be available.</a:t>
            </a:r>
          </a:p>
          <a:p>
            <a:pPr lvl="1"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Preemptible instances can't live migrate to a regular VM instance, or be set to automatically restart when there is a maintenance event.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2774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Instance templates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An instance template is a resource that you can use to create virtual machine (VM) instances and managed instance groups (MIGs).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Instance templates define the machine type, boot disk image or container image, labels, startup script, and other instance properties. You can then use an instance template to create a MIG or to create individual VMs. Instance templates are a convenient way to save a VM instance's configuration so you can use it later to create VMs or groups of VMs.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An instance template is a global resource that is not bound to a zone or a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534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Instance templates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When to use instance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Use instance templates any time you want to quickly create VM instances based off of a preexisting configuration. If you want to create a group of identical instances–a managed instance group (MIG)–you must have an instance template that the group can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You can either use a custom image or a public image for your instance templates: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Custom images. </a:t>
            </a:r>
            <a:r>
              <a:rPr kumimoji="0" lang="en-US" altLang="en-US" sz="2800" b="0" i="0" u="none" strike="noStrike" cap="none" normalizeH="0" baseline="0" dirty="0">
                <a:ln>
                  <a:noFill/>
                </a:ln>
                <a:solidFill>
                  <a:schemeClr val="tx1"/>
                </a:solidFill>
                <a:effectLst/>
                <a:latin typeface="Arial" panose="020B0604020202020204" pitchFamily="34" charset="0"/>
              </a:rPr>
              <a:t>As MIGs are designed to add and remove instances frequently, it is useful to create a custom image and specify it in the instance template. You can prepare your image with the applications and settings that your VMs need, so you don't have to manually configure those items on individual VMs in the MIG.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Public images. </a:t>
            </a:r>
            <a:r>
              <a:rPr kumimoji="0" lang="en-US" altLang="en-US" sz="2800" b="0" i="0" u="none" strike="noStrike" cap="none" normalizeH="0" baseline="0" dirty="0">
                <a:ln>
                  <a:noFill/>
                </a:ln>
                <a:solidFill>
                  <a:schemeClr val="tx1"/>
                </a:solidFill>
                <a:effectLst/>
                <a:latin typeface="Arial" panose="020B0604020202020204" pitchFamily="34" charset="0"/>
              </a:rPr>
              <a:t>You can create an instance template that uses a public image and a startup script to prepare the instance after it starts running.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0264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Instance groups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An instance group is a collection of virtual machine (VM) instances that you can manage as a single entity.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Compute Engine offers two kinds of VM instance groups, </a:t>
            </a:r>
            <a:r>
              <a:rPr kumimoji="0" lang="en-US" altLang="en-US" sz="2800" b="1" i="0" u="none" strike="noStrike" cap="none" normalizeH="0" baseline="0" dirty="0">
                <a:ln>
                  <a:noFill/>
                </a:ln>
                <a:solidFill>
                  <a:schemeClr val="tx1"/>
                </a:solidFill>
                <a:effectLst/>
                <a:latin typeface="Arial" panose="020B0604020202020204" pitchFamily="34" charset="0"/>
              </a:rPr>
              <a:t>managed</a:t>
            </a:r>
            <a:r>
              <a:rPr kumimoji="0" lang="en-US" altLang="en-US" sz="2800" i="0" u="none" strike="noStrike" cap="none" normalizeH="0" baseline="0" dirty="0">
                <a:ln>
                  <a:noFill/>
                </a:ln>
                <a:solidFill>
                  <a:schemeClr val="tx1"/>
                </a:solidFill>
                <a:effectLst/>
                <a:latin typeface="Arial" panose="020B0604020202020204" pitchFamily="34" charset="0"/>
              </a:rPr>
              <a:t> and </a:t>
            </a:r>
            <a:r>
              <a:rPr kumimoji="0" lang="en-US" altLang="en-US" sz="2800" b="1" i="0" u="none" strike="noStrike" cap="none" normalizeH="0" baseline="0" dirty="0">
                <a:ln>
                  <a:noFill/>
                </a:ln>
                <a:solidFill>
                  <a:schemeClr val="tx1"/>
                </a:solidFill>
                <a:effectLst/>
                <a:latin typeface="Arial" panose="020B0604020202020204" pitchFamily="34" charset="0"/>
              </a:rPr>
              <a:t>unmanaged</a:t>
            </a:r>
            <a:r>
              <a:rPr kumimoji="0" lang="en-US" altLang="en-US" sz="2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Managed instance groups (MIGs) </a:t>
            </a:r>
            <a:r>
              <a:rPr kumimoji="0" lang="en-US" altLang="en-US" sz="2800" i="0" u="none" strike="noStrike" cap="none" normalizeH="0" baseline="0" dirty="0">
                <a:ln>
                  <a:noFill/>
                </a:ln>
                <a:solidFill>
                  <a:schemeClr val="tx1"/>
                </a:solidFill>
                <a:effectLst/>
                <a:latin typeface="Arial" panose="020B0604020202020204" pitchFamily="34" charset="0"/>
              </a:rPr>
              <a:t>let you operate apps on multiple identical VMs. You can make your workloads scalable and highly available by taking advantage of automated MIG services, including: autoscaling, </a:t>
            </a:r>
            <a:r>
              <a:rPr kumimoji="0" lang="en-US" altLang="en-US" sz="2800" i="0" u="none" strike="noStrike" cap="none" normalizeH="0" baseline="0" dirty="0" err="1">
                <a:ln>
                  <a:noFill/>
                </a:ln>
                <a:solidFill>
                  <a:schemeClr val="tx1"/>
                </a:solidFill>
                <a:effectLst/>
                <a:latin typeface="Arial" panose="020B0604020202020204" pitchFamily="34" charset="0"/>
              </a:rPr>
              <a:t>autohealing</a:t>
            </a:r>
            <a:r>
              <a:rPr kumimoji="0" lang="en-US" altLang="en-US" sz="2800" i="0" u="none" strike="noStrike" cap="none" normalizeH="0" baseline="0" dirty="0">
                <a:ln>
                  <a:noFill/>
                </a:ln>
                <a:solidFill>
                  <a:schemeClr val="tx1"/>
                </a:solidFill>
                <a:effectLst/>
                <a:latin typeface="Arial" panose="020B0604020202020204" pitchFamily="34" charset="0"/>
              </a:rPr>
              <a:t>, regional (multiple zone) deployment, and automatic updating.</a:t>
            </a: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Unmanaged instance groups </a:t>
            </a:r>
            <a:r>
              <a:rPr kumimoji="0" lang="en-US" altLang="en-US" sz="2800" i="0" u="none" strike="noStrike" cap="none" normalizeH="0" baseline="0" dirty="0">
                <a:ln>
                  <a:noFill/>
                </a:ln>
                <a:solidFill>
                  <a:schemeClr val="tx1"/>
                </a:solidFill>
                <a:effectLst/>
                <a:latin typeface="Arial" panose="020B0604020202020204" pitchFamily="34" charset="0"/>
              </a:rPr>
              <a:t>let you load balance across a fleet of VMs that you manage yourself.</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822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Managed instance groups (MIGs)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Use a managed instance group (MIG) for scenarios like these: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sz="2800" i="0" u="none" strike="noStrike" cap="none" normalizeH="0" baseline="0" dirty="0">
                <a:ln>
                  <a:noFill/>
                </a:ln>
                <a:solidFill>
                  <a:schemeClr val="tx1"/>
                </a:solidFill>
                <a:effectLst/>
                <a:latin typeface="Arial" panose="020B0604020202020204" pitchFamily="34" charset="0"/>
              </a:rPr>
              <a:t>Stateless serving workloads, such as a website frontend</a:t>
            </a:r>
          </a:p>
          <a:p>
            <a:pPr lvl="1" eaLnBrk="0" fontAlgn="base" hangingPunct="0">
              <a:lnSpc>
                <a:spcPct val="100000"/>
              </a:lnSpc>
              <a:spcBef>
                <a:spcPct val="0"/>
              </a:spcBef>
              <a:spcAft>
                <a:spcPct val="0"/>
              </a:spcAft>
            </a:pPr>
            <a:r>
              <a:rPr kumimoji="0" lang="en-US" altLang="en-US" sz="2800" i="0" u="none" strike="noStrike" cap="none" normalizeH="0" baseline="0" dirty="0">
                <a:ln>
                  <a:noFill/>
                </a:ln>
                <a:solidFill>
                  <a:schemeClr val="tx1"/>
                </a:solidFill>
                <a:effectLst/>
                <a:latin typeface="Arial" panose="020B0604020202020204" pitchFamily="34" charset="0"/>
              </a:rPr>
              <a:t>Stateless batch, high-performance, or high-throughput compute workloads, such as image processing from a queue</a:t>
            </a:r>
          </a:p>
          <a:p>
            <a:pPr lvl="1" eaLnBrk="0" fontAlgn="base" hangingPunct="0">
              <a:lnSpc>
                <a:spcPct val="100000"/>
              </a:lnSpc>
              <a:spcBef>
                <a:spcPct val="0"/>
              </a:spcBef>
              <a:spcAft>
                <a:spcPct val="0"/>
              </a:spcAft>
            </a:pPr>
            <a:r>
              <a:rPr kumimoji="0" lang="en-US" altLang="en-US" sz="2800" i="0" u="none" strike="noStrike" cap="none" normalizeH="0" baseline="0" dirty="0">
                <a:ln>
                  <a:noFill/>
                </a:ln>
                <a:solidFill>
                  <a:schemeClr val="tx1"/>
                </a:solidFill>
                <a:effectLst/>
                <a:latin typeface="Arial" panose="020B0604020202020204" pitchFamily="34" charset="0"/>
              </a:rPr>
              <a:t>Stateful applications, such as databases, legacy applications, and long-running batch computations with checkpointing</a:t>
            </a:r>
          </a:p>
          <a:p>
            <a:pPr lvl="1" eaLnBrk="0" fontAlgn="base" hangingPunct="0">
              <a:lnSpc>
                <a:spcPct val="100000"/>
              </a:lnSpc>
              <a:spcBef>
                <a:spcPct val="0"/>
              </a:spcBef>
              <a:spcAft>
                <a:spcPct val="0"/>
              </a:spcAf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Compute Engine maintains each of the MIG's managed instances based on the configuration that you specify in an instance template and optional stateful configuration.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4222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Managed instance groups (MIGs)</a:t>
            </a:r>
          </a:p>
        </p:txBody>
      </p:sp>
      <p:pic>
        <p:nvPicPr>
          <p:cNvPr id="9" name="Content Placeholder 8">
            <a:extLst>
              <a:ext uri="{FF2B5EF4-FFF2-40B4-BE49-F238E27FC236}">
                <a16:creationId xmlns:a16="http://schemas.microsoft.com/office/drawing/2014/main" id="{ABEF7628-EBE1-4CA7-9640-455CE34789D6}"/>
              </a:ext>
            </a:extLst>
          </p:cNvPr>
          <p:cNvPicPr>
            <a:picLocks noGrp="1" noChangeAspect="1"/>
          </p:cNvPicPr>
          <p:nvPr>
            <p:ph idx="1"/>
          </p:nvPr>
        </p:nvPicPr>
        <p:blipFill>
          <a:blip r:embed="rId2"/>
          <a:stretch>
            <a:fillRect/>
          </a:stretch>
        </p:blipFill>
        <p:spPr>
          <a:xfrm>
            <a:off x="661988" y="771525"/>
            <a:ext cx="11316785" cy="5721327"/>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57752F5-03CB-41B5-8EBE-067F4BE60ACD}"/>
              </a:ext>
            </a:extLst>
          </p:cNvPr>
          <p:cNvSpPr txBox="1"/>
          <p:nvPr/>
        </p:nvSpPr>
        <p:spPr>
          <a:xfrm>
            <a:off x="661988" y="1075809"/>
            <a:ext cx="6105524" cy="369332"/>
          </a:xfrm>
          <a:prstGeom prst="rect">
            <a:avLst/>
          </a:prstGeom>
          <a:noFill/>
        </p:spPr>
        <p:txBody>
          <a:bodyPr wrap="square">
            <a:spAutoFit/>
          </a:bodyPr>
          <a:lstStyle/>
          <a:p>
            <a:r>
              <a:rPr lang="en-US" b="1" i="0" dirty="0">
                <a:solidFill>
                  <a:srgbClr val="202124"/>
                </a:solidFill>
                <a:effectLst/>
                <a:latin typeface="Roboto" panose="02000000000000000000" pitchFamily="2" charset="0"/>
              </a:rPr>
              <a:t>MIG capabilities and common workloads</a:t>
            </a:r>
            <a:endParaRPr lang="en-US" b="1" dirty="0"/>
          </a:p>
        </p:txBody>
      </p:sp>
    </p:spTree>
    <p:extLst>
      <p:ext uri="{BB962C8B-B14F-4D97-AF65-F5344CB8AC3E}">
        <p14:creationId xmlns:p14="http://schemas.microsoft.com/office/powerpoint/2010/main" val="3086344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Unmanaged Instance Groups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B83A1165-8F1F-4437-9993-BD4A9E214598}"/>
              </a:ext>
            </a:extLst>
          </p:cNvPr>
          <p:cNvSpPr>
            <a:spLocks noGrp="1"/>
          </p:cNvSpPr>
          <p:nvPr>
            <p:ph idx="1"/>
          </p:nvPr>
        </p:nvSpPr>
        <p:spPr>
          <a:xfrm>
            <a:off x="523875" y="1044575"/>
            <a:ext cx="10515600" cy="4351338"/>
          </a:xfrm>
        </p:spPr>
        <p:txBody>
          <a:bodyPr/>
          <a:lstStyle/>
          <a:p>
            <a:r>
              <a:rPr lang="en-US" dirty="0"/>
              <a:t>Unmanaged instance groups can contain heterogeneous instances that you can arbitrarily add and remove from the group. Unmanaged instance groups do not offer autoscaling, </a:t>
            </a:r>
            <a:r>
              <a:rPr lang="en-US" dirty="0" err="1"/>
              <a:t>autohealing</a:t>
            </a:r>
            <a:r>
              <a:rPr lang="en-US" dirty="0"/>
              <a:t>, rolling update support, multi-zone support, or the use of instance templates and are not a good fit for deploying highly available and scalable workloads. Use unmanaged instance groups if you need to apply load balancing to groups of heterogeneous instances, or if you need to manage the instances yourself.</a:t>
            </a:r>
          </a:p>
        </p:txBody>
      </p:sp>
    </p:spTree>
    <p:extLst>
      <p:ext uri="{BB962C8B-B14F-4D97-AF65-F5344CB8AC3E}">
        <p14:creationId xmlns:p14="http://schemas.microsoft.com/office/powerpoint/2010/main" val="1858326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00025" y="266700"/>
            <a:ext cx="10515600" cy="777875"/>
          </a:xfrm>
        </p:spPr>
        <p:txBody>
          <a:bodyPr>
            <a:normAutofit fontScale="90000"/>
          </a:bodyPr>
          <a:lstStyle/>
          <a:p>
            <a:r>
              <a:rPr lang="en-US" b="1" dirty="0">
                <a:solidFill>
                  <a:srgbClr val="C00000"/>
                </a:solidFill>
              </a:rPr>
              <a:t>Create a MIG with VMs in multiple zones in a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B83A1165-8F1F-4437-9993-BD4A9E214598}"/>
              </a:ext>
            </a:extLst>
          </p:cNvPr>
          <p:cNvSpPr>
            <a:spLocks noGrp="1"/>
          </p:cNvSpPr>
          <p:nvPr>
            <p:ph idx="1"/>
          </p:nvPr>
        </p:nvSpPr>
        <p:spPr>
          <a:xfrm>
            <a:off x="352425" y="1152525"/>
            <a:ext cx="11353800" cy="5568950"/>
          </a:xfrm>
        </p:spPr>
        <p:txBody>
          <a:bodyPr>
            <a:normAutofit fontScale="77500" lnSpcReduction="20000"/>
          </a:bodyPr>
          <a:lstStyle/>
          <a:p>
            <a:pPr algn="l">
              <a:buFont typeface="+mj-lt"/>
              <a:buAutoNum type="arabicPeriod"/>
            </a:pPr>
            <a:r>
              <a:rPr lang="en-US" b="0" i="0" dirty="0">
                <a:solidFill>
                  <a:srgbClr val="202124"/>
                </a:solidFill>
                <a:effectLst/>
              </a:rPr>
              <a:t>In the console, go to the </a:t>
            </a:r>
            <a:r>
              <a:rPr lang="en-US" b="1" i="0" dirty="0">
                <a:solidFill>
                  <a:srgbClr val="202124"/>
                </a:solidFill>
                <a:effectLst/>
              </a:rPr>
              <a:t>Instance groups</a:t>
            </a:r>
            <a:r>
              <a:rPr lang="en-US" b="0" i="0" dirty="0">
                <a:solidFill>
                  <a:srgbClr val="202124"/>
                </a:solidFill>
                <a:effectLst/>
              </a:rPr>
              <a:t> page.</a:t>
            </a:r>
          </a:p>
          <a:p>
            <a:pPr marL="457200" lvl="1" indent="0">
              <a:buNone/>
            </a:pPr>
            <a:r>
              <a:rPr lang="en-US" b="0" i="0" u="none" strike="noStrike" dirty="0">
                <a:solidFill>
                  <a:srgbClr val="202124"/>
                </a:solidFill>
                <a:effectLst/>
                <a:hlinkClick r:id="rId2"/>
              </a:rPr>
              <a:t>Go to the Instance groups page</a:t>
            </a:r>
            <a:endParaRPr lang="en-US" b="0" i="0" dirty="0">
              <a:solidFill>
                <a:srgbClr val="202124"/>
              </a:solidFill>
              <a:effectLst/>
            </a:endParaRPr>
          </a:p>
          <a:p>
            <a:pPr algn="l">
              <a:buFont typeface="+mj-lt"/>
              <a:buAutoNum type="arabicPeriod"/>
            </a:pPr>
            <a:r>
              <a:rPr lang="en-US" b="0" i="0" dirty="0">
                <a:solidFill>
                  <a:srgbClr val="202124"/>
                </a:solidFill>
                <a:effectLst/>
              </a:rPr>
              <a:t>Click </a:t>
            </a:r>
            <a:r>
              <a:rPr lang="en-US" b="1" i="0" dirty="0">
                <a:solidFill>
                  <a:srgbClr val="202124"/>
                </a:solidFill>
                <a:effectLst/>
              </a:rPr>
              <a:t>Create instance group</a:t>
            </a:r>
            <a:r>
              <a:rPr lang="en-US" b="0" i="0" dirty="0">
                <a:solidFill>
                  <a:srgbClr val="202124"/>
                </a:solidFill>
                <a:effectLst/>
              </a:rPr>
              <a:t> to create a new instance group.</a:t>
            </a:r>
          </a:p>
          <a:p>
            <a:pPr algn="l">
              <a:buFont typeface="+mj-lt"/>
              <a:buAutoNum type="arabicPeriod"/>
            </a:pPr>
            <a:r>
              <a:rPr lang="en-US" b="0" i="0" dirty="0">
                <a:solidFill>
                  <a:srgbClr val="202124"/>
                </a:solidFill>
                <a:effectLst/>
              </a:rPr>
              <a:t>Select one of the </a:t>
            </a:r>
            <a:r>
              <a:rPr lang="en-US" b="1" i="0" dirty="0">
                <a:solidFill>
                  <a:srgbClr val="202124"/>
                </a:solidFill>
                <a:effectLst/>
              </a:rPr>
              <a:t>New managed instance group options</a:t>
            </a:r>
            <a:r>
              <a:rPr lang="en-US" b="0" i="0" dirty="0">
                <a:solidFill>
                  <a:srgbClr val="202124"/>
                </a:solidFill>
                <a:effectLst/>
              </a:rPr>
              <a:t>:</a:t>
            </a:r>
          </a:p>
          <a:p>
            <a:pPr marL="742950" lvl="1" indent="-285750" algn="l">
              <a:buFont typeface="+mj-lt"/>
              <a:buAutoNum type="arabicPeriod"/>
            </a:pPr>
            <a:r>
              <a:rPr lang="en-US" b="0" i="0" dirty="0">
                <a:solidFill>
                  <a:srgbClr val="202124"/>
                </a:solidFill>
                <a:effectLst/>
              </a:rPr>
              <a:t>Stateless (default)</a:t>
            </a:r>
          </a:p>
          <a:p>
            <a:pPr marL="742950" lvl="1" indent="-285750" algn="l">
              <a:buFont typeface="+mj-lt"/>
              <a:buAutoNum type="arabicPeriod"/>
            </a:pPr>
            <a:r>
              <a:rPr lang="en-US" b="0" i="0" dirty="0">
                <a:solidFill>
                  <a:srgbClr val="202124"/>
                </a:solidFill>
                <a:effectLst/>
              </a:rPr>
              <a:t>Stateful</a:t>
            </a:r>
          </a:p>
          <a:p>
            <a:pPr algn="l">
              <a:buFont typeface="+mj-lt"/>
              <a:buAutoNum type="arabicPeriod"/>
            </a:pPr>
            <a:r>
              <a:rPr lang="en-US" b="0" i="0" dirty="0">
                <a:solidFill>
                  <a:srgbClr val="202124"/>
                </a:solidFill>
                <a:effectLst/>
              </a:rPr>
              <a:t>Assign a name and optionally a description to your instance group.</a:t>
            </a:r>
          </a:p>
          <a:p>
            <a:pPr algn="l">
              <a:buFont typeface="+mj-lt"/>
              <a:buAutoNum type="arabicPeriod"/>
            </a:pPr>
            <a:r>
              <a:rPr lang="en-US" b="0" i="0" dirty="0">
                <a:solidFill>
                  <a:srgbClr val="202124"/>
                </a:solidFill>
                <a:effectLst/>
              </a:rPr>
              <a:t>Choose an instance template for the instance group or create a new one.</a:t>
            </a:r>
          </a:p>
          <a:p>
            <a:pPr algn="l">
              <a:buFont typeface="+mj-lt"/>
              <a:buAutoNum type="arabicPeriod"/>
            </a:pPr>
            <a:r>
              <a:rPr lang="en-US" b="0" i="0" dirty="0">
                <a:solidFill>
                  <a:srgbClr val="202124"/>
                </a:solidFill>
                <a:effectLst/>
              </a:rPr>
              <a:t>In </a:t>
            </a:r>
            <a:r>
              <a:rPr lang="en-US" b="1" i="0" dirty="0">
                <a:solidFill>
                  <a:srgbClr val="202124"/>
                </a:solidFill>
                <a:effectLst/>
              </a:rPr>
              <a:t>Number of instances</a:t>
            </a:r>
            <a:r>
              <a:rPr lang="en-US" b="0" i="0" dirty="0">
                <a:solidFill>
                  <a:srgbClr val="202124"/>
                </a:solidFill>
                <a:effectLst/>
              </a:rPr>
              <a:t> or in </a:t>
            </a:r>
            <a:r>
              <a:rPr lang="en-US" b="1" i="0" dirty="0">
                <a:solidFill>
                  <a:srgbClr val="202124"/>
                </a:solidFill>
                <a:effectLst/>
              </a:rPr>
              <a:t>Autoscaling</a:t>
            </a:r>
            <a:r>
              <a:rPr lang="en-US" b="0" i="0" dirty="0">
                <a:solidFill>
                  <a:srgbClr val="202124"/>
                </a:solidFill>
                <a:effectLst/>
              </a:rPr>
              <a:t>, specify the number of instances for this group. </a:t>
            </a:r>
          </a:p>
          <a:p>
            <a:pPr algn="l">
              <a:buFont typeface="+mj-lt"/>
              <a:buAutoNum type="arabicPeriod"/>
            </a:pPr>
            <a:r>
              <a:rPr lang="en-US" b="0" i="0" dirty="0">
                <a:solidFill>
                  <a:srgbClr val="202124"/>
                </a:solidFill>
                <a:effectLst/>
              </a:rPr>
              <a:t>Under </a:t>
            </a:r>
            <a:r>
              <a:rPr lang="en-US" b="1" i="0" dirty="0">
                <a:solidFill>
                  <a:srgbClr val="202124"/>
                </a:solidFill>
                <a:effectLst/>
              </a:rPr>
              <a:t>Location</a:t>
            </a:r>
            <a:r>
              <a:rPr lang="en-US" b="0" i="0" dirty="0">
                <a:solidFill>
                  <a:srgbClr val="202124"/>
                </a:solidFill>
                <a:effectLst/>
              </a:rPr>
              <a:t>, select </a:t>
            </a:r>
            <a:r>
              <a:rPr lang="en-US" b="1" i="0" dirty="0">
                <a:solidFill>
                  <a:srgbClr val="202124"/>
                </a:solidFill>
                <a:effectLst/>
              </a:rPr>
              <a:t>Multiple zones</a:t>
            </a:r>
            <a:r>
              <a:rPr lang="en-US" b="0" i="0" dirty="0">
                <a:solidFill>
                  <a:srgbClr val="202124"/>
                </a:solidFill>
                <a:effectLst/>
              </a:rPr>
              <a:t>.</a:t>
            </a:r>
          </a:p>
          <a:p>
            <a:pPr algn="l">
              <a:buFont typeface="+mj-lt"/>
              <a:buAutoNum type="arabicPeriod"/>
            </a:pPr>
            <a:r>
              <a:rPr lang="en-US" b="0" i="0" dirty="0">
                <a:solidFill>
                  <a:srgbClr val="202124"/>
                </a:solidFill>
                <a:effectLst/>
              </a:rPr>
              <a:t>Choose a region and select the zones you want to use.</a:t>
            </a:r>
          </a:p>
          <a:p>
            <a:pPr algn="l">
              <a:buFont typeface="+mj-lt"/>
              <a:buAutoNum type="arabicPeriod"/>
            </a:pPr>
            <a:r>
              <a:rPr lang="en-US" b="0" i="0" dirty="0">
                <a:solidFill>
                  <a:srgbClr val="202124"/>
                </a:solidFill>
                <a:effectLst/>
              </a:rPr>
              <a:t>Under </a:t>
            </a:r>
            <a:r>
              <a:rPr lang="en-US" b="1" i="0" dirty="0">
                <a:solidFill>
                  <a:srgbClr val="202124"/>
                </a:solidFill>
                <a:effectLst/>
              </a:rPr>
              <a:t>Target distribution shape</a:t>
            </a:r>
            <a:r>
              <a:rPr lang="en-US" b="0" i="0" dirty="0">
                <a:solidFill>
                  <a:srgbClr val="202124"/>
                </a:solidFill>
                <a:effectLst/>
              </a:rPr>
              <a:t>, select </a:t>
            </a:r>
            <a:r>
              <a:rPr lang="en-US" b="1" i="0" dirty="0">
                <a:solidFill>
                  <a:srgbClr val="202124"/>
                </a:solidFill>
                <a:effectLst/>
              </a:rPr>
              <a:t>Even</a:t>
            </a:r>
            <a:r>
              <a:rPr lang="en-US" b="0" i="0" dirty="0">
                <a:solidFill>
                  <a:srgbClr val="202124"/>
                </a:solidFill>
                <a:effectLst/>
              </a:rPr>
              <a:t>. </a:t>
            </a:r>
          </a:p>
          <a:p>
            <a:pPr algn="l">
              <a:buFont typeface="+mj-lt"/>
              <a:buAutoNum type="arabicPeriod"/>
            </a:pPr>
            <a:r>
              <a:rPr lang="en-US" b="0" i="0" dirty="0">
                <a:solidFill>
                  <a:srgbClr val="202124"/>
                </a:solidFill>
                <a:effectLst/>
              </a:rPr>
              <a:t>If you want to disable proactive instance redistribution:</a:t>
            </a:r>
          </a:p>
          <a:p>
            <a:pPr marL="742950" lvl="1" indent="-285750" algn="l">
              <a:buFont typeface="+mj-lt"/>
              <a:buAutoNum type="arabicPeriod"/>
            </a:pPr>
            <a:r>
              <a:rPr lang="en-US" b="0" i="0" dirty="0">
                <a:solidFill>
                  <a:srgbClr val="202124"/>
                </a:solidFill>
                <a:effectLst/>
              </a:rPr>
              <a:t>Ensure that </a:t>
            </a:r>
            <a:r>
              <a:rPr lang="en-US" b="1" i="0" dirty="0">
                <a:solidFill>
                  <a:srgbClr val="202124"/>
                </a:solidFill>
                <a:effectLst/>
              </a:rPr>
              <a:t>Autoscaling mode</a:t>
            </a:r>
            <a:r>
              <a:rPr lang="en-US" b="0" i="0" dirty="0">
                <a:solidFill>
                  <a:srgbClr val="202124"/>
                </a:solidFill>
                <a:effectLst/>
              </a:rPr>
              <a:t> is set to </a:t>
            </a:r>
            <a:r>
              <a:rPr lang="en-US" b="1" i="0" dirty="0">
                <a:solidFill>
                  <a:srgbClr val="202124"/>
                </a:solidFill>
                <a:effectLst/>
              </a:rPr>
              <a:t>Off: do not </a:t>
            </a:r>
            <a:r>
              <a:rPr lang="en-US" b="1" i="0" dirty="0" err="1">
                <a:solidFill>
                  <a:srgbClr val="202124"/>
                </a:solidFill>
                <a:effectLst/>
              </a:rPr>
              <a:t>autoscale</a:t>
            </a:r>
            <a:r>
              <a:rPr lang="en-US" b="0" i="0" dirty="0">
                <a:solidFill>
                  <a:srgbClr val="202124"/>
                </a:solidFill>
                <a:effectLst/>
              </a:rPr>
              <a:t>.</a:t>
            </a:r>
          </a:p>
          <a:p>
            <a:pPr marL="742950" lvl="1" indent="-285750" algn="l">
              <a:buFont typeface="+mj-lt"/>
              <a:buAutoNum type="arabicPeriod"/>
            </a:pPr>
            <a:r>
              <a:rPr lang="en-US" b="0" i="0" dirty="0">
                <a:solidFill>
                  <a:srgbClr val="202124"/>
                </a:solidFill>
                <a:effectLst/>
              </a:rPr>
              <a:t>Under </a:t>
            </a:r>
            <a:r>
              <a:rPr lang="en-US" b="1" i="0" dirty="0">
                <a:solidFill>
                  <a:srgbClr val="202124"/>
                </a:solidFill>
                <a:effectLst/>
              </a:rPr>
              <a:t>Instance redistribution</a:t>
            </a:r>
            <a:r>
              <a:rPr lang="en-US" b="0" i="0" dirty="0">
                <a:solidFill>
                  <a:srgbClr val="202124"/>
                </a:solidFill>
                <a:effectLst/>
              </a:rPr>
              <a:t>, deselect the </a:t>
            </a:r>
            <a:r>
              <a:rPr lang="en-US" b="1" i="0" dirty="0">
                <a:solidFill>
                  <a:srgbClr val="202124"/>
                </a:solidFill>
                <a:effectLst/>
              </a:rPr>
              <a:t>Enable instance redistribution</a:t>
            </a:r>
            <a:r>
              <a:rPr lang="en-US" b="0" i="0" dirty="0">
                <a:solidFill>
                  <a:srgbClr val="202124"/>
                </a:solidFill>
                <a:effectLst/>
              </a:rPr>
              <a:t> checkbox.</a:t>
            </a:r>
          </a:p>
          <a:p>
            <a:pPr algn="l">
              <a:buFont typeface="+mj-lt"/>
              <a:buAutoNum type="arabicPeriod"/>
            </a:pPr>
            <a:r>
              <a:rPr lang="en-US" b="0" i="0" dirty="0">
                <a:solidFill>
                  <a:srgbClr val="202124"/>
                </a:solidFill>
                <a:effectLst/>
              </a:rPr>
              <a:t>Continue with the rest of the MIG creation process.</a:t>
            </a:r>
          </a:p>
          <a:p>
            <a:endParaRPr lang="en-US" dirty="0"/>
          </a:p>
        </p:txBody>
      </p:sp>
    </p:spTree>
    <p:extLst>
      <p:ext uri="{BB962C8B-B14F-4D97-AF65-F5344CB8AC3E}">
        <p14:creationId xmlns:p14="http://schemas.microsoft.com/office/powerpoint/2010/main" val="95723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Unmanaged Instance Groups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B83A1165-8F1F-4437-9993-BD4A9E214598}"/>
              </a:ext>
            </a:extLst>
          </p:cNvPr>
          <p:cNvSpPr>
            <a:spLocks noGrp="1"/>
          </p:cNvSpPr>
          <p:nvPr>
            <p:ph idx="1"/>
          </p:nvPr>
        </p:nvSpPr>
        <p:spPr>
          <a:xfrm>
            <a:off x="523875" y="1044575"/>
            <a:ext cx="10515600" cy="4351338"/>
          </a:xfrm>
        </p:spPr>
        <p:txBody>
          <a:bodyPr/>
          <a:lstStyle/>
          <a:p>
            <a:r>
              <a:rPr lang="en-US" dirty="0"/>
              <a:t>Unmanaged instance groups can contain heterogeneous instances that you can arbitrarily add and remove from the group. Unmanaged instance groups do not offer autoscaling, </a:t>
            </a:r>
            <a:r>
              <a:rPr lang="en-US" dirty="0" err="1"/>
              <a:t>autohealing</a:t>
            </a:r>
            <a:r>
              <a:rPr lang="en-US" dirty="0"/>
              <a:t>, rolling update support, multi-zone support, or the use of instance templates and are not a good fit for deploying highly available and scalable workloads. Use unmanaged instance groups if you need to apply load balancing to groups of heterogeneous instances, or if you need to manage the instances yourself.</a:t>
            </a:r>
          </a:p>
        </p:txBody>
      </p:sp>
    </p:spTree>
    <p:extLst>
      <p:ext uri="{BB962C8B-B14F-4D97-AF65-F5344CB8AC3E}">
        <p14:creationId xmlns:p14="http://schemas.microsoft.com/office/powerpoint/2010/main" val="229792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8889</TotalTime>
  <Words>5261</Words>
  <Application>Microsoft Office PowerPoint</Application>
  <PresentationFormat>Widescreen</PresentationFormat>
  <Paragraphs>427</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vt:lpstr>
      <vt:lpstr>Calibri</vt:lpstr>
      <vt:lpstr>Calibri Light</vt:lpstr>
      <vt:lpstr>charter</vt:lpstr>
      <vt:lpstr>Footlight MT Light</vt:lpstr>
      <vt:lpstr>inherit</vt:lpstr>
      <vt:lpstr>Noto Sans JP</vt:lpstr>
      <vt:lpstr>Open Sans</vt:lpstr>
      <vt:lpstr>Raleway</vt:lpstr>
      <vt:lpstr>Roboto</vt:lpstr>
      <vt:lpstr>sohne</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Regions and Zones</vt:lpstr>
      <vt:lpstr>Resource Hierarchy</vt:lpstr>
      <vt:lpstr>Resource Hierarchy</vt:lpstr>
      <vt:lpstr>Resource Hierarchy</vt:lpstr>
      <vt:lpstr>Resource Hierarchy</vt:lpstr>
      <vt:lpstr>Projects</vt:lpstr>
      <vt:lpstr>Projects</vt:lpstr>
      <vt:lpstr>Cloud SDK – gcloud CLI</vt:lpstr>
      <vt:lpstr>Cloud SDK – gcloud CLI</vt:lpstr>
      <vt:lpstr>Cloud SDK – gcloud CLI</vt:lpstr>
      <vt:lpstr>Cloud Shell</vt:lpstr>
      <vt:lpstr>Virtual Private Cloud (VPC)  </vt:lpstr>
      <vt:lpstr>Virtual Private Cloud (VPC)  </vt:lpstr>
      <vt:lpstr>VPC network overview</vt:lpstr>
      <vt:lpstr>VPC Subnet</vt:lpstr>
      <vt:lpstr>VPC Subnet</vt:lpstr>
      <vt:lpstr>VPC Network</vt:lpstr>
      <vt:lpstr>Firewall</vt:lpstr>
      <vt:lpstr>VPC Peering</vt:lpstr>
      <vt:lpstr>VPC Peering</vt:lpstr>
      <vt:lpstr>Shared VPC</vt:lpstr>
      <vt:lpstr>IAM Roles</vt:lpstr>
      <vt:lpstr>IAP Roles</vt:lpstr>
      <vt:lpstr>Compute Engine - Disks</vt:lpstr>
      <vt:lpstr>Add a persistent disk to your VM</vt:lpstr>
      <vt:lpstr>Compute Engine - Images</vt:lpstr>
      <vt:lpstr>Compute Engine - Images</vt:lpstr>
      <vt:lpstr>Compute Engine - Snapshot</vt:lpstr>
      <vt:lpstr>Compute Engine - Snapshot</vt:lpstr>
      <vt:lpstr>Restore from a snapshot </vt:lpstr>
      <vt:lpstr>Compute Engine - Start up scripts</vt:lpstr>
      <vt:lpstr>Compute Engine - Start up scripts</vt:lpstr>
      <vt:lpstr>Passing a Linux startup script </vt:lpstr>
      <vt:lpstr>Compute Engine - preemptible instance</vt:lpstr>
      <vt:lpstr>Compute Engine - Instance templates</vt:lpstr>
      <vt:lpstr>Compute Engine - Instance templates</vt:lpstr>
      <vt:lpstr>Compute Engine - Instance groups</vt:lpstr>
      <vt:lpstr>Managed instance groups (MIGs)</vt:lpstr>
      <vt:lpstr>Managed instance groups (MIGs)</vt:lpstr>
      <vt:lpstr>Unmanaged Instance Groups</vt:lpstr>
      <vt:lpstr>Create a MIG with VMs in multiple zones in a region</vt:lpstr>
      <vt:lpstr>Unmanaged Instance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119</cp:revision>
  <dcterms:created xsi:type="dcterms:W3CDTF">2022-06-25T06:26:15Z</dcterms:created>
  <dcterms:modified xsi:type="dcterms:W3CDTF">2022-07-24T06:38:02Z</dcterms:modified>
</cp:coreProperties>
</file>