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9" r:id="rId23"/>
    <p:sldId id="280" r:id="rId24"/>
    <p:sldId id="267" r:id="rId25"/>
    <p:sldId id="289" r:id="rId26"/>
    <p:sldId id="282" r:id="rId27"/>
    <p:sldId id="283" r:id="rId28"/>
    <p:sldId id="284" r:id="rId29"/>
    <p:sldId id="290" r:id="rId30"/>
    <p:sldId id="285" r:id="rId31"/>
    <p:sldId id="286" r:id="rId32"/>
    <p:sldId id="291" r:id="rId33"/>
    <p:sldId id="281" r:id="rId34"/>
    <p:sldId id="287" r:id="rId35"/>
    <p:sldId id="292" r:id="rId36"/>
    <p:sldId id="295" r:id="rId37"/>
    <p:sldId id="293" r:id="rId38"/>
    <p:sldId id="296" r:id="rId39"/>
    <p:sldId id="294"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23-07-2022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23-07-2022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23-07-2022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23-07-2022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23-07-2022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23-07-2022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23-07-2022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23-07-2022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23-07-2022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23-07-2022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23-07-2022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23-07-2022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iracle2cloud/gcp/blob/main/VPC%20Peering%20C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racle2cloud/gcp/blob/main/GCP-Shared-VPC.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racle2cloud/gcp/blob/main/GCP%20IAM%20Roles.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loud.google.com/compute/docs/disks/add-persistent-dis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pic>
        <p:nvPicPr>
          <p:cNvPr id="6" name="Content Placeholder 5">
            <a:extLst>
              <a:ext uri="{FF2B5EF4-FFF2-40B4-BE49-F238E27FC236}">
                <a16:creationId xmlns:a16="http://schemas.microsoft.com/office/drawing/2014/main" id="{D8EFF6C8-AF4F-49AB-85D2-7E5829D089DA}"/>
              </a:ext>
            </a:extLst>
          </p:cNvPr>
          <p:cNvPicPr>
            <a:picLocks noGrp="1" noChangeAspect="1"/>
          </p:cNvPicPr>
          <p:nvPr>
            <p:ph idx="1"/>
          </p:nvPr>
        </p:nvPicPr>
        <p:blipFill>
          <a:blip r:embed="rId2"/>
          <a:stretch>
            <a:fillRect/>
          </a:stretch>
        </p:blipFill>
        <p:spPr>
          <a:xfrm>
            <a:off x="899047" y="914400"/>
            <a:ext cx="10365330"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090750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Each VPC network consists of one or more useful IP range partitions called </a:t>
            </a:r>
            <a:r>
              <a:rPr lang="en-US" b="1" i="1" dirty="0">
                <a:solidFill>
                  <a:srgbClr val="000000"/>
                </a:solidFill>
                <a:effectLst/>
                <a:latin typeface="Noto Sans JP"/>
              </a:rPr>
              <a:t>subnets </a:t>
            </a:r>
            <a:r>
              <a:rPr lang="en-US" b="0" i="0" dirty="0">
                <a:solidFill>
                  <a:srgbClr val="000000"/>
                </a:solidFill>
                <a:effectLst/>
                <a:latin typeface="Noto Sans JP"/>
              </a:rPr>
              <a:t>and each subnet is associated with a region. VPC networks do not have any IP address ranges associated with them, IP ranges are defined for the subnets. Subnets are regional resources. Each subnet defines a range of IP addresses.</a:t>
            </a:r>
          </a:p>
          <a:p>
            <a:pPr algn="l"/>
            <a:r>
              <a:rPr lang="en-US" b="0" i="1" dirty="0">
                <a:solidFill>
                  <a:srgbClr val="000000"/>
                </a:solidFill>
                <a:effectLst/>
                <a:latin typeface="Noto Sans JP"/>
              </a:rPr>
              <a:t>Please Note:</a:t>
            </a:r>
            <a:r>
              <a:rPr lang="en-US" b="0" i="0" dirty="0">
                <a:solidFill>
                  <a:srgbClr val="000000"/>
                </a:solidFill>
                <a:effectLst/>
                <a:latin typeface="Noto Sans JP"/>
              </a:rPr>
              <a:t> The terms subnet and subnetwork are synonymous. They are used interchangeably in the Google Cloud Console, </a:t>
            </a:r>
            <a:r>
              <a:rPr lang="en-US" b="0" i="0" dirty="0" err="1">
                <a:solidFill>
                  <a:srgbClr val="000000"/>
                </a:solidFill>
                <a:effectLst/>
                <a:latin typeface="Noto Sans JP"/>
              </a:rPr>
              <a:t>gcloud</a:t>
            </a:r>
            <a:r>
              <a:rPr lang="en-US" b="0" i="0" dirty="0">
                <a:solidFill>
                  <a:srgbClr val="000000"/>
                </a:solidFill>
                <a:effectLst/>
                <a:latin typeface="Noto Sans JP"/>
              </a:rPr>
              <a:t> commands, and API documentation. However, a subnet is not the same thing as a VPC network. They both represent different types of objects in Google Cloud.</a:t>
            </a:r>
          </a:p>
          <a:p>
            <a:pPr algn="l"/>
            <a:r>
              <a:rPr lang="en-US" b="0" i="0" dirty="0">
                <a:solidFill>
                  <a:srgbClr val="000000"/>
                </a:solidFill>
                <a:effectLst/>
                <a:latin typeface="Noto Sans JP"/>
              </a:rPr>
              <a:t>When a subnet is created, its primary IP address range must be defined. Optionally secondary IP address ranges can also be added to a subnet, which is only used by alias IP ranges. Each primary or secondary IP range for subnets in the VPC network needs to be a unique valid CIDR block.</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2BBCA4F-DEB8-481F-A154-83911F069720}"/>
              </a:ext>
            </a:extLst>
          </p:cNvPr>
          <p:cNvPicPr>
            <a:picLocks noChangeAspect="1"/>
          </p:cNvPicPr>
          <p:nvPr/>
        </p:nvPicPr>
        <p:blipFill>
          <a:blip r:embed="rId4"/>
          <a:stretch>
            <a:fillRect/>
          </a:stretch>
        </p:blipFill>
        <p:spPr>
          <a:xfrm>
            <a:off x="2043112" y="2495550"/>
            <a:ext cx="7915275" cy="3581400"/>
          </a:xfrm>
          <a:prstGeom prst="rect">
            <a:avLst/>
          </a:prstGeom>
        </p:spPr>
      </p:pic>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In this diagram, you can see the default VPC network spanning multiple regions and zones, and subnets within various parts of the network servicing VMs. All of these subnets can natively route to each other, and as long as the firewalls permit it, VMs can reach one another within this VPC.</a:t>
            </a:r>
          </a:p>
          <a:p>
            <a:pPr algn="l"/>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26BCAC7B-256F-49A0-B820-0EFCD3CE389E}"/>
              </a:ext>
            </a:extLst>
          </p:cNvPr>
          <p:cNvPicPr>
            <a:picLocks noChangeAspect="1"/>
          </p:cNvPicPr>
          <p:nvPr/>
        </p:nvPicPr>
        <p:blipFill>
          <a:blip r:embed="rId2"/>
          <a:stretch>
            <a:fillRect/>
          </a:stretch>
        </p:blipFill>
        <p:spPr>
          <a:xfrm>
            <a:off x="1414462" y="2524125"/>
            <a:ext cx="9334500" cy="4267200"/>
          </a:xfrm>
          <a:prstGeom prst="rect">
            <a:avLst/>
          </a:prstGeom>
        </p:spPr>
      </p:pic>
    </p:spTree>
    <p:extLst>
      <p:ext uri="{BB962C8B-B14F-4D97-AF65-F5344CB8AC3E}">
        <p14:creationId xmlns:p14="http://schemas.microsoft.com/office/powerpoint/2010/main" val="19558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Firewall rules apply to both outgoing (egress) and incoming (ingress) traffic in the network. They manage traffic even if it is entirely within the network, including communication among VM instances.</a:t>
            </a:r>
          </a:p>
          <a:p>
            <a:pPr algn="l"/>
            <a:r>
              <a:rPr lang="en-US" b="0" i="0" dirty="0">
                <a:solidFill>
                  <a:srgbClr val="000000"/>
                </a:solidFill>
                <a:effectLst/>
                <a:latin typeface="Noto Sans JP"/>
              </a:rPr>
              <a:t>Virtual Private Cloud firewall rules apply to a given project and network. They allow users to control which packets are allowed to travel to which destinations. Every VPC network has two implied firewall rules that block all incoming connections and allow all outgoing connections.</a:t>
            </a:r>
          </a:p>
          <a:p>
            <a:pPr algn="l"/>
            <a:r>
              <a:rPr lang="en-US" b="0" i="0" dirty="0">
                <a:solidFill>
                  <a:srgbClr val="000000"/>
                </a:solidFill>
                <a:effectLst/>
                <a:latin typeface="Noto Sans JP"/>
              </a:rPr>
              <a:t>When you create a VPC firewall rule, a VPC network is specified along with a set of components that define what the rule does. The components enable you to target certain types of traffic, based on the traffic’s protocol, destination ports, sources, and destinations.</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VPC Network Peering enables you to peer VPC networks so that workloads in different VPC networks can communicate in private space. Traffic stays within Google’s network and doesn’t traverse the public internet.</a:t>
            </a:r>
          </a:p>
          <a:p>
            <a:pPr marL="0" indent="0">
              <a:buNone/>
            </a:pPr>
            <a:endParaRPr lang="en-US" sz="3200" b="1" dirty="0"/>
          </a:p>
          <a:p>
            <a:pPr marL="0" indent="0">
              <a:buNone/>
            </a:pPr>
            <a:r>
              <a:rPr lang="en-US" sz="3200" b="1" dirty="0"/>
              <a:t>VPC Network Peering </a:t>
            </a:r>
            <a:r>
              <a:rPr lang="en-US" sz="3200" dirty="0"/>
              <a:t>is useful for:</a:t>
            </a:r>
          </a:p>
          <a:p>
            <a:r>
              <a:rPr lang="en-US" sz="3200" dirty="0"/>
              <a:t>SaaS (Software-as-a-Service) ecosystems in GCP. You can make services available privately across different VPC networks within and across organizations.</a:t>
            </a:r>
          </a:p>
          <a:p>
            <a:r>
              <a:rPr lang="en-US" sz="3200" dirty="0"/>
              <a:t>Organizations with several network administrative domains can peer with each other.</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VPC Network Peering </a:t>
            </a:r>
            <a:r>
              <a:rPr lang="en-US" sz="3200" dirty="0"/>
              <a:t>provides following </a:t>
            </a:r>
            <a:r>
              <a:rPr lang="en-US" sz="3200" b="1" dirty="0"/>
              <a:t>advantages</a:t>
            </a:r>
            <a:r>
              <a:rPr lang="en-US" sz="3200" dirty="0"/>
              <a:t> over using external IP addresses or VPNs to connect networks, including:</a:t>
            </a:r>
          </a:p>
          <a:p>
            <a:r>
              <a:rPr lang="en-US" sz="3200" b="1" dirty="0"/>
              <a:t>Network Latency </a:t>
            </a:r>
            <a:r>
              <a:rPr lang="en-US" sz="3200" dirty="0"/>
              <a:t>– connectivity uses only internal addresses and provides lower latency than connectivity that uses external addresses</a:t>
            </a:r>
          </a:p>
          <a:p>
            <a:r>
              <a:rPr lang="en-US" sz="3200" b="1" dirty="0"/>
              <a:t>Network Security </a:t>
            </a:r>
            <a:r>
              <a:rPr lang="en-US" sz="3200" dirty="0"/>
              <a:t>– service owners do not need to have their services exposed to the public Internet and deal with its associated risks.</a:t>
            </a:r>
          </a:p>
          <a:p>
            <a:r>
              <a:rPr lang="en-US" sz="3200" b="1" dirty="0"/>
              <a:t>Network Cost </a:t>
            </a:r>
            <a:r>
              <a:rPr lang="en-US" sz="3200" dirty="0"/>
              <a:t>– GCP charges egress bandwidth or outbound traffic for networks using external IPs to communicate even if the traffic is within the same zone. However, for peered networks as they use internal IPs to communicate and save on those egress costs.</a:t>
            </a:r>
          </a:p>
          <a:p>
            <a:endParaRPr lang="en-US" sz="3200" dirty="0"/>
          </a:p>
          <a:p>
            <a:pPr marL="0" indent="0">
              <a:buNone/>
            </a:pPr>
            <a:r>
              <a:rPr lang="en-US" sz="3200" dirty="0"/>
              <a:t>Refer CLI commands for creating VPC peering here - </a:t>
            </a:r>
            <a:r>
              <a:rPr lang="en-US" sz="3200" dirty="0">
                <a:hlinkClick r:id="rId2"/>
              </a:rPr>
              <a:t>https://github.com/miracle2cloud/gcp/blob/main/VPC%20Peering%20CLI</a:t>
            </a:r>
            <a:endParaRPr lang="en-US"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64380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Shared VPC </a:t>
            </a:r>
            <a:r>
              <a:rPr lang="en-US" sz="3200" dirty="0"/>
              <a:t>allows an organization to connect resources from multiple projects to a common VPC network to communicate with each other securely and efficiently using internal IPs from that network.</a:t>
            </a:r>
          </a:p>
          <a:p>
            <a:pPr marL="0" indent="0">
              <a:buNone/>
            </a:pPr>
            <a:r>
              <a:rPr lang="en-US" sz="3200" dirty="0"/>
              <a:t>Allows you to</a:t>
            </a:r>
          </a:p>
          <a:p>
            <a:r>
              <a:rPr lang="en-US" sz="3200" dirty="0"/>
              <a:t>implement a security best practice of least privilege for network administration, auditing, and access control.</a:t>
            </a:r>
          </a:p>
          <a:p>
            <a:r>
              <a:rPr lang="en-US" sz="3200" dirty="0"/>
              <a:t>apply and enforce consistent access control policies at the network level for multiple service projects in the organization while delegating administrative responsibilities</a:t>
            </a:r>
          </a:p>
          <a:p>
            <a:r>
              <a:rPr lang="en-US" sz="3200" dirty="0"/>
              <a:t>use service projects to separate budgeting or internal cost centers.</a:t>
            </a:r>
            <a:endParaRPr lang="en-IN" sz="3200" dirty="0"/>
          </a:p>
          <a:p>
            <a:pPr marL="0" indent="0">
              <a:buNone/>
            </a:pPr>
            <a:endParaRPr lang="en-IN" sz="3200" b="1" dirty="0"/>
          </a:p>
          <a:p>
            <a:pPr marL="0" indent="0">
              <a:buNone/>
            </a:pPr>
            <a:r>
              <a:rPr lang="en-IN" sz="3200" b="1" dirty="0"/>
              <a:t>This document describes on how to set up shared VPC. </a:t>
            </a:r>
            <a:r>
              <a:rPr lang="en-IN" sz="3200" b="1" dirty="0">
                <a:hlinkClick r:id="rId2"/>
              </a:rPr>
              <a:t>https://github.com/miracle2cloud/gcp/blob/main/GCP-Shared-VPC.docx</a:t>
            </a:r>
            <a:endParaRPr lang="en-IN" sz="3200" b="1"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IAM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800" b="1" dirty="0"/>
              <a:t>Identify and Access Management </a:t>
            </a:r>
            <a:r>
              <a:rPr lang="en-US" sz="2800" dirty="0"/>
              <a:t>– IAM provides administrators the ability to manage cloud resources centrally by controlling who can take what action on specific resources.</a:t>
            </a:r>
          </a:p>
          <a:p>
            <a:pPr marL="0" indent="0">
              <a:buNone/>
            </a:pPr>
            <a:r>
              <a:rPr lang="en-US" sz="2800" dirty="0"/>
              <a:t>Understand how IAM works and how rules apply esp. the hierarchy from Organization -&gt; Folder -&gt; Project -&gt; Resources</a:t>
            </a:r>
          </a:p>
          <a:p>
            <a:pPr marL="0" indent="0">
              <a:buNone/>
            </a:pPr>
            <a:endParaRPr lang="en-IN" sz="2800" dirty="0"/>
          </a:p>
          <a:p>
            <a:pPr marL="0" indent="0">
              <a:buNone/>
            </a:pPr>
            <a:r>
              <a:rPr lang="en-IN" sz="2800" dirty="0"/>
              <a:t>Know more about IAM from here.</a:t>
            </a:r>
          </a:p>
          <a:p>
            <a:pPr marL="0" indent="0">
              <a:buNone/>
            </a:pPr>
            <a:r>
              <a:rPr lang="en-IN" sz="2800" dirty="0">
                <a:hlinkClick r:id="rId2"/>
              </a:rPr>
              <a:t>https://github.com/miracle2cloud/gcp/blob/main/GCP%20IAM%20Roles.docx</a:t>
            </a:r>
            <a:endParaRPr lang="en-IN"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IAP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l"/>
            <a:r>
              <a:rPr lang="en-US" b="1" i="0" dirty="0">
                <a:solidFill>
                  <a:srgbClr val="292929"/>
                </a:solidFill>
                <a:effectLst/>
                <a:latin typeface="sohne"/>
              </a:rPr>
              <a:t>Setup IAP</a:t>
            </a:r>
          </a:p>
          <a:p>
            <a:pPr lvl="1"/>
            <a:r>
              <a:rPr lang="en-US" sz="2600" b="0" i="0" dirty="0">
                <a:solidFill>
                  <a:srgbClr val="292929"/>
                </a:solidFill>
                <a:effectLst/>
                <a:latin typeface="charter"/>
              </a:rPr>
              <a:t>In the Cloud Console, go to the “Security &gt; Identity-Aware Proxy” page.</a:t>
            </a:r>
          </a:p>
          <a:p>
            <a:pPr lvl="1"/>
            <a:r>
              <a:rPr lang="en-US" sz="2600" b="0" i="0" dirty="0">
                <a:solidFill>
                  <a:srgbClr val="292929"/>
                </a:solidFill>
                <a:effectLst/>
                <a:latin typeface="charter"/>
              </a:rPr>
              <a:t>Configure ‘OAuth consent screen’.</a:t>
            </a:r>
          </a:p>
          <a:p>
            <a:pPr lvl="1"/>
            <a:r>
              <a:rPr lang="en-US" sz="2600" b="0" i="0" dirty="0">
                <a:solidFill>
                  <a:srgbClr val="292929"/>
                </a:solidFill>
                <a:effectLst/>
                <a:latin typeface="charter"/>
              </a:rPr>
              <a:t>Set ‘User Type’ as Internal.</a:t>
            </a:r>
          </a:p>
          <a:p>
            <a:pPr lvl="1"/>
            <a:r>
              <a:rPr lang="en-US" sz="2600" b="0" i="0" dirty="0">
                <a:solidFill>
                  <a:srgbClr val="292929"/>
                </a:solidFill>
                <a:effectLst/>
                <a:latin typeface="charter"/>
              </a:rPr>
              <a:t>Enter Support email and Application name.</a:t>
            </a:r>
          </a:p>
          <a:p>
            <a:pPr lvl="1"/>
            <a:r>
              <a:rPr lang="en-US" sz="2600" b="0" i="0" dirty="0">
                <a:solidFill>
                  <a:srgbClr val="292929"/>
                </a:solidFill>
                <a:effectLst/>
                <a:latin typeface="charter"/>
              </a:rPr>
              <a:t>Click Save.</a:t>
            </a:r>
          </a:p>
          <a:p>
            <a:pPr algn="l"/>
            <a:r>
              <a:rPr lang="en-US" b="1" i="0" dirty="0">
                <a:solidFill>
                  <a:srgbClr val="292929"/>
                </a:solidFill>
                <a:effectLst/>
                <a:latin typeface="sohne"/>
              </a:rPr>
              <a:t>Setting up IAP access</a:t>
            </a:r>
          </a:p>
          <a:p>
            <a:pPr lvl="1"/>
            <a:r>
              <a:rPr lang="en-US" sz="2600" b="0" i="0" dirty="0">
                <a:solidFill>
                  <a:srgbClr val="292929"/>
                </a:solidFill>
                <a:effectLst/>
                <a:latin typeface="charter"/>
              </a:rPr>
              <a:t>On the Identity-Aware Proxy page, under HTTPS Resources.</a:t>
            </a:r>
          </a:p>
          <a:p>
            <a:pPr lvl="1"/>
            <a:r>
              <a:rPr lang="en-US" sz="2600" b="0" i="0" dirty="0">
                <a:solidFill>
                  <a:srgbClr val="292929"/>
                </a:solidFill>
                <a:effectLst/>
                <a:latin typeface="charter"/>
              </a:rPr>
              <a:t>Select the resource by checking the box to its left. On the right side panel, click Add Member.</a:t>
            </a:r>
          </a:p>
          <a:p>
            <a:pPr lvl="1"/>
            <a:r>
              <a:rPr lang="en-US" sz="2600" b="0" i="0" dirty="0">
                <a:solidFill>
                  <a:srgbClr val="292929"/>
                </a:solidFill>
                <a:effectLst/>
                <a:latin typeface="charter"/>
              </a:rPr>
              <a:t>In the Add members dialog, add the email addresses of groups or individuals to whom you want to grant the ‘IAP-secured Web App User’ role for the project.</a:t>
            </a:r>
          </a:p>
          <a:p>
            <a:pPr lvl="1"/>
            <a:r>
              <a:rPr lang="en-US" sz="2600" b="0" i="0" dirty="0">
                <a:solidFill>
                  <a:srgbClr val="292929"/>
                </a:solidFill>
                <a:effectLst/>
                <a:latin typeface="charter"/>
              </a:rPr>
              <a:t>Turning on IAP for app, with toggle slider.</a:t>
            </a:r>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41344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a:t>
            </a:r>
            <a:r>
              <a:rPr lang="en-US" b="1" dirty="0" err="1">
                <a:solidFill>
                  <a:srgbClr val="C00000"/>
                </a:solidFill>
              </a:rPr>
              <a:t>ompute</a:t>
            </a:r>
            <a:r>
              <a:rPr lang="en-US" b="1" dirty="0">
                <a:solidFill>
                  <a:srgbClr val="C00000"/>
                </a:solidFill>
              </a:rPr>
              <a:t> Engine - Disks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Compute Engine offers several types of storage options for your instances. Each of the following storage options has unique price and performance characteristics:</a:t>
            </a:r>
          </a:p>
          <a:p>
            <a:pPr lvl="1"/>
            <a:r>
              <a:rPr lang="en-US" sz="3200" b="1" i="0" dirty="0">
                <a:solidFill>
                  <a:srgbClr val="292929"/>
                </a:solidFill>
                <a:effectLst/>
              </a:rPr>
              <a:t>Zonal persistent disk: </a:t>
            </a:r>
            <a:r>
              <a:rPr lang="en-US" sz="3200" i="0" dirty="0">
                <a:solidFill>
                  <a:srgbClr val="292929"/>
                </a:solidFill>
                <a:effectLst/>
              </a:rPr>
              <a:t>Efficient, reliable block storage.</a:t>
            </a:r>
          </a:p>
          <a:p>
            <a:pPr lvl="1"/>
            <a:r>
              <a:rPr lang="en-US" sz="3200" b="1" i="0" dirty="0">
                <a:solidFill>
                  <a:srgbClr val="292929"/>
                </a:solidFill>
                <a:effectLst/>
              </a:rPr>
              <a:t>Regional persistent disk: </a:t>
            </a:r>
            <a:r>
              <a:rPr lang="en-US" sz="3200" i="0" dirty="0">
                <a:solidFill>
                  <a:srgbClr val="292929"/>
                </a:solidFill>
                <a:effectLst/>
              </a:rPr>
              <a:t>Regional block storage replicated in two zones.</a:t>
            </a:r>
          </a:p>
          <a:p>
            <a:pPr lvl="1"/>
            <a:r>
              <a:rPr lang="en-US" sz="3200" b="1" i="0" dirty="0">
                <a:solidFill>
                  <a:srgbClr val="292929"/>
                </a:solidFill>
                <a:effectLst/>
              </a:rPr>
              <a:t>Local SSD: </a:t>
            </a:r>
            <a:r>
              <a:rPr lang="en-US" sz="3200" i="0" dirty="0">
                <a:solidFill>
                  <a:srgbClr val="292929"/>
                </a:solidFill>
                <a:effectLst/>
              </a:rPr>
              <a:t>High performance, transient, local block storage.</a:t>
            </a:r>
          </a:p>
          <a:p>
            <a:pPr lvl="1"/>
            <a:r>
              <a:rPr lang="en-US" sz="3200" b="1" i="0" dirty="0">
                <a:solidFill>
                  <a:srgbClr val="292929"/>
                </a:solidFill>
                <a:effectLst/>
              </a:rPr>
              <a:t>Cloud Storage buckets: </a:t>
            </a:r>
            <a:r>
              <a:rPr lang="en-US" sz="3200" i="0" dirty="0">
                <a:solidFill>
                  <a:srgbClr val="292929"/>
                </a:solidFill>
                <a:effectLst/>
              </a:rPr>
              <a:t>Affordable object storage.</a:t>
            </a:r>
          </a:p>
          <a:p>
            <a:pPr lvl="1"/>
            <a:r>
              <a:rPr lang="en-US" sz="3200" b="1" i="0" dirty="0" err="1">
                <a:solidFill>
                  <a:srgbClr val="292929"/>
                </a:solidFill>
                <a:effectLst/>
              </a:rPr>
              <a:t>Filestore</a:t>
            </a:r>
            <a:r>
              <a:rPr lang="en-US" sz="3200" b="1" i="0" dirty="0">
                <a:solidFill>
                  <a:srgbClr val="292929"/>
                </a:solidFill>
                <a:effectLst/>
              </a:rPr>
              <a:t>:</a:t>
            </a:r>
            <a:r>
              <a:rPr lang="en-US" sz="3200" i="0" dirty="0">
                <a:solidFill>
                  <a:srgbClr val="292929"/>
                </a:solidFill>
                <a:effectLst/>
              </a:rPr>
              <a:t> High performance file storage for Google Cloud users.</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762982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Add a persistent disk to your VM</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10000"/>
          </a:bodyPr>
          <a:lstStyle/>
          <a:p>
            <a:pPr algn="l"/>
            <a:r>
              <a:rPr lang="en-US" i="0" dirty="0">
                <a:solidFill>
                  <a:srgbClr val="292929"/>
                </a:solidFill>
                <a:effectLst/>
              </a:rPr>
              <a:t>You can either create a blank persistent disk, or create a disk from a data source. You can use a persistent disk as a boot disk for a virtual machine (VM) instance, or as a data disk that you attach to a VM</a:t>
            </a:r>
          </a:p>
          <a:p>
            <a:pPr marL="457200" lvl="1" indent="0">
              <a:buNone/>
            </a:pPr>
            <a:r>
              <a:rPr lang="en-US" sz="2800" b="1" i="0" dirty="0">
                <a:solidFill>
                  <a:srgbClr val="292929"/>
                </a:solidFill>
                <a:effectLst/>
              </a:rPr>
              <a:t>Steps to increase size:</a:t>
            </a:r>
          </a:p>
          <a:p>
            <a:pPr lvl="1"/>
            <a:r>
              <a:rPr lang="en-US" sz="2800" b="1" i="0" dirty="0">
                <a:solidFill>
                  <a:srgbClr val="292929"/>
                </a:solidFill>
                <a:effectLst/>
              </a:rPr>
              <a:t>increase boot disk</a:t>
            </a:r>
          </a:p>
          <a:p>
            <a:pPr lvl="1"/>
            <a:r>
              <a:rPr lang="en-US" sz="2800" b="1" i="0" dirty="0" err="1">
                <a:solidFill>
                  <a:srgbClr val="292929"/>
                </a:solidFill>
                <a:effectLst/>
              </a:rPr>
              <a:t>sudo</a:t>
            </a:r>
            <a:r>
              <a:rPr lang="en-US" sz="2800" b="1" i="0" dirty="0">
                <a:solidFill>
                  <a:srgbClr val="292929"/>
                </a:solidFill>
                <a:effectLst/>
              </a:rPr>
              <a:t> apt update -y</a:t>
            </a:r>
          </a:p>
          <a:p>
            <a:pPr lvl="1"/>
            <a:r>
              <a:rPr lang="en-US" sz="2800" b="1" i="0" dirty="0" err="1">
                <a:solidFill>
                  <a:srgbClr val="292929"/>
                </a:solidFill>
                <a:effectLst/>
              </a:rPr>
              <a:t>sudo</a:t>
            </a:r>
            <a:r>
              <a:rPr lang="en-US" sz="2800" b="1" i="0" dirty="0">
                <a:solidFill>
                  <a:srgbClr val="292929"/>
                </a:solidFill>
                <a:effectLst/>
              </a:rPr>
              <a:t> apt install cloud-guest-utils -y</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growpart</a:t>
            </a:r>
            <a:r>
              <a:rPr lang="en-US" sz="2800" b="1" i="0" dirty="0">
                <a:solidFill>
                  <a:srgbClr val="292929"/>
                </a:solidFill>
                <a:effectLst/>
              </a:rPr>
              <a:t> /dev/sda1</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resize2fs /dev/sda1</a:t>
            </a:r>
          </a:p>
          <a:p>
            <a:pPr lvl="1"/>
            <a:r>
              <a:rPr lang="en-US" sz="2800" b="1" i="0" dirty="0">
                <a:solidFill>
                  <a:srgbClr val="292929"/>
                </a:solidFill>
                <a:effectLst/>
              </a:rPr>
              <a:t>df –h (data will populate)</a:t>
            </a:r>
          </a:p>
          <a:p>
            <a:pPr marL="0" indent="0">
              <a:buNone/>
            </a:pPr>
            <a:r>
              <a:rPr lang="en-IN" sz="3600" i="0" dirty="0">
                <a:solidFill>
                  <a:srgbClr val="292929"/>
                </a:solidFill>
                <a:effectLst/>
              </a:rPr>
              <a:t>Refer: </a:t>
            </a:r>
            <a:r>
              <a:rPr lang="en-IN" sz="3600" i="0" dirty="0">
                <a:solidFill>
                  <a:srgbClr val="292929"/>
                </a:solidFill>
                <a:effectLst/>
                <a:hlinkClick r:id="rId2"/>
              </a:rPr>
              <a:t>https://cloud.google.com/compute/docs/disks/add-persistent-disk</a:t>
            </a:r>
            <a:endParaRPr lang="en-IN" sz="3600" i="0" dirty="0">
              <a:solidFill>
                <a:srgbClr val="292929"/>
              </a:solidFill>
              <a:effectLst/>
            </a:endParaRPr>
          </a:p>
          <a:p>
            <a:pPr marL="0" indent="0">
              <a:buNone/>
            </a:pPr>
            <a:endParaRPr lang="en-US" sz="3200" i="0" dirty="0">
              <a:solidFill>
                <a:srgbClr val="292929"/>
              </a:solidFill>
              <a:effectLst/>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2037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343348" y="141675"/>
            <a:ext cx="10458001" cy="887026"/>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sz="half" idx="1"/>
          </p:nvPr>
        </p:nvSpPr>
        <p:spPr>
          <a:xfrm>
            <a:off x="533399" y="1028701"/>
            <a:ext cx="7896225" cy="5148262"/>
          </a:xfrm>
        </p:spPr>
        <p:txBody>
          <a:bodyPr>
            <a:normAutofit/>
          </a:bodyPr>
          <a:lstStyle/>
          <a:p>
            <a:pPr marL="0" indent="0" algn="l">
              <a:buNone/>
            </a:pPr>
            <a:r>
              <a:rPr lang="en-US" i="0" dirty="0">
                <a:solidFill>
                  <a:srgbClr val="292929"/>
                </a:solidFill>
                <a:effectLst/>
              </a:rPr>
              <a:t>Use operating system images to create boot disks for your instances. You can use one of the following image types:</a:t>
            </a:r>
          </a:p>
          <a:p>
            <a:pPr algn="l"/>
            <a:r>
              <a:rPr lang="en-US" b="1" i="0" dirty="0">
                <a:solidFill>
                  <a:srgbClr val="292929"/>
                </a:solidFill>
                <a:effectLst/>
              </a:rPr>
              <a:t>Public images </a:t>
            </a:r>
            <a:r>
              <a:rPr lang="en-US" i="0" dirty="0">
                <a:solidFill>
                  <a:srgbClr val="292929"/>
                </a:solidFill>
                <a:effectLst/>
              </a:rPr>
              <a:t>are provided and maintained by Google, open source communities, and third-party vendors. By default, all Google Cloud projects have access to these images and can use them to create instances.</a:t>
            </a:r>
          </a:p>
          <a:p>
            <a:pPr algn="l"/>
            <a:r>
              <a:rPr lang="en-US" b="1" i="0" dirty="0">
                <a:solidFill>
                  <a:srgbClr val="292929"/>
                </a:solidFill>
                <a:effectLst/>
              </a:rPr>
              <a:t>Custom images </a:t>
            </a:r>
            <a:r>
              <a:rPr lang="en-US" i="0" dirty="0">
                <a:solidFill>
                  <a:srgbClr val="292929"/>
                </a:solidFill>
                <a:effectLst/>
              </a:rPr>
              <a:t>are available only to your Cloud project. You can create a custom image from boot disks and other images. Then, use the custom image to create an instance.</a:t>
            </a:r>
            <a:endParaRPr lang="en-IN" sz="3200" dirty="0"/>
          </a:p>
        </p:txBody>
      </p:sp>
      <p:pic>
        <p:nvPicPr>
          <p:cNvPr id="8" name="Content Placeholder 7">
            <a:extLst>
              <a:ext uri="{FF2B5EF4-FFF2-40B4-BE49-F238E27FC236}">
                <a16:creationId xmlns:a16="http://schemas.microsoft.com/office/drawing/2014/main" id="{D9A735E6-0DD5-48AA-A1CC-D4F63169119D}"/>
              </a:ext>
            </a:extLst>
          </p:cNvPr>
          <p:cNvPicPr>
            <a:picLocks noGrp="1" noChangeAspect="1"/>
          </p:cNvPicPr>
          <p:nvPr>
            <p:ph sz="half" idx="2"/>
          </p:nvPr>
        </p:nvPicPr>
        <p:blipFill>
          <a:blip r:embed="rId2"/>
          <a:stretch>
            <a:fillRect/>
          </a:stretch>
        </p:blipFill>
        <p:spPr>
          <a:xfrm>
            <a:off x="9254550" y="1579008"/>
            <a:ext cx="1807724" cy="4351338"/>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08C5819-C16C-4C17-B127-FE829272F151}"/>
              </a:ext>
            </a:extLst>
          </p:cNvPr>
          <p:cNvSpPr txBox="1"/>
          <p:nvPr/>
        </p:nvSpPr>
        <p:spPr>
          <a:xfrm>
            <a:off x="8810625" y="1028701"/>
            <a:ext cx="2847976" cy="369332"/>
          </a:xfrm>
          <a:prstGeom prst="rect">
            <a:avLst/>
          </a:prstGeom>
          <a:noFill/>
        </p:spPr>
        <p:txBody>
          <a:bodyPr wrap="square" rtlCol="0">
            <a:spAutoFit/>
          </a:bodyPr>
          <a:lstStyle/>
          <a:p>
            <a:r>
              <a:rPr lang="en-IN" b="1" dirty="0"/>
              <a:t>Available Public Images</a:t>
            </a:r>
            <a:endParaRPr lang="en-US" b="1" dirty="0"/>
          </a:p>
        </p:txBody>
      </p:sp>
    </p:spTree>
    <p:extLst>
      <p:ext uri="{BB962C8B-B14F-4D97-AF65-F5344CB8AC3E}">
        <p14:creationId xmlns:p14="http://schemas.microsoft.com/office/powerpoint/2010/main" val="154031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You can create </a:t>
            </a:r>
            <a:r>
              <a:rPr lang="en-US" b="1" i="0" dirty="0">
                <a:solidFill>
                  <a:srgbClr val="292929"/>
                </a:solidFill>
                <a:effectLst/>
              </a:rPr>
              <a:t>Custom </a:t>
            </a:r>
            <a:r>
              <a:rPr lang="en-US" b="1" dirty="0">
                <a:solidFill>
                  <a:srgbClr val="292929"/>
                </a:solidFill>
              </a:rPr>
              <a:t>I</a:t>
            </a:r>
            <a:r>
              <a:rPr lang="en-US" b="1" i="0" dirty="0">
                <a:solidFill>
                  <a:srgbClr val="292929"/>
                </a:solidFill>
                <a:effectLst/>
              </a:rPr>
              <a:t>mages </a:t>
            </a:r>
            <a:r>
              <a:rPr lang="en-US" i="0" dirty="0">
                <a:solidFill>
                  <a:srgbClr val="292929"/>
                </a:solidFill>
                <a:effectLst/>
              </a:rPr>
              <a:t>from source disks, images, snapshots, or images stored in Cloud Storage and use these images to create virtual machine (VM) instances. Custom images are ideal for situations where you have created and modified a persistent boot disk or specific image to a certain state and need to save that state for creating VMs.</a:t>
            </a:r>
          </a:p>
          <a:p>
            <a:pPr marL="0" indent="0" algn="l">
              <a:buNone/>
            </a:pPr>
            <a:r>
              <a:rPr lang="en-US" sz="3200" b="1" dirty="0"/>
              <a:t>Create the image</a:t>
            </a:r>
          </a:p>
          <a:p>
            <a:pPr marL="457200" lvl="1" indent="0">
              <a:buNone/>
            </a:pPr>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3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Snapshot</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You can create </a:t>
            </a:r>
            <a:r>
              <a:rPr lang="en-US" b="1" i="0" dirty="0">
                <a:solidFill>
                  <a:srgbClr val="292929"/>
                </a:solidFill>
                <a:effectLst/>
              </a:rPr>
              <a:t>Custom </a:t>
            </a:r>
            <a:r>
              <a:rPr lang="en-US" b="1" dirty="0">
                <a:solidFill>
                  <a:srgbClr val="292929"/>
                </a:solidFill>
              </a:rPr>
              <a:t>I</a:t>
            </a:r>
            <a:r>
              <a:rPr lang="en-US" b="1" i="0" dirty="0">
                <a:solidFill>
                  <a:srgbClr val="292929"/>
                </a:solidFill>
                <a:effectLst/>
              </a:rPr>
              <a:t>mages </a:t>
            </a:r>
            <a:r>
              <a:rPr lang="en-US" i="0" dirty="0">
                <a:solidFill>
                  <a:srgbClr val="292929"/>
                </a:solidFill>
                <a:effectLst/>
              </a:rPr>
              <a:t>from source disks, images, snapshots, or images stored in Cloud Storage and use these images to create virtual machine (VM) instances. Custom images are ideal for situations where you have created and modified a persistent boot disk or specific image to a certain state and need to save that state for creating VMs.</a:t>
            </a:r>
          </a:p>
          <a:p>
            <a:pPr marL="0" indent="0" algn="l">
              <a:buNone/>
            </a:pPr>
            <a:r>
              <a:rPr lang="en-US" sz="3200" b="1" dirty="0"/>
              <a:t>Create the image</a:t>
            </a:r>
          </a:p>
          <a:p>
            <a:pPr lvl="1"/>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93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7690</TotalTime>
  <Words>3608</Words>
  <Application>Microsoft Office PowerPoint</Application>
  <PresentationFormat>Widescreen</PresentationFormat>
  <Paragraphs>304</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Calibri Light</vt:lpstr>
      <vt:lpstr>charter</vt:lpstr>
      <vt:lpstr>Footlight MT Light</vt:lpstr>
      <vt:lpstr>inherit</vt:lpstr>
      <vt:lpstr>Noto Sans JP</vt:lpstr>
      <vt:lpstr>Open Sans</vt:lpstr>
      <vt:lpstr>Raleway</vt:lpstr>
      <vt:lpstr>Roboto</vt:lpstr>
      <vt:lpstr>sohne</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Shell</vt:lpstr>
      <vt:lpstr>Virtual Private Cloud (VPC)  </vt:lpstr>
      <vt:lpstr>Virtual Private Cloud (VPC)  </vt:lpstr>
      <vt:lpstr>VPC network overview</vt:lpstr>
      <vt:lpstr>VPC Subnet</vt:lpstr>
      <vt:lpstr>VPC Subnet</vt:lpstr>
      <vt:lpstr>VPC Network</vt:lpstr>
      <vt:lpstr>Firewall</vt:lpstr>
      <vt:lpstr>VPC Peering</vt:lpstr>
      <vt:lpstr>VPC Peering</vt:lpstr>
      <vt:lpstr>Shared VPC</vt:lpstr>
      <vt:lpstr>IAM Roles</vt:lpstr>
      <vt:lpstr>IAP Roles</vt:lpstr>
      <vt:lpstr>Compute Engine - Disks</vt:lpstr>
      <vt:lpstr>Add a persistent disk to your VM</vt:lpstr>
      <vt:lpstr>Compute Engine - Images</vt:lpstr>
      <vt:lpstr>Compute Engine - Images</vt:lpstr>
      <vt:lpstr>Compute Engine - Snapshot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92</cp:revision>
  <dcterms:created xsi:type="dcterms:W3CDTF">2022-06-25T06:26:15Z</dcterms:created>
  <dcterms:modified xsi:type="dcterms:W3CDTF">2022-07-23T10:38:36Z</dcterms:modified>
</cp:coreProperties>
</file>