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9" r:id="rId23"/>
    <p:sldId id="280" r:id="rId24"/>
    <p:sldId id="267" r:id="rId25"/>
    <p:sldId id="289" r:id="rId26"/>
    <p:sldId id="282" r:id="rId27"/>
    <p:sldId id="283" r:id="rId28"/>
    <p:sldId id="284" r:id="rId29"/>
    <p:sldId id="290" r:id="rId30"/>
    <p:sldId id="285" r:id="rId31"/>
    <p:sldId id="286" r:id="rId32"/>
    <p:sldId id="291" r:id="rId33"/>
    <p:sldId id="281"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07-07-2022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07-07-2022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07-07-2022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07-07-2022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07-07-2022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07-07-2022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07-07-2022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07-07-2022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07-07-2022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07-07-2022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07-07-2022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07-07-2022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07-07-2022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iracle2cloud/gcp/blob/main/VPC%20Peering%20C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racle2cloud/gcp/blob/main/GCP-Shared-VPC.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racle2cloud/gcp/blob/main/GCP%20IAM%20Roles.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pic>
        <p:nvPicPr>
          <p:cNvPr id="6" name="Content Placeholder 5">
            <a:extLst>
              <a:ext uri="{FF2B5EF4-FFF2-40B4-BE49-F238E27FC236}">
                <a16:creationId xmlns:a16="http://schemas.microsoft.com/office/drawing/2014/main" id="{D8EFF6C8-AF4F-49AB-85D2-7E5829D089DA}"/>
              </a:ext>
            </a:extLst>
          </p:cNvPr>
          <p:cNvPicPr>
            <a:picLocks noGrp="1" noChangeAspect="1"/>
          </p:cNvPicPr>
          <p:nvPr>
            <p:ph idx="1"/>
          </p:nvPr>
        </p:nvPicPr>
        <p:blipFill>
          <a:blip r:embed="rId2"/>
          <a:stretch>
            <a:fillRect/>
          </a:stretch>
        </p:blipFill>
        <p:spPr>
          <a:xfrm>
            <a:off x="899047" y="914400"/>
            <a:ext cx="10365330"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090750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Each VPC network consists of one or more useful IP range partitions called </a:t>
            </a:r>
            <a:r>
              <a:rPr lang="en-US" b="1" i="1" dirty="0">
                <a:solidFill>
                  <a:srgbClr val="000000"/>
                </a:solidFill>
                <a:effectLst/>
                <a:latin typeface="Noto Sans JP"/>
              </a:rPr>
              <a:t>subnets </a:t>
            </a:r>
            <a:r>
              <a:rPr lang="en-US" b="0" i="0" dirty="0">
                <a:solidFill>
                  <a:srgbClr val="000000"/>
                </a:solidFill>
                <a:effectLst/>
                <a:latin typeface="Noto Sans JP"/>
              </a:rPr>
              <a:t>and each subnet is associated with a region. VPC networks do not have any IP address ranges associated with them, IP ranges are defined for the subnets. Subnets are regional resources. Each subnet defines a range of IP addresses.</a:t>
            </a:r>
          </a:p>
          <a:p>
            <a:pPr algn="l"/>
            <a:r>
              <a:rPr lang="en-US" b="0" i="1" dirty="0">
                <a:solidFill>
                  <a:srgbClr val="000000"/>
                </a:solidFill>
                <a:effectLst/>
                <a:latin typeface="Noto Sans JP"/>
              </a:rPr>
              <a:t>Please Note:</a:t>
            </a:r>
            <a:r>
              <a:rPr lang="en-US" b="0" i="0" dirty="0">
                <a:solidFill>
                  <a:srgbClr val="000000"/>
                </a:solidFill>
                <a:effectLst/>
                <a:latin typeface="Noto Sans JP"/>
              </a:rPr>
              <a:t> The terms subnet and subnetwork are synonymous. They are used interchangeably in the Google Cloud Console, </a:t>
            </a:r>
            <a:r>
              <a:rPr lang="en-US" b="0" i="0" dirty="0" err="1">
                <a:solidFill>
                  <a:srgbClr val="000000"/>
                </a:solidFill>
                <a:effectLst/>
                <a:latin typeface="Noto Sans JP"/>
              </a:rPr>
              <a:t>gcloud</a:t>
            </a:r>
            <a:r>
              <a:rPr lang="en-US" b="0" i="0" dirty="0">
                <a:solidFill>
                  <a:srgbClr val="000000"/>
                </a:solidFill>
                <a:effectLst/>
                <a:latin typeface="Noto Sans JP"/>
              </a:rPr>
              <a:t> commands, and API documentation. However, a subnet is not the same thing as a VPC network. They both represent different types of objects in Google Cloud.</a:t>
            </a:r>
          </a:p>
          <a:p>
            <a:pPr algn="l"/>
            <a:r>
              <a:rPr lang="en-US" b="0" i="0" dirty="0">
                <a:solidFill>
                  <a:srgbClr val="000000"/>
                </a:solidFill>
                <a:effectLst/>
                <a:latin typeface="Noto Sans JP"/>
              </a:rPr>
              <a:t>When a subnet is created, its primary IP address range must be defined. Optionally secondary IP address ranges can also be added to a subnet, which is only used by alias IP ranges. Each primary or secondary IP range for subnets in the VPC network needs to be a unique valid CIDR block.</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2BBCA4F-DEB8-481F-A154-83911F069720}"/>
              </a:ext>
            </a:extLst>
          </p:cNvPr>
          <p:cNvPicPr>
            <a:picLocks noChangeAspect="1"/>
          </p:cNvPicPr>
          <p:nvPr/>
        </p:nvPicPr>
        <p:blipFill>
          <a:blip r:embed="rId4"/>
          <a:stretch>
            <a:fillRect/>
          </a:stretch>
        </p:blipFill>
        <p:spPr>
          <a:xfrm>
            <a:off x="2043112" y="2495550"/>
            <a:ext cx="7915275" cy="3581400"/>
          </a:xfrm>
          <a:prstGeom prst="rect">
            <a:avLst/>
          </a:prstGeom>
        </p:spPr>
      </p:pic>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In this diagram, you can see the default VPC network spanning multiple regions and zones, and subnets within various parts of the network servicing VMs. All of these subnets can natively route to each other, and as long as the firewalls permit it, VMs can reach one another within this VPC.</a:t>
            </a:r>
          </a:p>
          <a:p>
            <a:pPr algn="l"/>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26BCAC7B-256F-49A0-B820-0EFCD3CE389E}"/>
              </a:ext>
            </a:extLst>
          </p:cNvPr>
          <p:cNvPicPr>
            <a:picLocks noChangeAspect="1"/>
          </p:cNvPicPr>
          <p:nvPr/>
        </p:nvPicPr>
        <p:blipFill>
          <a:blip r:embed="rId2"/>
          <a:stretch>
            <a:fillRect/>
          </a:stretch>
        </p:blipFill>
        <p:spPr>
          <a:xfrm>
            <a:off x="1414462" y="2524125"/>
            <a:ext cx="9334500" cy="4267200"/>
          </a:xfrm>
          <a:prstGeom prst="rect">
            <a:avLst/>
          </a:prstGeom>
        </p:spPr>
      </p:pic>
    </p:spTree>
    <p:extLst>
      <p:ext uri="{BB962C8B-B14F-4D97-AF65-F5344CB8AC3E}">
        <p14:creationId xmlns:p14="http://schemas.microsoft.com/office/powerpoint/2010/main" val="19558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Firewall rules apply to both outgoing (egress) and incoming (ingress) traffic in the network. They manage traffic even if it is entirely within the network, including communication among VM instances.</a:t>
            </a:r>
          </a:p>
          <a:p>
            <a:pPr algn="l"/>
            <a:r>
              <a:rPr lang="en-US" b="0" i="0" dirty="0">
                <a:solidFill>
                  <a:srgbClr val="000000"/>
                </a:solidFill>
                <a:effectLst/>
                <a:latin typeface="Noto Sans JP"/>
              </a:rPr>
              <a:t>Virtual Private Cloud firewall rules apply to a given project and network. They allow users to control which packets are allowed to travel to which destinations. Every VPC network has two implied firewall rules that block all incoming connections and allow all outgoing connections.</a:t>
            </a:r>
          </a:p>
          <a:p>
            <a:pPr algn="l"/>
            <a:r>
              <a:rPr lang="en-US" b="0" i="0" dirty="0">
                <a:solidFill>
                  <a:srgbClr val="000000"/>
                </a:solidFill>
                <a:effectLst/>
                <a:latin typeface="Noto Sans JP"/>
              </a:rPr>
              <a:t>When you create a VPC firewall rule, a VPC network is specified along with a set of components that define what the rule does. The components enable you to target certain types of traffic, based on the traffic’s protocol, destination ports, sources, and destinations.</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VPC Network Peering enables you to peer VPC networks so that workloads in different VPC networks can communicate in private space. Traffic stays within Google’s network and doesn’t traverse the public internet.</a:t>
            </a:r>
          </a:p>
          <a:p>
            <a:pPr marL="0" indent="0">
              <a:buNone/>
            </a:pPr>
            <a:endParaRPr lang="en-US" sz="3200" b="1" dirty="0"/>
          </a:p>
          <a:p>
            <a:pPr marL="0" indent="0">
              <a:buNone/>
            </a:pPr>
            <a:r>
              <a:rPr lang="en-US" sz="3200" b="1" dirty="0"/>
              <a:t>VPC Network Peering </a:t>
            </a:r>
            <a:r>
              <a:rPr lang="en-US" sz="3200" dirty="0"/>
              <a:t>is useful for:</a:t>
            </a:r>
          </a:p>
          <a:p>
            <a:r>
              <a:rPr lang="en-US" sz="3200" dirty="0"/>
              <a:t>SaaS (Software-as-a-Service) ecosystems in GCP. You can make services available privately across different VPC networks within and across organizations.</a:t>
            </a:r>
          </a:p>
          <a:p>
            <a:r>
              <a:rPr lang="en-US" sz="3200" dirty="0"/>
              <a:t>Organizations with several network administrative domains can peer with each other.</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VPC Network Peering </a:t>
            </a:r>
            <a:r>
              <a:rPr lang="en-US" sz="3200" dirty="0"/>
              <a:t>provides following </a:t>
            </a:r>
            <a:r>
              <a:rPr lang="en-US" sz="3200" b="1" dirty="0"/>
              <a:t>advantages</a:t>
            </a:r>
            <a:r>
              <a:rPr lang="en-US" sz="3200" dirty="0"/>
              <a:t> over using external IP addresses or VPNs to connect networks, including:</a:t>
            </a:r>
          </a:p>
          <a:p>
            <a:r>
              <a:rPr lang="en-US" sz="3200" b="1" dirty="0"/>
              <a:t>Network Latency </a:t>
            </a:r>
            <a:r>
              <a:rPr lang="en-US" sz="3200" dirty="0"/>
              <a:t>– connectivity uses only internal addresses and provides lower latency than connectivity that uses external addresses</a:t>
            </a:r>
          </a:p>
          <a:p>
            <a:r>
              <a:rPr lang="en-US" sz="3200" b="1" dirty="0"/>
              <a:t>Network Security </a:t>
            </a:r>
            <a:r>
              <a:rPr lang="en-US" sz="3200" dirty="0"/>
              <a:t>– service owners do not need to have their services exposed to the public Internet and deal with its associated risks.</a:t>
            </a:r>
          </a:p>
          <a:p>
            <a:r>
              <a:rPr lang="en-US" sz="3200" b="1" dirty="0"/>
              <a:t>Network Cost </a:t>
            </a:r>
            <a:r>
              <a:rPr lang="en-US" sz="3200" dirty="0"/>
              <a:t>– GCP charges egress bandwidth or outbound traffic for networks using external IPs to communicate even if the traffic is within the same zone. However, for peered networks as they use internal IPs to communicate and save on those egress costs.</a:t>
            </a:r>
          </a:p>
          <a:p>
            <a:endParaRPr lang="en-US" sz="3200" dirty="0"/>
          </a:p>
          <a:p>
            <a:pPr marL="0" indent="0">
              <a:buNone/>
            </a:pPr>
            <a:r>
              <a:rPr lang="en-US" sz="3200" dirty="0"/>
              <a:t>Refer CLI commands for creating VPC peering here - </a:t>
            </a:r>
            <a:r>
              <a:rPr lang="en-US" sz="3200" dirty="0">
                <a:hlinkClick r:id="rId2"/>
              </a:rPr>
              <a:t>https://github.com/miracle2cloud/gcp/blob/main/VPC%20Peering%20CLI</a:t>
            </a:r>
            <a:endParaRPr lang="en-US"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64380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This document describes on how to set up shared VPC. </a:t>
            </a:r>
            <a:r>
              <a:rPr lang="en-IN" sz="3200" b="1" dirty="0">
                <a:hlinkClick r:id="rId2"/>
              </a:rPr>
              <a:t>https://github.com/miracle2cloud/gcp/blob/main/GCP-Shared-VPC.docx</a:t>
            </a:r>
            <a:endParaRPr lang="en-IN" sz="3200" b="1"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IAM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2800" dirty="0"/>
              <a:t>Know more about IAM from here.</a:t>
            </a:r>
          </a:p>
          <a:p>
            <a:pPr marL="0" indent="0">
              <a:buNone/>
            </a:pPr>
            <a:r>
              <a:rPr lang="en-IN" sz="2800" dirty="0">
                <a:hlinkClick r:id="rId2"/>
              </a:rPr>
              <a:t>https://github.com/miracle2cloud/gcp/blob/main/GCP%20IAM%20Roles.docx</a:t>
            </a:r>
            <a:endParaRPr lang="en-IN"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7465</TotalTime>
  <Words>2810</Words>
  <Application>Microsoft Office PowerPoint</Application>
  <PresentationFormat>Widescreen</PresentationFormat>
  <Paragraphs>235</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Footlight MT Light</vt:lpstr>
      <vt:lpstr>inherit</vt:lpstr>
      <vt:lpstr>Noto Sans JP</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Shell</vt:lpstr>
      <vt:lpstr>Virtual Private Cloud (VPC)  </vt:lpstr>
      <vt:lpstr>Virtual Private Cloud (VPC)  </vt:lpstr>
      <vt:lpstr>VPC network overview</vt:lpstr>
      <vt:lpstr>VPC Subnet</vt:lpstr>
      <vt:lpstr>VPC Subnet</vt:lpstr>
      <vt:lpstr>VPC Network</vt:lpstr>
      <vt:lpstr>Firewall</vt:lpstr>
      <vt:lpstr>VPC Peering</vt:lpstr>
      <vt:lpstr>VPC Peering</vt:lpstr>
      <vt:lpstr>Shared VPC</vt:lpstr>
      <vt:lpstr>IAM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75</cp:revision>
  <dcterms:created xsi:type="dcterms:W3CDTF">2022-06-25T06:26:15Z</dcterms:created>
  <dcterms:modified xsi:type="dcterms:W3CDTF">2022-07-07T16:11:39Z</dcterms:modified>
</cp:coreProperties>
</file>