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</p:sldIdLst>
  <p:sldSz cx="9144000" cy="5143500" type="screen16x9"/>
  <p:notesSz cx="9144000" cy="5143500"/>
  <p:embeddedFontLst>
    <p:embeddedFont>
      <p:font typeface="PRBAHA+ArialMT" panose="020B0604020202020204"/>
      <p:regular r:id="rId3"/>
    </p:embeddedFont>
    <p:embeddedFont>
      <p:font typeface="WOWCLF+OpenSans-Regular" panose="020B0604020202020204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6371" autoAdjust="0"/>
  </p:normalViewPr>
  <p:slideViewPr>
    <p:cSldViewPr>
      <p:cViewPr varScale="1">
        <p:scale>
          <a:sx n="89" d="100"/>
          <a:sy n="89" d="100"/>
        </p:scale>
        <p:origin x="498" y="90"/>
      </p:cViewPr>
      <p:guideLst>
        <p:guide orient="horz" pos="3168"/>
        <p:guide pos="2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IRACLE%20NYSE%20TASK%201%20SUMMARY%20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Biotechnology</a:t>
            </a:r>
            <a:r>
              <a:rPr lang="en-US" baseline="0"/>
              <a:t> Vs Pharmaceuticals</a:t>
            </a:r>
          </a:p>
          <a:p>
            <a:pPr>
              <a:defRPr/>
            </a:pPr>
            <a:r>
              <a:rPr lang="en-US" baseline="0"/>
              <a:t>(2015 Comparison by Gross Margin)</a:t>
            </a:r>
            <a:endParaRPr lang="en-US"/>
          </a:p>
        </c:rich>
      </c:tx>
      <c:layout>
        <c:manualLayout>
          <c:xMode val="edge"/>
          <c:yMode val="edge"/>
          <c:x val="0.15440443754490896"/>
          <c:y val="1.08695621164093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'TASK 1 SUMMARY STATISTICS'!$A$2</c:f>
              <c:strCache>
                <c:ptCount val="1"/>
                <c:pt idx="0">
                  <c:v>Biotechnology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'TASK 1 SUMMARY STATISTICS'!$F$1:$I$1</c:f>
              <c:strCache>
                <c:ptCount val="4"/>
                <c:pt idx="0">
                  <c:v>Mean</c:v>
                </c:pt>
                <c:pt idx="1">
                  <c:v>Standard Deviation</c:v>
                </c:pt>
                <c:pt idx="2">
                  <c:v>Median</c:v>
                </c:pt>
                <c:pt idx="3">
                  <c:v>Range</c:v>
                </c:pt>
              </c:strCache>
            </c:strRef>
          </c:cat>
          <c:val>
            <c:numRef>
              <c:f>'TASK 1 SUMMARY STATISTICS'!$F$2:$I$2</c:f>
              <c:numCache>
                <c:formatCode>0.000</c:formatCode>
                <c:ptCount val="4"/>
                <c:pt idx="0" formatCode="_-* #,##0.000_-;\-* #,##0.000_-;_-* &quot;-&quot;??_-;_-@_-">
                  <c:v>0.48544285736675957</c:v>
                </c:pt>
                <c:pt idx="1">
                  <c:v>0.24274285717368069</c:v>
                </c:pt>
                <c:pt idx="2">
                  <c:v>0.44123814132172023</c:v>
                </c:pt>
                <c:pt idx="3" formatCode="0.00">
                  <c:v>0.14974756048114712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BA-4869-BC3E-FC04612D0165}"/>
            </c:ext>
          </c:extLst>
        </c:ser>
        <c:ser>
          <c:idx val="1"/>
          <c:order val="1"/>
          <c:tx>
            <c:strRef>
              <c:f>'TASK 1 SUMMARY STATISTICS'!$A$3</c:f>
              <c:strCache>
                <c:ptCount val="1"/>
                <c:pt idx="0">
                  <c:v>Pharmaceuticals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'TASK 1 SUMMARY STATISTICS'!$F$1:$I$1</c:f>
              <c:strCache>
                <c:ptCount val="4"/>
                <c:pt idx="0">
                  <c:v>Mean</c:v>
                </c:pt>
                <c:pt idx="1">
                  <c:v>Standard Deviation</c:v>
                </c:pt>
                <c:pt idx="2">
                  <c:v>Median</c:v>
                </c:pt>
                <c:pt idx="3">
                  <c:v>Range</c:v>
                </c:pt>
              </c:strCache>
            </c:strRef>
          </c:cat>
          <c:val>
            <c:numRef>
              <c:f>'TASK 1 SUMMARY STATISTICS'!$F$3:$I$3</c:f>
              <c:numCache>
                <c:formatCode>0.000</c:formatCode>
                <c:ptCount val="4"/>
                <c:pt idx="0" formatCode="_-* #,##0.000_-;\-* #,##0.000_-;_-* &quot;-&quot;??_-;_-@_-">
                  <c:v>0.48412075526628945</c:v>
                </c:pt>
                <c:pt idx="1">
                  <c:v>0.24071316182256422</c:v>
                </c:pt>
                <c:pt idx="2">
                  <c:v>0.43767221772921633</c:v>
                </c:pt>
                <c:pt idx="3" formatCode="0.00">
                  <c:v>0.35601342434885896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BA-4869-BC3E-FC04612D01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332229735"/>
        <c:axId val="332230391"/>
      </c:barChart>
      <c:catAx>
        <c:axId val="3322297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SUMMARY</a:t>
                </a:r>
                <a:r>
                  <a:rPr lang="en-US" baseline="0"/>
                  <a:t> STATISTICS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230391"/>
        <c:crosses val="autoZero"/>
        <c:auto val="1"/>
        <c:lblAlgn val="ctr"/>
        <c:lblOffset val="100"/>
        <c:noMultiLvlLbl val="0"/>
      </c:catAx>
      <c:valAx>
        <c:axId val="3322303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GROSS</a:t>
                </a:r>
                <a:r>
                  <a:rPr lang="en-US" baseline="0"/>
                  <a:t> MARGIN 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* #,##0.000_-;\-* #,##0.000_-;_-* &quot;-&quot;??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22973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27014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69925" y="144781"/>
            <a:ext cx="1191766" cy="458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13"/>
              </a:lnSpc>
              <a:spcBef>
                <a:spcPts val="0"/>
              </a:spcBef>
              <a:spcAft>
                <a:spcPts val="0"/>
              </a:spcAft>
            </a:pPr>
            <a:endParaRPr sz="2800" dirty="0">
              <a:solidFill>
                <a:srgbClr val="FFFFFF"/>
              </a:solidFill>
              <a:latin typeface="WOWCLF+OpenSans-Regular"/>
              <a:cs typeface="WOWCLF+OpenSans-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3925" y="1484821"/>
            <a:ext cx="1284833" cy="229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06"/>
              </a:lnSpc>
              <a:spcBef>
                <a:spcPts val="0"/>
              </a:spcBef>
              <a:spcAft>
                <a:spcPts val="0"/>
              </a:spcAft>
            </a:pPr>
            <a:endParaRPr sz="1400" dirty="0">
              <a:solidFill>
                <a:srgbClr val="595959"/>
              </a:solidFill>
              <a:latin typeface="WOWCLF+OpenSans-Regular"/>
              <a:cs typeface="WOWCLF+OpenSans-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645" y="2859705"/>
            <a:ext cx="431007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RBAHA+ArialMT"/>
                <a:cs typeface="PRBAHA+ArialMT"/>
              </a:rPr>
              <a:t>&lt;visualization or summary statistics used for finding&gt;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5977" y="866572"/>
            <a:ext cx="4788023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From the accompanying visuals, it is shown that Biotechnology earned higher with a mean gross margin of 0.485 although with a little difference (</a:t>
            </a:r>
            <a:r>
              <a:rPr lang="en-US" sz="1600" dirty="0" err="1" smtClean="0"/>
              <a:t>i.e</a:t>
            </a:r>
            <a:r>
              <a:rPr lang="en-US" sz="1600" dirty="0" smtClean="0"/>
              <a:t> pharmaceuticals with 0.484</a:t>
            </a:r>
            <a:r>
              <a:rPr lang="en-US" sz="1600" dirty="0" smtClean="0"/>
              <a:t>) showing that although closely run </a:t>
            </a:r>
            <a:r>
              <a:rPr lang="en-US" sz="1600" dirty="0" err="1" smtClean="0"/>
              <a:t>BioTechnological</a:t>
            </a:r>
            <a:r>
              <a:rPr lang="en-US" sz="1600" dirty="0" smtClean="0"/>
              <a:t> companies are more financially stable.</a:t>
            </a:r>
            <a:endParaRPr lang="en-US" sz="1600" dirty="0" smtClean="0"/>
          </a:p>
          <a:p>
            <a:r>
              <a:rPr lang="en-US" sz="1600" dirty="0" smtClean="0"/>
              <a:t>Also in comparing the standard deviation of the gross margin of both subsectors, </a:t>
            </a:r>
            <a:r>
              <a:rPr lang="en-US" sz="1600" dirty="0" err="1" smtClean="0"/>
              <a:t>BioTechnology</a:t>
            </a:r>
            <a:r>
              <a:rPr lang="en-US" sz="1600" dirty="0" smtClean="0"/>
              <a:t> companies still had a higher gross margin of 0.243 while Pharmaceuticals earned 0.241</a:t>
            </a:r>
            <a:r>
              <a:rPr lang="en-US" sz="1600" dirty="0" smtClean="0"/>
              <a:t>.</a:t>
            </a:r>
            <a:r>
              <a:rPr lang="en-US" sz="1600" dirty="0"/>
              <a:t> </a:t>
            </a:r>
            <a:r>
              <a:rPr lang="en-US" sz="1600" dirty="0" smtClean="0"/>
              <a:t>this means more variability in the </a:t>
            </a:r>
            <a:r>
              <a:rPr lang="en-US" sz="1600" dirty="0" err="1" smtClean="0"/>
              <a:t>BioTechnological</a:t>
            </a:r>
            <a:r>
              <a:rPr lang="en-US" sz="1600" dirty="0" smtClean="0"/>
              <a:t> industry compared to Pharmaceutical.</a:t>
            </a:r>
          </a:p>
          <a:p>
            <a:r>
              <a:rPr lang="en-US" sz="1600" dirty="0" smtClean="0"/>
              <a:t>Pharmaceutical industry had more variability in the gross margin as the range is significantly wider. However, using median, it was seen that 50% of </a:t>
            </a:r>
            <a:r>
              <a:rPr lang="en-US" sz="1600" dirty="0" err="1" smtClean="0"/>
              <a:t>BioTechnological</a:t>
            </a:r>
            <a:r>
              <a:rPr lang="en-US" sz="1600" dirty="0" smtClean="0"/>
              <a:t> companies had higher gross margin than their pharmaceutical counterparts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4506" y="82444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did </a:t>
            </a:r>
            <a:r>
              <a:rPr lang="en-US" dirty="0" err="1" smtClean="0">
                <a:solidFill>
                  <a:schemeClr val="bg1"/>
                </a:solidFill>
              </a:rPr>
              <a:t>BioTechnological</a:t>
            </a:r>
            <a:r>
              <a:rPr lang="en-US" dirty="0" smtClean="0">
                <a:solidFill>
                  <a:schemeClr val="bg1"/>
                </a:solidFill>
              </a:rPr>
              <a:t> Companies compare with Pharmaceutical Companies in the Health Sector in the Year 2015 using Gross Margin?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359493"/>
              </p:ext>
            </p:extLst>
          </p:nvPr>
        </p:nvGraphicFramePr>
        <p:xfrm>
          <a:off x="-27013" y="866572"/>
          <a:ext cx="4382990" cy="4276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164</Words>
  <Application>Microsoft Office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PRBAHA+ArialMT</vt:lpstr>
      <vt:lpstr>WOWCLF+OpenSans-Regular</vt:lpstr>
      <vt:lpstr>Calibri</vt:lpstr>
      <vt:lpstr>Theme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sejda</dc:creator>
  <cp:lastModifiedBy>Daniellight</cp:lastModifiedBy>
  <cp:revision>16</cp:revision>
  <dcterms:modified xsi:type="dcterms:W3CDTF">2022-12-31T02:13:58Z</dcterms:modified>
</cp:coreProperties>
</file>