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8" r:id="rId3"/>
    <p:sldId id="257" r:id="rId4"/>
    <p:sldId id="260" r:id="rId5"/>
    <p:sldId id="262" r:id="rId6"/>
    <p:sldId id="264" r:id="rId7"/>
    <p:sldId id="261" r:id="rId8"/>
    <p:sldId id="265" r:id="rId9"/>
    <p:sldId id="266" r:id="rId10"/>
    <p:sldId id="27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1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8" autoAdjust="0"/>
    <p:restoredTop sz="94787"/>
  </p:normalViewPr>
  <p:slideViewPr>
    <p:cSldViewPr snapToGrid="0" snapToObjects="1">
      <p:cViewPr varScale="1">
        <p:scale>
          <a:sx n="137" d="100"/>
          <a:sy n="137" d="100"/>
        </p:scale>
        <p:origin x="132" y="6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D201DA-95C4-AD47-B102-389777227850}" type="datetimeFigureOut">
              <a:rPr lang="en-US" smtClean="0"/>
              <a:t>11/4/2021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4826A-EFA3-AB41-AC37-9D4251322AEA}" type="slidenum">
              <a:rPr lang="en-US" smtClean="0"/>
              <a:t>‹#›</a:t>
            </a:fld>
            <a:endParaRPr lang="en-US"/>
          </a:p>
        </p:txBody>
      </p:sp>
    </p:spTree>
    <p:extLst>
      <p:ext uri="{BB962C8B-B14F-4D97-AF65-F5344CB8AC3E}">
        <p14:creationId xmlns:p14="http://schemas.microsoft.com/office/powerpoint/2010/main" val="902520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B4826A-EFA3-AB41-AC37-9D4251322AEA}" type="slidenum">
              <a:rPr lang="en-US" smtClean="0"/>
              <a:t>2</a:t>
            </a:fld>
            <a:endParaRPr lang="en-US"/>
          </a:p>
        </p:txBody>
      </p:sp>
    </p:spTree>
    <p:extLst>
      <p:ext uri="{BB962C8B-B14F-4D97-AF65-F5344CB8AC3E}">
        <p14:creationId xmlns:p14="http://schemas.microsoft.com/office/powerpoint/2010/main" val="1484112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B4826A-EFA3-AB41-AC37-9D4251322AEA}" type="slidenum">
              <a:rPr lang="en-US" smtClean="0"/>
              <a:t>3</a:t>
            </a:fld>
            <a:endParaRPr lang="en-US"/>
          </a:p>
        </p:txBody>
      </p:sp>
    </p:spTree>
    <p:extLst>
      <p:ext uri="{BB962C8B-B14F-4D97-AF65-F5344CB8AC3E}">
        <p14:creationId xmlns:p14="http://schemas.microsoft.com/office/powerpoint/2010/main" val="4266252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B4826A-EFA3-AB41-AC37-9D4251322AEA}" type="slidenum">
              <a:rPr lang="en-US" smtClean="0"/>
              <a:t>4</a:t>
            </a:fld>
            <a:endParaRPr lang="en-US"/>
          </a:p>
        </p:txBody>
      </p:sp>
    </p:spTree>
    <p:extLst>
      <p:ext uri="{BB962C8B-B14F-4D97-AF65-F5344CB8AC3E}">
        <p14:creationId xmlns:p14="http://schemas.microsoft.com/office/powerpoint/2010/main" val="1938519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B4826A-EFA3-AB41-AC37-9D4251322AEA}" type="slidenum">
              <a:rPr lang="en-US" smtClean="0"/>
              <a:t>15</a:t>
            </a:fld>
            <a:endParaRPr lang="en-US"/>
          </a:p>
        </p:txBody>
      </p:sp>
    </p:spTree>
    <p:extLst>
      <p:ext uri="{BB962C8B-B14F-4D97-AF65-F5344CB8AC3E}">
        <p14:creationId xmlns:p14="http://schemas.microsoft.com/office/powerpoint/2010/main" val="4224762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05A0D-FA8B-D541-885D-E83EB07A69A8}"/>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C3FC0685-E2DB-7449-9ED1-3D571020B2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DB2A7A3-D609-8140-B91D-4887A0312535}"/>
              </a:ext>
            </a:extLst>
          </p:cNvPr>
          <p:cNvSpPr>
            <a:spLocks noGrp="1"/>
          </p:cNvSpPr>
          <p:nvPr>
            <p:ph type="dt" sz="half" idx="10"/>
          </p:nvPr>
        </p:nvSpPr>
        <p:spPr/>
        <p:txBody>
          <a:bodyPr/>
          <a:lstStyle/>
          <a:p>
            <a:fld id="{DE016FBE-F546-1A47-B8E5-1361F3BA1840}" type="datetimeFigureOut">
              <a:rPr lang="en-US" smtClean="0"/>
              <a:t>11/4/2021</a:t>
            </a:fld>
            <a:endParaRPr lang="en-US"/>
          </a:p>
        </p:txBody>
      </p:sp>
      <p:sp>
        <p:nvSpPr>
          <p:cNvPr id="5" name="Footer Placeholder 4">
            <a:extLst>
              <a:ext uri="{FF2B5EF4-FFF2-40B4-BE49-F238E27FC236}">
                <a16:creationId xmlns:a16="http://schemas.microsoft.com/office/drawing/2014/main" id="{7DE38446-64E2-644B-81E2-7B7E58BBD2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40544D-DF1B-7F41-B3F9-3A27CC53E920}"/>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295595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3699-266C-0B42-A0CD-805B7DABDE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E59D24-89B9-AF46-AD9B-48477BA00F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762413-924F-1247-99C6-6A7D8A97871F}"/>
              </a:ext>
            </a:extLst>
          </p:cNvPr>
          <p:cNvSpPr>
            <a:spLocks noGrp="1"/>
          </p:cNvSpPr>
          <p:nvPr>
            <p:ph type="dt" sz="half" idx="10"/>
          </p:nvPr>
        </p:nvSpPr>
        <p:spPr/>
        <p:txBody>
          <a:bodyPr/>
          <a:lstStyle/>
          <a:p>
            <a:fld id="{DE016FBE-F546-1A47-B8E5-1361F3BA1840}" type="datetimeFigureOut">
              <a:rPr lang="en-US" smtClean="0"/>
              <a:t>11/4/2021</a:t>
            </a:fld>
            <a:endParaRPr lang="en-US"/>
          </a:p>
        </p:txBody>
      </p:sp>
      <p:sp>
        <p:nvSpPr>
          <p:cNvPr id="5" name="Footer Placeholder 4">
            <a:extLst>
              <a:ext uri="{FF2B5EF4-FFF2-40B4-BE49-F238E27FC236}">
                <a16:creationId xmlns:a16="http://schemas.microsoft.com/office/drawing/2014/main" id="{B57CA27D-2DFF-2747-AC80-B3FE46578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720CC8-43B3-4F4C-BE5F-CD46308ADE72}"/>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609021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98E46C-FD0E-684F-9F32-50386C10C1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924961-208A-2342-9C0B-E86EE21F79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AD48F0-D6D4-1A49-946A-66821E9B005A}"/>
              </a:ext>
            </a:extLst>
          </p:cNvPr>
          <p:cNvSpPr>
            <a:spLocks noGrp="1"/>
          </p:cNvSpPr>
          <p:nvPr>
            <p:ph type="dt" sz="half" idx="10"/>
          </p:nvPr>
        </p:nvSpPr>
        <p:spPr/>
        <p:txBody>
          <a:bodyPr/>
          <a:lstStyle/>
          <a:p>
            <a:fld id="{DE016FBE-F546-1A47-B8E5-1361F3BA1840}" type="datetimeFigureOut">
              <a:rPr lang="en-US" smtClean="0"/>
              <a:t>11/4/2021</a:t>
            </a:fld>
            <a:endParaRPr lang="en-US"/>
          </a:p>
        </p:txBody>
      </p:sp>
      <p:sp>
        <p:nvSpPr>
          <p:cNvPr id="5" name="Footer Placeholder 4">
            <a:extLst>
              <a:ext uri="{FF2B5EF4-FFF2-40B4-BE49-F238E27FC236}">
                <a16:creationId xmlns:a16="http://schemas.microsoft.com/office/drawing/2014/main" id="{68CA2888-D87C-7940-9B34-9809C3626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EF4C15-D2E2-F446-A9EE-F5C53B9288A1}"/>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4194654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A0D62-0AD3-8D4E-A0E2-C2F541EB79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1683CD-5062-BF4D-B1AA-8838E8AEBAFC}"/>
              </a:ext>
            </a:extLst>
          </p:cNvPr>
          <p:cNvSpPr>
            <a:spLocks noGrp="1"/>
          </p:cNvSpPr>
          <p:nvPr>
            <p:ph idx="1"/>
          </p:nvPr>
        </p:nvSpPr>
        <p:spPr/>
        <p:txBody>
          <a:bodyPr/>
          <a:lstStyle>
            <a:lvl1pPr>
              <a:defRPr baseline="0">
                <a:latin typeface="Inter" panose="020B0502030000000004" pitchFamily="34" charset="0"/>
              </a:defRPr>
            </a:lvl1pPr>
            <a:lvl2pPr>
              <a:defRPr baseline="0">
                <a:latin typeface="Inter" panose="020B0502030000000004" pitchFamily="34" charset="0"/>
              </a:defRPr>
            </a:lvl2pPr>
            <a:lvl3pPr>
              <a:defRPr baseline="0">
                <a:latin typeface="Inter" panose="020B0502030000000004" pitchFamily="34" charset="0"/>
              </a:defRPr>
            </a:lvl3pPr>
            <a:lvl4pPr>
              <a:defRPr baseline="0">
                <a:latin typeface="Inter" panose="020B0502030000000004" pitchFamily="34" charset="0"/>
              </a:defRPr>
            </a:lvl4pPr>
            <a:lvl5pPr>
              <a:defRPr baseline="0">
                <a:latin typeface="Inter" panose="020B05020300000000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5961FD5-7FAB-844B-B5A3-740572C95295}"/>
              </a:ext>
            </a:extLst>
          </p:cNvPr>
          <p:cNvSpPr>
            <a:spLocks noGrp="1"/>
          </p:cNvSpPr>
          <p:nvPr>
            <p:ph type="dt" sz="half" idx="10"/>
          </p:nvPr>
        </p:nvSpPr>
        <p:spPr/>
        <p:txBody>
          <a:bodyPr/>
          <a:lstStyle/>
          <a:p>
            <a:fld id="{DE016FBE-F546-1A47-B8E5-1361F3BA1840}" type="datetimeFigureOut">
              <a:rPr lang="en-US" smtClean="0"/>
              <a:t>11/4/2021</a:t>
            </a:fld>
            <a:endParaRPr lang="en-US"/>
          </a:p>
        </p:txBody>
      </p:sp>
      <p:sp>
        <p:nvSpPr>
          <p:cNvPr id="5" name="Footer Placeholder 4">
            <a:extLst>
              <a:ext uri="{FF2B5EF4-FFF2-40B4-BE49-F238E27FC236}">
                <a16:creationId xmlns:a16="http://schemas.microsoft.com/office/drawing/2014/main" id="{837B3E84-8E00-2F42-BAAD-E677C148F5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06B272-6AB5-2747-8B44-02EED1EA76DF}"/>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395704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D108F-C78E-AC41-931D-86AF201CB0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FEDF29-6E98-084C-839B-7D37351145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76138C-8159-E141-BCAE-0BEFDC5A542E}"/>
              </a:ext>
            </a:extLst>
          </p:cNvPr>
          <p:cNvSpPr>
            <a:spLocks noGrp="1"/>
          </p:cNvSpPr>
          <p:nvPr>
            <p:ph type="dt" sz="half" idx="10"/>
          </p:nvPr>
        </p:nvSpPr>
        <p:spPr/>
        <p:txBody>
          <a:bodyPr/>
          <a:lstStyle/>
          <a:p>
            <a:fld id="{DE016FBE-F546-1A47-B8E5-1361F3BA1840}" type="datetimeFigureOut">
              <a:rPr lang="en-US" smtClean="0"/>
              <a:t>11/4/2021</a:t>
            </a:fld>
            <a:endParaRPr lang="en-US"/>
          </a:p>
        </p:txBody>
      </p:sp>
      <p:sp>
        <p:nvSpPr>
          <p:cNvPr id="5" name="Footer Placeholder 4">
            <a:extLst>
              <a:ext uri="{FF2B5EF4-FFF2-40B4-BE49-F238E27FC236}">
                <a16:creationId xmlns:a16="http://schemas.microsoft.com/office/drawing/2014/main" id="{AB03BDB4-4A66-5B4F-912C-DD12996B99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753AD-9FBD-EF44-89C5-72FF2CBC891B}"/>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1224440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A97A1-7752-D943-A78E-E3915C0FFD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063BC6-62C0-A54B-AFBC-D31A69C783E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1546C1E-6757-8A45-BB76-6546AC5E6E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ABFC17-23F9-EE41-9944-8E1E2C3C8F71}"/>
              </a:ext>
            </a:extLst>
          </p:cNvPr>
          <p:cNvSpPr>
            <a:spLocks noGrp="1"/>
          </p:cNvSpPr>
          <p:nvPr>
            <p:ph type="dt" sz="half" idx="10"/>
          </p:nvPr>
        </p:nvSpPr>
        <p:spPr/>
        <p:txBody>
          <a:bodyPr/>
          <a:lstStyle/>
          <a:p>
            <a:fld id="{DE016FBE-F546-1A47-B8E5-1361F3BA1840}" type="datetimeFigureOut">
              <a:rPr lang="en-US" smtClean="0"/>
              <a:t>11/4/2021</a:t>
            </a:fld>
            <a:endParaRPr lang="en-US"/>
          </a:p>
        </p:txBody>
      </p:sp>
      <p:sp>
        <p:nvSpPr>
          <p:cNvPr id="6" name="Footer Placeholder 5">
            <a:extLst>
              <a:ext uri="{FF2B5EF4-FFF2-40B4-BE49-F238E27FC236}">
                <a16:creationId xmlns:a16="http://schemas.microsoft.com/office/drawing/2014/main" id="{401AD964-3729-524F-8A8E-30A645C5CD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904FF5-19E2-5640-BD2A-96CCC608CB9B}"/>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1721382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581CD-913F-2C48-8CF0-233D1404FB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1F0B66-5603-8444-A437-5C61F98118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11D86E99-0B87-0E40-9B5D-223427219B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EAD963-0EB9-964A-ACAF-C3388C790D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7A4DCC-2D6F-9547-B927-31012A24CB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2FA7F8-2E3E-414D-966A-13C15535235C}"/>
              </a:ext>
            </a:extLst>
          </p:cNvPr>
          <p:cNvSpPr>
            <a:spLocks noGrp="1"/>
          </p:cNvSpPr>
          <p:nvPr>
            <p:ph type="dt" sz="half" idx="10"/>
          </p:nvPr>
        </p:nvSpPr>
        <p:spPr/>
        <p:txBody>
          <a:bodyPr/>
          <a:lstStyle/>
          <a:p>
            <a:fld id="{DE016FBE-F546-1A47-B8E5-1361F3BA1840}" type="datetimeFigureOut">
              <a:rPr lang="en-US" smtClean="0"/>
              <a:t>11/4/2021</a:t>
            </a:fld>
            <a:endParaRPr lang="en-US"/>
          </a:p>
        </p:txBody>
      </p:sp>
      <p:sp>
        <p:nvSpPr>
          <p:cNvPr id="8" name="Footer Placeholder 7">
            <a:extLst>
              <a:ext uri="{FF2B5EF4-FFF2-40B4-BE49-F238E27FC236}">
                <a16:creationId xmlns:a16="http://schemas.microsoft.com/office/drawing/2014/main" id="{13574869-2B79-1742-9709-E8E26D8F26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C5B596-E1CC-4145-BBBF-5A30CFE416A0}"/>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298681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A1D67-59D9-CF41-8901-579BBD9C2F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F9F18B-AFB5-1646-BFCE-9AD9298AC880}"/>
              </a:ext>
            </a:extLst>
          </p:cNvPr>
          <p:cNvSpPr>
            <a:spLocks noGrp="1"/>
          </p:cNvSpPr>
          <p:nvPr>
            <p:ph type="dt" sz="half" idx="10"/>
          </p:nvPr>
        </p:nvSpPr>
        <p:spPr/>
        <p:txBody>
          <a:bodyPr/>
          <a:lstStyle/>
          <a:p>
            <a:fld id="{DE016FBE-F546-1A47-B8E5-1361F3BA1840}" type="datetimeFigureOut">
              <a:rPr lang="en-US" smtClean="0"/>
              <a:t>11/4/2021</a:t>
            </a:fld>
            <a:endParaRPr lang="en-US"/>
          </a:p>
        </p:txBody>
      </p:sp>
      <p:sp>
        <p:nvSpPr>
          <p:cNvPr id="4" name="Footer Placeholder 3">
            <a:extLst>
              <a:ext uri="{FF2B5EF4-FFF2-40B4-BE49-F238E27FC236}">
                <a16:creationId xmlns:a16="http://schemas.microsoft.com/office/drawing/2014/main" id="{A5861B0B-3A72-FE40-A739-3D7B6C1CB8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96C52F-879F-AD43-A2B1-3A74C4730DFD}"/>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632720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C9AF90-D7A3-D04D-A266-F3CEF4A03F20}"/>
              </a:ext>
            </a:extLst>
          </p:cNvPr>
          <p:cNvSpPr>
            <a:spLocks noGrp="1"/>
          </p:cNvSpPr>
          <p:nvPr>
            <p:ph type="dt" sz="half" idx="10"/>
          </p:nvPr>
        </p:nvSpPr>
        <p:spPr/>
        <p:txBody>
          <a:bodyPr/>
          <a:lstStyle/>
          <a:p>
            <a:fld id="{DE016FBE-F546-1A47-B8E5-1361F3BA1840}" type="datetimeFigureOut">
              <a:rPr lang="en-US" smtClean="0"/>
              <a:t>11/4/2021</a:t>
            </a:fld>
            <a:endParaRPr lang="en-US"/>
          </a:p>
        </p:txBody>
      </p:sp>
      <p:sp>
        <p:nvSpPr>
          <p:cNvPr id="3" name="Footer Placeholder 2">
            <a:extLst>
              <a:ext uri="{FF2B5EF4-FFF2-40B4-BE49-F238E27FC236}">
                <a16:creationId xmlns:a16="http://schemas.microsoft.com/office/drawing/2014/main" id="{C0FAFFE2-05EC-074E-B5B7-AFFA9807B3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2C28E3-7BAF-2E49-891A-9B848AEEEC57}"/>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3216976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580BA-B12B-FA45-8D59-9DFC2E1DD9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643EE8-7144-FE41-9A01-9A66B0D020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8E1CF6-3ED9-4046-8A8A-667551D923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34B1F2-52CD-BF45-A6C0-3F4949B95F23}"/>
              </a:ext>
            </a:extLst>
          </p:cNvPr>
          <p:cNvSpPr>
            <a:spLocks noGrp="1"/>
          </p:cNvSpPr>
          <p:nvPr>
            <p:ph type="dt" sz="half" idx="10"/>
          </p:nvPr>
        </p:nvSpPr>
        <p:spPr/>
        <p:txBody>
          <a:bodyPr/>
          <a:lstStyle/>
          <a:p>
            <a:fld id="{DE016FBE-F546-1A47-B8E5-1361F3BA1840}" type="datetimeFigureOut">
              <a:rPr lang="en-US" smtClean="0"/>
              <a:t>11/4/2021</a:t>
            </a:fld>
            <a:endParaRPr lang="en-US"/>
          </a:p>
        </p:txBody>
      </p:sp>
      <p:sp>
        <p:nvSpPr>
          <p:cNvPr id="6" name="Footer Placeholder 5">
            <a:extLst>
              <a:ext uri="{FF2B5EF4-FFF2-40B4-BE49-F238E27FC236}">
                <a16:creationId xmlns:a16="http://schemas.microsoft.com/office/drawing/2014/main" id="{4BB5907B-DD8F-5343-BF26-FA83862BF9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D7F1B6-FAA9-8041-B163-560F2E3C3BB1}"/>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3754105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135D5-43AC-4441-A9DA-8B58277C81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92D88F-B950-2848-8CDD-F9709E72AB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982557-756F-164F-8662-15F1893362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BB21D-EA80-A44C-9022-5EFD25EBD510}"/>
              </a:ext>
            </a:extLst>
          </p:cNvPr>
          <p:cNvSpPr>
            <a:spLocks noGrp="1"/>
          </p:cNvSpPr>
          <p:nvPr>
            <p:ph type="dt" sz="half" idx="10"/>
          </p:nvPr>
        </p:nvSpPr>
        <p:spPr/>
        <p:txBody>
          <a:bodyPr/>
          <a:lstStyle/>
          <a:p>
            <a:fld id="{DE016FBE-F546-1A47-B8E5-1361F3BA1840}" type="datetimeFigureOut">
              <a:rPr lang="en-US" smtClean="0"/>
              <a:t>11/4/2021</a:t>
            </a:fld>
            <a:endParaRPr lang="en-US"/>
          </a:p>
        </p:txBody>
      </p:sp>
      <p:sp>
        <p:nvSpPr>
          <p:cNvPr id="6" name="Footer Placeholder 5">
            <a:extLst>
              <a:ext uri="{FF2B5EF4-FFF2-40B4-BE49-F238E27FC236}">
                <a16:creationId xmlns:a16="http://schemas.microsoft.com/office/drawing/2014/main" id="{1F257E80-B855-7245-89AB-AAF45C6BD6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8C7EA3-CBB4-1C45-8CE4-3FCBFCE063D5}"/>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3267821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4A6C50-4388-E043-A542-2253413BA7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7F675F7-A066-AB46-8218-6EF174D89E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B7057D2-DF37-C548-B68E-5CF777F7B7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016FBE-F546-1A47-B8E5-1361F3BA1840}" type="datetimeFigureOut">
              <a:rPr lang="en-US" smtClean="0"/>
              <a:t>11/4/2021</a:t>
            </a:fld>
            <a:endParaRPr lang="en-US"/>
          </a:p>
        </p:txBody>
      </p:sp>
      <p:sp>
        <p:nvSpPr>
          <p:cNvPr id="5" name="Footer Placeholder 4">
            <a:extLst>
              <a:ext uri="{FF2B5EF4-FFF2-40B4-BE49-F238E27FC236}">
                <a16:creationId xmlns:a16="http://schemas.microsoft.com/office/drawing/2014/main" id="{71C90607-BDC0-F448-BC6F-32F5086F6C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2F28F5-7DE5-0240-80DE-006595B6E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8D1E8A-15B9-C948-9BA3-D80252BEEA92}" type="slidenum">
              <a:rPr lang="en-US" smtClean="0"/>
              <a:t>‹#›</a:t>
            </a:fld>
            <a:endParaRPr lang="en-US"/>
          </a:p>
        </p:txBody>
      </p:sp>
    </p:spTree>
    <p:extLst>
      <p:ext uri="{BB962C8B-B14F-4D97-AF65-F5344CB8AC3E}">
        <p14:creationId xmlns:p14="http://schemas.microsoft.com/office/powerpoint/2010/main" val="3178730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PLAYFAIR DISPLAY REGULAR ROMAN"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Inter" panose="020B0502030000000004" pitchFamily="34" charset="0"/>
          <a:ea typeface="Inter" panose="020B05020300000000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Inter" panose="020B0502030000000004" pitchFamily="34" charset="0"/>
          <a:ea typeface="Inter" panose="020B05020300000000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Inter" panose="020B0502030000000004" pitchFamily="34" charset="0"/>
          <a:ea typeface="Inter" panose="020B05020300000000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nter" panose="020B0502030000000004" pitchFamily="34" charset="0"/>
          <a:ea typeface="Inter" panose="020B05020300000000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nter" panose="020B0502030000000004" pitchFamily="34" charset="0"/>
          <a:ea typeface="Inter" panose="020B05020300000000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obots artificial intelligence image">
            <a:extLst>
              <a:ext uri="{FF2B5EF4-FFF2-40B4-BE49-F238E27FC236}">
                <a16:creationId xmlns:a16="http://schemas.microsoft.com/office/drawing/2014/main" id="{F3EEAC7B-9FE3-C84B-A1DD-C7E0F0B42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24B4B9F-007A-0748-A1CC-D19A34AEF3D1}"/>
              </a:ext>
            </a:extLst>
          </p:cNvPr>
          <p:cNvSpPr>
            <a:spLocks noGrp="1"/>
          </p:cNvSpPr>
          <p:nvPr>
            <p:ph type="ctrTitle"/>
          </p:nvPr>
        </p:nvSpPr>
        <p:spPr>
          <a:xfrm>
            <a:off x="352337" y="1408546"/>
            <a:ext cx="5972962" cy="2387600"/>
          </a:xfrm>
        </p:spPr>
        <p:txBody>
          <a:bodyPr/>
          <a:lstStyle/>
          <a:p>
            <a:pPr algn="l"/>
            <a:r>
              <a:rPr lang="en-US" dirty="0">
                <a:latin typeface="PLAYFAIR DISPLAY REGULAR ROMAN" pitchFamily="2" charset="77"/>
              </a:rPr>
              <a:t>Real-time</a:t>
            </a:r>
            <a:r>
              <a:rPr lang="en-US" dirty="0"/>
              <a:t> </a:t>
            </a:r>
            <a:r>
              <a:rPr lang="en-US" dirty="0" err="1"/>
              <a:t>Q</a:t>
            </a:r>
            <a:r>
              <a:rPr lang="en-US" dirty="0" err="1">
                <a:latin typeface="PLAYFAIR DISPLAY REGULAR ROMAN" pitchFamily="2" charset="77"/>
              </a:rPr>
              <a:t>uickNets</a:t>
            </a:r>
            <a:endParaRPr lang="en-US" dirty="0">
              <a:latin typeface="PLAYFAIR DISPLAY REGULAR ROMAN" pitchFamily="2" charset="77"/>
            </a:endParaRPr>
          </a:p>
        </p:txBody>
      </p:sp>
      <p:sp>
        <p:nvSpPr>
          <p:cNvPr id="3" name="Subtitle 2">
            <a:extLst>
              <a:ext uri="{FF2B5EF4-FFF2-40B4-BE49-F238E27FC236}">
                <a16:creationId xmlns:a16="http://schemas.microsoft.com/office/drawing/2014/main" id="{7B999D8F-47D3-EA49-9102-B2EC6018DB76}"/>
              </a:ext>
            </a:extLst>
          </p:cNvPr>
          <p:cNvSpPr>
            <a:spLocks noGrp="1"/>
          </p:cNvSpPr>
          <p:nvPr>
            <p:ph type="subTitle" idx="1"/>
          </p:nvPr>
        </p:nvSpPr>
        <p:spPr>
          <a:xfrm>
            <a:off x="352337" y="4059450"/>
            <a:ext cx="9144000" cy="1655762"/>
          </a:xfrm>
        </p:spPr>
        <p:txBody>
          <a:bodyPr/>
          <a:lstStyle/>
          <a:p>
            <a:pPr algn="l"/>
            <a:r>
              <a:rPr lang="en-US" dirty="0"/>
              <a:t>Devdhar Patel</a:t>
            </a:r>
          </a:p>
        </p:txBody>
      </p:sp>
      <p:sp>
        <p:nvSpPr>
          <p:cNvPr id="4" name="Rectangle 3">
            <a:extLst>
              <a:ext uri="{FF2B5EF4-FFF2-40B4-BE49-F238E27FC236}">
                <a16:creationId xmlns:a16="http://schemas.microsoft.com/office/drawing/2014/main" id="{C3AEA605-F2E2-C142-9932-E0EE9D8F1334}"/>
              </a:ext>
            </a:extLst>
          </p:cNvPr>
          <p:cNvSpPr/>
          <p:nvPr/>
        </p:nvSpPr>
        <p:spPr>
          <a:xfrm>
            <a:off x="4983061" y="0"/>
            <a:ext cx="3053592" cy="136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2541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C872E-95CF-46B6-B88A-2174C13F5948}"/>
              </a:ext>
            </a:extLst>
          </p:cNvPr>
          <p:cNvSpPr>
            <a:spLocks noGrp="1"/>
          </p:cNvSpPr>
          <p:nvPr>
            <p:ph type="title"/>
          </p:nvPr>
        </p:nvSpPr>
        <p:spPr/>
        <p:txBody>
          <a:bodyPr/>
          <a:lstStyle/>
          <a:p>
            <a:r>
              <a:rPr lang="en-US" dirty="0"/>
              <a:t>Current Hardware needs to process much faster than required</a:t>
            </a:r>
          </a:p>
        </p:txBody>
      </p:sp>
      <p:pic>
        <p:nvPicPr>
          <p:cNvPr id="1026" name="Picture 2" descr="NVIDIA DRIVE AGX Developer Kit | NVIDIA Developer">
            <a:extLst>
              <a:ext uri="{FF2B5EF4-FFF2-40B4-BE49-F238E27FC236}">
                <a16:creationId xmlns:a16="http://schemas.microsoft.com/office/drawing/2014/main" id="{ACD9D4D5-C433-4A28-9854-D002125C27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047" y="2348980"/>
            <a:ext cx="4882442" cy="274637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52D16617-FC16-46ED-96EB-1CBD6EB452B0}"/>
              </a:ext>
            </a:extLst>
          </p:cNvPr>
          <p:cNvGraphicFramePr>
            <a:graphicFrameLocks noGrp="1"/>
          </p:cNvGraphicFramePr>
          <p:nvPr>
            <p:extLst>
              <p:ext uri="{D42A27DB-BD31-4B8C-83A1-F6EECF244321}">
                <p14:modId xmlns:p14="http://schemas.microsoft.com/office/powerpoint/2010/main" val="43014406"/>
              </p:ext>
            </p:extLst>
          </p:nvPr>
        </p:nvGraphicFramePr>
        <p:xfrm>
          <a:off x="5360756" y="2219689"/>
          <a:ext cx="6831243" cy="1604824"/>
        </p:xfrm>
        <a:graphic>
          <a:graphicData uri="http://schemas.openxmlformats.org/drawingml/2006/table">
            <a:tbl>
              <a:tblPr/>
              <a:tblGrid>
                <a:gridCol w="2277081">
                  <a:extLst>
                    <a:ext uri="{9D8B030D-6E8A-4147-A177-3AD203B41FA5}">
                      <a16:colId xmlns:a16="http://schemas.microsoft.com/office/drawing/2014/main" val="3267715572"/>
                    </a:ext>
                  </a:extLst>
                </a:gridCol>
                <a:gridCol w="2277081">
                  <a:extLst>
                    <a:ext uri="{9D8B030D-6E8A-4147-A177-3AD203B41FA5}">
                      <a16:colId xmlns:a16="http://schemas.microsoft.com/office/drawing/2014/main" val="55732665"/>
                    </a:ext>
                  </a:extLst>
                </a:gridCol>
                <a:gridCol w="2277081">
                  <a:extLst>
                    <a:ext uri="{9D8B030D-6E8A-4147-A177-3AD203B41FA5}">
                      <a16:colId xmlns:a16="http://schemas.microsoft.com/office/drawing/2014/main" val="245141222"/>
                    </a:ext>
                  </a:extLst>
                </a:gridCol>
              </a:tblGrid>
              <a:tr h="322292">
                <a:tc>
                  <a:txBody>
                    <a:bodyPr/>
                    <a:lstStyle/>
                    <a:p>
                      <a:pPr fontAlgn="t"/>
                      <a:br>
                        <a:rPr lang="en-US" sz="1200">
                          <a:effectLst/>
                        </a:rPr>
                      </a:br>
                      <a:r>
                        <a:rPr lang="en-US" sz="1200">
                          <a:effectLst/>
                        </a:rPr>
                        <a:t>Image Signal Processor (ISP)</a:t>
                      </a:r>
                    </a:p>
                  </a:txBody>
                  <a:tcPr marL="63443" marR="63443" marT="63443" marB="6344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1200">
                          <a:effectLst/>
                        </a:rPr>
                        <a:t>1.5 Gigapixels/s</a:t>
                      </a:r>
                    </a:p>
                  </a:txBody>
                  <a:tcPr marL="63443" marR="63443" marT="63443" marB="6344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endParaRPr lang="en-US" sz="1200" dirty="0"/>
                    </a:p>
                  </a:txBody>
                  <a:tcPr marL="76131" marR="76131" marT="38066" marB="38066">
                    <a:lnL>
                      <a:noFill/>
                    </a:lnL>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40081235"/>
                  </a:ext>
                </a:extLst>
              </a:tr>
              <a:tr h="196153">
                <a:tc>
                  <a:txBody>
                    <a:bodyPr/>
                    <a:lstStyle/>
                    <a:p>
                      <a:pPr fontAlgn="t"/>
                      <a:endParaRPr lang="en-US" sz="1200">
                        <a:effectLst/>
                      </a:endParaRPr>
                    </a:p>
                  </a:txBody>
                  <a:tcPr marL="63443" marR="63443" marT="63443" marB="6344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Video encoder</a:t>
                      </a:r>
                    </a:p>
                  </a:txBody>
                  <a:tcPr marL="63443" marR="63443" marT="63443" marB="6344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dirty="0">
                          <a:effectLst/>
                        </a:rPr>
                        <a:t>Up to 1.2 </a:t>
                      </a:r>
                      <a:r>
                        <a:rPr lang="en-US" sz="1200" dirty="0" err="1">
                          <a:effectLst/>
                        </a:rPr>
                        <a:t>GPix</a:t>
                      </a:r>
                      <a:r>
                        <a:rPr lang="en-US" sz="1200" dirty="0">
                          <a:effectLst/>
                        </a:rPr>
                        <a:t>/s</a:t>
                      </a:r>
                    </a:p>
                  </a:txBody>
                  <a:tcPr marL="63443" marR="63443" marT="63443" marB="6344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71293696"/>
                  </a:ext>
                </a:extLst>
              </a:tr>
              <a:tr h="196153">
                <a:tc>
                  <a:txBody>
                    <a:bodyPr/>
                    <a:lstStyle/>
                    <a:p>
                      <a:pPr fontAlgn="t"/>
                      <a:endParaRPr lang="en-US" sz="1200">
                        <a:effectLst/>
                      </a:endParaRPr>
                    </a:p>
                  </a:txBody>
                  <a:tcPr marL="63443" marR="63443" marT="63443" marB="6344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1200">
                          <a:effectLst/>
                        </a:rPr>
                        <a:t>Video decoder</a:t>
                      </a:r>
                    </a:p>
                  </a:txBody>
                  <a:tcPr marL="63443" marR="63443" marT="63443" marB="6344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1200">
                          <a:effectLst/>
                        </a:rPr>
                        <a:t>Up to 1.8 GPix/s</a:t>
                      </a:r>
                    </a:p>
                  </a:txBody>
                  <a:tcPr marL="63443" marR="63443" marT="63443" marB="6344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027663659"/>
                  </a:ext>
                </a:extLst>
              </a:tr>
              <a:tr h="196153">
                <a:tc>
                  <a:txBody>
                    <a:bodyPr/>
                    <a:lstStyle/>
                    <a:p>
                      <a:pPr fontAlgn="t"/>
                      <a:endParaRPr lang="en-US" sz="1200">
                        <a:effectLst/>
                      </a:endParaRPr>
                    </a:p>
                  </a:txBody>
                  <a:tcPr marL="63443" marR="63443" marT="63443" marB="63443">
                    <a:lnL>
                      <a:noFill/>
                    </a:lnL>
                    <a:lnR>
                      <a:noFill/>
                    </a:lnR>
                    <a:lnT w="9525" cap="flat" cmpd="sng" algn="ctr">
                      <a:solidFill>
                        <a:srgbClr val="DDDDDD"/>
                      </a:solidFill>
                      <a:prstDash val="solid"/>
                      <a:round/>
                      <a:headEnd type="none" w="med" len="med"/>
                      <a:tailEnd type="none" w="med" len="med"/>
                    </a:lnT>
                    <a:lnB w="28575" cap="flat" cmpd="sng" algn="ctr">
                      <a:solidFill>
                        <a:srgbClr val="70B900"/>
                      </a:solidFill>
                      <a:prstDash val="solid"/>
                      <a:round/>
                      <a:headEnd type="none" w="med" len="med"/>
                      <a:tailEnd type="none" w="med" len="med"/>
                    </a:lnB>
                    <a:solidFill>
                      <a:srgbClr val="FFFFFF"/>
                    </a:solidFill>
                  </a:tcPr>
                </a:tc>
                <a:tc>
                  <a:txBody>
                    <a:bodyPr/>
                    <a:lstStyle/>
                    <a:p>
                      <a:pPr fontAlgn="t"/>
                      <a:r>
                        <a:rPr lang="en-US" sz="1200">
                          <a:effectLst/>
                        </a:rPr>
                        <a:t>Memory Bandwidth (256-Bit LPDDR4)</a:t>
                      </a:r>
                    </a:p>
                  </a:txBody>
                  <a:tcPr marL="63443" marR="63443" marT="63443" marB="63443">
                    <a:lnL>
                      <a:noFill/>
                    </a:lnL>
                    <a:lnR>
                      <a:noFill/>
                    </a:lnR>
                    <a:lnT w="9525" cap="flat" cmpd="sng" algn="ctr">
                      <a:solidFill>
                        <a:srgbClr val="DDDDDD"/>
                      </a:solidFill>
                      <a:prstDash val="solid"/>
                      <a:round/>
                      <a:headEnd type="none" w="med" len="med"/>
                      <a:tailEnd type="none" w="med" len="med"/>
                    </a:lnT>
                    <a:lnB w="28575" cap="flat" cmpd="sng" algn="ctr">
                      <a:solidFill>
                        <a:srgbClr val="70B900"/>
                      </a:solidFill>
                      <a:prstDash val="solid"/>
                      <a:round/>
                      <a:headEnd type="none" w="med" len="med"/>
                      <a:tailEnd type="none" w="med" len="med"/>
                    </a:lnB>
                    <a:solidFill>
                      <a:srgbClr val="FFFFFF"/>
                    </a:solidFill>
                  </a:tcPr>
                </a:tc>
                <a:tc>
                  <a:txBody>
                    <a:bodyPr/>
                    <a:lstStyle/>
                    <a:p>
                      <a:pPr fontAlgn="t"/>
                      <a:r>
                        <a:rPr lang="en-US" sz="1200" dirty="0">
                          <a:effectLst/>
                        </a:rPr>
                        <a:t>136 GB/s</a:t>
                      </a:r>
                    </a:p>
                  </a:txBody>
                  <a:tcPr marL="63443" marR="63443" marT="63443" marB="63443">
                    <a:lnL>
                      <a:noFill/>
                    </a:lnL>
                    <a:lnR>
                      <a:noFill/>
                    </a:lnR>
                    <a:lnT w="9525" cap="flat" cmpd="sng" algn="ctr">
                      <a:solidFill>
                        <a:srgbClr val="DDDDDD"/>
                      </a:solidFill>
                      <a:prstDash val="solid"/>
                      <a:round/>
                      <a:headEnd type="none" w="med" len="med"/>
                      <a:tailEnd type="none" w="med" len="med"/>
                    </a:lnT>
                    <a:lnB w="28575" cap="flat" cmpd="sng" algn="ctr">
                      <a:solidFill>
                        <a:srgbClr val="70B900"/>
                      </a:solidFill>
                      <a:prstDash val="solid"/>
                      <a:round/>
                      <a:headEnd type="none" w="med" len="med"/>
                      <a:tailEnd type="none" w="med" len="med"/>
                    </a:lnB>
                    <a:solidFill>
                      <a:srgbClr val="FFFFFF"/>
                    </a:solidFill>
                  </a:tcPr>
                </a:tc>
                <a:extLst>
                  <a:ext uri="{0D108BD9-81ED-4DB2-BD59-A6C34878D82A}">
                    <a16:rowId xmlns:a16="http://schemas.microsoft.com/office/drawing/2014/main" val="2461996244"/>
                  </a:ext>
                </a:extLst>
              </a:tr>
            </a:tbl>
          </a:graphicData>
        </a:graphic>
      </p:graphicFrame>
      <p:graphicFrame>
        <p:nvGraphicFramePr>
          <p:cNvPr id="5" name="Table 4">
            <a:extLst>
              <a:ext uri="{FF2B5EF4-FFF2-40B4-BE49-F238E27FC236}">
                <a16:creationId xmlns:a16="http://schemas.microsoft.com/office/drawing/2014/main" id="{72A45821-FF82-4C9B-8245-FE0325EF60ED}"/>
              </a:ext>
            </a:extLst>
          </p:cNvPr>
          <p:cNvGraphicFramePr>
            <a:graphicFrameLocks noGrp="1"/>
          </p:cNvGraphicFramePr>
          <p:nvPr>
            <p:extLst>
              <p:ext uri="{D42A27DB-BD31-4B8C-83A1-F6EECF244321}">
                <p14:modId xmlns:p14="http://schemas.microsoft.com/office/powerpoint/2010/main" val="1061507666"/>
              </p:ext>
            </p:extLst>
          </p:nvPr>
        </p:nvGraphicFramePr>
        <p:xfrm>
          <a:off x="5360756" y="4001294"/>
          <a:ext cx="6831243" cy="1167342"/>
        </p:xfrm>
        <a:graphic>
          <a:graphicData uri="http://schemas.openxmlformats.org/drawingml/2006/table">
            <a:tbl>
              <a:tblPr/>
              <a:tblGrid>
                <a:gridCol w="2277081">
                  <a:extLst>
                    <a:ext uri="{9D8B030D-6E8A-4147-A177-3AD203B41FA5}">
                      <a16:colId xmlns:a16="http://schemas.microsoft.com/office/drawing/2014/main" val="2917697840"/>
                    </a:ext>
                  </a:extLst>
                </a:gridCol>
                <a:gridCol w="2277081">
                  <a:extLst>
                    <a:ext uri="{9D8B030D-6E8A-4147-A177-3AD203B41FA5}">
                      <a16:colId xmlns:a16="http://schemas.microsoft.com/office/drawing/2014/main" val="88360812"/>
                    </a:ext>
                  </a:extLst>
                </a:gridCol>
                <a:gridCol w="2277081">
                  <a:extLst>
                    <a:ext uri="{9D8B030D-6E8A-4147-A177-3AD203B41FA5}">
                      <a16:colId xmlns:a16="http://schemas.microsoft.com/office/drawing/2014/main" val="3180993644"/>
                    </a:ext>
                  </a:extLst>
                </a:gridCol>
              </a:tblGrid>
              <a:tr h="812064">
                <a:tc>
                  <a:txBody>
                    <a:bodyPr/>
                    <a:lstStyle/>
                    <a:p>
                      <a:pPr fontAlgn="t"/>
                      <a:r>
                        <a:rPr lang="en-US" sz="1200">
                          <a:effectLst/>
                        </a:rPr>
                        <a:t>Two “Turing” Discrete GPUs (DRIVE AGX Pegasus)</a:t>
                      </a:r>
                    </a:p>
                  </a:txBody>
                  <a:tcPr marL="63443" marR="63443" marT="63443" marB="6344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1200">
                          <a:effectLst/>
                        </a:rPr>
                        <a:t>Turing discrete GPU (TU104 SXM2)</a:t>
                      </a:r>
                    </a:p>
                  </a:txBody>
                  <a:tcPr marL="63443" marR="63443" marT="63443" marB="6344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1200">
                          <a:effectLst/>
                        </a:rPr>
                        <a:t>130 TOPS (INT8) | 8.1 TFlops (FP32) connected to Xavier SoC over NVIDIA® NVLink™ (20 GB/s)</a:t>
                      </a:r>
                    </a:p>
                  </a:txBody>
                  <a:tcPr marL="63443" marR="63443" marT="63443" marB="6344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86244321"/>
                  </a:ext>
                </a:extLst>
              </a:tr>
              <a:tr h="355278">
                <a:tc>
                  <a:txBody>
                    <a:bodyPr/>
                    <a:lstStyle/>
                    <a:p>
                      <a:pPr fontAlgn="t"/>
                      <a:endParaRPr lang="en-US" sz="1200">
                        <a:effectLst/>
                      </a:endParaRPr>
                    </a:p>
                  </a:txBody>
                  <a:tcPr marL="63443" marR="63443" marT="63443" marB="63443">
                    <a:lnL>
                      <a:noFill/>
                    </a:lnL>
                    <a:lnR>
                      <a:noFill/>
                    </a:lnR>
                    <a:lnT w="9525" cap="flat" cmpd="sng" algn="ctr">
                      <a:solidFill>
                        <a:srgbClr val="DDDDDD"/>
                      </a:solidFill>
                      <a:prstDash val="solid"/>
                      <a:round/>
                      <a:headEnd type="none" w="med" len="med"/>
                      <a:tailEnd type="none" w="med" len="med"/>
                    </a:lnT>
                    <a:lnB w="28575" cap="flat" cmpd="sng" algn="ctr">
                      <a:solidFill>
                        <a:srgbClr val="70B900"/>
                      </a:solidFill>
                      <a:prstDash val="solid"/>
                      <a:round/>
                      <a:headEnd type="none" w="med" len="med"/>
                      <a:tailEnd type="none" w="med" len="med"/>
                    </a:lnB>
                    <a:solidFill>
                      <a:srgbClr val="FFFFFF"/>
                    </a:solidFill>
                  </a:tcPr>
                </a:tc>
                <a:tc>
                  <a:txBody>
                    <a:bodyPr/>
                    <a:lstStyle/>
                    <a:p>
                      <a:pPr fontAlgn="t"/>
                      <a:r>
                        <a:rPr lang="en-US" sz="1200">
                          <a:effectLst/>
                        </a:rPr>
                        <a:t>Discrete GPU Memory Bandwidth</a:t>
                      </a:r>
                    </a:p>
                  </a:txBody>
                  <a:tcPr marL="63443" marR="63443" marT="63443" marB="63443">
                    <a:lnL>
                      <a:noFill/>
                    </a:lnL>
                    <a:lnR>
                      <a:noFill/>
                    </a:lnR>
                    <a:lnT w="9525" cap="flat" cmpd="sng" algn="ctr">
                      <a:solidFill>
                        <a:srgbClr val="DDDDDD"/>
                      </a:solidFill>
                      <a:prstDash val="solid"/>
                      <a:round/>
                      <a:headEnd type="none" w="med" len="med"/>
                      <a:tailEnd type="none" w="med" len="med"/>
                    </a:lnT>
                    <a:lnB w="28575" cap="flat" cmpd="sng" algn="ctr">
                      <a:solidFill>
                        <a:srgbClr val="70B900"/>
                      </a:solidFill>
                      <a:prstDash val="solid"/>
                      <a:round/>
                      <a:headEnd type="none" w="med" len="med"/>
                      <a:tailEnd type="none" w="med" len="med"/>
                    </a:lnB>
                    <a:solidFill>
                      <a:srgbClr val="FFFFFF"/>
                    </a:solidFill>
                  </a:tcPr>
                </a:tc>
                <a:tc>
                  <a:txBody>
                    <a:bodyPr/>
                    <a:lstStyle/>
                    <a:p>
                      <a:pPr fontAlgn="t"/>
                      <a:r>
                        <a:rPr lang="en-US" sz="1200" dirty="0">
                          <a:effectLst/>
                        </a:rPr>
                        <a:t>384 GB/s</a:t>
                      </a:r>
                    </a:p>
                  </a:txBody>
                  <a:tcPr marL="63443" marR="63443" marT="63443" marB="63443">
                    <a:lnL>
                      <a:noFill/>
                    </a:lnL>
                    <a:lnR>
                      <a:noFill/>
                    </a:lnR>
                    <a:lnT w="9525" cap="flat" cmpd="sng" algn="ctr">
                      <a:solidFill>
                        <a:srgbClr val="DDDDDD"/>
                      </a:solidFill>
                      <a:prstDash val="solid"/>
                      <a:round/>
                      <a:headEnd type="none" w="med" len="med"/>
                      <a:tailEnd type="none" w="med" len="med"/>
                    </a:lnT>
                    <a:lnB w="28575" cap="flat" cmpd="sng" algn="ctr">
                      <a:solidFill>
                        <a:srgbClr val="70B900"/>
                      </a:solidFill>
                      <a:prstDash val="solid"/>
                      <a:round/>
                      <a:headEnd type="none" w="med" len="med"/>
                      <a:tailEnd type="none" w="med" len="med"/>
                    </a:lnB>
                    <a:solidFill>
                      <a:srgbClr val="FFFFFF"/>
                    </a:solidFill>
                  </a:tcPr>
                </a:tc>
                <a:extLst>
                  <a:ext uri="{0D108BD9-81ED-4DB2-BD59-A6C34878D82A}">
                    <a16:rowId xmlns:a16="http://schemas.microsoft.com/office/drawing/2014/main" val="1405452125"/>
                  </a:ext>
                </a:extLst>
              </a:tr>
            </a:tbl>
          </a:graphicData>
        </a:graphic>
      </p:graphicFrame>
    </p:spTree>
    <p:extLst>
      <p:ext uri="{BB962C8B-B14F-4D97-AF65-F5344CB8AC3E}">
        <p14:creationId xmlns:p14="http://schemas.microsoft.com/office/powerpoint/2010/main" val="2452730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022AE-9698-4034-9206-A8D36C9BBB6E}"/>
              </a:ext>
            </a:extLst>
          </p:cNvPr>
          <p:cNvSpPr>
            <a:spLocks noGrp="1"/>
          </p:cNvSpPr>
          <p:nvPr>
            <p:ph type="title"/>
          </p:nvPr>
        </p:nvSpPr>
        <p:spPr>
          <a:xfrm>
            <a:off x="343778" y="205626"/>
            <a:ext cx="10515600" cy="1325563"/>
          </a:xfrm>
        </p:spPr>
        <p:txBody>
          <a:bodyPr/>
          <a:lstStyle/>
          <a:p>
            <a:r>
              <a:rPr lang="en-US" dirty="0"/>
              <a:t>Multi-exit NN needs to be delay aware</a:t>
            </a:r>
          </a:p>
        </p:txBody>
      </p:sp>
      <p:grpSp>
        <p:nvGrpSpPr>
          <p:cNvPr id="32" name="Group 31">
            <a:extLst>
              <a:ext uri="{FF2B5EF4-FFF2-40B4-BE49-F238E27FC236}">
                <a16:creationId xmlns:a16="http://schemas.microsoft.com/office/drawing/2014/main" id="{33DC57FA-49D1-4846-8E7B-657E067024D1}"/>
              </a:ext>
            </a:extLst>
          </p:cNvPr>
          <p:cNvGrpSpPr/>
          <p:nvPr/>
        </p:nvGrpSpPr>
        <p:grpSpPr>
          <a:xfrm>
            <a:off x="343778" y="2554235"/>
            <a:ext cx="1343482" cy="1898588"/>
            <a:chOff x="1458852" y="2372751"/>
            <a:chExt cx="1343482" cy="1898588"/>
          </a:xfrm>
        </p:grpSpPr>
        <p:grpSp>
          <p:nvGrpSpPr>
            <p:cNvPr id="4" name="Group 3">
              <a:extLst>
                <a:ext uri="{FF2B5EF4-FFF2-40B4-BE49-F238E27FC236}">
                  <a16:creationId xmlns:a16="http://schemas.microsoft.com/office/drawing/2014/main" id="{7A909B0D-238F-45F2-900A-F07DBAAB9A15}"/>
                </a:ext>
              </a:extLst>
            </p:cNvPr>
            <p:cNvGrpSpPr/>
            <p:nvPr/>
          </p:nvGrpSpPr>
          <p:grpSpPr>
            <a:xfrm>
              <a:off x="1899804" y="3133315"/>
              <a:ext cx="852616" cy="1138024"/>
              <a:chOff x="1473496" y="2736220"/>
              <a:chExt cx="852616" cy="1138024"/>
            </a:xfrm>
            <a:solidFill>
              <a:schemeClr val="bg1">
                <a:lumMod val="95000"/>
              </a:schemeClr>
            </a:solidFill>
          </p:grpSpPr>
          <p:sp>
            <p:nvSpPr>
              <p:cNvPr id="3" name="Rectangle 2">
                <a:extLst>
                  <a:ext uri="{FF2B5EF4-FFF2-40B4-BE49-F238E27FC236}">
                    <a16:creationId xmlns:a16="http://schemas.microsoft.com/office/drawing/2014/main" id="{C5537096-1FCC-4405-BB68-4FEFEA7AA04D}"/>
                  </a:ext>
                </a:extLst>
              </p:cNvPr>
              <p:cNvSpPr/>
              <p:nvPr/>
            </p:nvSpPr>
            <p:spPr>
              <a:xfrm>
                <a:off x="1899804" y="2736220"/>
                <a:ext cx="426308" cy="890488"/>
              </a:xfrm>
              <a:prstGeom prst="rect">
                <a:avLst/>
              </a:prstGeom>
              <a:solidFill>
                <a:schemeClr val="accent2">
                  <a:lumMod val="60000"/>
                  <a:lumOff val="40000"/>
                </a:schemeClr>
              </a:solidFill>
              <a:ln>
                <a:solidFill>
                  <a:schemeClr val="tx1"/>
                </a:solidFill>
              </a:ln>
              <a:scene3d>
                <a:camera prst="isometricLeftDown"/>
                <a:lightRig rig="threePt" dir="t"/>
              </a:scene3d>
              <a:sp3d prstMaterial="flat">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D8FFCF60-C1D5-478E-9D9F-E9DDF25ACF31}"/>
                  </a:ext>
                </a:extLst>
              </p:cNvPr>
              <p:cNvSpPr/>
              <p:nvPr/>
            </p:nvSpPr>
            <p:spPr>
              <a:xfrm>
                <a:off x="1686650" y="2811839"/>
                <a:ext cx="426308" cy="890488"/>
              </a:xfrm>
              <a:prstGeom prst="rect">
                <a:avLst/>
              </a:prstGeom>
              <a:grpFill/>
              <a:ln>
                <a:solidFill>
                  <a:schemeClr val="tx1"/>
                </a:solidFill>
              </a:ln>
              <a:scene3d>
                <a:camera prst="isometricLeftDown"/>
                <a:lightRig rig="threePt" dir="t"/>
              </a:scene3d>
              <a:sp3d prstMaterial="flat">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C3941D4B-CE55-4F99-8EB0-2F41CE1D0521}"/>
                  </a:ext>
                </a:extLst>
              </p:cNvPr>
              <p:cNvSpPr/>
              <p:nvPr/>
            </p:nvSpPr>
            <p:spPr>
              <a:xfrm>
                <a:off x="1473496" y="2983756"/>
                <a:ext cx="426308" cy="890488"/>
              </a:xfrm>
              <a:prstGeom prst="rect">
                <a:avLst/>
              </a:prstGeom>
              <a:solidFill>
                <a:schemeClr val="accent4">
                  <a:lumMod val="60000"/>
                  <a:lumOff val="40000"/>
                </a:schemeClr>
              </a:solidFill>
              <a:ln>
                <a:solidFill>
                  <a:schemeClr val="tx1"/>
                </a:solidFill>
              </a:ln>
              <a:scene3d>
                <a:camera prst="isometricLeftDown"/>
                <a:lightRig rig="threePt" dir="t"/>
              </a:scene3d>
              <a:sp3d prstMaterial="flat">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 name="Straight Arrow Connector 5">
              <a:extLst>
                <a:ext uri="{FF2B5EF4-FFF2-40B4-BE49-F238E27FC236}">
                  <a16:creationId xmlns:a16="http://schemas.microsoft.com/office/drawing/2014/main" id="{161964E0-80CE-4640-9923-46D041548982}"/>
                </a:ext>
              </a:extLst>
            </p:cNvPr>
            <p:cNvCxnSpPr>
              <a:cxnSpLocks/>
            </p:cNvCxnSpPr>
            <p:nvPr/>
          </p:nvCxnSpPr>
          <p:spPr>
            <a:xfrm>
              <a:off x="1458852" y="3826095"/>
              <a:ext cx="65410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27009C42-9364-43B2-9BA1-0A8AE7535605}"/>
                </a:ext>
              </a:extLst>
            </p:cNvPr>
            <p:cNvCxnSpPr>
              <a:cxnSpLocks/>
            </p:cNvCxnSpPr>
            <p:nvPr/>
          </p:nvCxnSpPr>
          <p:spPr>
            <a:xfrm flipV="1">
              <a:off x="2112958" y="2903032"/>
              <a:ext cx="0" cy="5259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5" name="Straight Arrow Connector 124">
              <a:extLst>
                <a:ext uri="{FF2B5EF4-FFF2-40B4-BE49-F238E27FC236}">
                  <a16:creationId xmlns:a16="http://schemas.microsoft.com/office/drawing/2014/main" id="{13AA88FB-69D3-40C8-A933-90B618431273}"/>
                </a:ext>
              </a:extLst>
            </p:cNvPr>
            <p:cNvCxnSpPr>
              <a:cxnSpLocks/>
            </p:cNvCxnSpPr>
            <p:nvPr/>
          </p:nvCxnSpPr>
          <p:spPr>
            <a:xfrm flipV="1">
              <a:off x="2543055" y="2685033"/>
              <a:ext cx="0" cy="5259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FF9C6949-A231-4893-A590-D976C3076DC4}"/>
                </a:ext>
              </a:extLst>
            </p:cNvPr>
            <p:cNvSpPr txBox="1"/>
            <p:nvPr/>
          </p:nvSpPr>
          <p:spPr>
            <a:xfrm>
              <a:off x="1853679" y="2655258"/>
              <a:ext cx="518558" cy="253916"/>
            </a:xfrm>
            <a:prstGeom prst="rect">
              <a:avLst/>
            </a:prstGeom>
            <a:noFill/>
          </p:spPr>
          <p:txBody>
            <a:bodyPr wrap="square" rtlCol="0">
              <a:spAutoFit/>
            </a:bodyPr>
            <a:lstStyle/>
            <a:p>
              <a:r>
                <a:rPr lang="en-US" sz="1050" dirty="0"/>
                <a:t>20 </a:t>
              </a:r>
              <a:r>
                <a:rPr lang="en-US" sz="1050" dirty="0" err="1"/>
                <a:t>ms</a:t>
              </a:r>
              <a:endParaRPr lang="en-US" sz="1050" dirty="0"/>
            </a:p>
          </p:txBody>
        </p:sp>
        <p:sp>
          <p:nvSpPr>
            <p:cNvPr id="126" name="TextBox 125">
              <a:extLst>
                <a:ext uri="{FF2B5EF4-FFF2-40B4-BE49-F238E27FC236}">
                  <a16:creationId xmlns:a16="http://schemas.microsoft.com/office/drawing/2014/main" id="{5ADF635C-3058-4241-A748-34B286507D12}"/>
                </a:ext>
              </a:extLst>
            </p:cNvPr>
            <p:cNvSpPr txBox="1"/>
            <p:nvPr/>
          </p:nvSpPr>
          <p:spPr>
            <a:xfrm>
              <a:off x="2283776" y="2372751"/>
              <a:ext cx="518558" cy="253916"/>
            </a:xfrm>
            <a:prstGeom prst="rect">
              <a:avLst/>
            </a:prstGeom>
            <a:noFill/>
          </p:spPr>
          <p:txBody>
            <a:bodyPr wrap="square" rtlCol="0">
              <a:spAutoFit/>
            </a:bodyPr>
            <a:lstStyle/>
            <a:p>
              <a:r>
                <a:rPr lang="en-US" sz="1050" dirty="0"/>
                <a:t>80 </a:t>
              </a:r>
              <a:r>
                <a:rPr lang="en-US" sz="1050" dirty="0" err="1"/>
                <a:t>ms</a:t>
              </a:r>
              <a:endParaRPr lang="en-US" sz="1050" dirty="0"/>
            </a:p>
          </p:txBody>
        </p:sp>
      </p:grpSp>
      <p:sp>
        <p:nvSpPr>
          <p:cNvPr id="34" name="TextBox 33">
            <a:extLst>
              <a:ext uri="{FF2B5EF4-FFF2-40B4-BE49-F238E27FC236}">
                <a16:creationId xmlns:a16="http://schemas.microsoft.com/office/drawing/2014/main" id="{1D712DD1-F3AF-414A-8F12-C03BC6451D9E}"/>
              </a:ext>
            </a:extLst>
          </p:cNvPr>
          <p:cNvSpPr txBox="1"/>
          <p:nvPr/>
        </p:nvSpPr>
        <p:spPr>
          <a:xfrm>
            <a:off x="2205728" y="1531189"/>
            <a:ext cx="5828427" cy="5078313"/>
          </a:xfrm>
          <a:prstGeom prst="rect">
            <a:avLst/>
          </a:prstGeom>
          <a:noFill/>
        </p:spPr>
        <p:txBody>
          <a:bodyPr wrap="square" rtlCol="0">
            <a:spAutoFit/>
          </a:bodyPr>
          <a:lstStyle/>
          <a:p>
            <a:r>
              <a:rPr lang="en-US" dirty="0"/>
              <a:t>With one exit:</a:t>
            </a:r>
          </a:p>
          <a:p>
            <a:r>
              <a:rPr lang="en-US" dirty="0"/>
              <a:t>Response rate: How long the action is performed in the environment for -&gt; </a:t>
            </a:r>
            <a:r>
              <a:rPr lang="en-US" i="1" dirty="0"/>
              <a:t>80ms</a:t>
            </a:r>
          </a:p>
          <a:p>
            <a:r>
              <a:rPr lang="en-US" dirty="0"/>
              <a:t>One can assume that this is analogous to the response rate in a setting where we can get the predicted value of the next state while the action is being performed.</a:t>
            </a:r>
          </a:p>
          <a:p>
            <a:endParaRPr lang="en-US" dirty="0"/>
          </a:p>
          <a:p>
            <a:r>
              <a:rPr lang="en-US" dirty="0"/>
              <a:t>With multiple-exit:</a:t>
            </a:r>
          </a:p>
          <a:p>
            <a:r>
              <a:rPr lang="en-US" dirty="0"/>
              <a:t>Response rate becomes convoluted in the same setting.</a:t>
            </a:r>
          </a:p>
          <a:p>
            <a:r>
              <a:rPr lang="en-US" dirty="0"/>
              <a:t>Example, if we choose the early exit:</a:t>
            </a:r>
          </a:p>
          <a:p>
            <a:r>
              <a:rPr lang="en-US" dirty="0"/>
              <a:t>It has to be performed either for 60ms or 100 </a:t>
            </a:r>
            <a:r>
              <a:rPr lang="en-US" dirty="0" err="1"/>
              <a:t>ms</a:t>
            </a:r>
            <a:r>
              <a:rPr lang="en-US" dirty="0"/>
              <a:t> while the previous action is only performed for 20ms. </a:t>
            </a:r>
          </a:p>
          <a:p>
            <a:endParaRPr lang="en-US" dirty="0"/>
          </a:p>
          <a:p>
            <a:r>
              <a:rPr lang="en-US" dirty="0"/>
              <a:t>This would mean that the input to the neural network has if we want to pick the 20ms exit, will be t+20ms and if we want pick the last exit will be t+80ms. </a:t>
            </a:r>
            <a:r>
              <a:rPr lang="en-US" dirty="0">
                <a:solidFill>
                  <a:srgbClr val="FF0000"/>
                </a:solidFill>
              </a:rPr>
              <a:t>Each exit will operate on different input??</a:t>
            </a:r>
          </a:p>
          <a:p>
            <a:endParaRPr lang="en-US" dirty="0"/>
          </a:p>
        </p:txBody>
      </p:sp>
    </p:spTree>
    <p:extLst>
      <p:ext uri="{BB962C8B-B14F-4D97-AF65-F5344CB8AC3E}">
        <p14:creationId xmlns:p14="http://schemas.microsoft.com/office/powerpoint/2010/main" val="272488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0DCA6-BE31-424A-BE49-389B4B2BE0B3}"/>
              </a:ext>
            </a:extLst>
          </p:cNvPr>
          <p:cNvSpPr>
            <a:spLocks noGrp="1"/>
          </p:cNvSpPr>
          <p:nvPr>
            <p:ph type="title"/>
          </p:nvPr>
        </p:nvSpPr>
        <p:spPr>
          <a:xfrm>
            <a:off x="804672" y="640263"/>
            <a:ext cx="5157216" cy="1344975"/>
          </a:xfrm>
        </p:spPr>
        <p:txBody>
          <a:bodyPr>
            <a:normAutofit/>
          </a:bodyPr>
          <a:lstStyle/>
          <a:p>
            <a:r>
              <a:rPr lang="en-US" sz="4000" dirty="0"/>
              <a:t>Most common solution	</a:t>
            </a:r>
          </a:p>
        </p:txBody>
      </p:sp>
      <p:sp>
        <p:nvSpPr>
          <p:cNvPr id="3" name="Content Placeholder 2">
            <a:extLst>
              <a:ext uri="{FF2B5EF4-FFF2-40B4-BE49-F238E27FC236}">
                <a16:creationId xmlns:a16="http://schemas.microsoft.com/office/drawing/2014/main" id="{87320613-46AA-43E7-BDA0-9A278F7B132F}"/>
              </a:ext>
            </a:extLst>
          </p:cNvPr>
          <p:cNvSpPr>
            <a:spLocks noGrp="1"/>
          </p:cNvSpPr>
          <p:nvPr>
            <p:ph idx="1"/>
          </p:nvPr>
        </p:nvSpPr>
        <p:spPr>
          <a:xfrm>
            <a:off x="711976" y="1486773"/>
            <a:ext cx="5249912" cy="4408000"/>
          </a:xfrm>
        </p:spPr>
        <p:txBody>
          <a:bodyPr>
            <a:normAutofit/>
          </a:bodyPr>
          <a:lstStyle/>
          <a:p>
            <a:r>
              <a:rPr lang="en-US" sz="2000" dirty="0"/>
              <a:t>The only change is that the action is picked based on the previous action and current state instead of the current state.</a:t>
            </a:r>
          </a:p>
        </p:txBody>
      </p:sp>
      <p:pic>
        <p:nvPicPr>
          <p:cNvPr id="1026" name="Picture 2" descr="Figure 1: Turn-based interaction">
            <a:extLst>
              <a:ext uri="{FF2B5EF4-FFF2-40B4-BE49-F238E27FC236}">
                <a16:creationId xmlns:a16="http://schemas.microsoft.com/office/drawing/2014/main" id="{B549FD26-AADC-409A-B37F-0FDD029FAF1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861459" y="2236842"/>
            <a:ext cx="1862843" cy="39810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Fig. 1: Comparison between MDP (E), DMDP (E, 1) and DMDP (E,n). n ∈ N denotes the action delay step. st denotes the observed state while at denotes the action executed, both at time t. Arrows represent how the action selected in the current time step will be included in the future state.">
            <a:extLst>
              <a:ext uri="{FF2B5EF4-FFF2-40B4-BE49-F238E27FC236}">
                <a16:creationId xmlns:a16="http://schemas.microsoft.com/office/drawing/2014/main" id="{26BE7E76-FE82-4F33-B315-3B026AF25C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0114" y="1944875"/>
            <a:ext cx="2025723" cy="456501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153E8504-F1CC-459B-9F04-3F3F1B01A851}"/>
              </a:ext>
            </a:extLst>
          </p:cNvPr>
          <p:cNvGrpSpPr/>
          <p:nvPr/>
        </p:nvGrpSpPr>
        <p:grpSpPr>
          <a:xfrm>
            <a:off x="2416956" y="2687944"/>
            <a:ext cx="2390894" cy="3386000"/>
            <a:chOff x="1300132" y="2534380"/>
            <a:chExt cx="2390894" cy="3386000"/>
          </a:xfrm>
        </p:grpSpPr>
        <p:pic>
          <p:nvPicPr>
            <p:cNvPr id="11" name="Picture 10">
              <a:extLst>
                <a:ext uri="{FF2B5EF4-FFF2-40B4-BE49-F238E27FC236}">
                  <a16:creationId xmlns:a16="http://schemas.microsoft.com/office/drawing/2014/main" id="{D747CEEA-F4D2-487D-A548-14E1AD003980}"/>
                </a:ext>
              </a:extLst>
            </p:cNvPr>
            <p:cNvPicPr>
              <a:picLocks noChangeAspect="1"/>
            </p:cNvPicPr>
            <p:nvPr/>
          </p:nvPicPr>
          <p:blipFill>
            <a:blip r:embed="rId4"/>
            <a:stretch>
              <a:fillRect/>
            </a:stretch>
          </p:blipFill>
          <p:spPr>
            <a:xfrm>
              <a:off x="1300132" y="2558647"/>
              <a:ext cx="1279515" cy="3286186"/>
            </a:xfrm>
            <a:prstGeom prst="rect">
              <a:avLst/>
            </a:prstGeom>
          </p:spPr>
        </p:pic>
        <p:pic>
          <p:nvPicPr>
            <p:cNvPr id="12" name="Picture 11">
              <a:extLst>
                <a:ext uri="{FF2B5EF4-FFF2-40B4-BE49-F238E27FC236}">
                  <a16:creationId xmlns:a16="http://schemas.microsoft.com/office/drawing/2014/main" id="{1713C9D2-FDFB-434D-8B4B-71EEA8B94B54}"/>
                </a:ext>
              </a:extLst>
            </p:cNvPr>
            <p:cNvPicPr>
              <a:picLocks noChangeAspect="1"/>
            </p:cNvPicPr>
            <p:nvPr/>
          </p:nvPicPr>
          <p:blipFill>
            <a:blip r:embed="rId5"/>
            <a:stretch>
              <a:fillRect/>
            </a:stretch>
          </p:blipFill>
          <p:spPr>
            <a:xfrm>
              <a:off x="2579647" y="2534380"/>
              <a:ext cx="1111379" cy="3386000"/>
            </a:xfrm>
            <a:prstGeom prst="rect">
              <a:avLst/>
            </a:prstGeom>
          </p:spPr>
        </p:pic>
      </p:grpSp>
    </p:spTree>
    <p:extLst>
      <p:ext uri="{BB962C8B-B14F-4D97-AF65-F5344CB8AC3E}">
        <p14:creationId xmlns:p14="http://schemas.microsoft.com/office/powerpoint/2010/main" val="473546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ig. 4: Performances (means and standard deviations of rewards) of different MBRL algorithms in Gym environments. The environment is non-delayed for SAC and PETS (n = 0) and is one-step-delayed for other algorithms. DATS is the proposed algorithm. The results indicate that the performance degradation resulting from the environment action delay is minimal when using DATS is minimal.">
            <a:extLst>
              <a:ext uri="{FF2B5EF4-FFF2-40B4-BE49-F238E27FC236}">
                <a16:creationId xmlns:a16="http://schemas.microsoft.com/office/drawing/2014/main" id="{656D56D9-42AA-43B6-A254-E26815FF1A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0"/>
            <a:ext cx="93853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348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038A8-0341-437E-BB1A-17FF318A76DF}"/>
              </a:ext>
            </a:extLst>
          </p:cNvPr>
          <p:cNvSpPr>
            <a:spLocks noGrp="1"/>
          </p:cNvSpPr>
          <p:nvPr>
            <p:ph type="title"/>
          </p:nvPr>
        </p:nvSpPr>
        <p:spPr/>
        <p:txBody>
          <a:bodyPr/>
          <a:lstStyle/>
          <a:p>
            <a:r>
              <a:rPr lang="en-US" dirty="0"/>
              <a:t>Proposed Model	</a:t>
            </a:r>
          </a:p>
        </p:txBody>
      </p:sp>
      <p:grpSp>
        <p:nvGrpSpPr>
          <p:cNvPr id="30" name="Group 29">
            <a:extLst>
              <a:ext uri="{FF2B5EF4-FFF2-40B4-BE49-F238E27FC236}">
                <a16:creationId xmlns:a16="http://schemas.microsoft.com/office/drawing/2014/main" id="{9907349D-C211-4972-B3EC-C6BDE2D8C836}"/>
              </a:ext>
            </a:extLst>
          </p:cNvPr>
          <p:cNvGrpSpPr/>
          <p:nvPr/>
        </p:nvGrpSpPr>
        <p:grpSpPr>
          <a:xfrm>
            <a:off x="838200" y="2448008"/>
            <a:ext cx="4001777" cy="2871100"/>
            <a:chOff x="3329099" y="1885776"/>
            <a:chExt cx="4001777" cy="2871100"/>
          </a:xfrm>
        </p:grpSpPr>
        <p:grpSp>
          <p:nvGrpSpPr>
            <p:cNvPr id="18" name="Group 17">
              <a:extLst>
                <a:ext uri="{FF2B5EF4-FFF2-40B4-BE49-F238E27FC236}">
                  <a16:creationId xmlns:a16="http://schemas.microsoft.com/office/drawing/2014/main" id="{D4CEAE07-DC92-4F10-8DC3-375A5B9DB32A}"/>
                </a:ext>
              </a:extLst>
            </p:cNvPr>
            <p:cNvGrpSpPr/>
            <p:nvPr/>
          </p:nvGrpSpPr>
          <p:grpSpPr>
            <a:xfrm>
              <a:off x="3656152" y="2681193"/>
              <a:ext cx="2709235" cy="1690709"/>
              <a:chOff x="3656152" y="2681193"/>
              <a:chExt cx="2709235" cy="1690709"/>
            </a:xfrm>
          </p:grpSpPr>
          <p:sp>
            <p:nvSpPr>
              <p:cNvPr id="15" name="Rectangle 14">
                <a:extLst>
                  <a:ext uri="{FF2B5EF4-FFF2-40B4-BE49-F238E27FC236}">
                    <a16:creationId xmlns:a16="http://schemas.microsoft.com/office/drawing/2014/main" id="{3A68AB39-6C7B-4769-8EFC-686D52472A6F}"/>
                  </a:ext>
                </a:extLst>
              </p:cNvPr>
              <p:cNvSpPr/>
              <p:nvPr/>
            </p:nvSpPr>
            <p:spPr>
              <a:xfrm>
                <a:off x="5557091" y="2683504"/>
                <a:ext cx="808296" cy="1688398"/>
              </a:xfrm>
              <a:prstGeom prst="rect">
                <a:avLst/>
              </a:prstGeom>
              <a:solidFill>
                <a:schemeClr val="accent5">
                  <a:lumMod val="60000"/>
                  <a:lumOff val="40000"/>
                </a:schemeClr>
              </a:solidFill>
              <a:ln>
                <a:solidFill>
                  <a:schemeClr val="tx1"/>
                </a:solidFill>
              </a:ln>
              <a:scene3d>
                <a:camera prst="isometricLeftDown"/>
                <a:lightRig rig="threePt" dir="t"/>
              </a:scene3d>
              <a:sp3d prstMaterial="flat">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CF0781-7ABC-4DD1-9BE0-1AF4F26C2A7B}"/>
                  </a:ext>
                </a:extLst>
              </p:cNvPr>
              <p:cNvSpPr/>
              <p:nvPr/>
            </p:nvSpPr>
            <p:spPr>
              <a:xfrm>
                <a:off x="5055470" y="2681193"/>
                <a:ext cx="808296" cy="1688398"/>
              </a:xfrm>
              <a:prstGeom prst="rect">
                <a:avLst/>
              </a:prstGeom>
              <a:solidFill>
                <a:schemeClr val="bg1">
                  <a:lumMod val="95000"/>
                </a:schemeClr>
              </a:solidFill>
              <a:ln>
                <a:solidFill>
                  <a:schemeClr val="tx1"/>
                </a:solidFill>
              </a:ln>
              <a:scene3d>
                <a:camera prst="isometricLeftDown"/>
                <a:lightRig rig="threePt" dir="t"/>
              </a:scene3d>
              <a:sp3d prstMaterial="flat">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E8CB15C-1819-4C1E-AA75-B22F1914E1A8}"/>
                  </a:ext>
                </a:extLst>
              </p:cNvPr>
              <p:cNvSpPr/>
              <p:nvPr/>
            </p:nvSpPr>
            <p:spPr>
              <a:xfrm>
                <a:off x="4629874" y="2681193"/>
                <a:ext cx="808296" cy="1688398"/>
              </a:xfrm>
              <a:prstGeom prst="rect">
                <a:avLst/>
              </a:prstGeom>
              <a:solidFill>
                <a:schemeClr val="accent2">
                  <a:lumMod val="60000"/>
                  <a:lumOff val="40000"/>
                </a:schemeClr>
              </a:solidFill>
              <a:ln>
                <a:solidFill>
                  <a:schemeClr val="tx1"/>
                </a:solidFill>
              </a:ln>
              <a:scene3d>
                <a:camera prst="isometricLeftDown"/>
                <a:lightRig rig="threePt" dir="t"/>
              </a:scene3d>
              <a:sp3d prstMaterial="flat">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EA47F8-A862-44B2-98FD-43D9BB952812}"/>
                  </a:ext>
                </a:extLst>
              </p:cNvPr>
              <p:cNvSpPr/>
              <p:nvPr/>
            </p:nvSpPr>
            <p:spPr>
              <a:xfrm>
                <a:off x="4128253" y="2681193"/>
                <a:ext cx="808296" cy="1688398"/>
              </a:xfrm>
              <a:prstGeom prst="rect">
                <a:avLst/>
              </a:prstGeom>
              <a:solidFill>
                <a:schemeClr val="bg1">
                  <a:lumMod val="95000"/>
                </a:schemeClr>
              </a:solidFill>
              <a:ln>
                <a:solidFill>
                  <a:schemeClr val="tx1"/>
                </a:solidFill>
              </a:ln>
              <a:scene3d>
                <a:camera prst="isometricLeftDown"/>
                <a:lightRig rig="threePt" dir="t"/>
              </a:scene3d>
              <a:sp3d prstMaterial="flat">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76CBC05-F9D5-48A5-8DC7-E8D065293969}"/>
                  </a:ext>
                </a:extLst>
              </p:cNvPr>
              <p:cNvSpPr/>
              <p:nvPr/>
            </p:nvSpPr>
            <p:spPr>
              <a:xfrm>
                <a:off x="3656152" y="2681193"/>
                <a:ext cx="808296" cy="1688398"/>
              </a:xfrm>
              <a:prstGeom prst="rect">
                <a:avLst/>
              </a:prstGeom>
              <a:solidFill>
                <a:schemeClr val="accent4">
                  <a:lumMod val="60000"/>
                  <a:lumOff val="40000"/>
                </a:schemeClr>
              </a:solidFill>
              <a:ln>
                <a:solidFill>
                  <a:schemeClr val="tx1"/>
                </a:solidFill>
              </a:ln>
              <a:scene3d>
                <a:camera prst="isometricLeftDown"/>
                <a:lightRig rig="threePt" dir="t"/>
              </a:scene3d>
              <a:sp3d prstMaterial="flat">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 name="Straight Arrow Connector 5">
              <a:extLst>
                <a:ext uri="{FF2B5EF4-FFF2-40B4-BE49-F238E27FC236}">
                  <a16:creationId xmlns:a16="http://schemas.microsoft.com/office/drawing/2014/main" id="{306E52DA-CADF-48A5-9F64-3181BD8A1278}"/>
                </a:ext>
              </a:extLst>
            </p:cNvPr>
            <p:cNvCxnSpPr>
              <a:cxnSpLocks/>
            </p:cNvCxnSpPr>
            <p:nvPr/>
          </p:nvCxnSpPr>
          <p:spPr>
            <a:xfrm>
              <a:off x="3329099" y="3525392"/>
              <a:ext cx="65410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64D55221-205D-451A-8A5B-C029C518F901}"/>
                </a:ext>
              </a:extLst>
            </p:cNvPr>
            <p:cNvSpPr txBox="1"/>
            <p:nvPr/>
          </p:nvSpPr>
          <p:spPr>
            <a:xfrm>
              <a:off x="3616620" y="4369591"/>
              <a:ext cx="1013254" cy="369332"/>
            </a:xfrm>
            <a:prstGeom prst="rect">
              <a:avLst/>
            </a:prstGeom>
            <a:noFill/>
          </p:spPr>
          <p:txBody>
            <a:bodyPr wrap="square" rtlCol="0">
              <a:spAutoFit/>
            </a:bodyPr>
            <a:lstStyle/>
            <a:p>
              <a:pPr algn="ctr"/>
              <a:r>
                <a:rPr lang="en-US" dirty="0">
                  <a:latin typeface="+mj-lt"/>
                </a:rPr>
                <a:t>reflex</a:t>
              </a:r>
            </a:p>
          </p:txBody>
        </p:sp>
        <p:sp>
          <p:nvSpPr>
            <p:cNvPr id="20" name="TextBox 19">
              <a:extLst>
                <a:ext uri="{FF2B5EF4-FFF2-40B4-BE49-F238E27FC236}">
                  <a16:creationId xmlns:a16="http://schemas.microsoft.com/office/drawing/2014/main" id="{CB5A8992-FB68-4134-9F04-9368387F1EBF}"/>
                </a:ext>
              </a:extLst>
            </p:cNvPr>
            <p:cNvSpPr txBox="1"/>
            <p:nvPr/>
          </p:nvSpPr>
          <p:spPr>
            <a:xfrm>
              <a:off x="4782274" y="4387544"/>
              <a:ext cx="1081492" cy="369332"/>
            </a:xfrm>
            <a:prstGeom prst="rect">
              <a:avLst/>
            </a:prstGeom>
            <a:noFill/>
          </p:spPr>
          <p:txBody>
            <a:bodyPr wrap="square" rtlCol="0">
              <a:spAutoFit/>
            </a:bodyPr>
            <a:lstStyle/>
            <a:p>
              <a:pPr algn="ctr"/>
              <a:r>
                <a:rPr lang="en-US" dirty="0">
                  <a:latin typeface="+mj-lt"/>
                </a:rPr>
                <a:t>response</a:t>
              </a:r>
            </a:p>
          </p:txBody>
        </p:sp>
        <p:sp>
          <p:nvSpPr>
            <p:cNvPr id="21" name="TextBox 20">
              <a:extLst>
                <a:ext uri="{FF2B5EF4-FFF2-40B4-BE49-F238E27FC236}">
                  <a16:creationId xmlns:a16="http://schemas.microsoft.com/office/drawing/2014/main" id="{CB91311D-DC33-4D07-9C69-E9E7F2031425}"/>
                </a:ext>
              </a:extLst>
            </p:cNvPr>
            <p:cNvSpPr txBox="1"/>
            <p:nvPr/>
          </p:nvSpPr>
          <p:spPr>
            <a:xfrm>
              <a:off x="5824641" y="4364952"/>
              <a:ext cx="1081492" cy="369332"/>
            </a:xfrm>
            <a:prstGeom prst="rect">
              <a:avLst/>
            </a:prstGeom>
            <a:noFill/>
          </p:spPr>
          <p:txBody>
            <a:bodyPr wrap="square" rtlCol="0">
              <a:spAutoFit/>
            </a:bodyPr>
            <a:lstStyle/>
            <a:p>
              <a:pPr algn="ctr"/>
              <a:r>
                <a:rPr lang="en-US" dirty="0">
                  <a:latin typeface="+mj-lt"/>
                </a:rPr>
                <a:t>planning</a:t>
              </a:r>
            </a:p>
          </p:txBody>
        </p:sp>
        <p:cxnSp>
          <p:nvCxnSpPr>
            <p:cNvPr id="23" name="Straight Arrow Connector 22">
              <a:extLst>
                <a:ext uri="{FF2B5EF4-FFF2-40B4-BE49-F238E27FC236}">
                  <a16:creationId xmlns:a16="http://schemas.microsoft.com/office/drawing/2014/main" id="{EAAC7EE6-A003-4B1D-97D1-006E08387511}"/>
                </a:ext>
              </a:extLst>
            </p:cNvPr>
            <p:cNvCxnSpPr/>
            <p:nvPr/>
          </p:nvCxnSpPr>
          <p:spPr>
            <a:xfrm flipV="1">
              <a:off x="4060300" y="2236573"/>
              <a:ext cx="0" cy="444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FFC5D70-3F9F-481B-9342-BA813779CBC4}"/>
                </a:ext>
              </a:extLst>
            </p:cNvPr>
            <p:cNvSpPr txBox="1"/>
            <p:nvPr/>
          </p:nvSpPr>
          <p:spPr>
            <a:xfrm>
              <a:off x="3926916" y="1885776"/>
              <a:ext cx="266767" cy="369332"/>
            </a:xfrm>
            <a:prstGeom prst="rect">
              <a:avLst/>
            </a:prstGeom>
            <a:noFill/>
          </p:spPr>
          <p:txBody>
            <a:bodyPr wrap="square" rtlCol="0">
              <a:spAutoFit/>
            </a:bodyPr>
            <a:lstStyle/>
            <a:p>
              <a:r>
                <a:rPr lang="en-US" dirty="0"/>
                <a:t>a</a:t>
              </a:r>
            </a:p>
          </p:txBody>
        </p:sp>
        <p:cxnSp>
          <p:nvCxnSpPr>
            <p:cNvPr id="25" name="Straight Arrow Connector 24">
              <a:extLst>
                <a:ext uri="{FF2B5EF4-FFF2-40B4-BE49-F238E27FC236}">
                  <a16:creationId xmlns:a16="http://schemas.microsoft.com/office/drawing/2014/main" id="{17950142-A5EA-4F08-8D00-D1E1F6817443}"/>
                </a:ext>
              </a:extLst>
            </p:cNvPr>
            <p:cNvCxnSpPr/>
            <p:nvPr/>
          </p:nvCxnSpPr>
          <p:spPr>
            <a:xfrm flipV="1">
              <a:off x="4941773" y="2255108"/>
              <a:ext cx="0" cy="444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A81BE45-16EF-4D3E-9843-2DF3E94E6A67}"/>
                </a:ext>
              </a:extLst>
            </p:cNvPr>
            <p:cNvSpPr txBox="1"/>
            <p:nvPr/>
          </p:nvSpPr>
          <p:spPr>
            <a:xfrm>
              <a:off x="4803165" y="1885776"/>
              <a:ext cx="266767" cy="369332"/>
            </a:xfrm>
            <a:prstGeom prst="rect">
              <a:avLst/>
            </a:prstGeom>
            <a:noFill/>
          </p:spPr>
          <p:txBody>
            <a:bodyPr wrap="square" rtlCol="0">
              <a:spAutoFit/>
            </a:bodyPr>
            <a:lstStyle/>
            <a:p>
              <a:r>
                <a:rPr lang="en-US" dirty="0"/>
                <a:t>a</a:t>
              </a:r>
            </a:p>
          </p:txBody>
        </p:sp>
        <p:cxnSp>
          <p:nvCxnSpPr>
            <p:cNvPr id="27" name="Straight Arrow Connector 26">
              <a:extLst>
                <a:ext uri="{FF2B5EF4-FFF2-40B4-BE49-F238E27FC236}">
                  <a16:creationId xmlns:a16="http://schemas.microsoft.com/office/drawing/2014/main" id="{D992DAE1-D90B-415B-9888-941F8DC45CDB}"/>
                </a:ext>
              </a:extLst>
            </p:cNvPr>
            <p:cNvCxnSpPr>
              <a:cxnSpLocks/>
            </p:cNvCxnSpPr>
            <p:nvPr/>
          </p:nvCxnSpPr>
          <p:spPr>
            <a:xfrm flipV="1">
              <a:off x="5868990" y="2263715"/>
              <a:ext cx="0" cy="444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4BC3825-2469-4694-AEE8-C42B23F8AD69}"/>
                </a:ext>
              </a:extLst>
            </p:cNvPr>
            <p:cNvSpPr txBox="1"/>
            <p:nvPr/>
          </p:nvSpPr>
          <p:spPr>
            <a:xfrm>
              <a:off x="5208540" y="1920467"/>
              <a:ext cx="2122336" cy="369332"/>
            </a:xfrm>
            <a:prstGeom prst="rect">
              <a:avLst/>
            </a:prstGeom>
            <a:noFill/>
          </p:spPr>
          <p:txBody>
            <a:bodyPr wrap="square" rtlCol="0">
              <a:spAutoFit/>
            </a:bodyPr>
            <a:lstStyle/>
            <a:p>
              <a:r>
                <a:rPr lang="en-US" dirty="0"/>
                <a:t>(a, a, a, a, a)</a:t>
              </a:r>
            </a:p>
          </p:txBody>
        </p:sp>
      </p:grpSp>
      <p:sp>
        <p:nvSpPr>
          <p:cNvPr id="31" name="TextBox 30">
            <a:extLst>
              <a:ext uri="{FF2B5EF4-FFF2-40B4-BE49-F238E27FC236}">
                <a16:creationId xmlns:a16="http://schemas.microsoft.com/office/drawing/2014/main" id="{8381EF2C-1538-4457-B7A6-E5604E5F39B7}"/>
              </a:ext>
            </a:extLst>
          </p:cNvPr>
          <p:cNvSpPr txBox="1"/>
          <p:nvPr/>
        </p:nvSpPr>
        <p:spPr>
          <a:xfrm>
            <a:off x="5393724" y="1433384"/>
            <a:ext cx="5529644" cy="2308324"/>
          </a:xfrm>
          <a:prstGeom prst="rect">
            <a:avLst/>
          </a:prstGeom>
          <a:noFill/>
        </p:spPr>
        <p:txBody>
          <a:bodyPr wrap="square" rtlCol="0">
            <a:spAutoFit/>
          </a:bodyPr>
          <a:lstStyle/>
          <a:p>
            <a:r>
              <a:rPr lang="en-US" dirty="0"/>
              <a:t>Early exit: Quick response action to prevent immediate harm.</a:t>
            </a:r>
          </a:p>
          <a:p>
            <a:endParaRPr lang="en-US" dirty="0"/>
          </a:p>
          <a:p>
            <a:r>
              <a:rPr lang="en-US" dirty="0"/>
              <a:t>Exit: Trained on top of the early exit for the RL task</a:t>
            </a:r>
          </a:p>
          <a:p>
            <a:endParaRPr lang="en-US" dirty="0"/>
          </a:p>
          <a:p>
            <a:r>
              <a:rPr lang="en-US" dirty="0"/>
              <a:t>Late exit: Trained on top of the exit to predict the next sequence of actions of the exit. This way, using late exit saves energy and faster response given the </a:t>
            </a:r>
          </a:p>
        </p:txBody>
      </p:sp>
    </p:spTree>
    <p:extLst>
      <p:ext uri="{BB962C8B-B14F-4D97-AF65-F5344CB8AC3E}">
        <p14:creationId xmlns:p14="http://schemas.microsoft.com/office/powerpoint/2010/main" val="2450810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AE5D6-BE15-A946-BD64-1A48F555A4C3}"/>
              </a:ext>
            </a:extLst>
          </p:cNvPr>
          <p:cNvSpPr>
            <a:spLocks noGrp="1"/>
          </p:cNvSpPr>
          <p:nvPr>
            <p:ph type="title"/>
          </p:nvPr>
        </p:nvSpPr>
        <p:spPr>
          <a:xfrm>
            <a:off x="838198" y="312384"/>
            <a:ext cx="10515600" cy="1325563"/>
          </a:xfrm>
        </p:spPr>
        <p:txBody>
          <a:bodyPr/>
          <a:lstStyle/>
          <a:p>
            <a:r>
              <a:rPr lang="en-US" dirty="0">
                <a:solidFill>
                  <a:schemeClr val="bg1"/>
                </a:solidFill>
              </a:rPr>
              <a:t>Delayed State</a:t>
            </a:r>
          </a:p>
        </p:txBody>
      </p:sp>
      <p:pic>
        <p:nvPicPr>
          <p:cNvPr id="4" name="original" descr="original">
            <a:hlinkClick r:id="" action="ppaction://media"/>
            <a:extLst>
              <a:ext uri="{FF2B5EF4-FFF2-40B4-BE49-F238E27FC236}">
                <a16:creationId xmlns:a16="http://schemas.microsoft.com/office/drawing/2014/main" id="{00D51010-7023-874B-8947-474E5DA997AD}"/>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3920330" y="1885171"/>
            <a:ext cx="4351337" cy="4351338"/>
          </a:xfrm>
        </p:spPr>
      </p:pic>
      <p:sp>
        <p:nvSpPr>
          <p:cNvPr id="16" name="TextBox 15">
            <a:extLst>
              <a:ext uri="{FF2B5EF4-FFF2-40B4-BE49-F238E27FC236}">
                <a16:creationId xmlns:a16="http://schemas.microsoft.com/office/drawing/2014/main" id="{441B271A-A644-1342-86FA-E688BB6CAE24}"/>
              </a:ext>
            </a:extLst>
          </p:cNvPr>
          <p:cNvSpPr txBox="1"/>
          <p:nvPr/>
        </p:nvSpPr>
        <p:spPr>
          <a:xfrm>
            <a:off x="274529" y="1549805"/>
            <a:ext cx="2828635" cy="1015663"/>
          </a:xfrm>
          <a:prstGeom prst="rect">
            <a:avLst/>
          </a:prstGeom>
          <a:noFill/>
        </p:spPr>
        <p:txBody>
          <a:bodyPr wrap="square" rtlCol="0">
            <a:spAutoFit/>
          </a:bodyPr>
          <a:lstStyle/>
          <a:p>
            <a:r>
              <a:rPr lang="en-US" sz="1200" b="1" dirty="0">
                <a:solidFill>
                  <a:schemeClr val="bg1"/>
                </a:solidFill>
                <a:latin typeface="PLAYFAIR DISPLAY BOLD ROMAN" pitchFamily="2" charset="77"/>
                <a:ea typeface="Inter" panose="020B0502030000000004" pitchFamily="34" charset="0"/>
              </a:rPr>
              <a:t>Position of the Slider</a:t>
            </a:r>
          </a:p>
          <a:p>
            <a:r>
              <a:rPr lang="en-US" sz="1200" b="1" dirty="0">
                <a:solidFill>
                  <a:schemeClr val="bg1"/>
                </a:solidFill>
                <a:latin typeface="PLAYFAIR DISPLAY BOLD ROMAN" pitchFamily="2" charset="77"/>
                <a:ea typeface="Inter" panose="020B0502030000000004" pitchFamily="34" charset="0"/>
              </a:rPr>
              <a:t>Angle of the hinge</a:t>
            </a:r>
          </a:p>
          <a:p>
            <a:r>
              <a:rPr lang="en-US" sz="1200" b="1" dirty="0">
                <a:solidFill>
                  <a:schemeClr val="bg1"/>
                </a:solidFill>
                <a:latin typeface="PLAYFAIR DISPLAY BOLD ROMAN" pitchFamily="2" charset="77"/>
                <a:ea typeface="Inter" panose="020B0502030000000004" pitchFamily="34" charset="0"/>
              </a:rPr>
              <a:t>Velocity of the slider</a:t>
            </a:r>
          </a:p>
          <a:p>
            <a:r>
              <a:rPr lang="en-US" sz="1200" b="1" dirty="0">
                <a:solidFill>
                  <a:schemeClr val="bg1"/>
                </a:solidFill>
                <a:latin typeface="PLAYFAIR DISPLAY BOLD ROMAN" pitchFamily="2" charset="77"/>
                <a:ea typeface="Inter" panose="020B0502030000000004" pitchFamily="34" charset="0"/>
              </a:rPr>
              <a:t>Angular velocity of the hinge</a:t>
            </a:r>
          </a:p>
          <a:p>
            <a:r>
              <a:rPr lang="en-US" sz="1200" b="1" dirty="0">
                <a:solidFill>
                  <a:schemeClr val="bg1"/>
                </a:solidFill>
                <a:latin typeface="Inter" panose="020B0502030000000004" pitchFamily="34" charset="0"/>
                <a:ea typeface="Inter" panose="020B0502030000000004" pitchFamily="34" charset="0"/>
              </a:rPr>
              <a:t>Action picked at this timestep</a:t>
            </a:r>
          </a:p>
        </p:txBody>
      </p:sp>
      <p:cxnSp>
        <p:nvCxnSpPr>
          <p:cNvPr id="18" name="Straight Connector 17">
            <a:extLst>
              <a:ext uri="{FF2B5EF4-FFF2-40B4-BE49-F238E27FC236}">
                <a16:creationId xmlns:a16="http://schemas.microsoft.com/office/drawing/2014/main" id="{263DB4A8-4524-B740-BA50-2760EEC7A5B5}"/>
              </a:ext>
            </a:extLst>
          </p:cNvPr>
          <p:cNvCxnSpPr>
            <a:cxnSpLocks/>
            <a:endCxn id="16" idx="2"/>
          </p:cNvCxnSpPr>
          <p:nvPr/>
        </p:nvCxnSpPr>
        <p:spPr>
          <a:xfrm flipH="1" flipV="1">
            <a:off x="1688847" y="2565468"/>
            <a:ext cx="4407154" cy="1556260"/>
          </a:xfrm>
          <a:prstGeom prst="line">
            <a:avLst/>
          </a:prstGeom>
          <a:ln w="15875">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51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08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line chart&#10;&#10;Description automatically generated">
            <a:extLst>
              <a:ext uri="{FF2B5EF4-FFF2-40B4-BE49-F238E27FC236}">
                <a16:creationId xmlns:a16="http://schemas.microsoft.com/office/drawing/2014/main" id="{DEDE96DD-7B29-43C4-858E-F8DD89D1AB24}"/>
              </a:ext>
            </a:extLst>
          </p:cNvPr>
          <p:cNvPicPr>
            <a:picLocks noChangeAspect="1"/>
          </p:cNvPicPr>
          <p:nvPr/>
        </p:nvPicPr>
        <p:blipFill>
          <a:blip r:embed="rId2"/>
          <a:stretch>
            <a:fillRect/>
          </a:stretch>
        </p:blipFill>
        <p:spPr>
          <a:xfrm>
            <a:off x="1493168" y="928687"/>
            <a:ext cx="9382125" cy="5000625"/>
          </a:xfrm>
          <a:prstGeom prst="rect">
            <a:avLst/>
          </a:prstGeom>
        </p:spPr>
      </p:pic>
      <p:sp>
        <p:nvSpPr>
          <p:cNvPr id="7" name="TextBox 6">
            <a:extLst>
              <a:ext uri="{FF2B5EF4-FFF2-40B4-BE49-F238E27FC236}">
                <a16:creationId xmlns:a16="http://schemas.microsoft.com/office/drawing/2014/main" id="{BEDCCDD5-0301-4B6F-B393-5FC4EC54ED76}"/>
              </a:ext>
            </a:extLst>
          </p:cNvPr>
          <p:cNvSpPr txBox="1"/>
          <p:nvPr/>
        </p:nvSpPr>
        <p:spPr>
          <a:xfrm>
            <a:off x="2303450" y="1882562"/>
            <a:ext cx="2638498" cy="430887"/>
          </a:xfrm>
          <a:prstGeom prst="rect">
            <a:avLst/>
          </a:prstGeom>
          <a:noFill/>
        </p:spPr>
        <p:txBody>
          <a:bodyPr wrap="square" rtlCol="0">
            <a:spAutoFit/>
          </a:bodyPr>
          <a:lstStyle/>
          <a:p>
            <a:r>
              <a:rPr lang="en-US" sz="1100" dirty="0">
                <a:latin typeface="Inter" panose="020B0502030000000004"/>
              </a:rPr>
              <a:t>Response time: 40ms</a:t>
            </a:r>
          </a:p>
          <a:p>
            <a:r>
              <a:rPr lang="en-US" sz="1100" dirty="0">
                <a:latin typeface="Inter" panose="020B0502030000000004"/>
              </a:rPr>
              <a:t>No perturbations</a:t>
            </a:r>
          </a:p>
        </p:txBody>
      </p:sp>
    </p:spTree>
    <p:extLst>
      <p:ext uri="{BB962C8B-B14F-4D97-AF65-F5344CB8AC3E}">
        <p14:creationId xmlns:p14="http://schemas.microsoft.com/office/powerpoint/2010/main" val="292964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line chart&#10;&#10;Description automatically generated">
            <a:extLst>
              <a:ext uri="{FF2B5EF4-FFF2-40B4-BE49-F238E27FC236}">
                <a16:creationId xmlns:a16="http://schemas.microsoft.com/office/drawing/2014/main" id="{13E0068F-5E6C-4DAF-B323-B2FD18F4C7CD}"/>
              </a:ext>
            </a:extLst>
          </p:cNvPr>
          <p:cNvPicPr>
            <a:picLocks noChangeAspect="1"/>
          </p:cNvPicPr>
          <p:nvPr/>
        </p:nvPicPr>
        <p:blipFill>
          <a:blip r:embed="rId2"/>
          <a:stretch>
            <a:fillRect/>
          </a:stretch>
        </p:blipFill>
        <p:spPr>
          <a:xfrm>
            <a:off x="1404937" y="928687"/>
            <a:ext cx="9382125" cy="5000625"/>
          </a:xfrm>
          <a:prstGeom prst="rect">
            <a:avLst/>
          </a:prstGeom>
        </p:spPr>
      </p:pic>
    </p:spTree>
    <p:extLst>
      <p:ext uri="{BB962C8B-B14F-4D97-AF65-F5344CB8AC3E}">
        <p14:creationId xmlns:p14="http://schemas.microsoft.com/office/powerpoint/2010/main" val="1797073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4439E-AC53-4A84-808A-A6BDC4CA41D4}"/>
              </a:ext>
            </a:extLst>
          </p:cNvPr>
          <p:cNvSpPr>
            <a:spLocks noGrp="1"/>
          </p:cNvSpPr>
          <p:nvPr>
            <p:ph type="title"/>
          </p:nvPr>
        </p:nvSpPr>
        <p:spPr/>
        <p:txBody>
          <a:bodyPr/>
          <a:lstStyle/>
          <a:p>
            <a:r>
              <a:rPr lang="en-US" dirty="0"/>
              <a:t>Reflex Network</a:t>
            </a:r>
          </a:p>
        </p:txBody>
      </p:sp>
      <p:grpSp>
        <p:nvGrpSpPr>
          <p:cNvPr id="4" name="Group 3">
            <a:extLst>
              <a:ext uri="{FF2B5EF4-FFF2-40B4-BE49-F238E27FC236}">
                <a16:creationId xmlns:a16="http://schemas.microsoft.com/office/drawing/2014/main" id="{FE9159C1-826E-422D-9366-79DFBDF86357}"/>
              </a:ext>
            </a:extLst>
          </p:cNvPr>
          <p:cNvGrpSpPr/>
          <p:nvPr/>
        </p:nvGrpSpPr>
        <p:grpSpPr>
          <a:xfrm>
            <a:off x="1361775" y="2167081"/>
            <a:ext cx="3369987" cy="3210805"/>
            <a:chOff x="865910" y="1127278"/>
            <a:chExt cx="3369987" cy="3210805"/>
          </a:xfrm>
        </p:grpSpPr>
        <p:sp>
          <p:nvSpPr>
            <p:cNvPr id="5" name="Rectangle 4">
              <a:extLst>
                <a:ext uri="{FF2B5EF4-FFF2-40B4-BE49-F238E27FC236}">
                  <a16:creationId xmlns:a16="http://schemas.microsoft.com/office/drawing/2014/main" id="{1467CCC9-58B0-46A9-AC00-EF437B9163D2}"/>
                </a:ext>
              </a:extLst>
            </p:cNvPr>
            <p:cNvSpPr/>
            <p:nvPr/>
          </p:nvSpPr>
          <p:spPr>
            <a:xfrm>
              <a:off x="1799071" y="1582714"/>
              <a:ext cx="1570471" cy="130075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CC28628-8C5F-4330-8358-F09D81020E19}"/>
                </a:ext>
              </a:extLst>
            </p:cNvPr>
            <p:cNvSpPr txBox="1"/>
            <p:nvPr/>
          </p:nvSpPr>
          <p:spPr>
            <a:xfrm>
              <a:off x="865910" y="2828835"/>
              <a:ext cx="568036" cy="1200329"/>
            </a:xfrm>
            <a:prstGeom prst="rect">
              <a:avLst/>
            </a:prstGeom>
            <a:noFill/>
          </p:spPr>
          <p:txBody>
            <a:bodyPr wrap="square" rtlCol="0">
              <a:spAutoFit/>
            </a:bodyPr>
            <a:lstStyle/>
            <a:p>
              <a:r>
                <a:rPr lang="en-US" dirty="0"/>
                <a:t>S_0</a:t>
              </a:r>
            </a:p>
            <a:p>
              <a:r>
                <a:rPr lang="en-US" dirty="0"/>
                <a:t>S_1</a:t>
              </a:r>
            </a:p>
            <a:p>
              <a:r>
                <a:rPr lang="en-US" dirty="0"/>
                <a:t>S_2</a:t>
              </a:r>
            </a:p>
            <a:p>
              <a:r>
                <a:rPr lang="en-US" dirty="0"/>
                <a:t>S_3</a:t>
              </a:r>
            </a:p>
          </p:txBody>
        </p:sp>
        <p:sp>
          <p:nvSpPr>
            <p:cNvPr id="7" name="Oval 6">
              <a:extLst>
                <a:ext uri="{FF2B5EF4-FFF2-40B4-BE49-F238E27FC236}">
                  <a16:creationId xmlns:a16="http://schemas.microsoft.com/office/drawing/2014/main" id="{041380CB-2214-4B27-9ED1-E8F71AA7BC4D}"/>
                </a:ext>
              </a:extLst>
            </p:cNvPr>
            <p:cNvSpPr/>
            <p:nvPr/>
          </p:nvSpPr>
          <p:spPr>
            <a:xfrm>
              <a:off x="2382982" y="2167082"/>
              <a:ext cx="214746" cy="2147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4A6D67F0-31AC-4418-813F-F07751BB013A}"/>
                </a:ext>
              </a:extLst>
            </p:cNvPr>
            <p:cNvCxnSpPr>
              <a:cxnSpLocks/>
              <a:endCxn id="7" idx="2"/>
            </p:cNvCxnSpPr>
            <p:nvPr/>
          </p:nvCxnSpPr>
          <p:spPr>
            <a:xfrm flipV="1">
              <a:off x="1327150" y="2274455"/>
              <a:ext cx="1055832" cy="995795"/>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CC3FEFE-E110-4380-9E1A-06EF75E2D037}"/>
                </a:ext>
              </a:extLst>
            </p:cNvPr>
            <p:cNvSpPr txBox="1"/>
            <p:nvPr/>
          </p:nvSpPr>
          <p:spPr>
            <a:xfrm>
              <a:off x="1799071" y="2328142"/>
              <a:ext cx="568036" cy="369332"/>
            </a:xfrm>
            <a:prstGeom prst="rect">
              <a:avLst/>
            </a:prstGeom>
            <a:noFill/>
          </p:spPr>
          <p:txBody>
            <a:bodyPr wrap="square" rtlCol="0">
              <a:spAutoFit/>
            </a:bodyPr>
            <a:lstStyle/>
            <a:p>
              <a:r>
                <a:rPr lang="en-US" dirty="0"/>
                <a:t>1</a:t>
              </a:r>
            </a:p>
          </p:txBody>
        </p:sp>
        <p:sp>
          <p:nvSpPr>
            <p:cNvPr id="10" name="Oval 9">
              <a:extLst>
                <a:ext uri="{FF2B5EF4-FFF2-40B4-BE49-F238E27FC236}">
                  <a16:creationId xmlns:a16="http://schemas.microsoft.com/office/drawing/2014/main" id="{90FF42B2-B27D-4705-B540-74BCAF2FD95C}"/>
                </a:ext>
              </a:extLst>
            </p:cNvPr>
            <p:cNvSpPr/>
            <p:nvPr/>
          </p:nvSpPr>
          <p:spPr>
            <a:xfrm>
              <a:off x="2382982" y="2459121"/>
              <a:ext cx="214746" cy="2147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5B45626-ED82-42F1-B100-706F22F7E14C}"/>
                </a:ext>
              </a:extLst>
            </p:cNvPr>
            <p:cNvCxnSpPr>
              <a:cxnSpLocks/>
              <a:endCxn id="10" idx="2"/>
            </p:cNvCxnSpPr>
            <p:nvPr/>
          </p:nvCxnSpPr>
          <p:spPr>
            <a:xfrm flipV="1">
              <a:off x="1327150" y="2566494"/>
              <a:ext cx="1055832" cy="703756"/>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E070F4CC-0CAA-4239-8ACC-DA2F4BDA8A39}"/>
                </a:ext>
              </a:extLst>
            </p:cNvPr>
            <p:cNvSpPr/>
            <p:nvPr/>
          </p:nvSpPr>
          <p:spPr>
            <a:xfrm>
              <a:off x="2821132" y="1698944"/>
              <a:ext cx="214746" cy="21474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58F3D7D-0FDE-4926-A515-A40993204EFA}"/>
                </a:ext>
              </a:extLst>
            </p:cNvPr>
            <p:cNvSpPr txBox="1"/>
            <p:nvPr/>
          </p:nvSpPr>
          <p:spPr>
            <a:xfrm>
              <a:off x="2056824" y="2566494"/>
              <a:ext cx="568036" cy="369332"/>
            </a:xfrm>
            <a:prstGeom prst="rect">
              <a:avLst/>
            </a:prstGeom>
            <a:noFill/>
          </p:spPr>
          <p:txBody>
            <a:bodyPr wrap="square" rtlCol="0">
              <a:spAutoFit/>
            </a:bodyPr>
            <a:lstStyle/>
            <a:p>
              <a:r>
                <a:rPr lang="en-US" dirty="0"/>
                <a:t>-1</a:t>
              </a:r>
            </a:p>
          </p:txBody>
        </p:sp>
        <p:cxnSp>
          <p:nvCxnSpPr>
            <p:cNvPr id="14" name="Straight Arrow Connector 13">
              <a:extLst>
                <a:ext uri="{FF2B5EF4-FFF2-40B4-BE49-F238E27FC236}">
                  <a16:creationId xmlns:a16="http://schemas.microsoft.com/office/drawing/2014/main" id="{734CE50E-2F11-4C45-8A81-EE69EC6D23F2}"/>
                </a:ext>
              </a:extLst>
            </p:cNvPr>
            <p:cNvCxnSpPr>
              <a:cxnSpLocks/>
              <a:stCxn id="7" idx="0"/>
              <a:endCxn id="12" idx="2"/>
            </p:cNvCxnSpPr>
            <p:nvPr/>
          </p:nvCxnSpPr>
          <p:spPr>
            <a:xfrm flipV="1">
              <a:off x="2490355" y="1806317"/>
              <a:ext cx="330777" cy="360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0572A08-A230-4408-BEBC-990BB0EF1361}"/>
                </a:ext>
              </a:extLst>
            </p:cNvPr>
            <p:cNvCxnSpPr>
              <a:cxnSpLocks/>
              <a:stCxn id="10" idx="6"/>
              <a:endCxn id="12" idx="5"/>
            </p:cNvCxnSpPr>
            <p:nvPr/>
          </p:nvCxnSpPr>
          <p:spPr>
            <a:xfrm flipV="1">
              <a:off x="2597728" y="1882241"/>
              <a:ext cx="406701" cy="684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93C100B-B094-4B62-98CD-35223B2CFF18}"/>
                </a:ext>
              </a:extLst>
            </p:cNvPr>
            <p:cNvSpPr txBox="1"/>
            <p:nvPr/>
          </p:nvSpPr>
          <p:spPr>
            <a:xfrm>
              <a:off x="2232615" y="1718041"/>
              <a:ext cx="568036" cy="369332"/>
            </a:xfrm>
            <a:prstGeom prst="rect">
              <a:avLst/>
            </a:prstGeom>
            <a:noFill/>
          </p:spPr>
          <p:txBody>
            <a:bodyPr wrap="square" rtlCol="0">
              <a:spAutoFit/>
            </a:bodyPr>
            <a:lstStyle/>
            <a:p>
              <a:r>
                <a:rPr lang="en-US" dirty="0"/>
                <a:t>-20</a:t>
              </a:r>
            </a:p>
          </p:txBody>
        </p:sp>
        <p:sp>
          <p:nvSpPr>
            <p:cNvPr id="17" name="TextBox 16">
              <a:extLst>
                <a:ext uri="{FF2B5EF4-FFF2-40B4-BE49-F238E27FC236}">
                  <a16:creationId xmlns:a16="http://schemas.microsoft.com/office/drawing/2014/main" id="{D7CC5936-8649-48C0-B7EB-DA27556D2799}"/>
                </a:ext>
              </a:extLst>
            </p:cNvPr>
            <p:cNvSpPr txBox="1"/>
            <p:nvPr/>
          </p:nvSpPr>
          <p:spPr>
            <a:xfrm>
              <a:off x="2801506" y="2021883"/>
              <a:ext cx="568036" cy="369332"/>
            </a:xfrm>
            <a:prstGeom prst="rect">
              <a:avLst/>
            </a:prstGeom>
            <a:noFill/>
          </p:spPr>
          <p:txBody>
            <a:bodyPr wrap="square" rtlCol="0">
              <a:spAutoFit/>
            </a:bodyPr>
            <a:lstStyle/>
            <a:p>
              <a:r>
                <a:rPr lang="en-US" dirty="0"/>
                <a:t>20</a:t>
              </a:r>
            </a:p>
          </p:txBody>
        </p:sp>
        <p:sp>
          <p:nvSpPr>
            <p:cNvPr id="18" name="Rectangle 17">
              <a:extLst>
                <a:ext uri="{FF2B5EF4-FFF2-40B4-BE49-F238E27FC236}">
                  <a16:creationId xmlns:a16="http://schemas.microsoft.com/office/drawing/2014/main" id="{827BB6A2-F226-4A6F-95AD-47DD6E0CD99A}"/>
                </a:ext>
              </a:extLst>
            </p:cNvPr>
            <p:cNvSpPr/>
            <p:nvPr/>
          </p:nvSpPr>
          <p:spPr>
            <a:xfrm>
              <a:off x="2351232" y="2935826"/>
              <a:ext cx="273628" cy="1032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8725986C-DFC5-4BD8-8F19-67FF36D6128B}"/>
                </a:ext>
              </a:extLst>
            </p:cNvPr>
            <p:cNvSpPr txBox="1"/>
            <p:nvPr/>
          </p:nvSpPr>
          <p:spPr>
            <a:xfrm>
              <a:off x="3055085" y="3968751"/>
              <a:ext cx="1180812" cy="369332"/>
            </a:xfrm>
            <a:prstGeom prst="rect">
              <a:avLst/>
            </a:prstGeom>
            <a:noFill/>
          </p:spPr>
          <p:txBody>
            <a:bodyPr wrap="square" rtlCol="0">
              <a:spAutoFit/>
            </a:bodyPr>
            <a:lstStyle/>
            <a:p>
              <a:r>
                <a:rPr lang="en-US" dirty="0"/>
                <a:t>256</a:t>
              </a:r>
            </a:p>
          </p:txBody>
        </p:sp>
        <p:sp>
          <p:nvSpPr>
            <p:cNvPr id="20" name="Rectangle 19">
              <a:extLst>
                <a:ext uri="{FF2B5EF4-FFF2-40B4-BE49-F238E27FC236}">
                  <a16:creationId xmlns:a16="http://schemas.microsoft.com/office/drawing/2014/main" id="{6C2346CF-DD90-4477-B2CA-3B11C6C673A1}"/>
                </a:ext>
              </a:extLst>
            </p:cNvPr>
            <p:cNvSpPr/>
            <p:nvPr/>
          </p:nvSpPr>
          <p:spPr>
            <a:xfrm>
              <a:off x="3163454" y="2935826"/>
              <a:ext cx="273628" cy="1032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A4C6E71B-7418-4962-A9FD-69F846753EB5}"/>
                </a:ext>
              </a:extLst>
            </p:cNvPr>
            <p:cNvCxnSpPr>
              <a:stCxn id="18" idx="3"/>
              <a:endCxn id="20" idx="1"/>
            </p:cNvCxnSpPr>
            <p:nvPr/>
          </p:nvCxnSpPr>
          <p:spPr>
            <a:xfrm>
              <a:off x="2624860" y="3452288"/>
              <a:ext cx="538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BF51C82-AE3D-43BC-BAD3-C4809BCB3625}"/>
                </a:ext>
              </a:extLst>
            </p:cNvPr>
            <p:cNvSpPr txBox="1"/>
            <p:nvPr/>
          </p:nvSpPr>
          <p:spPr>
            <a:xfrm>
              <a:off x="1926227" y="3961991"/>
              <a:ext cx="1180812" cy="369332"/>
            </a:xfrm>
            <a:prstGeom prst="rect">
              <a:avLst/>
            </a:prstGeom>
            <a:noFill/>
          </p:spPr>
          <p:txBody>
            <a:bodyPr wrap="square" rtlCol="0">
              <a:spAutoFit/>
            </a:bodyPr>
            <a:lstStyle/>
            <a:p>
              <a:r>
                <a:rPr lang="en-US" dirty="0"/>
                <a:t>256  + 2</a:t>
              </a:r>
            </a:p>
          </p:txBody>
        </p:sp>
        <p:sp>
          <p:nvSpPr>
            <p:cNvPr id="23" name="Oval 22">
              <a:extLst>
                <a:ext uri="{FF2B5EF4-FFF2-40B4-BE49-F238E27FC236}">
                  <a16:creationId xmlns:a16="http://schemas.microsoft.com/office/drawing/2014/main" id="{8D3C1439-A3CF-41A9-9131-F137AEF17514}"/>
                </a:ext>
              </a:extLst>
            </p:cNvPr>
            <p:cNvSpPr/>
            <p:nvPr/>
          </p:nvSpPr>
          <p:spPr>
            <a:xfrm>
              <a:off x="4010340" y="3344915"/>
              <a:ext cx="214746" cy="21474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AA7B320C-EE19-44E4-84EE-3FF868F5DBCD}"/>
                </a:ext>
              </a:extLst>
            </p:cNvPr>
            <p:cNvCxnSpPr>
              <a:cxnSpLocks/>
              <a:stCxn id="20" idx="3"/>
              <a:endCxn id="23" idx="2"/>
            </p:cNvCxnSpPr>
            <p:nvPr/>
          </p:nvCxnSpPr>
          <p:spPr>
            <a:xfrm>
              <a:off x="3437082" y="3452288"/>
              <a:ext cx="5732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765717B-FC74-477D-8DE0-65B62F1E5CB2}"/>
                </a:ext>
              </a:extLst>
            </p:cNvPr>
            <p:cNvCxnSpPr>
              <a:endCxn id="18" idx="1"/>
            </p:cNvCxnSpPr>
            <p:nvPr/>
          </p:nvCxnSpPr>
          <p:spPr>
            <a:xfrm>
              <a:off x="1327150" y="2990850"/>
              <a:ext cx="1024082" cy="46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C9DB352-AA6E-4338-9E02-338EC10BD23F}"/>
                </a:ext>
              </a:extLst>
            </p:cNvPr>
            <p:cNvCxnSpPr>
              <a:endCxn id="18" idx="1"/>
            </p:cNvCxnSpPr>
            <p:nvPr/>
          </p:nvCxnSpPr>
          <p:spPr>
            <a:xfrm>
              <a:off x="1327150" y="3221569"/>
              <a:ext cx="1024082" cy="230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79ABEBA-5F72-4DE2-A0A2-2506D86A227C}"/>
                </a:ext>
              </a:extLst>
            </p:cNvPr>
            <p:cNvCxnSpPr>
              <a:endCxn id="18" idx="1"/>
            </p:cNvCxnSpPr>
            <p:nvPr/>
          </p:nvCxnSpPr>
          <p:spPr>
            <a:xfrm flipV="1">
              <a:off x="1327150" y="3452288"/>
              <a:ext cx="1024082" cy="107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3A8F59A-6727-4904-BEF4-3F27C2319E4E}"/>
                </a:ext>
              </a:extLst>
            </p:cNvPr>
            <p:cNvCxnSpPr>
              <a:endCxn id="18" idx="1"/>
            </p:cNvCxnSpPr>
            <p:nvPr/>
          </p:nvCxnSpPr>
          <p:spPr>
            <a:xfrm flipV="1">
              <a:off x="1327150" y="3452288"/>
              <a:ext cx="1024082" cy="440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96CA1D7-1722-41D9-8AC1-88B4CBEFE1C0}"/>
                </a:ext>
              </a:extLst>
            </p:cNvPr>
            <p:cNvCxnSpPr>
              <a:endCxn id="20" idx="1"/>
            </p:cNvCxnSpPr>
            <p:nvPr/>
          </p:nvCxnSpPr>
          <p:spPr>
            <a:xfrm>
              <a:off x="2597728" y="2566494"/>
              <a:ext cx="565726" cy="885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0B9F2B6-2762-4C3D-B56D-725FAEB8F6AD}"/>
                </a:ext>
              </a:extLst>
            </p:cNvPr>
            <p:cNvCxnSpPr>
              <a:stCxn id="7" idx="6"/>
              <a:endCxn id="20" idx="1"/>
            </p:cNvCxnSpPr>
            <p:nvPr/>
          </p:nvCxnSpPr>
          <p:spPr>
            <a:xfrm>
              <a:off x="2597728" y="2274455"/>
              <a:ext cx="565726" cy="1177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E78A453-C4A5-46D6-AE12-B27C55304DD5}"/>
                </a:ext>
              </a:extLst>
            </p:cNvPr>
            <p:cNvSpPr txBox="1"/>
            <p:nvPr/>
          </p:nvSpPr>
          <p:spPr>
            <a:xfrm>
              <a:off x="1839191" y="1127278"/>
              <a:ext cx="1553730" cy="461665"/>
            </a:xfrm>
            <a:prstGeom prst="rect">
              <a:avLst/>
            </a:prstGeom>
            <a:noFill/>
          </p:spPr>
          <p:txBody>
            <a:bodyPr wrap="square" rtlCol="0">
              <a:spAutoFit/>
            </a:bodyPr>
            <a:lstStyle/>
            <a:p>
              <a:pPr algn="ctr"/>
              <a:r>
                <a:rPr lang="en-US" sz="1200" dirty="0"/>
                <a:t>Reflex output (prior knowledge)</a:t>
              </a:r>
            </a:p>
          </p:txBody>
        </p:sp>
      </p:grpSp>
      <p:sp>
        <p:nvSpPr>
          <p:cNvPr id="35" name="TextBox 34">
            <a:extLst>
              <a:ext uri="{FF2B5EF4-FFF2-40B4-BE49-F238E27FC236}">
                <a16:creationId xmlns:a16="http://schemas.microsoft.com/office/drawing/2014/main" id="{8D4948CA-0D56-4AFA-8A33-F7F9412756D1}"/>
              </a:ext>
            </a:extLst>
          </p:cNvPr>
          <p:cNvSpPr txBox="1"/>
          <p:nvPr/>
        </p:nvSpPr>
        <p:spPr>
          <a:xfrm>
            <a:off x="6096000" y="1105251"/>
            <a:ext cx="4660053" cy="2585323"/>
          </a:xfrm>
          <a:prstGeom prst="rect">
            <a:avLst/>
          </a:prstGeom>
          <a:noFill/>
        </p:spPr>
        <p:txBody>
          <a:bodyPr wrap="square" rtlCol="0">
            <a:spAutoFit/>
          </a:bodyPr>
          <a:lstStyle/>
          <a:p>
            <a:r>
              <a:rPr lang="en-US" dirty="0"/>
              <a:t>Algorithm:</a:t>
            </a:r>
          </a:p>
          <a:p>
            <a:endParaRPr lang="en-US" dirty="0"/>
          </a:p>
          <a:p>
            <a:pPr marL="342900" indent="-342900">
              <a:buAutoNum type="arabicPeriod"/>
            </a:pPr>
            <a:r>
              <a:rPr lang="en-US" dirty="0"/>
              <a:t>Process current state to get action.</a:t>
            </a:r>
          </a:p>
          <a:p>
            <a:pPr marL="342900" indent="-342900">
              <a:buAutoNum type="arabicPeriod"/>
            </a:pPr>
            <a:r>
              <a:rPr lang="en-US" dirty="0"/>
              <a:t>If Reflex:</a:t>
            </a:r>
          </a:p>
          <a:p>
            <a:pPr marL="800100" lvl="1" indent="-342900">
              <a:buAutoNum type="arabicPeriod"/>
            </a:pPr>
            <a:r>
              <a:rPr lang="en-US" dirty="0"/>
              <a:t>Do previous action for 0.02 seconds</a:t>
            </a:r>
          </a:p>
          <a:p>
            <a:pPr marL="800100" lvl="1" indent="-342900">
              <a:buAutoNum type="arabicPeriod"/>
            </a:pPr>
            <a:r>
              <a:rPr lang="en-US" dirty="0"/>
              <a:t>Do reflex action for 0.06 seconds</a:t>
            </a:r>
          </a:p>
          <a:p>
            <a:pPr marL="342900" indent="-342900">
              <a:buAutoNum type="arabicPeriod"/>
            </a:pPr>
            <a:r>
              <a:rPr lang="en-US" dirty="0"/>
              <a:t>Else:</a:t>
            </a:r>
          </a:p>
          <a:p>
            <a:pPr marL="800100" lvl="1" indent="-342900">
              <a:buAutoNum type="arabicPeriod"/>
            </a:pPr>
            <a:r>
              <a:rPr lang="en-US" dirty="0"/>
              <a:t>Do previous action for 0.08 seconds</a:t>
            </a:r>
          </a:p>
          <a:p>
            <a:pPr marL="342900" indent="-342900">
              <a:buAutoNum type="arabicPeriod"/>
            </a:pPr>
            <a:r>
              <a:rPr lang="en-US" dirty="0"/>
              <a:t>Previous action = action</a:t>
            </a:r>
          </a:p>
        </p:txBody>
      </p:sp>
      <p:sp>
        <p:nvSpPr>
          <p:cNvPr id="37" name="TextBox 36">
            <a:extLst>
              <a:ext uri="{FF2B5EF4-FFF2-40B4-BE49-F238E27FC236}">
                <a16:creationId xmlns:a16="http://schemas.microsoft.com/office/drawing/2014/main" id="{805107AF-356B-47B5-8D4A-EED03D80FCD4}"/>
              </a:ext>
            </a:extLst>
          </p:cNvPr>
          <p:cNvSpPr txBox="1"/>
          <p:nvPr/>
        </p:nvSpPr>
        <p:spPr>
          <a:xfrm>
            <a:off x="6096001" y="4712222"/>
            <a:ext cx="4660052" cy="923330"/>
          </a:xfrm>
          <a:prstGeom prst="rect">
            <a:avLst/>
          </a:prstGeom>
          <a:noFill/>
        </p:spPr>
        <p:txBody>
          <a:bodyPr wrap="square" rtlCol="0">
            <a:spAutoFit/>
          </a:bodyPr>
          <a:lstStyle/>
          <a:p>
            <a:r>
              <a:rPr lang="en-US" dirty="0"/>
              <a:t>Reflex:</a:t>
            </a:r>
          </a:p>
          <a:p>
            <a:r>
              <a:rPr lang="en-US" dirty="0"/>
              <a:t>Reflex action happens at angle &gt; |0.15|. </a:t>
            </a:r>
          </a:p>
          <a:p>
            <a:r>
              <a:rPr lang="en-US" dirty="0"/>
              <a:t>Therefore, it happens for 25% of all states. </a:t>
            </a:r>
          </a:p>
        </p:txBody>
      </p:sp>
    </p:spTree>
    <p:extLst>
      <p:ext uri="{BB962C8B-B14F-4D97-AF65-F5344CB8AC3E}">
        <p14:creationId xmlns:p14="http://schemas.microsoft.com/office/powerpoint/2010/main" val="2264181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line chart&#10;&#10;Description automatically generated">
            <a:extLst>
              <a:ext uri="{FF2B5EF4-FFF2-40B4-BE49-F238E27FC236}">
                <a16:creationId xmlns:a16="http://schemas.microsoft.com/office/drawing/2014/main" id="{A66B37EE-3175-4708-8F99-13A0E13CB499}"/>
              </a:ext>
            </a:extLst>
          </p:cNvPr>
          <p:cNvPicPr>
            <a:picLocks noChangeAspect="1"/>
          </p:cNvPicPr>
          <p:nvPr/>
        </p:nvPicPr>
        <p:blipFill>
          <a:blip r:embed="rId2"/>
          <a:stretch>
            <a:fillRect/>
          </a:stretch>
        </p:blipFill>
        <p:spPr>
          <a:xfrm>
            <a:off x="1404937" y="928687"/>
            <a:ext cx="9382125" cy="5000625"/>
          </a:xfrm>
          <a:prstGeom prst="rect">
            <a:avLst/>
          </a:prstGeom>
        </p:spPr>
      </p:pic>
    </p:spTree>
    <p:extLst>
      <p:ext uri="{BB962C8B-B14F-4D97-AF65-F5344CB8AC3E}">
        <p14:creationId xmlns:p14="http://schemas.microsoft.com/office/powerpoint/2010/main" val="1235745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AE5D6-BE15-A946-BD64-1A48F555A4C3}"/>
              </a:ext>
            </a:extLst>
          </p:cNvPr>
          <p:cNvSpPr>
            <a:spLocks noGrp="1"/>
          </p:cNvSpPr>
          <p:nvPr>
            <p:ph type="title"/>
          </p:nvPr>
        </p:nvSpPr>
        <p:spPr>
          <a:xfrm>
            <a:off x="838198" y="312384"/>
            <a:ext cx="10515600" cy="1325563"/>
          </a:xfrm>
        </p:spPr>
        <p:txBody>
          <a:bodyPr/>
          <a:lstStyle/>
          <a:p>
            <a:r>
              <a:rPr lang="en-US" dirty="0">
                <a:solidFill>
                  <a:schemeClr val="bg1"/>
                </a:solidFill>
              </a:rPr>
              <a:t>Change timestep (balance global time)</a:t>
            </a:r>
          </a:p>
        </p:txBody>
      </p:sp>
      <p:pic>
        <p:nvPicPr>
          <p:cNvPr id="4" name="original" descr="original">
            <a:hlinkClick r:id="" action="ppaction://media"/>
            <a:extLst>
              <a:ext uri="{FF2B5EF4-FFF2-40B4-BE49-F238E27FC236}">
                <a16:creationId xmlns:a16="http://schemas.microsoft.com/office/drawing/2014/main" id="{00D51010-7023-874B-8947-474E5DA997AD}"/>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3920330" y="1885171"/>
            <a:ext cx="4351337" cy="4351338"/>
          </a:xfrm>
        </p:spPr>
      </p:pic>
      <p:sp>
        <p:nvSpPr>
          <p:cNvPr id="11" name="Right Arrow 10">
            <a:extLst>
              <a:ext uri="{FF2B5EF4-FFF2-40B4-BE49-F238E27FC236}">
                <a16:creationId xmlns:a16="http://schemas.microsoft.com/office/drawing/2014/main" id="{1E46492E-54EF-3542-AD8F-FB02ADD46DF1}"/>
              </a:ext>
            </a:extLst>
          </p:cNvPr>
          <p:cNvSpPr/>
          <p:nvPr/>
        </p:nvSpPr>
        <p:spPr>
          <a:xfrm>
            <a:off x="3103165" y="3565626"/>
            <a:ext cx="582705"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F9661641-C954-CD4C-8F2C-AE5699B1A61F}"/>
              </a:ext>
            </a:extLst>
          </p:cNvPr>
          <p:cNvSpPr/>
          <p:nvPr/>
        </p:nvSpPr>
        <p:spPr>
          <a:xfrm>
            <a:off x="3103164" y="4038429"/>
            <a:ext cx="582705"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5B8F8D8D-3D3A-C54B-99EC-FB3D3978A968}"/>
              </a:ext>
            </a:extLst>
          </p:cNvPr>
          <p:cNvSpPr/>
          <p:nvPr/>
        </p:nvSpPr>
        <p:spPr>
          <a:xfrm flipH="1">
            <a:off x="8506126" y="3092824"/>
            <a:ext cx="533399"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ight Arrow 13">
            <a:extLst>
              <a:ext uri="{FF2B5EF4-FFF2-40B4-BE49-F238E27FC236}">
                <a16:creationId xmlns:a16="http://schemas.microsoft.com/office/drawing/2014/main" id="{708CB470-B6E4-8649-BF82-C9A795E017E3}"/>
              </a:ext>
            </a:extLst>
          </p:cNvPr>
          <p:cNvSpPr/>
          <p:nvPr/>
        </p:nvSpPr>
        <p:spPr>
          <a:xfrm flipH="1">
            <a:off x="8506125" y="3565626"/>
            <a:ext cx="533399"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AE35C374-9368-4C42-94C0-AF2E7B22E541}"/>
              </a:ext>
            </a:extLst>
          </p:cNvPr>
          <p:cNvSpPr/>
          <p:nvPr/>
        </p:nvSpPr>
        <p:spPr>
          <a:xfrm flipH="1">
            <a:off x="8506124" y="4038429"/>
            <a:ext cx="533399"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E82ABC0-3730-C54B-9678-58BF44B2DA68}"/>
              </a:ext>
            </a:extLst>
          </p:cNvPr>
          <p:cNvSpPr txBox="1"/>
          <p:nvPr/>
        </p:nvSpPr>
        <p:spPr>
          <a:xfrm>
            <a:off x="9206754" y="2349617"/>
            <a:ext cx="2895862" cy="2677656"/>
          </a:xfrm>
          <a:prstGeom prst="rect">
            <a:avLst/>
          </a:prstGeom>
          <a:noFill/>
        </p:spPr>
        <p:txBody>
          <a:bodyPr wrap="square" rtlCol="0">
            <a:spAutoFit/>
          </a:bodyPr>
          <a:lstStyle/>
          <a:p>
            <a:r>
              <a:rPr lang="en-US" sz="1200" dirty="0">
                <a:solidFill>
                  <a:schemeClr val="bg1"/>
                </a:solidFill>
                <a:latin typeface="PLAYFAIR DISPLAY BOLD ROMAN" pitchFamily="2" charset="77"/>
                <a:ea typeface="Inter" panose="020B0502030000000004" pitchFamily="34" charset="0"/>
              </a:rPr>
              <a:t>Environment parameters:</a:t>
            </a:r>
          </a:p>
          <a:p>
            <a:r>
              <a:rPr lang="en-US" sz="1200" dirty="0">
                <a:solidFill>
                  <a:schemeClr val="bg1"/>
                </a:solidFill>
                <a:latin typeface="Inter" panose="020B0502030000000004" pitchFamily="34" charset="0"/>
                <a:ea typeface="Inter" panose="020B0502030000000004" pitchFamily="34" charset="0"/>
              </a:rPr>
              <a:t>Agent Reaction speed:	      </a:t>
            </a:r>
            <a:r>
              <a:rPr lang="en-US" sz="1200" b="1" dirty="0">
                <a:solidFill>
                  <a:schemeClr val="bg1"/>
                </a:solidFill>
                <a:latin typeface="Inter" panose="020B0502030000000004" pitchFamily="34" charset="0"/>
                <a:ea typeface="Inter" panose="020B0502030000000004" pitchFamily="34" charset="0"/>
              </a:rPr>
              <a:t>40 </a:t>
            </a:r>
            <a:r>
              <a:rPr lang="en-US" sz="1200" b="1" dirty="0" err="1">
                <a:solidFill>
                  <a:schemeClr val="bg1"/>
                </a:solidFill>
                <a:latin typeface="Inter" panose="020B0502030000000004" pitchFamily="34" charset="0"/>
                <a:ea typeface="Inter" panose="020B0502030000000004" pitchFamily="34" charset="0"/>
              </a:rPr>
              <a:t>ms</a:t>
            </a:r>
            <a:r>
              <a:rPr lang="en-US" sz="1200" b="1" dirty="0">
                <a:solidFill>
                  <a:schemeClr val="bg1"/>
                </a:solidFill>
                <a:latin typeface="Inter" panose="020B0502030000000004" pitchFamily="34" charset="0"/>
                <a:ea typeface="Inter" panose="020B0502030000000004" pitchFamily="34" charset="0"/>
              </a:rPr>
              <a:t>*</a:t>
            </a:r>
          </a:p>
          <a:p>
            <a:r>
              <a:rPr lang="en-US" sz="1200" dirty="0">
                <a:solidFill>
                  <a:schemeClr val="bg1"/>
                </a:solidFill>
                <a:latin typeface="Inter" panose="020B0502030000000004" pitchFamily="34" charset="0"/>
                <a:ea typeface="Inter" panose="020B0502030000000004" pitchFamily="34" charset="0"/>
              </a:rPr>
              <a:t>Force:		      -3, 3</a:t>
            </a:r>
          </a:p>
          <a:p>
            <a:endParaRPr lang="en-US" sz="1200" dirty="0">
              <a:solidFill>
                <a:schemeClr val="bg1"/>
              </a:solidFill>
              <a:latin typeface="PLAYFAIR DISPLAY BOLD ROMAN" pitchFamily="2" charset="77"/>
              <a:ea typeface="Inter" panose="020B0502030000000004" pitchFamily="34" charset="0"/>
            </a:endParaRPr>
          </a:p>
          <a:p>
            <a:r>
              <a:rPr lang="en-US" sz="1200" dirty="0">
                <a:solidFill>
                  <a:schemeClr val="bg1"/>
                </a:solidFill>
                <a:latin typeface="PLAYFAIR DISPLAY BOLD ROMAN" pitchFamily="2" charset="77"/>
                <a:ea typeface="Inter" panose="020B0502030000000004" pitchFamily="34" charset="0"/>
              </a:rPr>
              <a:t>Episode parameters:</a:t>
            </a:r>
          </a:p>
          <a:p>
            <a:r>
              <a:rPr lang="en-US" sz="1200" dirty="0">
                <a:solidFill>
                  <a:schemeClr val="bg1"/>
                </a:solidFill>
                <a:latin typeface="Inter" panose="020B0502030000000004" pitchFamily="34" charset="0"/>
                <a:ea typeface="Inter" panose="020B0502030000000004" pitchFamily="34" charset="0"/>
              </a:rPr>
              <a:t>Maximum steps:    	      </a:t>
            </a:r>
            <a:r>
              <a:rPr lang="en-US" sz="1200" b="1" dirty="0">
                <a:solidFill>
                  <a:schemeClr val="bg1"/>
                </a:solidFill>
                <a:latin typeface="Inter" panose="020B0502030000000004" pitchFamily="34" charset="0"/>
                <a:ea typeface="Inter" panose="020B0502030000000004" pitchFamily="34" charset="0"/>
              </a:rPr>
              <a:t>1000*</a:t>
            </a:r>
          </a:p>
          <a:p>
            <a:r>
              <a:rPr lang="en-US" sz="1200" dirty="0">
                <a:solidFill>
                  <a:schemeClr val="bg1"/>
                </a:solidFill>
                <a:latin typeface="Inter" panose="020B0502030000000004" pitchFamily="34" charset="0"/>
                <a:ea typeface="Inter" panose="020B0502030000000004" pitchFamily="34" charset="0"/>
              </a:rPr>
              <a:t>Reward per step:   	      1</a:t>
            </a:r>
          </a:p>
          <a:p>
            <a:r>
              <a:rPr lang="en-US" sz="1200" dirty="0">
                <a:solidFill>
                  <a:schemeClr val="bg1"/>
                </a:solidFill>
                <a:latin typeface="Inter" panose="020B0502030000000004" pitchFamily="34" charset="0"/>
                <a:ea typeface="Inter" panose="020B0502030000000004" pitchFamily="34" charset="0"/>
              </a:rPr>
              <a:t>Max total reward:  	      </a:t>
            </a:r>
            <a:r>
              <a:rPr lang="en-US" sz="1200" b="1" dirty="0">
                <a:solidFill>
                  <a:schemeClr val="bg1"/>
                </a:solidFill>
                <a:latin typeface="Inter" panose="020B0502030000000004" pitchFamily="34" charset="0"/>
                <a:ea typeface="Inter" panose="020B0502030000000004" pitchFamily="34" charset="0"/>
              </a:rPr>
              <a:t>1000*</a:t>
            </a:r>
          </a:p>
          <a:p>
            <a:endParaRPr lang="en-US" sz="1200" dirty="0">
              <a:solidFill>
                <a:schemeClr val="bg1"/>
              </a:solidFill>
              <a:latin typeface="Inter" panose="020B0502030000000004" pitchFamily="34" charset="0"/>
              <a:ea typeface="Inter" panose="020B0502030000000004" pitchFamily="34" charset="0"/>
            </a:endParaRPr>
          </a:p>
          <a:p>
            <a:r>
              <a:rPr lang="en-US" sz="1200" dirty="0">
                <a:solidFill>
                  <a:schemeClr val="bg1"/>
                </a:solidFill>
                <a:latin typeface="PLAYFAIR DISPLAY BOLD ROMAN" pitchFamily="2" charset="77"/>
                <a:ea typeface="Inter" panose="020B0502030000000004" pitchFamily="34" charset="0"/>
              </a:rPr>
              <a:t>Algorithm parameters:</a:t>
            </a:r>
          </a:p>
          <a:p>
            <a:r>
              <a:rPr lang="en-US" sz="1200" dirty="0">
                <a:solidFill>
                  <a:schemeClr val="bg1"/>
                </a:solidFill>
                <a:latin typeface="Inter" panose="020B0502030000000004" pitchFamily="34" charset="0"/>
                <a:ea typeface="Inter" panose="020B0502030000000004" pitchFamily="34" charset="0"/>
              </a:rPr>
              <a:t>Initial timesteps to sample:   </a:t>
            </a:r>
            <a:r>
              <a:rPr lang="en-US" sz="1200" b="1" dirty="0">
                <a:solidFill>
                  <a:schemeClr val="bg1"/>
                </a:solidFill>
                <a:latin typeface="Inter" panose="020B0502030000000004" pitchFamily="34" charset="0"/>
                <a:ea typeface="Inter" panose="020B0502030000000004" pitchFamily="34" charset="0"/>
              </a:rPr>
              <a:t>25000*</a:t>
            </a:r>
          </a:p>
          <a:p>
            <a:r>
              <a:rPr lang="en-US" sz="1200" dirty="0">
                <a:solidFill>
                  <a:schemeClr val="bg1"/>
                </a:solidFill>
                <a:latin typeface="Inter" panose="020B0502030000000004" pitchFamily="34" charset="0"/>
                <a:ea typeface="Inter" panose="020B0502030000000004" pitchFamily="34" charset="0"/>
              </a:rPr>
              <a:t>Maximum timesteps:	     </a:t>
            </a:r>
            <a:r>
              <a:rPr lang="en-US" sz="1200" b="1" dirty="0">
                <a:solidFill>
                  <a:schemeClr val="bg1"/>
                </a:solidFill>
                <a:latin typeface="Inter" panose="020B0502030000000004" pitchFamily="34" charset="0"/>
                <a:ea typeface="Inter" panose="020B0502030000000004" pitchFamily="34" charset="0"/>
              </a:rPr>
              <a:t>100000*</a:t>
            </a:r>
          </a:p>
          <a:p>
            <a:r>
              <a:rPr lang="en-US" sz="1200" dirty="0">
                <a:solidFill>
                  <a:schemeClr val="bg1"/>
                </a:solidFill>
                <a:latin typeface="Inter" panose="020B0502030000000004" pitchFamily="34" charset="0"/>
                <a:ea typeface="Inter" panose="020B0502030000000004" pitchFamily="34" charset="0"/>
              </a:rPr>
              <a:t>Update steps:	     </a:t>
            </a:r>
            <a:r>
              <a:rPr lang="en-US" sz="1200" b="1" dirty="0">
                <a:solidFill>
                  <a:schemeClr val="bg1"/>
                </a:solidFill>
                <a:latin typeface="Inter" panose="020B0502030000000004" pitchFamily="34" charset="0"/>
                <a:ea typeface="Inter" panose="020B0502030000000004" pitchFamily="34" charset="0"/>
              </a:rPr>
              <a:t>75000*</a:t>
            </a:r>
          </a:p>
          <a:p>
            <a:endParaRPr lang="en-US" sz="1200" dirty="0">
              <a:solidFill>
                <a:schemeClr val="bg1"/>
              </a:solidFill>
              <a:latin typeface="Inter" panose="020B0502030000000004" pitchFamily="34" charset="0"/>
              <a:ea typeface="Inter" panose="020B0502030000000004" pitchFamily="34" charset="0"/>
            </a:endParaRPr>
          </a:p>
        </p:txBody>
      </p:sp>
      <p:cxnSp>
        <p:nvCxnSpPr>
          <p:cNvPr id="18" name="Straight Connector 17">
            <a:extLst>
              <a:ext uri="{FF2B5EF4-FFF2-40B4-BE49-F238E27FC236}">
                <a16:creationId xmlns:a16="http://schemas.microsoft.com/office/drawing/2014/main" id="{263DB4A8-4524-B740-BA50-2760EEC7A5B5}"/>
              </a:ext>
            </a:extLst>
          </p:cNvPr>
          <p:cNvCxnSpPr>
            <a:cxnSpLocks/>
          </p:cNvCxnSpPr>
          <p:nvPr/>
        </p:nvCxnSpPr>
        <p:spPr>
          <a:xfrm flipH="1" flipV="1">
            <a:off x="1688847" y="1826804"/>
            <a:ext cx="4407152" cy="2319202"/>
          </a:xfrm>
          <a:prstGeom prst="line">
            <a:avLst/>
          </a:prstGeom>
          <a:ln w="15875">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FEDB0EC-5A1C-4924-915A-063D18BC0C05}"/>
              </a:ext>
            </a:extLst>
          </p:cNvPr>
          <p:cNvSpPr txBox="1"/>
          <p:nvPr/>
        </p:nvSpPr>
        <p:spPr>
          <a:xfrm>
            <a:off x="156608" y="1276236"/>
            <a:ext cx="2828635" cy="830997"/>
          </a:xfrm>
          <a:prstGeom prst="rect">
            <a:avLst/>
          </a:prstGeom>
          <a:noFill/>
        </p:spPr>
        <p:txBody>
          <a:bodyPr wrap="square" rtlCol="0">
            <a:spAutoFit/>
          </a:bodyPr>
          <a:lstStyle/>
          <a:p>
            <a:r>
              <a:rPr lang="en-US" sz="1200" b="1" dirty="0">
                <a:solidFill>
                  <a:schemeClr val="bg1"/>
                </a:solidFill>
                <a:latin typeface="PLAYFAIR DISPLAY BOLD ROMAN" pitchFamily="2" charset="77"/>
                <a:ea typeface="Inter" panose="020B0502030000000004" pitchFamily="34" charset="0"/>
              </a:rPr>
              <a:t>Added force parameters:</a:t>
            </a:r>
          </a:p>
          <a:p>
            <a:r>
              <a:rPr lang="en-US" sz="1200" dirty="0">
                <a:solidFill>
                  <a:schemeClr val="bg1"/>
                </a:solidFill>
                <a:latin typeface="Inter" panose="020B0502030000000004" pitchFamily="34" charset="0"/>
                <a:ea typeface="Inter" panose="020B0502030000000004" pitchFamily="34" charset="0"/>
              </a:rPr>
              <a:t>Frequency:  every 2-2 seconds</a:t>
            </a:r>
          </a:p>
          <a:p>
            <a:r>
              <a:rPr lang="en-US" sz="1200" dirty="0">
                <a:solidFill>
                  <a:schemeClr val="bg1"/>
                </a:solidFill>
                <a:latin typeface="Inter" panose="020B0502030000000004" pitchFamily="34" charset="0"/>
                <a:ea typeface="Inter" panose="020B0502030000000004" pitchFamily="34" charset="0"/>
              </a:rPr>
              <a:t>Duration: 	20 </a:t>
            </a:r>
            <a:r>
              <a:rPr lang="en-US" sz="1200" dirty="0" err="1">
                <a:solidFill>
                  <a:schemeClr val="bg1"/>
                </a:solidFill>
                <a:latin typeface="Inter" panose="020B0502030000000004" pitchFamily="34" charset="0"/>
                <a:ea typeface="Inter" panose="020B0502030000000004" pitchFamily="34" charset="0"/>
              </a:rPr>
              <a:t>ms</a:t>
            </a:r>
            <a:endParaRPr lang="en-US" sz="1200" dirty="0">
              <a:solidFill>
                <a:schemeClr val="bg1"/>
              </a:solidFill>
              <a:latin typeface="Inter" panose="020B0502030000000004" pitchFamily="34" charset="0"/>
              <a:ea typeface="Inter" panose="020B0502030000000004" pitchFamily="34" charset="0"/>
            </a:endParaRPr>
          </a:p>
          <a:p>
            <a:r>
              <a:rPr lang="en-US" sz="1200" dirty="0">
                <a:solidFill>
                  <a:schemeClr val="bg1"/>
                </a:solidFill>
                <a:latin typeface="Inter" panose="020B0502030000000004" pitchFamily="34" charset="0"/>
                <a:ea typeface="Inter" panose="020B0502030000000004" pitchFamily="34" charset="0"/>
              </a:rPr>
              <a:t>Force: 	0 - x * g</a:t>
            </a:r>
          </a:p>
        </p:txBody>
      </p:sp>
    </p:spTree>
    <p:extLst>
      <p:ext uri="{BB962C8B-B14F-4D97-AF65-F5344CB8AC3E}">
        <p14:creationId xmlns:p14="http://schemas.microsoft.com/office/powerpoint/2010/main" val="239995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08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AE5D6-BE15-A946-BD64-1A48F555A4C3}"/>
              </a:ext>
            </a:extLst>
          </p:cNvPr>
          <p:cNvSpPr>
            <a:spLocks noGrp="1"/>
          </p:cNvSpPr>
          <p:nvPr>
            <p:ph type="title"/>
          </p:nvPr>
        </p:nvSpPr>
        <p:spPr>
          <a:xfrm>
            <a:off x="838198" y="312384"/>
            <a:ext cx="10515600" cy="1325563"/>
          </a:xfrm>
        </p:spPr>
        <p:txBody>
          <a:bodyPr/>
          <a:lstStyle/>
          <a:p>
            <a:r>
              <a:rPr lang="en-US" dirty="0">
                <a:solidFill>
                  <a:schemeClr val="bg1"/>
                </a:solidFill>
              </a:rPr>
              <a:t>IntertedPendulum-v2</a:t>
            </a:r>
          </a:p>
        </p:txBody>
      </p:sp>
      <p:pic>
        <p:nvPicPr>
          <p:cNvPr id="4" name="original" descr="original">
            <a:hlinkClick r:id="" action="ppaction://media"/>
            <a:extLst>
              <a:ext uri="{FF2B5EF4-FFF2-40B4-BE49-F238E27FC236}">
                <a16:creationId xmlns:a16="http://schemas.microsoft.com/office/drawing/2014/main" id="{00D51010-7023-874B-8947-474E5DA997AD}"/>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3920330" y="1885171"/>
            <a:ext cx="4351337" cy="4351338"/>
          </a:xfrm>
        </p:spPr>
      </p:pic>
      <p:sp>
        <p:nvSpPr>
          <p:cNvPr id="10" name="Right Arrow 9">
            <a:extLst>
              <a:ext uri="{FF2B5EF4-FFF2-40B4-BE49-F238E27FC236}">
                <a16:creationId xmlns:a16="http://schemas.microsoft.com/office/drawing/2014/main" id="{494D00CE-43D7-6244-B1A8-83527E460974}"/>
              </a:ext>
            </a:extLst>
          </p:cNvPr>
          <p:cNvSpPr/>
          <p:nvPr/>
        </p:nvSpPr>
        <p:spPr>
          <a:xfrm>
            <a:off x="3103166" y="3092824"/>
            <a:ext cx="582705"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1E46492E-54EF-3542-AD8F-FB02ADD46DF1}"/>
              </a:ext>
            </a:extLst>
          </p:cNvPr>
          <p:cNvSpPr/>
          <p:nvPr/>
        </p:nvSpPr>
        <p:spPr>
          <a:xfrm>
            <a:off x="3103165" y="3565626"/>
            <a:ext cx="582705"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F9661641-C954-CD4C-8F2C-AE5699B1A61F}"/>
              </a:ext>
            </a:extLst>
          </p:cNvPr>
          <p:cNvSpPr/>
          <p:nvPr/>
        </p:nvSpPr>
        <p:spPr>
          <a:xfrm>
            <a:off x="3103164" y="4038429"/>
            <a:ext cx="582705"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5B8F8D8D-3D3A-C54B-99EC-FB3D3978A968}"/>
              </a:ext>
            </a:extLst>
          </p:cNvPr>
          <p:cNvSpPr/>
          <p:nvPr/>
        </p:nvSpPr>
        <p:spPr>
          <a:xfrm flipH="1">
            <a:off x="8506126" y="3092824"/>
            <a:ext cx="533399"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708CB470-B6E4-8649-BF82-C9A795E017E3}"/>
              </a:ext>
            </a:extLst>
          </p:cNvPr>
          <p:cNvSpPr/>
          <p:nvPr/>
        </p:nvSpPr>
        <p:spPr>
          <a:xfrm flipH="1">
            <a:off x="8506125" y="3565626"/>
            <a:ext cx="533399"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AE35C374-9368-4C42-94C0-AF2E7B22E541}"/>
              </a:ext>
            </a:extLst>
          </p:cNvPr>
          <p:cNvSpPr/>
          <p:nvPr/>
        </p:nvSpPr>
        <p:spPr>
          <a:xfrm flipH="1">
            <a:off x="8506124" y="4038429"/>
            <a:ext cx="533399"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441B271A-A644-1342-86FA-E688BB6CAE24}"/>
              </a:ext>
            </a:extLst>
          </p:cNvPr>
          <p:cNvSpPr txBox="1"/>
          <p:nvPr/>
        </p:nvSpPr>
        <p:spPr>
          <a:xfrm>
            <a:off x="274529" y="1549805"/>
            <a:ext cx="3411342" cy="830997"/>
          </a:xfrm>
          <a:prstGeom prst="rect">
            <a:avLst/>
          </a:prstGeom>
          <a:noFill/>
        </p:spPr>
        <p:txBody>
          <a:bodyPr wrap="square" rtlCol="0">
            <a:spAutoFit/>
          </a:bodyPr>
          <a:lstStyle/>
          <a:p>
            <a:r>
              <a:rPr lang="en-US" sz="1200" b="1" dirty="0">
                <a:solidFill>
                  <a:schemeClr val="bg1"/>
                </a:solidFill>
                <a:latin typeface="PLAYFAIR DISPLAY BOLD ROMAN" pitchFamily="2" charset="77"/>
                <a:ea typeface="Inter" panose="020B0502030000000004" pitchFamily="34" charset="0"/>
              </a:rPr>
              <a:t>Added force parameters:</a:t>
            </a:r>
          </a:p>
          <a:p>
            <a:r>
              <a:rPr lang="en-US" sz="1200" dirty="0">
                <a:solidFill>
                  <a:schemeClr val="bg1"/>
                </a:solidFill>
                <a:latin typeface="Inter" panose="020B0502030000000004" pitchFamily="34" charset="0"/>
                <a:ea typeface="Inter" panose="020B0502030000000004" pitchFamily="34" charset="0"/>
              </a:rPr>
              <a:t>Frequency:  every 50-100 timesteps (2-4 seconds)</a:t>
            </a:r>
          </a:p>
          <a:p>
            <a:r>
              <a:rPr lang="en-US" sz="1200" dirty="0">
                <a:solidFill>
                  <a:schemeClr val="bg1"/>
                </a:solidFill>
                <a:latin typeface="Inter" panose="020B0502030000000004" pitchFamily="34" charset="0"/>
                <a:ea typeface="Inter" panose="020B0502030000000004" pitchFamily="34" charset="0"/>
              </a:rPr>
              <a:t>Duration: 	20 </a:t>
            </a:r>
            <a:r>
              <a:rPr lang="en-US" sz="1200" dirty="0" err="1">
                <a:solidFill>
                  <a:schemeClr val="bg1"/>
                </a:solidFill>
                <a:latin typeface="Inter" panose="020B0502030000000004" pitchFamily="34" charset="0"/>
                <a:ea typeface="Inter" panose="020B0502030000000004" pitchFamily="34" charset="0"/>
              </a:rPr>
              <a:t>ms</a:t>
            </a:r>
            <a:endParaRPr lang="en-US" sz="1200" dirty="0">
              <a:solidFill>
                <a:schemeClr val="bg1"/>
              </a:solidFill>
              <a:latin typeface="Inter" panose="020B0502030000000004" pitchFamily="34" charset="0"/>
              <a:ea typeface="Inter" panose="020B0502030000000004" pitchFamily="34" charset="0"/>
            </a:endParaRPr>
          </a:p>
          <a:p>
            <a:r>
              <a:rPr lang="en-US" sz="1200" dirty="0">
                <a:solidFill>
                  <a:schemeClr val="bg1"/>
                </a:solidFill>
                <a:latin typeface="Inter" panose="020B0502030000000004" pitchFamily="34" charset="0"/>
                <a:ea typeface="Inter" panose="020B0502030000000004" pitchFamily="34" charset="0"/>
              </a:rPr>
              <a:t>Force: 	x * g</a:t>
            </a:r>
          </a:p>
        </p:txBody>
      </p:sp>
      <p:cxnSp>
        <p:nvCxnSpPr>
          <p:cNvPr id="18" name="Straight Connector 17">
            <a:extLst>
              <a:ext uri="{FF2B5EF4-FFF2-40B4-BE49-F238E27FC236}">
                <a16:creationId xmlns:a16="http://schemas.microsoft.com/office/drawing/2014/main" id="{263DB4A8-4524-B740-BA50-2760EEC7A5B5}"/>
              </a:ext>
            </a:extLst>
          </p:cNvPr>
          <p:cNvCxnSpPr>
            <a:cxnSpLocks/>
            <a:stCxn id="10" idx="1"/>
            <a:endCxn id="16" idx="2"/>
          </p:cNvCxnSpPr>
          <p:nvPr/>
        </p:nvCxnSpPr>
        <p:spPr>
          <a:xfrm flipH="1" flipV="1">
            <a:off x="1980200" y="2380802"/>
            <a:ext cx="1122966" cy="819598"/>
          </a:xfrm>
          <a:prstGeom prst="line">
            <a:avLst/>
          </a:prstGeom>
          <a:ln w="15875">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E82ABC0-3730-C54B-9678-58BF44B2DA68}"/>
              </a:ext>
            </a:extLst>
          </p:cNvPr>
          <p:cNvSpPr txBox="1"/>
          <p:nvPr/>
        </p:nvSpPr>
        <p:spPr>
          <a:xfrm>
            <a:off x="9273980" y="2349617"/>
            <a:ext cx="2828635" cy="3046988"/>
          </a:xfrm>
          <a:prstGeom prst="rect">
            <a:avLst/>
          </a:prstGeom>
          <a:noFill/>
        </p:spPr>
        <p:txBody>
          <a:bodyPr wrap="square" rtlCol="0">
            <a:spAutoFit/>
          </a:bodyPr>
          <a:lstStyle/>
          <a:p>
            <a:r>
              <a:rPr lang="en-US" sz="1200" dirty="0">
                <a:solidFill>
                  <a:schemeClr val="bg1"/>
                </a:solidFill>
                <a:latin typeface="PLAYFAIR DISPLAY BOLD ROMAN" pitchFamily="2" charset="77"/>
                <a:ea typeface="Inter" panose="020B0502030000000004" pitchFamily="34" charset="0"/>
              </a:rPr>
              <a:t>Environment parameters:</a:t>
            </a:r>
          </a:p>
          <a:p>
            <a:r>
              <a:rPr lang="en-US" sz="1200" dirty="0">
                <a:solidFill>
                  <a:schemeClr val="bg1"/>
                </a:solidFill>
                <a:latin typeface="Inter" panose="020B0502030000000004" pitchFamily="34" charset="0"/>
                <a:ea typeface="Inter" panose="020B0502030000000004" pitchFamily="34" charset="0"/>
              </a:rPr>
              <a:t>Timestep:		      20 </a:t>
            </a:r>
            <a:r>
              <a:rPr lang="en-US" sz="1200" dirty="0" err="1">
                <a:solidFill>
                  <a:schemeClr val="bg1"/>
                </a:solidFill>
                <a:latin typeface="Inter" panose="020B0502030000000004" pitchFamily="34" charset="0"/>
                <a:ea typeface="Inter" panose="020B0502030000000004" pitchFamily="34" charset="0"/>
              </a:rPr>
              <a:t>ms</a:t>
            </a:r>
            <a:endParaRPr lang="en-US" sz="1200" dirty="0">
              <a:solidFill>
                <a:schemeClr val="bg1"/>
              </a:solidFill>
              <a:latin typeface="Inter" panose="020B0502030000000004" pitchFamily="34" charset="0"/>
              <a:ea typeface="Inter" panose="020B0502030000000004" pitchFamily="34" charset="0"/>
            </a:endParaRPr>
          </a:p>
          <a:p>
            <a:r>
              <a:rPr lang="en-US" sz="1200" dirty="0">
                <a:solidFill>
                  <a:schemeClr val="bg1"/>
                </a:solidFill>
                <a:latin typeface="Inter" panose="020B0502030000000004" pitchFamily="34" charset="0"/>
                <a:ea typeface="Inter" panose="020B0502030000000004" pitchFamily="34" charset="0"/>
              </a:rPr>
              <a:t>Frame skip:		      2</a:t>
            </a:r>
          </a:p>
          <a:p>
            <a:r>
              <a:rPr lang="en-US" sz="1200" dirty="0">
                <a:solidFill>
                  <a:schemeClr val="bg1"/>
                </a:solidFill>
                <a:latin typeface="Inter" panose="020B0502030000000004" pitchFamily="34" charset="0"/>
                <a:ea typeface="Inter" panose="020B0502030000000004" pitchFamily="34" charset="0"/>
              </a:rPr>
              <a:t>Agent Reaction speed:	      40 </a:t>
            </a:r>
            <a:r>
              <a:rPr lang="en-US" sz="1200" dirty="0" err="1">
                <a:solidFill>
                  <a:schemeClr val="bg1"/>
                </a:solidFill>
                <a:latin typeface="Inter" panose="020B0502030000000004" pitchFamily="34" charset="0"/>
                <a:ea typeface="Inter" panose="020B0502030000000004" pitchFamily="34" charset="0"/>
              </a:rPr>
              <a:t>ms</a:t>
            </a:r>
            <a:endParaRPr lang="en-US" sz="1200" dirty="0">
              <a:solidFill>
                <a:schemeClr val="bg1"/>
              </a:solidFill>
              <a:latin typeface="Inter" panose="020B0502030000000004" pitchFamily="34" charset="0"/>
              <a:ea typeface="Inter" panose="020B0502030000000004" pitchFamily="34" charset="0"/>
            </a:endParaRPr>
          </a:p>
          <a:p>
            <a:r>
              <a:rPr lang="en-US" sz="1200" dirty="0">
                <a:solidFill>
                  <a:schemeClr val="bg1"/>
                </a:solidFill>
                <a:latin typeface="Inter" panose="020B0502030000000004" pitchFamily="34" charset="0"/>
                <a:ea typeface="Inter" panose="020B0502030000000004" pitchFamily="34" charset="0"/>
              </a:rPr>
              <a:t>Force: 		      -3, 3</a:t>
            </a:r>
          </a:p>
          <a:p>
            <a:endParaRPr lang="en-US" sz="1200" dirty="0">
              <a:solidFill>
                <a:schemeClr val="bg1"/>
              </a:solidFill>
              <a:latin typeface="PLAYFAIR DISPLAY BOLD ROMAN" pitchFamily="2" charset="77"/>
              <a:ea typeface="Inter" panose="020B0502030000000004" pitchFamily="34" charset="0"/>
            </a:endParaRPr>
          </a:p>
          <a:p>
            <a:r>
              <a:rPr lang="en-US" sz="1200" dirty="0">
                <a:solidFill>
                  <a:schemeClr val="bg1"/>
                </a:solidFill>
                <a:latin typeface="PLAYFAIR DISPLAY BOLD ROMAN" pitchFamily="2" charset="77"/>
                <a:ea typeface="Inter" panose="020B0502030000000004" pitchFamily="34" charset="0"/>
              </a:rPr>
              <a:t>Episode parameters:</a:t>
            </a:r>
          </a:p>
          <a:p>
            <a:r>
              <a:rPr lang="en-US" sz="1200" dirty="0">
                <a:solidFill>
                  <a:schemeClr val="bg1"/>
                </a:solidFill>
                <a:latin typeface="Inter" panose="020B0502030000000004" pitchFamily="34" charset="0"/>
                <a:ea typeface="Inter" panose="020B0502030000000004" pitchFamily="34" charset="0"/>
              </a:rPr>
              <a:t>Maximum steps:    	      1000</a:t>
            </a:r>
          </a:p>
          <a:p>
            <a:r>
              <a:rPr lang="en-US" sz="1200" dirty="0">
                <a:solidFill>
                  <a:schemeClr val="bg1"/>
                </a:solidFill>
                <a:latin typeface="Inter" panose="020B0502030000000004" pitchFamily="34" charset="0"/>
                <a:ea typeface="Inter" panose="020B0502030000000004" pitchFamily="34" charset="0"/>
              </a:rPr>
              <a:t>Reward per step:   	      1</a:t>
            </a:r>
          </a:p>
          <a:p>
            <a:r>
              <a:rPr lang="en-US" sz="1200" dirty="0">
                <a:solidFill>
                  <a:schemeClr val="bg1"/>
                </a:solidFill>
                <a:latin typeface="Inter" panose="020B0502030000000004" pitchFamily="34" charset="0"/>
                <a:ea typeface="Inter" panose="020B0502030000000004" pitchFamily="34" charset="0"/>
              </a:rPr>
              <a:t>Max total reward:  	      1000</a:t>
            </a:r>
          </a:p>
          <a:p>
            <a:endParaRPr lang="en-US" sz="1200" dirty="0">
              <a:solidFill>
                <a:schemeClr val="bg1"/>
              </a:solidFill>
              <a:latin typeface="Inter" panose="020B0502030000000004" pitchFamily="34" charset="0"/>
              <a:ea typeface="Inter" panose="020B0502030000000004" pitchFamily="34" charset="0"/>
            </a:endParaRPr>
          </a:p>
          <a:p>
            <a:r>
              <a:rPr lang="en-US" sz="1200" dirty="0">
                <a:solidFill>
                  <a:schemeClr val="bg1"/>
                </a:solidFill>
                <a:latin typeface="PLAYFAIR DISPLAY BOLD ROMAN" pitchFamily="2" charset="77"/>
                <a:ea typeface="Inter" panose="020B0502030000000004" pitchFamily="34" charset="0"/>
              </a:rPr>
              <a:t>Algorithm parameters:</a:t>
            </a:r>
          </a:p>
          <a:p>
            <a:r>
              <a:rPr lang="en-US" sz="1200" dirty="0">
                <a:solidFill>
                  <a:schemeClr val="bg1"/>
                </a:solidFill>
                <a:latin typeface="Inter" panose="020B0502030000000004" pitchFamily="34" charset="0"/>
                <a:ea typeface="Inter" panose="020B0502030000000004" pitchFamily="34" charset="0"/>
              </a:rPr>
              <a:t>Initial timesteps to sample:   25000</a:t>
            </a:r>
          </a:p>
          <a:p>
            <a:r>
              <a:rPr lang="en-US" sz="1200" dirty="0">
                <a:solidFill>
                  <a:schemeClr val="bg1"/>
                </a:solidFill>
                <a:latin typeface="Inter" panose="020B0502030000000004" pitchFamily="34" charset="0"/>
                <a:ea typeface="Inter" panose="020B0502030000000004" pitchFamily="34" charset="0"/>
              </a:rPr>
              <a:t>Maximum timesteps:	     200000</a:t>
            </a:r>
          </a:p>
          <a:p>
            <a:r>
              <a:rPr lang="en-US" sz="1200" dirty="0">
                <a:solidFill>
                  <a:schemeClr val="bg1"/>
                </a:solidFill>
                <a:latin typeface="Inter" panose="020B0502030000000004" pitchFamily="34" charset="0"/>
                <a:ea typeface="Inter" panose="020B0502030000000004" pitchFamily="34" charset="0"/>
              </a:rPr>
              <a:t>Update steps:	     175000</a:t>
            </a:r>
          </a:p>
          <a:p>
            <a:endParaRPr lang="en-US" sz="1200" dirty="0">
              <a:solidFill>
                <a:schemeClr val="bg1"/>
              </a:solidFill>
              <a:latin typeface="Inter" panose="020B0502030000000004" pitchFamily="34" charset="0"/>
              <a:ea typeface="Inter" panose="020B0502030000000004" pitchFamily="34" charset="0"/>
            </a:endParaRPr>
          </a:p>
        </p:txBody>
      </p:sp>
    </p:spTree>
    <p:extLst>
      <p:ext uri="{BB962C8B-B14F-4D97-AF65-F5344CB8AC3E}">
        <p14:creationId xmlns:p14="http://schemas.microsoft.com/office/powerpoint/2010/main" val="316320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08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AE5D6-BE15-A946-BD64-1A48F555A4C3}"/>
              </a:ext>
            </a:extLst>
          </p:cNvPr>
          <p:cNvSpPr>
            <a:spLocks noGrp="1"/>
          </p:cNvSpPr>
          <p:nvPr>
            <p:ph type="title"/>
          </p:nvPr>
        </p:nvSpPr>
        <p:spPr>
          <a:xfrm>
            <a:off x="838198" y="312384"/>
            <a:ext cx="10515600" cy="1325563"/>
          </a:xfrm>
        </p:spPr>
        <p:txBody>
          <a:bodyPr/>
          <a:lstStyle/>
          <a:p>
            <a:r>
              <a:rPr lang="en-US" dirty="0">
                <a:solidFill>
                  <a:schemeClr val="bg1"/>
                </a:solidFill>
              </a:rPr>
              <a:t>State</a:t>
            </a:r>
          </a:p>
        </p:txBody>
      </p:sp>
      <p:pic>
        <p:nvPicPr>
          <p:cNvPr id="4" name="original" descr="original">
            <a:hlinkClick r:id="" action="ppaction://media"/>
            <a:extLst>
              <a:ext uri="{FF2B5EF4-FFF2-40B4-BE49-F238E27FC236}">
                <a16:creationId xmlns:a16="http://schemas.microsoft.com/office/drawing/2014/main" id="{00D51010-7023-874B-8947-474E5DA997AD}"/>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3920330" y="1885171"/>
            <a:ext cx="4351337" cy="4351338"/>
          </a:xfrm>
        </p:spPr>
      </p:pic>
      <p:sp>
        <p:nvSpPr>
          <p:cNvPr id="16" name="TextBox 15">
            <a:extLst>
              <a:ext uri="{FF2B5EF4-FFF2-40B4-BE49-F238E27FC236}">
                <a16:creationId xmlns:a16="http://schemas.microsoft.com/office/drawing/2014/main" id="{441B271A-A644-1342-86FA-E688BB6CAE24}"/>
              </a:ext>
            </a:extLst>
          </p:cNvPr>
          <p:cNvSpPr txBox="1"/>
          <p:nvPr/>
        </p:nvSpPr>
        <p:spPr>
          <a:xfrm>
            <a:off x="274529" y="1549805"/>
            <a:ext cx="2828635" cy="830997"/>
          </a:xfrm>
          <a:prstGeom prst="rect">
            <a:avLst/>
          </a:prstGeom>
          <a:noFill/>
        </p:spPr>
        <p:txBody>
          <a:bodyPr wrap="square" rtlCol="0">
            <a:spAutoFit/>
          </a:bodyPr>
          <a:lstStyle/>
          <a:p>
            <a:r>
              <a:rPr lang="en-US" sz="1200" b="1" dirty="0">
                <a:solidFill>
                  <a:schemeClr val="bg1"/>
                </a:solidFill>
                <a:latin typeface="PLAYFAIR DISPLAY BOLD ROMAN" pitchFamily="2" charset="77"/>
                <a:ea typeface="Inter" panose="020B0502030000000004" pitchFamily="34" charset="0"/>
              </a:rPr>
              <a:t>Position of the Slider</a:t>
            </a:r>
          </a:p>
          <a:p>
            <a:r>
              <a:rPr lang="en-US" sz="1200" b="1" dirty="0">
                <a:solidFill>
                  <a:schemeClr val="bg1"/>
                </a:solidFill>
                <a:latin typeface="PLAYFAIR DISPLAY BOLD ROMAN" pitchFamily="2" charset="77"/>
                <a:ea typeface="Inter" panose="020B0502030000000004" pitchFamily="34" charset="0"/>
              </a:rPr>
              <a:t>Angle of the hinge</a:t>
            </a:r>
          </a:p>
          <a:p>
            <a:r>
              <a:rPr lang="en-US" sz="1200" b="1" dirty="0">
                <a:solidFill>
                  <a:schemeClr val="bg1"/>
                </a:solidFill>
                <a:latin typeface="PLAYFAIR DISPLAY BOLD ROMAN" pitchFamily="2" charset="77"/>
                <a:ea typeface="Inter" panose="020B0502030000000004" pitchFamily="34" charset="0"/>
              </a:rPr>
              <a:t>Velocity of the slider</a:t>
            </a:r>
          </a:p>
          <a:p>
            <a:r>
              <a:rPr lang="en-US" sz="1200" b="1" dirty="0">
                <a:solidFill>
                  <a:schemeClr val="bg1"/>
                </a:solidFill>
                <a:latin typeface="PLAYFAIR DISPLAY BOLD ROMAN" pitchFamily="2" charset="77"/>
                <a:ea typeface="Inter" panose="020B0502030000000004" pitchFamily="34" charset="0"/>
              </a:rPr>
              <a:t>Angular velocity of the hinge</a:t>
            </a:r>
            <a:endParaRPr lang="en-US" sz="1200" dirty="0">
              <a:solidFill>
                <a:schemeClr val="bg1"/>
              </a:solidFill>
              <a:latin typeface="Inter" panose="020B0502030000000004" pitchFamily="34" charset="0"/>
              <a:ea typeface="Inter" panose="020B0502030000000004" pitchFamily="34" charset="0"/>
            </a:endParaRPr>
          </a:p>
        </p:txBody>
      </p:sp>
      <p:cxnSp>
        <p:nvCxnSpPr>
          <p:cNvPr id="18" name="Straight Connector 17">
            <a:extLst>
              <a:ext uri="{FF2B5EF4-FFF2-40B4-BE49-F238E27FC236}">
                <a16:creationId xmlns:a16="http://schemas.microsoft.com/office/drawing/2014/main" id="{263DB4A8-4524-B740-BA50-2760EEC7A5B5}"/>
              </a:ext>
            </a:extLst>
          </p:cNvPr>
          <p:cNvCxnSpPr>
            <a:cxnSpLocks/>
            <a:endCxn id="16" idx="2"/>
          </p:cNvCxnSpPr>
          <p:nvPr/>
        </p:nvCxnSpPr>
        <p:spPr>
          <a:xfrm flipH="1" flipV="1">
            <a:off x="1688847" y="2380802"/>
            <a:ext cx="4407154" cy="1740926"/>
          </a:xfrm>
          <a:prstGeom prst="line">
            <a:avLst/>
          </a:prstGeom>
          <a:ln w="15875">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447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08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4EAF99-4E84-4867-B421-7AE48B703811}"/>
              </a:ext>
            </a:extLst>
          </p:cNvPr>
          <p:cNvSpPr txBox="1"/>
          <p:nvPr/>
        </p:nvSpPr>
        <p:spPr>
          <a:xfrm>
            <a:off x="2819400" y="0"/>
            <a:ext cx="6096000" cy="6878806"/>
          </a:xfrm>
          <a:prstGeom prst="rect">
            <a:avLst/>
          </a:prstGeom>
          <a:noFill/>
        </p:spPr>
        <p:txBody>
          <a:bodyPr wrap="square">
            <a:spAutoFit/>
          </a:bodyPr>
          <a:lstStyle/>
          <a:p>
            <a:r>
              <a:rPr lang="en-US" sz="900" dirty="0"/>
              <a:t> 	</a:t>
            </a:r>
            <a:r>
              <a:rPr lang="en-US" sz="900" dirty="0" err="1"/>
              <a:t>g_force</a:t>
            </a:r>
            <a:r>
              <a:rPr lang="en-US" sz="900" dirty="0"/>
              <a:t> 	</a:t>
            </a:r>
            <a:r>
              <a:rPr lang="en-US" sz="900" dirty="0" err="1"/>
              <a:t>response_rate</a:t>
            </a:r>
            <a:r>
              <a:rPr lang="en-US" sz="900" dirty="0"/>
              <a:t> 	reward</a:t>
            </a:r>
          </a:p>
          <a:p>
            <a:r>
              <a:rPr lang="en-US" sz="900" dirty="0"/>
              <a:t>0 	0.0 	0.01 	4025.2</a:t>
            </a:r>
          </a:p>
          <a:p>
            <a:r>
              <a:rPr lang="en-US" sz="900" dirty="0">
                <a:highlight>
                  <a:srgbClr val="00FF00"/>
                </a:highlight>
              </a:rPr>
              <a:t>1 	0.0 	0.02 	2026.0</a:t>
            </a:r>
          </a:p>
          <a:p>
            <a:r>
              <a:rPr lang="en-US" sz="900" dirty="0"/>
              <a:t>2 	0.0 	0.04 	1026.2</a:t>
            </a:r>
          </a:p>
          <a:p>
            <a:r>
              <a:rPr lang="en-US" sz="900" dirty="0"/>
              <a:t>3 	0.0 	0.08 	513.6</a:t>
            </a:r>
          </a:p>
          <a:p>
            <a:r>
              <a:rPr lang="en-US" sz="900" dirty="0">
                <a:highlight>
                  <a:srgbClr val="FFFF00"/>
                </a:highlight>
              </a:rPr>
              <a:t>4 	0.0 	0.16 	204.0</a:t>
            </a:r>
          </a:p>
          <a:p>
            <a:r>
              <a:rPr lang="en-US" sz="900" dirty="0"/>
              <a:t>5 	0.0 	0.32 	59.2</a:t>
            </a:r>
          </a:p>
          <a:p>
            <a:r>
              <a:rPr lang="en-US" sz="900" dirty="0"/>
              <a:t>6 	0.0 	0.64 	10.8</a:t>
            </a:r>
          </a:p>
          <a:p>
            <a:r>
              <a:rPr lang="en-US" sz="900" dirty="0"/>
              <a:t>7 	0.0 	1.28 	2.8</a:t>
            </a:r>
          </a:p>
          <a:p>
            <a:r>
              <a:rPr lang="en-US" sz="900" dirty="0"/>
              <a:t>8 	1.0 	0.01 	4025.8</a:t>
            </a:r>
          </a:p>
          <a:p>
            <a:r>
              <a:rPr lang="en-US" sz="900" dirty="0">
                <a:highlight>
                  <a:srgbClr val="00FF00"/>
                </a:highlight>
              </a:rPr>
              <a:t>9 	1.0 	0.02 	2026.0</a:t>
            </a:r>
          </a:p>
          <a:p>
            <a:r>
              <a:rPr lang="en-US" sz="900" dirty="0"/>
              <a:t>10 	1.0 	0.04 	1025.6</a:t>
            </a:r>
          </a:p>
          <a:p>
            <a:r>
              <a:rPr lang="en-US" sz="900" dirty="0"/>
              <a:t>11 	1.0 	0.08 	514.7</a:t>
            </a:r>
          </a:p>
          <a:p>
            <a:r>
              <a:rPr lang="en-US" sz="900" dirty="0">
                <a:highlight>
                  <a:srgbClr val="FFFF00"/>
                </a:highlight>
              </a:rPr>
              <a:t>12 	1.0 	0.16 	40.1</a:t>
            </a:r>
          </a:p>
          <a:p>
            <a:r>
              <a:rPr lang="en-US" sz="900" dirty="0"/>
              <a:t>13 	1.0 	0.32 	19.9</a:t>
            </a:r>
          </a:p>
          <a:p>
            <a:r>
              <a:rPr lang="en-US" sz="900" dirty="0"/>
              <a:t>14 	1.0 	0.64 	5.3</a:t>
            </a:r>
          </a:p>
          <a:p>
            <a:r>
              <a:rPr lang="en-US" sz="900" dirty="0"/>
              <a:t>15 	1.0 	1.28 	3.8</a:t>
            </a:r>
          </a:p>
          <a:p>
            <a:r>
              <a:rPr lang="en-US" sz="900" dirty="0"/>
              <a:t>16 	2.0 	0.01 	4025.8</a:t>
            </a:r>
          </a:p>
          <a:p>
            <a:r>
              <a:rPr lang="en-US" sz="900" dirty="0">
                <a:highlight>
                  <a:srgbClr val="00FF00"/>
                </a:highlight>
              </a:rPr>
              <a:t>17 	2.0 	0.02 	2026.2</a:t>
            </a:r>
          </a:p>
          <a:p>
            <a:r>
              <a:rPr lang="en-US" sz="900" dirty="0"/>
              <a:t>18 	2.0 	0.04 	1026.0</a:t>
            </a:r>
          </a:p>
          <a:p>
            <a:r>
              <a:rPr lang="en-US" sz="900" dirty="0"/>
              <a:t>19 	2.0 	0.08 	512.5</a:t>
            </a:r>
          </a:p>
          <a:p>
            <a:r>
              <a:rPr lang="en-US" sz="900" dirty="0">
                <a:highlight>
                  <a:srgbClr val="FFFF00"/>
                </a:highlight>
              </a:rPr>
              <a:t>20 	2.0 	0.16 	246.1</a:t>
            </a:r>
          </a:p>
          <a:p>
            <a:r>
              <a:rPr lang="en-US" sz="900" dirty="0"/>
              <a:t>21 	2.0 	0.32 	45.4</a:t>
            </a:r>
          </a:p>
          <a:p>
            <a:r>
              <a:rPr lang="en-US" sz="900" dirty="0"/>
              <a:t>22 	2.0 	0.64 	9.0</a:t>
            </a:r>
          </a:p>
          <a:p>
            <a:r>
              <a:rPr lang="en-US" sz="900" dirty="0"/>
              <a:t>23 	2.0 	1.28 	2.8</a:t>
            </a:r>
          </a:p>
          <a:p>
            <a:r>
              <a:rPr lang="en-US" sz="900" dirty="0"/>
              <a:t>24 	3.0 	0.01 	4025.8</a:t>
            </a:r>
          </a:p>
          <a:p>
            <a:r>
              <a:rPr lang="en-US" sz="900" dirty="0">
                <a:highlight>
                  <a:srgbClr val="00FF00"/>
                </a:highlight>
              </a:rPr>
              <a:t>25 	3.0 	0.02 	2026.6</a:t>
            </a:r>
          </a:p>
          <a:p>
            <a:r>
              <a:rPr lang="en-US" sz="900" dirty="0"/>
              <a:t>26 	3.0 	0.04 	1025.8</a:t>
            </a:r>
          </a:p>
          <a:p>
            <a:r>
              <a:rPr lang="en-US" sz="900" dirty="0"/>
              <a:t>27 	3.0 	0.08 	339.7</a:t>
            </a:r>
          </a:p>
          <a:p>
            <a:r>
              <a:rPr lang="en-US" sz="900" dirty="0">
                <a:highlight>
                  <a:srgbClr val="FFFF00"/>
                </a:highlight>
              </a:rPr>
              <a:t>28 	3.0 	0.16 	204.1</a:t>
            </a:r>
          </a:p>
          <a:p>
            <a:r>
              <a:rPr lang="en-US" sz="900" dirty="0"/>
              <a:t>29 	3.0 	0.32 	35.1</a:t>
            </a:r>
          </a:p>
          <a:p>
            <a:r>
              <a:rPr lang="en-US" sz="900" dirty="0"/>
              <a:t>30 	3.0 	0.64 	7.1</a:t>
            </a:r>
          </a:p>
          <a:p>
            <a:r>
              <a:rPr lang="en-US" sz="900" dirty="0"/>
              <a:t>31 	3.0 	1.28 	2.8</a:t>
            </a:r>
          </a:p>
          <a:p>
            <a:r>
              <a:rPr lang="en-US" sz="900" dirty="0"/>
              <a:t>32 	4.0 	0.01 	799.4</a:t>
            </a:r>
          </a:p>
          <a:p>
            <a:r>
              <a:rPr lang="en-US" sz="900" dirty="0">
                <a:highlight>
                  <a:srgbClr val="00FF00"/>
                </a:highlight>
              </a:rPr>
              <a:t>33 	4.0 	0.02 	2025.8</a:t>
            </a:r>
          </a:p>
          <a:p>
            <a:r>
              <a:rPr lang="en-US" sz="900" dirty="0"/>
              <a:t>34 	4.0 	0.04 	1026.4</a:t>
            </a:r>
          </a:p>
          <a:p>
            <a:r>
              <a:rPr lang="en-US" sz="900" dirty="0"/>
              <a:t>35 	4.0 	0.08 	514.6</a:t>
            </a:r>
          </a:p>
          <a:p>
            <a:r>
              <a:rPr lang="en-US" sz="900" dirty="0">
                <a:highlight>
                  <a:srgbClr val="FFFF00"/>
                </a:highlight>
              </a:rPr>
              <a:t>36 	4.0 	0.16 	159.9</a:t>
            </a:r>
          </a:p>
          <a:p>
            <a:r>
              <a:rPr lang="en-US" sz="900" dirty="0"/>
              <a:t>37 	4.0 	0.32 	20.0</a:t>
            </a:r>
          </a:p>
          <a:p>
            <a:r>
              <a:rPr lang="en-US" sz="900" dirty="0"/>
              <a:t>38 	4.0 	0.64 	5.6</a:t>
            </a:r>
          </a:p>
          <a:p>
            <a:r>
              <a:rPr lang="en-US" sz="900" dirty="0"/>
              <a:t>39 	4.0 	1.28 	3.2</a:t>
            </a:r>
          </a:p>
          <a:p>
            <a:r>
              <a:rPr lang="en-US" sz="900" dirty="0"/>
              <a:t>40 	5.0 	0.01 	812.8</a:t>
            </a:r>
          </a:p>
          <a:p>
            <a:r>
              <a:rPr lang="en-US" sz="900" dirty="0">
                <a:highlight>
                  <a:srgbClr val="00FF00"/>
                </a:highlight>
              </a:rPr>
              <a:t>41 	5.0 	0.02 	2025.6</a:t>
            </a:r>
          </a:p>
          <a:p>
            <a:r>
              <a:rPr lang="en-US" sz="900" dirty="0"/>
              <a:t>42 	5.0 	0.04 	1026.0</a:t>
            </a:r>
          </a:p>
          <a:p>
            <a:r>
              <a:rPr lang="en-US" sz="900" dirty="0"/>
              <a:t>43 	5.0 	0.08 	206.3</a:t>
            </a:r>
          </a:p>
          <a:p>
            <a:r>
              <a:rPr lang="en-US" sz="900" dirty="0">
                <a:highlight>
                  <a:srgbClr val="FFFF00"/>
                </a:highlight>
              </a:rPr>
              <a:t>44 	5.0 	0.16 	91.8</a:t>
            </a:r>
          </a:p>
          <a:p>
            <a:r>
              <a:rPr lang="en-US" sz="900" dirty="0"/>
              <a:t>45 	5.0 	0.32 	25.5</a:t>
            </a:r>
          </a:p>
          <a:p>
            <a:r>
              <a:rPr lang="en-US" sz="900" dirty="0"/>
              <a:t>46 	5.0 	0.64 	5.6</a:t>
            </a:r>
          </a:p>
          <a:p>
            <a:r>
              <a:rPr lang="en-US" sz="900" dirty="0"/>
              <a:t>47 	5.0 	1.28 	2.6</a:t>
            </a:r>
          </a:p>
        </p:txBody>
      </p:sp>
    </p:spTree>
    <p:extLst>
      <p:ext uri="{BB962C8B-B14F-4D97-AF65-F5344CB8AC3E}">
        <p14:creationId xmlns:p14="http://schemas.microsoft.com/office/powerpoint/2010/main" val="612419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ean_board.mp4" descr="bean_board.mp4">
            <a:hlinkClick r:id="" action="ppaction://media"/>
            <a:extLst>
              <a:ext uri="{FF2B5EF4-FFF2-40B4-BE49-F238E27FC236}">
                <a16:creationId xmlns:a16="http://schemas.microsoft.com/office/drawing/2014/main" id="{811E5CCF-0E8D-9E43-94B0-A0D1B59301C9}"/>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546100" y="1509183"/>
            <a:ext cx="3568700" cy="3568701"/>
          </a:xfrm>
        </p:spPr>
      </p:pic>
      <p:sp>
        <p:nvSpPr>
          <p:cNvPr id="6" name="TextBox 5">
            <a:extLst>
              <a:ext uri="{FF2B5EF4-FFF2-40B4-BE49-F238E27FC236}">
                <a16:creationId xmlns:a16="http://schemas.microsoft.com/office/drawing/2014/main" id="{4FD63947-DAF2-EB4C-AA6B-2011629E9BCC}"/>
              </a:ext>
            </a:extLst>
          </p:cNvPr>
          <p:cNvSpPr txBox="1"/>
          <p:nvPr/>
        </p:nvSpPr>
        <p:spPr>
          <a:xfrm>
            <a:off x="5286376" y="335845"/>
            <a:ext cx="6029325" cy="6186309"/>
          </a:xfrm>
          <a:prstGeom prst="rect">
            <a:avLst/>
          </a:prstGeom>
          <a:noFill/>
        </p:spPr>
        <p:txBody>
          <a:bodyPr wrap="square" rtlCol="0">
            <a:spAutoFit/>
          </a:bodyPr>
          <a:lstStyle/>
          <a:p>
            <a:r>
              <a:rPr lang="en-US" b="1" dirty="0"/>
              <a:t>Design Ideas to Improve Agent Balance and Stability </a:t>
            </a:r>
          </a:p>
          <a:p>
            <a:endParaRPr lang="en-US" dirty="0"/>
          </a:p>
          <a:p>
            <a:pPr marL="285750" indent="-285750">
              <a:buFont typeface="Arial" panose="020B0604020202020204" pitchFamily="34" charset="0"/>
              <a:buChar char="•"/>
            </a:pPr>
            <a:r>
              <a:rPr lang="en-US" dirty="0"/>
              <a:t>Vary reward based on angle correction accuracy </a:t>
            </a:r>
          </a:p>
          <a:p>
            <a:pPr marL="742950" lvl="1" indent="-285750">
              <a:buFont typeface="Arial" panose="020B0604020202020204" pitchFamily="34" charset="0"/>
              <a:buChar char="•"/>
            </a:pPr>
            <a:r>
              <a:rPr lang="en-US" dirty="0"/>
              <a:t>(0.01, -0.01 radian) – highest reward </a:t>
            </a:r>
          </a:p>
          <a:p>
            <a:pPr marL="742950" lvl="1" indent="-285750">
              <a:buFont typeface="Arial" panose="020B0604020202020204" pitchFamily="34" charset="0"/>
              <a:buChar char="•"/>
            </a:pPr>
            <a:r>
              <a:rPr lang="en-US" dirty="0"/>
              <a:t>(0.1, - 0.1 radian) – medium reward</a:t>
            </a:r>
          </a:p>
          <a:p>
            <a:pPr marL="742950" lvl="1" indent="-285750">
              <a:buFont typeface="Arial" panose="020B0604020202020204" pitchFamily="34" charset="0"/>
              <a:buChar char="•"/>
            </a:pPr>
            <a:r>
              <a:rPr lang="en-US" dirty="0"/>
              <a:t>(0.15, -0.15 radian) – small reward</a:t>
            </a:r>
          </a:p>
          <a:p>
            <a:pPr marL="285750" indent="-285750">
              <a:buFont typeface="Arial" panose="020B0604020202020204" pitchFamily="34" charset="0"/>
              <a:buChar char="•"/>
            </a:pPr>
            <a:r>
              <a:rPr lang="en-US" dirty="0"/>
              <a:t>Have angular velocity sensor that projects to a reflex network and a longer response network, and sends  </a:t>
            </a:r>
          </a:p>
          <a:p>
            <a:pPr marL="742950" lvl="1" indent="-285750">
              <a:buFont typeface="Arial" panose="020B0604020202020204" pitchFamily="34" charset="0"/>
              <a:buChar char="•"/>
            </a:pPr>
            <a:r>
              <a:rPr lang="en-US" dirty="0"/>
              <a:t>High velocity triggers reflex network that  immediately counter act air gust with opposing force</a:t>
            </a:r>
          </a:p>
          <a:p>
            <a:pPr marL="742950" lvl="1" indent="-285750">
              <a:buFont typeface="Arial" panose="020B0604020202020204" pitchFamily="34" charset="0"/>
              <a:buChar char="•"/>
            </a:pPr>
            <a:r>
              <a:rPr lang="en-US" dirty="0"/>
              <a:t>Velocity below the threshold would go to main network</a:t>
            </a:r>
          </a:p>
          <a:p>
            <a:pPr marL="742950" lvl="1" indent="-285750">
              <a:buFont typeface="Arial" panose="020B0604020202020204" pitchFamily="34" charset="0"/>
              <a:buChar char="•"/>
            </a:pPr>
            <a:r>
              <a:rPr lang="en-US" dirty="0"/>
              <a:t>A test of learning this strategy/reflex mechanism would be to see if the agent uses the reflex in higher force (5G +) compared to lower force  (1G)</a:t>
            </a:r>
          </a:p>
          <a:p>
            <a:pPr marL="285750" indent="-285750">
              <a:buFont typeface="Arial" panose="020B0604020202020204" pitchFamily="34" charset="0"/>
              <a:buChar char="•"/>
            </a:pPr>
            <a:r>
              <a:rPr lang="en-US" dirty="0"/>
              <a:t>Create a midline separation of the agent and have counterbalancing left and right networks </a:t>
            </a:r>
          </a:p>
          <a:p>
            <a:pPr marL="742950" lvl="1" indent="-285750">
              <a:buFont typeface="Arial" panose="020B0604020202020204" pitchFamily="34" charset="0"/>
              <a:buChar char="•"/>
            </a:pPr>
            <a:r>
              <a:rPr lang="en-US" dirty="0"/>
              <a:t>Use reciprocal inhibition</a:t>
            </a:r>
          </a:p>
          <a:p>
            <a:pPr marL="742950" lvl="1" indent="-285750">
              <a:buFont typeface="Arial" panose="020B0604020202020204" pitchFamily="34" charset="0"/>
              <a:buChar char="•"/>
            </a:pPr>
            <a:r>
              <a:rPr lang="en-US" dirty="0"/>
              <a:t>Use two velocity sensor neurons on the top left and right corner to differentiate if the force is coming from the left or right – opposite side with higher force is activated to balance the agent </a:t>
            </a:r>
          </a:p>
        </p:txBody>
      </p:sp>
      <p:sp>
        <p:nvSpPr>
          <p:cNvPr id="2" name="TextBox 1">
            <a:extLst>
              <a:ext uri="{FF2B5EF4-FFF2-40B4-BE49-F238E27FC236}">
                <a16:creationId xmlns:a16="http://schemas.microsoft.com/office/drawing/2014/main" id="{0682EB7B-DEA4-4260-AD80-3B3CF956203C}"/>
              </a:ext>
            </a:extLst>
          </p:cNvPr>
          <p:cNvSpPr txBox="1"/>
          <p:nvPr/>
        </p:nvSpPr>
        <p:spPr>
          <a:xfrm>
            <a:off x="69850" y="6552644"/>
            <a:ext cx="3060700" cy="261610"/>
          </a:xfrm>
          <a:prstGeom prst="rect">
            <a:avLst/>
          </a:prstGeom>
          <a:noFill/>
        </p:spPr>
        <p:txBody>
          <a:bodyPr wrap="square" rtlCol="0">
            <a:spAutoFit/>
          </a:bodyPr>
          <a:lstStyle/>
          <a:p>
            <a:r>
              <a:rPr lang="en-US" sz="1100" i="1" dirty="0">
                <a:latin typeface="Times New Roman" panose="02020603050405020304" pitchFamily="18" charset="0"/>
                <a:cs typeface="Times New Roman" panose="02020603050405020304" pitchFamily="18" charset="0"/>
              </a:rPr>
              <a:t>Slide credit: Francesca Walsh</a:t>
            </a:r>
          </a:p>
        </p:txBody>
      </p:sp>
    </p:spTree>
    <p:extLst>
      <p:ext uri="{BB962C8B-B14F-4D97-AF65-F5344CB8AC3E}">
        <p14:creationId xmlns:p14="http://schemas.microsoft.com/office/powerpoint/2010/main" val="1260651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08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33F60052-4D6E-46BA-914E-547C9CB695EE}"/>
              </a:ext>
            </a:extLst>
          </p:cNvPr>
          <p:cNvSpPr/>
          <p:nvPr/>
        </p:nvSpPr>
        <p:spPr>
          <a:xfrm>
            <a:off x="1799071" y="1582714"/>
            <a:ext cx="1570471" cy="130075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586F26B-D4A5-4D67-BA72-E8F504702923}"/>
              </a:ext>
            </a:extLst>
          </p:cNvPr>
          <p:cNvSpPr txBox="1"/>
          <p:nvPr/>
        </p:nvSpPr>
        <p:spPr>
          <a:xfrm>
            <a:off x="865910" y="2828835"/>
            <a:ext cx="568036" cy="1200329"/>
          </a:xfrm>
          <a:prstGeom prst="rect">
            <a:avLst/>
          </a:prstGeom>
          <a:noFill/>
        </p:spPr>
        <p:txBody>
          <a:bodyPr wrap="square" rtlCol="0">
            <a:spAutoFit/>
          </a:bodyPr>
          <a:lstStyle/>
          <a:p>
            <a:r>
              <a:rPr lang="en-US" dirty="0"/>
              <a:t>S_0</a:t>
            </a:r>
          </a:p>
          <a:p>
            <a:r>
              <a:rPr lang="en-US" dirty="0"/>
              <a:t>S_1</a:t>
            </a:r>
          </a:p>
          <a:p>
            <a:r>
              <a:rPr lang="en-US" dirty="0"/>
              <a:t>S_2</a:t>
            </a:r>
          </a:p>
          <a:p>
            <a:r>
              <a:rPr lang="en-US" dirty="0"/>
              <a:t>S_3</a:t>
            </a:r>
          </a:p>
        </p:txBody>
      </p:sp>
      <p:sp>
        <p:nvSpPr>
          <p:cNvPr id="5" name="Oval 4">
            <a:extLst>
              <a:ext uri="{FF2B5EF4-FFF2-40B4-BE49-F238E27FC236}">
                <a16:creationId xmlns:a16="http://schemas.microsoft.com/office/drawing/2014/main" id="{12F0A102-C347-4AA4-8B45-C3C06E43A43F}"/>
              </a:ext>
            </a:extLst>
          </p:cNvPr>
          <p:cNvSpPr/>
          <p:nvPr/>
        </p:nvSpPr>
        <p:spPr>
          <a:xfrm>
            <a:off x="2382982" y="2167082"/>
            <a:ext cx="214746" cy="2147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3C21EE35-4C9D-432D-8D89-1DF6ED2FF544}"/>
              </a:ext>
            </a:extLst>
          </p:cNvPr>
          <p:cNvCxnSpPr>
            <a:cxnSpLocks/>
            <a:endCxn id="5" idx="2"/>
          </p:cNvCxnSpPr>
          <p:nvPr/>
        </p:nvCxnSpPr>
        <p:spPr>
          <a:xfrm flipV="1">
            <a:off x="1327150" y="2274455"/>
            <a:ext cx="1055832" cy="995795"/>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1C32F47-9E1E-4E08-9121-E63D3A5F5619}"/>
              </a:ext>
            </a:extLst>
          </p:cNvPr>
          <p:cNvSpPr txBox="1"/>
          <p:nvPr/>
        </p:nvSpPr>
        <p:spPr>
          <a:xfrm>
            <a:off x="1799071" y="2328142"/>
            <a:ext cx="568036" cy="369332"/>
          </a:xfrm>
          <a:prstGeom prst="rect">
            <a:avLst/>
          </a:prstGeom>
          <a:noFill/>
        </p:spPr>
        <p:txBody>
          <a:bodyPr wrap="square" rtlCol="0">
            <a:spAutoFit/>
          </a:bodyPr>
          <a:lstStyle/>
          <a:p>
            <a:r>
              <a:rPr lang="en-US" dirty="0"/>
              <a:t>1</a:t>
            </a:r>
          </a:p>
        </p:txBody>
      </p:sp>
      <p:sp>
        <p:nvSpPr>
          <p:cNvPr id="10" name="Oval 9">
            <a:extLst>
              <a:ext uri="{FF2B5EF4-FFF2-40B4-BE49-F238E27FC236}">
                <a16:creationId xmlns:a16="http://schemas.microsoft.com/office/drawing/2014/main" id="{17BB4C8F-434A-4E49-B4F0-8164E7C2749F}"/>
              </a:ext>
            </a:extLst>
          </p:cNvPr>
          <p:cNvSpPr/>
          <p:nvPr/>
        </p:nvSpPr>
        <p:spPr>
          <a:xfrm>
            <a:off x="2382982" y="2459121"/>
            <a:ext cx="214746" cy="2147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F15A6A40-4874-4871-A7BB-659B8DEDCC9F}"/>
              </a:ext>
            </a:extLst>
          </p:cNvPr>
          <p:cNvCxnSpPr>
            <a:cxnSpLocks/>
            <a:endCxn id="10" idx="2"/>
          </p:cNvCxnSpPr>
          <p:nvPr/>
        </p:nvCxnSpPr>
        <p:spPr>
          <a:xfrm flipV="1">
            <a:off x="1327150" y="2566494"/>
            <a:ext cx="1055832" cy="703756"/>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D13B4D7-6213-4124-878B-D4EF15D0B313}"/>
              </a:ext>
            </a:extLst>
          </p:cNvPr>
          <p:cNvSpPr/>
          <p:nvPr/>
        </p:nvSpPr>
        <p:spPr>
          <a:xfrm>
            <a:off x="2821132" y="1698944"/>
            <a:ext cx="214746" cy="21474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09EDBED-F19B-4220-BE7F-18CFA7A010C7}"/>
              </a:ext>
            </a:extLst>
          </p:cNvPr>
          <p:cNvSpPr txBox="1"/>
          <p:nvPr/>
        </p:nvSpPr>
        <p:spPr>
          <a:xfrm>
            <a:off x="2056824" y="2566494"/>
            <a:ext cx="568036" cy="369332"/>
          </a:xfrm>
          <a:prstGeom prst="rect">
            <a:avLst/>
          </a:prstGeom>
          <a:noFill/>
        </p:spPr>
        <p:txBody>
          <a:bodyPr wrap="square" rtlCol="0">
            <a:spAutoFit/>
          </a:bodyPr>
          <a:lstStyle/>
          <a:p>
            <a:r>
              <a:rPr lang="en-US" dirty="0"/>
              <a:t>-1</a:t>
            </a:r>
          </a:p>
        </p:txBody>
      </p:sp>
      <p:cxnSp>
        <p:nvCxnSpPr>
          <p:cNvPr id="17" name="Straight Arrow Connector 16">
            <a:extLst>
              <a:ext uri="{FF2B5EF4-FFF2-40B4-BE49-F238E27FC236}">
                <a16:creationId xmlns:a16="http://schemas.microsoft.com/office/drawing/2014/main" id="{C530101C-519D-43CC-B59B-4F7B61243BF0}"/>
              </a:ext>
            </a:extLst>
          </p:cNvPr>
          <p:cNvCxnSpPr>
            <a:cxnSpLocks/>
            <a:stCxn id="5" idx="0"/>
            <a:endCxn id="14" idx="2"/>
          </p:cNvCxnSpPr>
          <p:nvPr/>
        </p:nvCxnSpPr>
        <p:spPr>
          <a:xfrm flipV="1">
            <a:off x="2490355" y="1806317"/>
            <a:ext cx="330777" cy="360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12CD5A3-C1F7-46EA-8CE7-F40BAD2592DD}"/>
              </a:ext>
            </a:extLst>
          </p:cNvPr>
          <p:cNvCxnSpPr>
            <a:cxnSpLocks/>
            <a:stCxn id="10" idx="6"/>
            <a:endCxn id="14" idx="5"/>
          </p:cNvCxnSpPr>
          <p:nvPr/>
        </p:nvCxnSpPr>
        <p:spPr>
          <a:xfrm flipV="1">
            <a:off x="2597728" y="1882241"/>
            <a:ext cx="406701" cy="684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906FA88-5B0B-4D65-BF50-693577C1B213}"/>
              </a:ext>
            </a:extLst>
          </p:cNvPr>
          <p:cNvSpPr txBox="1"/>
          <p:nvPr/>
        </p:nvSpPr>
        <p:spPr>
          <a:xfrm>
            <a:off x="2232615" y="1718041"/>
            <a:ext cx="568036" cy="369332"/>
          </a:xfrm>
          <a:prstGeom prst="rect">
            <a:avLst/>
          </a:prstGeom>
          <a:noFill/>
        </p:spPr>
        <p:txBody>
          <a:bodyPr wrap="square" rtlCol="0">
            <a:spAutoFit/>
          </a:bodyPr>
          <a:lstStyle/>
          <a:p>
            <a:r>
              <a:rPr lang="en-US" dirty="0"/>
              <a:t>-50</a:t>
            </a:r>
          </a:p>
        </p:txBody>
      </p:sp>
      <p:sp>
        <p:nvSpPr>
          <p:cNvPr id="25" name="TextBox 24">
            <a:extLst>
              <a:ext uri="{FF2B5EF4-FFF2-40B4-BE49-F238E27FC236}">
                <a16:creationId xmlns:a16="http://schemas.microsoft.com/office/drawing/2014/main" id="{CF6CDD35-0D2B-46CA-8E0C-A5542E08DAAD}"/>
              </a:ext>
            </a:extLst>
          </p:cNvPr>
          <p:cNvSpPr txBox="1"/>
          <p:nvPr/>
        </p:nvSpPr>
        <p:spPr>
          <a:xfrm>
            <a:off x="2801506" y="2021883"/>
            <a:ext cx="568036" cy="369332"/>
          </a:xfrm>
          <a:prstGeom prst="rect">
            <a:avLst/>
          </a:prstGeom>
          <a:noFill/>
        </p:spPr>
        <p:txBody>
          <a:bodyPr wrap="square" rtlCol="0">
            <a:spAutoFit/>
          </a:bodyPr>
          <a:lstStyle/>
          <a:p>
            <a:r>
              <a:rPr lang="en-US" dirty="0"/>
              <a:t>50</a:t>
            </a:r>
          </a:p>
        </p:txBody>
      </p:sp>
      <p:sp>
        <p:nvSpPr>
          <p:cNvPr id="26" name="Rectangle 25">
            <a:extLst>
              <a:ext uri="{FF2B5EF4-FFF2-40B4-BE49-F238E27FC236}">
                <a16:creationId xmlns:a16="http://schemas.microsoft.com/office/drawing/2014/main" id="{61224B14-6EDE-4495-8D82-03BCA337C640}"/>
              </a:ext>
            </a:extLst>
          </p:cNvPr>
          <p:cNvSpPr/>
          <p:nvPr/>
        </p:nvSpPr>
        <p:spPr>
          <a:xfrm>
            <a:off x="2351232" y="2935826"/>
            <a:ext cx="273628" cy="1032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488E4A79-BA23-41DC-8B46-F549C778EAD4}"/>
              </a:ext>
            </a:extLst>
          </p:cNvPr>
          <p:cNvSpPr txBox="1"/>
          <p:nvPr/>
        </p:nvSpPr>
        <p:spPr>
          <a:xfrm>
            <a:off x="3055085" y="3968751"/>
            <a:ext cx="1180812" cy="369332"/>
          </a:xfrm>
          <a:prstGeom prst="rect">
            <a:avLst/>
          </a:prstGeom>
          <a:noFill/>
        </p:spPr>
        <p:txBody>
          <a:bodyPr wrap="square" rtlCol="0">
            <a:spAutoFit/>
          </a:bodyPr>
          <a:lstStyle/>
          <a:p>
            <a:r>
              <a:rPr lang="en-US" dirty="0"/>
              <a:t>256</a:t>
            </a:r>
          </a:p>
        </p:txBody>
      </p:sp>
      <p:sp>
        <p:nvSpPr>
          <p:cNvPr id="28" name="Rectangle 27">
            <a:extLst>
              <a:ext uri="{FF2B5EF4-FFF2-40B4-BE49-F238E27FC236}">
                <a16:creationId xmlns:a16="http://schemas.microsoft.com/office/drawing/2014/main" id="{7062CA0C-A1BA-4C94-82D3-80EC404B49BC}"/>
              </a:ext>
            </a:extLst>
          </p:cNvPr>
          <p:cNvSpPr/>
          <p:nvPr/>
        </p:nvSpPr>
        <p:spPr>
          <a:xfrm>
            <a:off x="3163454" y="2935826"/>
            <a:ext cx="273628" cy="1032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AC1FDE13-5A2C-4BE1-9085-4EF55A5E44B1}"/>
              </a:ext>
            </a:extLst>
          </p:cNvPr>
          <p:cNvCxnSpPr>
            <a:stCxn id="26" idx="3"/>
            <a:endCxn id="28" idx="1"/>
          </p:cNvCxnSpPr>
          <p:nvPr/>
        </p:nvCxnSpPr>
        <p:spPr>
          <a:xfrm>
            <a:off x="2624860" y="3452288"/>
            <a:ext cx="538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B896E532-8DF6-480A-BF15-6264725D7F7A}"/>
              </a:ext>
            </a:extLst>
          </p:cNvPr>
          <p:cNvSpPr txBox="1"/>
          <p:nvPr/>
        </p:nvSpPr>
        <p:spPr>
          <a:xfrm>
            <a:off x="1926227" y="3961991"/>
            <a:ext cx="1180812" cy="369332"/>
          </a:xfrm>
          <a:prstGeom prst="rect">
            <a:avLst/>
          </a:prstGeom>
          <a:noFill/>
        </p:spPr>
        <p:txBody>
          <a:bodyPr wrap="square" rtlCol="0">
            <a:spAutoFit/>
          </a:bodyPr>
          <a:lstStyle/>
          <a:p>
            <a:r>
              <a:rPr lang="en-US" dirty="0"/>
              <a:t>256  + 2</a:t>
            </a:r>
          </a:p>
        </p:txBody>
      </p:sp>
      <p:sp>
        <p:nvSpPr>
          <p:cNvPr id="33" name="Oval 32">
            <a:extLst>
              <a:ext uri="{FF2B5EF4-FFF2-40B4-BE49-F238E27FC236}">
                <a16:creationId xmlns:a16="http://schemas.microsoft.com/office/drawing/2014/main" id="{75876771-F4A2-46A1-A12D-6B945135BDBC}"/>
              </a:ext>
            </a:extLst>
          </p:cNvPr>
          <p:cNvSpPr/>
          <p:nvPr/>
        </p:nvSpPr>
        <p:spPr>
          <a:xfrm>
            <a:off x="4010340" y="3344915"/>
            <a:ext cx="214746" cy="21474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E360773F-899E-46EC-9281-DF8AB815F67A}"/>
              </a:ext>
            </a:extLst>
          </p:cNvPr>
          <p:cNvCxnSpPr>
            <a:cxnSpLocks/>
            <a:stCxn id="28" idx="3"/>
            <a:endCxn id="33" idx="2"/>
          </p:cNvCxnSpPr>
          <p:nvPr/>
        </p:nvCxnSpPr>
        <p:spPr>
          <a:xfrm>
            <a:off x="3437082" y="3452288"/>
            <a:ext cx="5732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2FDA2D5-BEF8-4540-8EAB-CEFA04339387}"/>
              </a:ext>
            </a:extLst>
          </p:cNvPr>
          <p:cNvCxnSpPr>
            <a:endCxn id="26" idx="1"/>
          </p:cNvCxnSpPr>
          <p:nvPr/>
        </p:nvCxnSpPr>
        <p:spPr>
          <a:xfrm>
            <a:off x="1327150" y="2990850"/>
            <a:ext cx="1024082" cy="46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2FE1BC1-36C2-4EF7-871D-700A0B8D7992}"/>
              </a:ext>
            </a:extLst>
          </p:cNvPr>
          <p:cNvCxnSpPr>
            <a:endCxn id="26" idx="1"/>
          </p:cNvCxnSpPr>
          <p:nvPr/>
        </p:nvCxnSpPr>
        <p:spPr>
          <a:xfrm>
            <a:off x="1327150" y="3221569"/>
            <a:ext cx="1024082" cy="230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9491025-0FA6-4BA7-BFEC-EE9FB171A0AF}"/>
              </a:ext>
            </a:extLst>
          </p:cNvPr>
          <p:cNvCxnSpPr>
            <a:endCxn id="26" idx="1"/>
          </p:cNvCxnSpPr>
          <p:nvPr/>
        </p:nvCxnSpPr>
        <p:spPr>
          <a:xfrm flipV="1">
            <a:off x="1327150" y="3452288"/>
            <a:ext cx="1024082" cy="107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ED2BF52-00E6-47A9-A521-B12C1D0CA39F}"/>
              </a:ext>
            </a:extLst>
          </p:cNvPr>
          <p:cNvCxnSpPr>
            <a:endCxn id="26" idx="1"/>
          </p:cNvCxnSpPr>
          <p:nvPr/>
        </p:nvCxnSpPr>
        <p:spPr>
          <a:xfrm flipV="1">
            <a:off x="1327150" y="3452288"/>
            <a:ext cx="1024082" cy="440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BE5AB80-9B5C-414C-BAF9-854B13D6117B}"/>
              </a:ext>
            </a:extLst>
          </p:cNvPr>
          <p:cNvCxnSpPr>
            <a:endCxn id="28" idx="1"/>
          </p:cNvCxnSpPr>
          <p:nvPr/>
        </p:nvCxnSpPr>
        <p:spPr>
          <a:xfrm>
            <a:off x="2597728" y="2566494"/>
            <a:ext cx="565726" cy="885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D303BC6-8025-4459-8BE5-9733355B90E0}"/>
              </a:ext>
            </a:extLst>
          </p:cNvPr>
          <p:cNvCxnSpPr>
            <a:stCxn id="5" idx="6"/>
            <a:endCxn id="28" idx="1"/>
          </p:cNvCxnSpPr>
          <p:nvPr/>
        </p:nvCxnSpPr>
        <p:spPr>
          <a:xfrm>
            <a:off x="2597728" y="2274455"/>
            <a:ext cx="565726" cy="1177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6252CEBB-79E2-4BE2-AF2E-59D92E11522A}"/>
              </a:ext>
            </a:extLst>
          </p:cNvPr>
          <p:cNvSpPr txBox="1"/>
          <p:nvPr/>
        </p:nvSpPr>
        <p:spPr>
          <a:xfrm>
            <a:off x="1839191" y="1127278"/>
            <a:ext cx="1553730" cy="461665"/>
          </a:xfrm>
          <a:prstGeom prst="rect">
            <a:avLst/>
          </a:prstGeom>
          <a:noFill/>
        </p:spPr>
        <p:txBody>
          <a:bodyPr wrap="square" rtlCol="0">
            <a:spAutoFit/>
          </a:bodyPr>
          <a:lstStyle/>
          <a:p>
            <a:pPr algn="ctr"/>
            <a:r>
              <a:rPr lang="en-US" sz="1200" dirty="0"/>
              <a:t>Reflex output (prior knowledge)</a:t>
            </a:r>
          </a:p>
        </p:txBody>
      </p:sp>
      <p:sp>
        <p:nvSpPr>
          <p:cNvPr id="54" name="TextBox 53">
            <a:extLst>
              <a:ext uri="{FF2B5EF4-FFF2-40B4-BE49-F238E27FC236}">
                <a16:creationId xmlns:a16="http://schemas.microsoft.com/office/drawing/2014/main" id="{1B58E54A-BE9D-4DC1-AA94-1429E3BB7DA5}"/>
              </a:ext>
            </a:extLst>
          </p:cNvPr>
          <p:cNvSpPr txBox="1"/>
          <p:nvPr/>
        </p:nvSpPr>
        <p:spPr>
          <a:xfrm>
            <a:off x="7331942" y="6051034"/>
            <a:ext cx="6096000" cy="646331"/>
          </a:xfrm>
          <a:prstGeom prst="rect">
            <a:avLst/>
          </a:prstGeom>
          <a:noFill/>
        </p:spPr>
        <p:txBody>
          <a:bodyPr wrap="square">
            <a:spAutoFit/>
          </a:bodyPr>
          <a:lstStyle/>
          <a:p>
            <a:r>
              <a:rPr lang="en-US" dirty="0"/>
              <a:t>Reference for prior knowledge:</a:t>
            </a:r>
          </a:p>
          <a:p>
            <a:r>
              <a:rPr lang="en-US" dirty="0"/>
              <a:t>On the Measure of Intelligence Francois Chollet ∗</a:t>
            </a:r>
          </a:p>
        </p:txBody>
      </p:sp>
      <p:sp>
        <p:nvSpPr>
          <p:cNvPr id="55" name="TextBox 54">
            <a:extLst>
              <a:ext uri="{FF2B5EF4-FFF2-40B4-BE49-F238E27FC236}">
                <a16:creationId xmlns:a16="http://schemas.microsoft.com/office/drawing/2014/main" id="{5C30DBE6-757C-49CB-9719-102C0C8D12BB}"/>
              </a:ext>
            </a:extLst>
          </p:cNvPr>
          <p:cNvSpPr txBox="1"/>
          <p:nvPr/>
        </p:nvSpPr>
        <p:spPr>
          <a:xfrm>
            <a:off x="4283968" y="3267622"/>
            <a:ext cx="1206500" cy="369332"/>
          </a:xfrm>
          <a:prstGeom prst="rect">
            <a:avLst/>
          </a:prstGeom>
          <a:noFill/>
        </p:spPr>
        <p:txBody>
          <a:bodyPr wrap="square" rtlCol="0">
            <a:spAutoFit/>
          </a:bodyPr>
          <a:lstStyle/>
          <a:p>
            <a:r>
              <a:rPr lang="en-US" dirty="0"/>
              <a:t>[-3,3]</a:t>
            </a:r>
          </a:p>
        </p:txBody>
      </p:sp>
      <p:sp>
        <p:nvSpPr>
          <p:cNvPr id="57" name="TextBox 56">
            <a:extLst>
              <a:ext uri="{FF2B5EF4-FFF2-40B4-BE49-F238E27FC236}">
                <a16:creationId xmlns:a16="http://schemas.microsoft.com/office/drawing/2014/main" id="{682D1898-4594-4599-B2B5-A2A4602C7F87}"/>
              </a:ext>
            </a:extLst>
          </p:cNvPr>
          <p:cNvSpPr txBox="1"/>
          <p:nvPr/>
        </p:nvSpPr>
        <p:spPr>
          <a:xfrm>
            <a:off x="5861050" y="425450"/>
            <a:ext cx="5080000" cy="2862322"/>
          </a:xfrm>
          <a:prstGeom prst="rect">
            <a:avLst/>
          </a:prstGeom>
          <a:noFill/>
        </p:spPr>
        <p:txBody>
          <a:bodyPr wrap="square" rtlCol="0">
            <a:spAutoFit/>
          </a:bodyPr>
          <a:lstStyle/>
          <a:p>
            <a:endParaRPr lang="en-US" dirty="0"/>
          </a:p>
          <a:p>
            <a:pPr marL="342900" indent="-342900">
              <a:buAutoNum type="arabicPeriod"/>
            </a:pPr>
            <a:r>
              <a:rPr lang="en-US" dirty="0"/>
              <a:t>Reflex output working at 0.02</a:t>
            </a:r>
          </a:p>
          <a:p>
            <a:pPr marL="342900" indent="-342900">
              <a:buAutoNum type="arabicPeriod"/>
            </a:pPr>
            <a:r>
              <a:rPr lang="en-US" dirty="0"/>
              <a:t>Overall output working at 0.16</a:t>
            </a:r>
          </a:p>
          <a:p>
            <a:pPr marL="342900" indent="-342900">
              <a:buAutoNum type="arabicPeriod"/>
            </a:pPr>
            <a:endParaRPr lang="en-US" dirty="0"/>
          </a:p>
          <a:p>
            <a:r>
              <a:rPr lang="en-US" dirty="0"/>
              <a:t>Possible configurations:</a:t>
            </a:r>
          </a:p>
          <a:p>
            <a:pPr marL="342900" indent="-342900">
              <a:buFont typeface="+mj-lt"/>
              <a:buAutoNum type="arabicPeriod"/>
            </a:pPr>
            <a:r>
              <a:rPr lang="en-US" dirty="0"/>
              <a:t>Reflex activating 8 times before main action</a:t>
            </a:r>
          </a:p>
          <a:p>
            <a:pPr marL="342900" indent="-342900">
              <a:buFont typeface="+mj-lt"/>
              <a:buAutoNum type="arabicPeriod"/>
            </a:pPr>
            <a:r>
              <a:rPr lang="en-US" dirty="0"/>
              <a:t>Reflex activating once and the same action is repeated until the main action is picked</a:t>
            </a:r>
          </a:p>
          <a:p>
            <a:pPr marL="342900" indent="-342900">
              <a:buFont typeface="+mj-lt"/>
              <a:buAutoNum type="arabicPeriod"/>
            </a:pPr>
            <a:r>
              <a:rPr lang="en-US" dirty="0"/>
              <a:t>In the second config, the output can </a:t>
            </a:r>
            <a:r>
              <a:rPr lang="en-US" dirty="0">
                <a:solidFill>
                  <a:srgbClr val="FF0000"/>
                </a:solidFill>
              </a:rPr>
              <a:t>inhibit</a:t>
            </a:r>
            <a:r>
              <a:rPr lang="en-US" dirty="0"/>
              <a:t> the reflex</a:t>
            </a:r>
          </a:p>
        </p:txBody>
      </p:sp>
      <p:cxnSp>
        <p:nvCxnSpPr>
          <p:cNvPr id="59" name="Connector: Curved 58">
            <a:extLst>
              <a:ext uri="{FF2B5EF4-FFF2-40B4-BE49-F238E27FC236}">
                <a16:creationId xmlns:a16="http://schemas.microsoft.com/office/drawing/2014/main" id="{F068CECF-8022-4EEF-94A6-26C7487FC785}"/>
              </a:ext>
            </a:extLst>
          </p:cNvPr>
          <p:cNvCxnSpPr>
            <a:endCxn id="14" idx="6"/>
          </p:cNvCxnSpPr>
          <p:nvPr/>
        </p:nvCxnSpPr>
        <p:spPr>
          <a:xfrm rot="16200000" flipV="1">
            <a:off x="2856837" y="1985359"/>
            <a:ext cx="1481455" cy="1123372"/>
          </a:xfrm>
          <a:prstGeom prst="curvedConnector2">
            <a:avLst/>
          </a:prstGeom>
          <a:ln>
            <a:solidFill>
              <a:srgbClr val="FF0000"/>
            </a:solidFill>
            <a:prstDash val="lgDashDot"/>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530257A3-C881-4740-8EE2-3318F67BE137}"/>
              </a:ext>
            </a:extLst>
          </p:cNvPr>
          <p:cNvSpPr txBox="1"/>
          <p:nvPr/>
        </p:nvSpPr>
        <p:spPr>
          <a:xfrm>
            <a:off x="549564" y="4621024"/>
            <a:ext cx="3190586" cy="1477328"/>
          </a:xfrm>
          <a:prstGeom prst="rect">
            <a:avLst/>
          </a:prstGeom>
          <a:noFill/>
        </p:spPr>
        <p:txBody>
          <a:bodyPr wrap="square">
            <a:spAutoFit/>
          </a:bodyPr>
          <a:lstStyle/>
          <a:p>
            <a:r>
              <a:rPr lang="en-US" dirty="0"/>
              <a:t>https://openaccess.thecvf.com/content_CVPR_2019/papers/Morgado_NetTailor_Tuning_the_Architecture_Not_Just_the_Weights_CVPR_2019_paper.pdf</a:t>
            </a:r>
          </a:p>
        </p:txBody>
      </p:sp>
    </p:spTree>
    <p:extLst>
      <p:ext uri="{BB962C8B-B14F-4D97-AF65-F5344CB8AC3E}">
        <p14:creationId xmlns:p14="http://schemas.microsoft.com/office/powerpoint/2010/main" val="2597652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F3C11-D7B9-4CC0-8E69-AE415F6AEFD8}"/>
              </a:ext>
            </a:extLst>
          </p:cNvPr>
          <p:cNvSpPr>
            <a:spLocks noGrp="1"/>
          </p:cNvSpPr>
          <p:nvPr>
            <p:ph type="title"/>
          </p:nvPr>
        </p:nvSpPr>
        <p:spPr/>
        <p:txBody>
          <a:bodyPr/>
          <a:lstStyle/>
          <a:p>
            <a:r>
              <a:rPr lang="en-US" dirty="0"/>
              <a:t>Data collected</a:t>
            </a:r>
          </a:p>
        </p:txBody>
      </p:sp>
      <p:sp>
        <p:nvSpPr>
          <p:cNvPr id="3" name="Content Placeholder 2">
            <a:extLst>
              <a:ext uri="{FF2B5EF4-FFF2-40B4-BE49-F238E27FC236}">
                <a16:creationId xmlns:a16="http://schemas.microsoft.com/office/drawing/2014/main" id="{D4C60538-060D-4E16-AA2C-AA4BC8670ABE}"/>
              </a:ext>
            </a:extLst>
          </p:cNvPr>
          <p:cNvSpPr>
            <a:spLocks noGrp="1"/>
          </p:cNvSpPr>
          <p:nvPr>
            <p:ph idx="1"/>
          </p:nvPr>
        </p:nvSpPr>
        <p:spPr/>
        <p:txBody>
          <a:bodyPr/>
          <a:lstStyle/>
          <a:p>
            <a:pPr marL="0" indent="0">
              <a:buNone/>
            </a:pPr>
            <a:r>
              <a:rPr lang="en-US" dirty="0"/>
              <a:t>Response rates = [0.01, 0.02, 0.04, 0.08, 0.16, 0.32, 0.64, 1.28]</a:t>
            </a:r>
          </a:p>
          <a:p>
            <a:pPr marL="0" indent="0">
              <a:buNone/>
            </a:pPr>
            <a:r>
              <a:rPr lang="en-US" dirty="0"/>
              <a:t>Forces = [0, 1, 2, 3, 4 ,5]</a:t>
            </a:r>
          </a:p>
          <a:p>
            <a:pPr marL="0" indent="0">
              <a:buNone/>
            </a:pPr>
            <a:r>
              <a:rPr lang="en-US" dirty="0"/>
              <a:t>5 seeds</a:t>
            </a:r>
          </a:p>
          <a:p>
            <a:pPr marL="0" indent="0">
              <a:buNone/>
            </a:pPr>
            <a:endParaRPr lang="en-US" dirty="0"/>
          </a:p>
          <a:p>
            <a:pPr marL="0" indent="0">
              <a:buNone/>
            </a:pPr>
            <a:r>
              <a:rPr lang="en-US" dirty="0"/>
              <a:t>= 8* 6 * 5 = 240 models</a:t>
            </a:r>
          </a:p>
          <a:p>
            <a:pPr marL="0" indent="0">
              <a:buNone/>
            </a:pPr>
            <a:endParaRPr lang="en-US" dirty="0"/>
          </a:p>
        </p:txBody>
      </p:sp>
    </p:spTree>
    <p:extLst>
      <p:ext uri="{BB962C8B-B14F-4D97-AF65-F5344CB8AC3E}">
        <p14:creationId xmlns:p14="http://schemas.microsoft.com/office/powerpoint/2010/main" val="1767475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022AE-9698-4034-9206-A8D36C9BBB6E}"/>
              </a:ext>
            </a:extLst>
          </p:cNvPr>
          <p:cNvSpPr>
            <a:spLocks noGrp="1"/>
          </p:cNvSpPr>
          <p:nvPr>
            <p:ph type="title"/>
          </p:nvPr>
        </p:nvSpPr>
        <p:spPr>
          <a:xfrm>
            <a:off x="343778" y="205626"/>
            <a:ext cx="10515600" cy="1325563"/>
          </a:xfrm>
        </p:spPr>
        <p:txBody>
          <a:bodyPr/>
          <a:lstStyle/>
          <a:p>
            <a:r>
              <a:rPr lang="en-US" dirty="0"/>
              <a:t>Real-time RL needs to be delay aware</a:t>
            </a:r>
          </a:p>
        </p:txBody>
      </p:sp>
      <p:grpSp>
        <p:nvGrpSpPr>
          <p:cNvPr id="150" name="Group 149">
            <a:extLst>
              <a:ext uri="{FF2B5EF4-FFF2-40B4-BE49-F238E27FC236}">
                <a16:creationId xmlns:a16="http://schemas.microsoft.com/office/drawing/2014/main" id="{1F1B0BCF-794A-472B-B320-BE0D05384E6A}"/>
              </a:ext>
            </a:extLst>
          </p:cNvPr>
          <p:cNvGrpSpPr/>
          <p:nvPr/>
        </p:nvGrpSpPr>
        <p:grpSpPr>
          <a:xfrm>
            <a:off x="2552690" y="1771421"/>
            <a:ext cx="7086619" cy="4275712"/>
            <a:chOff x="2651801" y="1373124"/>
            <a:chExt cx="7086619" cy="4275712"/>
          </a:xfrm>
        </p:grpSpPr>
        <p:grpSp>
          <p:nvGrpSpPr>
            <p:cNvPr id="129" name="Group 128">
              <a:extLst>
                <a:ext uri="{FF2B5EF4-FFF2-40B4-BE49-F238E27FC236}">
                  <a16:creationId xmlns:a16="http://schemas.microsoft.com/office/drawing/2014/main" id="{23251B63-BC73-4B8D-AD8D-53B98596478D}"/>
                </a:ext>
              </a:extLst>
            </p:cNvPr>
            <p:cNvGrpSpPr/>
            <p:nvPr/>
          </p:nvGrpSpPr>
          <p:grpSpPr>
            <a:xfrm>
              <a:off x="2651801" y="2046845"/>
              <a:ext cx="7086619" cy="3601991"/>
              <a:chOff x="2798786" y="3058297"/>
              <a:chExt cx="7086619" cy="3601991"/>
            </a:xfrm>
          </p:grpSpPr>
          <p:sp>
            <p:nvSpPr>
              <p:cNvPr id="128" name="Rectangle 127">
                <a:extLst>
                  <a:ext uri="{FF2B5EF4-FFF2-40B4-BE49-F238E27FC236}">
                    <a16:creationId xmlns:a16="http://schemas.microsoft.com/office/drawing/2014/main" id="{36551C95-7146-4FD9-A672-C66E1A5C359F}"/>
                  </a:ext>
                </a:extLst>
              </p:cNvPr>
              <p:cNvSpPr/>
              <p:nvPr/>
            </p:nvSpPr>
            <p:spPr>
              <a:xfrm>
                <a:off x="2799950" y="4731035"/>
                <a:ext cx="6560977" cy="166693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8D911A27-7E1D-41EC-B11E-2C1B08DC86F5}"/>
                  </a:ext>
                </a:extLst>
              </p:cNvPr>
              <p:cNvSpPr/>
              <p:nvPr/>
            </p:nvSpPr>
            <p:spPr>
              <a:xfrm>
                <a:off x="2811623" y="3058297"/>
                <a:ext cx="6560977" cy="16669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Shape&#10;&#10;Description automatically generated with low confidence">
                <a:extLst>
                  <a:ext uri="{FF2B5EF4-FFF2-40B4-BE49-F238E27FC236}">
                    <a16:creationId xmlns:a16="http://schemas.microsoft.com/office/drawing/2014/main" id="{B0B3CE88-5678-488B-AE5E-20705D8B3EF6}"/>
                  </a:ext>
                </a:extLst>
              </p:cNvPr>
              <p:cNvPicPr>
                <a:picLocks noChangeAspect="1"/>
              </p:cNvPicPr>
              <p:nvPr/>
            </p:nvPicPr>
            <p:blipFill rotWithShape="1">
              <a:blip r:embed="rId2"/>
              <a:srcRect b="13889"/>
              <a:stretch/>
            </p:blipFill>
            <p:spPr>
              <a:xfrm>
                <a:off x="2910588" y="3991573"/>
                <a:ext cx="444989" cy="383185"/>
              </a:xfrm>
              <a:prstGeom prst="rect">
                <a:avLst/>
              </a:prstGeom>
            </p:spPr>
          </p:pic>
          <p:pic>
            <p:nvPicPr>
              <p:cNvPr id="9" name="Picture 8" descr="Shape&#10;&#10;Description automatically generated with low confidence">
                <a:extLst>
                  <a:ext uri="{FF2B5EF4-FFF2-40B4-BE49-F238E27FC236}">
                    <a16:creationId xmlns:a16="http://schemas.microsoft.com/office/drawing/2014/main" id="{36F611A9-A555-46CD-809C-5F2C787E6A07}"/>
                  </a:ext>
                </a:extLst>
              </p:cNvPr>
              <p:cNvPicPr>
                <a:picLocks noChangeAspect="1"/>
              </p:cNvPicPr>
              <p:nvPr/>
            </p:nvPicPr>
            <p:blipFill rotWithShape="1">
              <a:blip r:embed="rId3"/>
              <a:srcRect b="16540"/>
              <a:stretch/>
            </p:blipFill>
            <p:spPr>
              <a:xfrm>
                <a:off x="2864637" y="3336919"/>
                <a:ext cx="521349" cy="435121"/>
              </a:xfrm>
              <a:prstGeom prst="rect">
                <a:avLst/>
              </a:prstGeom>
            </p:spPr>
          </p:pic>
          <p:cxnSp>
            <p:nvCxnSpPr>
              <p:cNvPr id="13" name="Straight Connector 12">
                <a:extLst>
                  <a:ext uri="{FF2B5EF4-FFF2-40B4-BE49-F238E27FC236}">
                    <a16:creationId xmlns:a16="http://schemas.microsoft.com/office/drawing/2014/main" id="{997FA1A1-FDD0-4F08-A670-273A477A7181}"/>
                  </a:ext>
                </a:extLst>
              </p:cNvPr>
              <p:cNvCxnSpPr/>
              <p:nvPr/>
            </p:nvCxnSpPr>
            <p:spPr>
              <a:xfrm>
                <a:off x="2799950" y="4423055"/>
                <a:ext cx="66626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38DAFAD-A682-4BF0-A0D4-DCDAD562A71B}"/>
                  </a:ext>
                </a:extLst>
              </p:cNvPr>
              <p:cNvCxnSpPr>
                <a:cxnSpLocks/>
              </p:cNvCxnSpPr>
              <p:nvPr/>
            </p:nvCxnSpPr>
            <p:spPr>
              <a:xfrm>
                <a:off x="3466217" y="4423055"/>
                <a:ext cx="145795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BB2EB95-5D13-4CA3-AD68-9766978274CA}"/>
                  </a:ext>
                </a:extLst>
              </p:cNvPr>
              <p:cNvCxnSpPr/>
              <p:nvPr/>
            </p:nvCxnSpPr>
            <p:spPr>
              <a:xfrm>
                <a:off x="4924168" y="4423055"/>
                <a:ext cx="66626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7998B73-F07C-44B0-8108-6C15CE7E81D8}"/>
                  </a:ext>
                </a:extLst>
              </p:cNvPr>
              <p:cNvCxnSpPr>
                <a:cxnSpLocks/>
              </p:cNvCxnSpPr>
              <p:nvPr/>
            </p:nvCxnSpPr>
            <p:spPr>
              <a:xfrm>
                <a:off x="5590435" y="4423055"/>
                <a:ext cx="145795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447F3BC-37B8-4281-9FC7-A272137945AB}"/>
                  </a:ext>
                </a:extLst>
              </p:cNvPr>
              <p:cNvCxnSpPr/>
              <p:nvPr/>
            </p:nvCxnSpPr>
            <p:spPr>
              <a:xfrm>
                <a:off x="7047471" y="4423055"/>
                <a:ext cx="66626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27A7605-A081-4E8A-9710-AC867CC67D6A}"/>
                  </a:ext>
                </a:extLst>
              </p:cNvPr>
              <p:cNvCxnSpPr>
                <a:cxnSpLocks/>
              </p:cNvCxnSpPr>
              <p:nvPr/>
            </p:nvCxnSpPr>
            <p:spPr>
              <a:xfrm>
                <a:off x="7713738" y="4423055"/>
                <a:ext cx="145795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0" name="Picture 19" descr="Shape&#10;&#10;Description automatically generated with low confidence">
                <a:extLst>
                  <a:ext uri="{FF2B5EF4-FFF2-40B4-BE49-F238E27FC236}">
                    <a16:creationId xmlns:a16="http://schemas.microsoft.com/office/drawing/2014/main" id="{9855BA46-8F44-4F85-B00F-A8BF2F949E29}"/>
                  </a:ext>
                </a:extLst>
              </p:cNvPr>
              <p:cNvPicPr>
                <a:picLocks noChangeAspect="1"/>
              </p:cNvPicPr>
              <p:nvPr/>
            </p:nvPicPr>
            <p:blipFill rotWithShape="1">
              <a:blip r:embed="rId2"/>
              <a:srcRect b="13889"/>
              <a:stretch/>
            </p:blipFill>
            <p:spPr>
              <a:xfrm>
                <a:off x="5080925" y="3991815"/>
                <a:ext cx="444989" cy="383185"/>
              </a:xfrm>
              <a:prstGeom prst="rect">
                <a:avLst/>
              </a:prstGeom>
            </p:spPr>
          </p:pic>
          <p:pic>
            <p:nvPicPr>
              <p:cNvPr id="21" name="Picture 20" descr="Shape&#10;&#10;Description automatically generated with low confidence">
                <a:extLst>
                  <a:ext uri="{FF2B5EF4-FFF2-40B4-BE49-F238E27FC236}">
                    <a16:creationId xmlns:a16="http://schemas.microsoft.com/office/drawing/2014/main" id="{DBDEB636-6442-4E7A-9198-DEE0D1BB9B0E}"/>
                  </a:ext>
                </a:extLst>
              </p:cNvPr>
              <p:cNvPicPr>
                <a:picLocks noChangeAspect="1"/>
              </p:cNvPicPr>
              <p:nvPr/>
            </p:nvPicPr>
            <p:blipFill rotWithShape="1">
              <a:blip r:embed="rId2"/>
              <a:srcRect b="13889"/>
              <a:stretch/>
            </p:blipFill>
            <p:spPr>
              <a:xfrm>
                <a:off x="7158109" y="3992776"/>
                <a:ext cx="444989" cy="383185"/>
              </a:xfrm>
              <a:prstGeom prst="rect">
                <a:avLst/>
              </a:prstGeom>
            </p:spPr>
          </p:pic>
          <p:pic>
            <p:nvPicPr>
              <p:cNvPr id="22" name="Picture 21" descr="Shape&#10;&#10;Description automatically generated with low confidence">
                <a:extLst>
                  <a:ext uri="{FF2B5EF4-FFF2-40B4-BE49-F238E27FC236}">
                    <a16:creationId xmlns:a16="http://schemas.microsoft.com/office/drawing/2014/main" id="{CE894C5F-B8F1-471F-835C-3BC71FCF28B5}"/>
                  </a:ext>
                </a:extLst>
              </p:cNvPr>
              <p:cNvPicPr>
                <a:picLocks noChangeAspect="1"/>
              </p:cNvPicPr>
              <p:nvPr/>
            </p:nvPicPr>
            <p:blipFill rotWithShape="1">
              <a:blip r:embed="rId3"/>
              <a:srcRect b="16540"/>
              <a:stretch/>
            </p:blipFill>
            <p:spPr>
              <a:xfrm>
                <a:off x="3895261" y="3930779"/>
                <a:ext cx="605385" cy="505258"/>
              </a:xfrm>
              <a:prstGeom prst="rect">
                <a:avLst/>
              </a:prstGeom>
            </p:spPr>
          </p:pic>
          <p:pic>
            <p:nvPicPr>
              <p:cNvPr id="23" name="Picture 22" descr="Shape&#10;&#10;Description automatically generated with low confidence">
                <a:extLst>
                  <a:ext uri="{FF2B5EF4-FFF2-40B4-BE49-F238E27FC236}">
                    <a16:creationId xmlns:a16="http://schemas.microsoft.com/office/drawing/2014/main" id="{BB05CAAD-8AA2-45D7-BCFA-AFE970AA8391}"/>
                  </a:ext>
                </a:extLst>
              </p:cNvPr>
              <p:cNvPicPr>
                <a:picLocks noChangeAspect="1"/>
              </p:cNvPicPr>
              <p:nvPr/>
            </p:nvPicPr>
            <p:blipFill rotWithShape="1">
              <a:blip r:embed="rId3"/>
              <a:srcRect b="16540"/>
              <a:stretch/>
            </p:blipFill>
            <p:spPr>
              <a:xfrm>
                <a:off x="6019478" y="3933553"/>
                <a:ext cx="605385" cy="505258"/>
              </a:xfrm>
              <a:prstGeom prst="rect">
                <a:avLst/>
              </a:prstGeom>
            </p:spPr>
          </p:pic>
          <p:pic>
            <p:nvPicPr>
              <p:cNvPr id="24" name="Picture 23" descr="Shape&#10;&#10;Description automatically generated with low confidence">
                <a:extLst>
                  <a:ext uri="{FF2B5EF4-FFF2-40B4-BE49-F238E27FC236}">
                    <a16:creationId xmlns:a16="http://schemas.microsoft.com/office/drawing/2014/main" id="{3C7B089A-C1F9-4622-9D47-F5295AF98019}"/>
                  </a:ext>
                </a:extLst>
              </p:cNvPr>
              <p:cNvPicPr>
                <a:picLocks noChangeAspect="1"/>
              </p:cNvPicPr>
              <p:nvPr/>
            </p:nvPicPr>
            <p:blipFill rotWithShape="1">
              <a:blip r:embed="rId3"/>
              <a:srcRect b="16540"/>
              <a:stretch/>
            </p:blipFill>
            <p:spPr>
              <a:xfrm>
                <a:off x="8140020" y="3931740"/>
                <a:ext cx="605385" cy="505258"/>
              </a:xfrm>
              <a:prstGeom prst="rect">
                <a:avLst/>
              </a:prstGeom>
            </p:spPr>
          </p:pic>
          <p:grpSp>
            <p:nvGrpSpPr>
              <p:cNvPr id="28" name="Group 27">
                <a:extLst>
                  <a:ext uri="{FF2B5EF4-FFF2-40B4-BE49-F238E27FC236}">
                    <a16:creationId xmlns:a16="http://schemas.microsoft.com/office/drawing/2014/main" id="{DF0B17CC-FF24-4231-9B9D-FF04F8B1E306}"/>
                  </a:ext>
                </a:extLst>
              </p:cNvPr>
              <p:cNvGrpSpPr/>
              <p:nvPr/>
            </p:nvGrpSpPr>
            <p:grpSpPr>
              <a:xfrm>
                <a:off x="2798786" y="6087019"/>
                <a:ext cx="6371739" cy="57199"/>
                <a:chOff x="2799950" y="5156886"/>
                <a:chExt cx="4358159" cy="0"/>
              </a:xfrm>
            </p:grpSpPr>
            <p:cxnSp>
              <p:nvCxnSpPr>
                <p:cNvPr id="25" name="Straight Connector 24">
                  <a:extLst>
                    <a:ext uri="{FF2B5EF4-FFF2-40B4-BE49-F238E27FC236}">
                      <a16:creationId xmlns:a16="http://schemas.microsoft.com/office/drawing/2014/main" id="{C37E3668-3F44-453A-BCCD-3710A5E0186F}"/>
                    </a:ext>
                  </a:extLst>
                </p:cNvPr>
                <p:cNvCxnSpPr>
                  <a:cxnSpLocks/>
                </p:cNvCxnSpPr>
                <p:nvPr/>
              </p:nvCxnSpPr>
              <p:spPr>
                <a:xfrm>
                  <a:off x="2799950" y="5156886"/>
                  <a:ext cx="145795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3A26552-072D-4954-AC20-8B253E15BE1C}"/>
                    </a:ext>
                  </a:extLst>
                </p:cNvPr>
                <p:cNvCxnSpPr>
                  <a:cxnSpLocks/>
                </p:cNvCxnSpPr>
                <p:nvPr/>
              </p:nvCxnSpPr>
              <p:spPr>
                <a:xfrm>
                  <a:off x="4257901" y="5156886"/>
                  <a:ext cx="145795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6C5D8EA-C04A-4843-A2C1-0D4FB0F07A90}"/>
                    </a:ext>
                  </a:extLst>
                </p:cNvPr>
                <p:cNvCxnSpPr>
                  <a:cxnSpLocks/>
                </p:cNvCxnSpPr>
                <p:nvPr/>
              </p:nvCxnSpPr>
              <p:spPr>
                <a:xfrm>
                  <a:off x="5700158" y="5156886"/>
                  <a:ext cx="145795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344099C1-FC50-4BB5-96C2-4784CEE7E826}"/>
                  </a:ext>
                </a:extLst>
              </p:cNvPr>
              <p:cNvCxnSpPr>
                <a:cxnSpLocks/>
              </p:cNvCxnSpPr>
              <p:nvPr/>
            </p:nvCxnSpPr>
            <p:spPr>
              <a:xfrm>
                <a:off x="2799950" y="3058297"/>
                <a:ext cx="0" cy="2990335"/>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F102AE0-D88D-4FF5-95EE-D601876C4679}"/>
                  </a:ext>
                </a:extLst>
              </p:cNvPr>
              <p:cNvSpPr txBox="1"/>
              <p:nvPr/>
            </p:nvSpPr>
            <p:spPr>
              <a:xfrm>
                <a:off x="8140418" y="3131979"/>
                <a:ext cx="968189" cy="261610"/>
              </a:xfrm>
              <a:prstGeom prst="rect">
                <a:avLst/>
              </a:prstGeom>
              <a:noFill/>
            </p:spPr>
            <p:txBody>
              <a:bodyPr wrap="square" rtlCol="0">
                <a:spAutoFit/>
              </a:bodyPr>
              <a:lstStyle/>
              <a:p>
                <a:r>
                  <a:rPr lang="en-US" sz="1100" dirty="0"/>
                  <a:t>Traditional RL</a:t>
                </a:r>
              </a:p>
            </p:txBody>
          </p:sp>
          <p:sp>
            <p:nvSpPr>
              <p:cNvPr id="38" name="TextBox 37">
                <a:extLst>
                  <a:ext uri="{FF2B5EF4-FFF2-40B4-BE49-F238E27FC236}">
                    <a16:creationId xmlns:a16="http://schemas.microsoft.com/office/drawing/2014/main" id="{68C30C52-F1C6-4FDD-BEE4-10000C19B2E1}"/>
                  </a:ext>
                </a:extLst>
              </p:cNvPr>
              <p:cNvSpPr txBox="1"/>
              <p:nvPr/>
            </p:nvSpPr>
            <p:spPr>
              <a:xfrm>
                <a:off x="8159028" y="4739128"/>
                <a:ext cx="1445738" cy="261610"/>
              </a:xfrm>
              <a:prstGeom prst="rect">
                <a:avLst/>
              </a:prstGeom>
              <a:noFill/>
            </p:spPr>
            <p:txBody>
              <a:bodyPr wrap="square" rtlCol="0">
                <a:spAutoFit/>
              </a:bodyPr>
              <a:lstStyle/>
              <a:p>
                <a:r>
                  <a:rPr lang="en-US" sz="1100" dirty="0"/>
                  <a:t>Real-time RL</a:t>
                </a:r>
              </a:p>
            </p:txBody>
          </p:sp>
          <p:pic>
            <p:nvPicPr>
              <p:cNvPr id="39" name="Picture 38" descr="Shape&#10;&#10;Description automatically generated with low confidence">
                <a:extLst>
                  <a:ext uri="{FF2B5EF4-FFF2-40B4-BE49-F238E27FC236}">
                    <a16:creationId xmlns:a16="http://schemas.microsoft.com/office/drawing/2014/main" id="{DD24BC12-1574-49A4-AB2C-56E5CFD95404}"/>
                  </a:ext>
                </a:extLst>
              </p:cNvPr>
              <p:cNvPicPr>
                <a:picLocks noChangeAspect="1"/>
              </p:cNvPicPr>
              <p:nvPr/>
            </p:nvPicPr>
            <p:blipFill rotWithShape="1">
              <a:blip r:embed="rId2"/>
              <a:srcRect b="13889"/>
              <a:stretch/>
            </p:blipFill>
            <p:spPr>
              <a:xfrm>
                <a:off x="2909424" y="5650197"/>
                <a:ext cx="444989" cy="383185"/>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E94AAA64-C8CF-445E-8A66-56A43D019615}"/>
                  </a:ext>
                </a:extLst>
              </p:cNvPr>
              <p:cNvPicPr>
                <a:picLocks noChangeAspect="1"/>
              </p:cNvPicPr>
              <p:nvPr/>
            </p:nvPicPr>
            <p:blipFill rotWithShape="1">
              <a:blip r:embed="rId3"/>
              <a:srcRect b="16540"/>
              <a:stretch/>
            </p:blipFill>
            <p:spPr>
              <a:xfrm>
                <a:off x="2863473" y="4985686"/>
                <a:ext cx="521349" cy="435121"/>
              </a:xfrm>
              <a:prstGeom prst="rect">
                <a:avLst/>
              </a:prstGeom>
            </p:spPr>
          </p:pic>
          <p:pic>
            <p:nvPicPr>
              <p:cNvPr id="41" name="Picture 40" descr="Shape&#10;&#10;Description automatically generated with low confidence">
                <a:extLst>
                  <a:ext uri="{FF2B5EF4-FFF2-40B4-BE49-F238E27FC236}">
                    <a16:creationId xmlns:a16="http://schemas.microsoft.com/office/drawing/2014/main" id="{C47BD260-C3E3-4A77-A4A0-9986FECA1270}"/>
                  </a:ext>
                </a:extLst>
              </p:cNvPr>
              <p:cNvPicPr>
                <a:picLocks noChangeAspect="1"/>
              </p:cNvPicPr>
              <p:nvPr/>
            </p:nvPicPr>
            <p:blipFill rotWithShape="1">
              <a:blip r:embed="rId2"/>
              <a:srcRect b="13889"/>
              <a:stretch/>
            </p:blipFill>
            <p:spPr>
              <a:xfrm>
                <a:off x="3938599" y="5650199"/>
                <a:ext cx="444989" cy="383185"/>
              </a:xfrm>
              <a:prstGeom prst="rect">
                <a:avLst/>
              </a:prstGeom>
            </p:spPr>
          </p:pic>
          <p:pic>
            <p:nvPicPr>
              <p:cNvPr id="42" name="Picture 41" descr="Shape&#10;&#10;Description automatically generated with low confidence">
                <a:extLst>
                  <a:ext uri="{FF2B5EF4-FFF2-40B4-BE49-F238E27FC236}">
                    <a16:creationId xmlns:a16="http://schemas.microsoft.com/office/drawing/2014/main" id="{45327461-9789-4365-A813-424EDFAB4F47}"/>
                  </a:ext>
                </a:extLst>
              </p:cNvPr>
              <p:cNvPicPr>
                <a:picLocks noChangeAspect="1"/>
              </p:cNvPicPr>
              <p:nvPr/>
            </p:nvPicPr>
            <p:blipFill rotWithShape="1">
              <a:blip r:embed="rId2"/>
              <a:srcRect b="13889"/>
              <a:stretch/>
            </p:blipFill>
            <p:spPr>
              <a:xfrm>
                <a:off x="5996127" y="5650198"/>
                <a:ext cx="444989" cy="383185"/>
              </a:xfrm>
              <a:prstGeom prst="rect">
                <a:avLst/>
              </a:prstGeom>
            </p:spPr>
          </p:pic>
          <p:pic>
            <p:nvPicPr>
              <p:cNvPr id="43" name="Picture 42" descr="Shape&#10;&#10;Description automatically generated with low confidence">
                <a:extLst>
                  <a:ext uri="{FF2B5EF4-FFF2-40B4-BE49-F238E27FC236}">
                    <a16:creationId xmlns:a16="http://schemas.microsoft.com/office/drawing/2014/main" id="{227029AD-EECE-46FD-BB41-4E86F4FF7939}"/>
                  </a:ext>
                </a:extLst>
              </p:cNvPr>
              <p:cNvPicPr>
                <a:picLocks noChangeAspect="1"/>
              </p:cNvPicPr>
              <p:nvPr/>
            </p:nvPicPr>
            <p:blipFill rotWithShape="1">
              <a:blip r:embed="rId3"/>
              <a:srcRect b="16540"/>
              <a:stretch/>
            </p:blipFill>
            <p:spPr>
              <a:xfrm>
                <a:off x="3864566" y="4985686"/>
                <a:ext cx="605385" cy="505258"/>
              </a:xfrm>
              <a:prstGeom prst="rect">
                <a:avLst/>
              </a:prstGeom>
            </p:spPr>
          </p:pic>
          <p:pic>
            <p:nvPicPr>
              <p:cNvPr id="44" name="Picture 43" descr="Shape&#10;&#10;Description automatically generated with low confidence">
                <a:extLst>
                  <a:ext uri="{FF2B5EF4-FFF2-40B4-BE49-F238E27FC236}">
                    <a16:creationId xmlns:a16="http://schemas.microsoft.com/office/drawing/2014/main" id="{0B91D801-6304-4679-B65A-3D358768CC6F}"/>
                  </a:ext>
                </a:extLst>
              </p:cNvPr>
              <p:cNvPicPr>
                <a:picLocks noChangeAspect="1"/>
              </p:cNvPicPr>
              <p:nvPr/>
            </p:nvPicPr>
            <p:blipFill rotWithShape="1">
              <a:blip r:embed="rId3"/>
              <a:srcRect b="16540"/>
              <a:stretch/>
            </p:blipFill>
            <p:spPr>
              <a:xfrm>
                <a:off x="5920110" y="4985686"/>
                <a:ext cx="605385" cy="505258"/>
              </a:xfrm>
              <a:prstGeom prst="rect">
                <a:avLst/>
              </a:prstGeom>
            </p:spPr>
          </p:pic>
          <p:pic>
            <p:nvPicPr>
              <p:cNvPr id="45" name="Picture 44" descr="Shape&#10;&#10;Description automatically generated with low confidence">
                <a:extLst>
                  <a:ext uri="{FF2B5EF4-FFF2-40B4-BE49-F238E27FC236}">
                    <a16:creationId xmlns:a16="http://schemas.microsoft.com/office/drawing/2014/main" id="{5FC14D0C-7C44-4AB6-8737-80BB7AF1347C}"/>
                  </a:ext>
                </a:extLst>
              </p:cNvPr>
              <p:cNvPicPr>
                <a:picLocks noChangeAspect="1"/>
              </p:cNvPicPr>
              <p:nvPr/>
            </p:nvPicPr>
            <p:blipFill rotWithShape="1">
              <a:blip r:embed="rId3"/>
              <a:srcRect b="16540"/>
              <a:stretch/>
            </p:blipFill>
            <p:spPr>
              <a:xfrm>
                <a:off x="8138856" y="5008616"/>
                <a:ext cx="605385" cy="505258"/>
              </a:xfrm>
              <a:prstGeom prst="rect">
                <a:avLst/>
              </a:prstGeom>
            </p:spPr>
          </p:pic>
          <p:pic>
            <p:nvPicPr>
              <p:cNvPr id="46" name="Picture 45" descr="Shape&#10;&#10;Description automatically generated with low confidence">
                <a:extLst>
                  <a:ext uri="{FF2B5EF4-FFF2-40B4-BE49-F238E27FC236}">
                    <a16:creationId xmlns:a16="http://schemas.microsoft.com/office/drawing/2014/main" id="{25FDA263-A54C-43BE-902C-6EB83A9A6A5B}"/>
                  </a:ext>
                </a:extLst>
              </p:cNvPr>
              <p:cNvPicPr>
                <a:picLocks noChangeAspect="1"/>
              </p:cNvPicPr>
              <p:nvPr/>
            </p:nvPicPr>
            <p:blipFill rotWithShape="1">
              <a:blip r:embed="rId2"/>
              <a:srcRect b="13889"/>
              <a:stretch/>
            </p:blipFill>
            <p:spPr>
              <a:xfrm>
                <a:off x="8219053" y="5650196"/>
                <a:ext cx="444989" cy="383185"/>
              </a:xfrm>
              <a:prstGeom prst="rect">
                <a:avLst/>
              </a:prstGeom>
            </p:spPr>
          </p:pic>
          <p:cxnSp>
            <p:nvCxnSpPr>
              <p:cNvPr id="48" name="Straight Arrow Connector 47">
                <a:extLst>
                  <a:ext uri="{FF2B5EF4-FFF2-40B4-BE49-F238E27FC236}">
                    <a16:creationId xmlns:a16="http://schemas.microsoft.com/office/drawing/2014/main" id="{4817A4A3-725C-4D71-B096-2C167F0A20DA}"/>
                  </a:ext>
                </a:extLst>
              </p:cNvPr>
              <p:cNvCxnSpPr>
                <a:stCxn id="9" idx="2"/>
                <a:endCxn id="7" idx="0"/>
              </p:cNvCxnSpPr>
              <p:nvPr/>
            </p:nvCxnSpPr>
            <p:spPr>
              <a:xfrm>
                <a:off x="3125312" y="3772040"/>
                <a:ext cx="7771" cy="219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0A6E7E3-4816-4B9A-852F-3FC45AEDD2EC}"/>
                  </a:ext>
                </a:extLst>
              </p:cNvPr>
              <p:cNvCxnSpPr>
                <a:stCxn id="7" idx="3"/>
                <a:endCxn id="22" idx="1"/>
              </p:cNvCxnSpPr>
              <p:nvPr/>
            </p:nvCxnSpPr>
            <p:spPr>
              <a:xfrm>
                <a:off x="3355577" y="4183166"/>
                <a:ext cx="539684" cy="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7EEE848-B51C-4F55-B64D-4E4E6A8E0CAF}"/>
                  </a:ext>
                </a:extLst>
              </p:cNvPr>
              <p:cNvCxnSpPr>
                <a:stCxn id="22" idx="3"/>
                <a:endCxn id="20" idx="1"/>
              </p:cNvCxnSpPr>
              <p:nvPr/>
            </p:nvCxnSpPr>
            <p:spPr>
              <a:xfrm>
                <a:off x="4500646" y="4183408"/>
                <a:ext cx="5802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617CF13-1993-4321-B6B2-91A815AC1188}"/>
                  </a:ext>
                </a:extLst>
              </p:cNvPr>
              <p:cNvCxnSpPr>
                <a:stCxn id="20" idx="3"/>
                <a:endCxn id="23" idx="1"/>
              </p:cNvCxnSpPr>
              <p:nvPr/>
            </p:nvCxnSpPr>
            <p:spPr>
              <a:xfrm>
                <a:off x="5525914" y="4183408"/>
                <a:ext cx="493564" cy="2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988169E2-9614-4C40-9CA0-FC8458ADE83B}"/>
                  </a:ext>
                </a:extLst>
              </p:cNvPr>
              <p:cNvCxnSpPr>
                <a:stCxn id="23" idx="3"/>
                <a:endCxn id="21" idx="1"/>
              </p:cNvCxnSpPr>
              <p:nvPr/>
            </p:nvCxnSpPr>
            <p:spPr>
              <a:xfrm flipV="1">
                <a:off x="6624863" y="4184369"/>
                <a:ext cx="533246" cy="1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EB91708-0B68-48DB-AA65-D7F67C3E7524}"/>
                  </a:ext>
                </a:extLst>
              </p:cNvPr>
              <p:cNvCxnSpPr>
                <a:stCxn id="21" idx="3"/>
                <a:endCxn id="24" idx="1"/>
              </p:cNvCxnSpPr>
              <p:nvPr/>
            </p:nvCxnSpPr>
            <p:spPr>
              <a:xfrm>
                <a:off x="7603098" y="4184369"/>
                <a:ext cx="536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6F142C8F-4584-4334-9484-1A930D7A482B}"/>
                  </a:ext>
                </a:extLst>
              </p:cNvPr>
              <p:cNvSpPr txBox="1"/>
              <p:nvPr/>
            </p:nvSpPr>
            <p:spPr>
              <a:xfrm>
                <a:off x="3110346" y="3710044"/>
                <a:ext cx="444989" cy="261610"/>
              </a:xfrm>
              <a:prstGeom prst="rect">
                <a:avLst/>
              </a:prstGeom>
              <a:noFill/>
            </p:spPr>
            <p:txBody>
              <a:bodyPr wrap="square" rtlCol="0">
                <a:spAutoFit/>
              </a:bodyPr>
              <a:lstStyle/>
              <a:p>
                <a:r>
                  <a:rPr lang="en-US" sz="1100" dirty="0"/>
                  <a:t>s</a:t>
                </a:r>
                <a:r>
                  <a:rPr lang="en-US" sz="1100" baseline="-25000" dirty="0"/>
                  <a:t>0</a:t>
                </a:r>
                <a:endParaRPr lang="en-US" sz="1100" dirty="0"/>
              </a:p>
            </p:txBody>
          </p:sp>
          <p:sp>
            <p:nvSpPr>
              <p:cNvPr id="68" name="TextBox 67">
                <a:extLst>
                  <a:ext uri="{FF2B5EF4-FFF2-40B4-BE49-F238E27FC236}">
                    <a16:creationId xmlns:a16="http://schemas.microsoft.com/office/drawing/2014/main" id="{9428C7B4-5402-4A5E-99B9-329240F08EDD}"/>
                  </a:ext>
                </a:extLst>
              </p:cNvPr>
              <p:cNvSpPr txBox="1"/>
              <p:nvPr/>
            </p:nvSpPr>
            <p:spPr>
              <a:xfrm>
                <a:off x="3447510" y="3940275"/>
                <a:ext cx="444989" cy="261610"/>
              </a:xfrm>
              <a:prstGeom prst="rect">
                <a:avLst/>
              </a:prstGeom>
              <a:noFill/>
            </p:spPr>
            <p:txBody>
              <a:bodyPr wrap="square" rtlCol="0">
                <a:spAutoFit/>
              </a:bodyPr>
              <a:lstStyle/>
              <a:p>
                <a:r>
                  <a:rPr lang="en-US" sz="1100" dirty="0"/>
                  <a:t>a</a:t>
                </a:r>
                <a:r>
                  <a:rPr lang="en-US" sz="1100" baseline="-25000" dirty="0"/>
                  <a:t>0</a:t>
                </a:r>
                <a:endParaRPr lang="en-US" sz="1100" dirty="0"/>
              </a:p>
            </p:txBody>
          </p:sp>
          <p:sp>
            <p:nvSpPr>
              <p:cNvPr id="69" name="TextBox 68">
                <a:extLst>
                  <a:ext uri="{FF2B5EF4-FFF2-40B4-BE49-F238E27FC236}">
                    <a16:creationId xmlns:a16="http://schemas.microsoft.com/office/drawing/2014/main" id="{8D6BE35C-DADA-4225-B9CB-26FB4EF3EBAD}"/>
                  </a:ext>
                </a:extLst>
              </p:cNvPr>
              <p:cNvSpPr txBox="1"/>
              <p:nvPr/>
            </p:nvSpPr>
            <p:spPr>
              <a:xfrm>
                <a:off x="4600551" y="3957712"/>
                <a:ext cx="444989" cy="261610"/>
              </a:xfrm>
              <a:prstGeom prst="rect">
                <a:avLst/>
              </a:prstGeom>
              <a:noFill/>
            </p:spPr>
            <p:txBody>
              <a:bodyPr wrap="square" rtlCol="0">
                <a:spAutoFit/>
              </a:bodyPr>
              <a:lstStyle/>
              <a:p>
                <a:r>
                  <a:rPr lang="en-US" sz="1100" dirty="0"/>
                  <a:t>s</a:t>
                </a:r>
                <a:r>
                  <a:rPr lang="en-US" sz="1100" baseline="-25000" dirty="0"/>
                  <a:t>1</a:t>
                </a:r>
                <a:endParaRPr lang="en-US" sz="1100" dirty="0"/>
              </a:p>
            </p:txBody>
          </p:sp>
          <p:sp>
            <p:nvSpPr>
              <p:cNvPr id="70" name="TextBox 69">
                <a:extLst>
                  <a:ext uri="{FF2B5EF4-FFF2-40B4-BE49-F238E27FC236}">
                    <a16:creationId xmlns:a16="http://schemas.microsoft.com/office/drawing/2014/main" id="{1A57ADDB-32E6-4EA7-8356-B110484BAFB6}"/>
                  </a:ext>
                </a:extLst>
              </p:cNvPr>
              <p:cNvSpPr txBox="1"/>
              <p:nvPr/>
            </p:nvSpPr>
            <p:spPr>
              <a:xfrm>
                <a:off x="5550107" y="3940275"/>
                <a:ext cx="444989" cy="261610"/>
              </a:xfrm>
              <a:prstGeom prst="rect">
                <a:avLst/>
              </a:prstGeom>
              <a:noFill/>
            </p:spPr>
            <p:txBody>
              <a:bodyPr wrap="square" rtlCol="0">
                <a:spAutoFit/>
              </a:bodyPr>
              <a:lstStyle/>
              <a:p>
                <a:r>
                  <a:rPr lang="en-US" sz="1100" dirty="0"/>
                  <a:t>a</a:t>
                </a:r>
                <a:r>
                  <a:rPr lang="en-US" sz="1100" baseline="-25000" dirty="0"/>
                  <a:t>1</a:t>
                </a:r>
                <a:endParaRPr lang="en-US" sz="1100" dirty="0"/>
              </a:p>
            </p:txBody>
          </p:sp>
          <p:sp>
            <p:nvSpPr>
              <p:cNvPr id="71" name="TextBox 70">
                <a:extLst>
                  <a:ext uri="{FF2B5EF4-FFF2-40B4-BE49-F238E27FC236}">
                    <a16:creationId xmlns:a16="http://schemas.microsoft.com/office/drawing/2014/main" id="{0A5F8408-2DEA-4289-B27F-A5EE3C59ECB5}"/>
                  </a:ext>
                </a:extLst>
              </p:cNvPr>
              <p:cNvSpPr txBox="1"/>
              <p:nvPr/>
            </p:nvSpPr>
            <p:spPr>
              <a:xfrm>
                <a:off x="7724792" y="3940275"/>
                <a:ext cx="444989" cy="261610"/>
              </a:xfrm>
              <a:prstGeom prst="rect">
                <a:avLst/>
              </a:prstGeom>
              <a:noFill/>
            </p:spPr>
            <p:txBody>
              <a:bodyPr wrap="square" rtlCol="0">
                <a:spAutoFit/>
              </a:bodyPr>
              <a:lstStyle/>
              <a:p>
                <a:r>
                  <a:rPr lang="en-US" sz="1100" dirty="0"/>
                  <a:t>a</a:t>
                </a:r>
                <a:r>
                  <a:rPr lang="en-US" sz="1100" baseline="-25000" dirty="0"/>
                  <a:t>2</a:t>
                </a:r>
                <a:endParaRPr lang="en-US" sz="1100" dirty="0"/>
              </a:p>
            </p:txBody>
          </p:sp>
          <p:sp>
            <p:nvSpPr>
              <p:cNvPr id="72" name="TextBox 71">
                <a:extLst>
                  <a:ext uri="{FF2B5EF4-FFF2-40B4-BE49-F238E27FC236}">
                    <a16:creationId xmlns:a16="http://schemas.microsoft.com/office/drawing/2014/main" id="{E9FF2AF4-BE1A-4CD8-9326-69F2EA20AE66}"/>
                  </a:ext>
                </a:extLst>
              </p:cNvPr>
              <p:cNvSpPr txBox="1"/>
              <p:nvPr/>
            </p:nvSpPr>
            <p:spPr>
              <a:xfrm>
                <a:off x="6643938" y="3938706"/>
                <a:ext cx="444989" cy="261610"/>
              </a:xfrm>
              <a:prstGeom prst="rect">
                <a:avLst/>
              </a:prstGeom>
              <a:noFill/>
            </p:spPr>
            <p:txBody>
              <a:bodyPr wrap="square" rtlCol="0">
                <a:spAutoFit/>
              </a:bodyPr>
              <a:lstStyle/>
              <a:p>
                <a:r>
                  <a:rPr lang="en-US" sz="1100" dirty="0"/>
                  <a:t>s</a:t>
                </a:r>
                <a:r>
                  <a:rPr lang="en-US" sz="1100" baseline="-25000" dirty="0"/>
                  <a:t>2</a:t>
                </a:r>
                <a:endParaRPr lang="en-US" sz="1100" dirty="0"/>
              </a:p>
            </p:txBody>
          </p:sp>
          <p:cxnSp>
            <p:nvCxnSpPr>
              <p:cNvPr id="74" name="Straight Arrow Connector 73">
                <a:extLst>
                  <a:ext uri="{FF2B5EF4-FFF2-40B4-BE49-F238E27FC236}">
                    <a16:creationId xmlns:a16="http://schemas.microsoft.com/office/drawing/2014/main" id="{F8C9A0B7-3D5C-4A2E-825B-7BFAB8ADD499}"/>
                  </a:ext>
                </a:extLst>
              </p:cNvPr>
              <p:cNvCxnSpPr>
                <a:stCxn id="40" idx="2"/>
                <a:endCxn id="39" idx="0"/>
              </p:cNvCxnSpPr>
              <p:nvPr/>
            </p:nvCxnSpPr>
            <p:spPr>
              <a:xfrm>
                <a:off x="3124148" y="5420807"/>
                <a:ext cx="7771" cy="229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86EF8E15-911B-4443-8372-7147F08C51C8}"/>
                  </a:ext>
                </a:extLst>
              </p:cNvPr>
              <p:cNvCxnSpPr>
                <a:stCxn id="39" idx="3"/>
                <a:endCxn id="43" idx="1"/>
              </p:cNvCxnSpPr>
              <p:nvPr/>
            </p:nvCxnSpPr>
            <p:spPr>
              <a:xfrm flipV="1">
                <a:off x="3354413" y="5238315"/>
                <a:ext cx="510153" cy="603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EA6E98D6-98F4-46CA-B3A4-FCED1EDCF43C}"/>
                  </a:ext>
                </a:extLst>
              </p:cNvPr>
              <p:cNvCxnSpPr>
                <a:stCxn id="43" idx="2"/>
                <a:endCxn id="41" idx="0"/>
              </p:cNvCxnSpPr>
              <p:nvPr/>
            </p:nvCxnSpPr>
            <p:spPr>
              <a:xfrm flipH="1">
                <a:off x="4161094" y="5490944"/>
                <a:ext cx="6165" cy="159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C2DE52DA-5FE7-448E-B065-156388E1F180}"/>
                  </a:ext>
                </a:extLst>
              </p:cNvPr>
              <p:cNvCxnSpPr>
                <a:stCxn id="41" idx="3"/>
                <a:endCxn id="44" idx="1"/>
              </p:cNvCxnSpPr>
              <p:nvPr/>
            </p:nvCxnSpPr>
            <p:spPr>
              <a:xfrm flipV="1">
                <a:off x="4383588" y="5238315"/>
                <a:ext cx="1536522" cy="603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B8D1885-DFAA-4468-A5AD-77710CB51ECD}"/>
                  </a:ext>
                </a:extLst>
              </p:cNvPr>
              <p:cNvCxnSpPr>
                <a:stCxn id="44" idx="2"/>
                <a:endCxn id="42" idx="0"/>
              </p:cNvCxnSpPr>
              <p:nvPr/>
            </p:nvCxnSpPr>
            <p:spPr>
              <a:xfrm flipH="1">
                <a:off x="6218622" y="5490944"/>
                <a:ext cx="4181" cy="159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1895957A-E14F-4265-B190-8DF8F46EEB26}"/>
                  </a:ext>
                </a:extLst>
              </p:cNvPr>
              <p:cNvCxnSpPr>
                <a:stCxn id="42" idx="3"/>
                <a:endCxn id="45" idx="1"/>
              </p:cNvCxnSpPr>
              <p:nvPr/>
            </p:nvCxnSpPr>
            <p:spPr>
              <a:xfrm flipV="1">
                <a:off x="6441116" y="5261245"/>
                <a:ext cx="1697740" cy="580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3C27697A-AF51-4F43-B32D-ECDE9C4A727C}"/>
                  </a:ext>
                </a:extLst>
              </p:cNvPr>
              <p:cNvCxnSpPr>
                <a:stCxn id="45" idx="2"/>
                <a:endCxn id="46" idx="0"/>
              </p:cNvCxnSpPr>
              <p:nvPr/>
            </p:nvCxnSpPr>
            <p:spPr>
              <a:xfrm flipH="1">
                <a:off x="8441548" y="5513874"/>
                <a:ext cx="1" cy="136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A6C84879-1C24-41A0-998F-FDDC2D6D3AD2}"/>
                  </a:ext>
                </a:extLst>
              </p:cNvPr>
              <p:cNvSpPr/>
              <p:nvPr/>
            </p:nvSpPr>
            <p:spPr>
              <a:xfrm>
                <a:off x="3472396" y="4440504"/>
                <a:ext cx="1457951" cy="2838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1" name="Group 90">
                <a:extLst>
                  <a:ext uri="{FF2B5EF4-FFF2-40B4-BE49-F238E27FC236}">
                    <a16:creationId xmlns:a16="http://schemas.microsoft.com/office/drawing/2014/main" id="{22F23EBF-8FC3-4783-92FC-5974B0675B78}"/>
                  </a:ext>
                </a:extLst>
              </p:cNvPr>
              <p:cNvGrpSpPr/>
              <p:nvPr/>
            </p:nvGrpSpPr>
            <p:grpSpPr>
              <a:xfrm>
                <a:off x="5589520" y="4423055"/>
                <a:ext cx="1457951" cy="300219"/>
                <a:chOff x="3466217" y="4406676"/>
                <a:chExt cx="1457951" cy="300219"/>
              </a:xfrm>
            </p:grpSpPr>
            <p:sp>
              <p:nvSpPr>
                <p:cNvPr id="92" name="Rectangle 91">
                  <a:extLst>
                    <a:ext uri="{FF2B5EF4-FFF2-40B4-BE49-F238E27FC236}">
                      <a16:creationId xmlns:a16="http://schemas.microsoft.com/office/drawing/2014/main" id="{853C4ADC-5A10-4D5A-9AC2-FE8F91AC6DD6}"/>
                    </a:ext>
                  </a:extLst>
                </p:cNvPr>
                <p:cNvSpPr/>
                <p:nvPr/>
              </p:nvSpPr>
              <p:spPr>
                <a:xfrm>
                  <a:off x="3466217" y="4423055"/>
                  <a:ext cx="1457951" cy="2838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EB789426-63B7-4DB8-BB64-AA8D14071314}"/>
                    </a:ext>
                  </a:extLst>
                </p:cNvPr>
                <p:cNvSpPr txBox="1"/>
                <p:nvPr/>
              </p:nvSpPr>
              <p:spPr>
                <a:xfrm>
                  <a:off x="4071808" y="4406676"/>
                  <a:ext cx="444989" cy="261610"/>
                </a:xfrm>
                <a:prstGeom prst="rect">
                  <a:avLst/>
                </a:prstGeom>
                <a:noFill/>
              </p:spPr>
              <p:txBody>
                <a:bodyPr wrap="square" rtlCol="0">
                  <a:spAutoFit/>
                </a:bodyPr>
                <a:lstStyle/>
                <a:p>
                  <a:r>
                    <a:rPr lang="en-US" sz="1100" dirty="0"/>
                    <a:t>a</a:t>
                  </a:r>
                  <a:r>
                    <a:rPr lang="en-US" sz="1100" baseline="-25000" dirty="0"/>
                    <a:t>1</a:t>
                  </a:r>
                  <a:endParaRPr lang="en-US" sz="1100" dirty="0"/>
                </a:p>
              </p:txBody>
            </p:sp>
          </p:grpSp>
          <p:grpSp>
            <p:nvGrpSpPr>
              <p:cNvPr id="100" name="Group 99">
                <a:extLst>
                  <a:ext uri="{FF2B5EF4-FFF2-40B4-BE49-F238E27FC236}">
                    <a16:creationId xmlns:a16="http://schemas.microsoft.com/office/drawing/2014/main" id="{167BEF4C-95A1-470C-BA55-1AED1D289200}"/>
                  </a:ext>
                </a:extLst>
              </p:cNvPr>
              <p:cNvGrpSpPr/>
              <p:nvPr/>
            </p:nvGrpSpPr>
            <p:grpSpPr>
              <a:xfrm>
                <a:off x="7712823" y="4428464"/>
                <a:ext cx="1457951" cy="300219"/>
                <a:chOff x="3466217" y="4406676"/>
                <a:chExt cx="1457951" cy="300219"/>
              </a:xfrm>
            </p:grpSpPr>
            <p:sp>
              <p:nvSpPr>
                <p:cNvPr id="101" name="Rectangle 100">
                  <a:extLst>
                    <a:ext uri="{FF2B5EF4-FFF2-40B4-BE49-F238E27FC236}">
                      <a16:creationId xmlns:a16="http://schemas.microsoft.com/office/drawing/2014/main" id="{3E8E825C-A9E5-4F4C-8E21-D1F3AE81FEAC}"/>
                    </a:ext>
                  </a:extLst>
                </p:cNvPr>
                <p:cNvSpPr/>
                <p:nvPr/>
              </p:nvSpPr>
              <p:spPr>
                <a:xfrm>
                  <a:off x="3466217" y="4423055"/>
                  <a:ext cx="1457951" cy="2838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9E23AD21-728B-4A93-A845-FBCD05FC39BE}"/>
                    </a:ext>
                  </a:extLst>
                </p:cNvPr>
                <p:cNvSpPr txBox="1"/>
                <p:nvPr/>
              </p:nvSpPr>
              <p:spPr>
                <a:xfrm>
                  <a:off x="4071808" y="4406676"/>
                  <a:ext cx="444989" cy="261610"/>
                </a:xfrm>
                <a:prstGeom prst="rect">
                  <a:avLst/>
                </a:prstGeom>
                <a:noFill/>
              </p:spPr>
              <p:txBody>
                <a:bodyPr wrap="square" rtlCol="0">
                  <a:spAutoFit/>
                </a:bodyPr>
                <a:lstStyle/>
                <a:p>
                  <a:r>
                    <a:rPr lang="en-US" sz="1100" dirty="0"/>
                    <a:t>a</a:t>
                  </a:r>
                  <a:r>
                    <a:rPr lang="en-US" sz="1100" baseline="-25000" dirty="0"/>
                    <a:t>2</a:t>
                  </a:r>
                  <a:endParaRPr lang="en-US" sz="1100" dirty="0"/>
                </a:p>
              </p:txBody>
            </p:sp>
          </p:grpSp>
          <p:grpSp>
            <p:nvGrpSpPr>
              <p:cNvPr id="103" name="Group 102">
                <a:extLst>
                  <a:ext uri="{FF2B5EF4-FFF2-40B4-BE49-F238E27FC236}">
                    <a16:creationId xmlns:a16="http://schemas.microsoft.com/office/drawing/2014/main" id="{43B3E312-12CB-4C7C-B606-B6EE10F4ED99}"/>
                  </a:ext>
                </a:extLst>
              </p:cNvPr>
              <p:cNvGrpSpPr/>
              <p:nvPr/>
            </p:nvGrpSpPr>
            <p:grpSpPr>
              <a:xfrm>
                <a:off x="2810459" y="6110703"/>
                <a:ext cx="1128140" cy="283840"/>
                <a:chOff x="3466217" y="4423055"/>
                <a:chExt cx="1457951" cy="283840"/>
              </a:xfrm>
            </p:grpSpPr>
            <p:sp>
              <p:nvSpPr>
                <p:cNvPr id="104" name="Rectangle 103">
                  <a:extLst>
                    <a:ext uri="{FF2B5EF4-FFF2-40B4-BE49-F238E27FC236}">
                      <a16:creationId xmlns:a16="http://schemas.microsoft.com/office/drawing/2014/main" id="{1AAE6A34-BDA4-4AEB-AA88-15D6AAEF96FA}"/>
                    </a:ext>
                  </a:extLst>
                </p:cNvPr>
                <p:cNvSpPr/>
                <p:nvPr/>
              </p:nvSpPr>
              <p:spPr>
                <a:xfrm>
                  <a:off x="3466217" y="4423055"/>
                  <a:ext cx="1457951" cy="2838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C2099348-A1D5-4DF3-B4E1-894888AE66C7}"/>
                    </a:ext>
                  </a:extLst>
                </p:cNvPr>
                <p:cNvSpPr txBox="1"/>
                <p:nvPr/>
              </p:nvSpPr>
              <p:spPr>
                <a:xfrm>
                  <a:off x="3478900" y="4438811"/>
                  <a:ext cx="1445268" cy="261610"/>
                </a:xfrm>
                <a:prstGeom prst="rect">
                  <a:avLst/>
                </a:prstGeom>
                <a:noFill/>
              </p:spPr>
              <p:txBody>
                <a:bodyPr wrap="square" rtlCol="0">
                  <a:spAutoFit/>
                </a:bodyPr>
                <a:lstStyle/>
                <a:p>
                  <a:pPr algn="ctr"/>
                  <a:r>
                    <a:rPr lang="en-US" sz="1100" dirty="0"/>
                    <a:t>No action</a:t>
                  </a:r>
                </a:p>
              </p:txBody>
            </p:sp>
          </p:grpSp>
          <p:grpSp>
            <p:nvGrpSpPr>
              <p:cNvPr id="106" name="Group 105">
                <a:extLst>
                  <a:ext uri="{FF2B5EF4-FFF2-40B4-BE49-F238E27FC236}">
                    <a16:creationId xmlns:a16="http://schemas.microsoft.com/office/drawing/2014/main" id="{AFD29CC6-1568-4547-AB08-A73810C47995}"/>
                  </a:ext>
                </a:extLst>
              </p:cNvPr>
              <p:cNvGrpSpPr/>
              <p:nvPr/>
            </p:nvGrpSpPr>
            <p:grpSpPr>
              <a:xfrm>
                <a:off x="3951620" y="6110703"/>
                <a:ext cx="2042311" cy="283840"/>
                <a:chOff x="3466217" y="4423055"/>
                <a:chExt cx="1457951" cy="283840"/>
              </a:xfrm>
            </p:grpSpPr>
            <p:sp>
              <p:nvSpPr>
                <p:cNvPr id="107" name="Rectangle 106">
                  <a:extLst>
                    <a:ext uri="{FF2B5EF4-FFF2-40B4-BE49-F238E27FC236}">
                      <a16:creationId xmlns:a16="http://schemas.microsoft.com/office/drawing/2014/main" id="{923BCBA1-E1C7-41A4-9990-EABCA0E39E9B}"/>
                    </a:ext>
                  </a:extLst>
                </p:cNvPr>
                <p:cNvSpPr/>
                <p:nvPr/>
              </p:nvSpPr>
              <p:spPr>
                <a:xfrm>
                  <a:off x="3466217" y="4423055"/>
                  <a:ext cx="1457951" cy="2838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44543807-20E1-4AD7-910C-497E9527F899}"/>
                    </a:ext>
                  </a:extLst>
                </p:cNvPr>
                <p:cNvSpPr txBox="1"/>
                <p:nvPr/>
              </p:nvSpPr>
              <p:spPr>
                <a:xfrm>
                  <a:off x="3478900" y="4438811"/>
                  <a:ext cx="1445268" cy="261610"/>
                </a:xfrm>
                <a:prstGeom prst="rect">
                  <a:avLst/>
                </a:prstGeom>
                <a:noFill/>
              </p:spPr>
              <p:txBody>
                <a:bodyPr wrap="square" rtlCol="0">
                  <a:spAutoFit/>
                </a:bodyPr>
                <a:lstStyle/>
                <a:p>
                  <a:pPr algn="ctr"/>
                  <a:r>
                    <a:rPr lang="en-US" sz="1100" dirty="0"/>
                    <a:t>a</a:t>
                  </a:r>
                  <a:r>
                    <a:rPr lang="en-US" sz="1100" baseline="-25000" dirty="0"/>
                    <a:t>0</a:t>
                  </a:r>
                  <a:endParaRPr lang="en-US" sz="1100" dirty="0"/>
                </a:p>
              </p:txBody>
            </p:sp>
          </p:grpSp>
          <p:sp>
            <p:nvSpPr>
              <p:cNvPr id="109" name="TextBox 108">
                <a:extLst>
                  <a:ext uri="{FF2B5EF4-FFF2-40B4-BE49-F238E27FC236}">
                    <a16:creationId xmlns:a16="http://schemas.microsoft.com/office/drawing/2014/main" id="{76551B8B-62BE-40B0-A556-E7A4A3B15502}"/>
                  </a:ext>
                </a:extLst>
              </p:cNvPr>
              <p:cNvSpPr txBox="1"/>
              <p:nvPr/>
            </p:nvSpPr>
            <p:spPr>
              <a:xfrm>
                <a:off x="4085418" y="4438811"/>
                <a:ext cx="444989" cy="261610"/>
              </a:xfrm>
              <a:prstGeom prst="rect">
                <a:avLst/>
              </a:prstGeom>
              <a:noFill/>
            </p:spPr>
            <p:txBody>
              <a:bodyPr wrap="square" rtlCol="0">
                <a:spAutoFit/>
              </a:bodyPr>
              <a:lstStyle/>
              <a:p>
                <a:r>
                  <a:rPr lang="en-US" sz="1100" dirty="0"/>
                  <a:t>a</a:t>
                </a:r>
                <a:r>
                  <a:rPr lang="en-US" sz="1100" baseline="-25000" dirty="0"/>
                  <a:t>0</a:t>
                </a:r>
                <a:endParaRPr lang="en-US" sz="1100" dirty="0"/>
              </a:p>
            </p:txBody>
          </p:sp>
          <p:grpSp>
            <p:nvGrpSpPr>
              <p:cNvPr id="111" name="Group 110">
                <a:extLst>
                  <a:ext uri="{FF2B5EF4-FFF2-40B4-BE49-F238E27FC236}">
                    <a16:creationId xmlns:a16="http://schemas.microsoft.com/office/drawing/2014/main" id="{E6F3EC19-748A-48B2-AFEB-3006A073AC6A}"/>
                  </a:ext>
                </a:extLst>
              </p:cNvPr>
              <p:cNvGrpSpPr/>
              <p:nvPr/>
            </p:nvGrpSpPr>
            <p:grpSpPr>
              <a:xfrm>
                <a:off x="6005183" y="6110703"/>
                <a:ext cx="2042311" cy="283840"/>
                <a:chOff x="3466217" y="4423055"/>
                <a:chExt cx="1457951" cy="283840"/>
              </a:xfrm>
            </p:grpSpPr>
            <p:sp>
              <p:nvSpPr>
                <p:cNvPr id="112" name="Rectangle 111">
                  <a:extLst>
                    <a:ext uri="{FF2B5EF4-FFF2-40B4-BE49-F238E27FC236}">
                      <a16:creationId xmlns:a16="http://schemas.microsoft.com/office/drawing/2014/main" id="{A66BA68E-E478-4F4B-A25D-AA922067EB4F}"/>
                    </a:ext>
                  </a:extLst>
                </p:cNvPr>
                <p:cNvSpPr/>
                <p:nvPr/>
              </p:nvSpPr>
              <p:spPr>
                <a:xfrm>
                  <a:off x="3466217" y="4423055"/>
                  <a:ext cx="1457951" cy="2838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a:extLst>
                    <a:ext uri="{FF2B5EF4-FFF2-40B4-BE49-F238E27FC236}">
                      <a16:creationId xmlns:a16="http://schemas.microsoft.com/office/drawing/2014/main" id="{9E22EAC2-BCEF-45CA-9EE2-3C36B0B7032A}"/>
                    </a:ext>
                  </a:extLst>
                </p:cNvPr>
                <p:cNvSpPr txBox="1"/>
                <p:nvPr/>
              </p:nvSpPr>
              <p:spPr>
                <a:xfrm>
                  <a:off x="3478900" y="4438811"/>
                  <a:ext cx="1445268" cy="261610"/>
                </a:xfrm>
                <a:prstGeom prst="rect">
                  <a:avLst/>
                </a:prstGeom>
                <a:noFill/>
              </p:spPr>
              <p:txBody>
                <a:bodyPr wrap="square" rtlCol="0">
                  <a:spAutoFit/>
                </a:bodyPr>
                <a:lstStyle/>
                <a:p>
                  <a:pPr algn="ctr"/>
                  <a:r>
                    <a:rPr lang="en-US" sz="1100" dirty="0"/>
                    <a:t>a</a:t>
                  </a:r>
                  <a:r>
                    <a:rPr lang="en-US" sz="1100" baseline="-25000" dirty="0"/>
                    <a:t>1</a:t>
                  </a:r>
                  <a:endParaRPr lang="en-US" sz="1100" dirty="0"/>
                </a:p>
              </p:txBody>
            </p:sp>
          </p:grpSp>
          <p:grpSp>
            <p:nvGrpSpPr>
              <p:cNvPr id="114" name="Group 113">
                <a:extLst>
                  <a:ext uri="{FF2B5EF4-FFF2-40B4-BE49-F238E27FC236}">
                    <a16:creationId xmlns:a16="http://schemas.microsoft.com/office/drawing/2014/main" id="{7213E970-4F69-4D55-9B9D-B3EC936E749C}"/>
                  </a:ext>
                </a:extLst>
              </p:cNvPr>
              <p:cNvGrpSpPr/>
              <p:nvPr/>
            </p:nvGrpSpPr>
            <p:grpSpPr>
              <a:xfrm>
                <a:off x="8058747" y="6110703"/>
                <a:ext cx="1110864" cy="283840"/>
                <a:chOff x="3466217" y="4423055"/>
                <a:chExt cx="1457951" cy="283840"/>
              </a:xfrm>
            </p:grpSpPr>
            <p:sp>
              <p:nvSpPr>
                <p:cNvPr id="115" name="Rectangle 114">
                  <a:extLst>
                    <a:ext uri="{FF2B5EF4-FFF2-40B4-BE49-F238E27FC236}">
                      <a16:creationId xmlns:a16="http://schemas.microsoft.com/office/drawing/2014/main" id="{3FDFCA2F-EC77-4544-BE91-5F5DDEF6B8F6}"/>
                    </a:ext>
                  </a:extLst>
                </p:cNvPr>
                <p:cNvSpPr/>
                <p:nvPr/>
              </p:nvSpPr>
              <p:spPr>
                <a:xfrm>
                  <a:off x="3466217" y="4423055"/>
                  <a:ext cx="1457951" cy="2838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106ADD00-D891-4945-8087-B2ED53DF40A7}"/>
                    </a:ext>
                  </a:extLst>
                </p:cNvPr>
                <p:cNvSpPr txBox="1"/>
                <p:nvPr/>
              </p:nvSpPr>
              <p:spPr>
                <a:xfrm>
                  <a:off x="3478900" y="4438811"/>
                  <a:ext cx="1445268" cy="261610"/>
                </a:xfrm>
                <a:prstGeom prst="rect">
                  <a:avLst/>
                </a:prstGeom>
                <a:noFill/>
              </p:spPr>
              <p:txBody>
                <a:bodyPr wrap="square" rtlCol="0">
                  <a:spAutoFit/>
                </a:bodyPr>
                <a:lstStyle/>
                <a:p>
                  <a:pPr algn="ctr"/>
                  <a:r>
                    <a:rPr lang="en-US" sz="1100" dirty="0"/>
                    <a:t>a</a:t>
                  </a:r>
                  <a:r>
                    <a:rPr lang="en-US" sz="1100" baseline="-25000" dirty="0"/>
                    <a:t>2</a:t>
                  </a:r>
                  <a:endParaRPr lang="en-US" sz="1100" dirty="0"/>
                </a:p>
              </p:txBody>
            </p:sp>
          </p:grpSp>
          <p:sp>
            <p:nvSpPr>
              <p:cNvPr id="117" name="Rectangle 116">
                <a:extLst>
                  <a:ext uri="{FF2B5EF4-FFF2-40B4-BE49-F238E27FC236}">
                    <a16:creationId xmlns:a16="http://schemas.microsoft.com/office/drawing/2014/main" id="{EB55F401-EB0D-4E47-828F-837804F94949}"/>
                  </a:ext>
                </a:extLst>
              </p:cNvPr>
              <p:cNvSpPr/>
              <p:nvPr/>
            </p:nvSpPr>
            <p:spPr>
              <a:xfrm>
                <a:off x="9099751" y="3058297"/>
                <a:ext cx="785654" cy="36019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a:extLst>
                  <a:ext uri="{FF2B5EF4-FFF2-40B4-BE49-F238E27FC236}">
                    <a16:creationId xmlns:a16="http://schemas.microsoft.com/office/drawing/2014/main" id="{4A032B76-272B-4B6C-BB0B-8225BBE2B65C}"/>
                  </a:ext>
                </a:extLst>
              </p:cNvPr>
              <p:cNvSpPr txBox="1"/>
              <p:nvPr/>
            </p:nvSpPr>
            <p:spPr>
              <a:xfrm>
                <a:off x="3101615" y="5350789"/>
                <a:ext cx="444989" cy="261610"/>
              </a:xfrm>
              <a:prstGeom prst="rect">
                <a:avLst/>
              </a:prstGeom>
              <a:noFill/>
            </p:spPr>
            <p:txBody>
              <a:bodyPr wrap="square" rtlCol="0">
                <a:spAutoFit/>
              </a:bodyPr>
              <a:lstStyle/>
              <a:p>
                <a:r>
                  <a:rPr lang="en-US" sz="1100" dirty="0"/>
                  <a:t>s</a:t>
                </a:r>
                <a:r>
                  <a:rPr lang="en-US" sz="1100" baseline="-25000" dirty="0"/>
                  <a:t>0</a:t>
                </a:r>
                <a:endParaRPr lang="en-US" sz="1100" dirty="0"/>
              </a:p>
            </p:txBody>
          </p:sp>
          <p:sp>
            <p:nvSpPr>
              <p:cNvPr id="119" name="TextBox 118">
                <a:extLst>
                  <a:ext uri="{FF2B5EF4-FFF2-40B4-BE49-F238E27FC236}">
                    <a16:creationId xmlns:a16="http://schemas.microsoft.com/office/drawing/2014/main" id="{35BCB388-9C15-4C0A-BB77-43FE90905A4D}"/>
                  </a:ext>
                </a:extLst>
              </p:cNvPr>
              <p:cNvSpPr txBox="1"/>
              <p:nvPr/>
            </p:nvSpPr>
            <p:spPr>
              <a:xfrm>
                <a:off x="3419577" y="5300113"/>
                <a:ext cx="444989" cy="261610"/>
              </a:xfrm>
              <a:prstGeom prst="rect">
                <a:avLst/>
              </a:prstGeom>
              <a:noFill/>
            </p:spPr>
            <p:txBody>
              <a:bodyPr wrap="square" rtlCol="0">
                <a:spAutoFit/>
              </a:bodyPr>
              <a:lstStyle/>
              <a:p>
                <a:r>
                  <a:rPr lang="en-US" sz="1100" dirty="0"/>
                  <a:t>a</a:t>
                </a:r>
                <a:r>
                  <a:rPr lang="en-US" sz="1100" baseline="-25000" dirty="0"/>
                  <a:t>0</a:t>
                </a:r>
                <a:endParaRPr lang="en-US" sz="1100" dirty="0"/>
              </a:p>
            </p:txBody>
          </p:sp>
          <p:sp>
            <p:nvSpPr>
              <p:cNvPr id="120" name="TextBox 119">
                <a:extLst>
                  <a:ext uri="{FF2B5EF4-FFF2-40B4-BE49-F238E27FC236}">
                    <a16:creationId xmlns:a16="http://schemas.microsoft.com/office/drawing/2014/main" id="{1BE7A101-C355-4184-A32B-52C5EFFF55CA}"/>
                  </a:ext>
                </a:extLst>
              </p:cNvPr>
              <p:cNvSpPr txBox="1"/>
              <p:nvPr/>
            </p:nvSpPr>
            <p:spPr>
              <a:xfrm>
                <a:off x="4164716" y="5378290"/>
                <a:ext cx="444989" cy="261610"/>
              </a:xfrm>
              <a:prstGeom prst="rect">
                <a:avLst/>
              </a:prstGeom>
              <a:noFill/>
            </p:spPr>
            <p:txBody>
              <a:bodyPr wrap="square" rtlCol="0">
                <a:spAutoFit/>
              </a:bodyPr>
              <a:lstStyle/>
              <a:p>
                <a:r>
                  <a:rPr lang="en-US" sz="1100" dirty="0"/>
                  <a:t>s</a:t>
                </a:r>
                <a:r>
                  <a:rPr lang="en-US" sz="1100" baseline="-25000" dirty="0"/>
                  <a:t>1</a:t>
                </a:r>
                <a:endParaRPr lang="en-US" sz="1100" dirty="0"/>
              </a:p>
            </p:txBody>
          </p:sp>
          <p:sp>
            <p:nvSpPr>
              <p:cNvPr id="121" name="TextBox 120">
                <a:extLst>
                  <a:ext uri="{FF2B5EF4-FFF2-40B4-BE49-F238E27FC236}">
                    <a16:creationId xmlns:a16="http://schemas.microsoft.com/office/drawing/2014/main" id="{FADCBF6F-58FB-4165-B57A-716ADE015ABA}"/>
                  </a:ext>
                </a:extLst>
              </p:cNvPr>
              <p:cNvSpPr txBox="1"/>
              <p:nvPr/>
            </p:nvSpPr>
            <p:spPr>
              <a:xfrm>
                <a:off x="4992113" y="5298544"/>
                <a:ext cx="444989" cy="261610"/>
              </a:xfrm>
              <a:prstGeom prst="rect">
                <a:avLst/>
              </a:prstGeom>
              <a:noFill/>
            </p:spPr>
            <p:txBody>
              <a:bodyPr wrap="square" rtlCol="0">
                <a:spAutoFit/>
              </a:bodyPr>
              <a:lstStyle/>
              <a:p>
                <a:r>
                  <a:rPr lang="en-US" sz="1100" dirty="0"/>
                  <a:t>a</a:t>
                </a:r>
                <a:r>
                  <a:rPr lang="en-US" sz="1100" baseline="-25000" dirty="0"/>
                  <a:t>1</a:t>
                </a:r>
                <a:endParaRPr lang="en-US" sz="1100" dirty="0"/>
              </a:p>
            </p:txBody>
          </p:sp>
          <p:sp>
            <p:nvSpPr>
              <p:cNvPr id="122" name="TextBox 121">
                <a:extLst>
                  <a:ext uri="{FF2B5EF4-FFF2-40B4-BE49-F238E27FC236}">
                    <a16:creationId xmlns:a16="http://schemas.microsoft.com/office/drawing/2014/main" id="{6D7CB6FC-424D-41D3-A64D-FE46183269AE}"/>
                  </a:ext>
                </a:extLst>
              </p:cNvPr>
              <p:cNvSpPr txBox="1"/>
              <p:nvPr/>
            </p:nvSpPr>
            <p:spPr>
              <a:xfrm>
                <a:off x="6208358" y="5396566"/>
                <a:ext cx="444989" cy="261610"/>
              </a:xfrm>
              <a:prstGeom prst="rect">
                <a:avLst/>
              </a:prstGeom>
              <a:noFill/>
            </p:spPr>
            <p:txBody>
              <a:bodyPr wrap="square" rtlCol="0">
                <a:spAutoFit/>
              </a:bodyPr>
              <a:lstStyle/>
              <a:p>
                <a:r>
                  <a:rPr lang="en-US" sz="1100" dirty="0"/>
                  <a:t>s</a:t>
                </a:r>
                <a:r>
                  <a:rPr lang="en-US" sz="1100" baseline="-25000" dirty="0"/>
                  <a:t>2</a:t>
                </a:r>
                <a:endParaRPr lang="en-US" sz="1100" dirty="0"/>
              </a:p>
            </p:txBody>
          </p:sp>
          <p:sp>
            <p:nvSpPr>
              <p:cNvPr id="123" name="TextBox 122">
                <a:extLst>
                  <a:ext uri="{FF2B5EF4-FFF2-40B4-BE49-F238E27FC236}">
                    <a16:creationId xmlns:a16="http://schemas.microsoft.com/office/drawing/2014/main" id="{71D654D8-E4EC-45A2-8F73-DEA38504A573}"/>
                  </a:ext>
                </a:extLst>
              </p:cNvPr>
              <p:cNvSpPr txBox="1"/>
              <p:nvPr/>
            </p:nvSpPr>
            <p:spPr>
              <a:xfrm>
                <a:off x="7238534" y="5254771"/>
                <a:ext cx="444989" cy="261610"/>
              </a:xfrm>
              <a:prstGeom prst="rect">
                <a:avLst/>
              </a:prstGeom>
              <a:noFill/>
            </p:spPr>
            <p:txBody>
              <a:bodyPr wrap="square" rtlCol="0">
                <a:spAutoFit/>
              </a:bodyPr>
              <a:lstStyle/>
              <a:p>
                <a:r>
                  <a:rPr lang="en-US" sz="1100" dirty="0"/>
                  <a:t>a</a:t>
                </a:r>
                <a:r>
                  <a:rPr lang="en-US" sz="1100" baseline="-25000" dirty="0"/>
                  <a:t>2</a:t>
                </a:r>
                <a:endParaRPr lang="en-US" sz="1100" dirty="0"/>
              </a:p>
            </p:txBody>
          </p:sp>
          <p:sp>
            <p:nvSpPr>
              <p:cNvPr id="124" name="TextBox 123">
                <a:extLst>
                  <a:ext uri="{FF2B5EF4-FFF2-40B4-BE49-F238E27FC236}">
                    <a16:creationId xmlns:a16="http://schemas.microsoft.com/office/drawing/2014/main" id="{BE2D27EF-16B7-45D3-991A-F8BDC2DB8EED}"/>
                  </a:ext>
                </a:extLst>
              </p:cNvPr>
              <p:cNvSpPr txBox="1"/>
              <p:nvPr/>
            </p:nvSpPr>
            <p:spPr>
              <a:xfrm>
                <a:off x="8427388" y="5438524"/>
                <a:ext cx="444989" cy="261610"/>
              </a:xfrm>
              <a:prstGeom prst="rect">
                <a:avLst/>
              </a:prstGeom>
              <a:noFill/>
            </p:spPr>
            <p:txBody>
              <a:bodyPr wrap="square" rtlCol="0">
                <a:spAutoFit/>
              </a:bodyPr>
              <a:lstStyle/>
              <a:p>
                <a:r>
                  <a:rPr lang="en-US" sz="1100" dirty="0"/>
                  <a:t>s</a:t>
                </a:r>
                <a:r>
                  <a:rPr lang="en-US" sz="1100" baseline="-25000" dirty="0"/>
                  <a:t>3</a:t>
                </a:r>
                <a:endParaRPr lang="en-US" sz="1100" dirty="0"/>
              </a:p>
            </p:txBody>
          </p:sp>
        </p:grpSp>
        <p:grpSp>
          <p:nvGrpSpPr>
            <p:cNvPr id="138" name="Group 137">
              <a:extLst>
                <a:ext uri="{FF2B5EF4-FFF2-40B4-BE49-F238E27FC236}">
                  <a16:creationId xmlns:a16="http://schemas.microsoft.com/office/drawing/2014/main" id="{C3E2CC4D-7411-45A2-BA71-73361CE06525}"/>
                </a:ext>
              </a:extLst>
            </p:cNvPr>
            <p:cNvGrpSpPr/>
            <p:nvPr/>
          </p:nvGrpSpPr>
          <p:grpSpPr>
            <a:xfrm>
              <a:off x="7091549" y="1373124"/>
              <a:ext cx="2541807" cy="619233"/>
              <a:chOff x="7442452" y="1292769"/>
              <a:chExt cx="2541807" cy="619233"/>
            </a:xfrm>
          </p:grpSpPr>
          <p:cxnSp>
            <p:nvCxnSpPr>
              <p:cNvPr id="130" name="Straight Connector 129">
                <a:extLst>
                  <a:ext uri="{FF2B5EF4-FFF2-40B4-BE49-F238E27FC236}">
                    <a16:creationId xmlns:a16="http://schemas.microsoft.com/office/drawing/2014/main" id="{EF85ECA4-90D7-4AF0-BBE4-C0B06FD90B89}"/>
                  </a:ext>
                </a:extLst>
              </p:cNvPr>
              <p:cNvCxnSpPr>
                <a:cxnSpLocks/>
              </p:cNvCxnSpPr>
              <p:nvPr/>
            </p:nvCxnSpPr>
            <p:spPr>
              <a:xfrm>
                <a:off x="7442453" y="1438641"/>
                <a:ext cx="23727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260ACAD1-64DB-4221-B091-FA5DF3126BE5}"/>
                  </a:ext>
                </a:extLst>
              </p:cNvPr>
              <p:cNvCxnSpPr>
                <a:cxnSpLocks/>
              </p:cNvCxnSpPr>
              <p:nvPr/>
            </p:nvCxnSpPr>
            <p:spPr>
              <a:xfrm>
                <a:off x="7442452" y="1784631"/>
                <a:ext cx="23727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00B70929-FED7-4E60-B3AD-4CE7FFA39038}"/>
                  </a:ext>
                </a:extLst>
              </p:cNvPr>
              <p:cNvSpPr txBox="1"/>
              <p:nvPr/>
            </p:nvSpPr>
            <p:spPr>
              <a:xfrm>
                <a:off x="7724574" y="1292769"/>
                <a:ext cx="2259685" cy="276999"/>
              </a:xfrm>
              <a:prstGeom prst="rect">
                <a:avLst/>
              </a:prstGeom>
              <a:noFill/>
            </p:spPr>
            <p:txBody>
              <a:bodyPr wrap="square" rtlCol="0">
                <a:spAutoFit/>
              </a:bodyPr>
              <a:lstStyle/>
              <a:p>
                <a:r>
                  <a:rPr lang="en-US" sz="1200" dirty="0"/>
                  <a:t>Environment paused</a:t>
                </a:r>
              </a:p>
            </p:txBody>
          </p:sp>
          <p:sp>
            <p:nvSpPr>
              <p:cNvPr id="137" name="TextBox 136">
                <a:extLst>
                  <a:ext uri="{FF2B5EF4-FFF2-40B4-BE49-F238E27FC236}">
                    <a16:creationId xmlns:a16="http://schemas.microsoft.com/office/drawing/2014/main" id="{61E02C63-16B9-4747-AB1D-19080B29415F}"/>
                  </a:ext>
                </a:extLst>
              </p:cNvPr>
              <p:cNvSpPr txBox="1"/>
              <p:nvPr/>
            </p:nvSpPr>
            <p:spPr>
              <a:xfrm>
                <a:off x="7724574" y="1635003"/>
                <a:ext cx="2259685" cy="276999"/>
              </a:xfrm>
              <a:prstGeom prst="rect">
                <a:avLst/>
              </a:prstGeom>
              <a:noFill/>
            </p:spPr>
            <p:txBody>
              <a:bodyPr wrap="square" rtlCol="0">
                <a:spAutoFit/>
              </a:bodyPr>
              <a:lstStyle/>
              <a:p>
                <a:r>
                  <a:rPr lang="en-US" sz="1200" dirty="0"/>
                  <a:t>Environment simulating</a:t>
                </a:r>
              </a:p>
            </p:txBody>
          </p:sp>
        </p:grpSp>
        <p:sp>
          <p:nvSpPr>
            <p:cNvPr id="139" name="Rectangle 138">
              <a:extLst>
                <a:ext uri="{FF2B5EF4-FFF2-40B4-BE49-F238E27FC236}">
                  <a16:creationId xmlns:a16="http://schemas.microsoft.com/office/drawing/2014/main" id="{548F1864-DC1A-4612-9656-F652BA980E07}"/>
                </a:ext>
              </a:extLst>
            </p:cNvPr>
            <p:cNvSpPr/>
            <p:nvPr/>
          </p:nvSpPr>
          <p:spPr>
            <a:xfrm>
              <a:off x="4783362" y="3431648"/>
              <a:ext cx="653679" cy="283840"/>
            </a:xfrm>
            <a:prstGeom prst="rect">
              <a:avLst/>
            </a:prstGeom>
            <a:solidFill>
              <a:srgbClr val="FFE1E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5506CB47-802E-41A1-9671-B4CE5818DF7C}"/>
                </a:ext>
              </a:extLst>
            </p:cNvPr>
            <p:cNvSpPr/>
            <p:nvPr/>
          </p:nvSpPr>
          <p:spPr>
            <a:xfrm>
              <a:off x="6900486" y="3429696"/>
              <a:ext cx="653679" cy="283840"/>
            </a:xfrm>
            <a:prstGeom prst="rect">
              <a:avLst/>
            </a:prstGeom>
            <a:solidFill>
              <a:srgbClr val="FFE1E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E0D2A2B9-1461-4A5C-A98B-3BFEC33F519F}"/>
                </a:ext>
              </a:extLst>
            </p:cNvPr>
            <p:cNvSpPr/>
            <p:nvPr/>
          </p:nvSpPr>
          <p:spPr>
            <a:xfrm>
              <a:off x="2666443" y="3427819"/>
              <a:ext cx="653679" cy="283840"/>
            </a:xfrm>
            <a:prstGeom prst="rect">
              <a:avLst/>
            </a:prstGeom>
            <a:solidFill>
              <a:srgbClr val="FFE1E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TextBox 141">
              <a:extLst>
                <a:ext uri="{FF2B5EF4-FFF2-40B4-BE49-F238E27FC236}">
                  <a16:creationId xmlns:a16="http://schemas.microsoft.com/office/drawing/2014/main" id="{A4EABF29-67F4-48E5-8ABE-C2A005E453C8}"/>
                </a:ext>
              </a:extLst>
            </p:cNvPr>
            <p:cNvSpPr txBox="1"/>
            <p:nvPr/>
          </p:nvSpPr>
          <p:spPr>
            <a:xfrm>
              <a:off x="2844293" y="3414349"/>
              <a:ext cx="444989" cy="261610"/>
            </a:xfrm>
            <a:prstGeom prst="rect">
              <a:avLst/>
            </a:prstGeom>
            <a:noFill/>
          </p:spPr>
          <p:txBody>
            <a:bodyPr wrap="square" rtlCol="0">
              <a:spAutoFit/>
            </a:bodyPr>
            <a:lstStyle/>
            <a:p>
              <a:r>
                <a:rPr lang="en-US" sz="1100" dirty="0"/>
                <a:t>s</a:t>
              </a:r>
              <a:r>
                <a:rPr lang="en-US" sz="1100" baseline="-25000" dirty="0"/>
                <a:t>0</a:t>
              </a:r>
              <a:endParaRPr lang="en-US" sz="1100" dirty="0"/>
            </a:p>
          </p:txBody>
        </p:sp>
        <p:sp>
          <p:nvSpPr>
            <p:cNvPr id="143" name="TextBox 142">
              <a:extLst>
                <a:ext uri="{FF2B5EF4-FFF2-40B4-BE49-F238E27FC236}">
                  <a16:creationId xmlns:a16="http://schemas.microsoft.com/office/drawing/2014/main" id="{33EDBCA2-1EC4-461E-93DA-D5A0BF46CA9C}"/>
                </a:ext>
              </a:extLst>
            </p:cNvPr>
            <p:cNvSpPr txBox="1"/>
            <p:nvPr/>
          </p:nvSpPr>
          <p:spPr>
            <a:xfrm>
              <a:off x="4988769" y="3408717"/>
              <a:ext cx="444989" cy="261610"/>
            </a:xfrm>
            <a:prstGeom prst="rect">
              <a:avLst/>
            </a:prstGeom>
            <a:noFill/>
          </p:spPr>
          <p:txBody>
            <a:bodyPr wrap="square" rtlCol="0">
              <a:spAutoFit/>
            </a:bodyPr>
            <a:lstStyle/>
            <a:p>
              <a:r>
                <a:rPr lang="en-US" sz="1100" dirty="0"/>
                <a:t>s</a:t>
              </a:r>
              <a:r>
                <a:rPr lang="en-US" sz="1100" baseline="-25000" dirty="0"/>
                <a:t>1</a:t>
              </a:r>
              <a:endParaRPr lang="en-US" sz="1100" dirty="0"/>
            </a:p>
          </p:txBody>
        </p:sp>
        <p:sp>
          <p:nvSpPr>
            <p:cNvPr id="144" name="TextBox 143">
              <a:extLst>
                <a:ext uri="{FF2B5EF4-FFF2-40B4-BE49-F238E27FC236}">
                  <a16:creationId xmlns:a16="http://schemas.microsoft.com/office/drawing/2014/main" id="{54F06C50-90AF-4534-8929-F58E6D0509EE}"/>
                </a:ext>
              </a:extLst>
            </p:cNvPr>
            <p:cNvSpPr txBox="1"/>
            <p:nvPr/>
          </p:nvSpPr>
          <p:spPr>
            <a:xfrm>
              <a:off x="7112234" y="3398742"/>
              <a:ext cx="444989" cy="261610"/>
            </a:xfrm>
            <a:prstGeom prst="rect">
              <a:avLst/>
            </a:prstGeom>
            <a:noFill/>
          </p:spPr>
          <p:txBody>
            <a:bodyPr wrap="square" rtlCol="0">
              <a:spAutoFit/>
            </a:bodyPr>
            <a:lstStyle/>
            <a:p>
              <a:r>
                <a:rPr lang="en-US" sz="1100" dirty="0"/>
                <a:t>s</a:t>
              </a:r>
              <a:r>
                <a:rPr lang="en-US" sz="1100" baseline="-25000" dirty="0"/>
                <a:t>2</a:t>
              </a:r>
              <a:endParaRPr lang="en-US" sz="1100" dirty="0"/>
            </a:p>
          </p:txBody>
        </p:sp>
        <p:sp>
          <p:nvSpPr>
            <p:cNvPr id="147" name="TextBox 146">
              <a:extLst>
                <a:ext uri="{FF2B5EF4-FFF2-40B4-BE49-F238E27FC236}">
                  <a16:creationId xmlns:a16="http://schemas.microsoft.com/office/drawing/2014/main" id="{AB832FF8-503D-4A09-AE83-696F92A953B5}"/>
                </a:ext>
              </a:extLst>
            </p:cNvPr>
            <p:cNvSpPr txBox="1"/>
            <p:nvPr/>
          </p:nvSpPr>
          <p:spPr>
            <a:xfrm>
              <a:off x="3664778" y="5334769"/>
              <a:ext cx="444989" cy="261610"/>
            </a:xfrm>
            <a:prstGeom prst="rect">
              <a:avLst/>
            </a:prstGeom>
            <a:noFill/>
          </p:spPr>
          <p:txBody>
            <a:bodyPr wrap="square" rtlCol="0">
              <a:spAutoFit/>
            </a:bodyPr>
            <a:lstStyle/>
            <a:p>
              <a:r>
                <a:rPr lang="en-US" sz="1100" dirty="0"/>
                <a:t>s</a:t>
              </a:r>
              <a:r>
                <a:rPr lang="en-US" sz="1100" baseline="-25000" dirty="0"/>
                <a:t>1</a:t>
              </a:r>
              <a:endParaRPr lang="en-US" sz="1100" dirty="0"/>
            </a:p>
          </p:txBody>
        </p:sp>
        <p:sp>
          <p:nvSpPr>
            <p:cNvPr id="148" name="TextBox 147">
              <a:extLst>
                <a:ext uri="{FF2B5EF4-FFF2-40B4-BE49-F238E27FC236}">
                  <a16:creationId xmlns:a16="http://schemas.microsoft.com/office/drawing/2014/main" id="{99C46B7E-3352-4BC2-A11D-DB5C5BC19FE2}"/>
                </a:ext>
              </a:extLst>
            </p:cNvPr>
            <p:cNvSpPr txBox="1"/>
            <p:nvPr/>
          </p:nvSpPr>
          <p:spPr>
            <a:xfrm>
              <a:off x="5720110" y="5334769"/>
              <a:ext cx="444989" cy="261610"/>
            </a:xfrm>
            <a:prstGeom prst="rect">
              <a:avLst/>
            </a:prstGeom>
            <a:noFill/>
          </p:spPr>
          <p:txBody>
            <a:bodyPr wrap="square" rtlCol="0">
              <a:spAutoFit/>
            </a:bodyPr>
            <a:lstStyle/>
            <a:p>
              <a:r>
                <a:rPr lang="en-US" sz="1100" dirty="0"/>
                <a:t>s</a:t>
              </a:r>
              <a:r>
                <a:rPr lang="en-US" sz="1100" baseline="-25000" dirty="0"/>
                <a:t>2</a:t>
              </a:r>
              <a:endParaRPr lang="en-US" sz="1100" dirty="0"/>
            </a:p>
          </p:txBody>
        </p:sp>
        <p:sp>
          <p:nvSpPr>
            <p:cNvPr id="149" name="TextBox 148">
              <a:extLst>
                <a:ext uri="{FF2B5EF4-FFF2-40B4-BE49-F238E27FC236}">
                  <a16:creationId xmlns:a16="http://schemas.microsoft.com/office/drawing/2014/main" id="{B3E7E57D-5835-4780-90B1-B49AA3A3FAF9}"/>
                </a:ext>
              </a:extLst>
            </p:cNvPr>
            <p:cNvSpPr txBox="1"/>
            <p:nvPr/>
          </p:nvSpPr>
          <p:spPr>
            <a:xfrm>
              <a:off x="7770938" y="5366082"/>
              <a:ext cx="444989" cy="261610"/>
            </a:xfrm>
            <a:prstGeom prst="rect">
              <a:avLst/>
            </a:prstGeom>
            <a:noFill/>
          </p:spPr>
          <p:txBody>
            <a:bodyPr wrap="square" rtlCol="0">
              <a:spAutoFit/>
            </a:bodyPr>
            <a:lstStyle/>
            <a:p>
              <a:r>
                <a:rPr lang="en-US" sz="1100" dirty="0"/>
                <a:t>s</a:t>
              </a:r>
              <a:r>
                <a:rPr lang="en-US" sz="1100" baseline="-25000" dirty="0"/>
                <a:t>3</a:t>
              </a:r>
              <a:endParaRPr lang="en-US" sz="1100" dirty="0"/>
            </a:p>
          </p:txBody>
        </p:sp>
      </p:grpSp>
    </p:spTree>
    <p:extLst>
      <p:ext uri="{BB962C8B-B14F-4D97-AF65-F5344CB8AC3E}">
        <p14:creationId xmlns:p14="http://schemas.microsoft.com/office/powerpoint/2010/main" val="2888953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14387</TotalTime>
  <Words>1442</Words>
  <Application>Microsoft Office PowerPoint</Application>
  <PresentationFormat>Widescreen</PresentationFormat>
  <Paragraphs>245</Paragraphs>
  <Slides>19</Slides>
  <Notes>4</Notes>
  <HiddenSlides>0</HiddenSlides>
  <MMClips>5</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Inter</vt:lpstr>
      <vt:lpstr>PLAYFAIR DISPLAY BOLD ROMAN</vt:lpstr>
      <vt:lpstr>PLAYFAIR DISPLAY REGULAR ROMAN</vt:lpstr>
      <vt:lpstr>Times New Roman</vt:lpstr>
      <vt:lpstr>Office Theme</vt:lpstr>
      <vt:lpstr>Real-time QuickNets</vt:lpstr>
      <vt:lpstr>Change timestep (balance global time)</vt:lpstr>
      <vt:lpstr>IntertedPendulum-v2</vt:lpstr>
      <vt:lpstr>State</vt:lpstr>
      <vt:lpstr>PowerPoint Presentation</vt:lpstr>
      <vt:lpstr>PowerPoint Presentation</vt:lpstr>
      <vt:lpstr>PowerPoint Presentation</vt:lpstr>
      <vt:lpstr>Data collected</vt:lpstr>
      <vt:lpstr>Real-time RL needs to be delay aware</vt:lpstr>
      <vt:lpstr>Current Hardware needs to process much faster than required</vt:lpstr>
      <vt:lpstr>Multi-exit NN needs to be delay aware</vt:lpstr>
      <vt:lpstr>Most common solution </vt:lpstr>
      <vt:lpstr>PowerPoint Presentation</vt:lpstr>
      <vt:lpstr>Proposed Model </vt:lpstr>
      <vt:lpstr>Delayed State</vt:lpstr>
      <vt:lpstr>PowerPoint Presentation</vt:lpstr>
      <vt:lpstr>PowerPoint Presentation</vt:lpstr>
      <vt:lpstr>Reflex Network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QuickNets</dc:title>
  <dc:creator>Devdhar Patel</dc:creator>
  <cp:lastModifiedBy>Devdhar Patel</cp:lastModifiedBy>
  <cp:revision>15</cp:revision>
  <dcterms:created xsi:type="dcterms:W3CDTF">2021-09-15T14:00:00Z</dcterms:created>
  <dcterms:modified xsi:type="dcterms:W3CDTF">2021-11-05T06:11:38Z</dcterms:modified>
</cp:coreProperties>
</file>