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6" r:id="rId2"/>
    <p:sldId id="708" r:id="rId3"/>
    <p:sldId id="712" r:id="rId4"/>
    <p:sldId id="713" r:id="rId5"/>
    <p:sldId id="709" r:id="rId6"/>
    <p:sldId id="7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D5BF-BAD0-0A41-811F-E3B8DD99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EED2-CEFD-C844-AAE3-80ABB5ED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DE51-B6BE-BA41-9AD4-D51B775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FD41-B067-564D-911C-F9DB59DC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FDA-3E28-604B-B0FD-EBBAE45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C4C7-9627-154E-81CE-EFC7C16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696-FD0C-2841-9654-F957ED1B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53F7-C574-6145-8F11-2B4A10EF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594-C5BC-3D45-8BEB-1E071653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828E-D00C-A644-A112-C276CDF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B37E1-EEB4-5444-8B25-25E486D0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F822-89CF-3B45-841D-8217BC29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07D-D135-324B-8E57-A8EA20A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8BFF-5437-2048-B03C-4600F069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53C1-BBDA-2C45-B79B-44080E1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F59-35FA-CD4D-8303-C03848D6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3F7C-AB6C-A243-91A4-F46D04A5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87D0-260F-B043-8F7C-37466FE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2505-E2CC-A041-8A4C-473F31D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DEC4-FA75-4547-B7A1-6E62A4C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B19-505B-3F4E-8254-18D77DDB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0A0A-4288-F146-93AD-6B62D622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514E-38DF-CC41-8CB6-E79126E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0CFD-E039-504A-B470-E147D06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FCEF-9D39-A340-B5B7-7B0BCA8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1D4-220F-4C4B-881D-85745015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1049-7A48-6F4B-9580-D5DC47CA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881C-4A44-744F-B65D-EDE39DE6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462-8A87-D448-B0A2-3AEF52C6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8AB9-7CA2-9C45-8E14-B58103C4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28D5-3E2E-D747-ADF6-517F80F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2DE-4F3A-E54B-9D9C-7A05A13B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B405-5D1E-104D-B501-FEE02B6F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52D7-E53C-9746-8251-8216C14D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9A5E-0B25-884F-872D-DF5A0845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DEA4-64AA-EE48-A860-CB12F57B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6DE12-731C-0E47-BDEF-E6CD1D5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B0BC-6155-5544-B931-873F4DF8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54AB-75C3-DD46-AE97-35CA9731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ECBC-FE15-0145-8D6E-040483D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03277-4EAB-A744-844B-B008E8E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C863-2072-7A49-BDD6-A3658B5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AD0A-48A5-614B-9E72-AAC7602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AEC7-04EC-EE46-9A14-F71FB7B1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ADA1-CE29-8341-B1EB-BE11D4C9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C0CC-2387-C540-B00E-8ED0A646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7E2-D2A5-9247-A93E-7EDAE7A2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88B0-23B7-DD44-B03C-B4B8487E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7296-8E98-584C-8FC0-EC895A20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7791-9D15-4044-AD69-E9519EAA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B6E8-FF1F-2943-B749-241A6722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817A-702C-8646-B86B-A728026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B75-D732-3142-A273-89E229D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373C9-7FE9-9C40-A711-33E573891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67EE-B7A2-2C40-86CF-48263A0F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1CCC-CC19-6D4D-B4EA-04948C7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208F-733E-4B48-BB56-1931595F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FAF4-68F7-094E-8D47-B805723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3E62-28ED-5A44-8F84-13F6EFDF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CEEC-26C4-1240-BC33-5D751C2B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39E0-B570-3D43-BFF1-A1D9B259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651D-8E56-394A-ACC1-5DA22AECD1B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7451-855C-F641-8F87-78229DC6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79DF-3904-A342-AA91-73F11A359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AB48E-6F2C-430B-A37B-BEBE5AD99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MuJoCo</a:t>
            </a:r>
            <a:r>
              <a:rPr lang="en-US" dirty="0"/>
              <a:t> environment for real-time training of </a:t>
            </a:r>
            <a:r>
              <a:rPr lang="en-US" dirty="0" err="1"/>
              <a:t>QuickNet</a:t>
            </a:r>
            <a:r>
              <a:rPr lang="en-US" dirty="0"/>
              <a:t> that adaptively responds to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F7214-AF24-45AD-8D0A-429D1ED8B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Reflexes for </a:t>
            </a:r>
            <a:r>
              <a:rPr lang="en-US" b="1"/>
              <a:t>More Effective RL</a:t>
            </a:r>
            <a:endParaRPr lang="en-US" b="1" dirty="0"/>
          </a:p>
        </p:txBody>
      </p:sp>
      <p:pic>
        <p:nvPicPr>
          <p:cNvPr id="4" name="original" descr="original">
            <a:hlinkClick r:id="" action="ppaction://media"/>
            <a:extLst>
              <a:ext uri="{FF2B5EF4-FFF2-40B4-BE49-F238E27FC236}">
                <a16:creationId xmlns:a16="http://schemas.microsoft.com/office/drawing/2014/main" id="{D9E5454B-D747-49E7-898F-2D5E0C6324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0" y="1885171"/>
            <a:ext cx="435133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93AC-E25B-46AC-A6FE-EEDD64068BC4}"/>
              </a:ext>
            </a:extLst>
          </p:cNvPr>
          <p:cNvSpPr txBox="1"/>
          <p:nvPr/>
        </p:nvSpPr>
        <p:spPr>
          <a:xfrm>
            <a:off x="8907332" y="2349617"/>
            <a:ext cx="31952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Environment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Agent Reaction speed: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40 </a:t>
            </a:r>
            <a:r>
              <a:rPr lang="en-US" sz="1200" b="1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Force:		      -3, 3</a:t>
            </a:r>
          </a:p>
          <a:p>
            <a:endParaRPr lang="en-US" sz="1200" dirty="0">
              <a:solidFill>
                <a:srgbClr val="C00000"/>
              </a:solidFill>
              <a:latin typeface="PLAYFAIR DISPLAY BOLD ROMAN" pitchFamily="2" charset="77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Episode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steps:  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Reward per step:   	      1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 total reward: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Algorithm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Initial timesteps to sample:    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25000*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timesteps: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Update steps:	     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75000*</a:t>
            </a: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 Parameters that change with reaction speed 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ED906C6-0F91-E240-A064-4B45844D1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E7A6-0513-7749-B4C7-7893DBF3700D}"/>
              </a:ext>
            </a:extLst>
          </p:cNvPr>
          <p:cNvSpPr txBox="1"/>
          <p:nvPr/>
        </p:nvSpPr>
        <p:spPr>
          <a:xfrm>
            <a:off x="204021" y="2034849"/>
            <a:ext cx="342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Added perturbation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Frequency:  every 2-4 seconds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Duration: 	20 </a:t>
            </a:r>
            <a:r>
              <a:rPr lang="en-US" sz="1200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Perturbation: 	between (0 - x* g)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 direction: Randomly left and right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A09EB4C3-3F20-9C49-B98F-3BF9D60B7057}"/>
              </a:ext>
            </a:extLst>
          </p:cNvPr>
          <p:cNvSpPr/>
          <p:nvPr/>
        </p:nvSpPr>
        <p:spPr>
          <a:xfrm rot="10800000">
            <a:off x="3039727" y="3586875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89B08BF6-7737-974A-8597-873E42871436}"/>
              </a:ext>
            </a:extLst>
          </p:cNvPr>
          <p:cNvSpPr/>
          <p:nvPr/>
        </p:nvSpPr>
        <p:spPr>
          <a:xfrm rot="10800000">
            <a:off x="3046760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43C0FEFB-CD25-9241-8E1E-FB533CC6080A}"/>
              </a:ext>
            </a:extLst>
          </p:cNvPr>
          <p:cNvSpPr/>
          <p:nvPr/>
        </p:nvSpPr>
        <p:spPr>
          <a:xfrm rot="10800000">
            <a:off x="3046759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9BF7DE72-3D2D-3843-B3B7-B236768444B2}"/>
              </a:ext>
            </a:extLst>
          </p:cNvPr>
          <p:cNvSpPr/>
          <p:nvPr/>
        </p:nvSpPr>
        <p:spPr>
          <a:xfrm>
            <a:off x="3103165" y="3565626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0C2CAF9-679C-164E-9B85-47545F84789F}"/>
              </a:ext>
            </a:extLst>
          </p:cNvPr>
          <p:cNvSpPr/>
          <p:nvPr/>
        </p:nvSpPr>
        <p:spPr>
          <a:xfrm>
            <a:off x="3103164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034D1DD-4704-5842-B3B5-4A24C3213507}"/>
              </a:ext>
            </a:extLst>
          </p:cNvPr>
          <p:cNvSpPr/>
          <p:nvPr/>
        </p:nvSpPr>
        <p:spPr>
          <a:xfrm>
            <a:off x="3103163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DA82F-2795-43F3-91F4-A6A9971CB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93" y="3087088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sweet spot of response rate:</a:t>
            </a:r>
          </a:p>
          <a:p>
            <a:r>
              <a:rPr lang="en-US" dirty="0"/>
              <a:t>Not too fast: An agent that responds too fast will need to learn a larger number of states. Making it harder to learn.</a:t>
            </a:r>
          </a:p>
          <a:p>
            <a:r>
              <a:rPr lang="en-US" dirty="0"/>
              <a:t>Not too slow: An agent that is too slow to respond will fail when fast perturbation is applied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9EB6B-2B9D-4C15-B479-D5FA40143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Varying response rate changes the problem difficulty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D4B2D-75A2-4DD9-ABDA-4D1D7FEED507}"/>
              </a:ext>
            </a:extLst>
          </p:cNvPr>
          <p:cNvSpPr/>
          <p:nvPr/>
        </p:nvSpPr>
        <p:spPr>
          <a:xfrm>
            <a:off x="7916779" y="2767369"/>
            <a:ext cx="3549316" cy="319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E9A5F82-FA30-C748-BFBD-5A61B2E67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E556D-C429-C54E-A491-E18088A2143D}"/>
              </a:ext>
            </a:extLst>
          </p:cNvPr>
          <p:cNvSpPr txBox="1"/>
          <p:nvPr/>
        </p:nvSpPr>
        <p:spPr>
          <a:xfrm>
            <a:off x="3905344" y="954460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seconds in test environment / Min. Perturbation force required for failure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52916BC-7131-7041-89FB-C22B37855BB3}"/>
              </a:ext>
            </a:extLst>
          </p:cNvPr>
          <p:cNvSpPr txBox="1">
            <a:spLocks/>
          </p:cNvSpPr>
          <p:nvPr/>
        </p:nvSpPr>
        <p:spPr>
          <a:xfrm>
            <a:off x="199016" y="1243397"/>
            <a:ext cx="3259567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Test environment: The perturbation is applied every 5 seconds and is increased by 0.25g every time it is applied.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5C5D0-916C-8F47-8D4B-41CDDB222444}"/>
              </a:ext>
            </a:extLst>
          </p:cNvPr>
          <p:cNvSpPr txBox="1"/>
          <p:nvPr/>
        </p:nvSpPr>
        <p:spPr>
          <a:xfrm>
            <a:off x="3905344" y="6264537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Avg. over 5 trials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8325183C-D743-4179-8060-AD3D2CE9F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6" r="1112" b="4157"/>
          <a:stretch/>
        </p:blipFill>
        <p:spPr>
          <a:xfrm>
            <a:off x="3710200" y="1609281"/>
            <a:ext cx="8056969" cy="39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517CA-8723-4566-BE04-CA159DAD9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Standard Deviation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826E6CBD-9C8B-439E-9C3E-2555FC8EA5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8800" y="1387475"/>
            <a:ext cx="11074400" cy="4845050"/>
          </a:xfrm>
        </p:spPr>
      </p:pic>
    </p:spTree>
    <p:extLst>
      <p:ext uri="{BB962C8B-B14F-4D97-AF65-F5344CB8AC3E}">
        <p14:creationId xmlns:p14="http://schemas.microsoft.com/office/powerpoint/2010/main" val="179931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517CA-8723-4566-BE04-CA159DAD9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Standard Deviation (delayed)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, table, calendar&#10;&#10;Description automatically generated">
            <a:extLst>
              <a:ext uri="{FF2B5EF4-FFF2-40B4-BE49-F238E27FC236}">
                <a16:creationId xmlns:a16="http://schemas.microsoft.com/office/drawing/2014/main" id="{6E64229F-62CB-4BCA-AD18-7E1B3D0B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299" r="709" b="3084"/>
          <a:stretch/>
        </p:blipFill>
        <p:spPr>
          <a:xfrm>
            <a:off x="641406" y="1835378"/>
            <a:ext cx="10909188" cy="40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C3717-8186-1D40-A7B1-221B3A10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Real-time control adds further difficulty in training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B9B68A-3F4C-4843-A114-A99329FF1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7FF03CF-1967-8B48-99F4-842FE6426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8" b="2208"/>
          <a:stretch/>
        </p:blipFill>
        <p:spPr>
          <a:xfrm>
            <a:off x="3192827" y="1146730"/>
            <a:ext cx="8491172" cy="510802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9C5FA1D-C2C3-A64F-9436-B6A6AB839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531" y="2845129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real-time setting, the environment moves forward while the agent is processing the input, making it a harder problem.</a:t>
            </a:r>
          </a:p>
        </p:txBody>
      </p:sp>
    </p:spTree>
    <p:extLst>
      <p:ext uri="{BB962C8B-B14F-4D97-AF65-F5344CB8AC3E}">
        <p14:creationId xmlns:p14="http://schemas.microsoft.com/office/powerpoint/2010/main" val="123408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7DD7E-5B5D-154D-9966-BDEA43A5F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Adding adaptive response improves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057BA-E2BB-F84D-B3A7-FC004A1628D2}"/>
              </a:ext>
            </a:extLst>
          </p:cNvPr>
          <p:cNvSpPr txBox="1"/>
          <p:nvPr/>
        </p:nvSpPr>
        <p:spPr>
          <a:xfrm>
            <a:off x="446537" y="951333"/>
            <a:ext cx="739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current state to get action.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Reflex: start within 0.02 seconds and remain for 0.06 seconds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Else: start at 0.08 seconds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0DE70A-F1EA-C64A-B3EB-14664E4A51B4}"/>
              </a:ext>
            </a:extLst>
          </p:cNvPr>
          <p:cNvSpPr/>
          <p:nvPr/>
        </p:nvSpPr>
        <p:spPr>
          <a:xfrm>
            <a:off x="675941" y="376517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412036-156E-734E-AEEC-B0E4B0821D13}"/>
              </a:ext>
            </a:extLst>
          </p:cNvPr>
          <p:cNvSpPr/>
          <p:nvPr/>
        </p:nvSpPr>
        <p:spPr>
          <a:xfrm>
            <a:off x="675941" y="419727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F786A4-5C43-D04A-8271-E2C322FAE307}"/>
              </a:ext>
            </a:extLst>
          </p:cNvPr>
          <p:cNvSpPr/>
          <p:nvPr/>
        </p:nvSpPr>
        <p:spPr>
          <a:xfrm>
            <a:off x="675940" y="462937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67FB1-F103-F74E-A3F2-1F9AF77BF026}"/>
              </a:ext>
            </a:extLst>
          </p:cNvPr>
          <p:cNvSpPr/>
          <p:nvPr/>
        </p:nvSpPr>
        <p:spPr>
          <a:xfrm>
            <a:off x="675939" y="5061471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69025-5705-5741-91B0-9C378DB860FE}"/>
              </a:ext>
            </a:extLst>
          </p:cNvPr>
          <p:cNvSpPr/>
          <p:nvPr/>
        </p:nvSpPr>
        <p:spPr>
          <a:xfrm>
            <a:off x="1828802" y="4419462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9A3A5F-9AAE-DD45-A3E6-3BDA6C21E475}"/>
              </a:ext>
            </a:extLst>
          </p:cNvPr>
          <p:cNvSpPr/>
          <p:nvPr/>
        </p:nvSpPr>
        <p:spPr>
          <a:xfrm>
            <a:off x="1828802" y="485156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B864E3-ACFB-5F46-BB08-EF7B892481F0}"/>
              </a:ext>
            </a:extLst>
          </p:cNvPr>
          <p:cNvSpPr/>
          <p:nvPr/>
        </p:nvSpPr>
        <p:spPr>
          <a:xfrm>
            <a:off x="1828801" y="5283658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B79074-1D32-424B-8930-CC9B5FB6C13C}"/>
              </a:ext>
            </a:extLst>
          </p:cNvPr>
          <p:cNvSpPr/>
          <p:nvPr/>
        </p:nvSpPr>
        <p:spPr>
          <a:xfrm>
            <a:off x="1828800" y="593063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EC93A3-0D84-3F4E-A32C-ED77B5A9DFD1}"/>
              </a:ext>
            </a:extLst>
          </p:cNvPr>
          <p:cNvSpPr/>
          <p:nvPr/>
        </p:nvSpPr>
        <p:spPr>
          <a:xfrm>
            <a:off x="1828800" y="3555266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78BC55-0272-4D47-837D-BF0D9DBF0E35}"/>
              </a:ext>
            </a:extLst>
          </p:cNvPr>
          <p:cNvSpPr/>
          <p:nvPr/>
        </p:nvSpPr>
        <p:spPr>
          <a:xfrm>
            <a:off x="1828800" y="3987364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4FC4FD-C3C0-0A4D-A880-34FE693839C2}"/>
              </a:ext>
            </a:extLst>
          </p:cNvPr>
          <p:cNvSpPr/>
          <p:nvPr/>
        </p:nvSpPr>
        <p:spPr>
          <a:xfrm flipH="1">
            <a:off x="1917551" y="567003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031EE9-F9D8-C146-AFDD-A7F160BC4B7E}"/>
              </a:ext>
            </a:extLst>
          </p:cNvPr>
          <p:cNvSpPr/>
          <p:nvPr/>
        </p:nvSpPr>
        <p:spPr>
          <a:xfrm flipH="1">
            <a:off x="1926961" y="58003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35A9C8-A341-B848-8E90-09663C88504E}"/>
              </a:ext>
            </a:extLst>
          </p:cNvPr>
          <p:cNvSpPr/>
          <p:nvPr/>
        </p:nvSpPr>
        <p:spPr>
          <a:xfrm>
            <a:off x="2712718" y="3885439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5DF6A0-926F-4644-B461-E72ADC7028A3}"/>
              </a:ext>
            </a:extLst>
          </p:cNvPr>
          <p:cNvSpPr/>
          <p:nvPr/>
        </p:nvSpPr>
        <p:spPr>
          <a:xfrm>
            <a:off x="2712718" y="431753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2A440A-D616-BE4A-9A9D-E26FCC122AC2}"/>
              </a:ext>
            </a:extLst>
          </p:cNvPr>
          <p:cNvSpPr/>
          <p:nvPr/>
        </p:nvSpPr>
        <p:spPr>
          <a:xfrm>
            <a:off x="2712717" y="474963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FA76A2-F34E-4145-A519-FB8746D5C76B}"/>
              </a:ext>
            </a:extLst>
          </p:cNvPr>
          <p:cNvSpPr/>
          <p:nvPr/>
        </p:nvSpPr>
        <p:spPr>
          <a:xfrm>
            <a:off x="2712716" y="539661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7D9D4-BC3A-454D-B65E-35EC40571C53}"/>
              </a:ext>
            </a:extLst>
          </p:cNvPr>
          <p:cNvSpPr/>
          <p:nvPr/>
        </p:nvSpPr>
        <p:spPr>
          <a:xfrm flipH="1">
            <a:off x="2801467" y="51360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A81E00-794B-DB4C-BFBD-942AF178C14E}"/>
              </a:ext>
            </a:extLst>
          </p:cNvPr>
          <p:cNvSpPr/>
          <p:nvPr/>
        </p:nvSpPr>
        <p:spPr>
          <a:xfrm flipH="1">
            <a:off x="2810877" y="52663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A969E9-DDE3-6447-8EB3-4199DE36B28A}"/>
              </a:ext>
            </a:extLst>
          </p:cNvPr>
          <p:cNvSpPr/>
          <p:nvPr/>
        </p:nvSpPr>
        <p:spPr>
          <a:xfrm>
            <a:off x="3548231" y="4515522"/>
            <a:ext cx="317347" cy="33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E36C0F-6A87-0B4A-ACB1-905226E91107}"/>
              </a:ext>
            </a:extLst>
          </p:cNvPr>
          <p:cNvCxnSpPr>
            <a:stCxn id="36" idx="6"/>
            <a:endCxn id="40" idx="2"/>
          </p:cNvCxnSpPr>
          <p:nvPr/>
        </p:nvCxnSpPr>
        <p:spPr>
          <a:xfrm>
            <a:off x="944882" y="3910406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9C013A-3DFE-0C44-9AFB-4DB832ED7728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944882" y="4342504"/>
            <a:ext cx="883920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8F8787-7581-0842-8561-8E6807FA7B6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944882" y="4342504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4126A2-7553-8E4A-998C-4772EB5ED5B6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944882" y="3910406"/>
            <a:ext cx="883918" cy="216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663D68-80FF-AF4B-9516-CB96CDD8FEBE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944882" y="3910406"/>
            <a:ext cx="883919" cy="1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6E0EC-8FD4-524D-9864-2ECB69F991BE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>
            <a:off x="944882" y="3910406"/>
            <a:ext cx="883920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2E8DE6-91BC-1245-9CBA-0C423286B751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944882" y="4342504"/>
            <a:ext cx="883918" cy="17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F4540C-1F56-2D42-A06D-5BEC5E62934D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944882" y="4342504"/>
            <a:ext cx="883919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F00251-8671-0B4B-B01D-FC5DA5D0BFBB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944880" y="5206700"/>
            <a:ext cx="883920" cy="86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2537D8-F9DE-8149-9BD6-F3497F760068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944881" y="4774602"/>
            <a:ext cx="883919" cy="130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87952-920D-D04B-8B3A-3B93B726F9C0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44881" y="4774602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5AF95E-3220-9941-8B08-58484729709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944880" y="5206700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F5741-0F98-1E44-9204-C420891F4E72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944881" y="4774602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1717F5-8EDE-1D48-8917-ECBB27BE877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944881" y="4564691"/>
            <a:ext cx="883921" cy="2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CB174C-1C01-054E-8341-E35DBE0EFB4D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944880" y="4564691"/>
            <a:ext cx="883922" cy="6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8E3A75-2119-F14E-863D-C3E90BB59B7F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944882" y="4132593"/>
            <a:ext cx="883918" cy="209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B4CCBC-5BD0-8E4E-8DAA-57E220E64623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44882" y="3700495"/>
            <a:ext cx="883918" cy="642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321BF83-ACDC-9E4A-80CE-C4797C0FE701}"/>
              </a:ext>
            </a:extLst>
          </p:cNvPr>
          <p:cNvSpPr/>
          <p:nvPr/>
        </p:nvSpPr>
        <p:spPr>
          <a:xfrm>
            <a:off x="2405228" y="300772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987174-7B2A-5940-B547-43168F0A5E4F}"/>
              </a:ext>
            </a:extLst>
          </p:cNvPr>
          <p:cNvCxnSpPr>
            <a:cxnSpLocks/>
            <a:stCxn id="44" idx="6"/>
            <a:endCxn id="109" idx="2"/>
          </p:cNvCxnSpPr>
          <p:nvPr/>
        </p:nvCxnSpPr>
        <p:spPr>
          <a:xfrm flipV="1">
            <a:off x="2097741" y="3152956"/>
            <a:ext cx="307487" cy="547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D1C75F-64D8-5E46-94D3-3786CF5DAAD4}"/>
              </a:ext>
            </a:extLst>
          </p:cNvPr>
          <p:cNvCxnSpPr>
            <a:cxnSpLocks/>
            <a:stCxn id="45" idx="6"/>
            <a:endCxn id="109" idx="2"/>
          </p:cNvCxnSpPr>
          <p:nvPr/>
        </p:nvCxnSpPr>
        <p:spPr>
          <a:xfrm flipV="1">
            <a:off x="2097741" y="3152956"/>
            <a:ext cx="307487" cy="9796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778C1D-EF70-C941-B949-6E785583A68A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2097741" y="3700495"/>
            <a:ext cx="614977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05186F-2C15-7A4D-BBD2-E8B9D4A00C84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2097741" y="3700495"/>
            <a:ext cx="614977" cy="76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FEBF162-322A-CB47-8C96-644C90AD98AC}"/>
              </a:ext>
            </a:extLst>
          </p:cNvPr>
          <p:cNvCxnSpPr>
            <a:cxnSpLocks/>
            <a:stCxn id="44" idx="6"/>
            <a:endCxn id="52" idx="2"/>
          </p:cNvCxnSpPr>
          <p:nvPr/>
        </p:nvCxnSpPr>
        <p:spPr>
          <a:xfrm>
            <a:off x="2097741" y="3700495"/>
            <a:ext cx="614976" cy="119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69701DF-452C-B349-B147-63CE9502445D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>
            <a:off x="2097741" y="3700495"/>
            <a:ext cx="614975" cy="184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14C216-4312-094F-AAF6-919BFFA03FFF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2097741" y="4030668"/>
            <a:ext cx="614977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B1A7A3-2B84-E34B-9EE5-9A2528FF86B4}"/>
              </a:ext>
            </a:extLst>
          </p:cNvPr>
          <p:cNvCxnSpPr>
            <a:cxnSpLocks/>
            <a:stCxn id="40" idx="6"/>
            <a:endCxn id="51" idx="2"/>
          </p:cNvCxnSpPr>
          <p:nvPr/>
        </p:nvCxnSpPr>
        <p:spPr>
          <a:xfrm flipV="1">
            <a:off x="2097743" y="4462766"/>
            <a:ext cx="614975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C3123A9-06C2-CB47-B149-31100A941852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V="1">
            <a:off x="2097743" y="4030668"/>
            <a:ext cx="614975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23A600-613B-5049-83AD-E033FA6C5BB0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 flipV="1">
            <a:off x="2097742" y="4030668"/>
            <a:ext cx="614976" cy="13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219FFE-EEFB-B242-ADE3-F41FF3F453A4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2097741" y="4030668"/>
            <a:ext cx="614977" cy="20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D28202E-D1C7-644C-B8C1-2523A6800A81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 flipV="1">
            <a:off x="2097743" y="4030668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2448BF-4AB1-9F4A-82E7-24852586CA4C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2097743" y="4462766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AE7D204-4DBF-A544-B37E-E86B06A516CA}"/>
              </a:ext>
            </a:extLst>
          </p:cNvPr>
          <p:cNvCxnSpPr>
            <a:cxnSpLocks/>
            <a:stCxn id="40" idx="6"/>
            <a:endCxn id="52" idx="2"/>
          </p:cNvCxnSpPr>
          <p:nvPr/>
        </p:nvCxnSpPr>
        <p:spPr>
          <a:xfrm>
            <a:off x="2097743" y="4564691"/>
            <a:ext cx="614974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89694E0-27FE-0D49-8735-CD42949EF401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 flipV="1">
            <a:off x="2097743" y="4894864"/>
            <a:ext cx="614974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776D76-D363-7142-BA51-FCBD31C47455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 flipV="1">
            <a:off x="2097742" y="4894864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D20808-06B5-1544-9710-938172B6B839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2097741" y="5541839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EBED1A7-3ED1-1244-A1E9-59CBAE3B9614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2097742" y="5428887"/>
            <a:ext cx="614974" cy="1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687DD18-8DCA-8D46-87A8-04F191354EDD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2097741" y="4894864"/>
            <a:ext cx="614976" cy="118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4B68D17-8D25-334D-902A-C29490B137FC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 flipV="1">
            <a:off x="2097741" y="4462766"/>
            <a:ext cx="614977" cy="16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9B44DDF-F634-C842-8703-742310799DC6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>
            <a:off x="2097743" y="4564691"/>
            <a:ext cx="614973" cy="9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270357-951F-5048-88E5-34C567EB7D10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2097743" y="4996789"/>
            <a:ext cx="614973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5D53C77-C5C8-0F46-9168-CA7E7F551849}"/>
              </a:ext>
            </a:extLst>
          </p:cNvPr>
          <p:cNvCxnSpPr>
            <a:cxnSpLocks/>
            <a:stCxn id="42" idx="6"/>
            <a:endCxn id="51" idx="2"/>
          </p:cNvCxnSpPr>
          <p:nvPr/>
        </p:nvCxnSpPr>
        <p:spPr>
          <a:xfrm flipV="1">
            <a:off x="2097742" y="4462766"/>
            <a:ext cx="614976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AC5F510-6045-AD41-BA51-E271AD23B76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2981657" y="4683541"/>
            <a:ext cx="566574" cy="8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34FECA1-0EE3-9A49-B268-CE6979B896C9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2981658" y="4683541"/>
            <a:ext cx="566573" cy="2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2606F72-58FD-1D49-BDD8-0643E21BA4DD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2981659" y="4462766"/>
            <a:ext cx="566572" cy="22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8376128-94E0-B045-ABD7-2F40AE13C3F9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2981659" y="4030668"/>
            <a:ext cx="566572" cy="6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57901C5-E329-8944-B6B3-1FD07E56B8AC}"/>
              </a:ext>
            </a:extLst>
          </p:cNvPr>
          <p:cNvSpPr/>
          <p:nvPr/>
        </p:nvSpPr>
        <p:spPr>
          <a:xfrm>
            <a:off x="432198" y="3708957"/>
            <a:ext cx="736804" cy="17283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BD24717-97E7-0442-A5FE-75DDC47226A3}"/>
              </a:ext>
            </a:extLst>
          </p:cNvPr>
          <p:cNvSpPr txBox="1"/>
          <p:nvPr/>
        </p:nvSpPr>
        <p:spPr>
          <a:xfrm>
            <a:off x="1663846" y="2549292"/>
            <a:ext cx="2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Fast reflex (0.02s)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E67138-A70E-B244-ABF5-B13964AFC0D0}"/>
              </a:ext>
            </a:extLst>
          </p:cNvPr>
          <p:cNvSpPr txBox="1"/>
          <p:nvPr/>
        </p:nvSpPr>
        <p:spPr>
          <a:xfrm>
            <a:off x="3964191" y="4386753"/>
            <a:ext cx="15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Action</a:t>
            </a:r>
          </a:p>
        </p:txBody>
      </p:sp>
      <p:graphicFrame>
        <p:nvGraphicFramePr>
          <p:cNvPr id="197" name="Table 197">
            <a:extLst>
              <a:ext uri="{FF2B5EF4-FFF2-40B4-BE49-F238E27FC236}">
                <a16:creationId xmlns:a16="http://schemas.microsoft.com/office/drawing/2014/main" id="{BE1EA10B-9A4A-0F4F-8316-6C0A79AC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22436"/>
              </p:ext>
            </p:extLst>
          </p:nvPr>
        </p:nvGraphicFramePr>
        <p:xfrm>
          <a:off x="5113915" y="1608429"/>
          <a:ext cx="67278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65">
                  <a:extLst>
                    <a:ext uri="{9D8B030D-6E8A-4147-A177-3AD203B41FA5}">
                      <a16:colId xmlns:a16="http://schemas.microsoft.com/office/drawing/2014/main" val="43786940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5810114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5091189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0726599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Seconds / Perturbation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Actions /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82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1</a:t>
                      </a:r>
                    </a:p>
                    <a:p>
                      <a:r>
                        <a:rPr lang="en-US" dirty="0"/>
                        <a:t>0.04s reaction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0.04s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144.64 / 7.232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146.34 / 7.317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3659.14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733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2</a:t>
                      </a:r>
                    </a:p>
                    <a:p>
                      <a:r>
                        <a:rPr lang="en-US" dirty="0"/>
                        <a:t>0.08s reaction speed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111.8 / 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51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122.25 / 6.112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1528.26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3</a:t>
                      </a:r>
                    </a:p>
                    <a:p>
                      <a:r>
                        <a:rPr lang="en-US" dirty="0"/>
                        <a:t>0.16s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95.3</a:t>
                      </a:r>
                    </a:p>
                    <a:p>
                      <a:r>
                        <a:rPr lang="en-US" b="0" dirty="0"/>
                        <a:t>Original</a:t>
                      </a:r>
                      <a:r>
                        <a:rPr lang="en-US" b="0"/>
                        <a:t>: 84.97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95730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F019F5D0-C151-FD45-B9D8-C4CC4B5CB040}"/>
              </a:ext>
            </a:extLst>
          </p:cNvPr>
          <p:cNvSpPr txBox="1"/>
          <p:nvPr/>
        </p:nvSpPr>
        <p:spPr>
          <a:xfrm>
            <a:off x="6359654" y="5753974"/>
            <a:ext cx="595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reflex acts at angles &gt; 0.19. The agent fails at angle 0.2.</a:t>
            </a:r>
          </a:p>
          <a:p>
            <a:r>
              <a:rPr lang="en-US" dirty="0"/>
              <a:t>Reflex Networks learn a better policy.</a:t>
            </a:r>
          </a:p>
          <a:p>
            <a:r>
              <a:rPr lang="en-US" dirty="0"/>
              <a:t>During evaluation, reflexes are rarely activated. </a:t>
            </a:r>
          </a:p>
        </p:txBody>
      </p:sp>
      <p:sp>
        <p:nvSpPr>
          <p:cNvPr id="199" name="Footer Placeholder 1">
            <a:extLst>
              <a:ext uri="{FF2B5EF4-FFF2-40B4-BE49-F238E27FC236}">
                <a16:creationId xmlns:a16="http://schemas.microsoft.com/office/drawing/2014/main" id="{CC37754E-2DDC-5B46-A4A4-0CF5A3BBA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E50942-D41A-1F4C-A1D2-FD39BFC0A028}"/>
              </a:ext>
            </a:extLst>
          </p:cNvPr>
          <p:cNvSpPr/>
          <p:nvPr/>
        </p:nvSpPr>
        <p:spPr>
          <a:xfrm>
            <a:off x="3572433" y="602248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60EE-E7E3-B64C-A6EC-D9B2AF4F7339}"/>
              </a:ext>
            </a:extLst>
          </p:cNvPr>
          <p:cNvSpPr txBox="1"/>
          <p:nvPr/>
        </p:nvSpPr>
        <p:spPr>
          <a:xfrm>
            <a:off x="3964191" y="6022487"/>
            <a:ext cx="278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added neurons for reflex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6EDB35-6365-824C-8978-59353427AEE7}"/>
              </a:ext>
            </a:extLst>
          </p:cNvPr>
          <p:cNvSpPr/>
          <p:nvPr/>
        </p:nvSpPr>
        <p:spPr>
          <a:xfrm>
            <a:off x="3572433" y="561024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4EB4F0-3EA1-5148-940F-F789B9123C04}"/>
              </a:ext>
            </a:extLst>
          </p:cNvPr>
          <p:cNvSpPr txBox="1"/>
          <p:nvPr/>
        </p:nvSpPr>
        <p:spPr>
          <a:xfrm>
            <a:off x="3964191" y="5573474"/>
            <a:ext cx="479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network with 2 hidden layers with 256 neurons</a:t>
            </a:r>
          </a:p>
        </p:txBody>
      </p:sp>
    </p:spTree>
    <p:extLst>
      <p:ext uri="{BB962C8B-B14F-4D97-AF65-F5344CB8AC3E}">
        <p14:creationId xmlns:p14="http://schemas.microsoft.com/office/powerpoint/2010/main" val="25157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533</Words>
  <Application>Microsoft Office PowerPoint</Application>
  <PresentationFormat>Widescreen</PresentationFormat>
  <Paragraphs>74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Inter</vt:lpstr>
      <vt:lpstr>PLAYFAIR DISPLAY BOLD ROMAN</vt:lpstr>
      <vt:lpstr>Tahoma</vt:lpstr>
      <vt:lpstr>Office Theme</vt:lpstr>
      <vt:lpstr>Reflexes for More Effective RL</vt:lpstr>
      <vt:lpstr>Varying response rate changes the problem difficulty</vt:lpstr>
      <vt:lpstr>With Standard Deviation </vt:lpstr>
      <vt:lpstr>With Standard Deviation (delayed) </vt:lpstr>
      <vt:lpstr>Real-time control adds further difficulty in training</vt:lpstr>
      <vt:lpstr>Adding adaptive response improves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Problem Setting</dc:title>
  <dc:creator>Devdhar Patel</dc:creator>
  <cp:lastModifiedBy>Devdhar Patel</cp:lastModifiedBy>
  <cp:revision>7</cp:revision>
  <dcterms:created xsi:type="dcterms:W3CDTF">2022-01-06T21:29:58Z</dcterms:created>
  <dcterms:modified xsi:type="dcterms:W3CDTF">2022-02-24T23:24:28Z</dcterms:modified>
</cp:coreProperties>
</file>