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6" r:id="rId2"/>
    <p:sldId id="708" r:id="rId3"/>
    <p:sldId id="711" r:id="rId4"/>
    <p:sldId id="261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79CFE-D1AE-4E5B-883D-D5C8C1CAA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50C02-6E50-426A-AA75-C4AC0080C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C479D-04CA-4D6C-B6B2-26DCF89F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1814-91E3-4987-8EB4-6667161D1B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155C9-59E3-4442-8955-702D5651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19D95-BFBB-4DEA-A6FB-CED6B1AF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B20D-832A-486E-9FDD-8576B2CF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8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0DA6-8CA9-4A62-B5DC-B1B02911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9FB55-F0F5-4540-9C31-E058C748C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E6A96-980A-46AE-8A9F-05A20F21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1814-91E3-4987-8EB4-6667161D1B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34B4-6C26-4687-9A21-2DB135155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16C5F-D5BB-43F9-A328-56F0E116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B20D-832A-486E-9FDD-8576B2CF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3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15126-FD40-45AA-BA68-A5514A3D1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78E83-DB8D-432A-8E72-7C9D01063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898CC-A5B6-4D0E-9745-CBEC232B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1814-91E3-4987-8EB4-6667161D1B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2BB55-8447-41F0-AEE8-217CF747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7EA93-0106-4A25-B743-7C30747D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B20D-832A-486E-9FDD-8576B2CF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71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558800" y="1143000"/>
            <a:ext cx="110744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199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2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A8A7-E78B-4D89-864C-42737929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1900-AB9C-42AA-B243-6410F0E0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D664E-93BE-4AD4-8B88-8F314336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1814-91E3-4987-8EB4-6667161D1B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9F45-7BFD-4CF1-9D1C-70AF0920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F30E1-8F57-49DC-9BA1-4B81E5D5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B20D-832A-486E-9FDD-8576B2CF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B518-3E07-46F4-81FE-BEEF30CF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1534F-051C-4B36-AA8F-B1122056A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3F0A-5FBC-4DBD-8D6D-376EEEEF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1814-91E3-4987-8EB4-6667161D1B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B8718-A429-48B6-8EC4-E0E02B74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FCA6E-463B-47F4-B6FF-31E65D46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B20D-832A-486E-9FDD-8576B2CF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4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E5E8-3887-4E77-B161-63978E4E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D2881-A469-437A-B468-2476AACC4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5FE18-460E-4550-9D8D-48FE7BE88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1CB81-8CBD-46BA-A63A-AE259CBF4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1814-91E3-4987-8EB4-6667161D1B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3E146-0B2B-422F-A7B2-BAB2C715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0E560-29BE-47A6-A3C6-82B04BDE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B20D-832A-486E-9FDD-8576B2CF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9E49-2482-4DDC-B1DD-C62BC8FB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F3A2A-6F00-4620-9024-AF6F1477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CA831-C741-4440-84B2-0D8C34D3B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E1E08-6A1F-4027-A6D7-136785E67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6097D-E56D-409D-A3A6-FBD8E75A1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BB3E16-32E9-4AE4-846F-A9B46643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1814-91E3-4987-8EB4-6667161D1B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56C8A-FE01-45AD-85A4-19D63381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53345-B9B8-4B38-9A23-2D4D0889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B20D-832A-486E-9FDD-8576B2CF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0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2290-24D9-408A-9994-401CFCBB4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A17E1-9D14-4A08-8E2A-2442CB04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1814-91E3-4987-8EB4-6667161D1B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7C5B0-EC95-4CA5-8E1B-D3A4D74B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86C48-8D73-4BB7-BDDF-45FC133B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B20D-832A-486E-9FDD-8576B2CF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6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B1F680-5CF9-4944-83F7-BE712E86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1814-91E3-4987-8EB4-6667161D1B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CF96F-FC58-405E-A33B-4587D50D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CFA4F-A1A9-47B3-BE90-C88A2D37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B20D-832A-486E-9FDD-8576B2CF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9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F056-3475-4FB7-ABC5-1328DC53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D63E5-D376-4DF3-AC19-FBE6129E4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11D77-05C6-4B14-89EE-5FD6CE018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9FB60-966C-47E1-AD2E-43BB06DA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1814-91E3-4987-8EB4-6667161D1B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4C916-0D27-4376-B37D-58F30DF1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B1EF3-CA62-442B-B38B-6E531F57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B20D-832A-486E-9FDD-8576B2CF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9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8B5C-078F-4E45-BE4A-8BF1C22F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4D59D-527D-45A8-9A28-227E0DFF7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80FB4-AA21-4455-975D-8E3DE50F4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C9885-3FB2-436A-82A8-7D366AAC9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1814-91E3-4987-8EB4-6667161D1B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82449-D061-465E-8ED4-8234B67A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7B246-29F4-4364-9421-BE405E697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0B20D-832A-486E-9FDD-8576B2CF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2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9BDF9-0FD4-4D1B-B05D-80F0047F0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E3298-BBFC-431A-89B5-D346EA8D2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7CC61-B75F-4C30-B781-08AC9D1F5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B1814-91E3-4987-8EB4-6667161D1BE7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A2916-7F37-4C2C-933E-A5AF82231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E6A6-EE17-4392-BAB3-11BEF1D01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0B20D-832A-486E-9FDD-8576B2CF1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0AB48E-6F2C-430B-A37B-BEBE5AD998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MuJoCo</a:t>
            </a:r>
            <a:r>
              <a:rPr lang="en-US" dirty="0"/>
              <a:t> environment for real-time training of </a:t>
            </a:r>
            <a:r>
              <a:rPr lang="en-US" dirty="0" err="1"/>
              <a:t>QuickNet</a:t>
            </a:r>
            <a:r>
              <a:rPr lang="en-US" dirty="0"/>
              <a:t> that adaptively responds to the environment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2F7214-AF24-45AD-8D0A-429D1ED8B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Reflexes for </a:t>
            </a:r>
            <a:r>
              <a:rPr lang="en-US" b="1"/>
              <a:t>More Effective RL</a:t>
            </a:r>
            <a:endParaRPr lang="en-US" b="1" dirty="0"/>
          </a:p>
        </p:txBody>
      </p:sp>
      <p:pic>
        <p:nvPicPr>
          <p:cNvPr id="4" name="original" descr="original">
            <a:hlinkClick r:id="" action="ppaction://media"/>
            <a:extLst>
              <a:ext uri="{FF2B5EF4-FFF2-40B4-BE49-F238E27FC236}">
                <a16:creationId xmlns:a16="http://schemas.microsoft.com/office/drawing/2014/main" id="{D9E5454B-D747-49E7-898F-2D5E0C6324C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20330" y="1885171"/>
            <a:ext cx="4351337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C993AC-E25B-46AC-A6FE-EEDD64068BC4}"/>
              </a:ext>
            </a:extLst>
          </p:cNvPr>
          <p:cNvSpPr txBox="1"/>
          <p:nvPr/>
        </p:nvSpPr>
        <p:spPr>
          <a:xfrm>
            <a:off x="8907332" y="2349617"/>
            <a:ext cx="31952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PLAYFAIR DISPLAY BOLD ROMAN" pitchFamily="2" charset="77"/>
                <a:ea typeface="Inter" panose="020B0502030000000004" pitchFamily="34" charset="0"/>
              </a:rPr>
              <a:t>Environment parameters: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Agent Reaction speed:	 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40 </a:t>
            </a:r>
            <a:r>
              <a:rPr lang="en-US" sz="1200" b="1" dirty="0" err="1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ms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*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Force:		      -3, 3</a:t>
            </a:r>
          </a:p>
          <a:p>
            <a:endParaRPr lang="en-US" sz="1200" dirty="0">
              <a:solidFill>
                <a:srgbClr val="C00000"/>
              </a:solidFill>
              <a:latin typeface="PLAYFAIR DISPLAY BOLD ROMAN" pitchFamily="2" charset="77"/>
              <a:ea typeface="Inter" panose="020B0502030000000004" pitchFamily="34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PLAYFAIR DISPLAY BOLD ROMAN" pitchFamily="2" charset="77"/>
                <a:ea typeface="Inter" panose="020B0502030000000004" pitchFamily="34" charset="0"/>
              </a:rPr>
              <a:t>Episode parameters: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Maximum steps:    	 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1000*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Reward per step:   	      1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Max total reward:  	 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1000*</a:t>
            </a:r>
          </a:p>
          <a:p>
            <a:endParaRPr lang="en-US" sz="1200" dirty="0">
              <a:solidFill>
                <a:srgbClr val="C0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PLAYFAIR DISPLAY BOLD ROMAN" pitchFamily="2" charset="77"/>
                <a:ea typeface="Inter" panose="020B0502030000000004" pitchFamily="34" charset="0"/>
              </a:rPr>
              <a:t>Algorithm parameters: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Initial timesteps to sample:     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25000*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Maximum timesteps:	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100000*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Update steps:	     	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75000*</a:t>
            </a:r>
          </a:p>
          <a:p>
            <a:endParaRPr lang="en-US" sz="1200" b="1" dirty="0">
              <a:solidFill>
                <a:srgbClr val="C0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endParaRPr lang="en-US" sz="1200" b="1" dirty="0">
              <a:solidFill>
                <a:srgbClr val="C0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* Parameters that change with reaction speed </a:t>
            </a:r>
          </a:p>
          <a:p>
            <a:endParaRPr lang="en-US" sz="1200" dirty="0">
              <a:solidFill>
                <a:srgbClr val="C0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ED906C6-0F91-E240-A064-4B45844D13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9043" y="6550026"/>
            <a:ext cx="9328807" cy="295276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DISTRIBUTION STATEMENT D. Distribution authorized to Department of Defense and U.S. DoD contractors only. Other requests for this document shall be referred to DARPA/DSO.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6E7A6-0513-7749-B4C7-7893DBF3700D}"/>
              </a:ext>
            </a:extLst>
          </p:cNvPr>
          <p:cNvSpPr txBox="1"/>
          <p:nvPr/>
        </p:nvSpPr>
        <p:spPr>
          <a:xfrm>
            <a:off x="204021" y="2034849"/>
            <a:ext cx="3425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PLAYFAIR DISPLAY BOLD ROMAN" pitchFamily="2" charset="77"/>
                <a:ea typeface="Inter" panose="020B0502030000000004" pitchFamily="34" charset="0"/>
              </a:rPr>
              <a:t>Added perturbation parameters: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Frequency:  every 2-4 seconds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Duration: 	20 </a:t>
            </a:r>
            <a:r>
              <a:rPr lang="en-US" sz="1200" dirty="0" err="1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ms</a:t>
            </a:r>
            <a:endParaRPr lang="en-US" sz="1200" dirty="0">
              <a:solidFill>
                <a:srgbClr val="C0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Perturbation: 	between (0 - x* g)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Perturbation direction: Randomly left and right</a:t>
            </a:r>
          </a:p>
        </p:txBody>
      </p:sp>
      <p:sp>
        <p:nvSpPr>
          <p:cNvPr id="8" name="Right Arrow 11">
            <a:extLst>
              <a:ext uri="{FF2B5EF4-FFF2-40B4-BE49-F238E27FC236}">
                <a16:creationId xmlns:a16="http://schemas.microsoft.com/office/drawing/2014/main" id="{A09EB4C3-3F20-9C49-B98F-3BF9D60B7057}"/>
              </a:ext>
            </a:extLst>
          </p:cNvPr>
          <p:cNvSpPr/>
          <p:nvPr/>
        </p:nvSpPr>
        <p:spPr>
          <a:xfrm rot="10800000">
            <a:off x="3039727" y="3586875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89B08BF6-7737-974A-8597-873E42871436}"/>
              </a:ext>
            </a:extLst>
          </p:cNvPr>
          <p:cNvSpPr/>
          <p:nvPr/>
        </p:nvSpPr>
        <p:spPr>
          <a:xfrm rot="10800000">
            <a:off x="3046760" y="4038429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43C0FEFB-CD25-9241-8E1E-FB533CC6080A}"/>
              </a:ext>
            </a:extLst>
          </p:cNvPr>
          <p:cNvSpPr/>
          <p:nvPr/>
        </p:nvSpPr>
        <p:spPr>
          <a:xfrm rot="10800000">
            <a:off x="3046759" y="4489982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0">
            <a:extLst>
              <a:ext uri="{FF2B5EF4-FFF2-40B4-BE49-F238E27FC236}">
                <a16:creationId xmlns:a16="http://schemas.microsoft.com/office/drawing/2014/main" id="{9BF7DE72-3D2D-3843-B3B7-B236768444B2}"/>
              </a:ext>
            </a:extLst>
          </p:cNvPr>
          <p:cNvSpPr/>
          <p:nvPr/>
        </p:nvSpPr>
        <p:spPr>
          <a:xfrm>
            <a:off x="3103165" y="3565626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0C2CAF9-679C-164E-9B85-47545F84789F}"/>
              </a:ext>
            </a:extLst>
          </p:cNvPr>
          <p:cNvSpPr/>
          <p:nvPr/>
        </p:nvSpPr>
        <p:spPr>
          <a:xfrm>
            <a:off x="3103164" y="4038429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034D1DD-4704-5842-B3B5-4A24C3213507}"/>
              </a:ext>
            </a:extLst>
          </p:cNvPr>
          <p:cNvSpPr/>
          <p:nvPr/>
        </p:nvSpPr>
        <p:spPr>
          <a:xfrm>
            <a:off x="3103163" y="4489982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6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DA82F-2795-43F3-91F4-A6A9971CB5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93" y="3087088"/>
            <a:ext cx="3259567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sweet spot of response rate:</a:t>
            </a:r>
          </a:p>
          <a:p>
            <a:r>
              <a:rPr lang="en-US" dirty="0"/>
              <a:t>Not too fast: An agent that responds too fast will need to learn a larger number of states. Making it harder to learn.</a:t>
            </a:r>
          </a:p>
          <a:p>
            <a:r>
              <a:rPr lang="en-US" dirty="0"/>
              <a:t>Not too slow: An agent that is too slow to respond will fail when fast perturbation is applied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D9EB6B-2B9D-4C15-B479-D5FA40143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Varying response rate changes the problem difficulty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6D4B2D-75A2-4DD9-ABDA-4D1D7FEED507}"/>
              </a:ext>
            </a:extLst>
          </p:cNvPr>
          <p:cNvSpPr/>
          <p:nvPr/>
        </p:nvSpPr>
        <p:spPr>
          <a:xfrm>
            <a:off x="7916779" y="2767369"/>
            <a:ext cx="3549316" cy="319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E9A5F82-FA30-C748-BFBD-5A61B2E67B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9043" y="6550026"/>
            <a:ext cx="9328807" cy="295276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DISTRIBUTION STATEMENT D. Distribution authorized to Department of Defense and U.S. DoD contractors only. Other requests for this document shall be referred to DARPA/DSO.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E556D-C429-C54E-A491-E18088A2143D}"/>
              </a:ext>
            </a:extLst>
          </p:cNvPr>
          <p:cNvSpPr txBox="1"/>
          <p:nvPr/>
        </p:nvSpPr>
        <p:spPr>
          <a:xfrm>
            <a:off x="3905344" y="954460"/>
            <a:ext cx="761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Avg. seconds in test environment / Min. Perturbation force required for failure 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52916BC-7131-7041-89FB-C22B37855BB3}"/>
              </a:ext>
            </a:extLst>
          </p:cNvPr>
          <p:cNvSpPr txBox="1">
            <a:spLocks/>
          </p:cNvSpPr>
          <p:nvPr/>
        </p:nvSpPr>
        <p:spPr>
          <a:xfrm>
            <a:off x="199016" y="1243397"/>
            <a:ext cx="3259567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Test environment: The perturbation is applied every 5 seconds and is increased by 0.25g every time it is applied.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05C5D0-916C-8F47-8D4B-41CDDB222444}"/>
              </a:ext>
            </a:extLst>
          </p:cNvPr>
          <p:cNvSpPr txBox="1"/>
          <p:nvPr/>
        </p:nvSpPr>
        <p:spPr>
          <a:xfrm>
            <a:off x="3905344" y="6264537"/>
            <a:ext cx="761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Avg. over 5 trials</a:t>
            </a:r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8325183C-D743-4179-8060-AD3D2CE9F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86" r="1112" b="4157"/>
          <a:stretch/>
        </p:blipFill>
        <p:spPr>
          <a:xfrm>
            <a:off x="3710200" y="1609281"/>
            <a:ext cx="8056969" cy="394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0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F7DD7E-5B5D-154D-9966-BDEA43A5F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Adding adaptive response improves performance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3057BA-E2BB-F84D-B3A7-FC004A1628D2}"/>
              </a:ext>
            </a:extLst>
          </p:cNvPr>
          <p:cNvSpPr txBox="1"/>
          <p:nvPr/>
        </p:nvSpPr>
        <p:spPr>
          <a:xfrm>
            <a:off x="446537" y="951333"/>
            <a:ext cx="7390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Algorithm</a:t>
            </a:r>
          </a:p>
          <a:p>
            <a:pPr marL="342900" indent="-342900">
              <a:buAutoNum type="arabicPeriod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Process current state to get action.</a:t>
            </a:r>
          </a:p>
          <a:p>
            <a:pPr marL="342900" indent="-342900">
              <a:buAutoNum type="arabicPeriod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If Reflex: start within 0.02 seconds and remain for 0.06 seconds</a:t>
            </a:r>
          </a:p>
          <a:p>
            <a:pPr marL="342900" indent="-342900">
              <a:buAutoNum type="arabicPeriod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Else: start at 0.08 seconds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0DE70A-F1EA-C64A-B3EB-14664E4A51B4}"/>
              </a:ext>
            </a:extLst>
          </p:cNvPr>
          <p:cNvSpPr/>
          <p:nvPr/>
        </p:nvSpPr>
        <p:spPr>
          <a:xfrm>
            <a:off x="675941" y="3765177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412036-156E-734E-AEEC-B0E4B0821D13}"/>
              </a:ext>
            </a:extLst>
          </p:cNvPr>
          <p:cNvSpPr/>
          <p:nvPr/>
        </p:nvSpPr>
        <p:spPr>
          <a:xfrm>
            <a:off x="675941" y="4197275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CF786A4-5C43-D04A-8271-E2C322FAE307}"/>
              </a:ext>
            </a:extLst>
          </p:cNvPr>
          <p:cNvSpPr/>
          <p:nvPr/>
        </p:nvSpPr>
        <p:spPr>
          <a:xfrm>
            <a:off x="675940" y="4629373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E67FB1-F103-F74E-A3F2-1F9AF77BF026}"/>
              </a:ext>
            </a:extLst>
          </p:cNvPr>
          <p:cNvSpPr/>
          <p:nvPr/>
        </p:nvSpPr>
        <p:spPr>
          <a:xfrm>
            <a:off x="675939" y="5061471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069025-5705-5741-91B0-9C378DB860FE}"/>
              </a:ext>
            </a:extLst>
          </p:cNvPr>
          <p:cNvSpPr/>
          <p:nvPr/>
        </p:nvSpPr>
        <p:spPr>
          <a:xfrm>
            <a:off x="1828802" y="4419462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69A3A5F-9AAE-DD45-A3E6-3BDA6C21E475}"/>
              </a:ext>
            </a:extLst>
          </p:cNvPr>
          <p:cNvSpPr/>
          <p:nvPr/>
        </p:nvSpPr>
        <p:spPr>
          <a:xfrm>
            <a:off x="1828802" y="4851560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DB864E3-ACFB-5F46-BB08-EF7B892481F0}"/>
              </a:ext>
            </a:extLst>
          </p:cNvPr>
          <p:cNvSpPr/>
          <p:nvPr/>
        </p:nvSpPr>
        <p:spPr>
          <a:xfrm>
            <a:off x="1828801" y="5283658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8B79074-1D32-424B-8930-CC9B5FB6C13C}"/>
              </a:ext>
            </a:extLst>
          </p:cNvPr>
          <p:cNvSpPr/>
          <p:nvPr/>
        </p:nvSpPr>
        <p:spPr>
          <a:xfrm>
            <a:off x="1828800" y="5930633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EC93A3-0D84-3F4E-A32C-ED77B5A9DFD1}"/>
              </a:ext>
            </a:extLst>
          </p:cNvPr>
          <p:cNvSpPr/>
          <p:nvPr/>
        </p:nvSpPr>
        <p:spPr>
          <a:xfrm>
            <a:off x="1828800" y="3555266"/>
            <a:ext cx="268941" cy="2904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D78BC55-0272-4D47-837D-BF0D9DBF0E35}"/>
              </a:ext>
            </a:extLst>
          </p:cNvPr>
          <p:cNvSpPr/>
          <p:nvPr/>
        </p:nvSpPr>
        <p:spPr>
          <a:xfrm>
            <a:off x="1828800" y="3987364"/>
            <a:ext cx="268941" cy="2904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4FC4FD-C3C0-0A4D-A880-34FE693839C2}"/>
              </a:ext>
            </a:extLst>
          </p:cNvPr>
          <p:cNvSpPr/>
          <p:nvPr/>
        </p:nvSpPr>
        <p:spPr>
          <a:xfrm flipH="1">
            <a:off x="1917551" y="567003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6031EE9-F9D8-C146-AFDD-A7F160BC4B7E}"/>
              </a:ext>
            </a:extLst>
          </p:cNvPr>
          <p:cNvSpPr/>
          <p:nvPr/>
        </p:nvSpPr>
        <p:spPr>
          <a:xfrm flipH="1">
            <a:off x="1926961" y="580033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335A9C8-A341-B848-8E90-09663C88504E}"/>
              </a:ext>
            </a:extLst>
          </p:cNvPr>
          <p:cNvSpPr/>
          <p:nvPr/>
        </p:nvSpPr>
        <p:spPr>
          <a:xfrm>
            <a:off x="2712718" y="3885439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E5DF6A0-926F-4644-B461-E72ADC7028A3}"/>
              </a:ext>
            </a:extLst>
          </p:cNvPr>
          <p:cNvSpPr/>
          <p:nvPr/>
        </p:nvSpPr>
        <p:spPr>
          <a:xfrm>
            <a:off x="2712718" y="4317537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82A440A-D616-BE4A-9A9D-E26FCC122AC2}"/>
              </a:ext>
            </a:extLst>
          </p:cNvPr>
          <p:cNvSpPr/>
          <p:nvPr/>
        </p:nvSpPr>
        <p:spPr>
          <a:xfrm>
            <a:off x="2712717" y="4749635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FA76A2-F34E-4145-A519-FB8746D5C76B}"/>
              </a:ext>
            </a:extLst>
          </p:cNvPr>
          <p:cNvSpPr/>
          <p:nvPr/>
        </p:nvSpPr>
        <p:spPr>
          <a:xfrm>
            <a:off x="2712716" y="5396610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77D9D4-BC3A-454D-B65E-35EC40571C53}"/>
              </a:ext>
            </a:extLst>
          </p:cNvPr>
          <p:cNvSpPr/>
          <p:nvPr/>
        </p:nvSpPr>
        <p:spPr>
          <a:xfrm flipH="1">
            <a:off x="2801467" y="5136014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8A81E00-794B-DB4C-BFBD-942AF178C14E}"/>
              </a:ext>
            </a:extLst>
          </p:cNvPr>
          <p:cNvSpPr/>
          <p:nvPr/>
        </p:nvSpPr>
        <p:spPr>
          <a:xfrm flipH="1">
            <a:off x="2810877" y="526631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CA969E9-DDE3-6447-8EB3-4199DE36B28A}"/>
              </a:ext>
            </a:extLst>
          </p:cNvPr>
          <p:cNvSpPr/>
          <p:nvPr/>
        </p:nvSpPr>
        <p:spPr>
          <a:xfrm>
            <a:off x="3548231" y="4515522"/>
            <a:ext cx="317347" cy="33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E36C0F-6A87-0B4A-ACB1-905226E91107}"/>
              </a:ext>
            </a:extLst>
          </p:cNvPr>
          <p:cNvCxnSpPr>
            <a:stCxn id="36" idx="6"/>
            <a:endCxn id="40" idx="2"/>
          </p:cNvCxnSpPr>
          <p:nvPr/>
        </p:nvCxnSpPr>
        <p:spPr>
          <a:xfrm>
            <a:off x="944882" y="3910406"/>
            <a:ext cx="883920" cy="65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39C013A-3DFE-0C44-9AFB-4DB832ED7728}"/>
              </a:ext>
            </a:extLst>
          </p:cNvPr>
          <p:cNvCxnSpPr>
            <a:stCxn id="37" idx="6"/>
            <a:endCxn id="40" idx="2"/>
          </p:cNvCxnSpPr>
          <p:nvPr/>
        </p:nvCxnSpPr>
        <p:spPr>
          <a:xfrm>
            <a:off x="944882" y="4342504"/>
            <a:ext cx="883920" cy="22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18F8787-7581-0842-8561-8E6807FA7B60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944882" y="4342504"/>
            <a:ext cx="883920" cy="65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54126A2-7553-8E4A-998C-4772EB5ED5B6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>
            <a:off x="944882" y="3910406"/>
            <a:ext cx="883918" cy="216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663D68-80FF-AF4B-9516-CB96CDD8FEBE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944882" y="3910406"/>
            <a:ext cx="883919" cy="151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66E0EC-8FD4-524D-9864-2ECB69F991BE}"/>
              </a:ext>
            </a:extLst>
          </p:cNvPr>
          <p:cNvCxnSpPr>
            <a:cxnSpLocks/>
            <a:stCxn id="36" idx="6"/>
            <a:endCxn id="41" idx="2"/>
          </p:cNvCxnSpPr>
          <p:nvPr/>
        </p:nvCxnSpPr>
        <p:spPr>
          <a:xfrm>
            <a:off x="944882" y="3910406"/>
            <a:ext cx="883920" cy="108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C2E8DE6-91BC-1245-9CBA-0C423286B751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>
            <a:off x="944882" y="4342504"/>
            <a:ext cx="883918" cy="173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F4540C-1F56-2D42-A06D-5BEC5E62934D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944882" y="4342504"/>
            <a:ext cx="883919" cy="108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3F00251-8671-0B4B-B01D-FC5DA5D0BFBB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944880" y="5206700"/>
            <a:ext cx="883920" cy="86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A2537D8-F9DE-8149-9BD6-F3497F760068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>
            <a:off x="944881" y="4774602"/>
            <a:ext cx="883919" cy="130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A87952-920D-D04B-8B3A-3B93B726F9C0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>
            <a:off x="944881" y="4774602"/>
            <a:ext cx="883920" cy="65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A5AF95E-3220-9941-8B08-58484729709C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>
            <a:off x="944880" y="5206700"/>
            <a:ext cx="883921" cy="22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A3F5741-0F98-1E44-9204-C420891F4E72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>
            <a:off x="944881" y="4774602"/>
            <a:ext cx="883921" cy="22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A1717F5-8EDE-1D48-8917-ECBB27BE877D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944881" y="4564691"/>
            <a:ext cx="883921" cy="20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3CB174C-1C01-054E-8341-E35DBE0EFB4D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944880" y="4564691"/>
            <a:ext cx="883922" cy="64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38E3A75-2119-F14E-863D-C3E90BB59B7F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 flipV="1">
            <a:off x="944882" y="4132593"/>
            <a:ext cx="883918" cy="2099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1B4CCBC-5BD0-8E4E-8DAA-57E220E64623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 flipV="1">
            <a:off x="944882" y="3700495"/>
            <a:ext cx="883918" cy="6420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D321BF83-ACDC-9E4A-80CE-C4797C0FE701}"/>
              </a:ext>
            </a:extLst>
          </p:cNvPr>
          <p:cNvSpPr/>
          <p:nvPr/>
        </p:nvSpPr>
        <p:spPr>
          <a:xfrm>
            <a:off x="2405228" y="3007727"/>
            <a:ext cx="268941" cy="2904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A987174-7B2A-5940-B547-43168F0A5E4F}"/>
              </a:ext>
            </a:extLst>
          </p:cNvPr>
          <p:cNvCxnSpPr>
            <a:cxnSpLocks/>
            <a:stCxn id="44" idx="6"/>
            <a:endCxn id="109" idx="2"/>
          </p:cNvCxnSpPr>
          <p:nvPr/>
        </p:nvCxnSpPr>
        <p:spPr>
          <a:xfrm flipV="1">
            <a:off x="2097741" y="3152956"/>
            <a:ext cx="307487" cy="5475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BD1C75F-64D8-5E46-94D3-3786CF5DAAD4}"/>
              </a:ext>
            </a:extLst>
          </p:cNvPr>
          <p:cNvCxnSpPr>
            <a:cxnSpLocks/>
            <a:stCxn id="45" idx="6"/>
            <a:endCxn id="109" idx="2"/>
          </p:cNvCxnSpPr>
          <p:nvPr/>
        </p:nvCxnSpPr>
        <p:spPr>
          <a:xfrm flipV="1">
            <a:off x="2097741" y="3152956"/>
            <a:ext cx="307487" cy="97963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5778C1D-EF70-C941-B949-6E785583A68A}"/>
              </a:ext>
            </a:extLst>
          </p:cNvPr>
          <p:cNvCxnSpPr>
            <a:cxnSpLocks/>
            <a:stCxn id="44" idx="6"/>
            <a:endCxn id="50" idx="2"/>
          </p:cNvCxnSpPr>
          <p:nvPr/>
        </p:nvCxnSpPr>
        <p:spPr>
          <a:xfrm>
            <a:off x="2097741" y="3700495"/>
            <a:ext cx="614977" cy="33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B05186F-2C15-7A4D-BBD2-E8B9D4A00C84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>
            <a:off x="2097741" y="3700495"/>
            <a:ext cx="614977" cy="76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FEBF162-322A-CB47-8C96-644C90AD98AC}"/>
              </a:ext>
            </a:extLst>
          </p:cNvPr>
          <p:cNvCxnSpPr>
            <a:cxnSpLocks/>
            <a:stCxn id="44" idx="6"/>
            <a:endCxn id="52" idx="2"/>
          </p:cNvCxnSpPr>
          <p:nvPr/>
        </p:nvCxnSpPr>
        <p:spPr>
          <a:xfrm>
            <a:off x="2097741" y="3700495"/>
            <a:ext cx="614976" cy="119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69701DF-452C-B349-B147-63CE9502445D}"/>
              </a:ext>
            </a:extLst>
          </p:cNvPr>
          <p:cNvCxnSpPr>
            <a:cxnSpLocks/>
            <a:stCxn id="44" idx="6"/>
            <a:endCxn id="53" idx="2"/>
          </p:cNvCxnSpPr>
          <p:nvPr/>
        </p:nvCxnSpPr>
        <p:spPr>
          <a:xfrm>
            <a:off x="2097741" y="3700495"/>
            <a:ext cx="614975" cy="184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514C216-4312-094F-AAF6-919BFFA03FFF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 flipV="1">
            <a:off x="2097741" y="4030668"/>
            <a:ext cx="614977" cy="10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5B1A7A3-2B84-E34B-9EE5-9A2528FF86B4}"/>
              </a:ext>
            </a:extLst>
          </p:cNvPr>
          <p:cNvCxnSpPr>
            <a:cxnSpLocks/>
            <a:stCxn id="40" idx="6"/>
            <a:endCxn id="51" idx="2"/>
          </p:cNvCxnSpPr>
          <p:nvPr/>
        </p:nvCxnSpPr>
        <p:spPr>
          <a:xfrm flipV="1">
            <a:off x="2097743" y="4462766"/>
            <a:ext cx="614975" cy="10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C3123A9-06C2-CB47-B149-31100A941852}"/>
              </a:ext>
            </a:extLst>
          </p:cNvPr>
          <p:cNvCxnSpPr>
            <a:cxnSpLocks/>
            <a:stCxn id="41" idx="6"/>
            <a:endCxn id="50" idx="2"/>
          </p:cNvCxnSpPr>
          <p:nvPr/>
        </p:nvCxnSpPr>
        <p:spPr>
          <a:xfrm flipV="1">
            <a:off x="2097743" y="4030668"/>
            <a:ext cx="614975" cy="96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F23A600-613B-5049-83AD-E033FA6C5BB0}"/>
              </a:ext>
            </a:extLst>
          </p:cNvPr>
          <p:cNvCxnSpPr>
            <a:cxnSpLocks/>
            <a:stCxn id="42" idx="6"/>
            <a:endCxn id="50" idx="2"/>
          </p:cNvCxnSpPr>
          <p:nvPr/>
        </p:nvCxnSpPr>
        <p:spPr>
          <a:xfrm flipV="1">
            <a:off x="2097742" y="4030668"/>
            <a:ext cx="614976" cy="139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A219FFE-EEFB-B242-ADE3-F41FF3F453A4}"/>
              </a:ext>
            </a:extLst>
          </p:cNvPr>
          <p:cNvCxnSpPr>
            <a:cxnSpLocks/>
            <a:stCxn id="43" idx="6"/>
            <a:endCxn id="50" idx="2"/>
          </p:cNvCxnSpPr>
          <p:nvPr/>
        </p:nvCxnSpPr>
        <p:spPr>
          <a:xfrm flipV="1">
            <a:off x="2097741" y="4030668"/>
            <a:ext cx="614977" cy="20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D28202E-D1C7-644C-B8C1-2523A6800A81}"/>
              </a:ext>
            </a:extLst>
          </p:cNvPr>
          <p:cNvCxnSpPr>
            <a:cxnSpLocks/>
            <a:stCxn id="40" idx="6"/>
            <a:endCxn id="50" idx="2"/>
          </p:cNvCxnSpPr>
          <p:nvPr/>
        </p:nvCxnSpPr>
        <p:spPr>
          <a:xfrm flipV="1">
            <a:off x="2097743" y="4030668"/>
            <a:ext cx="614975" cy="53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22448BF-4AB1-9F4A-82E7-24852586CA4C}"/>
              </a:ext>
            </a:extLst>
          </p:cNvPr>
          <p:cNvCxnSpPr>
            <a:cxnSpLocks/>
            <a:stCxn id="41" idx="6"/>
            <a:endCxn id="51" idx="2"/>
          </p:cNvCxnSpPr>
          <p:nvPr/>
        </p:nvCxnSpPr>
        <p:spPr>
          <a:xfrm flipV="1">
            <a:off x="2097743" y="4462766"/>
            <a:ext cx="614975" cy="53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AE7D204-4DBF-A544-B37E-E86B06A516CA}"/>
              </a:ext>
            </a:extLst>
          </p:cNvPr>
          <p:cNvCxnSpPr>
            <a:cxnSpLocks/>
            <a:stCxn id="40" idx="6"/>
            <a:endCxn id="52" idx="2"/>
          </p:cNvCxnSpPr>
          <p:nvPr/>
        </p:nvCxnSpPr>
        <p:spPr>
          <a:xfrm>
            <a:off x="2097743" y="4564691"/>
            <a:ext cx="614974" cy="33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89694E0-27FE-0D49-8735-CD42949EF401}"/>
              </a:ext>
            </a:extLst>
          </p:cNvPr>
          <p:cNvCxnSpPr>
            <a:cxnSpLocks/>
            <a:stCxn id="41" idx="6"/>
            <a:endCxn id="52" idx="2"/>
          </p:cNvCxnSpPr>
          <p:nvPr/>
        </p:nvCxnSpPr>
        <p:spPr>
          <a:xfrm flipV="1">
            <a:off x="2097743" y="4894864"/>
            <a:ext cx="614974" cy="10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776D76-D363-7142-BA51-FCBD31C47455}"/>
              </a:ext>
            </a:extLst>
          </p:cNvPr>
          <p:cNvCxnSpPr>
            <a:cxnSpLocks/>
            <a:stCxn id="42" idx="6"/>
            <a:endCxn id="52" idx="2"/>
          </p:cNvCxnSpPr>
          <p:nvPr/>
        </p:nvCxnSpPr>
        <p:spPr>
          <a:xfrm flipV="1">
            <a:off x="2097742" y="4894864"/>
            <a:ext cx="614975" cy="53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3D20808-06B5-1544-9710-938172B6B839}"/>
              </a:ext>
            </a:extLst>
          </p:cNvPr>
          <p:cNvCxnSpPr>
            <a:cxnSpLocks/>
            <a:stCxn id="43" idx="6"/>
            <a:endCxn id="53" idx="2"/>
          </p:cNvCxnSpPr>
          <p:nvPr/>
        </p:nvCxnSpPr>
        <p:spPr>
          <a:xfrm flipV="1">
            <a:off x="2097741" y="5541839"/>
            <a:ext cx="614975" cy="53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EBED1A7-3ED1-1244-A1E9-59CBAE3B9614}"/>
              </a:ext>
            </a:extLst>
          </p:cNvPr>
          <p:cNvCxnSpPr>
            <a:cxnSpLocks/>
            <a:stCxn id="42" idx="6"/>
            <a:endCxn id="53" idx="2"/>
          </p:cNvCxnSpPr>
          <p:nvPr/>
        </p:nvCxnSpPr>
        <p:spPr>
          <a:xfrm>
            <a:off x="2097742" y="5428887"/>
            <a:ext cx="614974" cy="11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687DD18-8DCA-8D46-87A8-04F191354EDD}"/>
              </a:ext>
            </a:extLst>
          </p:cNvPr>
          <p:cNvCxnSpPr>
            <a:cxnSpLocks/>
            <a:stCxn id="43" idx="6"/>
            <a:endCxn id="52" idx="2"/>
          </p:cNvCxnSpPr>
          <p:nvPr/>
        </p:nvCxnSpPr>
        <p:spPr>
          <a:xfrm flipV="1">
            <a:off x="2097741" y="4894864"/>
            <a:ext cx="614976" cy="118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4B68D17-8D25-334D-902A-C29490B137FC}"/>
              </a:ext>
            </a:extLst>
          </p:cNvPr>
          <p:cNvCxnSpPr>
            <a:cxnSpLocks/>
            <a:stCxn id="43" idx="6"/>
            <a:endCxn id="51" idx="2"/>
          </p:cNvCxnSpPr>
          <p:nvPr/>
        </p:nvCxnSpPr>
        <p:spPr>
          <a:xfrm flipV="1">
            <a:off x="2097741" y="4462766"/>
            <a:ext cx="614977" cy="161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9B44DDF-F634-C842-8703-742310799DC6}"/>
              </a:ext>
            </a:extLst>
          </p:cNvPr>
          <p:cNvCxnSpPr>
            <a:cxnSpLocks/>
            <a:stCxn id="40" idx="6"/>
            <a:endCxn id="53" idx="2"/>
          </p:cNvCxnSpPr>
          <p:nvPr/>
        </p:nvCxnSpPr>
        <p:spPr>
          <a:xfrm>
            <a:off x="2097743" y="4564691"/>
            <a:ext cx="614973" cy="97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E270357-951F-5048-88E5-34C567EB7D10}"/>
              </a:ext>
            </a:extLst>
          </p:cNvPr>
          <p:cNvCxnSpPr>
            <a:cxnSpLocks/>
            <a:stCxn id="41" idx="6"/>
            <a:endCxn id="53" idx="2"/>
          </p:cNvCxnSpPr>
          <p:nvPr/>
        </p:nvCxnSpPr>
        <p:spPr>
          <a:xfrm>
            <a:off x="2097743" y="4996789"/>
            <a:ext cx="614973" cy="54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5D53C77-C5C8-0F46-9168-CA7E7F551849}"/>
              </a:ext>
            </a:extLst>
          </p:cNvPr>
          <p:cNvCxnSpPr>
            <a:cxnSpLocks/>
            <a:stCxn id="42" idx="6"/>
            <a:endCxn id="51" idx="2"/>
          </p:cNvCxnSpPr>
          <p:nvPr/>
        </p:nvCxnSpPr>
        <p:spPr>
          <a:xfrm flipV="1">
            <a:off x="2097742" y="4462766"/>
            <a:ext cx="614976" cy="96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AC5F510-6045-AD41-BA51-E271AD23B767}"/>
              </a:ext>
            </a:extLst>
          </p:cNvPr>
          <p:cNvCxnSpPr>
            <a:cxnSpLocks/>
            <a:stCxn id="53" idx="6"/>
            <a:endCxn id="56" idx="2"/>
          </p:cNvCxnSpPr>
          <p:nvPr/>
        </p:nvCxnSpPr>
        <p:spPr>
          <a:xfrm flipV="1">
            <a:off x="2981657" y="4683541"/>
            <a:ext cx="566574" cy="85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34FECA1-0EE3-9A49-B268-CE6979B896C9}"/>
              </a:ext>
            </a:extLst>
          </p:cNvPr>
          <p:cNvCxnSpPr>
            <a:cxnSpLocks/>
            <a:stCxn id="52" idx="6"/>
            <a:endCxn id="56" idx="2"/>
          </p:cNvCxnSpPr>
          <p:nvPr/>
        </p:nvCxnSpPr>
        <p:spPr>
          <a:xfrm flipV="1">
            <a:off x="2981658" y="4683541"/>
            <a:ext cx="566573" cy="21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2606F72-58FD-1D49-BDD8-0643E21BA4DD}"/>
              </a:ext>
            </a:extLst>
          </p:cNvPr>
          <p:cNvCxnSpPr>
            <a:cxnSpLocks/>
            <a:stCxn id="51" idx="6"/>
            <a:endCxn id="56" idx="2"/>
          </p:cNvCxnSpPr>
          <p:nvPr/>
        </p:nvCxnSpPr>
        <p:spPr>
          <a:xfrm>
            <a:off x="2981659" y="4462766"/>
            <a:ext cx="566572" cy="22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8376128-94E0-B045-ABD7-2F40AE13C3F9}"/>
              </a:ext>
            </a:extLst>
          </p:cNvPr>
          <p:cNvCxnSpPr>
            <a:cxnSpLocks/>
            <a:stCxn id="50" idx="6"/>
            <a:endCxn id="56" idx="2"/>
          </p:cNvCxnSpPr>
          <p:nvPr/>
        </p:nvCxnSpPr>
        <p:spPr>
          <a:xfrm>
            <a:off x="2981659" y="4030668"/>
            <a:ext cx="566572" cy="65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57901C5-E329-8944-B6B3-1FD07E56B8AC}"/>
              </a:ext>
            </a:extLst>
          </p:cNvPr>
          <p:cNvSpPr/>
          <p:nvPr/>
        </p:nvSpPr>
        <p:spPr>
          <a:xfrm>
            <a:off x="432198" y="3708957"/>
            <a:ext cx="736804" cy="172839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BD24717-97E7-0442-A5FE-75DDC47226A3}"/>
              </a:ext>
            </a:extLst>
          </p:cNvPr>
          <p:cNvSpPr txBox="1"/>
          <p:nvPr/>
        </p:nvSpPr>
        <p:spPr>
          <a:xfrm>
            <a:off x="1663846" y="2549292"/>
            <a:ext cx="202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Fast reflex (0.02s)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9E67138-A70E-B244-ABF5-B13964AFC0D0}"/>
              </a:ext>
            </a:extLst>
          </p:cNvPr>
          <p:cNvSpPr txBox="1"/>
          <p:nvPr/>
        </p:nvSpPr>
        <p:spPr>
          <a:xfrm>
            <a:off x="3964191" y="4386753"/>
            <a:ext cx="151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Action</a:t>
            </a:r>
          </a:p>
        </p:txBody>
      </p:sp>
      <p:graphicFrame>
        <p:nvGraphicFramePr>
          <p:cNvPr id="197" name="Table 197">
            <a:extLst>
              <a:ext uri="{FF2B5EF4-FFF2-40B4-BE49-F238E27FC236}">
                <a16:creationId xmlns:a16="http://schemas.microsoft.com/office/drawing/2014/main" id="{BE1EA10B-9A4A-0F4F-8316-6C0A79AC2323}"/>
              </a:ext>
            </a:extLst>
          </p:cNvPr>
          <p:cNvGraphicFramePr>
            <a:graphicFrameLocks noGrp="1"/>
          </p:cNvGraphicFramePr>
          <p:nvPr/>
        </p:nvGraphicFramePr>
        <p:xfrm>
          <a:off x="5113915" y="1608429"/>
          <a:ext cx="672786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965">
                  <a:extLst>
                    <a:ext uri="{9D8B030D-6E8A-4147-A177-3AD203B41FA5}">
                      <a16:colId xmlns:a16="http://schemas.microsoft.com/office/drawing/2014/main" val="437869409"/>
                    </a:ext>
                  </a:extLst>
                </a:gridCol>
                <a:gridCol w="1681965">
                  <a:extLst>
                    <a:ext uri="{9D8B030D-6E8A-4147-A177-3AD203B41FA5}">
                      <a16:colId xmlns:a16="http://schemas.microsoft.com/office/drawing/2014/main" val="458101149"/>
                    </a:ext>
                  </a:extLst>
                </a:gridCol>
                <a:gridCol w="1681965">
                  <a:extLst>
                    <a:ext uri="{9D8B030D-6E8A-4147-A177-3AD203B41FA5}">
                      <a16:colId xmlns:a16="http://schemas.microsoft.com/office/drawing/2014/main" val="50911899"/>
                    </a:ext>
                  </a:extLst>
                </a:gridCol>
                <a:gridCol w="1681965">
                  <a:extLst>
                    <a:ext uri="{9D8B030D-6E8A-4147-A177-3AD203B41FA5}">
                      <a16:colId xmlns:a16="http://schemas.microsoft.com/office/drawing/2014/main" val="40726599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Seconds / Perturbation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Actions / Decisions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98299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Network 1</a:t>
                      </a:r>
                    </a:p>
                    <a:p>
                      <a:r>
                        <a:rPr lang="en-US" dirty="0"/>
                        <a:t>0.04s reaction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0.04s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144.64 / 7.232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224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Reflex Network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146.34 / 7.317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3659.14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7331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Network 2</a:t>
                      </a:r>
                    </a:p>
                    <a:p>
                      <a:r>
                        <a:rPr lang="en-US" dirty="0"/>
                        <a:t>0.08s reaction speed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111.8 / 5.59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517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Reflex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122.25 / 6.112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1528.26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35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Network 3</a:t>
                      </a:r>
                    </a:p>
                    <a:p>
                      <a:r>
                        <a:rPr lang="en-US" dirty="0"/>
                        <a:t>0.16s 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Reflex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95.3</a:t>
                      </a:r>
                    </a:p>
                    <a:p>
                      <a:r>
                        <a:rPr lang="en-US" b="0" dirty="0"/>
                        <a:t>Original</a:t>
                      </a:r>
                      <a:r>
                        <a:rPr lang="en-US" b="0"/>
                        <a:t>: 84.97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95730"/>
                  </a:ext>
                </a:extLst>
              </a:tr>
            </a:tbl>
          </a:graphicData>
        </a:graphic>
      </p:graphicFrame>
      <p:sp>
        <p:nvSpPr>
          <p:cNvPr id="198" name="TextBox 197">
            <a:extLst>
              <a:ext uri="{FF2B5EF4-FFF2-40B4-BE49-F238E27FC236}">
                <a16:creationId xmlns:a16="http://schemas.microsoft.com/office/drawing/2014/main" id="{F019F5D0-C151-FD45-B9D8-C4CC4B5CB040}"/>
              </a:ext>
            </a:extLst>
          </p:cNvPr>
          <p:cNvSpPr txBox="1"/>
          <p:nvPr/>
        </p:nvSpPr>
        <p:spPr>
          <a:xfrm>
            <a:off x="6359654" y="5753974"/>
            <a:ext cx="595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reflex acts at angles &gt; 0.19. The agent fails at angle 0.2.</a:t>
            </a:r>
          </a:p>
          <a:p>
            <a:r>
              <a:rPr lang="en-US" dirty="0"/>
              <a:t>Reflex Networks learn a better policy.</a:t>
            </a:r>
          </a:p>
          <a:p>
            <a:r>
              <a:rPr lang="en-US" dirty="0"/>
              <a:t>During evaluation, reflexes are rarely activated. </a:t>
            </a:r>
          </a:p>
        </p:txBody>
      </p:sp>
      <p:sp>
        <p:nvSpPr>
          <p:cNvPr id="199" name="Footer Placeholder 1">
            <a:extLst>
              <a:ext uri="{FF2B5EF4-FFF2-40B4-BE49-F238E27FC236}">
                <a16:creationId xmlns:a16="http://schemas.microsoft.com/office/drawing/2014/main" id="{CC37754E-2DDC-5B46-A4A4-0CF5A3BBAE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9043" y="6550026"/>
            <a:ext cx="9328807" cy="295276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DISTRIBUTION STATEMENT D. Distribution authorized to Department of Defense and U.S. DoD contractors only. Other requests for this document shall be referred to DARPA/DSO.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9E50942-D41A-1F4C-A1D2-FD39BFC0A028}"/>
              </a:ext>
            </a:extLst>
          </p:cNvPr>
          <p:cNvSpPr/>
          <p:nvPr/>
        </p:nvSpPr>
        <p:spPr>
          <a:xfrm>
            <a:off x="3572433" y="6022487"/>
            <a:ext cx="268941" cy="2904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C60EE-E7E3-B64C-A6EC-D9B2AF4F7339}"/>
              </a:ext>
            </a:extLst>
          </p:cNvPr>
          <p:cNvSpPr txBox="1"/>
          <p:nvPr/>
        </p:nvSpPr>
        <p:spPr>
          <a:xfrm>
            <a:off x="3964191" y="6022487"/>
            <a:ext cx="2783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 added neurons for reflex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46EDB35-6365-824C-8978-59353427AEE7}"/>
              </a:ext>
            </a:extLst>
          </p:cNvPr>
          <p:cNvSpPr/>
          <p:nvPr/>
        </p:nvSpPr>
        <p:spPr>
          <a:xfrm>
            <a:off x="3572433" y="5610247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4EB4F0-3EA1-5148-940F-F789B9123C04}"/>
              </a:ext>
            </a:extLst>
          </p:cNvPr>
          <p:cNvSpPr txBox="1"/>
          <p:nvPr/>
        </p:nvSpPr>
        <p:spPr>
          <a:xfrm>
            <a:off x="3964191" y="5573474"/>
            <a:ext cx="4790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Original network with 2 hidden layers with 256 neurons</a:t>
            </a:r>
          </a:p>
        </p:txBody>
      </p:sp>
    </p:spTree>
    <p:extLst>
      <p:ext uri="{BB962C8B-B14F-4D97-AF65-F5344CB8AC3E}">
        <p14:creationId xmlns:p14="http://schemas.microsoft.com/office/powerpoint/2010/main" val="251575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able, calendar&#10;&#10;Description automatically generated">
            <a:extLst>
              <a:ext uri="{FF2B5EF4-FFF2-40B4-BE49-F238E27FC236}">
                <a16:creationId xmlns:a16="http://schemas.microsoft.com/office/drawing/2014/main" id="{D7A1055A-F0DF-495D-BF90-6650B7D6D8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43" b="1349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9CC9B8-69DA-4FBE-A918-9C8784A31064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Why is quicker reaction speed not better?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It should be at least as good as the slower reaction speed if not better.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More total states while the network size and the replay memory size is the same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More steps to reward requiring more exploration initially also slowing training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Percentage of useful state action transitions to in the replay memory is reduced initially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1632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BCAE-835F-4F8F-8606-7AC06CC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Boredom based training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09AFA-5302-44DD-8D28-DAA034B7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 with a slow response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until the TD-error is below a certain threshold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Reduce the response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1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518761-D67B-4167-BA21-D0FFE3F4D969}"/>
              </a:ext>
            </a:extLst>
          </p:cNvPr>
          <p:cNvSpPr/>
          <p:nvPr/>
        </p:nvSpPr>
        <p:spPr>
          <a:xfrm>
            <a:off x="6609976" y="3370730"/>
            <a:ext cx="4583953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0 </a:t>
            </a:r>
            <a:r>
              <a:rPr lang="en-US" dirty="0"/>
              <a:t>, reward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79129-CCC7-46AA-9B51-21B96EE13B1B}"/>
              </a:ext>
            </a:extLst>
          </p:cNvPr>
          <p:cNvSpPr txBox="1"/>
          <p:nvPr/>
        </p:nvSpPr>
        <p:spPr>
          <a:xfrm>
            <a:off x="6450105" y="300139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7BBC4-B4B5-4FE9-A575-BF33A733BC03}"/>
              </a:ext>
            </a:extLst>
          </p:cNvPr>
          <p:cNvSpPr txBox="1"/>
          <p:nvPr/>
        </p:nvSpPr>
        <p:spPr>
          <a:xfrm>
            <a:off x="11017438" y="300798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3BF933-F265-42F6-A9DF-2AC8CCE7D0D2}"/>
              </a:ext>
            </a:extLst>
          </p:cNvPr>
          <p:cNvSpPr/>
          <p:nvPr/>
        </p:nvSpPr>
        <p:spPr>
          <a:xfrm>
            <a:off x="6592610" y="3885880"/>
            <a:ext cx="2294965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0 </a:t>
            </a:r>
            <a:r>
              <a:rPr lang="en-US" dirty="0"/>
              <a:t>, reward = 0.5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7A748B-4499-48AB-B832-54E71F2D66A2}"/>
              </a:ext>
            </a:extLst>
          </p:cNvPr>
          <p:cNvSpPr/>
          <p:nvPr/>
        </p:nvSpPr>
        <p:spPr>
          <a:xfrm>
            <a:off x="8904195" y="3885880"/>
            <a:ext cx="2294965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baseline="-25000" dirty="0"/>
              <a:t>1 </a:t>
            </a:r>
            <a:r>
              <a:rPr lang="en-US" dirty="0"/>
              <a:t>, reward = 0.5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43C32-10D6-4E54-B1DB-5F2C6F616EFD}"/>
              </a:ext>
            </a:extLst>
          </p:cNvPr>
          <p:cNvSpPr/>
          <p:nvPr/>
        </p:nvSpPr>
        <p:spPr>
          <a:xfrm>
            <a:off x="6592609" y="4425504"/>
            <a:ext cx="115289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</a:t>
            </a:r>
            <a:r>
              <a:rPr lang="en-US" sz="1050" baseline="-25000" dirty="0"/>
              <a:t>0 </a:t>
            </a:r>
            <a:r>
              <a:rPr lang="en-US" sz="1050" dirty="0"/>
              <a:t>, reward = 0.25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971FB-4184-4CD2-8FF5-27ED3161C7F4}"/>
              </a:ext>
            </a:extLst>
          </p:cNvPr>
          <p:cNvSpPr txBox="1"/>
          <p:nvPr/>
        </p:nvSpPr>
        <p:spPr>
          <a:xfrm>
            <a:off x="8661180" y="3555137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1.5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12EA12-92E5-42B2-A3D9-3200B132751C}"/>
              </a:ext>
            </a:extLst>
          </p:cNvPr>
          <p:cNvSpPr/>
          <p:nvPr/>
        </p:nvSpPr>
        <p:spPr>
          <a:xfrm>
            <a:off x="7743080" y="4422516"/>
            <a:ext cx="115289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</a:t>
            </a:r>
            <a:r>
              <a:rPr lang="en-US" sz="1050" baseline="-25000" dirty="0"/>
              <a:t>1 </a:t>
            </a:r>
            <a:r>
              <a:rPr lang="en-US" sz="1050" dirty="0"/>
              <a:t>, reward = 0.25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D9E385-1725-4F00-BBE8-1DD402E1BC72}"/>
              </a:ext>
            </a:extLst>
          </p:cNvPr>
          <p:cNvSpPr/>
          <p:nvPr/>
        </p:nvSpPr>
        <p:spPr>
          <a:xfrm>
            <a:off x="8904195" y="4421910"/>
            <a:ext cx="115289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</a:t>
            </a:r>
            <a:r>
              <a:rPr lang="en-US" sz="1050" baseline="-25000" dirty="0"/>
              <a:t>2 </a:t>
            </a:r>
            <a:r>
              <a:rPr lang="en-US" sz="1050" dirty="0"/>
              <a:t>, reward = 0.25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18F7BB-54F9-4861-ADB5-449DF7CA3104}"/>
              </a:ext>
            </a:extLst>
          </p:cNvPr>
          <p:cNvSpPr/>
          <p:nvPr/>
        </p:nvSpPr>
        <p:spPr>
          <a:xfrm>
            <a:off x="10054666" y="4418922"/>
            <a:ext cx="1152897" cy="3048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a</a:t>
            </a:r>
            <a:r>
              <a:rPr lang="en-US" sz="1050" baseline="-25000" dirty="0"/>
              <a:t>3 </a:t>
            </a:r>
            <a:r>
              <a:rPr lang="en-US" sz="1050" dirty="0"/>
              <a:t>, reward = 0.25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B6E2B-5EDF-4559-BD8E-FF6C711EFC08}"/>
              </a:ext>
            </a:extLst>
          </p:cNvPr>
          <p:cNvSpPr txBox="1"/>
          <p:nvPr/>
        </p:nvSpPr>
        <p:spPr>
          <a:xfrm>
            <a:off x="7452573" y="408916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1.25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17289F-AAC0-42FF-ACDA-093158758DD9}"/>
              </a:ext>
            </a:extLst>
          </p:cNvPr>
          <p:cNvSpPr txBox="1"/>
          <p:nvPr/>
        </p:nvSpPr>
        <p:spPr>
          <a:xfrm>
            <a:off x="6803087" y="5522734"/>
            <a:ext cx="410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should add precision to the Q values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38DFFC-1D36-4A3B-BD6D-FD98A4E70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233" y="4956773"/>
            <a:ext cx="5020684" cy="47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01F25C-5CDA-470B-AA07-CFF6FB094371}"/>
              </a:ext>
            </a:extLst>
          </p:cNvPr>
          <p:cNvCxnSpPr/>
          <p:nvPr/>
        </p:nvCxnSpPr>
        <p:spPr>
          <a:xfrm>
            <a:off x="5310787" y="3007980"/>
            <a:ext cx="890177" cy="24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5D0163D-CE4F-4FA3-A288-1F6C6CCF611B}"/>
              </a:ext>
            </a:extLst>
          </p:cNvPr>
          <p:cNvSpPr txBox="1"/>
          <p:nvPr/>
        </p:nvSpPr>
        <p:spPr>
          <a:xfrm>
            <a:off x="557117" y="4571322"/>
            <a:ext cx="49492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 learning / reduced need for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performance for fast response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learn the states with high TD error after transition and thus allow for adaptive time slicing </a:t>
            </a:r>
          </a:p>
        </p:txBody>
      </p:sp>
    </p:spTree>
    <p:extLst>
      <p:ext uri="{BB962C8B-B14F-4D97-AF65-F5344CB8AC3E}">
        <p14:creationId xmlns:p14="http://schemas.microsoft.com/office/powerpoint/2010/main" val="154937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B439-D9B2-43F9-9A9E-72787E7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60"/>
            <a:ext cx="10515600" cy="1325563"/>
          </a:xfrm>
        </p:spPr>
        <p:txBody>
          <a:bodyPr/>
          <a:lstStyle/>
          <a:p>
            <a:r>
              <a:rPr lang="en-US" dirty="0"/>
              <a:t>Automatic time slicing using dopamine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A8CA7-DCCF-47CD-BC49-BAFCDD573567}"/>
              </a:ext>
            </a:extLst>
          </p:cNvPr>
          <p:cNvSpPr txBox="1"/>
          <p:nvPr/>
        </p:nvSpPr>
        <p:spPr>
          <a:xfrm>
            <a:off x="896802" y="1035893"/>
            <a:ext cx="94282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setting: We have four different policies available for the same task and what to reduce the number of actions picked/ forward passes while maintaining the accuracy of the fastest response time. </a:t>
            </a:r>
          </a:p>
          <a:p>
            <a:endParaRPr lang="en-US" dirty="0"/>
          </a:p>
          <a:p>
            <a:r>
              <a:rPr lang="en-US" dirty="0"/>
              <a:t>Proposed method: </a:t>
            </a:r>
          </a:p>
          <a:p>
            <a:r>
              <a:rPr lang="en-US" dirty="0"/>
              <a:t>Train four networks with different response times using actor critic: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dirty="0"/>
              <a:t>After training, let the actor choose from all four networks </a:t>
            </a:r>
          </a:p>
          <a:p>
            <a:r>
              <a:rPr lang="en-US" sz="1200" dirty="0"/>
              <a:t>Depending on the TD error based on the critic from the fastest </a:t>
            </a:r>
          </a:p>
          <a:p>
            <a:r>
              <a:rPr lang="en-US" sz="1200" dirty="0"/>
              <a:t>Network. </a:t>
            </a:r>
          </a:p>
          <a:p>
            <a:endParaRPr lang="en-US" sz="1200" dirty="0"/>
          </a:p>
          <a:p>
            <a:r>
              <a:rPr lang="en-US" sz="1200" dirty="0"/>
              <a:t>A low TD error means that the actions being performed are </a:t>
            </a:r>
          </a:p>
          <a:p>
            <a:r>
              <a:rPr lang="en-US" sz="1200" dirty="0"/>
              <a:t>near optimal and thus cause boredom resulting in actor picking coarser actions.</a:t>
            </a:r>
          </a:p>
          <a:p>
            <a:endParaRPr lang="en-US" sz="1200" dirty="0"/>
          </a:p>
          <a:p>
            <a:r>
              <a:rPr lang="en-US" sz="1200" dirty="0"/>
              <a:t>A high TD error means that the actions being performed are not optimal and the actor would benefit</a:t>
            </a:r>
          </a:p>
          <a:p>
            <a:r>
              <a:rPr lang="en-US" sz="1200" dirty="0"/>
              <a:t> from picking faster response resulting in finer control.</a:t>
            </a:r>
          </a:p>
          <a:p>
            <a:endParaRPr lang="en-US" dirty="0"/>
          </a:p>
        </p:txBody>
      </p:sp>
      <p:pic>
        <p:nvPicPr>
          <p:cNvPr id="1028" name="Picture 4" descr="The framework of actor-critic method | Download Scientific ...">
            <a:extLst>
              <a:ext uri="{FF2B5EF4-FFF2-40B4-BE49-F238E27FC236}">
                <a16:creationId xmlns:a16="http://schemas.microsoft.com/office/drawing/2014/main" id="{6ABBB3AD-6148-4DF3-9597-8FD27C16D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74" y="2865120"/>
            <a:ext cx="1802476" cy="17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23EC963D-BFBD-4F60-8781-F06DBEECCA1A}"/>
              </a:ext>
            </a:extLst>
          </p:cNvPr>
          <p:cNvGrpSpPr/>
          <p:nvPr/>
        </p:nvGrpSpPr>
        <p:grpSpPr>
          <a:xfrm>
            <a:off x="7461250" y="2495788"/>
            <a:ext cx="4003944" cy="4103212"/>
            <a:chOff x="1479550" y="1738788"/>
            <a:chExt cx="4003944" cy="410321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040166A-1D3C-42DE-8179-61868A6B734E}"/>
                </a:ext>
              </a:extLst>
            </p:cNvPr>
            <p:cNvSpPr/>
            <p:nvPr/>
          </p:nvSpPr>
          <p:spPr>
            <a:xfrm>
              <a:off x="1785534" y="2114550"/>
              <a:ext cx="838200" cy="3238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Network 1</a:t>
              </a:r>
            </a:p>
            <a:p>
              <a:pPr algn="ctr"/>
              <a:r>
                <a:rPr lang="en-US" sz="1100" dirty="0"/>
                <a:t>20ms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1F76A1-6C1D-4EC9-8DDD-591E06C1A1C7}"/>
                </a:ext>
              </a:extLst>
            </p:cNvPr>
            <p:cNvSpPr/>
            <p:nvPr/>
          </p:nvSpPr>
          <p:spPr>
            <a:xfrm>
              <a:off x="2679700" y="2114550"/>
              <a:ext cx="838200" cy="323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Network 2</a:t>
              </a:r>
            </a:p>
            <a:p>
              <a:pPr algn="ctr"/>
              <a:r>
                <a:rPr lang="en-US" sz="1100" dirty="0"/>
                <a:t>40ms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5415691-A3EE-4B4A-88C7-16CC35D1C536}"/>
                </a:ext>
              </a:extLst>
            </p:cNvPr>
            <p:cNvSpPr/>
            <p:nvPr/>
          </p:nvSpPr>
          <p:spPr>
            <a:xfrm>
              <a:off x="3598728" y="2114550"/>
              <a:ext cx="838200" cy="323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Network 3</a:t>
              </a:r>
            </a:p>
            <a:p>
              <a:pPr algn="ctr"/>
              <a:r>
                <a:rPr lang="en-US" sz="1100" dirty="0"/>
                <a:t>80ms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150FDF0-EAEB-4895-9B50-DD336FE602E9}"/>
                </a:ext>
              </a:extLst>
            </p:cNvPr>
            <p:cNvSpPr/>
            <p:nvPr/>
          </p:nvSpPr>
          <p:spPr>
            <a:xfrm>
              <a:off x="4517756" y="2114550"/>
              <a:ext cx="838200" cy="3238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Network 4</a:t>
              </a:r>
            </a:p>
            <a:p>
              <a:pPr algn="ctr"/>
              <a:r>
                <a:rPr lang="en-US" sz="1100" dirty="0"/>
                <a:t>160ms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DDD3F47-96B4-4CA3-988E-A6E2F73254AB}"/>
                </a:ext>
              </a:extLst>
            </p:cNvPr>
            <p:cNvSpPr txBox="1"/>
            <p:nvPr/>
          </p:nvSpPr>
          <p:spPr>
            <a:xfrm>
              <a:off x="3103428" y="4213108"/>
              <a:ext cx="100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Near optimal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D4E700-3B66-4C85-AFEC-587F1A6E4C68}"/>
                </a:ext>
              </a:extLst>
            </p:cNvPr>
            <p:cNvSpPr/>
            <p:nvPr/>
          </p:nvSpPr>
          <p:spPr>
            <a:xfrm>
              <a:off x="2679700" y="5276850"/>
              <a:ext cx="1720850" cy="565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Environment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836C5BA-402D-4BD4-898B-966EA956FFF2}"/>
                </a:ext>
              </a:extLst>
            </p:cNvPr>
            <p:cNvSpPr/>
            <p:nvPr/>
          </p:nvSpPr>
          <p:spPr>
            <a:xfrm>
              <a:off x="2679700" y="3621523"/>
              <a:ext cx="1720850" cy="565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Value Function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080E31A-388A-4931-934E-DD90DEE1AC80}"/>
                </a:ext>
              </a:extLst>
            </p:cNvPr>
            <p:cNvSpPr/>
            <p:nvPr/>
          </p:nvSpPr>
          <p:spPr>
            <a:xfrm>
              <a:off x="1698625" y="2060575"/>
              <a:ext cx="3683000" cy="431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C5A3AAA5-2BC8-4C5A-BB9B-88F4D8C8AF6A}"/>
                </a:ext>
              </a:extLst>
            </p:cNvPr>
            <p:cNvCxnSpPr>
              <a:stCxn id="55" idx="3"/>
              <a:endCxn id="52" idx="2"/>
            </p:cNvCxnSpPr>
            <p:nvPr/>
          </p:nvCxnSpPr>
          <p:spPr>
            <a:xfrm flipV="1">
              <a:off x="4400550" y="2438400"/>
              <a:ext cx="536306" cy="14656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F071BF63-9332-480F-B5F7-59AB58654BBE}"/>
                </a:ext>
              </a:extLst>
            </p:cNvPr>
            <p:cNvCxnSpPr>
              <a:stCxn id="55" idx="3"/>
              <a:endCxn id="51" idx="2"/>
            </p:cNvCxnSpPr>
            <p:nvPr/>
          </p:nvCxnSpPr>
          <p:spPr>
            <a:xfrm flipH="1" flipV="1">
              <a:off x="4017828" y="2438400"/>
              <a:ext cx="382722" cy="1465698"/>
            </a:xfrm>
            <a:prstGeom prst="curvedConnector4">
              <a:avLst>
                <a:gd name="adj1" fmla="val -59730"/>
                <a:gd name="adj2" fmla="val 596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53FAC4BE-C03D-48EB-BA91-1256CE421304}"/>
                </a:ext>
              </a:extLst>
            </p:cNvPr>
            <p:cNvCxnSpPr>
              <a:stCxn id="55" idx="3"/>
              <a:endCxn id="50" idx="2"/>
            </p:cNvCxnSpPr>
            <p:nvPr/>
          </p:nvCxnSpPr>
          <p:spPr>
            <a:xfrm flipH="1" flipV="1">
              <a:off x="3098800" y="2438400"/>
              <a:ext cx="1301750" cy="1465698"/>
            </a:xfrm>
            <a:prstGeom prst="curvedConnector4">
              <a:avLst>
                <a:gd name="adj1" fmla="val -17561"/>
                <a:gd name="adj2" fmla="val 596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D4649853-BE82-45F0-B6D5-9C82183A3865}"/>
                </a:ext>
              </a:extLst>
            </p:cNvPr>
            <p:cNvCxnSpPr>
              <a:stCxn id="55" idx="3"/>
              <a:endCxn id="49" idx="2"/>
            </p:cNvCxnSpPr>
            <p:nvPr/>
          </p:nvCxnSpPr>
          <p:spPr>
            <a:xfrm flipH="1" flipV="1">
              <a:off x="2204634" y="2438400"/>
              <a:ext cx="2195916" cy="1465698"/>
            </a:xfrm>
            <a:prstGeom prst="curvedConnector4">
              <a:avLst>
                <a:gd name="adj1" fmla="val -10410"/>
                <a:gd name="adj2" fmla="val 596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43342BF3-77EC-4028-8C0F-B1FED871CF5A}"/>
                </a:ext>
              </a:extLst>
            </p:cNvPr>
            <p:cNvCxnSpPr>
              <a:cxnSpLocks/>
              <a:stCxn id="56" idx="3"/>
              <a:endCxn id="54" idx="3"/>
            </p:cNvCxnSpPr>
            <p:nvPr/>
          </p:nvCxnSpPr>
          <p:spPr>
            <a:xfrm flipH="1">
              <a:off x="4400550" y="2276475"/>
              <a:ext cx="981075" cy="3282950"/>
            </a:xfrm>
            <a:prstGeom prst="bentConnector3">
              <a:avLst>
                <a:gd name="adj1" fmla="val -233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915CFE22-C992-4CD0-833B-DDCD64A636E6}"/>
                </a:ext>
              </a:extLst>
            </p:cNvPr>
            <p:cNvCxnSpPr>
              <a:cxnSpLocks/>
              <a:stCxn id="54" idx="1"/>
              <a:endCxn id="56" idx="1"/>
            </p:cNvCxnSpPr>
            <p:nvPr/>
          </p:nvCxnSpPr>
          <p:spPr>
            <a:xfrm rot="10800000">
              <a:off x="1698626" y="2276475"/>
              <a:ext cx="981075" cy="3282950"/>
            </a:xfrm>
            <a:prstGeom prst="bentConnector3">
              <a:avLst>
                <a:gd name="adj1" fmla="val 1233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E6EB77A-3FE2-49CE-ACAE-735D4B836590}"/>
                </a:ext>
              </a:extLst>
            </p:cNvPr>
            <p:cNvCxnSpPr>
              <a:endCxn id="55" idx="1"/>
            </p:cNvCxnSpPr>
            <p:nvPr/>
          </p:nvCxnSpPr>
          <p:spPr>
            <a:xfrm flipV="1">
              <a:off x="1479550" y="3904098"/>
              <a:ext cx="1200150" cy="13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21A6EBB-9E69-4C78-9BFC-EA9D341C03D8}"/>
                </a:ext>
              </a:extLst>
            </p:cNvPr>
            <p:cNvCxnSpPr>
              <a:stCxn id="54" idx="0"/>
              <a:endCxn id="55" idx="2"/>
            </p:cNvCxnSpPr>
            <p:nvPr/>
          </p:nvCxnSpPr>
          <p:spPr>
            <a:xfrm flipV="1">
              <a:off x="3540125" y="4186673"/>
              <a:ext cx="0" cy="1090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17DB564-96D8-4685-873C-D4B261AE5322}"/>
                </a:ext>
              </a:extLst>
            </p:cNvPr>
            <p:cNvSpPr txBox="1"/>
            <p:nvPr/>
          </p:nvSpPr>
          <p:spPr>
            <a:xfrm>
              <a:off x="2965450" y="1738788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Actor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50EB2EE-BE25-4A0F-8DAA-9D11C3F0B71F}"/>
                </a:ext>
              </a:extLst>
            </p:cNvPr>
            <p:cNvSpPr txBox="1"/>
            <p:nvPr/>
          </p:nvSpPr>
          <p:spPr>
            <a:xfrm>
              <a:off x="2627233" y="3384821"/>
              <a:ext cx="1889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Critic (from 20ms network)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357BF5B-B528-43F7-9410-37451ABF81BB}"/>
                </a:ext>
              </a:extLst>
            </p:cNvPr>
            <p:cNvCxnSpPr/>
            <p:nvPr/>
          </p:nvCxnSpPr>
          <p:spPr>
            <a:xfrm>
              <a:off x="1911350" y="2683310"/>
              <a:ext cx="31877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EBE47B5-5225-4173-8A03-0F8B27F0F2F7}"/>
                </a:ext>
              </a:extLst>
            </p:cNvPr>
            <p:cNvCxnSpPr/>
            <p:nvPr/>
          </p:nvCxnSpPr>
          <p:spPr>
            <a:xfrm>
              <a:off x="1911350" y="2937310"/>
              <a:ext cx="3187700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FED4FF-4BC3-41E4-8E61-8A96EC9D3838}"/>
                </a:ext>
              </a:extLst>
            </p:cNvPr>
            <p:cNvSpPr txBox="1"/>
            <p:nvPr/>
          </p:nvSpPr>
          <p:spPr>
            <a:xfrm>
              <a:off x="4378594" y="3562021"/>
              <a:ext cx="1104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TD Error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905DFE2-A55C-4DE7-9E90-232F066271D8}"/>
                </a:ext>
              </a:extLst>
            </p:cNvPr>
            <p:cNvSpPr txBox="1"/>
            <p:nvPr/>
          </p:nvSpPr>
          <p:spPr>
            <a:xfrm>
              <a:off x="3019614" y="2457038"/>
              <a:ext cx="1104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</a:rPr>
                <a:t>TD Error low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E75AB81-5C69-4405-B36D-024674D76590}"/>
                </a:ext>
              </a:extLst>
            </p:cNvPr>
            <p:cNvSpPr txBox="1"/>
            <p:nvPr/>
          </p:nvSpPr>
          <p:spPr>
            <a:xfrm>
              <a:off x="3182803" y="2718097"/>
              <a:ext cx="1104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</a:rPr>
                <a:t>TD Error 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403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792</Words>
  <Application>Microsoft Office PowerPoint</Application>
  <PresentationFormat>Widescreen</PresentationFormat>
  <Paragraphs>134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SimSun</vt:lpstr>
      <vt:lpstr>Arial</vt:lpstr>
      <vt:lpstr>Calibri</vt:lpstr>
      <vt:lpstr>Calibri Light</vt:lpstr>
      <vt:lpstr>Inter</vt:lpstr>
      <vt:lpstr>PLAYFAIR DISPLAY BOLD ROMAN</vt:lpstr>
      <vt:lpstr>Tahoma</vt:lpstr>
      <vt:lpstr>Office Theme</vt:lpstr>
      <vt:lpstr>Reflexes for More Effective RL</vt:lpstr>
      <vt:lpstr>Varying response rate changes the problem difficulty</vt:lpstr>
      <vt:lpstr>Adding adaptive response improves performance</vt:lpstr>
      <vt:lpstr>PowerPoint Presentation</vt:lpstr>
      <vt:lpstr>Boredom based training </vt:lpstr>
      <vt:lpstr>Automatic time slicing using dopamine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Reflexes for More Effective RL</dc:title>
  <dc:creator>Devdhar Patel</dc:creator>
  <cp:lastModifiedBy>Devdhar Patel</cp:lastModifiedBy>
  <cp:revision>1</cp:revision>
  <dcterms:created xsi:type="dcterms:W3CDTF">2022-03-09T06:19:19Z</dcterms:created>
  <dcterms:modified xsi:type="dcterms:W3CDTF">2022-03-09T06:24:41Z</dcterms:modified>
</cp:coreProperties>
</file>