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38404800" cy="39319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C44"/>
    <a:srgbClr val="F76A6F"/>
    <a:srgbClr val="199AAE"/>
    <a:srgbClr val="FFC0C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80"/>
    <p:restoredTop sz="94614"/>
  </p:normalViewPr>
  <p:slideViewPr>
    <p:cSldViewPr snapToGrid="0" snapToObjects="1">
      <p:cViewPr>
        <p:scale>
          <a:sx n="50" d="100"/>
          <a:sy n="50" d="100"/>
        </p:scale>
        <p:origin x="36" y="-7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3600" b="1" dirty="0"/>
              <a:t>Performance</a:t>
            </a:r>
            <a:r>
              <a:rPr lang="en-US" sz="3600" b="1" baseline="0" dirty="0"/>
              <a:t> w/wo reflexes </a:t>
            </a:r>
            <a:endParaRPr lang="en-US" sz="3600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Without Reflex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5"/>
                <c:pt idx="0">
                  <c:v>0.16s</c:v>
                </c:pt>
                <c:pt idx="1">
                  <c:v>0.08s</c:v>
                </c:pt>
                <c:pt idx="2">
                  <c:v>0.04s</c:v>
                </c:pt>
                <c:pt idx="3">
                  <c:v>0.02s</c:v>
                </c:pt>
                <c:pt idx="4">
                  <c:v>0.01s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5"/>
                <c:pt idx="0">
                  <c:v>83.81</c:v>
                </c:pt>
                <c:pt idx="1">
                  <c:v>109.21</c:v>
                </c:pt>
                <c:pt idx="2">
                  <c:v>127.8</c:v>
                </c:pt>
                <c:pt idx="3">
                  <c:v>152.68</c:v>
                </c:pt>
                <c:pt idx="4">
                  <c:v>138.4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D63-3C44-914C-3154132E289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Reflex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5"/>
                <c:pt idx="0">
                  <c:v>0.16s</c:v>
                </c:pt>
                <c:pt idx="1">
                  <c:v>0.08s</c:v>
                </c:pt>
                <c:pt idx="2">
                  <c:v>0.04s</c:v>
                </c:pt>
                <c:pt idx="3">
                  <c:v>0.02s</c:v>
                </c:pt>
                <c:pt idx="4">
                  <c:v>0.01s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5"/>
                <c:pt idx="0">
                  <c:v>107.72</c:v>
                </c:pt>
                <c:pt idx="1">
                  <c:v>115.41</c:v>
                </c:pt>
                <c:pt idx="2">
                  <c:v>132.22999999999999</c:v>
                </c:pt>
                <c:pt idx="3">
                  <c:v>159.63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D63-3C44-914C-3154132E28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82867903"/>
        <c:axId val="1282878719"/>
      </c:barChart>
      <c:catAx>
        <c:axId val="128286790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3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3200" dirty="0"/>
                  <a:t>Response</a:t>
                </a:r>
                <a:r>
                  <a:rPr lang="en-US" sz="3200" baseline="0" dirty="0"/>
                  <a:t> Time</a:t>
                </a:r>
                <a:endParaRPr lang="en-US" sz="3200" dirty="0"/>
              </a:p>
            </c:rich>
          </c:tx>
          <c:layout>
            <c:manualLayout>
              <c:xMode val="edge"/>
              <c:yMode val="edge"/>
              <c:x val="0.45529215572947457"/>
              <c:y val="0.8272940182758783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3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2878719"/>
        <c:crosses val="autoZero"/>
        <c:auto val="1"/>
        <c:lblAlgn val="ctr"/>
        <c:lblOffset val="100"/>
        <c:noMultiLvlLbl val="0"/>
      </c:catAx>
      <c:valAx>
        <c:axId val="12828787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3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3600" dirty="0"/>
                  <a:t>Seconds</a:t>
                </a:r>
                <a:r>
                  <a:rPr lang="en-US" sz="3600" baseline="0" dirty="0"/>
                  <a:t> Survived</a:t>
                </a:r>
                <a:endParaRPr lang="en-US" sz="36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3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28679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1140105347840663"/>
          <c:y val="0.90809875927382044"/>
          <c:w val="0.7031988504308988"/>
          <c:h val="4.294360612787426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6434881"/>
            <a:ext cx="32644080" cy="13688907"/>
          </a:xfrm>
        </p:spPr>
        <p:txBody>
          <a:bodyPr anchor="b"/>
          <a:lstStyle>
            <a:lvl1pPr algn="ctr">
              <a:defRPr sz="2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20651685"/>
            <a:ext cx="28803600" cy="9493035"/>
          </a:xfrm>
        </p:spPr>
        <p:txBody>
          <a:bodyPr/>
          <a:lstStyle>
            <a:lvl1pPr marL="0" indent="0" algn="ctr">
              <a:buNone/>
              <a:defRPr sz="10080"/>
            </a:lvl1pPr>
            <a:lvl2pPr marL="1920240" indent="0" algn="ctr">
              <a:buNone/>
              <a:defRPr sz="8400"/>
            </a:lvl2pPr>
            <a:lvl3pPr marL="3840480" indent="0" algn="ctr">
              <a:buNone/>
              <a:defRPr sz="7560"/>
            </a:lvl3pPr>
            <a:lvl4pPr marL="5760720" indent="0" algn="ctr">
              <a:buNone/>
              <a:defRPr sz="6720"/>
            </a:lvl4pPr>
            <a:lvl5pPr marL="7680960" indent="0" algn="ctr">
              <a:buNone/>
              <a:defRPr sz="6720"/>
            </a:lvl5pPr>
            <a:lvl6pPr marL="9601200" indent="0" algn="ctr">
              <a:buNone/>
              <a:defRPr sz="6720"/>
            </a:lvl6pPr>
            <a:lvl7pPr marL="11521440" indent="0" algn="ctr">
              <a:buNone/>
              <a:defRPr sz="6720"/>
            </a:lvl7pPr>
            <a:lvl8pPr marL="13441680" indent="0" algn="ctr">
              <a:buNone/>
              <a:defRPr sz="6720"/>
            </a:lvl8pPr>
            <a:lvl9pPr marL="15361920" indent="0" algn="ctr">
              <a:buNone/>
              <a:defRPr sz="67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02824-CD41-2E43-BE2C-925064B45A72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E0AD2-EBF4-AA4F-88D5-E4611B654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405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02824-CD41-2E43-BE2C-925064B45A72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E0AD2-EBF4-AA4F-88D5-E4611B654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271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7483437" y="2093383"/>
            <a:ext cx="8281035" cy="3332120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40332" y="2093383"/>
            <a:ext cx="24363045" cy="333212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02824-CD41-2E43-BE2C-925064B45A72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E0AD2-EBF4-AA4F-88D5-E4611B654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014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02824-CD41-2E43-BE2C-925064B45A72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E0AD2-EBF4-AA4F-88D5-E4611B654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934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0330" y="9802507"/>
            <a:ext cx="33124140" cy="16355692"/>
          </a:xfrm>
        </p:spPr>
        <p:txBody>
          <a:bodyPr anchor="b"/>
          <a:lstStyle>
            <a:lvl1pPr>
              <a:defRPr sz="2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20330" y="26312930"/>
            <a:ext cx="33124140" cy="8601072"/>
          </a:xfrm>
        </p:spPr>
        <p:txBody>
          <a:bodyPr/>
          <a:lstStyle>
            <a:lvl1pPr marL="0" indent="0">
              <a:buNone/>
              <a:defRPr sz="10080">
                <a:solidFill>
                  <a:schemeClr val="tx1"/>
                </a:solidFill>
              </a:defRPr>
            </a:lvl1pPr>
            <a:lvl2pPr marL="1920240" indent="0">
              <a:buNone/>
              <a:defRPr sz="8400">
                <a:solidFill>
                  <a:schemeClr val="tx1">
                    <a:tint val="75000"/>
                  </a:schemeClr>
                </a:solidFill>
              </a:defRPr>
            </a:lvl2pPr>
            <a:lvl3pPr marL="3840480" indent="0">
              <a:buNone/>
              <a:defRPr sz="7560">
                <a:solidFill>
                  <a:schemeClr val="tx1">
                    <a:tint val="75000"/>
                  </a:schemeClr>
                </a:solidFill>
              </a:defRPr>
            </a:lvl3pPr>
            <a:lvl4pPr marL="576072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4pPr>
            <a:lvl5pPr marL="768096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5pPr>
            <a:lvl6pPr marL="960120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6pPr>
            <a:lvl7pPr marL="1152144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7pPr>
            <a:lvl8pPr marL="1344168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8pPr>
            <a:lvl9pPr marL="1536192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02824-CD41-2E43-BE2C-925064B45A72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E0AD2-EBF4-AA4F-88D5-E4611B654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70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40330" y="10466917"/>
            <a:ext cx="16322040" cy="249476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42430" y="10466917"/>
            <a:ext cx="16322040" cy="249476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02824-CD41-2E43-BE2C-925064B45A72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E0AD2-EBF4-AA4F-88D5-E4611B654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834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5332" y="2093392"/>
            <a:ext cx="33124140" cy="75998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5336" y="9638668"/>
            <a:ext cx="16247028" cy="4723762"/>
          </a:xfrm>
        </p:spPr>
        <p:txBody>
          <a:bodyPr anchor="b"/>
          <a:lstStyle>
            <a:lvl1pPr marL="0" indent="0">
              <a:buNone/>
              <a:defRPr sz="10080" b="1"/>
            </a:lvl1pPr>
            <a:lvl2pPr marL="1920240" indent="0">
              <a:buNone/>
              <a:defRPr sz="8400" b="1"/>
            </a:lvl2pPr>
            <a:lvl3pPr marL="3840480" indent="0">
              <a:buNone/>
              <a:defRPr sz="7560" b="1"/>
            </a:lvl3pPr>
            <a:lvl4pPr marL="5760720" indent="0">
              <a:buNone/>
              <a:defRPr sz="6720" b="1"/>
            </a:lvl4pPr>
            <a:lvl5pPr marL="7680960" indent="0">
              <a:buNone/>
              <a:defRPr sz="6720" b="1"/>
            </a:lvl5pPr>
            <a:lvl6pPr marL="9601200" indent="0">
              <a:buNone/>
              <a:defRPr sz="6720" b="1"/>
            </a:lvl6pPr>
            <a:lvl7pPr marL="11521440" indent="0">
              <a:buNone/>
              <a:defRPr sz="6720" b="1"/>
            </a:lvl7pPr>
            <a:lvl8pPr marL="13441680" indent="0">
              <a:buNone/>
              <a:defRPr sz="6720" b="1"/>
            </a:lvl8pPr>
            <a:lvl9pPr marL="15361920" indent="0">
              <a:buNone/>
              <a:defRPr sz="67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45336" y="14362430"/>
            <a:ext cx="16247028" cy="211249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442432" y="9638668"/>
            <a:ext cx="16327042" cy="4723762"/>
          </a:xfrm>
        </p:spPr>
        <p:txBody>
          <a:bodyPr anchor="b"/>
          <a:lstStyle>
            <a:lvl1pPr marL="0" indent="0">
              <a:buNone/>
              <a:defRPr sz="10080" b="1"/>
            </a:lvl1pPr>
            <a:lvl2pPr marL="1920240" indent="0">
              <a:buNone/>
              <a:defRPr sz="8400" b="1"/>
            </a:lvl2pPr>
            <a:lvl3pPr marL="3840480" indent="0">
              <a:buNone/>
              <a:defRPr sz="7560" b="1"/>
            </a:lvl3pPr>
            <a:lvl4pPr marL="5760720" indent="0">
              <a:buNone/>
              <a:defRPr sz="6720" b="1"/>
            </a:lvl4pPr>
            <a:lvl5pPr marL="7680960" indent="0">
              <a:buNone/>
              <a:defRPr sz="6720" b="1"/>
            </a:lvl5pPr>
            <a:lvl6pPr marL="9601200" indent="0">
              <a:buNone/>
              <a:defRPr sz="6720" b="1"/>
            </a:lvl6pPr>
            <a:lvl7pPr marL="11521440" indent="0">
              <a:buNone/>
              <a:defRPr sz="6720" b="1"/>
            </a:lvl7pPr>
            <a:lvl8pPr marL="13441680" indent="0">
              <a:buNone/>
              <a:defRPr sz="6720" b="1"/>
            </a:lvl8pPr>
            <a:lvl9pPr marL="15361920" indent="0">
              <a:buNone/>
              <a:defRPr sz="67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442432" y="14362430"/>
            <a:ext cx="16327042" cy="211249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02824-CD41-2E43-BE2C-925064B45A72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E0AD2-EBF4-AA4F-88D5-E4611B654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36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02824-CD41-2E43-BE2C-925064B45A72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E0AD2-EBF4-AA4F-88D5-E4611B654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812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02824-CD41-2E43-BE2C-925064B45A72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E0AD2-EBF4-AA4F-88D5-E4611B654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05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5332" y="2621280"/>
            <a:ext cx="12386548" cy="9174480"/>
          </a:xfrm>
        </p:spPr>
        <p:txBody>
          <a:bodyPr anchor="b"/>
          <a:lstStyle>
            <a:lvl1pPr>
              <a:defRPr sz="13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27042" y="5661245"/>
            <a:ext cx="19442430" cy="27942117"/>
          </a:xfrm>
        </p:spPr>
        <p:txBody>
          <a:bodyPr/>
          <a:lstStyle>
            <a:lvl1pPr>
              <a:defRPr sz="13440"/>
            </a:lvl1pPr>
            <a:lvl2pPr>
              <a:defRPr sz="11760"/>
            </a:lvl2pPr>
            <a:lvl3pPr>
              <a:defRPr sz="10080"/>
            </a:lvl3pPr>
            <a:lvl4pPr>
              <a:defRPr sz="8400"/>
            </a:lvl4pPr>
            <a:lvl5pPr>
              <a:defRPr sz="8400"/>
            </a:lvl5pPr>
            <a:lvl6pPr>
              <a:defRPr sz="8400"/>
            </a:lvl6pPr>
            <a:lvl7pPr>
              <a:defRPr sz="8400"/>
            </a:lvl7pPr>
            <a:lvl8pPr>
              <a:defRPr sz="8400"/>
            </a:lvl8pPr>
            <a:lvl9pPr>
              <a:defRPr sz="8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45332" y="11795760"/>
            <a:ext cx="12386548" cy="21853105"/>
          </a:xfrm>
        </p:spPr>
        <p:txBody>
          <a:bodyPr/>
          <a:lstStyle>
            <a:lvl1pPr marL="0" indent="0">
              <a:buNone/>
              <a:defRPr sz="6720"/>
            </a:lvl1pPr>
            <a:lvl2pPr marL="1920240" indent="0">
              <a:buNone/>
              <a:defRPr sz="5880"/>
            </a:lvl2pPr>
            <a:lvl3pPr marL="3840480" indent="0">
              <a:buNone/>
              <a:defRPr sz="5040"/>
            </a:lvl3pPr>
            <a:lvl4pPr marL="5760720" indent="0">
              <a:buNone/>
              <a:defRPr sz="4200"/>
            </a:lvl4pPr>
            <a:lvl5pPr marL="7680960" indent="0">
              <a:buNone/>
              <a:defRPr sz="4200"/>
            </a:lvl5pPr>
            <a:lvl6pPr marL="9601200" indent="0">
              <a:buNone/>
              <a:defRPr sz="4200"/>
            </a:lvl6pPr>
            <a:lvl7pPr marL="11521440" indent="0">
              <a:buNone/>
              <a:defRPr sz="4200"/>
            </a:lvl7pPr>
            <a:lvl8pPr marL="13441680" indent="0">
              <a:buNone/>
              <a:defRPr sz="4200"/>
            </a:lvl8pPr>
            <a:lvl9pPr marL="15361920" indent="0">
              <a:buNone/>
              <a:defRPr sz="4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02824-CD41-2E43-BE2C-925064B45A72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E0AD2-EBF4-AA4F-88D5-E4611B654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715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5332" y="2621280"/>
            <a:ext cx="12386548" cy="9174480"/>
          </a:xfrm>
        </p:spPr>
        <p:txBody>
          <a:bodyPr anchor="b"/>
          <a:lstStyle>
            <a:lvl1pPr>
              <a:defRPr sz="13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6327042" y="5661245"/>
            <a:ext cx="19442430" cy="27942117"/>
          </a:xfrm>
        </p:spPr>
        <p:txBody>
          <a:bodyPr anchor="t"/>
          <a:lstStyle>
            <a:lvl1pPr marL="0" indent="0">
              <a:buNone/>
              <a:defRPr sz="13440"/>
            </a:lvl1pPr>
            <a:lvl2pPr marL="1920240" indent="0">
              <a:buNone/>
              <a:defRPr sz="11760"/>
            </a:lvl2pPr>
            <a:lvl3pPr marL="3840480" indent="0">
              <a:buNone/>
              <a:defRPr sz="10080"/>
            </a:lvl3pPr>
            <a:lvl4pPr marL="5760720" indent="0">
              <a:buNone/>
              <a:defRPr sz="8400"/>
            </a:lvl4pPr>
            <a:lvl5pPr marL="7680960" indent="0">
              <a:buNone/>
              <a:defRPr sz="8400"/>
            </a:lvl5pPr>
            <a:lvl6pPr marL="9601200" indent="0">
              <a:buNone/>
              <a:defRPr sz="8400"/>
            </a:lvl6pPr>
            <a:lvl7pPr marL="11521440" indent="0">
              <a:buNone/>
              <a:defRPr sz="8400"/>
            </a:lvl7pPr>
            <a:lvl8pPr marL="13441680" indent="0">
              <a:buNone/>
              <a:defRPr sz="8400"/>
            </a:lvl8pPr>
            <a:lvl9pPr marL="15361920" indent="0">
              <a:buNone/>
              <a:defRPr sz="8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45332" y="11795760"/>
            <a:ext cx="12386548" cy="21853105"/>
          </a:xfrm>
        </p:spPr>
        <p:txBody>
          <a:bodyPr/>
          <a:lstStyle>
            <a:lvl1pPr marL="0" indent="0">
              <a:buNone/>
              <a:defRPr sz="6720"/>
            </a:lvl1pPr>
            <a:lvl2pPr marL="1920240" indent="0">
              <a:buNone/>
              <a:defRPr sz="5880"/>
            </a:lvl2pPr>
            <a:lvl3pPr marL="3840480" indent="0">
              <a:buNone/>
              <a:defRPr sz="5040"/>
            </a:lvl3pPr>
            <a:lvl4pPr marL="5760720" indent="0">
              <a:buNone/>
              <a:defRPr sz="4200"/>
            </a:lvl4pPr>
            <a:lvl5pPr marL="7680960" indent="0">
              <a:buNone/>
              <a:defRPr sz="4200"/>
            </a:lvl5pPr>
            <a:lvl6pPr marL="9601200" indent="0">
              <a:buNone/>
              <a:defRPr sz="4200"/>
            </a:lvl6pPr>
            <a:lvl7pPr marL="11521440" indent="0">
              <a:buNone/>
              <a:defRPr sz="4200"/>
            </a:lvl7pPr>
            <a:lvl8pPr marL="13441680" indent="0">
              <a:buNone/>
              <a:defRPr sz="4200"/>
            </a:lvl8pPr>
            <a:lvl9pPr marL="15361920" indent="0">
              <a:buNone/>
              <a:defRPr sz="4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02824-CD41-2E43-BE2C-925064B45A72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E0AD2-EBF4-AA4F-88D5-E4611B654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280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40330" y="2093392"/>
            <a:ext cx="33124140" cy="75998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0330" y="10466917"/>
            <a:ext cx="33124140" cy="24947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40330" y="36443082"/>
            <a:ext cx="8641080" cy="2093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02824-CD41-2E43-BE2C-925064B45A72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721590" y="36443082"/>
            <a:ext cx="12961620" cy="2093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123390" y="36443082"/>
            <a:ext cx="8641080" cy="2093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E0AD2-EBF4-AA4F-88D5-E4611B654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980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840480" rtl="0" eaLnBrk="1" latinLnBrk="0" hangingPunct="1">
        <a:lnSpc>
          <a:spcPct val="90000"/>
        </a:lnSpc>
        <a:spcBef>
          <a:spcPct val="0"/>
        </a:spcBef>
        <a:buNone/>
        <a:defRPr sz="184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0120" indent="-960120" algn="l" defTabSz="3840480" rtl="0" eaLnBrk="1" latinLnBrk="0" hangingPunct="1">
        <a:lnSpc>
          <a:spcPct val="90000"/>
        </a:lnSpc>
        <a:spcBef>
          <a:spcPts val="4200"/>
        </a:spcBef>
        <a:buFont typeface="Arial" panose="020B0604020202020204" pitchFamily="34" charset="0"/>
        <a:buChar char="•"/>
        <a:defRPr sz="11760" kern="1200">
          <a:solidFill>
            <a:schemeClr val="tx1"/>
          </a:solidFill>
          <a:latin typeface="+mn-lt"/>
          <a:ea typeface="+mn-ea"/>
          <a:cs typeface="+mn-cs"/>
        </a:defRPr>
      </a:lvl1pPr>
      <a:lvl2pPr marL="288036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3pPr>
      <a:lvl4pPr marL="672084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4pPr>
      <a:lvl5pPr marL="864108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5pPr>
      <a:lvl6pPr marL="1056132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6pPr>
      <a:lvl7pPr marL="1248156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7pPr>
      <a:lvl8pPr marL="1440180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8pPr>
      <a:lvl9pPr marL="1632204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1pPr>
      <a:lvl2pPr marL="192024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2pPr>
      <a:lvl3pPr marL="384048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4pPr>
      <a:lvl5pPr marL="768096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5pPr>
      <a:lvl6pPr marL="960120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6pPr>
      <a:lvl7pPr marL="1152144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7pPr>
      <a:lvl8pPr marL="1344168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8pPr>
      <a:lvl9pPr marL="1536192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>
            <a:extLst>
              <a:ext uri="{FF2B5EF4-FFF2-40B4-BE49-F238E27FC236}">
                <a16:creationId xmlns:a16="http://schemas.microsoft.com/office/drawing/2014/main" id="{98C46F22-CCDD-DE46-A681-88D5CA0BBAA5}"/>
              </a:ext>
            </a:extLst>
          </p:cNvPr>
          <p:cNvSpPr/>
          <p:nvPr/>
        </p:nvSpPr>
        <p:spPr>
          <a:xfrm rot="5400000">
            <a:off x="2835724" y="11603300"/>
            <a:ext cx="5253235" cy="9791698"/>
          </a:xfrm>
          <a:prstGeom prst="rect">
            <a:avLst/>
          </a:prstGeom>
          <a:solidFill>
            <a:schemeClr val="tx1">
              <a:lumMod val="65000"/>
              <a:lumOff val="35000"/>
              <a:alpha val="4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B4B3FE-8DCA-8949-A7F8-9CFE22A22E04}"/>
              </a:ext>
            </a:extLst>
          </p:cNvPr>
          <p:cNvSpPr/>
          <p:nvPr/>
        </p:nvSpPr>
        <p:spPr>
          <a:xfrm rot="5400000">
            <a:off x="2102315" y="5447197"/>
            <a:ext cx="6710103" cy="9650462"/>
          </a:xfrm>
          <a:prstGeom prst="rect">
            <a:avLst/>
          </a:prstGeom>
          <a:solidFill>
            <a:schemeClr val="tx1">
              <a:lumMod val="65000"/>
              <a:lumOff val="35000"/>
              <a:alpha val="4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0FC23C15-8802-4847-AE66-24CD92A68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819" y="2391402"/>
            <a:ext cx="9220200" cy="30421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6F620DE-1F4D-DC4D-A2F7-4541F0EDAB07}"/>
              </a:ext>
            </a:extLst>
          </p:cNvPr>
          <p:cNvSpPr txBox="1"/>
          <p:nvPr/>
        </p:nvSpPr>
        <p:spPr>
          <a:xfrm>
            <a:off x="11142518" y="1221850"/>
            <a:ext cx="2623358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/>
              <a:t>Robust Control in Real Time Reinforcement Learning Using Adaptive Response Times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95A3B3-95A2-1D4D-9432-F2711C231482}"/>
              </a:ext>
            </a:extLst>
          </p:cNvPr>
          <p:cNvSpPr txBox="1"/>
          <p:nvPr/>
        </p:nvSpPr>
        <p:spPr>
          <a:xfrm>
            <a:off x="11142519" y="4268840"/>
            <a:ext cx="26233582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/>
              <a:t>Devdhar</a:t>
            </a:r>
            <a:r>
              <a:rPr lang="en-US" sz="4400" dirty="0"/>
              <a:t> Patel</a:t>
            </a:r>
            <a:r>
              <a:rPr lang="en-US" sz="4400" baseline="30000" dirty="0"/>
              <a:t>1</a:t>
            </a:r>
            <a:r>
              <a:rPr lang="en-US" sz="4400" dirty="0"/>
              <a:t>, Francesca Walsh</a:t>
            </a:r>
            <a:r>
              <a:rPr lang="en-US" sz="4400" baseline="30000" dirty="0"/>
              <a:t>1</a:t>
            </a:r>
            <a:r>
              <a:rPr lang="en-US" sz="4400" dirty="0"/>
              <a:t>, Zhongyang Zhang</a:t>
            </a:r>
            <a:r>
              <a:rPr lang="en-US" sz="4400" baseline="30000" dirty="0"/>
              <a:t>1</a:t>
            </a:r>
            <a:r>
              <a:rPr lang="en-US" sz="4400" dirty="0"/>
              <a:t>, </a:t>
            </a:r>
            <a:r>
              <a:rPr lang="en-US" sz="4400" dirty="0" err="1"/>
              <a:t>Tauhidur</a:t>
            </a:r>
            <a:r>
              <a:rPr lang="en-US" sz="4400" dirty="0"/>
              <a:t> Rahman</a:t>
            </a:r>
            <a:r>
              <a:rPr lang="en-US" sz="4400" baseline="30000" dirty="0"/>
              <a:t>1</a:t>
            </a:r>
            <a:r>
              <a:rPr lang="en-US" sz="4400" dirty="0"/>
              <a:t>, Terrence Sejnowski</a:t>
            </a:r>
            <a:r>
              <a:rPr lang="en-US" sz="4400" baseline="30000" dirty="0"/>
              <a:t>2</a:t>
            </a:r>
            <a:r>
              <a:rPr lang="en-US" sz="4400" dirty="0"/>
              <a:t>, </a:t>
            </a:r>
            <a:r>
              <a:rPr lang="en-US" sz="4400" dirty="0" err="1"/>
              <a:t>Hava</a:t>
            </a:r>
            <a:r>
              <a:rPr lang="en-US" sz="4400" dirty="0"/>
              <a:t> Siegelmann</a:t>
            </a:r>
            <a:r>
              <a:rPr lang="en-US" sz="4400" baseline="30000" dirty="0"/>
              <a:t>1</a:t>
            </a:r>
          </a:p>
          <a:p>
            <a:r>
              <a:rPr lang="en-US" sz="3600" baseline="30000" dirty="0"/>
              <a:t>1</a:t>
            </a:r>
            <a:r>
              <a:rPr lang="en-US" sz="3600" dirty="0"/>
              <a:t>University of Massachusetts Amherst, Amherst MA</a:t>
            </a:r>
            <a:endParaRPr lang="en-US" sz="3600" baseline="30000" dirty="0"/>
          </a:p>
          <a:p>
            <a:r>
              <a:rPr lang="en-US" sz="3600" baseline="30000" dirty="0"/>
              <a:t>2</a:t>
            </a:r>
            <a:r>
              <a:rPr lang="en-US" sz="3600" dirty="0"/>
              <a:t> </a:t>
            </a:r>
            <a:r>
              <a:rPr lang="en-US" sz="3600" dirty="0">
                <a:solidFill>
                  <a:srgbClr val="000000"/>
                </a:solidFill>
              </a:rPr>
              <a:t>Salk Institute for Biological Studies, La Jolla, CA</a:t>
            </a:r>
            <a:endParaRPr lang="en-US" sz="36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3F1CFF1-7483-4A4A-A0ED-7CF85A14AE49}"/>
              </a:ext>
            </a:extLst>
          </p:cNvPr>
          <p:cNvCxnSpPr>
            <a:cxnSpLocks/>
          </p:cNvCxnSpPr>
          <p:nvPr/>
        </p:nvCxnSpPr>
        <p:spPr>
          <a:xfrm>
            <a:off x="411480" y="6525491"/>
            <a:ext cx="376732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5449F5C-E1B8-E749-B768-5FE0EB17C9F2}"/>
              </a:ext>
            </a:extLst>
          </p:cNvPr>
          <p:cNvSpPr txBox="1"/>
          <p:nvPr/>
        </p:nvSpPr>
        <p:spPr>
          <a:xfrm>
            <a:off x="937088" y="7014065"/>
            <a:ext cx="8857115" cy="11295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Introduction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In a real-time environment, there is delay between the input and actuation.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We modified the inverted pendulum task to add a horizontal perturbation force of random intensity, direction and at random times.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For standardized evaluation, perturbation was added every five seconds of increasing intensity until the agent failed.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We augmented a feed forward neural network with a fast three-neuron reflex loop so that the reflex can react faster than the original network.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The reflex is not learned and is hardcoded.</a:t>
            </a:r>
          </a:p>
          <a:p>
            <a:endParaRPr lang="en-US" sz="4400" dirty="0"/>
          </a:p>
          <a:p>
            <a:endParaRPr lang="en-US" sz="4400" dirty="0"/>
          </a:p>
          <a:p>
            <a:endParaRPr lang="en-US" sz="4400" dirty="0"/>
          </a:p>
          <a:p>
            <a:endParaRPr lang="en-US" sz="4400" dirty="0"/>
          </a:p>
          <a:p>
            <a:endParaRPr lang="en-US" sz="4400" dirty="0"/>
          </a:p>
          <a:p>
            <a:endParaRPr lang="en-US" sz="4400" dirty="0"/>
          </a:p>
          <a:p>
            <a:endParaRPr lang="en-US" sz="44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D017B5F-FD2B-470D-8BE7-ECB1A3E387D8}"/>
              </a:ext>
            </a:extLst>
          </p:cNvPr>
          <p:cNvGrpSpPr/>
          <p:nvPr/>
        </p:nvGrpSpPr>
        <p:grpSpPr>
          <a:xfrm>
            <a:off x="22748296" y="6607827"/>
            <a:ext cx="16524240" cy="12895687"/>
            <a:chOff x="13571912" y="14794569"/>
            <a:chExt cx="16317012" cy="10830461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FBAC994B-5767-44D7-BFE1-92DBC4E27E95}"/>
                </a:ext>
              </a:extLst>
            </p:cNvPr>
            <p:cNvGrpSpPr/>
            <p:nvPr/>
          </p:nvGrpSpPr>
          <p:grpSpPr>
            <a:xfrm>
              <a:off x="13607033" y="14794569"/>
              <a:ext cx="16281891" cy="10830461"/>
              <a:chOff x="2651801" y="934927"/>
              <a:chExt cx="7086619" cy="4713909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75A0AEF6-8BA0-40A2-8246-241383525DD3}"/>
                  </a:ext>
                </a:extLst>
              </p:cNvPr>
              <p:cNvGrpSpPr/>
              <p:nvPr/>
            </p:nvGrpSpPr>
            <p:grpSpPr>
              <a:xfrm>
                <a:off x="2651801" y="934927"/>
                <a:ext cx="7086619" cy="4713909"/>
                <a:chOff x="2798786" y="1946379"/>
                <a:chExt cx="7086619" cy="4713909"/>
              </a:xfrm>
            </p:grpSpPr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03A7938F-894C-44BF-ACB6-916621E46DF8}"/>
                    </a:ext>
                  </a:extLst>
                </p:cNvPr>
                <p:cNvSpPr/>
                <p:nvPr/>
              </p:nvSpPr>
              <p:spPr>
                <a:xfrm>
                  <a:off x="2799950" y="4731035"/>
                  <a:ext cx="6560977" cy="1666935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800"/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A106DF3F-86ED-4E88-A66B-1A90B78612AF}"/>
                    </a:ext>
                  </a:extLst>
                </p:cNvPr>
                <p:cNvSpPr/>
                <p:nvPr/>
              </p:nvSpPr>
              <p:spPr>
                <a:xfrm>
                  <a:off x="2811623" y="3058297"/>
                  <a:ext cx="6560977" cy="1666935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800" dirty="0"/>
                </a:p>
              </p:txBody>
            </p:sp>
            <p:pic>
              <p:nvPicPr>
                <p:cNvPr id="43" name="Picture 42" descr="Shape&#10;&#10;Description automatically generated with low confidence">
                  <a:extLst>
                    <a:ext uri="{FF2B5EF4-FFF2-40B4-BE49-F238E27FC236}">
                      <a16:creationId xmlns:a16="http://schemas.microsoft.com/office/drawing/2014/main" id="{FF3F0030-4D72-4F05-8D89-8C80788ED5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b="13889"/>
                <a:stretch/>
              </p:blipFill>
              <p:spPr>
                <a:xfrm>
                  <a:off x="2910588" y="3991573"/>
                  <a:ext cx="444989" cy="383185"/>
                </a:xfrm>
                <a:prstGeom prst="rect">
                  <a:avLst/>
                </a:prstGeom>
              </p:spPr>
            </p:pic>
            <p:pic>
              <p:nvPicPr>
                <p:cNvPr id="44" name="Picture 43" descr="Shape&#10;&#10;Description automatically generated with low confidence">
                  <a:extLst>
                    <a:ext uri="{FF2B5EF4-FFF2-40B4-BE49-F238E27FC236}">
                      <a16:creationId xmlns:a16="http://schemas.microsoft.com/office/drawing/2014/main" id="{BEBB1045-2BCE-4D3F-BA2A-DD441F1D1C1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b="16540"/>
                <a:stretch/>
              </p:blipFill>
              <p:spPr>
                <a:xfrm>
                  <a:off x="2864637" y="3336919"/>
                  <a:ext cx="521349" cy="435121"/>
                </a:xfrm>
                <a:prstGeom prst="rect">
                  <a:avLst/>
                </a:prstGeom>
              </p:spPr>
            </p:pic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46BB732E-1199-46FE-9C3C-6D9C26702ED6}"/>
                    </a:ext>
                  </a:extLst>
                </p:cNvPr>
                <p:cNvCxnSpPr/>
                <p:nvPr/>
              </p:nvCxnSpPr>
              <p:spPr>
                <a:xfrm>
                  <a:off x="2799950" y="4423055"/>
                  <a:ext cx="666267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BF057CDB-B953-4C85-AED4-35E6F898DB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66217" y="4423055"/>
                  <a:ext cx="1457951" cy="0"/>
                </a:xfrm>
                <a:prstGeom prst="line">
                  <a:avLst/>
                </a:prstGeom>
                <a:ln w="381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7ACD59CC-3144-4B9D-9687-B87F791F29B8}"/>
                    </a:ext>
                  </a:extLst>
                </p:cNvPr>
                <p:cNvCxnSpPr/>
                <p:nvPr/>
              </p:nvCxnSpPr>
              <p:spPr>
                <a:xfrm>
                  <a:off x="4924168" y="4423055"/>
                  <a:ext cx="666267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9D6FFCCF-F53B-400A-9628-4E67545F4E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90435" y="4423055"/>
                  <a:ext cx="1457951" cy="0"/>
                </a:xfrm>
                <a:prstGeom prst="line">
                  <a:avLst/>
                </a:prstGeom>
                <a:ln w="381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19E4D38F-4C8C-4C51-BD8F-8F3C5DA376B6}"/>
                    </a:ext>
                  </a:extLst>
                </p:cNvPr>
                <p:cNvCxnSpPr/>
                <p:nvPr/>
              </p:nvCxnSpPr>
              <p:spPr>
                <a:xfrm>
                  <a:off x="7047471" y="4423055"/>
                  <a:ext cx="666267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71A727A6-EE49-40CF-B542-E577C72863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13738" y="4423055"/>
                  <a:ext cx="1457951" cy="0"/>
                </a:xfrm>
                <a:prstGeom prst="line">
                  <a:avLst/>
                </a:prstGeom>
                <a:ln w="381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51" name="Picture 50" descr="Shape&#10;&#10;Description automatically generated with low confidence">
                  <a:extLst>
                    <a:ext uri="{FF2B5EF4-FFF2-40B4-BE49-F238E27FC236}">
                      <a16:creationId xmlns:a16="http://schemas.microsoft.com/office/drawing/2014/main" id="{C96D4218-D5F1-4E50-B923-37D59FF5231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b="13889"/>
                <a:stretch/>
              </p:blipFill>
              <p:spPr>
                <a:xfrm>
                  <a:off x="5080925" y="3991815"/>
                  <a:ext cx="444989" cy="383185"/>
                </a:xfrm>
                <a:prstGeom prst="rect">
                  <a:avLst/>
                </a:prstGeom>
              </p:spPr>
            </p:pic>
            <p:pic>
              <p:nvPicPr>
                <p:cNvPr id="52" name="Picture 51" descr="Shape&#10;&#10;Description automatically generated with low confidence">
                  <a:extLst>
                    <a:ext uri="{FF2B5EF4-FFF2-40B4-BE49-F238E27FC236}">
                      <a16:creationId xmlns:a16="http://schemas.microsoft.com/office/drawing/2014/main" id="{36F6DD2F-D7EE-459C-ADF1-A0E560DE7FE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b="13889"/>
                <a:stretch/>
              </p:blipFill>
              <p:spPr>
                <a:xfrm>
                  <a:off x="7158109" y="3992776"/>
                  <a:ext cx="444989" cy="383185"/>
                </a:xfrm>
                <a:prstGeom prst="rect">
                  <a:avLst/>
                </a:prstGeom>
              </p:spPr>
            </p:pic>
            <p:pic>
              <p:nvPicPr>
                <p:cNvPr id="53" name="Picture 52" descr="Shape&#10;&#10;Description automatically generated with low confidence">
                  <a:extLst>
                    <a:ext uri="{FF2B5EF4-FFF2-40B4-BE49-F238E27FC236}">
                      <a16:creationId xmlns:a16="http://schemas.microsoft.com/office/drawing/2014/main" id="{434A61C4-DFB0-4C4C-BB72-425F77EFBE3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b="16540"/>
                <a:stretch/>
              </p:blipFill>
              <p:spPr>
                <a:xfrm>
                  <a:off x="3895261" y="3930779"/>
                  <a:ext cx="605385" cy="505258"/>
                </a:xfrm>
                <a:prstGeom prst="rect">
                  <a:avLst/>
                </a:prstGeom>
              </p:spPr>
            </p:pic>
            <p:pic>
              <p:nvPicPr>
                <p:cNvPr id="54" name="Picture 53" descr="Shape&#10;&#10;Description automatically generated with low confidence">
                  <a:extLst>
                    <a:ext uri="{FF2B5EF4-FFF2-40B4-BE49-F238E27FC236}">
                      <a16:creationId xmlns:a16="http://schemas.microsoft.com/office/drawing/2014/main" id="{808CF18D-1BCD-4D9C-B11C-AA31E720C05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b="16540"/>
                <a:stretch/>
              </p:blipFill>
              <p:spPr>
                <a:xfrm>
                  <a:off x="6019478" y="3933553"/>
                  <a:ext cx="605385" cy="505258"/>
                </a:xfrm>
                <a:prstGeom prst="rect">
                  <a:avLst/>
                </a:prstGeom>
              </p:spPr>
            </p:pic>
            <p:pic>
              <p:nvPicPr>
                <p:cNvPr id="55" name="Picture 54" descr="Shape&#10;&#10;Description automatically generated with low confidence">
                  <a:extLst>
                    <a:ext uri="{FF2B5EF4-FFF2-40B4-BE49-F238E27FC236}">
                      <a16:creationId xmlns:a16="http://schemas.microsoft.com/office/drawing/2014/main" id="{5F376FA9-2A87-4931-8228-633782ABCF2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b="16540"/>
                <a:stretch/>
              </p:blipFill>
              <p:spPr>
                <a:xfrm>
                  <a:off x="8140020" y="3931740"/>
                  <a:ext cx="605385" cy="505258"/>
                </a:xfrm>
                <a:prstGeom prst="rect">
                  <a:avLst/>
                </a:prstGeom>
              </p:spPr>
            </p:pic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39C8F527-34BB-4B5B-8CBA-66C9BFDE75F8}"/>
                    </a:ext>
                  </a:extLst>
                </p:cNvPr>
                <p:cNvGrpSpPr/>
                <p:nvPr/>
              </p:nvGrpSpPr>
              <p:grpSpPr>
                <a:xfrm>
                  <a:off x="2798786" y="6087019"/>
                  <a:ext cx="6371739" cy="57199"/>
                  <a:chOff x="2799950" y="5156886"/>
                  <a:chExt cx="4358159" cy="0"/>
                </a:xfrm>
              </p:grpSpPr>
              <p:cxnSp>
                <p:nvCxnSpPr>
                  <p:cNvPr id="115" name="Straight Connector 114">
                    <a:extLst>
                      <a:ext uri="{FF2B5EF4-FFF2-40B4-BE49-F238E27FC236}">
                        <a16:creationId xmlns:a16="http://schemas.microsoft.com/office/drawing/2014/main" id="{4BC164A7-BF53-48D9-B9E8-3DD87B6DF6B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99950" y="5156886"/>
                    <a:ext cx="1457951" cy="0"/>
                  </a:xfrm>
                  <a:prstGeom prst="line">
                    <a:avLst/>
                  </a:prstGeom>
                  <a:ln w="3810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6" name="Straight Connector 115">
                    <a:extLst>
                      <a:ext uri="{FF2B5EF4-FFF2-40B4-BE49-F238E27FC236}">
                        <a16:creationId xmlns:a16="http://schemas.microsoft.com/office/drawing/2014/main" id="{42A6EB00-50E5-45E2-84B3-5DA6ED31816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257901" y="5156886"/>
                    <a:ext cx="1457951" cy="0"/>
                  </a:xfrm>
                  <a:prstGeom prst="line">
                    <a:avLst/>
                  </a:prstGeom>
                  <a:ln w="3810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7" name="Straight Connector 116">
                    <a:extLst>
                      <a:ext uri="{FF2B5EF4-FFF2-40B4-BE49-F238E27FC236}">
                        <a16:creationId xmlns:a16="http://schemas.microsoft.com/office/drawing/2014/main" id="{6D96E420-1221-4983-B024-80BF5CA8413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00158" y="5156886"/>
                    <a:ext cx="1457951" cy="0"/>
                  </a:xfrm>
                  <a:prstGeom prst="line">
                    <a:avLst/>
                  </a:prstGeom>
                  <a:ln w="3810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59FDDB9B-7B34-4F6D-9D6C-D2A348F063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99950" y="3058297"/>
                  <a:ext cx="0" cy="299033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7FF3A163-525C-4688-9FA7-A1837128CCBA}"/>
                    </a:ext>
                  </a:extLst>
                </p:cNvPr>
                <p:cNvSpPr txBox="1"/>
                <p:nvPr/>
              </p:nvSpPr>
              <p:spPr>
                <a:xfrm>
                  <a:off x="5126356" y="3174258"/>
                  <a:ext cx="1735150" cy="2587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000" b="1" dirty="0"/>
                    <a:t>Traditional RL</a:t>
                  </a: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E92C1DE0-9E72-400C-BB37-440E1774CDE1}"/>
                    </a:ext>
                  </a:extLst>
                </p:cNvPr>
                <p:cNvSpPr txBox="1"/>
                <p:nvPr/>
              </p:nvSpPr>
              <p:spPr>
                <a:xfrm>
                  <a:off x="5181429" y="1946379"/>
                  <a:ext cx="1445738" cy="2587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000" b="1" dirty="0"/>
                    <a:t>Real-time RL</a:t>
                  </a:r>
                </a:p>
              </p:txBody>
            </p:sp>
            <p:pic>
              <p:nvPicPr>
                <p:cNvPr id="60" name="Picture 59" descr="Shape&#10;&#10;Description automatically generated with low confidence">
                  <a:extLst>
                    <a:ext uri="{FF2B5EF4-FFF2-40B4-BE49-F238E27FC236}">
                      <a16:creationId xmlns:a16="http://schemas.microsoft.com/office/drawing/2014/main" id="{DA1AE324-73B8-4028-AC34-2EDB21B9B9C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b="13889"/>
                <a:stretch/>
              </p:blipFill>
              <p:spPr>
                <a:xfrm>
                  <a:off x="2909424" y="5650197"/>
                  <a:ext cx="444989" cy="383185"/>
                </a:xfrm>
                <a:prstGeom prst="rect">
                  <a:avLst/>
                </a:prstGeom>
              </p:spPr>
            </p:pic>
            <p:pic>
              <p:nvPicPr>
                <p:cNvPr id="61" name="Picture 60" descr="Shape&#10;&#10;Description automatically generated with low confidence">
                  <a:extLst>
                    <a:ext uri="{FF2B5EF4-FFF2-40B4-BE49-F238E27FC236}">
                      <a16:creationId xmlns:a16="http://schemas.microsoft.com/office/drawing/2014/main" id="{9B682810-4AF9-4294-8E11-E578C492C19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b="16540"/>
                <a:stretch/>
              </p:blipFill>
              <p:spPr>
                <a:xfrm>
                  <a:off x="2863473" y="4985686"/>
                  <a:ext cx="521349" cy="435121"/>
                </a:xfrm>
                <a:prstGeom prst="rect">
                  <a:avLst/>
                </a:prstGeom>
              </p:spPr>
            </p:pic>
            <p:pic>
              <p:nvPicPr>
                <p:cNvPr id="62" name="Picture 61" descr="Shape&#10;&#10;Description automatically generated with low confidence">
                  <a:extLst>
                    <a:ext uri="{FF2B5EF4-FFF2-40B4-BE49-F238E27FC236}">
                      <a16:creationId xmlns:a16="http://schemas.microsoft.com/office/drawing/2014/main" id="{8C693092-82AA-45CA-90D3-3A077021F33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b="13889"/>
                <a:stretch/>
              </p:blipFill>
              <p:spPr>
                <a:xfrm>
                  <a:off x="3938599" y="5650199"/>
                  <a:ext cx="444989" cy="383185"/>
                </a:xfrm>
                <a:prstGeom prst="rect">
                  <a:avLst/>
                </a:prstGeom>
              </p:spPr>
            </p:pic>
            <p:pic>
              <p:nvPicPr>
                <p:cNvPr id="63" name="Picture 62" descr="Shape&#10;&#10;Description automatically generated with low confidence">
                  <a:extLst>
                    <a:ext uri="{FF2B5EF4-FFF2-40B4-BE49-F238E27FC236}">
                      <a16:creationId xmlns:a16="http://schemas.microsoft.com/office/drawing/2014/main" id="{52DCDD55-85CB-4F6A-9BA3-0BD8EE5C65F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b="13889"/>
                <a:stretch/>
              </p:blipFill>
              <p:spPr>
                <a:xfrm>
                  <a:off x="5996127" y="5650198"/>
                  <a:ext cx="444989" cy="383185"/>
                </a:xfrm>
                <a:prstGeom prst="rect">
                  <a:avLst/>
                </a:prstGeom>
              </p:spPr>
            </p:pic>
            <p:pic>
              <p:nvPicPr>
                <p:cNvPr id="64" name="Picture 63" descr="Shape&#10;&#10;Description automatically generated with low confidence">
                  <a:extLst>
                    <a:ext uri="{FF2B5EF4-FFF2-40B4-BE49-F238E27FC236}">
                      <a16:creationId xmlns:a16="http://schemas.microsoft.com/office/drawing/2014/main" id="{A76A0B29-DC7E-40E6-AE50-D27DCB94E1B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b="16540"/>
                <a:stretch/>
              </p:blipFill>
              <p:spPr>
                <a:xfrm>
                  <a:off x="3864566" y="4985686"/>
                  <a:ext cx="605385" cy="505258"/>
                </a:xfrm>
                <a:prstGeom prst="rect">
                  <a:avLst/>
                </a:prstGeom>
              </p:spPr>
            </p:pic>
            <p:pic>
              <p:nvPicPr>
                <p:cNvPr id="65" name="Picture 64" descr="Shape&#10;&#10;Description automatically generated with low confidence">
                  <a:extLst>
                    <a:ext uri="{FF2B5EF4-FFF2-40B4-BE49-F238E27FC236}">
                      <a16:creationId xmlns:a16="http://schemas.microsoft.com/office/drawing/2014/main" id="{988A0FF4-9956-41F8-A8F5-88D5CE046BD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b="16540"/>
                <a:stretch/>
              </p:blipFill>
              <p:spPr>
                <a:xfrm>
                  <a:off x="5920110" y="4985686"/>
                  <a:ext cx="605385" cy="505258"/>
                </a:xfrm>
                <a:prstGeom prst="rect">
                  <a:avLst/>
                </a:prstGeom>
              </p:spPr>
            </p:pic>
            <p:pic>
              <p:nvPicPr>
                <p:cNvPr id="66" name="Picture 65" descr="Shape&#10;&#10;Description automatically generated with low confidence">
                  <a:extLst>
                    <a:ext uri="{FF2B5EF4-FFF2-40B4-BE49-F238E27FC236}">
                      <a16:creationId xmlns:a16="http://schemas.microsoft.com/office/drawing/2014/main" id="{BF95DDFA-4981-49F9-BBD4-4A65671AA42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b="16540"/>
                <a:stretch/>
              </p:blipFill>
              <p:spPr>
                <a:xfrm>
                  <a:off x="8138856" y="5008616"/>
                  <a:ext cx="605385" cy="505258"/>
                </a:xfrm>
                <a:prstGeom prst="rect">
                  <a:avLst/>
                </a:prstGeom>
              </p:spPr>
            </p:pic>
            <p:pic>
              <p:nvPicPr>
                <p:cNvPr id="67" name="Picture 66" descr="Shape&#10;&#10;Description automatically generated with low confidence">
                  <a:extLst>
                    <a:ext uri="{FF2B5EF4-FFF2-40B4-BE49-F238E27FC236}">
                      <a16:creationId xmlns:a16="http://schemas.microsoft.com/office/drawing/2014/main" id="{3DBF32C4-C562-4C4A-984E-8F5542533A5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b="13889"/>
                <a:stretch/>
              </p:blipFill>
              <p:spPr>
                <a:xfrm>
                  <a:off x="8219053" y="5650196"/>
                  <a:ext cx="444989" cy="383185"/>
                </a:xfrm>
                <a:prstGeom prst="rect">
                  <a:avLst/>
                </a:prstGeom>
              </p:spPr>
            </p:pic>
            <p:cxnSp>
              <p:nvCxnSpPr>
                <p:cNvPr id="68" name="Straight Arrow Connector 67">
                  <a:extLst>
                    <a:ext uri="{FF2B5EF4-FFF2-40B4-BE49-F238E27FC236}">
                      <a16:creationId xmlns:a16="http://schemas.microsoft.com/office/drawing/2014/main" id="{39D9F9D6-70FE-4CD3-96F1-63E6C52057D5}"/>
                    </a:ext>
                  </a:extLst>
                </p:cNvPr>
                <p:cNvCxnSpPr>
                  <a:stCxn id="44" idx="2"/>
                  <a:endCxn id="43" idx="0"/>
                </p:cNvCxnSpPr>
                <p:nvPr/>
              </p:nvCxnSpPr>
              <p:spPr>
                <a:xfrm>
                  <a:off x="3125312" y="3772040"/>
                  <a:ext cx="7771" cy="21953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Arrow Connector 68">
                  <a:extLst>
                    <a:ext uri="{FF2B5EF4-FFF2-40B4-BE49-F238E27FC236}">
                      <a16:creationId xmlns:a16="http://schemas.microsoft.com/office/drawing/2014/main" id="{0C4DA20B-6DC7-41C9-99CD-935C8F27B0F6}"/>
                    </a:ext>
                  </a:extLst>
                </p:cNvPr>
                <p:cNvCxnSpPr>
                  <a:stCxn id="43" idx="3"/>
                  <a:endCxn id="53" idx="1"/>
                </p:cNvCxnSpPr>
                <p:nvPr/>
              </p:nvCxnSpPr>
              <p:spPr>
                <a:xfrm>
                  <a:off x="3355577" y="4183166"/>
                  <a:ext cx="539684" cy="24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Arrow Connector 69">
                  <a:extLst>
                    <a:ext uri="{FF2B5EF4-FFF2-40B4-BE49-F238E27FC236}">
                      <a16:creationId xmlns:a16="http://schemas.microsoft.com/office/drawing/2014/main" id="{1490B8D4-C903-470F-8D37-BE101E210290}"/>
                    </a:ext>
                  </a:extLst>
                </p:cNvPr>
                <p:cNvCxnSpPr>
                  <a:stCxn id="53" idx="3"/>
                  <a:endCxn id="51" idx="1"/>
                </p:cNvCxnSpPr>
                <p:nvPr/>
              </p:nvCxnSpPr>
              <p:spPr>
                <a:xfrm>
                  <a:off x="4500646" y="4183408"/>
                  <a:ext cx="580279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Arrow Connector 70">
                  <a:extLst>
                    <a:ext uri="{FF2B5EF4-FFF2-40B4-BE49-F238E27FC236}">
                      <a16:creationId xmlns:a16="http://schemas.microsoft.com/office/drawing/2014/main" id="{6CA7DDB9-A0CC-4A91-AB67-BAEA9ECA89F0}"/>
                    </a:ext>
                  </a:extLst>
                </p:cNvPr>
                <p:cNvCxnSpPr>
                  <a:stCxn id="51" idx="3"/>
                  <a:endCxn id="54" idx="1"/>
                </p:cNvCxnSpPr>
                <p:nvPr/>
              </p:nvCxnSpPr>
              <p:spPr>
                <a:xfrm>
                  <a:off x="5525914" y="4183408"/>
                  <a:ext cx="493564" cy="277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Arrow Connector 71">
                  <a:extLst>
                    <a:ext uri="{FF2B5EF4-FFF2-40B4-BE49-F238E27FC236}">
                      <a16:creationId xmlns:a16="http://schemas.microsoft.com/office/drawing/2014/main" id="{56CC4B42-3F1E-4D0F-B0B1-2484763E64D4}"/>
                    </a:ext>
                  </a:extLst>
                </p:cNvPr>
                <p:cNvCxnSpPr>
                  <a:stCxn id="54" idx="3"/>
                  <a:endCxn id="52" idx="1"/>
                </p:cNvCxnSpPr>
                <p:nvPr/>
              </p:nvCxnSpPr>
              <p:spPr>
                <a:xfrm flipV="1">
                  <a:off x="6624863" y="4184369"/>
                  <a:ext cx="533246" cy="181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Arrow Connector 72">
                  <a:extLst>
                    <a:ext uri="{FF2B5EF4-FFF2-40B4-BE49-F238E27FC236}">
                      <a16:creationId xmlns:a16="http://schemas.microsoft.com/office/drawing/2014/main" id="{74F4ED75-3B84-40B2-AB45-6B85F3915CCA}"/>
                    </a:ext>
                  </a:extLst>
                </p:cNvPr>
                <p:cNvCxnSpPr>
                  <a:stCxn id="52" idx="3"/>
                  <a:endCxn id="55" idx="1"/>
                </p:cNvCxnSpPr>
                <p:nvPr/>
              </p:nvCxnSpPr>
              <p:spPr>
                <a:xfrm>
                  <a:off x="7603098" y="4184369"/>
                  <a:ext cx="536922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F5E58CD8-0C8C-44D1-AD16-2BF3EFC9FF62}"/>
                    </a:ext>
                  </a:extLst>
                </p:cNvPr>
                <p:cNvSpPr txBox="1"/>
                <p:nvPr/>
              </p:nvSpPr>
              <p:spPr>
                <a:xfrm>
                  <a:off x="3110346" y="3710044"/>
                  <a:ext cx="444989" cy="2137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dirty="0"/>
                    <a:t>s</a:t>
                  </a:r>
                  <a:r>
                    <a:rPr lang="en-US" sz="3200" baseline="-25000" dirty="0"/>
                    <a:t>0</a:t>
                  </a:r>
                  <a:endParaRPr lang="en-US" sz="3200" dirty="0"/>
                </a:p>
              </p:txBody>
            </p:sp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957828C4-D5CC-46D5-B9C5-E85653F6F201}"/>
                    </a:ext>
                  </a:extLst>
                </p:cNvPr>
                <p:cNvSpPr txBox="1"/>
                <p:nvPr/>
              </p:nvSpPr>
              <p:spPr>
                <a:xfrm>
                  <a:off x="3447510" y="3940275"/>
                  <a:ext cx="444989" cy="2137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dirty="0"/>
                    <a:t>a</a:t>
                  </a:r>
                  <a:r>
                    <a:rPr lang="en-US" sz="3200" baseline="-25000" dirty="0"/>
                    <a:t>0</a:t>
                  </a:r>
                  <a:endParaRPr lang="en-US" sz="3200" dirty="0"/>
                </a:p>
              </p:txBody>
            </p:sp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90286767-8DBA-4212-AF28-F38B85CC4965}"/>
                    </a:ext>
                  </a:extLst>
                </p:cNvPr>
                <p:cNvSpPr txBox="1"/>
                <p:nvPr/>
              </p:nvSpPr>
              <p:spPr>
                <a:xfrm>
                  <a:off x="4600551" y="3957712"/>
                  <a:ext cx="444989" cy="2137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dirty="0"/>
                    <a:t>s</a:t>
                  </a:r>
                  <a:r>
                    <a:rPr lang="en-US" sz="3200" baseline="-25000" dirty="0"/>
                    <a:t>1</a:t>
                  </a:r>
                  <a:endParaRPr lang="en-US" sz="3200" dirty="0"/>
                </a:p>
              </p:txBody>
            </p:sp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7A45E720-6F31-4060-A8DE-6521BA23AC74}"/>
                    </a:ext>
                  </a:extLst>
                </p:cNvPr>
                <p:cNvSpPr txBox="1"/>
                <p:nvPr/>
              </p:nvSpPr>
              <p:spPr>
                <a:xfrm>
                  <a:off x="5550107" y="3940275"/>
                  <a:ext cx="444989" cy="2137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dirty="0"/>
                    <a:t>a</a:t>
                  </a:r>
                  <a:r>
                    <a:rPr lang="en-US" sz="3200" baseline="-25000" dirty="0"/>
                    <a:t>1</a:t>
                  </a:r>
                  <a:endParaRPr lang="en-US" sz="3200" dirty="0"/>
                </a:p>
              </p:txBody>
            </p:sp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A2F093CB-24BE-4777-9977-E09DA270F5B9}"/>
                    </a:ext>
                  </a:extLst>
                </p:cNvPr>
                <p:cNvSpPr txBox="1"/>
                <p:nvPr/>
              </p:nvSpPr>
              <p:spPr>
                <a:xfrm>
                  <a:off x="7724792" y="3940275"/>
                  <a:ext cx="444989" cy="2137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dirty="0"/>
                    <a:t>a</a:t>
                  </a:r>
                  <a:r>
                    <a:rPr lang="en-US" sz="3200" baseline="-25000" dirty="0"/>
                    <a:t>2</a:t>
                  </a:r>
                  <a:endParaRPr lang="en-US" sz="3200" dirty="0"/>
                </a:p>
              </p:txBody>
            </p:sp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4A0179DA-5A06-40F0-82E9-D4EE15BCC52A}"/>
                    </a:ext>
                  </a:extLst>
                </p:cNvPr>
                <p:cNvSpPr txBox="1"/>
                <p:nvPr/>
              </p:nvSpPr>
              <p:spPr>
                <a:xfrm>
                  <a:off x="6643938" y="3938706"/>
                  <a:ext cx="444989" cy="2137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dirty="0"/>
                    <a:t>s</a:t>
                  </a:r>
                  <a:r>
                    <a:rPr lang="en-US" sz="3200" baseline="-25000" dirty="0"/>
                    <a:t>2</a:t>
                  </a:r>
                  <a:endParaRPr lang="en-US" sz="3200" dirty="0"/>
                </a:p>
              </p:txBody>
            </p:sp>
            <p:cxnSp>
              <p:nvCxnSpPr>
                <p:cNvPr id="80" name="Straight Arrow Connector 79">
                  <a:extLst>
                    <a:ext uri="{FF2B5EF4-FFF2-40B4-BE49-F238E27FC236}">
                      <a16:creationId xmlns:a16="http://schemas.microsoft.com/office/drawing/2014/main" id="{44ACA086-F13C-44F5-99B2-08085279B864}"/>
                    </a:ext>
                  </a:extLst>
                </p:cNvPr>
                <p:cNvCxnSpPr>
                  <a:stCxn id="61" idx="2"/>
                  <a:endCxn id="60" idx="0"/>
                </p:cNvCxnSpPr>
                <p:nvPr/>
              </p:nvCxnSpPr>
              <p:spPr>
                <a:xfrm>
                  <a:off x="3124148" y="5420807"/>
                  <a:ext cx="7771" cy="22939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Arrow Connector 80">
                  <a:extLst>
                    <a:ext uri="{FF2B5EF4-FFF2-40B4-BE49-F238E27FC236}">
                      <a16:creationId xmlns:a16="http://schemas.microsoft.com/office/drawing/2014/main" id="{918D7C2C-34D6-4035-8F5F-4930D8735838}"/>
                    </a:ext>
                  </a:extLst>
                </p:cNvPr>
                <p:cNvCxnSpPr>
                  <a:stCxn id="60" idx="3"/>
                  <a:endCxn id="64" idx="1"/>
                </p:cNvCxnSpPr>
                <p:nvPr/>
              </p:nvCxnSpPr>
              <p:spPr>
                <a:xfrm flipV="1">
                  <a:off x="3354413" y="5238315"/>
                  <a:ext cx="510153" cy="60347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Arrow Connector 81">
                  <a:extLst>
                    <a:ext uri="{FF2B5EF4-FFF2-40B4-BE49-F238E27FC236}">
                      <a16:creationId xmlns:a16="http://schemas.microsoft.com/office/drawing/2014/main" id="{907888D1-6936-4CB1-B2CD-AFE23281DB63}"/>
                    </a:ext>
                  </a:extLst>
                </p:cNvPr>
                <p:cNvCxnSpPr>
                  <a:stCxn id="64" idx="2"/>
                  <a:endCxn id="62" idx="0"/>
                </p:cNvCxnSpPr>
                <p:nvPr/>
              </p:nvCxnSpPr>
              <p:spPr>
                <a:xfrm flipH="1">
                  <a:off x="4161094" y="5490944"/>
                  <a:ext cx="6165" cy="15925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Arrow Connector 82">
                  <a:extLst>
                    <a:ext uri="{FF2B5EF4-FFF2-40B4-BE49-F238E27FC236}">
                      <a16:creationId xmlns:a16="http://schemas.microsoft.com/office/drawing/2014/main" id="{052E8492-4D37-430E-8D2C-6391CAE6D340}"/>
                    </a:ext>
                  </a:extLst>
                </p:cNvPr>
                <p:cNvCxnSpPr>
                  <a:stCxn id="62" idx="3"/>
                  <a:endCxn id="65" idx="1"/>
                </p:cNvCxnSpPr>
                <p:nvPr/>
              </p:nvCxnSpPr>
              <p:spPr>
                <a:xfrm flipV="1">
                  <a:off x="4383588" y="5238315"/>
                  <a:ext cx="1536522" cy="60347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Arrow Connector 83">
                  <a:extLst>
                    <a:ext uri="{FF2B5EF4-FFF2-40B4-BE49-F238E27FC236}">
                      <a16:creationId xmlns:a16="http://schemas.microsoft.com/office/drawing/2014/main" id="{B1B18AF5-D98F-4A46-8685-780962A4C9AF}"/>
                    </a:ext>
                  </a:extLst>
                </p:cNvPr>
                <p:cNvCxnSpPr>
                  <a:stCxn id="65" idx="2"/>
                  <a:endCxn id="63" idx="0"/>
                </p:cNvCxnSpPr>
                <p:nvPr/>
              </p:nvCxnSpPr>
              <p:spPr>
                <a:xfrm flipH="1">
                  <a:off x="6218622" y="5490944"/>
                  <a:ext cx="4181" cy="15925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Arrow Connector 84">
                  <a:extLst>
                    <a:ext uri="{FF2B5EF4-FFF2-40B4-BE49-F238E27FC236}">
                      <a16:creationId xmlns:a16="http://schemas.microsoft.com/office/drawing/2014/main" id="{09F0F79B-08D2-486F-8673-792361ED7173}"/>
                    </a:ext>
                  </a:extLst>
                </p:cNvPr>
                <p:cNvCxnSpPr>
                  <a:stCxn id="63" idx="3"/>
                  <a:endCxn id="66" idx="1"/>
                </p:cNvCxnSpPr>
                <p:nvPr/>
              </p:nvCxnSpPr>
              <p:spPr>
                <a:xfrm flipV="1">
                  <a:off x="6441116" y="5261245"/>
                  <a:ext cx="1697740" cy="58054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Arrow Connector 85">
                  <a:extLst>
                    <a:ext uri="{FF2B5EF4-FFF2-40B4-BE49-F238E27FC236}">
                      <a16:creationId xmlns:a16="http://schemas.microsoft.com/office/drawing/2014/main" id="{CE499629-8B24-40E7-BEAF-0A031B56A274}"/>
                    </a:ext>
                  </a:extLst>
                </p:cNvPr>
                <p:cNvCxnSpPr>
                  <a:stCxn id="66" idx="2"/>
                  <a:endCxn id="67" idx="0"/>
                </p:cNvCxnSpPr>
                <p:nvPr/>
              </p:nvCxnSpPr>
              <p:spPr>
                <a:xfrm flipH="1">
                  <a:off x="8441548" y="5513874"/>
                  <a:ext cx="1" cy="13632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7F371E48-CF66-44FE-88B7-C096255D76EF}"/>
                    </a:ext>
                  </a:extLst>
                </p:cNvPr>
                <p:cNvSpPr/>
                <p:nvPr/>
              </p:nvSpPr>
              <p:spPr>
                <a:xfrm>
                  <a:off x="3472396" y="4440504"/>
                  <a:ext cx="1457951" cy="28384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800"/>
                </a:p>
              </p:txBody>
            </p:sp>
            <p:grpSp>
              <p:nvGrpSpPr>
                <p:cNvPr id="88" name="Group 87">
                  <a:extLst>
                    <a:ext uri="{FF2B5EF4-FFF2-40B4-BE49-F238E27FC236}">
                      <a16:creationId xmlns:a16="http://schemas.microsoft.com/office/drawing/2014/main" id="{7CA57378-F00D-4D08-8832-82CB1D2A6D12}"/>
                    </a:ext>
                  </a:extLst>
                </p:cNvPr>
                <p:cNvGrpSpPr/>
                <p:nvPr/>
              </p:nvGrpSpPr>
              <p:grpSpPr>
                <a:xfrm>
                  <a:off x="5589520" y="4423055"/>
                  <a:ext cx="1457951" cy="300219"/>
                  <a:chOff x="3466217" y="4406676"/>
                  <a:chExt cx="1457951" cy="300219"/>
                </a:xfrm>
              </p:grpSpPr>
              <p:sp>
                <p:nvSpPr>
                  <p:cNvPr id="113" name="Rectangle 112">
                    <a:extLst>
                      <a:ext uri="{FF2B5EF4-FFF2-40B4-BE49-F238E27FC236}">
                        <a16:creationId xmlns:a16="http://schemas.microsoft.com/office/drawing/2014/main" id="{237D1578-C9F6-421D-8D35-7CFA049EB179}"/>
                      </a:ext>
                    </a:extLst>
                  </p:cNvPr>
                  <p:cNvSpPr/>
                  <p:nvPr/>
                </p:nvSpPr>
                <p:spPr>
                  <a:xfrm>
                    <a:off x="3466217" y="4423055"/>
                    <a:ext cx="1457951" cy="283840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4800"/>
                  </a:p>
                </p:txBody>
              </p:sp>
              <p:sp>
                <p:nvSpPr>
                  <p:cNvPr id="114" name="TextBox 113">
                    <a:extLst>
                      <a:ext uri="{FF2B5EF4-FFF2-40B4-BE49-F238E27FC236}">
                        <a16:creationId xmlns:a16="http://schemas.microsoft.com/office/drawing/2014/main" id="{E3996344-315C-4502-A90A-412235F4B143}"/>
                      </a:ext>
                    </a:extLst>
                  </p:cNvPr>
                  <p:cNvSpPr txBox="1"/>
                  <p:nvPr/>
                </p:nvSpPr>
                <p:spPr>
                  <a:xfrm>
                    <a:off x="4071808" y="4406676"/>
                    <a:ext cx="444989" cy="21376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3200" dirty="0"/>
                      <a:t>a</a:t>
                    </a:r>
                    <a:r>
                      <a:rPr lang="en-US" sz="3200" baseline="-25000" dirty="0"/>
                      <a:t>1</a:t>
                    </a:r>
                    <a:endParaRPr lang="en-US" sz="3200" dirty="0"/>
                  </a:p>
                </p:txBody>
              </p:sp>
            </p:grpSp>
            <p:grpSp>
              <p:nvGrpSpPr>
                <p:cNvPr id="89" name="Group 88">
                  <a:extLst>
                    <a:ext uri="{FF2B5EF4-FFF2-40B4-BE49-F238E27FC236}">
                      <a16:creationId xmlns:a16="http://schemas.microsoft.com/office/drawing/2014/main" id="{4840E17F-B7F7-427A-98F7-E11B0E77A9B7}"/>
                    </a:ext>
                  </a:extLst>
                </p:cNvPr>
                <p:cNvGrpSpPr/>
                <p:nvPr/>
              </p:nvGrpSpPr>
              <p:grpSpPr>
                <a:xfrm>
                  <a:off x="7712823" y="4428464"/>
                  <a:ext cx="1457951" cy="300219"/>
                  <a:chOff x="3466217" y="4406676"/>
                  <a:chExt cx="1457951" cy="300219"/>
                </a:xfrm>
              </p:grpSpPr>
              <p:sp>
                <p:nvSpPr>
                  <p:cNvPr id="111" name="Rectangle 110">
                    <a:extLst>
                      <a:ext uri="{FF2B5EF4-FFF2-40B4-BE49-F238E27FC236}">
                        <a16:creationId xmlns:a16="http://schemas.microsoft.com/office/drawing/2014/main" id="{6FCB5B27-4054-4940-865D-C9A365BBEF8D}"/>
                      </a:ext>
                    </a:extLst>
                  </p:cNvPr>
                  <p:cNvSpPr/>
                  <p:nvPr/>
                </p:nvSpPr>
                <p:spPr>
                  <a:xfrm>
                    <a:off x="3466217" y="4423055"/>
                    <a:ext cx="1457951" cy="283840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4800"/>
                  </a:p>
                </p:txBody>
              </p:sp>
              <p:sp>
                <p:nvSpPr>
                  <p:cNvPr id="112" name="TextBox 111">
                    <a:extLst>
                      <a:ext uri="{FF2B5EF4-FFF2-40B4-BE49-F238E27FC236}">
                        <a16:creationId xmlns:a16="http://schemas.microsoft.com/office/drawing/2014/main" id="{4E6715DE-472C-406A-9A08-37A9E4A19E72}"/>
                      </a:ext>
                    </a:extLst>
                  </p:cNvPr>
                  <p:cNvSpPr txBox="1"/>
                  <p:nvPr/>
                </p:nvSpPr>
                <p:spPr>
                  <a:xfrm>
                    <a:off x="4071808" y="4406676"/>
                    <a:ext cx="444989" cy="21376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3200" dirty="0"/>
                      <a:t>a</a:t>
                    </a:r>
                    <a:r>
                      <a:rPr lang="en-US" sz="3200" baseline="-25000" dirty="0"/>
                      <a:t>2</a:t>
                    </a:r>
                    <a:endParaRPr lang="en-US" sz="3200" dirty="0"/>
                  </a:p>
                </p:txBody>
              </p:sp>
            </p:grpSp>
            <p:grpSp>
              <p:nvGrpSpPr>
                <p:cNvPr id="90" name="Group 89">
                  <a:extLst>
                    <a:ext uri="{FF2B5EF4-FFF2-40B4-BE49-F238E27FC236}">
                      <a16:creationId xmlns:a16="http://schemas.microsoft.com/office/drawing/2014/main" id="{4BBD4E52-A683-403E-9BBD-8731D91B9211}"/>
                    </a:ext>
                  </a:extLst>
                </p:cNvPr>
                <p:cNvGrpSpPr/>
                <p:nvPr/>
              </p:nvGrpSpPr>
              <p:grpSpPr>
                <a:xfrm>
                  <a:off x="2810459" y="6110703"/>
                  <a:ext cx="1128140" cy="283840"/>
                  <a:chOff x="3466217" y="4423055"/>
                  <a:chExt cx="1457951" cy="283840"/>
                </a:xfrm>
              </p:grpSpPr>
              <p:sp>
                <p:nvSpPr>
                  <p:cNvPr id="109" name="Rectangle 108">
                    <a:extLst>
                      <a:ext uri="{FF2B5EF4-FFF2-40B4-BE49-F238E27FC236}">
                        <a16:creationId xmlns:a16="http://schemas.microsoft.com/office/drawing/2014/main" id="{BCF15A6C-BEAB-4C7D-988C-EB90F2CEC611}"/>
                      </a:ext>
                    </a:extLst>
                  </p:cNvPr>
                  <p:cNvSpPr/>
                  <p:nvPr/>
                </p:nvSpPr>
                <p:spPr>
                  <a:xfrm>
                    <a:off x="3466217" y="4423055"/>
                    <a:ext cx="1457951" cy="283840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4800"/>
                  </a:p>
                </p:txBody>
              </p:sp>
              <p:sp>
                <p:nvSpPr>
                  <p:cNvPr id="110" name="TextBox 109">
                    <a:extLst>
                      <a:ext uri="{FF2B5EF4-FFF2-40B4-BE49-F238E27FC236}">
                        <a16:creationId xmlns:a16="http://schemas.microsoft.com/office/drawing/2014/main" id="{084695E3-88B9-4210-8CC0-64DB2CF352DE}"/>
                      </a:ext>
                    </a:extLst>
                  </p:cNvPr>
                  <p:cNvSpPr txBox="1"/>
                  <p:nvPr/>
                </p:nvSpPr>
                <p:spPr>
                  <a:xfrm>
                    <a:off x="3478900" y="4438811"/>
                    <a:ext cx="1445268" cy="21375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200" dirty="0"/>
                      <a:t>No action</a:t>
                    </a:r>
                  </a:p>
                </p:txBody>
              </p:sp>
            </p:grpSp>
            <p:grpSp>
              <p:nvGrpSpPr>
                <p:cNvPr id="91" name="Group 90">
                  <a:extLst>
                    <a:ext uri="{FF2B5EF4-FFF2-40B4-BE49-F238E27FC236}">
                      <a16:creationId xmlns:a16="http://schemas.microsoft.com/office/drawing/2014/main" id="{B08C06C7-9076-412A-8C1C-A72723488D2A}"/>
                    </a:ext>
                  </a:extLst>
                </p:cNvPr>
                <p:cNvGrpSpPr/>
                <p:nvPr/>
              </p:nvGrpSpPr>
              <p:grpSpPr>
                <a:xfrm>
                  <a:off x="3951620" y="6110703"/>
                  <a:ext cx="2042311" cy="283840"/>
                  <a:chOff x="3466217" y="4423055"/>
                  <a:chExt cx="1457951" cy="283840"/>
                </a:xfrm>
              </p:grpSpPr>
              <p:sp>
                <p:nvSpPr>
                  <p:cNvPr id="107" name="Rectangle 106">
                    <a:extLst>
                      <a:ext uri="{FF2B5EF4-FFF2-40B4-BE49-F238E27FC236}">
                        <a16:creationId xmlns:a16="http://schemas.microsoft.com/office/drawing/2014/main" id="{2B5F596E-DBC3-4214-8684-4614BB262319}"/>
                      </a:ext>
                    </a:extLst>
                  </p:cNvPr>
                  <p:cNvSpPr/>
                  <p:nvPr/>
                </p:nvSpPr>
                <p:spPr>
                  <a:xfrm>
                    <a:off x="3466217" y="4423055"/>
                    <a:ext cx="1457951" cy="283840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4800"/>
                  </a:p>
                </p:txBody>
              </p:sp>
              <p:sp>
                <p:nvSpPr>
                  <p:cNvPr id="108" name="TextBox 107">
                    <a:extLst>
                      <a:ext uri="{FF2B5EF4-FFF2-40B4-BE49-F238E27FC236}">
                        <a16:creationId xmlns:a16="http://schemas.microsoft.com/office/drawing/2014/main" id="{4E92BA06-E8DA-4BBF-A4FE-7E33E6CDBB0D}"/>
                      </a:ext>
                    </a:extLst>
                  </p:cNvPr>
                  <p:cNvSpPr txBox="1"/>
                  <p:nvPr/>
                </p:nvSpPr>
                <p:spPr>
                  <a:xfrm>
                    <a:off x="3478900" y="4438811"/>
                    <a:ext cx="1445268" cy="21375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200" dirty="0"/>
                      <a:t>a</a:t>
                    </a:r>
                    <a:r>
                      <a:rPr lang="en-US" sz="3200" baseline="-25000" dirty="0"/>
                      <a:t>0</a:t>
                    </a:r>
                    <a:endParaRPr lang="en-US" sz="3200" dirty="0"/>
                  </a:p>
                </p:txBody>
              </p:sp>
            </p:grpSp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8D42521F-A8CC-4334-BF55-18BB7387564B}"/>
                    </a:ext>
                  </a:extLst>
                </p:cNvPr>
                <p:cNvSpPr txBox="1"/>
                <p:nvPr/>
              </p:nvSpPr>
              <p:spPr>
                <a:xfrm>
                  <a:off x="4085418" y="4438811"/>
                  <a:ext cx="444989" cy="2137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dirty="0"/>
                    <a:t>a</a:t>
                  </a:r>
                  <a:r>
                    <a:rPr lang="en-US" sz="3200" baseline="-25000" dirty="0"/>
                    <a:t>0</a:t>
                  </a:r>
                  <a:endParaRPr lang="en-US" sz="3200" dirty="0"/>
                </a:p>
              </p:txBody>
            </p:sp>
            <p:grpSp>
              <p:nvGrpSpPr>
                <p:cNvPr id="93" name="Group 92">
                  <a:extLst>
                    <a:ext uri="{FF2B5EF4-FFF2-40B4-BE49-F238E27FC236}">
                      <a16:creationId xmlns:a16="http://schemas.microsoft.com/office/drawing/2014/main" id="{40E6A413-9D4C-40D3-AB36-B8A64767586E}"/>
                    </a:ext>
                  </a:extLst>
                </p:cNvPr>
                <p:cNvGrpSpPr/>
                <p:nvPr/>
              </p:nvGrpSpPr>
              <p:grpSpPr>
                <a:xfrm>
                  <a:off x="6005183" y="6110703"/>
                  <a:ext cx="2042311" cy="283840"/>
                  <a:chOff x="3466217" y="4423055"/>
                  <a:chExt cx="1457951" cy="283840"/>
                </a:xfrm>
              </p:grpSpPr>
              <p:sp>
                <p:nvSpPr>
                  <p:cNvPr id="105" name="Rectangle 104">
                    <a:extLst>
                      <a:ext uri="{FF2B5EF4-FFF2-40B4-BE49-F238E27FC236}">
                        <a16:creationId xmlns:a16="http://schemas.microsoft.com/office/drawing/2014/main" id="{55CD2B69-FBDC-4674-A394-D914212BA48E}"/>
                      </a:ext>
                    </a:extLst>
                  </p:cNvPr>
                  <p:cNvSpPr/>
                  <p:nvPr/>
                </p:nvSpPr>
                <p:spPr>
                  <a:xfrm>
                    <a:off x="3466217" y="4423055"/>
                    <a:ext cx="1457951" cy="283840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4800"/>
                  </a:p>
                </p:txBody>
              </p:sp>
              <p:sp>
                <p:nvSpPr>
                  <p:cNvPr id="106" name="TextBox 105">
                    <a:extLst>
                      <a:ext uri="{FF2B5EF4-FFF2-40B4-BE49-F238E27FC236}">
                        <a16:creationId xmlns:a16="http://schemas.microsoft.com/office/drawing/2014/main" id="{D272D671-8DA9-4944-8687-A5C55A968D4C}"/>
                      </a:ext>
                    </a:extLst>
                  </p:cNvPr>
                  <p:cNvSpPr txBox="1"/>
                  <p:nvPr/>
                </p:nvSpPr>
                <p:spPr>
                  <a:xfrm>
                    <a:off x="3478900" y="4438811"/>
                    <a:ext cx="1445268" cy="21375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200" dirty="0"/>
                      <a:t>a</a:t>
                    </a:r>
                    <a:r>
                      <a:rPr lang="en-US" sz="3200" baseline="-25000" dirty="0"/>
                      <a:t>1</a:t>
                    </a:r>
                    <a:endParaRPr lang="en-US" sz="3200" dirty="0"/>
                  </a:p>
                </p:txBody>
              </p:sp>
            </p:grpSp>
            <p:grpSp>
              <p:nvGrpSpPr>
                <p:cNvPr id="94" name="Group 93">
                  <a:extLst>
                    <a:ext uri="{FF2B5EF4-FFF2-40B4-BE49-F238E27FC236}">
                      <a16:creationId xmlns:a16="http://schemas.microsoft.com/office/drawing/2014/main" id="{B468B7CC-A8BC-41C8-864E-4CFE5147B5FB}"/>
                    </a:ext>
                  </a:extLst>
                </p:cNvPr>
                <p:cNvGrpSpPr/>
                <p:nvPr/>
              </p:nvGrpSpPr>
              <p:grpSpPr>
                <a:xfrm>
                  <a:off x="8058747" y="6110703"/>
                  <a:ext cx="1110864" cy="283840"/>
                  <a:chOff x="3466217" y="4423055"/>
                  <a:chExt cx="1457951" cy="283840"/>
                </a:xfrm>
              </p:grpSpPr>
              <p:sp>
                <p:nvSpPr>
                  <p:cNvPr id="103" name="Rectangle 102">
                    <a:extLst>
                      <a:ext uri="{FF2B5EF4-FFF2-40B4-BE49-F238E27FC236}">
                        <a16:creationId xmlns:a16="http://schemas.microsoft.com/office/drawing/2014/main" id="{0FB3F2F9-9659-481B-9039-727AAB9BB3F8}"/>
                      </a:ext>
                    </a:extLst>
                  </p:cNvPr>
                  <p:cNvSpPr/>
                  <p:nvPr/>
                </p:nvSpPr>
                <p:spPr>
                  <a:xfrm>
                    <a:off x="3466217" y="4423055"/>
                    <a:ext cx="1457951" cy="283840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4800"/>
                  </a:p>
                </p:txBody>
              </p:sp>
              <p:sp>
                <p:nvSpPr>
                  <p:cNvPr id="104" name="TextBox 103">
                    <a:extLst>
                      <a:ext uri="{FF2B5EF4-FFF2-40B4-BE49-F238E27FC236}">
                        <a16:creationId xmlns:a16="http://schemas.microsoft.com/office/drawing/2014/main" id="{CB36276A-9871-45E7-AB6A-31D103C05808}"/>
                      </a:ext>
                    </a:extLst>
                  </p:cNvPr>
                  <p:cNvSpPr txBox="1"/>
                  <p:nvPr/>
                </p:nvSpPr>
                <p:spPr>
                  <a:xfrm>
                    <a:off x="3478900" y="4438811"/>
                    <a:ext cx="1445268" cy="21375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3200" dirty="0"/>
                      <a:t>a</a:t>
                    </a:r>
                    <a:r>
                      <a:rPr lang="en-US" sz="3200" baseline="-25000" dirty="0"/>
                      <a:t>2</a:t>
                    </a:r>
                    <a:endParaRPr lang="en-US" sz="3200" dirty="0"/>
                  </a:p>
                </p:txBody>
              </p:sp>
            </p:grpSp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9A51574A-3A64-4003-9D87-F6B998674FE7}"/>
                    </a:ext>
                  </a:extLst>
                </p:cNvPr>
                <p:cNvSpPr/>
                <p:nvPr/>
              </p:nvSpPr>
              <p:spPr>
                <a:xfrm>
                  <a:off x="9099751" y="3058297"/>
                  <a:ext cx="785654" cy="360199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800" dirty="0"/>
                </a:p>
              </p:txBody>
            </p:sp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417BB683-3D11-4769-86DB-01387CD1900E}"/>
                    </a:ext>
                  </a:extLst>
                </p:cNvPr>
                <p:cNvSpPr txBox="1"/>
                <p:nvPr/>
              </p:nvSpPr>
              <p:spPr>
                <a:xfrm>
                  <a:off x="3101615" y="5350789"/>
                  <a:ext cx="444989" cy="2137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dirty="0"/>
                    <a:t>s</a:t>
                  </a:r>
                  <a:r>
                    <a:rPr lang="en-US" sz="3200" baseline="-25000" dirty="0"/>
                    <a:t>0</a:t>
                  </a:r>
                  <a:endParaRPr lang="en-US" sz="3200" dirty="0"/>
                </a:p>
              </p:txBody>
            </p:sp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0118B541-8CFB-4DA4-A8E1-3CA1036DCAED}"/>
                    </a:ext>
                  </a:extLst>
                </p:cNvPr>
                <p:cNvSpPr txBox="1"/>
                <p:nvPr/>
              </p:nvSpPr>
              <p:spPr>
                <a:xfrm>
                  <a:off x="3419577" y="5300113"/>
                  <a:ext cx="444989" cy="2137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dirty="0"/>
                    <a:t>a</a:t>
                  </a:r>
                  <a:r>
                    <a:rPr lang="en-US" sz="3200" baseline="-25000" dirty="0"/>
                    <a:t>0</a:t>
                  </a:r>
                  <a:endParaRPr lang="en-US" sz="3200" dirty="0"/>
                </a:p>
              </p:txBody>
            </p:sp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963904DA-A9FA-4496-9F33-62409BFE4981}"/>
                    </a:ext>
                  </a:extLst>
                </p:cNvPr>
                <p:cNvSpPr txBox="1"/>
                <p:nvPr/>
              </p:nvSpPr>
              <p:spPr>
                <a:xfrm>
                  <a:off x="4164716" y="5378290"/>
                  <a:ext cx="444989" cy="2137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dirty="0"/>
                    <a:t>s</a:t>
                  </a:r>
                  <a:r>
                    <a:rPr lang="en-US" sz="3200" baseline="-25000" dirty="0"/>
                    <a:t>1</a:t>
                  </a:r>
                  <a:endParaRPr lang="en-US" sz="3200" dirty="0"/>
                </a:p>
              </p:txBody>
            </p:sp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7A7E56D9-8E1D-4AA3-B369-87AA9A262AD3}"/>
                    </a:ext>
                  </a:extLst>
                </p:cNvPr>
                <p:cNvSpPr txBox="1"/>
                <p:nvPr/>
              </p:nvSpPr>
              <p:spPr>
                <a:xfrm>
                  <a:off x="4992113" y="5298544"/>
                  <a:ext cx="444989" cy="2137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dirty="0"/>
                    <a:t>a</a:t>
                  </a:r>
                  <a:r>
                    <a:rPr lang="en-US" sz="3200" baseline="-25000" dirty="0"/>
                    <a:t>1</a:t>
                  </a:r>
                  <a:endParaRPr lang="en-US" sz="3200" dirty="0"/>
                </a:p>
              </p:txBody>
            </p:sp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32F07120-5338-42BB-A38F-1C6049CDB38E}"/>
                    </a:ext>
                  </a:extLst>
                </p:cNvPr>
                <p:cNvSpPr txBox="1"/>
                <p:nvPr/>
              </p:nvSpPr>
              <p:spPr>
                <a:xfrm>
                  <a:off x="6208358" y="5396566"/>
                  <a:ext cx="444989" cy="2137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dirty="0"/>
                    <a:t>s</a:t>
                  </a:r>
                  <a:r>
                    <a:rPr lang="en-US" sz="3200" baseline="-25000" dirty="0"/>
                    <a:t>2</a:t>
                  </a:r>
                  <a:endParaRPr lang="en-US" sz="3200" dirty="0"/>
                </a:p>
              </p:txBody>
            </p:sp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5E44ED46-A551-4D2D-9FFF-E3FC7D64DBE8}"/>
                    </a:ext>
                  </a:extLst>
                </p:cNvPr>
                <p:cNvSpPr txBox="1"/>
                <p:nvPr/>
              </p:nvSpPr>
              <p:spPr>
                <a:xfrm>
                  <a:off x="7238534" y="5254771"/>
                  <a:ext cx="444989" cy="2137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dirty="0"/>
                    <a:t>a</a:t>
                  </a:r>
                  <a:r>
                    <a:rPr lang="en-US" sz="3200" baseline="-25000" dirty="0"/>
                    <a:t>2</a:t>
                  </a:r>
                  <a:endParaRPr lang="en-US" sz="3200" dirty="0"/>
                </a:p>
              </p:txBody>
            </p:sp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F2CF2C53-585B-4038-9CAE-55981CACAD24}"/>
                    </a:ext>
                  </a:extLst>
                </p:cNvPr>
                <p:cNvSpPr txBox="1"/>
                <p:nvPr/>
              </p:nvSpPr>
              <p:spPr>
                <a:xfrm>
                  <a:off x="8427388" y="5438524"/>
                  <a:ext cx="444989" cy="2137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dirty="0"/>
                    <a:t>s</a:t>
                  </a:r>
                  <a:r>
                    <a:rPr lang="en-US" sz="3200" baseline="-25000" dirty="0"/>
                    <a:t>3</a:t>
                  </a:r>
                  <a:endParaRPr lang="en-US" sz="3200" dirty="0"/>
                </a:p>
              </p:txBody>
            </p:sp>
          </p:grp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5CDD0A4E-F938-408F-9402-4E4BBC22C33A}"/>
                  </a:ext>
                </a:extLst>
              </p:cNvPr>
              <p:cNvGrpSpPr/>
              <p:nvPr/>
            </p:nvGrpSpPr>
            <p:grpSpPr>
              <a:xfrm>
                <a:off x="6683808" y="1382413"/>
                <a:ext cx="2541807" cy="578495"/>
                <a:chOff x="7034711" y="1302058"/>
                <a:chExt cx="2541807" cy="578495"/>
              </a:xfrm>
            </p:grpSpPr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63719BC1-1145-47EF-B954-36C0BA8AA4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34712" y="1447931"/>
                  <a:ext cx="237271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0CABE29B-7953-4D86-8BA0-FB5334D497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34711" y="1793921"/>
                  <a:ext cx="237271" cy="0"/>
                </a:xfrm>
                <a:prstGeom prst="line">
                  <a:avLst/>
                </a:prstGeom>
                <a:ln w="381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21363E1D-2219-4A40-A269-0E392E7C2590}"/>
                    </a:ext>
                  </a:extLst>
                </p:cNvPr>
                <p:cNvSpPr txBox="1"/>
                <p:nvPr/>
              </p:nvSpPr>
              <p:spPr>
                <a:xfrm>
                  <a:off x="7316833" y="1302058"/>
                  <a:ext cx="2259685" cy="2362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600" dirty="0"/>
                    <a:t>Environment paused</a:t>
                  </a:r>
                </a:p>
              </p:txBody>
            </p: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DA348BCD-7F2F-41B5-901C-DFAA785260CA}"/>
                    </a:ext>
                  </a:extLst>
                </p:cNvPr>
                <p:cNvSpPr txBox="1"/>
                <p:nvPr/>
              </p:nvSpPr>
              <p:spPr>
                <a:xfrm>
                  <a:off x="7316833" y="1644292"/>
                  <a:ext cx="2259685" cy="2362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600" dirty="0"/>
                    <a:t>Environment simulating</a:t>
                  </a:r>
                </a:p>
              </p:txBody>
            </p:sp>
          </p:grp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96E6B2DF-CB47-4748-AB95-47D8B09A63E0}"/>
                  </a:ext>
                </a:extLst>
              </p:cNvPr>
              <p:cNvSpPr/>
              <p:nvPr/>
            </p:nvSpPr>
            <p:spPr>
              <a:xfrm>
                <a:off x="4783362" y="3431648"/>
                <a:ext cx="653679" cy="283840"/>
              </a:xfrm>
              <a:prstGeom prst="rect">
                <a:avLst/>
              </a:prstGeom>
              <a:solidFill>
                <a:srgbClr val="FFE1E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7C0A4BA0-3EAC-40D5-8162-8785BAF01CA0}"/>
                  </a:ext>
                </a:extLst>
              </p:cNvPr>
              <p:cNvSpPr/>
              <p:nvPr/>
            </p:nvSpPr>
            <p:spPr>
              <a:xfrm>
                <a:off x="6900486" y="3429696"/>
                <a:ext cx="653679" cy="283840"/>
              </a:xfrm>
              <a:prstGeom prst="rect">
                <a:avLst/>
              </a:prstGeom>
              <a:solidFill>
                <a:srgbClr val="FFE1E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26D21B27-34EA-4399-99D1-19DAD2F3715E}"/>
                  </a:ext>
                </a:extLst>
              </p:cNvPr>
              <p:cNvSpPr/>
              <p:nvPr/>
            </p:nvSpPr>
            <p:spPr>
              <a:xfrm>
                <a:off x="2666443" y="3427819"/>
                <a:ext cx="653679" cy="283840"/>
              </a:xfrm>
              <a:prstGeom prst="rect">
                <a:avLst/>
              </a:prstGeom>
              <a:solidFill>
                <a:srgbClr val="FFE1E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A5D8FD4-F7F7-41A1-B624-6C9789BD15A3}"/>
                  </a:ext>
                </a:extLst>
              </p:cNvPr>
              <p:cNvSpPr txBox="1"/>
              <p:nvPr/>
            </p:nvSpPr>
            <p:spPr>
              <a:xfrm>
                <a:off x="2844293" y="3414349"/>
                <a:ext cx="444989" cy="2137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s</a:t>
                </a:r>
                <a:r>
                  <a:rPr lang="en-US" sz="3200" baseline="-25000" dirty="0"/>
                  <a:t>0</a:t>
                </a:r>
                <a:endParaRPr lang="en-US" sz="3200" dirty="0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DB3B978-C84C-4EF8-82A5-06D0E813C5DF}"/>
                  </a:ext>
                </a:extLst>
              </p:cNvPr>
              <p:cNvSpPr txBox="1"/>
              <p:nvPr/>
            </p:nvSpPr>
            <p:spPr>
              <a:xfrm>
                <a:off x="4988769" y="3408717"/>
                <a:ext cx="444989" cy="2137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s</a:t>
                </a:r>
                <a:r>
                  <a:rPr lang="en-US" sz="3200" baseline="-25000" dirty="0"/>
                  <a:t>1</a:t>
                </a:r>
                <a:endParaRPr lang="en-US" sz="3200" dirty="0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6B9C5CB-00B8-4FDC-8EE1-8A93588D4533}"/>
                  </a:ext>
                </a:extLst>
              </p:cNvPr>
              <p:cNvSpPr txBox="1"/>
              <p:nvPr/>
            </p:nvSpPr>
            <p:spPr>
              <a:xfrm>
                <a:off x="7112234" y="3398742"/>
                <a:ext cx="444989" cy="2137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s</a:t>
                </a:r>
                <a:r>
                  <a:rPr lang="en-US" sz="3200" baseline="-25000" dirty="0"/>
                  <a:t>2</a:t>
                </a:r>
                <a:endParaRPr lang="en-US" sz="3200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AA5A8E1-586F-4041-B49D-ACED2BA7A4EF}"/>
                  </a:ext>
                </a:extLst>
              </p:cNvPr>
              <p:cNvSpPr txBox="1"/>
              <p:nvPr/>
            </p:nvSpPr>
            <p:spPr>
              <a:xfrm>
                <a:off x="3664778" y="5334769"/>
                <a:ext cx="444989" cy="2137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s</a:t>
                </a:r>
                <a:r>
                  <a:rPr lang="en-US" sz="3200" baseline="-25000" dirty="0"/>
                  <a:t>1</a:t>
                </a:r>
                <a:endParaRPr lang="en-US" sz="3200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8D979AC-85FE-4D7F-A718-4AC12A3D031C}"/>
                  </a:ext>
                </a:extLst>
              </p:cNvPr>
              <p:cNvSpPr txBox="1"/>
              <p:nvPr/>
            </p:nvSpPr>
            <p:spPr>
              <a:xfrm>
                <a:off x="5720110" y="5334769"/>
                <a:ext cx="444989" cy="2137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s</a:t>
                </a:r>
                <a:r>
                  <a:rPr lang="en-US" sz="3200" baseline="-25000" dirty="0"/>
                  <a:t>2</a:t>
                </a:r>
                <a:endParaRPr lang="en-US" sz="3200" dirty="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D4A4484-6AA0-453A-B2ED-3C9EC9B6870F}"/>
                  </a:ext>
                </a:extLst>
              </p:cNvPr>
              <p:cNvSpPr txBox="1"/>
              <p:nvPr/>
            </p:nvSpPr>
            <p:spPr>
              <a:xfrm>
                <a:off x="7770938" y="5366082"/>
                <a:ext cx="444989" cy="2137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s</a:t>
                </a:r>
                <a:r>
                  <a:rPr lang="en-US" sz="3200" baseline="-25000" dirty="0"/>
                  <a:t>3</a:t>
                </a:r>
                <a:endParaRPr lang="en-US" sz="3200" dirty="0"/>
              </a:p>
            </p:txBody>
          </p:sp>
        </p:grpSp>
        <p:pic>
          <p:nvPicPr>
            <p:cNvPr id="118" name="Picture 117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A4471491-4921-498D-A421-984A3B5E45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16540"/>
            <a:stretch/>
          </p:blipFill>
          <p:spPr>
            <a:xfrm>
              <a:off x="13571912" y="15459674"/>
              <a:ext cx="1200154" cy="1001656"/>
            </a:xfrm>
            <a:prstGeom prst="rect">
              <a:avLst/>
            </a:prstGeom>
          </p:spPr>
        </p:pic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16BEB721-76EE-4AF5-8EBA-96520F7CD3BD}"/>
                </a:ext>
              </a:extLst>
            </p:cNvPr>
            <p:cNvSpPr txBox="1"/>
            <p:nvPr/>
          </p:nvSpPr>
          <p:spPr>
            <a:xfrm>
              <a:off x="14625942" y="15595194"/>
              <a:ext cx="5191748" cy="542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Environment simulation</a:t>
              </a:r>
            </a:p>
          </p:txBody>
        </p:sp>
        <p:pic>
          <p:nvPicPr>
            <p:cNvPr id="120" name="Picture 119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23A57DF7-8A6A-48C5-ADA7-F009A6CCE6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3889"/>
            <a:stretch/>
          </p:blipFill>
          <p:spPr>
            <a:xfrm>
              <a:off x="13660796" y="16479958"/>
              <a:ext cx="1022386" cy="880388"/>
            </a:xfrm>
            <a:prstGeom prst="rect">
              <a:avLst/>
            </a:prstGeom>
          </p:spPr>
        </p:pic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2D563601-1852-40A8-9119-7E24CABB9C94}"/>
                </a:ext>
              </a:extLst>
            </p:cNvPr>
            <p:cNvSpPr txBox="1"/>
            <p:nvPr/>
          </p:nvSpPr>
          <p:spPr>
            <a:xfrm>
              <a:off x="14613633" y="16619896"/>
              <a:ext cx="5191748" cy="542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Agent Processing</a:t>
              </a:r>
            </a:p>
          </p:txBody>
        </p:sp>
      </p:grpSp>
      <p:grpSp>
        <p:nvGrpSpPr>
          <p:cNvPr id="356" name="Group 355">
            <a:extLst>
              <a:ext uri="{FF2B5EF4-FFF2-40B4-BE49-F238E27FC236}">
                <a16:creationId xmlns:a16="http://schemas.microsoft.com/office/drawing/2014/main" id="{360D97FE-1982-43C7-92C1-2038E1762C63}"/>
              </a:ext>
            </a:extLst>
          </p:cNvPr>
          <p:cNvGrpSpPr/>
          <p:nvPr/>
        </p:nvGrpSpPr>
        <p:grpSpPr>
          <a:xfrm>
            <a:off x="12028763" y="13897923"/>
            <a:ext cx="10553424" cy="7493970"/>
            <a:chOff x="11355013" y="16896053"/>
            <a:chExt cx="14485295" cy="10290310"/>
          </a:xfrm>
        </p:grpSpPr>
        <p:sp>
          <p:nvSpPr>
            <p:cNvPr id="345" name="TextBox 344">
              <a:extLst>
                <a:ext uri="{FF2B5EF4-FFF2-40B4-BE49-F238E27FC236}">
                  <a16:creationId xmlns:a16="http://schemas.microsoft.com/office/drawing/2014/main" id="{40EFC380-9858-4B22-95AE-D4D18BF1D3A0}"/>
                </a:ext>
              </a:extLst>
            </p:cNvPr>
            <p:cNvSpPr txBox="1"/>
            <p:nvPr/>
          </p:nvSpPr>
          <p:spPr>
            <a:xfrm>
              <a:off x="20648560" y="21464735"/>
              <a:ext cx="5191748" cy="8875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Slow response</a:t>
              </a:r>
            </a:p>
          </p:txBody>
        </p:sp>
        <p:grpSp>
          <p:nvGrpSpPr>
            <p:cNvPr id="355" name="Group 354">
              <a:extLst>
                <a:ext uri="{FF2B5EF4-FFF2-40B4-BE49-F238E27FC236}">
                  <a16:creationId xmlns:a16="http://schemas.microsoft.com/office/drawing/2014/main" id="{61D8A9F7-EC14-4D72-83F7-631AED8F55F1}"/>
                </a:ext>
              </a:extLst>
            </p:cNvPr>
            <p:cNvGrpSpPr/>
            <p:nvPr/>
          </p:nvGrpSpPr>
          <p:grpSpPr>
            <a:xfrm>
              <a:off x="11355013" y="16896053"/>
              <a:ext cx="10808391" cy="10290310"/>
              <a:chOff x="11355013" y="16896053"/>
              <a:chExt cx="10808391" cy="10290310"/>
            </a:xfrm>
          </p:grpSpPr>
          <p:grpSp>
            <p:nvGrpSpPr>
              <p:cNvPr id="346" name="Group 345">
                <a:extLst>
                  <a:ext uri="{FF2B5EF4-FFF2-40B4-BE49-F238E27FC236}">
                    <a16:creationId xmlns:a16="http://schemas.microsoft.com/office/drawing/2014/main" id="{3BB5C1FA-7195-4CC9-A872-B67CAD1A34DC}"/>
                  </a:ext>
                </a:extLst>
              </p:cNvPr>
              <p:cNvGrpSpPr/>
              <p:nvPr/>
            </p:nvGrpSpPr>
            <p:grpSpPr>
              <a:xfrm>
                <a:off x="12934227" y="16896053"/>
                <a:ext cx="9229177" cy="10290310"/>
                <a:chOff x="12286890" y="18285739"/>
                <a:chExt cx="9229177" cy="10290310"/>
              </a:xfrm>
            </p:grpSpPr>
            <p:sp>
              <p:nvSpPr>
                <p:cNvPr id="260" name="Oval 259">
                  <a:extLst>
                    <a:ext uri="{FF2B5EF4-FFF2-40B4-BE49-F238E27FC236}">
                      <a16:creationId xmlns:a16="http://schemas.microsoft.com/office/drawing/2014/main" id="{D597AABE-CA7E-4133-9CDE-4F2E1AB9C8A5}"/>
                    </a:ext>
                  </a:extLst>
                </p:cNvPr>
                <p:cNvSpPr/>
                <p:nvPr/>
              </p:nvSpPr>
              <p:spPr>
                <a:xfrm>
                  <a:off x="12942089" y="21974374"/>
                  <a:ext cx="722933" cy="780770"/>
                </a:xfrm>
                <a:prstGeom prst="ellipse">
                  <a:avLst/>
                </a:prstGeom>
                <a:solidFill>
                  <a:srgbClr val="FFBC44"/>
                </a:solidFill>
                <a:ln>
                  <a:solidFill>
                    <a:srgbClr val="FFBC4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1" name="Oval 260">
                  <a:extLst>
                    <a:ext uri="{FF2B5EF4-FFF2-40B4-BE49-F238E27FC236}">
                      <a16:creationId xmlns:a16="http://schemas.microsoft.com/office/drawing/2014/main" id="{ACC36BA3-3F91-4336-92AC-0A41BD1CF211}"/>
                    </a:ext>
                  </a:extLst>
                </p:cNvPr>
                <p:cNvSpPr/>
                <p:nvPr/>
              </p:nvSpPr>
              <p:spPr>
                <a:xfrm>
                  <a:off x="12942089" y="23135885"/>
                  <a:ext cx="722933" cy="780770"/>
                </a:xfrm>
                <a:prstGeom prst="ellipse">
                  <a:avLst/>
                </a:prstGeom>
                <a:solidFill>
                  <a:srgbClr val="FFBC44"/>
                </a:solidFill>
                <a:ln>
                  <a:solidFill>
                    <a:srgbClr val="FFBC4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2" name="Oval 261">
                  <a:extLst>
                    <a:ext uri="{FF2B5EF4-FFF2-40B4-BE49-F238E27FC236}">
                      <a16:creationId xmlns:a16="http://schemas.microsoft.com/office/drawing/2014/main" id="{A9F13183-B6E1-413E-8BEC-2B74F3ECFF1D}"/>
                    </a:ext>
                  </a:extLst>
                </p:cNvPr>
                <p:cNvSpPr/>
                <p:nvPr/>
              </p:nvSpPr>
              <p:spPr>
                <a:xfrm>
                  <a:off x="12942086" y="24297396"/>
                  <a:ext cx="722933" cy="780770"/>
                </a:xfrm>
                <a:prstGeom prst="ellipse">
                  <a:avLst/>
                </a:prstGeom>
                <a:solidFill>
                  <a:srgbClr val="FFBC44"/>
                </a:solidFill>
                <a:ln>
                  <a:solidFill>
                    <a:srgbClr val="FFBC4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3" name="Oval 262">
                  <a:extLst>
                    <a:ext uri="{FF2B5EF4-FFF2-40B4-BE49-F238E27FC236}">
                      <a16:creationId xmlns:a16="http://schemas.microsoft.com/office/drawing/2014/main" id="{83FE0980-CC7F-465C-8948-68574903953C}"/>
                    </a:ext>
                  </a:extLst>
                </p:cNvPr>
                <p:cNvSpPr/>
                <p:nvPr/>
              </p:nvSpPr>
              <p:spPr>
                <a:xfrm>
                  <a:off x="12942084" y="25458907"/>
                  <a:ext cx="722933" cy="780770"/>
                </a:xfrm>
                <a:prstGeom prst="ellipse">
                  <a:avLst/>
                </a:prstGeom>
                <a:solidFill>
                  <a:srgbClr val="FFBC44"/>
                </a:solidFill>
                <a:ln>
                  <a:solidFill>
                    <a:srgbClr val="FFBC4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4" name="Oval 263">
                  <a:extLst>
                    <a:ext uri="{FF2B5EF4-FFF2-40B4-BE49-F238E27FC236}">
                      <a16:creationId xmlns:a16="http://schemas.microsoft.com/office/drawing/2014/main" id="{CF132F00-CC5E-4C38-B6BC-EDFCA5AA6DA8}"/>
                    </a:ext>
                  </a:extLst>
                </p:cNvPr>
                <p:cNvSpPr/>
                <p:nvPr/>
              </p:nvSpPr>
              <p:spPr>
                <a:xfrm>
                  <a:off x="16041064" y="23733140"/>
                  <a:ext cx="722933" cy="780770"/>
                </a:xfrm>
                <a:prstGeom prst="ellipse">
                  <a:avLst/>
                </a:prstGeom>
                <a:solidFill>
                  <a:srgbClr val="199AAE"/>
                </a:solidFill>
                <a:ln>
                  <a:solidFill>
                    <a:srgbClr val="199AA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5" name="Oval 264">
                  <a:extLst>
                    <a:ext uri="{FF2B5EF4-FFF2-40B4-BE49-F238E27FC236}">
                      <a16:creationId xmlns:a16="http://schemas.microsoft.com/office/drawing/2014/main" id="{7E7F643F-BCE9-42BB-B7A6-04042E8F0598}"/>
                    </a:ext>
                  </a:extLst>
                </p:cNvPr>
                <p:cNvSpPr/>
                <p:nvPr/>
              </p:nvSpPr>
              <p:spPr>
                <a:xfrm>
                  <a:off x="16041064" y="24894651"/>
                  <a:ext cx="722933" cy="780770"/>
                </a:xfrm>
                <a:prstGeom prst="ellipse">
                  <a:avLst/>
                </a:prstGeom>
                <a:solidFill>
                  <a:srgbClr val="199AAE"/>
                </a:solidFill>
                <a:ln>
                  <a:solidFill>
                    <a:srgbClr val="199AA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6" name="Oval 265">
                  <a:extLst>
                    <a:ext uri="{FF2B5EF4-FFF2-40B4-BE49-F238E27FC236}">
                      <a16:creationId xmlns:a16="http://schemas.microsoft.com/office/drawing/2014/main" id="{E7F1DBEB-69C2-42CB-83D0-D60AEAEC4BF6}"/>
                    </a:ext>
                  </a:extLst>
                </p:cNvPr>
                <p:cNvSpPr/>
                <p:nvPr/>
              </p:nvSpPr>
              <p:spPr>
                <a:xfrm>
                  <a:off x="16041061" y="26056162"/>
                  <a:ext cx="722933" cy="780770"/>
                </a:xfrm>
                <a:prstGeom prst="ellipse">
                  <a:avLst/>
                </a:prstGeom>
                <a:solidFill>
                  <a:srgbClr val="199AAE"/>
                </a:solidFill>
                <a:ln>
                  <a:solidFill>
                    <a:srgbClr val="199AA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7" name="Oval 266">
                  <a:extLst>
                    <a:ext uri="{FF2B5EF4-FFF2-40B4-BE49-F238E27FC236}">
                      <a16:creationId xmlns:a16="http://schemas.microsoft.com/office/drawing/2014/main" id="{C932AD39-F9A4-49C9-811E-60401C66AD74}"/>
                    </a:ext>
                  </a:extLst>
                </p:cNvPr>
                <p:cNvSpPr/>
                <p:nvPr/>
              </p:nvSpPr>
              <p:spPr>
                <a:xfrm>
                  <a:off x="16041059" y="27795279"/>
                  <a:ext cx="722933" cy="780770"/>
                </a:xfrm>
                <a:prstGeom prst="ellipse">
                  <a:avLst/>
                </a:prstGeom>
                <a:solidFill>
                  <a:srgbClr val="199AAE"/>
                </a:solidFill>
                <a:ln>
                  <a:solidFill>
                    <a:srgbClr val="199AA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8" name="Oval 267">
                  <a:extLst>
                    <a:ext uri="{FF2B5EF4-FFF2-40B4-BE49-F238E27FC236}">
                      <a16:creationId xmlns:a16="http://schemas.microsoft.com/office/drawing/2014/main" id="{70F390D7-FFA8-4CC0-89DE-A82B45E48F30}"/>
                    </a:ext>
                  </a:extLst>
                </p:cNvPr>
                <p:cNvSpPr/>
                <p:nvPr/>
              </p:nvSpPr>
              <p:spPr>
                <a:xfrm>
                  <a:off x="15772681" y="20399453"/>
                  <a:ext cx="722933" cy="780770"/>
                </a:xfrm>
                <a:prstGeom prst="ellipse">
                  <a:avLst/>
                </a:prstGeom>
                <a:solidFill>
                  <a:srgbClr val="F76A6F"/>
                </a:solidFill>
                <a:ln>
                  <a:solidFill>
                    <a:srgbClr val="F76A6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9" name="Oval 268">
                  <a:extLst>
                    <a:ext uri="{FF2B5EF4-FFF2-40B4-BE49-F238E27FC236}">
                      <a16:creationId xmlns:a16="http://schemas.microsoft.com/office/drawing/2014/main" id="{7EA94881-62E0-4AFB-B9DD-EDF2F0A296CD}"/>
                    </a:ext>
                  </a:extLst>
                </p:cNvPr>
                <p:cNvSpPr/>
                <p:nvPr/>
              </p:nvSpPr>
              <p:spPr>
                <a:xfrm>
                  <a:off x="15823123" y="21382108"/>
                  <a:ext cx="722933" cy="780770"/>
                </a:xfrm>
                <a:prstGeom prst="ellipse">
                  <a:avLst/>
                </a:prstGeom>
                <a:solidFill>
                  <a:srgbClr val="F76A6F"/>
                </a:solidFill>
                <a:ln>
                  <a:solidFill>
                    <a:srgbClr val="F76A6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0" name="Oval 269">
                  <a:extLst>
                    <a:ext uri="{FF2B5EF4-FFF2-40B4-BE49-F238E27FC236}">
                      <a16:creationId xmlns:a16="http://schemas.microsoft.com/office/drawing/2014/main" id="{A248932D-70DE-44F3-AA52-341D770C5500}"/>
                    </a:ext>
                  </a:extLst>
                </p:cNvPr>
                <p:cNvSpPr/>
                <p:nvPr/>
              </p:nvSpPr>
              <p:spPr>
                <a:xfrm flipH="1">
                  <a:off x="16279628" y="27094778"/>
                  <a:ext cx="122896" cy="122896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1" name="Oval 270">
                  <a:extLst>
                    <a:ext uri="{FF2B5EF4-FFF2-40B4-BE49-F238E27FC236}">
                      <a16:creationId xmlns:a16="http://schemas.microsoft.com/office/drawing/2014/main" id="{8FFDC87B-4E82-4658-BE3F-6FE6C8E1CA37}"/>
                    </a:ext>
                  </a:extLst>
                </p:cNvPr>
                <p:cNvSpPr/>
                <p:nvPr/>
              </p:nvSpPr>
              <p:spPr>
                <a:xfrm flipH="1">
                  <a:off x="16304922" y="27445028"/>
                  <a:ext cx="122896" cy="122896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2" name="Oval 271">
                  <a:extLst>
                    <a:ext uri="{FF2B5EF4-FFF2-40B4-BE49-F238E27FC236}">
                      <a16:creationId xmlns:a16="http://schemas.microsoft.com/office/drawing/2014/main" id="{80675005-9CB3-40C5-9167-6917A858C63E}"/>
                    </a:ext>
                  </a:extLst>
                </p:cNvPr>
                <p:cNvSpPr/>
                <p:nvPr/>
              </p:nvSpPr>
              <p:spPr>
                <a:xfrm>
                  <a:off x="18417095" y="22297647"/>
                  <a:ext cx="722933" cy="780770"/>
                </a:xfrm>
                <a:prstGeom prst="ellipse">
                  <a:avLst/>
                </a:prstGeom>
                <a:solidFill>
                  <a:srgbClr val="199AAE"/>
                </a:solidFill>
                <a:ln>
                  <a:solidFill>
                    <a:srgbClr val="199AA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3" name="Oval 272">
                  <a:extLst>
                    <a:ext uri="{FF2B5EF4-FFF2-40B4-BE49-F238E27FC236}">
                      <a16:creationId xmlns:a16="http://schemas.microsoft.com/office/drawing/2014/main" id="{90451667-E296-4179-A79F-93335EE58F44}"/>
                    </a:ext>
                  </a:extLst>
                </p:cNvPr>
                <p:cNvSpPr/>
                <p:nvPr/>
              </p:nvSpPr>
              <p:spPr>
                <a:xfrm>
                  <a:off x="18417095" y="23459158"/>
                  <a:ext cx="722933" cy="780770"/>
                </a:xfrm>
                <a:prstGeom prst="ellipse">
                  <a:avLst/>
                </a:prstGeom>
                <a:solidFill>
                  <a:srgbClr val="199AAE"/>
                </a:solidFill>
                <a:ln>
                  <a:solidFill>
                    <a:srgbClr val="199AA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4" name="Oval 273">
                  <a:extLst>
                    <a:ext uri="{FF2B5EF4-FFF2-40B4-BE49-F238E27FC236}">
                      <a16:creationId xmlns:a16="http://schemas.microsoft.com/office/drawing/2014/main" id="{2AB7A852-412E-4354-BDE7-B3AC9D1B4D8C}"/>
                    </a:ext>
                  </a:extLst>
                </p:cNvPr>
                <p:cNvSpPr/>
                <p:nvPr/>
              </p:nvSpPr>
              <p:spPr>
                <a:xfrm>
                  <a:off x="18417092" y="24620669"/>
                  <a:ext cx="722933" cy="780770"/>
                </a:xfrm>
                <a:prstGeom prst="ellipse">
                  <a:avLst/>
                </a:prstGeom>
                <a:solidFill>
                  <a:srgbClr val="199AAE"/>
                </a:solidFill>
                <a:ln>
                  <a:solidFill>
                    <a:srgbClr val="199AA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5" name="Oval 274">
                  <a:extLst>
                    <a:ext uri="{FF2B5EF4-FFF2-40B4-BE49-F238E27FC236}">
                      <a16:creationId xmlns:a16="http://schemas.microsoft.com/office/drawing/2014/main" id="{98FDB5C1-5C17-43AB-9820-D4A4B4024EDD}"/>
                    </a:ext>
                  </a:extLst>
                </p:cNvPr>
                <p:cNvSpPr/>
                <p:nvPr/>
              </p:nvSpPr>
              <p:spPr>
                <a:xfrm>
                  <a:off x="18417089" y="26359786"/>
                  <a:ext cx="722933" cy="780770"/>
                </a:xfrm>
                <a:prstGeom prst="ellipse">
                  <a:avLst/>
                </a:prstGeom>
                <a:solidFill>
                  <a:srgbClr val="199AAE"/>
                </a:solidFill>
                <a:ln>
                  <a:solidFill>
                    <a:srgbClr val="199AA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6" name="Oval 275">
                  <a:extLst>
                    <a:ext uri="{FF2B5EF4-FFF2-40B4-BE49-F238E27FC236}">
                      <a16:creationId xmlns:a16="http://schemas.microsoft.com/office/drawing/2014/main" id="{E18C6002-E4DC-4356-99B9-2AB1802DE4A2}"/>
                    </a:ext>
                  </a:extLst>
                </p:cNvPr>
                <p:cNvSpPr/>
                <p:nvPr/>
              </p:nvSpPr>
              <p:spPr>
                <a:xfrm flipH="1">
                  <a:off x="18655659" y="25659285"/>
                  <a:ext cx="122896" cy="122896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7" name="Oval 276">
                  <a:extLst>
                    <a:ext uri="{FF2B5EF4-FFF2-40B4-BE49-F238E27FC236}">
                      <a16:creationId xmlns:a16="http://schemas.microsoft.com/office/drawing/2014/main" id="{457F2C8F-5A21-4F88-BB9E-6DA20CC1851C}"/>
                    </a:ext>
                  </a:extLst>
                </p:cNvPr>
                <p:cNvSpPr/>
                <p:nvPr/>
              </p:nvSpPr>
              <p:spPr>
                <a:xfrm flipH="1">
                  <a:off x="18680953" y="26009535"/>
                  <a:ext cx="122896" cy="122896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8" name="Oval 277">
                  <a:extLst>
                    <a:ext uri="{FF2B5EF4-FFF2-40B4-BE49-F238E27FC236}">
                      <a16:creationId xmlns:a16="http://schemas.microsoft.com/office/drawing/2014/main" id="{F34A6676-D3B4-4087-88FE-B4887C72BC64}"/>
                    </a:ext>
                  </a:extLst>
                </p:cNvPr>
                <p:cNvSpPr/>
                <p:nvPr/>
              </p:nvSpPr>
              <p:spPr>
                <a:xfrm>
                  <a:off x="20663015" y="23991356"/>
                  <a:ext cx="853052" cy="903292"/>
                </a:xfrm>
                <a:prstGeom prst="ellipse">
                  <a:avLst/>
                </a:prstGeom>
                <a:solidFill>
                  <a:srgbClr val="199AAE"/>
                </a:solidFill>
                <a:ln>
                  <a:solidFill>
                    <a:srgbClr val="199AA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79" name="Straight Arrow Connector 278">
                  <a:extLst>
                    <a:ext uri="{FF2B5EF4-FFF2-40B4-BE49-F238E27FC236}">
                      <a16:creationId xmlns:a16="http://schemas.microsoft.com/office/drawing/2014/main" id="{988C16FD-14B6-4C9D-9B31-472D05FE84B8}"/>
                    </a:ext>
                  </a:extLst>
                </p:cNvPr>
                <p:cNvCxnSpPr>
                  <a:cxnSpLocks/>
                  <a:stCxn id="260" idx="6"/>
                  <a:endCxn id="264" idx="2"/>
                </p:cNvCxnSpPr>
                <p:nvPr/>
              </p:nvCxnSpPr>
              <p:spPr>
                <a:xfrm>
                  <a:off x="13665022" y="22364760"/>
                  <a:ext cx="2376042" cy="1758766"/>
                </a:xfrm>
                <a:prstGeom prst="straightConnector1">
                  <a:avLst/>
                </a:prstGeom>
                <a:ln>
                  <a:solidFill>
                    <a:srgbClr val="199AAE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0" name="Straight Arrow Connector 279">
                  <a:extLst>
                    <a:ext uri="{FF2B5EF4-FFF2-40B4-BE49-F238E27FC236}">
                      <a16:creationId xmlns:a16="http://schemas.microsoft.com/office/drawing/2014/main" id="{2D4C1567-20F1-43E0-8E3A-44D25CD287D8}"/>
                    </a:ext>
                  </a:extLst>
                </p:cNvPr>
                <p:cNvCxnSpPr>
                  <a:cxnSpLocks/>
                  <a:stCxn id="261" idx="6"/>
                  <a:endCxn id="264" idx="2"/>
                </p:cNvCxnSpPr>
                <p:nvPr/>
              </p:nvCxnSpPr>
              <p:spPr>
                <a:xfrm>
                  <a:off x="13665022" y="23526271"/>
                  <a:ext cx="2376042" cy="597255"/>
                </a:xfrm>
                <a:prstGeom prst="straightConnector1">
                  <a:avLst/>
                </a:prstGeom>
                <a:ln>
                  <a:solidFill>
                    <a:srgbClr val="199AAE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1" name="Straight Arrow Connector 280">
                  <a:extLst>
                    <a:ext uri="{FF2B5EF4-FFF2-40B4-BE49-F238E27FC236}">
                      <a16:creationId xmlns:a16="http://schemas.microsoft.com/office/drawing/2014/main" id="{95C96CED-C282-4EB5-9FCE-B86C3FCDE6D0}"/>
                    </a:ext>
                  </a:extLst>
                </p:cNvPr>
                <p:cNvCxnSpPr>
                  <a:cxnSpLocks/>
                  <a:stCxn id="261" idx="6"/>
                  <a:endCxn id="265" idx="2"/>
                </p:cNvCxnSpPr>
                <p:nvPr/>
              </p:nvCxnSpPr>
              <p:spPr>
                <a:xfrm>
                  <a:off x="13665022" y="23526271"/>
                  <a:ext cx="2376042" cy="1758766"/>
                </a:xfrm>
                <a:prstGeom prst="straightConnector1">
                  <a:avLst/>
                </a:prstGeom>
                <a:ln>
                  <a:solidFill>
                    <a:srgbClr val="199AAE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2" name="Straight Arrow Connector 281">
                  <a:extLst>
                    <a:ext uri="{FF2B5EF4-FFF2-40B4-BE49-F238E27FC236}">
                      <a16:creationId xmlns:a16="http://schemas.microsoft.com/office/drawing/2014/main" id="{7F30718D-DEAC-431A-A04D-ACD84EA70332}"/>
                    </a:ext>
                  </a:extLst>
                </p:cNvPr>
                <p:cNvCxnSpPr>
                  <a:cxnSpLocks/>
                  <a:stCxn id="260" idx="6"/>
                  <a:endCxn id="267" idx="2"/>
                </p:cNvCxnSpPr>
                <p:nvPr/>
              </p:nvCxnSpPr>
              <p:spPr>
                <a:xfrm>
                  <a:off x="13665022" y="22364760"/>
                  <a:ext cx="2376036" cy="5820905"/>
                </a:xfrm>
                <a:prstGeom prst="straightConnector1">
                  <a:avLst/>
                </a:prstGeom>
                <a:ln>
                  <a:solidFill>
                    <a:srgbClr val="199AAE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3" name="Straight Arrow Connector 282">
                  <a:extLst>
                    <a:ext uri="{FF2B5EF4-FFF2-40B4-BE49-F238E27FC236}">
                      <a16:creationId xmlns:a16="http://schemas.microsoft.com/office/drawing/2014/main" id="{707265D5-9644-4228-BE49-61D27DE25704}"/>
                    </a:ext>
                  </a:extLst>
                </p:cNvPr>
                <p:cNvCxnSpPr>
                  <a:cxnSpLocks/>
                  <a:stCxn id="260" idx="6"/>
                  <a:endCxn id="266" idx="2"/>
                </p:cNvCxnSpPr>
                <p:nvPr/>
              </p:nvCxnSpPr>
              <p:spPr>
                <a:xfrm>
                  <a:off x="13665022" y="22364760"/>
                  <a:ext cx="2376039" cy="4081789"/>
                </a:xfrm>
                <a:prstGeom prst="straightConnector1">
                  <a:avLst/>
                </a:prstGeom>
                <a:ln>
                  <a:solidFill>
                    <a:srgbClr val="199AAE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4" name="Straight Arrow Connector 283">
                  <a:extLst>
                    <a:ext uri="{FF2B5EF4-FFF2-40B4-BE49-F238E27FC236}">
                      <a16:creationId xmlns:a16="http://schemas.microsoft.com/office/drawing/2014/main" id="{EF58E97C-190C-4006-B98C-7AEE8AF8B754}"/>
                    </a:ext>
                  </a:extLst>
                </p:cNvPr>
                <p:cNvCxnSpPr>
                  <a:cxnSpLocks/>
                  <a:stCxn id="260" idx="6"/>
                  <a:endCxn id="265" idx="2"/>
                </p:cNvCxnSpPr>
                <p:nvPr/>
              </p:nvCxnSpPr>
              <p:spPr>
                <a:xfrm>
                  <a:off x="13665022" y="22364760"/>
                  <a:ext cx="2376042" cy="2920277"/>
                </a:xfrm>
                <a:prstGeom prst="straightConnector1">
                  <a:avLst/>
                </a:prstGeom>
                <a:ln>
                  <a:solidFill>
                    <a:srgbClr val="199AAE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5" name="Straight Arrow Connector 284">
                  <a:extLst>
                    <a:ext uri="{FF2B5EF4-FFF2-40B4-BE49-F238E27FC236}">
                      <a16:creationId xmlns:a16="http://schemas.microsoft.com/office/drawing/2014/main" id="{401DC09B-7994-4567-8210-D9392DEB2322}"/>
                    </a:ext>
                  </a:extLst>
                </p:cNvPr>
                <p:cNvCxnSpPr>
                  <a:cxnSpLocks/>
                  <a:stCxn id="261" idx="6"/>
                  <a:endCxn id="267" idx="2"/>
                </p:cNvCxnSpPr>
                <p:nvPr/>
              </p:nvCxnSpPr>
              <p:spPr>
                <a:xfrm>
                  <a:off x="13665022" y="23526271"/>
                  <a:ext cx="2376036" cy="4659394"/>
                </a:xfrm>
                <a:prstGeom prst="straightConnector1">
                  <a:avLst/>
                </a:prstGeom>
                <a:ln>
                  <a:solidFill>
                    <a:srgbClr val="199AAE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6" name="Straight Arrow Connector 285">
                  <a:extLst>
                    <a:ext uri="{FF2B5EF4-FFF2-40B4-BE49-F238E27FC236}">
                      <a16:creationId xmlns:a16="http://schemas.microsoft.com/office/drawing/2014/main" id="{7DF9725B-7B1F-4082-B9F0-641580801536}"/>
                    </a:ext>
                  </a:extLst>
                </p:cNvPr>
                <p:cNvCxnSpPr>
                  <a:cxnSpLocks/>
                  <a:stCxn id="261" idx="6"/>
                  <a:endCxn id="266" idx="2"/>
                </p:cNvCxnSpPr>
                <p:nvPr/>
              </p:nvCxnSpPr>
              <p:spPr>
                <a:xfrm>
                  <a:off x="13665022" y="23526271"/>
                  <a:ext cx="2376039" cy="2920277"/>
                </a:xfrm>
                <a:prstGeom prst="straightConnector1">
                  <a:avLst/>
                </a:prstGeom>
                <a:ln>
                  <a:solidFill>
                    <a:srgbClr val="199AAE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7" name="Straight Arrow Connector 286">
                  <a:extLst>
                    <a:ext uri="{FF2B5EF4-FFF2-40B4-BE49-F238E27FC236}">
                      <a16:creationId xmlns:a16="http://schemas.microsoft.com/office/drawing/2014/main" id="{C13AFD24-CCA6-475C-9380-09BCB188D09A}"/>
                    </a:ext>
                  </a:extLst>
                </p:cNvPr>
                <p:cNvCxnSpPr>
                  <a:cxnSpLocks/>
                  <a:stCxn id="263" idx="6"/>
                  <a:endCxn id="267" idx="2"/>
                </p:cNvCxnSpPr>
                <p:nvPr/>
              </p:nvCxnSpPr>
              <p:spPr>
                <a:xfrm>
                  <a:off x="13665017" y="25849294"/>
                  <a:ext cx="2376042" cy="2336371"/>
                </a:xfrm>
                <a:prstGeom prst="straightConnector1">
                  <a:avLst/>
                </a:prstGeom>
                <a:ln>
                  <a:solidFill>
                    <a:srgbClr val="199AAE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8" name="Straight Arrow Connector 287">
                  <a:extLst>
                    <a:ext uri="{FF2B5EF4-FFF2-40B4-BE49-F238E27FC236}">
                      <a16:creationId xmlns:a16="http://schemas.microsoft.com/office/drawing/2014/main" id="{B54DCE75-984C-413A-9680-6B81F13D7982}"/>
                    </a:ext>
                  </a:extLst>
                </p:cNvPr>
                <p:cNvCxnSpPr>
                  <a:cxnSpLocks/>
                  <a:stCxn id="262" idx="6"/>
                  <a:endCxn id="267" idx="2"/>
                </p:cNvCxnSpPr>
                <p:nvPr/>
              </p:nvCxnSpPr>
              <p:spPr>
                <a:xfrm>
                  <a:off x="13665019" y="24687782"/>
                  <a:ext cx="2376039" cy="3497883"/>
                </a:xfrm>
                <a:prstGeom prst="straightConnector1">
                  <a:avLst/>
                </a:prstGeom>
                <a:ln>
                  <a:solidFill>
                    <a:srgbClr val="199AAE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9" name="Straight Arrow Connector 288">
                  <a:extLst>
                    <a:ext uri="{FF2B5EF4-FFF2-40B4-BE49-F238E27FC236}">
                      <a16:creationId xmlns:a16="http://schemas.microsoft.com/office/drawing/2014/main" id="{EA658091-FBC6-4897-AA37-AECEB08EB636}"/>
                    </a:ext>
                  </a:extLst>
                </p:cNvPr>
                <p:cNvCxnSpPr>
                  <a:cxnSpLocks/>
                  <a:stCxn id="262" idx="6"/>
                  <a:endCxn id="266" idx="2"/>
                </p:cNvCxnSpPr>
                <p:nvPr/>
              </p:nvCxnSpPr>
              <p:spPr>
                <a:xfrm>
                  <a:off x="13665019" y="24687782"/>
                  <a:ext cx="2376042" cy="1758766"/>
                </a:xfrm>
                <a:prstGeom prst="straightConnector1">
                  <a:avLst/>
                </a:prstGeom>
                <a:ln>
                  <a:solidFill>
                    <a:srgbClr val="199AAE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Straight Arrow Connector 289">
                  <a:extLst>
                    <a:ext uri="{FF2B5EF4-FFF2-40B4-BE49-F238E27FC236}">
                      <a16:creationId xmlns:a16="http://schemas.microsoft.com/office/drawing/2014/main" id="{0B5D00E0-3B1E-44DD-8722-D8A6C9991413}"/>
                    </a:ext>
                  </a:extLst>
                </p:cNvPr>
                <p:cNvCxnSpPr>
                  <a:cxnSpLocks/>
                  <a:stCxn id="263" idx="6"/>
                  <a:endCxn id="266" idx="2"/>
                </p:cNvCxnSpPr>
                <p:nvPr/>
              </p:nvCxnSpPr>
              <p:spPr>
                <a:xfrm>
                  <a:off x="13665017" y="25849294"/>
                  <a:ext cx="2376044" cy="597255"/>
                </a:xfrm>
                <a:prstGeom prst="straightConnector1">
                  <a:avLst/>
                </a:prstGeom>
                <a:ln>
                  <a:solidFill>
                    <a:srgbClr val="199AAE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1" name="Straight Arrow Connector 290">
                  <a:extLst>
                    <a:ext uri="{FF2B5EF4-FFF2-40B4-BE49-F238E27FC236}">
                      <a16:creationId xmlns:a16="http://schemas.microsoft.com/office/drawing/2014/main" id="{C3E53A3C-6E86-4AE9-A396-09248C8085AA}"/>
                    </a:ext>
                  </a:extLst>
                </p:cNvPr>
                <p:cNvCxnSpPr>
                  <a:cxnSpLocks/>
                  <a:stCxn id="262" idx="6"/>
                  <a:endCxn id="265" idx="2"/>
                </p:cNvCxnSpPr>
                <p:nvPr/>
              </p:nvCxnSpPr>
              <p:spPr>
                <a:xfrm>
                  <a:off x="13665019" y="24687782"/>
                  <a:ext cx="2376044" cy="597255"/>
                </a:xfrm>
                <a:prstGeom prst="straightConnector1">
                  <a:avLst/>
                </a:prstGeom>
                <a:ln>
                  <a:solidFill>
                    <a:srgbClr val="199AAE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2" name="Straight Arrow Connector 291">
                  <a:extLst>
                    <a:ext uri="{FF2B5EF4-FFF2-40B4-BE49-F238E27FC236}">
                      <a16:creationId xmlns:a16="http://schemas.microsoft.com/office/drawing/2014/main" id="{A150271B-AD21-4C4C-B6B6-F4A0340CE658}"/>
                    </a:ext>
                  </a:extLst>
                </p:cNvPr>
                <p:cNvCxnSpPr>
                  <a:cxnSpLocks/>
                  <a:stCxn id="262" idx="6"/>
                  <a:endCxn id="264" idx="2"/>
                </p:cNvCxnSpPr>
                <p:nvPr/>
              </p:nvCxnSpPr>
              <p:spPr>
                <a:xfrm flipV="1">
                  <a:off x="13665019" y="24123526"/>
                  <a:ext cx="2376044" cy="564256"/>
                </a:xfrm>
                <a:prstGeom prst="straightConnector1">
                  <a:avLst/>
                </a:prstGeom>
                <a:ln>
                  <a:solidFill>
                    <a:srgbClr val="199AAE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3" name="Straight Arrow Connector 292">
                  <a:extLst>
                    <a:ext uri="{FF2B5EF4-FFF2-40B4-BE49-F238E27FC236}">
                      <a16:creationId xmlns:a16="http://schemas.microsoft.com/office/drawing/2014/main" id="{526D4A28-1FA0-4715-92B5-9E86CF3F5EEB}"/>
                    </a:ext>
                  </a:extLst>
                </p:cNvPr>
                <p:cNvCxnSpPr>
                  <a:cxnSpLocks/>
                  <a:stCxn id="263" idx="6"/>
                  <a:endCxn id="264" idx="2"/>
                </p:cNvCxnSpPr>
                <p:nvPr/>
              </p:nvCxnSpPr>
              <p:spPr>
                <a:xfrm flipV="1">
                  <a:off x="13665017" y="24123526"/>
                  <a:ext cx="2376047" cy="1725767"/>
                </a:xfrm>
                <a:prstGeom prst="straightConnector1">
                  <a:avLst/>
                </a:prstGeom>
                <a:ln>
                  <a:solidFill>
                    <a:srgbClr val="199AAE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4" name="Straight Arrow Connector 293">
                  <a:extLst>
                    <a:ext uri="{FF2B5EF4-FFF2-40B4-BE49-F238E27FC236}">
                      <a16:creationId xmlns:a16="http://schemas.microsoft.com/office/drawing/2014/main" id="{7481CD5A-38D1-40A7-813D-888CBE42AC18}"/>
                    </a:ext>
                  </a:extLst>
                </p:cNvPr>
                <p:cNvCxnSpPr>
                  <a:cxnSpLocks/>
                  <a:stCxn id="261" idx="6"/>
                  <a:endCxn id="269" idx="2"/>
                </p:cNvCxnSpPr>
                <p:nvPr/>
              </p:nvCxnSpPr>
              <p:spPr>
                <a:xfrm flipV="1">
                  <a:off x="13665022" y="21772491"/>
                  <a:ext cx="2158101" cy="1753777"/>
                </a:xfrm>
                <a:prstGeom prst="straightConnector1">
                  <a:avLst/>
                </a:prstGeom>
                <a:ln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5" name="Straight Arrow Connector 294">
                  <a:extLst>
                    <a:ext uri="{FF2B5EF4-FFF2-40B4-BE49-F238E27FC236}">
                      <a16:creationId xmlns:a16="http://schemas.microsoft.com/office/drawing/2014/main" id="{14935019-8AAC-4963-BD20-DE5DA59A9720}"/>
                    </a:ext>
                  </a:extLst>
                </p:cNvPr>
                <p:cNvCxnSpPr>
                  <a:cxnSpLocks/>
                  <a:stCxn id="261" idx="6"/>
                  <a:endCxn id="268" idx="2"/>
                </p:cNvCxnSpPr>
                <p:nvPr/>
              </p:nvCxnSpPr>
              <p:spPr>
                <a:xfrm flipV="1">
                  <a:off x="13665022" y="20789839"/>
                  <a:ext cx="2107659" cy="2736432"/>
                </a:xfrm>
                <a:prstGeom prst="straightConnector1">
                  <a:avLst/>
                </a:prstGeom>
                <a:ln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6" name="Oval 295">
                  <a:extLst>
                    <a:ext uri="{FF2B5EF4-FFF2-40B4-BE49-F238E27FC236}">
                      <a16:creationId xmlns:a16="http://schemas.microsoft.com/office/drawing/2014/main" id="{3E68B806-37E7-4EC7-A452-09FC3890B66D}"/>
                    </a:ext>
                  </a:extLst>
                </p:cNvPr>
                <p:cNvSpPr/>
                <p:nvPr/>
              </p:nvSpPr>
              <p:spPr>
                <a:xfrm>
                  <a:off x="17207457" y="20544211"/>
                  <a:ext cx="722933" cy="780770"/>
                </a:xfrm>
                <a:prstGeom prst="ellipse">
                  <a:avLst/>
                </a:prstGeom>
                <a:solidFill>
                  <a:srgbClr val="F76A6F"/>
                </a:solidFill>
                <a:ln>
                  <a:solidFill>
                    <a:srgbClr val="F76A6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97" name="Straight Arrow Connector 296">
                  <a:extLst>
                    <a:ext uri="{FF2B5EF4-FFF2-40B4-BE49-F238E27FC236}">
                      <a16:creationId xmlns:a16="http://schemas.microsoft.com/office/drawing/2014/main" id="{8A19341E-52DB-489B-9DBC-F21092AA93E2}"/>
                    </a:ext>
                  </a:extLst>
                </p:cNvPr>
                <p:cNvCxnSpPr>
                  <a:cxnSpLocks/>
                  <a:stCxn id="268" idx="6"/>
                  <a:endCxn id="296" idx="2"/>
                </p:cNvCxnSpPr>
                <p:nvPr/>
              </p:nvCxnSpPr>
              <p:spPr>
                <a:xfrm>
                  <a:off x="16495614" y="20789837"/>
                  <a:ext cx="711842" cy="144758"/>
                </a:xfrm>
                <a:prstGeom prst="straightConnector1">
                  <a:avLst/>
                </a:prstGeom>
                <a:ln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8" name="Straight Arrow Connector 297">
                  <a:extLst>
                    <a:ext uri="{FF2B5EF4-FFF2-40B4-BE49-F238E27FC236}">
                      <a16:creationId xmlns:a16="http://schemas.microsoft.com/office/drawing/2014/main" id="{F84E3DA2-C62C-4DBC-93B5-2CC503214030}"/>
                    </a:ext>
                  </a:extLst>
                </p:cNvPr>
                <p:cNvCxnSpPr>
                  <a:cxnSpLocks/>
                  <a:stCxn id="269" idx="6"/>
                  <a:endCxn id="296" idx="2"/>
                </p:cNvCxnSpPr>
                <p:nvPr/>
              </p:nvCxnSpPr>
              <p:spPr>
                <a:xfrm flipV="1">
                  <a:off x="16546056" y="20934597"/>
                  <a:ext cx="661400" cy="837897"/>
                </a:xfrm>
                <a:prstGeom prst="straightConnector1">
                  <a:avLst/>
                </a:prstGeom>
                <a:ln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4" name="Straight Arrow Connector 303">
                  <a:extLst>
                    <a:ext uri="{FF2B5EF4-FFF2-40B4-BE49-F238E27FC236}">
                      <a16:creationId xmlns:a16="http://schemas.microsoft.com/office/drawing/2014/main" id="{018ACA99-152E-443E-81B7-0E980F8CF7C1}"/>
                    </a:ext>
                  </a:extLst>
                </p:cNvPr>
                <p:cNvCxnSpPr>
                  <a:cxnSpLocks/>
                  <a:stCxn id="264" idx="6"/>
                  <a:endCxn id="273" idx="2"/>
                </p:cNvCxnSpPr>
                <p:nvPr/>
              </p:nvCxnSpPr>
              <p:spPr>
                <a:xfrm flipV="1">
                  <a:off x="16763997" y="23849544"/>
                  <a:ext cx="1653098" cy="273982"/>
                </a:xfrm>
                <a:prstGeom prst="straightConnector1">
                  <a:avLst/>
                </a:prstGeom>
                <a:ln>
                  <a:solidFill>
                    <a:srgbClr val="199AAE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5" name="Straight Arrow Connector 304">
                  <a:extLst>
                    <a:ext uri="{FF2B5EF4-FFF2-40B4-BE49-F238E27FC236}">
                      <a16:creationId xmlns:a16="http://schemas.microsoft.com/office/drawing/2014/main" id="{399C2E00-FCBB-4BA6-B795-3F08C692BC81}"/>
                    </a:ext>
                  </a:extLst>
                </p:cNvPr>
                <p:cNvCxnSpPr>
                  <a:cxnSpLocks/>
                  <a:stCxn id="265" idx="6"/>
                  <a:endCxn id="272" idx="2"/>
                </p:cNvCxnSpPr>
                <p:nvPr/>
              </p:nvCxnSpPr>
              <p:spPr>
                <a:xfrm flipV="1">
                  <a:off x="16763997" y="22688033"/>
                  <a:ext cx="1653098" cy="2597004"/>
                </a:xfrm>
                <a:prstGeom prst="straightConnector1">
                  <a:avLst/>
                </a:prstGeom>
                <a:ln>
                  <a:solidFill>
                    <a:srgbClr val="199AAE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6" name="Straight Arrow Connector 305">
                  <a:extLst>
                    <a:ext uri="{FF2B5EF4-FFF2-40B4-BE49-F238E27FC236}">
                      <a16:creationId xmlns:a16="http://schemas.microsoft.com/office/drawing/2014/main" id="{727AFE5F-7E5D-4968-AEF8-1610C1B53408}"/>
                    </a:ext>
                  </a:extLst>
                </p:cNvPr>
                <p:cNvCxnSpPr>
                  <a:cxnSpLocks/>
                  <a:stCxn id="266" idx="6"/>
                  <a:endCxn id="272" idx="2"/>
                </p:cNvCxnSpPr>
                <p:nvPr/>
              </p:nvCxnSpPr>
              <p:spPr>
                <a:xfrm flipV="1">
                  <a:off x="16763994" y="22688033"/>
                  <a:ext cx="1653101" cy="3758516"/>
                </a:xfrm>
                <a:prstGeom prst="straightConnector1">
                  <a:avLst/>
                </a:prstGeom>
                <a:ln>
                  <a:solidFill>
                    <a:srgbClr val="199AAE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7" name="Straight Arrow Connector 306">
                  <a:extLst>
                    <a:ext uri="{FF2B5EF4-FFF2-40B4-BE49-F238E27FC236}">
                      <a16:creationId xmlns:a16="http://schemas.microsoft.com/office/drawing/2014/main" id="{4B124BA4-7EE1-4217-B4A5-F3823D5BD677}"/>
                    </a:ext>
                  </a:extLst>
                </p:cNvPr>
                <p:cNvCxnSpPr>
                  <a:cxnSpLocks/>
                  <a:stCxn id="267" idx="6"/>
                  <a:endCxn id="272" idx="2"/>
                </p:cNvCxnSpPr>
                <p:nvPr/>
              </p:nvCxnSpPr>
              <p:spPr>
                <a:xfrm flipV="1">
                  <a:off x="16763992" y="22688033"/>
                  <a:ext cx="1653103" cy="5497632"/>
                </a:xfrm>
                <a:prstGeom prst="straightConnector1">
                  <a:avLst/>
                </a:prstGeom>
                <a:ln>
                  <a:solidFill>
                    <a:srgbClr val="199AAE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8" name="Straight Arrow Connector 307">
                  <a:extLst>
                    <a:ext uri="{FF2B5EF4-FFF2-40B4-BE49-F238E27FC236}">
                      <a16:creationId xmlns:a16="http://schemas.microsoft.com/office/drawing/2014/main" id="{472D14B0-C266-40FB-8B74-D3FC5E73AA57}"/>
                    </a:ext>
                  </a:extLst>
                </p:cNvPr>
                <p:cNvCxnSpPr>
                  <a:cxnSpLocks/>
                  <a:stCxn id="264" idx="6"/>
                  <a:endCxn id="272" idx="2"/>
                </p:cNvCxnSpPr>
                <p:nvPr/>
              </p:nvCxnSpPr>
              <p:spPr>
                <a:xfrm flipV="1">
                  <a:off x="16763997" y="22688033"/>
                  <a:ext cx="1653098" cy="1435493"/>
                </a:xfrm>
                <a:prstGeom prst="straightConnector1">
                  <a:avLst/>
                </a:prstGeom>
                <a:ln>
                  <a:solidFill>
                    <a:srgbClr val="199AAE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9" name="Straight Arrow Connector 308">
                  <a:extLst>
                    <a:ext uri="{FF2B5EF4-FFF2-40B4-BE49-F238E27FC236}">
                      <a16:creationId xmlns:a16="http://schemas.microsoft.com/office/drawing/2014/main" id="{39E5C6D8-DF60-44A2-A5DC-AB0C4C945BD6}"/>
                    </a:ext>
                  </a:extLst>
                </p:cNvPr>
                <p:cNvCxnSpPr>
                  <a:cxnSpLocks/>
                  <a:stCxn id="265" idx="6"/>
                  <a:endCxn id="273" idx="2"/>
                </p:cNvCxnSpPr>
                <p:nvPr/>
              </p:nvCxnSpPr>
              <p:spPr>
                <a:xfrm flipV="1">
                  <a:off x="16763997" y="23849544"/>
                  <a:ext cx="1653098" cy="1435493"/>
                </a:xfrm>
                <a:prstGeom prst="straightConnector1">
                  <a:avLst/>
                </a:prstGeom>
                <a:ln>
                  <a:solidFill>
                    <a:srgbClr val="199AAE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0" name="Straight Arrow Connector 309">
                  <a:extLst>
                    <a:ext uri="{FF2B5EF4-FFF2-40B4-BE49-F238E27FC236}">
                      <a16:creationId xmlns:a16="http://schemas.microsoft.com/office/drawing/2014/main" id="{89C4F5EB-CFFE-4980-ABE6-AE73D4433044}"/>
                    </a:ext>
                  </a:extLst>
                </p:cNvPr>
                <p:cNvCxnSpPr>
                  <a:cxnSpLocks/>
                  <a:stCxn id="264" idx="6"/>
                  <a:endCxn id="274" idx="2"/>
                </p:cNvCxnSpPr>
                <p:nvPr/>
              </p:nvCxnSpPr>
              <p:spPr>
                <a:xfrm>
                  <a:off x="16763997" y="24123526"/>
                  <a:ext cx="1653095" cy="887529"/>
                </a:xfrm>
                <a:prstGeom prst="straightConnector1">
                  <a:avLst/>
                </a:prstGeom>
                <a:ln>
                  <a:solidFill>
                    <a:srgbClr val="199AAE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1" name="Straight Arrow Connector 310">
                  <a:extLst>
                    <a:ext uri="{FF2B5EF4-FFF2-40B4-BE49-F238E27FC236}">
                      <a16:creationId xmlns:a16="http://schemas.microsoft.com/office/drawing/2014/main" id="{05F790A0-B803-4BEA-8BE2-176A83CEE0BC}"/>
                    </a:ext>
                  </a:extLst>
                </p:cNvPr>
                <p:cNvCxnSpPr>
                  <a:cxnSpLocks/>
                  <a:stCxn id="265" idx="6"/>
                  <a:endCxn id="274" idx="2"/>
                </p:cNvCxnSpPr>
                <p:nvPr/>
              </p:nvCxnSpPr>
              <p:spPr>
                <a:xfrm flipV="1">
                  <a:off x="16763997" y="25011056"/>
                  <a:ext cx="1653095" cy="273982"/>
                </a:xfrm>
                <a:prstGeom prst="straightConnector1">
                  <a:avLst/>
                </a:prstGeom>
                <a:ln>
                  <a:solidFill>
                    <a:srgbClr val="199AAE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2" name="Straight Arrow Connector 311">
                  <a:extLst>
                    <a:ext uri="{FF2B5EF4-FFF2-40B4-BE49-F238E27FC236}">
                      <a16:creationId xmlns:a16="http://schemas.microsoft.com/office/drawing/2014/main" id="{005C670F-1715-4AD9-B87D-9E4EBD8BD707}"/>
                    </a:ext>
                  </a:extLst>
                </p:cNvPr>
                <p:cNvCxnSpPr>
                  <a:cxnSpLocks/>
                  <a:stCxn id="266" idx="6"/>
                  <a:endCxn id="274" idx="2"/>
                </p:cNvCxnSpPr>
                <p:nvPr/>
              </p:nvCxnSpPr>
              <p:spPr>
                <a:xfrm flipV="1">
                  <a:off x="16763994" y="25011056"/>
                  <a:ext cx="1653098" cy="1435493"/>
                </a:xfrm>
                <a:prstGeom prst="straightConnector1">
                  <a:avLst/>
                </a:prstGeom>
                <a:ln>
                  <a:solidFill>
                    <a:srgbClr val="199AAE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3" name="Straight Arrow Connector 312">
                  <a:extLst>
                    <a:ext uri="{FF2B5EF4-FFF2-40B4-BE49-F238E27FC236}">
                      <a16:creationId xmlns:a16="http://schemas.microsoft.com/office/drawing/2014/main" id="{9311DD9E-A420-4C51-9E75-7782779CA5D1}"/>
                    </a:ext>
                  </a:extLst>
                </p:cNvPr>
                <p:cNvCxnSpPr>
                  <a:cxnSpLocks/>
                  <a:stCxn id="267" idx="6"/>
                  <a:endCxn id="275" idx="2"/>
                </p:cNvCxnSpPr>
                <p:nvPr/>
              </p:nvCxnSpPr>
              <p:spPr>
                <a:xfrm flipV="1">
                  <a:off x="16763992" y="26750172"/>
                  <a:ext cx="1653098" cy="1435493"/>
                </a:xfrm>
                <a:prstGeom prst="straightConnector1">
                  <a:avLst/>
                </a:prstGeom>
                <a:ln>
                  <a:solidFill>
                    <a:srgbClr val="199AAE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" name="Straight Arrow Connector 313">
                  <a:extLst>
                    <a:ext uri="{FF2B5EF4-FFF2-40B4-BE49-F238E27FC236}">
                      <a16:creationId xmlns:a16="http://schemas.microsoft.com/office/drawing/2014/main" id="{D40252D3-2290-4C08-8492-792F50DF28C8}"/>
                    </a:ext>
                  </a:extLst>
                </p:cNvPr>
                <p:cNvCxnSpPr>
                  <a:cxnSpLocks/>
                  <a:stCxn id="266" idx="6"/>
                  <a:endCxn id="275" idx="2"/>
                </p:cNvCxnSpPr>
                <p:nvPr/>
              </p:nvCxnSpPr>
              <p:spPr>
                <a:xfrm>
                  <a:off x="16763994" y="26446549"/>
                  <a:ext cx="1653095" cy="303623"/>
                </a:xfrm>
                <a:prstGeom prst="straightConnector1">
                  <a:avLst/>
                </a:prstGeom>
                <a:ln>
                  <a:solidFill>
                    <a:srgbClr val="199AAE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5" name="Straight Arrow Connector 314">
                  <a:extLst>
                    <a:ext uri="{FF2B5EF4-FFF2-40B4-BE49-F238E27FC236}">
                      <a16:creationId xmlns:a16="http://schemas.microsoft.com/office/drawing/2014/main" id="{CE2FED64-2C7A-4CC3-8070-E93775F13EC1}"/>
                    </a:ext>
                  </a:extLst>
                </p:cNvPr>
                <p:cNvCxnSpPr>
                  <a:cxnSpLocks/>
                  <a:stCxn id="267" idx="6"/>
                  <a:endCxn id="274" idx="2"/>
                </p:cNvCxnSpPr>
                <p:nvPr/>
              </p:nvCxnSpPr>
              <p:spPr>
                <a:xfrm flipV="1">
                  <a:off x="16763992" y="25011056"/>
                  <a:ext cx="1653101" cy="3174610"/>
                </a:xfrm>
                <a:prstGeom prst="straightConnector1">
                  <a:avLst/>
                </a:prstGeom>
                <a:ln>
                  <a:solidFill>
                    <a:srgbClr val="199AAE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6" name="Straight Arrow Connector 315">
                  <a:extLst>
                    <a:ext uri="{FF2B5EF4-FFF2-40B4-BE49-F238E27FC236}">
                      <a16:creationId xmlns:a16="http://schemas.microsoft.com/office/drawing/2014/main" id="{B1DEECDB-ED8B-441E-826C-FD231D5AFD8C}"/>
                    </a:ext>
                  </a:extLst>
                </p:cNvPr>
                <p:cNvCxnSpPr>
                  <a:cxnSpLocks/>
                  <a:stCxn id="267" idx="6"/>
                  <a:endCxn id="273" idx="2"/>
                </p:cNvCxnSpPr>
                <p:nvPr/>
              </p:nvCxnSpPr>
              <p:spPr>
                <a:xfrm flipV="1">
                  <a:off x="16763992" y="23849544"/>
                  <a:ext cx="1653103" cy="4336121"/>
                </a:xfrm>
                <a:prstGeom prst="straightConnector1">
                  <a:avLst/>
                </a:prstGeom>
                <a:ln>
                  <a:solidFill>
                    <a:srgbClr val="199AAE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7" name="Straight Arrow Connector 316">
                  <a:extLst>
                    <a:ext uri="{FF2B5EF4-FFF2-40B4-BE49-F238E27FC236}">
                      <a16:creationId xmlns:a16="http://schemas.microsoft.com/office/drawing/2014/main" id="{9C649FB4-EF60-45B6-9AD0-9DF1F1EF5B29}"/>
                    </a:ext>
                  </a:extLst>
                </p:cNvPr>
                <p:cNvCxnSpPr>
                  <a:cxnSpLocks/>
                  <a:stCxn id="264" idx="6"/>
                  <a:endCxn id="275" idx="2"/>
                </p:cNvCxnSpPr>
                <p:nvPr/>
              </p:nvCxnSpPr>
              <p:spPr>
                <a:xfrm>
                  <a:off x="16763997" y="24123526"/>
                  <a:ext cx="1653092" cy="2626646"/>
                </a:xfrm>
                <a:prstGeom prst="straightConnector1">
                  <a:avLst/>
                </a:prstGeom>
                <a:ln>
                  <a:solidFill>
                    <a:srgbClr val="199AAE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8" name="Straight Arrow Connector 317">
                  <a:extLst>
                    <a:ext uri="{FF2B5EF4-FFF2-40B4-BE49-F238E27FC236}">
                      <a16:creationId xmlns:a16="http://schemas.microsoft.com/office/drawing/2014/main" id="{81B1193F-713E-4593-8E97-356FBBCCF7A7}"/>
                    </a:ext>
                  </a:extLst>
                </p:cNvPr>
                <p:cNvCxnSpPr>
                  <a:cxnSpLocks/>
                  <a:stCxn id="265" idx="6"/>
                  <a:endCxn id="275" idx="2"/>
                </p:cNvCxnSpPr>
                <p:nvPr/>
              </p:nvCxnSpPr>
              <p:spPr>
                <a:xfrm>
                  <a:off x="16763997" y="25285038"/>
                  <a:ext cx="1653092" cy="1465135"/>
                </a:xfrm>
                <a:prstGeom prst="straightConnector1">
                  <a:avLst/>
                </a:prstGeom>
                <a:ln>
                  <a:solidFill>
                    <a:srgbClr val="199AAE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9" name="Straight Arrow Connector 318">
                  <a:extLst>
                    <a:ext uri="{FF2B5EF4-FFF2-40B4-BE49-F238E27FC236}">
                      <a16:creationId xmlns:a16="http://schemas.microsoft.com/office/drawing/2014/main" id="{2EC04267-11CF-47F4-8118-0801C9D7EC3B}"/>
                    </a:ext>
                  </a:extLst>
                </p:cNvPr>
                <p:cNvCxnSpPr>
                  <a:cxnSpLocks/>
                  <a:stCxn id="266" idx="6"/>
                  <a:endCxn id="273" idx="2"/>
                </p:cNvCxnSpPr>
                <p:nvPr/>
              </p:nvCxnSpPr>
              <p:spPr>
                <a:xfrm flipV="1">
                  <a:off x="16763994" y="23849544"/>
                  <a:ext cx="1653101" cy="2597004"/>
                </a:xfrm>
                <a:prstGeom prst="straightConnector1">
                  <a:avLst/>
                </a:prstGeom>
                <a:ln>
                  <a:solidFill>
                    <a:srgbClr val="199AAE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0" name="Straight Arrow Connector 319">
                  <a:extLst>
                    <a:ext uri="{FF2B5EF4-FFF2-40B4-BE49-F238E27FC236}">
                      <a16:creationId xmlns:a16="http://schemas.microsoft.com/office/drawing/2014/main" id="{B3694E6B-09BE-4BB1-9082-3F5E82A21B2C}"/>
                    </a:ext>
                  </a:extLst>
                </p:cNvPr>
                <p:cNvCxnSpPr>
                  <a:cxnSpLocks/>
                  <a:stCxn id="275" idx="6"/>
                  <a:endCxn id="278" idx="2"/>
                </p:cNvCxnSpPr>
                <p:nvPr/>
              </p:nvCxnSpPr>
              <p:spPr>
                <a:xfrm flipV="1">
                  <a:off x="19140023" y="24443004"/>
                  <a:ext cx="1522992" cy="2307168"/>
                </a:xfrm>
                <a:prstGeom prst="straightConnector1">
                  <a:avLst/>
                </a:prstGeom>
                <a:ln>
                  <a:solidFill>
                    <a:srgbClr val="199AAE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1" name="Straight Arrow Connector 320">
                  <a:extLst>
                    <a:ext uri="{FF2B5EF4-FFF2-40B4-BE49-F238E27FC236}">
                      <a16:creationId xmlns:a16="http://schemas.microsoft.com/office/drawing/2014/main" id="{2A16B086-BF42-416D-8F9E-83D77F1CA816}"/>
                    </a:ext>
                  </a:extLst>
                </p:cNvPr>
                <p:cNvCxnSpPr>
                  <a:cxnSpLocks/>
                  <a:stCxn id="274" idx="6"/>
                  <a:endCxn id="278" idx="2"/>
                </p:cNvCxnSpPr>
                <p:nvPr/>
              </p:nvCxnSpPr>
              <p:spPr>
                <a:xfrm flipV="1">
                  <a:off x="19140025" y="24443004"/>
                  <a:ext cx="1522990" cy="568052"/>
                </a:xfrm>
                <a:prstGeom prst="straightConnector1">
                  <a:avLst/>
                </a:prstGeom>
                <a:ln>
                  <a:solidFill>
                    <a:srgbClr val="199AAE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2" name="Straight Arrow Connector 321">
                  <a:extLst>
                    <a:ext uri="{FF2B5EF4-FFF2-40B4-BE49-F238E27FC236}">
                      <a16:creationId xmlns:a16="http://schemas.microsoft.com/office/drawing/2014/main" id="{DB401CAB-98DB-4D86-93FC-3B82D987364C}"/>
                    </a:ext>
                  </a:extLst>
                </p:cNvPr>
                <p:cNvCxnSpPr>
                  <a:cxnSpLocks/>
                  <a:stCxn id="273" idx="6"/>
                  <a:endCxn id="278" idx="2"/>
                </p:cNvCxnSpPr>
                <p:nvPr/>
              </p:nvCxnSpPr>
              <p:spPr>
                <a:xfrm>
                  <a:off x="19140028" y="23849544"/>
                  <a:ext cx="1522987" cy="593459"/>
                </a:xfrm>
                <a:prstGeom prst="straightConnector1">
                  <a:avLst/>
                </a:prstGeom>
                <a:ln>
                  <a:solidFill>
                    <a:srgbClr val="199AAE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3" name="Straight Arrow Connector 322">
                  <a:extLst>
                    <a:ext uri="{FF2B5EF4-FFF2-40B4-BE49-F238E27FC236}">
                      <a16:creationId xmlns:a16="http://schemas.microsoft.com/office/drawing/2014/main" id="{1F260C24-AB4F-4327-8A50-2E2A0078364D}"/>
                    </a:ext>
                  </a:extLst>
                </p:cNvPr>
                <p:cNvCxnSpPr>
                  <a:cxnSpLocks/>
                  <a:stCxn id="272" idx="6"/>
                  <a:endCxn id="278" idx="2"/>
                </p:cNvCxnSpPr>
                <p:nvPr/>
              </p:nvCxnSpPr>
              <p:spPr>
                <a:xfrm>
                  <a:off x="19140028" y="22688033"/>
                  <a:ext cx="1522987" cy="1754971"/>
                </a:xfrm>
                <a:prstGeom prst="straightConnector1">
                  <a:avLst/>
                </a:prstGeom>
                <a:ln>
                  <a:solidFill>
                    <a:srgbClr val="199AAE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4" name="Rectangle 323">
                  <a:extLst>
                    <a:ext uri="{FF2B5EF4-FFF2-40B4-BE49-F238E27FC236}">
                      <a16:creationId xmlns:a16="http://schemas.microsoft.com/office/drawing/2014/main" id="{94E7866D-5E1A-48A9-9D0A-7A00F3CE1A3D}"/>
                    </a:ext>
                  </a:extLst>
                </p:cNvPr>
                <p:cNvSpPr/>
                <p:nvPr/>
              </p:nvSpPr>
              <p:spPr>
                <a:xfrm>
                  <a:off x="12286890" y="21823250"/>
                  <a:ext cx="1980583" cy="4646045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3" name="Oval 342">
                  <a:extLst>
                    <a:ext uri="{FF2B5EF4-FFF2-40B4-BE49-F238E27FC236}">
                      <a16:creationId xmlns:a16="http://schemas.microsoft.com/office/drawing/2014/main" id="{62C1ABD4-DC0E-4996-A244-CCEE48ED052E}"/>
                    </a:ext>
                  </a:extLst>
                </p:cNvPr>
                <p:cNvSpPr/>
                <p:nvPr/>
              </p:nvSpPr>
              <p:spPr>
                <a:xfrm>
                  <a:off x="15295996" y="19829033"/>
                  <a:ext cx="3046414" cy="2805038"/>
                </a:xfrm>
                <a:prstGeom prst="ellipse">
                  <a:avLst/>
                </a:prstGeom>
                <a:noFill/>
                <a:ln w="76200">
                  <a:solidFill>
                    <a:srgbClr val="F76A6F"/>
                  </a:solidFill>
                  <a:prstDash val="dash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44" name="TextBox 343">
                  <a:extLst>
                    <a:ext uri="{FF2B5EF4-FFF2-40B4-BE49-F238E27FC236}">
                      <a16:creationId xmlns:a16="http://schemas.microsoft.com/office/drawing/2014/main" id="{EB5EE998-281D-4A01-B541-BD956D62CAAF}"/>
                    </a:ext>
                  </a:extLst>
                </p:cNvPr>
                <p:cNvSpPr txBox="1"/>
                <p:nvPr/>
              </p:nvSpPr>
              <p:spPr>
                <a:xfrm>
                  <a:off x="14114900" y="18285739"/>
                  <a:ext cx="5191748" cy="16482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600" dirty="0"/>
                    <a:t>Fast Reflex: three neurons</a:t>
                  </a:r>
                </a:p>
              </p:txBody>
            </p:sp>
          </p:grpSp>
          <p:sp>
            <p:nvSpPr>
              <p:cNvPr id="348" name="TextBox 347">
                <a:extLst>
                  <a:ext uri="{FF2B5EF4-FFF2-40B4-BE49-F238E27FC236}">
                    <a16:creationId xmlns:a16="http://schemas.microsoft.com/office/drawing/2014/main" id="{B8E6CAD6-0EE0-48A6-8E8C-E156876022C4}"/>
                  </a:ext>
                </a:extLst>
              </p:cNvPr>
              <p:cNvSpPr txBox="1"/>
              <p:nvPr/>
            </p:nvSpPr>
            <p:spPr>
              <a:xfrm>
                <a:off x="11355013" y="19713728"/>
                <a:ext cx="5191748" cy="887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/>
                  <a:t>Input</a:t>
                </a:r>
              </a:p>
            </p:txBody>
          </p:sp>
        </p:grpSp>
      </p:grpSp>
      <p:sp>
        <p:nvSpPr>
          <p:cNvPr id="361" name="TextBox 360">
            <a:extLst>
              <a:ext uri="{FF2B5EF4-FFF2-40B4-BE49-F238E27FC236}">
                <a16:creationId xmlns:a16="http://schemas.microsoft.com/office/drawing/2014/main" id="{E102CC35-C4D9-40F0-8E61-855909A1D1B2}"/>
              </a:ext>
            </a:extLst>
          </p:cNvPr>
          <p:cNvSpPr txBox="1"/>
          <p:nvPr/>
        </p:nvSpPr>
        <p:spPr>
          <a:xfrm>
            <a:off x="12007707" y="6840333"/>
            <a:ext cx="9223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Task: Modified Inverted Pendulum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33107A9-8206-4FE7-9D66-5A3B5A6EFCC8}"/>
              </a:ext>
            </a:extLst>
          </p:cNvPr>
          <p:cNvGrpSpPr/>
          <p:nvPr/>
        </p:nvGrpSpPr>
        <p:grpSpPr>
          <a:xfrm>
            <a:off x="2" y="21344832"/>
            <a:ext cx="11142517" cy="15582967"/>
            <a:chOff x="24550172" y="21218679"/>
            <a:chExt cx="5470038" cy="7041887"/>
          </a:xfrm>
        </p:grpSpPr>
        <p:pic>
          <p:nvPicPr>
            <p:cNvPr id="362" name="Picture 361" descr="Diagram&#10;&#10;Description automatically generated">
              <a:extLst>
                <a:ext uri="{FF2B5EF4-FFF2-40B4-BE49-F238E27FC236}">
                  <a16:creationId xmlns:a16="http://schemas.microsoft.com/office/drawing/2014/main" id="{3DCA510F-3914-0043-B40D-B0E8F61263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4550172" y="21218679"/>
              <a:ext cx="5470038" cy="7041887"/>
            </a:xfrm>
            <a:prstGeom prst="rect">
              <a:avLst/>
            </a:prstGeom>
          </p:spPr>
        </p:pic>
        <p:sp>
          <p:nvSpPr>
            <p:cNvPr id="365" name="TextBox 6">
              <a:extLst>
                <a:ext uri="{FF2B5EF4-FFF2-40B4-BE49-F238E27FC236}">
                  <a16:creationId xmlns:a16="http://schemas.microsoft.com/office/drawing/2014/main" id="{3AA9E22D-A558-1042-A17E-2B40AF74A439}"/>
                </a:ext>
              </a:extLst>
            </p:cNvPr>
            <p:cNvSpPr txBox="1"/>
            <p:nvPr/>
          </p:nvSpPr>
          <p:spPr>
            <a:xfrm>
              <a:off x="25686460" y="27550637"/>
              <a:ext cx="677989" cy="383409"/>
            </a:xfrm>
            <a:prstGeom prst="rect">
              <a:avLst/>
            </a:prstGeom>
            <a:solidFill>
              <a:schemeClr val="accent2">
                <a:lumMod val="75000"/>
                <a:alpha val="21000"/>
              </a:schemeClr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366" name="TextBox 7">
            <a:extLst>
              <a:ext uri="{FF2B5EF4-FFF2-40B4-BE49-F238E27FC236}">
                <a16:creationId xmlns:a16="http://schemas.microsoft.com/office/drawing/2014/main" id="{074721B8-D0DE-5E48-895C-F2E6277CDD80}"/>
              </a:ext>
            </a:extLst>
          </p:cNvPr>
          <p:cNvSpPr txBox="1"/>
          <p:nvPr/>
        </p:nvSpPr>
        <p:spPr>
          <a:xfrm>
            <a:off x="722812" y="37094106"/>
            <a:ext cx="54239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Diagram adapted from Kandel et. al (2015) p.763 </a:t>
            </a:r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BB03CE14-0A15-4624-AF3B-E3934D18FCF9}"/>
              </a:ext>
            </a:extLst>
          </p:cNvPr>
          <p:cNvSpPr txBox="1"/>
          <p:nvPr/>
        </p:nvSpPr>
        <p:spPr>
          <a:xfrm>
            <a:off x="11286499" y="13238852"/>
            <a:ext cx="10367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Our  Biologically Inspired Reflex Architecture</a:t>
            </a:r>
          </a:p>
        </p:txBody>
      </p:sp>
      <p:sp>
        <p:nvSpPr>
          <p:cNvPr id="368" name="TextBox 367">
            <a:extLst>
              <a:ext uri="{FF2B5EF4-FFF2-40B4-BE49-F238E27FC236}">
                <a16:creationId xmlns:a16="http://schemas.microsoft.com/office/drawing/2014/main" id="{4DB59C4A-047E-452C-A5E6-6E4A66B9065D}"/>
              </a:ext>
            </a:extLst>
          </p:cNvPr>
          <p:cNvSpPr txBox="1"/>
          <p:nvPr/>
        </p:nvSpPr>
        <p:spPr>
          <a:xfrm>
            <a:off x="1" y="19808918"/>
            <a:ext cx="103673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Biological Reflex Loop – Leg Withdrawal from Nociceptive Stimuli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E2BF76-F841-304F-8BDA-1B0CB4EE9641}"/>
              </a:ext>
            </a:extLst>
          </p:cNvPr>
          <p:cNvSpPr txBox="1"/>
          <p:nvPr/>
        </p:nvSpPr>
        <p:spPr>
          <a:xfrm>
            <a:off x="898831" y="14047019"/>
            <a:ext cx="922395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Results Overview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The optimal response time differs based on the environment and constrains such as memory, network capacity and energy.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When augmented with reflexes, the network is more robust to perturbation and survives longer in the environment.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Slower networks with reflex outperform faster networks without reflexes saving compute, memory and energy.</a:t>
            </a:r>
          </a:p>
        </p:txBody>
      </p:sp>
      <p:pic>
        <p:nvPicPr>
          <p:cNvPr id="191" name="Picture 190" descr="A picture containing shape&#10;&#10;Description automatically generated">
            <a:extLst>
              <a:ext uri="{FF2B5EF4-FFF2-40B4-BE49-F238E27FC236}">
                <a16:creationId xmlns:a16="http://schemas.microsoft.com/office/drawing/2014/main" id="{C3B49C9A-9100-6C40-88D8-ABA09A0FFA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16752" y="7610967"/>
            <a:ext cx="10892618" cy="6667138"/>
          </a:xfrm>
          <a:prstGeom prst="rect">
            <a:avLst/>
          </a:prstGeom>
        </p:spPr>
      </p:pic>
      <p:sp>
        <p:nvSpPr>
          <p:cNvPr id="190" name="TextBox 189">
            <a:extLst>
              <a:ext uri="{FF2B5EF4-FFF2-40B4-BE49-F238E27FC236}">
                <a16:creationId xmlns:a16="http://schemas.microsoft.com/office/drawing/2014/main" id="{B562F9EA-A380-F84D-A729-BA41E838E9E8}"/>
              </a:ext>
            </a:extLst>
          </p:cNvPr>
          <p:cNvSpPr txBox="1"/>
          <p:nvPr/>
        </p:nvSpPr>
        <p:spPr>
          <a:xfrm>
            <a:off x="24218144" y="20195959"/>
            <a:ext cx="13187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Response Time vs Performance</a:t>
            </a:r>
          </a:p>
        </p:txBody>
      </p:sp>
      <p:pic>
        <p:nvPicPr>
          <p:cNvPr id="193" name="Picture 192" descr="A picture containing table&#10;&#10;Description automatically generated">
            <a:extLst>
              <a:ext uri="{FF2B5EF4-FFF2-40B4-BE49-F238E27FC236}">
                <a16:creationId xmlns:a16="http://schemas.microsoft.com/office/drawing/2014/main" id="{FF92C67F-5545-804E-B8FA-9616BBF78D0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3488" b="2208"/>
          <a:stretch/>
        </p:blipFill>
        <p:spPr>
          <a:xfrm>
            <a:off x="22109371" y="21142090"/>
            <a:ext cx="16053921" cy="9657530"/>
          </a:xfrm>
          <a:prstGeom prst="rect">
            <a:avLst/>
          </a:prstGeom>
        </p:spPr>
      </p:pic>
      <p:graphicFrame>
        <p:nvGraphicFramePr>
          <p:cNvPr id="194" name="Chart 193">
            <a:extLst>
              <a:ext uri="{FF2B5EF4-FFF2-40B4-BE49-F238E27FC236}">
                <a16:creationId xmlns:a16="http://schemas.microsoft.com/office/drawing/2014/main" id="{DDAAC18E-B941-7B47-81D4-ADC31A4284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10695946"/>
              </p:ext>
            </p:extLst>
          </p:nvPr>
        </p:nvGraphicFramePr>
        <p:xfrm>
          <a:off x="11347609" y="21528237"/>
          <a:ext cx="10109557" cy="66717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78CC9962-A34D-A245-95B4-5099C76320B9}"/>
              </a:ext>
            </a:extLst>
          </p:cNvPr>
          <p:cNvSpPr txBox="1"/>
          <p:nvPr/>
        </p:nvSpPr>
        <p:spPr>
          <a:xfrm>
            <a:off x="11347608" y="33338106"/>
            <a:ext cx="13622518" cy="4801314"/>
          </a:xfrm>
          <a:prstGeom prst="rect">
            <a:avLst/>
          </a:prstGeom>
          <a:solidFill>
            <a:schemeClr val="accent1">
              <a:alpha val="27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1" dirty="0"/>
              <a:t>Future work: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Integrate reflexes into adaptive actor-critic architecture where the actor’s response time is modulated by the critic using the TD-error (Dopamine).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High TD-error results in a surprise which causes the actor to increase its response speed and pay more temporal attention.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Low TD-error causes boredom and allows the actor to decrease its speed thus reducing temporal attention and saving energy. </a:t>
            </a:r>
            <a:endParaRPr lang="en-US" dirty="0"/>
          </a:p>
          <a:p>
            <a:endParaRPr lang="en-US" dirty="0"/>
          </a:p>
        </p:txBody>
      </p:sp>
      <p:pic>
        <p:nvPicPr>
          <p:cNvPr id="196" name="Picture 195" descr="Diagram, schematic&#10;&#10;Description automatically generated">
            <a:extLst>
              <a:ext uri="{FF2B5EF4-FFF2-40B4-BE49-F238E27FC236}">
                <a16:creationId xmlns:a16="http://schemas.microsoft.com/office/drawing/2014/main" id="{E53960D1-D635-C94C-8E07-4CC5F9768063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35814"/>
          <a:stretch/>
        </p:blipFill>
        <p:spPr>
          <a:xfrm>
            <a:off x="25085387" y="31556959"/>
            <a:ext cx="12310105" cy="7001561"/>
          </a:xfrm>
          <a:prstGeom prst="rect">
            <a:avLst/>
          </a:prstGeom>
        </p:spPr>
      </p:pic>
      <p:sp>
        <p:nvSpPr>
          <p:cNvPr id="197" name="TextBox 196">
            <a:extLst>
              <a:ext uri="{FF2B5EF4-FFF2-40B4-BE49-F238E27FC236}">
                <a16:creationId xmlns:a16="http://schemas.microsoft.com/office/drawing/2014/main" id="{4E8B3FB6-D24D-2F48-A542-F378F1A336BD}"/>
              </a:ext>
            </a:extLst>
          </p:cNvPr>
          <p:cNvSpPr txBox="1"/>
          <p:nvPr/>
        </p:nvSpPr>
        <p:spPr>
          <a:xfrm>
            <a:off x="12455432" y="32501322"/>
            <a:ext cx="114336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Future work: Modulate response time using TD-error (Dopamine)</a:t>
            </a:r>
          </a:p>
        </p:txBody>
      </p:sp>
      <p:graphicFrame>
        <p:nvGraphicFramePr>
          <p:cNvPr id="4" name="Table 9">
            <a:extLst>
              <a:ext uri="{FF2B5EF4-FFF2-40B4-BE49-F238E27FC236}">
                <a16:creationId xmlns:a16="http://schemas.microsoft.com/office/drawing/2014/main" id="{132E479B-4DDD-419E-B24A-945356F91E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8914423"/>
              </p:ext>
            </p:extLst>
          </p:nvPr>
        </p:nvGraphicFramePr>
        <p:xfrm>
          <a:off x="11192992" y="28177270"/>
          <a:ext cx="11106570" cy="3244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1095">
                  <a:extLst>
                    <a:ext uri="{9D8B030D-6E8A-4147-A177-3AD203B41FA5}">
                      <a16:colId xmlns:a16="http://schemas.microsoft.com/office/drawing/2014/main" val="359422979"/>
                    </a:ext>
                  </a:extLst>
                </a:gridCol>
                <a:gridCol w="1851095">
                  <a:extLst>
                    <a:ext uri="{9D8B030D-6E8A-4147-A177-3AD203B41FA5}">
                      <a16:colId xmlns:a16="http://schemas.microsoft.com/office/drawing/2014/main" val="456890807"/>
                    </a:ext>
                  </a:extLst>
                </a:gridCol>
                <a:gridCol w="1851095">
                  <a:extLst>
                    <a:ext uri="{9D8B030D-6E8A-4147-A177-3AD203B41FA5}">
                      <a16:colId xmlns:a16="http://schemas.microsoft.com/office/drawing/2014/main" val="3416126675"/>
                    </a:ext>
                  </a:extLst>
                </a:gridCol>
                <a:gridCol w="1851095">
                  <a:extLst>
                    <a:ext uri="{9D8B030D-6E8A-4147-A177-3AD203B41FA5}">
                      <a16:colId xmlns:a16="http://schemas.microsoft.com/office/drawing/2014/main" val="2014213367"/>
                    </a:ext>
                  </a:extLst>
                </a:gridCol>
                <a:gridCol w="1851095">
                  <a:extLst>
                    <a:ext uri="{9D8B030D-6E8A-4147-A177-3AD203B41FA5}">
                      <a16:colId xmlns:a16="http://schemas.microsoft.com/office/drawing/2014/main" val="2967439917"/>
                    </a:ext>
                  </a:extLst>
                </a:gridCol>
                <a:gridCol w="1851095">
                  <a:extLst>
                    <a:ext uri="{9D8B030D-6E8A-4147-A177-3AD203B41FA5}">
                      <a16:colId xmlns:a16="http://schemas.microsoft.com/office/drawing/2014/main" val="1822869409"/>
                    </a:ext>
                  </a:extLst>
                </a:gridCol>
              </a:tblGrid>
              <a:tr h="456964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 marL="64453" marR="64453" marT="32226" marB="32226"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Seconds survived (Decisions made)</a:t>
                      </a:r>
                    </a:p>
                  </a:txBody>
                  <a:tcPr marL="64453" marR="64453" marT="32226" marB="32226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2792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Res. speed</a:t>
                      </a:r>
                    </a:p>
                  </a:txBody>
                  <a:tcPr marL="64453" marR="64453" marT="32226" marB="32226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0.16s</a:t>
                      </a:r>
                    </a:p>
                  </a:txBody>
                  <a:tcPr marL="64453" marR="64453" marT="32226" marB="32226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0.08s</a:t>
                      </a:r>
                    </a:p>
                  </a:txBody>
                  <a:tcPr marL="64453" marR="64453" marT="32226" marB="32226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0.04</a:t>
                      </a:r>
                    </a:p>
                  </a:txBody>
                  <a:tcPr marL="64453" marR="64453" marT="32226" marB="32226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0.02</a:t>
                      </a:r>
                    </a:p>
                  </a:txBody>
                  <a:tcPr marL="64453" marR="64453" marT="32226" marB="32226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0.01</a:t>
                      </a:r>
                    </a:p>
                  </a:txBody>
                  <a:tcPr marL="64453" marR="64453" marT="32226" marB="32226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8560787"/>
                  </a:ext>
                </a:extLst>
              </a:tr>
              <a:tr h="1303691">
                <a:tc>
                  <a:txBody>
                    <a:bodyPr/>
                    <a:lstStyle/>
                    <a:p>
                      <a:r>
                        <a:rPr lang="en-US" sz="2800" dirty="0"/>
                        <a:t>w/o Reflex</a:t>
                      </a:r>
                    </a:p>
                  </a:txBody>
                  <a:tcPr marL="64453" marR="64453" marT="32226" marB="32226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83.81 </a:t>
                      </a:r>
                    </a:p>
                    <a:p>
                      <a:r>
                        <a:rPr lang="en-US" sz="2800" dirty="0"/>
                        <a:t>(534)</a:t>
                      </a:r>
                    </a:p>
                  </a:txBody>
                  <a:tcPr marL="64453" marR="64453" marT="32226" marB="32226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109.21 (1366)</a:t>
                      </a:r>
                    </a:p>
                    <a:p>
                      <a:endParaRPr lang="en-US" sz="2800" dirty="0"/>
                    </a:p>
                  </a:txBody>
                  <a:tcPr marL="64453" marR="64453" marT="32226" marB="32226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127.8</a:t>
                      </a:r>
                    </a:p>
                    <a:p>
                      <a:r>
                        <a:rPr lang="en-US" sz="2800" dirty="0"/>
                        <a:t>(3195)</a:t>
                      </a:r>
                    </a:p>
                  </a:txBody>
                  <a:tcPr marL="64453" marR="64453" marT="32226" marB="32226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152.68</a:t>
                      </a:r>
                    </a:p>
                    <a:p>
                      <a:r>
                        <a:rPr lang="en-US" sz="2800" dirty="0"/>
                        <a:t>(7634)</a:t>
                      </a:r>
                    </a:p>
                  </a:txBody>
                  <a:tcPr marL="64453" marR="64453" marT="32226" marB="32226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138.4</a:t>
                      </a:r>
                    </a:p>
                    <a:p>
                      <a:r>
                        <a:rPr lang="en-US" sz="2800" dirty="0"/>
                        <a:t>(13840)</a:t>
                      </a:r>
                    </a:p>
                  </a:txBody>
                  <a:tcPr marL="64453" marR="64453" marT="32226" marB="32226"/>
                </a:tc>
                <a:extLst>
                  <a:ext uri="{0D108BD9-81ED-4DB2-BD59-A6C34878D82A}">
                    <a16:rowId xmlns:a16="http://schemas.microsoft.com/office/drawing/2014/main" val="3512883660"/>
                  </a:ext>
                </a:extLst>
              </a:tr>
              <a:tr h="880327">
                <a:tc>
                  <a:txBody>
                    <a:bodyPr/>
                    <a:lstStyle/>
                    <a:p>
                      <a:r>
                        <a:rPr lang="en-US" sz="2800" dirty="0"/>
                        <a:t>Reflex</a:t>
                      </a:r>
                    </a:p>
                  </a:txBody>
                  <a:tcPr marL="64453" marR="64453" marT="32226" marB="32226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107.72 (674)</a:t>
                      </a:r>
                    </a:p>
                  </a:txBody>
                  <a:tcPr marL="64453" marR="64453" marT="32226" marB="32226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129.14</a:t>
                      </a:r>
                    </a:p>
                    <a:p>
                      <a:r>
                        <a:rPr lang="en-US" sz="2800" dirty="0"/>
                        <a:t>(1618)</a:t>
                      </a:r>
                    </a:p>
                  </a:txBody>
                  <a:tcPr marL="64453" marR="64453" marT="32226" marB="32226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132.23</a:t>
                      </a:r>
                    </a:p>
                    <a:p>
                      <a:r>
                        <a:rPr lang="en-US" sz="2800" dirty="0"/>
                        <a:t>(3306)</a:t>
                      </a:r>
                    </a:p>
                  </a:txBody>
                  <a:tcPr marL="64453" marR="64453" marT="32226" marB="32226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159.63</a:t>
                      </a:r>
                    </a:p>
                    <a:p>
                      <a:r>
                        <a:rPr lang="en-US" sz="2800" dirty="0"/>
                        <a:t>(7982)</a:t>
                      </a:r>
                    </a:p>
                  </a:txBody>
                  <a:tcPr marL="64453" marR="64453" marT="32226" marB="32226"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 marL="64453" marR="64453" marT="32226" marB="32226"/>
                </a:tc>
                <a:extLst>
                  <a:ext uri="{0D108BD9-81ED-4DB2-BD59-A6C34878D82A}">
                    <a16:rowId xmlns:a16="http://schemas.microsoft.com/office/drawing/2014/main" val="29868864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3698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1501</TotalTime>
  <Words>416</Words>
  <Application>Microsoft Office PowerPoint</Application>
  <PresentationFormat>Custom</PresentationFormat>
  <Paragraphs>94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Francesca Walsh</dc:creator>
  <cp:lastModifiedBy>Devdhar Patel</cp:lastModifiedBy>
  <cp:revision>12</cp:revision>
  <dcterms:created xsi:type="dcterms:W3CDTF">2022-03-28T21:35:13Z</dcterms:created>
  <dcterms:modified xsi:type="dcterms:W3CDTF">2022-04-04T19:44:11Z</dcterms:modified>
</cp:coreProperties>
</file>