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8" r:id="rId3"/>
    <p:sldId id="257" r:id="rId4"/>
    <p:sldId id="260" r:id="rId5"/>
    <p:sldId id="262" r:id="rId6"/>
    <p:sldId id="264" r:id="rId7"/>
    <p:sldId id="261"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787"/>
  </p:normalViewPr>
  <p:slideViewPr>
    <p:cSldViewPr snapToGrid="0" snapToObjects="1">
      <p:cViewPr varScale="1">
        <p:scale>
          <a:sx n="137" d="100"/>
          <a:sy n="137" d="100"/>
        </p:scale>
        <p:origin x="138"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201DA-95C4-AD47-B102-389777227850}" type="datetimeFigureOut">
              <a:rPr lang="en-US" smtClean="0"/>
              <a:t>10/27/2021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4826A-EFA3-AB41-AC37-9D4251322AEA}" type="slidenum">
              <a:rPr lang="en-US" smtClean="0"/>
              <a:t>‹#›</a:t>
            </a:fld>
            <a:endParaRPr lang="en-US"/>
          </a:p>
        </p:txBody>
      </p:sp>
    </p:spTree>
    <p:extLst>
      <p:ext uri="{BB962C8B-B14F-4D97-AF65-F5344CB8AC3E}">
        <p14:creationId xmlns:p14="http://schemas.microsoft.com/office/powerpoint/2010/main" val="902520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2</a:t>
            </a:fld>
            <a:endParaRPr lang="en-US"/>
          </a:p>
        </p:txBody>
      </p:sp>
    </p:spTree>
    <p:extLst>
      <p:ext uri="{BB962C8B-B14F-4D97-AF65-F5344CB8AC3E}">
        <p14:creationId xmlns:p14="http://schemas.microsoft.com/office/powerpoint/2010/main" val="148411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3</a:t>
            </a:fld>
            <a:endParaRPr lang="en-US"/>
          </a:p>
        </p:txBody>
      </p:sp>
    </p:spTree>
    <p:extLst>
      <p:ext uri="{BB962C8B-B14F-4D97-AF65-F5344CB8AC3E}">
        <p14:creationId xmlns:p14="http://schemas.microsoft.com/office/powerpoint/2010/main" val="4266252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4</a:t>
            </a:fld>
            <a:endParaRPr lang="en-US"/>
          </a:p>
        </p:txBody>
      </p:sp>
    </p:spTree>
    <p:extLst>
      <p:ext uri="{BB962C8B-B14F-4D97-AF65-F5344CB8AC3E}">
        <p14:creationId xmlns:p14="http://schemas.microsoft.com/office/powerpoint/2010/main" val="1938519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14</a:t>
            </a:fld>
            <a:endParaRPr lang="en-US"/>
          </a:p>
        </p:txBody>
      </p:sp>
    </p:spTree>
    <p:extLst>
      <p:ext uri="{BB962C8B-B14F-4D97-AF65-F5344CB8AC3E}">
        <p14:creationId xmlns:p14="http://schemas.microsoft.com/office/powerpoint/2010/main" val="4224762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5A0D-FA8B-D541-885D-E83EB07A69A8}"/>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3FC0685-E2DB-7449-9ED1-3D571020B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DB2A7A3-D609-8140-B91D-4887A0312535}"/>
              </a:ext>
            </a:extLst>
          </p:cNvPr>
          <p:cNvSpPr>
            <a:spLocks noGrp="1"/>
          </p:cNvSpPr>
          <p:nvPr>
            <p:ph type="dt" sz="half" idx="10"/>
          </p:nvPr>
        </p:nvSpPr>
        <p:spPr/>
        <p:txBody>
          <a:bodyPr/>
          <a:lstStyle/>
          <a:p>
            <a:fld id="{DE016FBE-F546-1A47-B8E5-1361F3BA1840}" type="datetimeFigureOut">
              <a:rPr lang="en-US" smtClean="0"/>
              <a:t>10/27/2021</a:t>
            </a:fld>
            <a:endParaRPr lang="en-US"/>
          </a:p>
        </p:txBody>
      </p:sp>
      <p:sp>
        <p:nvSpPr>
          <p:cNvPr id="5" name="Footer Placeholder 4">
            <a:extLst>
              <a:ext uri="{FF2B5EF4-FFF2-40B4-BE49-F238E27FC236}">
                <a16:creationId xmlns:a16="http://schemas.microsoft.com/office/drawing/2014/main" id="{7DE38446-64E2-644B-81E2-7B7E58BBD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0544D-DF1B-7F41-B3F9-3A27CC53E920}"/>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29559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3699-266C-0B42-A0CD-805B7DABDE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E59D24-89B9-AF46-AD9B-48477BA00F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62413-924F-1247-99C6-6A7D8A97871F}"/>
              </a:ext>
            </a:extLst>
          </p:cNvPr>
          <p:cNvSpPr>
            <a:spLocks noGrp="1"/>
          </p:cNvSpPr>
          <p:nvPr>
            <p:ph type="dt" sz="half" idx="10"/>
          </p:nvPr>
        </p:nvSpPr>
        <p:spPr/>
        <p:txBody>
          <a:bodyPr/>
          <a:lstStyle/>
          <a:p>
            <a:fld id="{DE016FBE-F546-1A47-B8E5-1361F3BA1840}" type="datetimeFigureOut">
              <a:rPr lang="en-US" smtClean="0"/>
              <a:t>10/27/2021</a:t>
            </a:fld>
            <a:endParaRPr lang="en-US"/>
          </a:p>
        </p:txBody>
      </p:sp>
      <p:sp>
        <p:nvSpPr>
          <p:cNvPr id="5" name="Footer Placeholder 4">
            <a:extLst>
              <a:ext uri="{FF2B5EF4-FFF2-40B4-BE49-F238E27FC236}">
                <a16:creationId xmlns:a16="http://schemas.microsoft.com/office/drawing/2014/main" id="{B57CA27D-2DFF-2747-AC80-B3FE46578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20CC8-43B3-4F4C-BE5F-CD46308ADE72}"/>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60902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8E46C-FD0E-684F-9F32-50386C10C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924961-208A-2342-9C0B-E86EE21F79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D48F0-D6D4-1A49-946A-66821E9B005A}"/>
              </a:ext>
            </a:extLst>
          </p:cNvPr>
          <p:cNvSpPr>
            <a:spLocks noGrp="1"/>
          </p:cNvSpPr>
          <p:nvPr>
            <p:ph type="dt" sz="half" idx="10"/>
          </p:nvPr>
        </p:nvSpPr>
        <p:spPr/>
        <p:txBody>
          <a:bodyPr/>
          <a:lstStyle/>
          <a:p>
            <a:fld id="{DE016FBE-F546-1A47-B8E5-1361F3BA1840}" type="datetimeFigureOut">
              <a:rPr lang="en-US" smtClean="0"/>
              <a:t>10/27/2021</a:t>
            </a:fld>
            <a:endParaRPr lang="en-US"/>
          </a:p>
        </p:txBody>
      </p:sp>
      <p:sp>
        <p:nvSpPr>
          <p:cNvPr id="5" name="Footer Placeholder 4">
            <a:extLst>
              <a:ext uri="{FF2B5EF4-FFF2-40B4-BE49-F238E27FC236}">
                <a16:creationId xmlns:a16="http://schemas.microsoft.com/office/drawing/2014/main" id="{68CA2888-D87C-7940-9B34-9809C3626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F4C15-D2E2-F446-A9EE-F5C53B9288A1}"/>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419465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0D62-0AD3-8D4E-A0E2-C2F541EB7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683CD-5062-BF4D-B1AA-8838E8AEBAFC}"/>
              </a:ext>
            </a:extLst>
          </p:cNvPr>
          <p:cNvSpPr>
            <a:spLocks noGrp="1"/>
          </p:cNvSpPr>
          <p:nvPr>
            <p:ph idx="1"/>
          </p:nvPr>
        </p:nvSpPr>
        <p:spPr/>
        <p:txBody>
          <a:bodyPr/>
          <a:lstStyle>
            <a:lvl1pPr>
              <a:defRPr baseline="0">
                <a:latin typeface="Inter" panose="020B0502030000000004" pitchFamily="34" charset="0"/>
              </a:defRPr>
            </a:lvl1pPr>
            <a:lvl2pPr>
              <a:defRPr baseline="0">
                <a:latin typeface="Inter" panose="020B0502030000000004" pitchFamily="34" charset="0"/>
              </a:defRPr>
            </a:lvl2pPr>
            <a:lvl3pPr>
              <a:defRPr baseline="0">
                <a:latin typeface="Inter" panose="020B0502030000000004" pitchFamily="34" charset="0"/>
              </a:defRPr>
            </a:lvl3pPr>
            <a:lvl4pPr>
              <a:defRPr baseline="0">
                <a:latin typeface="Inter" panose="020B0502030000000004" pitchFamily="34" charset="0"/>
              </a:defRPr>
            </a:lvl4pPr>
            <a:lvl5pPr>
              <a:defRPr baseline="0">
                <a:latin typeface="Inter" panose="020B05020300000000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5961FD5-7FAB-844B-B5A3-740572C95295}"/>
              </a:ext>
            </a:extLst>
          </p:cNvPr>
          <p:cNvSpPr>
            <a:spLocks noGrp="1"/>
          </p:cNvSpPr>
          <p:nvPr>
            <p:ph type="dt" sz="half" idx="10"/>
          </p:nvPr>
        </p:nvSpPr>
        <p:spPr/>
        <p:txBody>
          <a:bodyPr/>
          <a:lstStyle/>
          <a:p>
            <a:fld id="{DE016FBE-F546-1A47-B8E5-1361F3BA1840}" type="datetimeFigureOut">
              <a:rPr lang="en-US" smtClean="0"/>
              <a:t>10/27/2021</a:t>
            </a:fld>
            <a:endParaRPr lang="en-US"/>
          </a:p>
        </p:txBody>
      </p:sp>
      <p:sp>
        <p:nvSpPr>
          <p:cNvPr id="5" name="Footer Placeholder 4">
            <a:extLst>
              <a:ext uri="{FF2B5EF4-FFF2-40B4-BE49-F238E27FC236}">
                <a16:creationId xmlns:a16="http://schemas.microsoft.com/office/drawing/2014/main" id="{837B3E84-8E00-2F42-BAAD-E677C148F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6B272-6AB5-2747-8B44-02EED1EA76DF}"/>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95704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108F-C78E-AC41-931D-86AF201CB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EDF29-6E98-084C-839B-7D3735114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76138C-8159-E141-BCAE-0BEFDC5A542E}"/>
              </a:ext>
            </a:extLst>
          </p:cNvPr>
          <p:cNvSpPr>
            <a:spLocks noGrp="1"/>
          </p:cNvSpPr>
          <p:nvPr>
            <p:ph type="dt" sz="half" idx="10"/>
          </p:nvPr>
        </p:nvSpPr>
        <p:spPr/>
        <p:txBody>
          <a:bodyPr/>
          <a:lstStyle/>
          <a:p>
            <a:fld id="{DE016FBE-F546-1A47-B8E5-1361F3BA1840}" type="datetimeFigureOut">
              <a:rPr lang="en-US" smtClean="0"/>
              <a:t>10/27/2021</a:t>
            </a:fld>
            <a:endParaRPr lang="en-US"/>
          </a:p>
        </p:txBody>
      </p:sp>
      <p:sp>
        <p:nvSpPr>
          <p:cNvPr id="5" name="Footer Placeholder 4">
            <a:extLst>
              <a:ext uri="{FF2B5EF4-FFF2-40B4-BE49-F238E27FC236}">
                <a16:creationId xmlns:a16="http://schemas.microsoft.com/office/drawing/2014/main" id="{AB03BDB4-4A66-5B4F-912C-DD12996B9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753AD-9FBD-EF44-89C5-72FF2CBC891B}"/>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122444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97A1-7752-D943-A78E-E3915C0FF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063BC6-62C0-A54B-AFBC-D31A69C783E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1546C1E-6757-8A45-BB76-6546AC5E6E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ABFC17-23F9-EE41-9944-8E1E2C3C8F71}"/>
              </a:ext>
            </a:extLst>
          </p:cNvPr>
          <p:cNvSpPr>
            <a:spLocks noGrp="1"/>
          </p:cNvSpPr>
          <p:nvPr>
            <p:ph type="dt" sz="half" idx="10"/>
          </p:nvPr>
        </p:nvSpPr>
        <p:spPr/>
        <p:txBody>
          <a:bodyPr/>
          <a:lstStyle/>
          <a:p>
            <a:fld id="{DE016FBE-F546-1A47-B8E5-1361F3BA1840}" type="datetimeFigureOut">
              <a:rPr lang="en-US" smtClean="0"/>
              <a:t>10/27/2021</a:t>
            </a:fld>
            <a:endParaRPr lang="en-US"/>
          </a:p>
        </p:txBody>
      </p:sp>
      <p:sp>
        <p:nvSpPr>
          <p:cNvPr id="6" name="Footer Placeholder 5">
            <a:extLst>
              <a:ext uri="{FF2B5EF4-FFF2-40B4-BE49-F238E27FC236}">
                <a16:creationId xmlns:a16="http://schemas.microsoft.com/office/drawing/2014/main" id="{401AD964-3729-524F-8A8E-30A645C5C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904FF5-19E2-5640-BD2A-96CCC608CB9B}"/>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1721382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81CD-913F-2C48-8CF0-233D1404FB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F0B66-5603-8444-A437-5C61F9811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D86E99-0B87-0E40-9B5D-223427219B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AD963-0EB9-964A-ACAF-C3388C790D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7A4DCC-2D6F-9547-B927-31012A24C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2FA7F8-2E3E-414D-966A-13C15535235C}"/>
              </a:ext>
            </a:extLst>
          </p:cNvPr>
          <p:cNvSpPr>
            <a:spLocks noGrp="1"/>
          </p:cNvSpPr>
          <p:nvPr>
            <p:ph type="dt" sz="half" idx="10"/>
          </p:nvPr>
        </p:nvSpPr>
        <p:spPr/>
        <p:txBody>
          <a:bodyPr/>
          <a:lstStyle/>
          <a:p>
            <a:fld id="{DE016FBE-F546-1A47-B8E5-1361F3BA1840}" type="datetimeFigureOut">
              <a:rPr lang="en-US" smtClean="0"/>
              <a:t>10/27/2021</a:t>
            </a:fld>
            <a:endParaRPr lang="en-US"/>
          </a:p>
        </p:txBody>
      </p:sp>
      <p:sp>
        <p:nvSpPr>
          <p:cNvPr id="8" name="Footer Placeholder 7">
            <a:extLst>
              <a:ext uri="{FF2B5EF4-FFF2-40B4-BE49-F238E27FC236}">
                <a16:creationId xmlns:a16="http://schemas.microsoft.com/office/drawing/2014/main" id="{13574869-2B79-1742-9709-E8E26D8F2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C5B596-E1CC-4145-BBBF-5A30CFE416A0}"/>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298681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1D67-59D9-CF41-8901-579BBD9C2F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F9F18B-AFB5-1646-BFCE-9AD9298AC880}"/>
              </a:ext>
            </a:extLst>
          </p:cNvPr>
          <p:cNvSpPr>
            <a:spLocks noGrp="1"/>
          </p:cNvSpPr>
          <p:nvPr>
            <p:ph type="dt" sz="half" idx="10"/>
          </p:nvPr>
        </p:nvSpPr>
        <p:spPr/>
        <p:txBody>
          <a:bodyPr/>
          <a:lstStyle/>
          <a:p>
            <a:fld id="{DE016FBE-F546-1A47-B8E5-1361F3BA1840}" type="datetimeFigureOut">
              <a:rPr lang="en-US" smtClean="0"/>
              <a:t>10/27/2021</a:t>
            </a:fld>
            <a:endParaRPr lang="en-US"/>
          </a:p>
        </p:txBody>
      </p:sp>
      <p:sp>
        <p:nvSpPr>
          <p:cNvPr id="4" name="Footer Placeholder 3">
            <a:extLst>
              <a:ext uri="{FF2B5EF4-FFF2-40B4-BE49-F238E27FC236}">
                <a16:creationId xmlns:a16="http://schemas.microsoft.com/office/drawing/2014/main" id="{A5861B0B-3A72-FE40-A739-3D7B6C1CB8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96C52F-879F-AD43-A2B1-3A74C4730DFD}"/>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63272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9AF90-D7A3-D04D-A266-F3CEF4A03F20}"/>
              </a:ext>
            </a:extLst>
          </p:cNvPr>
          <p:cNvSpPr>
            <a:spLocks noGrp="1"/>
          </p:cNvSpPr>
          <p:nvPr>
            <p:ph type="dt" sz="half" idx="10"/>
          </p:nvPr>
        </p:nvSpPr>
        <p:spPr/>
        <p:txBody>
          <a:bodyPr/>
          <a:lstStyle/>
          <a:p>
            <a:fld id="{DE016FBE-F546-1A47-B8E5-1361F3BA1840}" type="datetimeFigureOut">
              <a:rPr lang="en-US" smtClean="0"/>
              <a:t>10/27/2021</a:t>
            </a:fld>
            <a:endParaRPr lang="en-US"/>
          </a:p>
        </p:txBody>
      </p:sp>
      <p:sp>
        <p:nvSpPr>
          <p:cNvPr id="3" name="Footer Placeholder 2">
            <a:extLst>
              <a:ext uri="{FF2B5EF4-FFF2-40B4-BE49-F238E27FC236}">
                <a16:creationId xmlns:a16="http://schemas.microsoft.com/office/drawing/2014/main" id="{C0FAFFE2-05EC-074E-B5B7-AFFA9807B3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2C28E3-7BAF-2E49-891A-9B848AEEEC57}"/>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21697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80BA-B12B-FA45-8D59-9DFC2E1DD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643EE8-7144-FE41-9A01-9A66B0D02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8E1CF6-3ED9-4046-8A8A-667551D92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4B1F2-52CD-BF45-A6C0-3F4949B95F23}"/>
              </a:ext>
            </a:extLst>
          </p:cNvPr>
          <p:cNvSpPr>
            <a:spLocks noGrp="1"/>
          </p:cNvSpPr>
          <p:nvPr>
            <p:ph type="dt" sz="half" idx="10"/>
          </p:nvPr>
        </p:nvSpPr>
        <p:spPr/>
        <p:txBody>
          <a:bodyPr/>
          <a:lstStyle/>
          <a:p>
            <a:fld id="{DE016FBE-F546-1A47-B8E5-1361F3BA1840}" type="datetimeFigureOut">
              <a:rPr lang="en-US" smtClean="0"/>
              <a:t>10/27/2021</a:t>
            </a:fld>
            <a:endParaRPr lang="en-US"/>
          </a:p>
        </p:txBody>
      </p:sp>
      <p:sp>
        <p:nvSpPr>
          <p:cNvPr id="6" name="Footer Placeholder 5">
            <a:extLst>
              <a:ext uri="{FF2B5EF4-FFF2-40B4-BE49-F238E27FC236}">
                <a16:creationId xmlns:a16="http://schemas.microsoft.com/office/drawing/2014/main" id="{4BB5907B-DD8F-5343-BF26-FA83862BF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7F1B6-FAA9-8041-B163-560F2E3C3BB1}"/>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754105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35D5-43AC-4441-A9DA-8B58277C8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92D88F-B950-2848-8CDD-F9709E72AB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982557-756F-164F-8662-15F189336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BB21D-EA80-A44C-9022-5EFD25EBD510}"/>
              </a:ext>
            </a:extLst>
          </p:cNvPr>
          <p:cNvSpPr>
            <a:spLocks noGrp="1"/>
          </p:cNvSpPr>
          <p:nvPr>
            <p:ph type="dt" sz="half" idx="10"/>
          </p:nvPr>
        </p:nvSpPr>
        <p:spPr/>
        <p:txBody>
          <a:bodyPr/>
          <a:lstStyle/>
          <a:p>
            <a:fld id="{DE016FBE-F546-1A47-B8E5-1361F3BA1840}" type="datetimeFigureOut">
              <a:rPr lang="en-US" smtClean="0"/>
              <a:t>10/27/2021</a:t>
            </a:fld>
            <a:endParaRPr lang="en-US"/>
          </a:p>
        </p:txBody>
      </p:sp>
      <p:sp>
        <p:nvSpPr>
          <p:cNvPr id="6" name="Footer Placeholder 5">
            <a:extLst>
              <a:ext uri="{FF2B5EF4-FFF2-40B4-BE49-F238E27FC236}">
                <a16:creationId xmlns:a16="http://schemas.microsoft.com/office/drawing/2014/main" id="{1F257E80-B855-7245-89AB-AAF45C6BD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C7EA3-CBB4-1C45-8CE4-3FCBFCE063D5}"/>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26782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4A6C50-4388-E043-A542-2253413BA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F675F7-A066-AB46-8218-6EF174D89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057D2-DF37-C548-B68E-5CF777F7B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16FBE-F546-1A47-B8E5-1361F3BA1840}" type="datetimeFigureOut">
              <a:rPr lang="en-US" smtClean="0"/>
              <a:t>10/27/2021</a:t>
            </a:fld>
            <a:endParaRPr lang="en-US"/>
          </a:p>
        </p:txBody>
      </p:sp>
      <p:sp>
        <p:nvSpPr>
          <p:cNvPr id="5" name="Footer Placeholder 4">
            <a:extLst>
              <a:ext uri="{FF2B5EF4-FFF2-40B4-BE49-F238E27FC236}">
                <a16:creationId xmlns:a16="http://schemas.microsoft.com/office/drawing/2014/main" id="{71C90607-BDC0-F448-BC6F-32F5086F6C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2F28F5-7DE5-0240-80DE-006595B6E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8D1E8A-15B9-C948-9BA3-D80252BEEA92}" type="slidenum">
              <a:rPr lang="en-US" smtClean="0"/>
              <a:t>‹#›</a:t>
            </a:fld>
            <a:endParaRPr lang="en-US"/>
          </a:p>
        </p:txBody>
      </p:sp>
    </p:spTree>
    <p:extLst>
      <p:ext uri="{BB962C8B-B14F-4D97-AF65-F5344CB8AC3E}">
        <p14:creationId xmlns:p14="http://schemas.microsoft.com/office/powerpoint/2010/main" val="317873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PLAYFAIR DISPLAY REGULAR ROMAN"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nter" panose="020B0502030000000004" pitchFamily="34" charset="0"/>
          <a:ea typeface="Inter" panose="020B05020300000000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nter" panose="020B0502030000000004" pitchFamily="34" charset="0"/>
          <a:ea typeface="Inter" panose="020B05020300000000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nter" panose="020B0502030000000004" pitchFamily="34" charset="0"/>
          <a:ea typeface="Inter" panose="020B05020300000000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B0502030000000004" pitchFamily="34" charset="0"/>
          <a:ea typeface="Inter" panose="020B05020300000000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obots artificial intelligence image">
            <a:extLst>
              <a:ext uri="{FF2B5EF4-FFF2-40B4-BE49-F238E27FC236}">
                <a16:creationId xmlns:a16="http://schemas.microsoft.com/office/drawing/2014/main" id="{F3EEAC7B-9FE3-C84B-A1DD-C7E0F0B42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4B4B9F-007A-0748-A1CC-D19A34AEF3D1}"/>
              </a:ext>
            </a:extLst>
          </p:cNvPr>
          <p:cNvSpPr>
            <a:spLocks noGrp="1"/>
          </p:cNvSpPr>
          <p:nvPr>
            <p:ph type="ctrTitle"/>
          </p:nvPr>
        </p:nvSpPr>
        <p:spPr>
          <a:xfrm>
            <a:off x="352337" y="1408546"/>
            <a:ext cx="5972962" cy="2387600"/>
          </a:xfrm>
        </p:spPr>
        <p:txBody>
          <a:bodyPr/>
          <a:lstStyle/>
          <a:p>
            <a:pPr algn="l"/>
            <a:r>
              <a:rPr lang="en-US" dirty="0">
                <a:latin typeface="PLAYFAIR DISPLAY REGULAR ROMAN" pitchFamily="2" charset="77"/>
              </a:rPr>
              <a:t>Real-time</a:t>
            </a:r>
            <a:r>
              <a:rPr lang="en-US" dirty="0"/>
              <a:t> </a:t>
            </a:r>
            <a:r>
              <a:rPr lang="en-US" dirty="0" err="1"/>
              <a:t>Q</a:t>
            </a:r>
            <a:r>
              <a:rPr lang="en-US" dirty="0" err="1">
                <a:latin typeface="PLAYFAIR DISPLAY REGULAR ROMAN" pitchFamily="2" charset="77"/>
              </a:rPr>
              <a:t>uickNets</a:t>
            </a:r>
            <a:endParaRPr lang="en-US" dirty="0">
              <a:latin typeface="PLAYFAIR DISPLAY REGULAR ROMAN" pitchFamily="2" charset="77"/>
            </a:endParaRPr>
          </a:p>
        </p:txBody>
      </p:sp>
      <p:sp>
        <p:nvSpPr>
          <p:cNvPr id="3" name="Subtitle 2">
            <a:extLst>
              <a:ext uri="{FF2B5EF4-FFF2-40B4-BE49-F238E27FC236}">
                <a16:creationId xmlns:a16="http://schemas.microsoft.com/office/drawing/2014/main" id="{7B999D8F-47D3-EA49-9102-B2EC6018DB76}"/>
              </a:ext>
            </a:extLst>
          </p:cNvPr>
          <p:cNvSpPr>
            <a:spLocks noGrp="1"/>
          </p:cNvSpPr>
          <p:nvPr>
            <p:ph type="subTitle" idx="1"/>
          </p:nvPr>
        </p:nvSpPr>
        <p:spPr>
          <a:xfrm>
            <a:off x="352337" y="4059450"/>
            <a:ext cx="9144000" cy="1655762"/>
          </a:xfrm>
        </p:spPr>
        <p:txBody>
          <a:bodyPr/>
          <a:lstStyle/>
          <a:p>
            <a:pPr algn="l"/>
            <a:r>
              <a:rPr lang="en-US" dirty="0"/>
              <a:t>Devdhar Patel</a:t>
            </a:r>
          </a:p>
        </p:txBody>
      </p:sp>
      <p:sp>
        <p:nvSpPr>
          <p:cNvPr id="4" name="Rectangle 3">
            <a:extLst>
              <a:ext uri="{FF2B5EF4-FFF2-40B4-BE49-F238E27FC236}">
                <a16:creationId xmlns:a16="http://schemas.microsoft.com/office/drawing/2014/main" id="{C3AEA605-F2E2-C142-9932-E0EE9D8F1334}"/>
              </a:ext>
            </a:extLst>
          </p:cNvPr>
          <p:cNvSpPr/>
          <p:nvPr/>
        </p:nvSpPr>
        <p:spPr>
          <a:xfrm>
            <a:off x="4983061" y="0"/>
            <a:ext cx="3053592" cy="136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254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22AE-9698-4034-9206-A8D36C9BBB6E}"/>
              </a:ext>
            </a:extLst>
          </p:cNvPr>
          <p:cNvSpPr>
            <a:spLocks noGrp="1"/>
          </p:cNvSpPr>
          <p:nvPr>
            <p:ph type="title"/>
          </p:nvPr>
        </p:nvSpPr>
        <p:spPr>
          <a:xfrm>
            <a:off x="343778" y="205626"/>
            <a:ext cx="10515600" cy="1325563"/>
          </a:xfrm>
        </p:spPr>
        <p:txBody>
          <a:bodyPr/>
          <a:lstStyle/>
          <a:p>
            <a:r>
              <a:rPr lang="en-US" dirty="0"/>
              <a:t>Multi-exit NN needs to be delay aware</a:t>
            </a:r>
          </a:p>
        </p:txBody>
      </p:sp>
      <p:grpSp>
        <p:nvGrpSpPr>
          <p:cNvPr id="32" name="Group 31">
            <a:extLst>
              <a:ext uri="{FF2B5EF4-FFF2-40B4-BE49-F238E27FC236}">
                <a16:creationId xmlns:a16="http://schemas.microsoft.com/office/drawing/2014/main" id="{33DC57FA-49D1-4846-8E7B-657E067024D1}"/>
              </a:ext>
            </a:extLst>
          </p:cNvPr>
          <p:cNvGrpSpPr/>
          <p:nvPr/>
        </p:nvGrpSpPr>
        <p:grpSpPr>
          <a:xfrm>
            <a:off x="343778" y="2554235"/>
            <a:ext cx="1343482" cy="1898588"/>
            <a:chOff x="1458852" y="2372751"/>
            <a:chExt cx="1343482" cy="1898588"/>
          </a:xfrm>
        </p:grpSpPr>
        <p:grpSp>
          <p:nvGrpSpPr>
            <p:cNvPr id="4" name="Group 3">
              <a:extLst>
                <a:ext uri="{FF2B5EF4-FFF2-40B4-BE49-F238E27FC236}">
                  <a16:creationId xmlns:a16="http://schemas.microsoft.com/office/drawing/2014/main" id="{7A909B0D-238F-45F2-900A-F07DBAAB9A15}"/>
                </a:ext>
              </a:extLst>
            </p:cNvPr>
            <p:cNvGrpSpPr/>
            <p:nvPr/>
          </p:nvGrpSpPr>
          <p:grpSpPr>
            <a:xfrm>
              <a:off x="1899804" y="3133315"/>
              <a:ext cx="852616" cy="1138024"/>
              <a:chOff x="1473496" y="2736220"/>
              <a:chExt cx="852616" cy="1138024"/>
            </a:xfrm>
            <a:solidFill>
              <a:schemeClr val="bg1">
                <a:lumMod val="95000"/>
              </a:schemeClr>
            </a:solidFill>
          </p:grpSpPr>
          <p:sp>
            <p:nvSpPr>
              <p:cNvPr id="3" name="Rectangle 2">
                <a:extLst>
                  <a:ext uri="{FF2B5EF4-FFF2-40B4-BE49-F238E27FC236}">
                    <a16:creationId xmlns:a16="http://schemas.microsoft.com/office/drawing/2014/main" id="{C5537096-1FCC-4405-BB68-4FEFEA7AA04D}"/>
                  </a:ext>
                </a:extLst>
              </p:cNvPr>
              <p:cNvSpPr/>
              <p:nvPr/>
            </p:nvSpPr>
            <p:spPr>
              <a:xfrm>
                <a:off x="1899804" y="2736220"/>
                <a:ext cx="426308" cy="890488"/>
              </a:xfrm>
              <a:prstGeom prst="rect">
                <a:avLst/>
              </a:prstGeom>
              <a:solidFill>
                <a:schemeClr val="accent2">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D8FFCF60-C1D5-478E-9D9F-E9DDF25ACF31}"/>
                  </a:ext>
                </a:extLst>
              </p:cNvPr>
              <p:cNvSpPr/>
              <p:nvPr/>
            </p:nvSpPr>
            <p:spPr>
              <a:xfrm>
                <a:off x="1686650" y="2811839"/>
                <a:ext cx="426308" cy="890488"/>
              </a:xfrm>
              <a:prstGeom prst="rect">
                <a:avLst/>
              </a:prstGeom>
              <a:grp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C3941D4B-CE55-4F99-8EB0-2F41CE1D0521}"/>
                  </a:ext>
                </a:extLst>
              </p:cNvPr>
              <p:cNvSpPr/>
              <p:nvPr/>
            </p:nvSpPr>
            <p:spPr>
              <a:xfrm>
                <a:off x="1473496" y="2983756"/>
                <a:ext cx="426308" cy="890488"/>
              </a:xfrm>
              <a:prstGeom prst="rect">
                <a:avLst/>
              </a:prstGeom>
              <a:solidFill>
                <a:schemeClr val="accent4">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161964E0-80CE-4640-9923-46D041548982}"/>
                </a:ext>
              </a:extLst>
            </p:cNvPr>
            <p:cNvCxnSpPr>
              <a:cxnSpLocks/>
            </p:cNvCxnSpPr>
            <p:nvPr/>
          </p:nvCxnSpPr>
          <p:spPr>
            <a:xfrm>
              <a:off x="1458852" y="3826095"/>
              <a:ext cx="6541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27009C42-9364-43B2-9BA1-0A8AE7535605}"/>
                </a:ext>
              </a:extLst>
            </p:cNvPr>
            <p:cNvCxnSpPr>
              <a:cxnSpLocks/>
            </p:cNvCxnSpPr>
            <p:nvPr/>
          </p:nvCxnSpPr>
          <p:spPr>
            <a:xfrm flipV="1">
              <a:off x="2112958" y="2903032"/>
              <a:ext cx="0" cy="52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13AA88FB-69D3-40C8-A933-90B618431273}"/>
                </a:ext>
              </a:extLst>
            </p:cNvPr>
            <p:cNvCxnSpPr>
              <a:cxnSpLocks/>
            </p:cNvCxnSpPr>
            <p:nvPr/>
          </p:nvCxnSpPr>
          <p:spPr>
            <a:xfrm flipV="1">
              <a:off x="2543055" y="2685033"/>
              <a:ext cx="0" cy="52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FF9C6949-A231-4893-A590-D976C3076DC4}"/>
                </a:ext>
              </a:extLst>
            </p:cNvPr>
            <p:cNvSpPr txBox="1"/>
            <p:nvPr/>
          </p:nvSpPr>
          <p:spPr>
            <a:xfrm>
              <a:off x="1853679" y="2655258"/>
              <a:ext cx="518558" cy="253916"/>
            </a:xfrm>
            <a:prstGeom prst="rect">
              <a:avLst/>
            </a:prstGeom>
            <a:noFill/>
          </p:spPr>
          <p:txBody>
            <a:bodyPr wrap="square" rtlCol="0">
              <a:spAutoFit/>
            </a:bodyPr>
            <a:lstStyle/>
            <a:p>
              <a:r>
                <a:rPr lang="en-US" sz="1050" dirty="0"/>
                <a:t>20 </a:t>
              </a:r>
              <a:r>
                <a:rPr lang="en-US" sz="1050" dirty="0" err="1"/>
                <a:t>ms</a:t>
              </a:r>
              <a:endParaRPr lang="en-US" sz="1050" dirty="0"/>
            </a:p>
          </p:txBody>
        </p:sp>
        <p:sp>
          <p:nvSpPr>
            <p:cNvPr id="126" name="TextBox 125">
              <a:extLst>
                <a:ext uri="{FF2B5EF4-FFF2-40B4-BE49-F238E27FC236}">
                  <a16:creationId xmlns:a16="http://schemas.microsoft.com/office/drawing/2014/main" id="{5ADF635C-3058-4241-A748-34B286507D12}"/>
                </a:ext>
              </a:extLst>
            </p:cNvPr>
            <p:cNvSpPr txBox="1"/>
            <p:nvPr/>
          </p:nvSpPr>
          <p:spPr>
            <a:xfrm>
              <a:off x="2283776" y="2372751"/>
              <a:ext cx="518558" cy="253916"/>
            </a:xfrm>
            <a:prstGeom prst="rect">
              <a:avLst/>
            </a:prstGeom>
            <a:noFill/>
          </p:spPr>
          <p:txBody>
            <a:bodyPr wrap="square" rtlCol="0">
              <a:spAutoFit/>
            </a:bodyPr>
            <a:lstStyle/>
            <a:p>
              <a:r>
                <a:rPr lang="en-US" sz="1050" dirty="0"/>
                <a:t>80 </a:t>
              </a:r>
              <a:r>
                <a:rPr lang="en-US" sz="1050" dirty="0" err="1"/>
                <a:t>ms</a:t>
              </a:r>
              <a:endParaRPr lang="en-US" sz="1050" dirty="0"/>
            </a:p>
          </p:txBody>
        </p:sp>
      </p:grpSp>
      <p:sp>
        <p:nvSpPr>
          <p:cNvPr id="34" name="TextBox 33">
            <a:extLst>
              <a:ext uri="{FF2B5EF4-FFF2-40B4-BE49-F238E27FC236}">
                <a16:creationId xmlns:a16="http://schemas.microsoft.com/office/drawing/2014/main" id="{1D712DD1-F3AF-414A-8F12-C03BC6451D9E}"/>
              </a:ext>
            </a:extLst>
          </p:cNvPr>
          <p:cNvSpPr txBox="1"/>
          <p:nvPr/>
        </p:nvSpPr>
        <p:spPr>
          <a:xfrm>
            <a:off x="2205728" y="1531189"/>
            <a:ext cx="5828427" cy="5078313"/>
          </a:xfrm>
          <a:prstGeom prst="rect">
            <a:avLst/>
          </a:prstGeom>
          <a:noFill/>
        </p:spPr>
        <p:txBody>
          <a:bodyPr wrap="square" rtlCol="0">
            <a:spAutoFit/>
          </a:bodyPr>
          <a:lstStyle/>
          <a:p>
            <a:r>
              <a:rPr lang="en-US" dirty="0"/>
              <a:t>With one exit:</a:t>
            </a:r>
          </a:p>
          <a:p>
            <a:r>
              <a:rPr lang="en-US" dirty="0"/>
              <a:t>Response rate: How long the action is performed in the environment for -&gt; </a:t>
            </a:r>
            <a:r>
              <a:rPr lang="en-US" i="1" dirty="0"/>
              <a:t>80ms</a:t>
            </a:r>
          </a:p>
          <a:p>
            <a:r>
              <a:rPr lang="en-US" dirty="0"/>
              <a:t>One can assume that this is analogous to the response rate in a setting where we can get the predicted value of the next state while the action is being performed.</a:t>
            </a:r>
          </a:p>
          <a:p>
            <a:endParaRPr lang="en-US" dirty="0"/>
          </a:p>
          <a:p>
            <a:r>
              <a:rPr lang="en-US" dirty="0"/>
              <a:t>With multiple-exit:</a:t>
            </a:r>
          </a:p>
          <a:p>
            <a:r>
              <a:rPr lang="en-US" dirty="0"/>
              <a:t>Response rate becomes convoluted in the same setting.</a:t>
            </a:r>
          </a:p>
          <a:p>
            <a:r>
              <a:rPr lang="en-US" dirty="0"/>
              <a:t>Example, if we choose the early exit:</a:t>
            </a:r>
          </a:p>
          <a:p>
            <a:r>
              <a:rPr lang="en-US" dirty="0"/>
              <a:t>It has to be performed either for 60ms or 100 </a:t>
            </a:r>
            <a:r>
              <a:rPr lang="en-US" dirty="0" err="1"/>
              <a:t>ms</a:t>
            </a:r>
            <a:r>
              <a:rPr lang="en-US" dirty="0"/>
              <a:t> while the previous action is only performed for 20ms. </a:t>
            </a:r>
          </a:p>
          <a:p>
            <a:endParaRPr lang="en-US" dirty="0"/>
          </a:p>
          <a:p>
            <a:r>
              <a:rPr lang="en-US" dirty="0"/>
              <a:t>This would mean that the input to the neural network has if we want to pick the 20ms exit, will be t+20ms and if we want pick the last exit will be t+80ms. </a:t>
            </a:r>
            <a:r>
              <a:rPr lang="en-US" dirty="0">
                <a:solidFill>
                  <a:srgbClr val="FF0000"/>
                </a:solidFill>
              </a:rPr>
              <a:t>Each exit will operate on different input??</a:t>
            </a:r>
          </a:p>
          <a:p>
            <a:endParaRPr lang="en-US" dirty="0"/>
          </a:p>
        </p:txBody>
      </p:sp>
    </p:spTree>
    <p:extLst>
      <p:ext uri="{BB962C8B-B14F-4D97-AF65-F5344CB8AC3E}">
        <p14:creationId xmlns:p14="http://schemas.microsoft.com/office/powerpoint/2010/main" val="272488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0DCA6-BE31-424A-BE49-389B4B2BE0B3}"/>
              </a:ext>
            </a:extLst>
          </p:cNvPr>
          <p:cNvSpPr>
            <a:spLocks noGrp="1"/>
          </p:cNvSpPr>
          <p:nvPr>
            <p:ph type="title"/>
          </p:nvPr>
        </p:nvSpPr>
        <p:spPr>
          <a:xfrm>
            <a:off x="804672" y="640263"/>
            <a:ext cx="5157216" cy="1344975"/>
          </a:xfrm>
        </p:spPr>
        <p:txBody>
          <a:bodyPr>
            <a:normAutofit/>
          </a:bodyPr>
          <a:lstStyle/>
          <a:p>
            <a:r>
              <a:rPr lang="en-US" sz="4000" dirty="0"/>
              <a:t>Most common solution	</a:t>
            </a:r>
          </a:p>
        </p:txBody>
      </p:sp>
      <p:sp>
        <p:nvSpPr>
          <p:cNvPr id="3" name="Content Placeholder 2">
            <a:extLst>
              <a:ext uri="{FF2B5EF4-FFF2-40B4-BE49-F238E27FC236}">
                <a16:creationId xmlns:a16="http://schemas.microsoft.com/office/drawing/2014/main" id="{87320613-46AA-43E7-BDA0-9A278F7B132F}"/>
              </a:ext>
            </a:extLst>
          </p:cNvPr>
          <p:cNvSpPr>
            <a:spLocks noGrp="1"/>
          </p:cNvSpPr>
          <p:nvPr>
            <p:ph idx="1"/>
          </p:nvPr>
        </p:nvSpPr>
        <p:spPr>
          <a:xfrm>
            <a:off x="711976" y="1486773"/>
            <a:ext cx="5249912" cy="4408000"/>
          </a:xfrm>
        </p:spPr>
        <p:txBody>
          <a:bodyPr>
            <a:normAutofit/>
          </a:bodyPr>
          <a:lstStyle/>
          <a:p>
            <a:r>
              <a:rPr lang="en-US" sz="2000" dirty="0"/>
              <a:t>The only change is that the action is picked based on the previous action and current state instead of the current state.</a:t>
            </a:r>
          </a:p>
        </p:txBody>
      </p:sp>
      <p:pic>
        <p:nvPicPr>
          <p:cNvPr id="1026" name="Picture 2" descr="Figure 1: Turn-based interaction">
            <a:extLst>
              <a:ext uri="{FF2B5EF4-FFF2-40B4-BE49-F238E27FC236}">
                <a16:creationId xmlns:a16="http://schemas.microsoft.com/office/drawing/2014/main" id="{B549FD26-AADC-409A-B37F-0FDD029FAF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61459" y="2236842"/>
            <a:ext cx="1862843" cy="39810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ig. 1: Comparison between MDP (E), DMDP (E, 1) and DMDP (E,n). n ∈ N denotes the action delay step. st denotes the observed state while at denotes the action executed, both at time t. Arrows represent how the action selected in the current time step will be included in the future state.">
            <a:extLst>
              <a:ext uri="{FF2B5EF4-FFF2-40B4-BE49-F238E27FC236}">
                <a16:creationId xmlns:a16="http://schemas.microsoft.com/office/drawing/2014/main" id="{26BE7E76-FE82-4F33-B315-3B026AF25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114" y="1944875"/>
            <a:ext cx="2025723" cy="456501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153E8504-F1CC-459B-9F04-3F3F1B01A851}"/>
              </a:ext>
            </a:extLst>
          </p:cNvPr>
          <p:cNvGrpSpPr/>
          <p:nvPr/>
        </p:nvGrpSpPr>
        <p:grpSpPr>
          <a:xfrm>
            <a:off x="2416956" y="2687944"/>
            <a:ext cx="2390894" cy="3386000"/>
            <a:chOff x="1300132" y="2534380"/>
            <a:chExt cx="2390894" cy="3386000"/>
          </a:xfrm>
        </p:grpSpPr>
        <p:pic>
          <p:nvPicPr>
            <p:cNvPr id="11" name="Picture 10">
              <a:extLst>
                <a:ext uri="{FF2B5EF4-FFF2-40B4-BE49-F238E27FC236}">
                  <a16:creationId xmlns:a16="http://schemas.microsoft.com/office/drawing/2014/main" id="{D747CEEA-F4D2-487D-A548-14E1AD003980}"/>
                </a:ext>
              </a:extLst>
            </p:cNvPr>
            <p:cNvPicPr>
              <a:picLocks noChangeAspect="1"/>
            </p:cNvPicPr>
            <p:nvPr/>
          </p:nvPicPr>
          <p:blipFill>
            <a:blip r:embed="rId4"/>
            <a:stretch>
              <a:fillRect/>
            </a:stretch>
          </p:blipFill>
          <p:spPr>
            <a:xfrm>
              <a:off x="1300132" y="2558647"/>
              <a:ext cx="1279515" cy="3286186"/>
            </a:xfrm>
            <a:prstGeom prst="rect">
              <a:avLst/>
            </a:prstGeom>
          </p:spPr>
        </p:pic>
        <p:pic>
          <p:nvPicPr>
            <p:cNvPr id="12" name="Picture 11">
              <a:extLst>
                <a:ext uri="{FF2B5EF4-FFF2-40B4-BE49-F238E27FC236}">
                  <a16:creationId xmlns:a16="http://schemas.microsoft.com/office/drawing/2014/main" id="{1713C9D2-FDFB-434D-8B4B-71EEA8B94B54}"/>
                </a:ext>
              </a:extLst>
            </p:cNvPr>
            <p:cNvPicPr>
              <a:picLocks noChangeAspect="1"/>
            </p:cNvPicPr>
            <p:nvPr/>
          </p:nvPicPr>
          <p:blipFill>
            <a:blip r:embed="rId5"/>
            <a:stretch>
              <a:fillRect/>
            </a:stretch>
          </p:blipFill>
          <p:spPr>
            <a:xfrm>
              <a:off x="2579647" y="2534380"/>
              <a:ext cx="1111379" cy="3386000"/>
            </a:xfrm>
            <a:prstGeom prst="rect">
              <a:avLst/>
            </a:prstGeom>
          </p:spPr>
        </p:pic>
      </p:grpSp>
    </p:spTree>
    <p:extLst>
      <p:ext uri="{BB962C8B-B14F-4D97-AF65-F5344CB8AC3E}">
        <p14:creationId xmlns:p14="http://schemas.microsoft.com/office/powerpoint/2010/main" val="473546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 4: Performances (means and standard deviations of rewards) of different MBRL algorithms in Gym environments. The environment is non-delayed for SAC and PETS (n = 0) and is one-step-delayed for other algorithms. DATS is the proposed algorithm. The results indicate that the performance degradation resulting from the environment action delay is minimal when using DATS is minimal.">
            <a:extLst>
              <a:ext uri="{FF2B5EF4-FFF2-40B4-BE49-F238E27FC236}">
                <a16:creationId xmlns:a16="http://schemas.microsoft.com/office/drawing/2014/main" id="{656D56D9-42AA-43B6-A254-E26815FF1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0"/>
            <a:ext cx="93853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348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38A8-0341-437E-BB1A-17FF318A76DF}"/>
              </a:ext>
            </a:extLst>
          </p:cNvPr>
          <p:cNvSpPr>
            <a:spLocks noGrp="1"/>
          </p:cNvSpPr>
          <p:nvPr>
            <p:ph type="title"/>
          </p:nvPr>
        </p:nvSpPr>
        <p:spPr/>
        <p:txBody>
          <a:bodyPr/>
          <a:lstStyle/>
          <a:p>
            <a:r>
              <a:rPr lang="en-US" dirty="0"/>
              <a:t>Proposed Model	</a:t>
            </a:r>
          </a:p>
        </p:txBody>
      </p:sp>
      <p:grpSp>
        <p:nvGrpSpPr>
          <p:cNvPr id="30" name="Group 29">
            <a:extLst>
              <a:ext uri="{FF2B5EF4-FFF2-40B4-BE49-F238E27FC236}">
                <a16:creationId xmlns:a16="http://schemas.microsoft.com/office/drawing/2014/main" id="{9907349D-C211-4972-B3EC-C6BDE2D8C836}"/>
              </a:ext>
            </a:extLst>
          </p:cNvPr>
          <p:cNvGrpSpPr/>
          <p:nvPr/>
        </p:nvGrpSpPr>
        <p:grpSpPr>
          <a:xfrm>
            <a:off x="838200" y="2448008"/>
            <a:ext cx="4001777" cy="2871100"/>
            <a:chOff x="3329099" y="1885776"/>
            <a:chExt cx="4001777" cy="2871100"/>
          </a:xfrm>
        </p:grpSpPr>
        <p:grpSp>
          <p:nvGrpSpPr>
            <p:cNvPr id="18" name="Group 17">
              <a:extLst>
                <a:ext uri="{FF2B5EF4-FFF2-40B4-BE49-F238E27FC236}">
                  <a16:creationId xmlns:a16="http://schemas.microsoft.com/office/drawing/2014/main" id="{D4CEAE07-DC92-4F10-8DC3-375A5B9DB32A}"/>
                </a:ext>
              </a:extLst>
            </p:cNvPr>
            <p:cNvGrpSpPr/>
            <p:nvPr/>
          </p:nvGrpSpPr>
          <p:grpSpPr>
            <a:xfrm>
              <a:off x="3656152" y="2681193"/>
              <a:ext cx="2709235" cy="1690709"/>
              <a:chOff x="3656152" y="2681193"/>
              <a:chExt cx="2709235" cy="1690709"/>
            </a:xfrm>
          </p:grpSpPr>
          <p:sp>
            <p:nvSpPr>
              <p:cNvPr id="15" name="Rectangle 14">
                <a:extLst>
                  <a:ext uri="{FF2B5EF4-FFF2-40B4-BE49-F238E27FC236}">
                    <a16:creationId xmlns:a16="http://schemas.microsoft.com/office/drawing/2014/main" id="{3A68AB39-6C7B-4769-8EFC-686D52472A6F}"/>
                  </a:ext>
                </a:extLst>
              </p:cNvPr>
              <p:cNvSpPr/>
              <p:nvPr/>
            </p:nvSpPr>
            <p:spPr>
              <a:xfrm>
                <a:off x="5557091" y="2683504"/>
                <a:ext cx="808296" cy="1688398"/>
              </a:xfrm>
              <a:prstGeom prst="rect">
                <a:avLst/>
              </a:prstGeom>
              <a:solidFill>
                <a:schemeClr val="accent5">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CF0781-7ABC-4DD1-9BE0-1AF4F26C2A7B}"/>
                  </a:ext>
                </a:extLst>
              </p:cNvPr>
              <p:cNvSpPr/>
              <p:nvPr/>
            </p:nvSpPr>
            <p:spPr>
              <a:xfrm>
                <a:off x="5055470" y="2681193"/>
                <a:ext cx="808296" cy="1688398"/>
              </a:xfrm>
              <a:prstGeom prst="rect">
                <a:avLst/>
              </a:prstGeom>
              <a:solidFill>
                <a:schemeClr val="bg1">
                  <a:lumMod val="95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8CB15C-1819-4C1E-AA75-B22F1914E1A8}"/>
                  </a:ext>
                </a:extLst>
              </p:cNvPr>
              <p:cNvSpPr/>
              <p:nvPr/>
            </p:nvSpPr>
            <p:spPr>
              <a:xfrm>
                <a:off x="4629874" y="2681193"/>
                <a:ext cx="808296" cy="1688398"/>
              </a:xfrm>
              <a:prstGeom prst="rect">
                <a:avLst/>
              </a:prstGeom>
              <a:solidFill>
                <a:schemeClr val="accent2">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A47F8-A862-44B2-98FD-43D9BB952812}"/>
                  </a:ext>
                </a:extLst>
              </p:cNvPr>
              <p:cNvSpPr/>
              <p:nvPr/>
            </p:nvSpPr>
            <p:spPr>
              <a:xfrm>
                <a:off x="4128253" y="2681193"/>
                <a:ext cx="808296" cy="1688398"/>
              </a:xfrm>
              <a:prstGeom prst="rect">
                <a:avLst/>
              </a:prstGeom>
              <a:solidFill>
                <a:schemeClr val="bg1">
                  <a:lumMod val="95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76CBC05-F9D5-48A5-8DC7-E8D065293969}"/>
                  </a:ext>
                </a:extLst>
              </p:cNvPr>
              <p:cNvSpPr/>
              <p:nvPr/>
            </p:nvSpPr>
            <p:spPr>
              <a:xfrm>
                <a:off x="3656152" y="2681193"/>
                <a:ext cx="808296" cy="1688398"/>
              </a:xfrm>
              <a:prstGeom prst="rect">
                <a:avLst/>
              </a:prstGeom>
              <a:solidFill>
                <a:schemeClr val="accent4">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306E52DA-CADF-48A5-9F64-3181BD8A1278}"/>
                </a:ext>
              </a:extLst>
            </p:cNvPr>
            <p:cNvCxnSpPr>
              <a:cxnSpLocks/>
            </p:cNvCxnSpPr>
            <p:nvPr/>
          </p:nvCxnSpPr>
          <p:spPr>
            <a:xfrm>
              <a:off x="3329099" y="3525392"/>
              <a:ext cx="6541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4D55221-205D-451A-8A5B-C029C518F901}"/>
                </a:ext>
              </a:extLst>
            </p:cNvPr>
            <p:cNvSpPr txBox="1"/>
            <p:nvPr/>
          </p:nvSpPr>
          <p:spPr>
            <a:xfrm>
              <a:off x="3616620" y="4369591"/>
              <a:ext cx="1013254" cy="369332"/>
            </a:xfrm>
            <a:prstGeom prst="rect">
              <a:avLst/>
            </a:prstGeom>
            <a:noFill/>
          </p:spPr>
          <p:txBody>
            <a:bodyPr wrap="square" rtlCol="0">
              <a:spAutoFit/>
            </a:bodyPr>
            <a:lstStyle/>
            <a:p>
              <a:pPr algn="ctr"/>
              <a:r>
                <a:rPr lang="en-US" dirty="0">
                  <a:latin typeface="+mj-lt"/>
                </a:rPr>
                <a:t>reflex</a:t>
              </a:r>
            </a:p>
          </p:txBody>
        </p:sp>
        <p:sp>
          <p:nvSpPr>
            <p:cNvPr id="20" name="TextBox 19">
              <a:extLst>
                <a:ext uri="{FF2B5EF4-FFF2-40B4-BE49-F238E27FC236}">
                  <a16:creationId xmlns:a16="http://schemas.microsoft.com/office/drawing/2014/main" id="{CB5A8992-FB68-4134-9F04-9368387F1EBF}"/>
                </a:ext>
              </a:extLst>
            </p:cNvPr>
            <p:cNvSpPr txBox="1"/>
            <p:nvPr/>
          </p:nvSpPr>
          <p:spPr>
            <a:xfrm>
              <a:off x="4782274" y="4387544"/>
              <a:ext cx="1081492" cy="369332"/>
            </a:xfrm>
            <a:prstGeom prst="rect">
              <a:avLst/>
            </a:prstGeom>
            <a:noFill/>
          </p:spPr>
          <p:txBody>
            <a:bodyPr wrap="square" rtlCol="0">
              <a:spAutoFit/>
            </a:bodyPr>
            <a:lstStyle/>
            <a:p>
              <a:pPr algn="ctr"/>
              <a:r>
                <a:rPr lang="en-US" dirty="0">
                  <a:latin typeface="+mj-lt"/>
                </a:rPr>
                <a:t>response</a:t>
              </a:r>
            </a:p>
          </p:txBody>
        </p:sp>
        <p:sp>
          <p:nvSpPr>
            <p:cNvPr id="21" name="TextBox 20">
              <a:extLst>
                <a:ext uri="{FF2B5EF4-FFF2-40B4-BE49-F238E27FC236}">
                  <a16:creationId xmlns:a16="http://schemas.microsoft.com/office/drawing/2014/main" id="{CB91311D-DC33-4D07-9C69-E9E7F2031425}"/>
                </a:ext>
              </a:extLst>
            </p:cNvPr>
            <p:cNvSpPr txBox="1"/>
            <p:nvPr/>
          </p:nvSpPr>
          <p:spPr>
            <a:xfrm>
              <a:off x="5824641" y="4364952"/>
              <a:ext cx="1081492" cy="369332"/>
            </a:xfrm>
            <a:prstGeom prst="rect">
              <a:avLst/>
            </a:prstGeom>
            <a:noFill/>
          </p:spPr>
          <p:txBody>
            <a:bodyPr wrap="square" rtlCol="0">
              <a:spAutoFit/>
            </a:bodyPr>
            <a:lstStyle/>
            <a:p>
              <a:pPr algn="ctr"/>
              <a:r>
                <a:rPr lang="en-US" dirty="0">
                  <a:latin typeface="+mj-lt"/>
                </a:rPr>
                <a:t>planning</a:t>
              </a:r>
            </a:p>
          </p:txBody>
        </p:sp>
        <p:cxnSp>
          <p:nvCxnSpPr>
            <p:cNvPr id="23" name="Straight Arrow Connector 22">
              <a:extLst>
                <a:ext uri="{FF2B5EF4-FFF2-40B4-BE49-F238E27FC236}">
                  <a16:creationId xmlns:a16="http://schemas.microsoft.com/office/drawing/2014/main" id="{EAAC7EE6-A003-4B1D-97D1-006E08387511}"/>
                </a:ext>
              </a:extLst>
            </p:cNvPr>
            <p:cNvCxnSpPr/>
            <p:nvPr/>
          </p:nvCxnSpPr>
          <p:spPr>
            <a:xfrm flipV="1">
              <a:off x="4060300" y="2236573"/>
              <a:ext cx="0" cy="44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FC5D70-3F9F-481B-9342-BA813779CBC4}"/>
                </a:ext>
              </a:extLst>
            </p:cNvPr>
            <p:cNvSpPr txBox="1"/>
            <p:nvPr/>
          </p:nvSpPr>
          <p:spPr>
            <a:xfrm>
              <a:off x="3926916" y="1885776"/>
              <a:ext cx="266767" cy="369332"/>
            </a:xfrm>
            <a:prstGeom prst="rect">
              <a:avLst/>
            </a:prstGeom>
            <a:noFill/>
          </p:spPr>
          <p:txBody>
            <a:bodyPr wrap="square" rtlCol="0">
              <a:spAutoFit/>
            </a:bodyPr>
            <a:lstStyle/>
            <a:p>
              <a:r>
                <a:rPr lang="en-US" dirty="0"/>
                <a:t>a</a:t>
              </a:r>
            </a:p>
          </p:txBody>
        </p:sp>
        <p:cxnSp>
          <p:nvCxnSpPr>
            <p:cNvPr id="25" name="Straight Arrow Connector 24">
              <a:extLst>
                <a:ext uri="{FF2B5EF4-FFF2-40B4-BE49-F238E27FC236}">
                  <a16:creationId xmlns:a16="http://schemas.microsoft.com/office/drawing/2014/main" id="{17950142-A5EA-4F08-8D00-D1E1F6817443}"/>
                </a:ext>
              </a:extLst>
            </p:cNvPr>
            <p:cNvCxnSpPr/>
            <p:nvPr/>
          </p:nvCxnSpPr>
          <p:spPr>
            <a:xfrm flipV="1">
              <a:off x="4941773" y="2255108"/>
              <a:ext cx="0" cy="44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A81BE45-16EF-4D3E-9843-2DF3E94E6A67}"/>
                </a:ext>
              </a:extLst>
            </p:cNvPr>
            <p:cNvSpPr txBox="1"/>
            <p:nvPr/>
          </p:nvSpPr>
          <p:spPr>
            <a:xfrm>
              <a:off x="4803165" y="1885776"/>
              <a:ext cx="266767" cy="369332"/>
            </a:xfrm>
            <a:prstGeom prst="rect">
              <a:avLst/>
            </a:prstGeom>
            <a:noFill/>
          </p:spPr>
          <p:txBody>
            <a:bodyPr wrap="square" rtlCol="0">
              <a:spAutoFit/>
            </a:bodyPr>
            <a:lstStyle/>
            <a:p>
              <a:r>
                <a:rPr lang="en-US" dirty="0"/>
                <a:t>a</a:t>
              </a:r>
            </a:p>
          </p:txBody>
        </p:sp>
        <p:cxnSp>
          <p:nvCxnSpPr>
            <p:cNvPr id="27" name="Straight Arrow Connector 26">
              <a:extLst>
                <a:ext uri="{FF2B5EF4-FFF2-40B4-BE49-F238E27FC236}">
                  <a16:creationId xmlns:a16="http://schemas.microsoft.com/office/drawing/2014/main" id="{D992DAE1-D90B-415B-9888-941F8DC45CDB}"/>
                </a:ext>
              </a:extLst>
            </p:cNvPr>
            <p:cNvCxnSpPr>
              <a:cxnSpLocks/>
            </p:cNvCxnSpPr>
            <p:nvPr/>
          </p:nvCxnSpPr>
          <p:spPr>
            <a:xfrm flipV="1">
              <a:off x="5868990" y="2263715"/>
              <a:ext cx="0" cy="44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4BC3825-2469-4694-AEE8-C42B23F8AD69}"/>
                </a:ext>
              </a:extLst>
            </p:cNvPr>
            <p:cNvSpPr txBox="1"/>
            <p:nvPr/>
          </p:nvSpPr>
          <p:spPr>
            <a:xfrm>
              <a:off x="5208540" y="1920467"/>
              <a:ext cx="2122336" cy="369332"/>
            </a:xfrm>
            <a:prstGeom prst="rect">
              <a:avLst/>
            </a:prstGeom>
            <a:noFill/>
          </p:spPr>
          <p:txBody>
            <a:bodyPr wrap="square" rtlCol="0">
              <a:spAutoFit/>
            </a:bodyPr>
            <a:lstStyle/>
            <a:p>
              <a:r>
                <a:rPr lang="en-US" dirty="0"/>
                <a:t>(a, a, a, a, a)</a:t>
              </a:r>
            </a:p>
          </p:txBody>
        </p:sp>
      </p:grpSp>
      <p:sp>
        <p:nvSpPr>
          <p:cNvPr id="31" name="TextBox 30">
            <a:extLst>
              <a:ext uri="{FF2B5EF4-FFF2-40B4-BE49-F238E27FC236}">
                <a16:creationId xmlns:a16="http://schemas.microsoft.com/office/drawing/2014/main" id="{8381EF2C-1538-4457-B7A6-E5604E5F39B7}"/>
              </a:ext>
            </a:extLst>
          </p:cNvPr>
          <p:cNvSpPr txBox="1"/>
          <p:nvPr/>
        </p:nvSpPr>
        <p:spPr>
          <a:xfrm>
            <a:off x="5393724" y="1433384"/>
            <a:ext cx="5529644" cy="2308324"/>
          </a:xfrm>
          <a:prstGeom prst="rect">
            <a:avLst/>
          </a:prstGeom>
          <a:noFill/>
        </p:spPr>
        <p:txBody>
          <a:bodyPr wrap="square" rtlCol="0">
            <a:spAutoFit/>
          </a:bodyPr>
          <a:lstStyle/>
          <a:p>
            <a:r>
              <a:rPr lang="en-US" dirty="0"/>
              <a:t>Early exit: Quick response action to prevent immediate harm.</a:t>
            </a:r>
          </a:p>
          <a:p>
            <a:endParaRPr lang="en-US" dirty="0"/>
          </a:p>
          <a:p>
            <a:r>
              <a:rPr lang="en-US" dirty="0"/>
              <a:t>Exit: Trained on top of the early exit for the RL task</a:t>
            </a:r>
          </a:p>
          <a:p>
            <a:endParaRPr lang="en-US" dirty="0"/>
          </a:p>
          <a:p>
            <a:r>
              <a:rPr lang="en-US" dirty="0"/>
              <a:t>Late exit: Trained on top of the exit to predict the next sequence of actions of the exit. This way, using late exit saves energy and faster response given the </a:t>
            </a:r>
          </a:p>
        </p:txBody>
      </p:sp>
    </p:spTree>
    <p:extLst>
      <p:ext uri="{BB962C8B-B14F-4D97-AF65-F5344CB8AC3E}">
        <p14:creationId xmlns:p14="http://schemas.microsoft.com/office/powerpoint/2010/main" val="245081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Delayed State</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6" name="TextBox 15">
            <a:extLst>
              <a:ext uri="{FF2B5EF4-FFF2-40B4-BE49-F238E27FC236}">
                <a16:creationId xmlns:a16="http://schemas.microsoft.com/office/drawing/2014/main" id="{441B271A-A644-1342-86FA-E688BB6CAE24}"/>
              </a:ext>
            </a:extLst>
          </p:cNvPr>
          <p:cNvSpPr txBox="1"/>
          <p:nvPr/>
        </p:nvSpPr>
        <p:spPr>
          <a:xfrm>
            <a:off x="274529" y="1549805"/>
            <a:ext cx="2828635" cy="1015663"/>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Position of the Slider</a:t>
            </a:r>
          </a:p>
          <a:p>
            <a:r>
              <a:rPr lang="en-US" sz="1200" b="1" dirty="0">
                <a:solidFill>
                  <a:schemeClr val="bg1"/>
                </a:solidFill>
                <a:latin typeface="PLAYFAIR DISPLAY BOLD ROMAN" pitchFamily="2" charset="77"/>
                <a:ea typeface="Inter" panose="020B0502030000000004" pitchFamily="34" charset="0"/>
              </a:rPr>
              <a:t>Angle of the hinge</a:t>
            </a:r>
          </a:p>
          <a:p>
            <a:r>
              <a:rPr lang="en-US" sz="1200" b="1" dirty="0">
                <a:solidFill>
                  <a:schemeClr val="bg1"/>
                </a:solidFill>
                <a:latin typeface="PLAYFAIR DISPLAY BOLD ROMAN" pitchFamily="2" charset="77"/>
                <a:ea typeface="Inter" panose="020B0502030000000004" pitchFamily="34" charset="0"/>
              </a:rPr>
              <a:t>Velocity of the slider</a:t>
            </a:r>
          </a:p>
          <a:p>
            <a:r>
              <a:rPr lang="en-US" sz="1200" b="1" dirty="0">
                <a:solidFill>
                  <a:schemeClr val="bg1"/>
                </a:solidFill>
                <a:latin typeface="PLAYFAIR DISPLAY BOLD ROMAN" pitchFamily="2" charset="77"/>
                <a:ea typeface="Inter" panose="020B0502030000000004" pitchFamily="34" charset="0"/>
              </a:rPr>
              <a:t>Angular velocity of the hinge</a:t>
            </a:r>
          </a:p>
          <a:p>
            <a:r>
              <a:rPr lang="en-US" sz="1200" b="1" dirty="0">
                <a:solidFill>
                  <a:schemeClr val="bg1"/>
                </a:solidFill>
                <a:latin typeface="Inter" panose="020B0502030000000004" pitchFamily="34" charset="0"/>
                <a:ea typeface="Inter" panose="020B0502030000000004" pitchFamily="34" charset="0"/>
              </a:rPr>
              <a:t>Action picked at this timestep</a:t>
            </a:r>
          </a:p>
        </p:txBody>
      </p:sp>
      <p:cxnSp>
        <p:nvCxnSpPr>
          <p:cNvPr id="18" name="Straight Connector 17">
            <a:extLst>
              <a:ext uri="{FF2B5EF4-FFF2-40B4-BE49-F238E27FC236}">
                <a16:creationId xmlns:a16="http://schemas.microsoft.com/office/drawing/2014/main" id="{263DB4A8-4524-B740-BA50-2760EEC7A5B5}"/>
              </a:ext>
            </a:extLst>
          </p:cNvPr>
          <p:cNvCxnSpPr>
            <a:cxnSpLocks/>
            <a:endCxn id="16" idx="2"/>
          </p:cNvCxnSpPr>
          <p:nvPr/>
        </p:nvCxnSpPr>
        <p:spPr>
          <a:xfrm flipH="1" flipV="1">
            <a:off x="1688847" y="2565468"/>
            <a:ext cx="4407154" cy="1556260"/>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51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DEDE96DD-7B29-43C4-858E-F8DD89D1AB24}"/>
              </a:ext>
            </a:extLst>
          </p:cNvPr>
          <p:cNvPicPr>
            <a:picLocks noChangeAspect="1"/>
          </p:cNvPicPr>
          <p:nvPr/>
        </p:nvPicPr>
        <p:blipFill>
          <a:blip r:embed="rId2"/>
          <a:stretch>
            <a:fillRect/>
          </a:stretch>
        </p:blipFill>
        <p:spPr>
          <a:xfrm>
            <a:off x="1493168" y="928687"/>
            <a:ext cx="9382125" cy="5000625"/>
          </a:xfrm>
          <a:prstGeom prst="rect">
            <a:avLst/>
          </a:prstGeom>
        </p:spPr>
      </p:pic>
      <p:sp>
        <p:nvSpPr>
          <p:cNvPr id="7" name="TextBox 6">
            <a:extLst>
              <a:ext uri="{FF2B5EF4-FFF2-40B4-BE49-F238E27FC236}">
                <a16:creationId xmlns:a16="http://schemas.microsoft.com/office/drawing/2014/main" id="{BEDCCDD5-0301-4B6F-B393-5FC4EC54ED76}"/>
              </a:ext>
            </a:extLst>
          </p:cNvPr>
          <p:cNvSpPr txBox="1"/>
          <p:nvPr/>
        </p:nvSpPr>
        <p:spPr>
          <a:xfrm>
            <a:off x="2303450" y="1882562"/>
            <a:ext cx="2638498" cy="430887"/>
          </a:xfrm>
          <a:prstGeom prst="rect">
            <a:avLst/>
          </a:prstGeom>
          <a:noFill/>
        </p:spPr>
        <p:txBody>
          <a:bodyPr wrap="square" rtlCol="0">
            <a:spAutoFit/>
          </a:bodyPr>
          <a:lstStyle/>
          <a:p>
            <a:r>
              <a:rPr lang="en-US" sz="1100" dirty="0">
                <a:latin typeface="Inter" panose="020B0502030000000004"/>
              </a:rPr>
              <a:t>Response time: 40ms</a:t>
            </a:r>
          </a:p>
          <a:p>
            <a:r>
              <a:rPr lang="en-US" sz="1100" dirty="0">
                <a:latin typeface="Inter" panose="020B0502030000000004"/>
              </a:rPr>
              <a:t>No perturbations</a:t>
            </a:r>
          </a:p>
        </p:txBody>
      </p:sp>
    </p:spTree>
    <p:extLst>
      <p:ext uri="{BB962C8B-B14F-4D97-AF65-F5344CB8AC3E}">
        <p14:creationId xmlns:p14="http://schemas.microsoft.com/office/powerpoint/2010/main" val="29296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Change timestep (balance global time)</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1" name="Right Arrow 10">
            <a:extLst>
              <a:ext uri="{FF2B5EF4-FFF2-40B4-BE49-F238E27FC236}">
                <a16:creationId xmlns:a16="http://schemas.microsoft.com/office/drawing/2014/main" id="{1E46492E-54EF-3542-AD8F-FB02ADD46DF1}"/>
              </a:ext>
            </a:extLst>
          </p:cNvPr>
          <p:cNvSpPr/>
          <p:nvPr/>
        </p:nvSpPr>
        <p:spPr>
          <a:xfrm>
            <a:off x="3103165" y="3565626"/>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9661641-C954-CD4C-8F2C-AE5699B1A61F}"/>
              </a:ext>
            </a:extLst>
          </p:cNvPr>
          <p:cNvSpPr/>
          <p:nvPr/>
        </p:nvSpPr>
        <p:spPr>
          <a:xfrm>
            <a:off x="3103164" y="4038429"/>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5B8F8D8D-3D3A-C54B-99EC-FB3D3978A968}"/>
              </a:ext>
            </a:extLst>
          </p:cNvPr>
          <p:cNvSpPr/>
          <p:nvPr/>
        </p:nvSpPr>
        <p:spPr>
          <a:xfrm flipH="1">
            <a:off x="8506126" y="3092824"/>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a:extLst>
              <a:ext uri="{FF2B5EF4-FFF2-40B4-BE49-F238E27FC236}">
                <a16:creationId xmlns:a16="http://schemas.microsoft.com/office/drawing/2014/main" id="{708CB470-B6E4-8649-BF82-C9A795E017E3}"/>
              </a:ext>
            </a:extLst>
          </p:cNvPr>
          <p:cNvSpPr/>
          <p:nvPr/>
        </p:nvSpPr>
        <p:spPr>
          <a:xfrm flipH="1">
            <a:off x="8506125" y="3565626"/>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AE35C374-9368-4C42-94C0-AF2E7B22E541}"/>
              </a:ext>
            </a:extLst>
          </p:cNvPr>
          <p:cNvSpPr/>
          <p:nvPr/>
        </p:nvSpPr>
        <p:spPr>
          <a:xfrm flipH="1">
            <a:off x="8506124" y="4038429"/>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E82ABC0-3730-C54B-9678-58BF44B2DA68}"/>
              </a:ext>
            </a:extLst>
          </p:cNvPr>
          <p:cNvSpPr txBox="1"/>
          <p:nvPr/>
        </p:nvSpPr>
        <p:spPr>
          <a:xfrm>
            <a:off x="9206754" y="2349617"/>
            <a:ext cx="2895862" cy="2677656"/>
          </a:xfrm>
          <a:prstGeom prst="rect">
            <a:avLst/>
          </a:prstGeom>
          <a:noFill/>
        </p:spPr>
        <p:txBody>
          <a:bodyPr wrap="square" rtlCol="0">
            <a:spAutoFit/>
          </a:bodyPr>
          <a:lstStyle/>
          <a:p>
            <a:r>
              <a:rPr lang="en-US" sz="1200" dirty="0">
                <a:solidFill>
                  <a:schemeClr val="bg1"/>
                </a:solidFill>
                <a:latin typeface="PLAYFAIR DISPLAY BOLD ROMAN" pitchFamily="2" charset="77"/>
                <a:ea typeface="Inter" panose="020B0502030000000004" pitchFamily="34" charset="0"/>
              </a:rPr>
              <a:t>Environment parameters:</a:t>
            </a:r>
          </a:p>
          <a:p>
            <a:r>
              <a:rPr lang="en-US" sz="1200" dirty="0">
                <a:solidFill>
                  <a:schemeClr val="bg1"/>
                </a:solidFill>
                <a:latin typeface="Inter" panose="020B0502030000000004" pitchFamily="34" charset="0"/>
                <a:ea typeface="Inter" panose="020B0502030000000004" pitchFamily="34" charset="0"/>
              </a:rPr>
              <a:t>Agent Reaction speed:	      </a:t>
            </a:r>
            <a:r>
              <a:rPr lang="en-US" sz="1200" b="1" dirty="0">
                <a:solidFill>
                  <a:schemeClr val="bg1"/>
                </a:solidFill>
                <a:latin typeface="Inter" panose="020B0502030000000004" pitchFamily="34" charset="0"/>
                <a:ea typeface="Inter" panose="020B0502030000000004" pitchFamily="34" charset="0"/>
              </a:rPr>
              <a:t>40 </a:t>
            </a:r>
            <a:r>
              <a:rPr lang="en-US" sz="1200" b="1" dirty="0" err="1">
                <a:solidFill>
                  <a:schemeClr val="bg1"/>
                </a:solidFill>
                <a:latin typeface="Inter" panose="020B0502030000000004" pitchFamily="34" charset="0"/>
                <a:ea typeface="Inter" panose="020B0502030000000004" pitchFamily="34" charset="0"/>
              </a:rPr>
              <a:t>ms</a:t>
            </a:r>
            <a:r>
              <a:rPr lang="en-US" sz="1200" b="1" dirty="0">
                <a:solidFill>
                  <a:schemeClr val="bg1"/>
                </a:solidFill>
                <a:latin typeface="Inter" panose="020B0502030000000004" pitchFamily="34" charset="0"/>
                <a:ea typeface="Inter" panose="020B0502030000000004" pitchFamily="34" charset="0"/>
              </a:rPr>
              <a:t>*</a:t>
            </a:r>
          </a:p>
          <a:p>
            <a:r>
              <a:rPr lang="en-US" sz="1200" dirty="0">
                <a:solidFill>
                  <a:schemeClr val="bg1"/>
                </a:solidFill>
                <a:latin typeface="Inter" panose="020B0502030000000004" pitchFamily="34" charset="0"/>
                <a:ea typeface="Inter" panose="020B0502030000000004" pitchFamily="34" charset="0"/>
              </a:rPr>
              <a:t>Force:		      -3, 3</a:t>
            </a:r>
          </a:p>
          <a:p>
            <a:endParaRPr lang="en-US" sz="1200" dirty="0">
              <a:solidFill>
                <a:schemeClr val="bg1"/>
              </a:solidFill>
              <a:latin typeface="PLAYFAIR DISPLAY BOLD ROMAN" pitchFamily="2" charset="77"/>
              <a:ea typeface="Inter" panose="020B0502030000000004" pitchFamily="34" charset="0"/>
            </a:endParaRPr>
          </a:p>
          <a:p>
            <a:r>
              <a:rPr lang="en-US" sz="1200" dirty="0">
                <a:solidFill>
                  <a:schemeClr val="bg1"/>
                </a:solidFill>
                <a:latin typeface="PLAYFAIR DISPLAY BOLD ROMAN" pitchFamily="2" charset="77"/>
                <a:ea typeface="Inter" panose="020B0502030000000004" pitchFamily="34" charset="0"/>
              </a:rPr>
              <a:t>Episode parameters:</a:t>
            </a:r>
          </a:p>
          <a:p>
            <a:r>
              <a:rPr lang="en-US" sz="1200" dirty="0">
                <a:solidFill>
                  <a:schemeClr val="bg1"/>
                </a:solidFill>
                <a:latin typeface="Inter" panose="020B0502030000000004" pitchFamily="34" charset="0"/>
                <a:ea typeface="Inter" panose="020B0502030000000004" pitchFamily="34" charset="0"/>
              </a:rPr>
              <a:t>Maximum steps:    	      </a:t>
            </a:r>
            <a:r>
              <a:rPr lang="en-US" sz="1200" b="1" dirty="0">
                <a:solidFill>
                  <a:schemeClr val="bg1"/>
                </a:solidFill>
                <a:latin typeface="Inter" panose="020B0502030000000004" pitchFamily="34" charset="0"/>
                <a:ea typeface="Inter" panose="020B0502030000000004" pitchFamily="34" charset="0"/>
              </a:rPr>
              <a:t>1000*</a:t>
            </a:r>
          </a:p>
          <a:p>
            <a:r>
              <a:rPr lang="en-US" sz="1200" dirty="0">
                <a:solidFill>
                  <a:schemeClr val="bg1"/>
                </a:solidFill>
                <a:latin typeface="Inter" panose="020B0502030000000004" pitchFamily="34" charset="0"/>
                <a:ea typeface="Inter" panose="020B0502030000000004" pitchFamily="34" charset="0"/>
              </a:rPr>
              <a:t>Reward per step:   	      1</a:t>
            </a:r>
          </a:p>
          <a:p>
            <a:r>
              <a:rPr lang="en-US" sz="1200" dirty="0">
                <a:solidFill>
                  <a:schemeClr val="bg1"/>
                </a:solidFill>
                <a:latin typeface="Inter" panose="020B0502030000000004" pitchFamily="34" charset="0"/>
                <a:ea typeface="Inter" panose="020B0502030000000004" pitchFamily="34" charset="0"/>
              </a:rPr>
              <a:t>Max total reward:  	      </a:t>
            </a:r>
            <a:r>
              <a:rPr lang="en-US" sz="1200" b="1" dirty="0">
                <a:solidFill>
                  <a:schemeClr val="bg1"/>
                </a:solidFill>
                <a:latin typeface="Inter" panose="020B0502030000000004" pitchFamily="34" charset="0"/>
                <a:ea typeface="Inter" panose="020B0502030000000004" pitchFamily="34" charset="0"/>
              </a:rPr>
              <a:t>1000*</a:t>
            </a:r>
          </a:p>
          <a:p>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PLAYFAIR DISPLAY BOLD ROMAN" pitchFamily="2" charset="77"/>
                <a:ea typeface="Inter" panose="020B0502030000000004" pitchFamily="34" charset="0"/>
              </a:rPr>
              <a:t>Algorithm parameters:</a:t>
            </a:r>
          </a:p>
          <a:p>
            <a:r>
              <a:rPr lang="en-US" sz="1200" dirty="0">
                <a:solidFill>
                  <a:schemeClr val="bg1"/>
                </a:solidFill>
                <a:latin typeface="Inter" panose="020B0502030000000004" pitchFamily="34" charset="0"/>
                <a:ea typeface="Inter" panose="020B0502030000000004" pitchFamily="34" charset="0"/>
              </a:rPr>
              <a:t>Initial timesteps to sample:   </a:t>
            </a:r>
            <a:r>
              <a:rPr lang="en-US" sz="1200" b="1" dirty="0">
                <a:solidFill>
                  <a:schemeClr val="bg1"/>
                </a:solidFill>
                <a:latin typeface="Inter" panose="020B0502030000000004" pitchFamily="34" charset="0"/>
                <a:ea typeface="Inter" panose="020B0502030000000004" pitchFamily="34" charset="0"/>
              </a:rPr>
              <a:t>25000*</a:t>
            </a:r>
          </a:p>
          <a:p>
            <a:r>
              <a:rPr lang="en-US" sz="1200" dirty="0">
                <a:solidFill>
                  <a:schemeClr val="bg1"/>
                </a:solidFill>
                <a:latin typeface="Inter" panose="020B0502030000000004" pitchFamily="34" charset="0"/>
                <a:ea typeface="Inter" panose="020B0502030000000004" pitchFamily="34" charset="0"/>
              </a:rPr>
              <a:t>Maximum timesteps:	     </a:t>
            </a:r>
            <a:r>
              <a:rPr lang="en-US" sz="1200" b="1" dirty="0">
                <a:solidFill>
                  <a:schemeClr val="bg1"/>
                </a:solidFill>
                <a:latin typeface="Inter" panose="020B0502030000000004" pitchFamily="34" charset="0"/>
                <a:ea typeface="Inter" panose="020B0502030000000004" pitchFamily="34" charset="0"/>
              </a:rPr>
              <a:t>100000*</a:t>
            </a:r>
          </a:p>
          <a:p>
            <a:r>
              <a:rPr lang="en-US" sz="1200" dirty="0">
                <a:solidFill>
                  <a:schemeClr val="bg1"/>
                </a:solidFill>
                <a:latin typeface="Inter" panose="020B0502030000000004" pitchFamily="34" charset="0"/>
                <a:ea typeface="Inter" panose="020B0502030000000004" pitchFamily="34" charset="0"/>
              </a:rPr>
              <a:t>Update steps:	     </a:t>
            </a:r>
            <a:r>
              <a:rPr lang="en-US" sz="1200" b="1" dirty="0">
                <a:solidFill>
                  <a:schemeClr val="bg1"/>
                </a:solidFill>
                <a:latin typeface="Inter" panose="020B0502030000000004" pitchFamily="34" charset="0"/>
                <a:ea typeface="Inter" panose="020B0502030000000004" pitchFamily="34" charset="0"/>
              </a:rPr>
              <a:t>75000*</a:t>
            </a:r>
          </a:p>
          <a:p>
            <a:endParaRPr lang="en-US" sz="1200" dirty="0">
              <a:solidFill>
                <a:schemeClr val="bg1"/>
              </a:solidFill>
              <a:latin typeface="Inter" panose="020B0502030000000004" pitchFamily="34" charset="0"/>
              <a:ea typeface="Inter" panose="020B0502030000000004" pitchFamily="34" charset="0"/>
            </a:endParaRPr>
          </a:p>
        </p:txBody>
      </p:sp>
      <p:cxnSp>
        <p:nvCxnSpPr>
          <p:cNvPr id="18" name="Straight Connector 17">
            <a:extLst>
              <a:ext uri="{FF2B5EF4-FFF2-40B4-BE49-F238E27FC236}">
                <a16:creationId xmlns:a16="http://schemas.microsoft.com/office/drawing/2014/main" id="{263DB4A8-4524-B740-BA50-2760EEC7A5B5}"/>
              </a:ext>
            </a:extLst>
          </p:cNvPr>
          <p:cNvCxnSpPr>
            <a:cxnSpLocks/>
          </p:cNvCxnSpPr>
          <p:nvPr/>
        </p:nvCxnSpPr>
        <p:spPr>
          <a:xfrm flipH="1" flipV="1">
            <a:off x="1688847" y="1826804"/>
            <a:ext cx="4407152" cy="2319202"/>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FEDB0EC-5A1C-4924-915A-063D18BC0C05}"/>
              </a:ext>
            </a:extLst>
          </p:cNvPr>
          <p:cNvSpPr txBox="1"/>
          <p:nvPr/>
        </p:nvSpPr>
        <p:spPr>
          <a:xfrm>
            <a:off x="156608" y="1276236"/>
            <a:ext cx="2828635" cy="830997"/>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Added force parameters:</a:t>
            </a:r>
          </a:p>
          <a:p>
            <a:r>
              <a:rPr lang="en-US" sz="1200" dirty="0">
                <a:solidFill>
                  <a:schemeClr val="bg1"/>
                </a:solidFill>
                <a:latin typeface="Inter" panose="020B0502030000000004" pitchFamily="34" charset="0"/>
                <a:ea typeface="Inter" panose="020B0502030000000004" pitchFamily="34" charset="0"/>
              </a:rPr>
              <a:t>Frequency:  every 2-2 seconds</a:t>
            </a:r>
          </a:p>
          <a:p>
            <a:r>
              <a:rPr lang="en-US" sz="1200" dirty="0">
                <a:solidFill>
                  <a:schemeClr val="bg1"/>
                </a:solidFill>
                <a:latin typeface="Inter" panose="020B0502030000000004" pitchFamily="34" charset="0"/>
                <a:ea typeface="Inter" panose="020B0502030000000004" pitchFamily="34" charset="0"/>
              </a:rPr>
              <a:t>Duration: 	20 </a:t>
            </a:r>
            <a:r>
              <a:rPr lang="en-US" sz="1200" dirty="0" err="1">
                <a:solidFill>
                  <a:schemeClr val="bg1"/>
                </a:solidFill>
                <a:latin typeface="Inter" panose="020B0502030000000004" pitchFamily="34" charset="0"/>
                <a:ea typeface="Inter" panose="020B0502030000000004" pitchFamily="34" charset="0"/>
              </a:rPr>
              <a:t>ms</a:t>
            </a:r>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Inter" panose="020B0502030000000004" pitchFamily="34" charset="0"/>
                <a:ea typeface="Inter" panose="020B0502030000000004" pitchFamily="34" charset="0"/>
              </a:rPr>
              <a:t>Force: 	0 - x * g</a:t>
            </a:r>
          </a:p>
        </p:txBody>
      </p:sp>
    </p:spTree>
    <p:extLst>
      <p:ext uri="{BB962C8B-B14F-4D97-AF65-F5344CB8AC3E}">
        <p14:creationId xmlns:p14="http://schemas.microsoft.com/office/powerpoint/2010/main" val="239995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IntertedPendulum-v2</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0" name="Right Arrow 9">
            <a:extLst>
              <a:ext uri="{FF2B5EF4-FFF2-40B4-BE49-F238E27FC236}">
                <a16:creationId xmlns:a16="http://schemas.microsoft.com/office/drawing/2014/main" id="{494D00CE-43D7-6244-B1A8-83527E460974}"/>
              </a:ext>
            </a:extLst>
          </p:cNvPr>
          <p:cNvSpPr/>
          <p:nvPr/>
        </p:nvSpPr>
        <p:spPr>
          <a:xfrm>
            <a:off x="3103166" y="3092824"/>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1E46492E-54EF-3542-AD8F-FB02ADD46DF1}"/>
              </a:ext>
            </a:extLst>
          </p:cNvPr>
          <p:cNvSpPr/>
          <p:nvPr/>
        </p:nvSpPr>
        <p:spPr>
          <a:xfrm>
            <a:off x="3103165" y="3565626"/>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9661641-C954-CD4C-8F2C-AE5699B1A61F}"/>
              </a:ext>
            </a:extLst>
          </p:cNvPr>
          <p:cNvSpPr/>
          <p:nvPr/>
        </p:nvSpPr>
        <p:spPr>
          <a:xfrm>
            <a:off x="3103164" y="4038429"/>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5B8F8D8D-3D3A-C54B-99EC-FB3D3978A968}"/>
              </a:ext>
            </a:extLst>
          </p:cNvPr>
          <p:cNvSpPr/>
          <p:nvPr/>
        </p:nvSpPr>
        <p:spPr>
          <a:xfrm flipH="1">
            <a:off x="8506126" y="3092824"/>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708CB470-B6E4-8649-BF82-C9A795E017E3}"/>
              </a:ext>
            </a:extLst>
          </p:cNvPr>
          <p:cNvSpPr/>
          <p:nvPr/>
        </p:nvSpPr>
        <p:spPr>
          <a:xfrm flipH="1">
            <a:off x="8506125" y="3565626"/>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AE35C374-9368-4C42-94C0-AF2E7B22E541}"/>
              </a:ext>
            </a:extLst>
          </p:cNvPr>
          <p:cNvSpPr/>
          <p:nvPr/>
        </p:nvSpPr>
        <p:spPr>
          <a:xfrm flipH="1">
            <a:off x="8506124" y="4038429"/>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41B271A-A644-1342-86FA-E688BB6CAE24}"/>
              </a:ext>
            </a:extLst>
          </p:cNvPr>
          <p:cNvSpPr txBox="1"/>
          <p:nvPr/>
        </p:nvSpPr>
        <p:spPr>
          <a:xfrm>
            <a:off x="274529" y="1549805"/>
            <a:ext cx="3411342" cy="830997"/>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Added force parameters:</a:t>
            </a:r>
          </a:p>
          <a:p>
            <a:r>
              <a:rPr lang="en-US" sz="1200" dirty="0">
                <a:solidFill>
                  <a:schemeClr val="bg1"/>
                </a:solidFill>
                <a:latin typeface="Inter" panose="020B0502030000000004" pitchFamily="34" charset="0"/>
                <a:ea typeface="Inter" panose="020B0502030000000004" pitchFamily="34" charset="0"/>
              </a:rPr>
              <a:t>Frequency:  every 50-100 timesteps (2-4 seconds)</a:t>
            </a:r>
          </a:p>
          <a:p>
            <a:r>
              <a:rPr lang="en-US" sz="1200" dirty="0">
                <a:solidFill>
                  <a:schemeClr val="bg1"/>
                </a:solidFill>
                <a:latin typeface="Inter" panose="020B0502030000000004" pitchFamily="34" charset="0"/>
                <a:ea typeface="Inter" panose="020B0502030000000004" pitchFamily="34" charset="0"/>
              </a:rPr>
              <a:t>Duration: 	20 </a:t>
            </a:r>
            <a:r>
              <a:rPr lang="en-US" sz="1200" dirty="0" err="1">
                <a:solidFill>
                  <a:schemeClr val="bg1"/>
                </a:solidFill>
                <a:latin typeface="Inter" panose="020B0502030000000004" pitchFamily="34" charset="0"/>
                <a:ea typeface="Inter" panose="020B0502030000000004" pitchFamily="34" charset="0"/>
              </a:rPr>
              <a:t>ms</a:t>
            </a:r>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Inter" panose="020B0502030000000004" pitchFamily="34" charset="0"/>
                <a:ea typeface="Inter" panose="020B0502030000000004" pitchFamily="34" charset="0"/>
              </a:rPr>
              <a:t>Force: 	x * g</a:t>
            </a:r>
          </a:p>
        </p:txBody>
      </p:sp>
      <p:cxnSp>
        <p:nvCxnSpPr>
          <p:cNvPr id="18" name="Straight Connector 17">
            <a:extLst>
              <a:ext uri="{FF2B5EF4-FFF2-40B4-BE49-F238E27FC236}">
                <a16:creationId xmlns:a16="http://schemas.microsoft.com/office/drawing/2014/main" id="{263DB4A8-4524-B740-BA50-2760EEC7A5B5}"/>
              </a:ext>
            </a:extLst>
          </p:cNvPr>
          <p:cNvCxnSpPr>
            <a:cxnSpLocks/>
            <a:stCxn id="10" idx="1"/>
            <a:endCxn id="16" idx="2"/>
          </p:cNvCxnSpPr>
          <p:nvPr/>
        </p:nvCxnSpPr>
        <p:spPr>
          <a:xfrm flipH="1" flipV="1">
            <a:off x="1980200" y="2380802"/>
            <a:ext cx="1122966" cy="819598"/>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E82ABC0-3730-C54B-9678-58BF44B2DA68}"/>
              </a:ext>
            </a:extLst>
          </p:cNvPr>
          <p:cNvSpPr txBox="1"/>
          <p:nvPr/>
        </p:nvSpPr>
        <p:spPr>
          <a:xfrm>
            <a:off x="9273980" y="2349617"/>
            <a:ext cx="2828635" cy="3046988"/>
          </a:xfrm>
          <a:prstGeom prst="rect">
            <a:avLst/>
          </a:prstGeom>
          <a:noFill/>
        </p:spPr>
        <p:txBody>
          <a:bodyPr wrap="square" rtlCol="0">
            <a:spAutoFit/>
          </a:bodyPr>
          <a:lstStyle/>
          <a:p>
            <a:r>
              <a:rPr lang="en-US" sz="1200" dirty="0">
                <a:solidFill>
                  <a:schemeClr val="bg1"/>
                </a:solidFill>
                <a:latin typeface="PLAYFAIR DISPLAY BOLD ROMAN" pitchFamily="2" charset="77"/>
                <a:ea typeface="Inter" panose="020B0502030000000004" pitchFamily="34" charset="0"/>
              </a:rPr>
              <a:t>Environment parameters:</a:t>
            </a:r>
          </a:p>
          <a:p>
            <a:r>
              <a:rPr lang="en-US" sz="1200" dirty="0">
                <a:solidFill>
                  <a:schemeClr val="bg1"/>
                </a:solidFill>
                <a:latin typeface="Inter" panose="020B0502030000000004" pitchFamily="34" charset="0"/>
                <a:ea typeface="Inter" panose="020B0502030000000004" pitchFamily="34" charset="0"/>
              </a:rPr>
              <a:t>Timestep:		      20 </a:t>
            </a:r>
            <a:r>
              <a:rPr lang="en-US" sz="1200" dirty="0" err="1">
                <a:solidFill>
                  <a:schemeClr val="bg1"/>
                </a:solidFill>
                <a:latin typeface="Inter" panose="020B0502030000000004" pitchFamily="34" charset="0"/>
                <a:ea typeface="Inter" panose="020B0502030000000004" pitchFamily="34" charset="0"/>
              </a:rPr>
              <a:t>ms</a:t>
            </a:r>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Inter" panose="020B0502030000000004" pitchFamily="34" charset="0"/>
                <a:ea typeface="Inter" panose="020B0502030000000004" pitchFamily="34" charset="0"/>
              </a:rPr>
              <a:t>Frame skip:		      2</a:t>
            </a:r>
          </a:p>
          <a:p>
            <a:r>
              <a:rPr lang="en-US" sz="1200" dirty="0">
                <a:solidFill>
                  <a:schemeClr val="bg1"/>
                </a:solidFill>
                <a:latin typeface="Inter" panose="020B0502030000000004" pitchFamily="34" charset="0"/>
                <a:ea typeface="Inter" panose="020B0502030000000004" pitchFamily="34" charset="0"/>
              </a:rPr>
              <a:t>Agent Reaction speed:	      40 </a:t>
            </a:r>
            <a:r>
              <a:rPr lang="en-US" sz="1200" dirty="0" err="1">
                <a:solidFill>
                  <a:schemeClr val="bg1"/>
                </a:solidFill>
                <a:latin typeface="Inter" panose="020B0502030000000004" pitchFamily="34" charset="0"/>
                <a:ea typeface="Inter" panose="020B0502030000000004" pitchFamily="34" charset="0"/>
              </a:rPr>
              <a:t>ms</a:t>
            </a:r>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Inter" panose="020B0502030000000004" pitchFamily="34" charset="0"/>
                <a:ea typeface="Inter" panose="020B0502030000000004" pitchFamily="34" charset="0"/>
              </a:rPr>
              <a:t>Force: 		      -3, 3</a:t>
            </a:r>
          </a:p>
          <a:p>
            <a:endParaRPr lang="en-US" sz="1200" dirty="0">
              <a:solidFill>
                <a:schemeClr val="bg1"/>
              </a:solidFill>
              <a:latin typeface="PLAYFAIR DISPLAY BOLD ROMAN" pitchFamily="2" charset="77"/>
              <a:ea typeface="Inter" panose="020B0502030000000004" pitchFamily="34" charset="0"/>
            </a:endParaRPr>
          </a:p>
          <a:p>
            <a:r>
              <a:rPr lang="en-US" sz="1200" dirty="0">
                <a:solidFill>
                  <a:schemeClr val="bg1"/>
                </a:solidFill>
                <a:latin typeface="PLAYFAIR DISPLAY BOLD ROMAN" pitchFamily="2" charset="77"/>
                <a:ea typeface="Inter" panose="020B0502030000000004" pitchFamily="34" charset="0"/>
              </a:rPr>
              <a:t>Episode parameters:</a:t>
            </a:r>
          </a:p>
          <a:p>
            <a:r>
              <a:rPr lang="en-US" sz="1200" dirty="0">
                <a:solidFill>
                  <a:schemeClr val="bg1"/>
                </a:solidFill>
                <a:latin typeface="Inter" panose="020B0502030000000004" pitchFamily="34" charset="0"/>
                <a:ea typeface="Inter" panose="020B0502030000000004" pitchFamily="34" charset="0"/>
              </a:rPr>
              <a:t>Maximum steps:    	      1000</a:t>
            </a:r>
          </a:p>
          <a:p>
            <a:r>
              <a:rPr lang="en-US" sz="1200" dirty="0">
                <a:solidFill>
                  <a:schemeClr val="bg1"/>
                </a:solidFill>
                <a:latin typeface="Inter" panose="020B0502030000000004" pitchFamily="34" charset="0"/>
                <a:ea typeface="Inter" panose="020B0502030000000004" pitchFamily="34" charset="0"/>
              </a:rPr>
              <a:t>Reward per step:   	      1</a:t>
            </a:r>
          </a:p>
          <a:p>
            <a:r>
              <a:rPr lang="en-US" sz="1200" dirty="0">
                <a:solidFill>
                  <a:schemeClr val="bg1"/>
                </a:solidFill>
                <a:latin typeface="Inter" panose="020B0502030000000004" pitchFamily="34" charset="0"/>
                <a:ea typeface="Inter" panose="020B0502030000000004" pitchFamily="34" charset="0"/>
              </a:rPr>
              <a:t>Max total reward:  	      1000</a:t>
            </a:r>
          </a:p>
          <a:p>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PLAYFAIR DISPLAY BOLD ROMAN" pitchFamily="2" charset="77"/>
                <a:ea typeface="Inter" panose="020B0502030000000004" pitchFamily="34" charset="0"/>
              </a:rPr>
              <a:t>Algorithm parameters:</a:t>
            </a:r>
          </a:p>
          <a:p>
            <a:r>
              <a:rPr lang="en-US" sz="1200" dirty="0">
                <a:solidFill>
                  <a:schemeClr val="bg1"/>
                </a:solidFill>
                <a:latin typeface="Inter" panose="020B0502030000000004" pitchFamily="34" charset="0"/>
                <a:ea typeface="Inter" panose="020B0502030000000004" pitchFamily="34" charset="0"/>
              </a:rPr>
              <a:t>Initial timesteps to sample:   25000</a:t>
            </a:r>
          </a:p>
          <a:p>
            <a:r>
              <a:rPr lang="en-US" sz="1200" dirty="0">
                <a:solidFill>
                  <a:schemeClr val="bg1"/>
                </a:solidFill>
                <a:latin typeface="Inter" panose="020B0502030000000004" pitchFamily="34" charset="0"/>
                <a:ea typeface="Inter" panose="020B0502030000000004" pitchFamily="34" charset="0"/>
              </a:rPr>
              <a:t>Maximum timesteps:	     200000</a:t>
            </a:r>
          </a:p>
          <a:p>
            <a:r>
              <a:rPr lang="en-US" sz="1200" dirty="0">
                <a:solidFill>
                  <a:schemeClr val="bg1"/>
                </a:solidFill>
                <a:latin typeface="Inter" panose="020B0502030000000004" pitchFamily="34" charset="0"/>
                <a:ea typeface="Inter" panose="020B0502030000000004" pitchFamily="34" charset="0"/>
              </a:rPr>
              <a:t>Update steps:	     175000</a:t>
            </a:r>
          </a:p>
          <a:p>
            <a:endParaRPr lang="en-US" sz="1200" dirty="0">
              <a:solidFill>
                <a:schemeClr val="bg1"/>
              </a:solidFill>
              <a:latin typeface="Inter" panose="020B0502030000000004" pitchFamily="34" charset="0"/>
              <a:ea typeface="Inter" panose="020B0502030000000004" pitchFamily="34" charset="0"/>
            </a:endParaRPr>
          </a:p>
        </p:txBody>
      </p:sp>
    </p:spTree>
    <p:extLst>
      <p:ext uri="{BB962C8B-B14F-4D97-AF65-F5344CB8AC3E}">
        <p14:creationId xmlns:p14="http://schemas.microsoft.com/office/powerpoint/2010/main" val="316320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State</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6" name="TextBox 15">
            <a:extLst>
              <a:ext uri="{FF2B5EF4-FFF2-40B4-BE49-F238E27FC236}">
                <a16:creationId xmlns:a16="http://schemas.microsoft.com/office/drawing/2014/main" id="{441B271A-A644-1342-86FA-E688BB6CAE24}"/>
              </a:ext>
            </a:extLst>
          </p:cNvPr>
          <p:cNvSpPr txBox="1"/>
          <p:nvPr/>
        </p:nvSpPr>
        <p:spPr>
          <a:xfrm>
            <a:off x="274529" y="1549805"/>
            <a:ext cx="2828635" cy="830997"/>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Position of the Slider</a:t>
            </a:r>
          </a:p>
          <a:p>
            <a:r>
              <a:rPr lang="en-US" sz="1200" b="1" dirty="0">
                <a:solidFill>
                  <a:schemeClr val="bg1"/>
                </a:solidFill>
                <a:latin typeface="PLAYFAIR DISPLAY BOLD ROMAN" pitchFamily="2" charset="77"/>
                <a:ea typeface="Inter" panose="020B0502030000000004" pitchFamily="34" charset="0"/>
              </a:rPr>
              <a:t>Angle of the hinge</a:t>
            </a:r>
          </a:p>
          <a:p>
            <a:r>
              <a:rPr lang="en-US" sz="1200" b="1" dirty="0">
                <a:solidFill>
                  <a:schemeClr val="bg1"/>
                </a:solidFill>
                <a:latin typeface="PLAYFAIR DISPLAY BOLD ROMAN" pitchFamily="2" charset="77"/>
                <a:ea typeface="Inter" panose="020B0502030000000004" pitchFamily="34" charset="0"/>
              </a:rPr>
              <a:t>Velocity of the slider</a:t>
            </a:r>
          </a:p>
          <a:p>
            <a:r>
              <a:rPr lang="en-US" sz="1200" b="1" dirty="0">
                <a:solidFill>
                  <a:schemeClr val="bg1"/>
                </a:solidFill>
                <a:latin typeface="PLAYFAIR DISPLAY BOLD ROMAN" pitchFamily="2" charset="77"/>
                <a:ea typeface="Inter" panose="020B0502030000000004" pitchFamily="34" charset="0"/>
              </a:rPr>
              <a:t>Angular velocity of the hinge</a:t>
            </a:r>
            <a:endParaRPr lang="en-US" sz="1200" dirty="0">
              <a:solidFill>
                <a:schemeClr val="bg1"/>
              </a:solidFill>
              <a:latin typeface="Inter" panose="020B0502030000000004" pitchFamily="34" charset="0"/>
              <a:ea typeface="Inter" panose="020B0502030000000004" pitchFamily="34" charset="0"/>
            </a:endParaRPr>
          </a:p>
        </p:txBody>
      </p:sp>
      <p:cxnSp>
        <p:nvCxnSpPr>
          <p:cNvPr id="18" name="Straight Connector 17">
            <a:extLst>
              <a:ext uri="{FF2B5EF4-FFF2-40B4-BE49-F238E27FC236}">
                <a16:creationId xmlns:a16="http://schemas.microsoft.com/office/drawing/2014/main" id="{263DB4A8-4524-B740-BA50-2760EEC7A5B5}"/>
              </a:ext>
            </a:extLst>
          </p:cNvPr>
          <p:cNvCxnSpPr>
            <a:cxnSpLocks/>
            <a:endCxn id="16" idx="2"/>
          </p:cNvCxnSpPr>
          <p:nvPr/>
        </p:nvCxnSpPr>
        <p:spPr>
          <a:xfrm flipH="1" flipV="1">
            <a:off x="1688847" y="2380802"/>
            <a:ext cx="4407154" cy="1740926"/>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4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4EAF99-4E84-4867-B421-7AE48B703811}"/>
              </a:ext>
            </a:extLst>
          </p:cNvPr>
          <p:cNvSpPr txBox="1"/>
          <p:nvPr/>
        </p:nvSpPr>
        <p:spPr>
          <a:xfrm>
            <a:off x="2819400" y="0"/>
            <a:ext cx="6096000" cy="6878806"/>
          </a:xfrm>
          <a:prstGeom prst="rect">
            <a:avLst/>
          </a:prstGeom>
          <a:noFill/>
        </p:spPr>
        <p:txBody>
          <a:bodyPr wrap="square">
            <a:spAutoFit/>
          </a:bodyPr>
          <a:lstStyle/>
          <a:p>
            <a:r>
              <a:rPr lang="en-US" sz="900" dirty="0"/>
              <a:t> 	</a:t>
            </a:r>
            <a:r>
              <a:rPr lang="en-US" sz="900" dirty="0" err="1"/>
              <a:t>g_force</a:t>
            </a:r>
            <a:r>
              <a:rPr lang="en-US" sz="900" dirty="0"/>
              <a:t> 	</a:t>
            </a:r>
            <a:r>
              <a:rPr lang="en-US" sz="900" dirty="0" err="1"/>
              <a:t>response_rate</a:t>
            </a:r>
            <a:r>
              <a:rPr lang="en-US" sz="900" dirty="0"/>
              <a:t> 	reward</a:t>
            </a:r>
          </a:p>
          <a:p>
            <a:r>
              <a:rPr lang="en-US" sz="900" dirty="0"/>
              <a:t>0 	0.0 	0.01 	4025.2</a:t>
            </a:r>
          </a:p>
          <a:p>
            <a:r>
              <a:rPr lang="en-US" sz="900" dirty="0">
                <a:highlight>
                  <a:srgbClr val="00FF00"/>
                </a:highlight>
              </a:rPr>
              <a:t>1 	0.0 	0.02 	2026.0</a:t>
            </a:r>
          </a:p>
          <a:p>
            <a:r>
              <a:rPr lang="en-US" sz="900" dirty="0"/>
              <a:t>2 	0.0 	0.04 	1026.2</a:t>
            </a:r>
          </a:p>
          <a:p>
            <a:r>
              <a:rPr lang="en-US" sz="900" dirty="0"/>
              <a:t>3 	0.0 	0.08 	513.6</a:t>
            </a:r>
          </a:p>
          <a:p>
            <a:r>
              <a:rPr lang="en-US" sz="900" dirty="0">
                <a:highlight>
                  <a:srgbClr val="FFFF00"/>
                </a:highlight>
              </a:rPr>
              <a:t>4 	0.0 	0.16 	204.0</a:t>
            </a:r>
          </a:p>
          <a:p>
            <a:r>
              <a:rPr lang="en-US" sz="900" dirty="0"/>
              <a:t>5 	0.0 	0.32 	59.2</a:t>
            </a:r>
          </a:p>
          <a:p>
            <a:r>
              <a:rPr lang="en-US" sz="900" dirty="0"/>
              <a:t>6 	0.0 	0.64 	10.8</a:t>
            </a:r>
          </a:p>
          <a:p>
            <a:r>
              <a:rPr lang="en-US" sz="900" dirty="0"/>
              <a:t>7 	0.0 	1.28 	2.8</a:t>
            </a:r>
          </a:p>
          <a:p>
            <a:r>
              <a:rPr lang="en-US" sz="900" dirty="0"/>
              <a:t>8 	1.0 	0.01 	4025.8</a:t>
            </a:r>
          </a:p>
          <a:p>
            <a:r>
              <a:rPr lang="en-US" sz="900" dirty="0">
                <a:highlight>
                  <a:srgbClr val="00FF00"/>
                </a:highlight>
              </a:rPr>
              <a:t>9 	1.0 	0.02 	2026.0</a:t>
            </a:r>
          </a:p>
          <a:p>
            <a:r>
              <a:rPr lang="en-US" sz="900" dirty="0"/>
              <a:t>10 	1.0 	0.04 	1025.6</a:t>
            </a:r>
          </a:p>
          <a:p>
            <a:r>
              <a:rPr lang="en-US" sz="900" dirty="0"/>
              <a:t>11 	1.0 	0.08 	514.7</a:t>
            </a:r>
          </a:p>
          <a:p>
            <a:r>
              <a:rPr lang="en-US" sz="900" dirty="0">
                <a:highlight>
                  <a:srgbClr val="FFFF00"/>
                </a:highlight>
              </a:rPr>
              <a:t>12 	1.0 	0.16 	40.1</a:t>
            </a:r>
          </a:p>
          <a:p>
            <a:r>
              <a:rPr lang="en-US" sz="900" dirty="0"/>
              <a:t>13 	1.0 	0.32 	19.9</a:t>
            </a:r>
          </a:p>
          <a:p>
            <a:r>
              <a:rPr lang="en-US" sz="900" dirty="0"/>
              <a:t>14 	1.0 	0.64 	5.3</a:t>
            </a:r>
          </a:p>
          <a:p>
            <a:r>
              <a:rPr lang="en-US" sz="900" dirty="0"/>
              <a:t>15 	1.0 	1.28 	3.8</a:t>
            </a:r>
          </a:p>
          <a:p>
            <a:r>
              <a:rPr lang="en-US" sz="900" dirty="0"/>
              <a:t>16 	2.0 	0.01 	4025.8</a:t>
            </a:r>
          </a:p>
          <a:p>
            <a:r>
              <a:rPr lang="en-US" sz="900" dirty="0">
                <a:highlight>
                  <a:srgbClr val="00FF00"/>
                </a:highlight>
              </a:rPr>
              <a:t>17 	2.0 	0.02 	2026.2</a:t>
            </a:r>
          </a:p>
          <a:p>
            <a:r>
              <a:rPr lang="en-US" sz="900" dirty="0"/>
              <a:t>18 	2.0 	0.04 	1026.0</a:t>
            </a:r>
          </a:p>
          <a:p>
            <a:r>
              <a:rPr lang="en-US" sz="900" dirty="0"/>
              <a:t>19 	2.0 	0.08 	512.5</a:t>
            </a:r>
          </a:p>
          <a:p>
            <a:r>
              <a:rPr lang="en-US" sz="900" dirty="0">
                <a:highlight>
                  <a:srgbClr val="FFFF00"/>
                </a:highlight>
              </a:rPr>
              <a:t>20 	2.0 	0.16 	246.1</a:t>
            </a:r>
          </a:p>
          <a:p>
            <a:r>
              <a:rPr lang="en-US" sz="900" dirty="0"/>
              <a:t>21 	2.0 	0.32 	45.4</a:t>
            </a:r>
          </a:p>
          <a:p>
            <a:r>
              <a:rPr lang="en-US" sz="900" dirty="0"/>
              <a:t>22 	2.0 	0.64 	9.0</a:t>
            </a:r>
          </a:p>
          <a:p>
            <a:r>
              <a:rPr lang="en-US" sz="900" dirty="0"/>
              <a:t>23 	2.0 	1.28 	2.8</a:t>
            </a:r>
          </a:p>
          <a:p>
            <a:r>
              <a:rPr lang="en-US" sz="900" dirty="0"/>
              <a:t>24 	3.0 	0.01 	4025.8</a:t>
            </a:r>
          </a:p>
          <a:p>
            <a:r>
              <a:rPr lang="en-US" sz="900" dirty="0">
                <a:highlight>
                  <a:srgbClr val="00FF00"/>
                </a:highlight>
              </a:rPr>
              <a:t>25 	3.0 	0.02 	2026.6</a:t>
            </a:r>
          </a:p>
          <a:p>
            <a:r>
              <a:rPr lang="en-US" sz="900" dirty="0"/>
              <a:t>26 	3.0 	0.04 	1025.8</a:t>
            </a:r>
          </a:p>
          <a:p>
            <a:r>
              <a:rPr lang="en-US" sz="900" dirty="0"/>
              <a:t>27 	3.0 	0.08 	339.7</a:t>
            </a:r>
          </a:p>
          <a:p>
            <a:r>
              <a:rPr lang="en-US" sz="900" dirty="0">
                <a:highlight>
                  <a:srgbClr val="FFFF00"/>
                </a:highlight>
              </a:rPr>
              <a:t>28 	3.0 	0.16 	204.1</a:t>
            </a:r>
          </a:p>
          <a:p>
            <a:r>
              <a:rPr lang="en-US" sz="900" dirty="0"/>
              <a:t>29 	3.0 	0.32 	35.1</a:t>
            </a:r>
          </a:p>
          <a:p>
            <a:r>
              <a:rPr lang="en-US" sz="900" dirty="0"/>
              <a:t>30 	3.0 	0.64 	7.1</a:t>
            </a:r>
          </a:p>
          <a:p>
            <a:r>
              <a:rPr lang="en-US" sz="900" dirty="0"/>
              <a:t>31 	3.0 	1.28 	2.8</a:t>
            </a:r>
          </a:p>
          <a:p>
            <a:r>
              <a:rPr lang="en-US" sz="900" dirty="0"/>
              <a:t>32 	4.0 	0.01 	799.4</a:t>
            </a:r>
          </a:p>
          <a:p>
            <a:r>
              <a:rPr lang="en-US" sz="900" dirty="0">
                <a:highlight>
                  <a:srgbClr val="00FF00"/>
                </a:highlight>
              </a:rPr>
              <a:t>33 	4.0 	0.02 	2025.8</a:t>
            </a:r>
          </a:p>
          <a:p>
            <a:r>
              <a:rPr lang="en-US" sz="900" dirty="0"/>
              <a:t>34 	4.0 	0.04 	1026.4</a:t>
            </a:r>
          </a:p>
          <a:p>
            <a:r>
              <a:rPr lang="en-US" sz="900" dirty="0"/>
              <a:t>35 	4.0 	0.08 	514.6</a:t>
            </a:r>
          </a:p>
          <a:p>
            <a:r>
              <a:rPr lang="en-US" sz="900" dirty="0">
                <a:highlight>
                  <a:srgbClr val="FFFF00"/>
                </a:highlight>
              </a:rPr>
              <a:t>36 	4.0 	0.16 	159.9</a:t>
            </a:r>
          </a:p>
          <a:p>
            <a:r>
              <a:rPr lang="en-US" sz="900" dirty="0"/>
              <a:t>37 	4.0 	0.32 	20.0</a:t>
            </a:r>
          </a:p>
          <a:p>
            <a:r>
              <a:rPr lang="en-US" sz="900" dirty="0"/>
              <a:t>38 	4.0 	0.64 	5.6</a:t>
            </a:r>
          </a:p>
          <a:p>
            <a:r>
              <a:rPr lang="en-US" sz="900" dirty="0"/>
              <a:t>39 	4.0 	1.28 	3.2</a:t>
            </a:r>
          </a:p>
          <a:p>
            <a:r>
              <a:rPr lang="en-US" sz="900" dirty="0"/>
              <a:t>40 	5.0 	0.01 	812.8</a:t>
            </a:r>
          </a:p>
          <a:p>
            <a:r>
              <a:rPr lang="en-US" sz="900" dirty="0">
                <a:highlight>
                  <a:srgbClr val="00FF00"/>
                </a:highlight>
              </a:rPr>
              <a:t>41 	5.0 	0.02 	2025.6</a:t>
            </a:r>
          </a:p>
          <a:p>
            <a:r>
              <a:rPr lang="en-US" sz="900" dirty="0"/>
              <a:t>42 	5.0 	0.04 	1026.0</a:t>
            </a:r>
          </a:p>
          <a:p>
            <a:r>
              <a:rPr lang="en-US" sz="900" dirty="0"/>
              <a:t>43 	5.0 	0.08 	206.3</a:t>
            </a:r>
          </a:p>
          <a:p>
            <a:r>
              <a:rPr lang="en-US" sz="900" dirty="0">
                <a:highlight>
                  <a:srgbClr val="FFFF00"/>
                </a:highlight>
              </a:rPr>
              <a:t>44 	5.0 	0.16 	91.8</a:t>
            </a:r>
          </a:p>
          <a:p>
            <a:r>
              <a:rPr lang="en-US" sz="900" dirty="0"/>
              <a:t>45 	5.0 	0.32 	25.5</a:t>
            </a:r>
          </a:p>
          <a:p>
            <a:r>
              <a:rPr lang="en-US" sz="900" dirty="0"/>
              <a:t>46 	5.0 	0.64 	5.6</a:t>
            </a:r>
          </a:p>
          <a:p>
            <a:r>
              <a:rPr lang="en-US" sz="900" dirty="0"/>
              <a:t>47 	5.0 	1.28 	2.6</a:t>
            </a:r>
          </a:p>
        </p:txBody>
      </p:sp>
    </p:spTree>
    <p:extLst>
      <p:ext uri="{BB962C8B-B14F-4D97-AF65-F5344CB8AC3E}">
        <p14:creationId xmlns:p14="http://schemas.microsoft.com/office/powerpoint/2010/main" val="61241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ean_board.mp4" descr="bean_board.mp4">
            <a:hlinkClick r:id="" action="ppaction://media"/>
            <a:extLst>
              <a:ext uri="{FF2B5EF4-FFF2-40B4-BE49-F238E27FC236}">
                <a16:creationId xmlns:a16="http://schemas.microsoft.com/office/drawing/2014/main" id="{811E5CCF-0E8D-9E43-94B0-A0D1B59301C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46100" y="1509183"/>
            <a:ext cx="3568700" cy="3568701"/>
          </a:xfrm>
        </p:spPr>
      </p:pic>
      <p:sp>
        <p:nvSpPr>
          <p:cNvPr id="6" name="TextBox 5">
            <a:extLst>
              <a:ext uri="{FF2B5EF4-FFF2-40B4-BE49-F238E27FC236}">
                <a16:creationId xmlns:a16="http://schemas.microsoft.com/office/drawing/2014/main" id="{4FD63947-DAF2-EB4C-AA6B-2011629E9BCC}"/>
              </a:ext>
            </a:extLst>
          </p:cNvPr>
          <p:cNvSpPr txBox="1"/>
          <p:nvPr/>
        </p:nvSpPr>
        <p:spPr>
          <a:xfrm>
            <a:off x="5286376" y="335845"/>
            <a:ext cx="6029325" cy="6186309"/>
          </a:xfrm>
          <a:prstGeom prst="rect">
            <a:avLst/>
          </a:prstGeom>
          <a:noFill/>
        </p:spPr>
        <p:txBody>
          <a:bodyPr wrap="square" rtlCol="0">
            <a:spAutoFit/>
          </a:bodyPr>
          <a:lstStyle/>
          <a:p>
            <a:r>
              <a:rPr lang="en-US" b="1" dirty="0"/>
              <a:t>Design Ideas to Improve Agent Balance and Stability </a:t>
            </a:r>
          </a:p>
          <a:p>
            <a:endParaRPr lang="en-US" dirty="0"/>
          </a:p>
          <a:p>
            <a:pPr marL="285750" indent="-285750">
              <a:buFont typeface="Arial" panose="020B0604020202020204" pitchFamily="34" charset="0"/>
              <a:buChar char="•"/>
            </a:pPr>
            <a:r>
              <a:rPr lang="en-US" dirty="0"/>
              <a:t>Vary reward based on angle correction accuracy </a:t>
            </a:r>
          </a:p>
          <a:p>
            <a:pPr marL="742950" lvl="1" indent="-285750">
              <a:buFont typeface="Arial" panose="020B0604020202020204" pitchFamily="34" charset="0"/>
              <a:buChar char="•"/>
            </a:pPr>
            <a:r>
              <a:rPr lang="en-US" dirty="0"/>
              <a:t>(0.01, -0.01 radian) – highest reward </a:t>
            </a:r>
          </a:p>
          <a:p>
            <a:pPr marL="742950" lvl="1" indent="-285750">
              <a:buFont typeface="Arial" panose="020B0604020202020204" pitchFamily="34" charset="0"/>
              <a:buChar char="•"/>
            </a:pPr>
            <a:r>
              <a:rPr lang="en-US" dirty="0"/>
              <a:t>(0.1, - 0.1 radian) – medium reward</a:t>
            </a:r>
          </a:p>
          <a:p>
            <a:pPr marL="742950" lvl="1" indent="-285750">
              <a:buFont typeface="Arial" panose="020B0604020202020204" pitchFamily="34" charset="0"/>
              <a:buChar char="•"/>
            </a:pPr>
            <a:r>
              <a:rPr lang="en-US" dirty="0"/>
              <a:t>(0.15, -0.15 radian) – small reward</a:t>
            </a:r>
          </a:p>
          <a:p>
            <a:pPr marL="285750" indent="-285750">
              <a:buFont typeface="Arial" panose="020B0604020202020204" pitchFamily="34" charset="0"/>
              <a:buChar char="•"/>
            </a:pPr>
            <a:r>
              <a:rPr lang="en-US" dirty="0"/>
              <a:t>Have angular velocity sensor that projects to a reflex network and a longer response network, and sends  </a:t>
            </a:r>
          </a:p>
          <a:p>
            <a:pPr marL="742950" lvl="1" indent="-285750">
              <a:buFont typeface="Arial" panose="020B0604020202020204" pitchFamily="34" charset="0"/>
              <a:buChar char="•"/>
            </a:pPr>
            <a:r>
              <a:rPr lang="en-US" dirty="0"/>
              <a:t>High velocity triggers reflex network that  immediately counter act air gust with opposing force</a:t>
            </a:r>
          </a:p>
          <a:p>
            <a:pPr marL="742950" lvl="1" indent="-285750">
              <a:buFont typeface="Arial" panose="020B0604020202020204" pitchFamily="34" charset="0"/>
              <a:buChar char="•"/>
            </a:pPr>
            <a:r>
              <a:rPr lang="en-US" dirty="0"/>
              <a:t>Velocity below the threshold would go to main network</a:t>
            </a:r>
          </a:p>
          <a:p>
            <a:pPr marL="742950" lvl="1" indent="-285750">
              <a:buFont typeface="Arial" panose="020B0604020202020204" pitchFamily="34" charset="0"/>
              <a:buChar char="•"/>
            </a:pPr>
            <a:r>
              <a:rPr lang="en-US" dirty="0"/>
              <a:t>A test of learning this strategy/reflex mechanism would be to see if the agent uses the reflex in higher force (5G +) compared to lower force  (1G)</a:t>
            </a:r>
          </a:p>
          <a:p>
            <a:pPr marL="285750" indent="-285750">
              <a:buFont typeface="Arial" panose="020B0604020202020204" pitchFamily="34" charset="0"/>
              <a:buChar char="•"/>
            </a:pPr>
            <a:r>
              <a:rPr lang="en-US" dirty="0"/>
              <a:t>Create a midline separation of the agent and have counterbalancing left and right networks </a:t>
            </a:r>
          </a:p>
          <a:p>
            <a:pPr marL="742950" lvl="1" indent="-285750">
              <a:buFont typeface="Arial" panose="020B0604020202020204" pitchFamily="34" charset="0"/>
              <a:buChar char="•"/>
            </a:pPr>
            <a:r>
              <a:rPr lang="en-US" dirty="0"/>
              <a:t>Use reciprocal inhibition</a:t>
            </a:r>
          </a:p>
          <a:p>
            <a:pPr marL="742950" lvl="1" indent="-285750">
              <a:buFont typeface="Arial" panose="020B0604020202020204" pitchFamily="34" charset="0"/>
              <a:buChar char="•"/>
            </a:pPr>
            <a:r>
              <a:rPr lang="en-US" dirty="0"/>
              <a:t>Use two velocity sensor neurons on the top left and right corner to differentiate if the force is coming from the left or right – opposite side with higher force is activated to balance the agent </a:t>
            </a:r>
          </a:p>
        </p:txBody>
      </p:sp>
      <p:sp>
        <p:nvSpPr>
          <p:cNvPr id="2" name="TextBox 1">
            <a:extLst>
              <a:ext uri="{FF2B5EF4-FFF2-40B4-BE49-F238E27FC236}">
                <a16:creationId xmlns:a16="http://schemas.microsoft.com/office/drawing/2014/main" id="{0682EB7B-DEA4-4260-AD80-3B3CF956203C}"/>
              </a:ext>
            </a:extLst>
          </p:cNvPr>
          <p:cNvSpPr txBox="1"/>
          <p:nvPr/>
        </p:nvSpPr>
        <p:spPr>
          <a:xfrm>
            <a:off x="69850" y="6552644"/>
            <a:ext cx="3060700" cy="261610"/>
          </a:xfrm>
          <a:prstGeom prst="rect">
            <a:avLst/>
          </a:prstGeom>
          <a:noFill/>
        </p:spPr>
        <p:txBody>
          <a:bodyPr wrap="square" rtlCol="0">
            <a:spAutoFit/>
          </a:bodyPr>
          <a:lstStyle/>
          <a:p>
            <a:r>
              <a:rPr lang="en-US" sz="1100" i="1" dirty="0">
                <a:latin typeface="Times New Roman" panose="02020603050405020304" pitchFamily="18" charset="0"/>
                <a:cs typeface="Times New Roman" panose="02020603050405020304" pitchFamily="18" charset="0"/>
              </a:rPr>
              <a:t>Slide credit: Francesca Walsh</a:t>
            </a:r>
          </a:p>
        </p:txBody>
      </p:sp>
    </p:spTree>
    <p:extLst>
      <p:ext uri="{BB962C8B-B14F-4D97-AF65-F5344CB8AC3E}">
        <p14:creationId xmlns:p14="http://schemas.microsoft.com/office/powerpoint/2010/main" val="126065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3F60052-4D6E-46BA-914E-547C9CB695EE}"/>
              </a:ext>
            </a:extLst>
          </p:cNvPr>
          <p:cNvSpPr/>
          <p:nvPr/>
        </p:nvSpPr>
        <p:spPr>
          <a:xfrm>
            <a:off x="1799071" y="1582714"/>
            <a:ext cx="1570471" cy="130075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586F26B-D4A5-4D67-BA72-E8F504702923}"/>
              </a:ext>
            </a:extLst>
          </p:cNvPr>
          <p:cNvSpPr txBox="1"/>
          <p:nvPr/>
        </p:nvSpPr>
        <p:spPr>
          <a:xfrm>
            <a:off x="865910" y="2828835"/>
            <a:ext cx="568036" cy="1200329"/>
          </a:xfrm>
          <a:prstGeom prst="rect">
            <a:avLst/>
          </a:prstGeom>
          <a:noFill/>
        </p:spPr>
        <p:txBody>
          <a:bodyPr wrap="square" rtlCol="0">
            <a:spAutoFit/>
          </a:bodyPr>
          <a:lstStyle/>
          <a:p>
            <a:r>
              <a:rPr lang="en-US" dirty="0"/>
              <a:t>S_0</a:t>
            </a:r>
          </a:p>
          <a:p>
            <a:r>
              <a:rPr lang="en-US" dirty="0"/>
              <a:t>S_1</a:t>
            </a:r>
          </a:p>
          <a:p>
            <a:r>
              <a:rPr lang="en-US" dirty="0"/>
              <a:t>S_2</a:t>
            </a:r>
          </a:p>
          <a:p>
            <a:r>
              <a:rPr lang="en-US" dirty="0"/>
              <a:t>S_3</a:t>
            </a:r>
          </a:p>
        </p:txBody>
      </p:sp>
      <p:sp>
        <p:nvSpPr>
          <p:cNvPr id="5" name="Oval 4">
            <a:extLst>
              <a:ext uri="{FF2B5EF4-FFF2-40B4-BE49-F238E27FC236}">
                <a16:creationId xmlns:a16="http://schemas.microsoft.com/office/drawing/2014/main" id="{12F0A102-C347-4AA4-8B45-C3C06E43A43F}"/>
              </a:ext>
            </a:extLst>
          </p:cNvPr>
          <p:cNvSpPr/>
          <p:nvPr/>
        </p:nvSpPr>
        <p:spPr>
          <a:xfrm>
            <a:off x="2382982" y="2167082"/>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C21EE35-4C9D-432D-8D89-1DF6ED2FF544}"/>
              </a:ext>
            </a:extLst>
          </p:cNvPr>
          <p:cNvCxnSpPr>
            <a:cxnSpLocks/>
            <a:endCxn id="5" idx="2"/>
          </p:cNvCxnSpPr>
          <p:nvPr/>
        </p:nvCxnSpPr>
        <p:spPr>
          <a:xfrm flipV="1">
            <a:off x="1327150" y="2274455"/>
            <a:ext cx="1055832" cy="99579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C32F47-9E1E-4E08-9121-E63D3A5F5619}"/>
              </a:ext>
            </a:extLst>
          </p:cNvPr>
          <p:cNvSpPr txBox="1"/>
          <p:nvPr/>
        </p:nvSpPr>
        <p:spPr>
          <a:xfrm>
            <a:off x="1799071" y="2328142"/>
            <a:ext cx="568036" cy="369332"/>
          </a:xfrm>
          <a:prstGeom prst="rect">
            <a:avLst/>
          </a:prstGeom>
          <a:noFill/>
        </p:spPr>
        <p:txBody>
          <a:bodyPr wrap="square" rtlCol="0">
            <a:spAutoFit/>
          </a:bodyPr>
          <a:lstStyle/>
          <a:p>
            <a:r>
              <a:rPr lang="en-US" dirty="0"/>
              <a:t>1</a:t>
            </a:r>
          </a:p>
        </p:txBody>
      </p:sp>
      <p:sp>
        <p:nvSpPr>
          <p:cNvPr id="10" name="Oval 9">
            <a:extLst>
              <a:ext uri="{FF2B5EF4-FFF2-40B4-BE49-F238E27FC236}">
                <a16:creationId xmlns:a16="http://schemas.microsoft.com/office/drawing/2014/main" id="{17BB4C8F-434A-4E49-B4F0-8164E7C2749F}"/>
              </a:ext>
            </a:extLst>
          </p:cNvPr>
          <p:cNvSpPr/>
          <p:nvPr/>
        </p:nvSpPr>
        <p:spPr>
          <a:xfrm>
            <a:off x="2382982" y="2459121"/>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15A6A40-4874-4871-A7BB-659B8DEDCC9F}"/>
              </a:ext>
            </a:extLst>
          </p:cNvPr>
          <p:cNvCxnSpPr>
            <a:cxnSpLocks/>
            <a:endCxn id="10" idx="2"/>
          </p:cNvCxnSpPr>
          <p:nvPr/>
        </p:nvCxnSpPr>
        <p:spPr>
          <a:xfrm flipV="1">
            <a:off x="1327150" y="2566494"/>
            <a:ext cx="1055832" cy="703756"/>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D13B4D7-6213-4124-878B-D4EF15D0B313}"/>
              </a:ext>
            </a:extLst>
          </p:cNvPr>
          <p:cNvSpPr/>
          <p:nvPr/>
        </p:nvSpPr>
        <p:spPr>
          <a:xfrm>
            <a:off x="2821132" y="1698944"/>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09EDBED-F19B-4220-BE7F-18CFA7A010C7}"/>
              </a:ext>
            </a:extLst>
          </p:cNvPr>
          <p:cNvSpPr txBox="1"/>
          <p:nvPr/>
        </p:nvSpPr>
        <p:spPr>
          <a:xfrm>
            <a:off x="2056824" y="2566494"/>
            <a:ext cx="568036" cy="369332"/>
          </a:xfrm>
          <a:prstGeom prst="rect">
            <a:avLst/>
          </a:prstGeom>
          <a:noFill/>
        </p:spPr>
        <p:txBody>
          <a:bodyPr wrap="square" rtlCol="0">
            <a:spAutoFit/>
          </a:bodyPr>
          <a:lstStyle/>
          <a:p>
            <a:r>
              <a:rPr lang="en-US" dirty="0"/>
              <a:t>-1</a:t>
            </a:r>
          </a:p>
        </p:txBody>
      </p:sp>
      <p:cxnSp>
        <p:nvCxnSpPr>
          <p:cNvPr id="17" name="Straight Arrow Connector 16">
            <a:extLst>
              <a:ext uri="{FF2B5EF4-FFF2-40B4-BE49-F238E27FC236}">
                <a16:creationId xmlns:a16="http://schemas.microsoft.com/office/drawing/2014/main" id="{C530101C-519D-43CC-B59B-4F7B61243BF0}"/>
              </a:ext>
            </a:extLst>
          </p:cNvPr>
          <p:cNvCxnSpPr>
            <a:cxnSpLocks/>
            <a:stCxn id="5" idx="0"/>
            <a:endCxn id="14" idx="2"/>
          </p:cNvCxnSpPr>
          <p:nvPr/>
        </p:nvCxnSpPr>
        <p:spPr>
          <a:xfrm flipV="1">
            <a:off x="2490355" y="1806317"/>
            <a:ext cx="330777" cy="36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2CD5A3-C1F7-46EA-8CE7-F40BAD2592DD}"/>
              </a:ext>
            </a:extLst>
          </p:cNvPr>
          <p:cNvCxnSpPr>
            <a:cxnSpLocks/>
            <a:stCxn id="10" idx="6"/>
            <a:endCxn id="14" idx="5"/>
          </p:cNvCxnSpPr>
          <p:nvPr/>
        </p:nvCxnSpPr>
        <p:spPr>
          <a:xfrm flipV="1">
            <a:off x="2597728" y="1882241"/>
            <a:ext cx="406701" cy="6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906FA88-5B0B-4D65-BF50-693577C1B213}"/>
              </a:ext>
            </a:extLst>
          </p:cNvPr>
          <p:cNvSpPr txBox="1"/>
          <p:nvPr/>
        </p:nvSpPr>
        <p:spPr>
          <a:xfrm>
            <a:off x="2232615" y="1718041"/>
            <a:ext cx="568036" cy="369332"/>
          </a:xfrm>
          <a:prstGeom prst="rect">
            <a:avLst/>
          </a:prstGeom>
          <a:noFill/>
        </p:spPr>
        <p:txBody>
          <a:bodyPr wrap="square" rtlCol="0">
            <a:spAutoFit/>
          </a:bodyPr>
          <a:lstStyle/>
          <a:p>
            <a:r>
              <a:rPr lang="en-US" dirty="0"/>
              <a:t>-50</a:t>
            </a:r>
          </a:p>
        </p:txBody>
      </p:sp>
      <p:sp>
        <p:nvSpPr>
          <p:cNvPr id="25" name="TextBox 24">
            <a:extLst>
              <a:ext uri="{FF2B5EF4-FFF2-40B4-BE49-F238E27FC236}">
                <a16:creationId xmlns:a16="http://schemas.microsoft.com/office/drawing/2014/main" id="{CF6CDD35-0D2B-46CA-8E0C-A5542E08DAAD}"/>
              </a:ext>
            </a:extLst>
          </p:cNvPr>
          <p:cNvSpPr txBox="1"/>
          <p:nvPr/>
        </p:nvSpPr>
        <p:spPr>
          <a:xfrm>
            <a:off x="2801506" y="2021883"/>
            <a:ext cx="568036" cy="369332"/>
          </a:xfrm>
          <a:prstGeom prst="rect">
            <a:avLst/>
          </a:prstGeom>
          <a:noFill/>
        </p:spPr>
        <p:txBody>
          <a:bodyPr wrap="square" rtlCol="0">
            <a:spAutoFit/>
          </a:bodyPr>
          <a:lstStyle/>
          <a:p>
            <a:r>
              <a:rPr lang="en-US" dirty="0"/>
              <a:t>50</a:t>
            </a:r>
          </a:p>
        </p:txBody>
      </p:sp>
      <p:sp>
        <p:nvSpPr>
          <p:cNvPr id="26" name="Rectangle 25">
            <a:extLst>
              <a:ext uri="{FF2B5EF4-FFF2-40B4-BE49-F238E27FC236}">
                <a16:creationId xmlns:a16="http://schemas.microsoft.com/office/drawing/2014/main" id="{61224B14-6EDE-4495-8D82-03BCA337C640}"/>
              </a:ext>
            </a:extLst>
          </p:cNvPr>
          <p:cNvSpPr/>
          <p:nvPr/>
        </p:nvSpPr>
        <p:spPr>
          <a:xfrm>
            <a:off x="2351232"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88E4A79-BA23-41DC-8B46-F549C778EAD4}"/>
              </a:ext>
            </a:extLst>
          </p:cNvPr>
          <p:cNvSpPr txBox="1"/>
          <p:nvPr/>
        </p:nvSpPr>
        <p:spPr>
          <a:xfrm>
            <a:off x="3055085" y="3968751"/>
            <a:ext cx="1180812" cy="369332"/>
          </a:xfrm>
          <a:prstGeom prst="rect">
            <a:avLst/>
          </a:prstGeom>
          <a:noFill/>
        </p:spPr>
        <p:txBody>
          <a:bodyPr wrap="square" rtlCol="0">
            <a:spAutoFit/>
          </a:bodyPr>
          <a:lstStyle/>
          <a:p>
            <a:r>
              <a:rPr lang="en-US" dirty="0"/>
              <a:t>256</a:t>
            </a:r>
          </a:p>
        </p:txBody>
      </p:sp>
      <p:sp>
        <p:nvSpPr>
          <p:cNvPr id="28" name="Rectangle 27">
            <a:extLst>
              <a:ext uri="{FF2B5EF4-FFF2-40B4-BE49-F238E27FC236}">
                <a16:creationId xmlns:a16="http://schemas.microsoft.com/office/drawing/2014/main" id="{7062CA0C-A1BA-4C94-82D3-80EC404B49BC}"/>
              </a:ext>
            </a:extLst>
          </p:cNvPr>
          <p:cNvSpPr/>
          <p:nvPr/>
        </p:nvSpPr>
        <p:spPr>
          <a:xfrm>
            <a:off x="3163454"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AC1FDE13-5A2C-4BE1-9085-4EF55A5E44B1}"/>
              </a:ext>
            </a:extLst>
          </p:cNvPr>
          <p:cNvCxnSpPr>
            <a:stCxn id="26" idx="3"/>
            <a:endCxn id="28" idx="1"/>
          </p:cNvCxnSpPr>
          <p:nvPr/>
        </p:nvCxnSpPr>
        <p:spPr>
          <a:xfrm>
            <a:off x="2624860" y="3452288"/>
            <a:ext cx="538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896E532-8DF6-480A-BF15-6264725D7F7A}"/>
              </a:ext>
            </a:extLst>
          </p:cNvPr>
          <p:cNvSpPr txBox="1"/>
          <p:nvPr/>
        </p:nvSpPr>
        <p:spPr>
          <a:xfrm>
            <a:off x="1926227" y="3961991"/>
            <a:ext cx="1180812" cy="369332"/>
          </a:xfrm>
          <a:prstGeom prst="rect">
            <a:avLst/>
          </a:prstGeom>
          <a:noFill/>
        </p:spPr>
        <p:txBody>
          <a:bodyPr wrap="square" rtlCol="0">
            <a:spAutoFit/>
          </a:bodyPr>
          <a:lstStyle/>
          <a:p>
            <a:r>
              <a:rPr lang="en-US" dirty="0"/>
              <a:t>256  + 2</a:t>
            </a:r>
          </a:p>
        </p:txBody>
      </p:sp>
      <p:sp>
        <p:nvSpPr>
          <p:cNvPr id="33" name="Oval 32">
            <a:extLst>
              <a:ext uri="{FF2B5EF4-FFF2-40B4-BE49-F238E27FC236}">
                <a16:creationId xmlns:a16="http://schemas.microsoft.com/office/drawing/2014/main" id="{75876771-F4A2-46A1-A12D-6B945135BDBC}"/>
              </a:ext>
            </a:extLst>
          </p:cNvPr>
          <p:cNvSpPr/>
          <p:nvPr/>
        </p:nvSpPr>
        <p:spPr>
          <a:xfrm>
            <a:off x="4010340" y="3344915"/>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E360773F-899E-46EC-9281-DF8AB815F67A}"/>
              </a:ext>
            </a:extLst>
          </p:cNvPr>
          <p:cNvCxnSpPr>
            <a:cxnSpLocks/>
            <a:stCxn id="28" idx="3"/>
            <a:endCxn id="33" idx="2"/>
          </p:cNvCxnSpPr>
          <p:nvPr/>
        </p:nvCxnSpPr>
        <p:spPr>
          <a:xfrm>
            <a:off x="3437082" y="3452288"/>
            <a:ext cx="573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FDA2D5-BEF8-4540-8EAB-CEFA04339387}"/>
              </a:ext>
            </a:extLst>
          </p:cNvPr>
          <p:cNvCxnSpPr>
            <a:endCxn id="26" idx="1"/>
          </p:cNvCxnSpPr>
          <p:nvPr/>
        </p:nvCxnSpPr>
        <p:spPr>
          <a:xfrm>
            <a:off x="1327150" y="2990850"/>
            <a:ext cx="1024082" cy="46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2FE1BC1-36C2-4EF7-871D-700A0B8D7992}"/>
              </a:ext>
            </a:extLst>
          </p:cNvPr>
          <p:cNvCxnSpPr>
            <a:endCxn id="26" idx="1"/>
          </p:cNvCxnSpPr>
          <p:nvPr/>
        </p:nvCxnSpPr>
        <p:spPr>
          <a:xfrm>
            <a:off x="1327150" y="3221569"/>
            <a:ext cx="1024082" cy="230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9491025-0FA6-4BA7-BFEC-EE9FB171A0AF}"/>
              </a:ext>
            </a:extLst>
          </p:cNvPr>
          <p:cNvCxnSpPr>
            <a:endCxn id="26" idx="1"/>
          </p:cNvCxnSpPr>
          <p:nvPr/>
        </p:nvCxnSpPr>
        <p:spPr>
          <a:xfrm flipV="1">
            <a:off x="1327150" y="3452288"/>
            <a:ext cx="1024082" cy="10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D2BF52-00E6-47A9-A521-B12C1D0CA39F}"/>
              </a:ext>
            </a:extLst>
          </p:cNvPr>
          <p:cNvCxnSpPr>
            <a:endCxn id="26" idx="1"/>
          </p:cNvCxnSpPr>
          <p:nvPr/>
        </p:nvCxnSpPr>
        <p:spPr>
          <a:xfrm flipV="1">
            <a:off x="1327150" y="3452288"/>
            <a:ext cx="1024082" cy="440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BE5AB80-9B5C-414C-BAF9-854B13D6117B}"/>
              </a:ext>
            </a:extLst>
          </p:cNvPr>
          <p:cNvCxnSpPr>
            <a:endCxn id="28" idx="1"/>
          </p:cNvCxnSpPr>
          <p:nvPr/>
        </p:nvCxnSpPr>
        <p:spPr>
          <a:xfrm>
            <a:off x="2597728" y="2566494"/>
            <a:ext cx="565726" cy="885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D303BC6-8025-4459-8BE5-9733355B90E0}"/>
              </a:ext>
            </a:extLst>
          </p:cNvPr>
          <p:cNvCxnSpPr>
            <a:stCxn id="5" idx="6"/>
            <a:endCxn id="28" idx="1"/>
          </p:cNvCxnSpPr>
          <p:nvPr/>
        </p:nvCxnSpPr>
        <p:spPr>
          <a:xfrm>
            <a:off x="2597728" y="2274455"/>
            <a:ext cx="565726" cy="1177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252CEBB-79E2-4BE2-AF2E-59D92E11522A}"/>
              </a:ext>
            </a:extLst>
          </p:cNvPr>
          <p:cNvSpPr txBox="1"/>
          <p:nvPr/>
        </p:nvSpPr>
        <p:spPr>
          <a:xfrm>
            <a:off x="1839191" y="1127278"/>
            <a:ext cx="1553730" cy="461665"/>
          </a:xfrm>
          <a:prstGeom prst="rect">
            <a:avLst/>
          </a:prstGeom>
          <a:noFill/>
        </p:spPr>
        <p:txBody>
          <a:bodyPr wrap="square" rtlCol="0">
            <a:spAutoFit/>
          </a:bodyPr>
          <a:lstStyle/>
          <a:p>
            <a:pPr algn="ctr"/>
            <a:r>
              <a:rPr lang="en-US" sz="1200" dirty="0"/>
              <a:t>Reflex output (prior knowledge)</a:t>
            </a:r>
          </a:p>
        </p:txBody>
      </p:sp>
      <p:sp>
        <p:nvSpPr>
          <p:cNvPr id="54" name="TextBox 53">
            <a:extLst>
              <a:ext uri="{FF2B5EF4-FFF2-40B4-BE49-F238E27FC236}">
                <a16:creationId xmlns:a16="http://schemas.microsoft.com/office/drawing/2014/main" id="{1B58E54A-BE9D-4DC1-AA94-1429E3BB7DA5}"/>
              </a:ext>
            </a:extLst>
          </p:cNvPr>
          <p:cNvSpPr txBox="1"/>
          <p:nvPr/>
        </p:nvSpPr>
        <p:spPr>
          <a:xfrm>
            <a:off x="7331942" y="6051034"/>
            <a:ext cx="6096000" cy="646331"/>
          </a:xfrm>
          <a:prstGeom prst="rect">
            <a:avLst/>
          </a:prstGeom>
          <a:noFill/>
        </p:spPr>
        <p:txBody>
          <a:bodyPr wrap="square">
            <a:spAutoFit/>
          </a:bodyPr>
          <a:lstStyle/>
          <a:p>
            <a:r>
              <a:rPr lang="en-US" dirty="0"/>
              <a:t>Reference for prior knowledge:</a:t>
            </a:r>
          </a:p>
          <a:p>
            <a:r>
              <a:rPr lang="en-US" dirty="0"/>
              <a:t>On the Measure of Intelligence Francois Chollet ∗</a:t>
            </a:r>
          </a:p>
        </p:txBody>
      </p:sp>
      <p:sp>
        <p:nvSpPr>
          <p:cNvPr id="55" name="TextBox 54">
            <a:extLst>
              <a:ext uri="{FF2B5EF4-FFF2-40B4-BE49-F238E27FC236}">
                <a16:creationId xmlns:a16="http://schemas.microsoft.com/office/drawing/2014/main" id="{5C30DBE6-757C-49CB-9719-102C0C8D12BB}"/>
              </a:ext>
            </a:extLst>
          </p:cNvPr>
          <p:cNvSpPr txBox="1"/>
          <p:nvPr/>
        </p:nvSpPr>
        <p:spPr>
          <a:xfrm>
            <a:off x="4283968" y="3267622"/>
            <a:ext cx="1206500" cy="369332"/>
          </a:xfrm>
          <a:prstGeom prst="rect">
            <a:avLst/>
          </a:prstGeom>
          <a:noFill/>
        </p:spPr>
        <p:txBody>
          <a:bodyPr wrap="square" rtlCol="0">
            <a:spAutoFit/>
          </a:bodyPr>
          <a:lstStyle/>
          <a:p>
            <a:r>
              <a:rPr lang="en-US" dirty="0"/>
              <a:t>[-3,3]</a:t>
            </a:r>
          </a:p>
        </p:txBody>
      </p:sp>
      <p:sp>
        <p:nvSpPr>
          <p:cNvPr id="57" name="TextBox 56">
            <a:extLst>
              <a:ext uri="{FF2B5EF4-FFF2-40B4-BE49-F238E27FC236}">
                <a16:creationId xmlns:a16="http://schemas.microsoft.com/office/drawing/2014/main" id="{682D1898-4594-4599-B2B5-A2A4602C7F87}"/>
              </a:ext>
            </a:extLst>
          </p:cNvPr>
          <p:cNvSpPr txBox="1"/>
          <p:nvPr/>
        </p:nvSpPr>
        <p:spPr>
          <a:xfrm>
            <a:off x="5861050" y="425450"/>
            <a:ext cx="5080000" cy="2862322"/>
          </a:xfrm>
          <a:prstGeom prst="rect">
            <a:avLst/>
          </a:prstGeom>
          <a:noFill/>
        </p:spPr>
        <p:txBody>
          <a:bodyPr wrap="square" rtlCol="0">
            <a:spAutoFit/>
          </a:bodyPr>
          <a:lstStyle/>
          <a:p>
            <a:endParaRPr lang="en-US" dirty="0"/>
          </a:p>
          <a:p>
            <a:pPr marL="342900" indent="-342900">
              <a:buAutoNum type="arabicPeriod"/>
            </a:pPr>
            <a:r>
              <a:rPr lang="en-US" dirty="0"/>
              <a:t>Reflex output working at 0.02</a:t>
            </a:r>
          </a:p>
          <a:p>
            <a:pPr marL="342900" indent="-342900">
              <a:buAutoNum type="arabicPeriod"/>
            </a:pPr>
            <a:r>
              <a:rPr lang="en-US" dirty="0"/>
              <a:t>Overall output working at 0.16</a:t>
            </a:r>
          </a:p>
          <a:p>
            <a:pPr marL="342900" indent="-342900">
              <a:buAutoNum type="arabicPeriod"/>
            </a:pPr>
            <a:endParaRPr lang="en-US" dirty="0"/>
          </a:p>
          <a:p>
            <a:r>
              <a:rPr lang="en-US" dirty="0"/>
              <a:t>Possible configurations:</a:t>
            </a:r>
          </a:p>
          <a:p>
            <a:pPr marL="342900" indent="-342900">
              <a:buFont typeface="+mj-lt"/>
              <a:buAutoNum type="arabicPeriod"/>
            </a:pPr>
            <a:r>
              <a:rPr lang="en-US" dirty="0"/>
              <a:t>Reflex activating 8 times before main action</a:t>
            </a:r>
          </a:p>
          <a:p>
            <a:pPr marL="342900" indent="-342900">
              <a:buFont typeface="+mj-lt"/>
              <a:buAutoNum type="arabicPeriod"/>
            </a:pPr>
            <a:r>
              <a:rPr lang="en-US" dirty="0"/>
              <a:t>Reflex activating once and the same action is repeated until the main action is picked</a:t>
            </a:r>
          </a:p>
          <a:p>
            <a:pPr marL="342900" indent="-342900">
              <a:buFont typeface="+mj-lt"/>
              <a:buAutoNum type="arabicPeriod"/>
            </a:pPr>
            <a:r>
              <a:rPr lang="en-US" dirty="0"/>
              <a:t>In the second config, the output can </a:t>
            </a:r>
            <a:r>
              <a:rPr lang="en-US" dirty="0">
                <a:solidFill>
                  <a:srgbClr val="FF0000"/>
                </a:solidFill>
              </a:rPr>
              <a:t>inhibit</a:t>
            </a:r>
            <a:r>
              <a:rPr lang="en-US" dirty="0"/>
              <a:t> the reflex</a:t>
            </a:r>
          </a:p>
        </p:txBody>
      </p:sp>
      <p:cxnSp>
        <p:nvCxnSpPr>
          <p:cNvPr id="59" name="Connector: Curved 58">
            <a:extLst>
              <a:ext uri="{FF2B5EF4-FFF2-40B4-BE49-F238E27FC236}">
                <a16:creationId xmlns:a16="http://schemas.microsoft.com/office/drawing/2014/main" id="{F068CECF-8022-4EEF-94A6-26C7487FC785}"/>
              </a:ext>
            </a:extLst>
          </p:cNvPr>
          <p:cNvCxnSpPr>
            <a:endCxn id="14" idx="6"/>
          </p:cNvCxnSpPr>
          <p:nvPr/>
        </p:nvCxnSpPr>
        <p:spPr>
          <a:xfrm rot="16200000" flipV="1">
            <a:off x="2856837" y="1985359"/>
            <a:ext cx="1481455" cy="1123372"/>
          </a:xfrm>
          <a:prstGeom prst="curvedConnector2">
            <a:avLst/>
          </a:prstGeom>
          <a:ln>
            <a:solidFill>
              <a:srgbClr val="FF000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30257A3-C881-4740-8EE2-3318F67BE137}"/>
              </a:ext>
            </a:extLst>
          </p:cNvPr>
          <p:cNvSpPr txBox="1"/>
          <p:nvPr/>
        </p:nvSpPr>
        <p:spPr>
          <a:xfrm>
            <a:off x="549564" y="4621024"/>
            <a:ext cx="3190586" cy="1477328"/>
          </a:xfrm>
          <a:prstGeom prst="rect">
            <a:avLst/>
          </a:prstGeom>
          <a:noFill/>
        </p:spPr>
        <p:txBody>
          <a:bodyPr wrap="square">
            <a:spAutoFit/>
          </a:bodyPr>
          <a:lstStyle/>
          <a:p>
            <a:r>
              <a:rPr lang="en-US" dirty="0"/>
              <a:t>https://openaccess.thecvf.com/content_CVPR_2019/papers/Morgado_NetTailor_Tuning_the_Architecture_Not_Just_the_Weights_CVPR_2019_paper.pdf</a:t>
            </a:r>
          </a:p>
        </p:txBody>
      </p:sp>
    </p:spTree>
    <p:extLst>
      <p:ext uri="{BB962C8B-B14F-4D97-AF65-F5344CB8AC3E}">
        <p14:creationId xmlns:p14="http://schemas.microsoft.com/office/powerpoint/2010/main" val="259765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3C11-D7B9-4CC0-8E69-AE415F6AEFD8}"/>
              </a:ext>
            </a:extLst>
          </p:cNvPr>
          <p:cNvSpPr>
            <a:spLocks noGrp="1"/>
          </p:cNvSpPr>
          <p:nvPr>
            <p:ph type="title"/>
          </p:nvPr>
        </p:nvSpPr>
        <p:spPr/>
        <p:txBody>
          <a:bodyPr/>
          <a:lstStyle/>
          <a:p>
            <a:r>
              <a:rPr lang="en-US" dirty="0"/>
              <a:t>Data collected</a:t>
            </a:r>
          </a:p>
        </p:txBody>
      </p:sp>
      <p:sp>
        <p:nvSpPr>
          <p:cNvPr id="3" name="Content Placeholder 2">
            <a:extLst>
              <a:ext uri="{FF2B5EF4-FFF2-40B4-BE49-F238E27FC236}">
                <a16:creationId xmlns:a16="http://schemas.microsoft.com/office/drawing/2014/main" id="{D4C60538-060D-4E16-AA2C-AA4BC8670ABE}"/>
              </a:ext>
            </a:extLst>
          </p:cNvPr>
          <p:cNvSpPr>
            <a:spLocks noGrp="1"/>
          </p:cNvSpPr>
          <p:nvPr>
            <p:ph idx="1"/>
          </p:nvPr>
        </p:nvSpPr>
        <p:spPr/>
        <p:txBody>
          <a:bodyPr/>
          <a:lstStyle/>
          <a:p>
            <a:pPr marL="0" indent="0">
              <a:buNone/>
            </a:pPr>
            <a:r>
              <a:rPr lang="en-US" dirty="0"/>
              <a:t>Response rates = [0.01, 0.02, 0.04, 0.08, 0.16, 0.32, 0.64, 1.28]</a:t>
            </a:r>
          </a:p>
          <a:p>
            <a:pPr marL="0" indent="0">
              <a:buNone/>
            </a:pPr>
            <a:r>
              <a:rPr lang="en-US" dirty="0"/>
              <a:t>Forces = [0, 1, 2, 3, 4 ,5]</a:t>
            </a:r>
          </a:p>
          <a:p>
            <a:pPr marL="0" indent="0">
              <a:buNone/>
            </a:pPr>
            <a:r>
              <a:rPr lang="en-US" dirty="0"/>
              <a:t>5 seeds</a:t>
            </a:r>
          </a:p>
          <a:p>
            <a:pPr marL="0" indent="0">
              <a:buNone/>
            </a:pPr>
            <a:endParaRPr lang="en-US" dirty="0"/>
          </a:p>
          <a:p>
            <a:pPr marL="0" indent="0">
              <a:buNone/>
            </a:pPr>
            <a:r>
              <a:rPr lang="en-US" dirty="0"/>
              <a:t>= 8* 6 * 5 = 240 models</a:t>
            </a:r>
          </a:p>
          <a:p>
            <a:pPr marL="0" indent="0">
              <a:buNone/>
            </a:pPr>
            <a:endParaRPr lang="en-US" dirty="0"/>
          </a:p>
        </p:txBody>
      </p:sp>
    </p:spTree>
    <p:extLst>
      <p:ext uri="{BB962C8B-B14F-4D97-AF65-F5344CB8AC3E}">
        <p14:creationId xmlns:p14="http://schemas.microsoft.com/office/powerpoint/2010/main" val="176747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22AE-9698-4034-9206-A8D36C9BBB6E}"/>
              </a:ext>
            </a:extLst>
          </p:cNvPr>
          <p:cNvSpPr>
            <a:spLocks noGrp="1"/>
          </p:cNvSpPr>
          <p:nvPr>
            <p:ph type="title"/>
          </p:nvPr>
        </p:nvSpPr>
        <p:spPr>
          <a:xfrm>
            <a:off x="343778" y="205626"/>
            <a:ext cx="10515600" cy="1325563"/>
          </a:xfrm>
        </p:spPr>
        <p:txBody>
          <a:bodyPr/>
          <a:lstStyle/>
          <a:p>
            <a:r>
              <a:rPr lang="en-US" dirty="0"/>
              <a:t>Real-time RL needs to be delay aware</a:t>
            </a:r>
          </a:p>
        </p:txBody>
      </p:sp>
      <p:grpSp>
        <p:nvGrpSpPr>
          <p:cNvPr id="150" name="Group 149">
            <a:extLst>
              <a:ext uri="{FF2B5EF4-FFF2-40B4-BE49-F238E27FC236}">
                <a16:creationId xmlns:a16="http://schemas.microsoft.com/office/drawing/2014/main" id="{1F1B0BCF-794A-472B-B320-BE0D05384E6A}"/>
              </a:ext>
            </a:extLst>
          </p:cNvPr>
          <p:cNvGrpSpPr/>
          <p:nvPr/>
        </p:nvGrpSpPr>
        <p:grpSpPr>
          <a:xfrm>
            <a:off x="2552690" y="1771421"/>
            <a:ext cx="7086619" cy="4275712"/>
            <a:chOff x="2651801" y="1373124"/>
            <a:chExt cx="7086619" cy="4275712"/>
          </a:xfrm>
        </p:grpSpPr>
        <p:grpSp>
          <p:nvGrpSpPr>
            <p:cNvPr id="129" name="Group 128">
              <a:extLst>
                <a:ext uri="{FF2B5EF4-FFF2-40B4-BE49-F238E27FC236}">
                  <a16:creationId xmlns:a16="http://schemas.microsoft.com/office/drawing/2014/main" id="{23251B63-BC73-4B8D-AD8D-53B98596478D}"/>
                </a:ext>
              </a:extLst>
            </p:cNvPr>
            <p:cNvGrpSpPr/>
            <p:nvPr/>
          </p:nvGrpSpPr>
          <p:grpSpPr>
            <a:xfrm>
              <a:off x="2651801" y="2046845"/>
              <a:ext cx="7086619" cy="3601991"/>
              <a:chOff x="2798786" y="3058297"/>
              <a:chExt cx="7086619" cy="3601991"/>
            </a:xfrm>
          </p:grpSpPr>
          <p:sp>
            <p:nvSpPr>
              <p:cNvPr id="128" name="Rectangle 127">
                <a:extLst>
                  <a:ext uri="{FF2B5EF4-FFF2-40B4-BE49-F238E27FC236}">
                    <a16:creationId xmlns:a16="http://schemas.microsoft.com/office/drawing/2014/main" id="{36551C95-7146-4FD9-A672-C66E1A5C359F}"/>
                  </a:ext>
                </a:extLst>
              </p:cNvPr>
              <p:cNvSpPr/>
              <p:nvPr/>
            </p:nvSpPr>
            <p:spPr>
              <a:xfrm>
                <a:off x="2799950" y="4731035"/>
                <a:ext cx="6560977" cy="166693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8D911A27-7E1D-41EC-B11E-2C1B08DC86F5}"/>
                  </a:ext>
                </a:extLst>
              </p:cNvPr>
              <p:cNvSpPr/>
              <p:nvPr/>
            </p:nvSpPr>
            <p:spPr>
              <a:xfrm>
                <a:off x="2811623" y="3058297"/>
                <a:ext cx="6560977" cy="1666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hape&#10;&#10;Description automatically generated with low confidence">
                <a:extLst>
                  <a:ext uri="{FF2B5EF4-FFF2-40B4-BE49-F238E27FC236}">
                    <a16:creationId xmlns:a16="http://schemas.microsoft.com/office/drawing/2014/main" id="{B0B3CE88-5678-488B-AE5E-20705D8B3EF6}"/>
                  </a:ext>
                </a:extLst>
              </p:cNvPr>
              <p:cNvPicPr>
                <a:picLocks noChangeAspect="1"/>
              </p:cNvPicPr>
              <p:nvPr/>
            </p:nvPicPr>
            <p:blipFill rotWithShape="1">
              <a:blip r:embed="rId2"/>
              <a:srcRect b="13889"/>
              <a:stretch/>
            </p:blipFill>
            <p:spPr>
              <a:xfrm>
                <a:off x="2910588" y="3991573"/>
                <a:ext cx="444989" cy="383185"/>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36F611A9-A555-46CD-809C-5F2C787E6A07}"/>
                  </a:ext>
                </a:extLst>
              </p:cNvPr>
              <p:cNvPicPr>
                <a:picLocks noChangeAspect="1"/>
              </p:cNvPicPr>
              <p:nvPr/>
            </p:nvPicPr>
            <p:blipFill rotWithShape="1">
              <a:blip r:embed="rId3"/>
              <a:srcRect b="16540"/>
              <a:stretch/>
            </p:blipFill>
            <p:spPr>
              <a:xfrm>
                <a:off x="2864637" y="3336919"/>
                <a:ext cx="521349" cy="435121"/>
              </a:xfrm>
              <a:prstGeom prst="rect">
                <a:avLst/>
              </a:prstGeom>
            </p:spPr>
          </p:pic>
          <p:cxnSp>
            <p:nvCxnSpPr>
              <p:cNvPr id="13" name="Straight Connector 12">
                <a:extLst>
                  <a:ext uri="{FF2B5EF4-FFF2-40B4-BE49-F238E27FC236}">
                    <a16:creationId xmlns:a16="http://schemas.microsoft.com/office/drawing/2014/main" id="{997FA1A1-FDD0-4F08-A670-273A477A7181}"/>
                  </a:ext>
                </a:extLst>
              </p:cNvPr>
              <p:cNvCxnSpPr/>
              <p:nvPr/>
            </p:nvCxnSpPr>
            <p:spPr>
              <a:xfrm>
                <a:off x="2799950" y="4423055"/>
                <a:ext cx="6662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38DAFAD-A682-4BF0-A0D4-DCDAD562A71B}"/>
                  </a:ext>
                </a:extLst>
              </p:cNvPr>
              <p:cNvCxnSpPr>
                <a:cxnSpLocks/>
              </p:cNvCxnSpPr>
              <p:nvPr/>
            </p:nvCxnSpPr>
            <p:spPr>
              <a:xfrm>
                <a:off x="3466217" y="4423055"/>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B2EB95-5D13-4CA3-AD68-9766978274CA}"/>
                  </a:ext>
                </a:extLst>
              </p:cNvPr>
              <p:cNvCxnSpPr/>
              <p:nvPr/>
            </p:nvCxnSpPr>
            <p:spPr>
              <a:xfrm>
                <a:off x="4924168" y="4423055"/>
                <a:ext cx="6662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998B73-F07C-44B0-8108-6C15CE7E81D8}"/>
                  </a:ext>
                </a:extLst>
              </p:cNvPr>
              <p:cNvCxnSpPr>
                <a:cxnSpLocks/>
              </p:cNvCxnSpPr>
              <p:nvPr/>
            </p:nvCxnSpPr>
            <p:spPr>
              <a:xfrm>
                <a:off x="5590435" y="4423055"/>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447F3BC-37B8-4281-9FC7-A272137945AB}"/>
                  </a:ext>
                </a:extLst>
              </p:cNvPr>
              <p:cNvCxnSpPr/>
              <p:nvPr/>
            </p:nvCxnSpPr>
            <p:spPr>
              <a:xfrm>
                <a:off x="7047471" y="4423055"/>
                <a:ext cx="6662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7A7605-A081-4E8A-9710-AC867CC67D6A}"/>
                  </a:ext>
                </a:extLst>
              </p:cNvPr>
              <p:cNvCxnSpPr>
                <a:cxnSpLocks/>
              </p:cNvCxnSpPr>
              <p:nvPr/>
            </p:nvCxnSpPr>
            <p:spPr>
              <a:xfrm>
                <a:off x="7713738" y="4423055"/>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 name="Picture 19" descr="Shape&#10;&#10;Description automatically generated with low confidence">
                <a:extLst>
                  <a:ext uri="{FF2B5EF4-FFF2-40B4-BE49-F238E27FC236}">
                    <a16:creationId xmlns:a16="http://schemas.microsoft.com/office/drawing/2014/main" id="{9855BA46-8F44-4F85-B00F-A8BF2F949E29}"/>
                  </a:ext>
                </a:extLst>
              </p:cNvPr>
              <p:cNvPicPr>
                <a:picLocks noChangeAspect="1"/>
              </p:cNvPicPr>
              <p:nvPr/>
            </p:nvPicPr>
            <p:blipFill rotWithShape="1">
              <a:blip r:embed="rId2"/>
              <a:srcRect b="13889"/>
              <a:stretch/>
            </p:blipFill>
            <p:spPr>
              <a:xfrm>
                <a:off x="5080925" y="3991815"/>
                <a:ext cx="444989" cy="383185"/>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DBDEB636-6442-4E7A-9198-DEE0D1BB9B0E}"/>
                  </a:ext>
                </a:extLst>
              </p:cNvPr>
              <p:cNvPicPr>
                <a:picLocks noChangeAspect="1"/>
              </p:cNvPicPr>
              <p:nvPr/>
            </p:nvPicPr>
            <p:blipFill rotWithShape="1">
              <a:blip r:embed="rId2"/>
              <a:srcRect b="13889"/>
              <a:stretch/>
            </p:blipFill>
            <p:spPr>
              <a:xfrm>
                <a:off x="7158109" y="3992776"/>
                <a:ext cx="444989" cy="383185"/>
              </a:xfrm>
              <a:prstGeom prst="rect">
                <a:avLst/>
              </a:prstGeom>
            </p:spPr>
          </p:pic>
          <p:pic>
            <p:nvPicPr>
              <p:cNvPr id="22" name="Picture 21" descr="Shape&#10;&#10;Description automatically generated with low confidence">
                <a:extLst>
                  <a:ext uri="{FF2B5EF4-FFF2-40B4-BE49-F238E27FC236}">
                    <a16:creationId xmlns:a16="http://schemas.microsoft.com/office/drawing/2014/main" id="{CE894C5F-B8F1-471F-835C-3BC71FCF28B5}"/>
                  </a:ext>
                </a:extLst>
              </p:cNvPr>
              <p:cNvPicPr>
                <a:picLocks noChangeAspect="1"/>
              </p:cNvPicPr>
              <p:nvPr/>
            </p:nvPicPr>
            <p:blipFill rotWithShape="1">
              <a:blip r:embed="rId3"/>
              <a:srcRect b="16540"/>
              <a:stretch/>
            </p:blipFill>
            <p:spPr>
              <a:xfrm>
                <a:off x="3895261" y="3930779"/>
                <a:ext cx="605385" cy="505258"/>
              </a:xfrm>
              <a:prstGeom prst="rect">
                <a:avLst/>
              </a:prstGeom>
            </p:spPr>
          </p:pic>
          <p:pic>
            <p:nvPicPr>
              <p:cNvPr id="23" name="Picture 22" descr="Shape&#10;&#10;Description automatically generated with low confidence">
                <a:extLst>
                  <a:ext uri="{FF2B5EF4-FFF2-40B4-BE49-F238E27FC236}">
                    <a16:creationId xmlns:a16="http://schemas.microsoft.com/office/drawing/2014/main" id="{BB05CAAD-8AA2-45D7-BCFA-AFE970AA8391}"/>
                  </a:ext>
                </a:extLst>
              </p:cNvPr>
              <p:cNvPicPr>
                <a:picLocks noChangeAspect="1"/>
              </p:cNvPicPr>
              <p:nvPr/>
            </p:nvPicPr>
            <p:blipFill rotWithShape="1">
              <a:blip r:embed="rId3"/>
              <a:srcRect b="16540"/>
              <a:stretch/>
            </p:blipFill>
            <p:spPr>
              <a:xfrm>
                <a:off x="6019478" y="3933553"/>
                <a:ext cx="605385" cy="505258"/>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3C7B089A-C1F9-4622-9D47-F5295AF98019}"/>
                  </a:ext>
                </a:extLst>
              </p:cNvPr>
              <p:cNvPicPr>
                <a:picLocks noChangeAspect="1"/>
              </p:cNvPicPr>
              <p:nvPr/>
            </p:nvPicPr>
            <p:blipFill rotWithShape="1">
              <a:blip r:embed="rId3"/>
              <a:srcRect b="16540"/>
              <a:stretch/>
            </p:blipFill>
            <p:spPr>
              <a:xfrm>
                <a:off x="8140020" y="3931740"/>
                <a:ext cx="605385" cy="505258"/>
              </a:xfrm>
              <a:prstGeom prst="rect">
                <a:avLst/>
              </a:prstGeom>
            </p:spPr>
          </p:pic>
          <p:grpSp>
            <p:nvGrpSpPr>
              <p:cNvPr id="28" name="Group 27">
                <a:extLst>
                  <a:ext uri="{FF2B5EF4-FFF2-40B4-BE49-F238E27FC236}">
                    <a16:creationId xmlns:a16="http://schemas.microsoft.com/office/drawing/2014/main" id="{DF0B17CC-FF24-4231-9B9D-FF04F8B1E306}"/>
                  </a:ext>
                </a:extLst>
              </p:cNvPr>
              <p:cNvGrpSpPr/>
              <p:nvPr/>
            </p:nvGrpSpPr>
            <p:grpSpPr>
              <a:xfrm>
                <a:off x="2798786" y="6087019"/>
                <a:ext cx="6371739" cy="57199"/>
                <a:chOff x="2799950" y="5156886"/>
                <a:chExt cx="4358159" cy="0"/>
              </a:xfrm>
            </p:grpSpPr>
            <p:cxnSp>
              <p:nvCxnSpPr>
                <p:cNvPr id="25" name="Straight Connector 24">
                  <a:extLst>
                    <a:ext uri="{FF2B5EF4-FFF2-40B4-BE49-F238E27FC236}">
                      <a16:creationId xmlns:a16="http://schemas.microsoft.com/office/drawing/2014/main" id="{C37E3668-3F44-453A-BCCD-3710A5E0186F}"/>
                    </a:ext>
                  </a:extLst>
                </p:cNvPr>
                <p:cNvCxnSpPr>
                  <a:cxnSpLocks/>
                </p:cNvCxnSpPr>
                <p:nvPr/>
              </p:nvCxnSpPr>
              <p:spPr>
                <a:xfrm>
                  <a:off x="2799950" y="5156886"/>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3A26552-072D-4954-AC20-8B253E15BE1C}"/>
                    </a:ext>
                  </a:extLst>
                </p:cNvPr>
                <p:cNvCxnSpPr>
                  <a:cxnSpLocks/>
                </p:cNvCxnSpPr>
                <p:nvPr/>
              </p:nvCxnSpPr>
              <p:spPr>
                <a:xfrm>
                  <a:off x="4257901" y="5156886"/>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6C5D8EA-C04A-4843-A2C1-0D4FB0F07A90}"/>
                    </a:ext>
                  </a:extLst>
                </p:cNvPr>
                <p:cNvCxnSpPr>
                  <a:cxnSpLocks/>
                </p:cNvCxnSpPr>
                <p:nvPr/>
              </p:nvCxnSpPr>
              <p:spPr>
                <a:xfrm>
                  <a:off x="5700158" y="5156886"/>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344099C1-FC50-4BB5-96C2-4784CEE7E826}"/>
                  </a:ext>
                </a:extLst>
              </p:cNvPr>
              <p:cNvCxnSpPr>
                <a:cxnSpLocks/>
              </p:cNvCxnSpPr>
              <p:nvPr/>
            </p:nvCxnSpPr>
            <p:spPr>
              <a:xfrm>
                <a:off x="2799950" y="3058297"/>
                <a:ext cx="0" cy="2990335"/>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102AE0-D88D-4FF5-95EE-D601876C4679}"/>
                  </a:ext>
                </a:extLst>
              </p:cNvPr>
              <p:cNvSpPr txBox="1"/>
              <p:nvPr/>
            </p:nvSpPr>
            <p:spPr>
              <a:xfrm>
                <a:off x="8140418" y="3131979"/>
                <a:ext cx="968189" cy="261610"/>
              </a:xfrm>
              <a:prstGeom prst="rect">
                <a:avLst/>
              </a:prstGeom>
              <a:noFill/>
            </p:spPr>
            <p:txBody>
              <a:bodyPr wrap="square" rtlCol="0">
                <a:spAutoFit/>
              </a:bodyPr>
              <a:lstStyle/>
              <a:p>
                <a:r>
                  <a:rPr lang="en-US" sz="1100" dirty="0"/>
                  <a:t>Traditional RL</a:t>
                </a:r>
              </a:p>
            </p:txBody>
          </p:sp>
          <p:sp>
            <p:nvSpPr>
              <p:cNvPr id="38" name="TextBox 37">
                <a:extLst>
                  <a:ext uri="{FF2B5EF4-FFF2-40B4-BE49-F238E27FC236}">
                    <a16:creationId xmlns:a16="http://schemas.microsoft.com/office/drawing/2014/main" id="{68C30C52-F1C6-4FDD-BEE4-10000C19B2E1}"/>
                  </a:ext>
                </a:extLst>
              </p:cNvPr>
              <p:cNvSpPr txBox="1"/>
              <p:nvPr/>
            </p:nvSpPr>
            <p:spPr>
              <a:xfrm>
                <a:off x="8159028" y="4739128"/>
                <a:ext cx="1445738" cy="261610"/>
              </a:xfrm>
              <a:prstGeom prst="rect">
                <a:avLst/>
              </a:prstGeom>
              <a:noFill/>
            </p:spPr>
            <p:txBody>
              <a:bodyPr wrap="square" rtlCol="0">
                <a:spAutoFit/>
              </a:bodyPr>
              <a:lstStyle/>
              <a:p>
                <a:r>
                  <a:rPr lang="en-US" sz="1100" dirty="0"/>
                  <a:t>Real-time RL</a:t>
                </a:r>
              </a:p>
            </p:txBody>
          </p:sp>
          <p:pic>
            <p:nvPicPr>
              <p:cNvPr id="39" name="Picture 38" descr="Shape&#10;&#10;Description automatically generated with low confidence">
                <a:extLst>
                  <a:ext uri="{FF2B5EF4-FFF2-40B4-BE49-F238E27FC236}">
                    <a16:creationId xmlns:a16="http://schemas.microsoft.com/office/drawing/2014/main" id="{DD24BC12-1574-49A4-AB2C-56E5CFD95404}"/>
                  </a:ext>
                </a:extLst>
              </p:cNvPr>
              <p:cNvPicPr>
                <a:picLocks noChangeAspect="1"/>
              </p:cNvPicPr>
              <p:nvPr/>
            </p:nvPicPr>
            <p:blipFill rotWithShape="1">
              <a:blip r:embed="rId2"/>
              <a:srcRect b="13889"/>
              <a:stretch/>
            </p:blipFill>
            <p:spPr>
              <a:xfrm>
                <a:off x="2909424" y="5650197"/>
                <a:ext cx="444989" cy="383185"/>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94AAA64-C8CF-445E-8A66-56A43D019615}"/>
                  </a:ext>
                </a:extLst>
              </p:cNvPr>
              <p:cNvPicPr>
                <a:picLocks noChangeAspect="1"/>
              </p:cNvPicPr>
              <p:nvPr/>
            </p:nvPicPr>
            <p:blipFill rotWithShape="1">
              <a:blip r:embed="rId3"/>
              <a:srcRect b="16540"/>
              <a:stretch/>
            </p:blipFill>
            <p:spPr>
              <a:xfrm>
                <a:off x="2863473" y="4985686"/>
                <a:ext cx="521349" cy="435121"/>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C47BD260-C3E3-4A77-A4A0-9986FECA1270}"/>
                  </a:ext>
                </a:extLst>
              </p:cNvPr>
              <p:cNvPicPr>
                <a:picLocks noChangeAspect="1"/>
              </p:cNvPicPr>
              <p:nvPr/>
            </p:nvPicPr>
            <p:blipFill rotWithShape="1">
              <a:blip r:embed="rId2"/>
              <a:srcRect b="13889"/>
              <a:stretch/>
            </p:blipFill>
            <p:spPr>
              <a:xfrm>
                <a:off x="3938599" y="5650199"/>
                <a:ext cx="444989" cy="383185"/>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5327461-9789-4365-A813-424EDFAB4F47}"/>
                  </a:ext>
                </a:extLst>
              </p:cNvPr>
              <p:cNvPicPr>
                <a:picLocks noChangeAspect="1"/>
              </p:cNvPicPr>
              <p:nvPr/>
            </p:nvPicPr>
            <p:blipFill rotWithShape="1">
              <a:blip r:embed="rId2"/>
              <a:srcRect b="13889"/>
              <a:stretch/>
            </p:blipFill>
            <p:spPr>
              <a:xfrm>
                <a:off x="5996127" y="5650198"/>
                <a:ext cx="444989" cy="383185"/>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227029AD-EECE-46FD-BB41-4E86F4FF7939}"/>
                  </a:ext>
                </a:extLst>
              </p:cNvPr>
              <p:cNvPicPr>
                <a:picLocks noChangeAspect="1"/>
              </p:cNvPicPr>
              <p:nvPr/>
            </p:nvPicPr>
            <p:blipFill rotWithShape="1">
              <a:blip r:embed="rId3"/>
              <a:srcRect b="16540"/>
              <a:stretch/>
            </p:blipFill>
            <p:spPr>
              <a:xfrm>
                <a:off x="3864566" y="4985686"/>
                <a:ext cx="605385" cy="505258"/>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0B91D801-6304-4679-B65A-3D358768CC6F}"/>
                  </a:ext>
                </a:extLst>
              </p:cNvPr>
              <p:cNvPicPr>
                <a:picLocks noChangeAspect="1"/>
              </p:cNvPicPr>
              <p:nvPr/>
            </p:nvPicPr>
            <p:blipFill rotWithShape="1">
              <a:blip r:embed="rId3"/>
              <a:srcRect b="16540"/>
              <a:stretch/>
            </p:blipFill>
            <p:spPr>
              <a:xfrm>
                <a:off x="5920110" y="4985686"/>
                <a:ext cx="605385" cy="505258"/>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5FC14D0C-7C44-4AB6-8737-80BB7AF1347C}"/>
                  </a:ext>
                </a:extLst>
              </p:cNvPr>
              <p:cNvPicPr>
                <a:picLocks noChangeAspect="1"/>
              </p:cNvPicPr>
              <p:nvPr/>
            </p:nvPicPr>
            <p:blipFill rotWithShape="1">
              <a:blip r:embed="rId3"/>
              <a:srcRect b="16540"/>
              <a:stretch/>
            </p:blipFill>
            <p:spPr>
              <a:xfrm>
                <a:off x="8138856" y="5008616"/>
                <a:ext cx="605385" cy="505258"/>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25FDA263-A54C-43BE-902C-6EB83A9A6A5B}"/>
                  </a:ext>
                </a:extLst>
              </p:cNvPr>
              <p:cNvPicPr>
                <a:picLocks noChangeAspect="1"/>
              </p:cNvPicPr>
              <p:nvPr/>
            </p:nvPicPr>
            <p:blipFill rotWithShape="1">
              <a:blip r:embed="rId2"/>
              <a:srcRect b="13889"/>
              <a:stretch/>
            </p:blipFill>
            <p:spPr>
              <a:xfrm>
                <a:off x="8219053" y="5650196"/>
                <a:ext cx="444989" cy="383185"/>
              </a:xfrm>
              <a:prstGeom prst="rect">
                <a:avLst/>
              </a:prstGeom>
            </p:spPr>
          </p:pic>
          <p:cxnSp>
            <p:nvCxnSpPr>
              <p:cNvPr id="48" name="Straight Arrow Connector 47">
                <a:extLst>
                  <a:ext uri="{FF2B5EF4-FFF2-40B4-BE49-F238E27FC236}">
                    <a16:creationId xmlns:a16="http://schemas.microsoft.com/office/drawing/2014/main" id="{4817A4A3-725C-4D71-B096-2C167F0A20DA}"/>
                  </a:ext>
                </a:extLst>
              </p:cNvPr>
              <p:cNvCxnSpPr>
                <a:stCxn id="9" idx="2"/>
                <a:endCxn id="7" idx="0"/>
              </p:cNvCxnSpPr>
              <p:nvPr/>
            </p:nvCxnSpPr>
            <p:spPr>
              <a:xfrm>
                <a:off x="3125312" y="3772040"/>
                <a:ext cx="7771" cy="219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A6E7E3-4816-4B9A-852F-3FC45AEDD2EC}"/>
                  </a:ext>
                </a:extLst>
              </p:cNvPr>
              <p:cNvCxnSpPr>
                <a:stCxn id="7" idx="3"/>
                <a:endCxn id="22" idx="1"/>
              </p:cNvCxnSpPr>
              <p:nvPr/>
            </p:nvCxnSpPr>
            <p:spPr>
              <a:xfrm>
                <a:off x="3355577" y="4183166"/>
                <a:ext cx="539684" cy="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7EEE848-B51C-4F55-B64D-4E4E6A8E0CAF}"/>
                  </a:ext>
                </a:extLst>
              </p:cNvPr>
              <p:cNvCxnSpPr>
                <a:stCxn id="22" idx="3"/>
                <a:endCxn id="20" idx="1"/>
              </p:cNvCxnSpPr>
              <p:nvPr/>
            </p:nvCxnSpPr>
            <p:spPr>
              <a:xfrm>
                <a:off x="4500646" y="4183408"/>
                <a:ext cx="580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617CF13-1993-4321-B6B2-91A815AC1188}"/>
                  </a:ext>
                </a:extLst>
              </p:cNvPr>
              <p:cNvCxnSpPr>
                <a:stCxn id="20" idx="3"/>
                <a:endCxn id="23" idx="1"/>
              </p:cNvCxnSpPr>
              <p:nvPr/>
            </p:nvCxnSpPr>
            <p:spPr>
              <a:xfrm>
                <a:off x="5525914" y="4183408"/>
                <a:ext cx="493564" cy="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88169E2-9614-4C40-9CA0-FC8458ADE83B}"/>
                  </a:ext>
                </a:extLst>
              </p:cNvPr>
              <p:cNvCxnSpPr>
                <a:stCxn id="23" idx="3"/>
                <a:endCxn id="21" idx="1"/>
              </p:cNvCxnSpPr>
              <p:nvPr/>
            </p:nvCxnSpPr>
            <p:spPr>
              <a:xfrm flipV="1">
                <a:off x="6624863" y="4184369"/>
                <a:ext cx="533246"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EB91708-0B68-48DB-AA65-D7F67C3E7524}"/>
                  </a:ext>
                </a:extLst>
              </p:cNvPr>
              <p:cNvCxnSpPr>
                <a:stCxn id="21" idx="3"/>
                <a:endCxn id="24" idx="1"/>
              </p:cNvCxnSpPr>
              <p:nvPr/>
            </p:nvCxnSpPr>
            <p:spPr>
              <a:xfrm>
                <a:off x="7603098" y="4184369"/>
                <a:ext cx="536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F142C8F-4584-4334-9484-1A930D7A482B}"/>
                  </a:ext>
                </a:extLst>
              </p:cNvPr>
              <p:cNvSpPr txBox="1"/>
              <p:nvPr/>
            </p:nvSpPr>
            <p:spPr>
              <a:xfrm>
                <a:off x="3110346" y="3710044"/>
                <a:ext cx="444989" cy="261610"/>
              </a:xfrm>
              <a:prstGeom prst="rect">
                <a:avLst/>
              </a:prstGeom>
              <a:noFill/>
            </p:spPr>
            <p:txBody>
              <a:bodyPr wrap="square" rtlCol="0">
                <a:spAutoFit/>
              </a:bodyPr>
              <a:lstStyle/>
              <a:p>
                <a:r>
                  <a:rPr lang="en-US" sz="1100" dirty="0"/>
                  <a:t>s</a:t>
                </a:r>
                <a:r>
                  <a:rPr lang="en-US" sz="1100" baseline="-25000" dirty="0"/>
                  <a:t>0</a:t>
                </a:r>
                <a:endParaRPr lang="en-US" sz="1100" dirty="0"/>
              </a:p>
            </p:txBody>
          </p:sp>
          <p:sp>
            <p:nvSpPr>
              <p:cNvPr id="68" name="TextBox 67">
                <a:extLst>
                  <a:ext uri="{FF2B5EF4-FFF2-40B4-BE49-F238E27FC236}">
                    <a16:creationId xmlns:a16="http://schemas.microsoft.com/office/drawing/2014/main" id="{9428C7B4-5402-4A5E-99B9-329240F08EDD}"/>
                  </a:ext>
                </a:extLst>
              </p:cNvPr>
              <p:cNvSpPr txBox="1"/>
              <p:nvPr/>
            </p:nvSpPr>
            <p:spPr>
              <a:xfrm>
                <a:off x="3447510" y="3940275"/>
                <a:ext cx="444989" cy="261610"/>
              </a:xfrm>
              <a:prstGeom prst="rect">
                <a:avLst/>
              </a:prstGeom>
              <a:noFill/>
            </p:spPr>
            <p:txBody>
              <a:bodyPr wrap="square" rtlCol="0">
                <a:spAutoFit/>
              </a:bodyPr>
              <a:lstStyle/>
              <a:p>
                <a:r>
                  <a:rPr lang="en-US" sz="1100" dirty="0"/>
                  <a:t>a</a:t>
                </a:r>
                <a:r>
                  <a:rPr lang="en-US" sz="1100" baseline="-25000" dirty="0"/>
                  <a:t>0</a:t>
                </a:r>
                <a:endParaRPr lang="en-US" sz="1100" dirty="0"/>
              </a:p>
            </p:txBody>
          </p:sp>
          <p:sp>
            <p:nvSpPr>
              <p:cNvPr id="69" name="TextBox 68">
                <a:extLst>
                  <a:ext uri="{FF2B5EF4-FFF2-40B4-BE49-F238E27FC236}">
                    <a16:creationId xmlns:a16="http://schemas.microsoft.com/office/drawing/2014/main" id="{8D6BE35C-DADA-4225-B9CB-26FB4EF3EBAD}"/>
                  </a:ext>
                </a:extLst>
              </p:cNvPr>
              <p:cNvSpPr txBox="1"/>
              <p:nvPr/>
            </p:nvSpPr>
            <p:spPr>
              <a:xfrm>
                <a:off x="4600551" y="3957712"/>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70" name="TextBox 69">
                <a:extLst>
                  <a:ext uri="{FF2B5EF4-FFF2-40B4-BE49-F238E27FC236}">
                    <a16:creationId xmlns:a16="http://schemas.microsoft.com/office/drawing/2014/main" id="{1A57ADDB-32E6-4EA7-8356-B110484BAFB6}"/>
                  </a:ext>
                </a:extLst>
              </p:cNvPr>
              <p:cNvSpPr txBox="1"/>
              <p:nvPr/>
            </p:nvSpPr>
            <p:spPr>
              <a:xfrm>
                <a:off x="5550107" y="3940275"/>
                <a:ext cx="444989" cy="261610"/>
              </a:xfrm>
              <a:prstGeom prst="rect">
                <a:avLst/>
              </a:prstGeom>
              <a:noFill/>
            </p:spPr>
            <p:txBody>
              <a:bodyPr wrap="square" rtlCol="0">
                <a:spAutoFit/>
              </a:bodyPr>
              <a:lstStyle/>
              <a:p>
                <a:r>
                  <a:rPr lang="en-US" sz="1100" dirty="0"/>
                  <a:t>a</a:t>
                </a:r>
                <a:r>
                  <a:rPr lang="en-US" sz="1100" baseline="-25000" dirty="0"/>
                  <a:t>1</a:t>
                </a:r>
                <a:endParaRPr lang="en-US" sz="1100" dirty="0"/>
              </a:p>
            </p:txBody>
          </p:sp>
          <p:sp>
            <p:nvSpPr>
              <p:cNvPr id="71" name="TextBox 70">
                <a:extLst>
                  <a:ext uri="{FF2B5EF4-FFF2-40B4-BE49-F238E27FC236}">
                    <a16:creationId xmlns:a16="http://schemas.microsoft.com/office/drawing/2014/main" id="{0A5F8408-2DEA-4289-B27F-A5EE3C59ECB5}"/>
                  </a:ext>
                </a:extLst>
              </p:cNvPr>
              <p:cNvSpPr txBox="1"/>
              <p:nvPr/>
            </p:nvSpPr>
            <p:spPr>
              <a:xfrm>
                <a:off x="7724792" y="3940275"/>
                <a:ext cx="444989" cy="261610"/>
              </a:xfrm>
              <a:prstGeom prst="rect">
                <a:avLst/>
              </a:prstGeom>
              <a:noFill/>
            </p:spPr>
            <p:txBody>
              <a:bodyPr wrap="square" rtlCol="0">
                <a:spAutoFit/>
              </a:bodyPr>
              <a:lstStyle/>
              <a:p>
                <a:r>
                  <a:rPr lang="en-US" sz="1100" dirty="0"/>
                  <a:t>a</a:t>
                </a:r>
                <a:r>
                  <a:rPr lang="en-US" sz="1100" baseline="-25000" dirty="0"/>
                  <a:t>2</a:t>
                </a:r>
                <a:endParaRPr lang="en-US" sz="1100" dirty="0"/>
              </a:p>
            </p:txBody>
          </p:sp>
          <p:sp>
            <p:nvSpPr>
              <p:cNvPr id="72" name="TextBox 71">
                <a:extLst>
                  <a:ext uri="{FF2B5EF4-FFF2-40B4-BE49-F238E27FC236}">
                    <a16:creationId xmlns:a16="http://schemas.microsoft.com/office/drawing/2014/main" id="{E9FF2AF4-BE1A-4CD8-9326-69F2EA20AE66}"/>
                  </a:ext>
                </a:extLst>
              </p:cNvPr>
              <p:cNvSpPr txBox="1"/>
              <p:nvPr/>
            </p:nvSpPr>
            <p:spPr>
              <a:xfrm>
                <a:off x="6643938" y="3938706"/>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cxnSp>
            <p:nvCxnSpPr>
              <p:cNvPr id="74" name="Straight Arrow Connector 73">
                <a:extLst>
                  <a:ext uri="{FF2B5EF4-FFF2-40B4-BE49-F238E27FC236}">
                    <a16:creationId xmlns:a16="http://schemas.microsoft.com/office/drawing/2014/main" id="{F8C9A0B7-3D5C-4A2E-825B-7BFAB8ADD499}"/>
                  </a:ext>
                </a:extLst>
              </p:cNvPr>
              <p:cNvCxnSpPr>
                <a:stCxn id="40" idx="2"/>
                <a:endCxn id="39" idx="0"/>
              </p:cNvCxnSpPr>
              <p:nvPr/>
            </p:nvCxnSpPr>
            <p:spPr>
              <a:xfrm>
                <a:off x="3124148" y="5420807"/>
                <a:ext cx="7771" cy="22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6EF8E15-911B-4443-8372-7147F08C51C8}"/>
                  </a:ext>
                </a:extLst>
              </p:cNvPr>
              <p:cNvCxnSpPr>
                <a:stCxn id="39" idx="3"/>
                <a:endCxn id="43" idx="1"/>
              </p:cNvCxnSpPr>
              <p:nvPr/>
            </p:nvCxnSpPr>
            <p:spPr>
              <a:xfrm flipV="1">
                <a:off x="3354413" y="5238315"/>
                <a:ext cx="510153" cy="60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A6E98D6-98F4-46CA-B3A4-FCED1EDCF43C}"/>
                  </a:ext>
                </a:extLst>
              </p:cNvPr>
              <p:cNvCxnSpPr>
                <a:stCxn id="43" idx="2"/>
                <a:endCxn id="41" idx="0"/>
              </p:cNvCxnSpPr>
              <p:nvPr/>
            </p:nvCxnSpPr>
            <p:spPr>
              <a:xfrm flipH="1">
                <a:off x="4161094" y="5490944"/>
                <a:ext cx="6165" cy="15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2DE52DA-5FE7-448E-B065-156388E1F180}"/>
                  </a:ext>
                </a:extLst>
              </p:cNvPr>
              <p:cNvCxnSpPr>
                <a:stCxn id="41" idx="3"/>
                <a:endCxn id="44" idx="1"/>
              </p:cNvCxnSpPr>
              <p:nvPr/>
            </p:nvCxnSpPr>
            <p:spPr>
              <a:xfrm flipV="1">
                <a:off x="4383588" y="5238315"/>
                <a:ext cx="1536522" cy="603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B8D1885-DFAA-4468-A5AD-77710CB51ECD}"/>
                  </a:ext>
                </a:extLst>
              </p:cNvPr>
              <p:cNvCxnSpPr>
                <a:stCxn id="44" idx="2"/>
                <a:endCxn id="42" idx="0"/>
              </p:cNvCxnSpPr>
              <p:nvPr/>
            </p:nvCxnSpPr>
            <p:spPr>
              <a:xfrm flipH="1">
                <a:off x="6218622" y="5490944"/>
                <a:ext cx="4181" cy="15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895957A-E14F-4265-B190-8DF8F46EEB26}"/>
                  </a:ext>
                </a:extLst>
              </p:cNvPr>
              <p:cNvCxnSpPr>
                <a:stCxn id="42" idx="3"/>
                <a:endCxn id="45" idx="1"/>
              </p:cNvCxnSpPr>
              <p:nvPr/>
            </p:nvCxnSpPr>
            <p:spPr>
              <a:xfrm flipV="1">
                <a:off x="6441116" y="5261245"/>
                <a:ext cx="1697740" cy="580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C27697A-AF51-4F43-B32D-ECDE9C4A727C}"/>
                  </a:ext>
                </a:extLst>
              </p:cNvPr>
              <p:cNvCxnSpPr>
                <a:stCxn id="45" idx="2"/>
                <a:endCxn id="46" idx="0"/>
              </p:cNvCxnSpPr>
              <p:nvPr/>
            </p:nvCxnSpPr>
            <p:spPr>
              <a:xfrm flipH="1">
                <a:off x="8441548" y="5513874"/>
                <a:ext cx="1" cy="13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A6C84879-1C24-41A0-998F-FDDC2D6D3AD2}"/>
                  </a:ext>
                </a:extLst>
              </p:cNvPr>
              <p:cNvSpPr/>
              <p:nvPr/>
            </p:nvSpPr>
            <p:spPr>
              <a:xfrm>
                <a:off x="3472396" y="4440504"/>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22F23EBF-8FC3-4783-92FC-5974B0675B78}"/>
                  </a:ext>
                </a:extLst>
              </p:cNvPr>
              <p:cNvGrpSpPr/>
              <p:nvPr/>
            </p:nvGrpSpPr>
            <p:grpSpPr>
              <a:xfrm>
                <a:off x="5589520" y="4423055"/>
                <a:ext cx="1457951" cy="300219"/>
                <a:chOff x="3466217" y="4406676"/>
                <a:chExt cx="1457951" cy="300219"/>
              </a:xfrm>
            </p:grpSpPr>
            <p:sp>
              <p:nvSpPr>
                <p:cNvPr id="92" name="Rectangle 91">
                  <a:extLst>
                    <a:ext uri="{FF2B5EF4-FFF2-40B4-BE49-F238E27FC236}">
                      <a16:creationId xmlns:a16="http://schemas.microsoft.com/office/drawing/2014/main" id="{853C4ADC-5A10-4D5A-9AC2-FE8F91AC6DD6}"/>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EB789426-63B7-4DB8-BB64-AA8D14071314}"/>
                    </a:ext>
                  </a:extLst>
                </p:cNvPr>
                <p:cNvSpPr txBox="1"/>
                <p:nvPr/>
              </p:nvSpPr>
              <p:spPr>
                <a:xfrm>
                  <a:off x="4071808" y="4406676"/>
                  <a:ext cx="444989" cy="261610"/>
                </a:xfrm>
                <a:prstGeom prst="rect">
                  <a:avLst/>
                </a:prstGeom>
                <a:noFill/>
              </p:spPr>
              <p:txBody>
                <a:bodyPr wrap="square" rtlCol="0">
                  <a:spAutoFit/>
                </a:bodyPr>
                <a:lstStyle/>
                <a:p>
                  <a:r>
                    <a:rPr lang="en-US" sz="1100" dirty="0"/>
                    <a:t>a</a:t>
                  </a:r>
                  <a:r>
                    <a:rPr lang="en-US" sz="1100" baseline="-25000" dirty="0"/>
                    <a:t>1</a:t>
                  </a:r>
                  <a:endParaRPr lang="en-US" sz="1100" dirty="0"/>
                </a:p>
              </p:txBody>
            </p:sp>
          </p:grpSp>
          <p:grpSp>
            <p:nvGrpSpPr>
              <p:cNvPr id="100" name="Group 99">
                <a:extLst>
                  <a:ext uri="{FF2B5EF4-FFF2-40B4-BE49-F238E27FC236}">
                    <a16:creationId xmlns:a16="http://schemas.microsoft.com/office/drawing/2014/main" id="{167BEF4C-95A1-470C-BA55-1AED1D289200}"/>
                  </a:ext>
                </a:extLst>
              </p:cNvPr>
              <p:cNvGrpSpPr/>
              <p:nvPr/>
            </p:nvGrpSpPr>
            <p:grpSpPr>
              <a:xfrm>
                <a:off x="7712823" y="4428464"/>
                <a:ext cx="1457951" cy="300219"/>
                <a:chOff x="3466217" y="4406676"/>
                <a:chExt cx="1457951" cy="300219"/>
              </a:xfrm>
            </p:grpSpPr>
            <p:sp>
              <p:nvSpPr>
                <p:cNvPr id="101" name="Rectangle 100">
                  <a:extLst>
                    <a:ext uri="{FF2B5EF4-FFF2-40B4-BE49-F238E27FC236}">
                      <a16:creationId xmlns:a16="http://schemas.microsoft.com/office/drawing/2014/main" id="{3E8E825C-A9E5-4F4C-8E21-D1F3AE81FEAC}"/>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9E23AD21-728B-4A93-A845-FBCD05FC39BE}"/>
                    </a:ext>
                  </a:extLst>
                </p:cNvPr>
                <p:cNvSpPr txBox="1"/>
                <p:nvPr/>
              </p:nvSpPr>
              <p:spPr>
                <a:xfrm>
                  <a:off x="4071808" y="4406676"/>
                  <a:ext cx="444989" cy="261610"/>
                </a:xfrm>
                <a:prstGeom prst="rect">
                  <a:avLst/>
                </a:prstGeom>
                <a:noFill/>
              </p:spPr>
              <p:txBody>
                <a:bodyPr wrap="square" rtlCol="0">
                  <a:spAutoFit/>
                </a:bodyPr>
                <a:lstStyle/>
                <a:p>
                  <a:r>
                    <a:rPr lang="en-US" sz="1100" dirty="0"/>
                    <a:t>a</a:t>
                  </a:r>
                  <a:r>
                    <a:rPr lang="en-US" sz="1100" baseline="-25000" dirty="0"/>
                    <a:t>2</a:t>
                  </a:r>
                  <a:endParaRPr lang="en-US" sz="1100" dirty="0"/>
                </a:p>
              </p:txBody>
            </p:sp>
          </p:grpSp>
          <p:grpSp>
            <p:nvGrpSpPr>
              <p:cNvPr id="103" name="Group 102">
                <a:extLst>
                  <a:ext uri="{FF2B5EF4-FFF2-40B4-BE49-F238E27FC236}">
                    <a16:creationId xmlns:a16="http://schemas.microsoft.com/office/drawing/2014/main" id="{43B3E312-12CB-4C7C-B606-B6EE10F4ED99}"/>
                  </a:ext>
                </a:extLst>
              </p:cNvPr>
              <p:cNvGrpSpPr/>
              <p:nvPr/>
            </p:nvGrpSpPr>
            <p:grpSpPr>
              <a:xfrm>
                <a:off x="2810459" y="6110703"/>
                <a:ext cx="1128140" cy="283840"/>
                <a:chOff x="3466217" y="4423055"/>
                <a:chExt cx="1457951" cy="283840"/>
              </a:xfrm>
            </p:grpSpPr>
            <p:sp>
              <p:nvSpPr>
                <p:cNvPr id="104" name="Rectangle 103">
                  <a:extLst>
                    <a:ext uri="{FF2B5EF4-FFF2-40B4-BE49-F238E27FC236}">
                      <a16:creationId xmlns:a16="http://schemas.microsoft.com/office/drawing/2014/main" id="{1AAE6A34-BDA4-4AEB-AA88-15D6AAEF96FA}"/>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C2099348-A1D5-4DF3-B4E1-894888AE66C7}"/>
                    </a:ext>
                  </a:extLst>
                </p:cNvPr>
                <p:cNvSpPr txBox="1"/>
                <p:nvPr/>
              </p:nvSpPr>
              <p:spPr>
                <a:xfrm>
                  <a:off x="3478900" y="4438811"/>
                  <a:ext cx="1445268" cy="261610"/>
                </a:xfrm>
                <a:prstGeom prst="rect">
                  <a:avLst/>
                </a:prstGeom>
                <a:noFill/>
              </p:spPr>
              <p:txBody>
                <a:bodyPr wrap="square" rtlCol="0">
                  <a:spAutoFit/>
                </a:bodyPr>
                <a:lstStyle/>
                <a:p>
                  <a:pPr algn="ctr"/>
                  <a:r>
                    <a:rPr lang="en-US" sz="1100" dirty="0"/>
                    <a:t>No action</a:t>
                  </a:r>
                </a:p>
              </p:txBody>
            </p:sp>
          </p:grpSp>
          <p:grpSp>
            <p:nvGrpSpPr>
              <p:cNvPr id="106" name="Group 105">
                <a:extLst>
                  <a:ext uri="{FF2B5EF4-FFF2-40B4-BE49-F238E27FC236}">
                    <a16:creationId xmlns:a16="http://schemas.microsoft.com/office/drawing/2014/main" id="{AFD29CC6-1568-4547-AB08-A73810C47995}"/>
                  </a:ext>
                </a:extLst>
              </p:cNvPr>
              <p:cNvGrpSpPr/>
              <p:nvPr/>
            </p:nvGrpSpPr>
            <p:grpSpPr>
              <a:xfrm>
                <a:off x="3951620" y="6110703"/>
                <a:ext cx="2042311" cy="283840"/>
                <a:chOff x="3466217" y="4423055"/>
                <a:chExt cx="1457951" cy="283840"/>
              </a:xfrm>
            </p:grpSpPr>
            <p:sp>
              <p:nvSpPr>
                <p:cNvPr id="107" name="Rectangle 106">
                  <a:extLst>
                    <a:ext uri="{FF2B5EF4-FFF2-40B4-BE49-F238E27FC236}">
                      <a16:creationId xmlns:a16="http://schemas.microsoft.com/office/drawing/2014/main" id="{923BCBA1-E1C7-41A4-9990-EABCA0E39E9B}"/>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44543807-20E1-4AD7-910C-497E9527F899}"/>
                    </a:ext>
                  </a:extLst>
                </p:cNvPr>
                <p:cNvSpPr txBox="1"/>
                <p:nvPr/>
              </p:nvSpPr>
              <p:spPr>
                <a:xfrm>
                  <a:off x="3478900" y="4438811"/>
                  <a:ext cx="1445268" cy="261610"/>
                </a:xfrm>
                <a:prstGeom prst="rect">
                  <a:avLst/>
                </a:prstGeom>
                <a:noFill/>
              </p:spPr>
              <p:txBody>
                <a:bodyPr wrap="square" rtlCol="0">
                  <a:spAutoFit/>
                </a:bodyPr>
                <a:lstStyle/>
                <a:p>
                  <a:pPr algn="ctr"/>
                  <a:r>
                    <a:rPr lang="en-US" sz="1100" dirty="0"/>
                    <a:t>a</a:t>
                  </a:r>
                  <a:r>
                    <a:rPr lang="en-US" sz="1100" baseline="-25000" dirty="0"/>
                    <a:t>0</a:t>
                  </a:r>
                  <a:endParaRPr lang="en-US" sz="1100" dirty="0"/>
                </a:p>
              </p:txBody>
            </p:sp>
          </p:grpSp>
          <p:sp>
            <p:nvSpPr>
              <p:cNvPr id="109" name="TextBox 108">
                <a:extLst>
                  <a:ext uri="{FF2B5EF4-FFF2-40B4-BE49-F238E27FC236}">
                    <a16:creationId xmlns:a16="http://schemas.microsoft.com/office/drawing/2014/main" id="{76551B8B-62BE-40B0-A556-E7A4A3B15502}"/>
                  </a:ext>
                </a:extLst>
              </p:cNvPr>
              <p:cNvSpPr txBox="1"/>
              <p:nvPr/>
            </p:nvSpPr>
            <p:spPr>
              <a:xfrm>
                <a:off x="4085418" y="4438811"/>
                <a:ext cx="444989" cy="261610"/>
              </a:xfrm>
              <a:prstGeom prst="rect">
                <a:avLst/>
              </a:prstGeom>
              <a:noFill/>
            </p:spPr>
            <p:txBody>
              <a:bodyPr wrap="square" rtlCol="0">
                <a:spAutoFit/>
              </a:bodyPr>
              <a:lstStyle/>
              <a:p>
                <a:r>
                  <a:rPr lang="en-US" sz="1100" dirty="0"/>
                  <a:t>a</a:t>
                </a:r>
                <a:r>
                  <a:rPr lang="en-US" sz="1100" baseline="-25000" dirty="0"/>
                  <a:t>0</a:t>
                </a:r>
                <a:endParaRPr lang="en-US" sz="1100" dirty="0"/>
              </a:p>
            </p:txBody>
          </p:sp>
          <p:grpSp>
            <p:nvGrpSpPr>
              <p:cNvPr id="111" name="Group 110">
                <a:extLst>
                  <a:ext uri="{FF2B5EF4-FFF2-40B4-BE49-F238E27FC236}">
                    <a16:creationId xmlns:a16="http://schemas.microsoft.com/office/drawing/2014/main" id="{E6F3EC19-748A-48B2-AFEB-3006A073AC6A}"/>
                  </a:ext>
                </a:extLst>
              </p:cNvPr>
              <p:cNvGrpSpPr/>
              <p:nvPr/>
            </p:nvGrpSpPr>
            <p:grpSpPr>
              <a:xfrm>
                <a:off x="6005183" y="6110703"/>
                <a:ext cx="2042311" cy="283840"/>
                <a:chOff x="3466217" y="4423055"/>
                <a:chExt cx="1457951" cy="283840"/>
              </a:xfrm>
            </p:grpSpPr>
            <p:sp>
              <p:nvSpPr>
                <p:cNvPr id="112" name="Rectangle 111">
                  <a:extLst>
                    <a:ext uri="{FF2B5EF4-FFF2-40B4-BE49-F238E27FC236}">
                      <a16:creationId xmlns:a16="http://schemas.microsoft.com/office/drawing/2014/main" id="{A66BA68E-E478-4F4B-A25D-AA922067EB4F}"/>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9E22EAC2-BCEF-45CA-9EE2-3C36B0B7032A}"/>
                    </a:ext>
                  </a:extLst>
                </p:cNvPr>
                <p:cNvSpPr txBox="1"/>
                <p:nvPr/>
              </p:nvSpPr>
              <p:spPr>
                <a:xfrm>
                  <a:off x="3478900" y="4438811"/>
                  <a:ext cx="1445268" cy="261610"/>
                </a:xfrm>
                <a:prstGeom prst="rect">
                  <a:avLst/>
                </a:prstGeom>
                <a:noFill/>
              </p:spPr>
              <p:txBody>
                <a:bodyPr wrap="square" rtlCol="0">
                  <a:spAutoFit/>
                </a:bodyPr>
                <a:lstStyle/>
                <a:p>
                  <a:pPr algn="ctr"/>
                  <a:r>
                    <a:rPr lang="en-US" sz="1100" dirty="0"/>
                    <a:t>a</a:t>
                  </a:r>
                  <a:r>
                    <a:rPr lang="en-US" sz="1100" baseline="-25000" dirty="0"/>
                    <a:t>1</a:t>
                  </a:r>
                  <a:endParaRPr lang="en-US" sz="1100" dirty="0"/>
                </a:p>
              </p:txBody>
            </p:sp>
          </p:grpSp>
          <p:grpSp>
            <p:nvGrpSpPr>
              <p:cNvPr id="114" name="Group 113">
                <a:extLst>
                  <a:ext uri="{FF2B5EF4-FFF2-40B4-BE49-F238E27FC236}">
                    <a16:creationId xmlns:a16="http://schemas.microsoft.com/office/drawing/2014/main" id="{7213E970-4F69-4D55-9B9D-B3EC936E749C}"/>
                  </a:ext>
                </a:extLst>
              </p:cNvPr>
              <p:cNvGrpSpPr/>
              <p:nvPr/>
            </p:nvGrpSpPr>
            <p:grpSpPr>
              <a:xfrm>
                <a:off x="8058747" y="6110703"/>
                <a:ext cx="1110864" cy="283840"/>
                <a:chOff x="3466217" y="4423055"/>
                <a:chExt cx="1457951" cy="283840"/>
              </a:xfrm>
            </p:grpSpPr>
            <p:sp>
              <p:nvSpPr>
                <p:cNvPr id="115" name="Rectangle 114">
                  <a:extLst>
                    <a:ext uri="{FF2B5EF4-FFF2-40B4-BE49-F238E27FC236}">
                      <a16:creationId xmlns:a16="http://schemas.microsoft.com/office/drawing/2014/main" id="{3FDFCA2F-EC77-4544-BE91-5F5DDEF6B8F6}"/>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106ADD00-D891-4945-8087-B2ED53DF40A7}"/>
                    </a:ext>
                  </a:extLst>
                </p:cNvPr>
                <p:cNvSpPr txBox="1"/>
                <p:nvPr/>
              </p:nvSpPr>
              <p:spPr>
                <a:xfrm>
                  <a:off x="3478900" y="4438811"/>
                  <a:ext cx="1445268" cy="261610"/>
                </a:xfrm>
                <a:prstGeom prst="rect">
                  <a:avLst/>
                </a:prstGeom>
                <a:noFill/>
              </p:spPr>
              <p:txBody>
                <a:bodyPr wrap="square" rtlCol="0">
                  <a:spAutoFit/>
                </a:bodyPr>
                <a:lstStyle/>
                <a:p>
                  <a:pPr algn="ctr"/>
                  <a:r>
                    <a:rPr lang="en-US" sz="1100" dirty="0"/>
                    <a:t>a</a:t>
                  </a:r>
                  <a:r>
                    <a:rPr lang="en-US" sz="1100" baseline="-25000" dirty="0"/>
                    <a:t>2</a:t>
                  </a:r>
                  <a:endParaRPr lang="en-US" sz="1100" dirty="0"/>
                </a:p>
              </p:txBody>
            </p:sp>
          </p:grpSp>
          <p:sp>
            <p:nvSpPr>
              <p:cNvPr id="117" name="Rectangle 116">
                <a:extLst>
                  <a:ext uri="{FF2B5EF4-FFF2-40B4-BE49-F238E27FC236}">
                    <a16:creationId xmlns:a16="http://schemas.microsoft.com/office/drawing/2014/main" id="{EB55F401-EB0D-4E47-828F-837804F94949}"/>
                  </a:ext>
                </a:extLst>
              </p:cNvPr>
              <p:cNvSpPr/>
              <p:nvPr/>
            </p:nvSpPr>
            <p:spPr>
              <a:xfrm>
                <a:off x="9099751" y="3058297"/>
                <a:ext cx="785654" cy="3601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4A032B76-272B-4B6C-BB0B-8225BBE2B65C}"/>
                  </a:ext>
                </a:extLst>
              </p:cNvPr>
              <p:cNvSpPr txBox="1"/>
              <p:nvPr/>
            </p:nvSpPr>
            <p:spPr>
              <a:xfrm>
                <a:off x="3101615" y="5350789"/>
                <a:ext cx="444989" cy="261610"/>
              </a:xfrm>
              <a:prstGeom prst="rect">
                <a:avLst/>
              </a:prstGeom>
              <a:noFill/>
            </p:spPr>
            <p:txBody>
              <a:bodyPr wrap="square" rtlCol="0">
                <a:spAutoFit/>
              </a:bodyPr>
              <a:lstStyle/>
              <a:p>
                <a:r>
                  <a:rPr lang="en-US" sz="1100" dirty="0"/>
                  <a:t>s</a:t>
                </a:r>
                <a:r>
                  <a:rPr lang="en-US" sz="1100" baseline="-25000" dirty="0"/>
                  <a:t>0</a:t>
                </a:r>
                <a:endParaRPr lang="en-US" sz="1100" dirty="0"/>
              </a:p>
            </p:txBody>
          </p:sp>
          <p:sp>
            <p:nvSpPr>
              <p:cNvPr id="119" name="TextBox 118">
                <a:extLst>
                  <a:ext uri="{FF2B5EF4-FFF2-40B4-BE49-F238E27FC236}">
                    <a16:creationId xmlns:a16="http://schemas.microsoft.com/office/drawing/2014/main" id="{35BCB388-9C15-4C0A-BB77-43FE90905A4D}"/>
                  </a:ext>
                </a:extLst>
              </p:cNvPr>
              <p:cNvSpPr txBox="1"/>
              <p:nvPr/>
            </p:nvSpPr>
            <p:spPr>
              <a:xfrm>
                <a:off x="3419577" y="5300113"/>
                <a:ext cx="444989" cy="261610"/>
              </a:xfrm>
              <a:prstGeom prst="rect">
                <a:avLst/>
              </a:prstGeom>
              <a:noFill/>
            </p:spPr>
            <p:txBody>
              <a:bodyPr wrap="square" rtlCol="0">
                <a:spAutoFit/>
              </a:bodyPr>
              <a:lstStyle/>
              <a:p>
                <a:r>
                  <a:rPr lang="en-US" sz="1100" dirty="0"/>
                  <a:t>a</a:t>
                </a:r>
                <a:r>
                  <a:rPr lang="en-US" sz="1100" baseline="-25000" dirty="0"/>
                  <a:t>0</a:t>
                </a:r>
                <a:endParaRPr lang="en-US" sz="1100" dirty="0"/>
              </a:p>
            </p:txBody>
          </p:sp>
          <p:sp>
            <p:nvSpPr>
              <p:cNvPr id="120" name="TextBox 119">
                <a:extLst>
                  <a:ext uri="{FF2B5EF4-FFF2-40B4-BE49-F238E27FC236}">
                    <a16:creationId xmlns:a16="http://schemas.microsoft.com/office/drawing/2014/main" id="{1BE7A101-C355-4184-A32B-52C5EFFF55CA}"/>
                  </a:ext>
                </a:extLst>
              </p:cNvPr>
              <p:cNvSpPr txBox="1"/>
              <p:nvPr/>
            </p:nvSpPr>
            <p:spPr>
              <a:xfrm>
                <a:off x="4164716" y="5378290"/>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121" name="TextBox 120">
                <a:extLst>
                  <a:ext uri="{FF2B5EF4-FFF2-40B4-BE49-F238E27FC236}">
                    <a16:creationId xmlns:a16="http://schemas.microsoft.com/office/drawing/2014/main" id="{FADCBF6F-58FB-4165-B57A-716ADE015ABA}"/>
                  </a:ext>
                </a:extLst>
              </p:cNvPr>
              <p:cNvSpPr txBox="1"/>
              <p:nvPr/>
            </p:nvSpPr>
            <p:spPr>
              <a:xfrm>
                <a:off x="4992113" y="5298544"/>
                <a:ext cx="444989" cy="261610"/>
              </a:xfrm>
              <a:prstGeom prst="rect">
                <a:avLst/>
              </a:prstGeom>
              <a:noFill/>
            </p:spPr>
            <p:txBody>
              <a:bodyPr wrap="square" rtlCol="0">
                <a:spAutoFit/>
              </a:bodyPr>
              <a:lstStyle/>
              <a:p>
                <a:r>
                  <a:rPr lang="en-US" sz="1100" dirty="0"/>
                  <a:t>a</a:t>
                </a:r>
                <a:r>
                  <a:rPr lang="en-US" sz="1100" baseline="-25000" dirty="0"/>
                  <a:t>1</a:t>
                </a:r>
                <a:endParaRPr lang="en-US" sz="1100" dirty="0"/>
              </a:p>
            </p:txBody>
          </p:sp>
          <p:sp>
            <p:nvSpPr>
              <p:cNvPr id="122" name="TextBox 121">
                <a:extLst>
                  <a:ext uri="{FF2B5EF4-FFF2-40B4-BE49-F238E27FC236}">
                    <a16:creationId xmlns:a16="http://schemas.microsoft.com/office/drawing/2014/main" id="{6D7CB6FC-424D-41D3-A64D-FE46183269AE}"/>
                  </a:ext>
                </a:extLst>
              </p:cNvPr>
              <p:cNvSpPr txBox="1"/>
              <p:nvPr/>
            </p:nvSpPr>
            <p:spPr>
              <a:xfrm>
                <a:off x="6208358" y="5396566"/>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sp>
            <p:nvSpPr>
              <p:cNvPr id="123" name="TextBox 122">
                <a:extLst>
                  <a:ext uri="{FF2B5EF4-FFF2-40B4-BE49-F238E27FC236}">
                    <a16:creationId xmlns:a16="http://schemas.microsoft.com/office/drawing/2014/main" id="{71D654D8-E4EC-45A2-8F73-DEA38504A573}"/>
                  </a:ext>
                </a:extLst>
              </p:cNvPr>
              <p:cNvSpPr txBox="1"/>
              <p:nvPr/>
            </p:nvSpPr>
            <p:spPr>
              <a:xfrm>
                <a:off x="7238534" y="5254771"/>
                <a:ext cx="444989" cy="261610"/>
              </a:xfrm>
              <a:prstGeom prst="rect">
                <a:avLst/>
              </a:prstGeom>
              <a:noFill/>
            </p:spPr>
            <p:txBody>
              <a:bodyPr wrap="square" rtlCol="0">
                <a:spAutoFit/>
              </a:bodyPr>
              <a:lstStyle/>
              <a:p>
                <a:r>
                  <a:rPr lang="en-US" sz="1100" dirty="0"/>
                  <a:t>a</a:t>
                </a:r>
                <a:r>
                  <a:rPr lang="en-US" sz="1100" baseline="-25000" dirty="0"/>
                  <a:t>2</a:t>
                </a:r>
                <a:endParaRPr lang="en-US" sz="1100" dirty="0"/>
              </a:p>
            </p:txBody>
          </p:sp>
          <p:sp>
            <p:nvSpPr>
              <p:cNvPr id="124" name="TextBox 123">
                <a:extLst>
                  <a:ext uri="{FF2B5EF4-FFF2-40B4-BE49-F238E27FC236}">
                    <a16:creationId xmlns:a16="http://schemas.microsoft.com/office/drawing/2014/main" id="{BE2D27EF-16B7-45D3-991A-F8BDC2DB8EED}"/>
                  </a:ext>
                </a:extLst>
              </p:cNvPr>
              <p:cNvSpPr txBox="1"/>
              <p:nvPr/>
            </p:nvSpPr>
            <p:spPr>
              <a:xfrm>
                <a:off x="8427388" y="5438524"/>
                <a:ext cx="444989" cy="261610"/>
              </a:xfrm>
              <a:prstGeom prst="rect">
                <a:avLst/>
              </a:prstGeom>
              <a:noFill/>
            </p:spPr>
            <p:txBody>
              <a:bodyPr wrap="square" rtlCol="0">
                <a:spAutoFit/>
              </a:bodyPr>
              <a:lstStyle/>
              <a:p>
                <a:r>
                  <a:rPr lang="en-US" sz="1100" dirty="0"/>
                  <a:t>s</a:t>
                </a:r>
                <a:r>
                  <a:rPr lang="en-US" sz="1100" baseline="-25000" dirty="0"/>
                  <a:t>3</a:t>
                </a:r>
                <a:endParaRPr lang="en-US" sz="1100" dirty="0"/>
              </a:p>
            </p:txBody>
          </p:sp>
        </p:grpSp>
        <p:grpSp>
          <p:nvGrpSpPr>
            <p:cNvPr id="138" name="Group 137">
              <a:extLst>
                <a:ext uri="{FF2B5EF4-FFF2-40B4-BE49-F238E27FC236}">
                  <a16:creationId xmlns:a16="http://schemas.microsoft.com/office/drawing/2014/main" id="{C3E2CC4D-7411-45A2-BA71-73361CE06525}"/>
                </a:ext>
              </a:extLst>
            </p:cNvPr>
            <p:cNvGrpSpPr/>
            <p:nvPr/>
          </p:nvGrpSpPr>
          <p:grpSpPr>
            <a:xfrm>
              <a:off x="7091549" y="1373124"/>
              <a:ext cx="2541807" cy="619233"/>
              <a:chOff x="7442452" y="1292769"/>
              <a:chExt cx="2541807" cy="619233"/>
            </a:xfrm>
          </p:grpSpPr>
          <p:cxnSp>
            <p:nvCxnSpPr>
              <p:cNvPr id="130" name="Straight Connector 129">
                <a:extLst>
                  <a:ext uri="{FF2B5EF4-FFF2-40B4-BE49-F238E27FC236}">
                    <a16:creationId xmlns:a16="http://schemas.microsoft.com/office/drawing/2014/main" id="{EF85ECA4-90D7-4AF0-BBE4-C0B06FD90B89}"/>
                  </a:ext>
                </a:extLst>
              </p:cNvPr>
              <p:cNvCxnSpPr>
                <a:cxnSpLocks/>
              </p:cNvCxnSpPr>
              <p:nvPr/>
            </p:nvCxnSpPr>
            <p:spPr>
              <a:xfrm>
                <a:off x="7442453" y="1438641"/>
                <a:ext cx="237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60ACAD1-64DB-4221-B091-FA5DF3126BE5}"/>
                  </a:ext>
                </a:extLst>
              </p:cNvPr>
              <p:cNvCxnSpPr>
                <a:cxnSpLocks/>
              </p:cNvCxnSpPr>
              <p:nvPr/>
            </p:nvCxnSpPr>
            <p:spPr>
              <a:xfrm>
                <a:off x="7442452" y="1784631"/>
                <a:ext cx="2372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00B70929-FED7-4E60-B3AD-4CE7FFA39038}"/>
                  </a:ext>
                </a:extLst>
              </p:cNvPr>
              <p:cNvSpPr txBox="1"/>
              <p:nvPr/>
            </p:nvSpPr>
            <p:spPr>
              <a:xfrm>
                <a:off x="7724574" y="1292769"/>
                <a:ext cx="2259685" cy="276999"/>
              </a:xfrm>
              <a:prstGeom prst="rect">
                <a:avLst/>
              </a:prstGeom>
              <a:noFill/>
            </p:spPr>
            <p:txBody>
              <a:bodyPr wrap="square" rtlCol="0">
                <a:spAutoFit/>
              </a:bodyPr>
              <a:lstStyle/>
              <a:p>
                <a:r>
                  <a:rPr lang="en-US" sz="1200" dirty="0"/>
                  <a:t>Environment paused</a:t>
                </a:r>
              </a:p>
            </p:txBody>
          </p:sp>
          <p:sp>
            <p:nvSpPr>
              <p:cNvPr id="137" name="TextBox 136">
                <a:extLst>
                  <a:ext uri="{FF2B5EF4-FFF2-40B4-BE49-F238E27FC236}">
                    <a16:creationId xmlns:a16="http://schemas.microsoft.com/office/drawing/2014/main" id="{61E02C63-16B9-4747-AB1D-19080B29415F}"/>
                  </a:ext>
                </a:extLst>
              </p:cNvPr>
              <p:cNvSpPr txBox="1"/>
              <p:nvPr/>
            </p:nvSpPr>
            <p:spPr>
              <a:xfrm>
                <a:off x="7724574" y="1635003"/>
                <a:ext cx="2259685" cy="276999"/>
              </a:xfrm>
              <a:prstGeom prst="rect">
                <a:avLst/>
              </a:prstGeom>
              <a:noFill/>
            </p:spPr>
            <p:txBody>
              <a:bodyPr wrap="square" rtlCol="0">
                <a:spAutoFit/>
              </a:bodyPr>
              <a:lstStyle/>
              <a:p>
                <a:r>
                  <a:rPr lang="en-US" sz="1200" dirty="0"/>
                  <a:t>Environment simulating</a:t>
                </a:r>
              </a:p>
            </p:txBody>
          </p:sp>
        </p:grpSp>
        <p:sp>
          <p:nvSpPr>
            <p:cNvPr id="139" name="Rectangle 138">
              <a:extLst>
                <a:ext uri="{FF2B5EF4-FFF2-40B4-BE49-F238E27FC236}">
                  <a16:creationId xmlns:a16="http://schemas.microsoft.com/office/drawing/2014/main" id="{548F1864-DC1A-4612-9656-F652BA980E07}"/>
                </a:ext>
              </a:extLst>
            </p:cNvPr>
            <p:cNvSpPr/>
            <p:nvPr/>
          </p:nvSpPr>
          <p:spPr>
            <a:xfrm>
              <a:off x="4783362" y="3431648"/>
              <a:ext cx="653679" cy="283840"/>
            </a:xfrm>
            <a:prstGeom prst="rect">
              <a:avLst/>
            </a:prstGeom>
            <a:solidFill>
              <a:srgbClr val="FFE1E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5506CB47-802E-41A1-9671-B4CE5818DF7C}"/>
                </a:ext>
              </a:extLst>
            </p:cNvPr>
            <p:cNvSpPr/>
            <p:nvPr/>
          </p:nvSpPr>
          <p:spPr>
            <a:xfrm>
              <a:off x="6900486" y="3429696"/>
              <a:ext cx="653679" cy="283840"/>
            </a:xfrm>
            <a:prstGeom prst="rect">
              <a:avLst/>
            </a:prstGeom>
            <a:solidFill>
              <a:srgbClr val="FFE1E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E0D2A2B9-1461-4A5C-A98B-3BFEC33F519F}"/>
                </a:ext>
              </a:extLst>
            </p:cNvPr>
            <p:cNvSpPr/>
            <p:nvPr/>
          </p:nvSpPr>
          <p:spPr>
            <a:xfrm>
              <a:off x="2666443" y="3427819"/>
              <a:ext cx="653679" cy="283840"/>
            </a:xfrm>
            <a:prstGeom prst="rect">
              <a:avLst/>
            </a:prstGeom>
            <a:solidFill>
              <a:srgbClr val="FFE1E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a:extLst>
                <a:ext uri="{FF2B5EF4-FFF2-40B4-BE49-F238E27FC236}">
                  <a16:creationId xmlns:a16="http://schemas.microsoft.com/office/drawing/2014/main" id="{A4EABF29-67F4-48E5-8ABE-C2A005E453C8}"/>
                </a:ext>
              </a:extLst>
            </p:cNvPr>
            <p:cNvSpPr txBox="1"/>
            <p:nvPr/>
          </p:nvSpPr>
          <p:spPr>
            <a:xfrm>
              <a:off x="2844293" y="3414349"/>
              <a:ext cx="444989" cy="261610"/>
            </a:xfrm>
            <a:prstGeom prst="rect">
              <a:avLst/>
            </a:prstGeom>
            <a:noFill/>
          </p:spPr>
          <p:txBody>
            <a:bodyPr wrap="square" rtlCol="0">
              <a:spAutoFit/>
            </a:bodyPr>
            <a:lstStyle/>
            <a:p>
              <a:r>
                <a:rPr lang="en-US" sz="1100" dirty="0"/>
                <a:t>s</a:t>
              </a:r>
              <a:r>
                <a:rPr lang="en-US" sz="1100" baseline="-25000" dirty="0"/>
                <a:t>0</a:t>
              </a:r>
              <a:endParaRPr lang="en-US" sz="1100" dirty="0"/>
            </a:p>
          </p:txBody>
        </p:sp>
        <p:sp>
          <p:nvSpPr>
            <p:cNvPr id="143" name="TextBox 142">
              <a:extLst>
                <a:ext uri="{FF2B5EF4-FFF2-40B4-BE49-F238E27FC236}">
                  <a16:creationId xmlns:a16="http://schemas.microsoft.com/office/drawing/2014/main" id="{33EDBCA2-1EC4-461E-93DA-D5A0BF46CA9C}"/>
                </a:ext>
              </a:extLst>
            </p:cNvPr>
            <p:cNvSpPr txBox="1"/>
            <p:nvPr/>
          </p:nvSpPr>
          <p:spPr>
            <a:xfrm>
              <a:off x="4988769" y="3408717"/>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144" name="TextBox 143">
              <a:extLst>
                <a:ext uri="{FF2B5EF4-FFF2-40B4-BE49-F238E27FC236}">
                  <a16:creationId xmlns:a16="http://schemas.microsoft.com/office/drawing/2014/main" id="{54F06C50-90AF-4534-8929-F58E6D0509EE}"/>
                </a:ext>
              </a:extLst>
            </p:cNvPr>
            <p:cNvSpPr txBox="1"/>
            <p:nvPr/>
          </p:nvSpPr>
          <p:spPr>
            <a:xfrm>
              <a:off x="7112234" y="3398742"/>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sp>
          <p:nvSpPr>
            <p:cNvPr id="147" name="TextBox 146">
              <a:extLst>
                <a:ext uri="{FF2B5EF4-FFF2-40B4-BE49-F238E27FC236}">
                  <a16:creationId xmlns:a16="http://schemas.microsoft.com/office/drawing/2014/main" id="{AB832FF8-503D-4A09-AE83-696F92A953B5}"/>
                </a:ext>
              </a:extLst>
            </p:cNvPr>
            <p:cNvSpPr txBox="1"/>
            <p:nvPr/>
          </p:nvSpPr>
          <p:spPr>
            <a:xfrm>
              <a:off x="3664778" y="5334769"/>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148" name="TextBox 147">
              <a:extLst>
                <a:ext uri="{FF2B5EF4-FFF2-40B4-BE49-F238E27FC236}">
                  <a16:creationId xmlns:a16="http://schemas.microsoft.com/office/drawing/2014/main" id="{99C46B7E-3352-4BC2-A11D-DB5C5BC19FE2}"/>
                </a:ext>
              </a:extLst>
            </p:cNvPr>
            <p:cNvSpPr txBox="1"/>
            <p:nvPr/>
          </p:nvSpPr>
          <p:spPr>
            <a:xfrm>
              <a:off x="5720110" y="5334769"/>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sp>
          <p:nvSpPr>
            <p:cNvPr id="149" name="TextBox 148">
              <a:extLst>
                <a:ext uri="{FF2B5EF4-FFF2-40B4-BE49-F238E27FC236}">
                  <a16:creationId xmlns:a16="http://schemas.microsoft.com/office/drawing/2014/main" id="{B3E7E57D-5835-4780-90B1-B49AA3A3FAF9}"/>
                </a:ext>
              </a:extLst>
            </p:cNvPr>
            <p:cNvSpPr txBox="1"/>
            <p:nvPr/>
          </p:nvSpPr>
          <p:spPr>
            <a:xfrm>
              <a:off x="7770938" y="5366082"/>
              <a:ext cx="444989" cy="261610"/>
            </a:xfrm>
            <a:prstGeom prst="rect">
              <a:avLst/>
            </a:prstGeom>
            <a:noFill/>
          </p:spPr>
          <p:txBody>
            <a:bodyPr wrap="square" rtlCol="0">
              <a:spAutoFit/>
            </a:bodyPr>
            <a:lstStyle/>
            <a:p>
              <a:r>
                <a:rPr lang="en-US" sz="1100" dirty="0"/>
                <a:t>s</a:t>
              </a:r>
              <a:r>
                <a:rPr lang="en-US" sz="1100" baseline="-25000" dirty="0"/>
                <a:t>3</a:t>
              </a:r>
              <a:endParaRPr lang="en-US" sz="1100" dirty="0"/>
            </a:p>
          </p:txBody>
        </p:sp>
      </p:grpSp>
    </p:spTree>
    <p:extLst>
      <p:ext uri="{BB962C8B-B14F-4D97-AF65-F5344CB8AC3E}">
        <p14:creationId xmlns:p14="http://schemas.microsoft.com/office/powerpoint/2010/main" val="2888953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13382</TotalTime>
  <Words>1256</Words>
  <Application>Microsoft Office PowerPoint</Application>
  <PresentationFormat>Widescreen</PresentationFormat>
  <Paragraphs>207</Paragraphs>
  <Slides>15</Slides>
  <Notes>4</Notes>
  <HiddenSlides>0</HiddenSlides>
  <MMClips>5</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Inter</vt:lpstr>
      <vt:lpstr>PLAYFAIR DISPLAY BOLD ROMAN</vt:lpstr>
      <vt:lpstr>PLAYFAIR DISPLAY REGULAR ROMAN</vt:lpstr>
      <vt:lpstr>Times New Roman</vt:lpstr>
      <vt:lpstr>Office Theme</vt:lpstr>
      <vt:lpstr>Real-time QuickNets</vt:lpstr>
      <vt:lpstr>Change timestep (balance global time)</vt:lpstr>
      <vt:lpstr>IntertedPendulum-v2</vt:lpstr>
      <vt:lpstr>State</vt:lpstr>
      <vt:lpstr>PowerPoint Presentation</vt:lpstr>
      <vt:lpstr>PowerPoint Presentation</vt:lpstr>
      <vt:lpstr>PowerPoint Presentation</vt:lpstr>
      <vt:lpstr>Data collected</vt:lpstr>
      <vt:lpstr>Real-time RL needs to be delay aware</vt:lpstr>
      <vt:lpstr>Multi-exit NN needs to be delay aware</vt:lpstr>
      <vt:lpstr>Most common solution </vt:lpstr>
      <vt:lpstr>PowerPoint Presentation</vt:lpstr>
      <vt:lpstr>Proposed Model </vt:lpstr>
      <vt:lpstr>Delayed State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QuickNets</dc:title>
  <dc:creator>Devdhar Patel</dc:creator>
  <cp:lastModifiedBy>Devdhar Patel</cp:lastModifiedBy>
  <cp:revision>11</cp:revision>
  <dcterms:created xsi:type="dcterms:W3CDTF">2021-09-15T14:00:00Z</dcterms:created>
  <dcterms:modified xsi:type="dcterms:W3CDTF">2021-10-28T14:02:38Z</dcterms:modified>
</cp:coreProperties>
</file>