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3D3D"/>
    <a:srgbClr val="318BCC"/>
    <a:srgbClr val="ECECEC"/>
    <a:srgbClr val="231B31"/>
    <a:srgbClr val="231C32"/>
    <a:srgbClr val="231B3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37" d="100"/>
          <a:sy n="137" d="100"/>
        </p:scale>
        <p:origin x="132"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552F-E0AB-4981-903A-8D74037ABF6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1FCB5C2-E77A-411C-836E-556767F9F80D}"/>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9B91096-C5E4-472C-BADC-3790BD8D2FAC}"/>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5" name="Footer Placeholder 4">
            <a:extLst>
              <a:ext uri="{FF2B5EF4-FFF2-40B4-BE49-F238E27FC236}">
                <a16:creationId xmlns:a16="http://schemas.microsoft.com/office/drawing/2014/main" id="{40F94E14-45F3-45DD-B3D8-ACC51ADCD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72CFF-7C56-4152-8523-3D31EBA39F20}"/>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38851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5C5F-F195-4442-8C43-0E109DBEB0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2650C-B573-4A0E-AB1D-F053A3ECAA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AE45E-E750-48A1-8068-51BF6F576EC5}"/>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5" name="Footer Placeholder 4">
            <a:extLst>
              <a:ext uri="{FF2B5EF4-FFF2-40B4-BE49-F238E27FC236}">
                <a16:creationId xmlns:a16="http://schemas.microsoft.com/office/drawing/2014/main" id="{25CA639E-6689-4F91-B6D7-FD9934674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0FE28-9909-41EC-B81A-74ACF0E8863E}"/>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40098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B74F6-85E6-48F0-B0B7-B4BFAFFAD9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D4F07C-8EC0-4618-A1A6-1B15D4A42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BFADF-E3D8-4EB3-83BA-767BC9C8F484}"/>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5" name="Footer Placeholder 4">
            <a:extLst>
              <a:ext uri="{FF2B5EF4-FFF2-40B4-BE49-F238E27FC236}">
                <a16:creationId xmlns:a16="http://schemas.microsoft.com/office/drawing/2014/main" id="{A2DE9BED-731D-43B9-B6F0-CF2C4CBAA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79EE0-29B8-4937-9864-3781EBE2D5F8}"/>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413783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63E0-1C6C-4F3A-B4B7-6681236C54F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B66D584-D0C7-4964-A5F2-284C03A5377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D2EA75A-558B-4CFB-8E55-A13BB51A145C}"/>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5" name="Footer Placeholder 4">
            <a:extLst>
              <a:ext uri="{FF2B5EF4-FFF2-40B4-BE49-F238E27FC236}">
                <a16:creationId xmlns:a16="http://schemas.microsoft.com/office/drawing/2014/main" id="{11B4103B-4D8D-4CE5-857B-652D62CB3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5D3F2-A3B3-419B-8E7F-8316D485A626}"/>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92049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AEC1-13EE-48A8-B050-28D45C2F43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2A4DCC-2262-46E9-B62C-8ABD5332E4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737DE-DEFB-4340-937C-C687D75D8F74}"/>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5" name="Footer Placeholder 4">
            <a:extLst>
              <a:ext uri="{FF2B5EF4-FFF2-40B4-BE49-F238E27FC236}">
                <a16:creationId xmlns:a16="http://schemas.microsoft.com/office/drawing/2014/main" id="{DA9DABCA-56CC-44C7-8416-7F85AC7E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CD28C-A82C-4004-9BA1-1376046444BB}"/>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405881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DEB2-3C91-4300-9081-5AEEF5136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3F4EC2-7AF0-419D-BB0E-5BEFAE9343BB}"/>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0A43674-6FF1-40F2-A426-B18974ECF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BF551-E7D0-4397-A00D-10331CBF0BE3}"/>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6" name="Footer Placeholder 5">
            <a:extLst>
              <a:ext uri="{FF2B5EF4-FFF2-40B4-BE49-F238E27FC236}">
                <a16:creationId xmlns:a16="http://schemas.microsoft.com/office/drawing/2014/main" id="{C5F7147F-5BAC-47B6-9554-4F38DCA85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C52F4-A200-46D3-B0F3-D2EC5084F430}"/>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351251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8A0D-9F51-42E3-9D41-7C1B0CBC51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3EF23E-DDBB-47B3-860A-142796B96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28885A-C910-4F18-9A6F-36E826C256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6C453-752D-4F95-B487-49347BF3CD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0ABE4C-4ABF-48D6-9D94-69197E318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51EBE2-E581-4881-9CB8-A26FDDD0DE4A}"/>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8" name="Footer Placeholder 7">
            <a:extLst>
              <a:ext uri="{FF2B5EF4-FFF2-40B4-BE49-F238E27FC236}">
                <a16:creationId xmlns:a16="http://schemas.microsoft.com/office/drawing/2014/main" id="{DCF03759-3842-4A3C-B533-91742A1CE1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DEFE2-0357-4CD0-BB0D-DD4E2BE548D1}"/>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218748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0FC4-6C9F-43F1-BA34-C06F54B614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5773E-AF9A-44A6-A358-8A04A09DC87D}"/>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4" name="Footer Placeholder 3">
            <a:extLst>
              <a:ext uri="{FF2B5EF4-FFF2-40B4-BE49-F238E27FC236}">
                <a16:creationId xmlns:a16="http://schemas.microsoft.com/office/drawing/2014/main" id="{AB929625-77BB-4476-8A5F-4EDED49A7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FF49C5-C070-4B77-B18B-A0EF5EC4A41A}"/>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371123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0FD57-9AE8-403B-800A-3319E6B7D426}"/>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3" name="Footer Placeholder 2">
            <a:extLst>
              <a:ext uri="{FF2B5EF4-FFF2-40B4-BE49-F238E27FC236}">
                <a16:creationId xmlns:a16="http://schemas.microsoft.com/office/drawing/2014/main" id="{37468EB3-2F3D-40F4-892D-D43F1322C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011951-5D72-475B-B0C9-F25D0F3F74B8}"/>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410135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7935-225D-4E65-B91E-9358BECEF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2CA86D-757F-42E8-BCCF-B58097762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B0102E-540F-4CF6-8371-1B613B6F1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347784-67F3-4ADC-85F2-5B067E54BBC4}"/>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6" name="Footer Placeholder 5">
            <a:extLst>
              <a:ext uri="{FF2B5EF4-FFF2-40B4-BE49-F238E27FC236}">
                <a16:creationId xmlns:a16="http://schemas.microsoft.com/office/drawing/2014/main" id="{5047BC9E-4F5F-4C66-BB97-B56182947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D5822-F723-4C60-AAAF-CB6F1FA85CB8}"/>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591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537C-7FF5-4F07-8B12-D6A445EF9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B19F0A-6632-4AD5-B88C-0838F3119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DFC9DB-6AFC-428B-B8E8-E2EEA52EB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396D5-F6B1-40FB-A508-2A05D920B626}"/>
              </a:ext>
            </a:extLst>
          </p:cNvPr>
          <p:cNvSpPr>
            <a:spLocks noGrp="1"/>
          </p:cNvSpPr>
          <p:nvPr>
            <p:ph type="dt" sz="half" idx="10"/>
          </p:nvPr>
        </p:nvSpPr>
        <p:spPr/>
        <p:txBody>
          <a:bodyPr/>
          <a:lstStyle/>
          <a:p>
            <a:fld id="{2EB697D9-51E1-468B-B12F-D8E2EA35D638}" type="datetimeFigureOut">
              <a:rPr lang="en-US" smtClean="0"/>
              <a:t>10/27/2021</a:t>
            </a:fld>
            <a:endParaRPr lang="en-US"/>
          </a:p>
        </p:txBody>
      </p:sp>
      <p:sp>
        <p:nvSpPr>
          <p:cNvPr id="6" name="Footer Placeholder 5">
            <a:extLst>
              <a:ext uri="{FF2B5EF4-FFF2-40B4-BE49-F238E27FC236}">
                <a16:creationId xmlns:a16="http://schemas.microsoft.com/office/drawing/2014/main" id="{B9189DFD-CD03-44F2-B7FC-0361914B0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7B746-0BB1-4680-AF3F-0D360E5A656E}"/>
              </a:ext>
            </a:extLst>
          </p:cNvPr>
          <p:cNvSpPr>
            <a:spLocks noGrp="1"/>
          </p:cNvSpPr>
          <p:nvPr>
            <p:ph type="sldNum" sz="quarter" idx="12"/>
          </p:nvPr>
        </p:nvSpPr>
        <p:spPr/>
        <p:txBody>
          <a:bodyPr/>
          <a:lstStyle/>
          <a:p>
            <a:fld id="{8297C8AF-D72D-4B5B-B870-0D73372FE492}" type="slidenum">
              <a:rPr lang="en-US" smtClean="0"/>
              <a:t>‹#›</a:t>
            </a:fld>
            <a:endParaRPr lang="en-US"/>
          </a:p>
        </p:txBody>
      </p:sp>
    </p:spTree>
    <p:extLst>
      <p:ext uri="{BB962C8B-B14F-4D97-AF65-F5344CB8AC3E}">
        <p14:creationId xmlns:p14="http://schemas.microsoft.com/office/powerpoint/2010/main" val="14533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418009-A8DE-4C4E-8385-510CA97E1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49472C-0166-4992-B52D-A2CE38E89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9759E-DAEF-401C-BF13-C012774BB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697D9-51E1-468B-B12F-D8E2EA35D638}" type="datetimeFigureOut">
              <a:rPr lang="en-US" smtClean="0"/>
              <a:t>10/27/2021</a:t>
            </a:fld>
            <a:endParaRPr lang="en-US"/>
          </a:p>
        </p:txBody>
      </p:sp>
      <p:sp>
        <p:nvSpPr>
          <p:cNvPr id="5" name="Footer Placeholder 4">
            <a:extLst>
              <a:ext uri="{FF2B5EF4-FFF2-40B4-BE49-F238E27FC236}">
                <a16:creationId xmlns:a16="http://schemas.microsoft.com/office/drawing/2014/main" id="{1AD8D18A-F6DE-4419-9174-349326F0F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FC05B5-FF0F-4DF1-A22E-1638C5F55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7C8AF-D72D-4B5B-B870-0D73372FE492}" type="slidenum">
              <a:rPr lang="en-US" smtClean="0"/>
              <a:t>‹#›</a:t>
            </a:fld>
            <a:endParaRPr lang="en-US"/>
          </a:p>
        </p:txBody>
      </p:sp>
    </p:spTree>
    <p:extLst>
      <p:ext uri="{BB962C8B-B14F-4D97-AF65-F5344CB8AC3E}">
        <p14:creationId xmlns:p14="http://schemas.microsoft.com/office/powerpoint/2010/main" val="241741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2005.05440.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575B84-0112-4754-A0DC-765B04FE1837}"/>
              </a:ext>
            </a:extLst>
          </p:cNvPr>
          <p:cNvSpPr>
            <a:spLocks noGrp="1"/>
          </p:cNvSpPr>
          <p:nvPr>
            <p:ph type="ctrTitle"/>
          </p:nvPr>
        </p:nvSpPr>
        <p:spPr/>
        <p:txBody>
          <a:bodyPr>
            <a:normAutofit fontScale="90000"/>
          </a:bodyPr>
          <a:lstStyle/>
          <a:p>
            <a:r>
              <a:rPr lang="en-US" dirty="0">
                <a:solidFill>
                  <a:srgbClr val="231B31"/>
                </a:solidFill>
                <a:latin typeface="Work Sans" pitchFamily="2" charset="0"/>
              </a:rPr>
              <a:t>Delay-Aware Model-Based Reinforcement Learning for Continuous Control</a:t>
            </a:r>
          </a:p>
        </p:txBody>
      </p:sp>
      <p:sp>
        <p:nvSpPr>
          <p:cNvPr id="5" name="Subtitle 4">
            <a:extLst>
              <a:ext uri="{FF2B5EF4-FFF2-40B4-BE49-F238E27FC236}">
                <a16:creationId xmlns:a16="http://schemas.microsoft.com/office/drawing/2014/main" id="{27AF55B0-59B5-4921-93C1-E44548D97BB1}"/>
              </a:ext>
            </a:extLst>
          </p:cNvPr>
          <p:cNvSpPr>
            <a:spLocks noGrp="1"/>
          </p:cNvSpPr>
          <p:nvPr>
            <p:ph type="subTitle" idx="1"/>
          </p:nvPr>
        </p:nvSpPr>
        <p:spPr/>
        <p:txBody>
          <a:bodyPr/>
          <a:lstStyle/>
          <a:p>
            <a:r>
              <a:rPr lang="en-US" dirty="0" err="1">
                <a:latin typeface="Bitter" pitchFamily="2" charset="0"/>
              </a:rPr>
              <a:t>Baiming</a:t>
            </a:r>
            <a:r>
              <a:rPr lang="en-US" dirty="0">
                <a:latin typeface="Bitter" pitchFamily="2" charset="0"/>
              </a:rPr>
              <a:t> Chen, </a:t>
            </a:r>
            <a:r>
              <a:rPr lang="en-US" dirty="0" err="1">
                <a:latin typeface="Bitter" pitchFamily="2" charset="0"/>
              </a:rPr>
              <a:t>Mengdi</a:t>
            </a:r>
            <a:r>
              <a:rPr lang="en-US" dirty="0">
                <a:latin typeface="Bitter" pitchFamily="2" charset="0"/>
              </a:rPr>
              <a:t> Xu, Liang Li, Ding Zhao</a:t>
            </a:r>
          </a:p>
        </p:txBody>
      </p:sp>
      <p:sp>
        <p:nvSpPr>
          <p:cNvPr id="2" name="Rectangle 1">
            <a:hlinkClick r:id="rId2"/>
            <a:extLst>
              <a:ext uri="{FF2B5EF4-FFF2-40B4-BE49-F238E27FC236}">
                <a16:creationId xmlns:a16="http://schemas.microsoft.com/office/drawing/2014/main" id="{F1A6EE7D-0E8B-4822-859E-7E64FF61FBCB}"/>
              </a:ext>
            </a:extLst>
          </p:cNvPr>
          <p:cNvSpPr/>
          <p:nvPr/>
        </p:nvSpPr>
        <p:spPr>
          <a:xfrm>
            <a:off x="1822065" y="211222"/>
            <a:ext cx="9360569" cy="2225842"/>
          </a:xfrm>
          <a:prstGeom prst="rect">
            <a:avLst/>
          </a:pr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08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26C9-595D-400F-9A90-0F17C0D4F88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6629107-6168-49D5-AEBC-927A37E526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290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1C2D-BE9D-4EAC-BC8A-076CDB587F98}"/>
              </a:ext>
            </a:extLst>
          </p:cNvPr>
          <p:cNvSpPr>
            <a:spLocks noGrp="1"/>
          </p:cNvSpPr>
          <p:nvPr>
            <p:ph type="title"/>
          </p:nvPr>
        </p:nvSpPr>
        <p:spPr/>
        <p:txBody>
          <a:bodyPr/>
          <a:lstStyle/>
          <a:p>
            <a:r>
              <a:rPr lang="en-US" dirty="0"/>
              <a:t>Contributions	</a:t>
            </a:r>
          </a:p>
        </p:txBody>
      </p:sp>
      <p:sp>
        <p:nvSpPr>
          <p:cNvPr id="3" name="Content Placeholder 2">
            <a:extLst>
              <a:ext uri="{FF2B5EF4-FFF2-40B4-BE49-F238E27FC236}">
                <a16:creationId xmlns:a16="http://schemas.microsoft.com/office/drawing/2014/main" id="{E6E110BA-E154-4669-9DD7-EF0423F0A67F}"/>
              </a:ext>
            </a:extLst>
          </p:cNvPr>
          <p:cNvSpPr>
            <a:spLocks noGrp="1"/>
          </p:cNvSpPr>
          <p:nvPr>
            <p:ph idx="1"/>
          </p:nvPr>
        </p:nvSpPr>
        <p:spPr/>
        <p:txBody>
          <a:bodyPr>
            <a:normAutofit fontScale="92500"/>
          </a:bodyPr>
          <a:lstStyle/>
          <a:p>
            <a:pPr marL="514350" indent="-514350">
              <a:buFont typeface="+mj-lt"/>
              <a:buAutoNum type="arabicPeriod"/>
            </a:pPr>
            <a:r>
              <a:rPr lang="en-US" dirty="0"/>
              <a:t>Formally define the </a:t>
            </a:r>
            <a:r>
              <a:rPr lang="en-US" dirty="0" err="1"/>
              <a:t>mult</a:t>
            </a:r>
            <a:r>
              <a:rPr lang="en-US" dirty="0"/>
              <a:t>-step delayed MDP and prove it can be converted to standard MDP via the Markov reward process.</a:t>
            </a:r>
          </a:p>
          <a:p>
            <a:pPr marL="514350" indent="-514350">
              <a:buFont typeface="+mj-lt"/>
              <a:buAutoNum type="arabicPeriod"/>
            </a:pPr>
            <a:endParaRPr lang="en-US" dirty="0"/>
          </a:p>
          <a:p>
            <a:pPr marL="514350" indent="-514350">
              <a:buFont typeface="+mj-lt"/>
              <a:buAutoNum type="arabicPeriod"/>
            </a:pPr>
            <a:r>
              <a:rPr lang="en-US" dirty="0"/>
              <a:t>Propose a general framework of delay-aware model-based reinforcement learning for continuous control tasks.</a:t>
            </a:r>
          </a:p>
          <a:p>
            <a:pPr marL="514350" indent="-514350">
              <a:buFont typeface="+mj-lt"/>
              <a:buAutoNum type="arabicPeriod"/>
            </a:pPr>
            <a:endParaRPr lang="en-US" dirty="0"/>
          </a:p>
          <a:p>
            <a:pPr marL="514350" indent="-514350">
              <a:buFont typeface="+mj-lt"/>
              <a:buAutoNum type="arabicPeriod"/>
            </a:pPr>
            <a:r>
              <a:rPr lang="en-US" dirty="0"/>
              <a:t>Develop the delay-aware trajectory sampling (DATS) algorithm which can efficiently solve delayed MDPs with minimal degradation of performance. </a:t>
            </a:r>
          </a:p>
          <a:p>
            <a:pPr marL="0" indent="0">
              <a:buNone/>
            </a:pPr>
            <a:endParaRPr lang="en-US" dirty="0"/>
          </a:p>
        </p:txBody>
      </p:sp>
    </p:spTree>
    <p:extLst>
      <p:ext uri="{BB962C8B-B14F-4D97-AF65-F5344CB8AC3E}">
        <p14:creationId xmlns:p14="http://schemas.microsoft.com/office/powerpoint/2010/main" val="16510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1419-E3B0-4613-B7A7-111CE60665F4}"/>
              </a:ext>
            </a:extLst>
          </p:cNvPr>
          <p:cNvSpPr>
            <a:spLocks noGrp="1"/>
          </p:cNvSpPr>
          <p:nvPr>
            <p:ph type="title"/>
          </p:nvPr>
        </p:nvSpPr>
        <p:spPr/>
        <p:txBody>
          <a:bodyPr/>
          <a:lstStyle/>
          <a:p>
            <a:r>
              <a:rPr lang="en-US" dirty="0"/>
              <a:t>Delay-Free MDP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A52E86-B68A-4AD8-8A69-A22C37D95B66}"/>
                  </a:ext>
                </a:extLst>
              </p:cNvPr>
              <p:cNvSpPr>
                <a:spLocks noGrp="1"/>
              </p:cNvSpPr>
              <p:nvPr>
                <p:ph idx="1"/>
              </p:nvPr>
            </p:nvSpPr>
            <p:spPr/>
            <p:txBody>
              <a:bodyPr/>
              <a:lstStyle/>
              <a:p>
                <a:pPr marL="514350" indent="-514350">
                  <a:buFont typeface="+mj-lt"/>
                  <a:buAutoNum type="arabicPeriod"/>
                </a:pPr>
                <a:r>
                  <a:rPr lang="en-US" dirty="0"/>
                  <a:t>State space </a:t>
                </a:r>
                <a14:m>
                  <m:oMath xmlns:m="http://schemas.openxmlformats.org/officeDocument/2006/math">
                    <m:r>
                      <a:rPr lang="en-US" b="0" i="1" smtClean="0">
                        <a:latin typeface="Cambria Math" panose="02040503050406030204" pitchFamily="18" charset="0"/>
                      </a:rPr>
                      <m:t>𝑆</m:t>
                    </m:r>
                  </m:oMath>
                </a14:m>
                <a:r>
                  <a:rPr lang="en-US" dirty="0"/>
                  <a:t>  </a:t>
                </a:r>
              </a:p>
              <a:p>
                <a:pPr marL="514350" indent="-514350">
                  <a:buFont typeface="+mj-lt"/>
                  <a:buAutoNum type="arabicPeriod"/>
                </a:pPr>
                <a:r>
                  <a:rPr lang="en-US" dirty="0"/>
                  <a:t>Action space </a:t>
                </a:r>
                <a14:m>
                  <m:oMath xmlns:m="http://schemas.openxmlformats.org/officeDocument/2006/math">
                    <m:r>
                      <a:rPr lang="en-US" b="0" i="1" dirty="0" smtClean="0">
                        <a:latin typeface="Cambria Math" panose="02040503050406030204" pitchFamily="18" charset="0"/>
                      </a:rPr>
                      <m:t>𝐴</m:t>
                    </m:r>
                  </m:oMath>
                </a14:m>
                <a:endParaRPr lang="en-US" dirty="0"/>
              </a:p>
              <a:p>
                <a:pPr marL="514350" indent="-514350">
                  <a:buFont typeface="+mj-lt"/>
                  <a:buAutoNum type="arabicPeriod"/>
                </a:pPr>
                <a:r>
                  <a:rPr lang="en-US" dirty="0"/>
                  <a:t>Initial state distribution</a:t>
                </a:r>
                <a14:m>
                  <m:oMath xmlns:m="http://schemas.openxmlformats.org/officeDocument/2006/math">
                    <m:r>
                      <a:rPr lang="en-US" b="0" i="1"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n-US" b="0" dirty="0">
                  <a:ea typeface="Cambria Math" panose="02040503050406030204" pitchFamily="18" charset="0"/>
                </a:endParaRPr>
              </a:p>
              <a:p>
                <a:pPr marL="514350" indent="-514350">
                  <a:buFont typeface="+mj-lt"/>
                  <a:buAutoNum type="arabicPeriod"/>
                </a:pPr>
                <a:r>
                  <a:rPr lang="en-US" dirty="0"/>
                  <a:t>Transition distribution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ℝ</m:t>
                    </m:r>
                  </m:oMath>
                </a14:m>
                <a:endParaRPr lang="en-US" b="0" dirty="0">
                  <a:ea typeface="Cambria Math" panose="02040503050406030204" pitchFamily="18" charset="0"/>
                </a:endParaRPr>
              </a:p>
              <a:p>
                <a:pPr marL="514350" indent="-514350">
                  <a:buFont typeface="+mj-lt"/>
                  <a:buAutoNum type="arabicPeriod"/>
                </a:pPr>
                <a:r>
                  <a:rPr lang="en-US" dirty="0"/>
                  <a:t>Reward function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ℝ</m:t>
                    </m:r>
                  </m:oMath>
                </a14:m>
                <a:endParaRPr lang="en-US" dirty="0"/>
              </a:p>
              <a:p>
                <a:pPr marL="514350" indent="-514350">
                  <a:buFont typeface="+mj-lt"/>
                  <a:buAutoNum type="arabicPeriod"/>
                </a:pPr>
                <a:endParaRPr lang="en-US" dirty="0"/>
              </a:p>
              <a:p>
                <a:pPr marL="0" indent="0">
                  <a:buNone/>
                </a:pPr>
                <a:r>
                  <a:rPr lang="en-US" dirty="0"/>
                  <a:t>Find optimal policy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oMath>
                </a14:m>
                <a:r>
                  <a:rPr lang="en-US" dirty="0"/>
                  <a:t> that maximizes </a:t>
                </a:r>
                <a14:m>
                  <m:oMath xmlns:m="http://schemas.openxmlformats.org/officeDocument/2006/math">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𝑇</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𝛾</m:t>
                            </m:r>
                          </m:e>
                          <m:sup>
                            <m:r>
                              <a:rPr lang="en-US" i="1">
                                <a:latin typeface="Cambria Math" panose="02040503050406030204" pitchFamily="18" charset="0"/>
                                <a:ea typeface="Cambria Math" panose="02040503050406030204" pitchFamily="18" charset="0"/>
                              </a:rPr>
                              <m:t>𝑡</m:t>
                            </m:r>
                          </m:sup>
                        </m:sSup>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e>
                    </m:nary>
                  </m:oMath>
                </a14:m>
                <a:endParaRPr lang="en-US" dirty="0"/>
              </a:p>
            </p:txBody>
          </p:sp>
        </mc:Choice>
        <mc:Fallback xmlns="">
          <p:sp>
            <p:nvSpPr>
              <p:cNvPr id="3" name="Content Placeholder 2">
                <a:extLst>
                  <a:ext uri="{FF2B5EF4-FFF2-40B4-BE49-F238E27FC236}">
                    <a16:creationId xmlns:a16="http://schemas.microsoft.com/office/drawing/2014/main" id="{EFA52E86-B68A-4AD8-8A69-A22C37D95B66}"/>
                  </a:ext>
                </a:extLst>
              </p:cNvPr>
              <p:cNvSpPr>
                <a:spLocks noGrp="1" noRot="1" noChangeAspect="1" noMove="1" noResize="1" noEditPoints="1" noAdjustHandles="1" noChangeArrowheads="1" noChangeShapeType="1" noTextEdit="1"/>
              </p:cNvSpPr>
              <p:nvPr>
                <p:ph idx="1"/>
              </p:nvPr>
            </p:nvSpPr>
            <p:spPr>
              <a:blipFill>
                <a:blip r:embed="rId2"/>
                <a:stretch>
                  <a:fillRect l="-1217"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7363105-167D-4C53-BAF0-75823093C6DC}"/>
              </a:ext>
            </a:extLst>
          </p:cNvPr>
          <p:cNvPicPr>
            <a:picLocks noChangeAspect="1"/>
          </p:cNvPicPr>
          <p:nvPr/>
        </p:nvPicPr>
        <p:blipFill>
          <a:blip r:embed="rId3"/>
          <a:stretch>
            <a:fillRect/>
          </a:stretch>
        </p:blipFill>
        <p:spPr>
          <a:xfrm>
            <a:off x="8518920" y="2799000"/>
            <a:ext cx="3475709" cy="1666875"/>
          </a:xfrm>
          <a:prstGeom prst="rect">
            <a:avLst/>
          </a:prstGeom>
        </p:spPr>
      </p:pic>
    </p:spTree>
    <p:extLst>
      <p:ext uri="{BB962C8B-B14F-4D97-AF65-F5344CB8AC3E}">
        <p14:creationId xmlns:p14="http://schemas.microsoft.com/office/powerpoint/2010/main" val="20441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1419-E3B0-4613-B7A7-111CE60665F4}"/>
              </a:ext>
            </a:extLst>
          </p:cNvPr>
          <p:cNvSpPr>
            <a:spLocks noGrp="1"/>
          </p:cNvSpPr>
          <p:nvPr>
            <p:ph type="title"/>
          </p:nvPr>
        </p:nvSpPr>
        <p:spPr/>
        <p:txBody>
          <a:bodyPr/>
          <a:lstStyle/>
          <a:p>
            <a:r>
              <a:rPr lang="en-US" dirty="0"/>
              <a:t>Delay-Aware MDP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A52E86-B68A-4AD8-8A69-A22C37D95B66}"/>
                  </a:ext>
                </a:extLst>
              </p:cNvPr>
              <p:cNvSpPr>
                <a:spLocks noGrp="1"/>
              </p:cNvSpPr>
              <p:nvPr>
                <p:ph idx="1"/>
              </p:nvPr>
            </p:nvSpPr>
            <p:spPr>
              <a:xfrm>
                <a:off x="838200" y="1825624"/>
                <a:ext cx="10515600" cy="4845339"/>
              </a:xfrm>
            </p:spPr>
            <p:txBody>
              <a:bodyPr>
                <a:normAutofit fontScale="47500" lnSpcReduction="20000"/>
              </a:bodyPr>
              <a:lstStyle/>
              <a:p>
                <a:pPr marL="514350" indent="-514350">
                  <a:buFont typeface="+mj-lt"/>
                  <a:buAutoNum type="arabicPeriod"/>
                </a:pPr>
                <a:r>
                  <a:rPr lang="en-US" dirty="0"/>
                  <a:t>State space </a:t>
                </a:r>
                <a14:m>
                  <m:oMath xmlns:m="http://schemas.openxmlformats.org/officeDocument/2006/math">
                    <m:r>
                      <a:rPr lang="en-US" b="1" i="1" smtClean="0">
                        <a:latin typeface="Cambria Math" panose="02040503050406030204" pitchFamily="18" charset="0"/>
                      </a:rPr>
                      <m:t>𝑿</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𝑛</m:t>
                        </m:r>
                      </m:sup>
                    </m:sSup>
                  </m:oMath>
                </a14:m>
                <a:r>
                  <a:rPr lang="en-US" dirty="0"/>
                  <a:t> where n denotes the delay step  </a:t>
                </a:r>
              </a:p>
              <a:p>
                <a:pPr marL="514350" indent="-514350">
                  <a:buFont typeface="+mj-lt"/>
                  <a:buAutoNum type="arabicPeriod"/>
                </a:pPr>
                <a:r>
                  <a:rPr lang="en-US" dirty="0"/>
                  <a:t>Action space </a:t>
                </a:r>
                <a14:m>
                  <m:oMath xmlns:m="http://schemas.openxmlformats.org/officeDocument/2006/math">
                    <m:r>
                      <a:rPr lang="en-US" b="1" i="1" dirty="0" smtClean="0">
                        <a:latin typeface="Cambria Math" panose="02040503050406030204" pitchFamily="18" charset="0"/>
                      </a:rPr>
                      <m:t>𝑨</m:t>
                    </m:r>
                    <m:r>
                      <a:rPr lang="en-US" b="1" i="1" dirty="0" smtClean="0">
                        <a:latin typeface="Cambria Math" panose="02040503050406030204" pitchFamily="18" charset="0"/>
                      </a:rPr>
                      <m:t>=</m:t>
                    </m:r>
                    <m:r>
                      <a:rPr lang="en-US" b="0" i="1" dirty="0" smtClean="0">
                        <a:latin typeface="Cambria Math" panose="02040503050406030204" pitchFamily="18" charset="0"/>
                      </a:rPr>
                      <m:t>𝐴</m:t>
                    </m:r>
                  </m:oMath>
                </a14:m>
                <a:endParaRPr lang="en-US" b="1" dirty="0"/>
              </a:p>
              <a:p>
                <a:pPr marL="514350" indent="-514350">
                  <a:buFont typeface="+mj-lt"/>
                  <a:buAutoNum type="arabicPeriod"/>
                </a:pPr>
                <a:r>
                  <a:rPr lang="en-US" dirty="0"/>
                  <a:t>Initial state distribution</a:t>
                </a:r>
                <a:br>
                  <a:rPr lang="en-US" dirty="0"/>
                </a:br>
                <a:br>
                  <a:rPr lang="en-US" dirty="0"/>
                </a:br>
                <a14:m>
                  <m:oMath xmlns:m="http://schemas.openxmlformats.org/officeDocument/2006/math">
                    <m:r>
                      <a:rPr lang="en-US" b="1" i="1" smtClean="0">
                        <a:latin typeface="Cambria Math" panose="02040503050406030204" pitchFamily="18" charset="0"/>
                      </a:rPr>
                      <m:t> </m:t>
                    </m:r>
                    <m:r>
                      <a:rPr lang="en-US" b="1" i="1" dirty="0" smtClean="0">
                        <a:latin typeface="Cambria Math" panose="02040503050406030204" pitchFamily="18" charset="0"/>
                        <a:ea typeface="Cambria Math" panose="02040503050406030204" pitchFamily="18" charset="0"/>
                      </a:rPr>
                      <m:t>𝝆</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𝟎</m:t>
                            </m:r>
                          </m:sub>
                        </m:sSub>
                      </m:e>
                    </m:d>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𝝆</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nary>
                  </m:oMath>
                </a14:m>
                <a:r>
                  <a:rPr lang="en-US" b="0" dirty="0">
                    <a:ea typeface="Cambria Math" panose="02040503050406030204" pitchFamily="18" charset="0"/>
                  </a:rPr>
                  <a:t> </a:t>
                </a:r>
                <a:br>
                  <a:rPr lang="en-US" b="0" dirty="0">
                    <a:ea typeface="Cambria Math" panose="02040503050406030204" pitchFamily="18" charset="0"/>
                  </a:rPr>
                </a:br>
                <a:br>
                  <a:rPr lang="en-US" b="0" dirty="0">
                    <a:ea typeface="Cambria Math" panose="02040503050406030204" pitchFamily="18" charset="0"/>
                  </a:rPr>
                </a:br>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oMath>
                </a14:m>
                <a:r>
                  <a:rPr lang="en-US" b="0" dirty="0">
                    <a:ea typeface="Cambria Math" panose="02040503050406030204" pitchFamily="18" charset="0"/>
                  </a:rPr>
                  <a:t> denotes the initial action sequence)</a:t>
                </a:r>
                <a:br>
                  <a:rPr lang="en-US" b="0" dirty="0">
                    <a:ea typeface="Cambria Math" panose="02040503050406030204" pitchFamily="18" charset="0"/>
                  </a:rPr>
                </a:br>
                <a:br>
                  <a:rPr lang="en-US" b="0" dirty="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𝛿</m:t>
                    </m:r>
                  </m:oMath>
                </a14:m>
                <a:r>
                  <a:rPr lang="en-US" b="0" dirty="0">
                    <a:ea typeface="Cambria Math" panose="02040503050406030204" pitchFamily="18" charset="0"/>
                  </a:rPr>
                  <a:t> is  the </a:t>
                </a:r>
                <a:r>
                  <a:rPr lang="en-US" dirty="0">
                    <a:ea typeface="Cambria Math" panose="02040503050406030204" pitchFamily="18" charset="0"/>
                  </a:rPr>
                  <a:t>D</a:t>
                </a:r>
                <a:r>
                  <a:rPr lang="en-US" b="0" dirty="0">
                    <a:ea typeface="Cambria Math" panose="02040503050406030204" pitchFamily="18" charset="0"/>
                  </a:rPr>
                  <a:t>irac delta function </a:t>
                </a:r>
                <a:br>
                  <a:rPr lang="en-US" b="0" dirty="0">
                    <a:ea typeface="Cambria Math" panose="02040503050406030204" pitchFamily="18" charset="0"/>
                  </a:rPr>
                </a:br>
                <a:endParaRPr lang="en-US" b="0" dirty="0">
                  <a:ea typeface="Cambria Math" panose="02040503050406030204" pitchFamily="18" charset="0"/>
                </a:endParaRPr>
              </a:p>
              <a:p>
                <a:pPr marL="514350" indent="-514350">
                  <a:buFont typeface="+mj-lt"/>
                  <a:buAutoNum type="arabicPeriod"/>
                </a:pPr>
                <a:r>
                  <a:rPr lang="en-US" dirty="0"/>
                  <a:t>Transition distribution </a:t>
                </a:r>
              </a:p>
              <a:p>
                <a:pPr marL="0" indent="0">
                  <a:buNone/>
                </a:pPr>
                <a:br>
                  <a:rPr lang="en-US"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𝒕</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𝒕</m:t>
                              </m:r>
                            </m:sub>
                          </m:sSub>
                        </m:e>
                      </m:d>
                      <m:r>
                        <a:rPr lang="en-US" b="1" i="1" smtClean="0">
                          <a:latin typeface="Cambria Math" panose="02040503050406030204" pitchFamily="18" charset="0"/>
                        </a:rPr>
                        <m:t>=</m:t>
                      </m:r>
                      <m:r>
                        <a:rPr lang="en-US" b="1" i="1" smtClean="0">
                          <a:latin typeface="Cambria Math" panose="02040503050406030204" pitchFamily="18" charset="0"/>
                        </a:rPr>
                        <m:t>𝒑</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𝑡</m:t>
                              </m:r>
                              <m:r>
                                <a:rPr lang="en-US" b="0" i="1" smtClean="0">
                                  <a:latin typeface="Cambria Math" panose="02040503050406030204" pitchFamily="18" charset="0"/>
                                </a:rPr>
                                <m:t>+1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𝑛</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p>
                          </m:sSubSup>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𝑡</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up>
                      </m:sSubSup>
                      <m:r>
                        <a:rPr lang="en-US" b="0" i="1" smtClean="0">
                          <a:latin typeface="Cambria Math" panose="02040503050406030204" pitchFamily="18" charset="0"/>
                        </a:rPr>
                        <m:t>, …,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𝑡</m:t>
                          </m:r>
                        </m:sup>
                      </m:sSubSup>
                      <m:r>
                        <a:rPr lang="en-US" b="0"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𝒕</m:t>
                          </m:r>
                        </m:sub>
                      </m:sSub>
                      <m:r>
                        <a:rPr lang="en-US" b="0" i="1" smtClean="0">
                          <a:latin typeface="Cambria Math" panose="02040503050406030204" pitchFamily="18" charset="0"/>
                        </a:rPr>
                        <m:t>)</m:t>
                      </m:r>
                    </m:oMath>
                  </m:oMathPara>
                </a14:m>
                <a:endParaRPr lang="en-US" b="0" dirty="0">
                  <a:latin typeface="Cambria Math" panose="02040503050406030204" pitchFamily="18" charset="0"/>
                </a:endParaRPr>
              </a:p>
              <a:p>
                <a:pPr marL="0" indent="0">
                  <a:buNone/>
                </a:pPr>
                <a:br>
                  <a:rPr lang="en-US" dirty="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sup>
                      </m:sSubSup>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e>
                              </m:d>
                            </m:sup>
                          </m:sSub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e>
                              </m:d>
                            </m:sup>
                          </m:sSubSup>
                          <m:r>
                            <a:rPr lang="en-US" b="0"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𝒂</m:t>
                              </m:r>
                            </m:e>
                            <m:sub>
                              <m:r>
                                <a:rPr lang="en-US" b="1" i="1" smtClean="0">
                                  <a:latin typeface="Cambria Math" panose="02040503050406030204" pitchFamily="18" charset="0"/>
                                  <a:ea typeface="Cambria Math" panose="02040503050406030204" pitchFamily="18" charset="0"/>
                                </a:rPr>
                                <m:t>𝒕</m:t>
                              </m:r>
                            </m:sub>
                          </m:sSub>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 </m:t>
                      </m:r>
                    </m:oMath>
                  </m:oMathPara>
                </a14:m>
                <a:endParaRPr lang="en-US" dirty="0">
                  <a:ea typeface="Cambria Math" panose="02040503050406030204" pitchFamily="18" charset="0"/>
                </a:endParaRPr>
              </a:p>
              <a:p>
                <a:pPr marL="0" indent="0">
                  <a:buNone/>
                </a:pPr>
                <a:r>
                  <a:rPr lang="en-US" dirty="0">
                    <a:ea typeface="Cambria Math" panose="02040503050406030204" pitchFamily="18" charset="0"/>
                  </a:rPr>
                  <a:t>Meaning that action picked at time 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𝒂</m:t>
                        </m:r>
                      </m:e>
                      <m:sub>
                        <m:r>
                          <a:rPr lang="en-US" b="1" i="1" smtClean="0">
                            <a:latin typeface="Cambria Math" panose="02040503050406030204" pitchFamily="18" charset="0"/>
                            <a:ea typeface="Cambria Math" panose="02040503050406030204" pitchFamily="18" charset="0"/>
                          </a:rPr>
                          <m:t>𝒕</m:t>
                        </m:r>
                      </m:sub>
                    </m:sSub>
                  </m:oMath>
                </a14:m>
                <a:r>
                  <a:rPr lang="en-US" dirty="0">
                    <a:ea typeface="Cambria Math" panose="02040503050406030204" pitchFamily="18" charset="0"/>
                  </a:rPr>
                  <a:t> will be performed after a time-delay of n. </a:t>
                </a:r>
              </a:p>
              <a:p>
                <a:pPr marL="514350" indent="-514350">
                  <a:buFont typeface="+mj-lt"/>
                  <a:buAutoNum type="arabicPeriod"/>
                </a:pPr>
                <a:r>
                  <a:rPr lang="en-US" dirty="0"/>
                  <a:t>Reward function </a:t>
                </a:r>
                <a14:m>
                  <m:oMath xmlns:m="http://schemas.openxmlformats.org/officeDocument/2006/math">
                    <m:r>
                      <a:rPr lang="en-US" b="1" i="1" smtClean="0">
                        <a:latin typeface="Cambria Math" panose="02040503050406030204" pitchFamily="18" charset="0"/>
                      </a:rPr>
                      <m:t>𝒓</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𝒕</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𝒕</m:t>
                            </m:r>
                          </m:sub>
                        </m:sSub>
                      </m:e>
                    </m:d>
                    <m:r>
                      <a:rPr lang="en-US" b="1" i="1" smtClean="0">
                        <a:latin typeface="Cambria Math" panose="02040503050406030204" pitchFamily="18" charset="0"/>
                      </a:rPr>
                      <m:t>=</m:t>
                    </m:r>
                    <m:r>
                      <a:rPr lang="en-US" b="1" i="1" smtClean="0">
                        <a:latin typeface="Cambria Math" panose="02040503050406030204" pitchFamily="18" charset="0"/>
                      </a:rPr>
                      <m:t>𝒓</m:t>
                    </m:r>
                    <m:d>
                      <m:dPr>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𝒂</m:t>
                            </m:r>
                          </m:e>
                          <m:sub>
                            <m:r>
                              <a:rPr lang="en-US" b="1" i="1" smtClean="0">
                                <a:latin typeface="Cambria Math" panose="02040503050406030204" pitchFamily="18" charset="0"/>
                              </a:rPr>
                              <m:t>𝒕</m:t>
                            </m:r>
                          </m:sub>
                        </m:sSub>
                      </m:e>
                    </m:d>
                    <m:r>
                      <a:rPr lang="en-US" b="1"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b="1" dirty="0"/>
              </a:p>
              <a:p>
                <a:pPr marL="514350" indent="-514350">
                  <a:buFont typeface="+mj-lt"/>
                  <a:buAutoNum type="arabicPeriod"/>
                </a:pPr>
                <a:endParaRPr lang="en-US" dirty="0"/>
              </a:p>
              <a:p>
                <a:pPr marL="0" indent="0">
                  <a:buNone/>
                </a:pPr>
                <a:r>
                  <a:rPr lang="en-US" dirty="0"/>
                  <a:t>Find optimal policy </a:t>
                </a:r>
                <a14:m>
                  <m:oMath xmlns:m="http://schemas.openxmlformats.org/officeDocument/2006/math">
                    <m:sSup>
                      <m:sSupPr>
                        <m:ctrlPr>
                          <a:rPr lang="en-US" b="1" i="1" smtClean="0">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𝝅</m:t>
                        </m:r>
                      </m:e>
                      <m:sup>
                        <m:r>
                          <a:rPr lang="en-US" b="1" i="1" smtClean="0">
                            <a:latin typeface="Cambria Math" panose="02040503050406030204" pitchFamily="18" charset="0"/>
                            <a:ea typeface="Cambria Math" panose="02040503050406030204" pitchFamily="18" charset="0"/>
                          </a:rPr>
                          <m:t>∗</m:t>
                        </m:r>
                      </m:sup>
                    </m:sSup>
                  </m:oMath>
                </a14:m>
                <a:r>
                  <a:rPr lang="en-US" dirty="0"/>
                  <a:t> that maximizes </a:t>
                </a:r>
                <a14:m>
                  <m:oMath xmlns:m="http://schemas.openxmlformats.org/officeDocument/2006/math">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𝑇</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𝛾</m:t>
                            </m:r>
                          </m:e>
                          <m:sup>
                            <m:r>
                              <a:rPr lang="en-US" i="1">
                                <a:latin typeface="Cambria Math" panose="02040503050406030204" pitchFamily="18" charset="0"/>
                                <a:ea typeface="Cambria Math" panose="02040503050406030204" pitchFamily="18" charset="0"/>
                              </a:rPr>
                              <m:t>𝑡</m:t>
                            </m:r>
                          </m:sup>
                        </m:sSup>
                        <m:r>
                          <a:rPr lang="en-US" b="1" i="1">
                            <a:latin typeface="Cambria Math" panose="02040503050406030204" pitchFamily="18" charset="0"/>
                            <a:ea typeface="Cambria Math" panose="02040503050406030204" pitchFamily="18" charset="0"/>
                          </a:rPr>
                          <m:t>𝒓</m:t>
                        </m:r>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𝒙</m:t>
                            </m:r>
                          </m:e>
                          <m:sub>
                            <m:r>
                              <a:rPr lang="en-US" b="1" i="1">
                                <a:latin typeface="Cambria Math" panose="02040503050406030204" pitchFamily="18" charset="0"/>
                                <a:ea typeface="Cambria Math" panose="02040503050406030204" pitchFamily="18" charset="0"/>
                              </a:rPr>
                              <m:t>𝒕</m:t>
                            </m:r>
                          </m:sub>
                        </m:sSub>
                        <m:r>
                          <a:rPr lang="en-US" b="1" i="1">
                            <a:latin typeface="Cambria Math" panose="02040503050406030204" pitchFamily="18" charset="0"/>
                            <a:ea typeface="Cambria Math" panose="02040503050406030204" pitchFamily="18" charset="0"/>
                          </a:rPr>
                          <m:t>, </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𝒂</m:t>
                            </m:r>
                          </m:e>
                          <m:sub>
                            <m:r>
                              <a:rPr lang="en-US" b="1" i="1">
                                <a:latin typeface="Cambria Math" panose="02040503050406030204" pitchFamily="18" charset="0"/>
                                <a:ea typeface="Cambria Math" panose="02040503050406030204" pitchFamily="18" charset="0"/>
                              </a:rPr>
                              <m:t>𝒕</m:t>
                            </m:r>
                          </m:sub>
                        </m:sSub>
                        <m:r>
                          <a:rPr lang="en-US" b="1" i="1">
                            <a:latin typeface="Cambria Math" panose="02040503050406030204" pitchFamily="18" charset="0"/>
                            <a:ea typeface="Cambria Math" panose="02040503050406030204" pitchFamily="18" charset="0"/>
                          </a:rPr>
                          <m:t>)</m:t>
                        </m:r>
                      </m:e>
                    </m:nary>
                  </m:oMath>
                </a14:m>
                <a:endParaRPr lang="en-US" dirty="0"/>
              </a:p>
            </p:txBody>
          </p:sp>
        </mc:Choice>
        <mc:Fallback>
          <p:sp>
            <p:nvSpPr>
              <p:cNvPr id="3" name="Content Placeholder 2">
                <a:extLst>
                  <a:ext uri="{FF2B5EF4-FFF2-40B4-BE49-F238E27FC236}">
                    <a16:creationId xmlns:a16="http://schemas.microsoft.com/office/drawing/2014/main" id="{EFA52E86-B68A-4AD8-8A69-A22C37D95B66}"/>
                  </a:ext>
                </a:extLst>
              </p:cNvPr>
              <p:cNvSpPr>
                <a:spLocks noGrp="1" noRot="1" noChangeAspect="1" noMove="1" noResize="1" noEditPoints="1" noAdjustHandles="1" noChangeArrowheads="1" noChangeShapeType="1" noTextEdit="1"/>
              </p:cNvSpPr>
              <p:nvPr>
                <p:ph idx="1"/>
              </p:nvPr>
            </p:nvSpPr>
            <p:spPr>
              <a:xfrm>
                <a:off x="838200" y="1825624"/>
                <a:ext cx="10515600" cy="4845339"/>
              </a:xfrm>
              <a:blipFill>
                <a:blip r:embed="rId2"/>
                <a:stretch>
                  <a:fillRect l="-116" t="-755" b="-540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9077176-3B2A-4B2D-AAB4-D9418BBE1590}"/>
              </a:ext>
            </a:extLst>
          </p:cNvPr>
          <p:cNvSpPr txBox="1"/>
          <p:nvPr/>
        </p:nvSpPr>
        <p:spPr>
          <a:xfrm>
            <a:off x="8451273" y="206013"/>
            <a:ext cx="3269672" cy="646331"/>
          </a:xfrm>
          <a:custGeom>
            <a:avLst/>
            <a:gdLst>
              <a:gd name="connsiteX0" fmla="*/ 0 w 3269672"/>
              <a:gd name="connsiteY0" fmla="*/ 0 h 646331"/>
              <a:gd name="connsiteX1" fmla="*/ 512249 w 3269672"/>
              <a:gd name="connsiteY1" fmla="*/ 0 h 646331"/>
              <a:gd name="connsiteX2" fmla="*/ 959104 w 3269672"/>
              <a:gd name="connsiteY2" fmla="*/ 0 h 646331"/>
              <a:gd name="connsiteX3" fmla="*/ 1569443 w 3269672"/>
              <a:gd name="connsiteY3" fmla="*/ 0 h 646331"/>
              <a:gd name="connsiteX4" fmla="*/ 2081691 w 3269672"/>
              <a:gd name="connsiteY4" fmla="*/ 0 h 646331"/>
              <a:gd name="connsiteX5" fmla="*/ 2593940 w 3269672"/>
              <a:gd name="connsiteY5" fmla="*/ 0 h 646331"/>
              <a:gd name="connsiteX6" fmla="*/ 3269672 w 3269672"/>
              <a:gd name="connsiteY6" fmla="*/ 0 h 646331"/>
              <a:gd name="connsiteX7" fmla="*/ 3269672 w 3269672"/>
              <a:gd name="connsiteY7" fmla="*/ 310239 h 646331"/>
              <a:gd name="connsiteX8" fmla="*/ 3269672 w 3269672"/>
              <a:gd name="connsiteY8" fmla="*/ 646331 h 646331"/>
              <a:gd name="connsiteX9" fmla="*/ 2790120 w 3269672"/>
              <a:gd name="connsiteY9" fmla="*/ 646331 h 646331"/>
              <a:gd name="connsiteX10" fmla="*/ 2245175 w 3269672"/>
              <a:gd name="connsiteY10" fmla="*/ 646331 h 646331"/>
              <a:gd name="connsiteX11" fmla="*/ 1700229 w 3269672"/>
              <a:gd name="connsiteY11" fmla="*/ 646331 h 646331"/>
              <a:gd name="connsiteX12" fmla="*/ 1187981 w 3269672"/>
              <a:gd name="connsiteY12" fmla="*/ 646331 h 646331"/>
              <a:gd name="connsiteX13" fmla="*/ 577642 w 3269672"/>
              <a:gd name="connsiteY13" fmla="*/ 646331 h 646331"/>
              <a:gd name="connsiteX14" fmla="*/ 0 w 3269672"/>
              <a:gd name="connsiteY14" fmla="*/ 646331 h 646331"/>
              <a:gd name="connsiteX15" fmla="*/ 0 w 3269672"/>
              <a:gd name="connsiteY15" fmla="*/ 336092 h 646331"/>
              <a:gd name="connsiteX16" fmla="*/ 0 w 3269672"/>
              <a:gd name="connsiteY1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69672" h="646331" extrusionOk="0">
                <a:moveTo>
                  <a:pt x="0" y="0"/>
                </a:moveTo>
                <a:cubicBezTo>
                  <a:pt x="158086" y="-34656"/>
                  <a:pt x="397015" y="2763"/>
                  <a:pt x="512249" y="0"/>
                </a:cubicBezTo>
                <a:cubicBezTo>
                  <a:pt x="627483" y="-2763"/>
                  <a:pt x="842350" y="41865"/>
                  <a:pt x="959104" y="0"/>
                </a:cubicBezTo>
                <a:cubicBezTo>
                  <a:pt x="1075859" y="-41865"/>
                  <a:pt x="1424204" y="35181"/>
                  <a:pt x="1569443" y="0"/>
                </a:cubicBezTo>
                <a:cubicBezTo>
                  <a:pt x="1714682" y="-35181"/>
                  <a:pt x="1872981" y="55545"/>
                  <a:pt x="2081691" y="0"/>
                </a:cubicBezTo>
                <a:cubicBezTo>
                  <a:pt x="2290401" y="-55545"/>
                  <a:pt x="2386633" y="4587"/>
                  <a:pt x="2593940" y="0"/>
                </a:cubicBezTo>
                <a:cubicBezTo>
                  <a:pt x="2801247" y="-4587"/>
                  <a:pt x="2939055" y="40903"/>
                  <a:pt x="3269672" y="0"/>
                </a:cubicBezTo>
                <a:cubicBezTo>
                  <a:pt x="3277628" y="88056"/>
                  <a:pt x="3262426" y="222591"/>
                  <a:pt x="3269672" y="310239"/>
                </a:cubicBezTo>
                <a:cubicBezTo>
                  <a:pt x="3276918" y="397887"/>
                  <a:pt x="3241990" y="498093"/>
                  <a:pt x="3269672" y="646331"/>
                </a:cubicBezTo>
                <a:cubicBezTo>
                  <a:pt x="3060082" y="692245"/>
                  <a:pt x="2899915" y="619478"/>
                  <a:pt x="2790120" y="646331"/>
                </a:cubicBezTo>
                <a:cubicBezTo>
                  <a:pt x="2680325" y="673184"/>
                  <a:pt x="2508357" y="645236"/>
                  <a:pt x="2245175" y="646331"/>
                </a:cubicBezTo>
                <a:cubicBezTo>
                  <a:pt x="1981994" y="647426"/>
                  <a:pt x="1823854" y="590021"/>
                  <a:pt x="1700229" y="646331"/>
                </a:cubicBezTo>
                <a:cubicBezTo>
                  <a:pt x="1576604" y="702641"/>
                  <a:pt x="1339490" y="646155"/>
                  <a:pt x="1187981" y="646331"/>
                </a:cubicBezTo>
                <a:cubicBezTo>
                  <a:pt x="1036472" y="646507"/>
                  <a:pt x="771724" y="630519"/>
                  <a:pt x="577642" y="646331"/>
                </a:cubicBezTo>
                <a:cubicBezTo>
                  <a:pt x="383560" y="662143"/>
                  <a:pt x="131526" y="629933"/>
                  <a:pt x="0" y="646331"/>
                </a:cubicBezTo>
                <a:cubicBezTo>
                  <a:pt x="-12452" y="566656"/>
                  <a:pt x="1926" y="454460"/>
                  <a:pt x="0" y="336092"/>
                </a:cubicBezTo>
                <a:cubicBezTo>
                  <a:pt x="-1926" y="217724"/>
                  <a:pt x="19950" y="139684"/>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t>Key: </a:t>
            </a:r>
            <a:r>
              <a:rPr lang="en-US" b="1" dirty="0"/>
              <a:t>Bold -&gt;         DA-MDP</a:t>
            </a:r>
          </a:p>
          <a:p>
            <a:r>
              <a:rPr lang="en-US" b="1" dirty="0"/>
              <a:t>            </a:t>
            </a:r>
            <a:r>
              <a:rPr lang="en-US" dirty="0"/>
              <a:t>Normal -&gt; MDP</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732D737-3605-40B2-95AC-D7001BCDDBBB}"/>
                  </a:ext>
                </a:extLst>
              </p:cNvPr>
              <p:cNvSpPr txBox="1"/>
              <p:nvPr/>
            </p:nvSpPr>
            <p:spPr>
              <a:xfrm>
                <a:off x="8451273" y="1526634"/>
                <a:ext cx="3269672" cy="730200"/>
              </a:xfrm>
              <a:custGeom>
                <a:avLst/>
                <a:gdLst>
                  <a:gd name="connsiteX0" fmla="*/ 0 w 3269672"/>
                  <a:gd name="connsiteY0" fmla="*/ 0 h 730200"/>
                  <a:gd name="connsiteX1" fmla="*/ 512249 w 3269672"/>
                  <a:gd name="connsiteY1" fmla="*/ 0 h 730200"/>
                  <a:gd name="connsiteX2" fmla="*/ 959104 w 3269672"/>
                  <a:gd name="connsiteY2" fmla="*/ 0 h 730200"/>
                  <a:gd name="connsiteX3" fmla="*/ 1569443 w 3269672"/>
                  <a:gd name="connsiteY3" fmla="*/ 0 h 730200"/>
                  <a:gd name="connsiteX4" fmla="*/ 2081691 w 3269672"/>
                  <a:gd name="connsiteY4" fmla="*/ 0 h 730200"/>
                  <a:gd name="connsiteX5" fmla="*/ 2593940 w 3269672"/>
                  <a:gd name="connsiteY5" fmla="*/ 0 h 730200"/>
                  <a:gd name="connsiteX6" fmla="*/ 3269672 w 3269672"/>
                  <a:gd name="connsiteY6" fmla="*/ 0 h 730200"/>
                  <a:gd name="connsiteX7" fmla="*/ 3269672 w 3269672"/>
                  <a:gd name="connsiteY7" fmla="*/ 350496 h 730200"/>
                  <a:gd name="connsiteX8" fmla="*/ 3269672 w 3269672"/>
                  <a:gd name="connsiteY8" fmla="*/ 730200 h 730200"/>
                  <a:gd name="connsiteX9" fmla="*/ 2790120 w 3269672"/>
                  <a:gd name="connsiteY9" fmla="*/ 730200 h 730200"/>
                  <a:gd name="connsiteX10" fmla="*/ 2245175 w 3269672"/>
                  <a:gd name="connsiteY10" fmla="*/ 730200 h 730200"/>
                  <a:gd name="connsiteX11" fmla="*/ 1700229 w 3269672"/>
                  <a:gd name="connsiteY11" fmla="*/ 730200 h 730200"/>
                  <a:gd name="connsiteX12" fmla="*/ 1187981 w 3269672"/>
                  <a:gd name="connsiteY12" fmla="*/ 730200 h 730200"/>
                  <a:gd name="connsiteX13" fmla="*/ 577642 w 3269672"/>
                  <a:gd name="connsiteY13" fmla="*/ 730200 h 730200"/>
                  <a:gd name="connsiteX14" fmla="*/ 0 w 3269672"/>
                  <a:gd name="connsiteY14" fmla="*/ 730200 h 730200"/>
                  <a:gd name="connsiteX15" fmla="*/ 0 w 3269672"/>
                  <a:gd name="connsiteY15" fmla="*/ 379704 h 730200"/>
                  <a:gd name="connsiteX16" fmla="*/ 0 w 3269672"/>
                  <a:gd name="connsiteY16" fmla="*/ 0 h 7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69672" h="730200" extrusionOk="0">
                    <a:moveTo>
                      <a:pt x="0" y="0"/>
                    </a:moveTo>
                    <a:cubicBezTo>
                      <a:pt x="158086" y="-34656"/>
                      <a:pt x="397015" y="2763"/>
                      <a:pt x="512249" y="0"/>
                    </a:cubicBezTo>
                    <a:cubicBezTo>
                      <a:pt x="627483" y="-2763"/>
                      <a:pt x="842350" y="41865"/>
                      <a:pt x="959104" y="0"/>
                    </a:cubicBezTo>
                    <a:cubicBezTo>
                      <a:pt x="1075859" y="-41865"/>
                      <a:pt x="1424204" y="35181"/>
                      <a:pt x="1569443" y="0"/>
                    </a:cubicBezTo>
                    <a:cubicBezTo>
                      <a:pt x="1714682" y="-35181"/>
                      <a:pt x="1872981" y="55545"/>
                      <a:pt x="2081691" y="0"/>
                    </a:cubicBezTo>
                    <a:cubicBezTo>
                      <a:pt x="2290401" y="-55545"/>
                      <a:pt x="2386633" y="4587"/>
                      <a:pt x="2593940" y="0"/>
                    </a:cubicBezTo>
                    <a:cubicBezTo>
                      <a:pt x="2801247" y="-4587"/>
                      <a:pt x="2939055" y="40903"/>
                      <a:pt x="3269672" y="0"/>
                    </a:cubicBezTo>
                    <a:cubicBezTo>
                      <a:pt x="3274190" y="78383"/>
                      <a:pt x="3243096" y="234895"/>
                      <a:pt x="3269672" y="350496"/>
                    </a:cubicBezTo>
                    <a:cubicBezTo>
                      <a:pt x="3296248" y="466097"/>
                      <a:pt x="3261794" y="545419"/>
                      <a:pt x="3269672" y="730200"/>
                    </a:cubicBezTo>
                    <a:cubicBezTo>
                      <a:pt x="3060082" y="776114"/>
                      <a:pt x="2899915" y="703347"/>
                      <a:pt x="2790120" y="730200"/>
                    </a:cubicBezTo>
                    <a:cubicBezTo>
                      <a:pt x="2680325" y="757053"/>
                      <a:pt x="2508357" y="729105"/>
                      <a:pt x="2245175" y="730200"/>
                    </a:cubicBezTo>
                    <a:cubicBezTo>
                      <a:pt x="1981994" y="731295"/>
                      <a:pt x="1823854" y="673890"/>
                      <a:pt x="1700229" y="730200"/>
                    </a:cubicBezTo>
                    <a:cubicBezTo>
                      <a:pt x="1576604" y="786510"/>
                      <a:pt x="1339490" y="730024"/>
                      <a:pt x="1187981" y="730200"/>
                    </a:cubicBezTo>
                    <a:cubicBezTo>
                      <a:pt x="1036472" y="730376"/>
                      <a:pt x="771724" y="714388"/>
                      <a:pt x="577642" y="730200"/>
                    </a:cubicBezTo>
                    <a:cubicBezTo>
                      <a:pt x="383560" y="746012"/>
                      <a:pt x="131526" y="713802"/>
                      <a:pt x="0" y="730200"/>
                    </a:cubicBezTo>
                    <a:cubicBezTo>
                      <a:pt x="-36286" y="614299"/>
                      <a:pt x="19103" y="451129"/>
                      <a:pt x="0" y="379704"/>
                    </a:cubicBezTo>
                    <a:cubicBezTo>
                      <a:pt x="-19103" y="308279"/>
                      <a:pt x="16301" y="98679"/>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𝑎</m:t>
                        </m:r>
                      </m:e>
                      <m: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1</m:t>
                            </m:r>
                          </m:sub>
                        </m:sSub>
                      </m:sub>
                      <m: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𝑡</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up>
                    </m:sSubSup>
                  </m:oMath>
                </a14:m>
                <a:r>
                  <a:rPr lang="en-US" sz="1200" dirty="0"/>
                  <a:t> here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2</m:t>
                        </m:r>
                      </m:sub>
                    </m:sSub>
                  </m:oMath>
                </a14:m>
                <a:r>
                  <a:rPr lang="en-US" sz="1200" dirty="0"/>
                  <a:t> means that </a:t>
                </a: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𝑎</m:t>
                        </m:r>
                      </m:e>
                      <m:sub>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1</m:t>
                            </m:r>
                          </m:sub>
                        </m:sSub>
                      </m:sub>
                      <m:sup>
                        <m:sSub>
                          <m:sSubPr>
                            <m:ctrlPr>
                              <a:rPr lang="en-US" sz="1200" i="1">
                                <a:latin typeface="Cambria Math" panose="02040503050406030204" pitchFamily="18" charset="0"/>
                              </a:rPr>
                            </m:ctrlPr>
                          </m:sSubPr>
                          <m:e>
                            <m:r>
                              <a:rPr lang="en-US" sz="1200" i="1">
                                <a:latin typeface="Cambria Math" panose="02040503050406030204" pitchFamily="18" charset="0"/>
                              </a:rPr>
                              <m:t>(</m:t>
                            </m:r>
                            <m:r>
                              <a:rPr lang="en-US" sz="1200" i="1">
                                <a:latin typeface="Cambria Math" panose="02040503050406030204" pitchFamily="18" charset="0"/>
                              </a:rPr>
                              <m:t>𝑡</m:t>
                            </m:r>
                          </m:e>
                          <m:sub>
                            <m:r>
                              <a:rPr lang="en-US" sz="1200" i="1">
                                <a:latin typeface="Cambria Math" panose="02040503050406030204" pitchFamily="18" charset="0"/>
                              </a:rPr>
                              <m:t>2</m:t>
                            </m:r>
                          </m:sub>
                        </m:sSub>
                        <m:r>
                          <a:rPr lang="en-US" sz="1200" i="1">
                            <a:latin typeface="Cambria Math" panose="02040503050406030204" pitchFamily="18" charset="0"/>
                          </a:rPr>
                          <m:t>)</m:t>
                        </m:r>
                      </m:sup>
                    </m:sSubSup>
                  </m:oMath>
                </a14:m>
                <a:r>
                  <a:rPr lang="en-US" sz="1200" dirty="0"/>
                  <a:t> is an element of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2</m:t>
                            </m:r>
                          </m:sub>
                        </m:sSub>
                      </m:sub>
                    </m:sSub>
                  </m:oMath>
                </a14:m>
                <a:r>
                  <a:rPr lang="en-US" sz="1200" dirty="0"/>
                  <a:t> and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1</m:t>
                        </m:r>
                      </m:sub>
                    </m:sSub>
                  </m:oMath>
                </a14:m>
                <a:r>
                  <a:rPr lang="en-US" sz="1200" dirty="0"/>
                  <a:t> is the time when the action is performed </a:t>
                </a:r>
              </a:p>
            </p:txBody>
          </p:sp>
        </mc:Choice>
        <mc:Fallback xmlns="">
          <p:sp>
            <p:nvSpPr>
              <p:cNvPr id="7" name="TextBox 6">
                <a:extLst>
                  <a:ext uri="{FF2B5EF4-FFF2-40B4-BE49-F238E27FC236}">
                    <a16:creationId xmlns:a16="http://schemas.microsoft.com/office/drawing/2014/main" id="{0732D737-3605-40B2-95AC-D7001BCDDBBB}"/>
                  </a:ext>
                </a:extLst>
              </p:cNvPr>
              <p:cNvSpPr txBox="1">
                <a:spLocks noRot="1" noChangeAspect="1" noMove="1" noResize="1" noEditPoints="1" noAdjustHandles="1" noChangeArrowheads="1" noChangeShapeType="1" noTextEdit="1"/>
              </p:cNvSpPr>
              <p:nvPr/>
            </p:nvSpPr>
            <p:spPr>
              <a:xfrm>
                <a:off x="8451273" y="1526634"/>
                <a:ext cx="3269672" cy="730200"/>
              </a:xfrm>
              <a:prstGeom prst="rect">
                <a:avLst/>
              </a:prstGeom>
              <a:blipFill>
                <a:blip r:embed="rId3"/>
                <a:stretch>
                  <a:fillRect b="-763"/>
                </a:stretch>
              </a:blipFill>
              <a:ln>
                <a:solidFill>
                  <a:schemeClr val="tx1"/>
                </a:solidFill>
                <a:extLst>
                  <a:ext uri="{C807C97D-BFC1-408E-A445-0C87EB9F89A2}">
                    <ask:lineSketchStyleProps xmlns:ask="http://schemas.microsoft.com/office/drawing/2018/sketchyshapes" sd="1219033472">
                      <a:custGeom>
                        <a:avLst/>
                        <a:gdLst>
                          <a:gd name="connsiteX0" fmla="*/ 0 w 3269672"/>
                          <a:gd name="connsiteY0" fmla="*/ 0 h 730200"/>
                          <a:gd name="connsiteX1" fmla="*/ 512249 w 3269672"/>
                          <a:gd name="connsiteY1" fmla="*/ 0 h 730200"/>
                          <a:gd name="connsiteX2" fmla="*/ 959104 w 3269672"/>
                          <a:gd name="connsiteY2" fmla="*/ 0 h 730200"/>
                          <a:gd name="connsiteX3" fmla="*/ 1569443 w 3269672"/>
                          <a:gd name="connsiteY3" fmla="*/ 0 h 730200"/>
                          <a:gd name="connsiteX4" fmla="*/ 2081691 w 3269672"/>
                          <a:gd name="connsiteY4" fmla="*/ 0 h 730200"/>
                          <a:gd name="connsiteX5" fmla="*/ 2593940 w 3269672"/>
                          <a:gd name="connsiteY5" fmla="*/ 0 h 730200"/>
                          <a:gd name="connsiteX6" fmla="*/ 3269672 w 3269672"/>
                          <a:gd name="connsiteY6" fmla="*/ 0 h 730200"/>
                          <a:gd name="connsiteX7" fmla="*/ 3269672 w 3269672"/>
                          <a:gd name="connsiteY7" fmla="*/ 350496 h 730200"/>
                          <a:gd name="connsiteX8" fmla="*/ 3269672 w 3269672"/>
                          <a:gd name="connsiteY8" fmla="*/ 730200 h 730200"/>
                          <a:gd name="connsiteX9" fmla="*/ 2790120 w 3269672"/>
                          <a:gd name="connsiteY9" fmla="*/ 730200 h 730200"/>
                          <a:gd name="connsiteX10" fmla="*/ 2245175 w 3269672"/>
                          <a:gd name="connsiteY10" fmla="*/ 730200 h 730200"/>
                          <a:gd name="connsiteX11" fmla="*/ 1700229 w 3269672"/>
                          <a:gd name="connsiteY11" fmla="*/ 730200 h 730200"/>
                          <a:gd name="connsiteX12" fmla="*/ 1187981 w 3269672"/>
                          <a:gd name="connsiteY12" fmla="*/ 730200 h 730200"/>
                          <a:gd name="connsiteX13" fmla="*/ 577642 w 3269672"/>
                          <a:gd name="connsiteY13" fmla="*/ 730200 h 730200"/>
                          <a:gd name="connsiteX14" fmla="*/ 0 w 3269672"/>
                          <a:gd name="connsiteY14" fmla="*/ 730200 h 730200"/>
                          <a:gd name="connsiteX15" fmla="*/ 0 w 3269672"/>
                          <a:gd name="connsiteY15" fmla="*/ 379704 h 730200"/>
                          <a:gd name="connsiteX16" fmla="*/ 0 w 3269672"/>
                          <a:gd name="connsiteY16" fmla="*/ 0 h 7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69672" h="730200" extrusionOk="0">
                            <a:moveTo>
                              <a:pt x="0" y="0"/>
                            </a:moveTo>
                            <a:cubicBezTo>
                              <a:pt x="158086" y="-34656"/>
                              <a:pt x="397015" y="2763"/>
                              <a:pt x="512249" y="0"/>
                            </a:cubicBezTo>
                            <a:cubicBezTo>
                              <a:pt x="627483" y="-2763"/>
                              <a:pt x="842350" y="41865"/>
                              <a:pt x="959104" y="0"/>
                            </a:cubicBezTo>
                            <a:cubicBezTo>
                              <a:pt x="1075859" y="-41865"/>
                              <a:pt x="1424204" y="35181"/>
                              <a:pt x="1569443" y="0"/>
                            </a:cubicBezTo>
                            <a:cubicBezTo>
                              <a:pt x="1714682" y="-35181"/>
                              <a:pt x="1872981" y="55545"/>
                              <a:pt x="2081691" y="0"/>
                            </a:cubicBezTo>
                            <a:cubicBezTo>
                              <a:pt x="2290401" y="-55545"/>
                              <a:pt x="2386633" y="4587"/>
                              <a:pt x="2593940" y="0"/>
                            </a:cubicBezTo>
                            <a:cubicBezTo>
                              <a:pt x="2801247" y="-4587"/>
                              <a:pt x="2939055" y="40903"/>
                              <a:pt x="3269672" y="0"/>
                            </a:cubicBezTo>
                            <a:cubicBezTo>
                              <a:pt x="3274190" y="78383"/>
                              <a:pt x="3243096" y="234895"/>
                              <a:pt x="3269672" y="350496"/>
                            </a:cubicBezTo>
                            <a:cubicBezTo>
                              <a:pt x="3296248" y="466097"/>
                              <a:pt x="3261794" y="545419"/>
                              <a:pt x="3269672" y="730200"/>
                            </a:cubicBezTo>
                            <a:cubicBezTo>
                              <a:pt x="3060082" y="776114"/>
                              <a:pt x="2899915" y="703347"/>
                              <a:pt x="2790120" y="730200"/>
                            </a:cubicBezTo>
                            <a:cubicBezTo>
                              <a:pt x="2680325" y="757053"/>
                              <a:pt x="2508357" y="729105"/>
                              <a:pt x="2245175" y="730200"/>
                            </a:cubicBezTo>
                            <a:cubicBezTo>
                              <a:pt x="1981994" y="731295"/>
                              <a:pt x="1823854" y="673890"/>
                              <a:pt x="1700229" y="730200"/>
                            </a:cubicBezTo>
                            <a:cubicBezTo>
                              <a:pt x="1576604" y="786510"/>
                              <a:pt x="1339490" y="730024"/>
                              <a:pt x="1187981" y="730200"/>
                            </a:cubicBezTo>
                            <a:cubicBezTo>
                              <a:pt x="1036472" y="730376"/>
                              <a:pt x="771724" y="714388"/>
                              <a:pt x="577642" y="730200"/>
                            </a:cubicBezTo>
                            <a:cubicBezTo>
                              <a:pt x="383560" y="746012"/>
                              <a:pt x="131526" y="713802"/>
                              <a:pt x="0" y="730200"/>
                            </a:cubicBezTo>
                            <a:cubicBezTo>
                              <a:pt x="-36286" y="614299"/>
                              <a:pt x="19103" y="451129"/>
                              <a:pt x="0" y="379704"/>
                            </a:cubicBezTo>
                            <a:cubicBezTo>
                              <a:pt x="-19103" y="308279"/>
                              <a:pt x="16301" y="98679"/>
                              <a:pt x="0" y="0"/>
                            </a:cubicBezTo>
                            <a:close/>
                          </a:path>
                        </a:pathLst>
                      </a:custGeom>
                      <ask:type>
                        <ask:lineSketchScribble/>
                      </ask:type>
                    </ask:lineSketchStyleProps>
                  </a:ext>
                </a:extLst>
              </a:ln>
            </p:spPr>
            <p:txBody>
              <a:bodyPr/>
              <a:lstStyle/>
              <a:p>
                <a:r>
                  <a:rPr lang="en-US">
                    <a:noFill/>
                  </a:rPr>
                  <a:t> </a:t>
                </a:r>
              </a:p>
            </p:txBody>
          </p:sp>
        </mc:Fallback>
      </mc:AlternateContent>
      <p:pic>
        <p:nvPicPr>
          <p:cNvPr id="9" name="Picture 8">
            <a:extLst>
              <a:ext uri="{FF2B5EF4-FFF2-40B4-BE49-F238E27FC236}">
                <a16:creationId xmlns:a16="http://schemas.microsoft.com/office/drawing/2014/main" id="{637006E4-7024-45DC-8233-92AFD32E957C}"/>
              </a:ext>
            </a:extLst>
          </p:cNvPr>
          <p:cNvPicPr>
            <a:picLocks noChangeAspect="1"/>
          </p:cNvPicPr>
          <p:nvPr/>
        </p:nvPicPr>
        <p:blipFill>
          <a:blip r:embed="rId4"/>
          <a:stretch>
            <a:fillRect/>
          </a:stretch>
        </p:blipFill>
        <p:spPr>
          <a:xfrm>
            <a:off x="9295674" y="2778585"/>
            <a:ext cx="2289634" cy="3892378"/>
          </a:xfrm>
          <a:prstGeom prst="rect">
            <a:avLst/>
          </a:prstGeom>
        </p:spPr>
      </p:pic>
    </p:spTree>
    <p:extLst>
      <p:ext uri="{BB962C8B-B14F-4D97-AF65-F5344CB8AC3E}">
        <p14:creationId xmlns:p14="http://schemas.microsoft.com/office/powerpoint/2010/main" val="186303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1419-E3B0-4613-B7A7-111CE60665F4}"/>
              </a:ext>
            </a:extLst>
          </p:cNvPr>
          <p:cNvSpPr>
            <a:spLocks noGrp="1"/>
          </p:cNvSpPr>
          <p:nvPr>
            <p:ph type="title"/>
          </p:nvPr>
        </p:nvSpPr>
        <p:spPr/>
        <p:txBody>
          <a:bodyPr/>
          <a:lstStyle/>
          <a:p>
            <a:r>
              <a:rPr lang="en-US" dirty="0"/>
              <a:t>Delay-Aware MDP explanation</a:t>
            </a:r>
          </a:p>
        </p:txBody>
      </p:sp>
      <p:sp>
        <p:nvSpPr>
          <p:cNvPr id="6" name="TextBox 5">
            <a:extLst>
              <a:ext uri="{FF2B5EF4-FFF2-40B4-BE49-F238E27FC236}">
                <a16:creationId xmlns:a16="http://schemas.microsoft.com/office/drawing/2014/main" id="{29077176-3B2A-4B2D-AAB4-D9418BBE1590}"/>
              </a:ext>
            </a:extLst>
          </p:cNvPr>
          <p:cNvSpPr txBox="1"/>
          <p:nvPr/>
        </p:nvSpPr>
        <p:spPr>
          <a:xfrm>
            <a:off x="8776855" y="6024632"/>
            <a:ext cx="3269672" cy="646331"/>
          </a:xfrm>
          <a:custGeom>
            <a:avLst/>
            <a:gdLst>
              <a:gd name="connsiteX0" fmla="*/ 0 w 3269672"/>
              <a:gd name="connsiteY0" fmla="*/ 0 h 646331"/>
              <a:gd name="connsiteX1" fmla="*/ 512249 w 3269672"/>
              <a:gd name="connsiteY1" fmla="*/ 0 h 646331"/>
              <a:gd name="connsiteX2" fmla="*/ 959104 w 3269672"/>
              <a:gd name="connsiteY2" fmla="*/ 0 h 646331"/>
              <a:gd name="connsiteX3" fmla="*/ 1569443 w 3269672"/>
              <a:gd name="connsiteY3" fmla="*/ 0 h 646331"/>
              <a:gd name="connsiteX4" fmla="*/ 2081691 w 3269672"/>
              <a:gd name="connsiteY4" fmla="*/ 0 h 646331"/>
              <a:gd name="connsiteX5" fmla="*/ 2593940 w 3269672"/>
              <a:gd name="connsiteY5" fmla="*/ 0 h 646331"/>
              <a:gd name="connsiteX6" fmla="*/ 3269672 w 3269672"/>
              <a:gd name="connsiteY6" fmla="*/ 0 h 646331"/>
              <a:gd name="connsiteX7" fmla="*/ 3269672 w 3269672"/>
              <a:gd name="connsiteY7" fmla="*/ 310239 h 646331"/>
              <a:gd name="connsiteX8" fmla="*/ 3269672 w 3269672"/>
              <a:gd name="connsiteY8" fmla="*/ 646331 h 646331"/>
              <a:gd name="connsiteX9" fmla="*/ 2790120 w 3269672"/>
              <a:gd name="connsiteY9" fmla="*/ 646331 h 646331"/>
              <a:gd name="connsiteX10" fmla="*/ 2245175 w 3269672"/>
              <a:gd name="connsiteY10" fmla="*/ 646331 h 646331"/>
              <a:gd name="connsiteX11" fmla="*/ 1700229 w 3269672"/>
              <a:gd name="connsiteY11" fmla="*/ 646331 h 646331"/>
              <a:gd name="connsiteX12" fmla="*/ 1187981 w 3269672"/>
              <a:gd name="connsiteY12" fmla="*/ 646331 h 646331"/>
              <a:gd name="connsiteX13" fmla="*/ 577642 w 3269672"/>
              <a:gd name="connsiteY13" fmla="*/ 646331 h 646331"/>
              <a:gd name="connsiteX14" fmla="*/ 0 w 3269672"/>
              <a:gd name="connsiteY14" fmla="*/ 646331 h 646331"/>
              <a:gd name="connsiteX15" fmla="*/ 0 w 3269672"/>
              <a:gd name="connsiteY15" fmla="*/ 336092 h 646331"/>
              <a:gd name="connsiteX16" fmla="*/ 0 w 3269672"/>
              <a:gd name="connsiteY1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69672" h="646331" extrusionOk="0">
                <a:moveTo>
                  <a:pt x="0" y="0"/>
                </a:moveTo>
                <a:cubicBezTo>
                  <a:pt x="158086" y="-34656"/>
                  <a:pt x="397015" y="2763"/>
                  <a:pt x="512249" y="0"/>
                </a:cubicBezTo>
                <a:cubicBezTo>
                  <a:pt x="627483" y="-2763"/>
                  <a:pt x="842350" y="41865"/>
                  <a:pt x="959104" y="0"/>
                </a:cubicBezTo>
                <a:cubicBezTo>
                  <a:pt x="1075859" y="-41865"/>
                  <a:pt x="1424204" y="35181"/>
                  <a:pt x="1569443" y="0"/>
                </a:cubicBezTo>
                <a:cubicBezTo>
                  <a:pt x="1714682" y="-35181"/>
                  <a:pt x="1872981" y="55545"/>
                  <a:pt x="2081691" y="0"/>
                </a:cubicBezTo>
                <a:cubicBezTo>
                  <a:pt x="2290401" y="-55545"/>
                  <a:pt x="2386633" y="4587"/>
                  <a:pt x="2593940" y="0"/>
                </a:cubicBezTo>
                <a:cubicBezTo>
                  <a:pt x="2801247" y="-4587"/>
                  <a:pt x="2939055" y="40903"/>
                  <a:pt x="3269672" y="0"/>
                </a:cubicBezTo>
                <a:cubicBezTo>
                  <a:pt x="3277628" y="88056"/>
                  <a:pt x="3262426" y="222591"/>
                  <a:pt x="3269672" y="310239"/>
                </a:cubicBezTo>
                <a:cubicBezTo>
                  <a:pt x="3276918" y="397887"/>
                  <a:pt x="3241990" y="498093"/>
                  <a:pt x="3269672" y="646331"/>
                </a:cubicBezTo>
                <a:cubicBezTo>
                  <a:pt x="3060082" y="692245"/>
                  <a:pt x="2899915" y="619478"/>
                  <a:pt x="2790120" y="646331"/>
                </a:cubicBezTo>
                <a:cubicBezTo>
                  <a:pt x="2680325" y="673184"/>
                  <a:pt x="2508357" y="645236"/>
                  <a:pt x="2245175" y="646331"/>
                </a:cubicBezTo>
                <a:cubicBezTo>
                  <a:pt x="1981994" y="647426"/>
                  <a:pt x="1823854" y="590021"/>
                  <a:pt x="1700229" y="646331"/>
                </a:cubicBezTo>
                <a:cubicBezTo>
                  <a:pt x="1576604" y="702641"/>
                  <a:pt x="1339490" y="646155"/>
                  <a:pt x="1187981" y="646331"/>
                </a:cubicBezTo>
                <a:cubicBezTo>
                  <a:pt x="1036472" y="646507"/>
                  <a:pt x="771724" y="630519"/>
                  <a:pt x="577642" y="646331"/>
                </a:cubicBezTo>
                <a:cubicBezTo>
                  <a:pt x="383560" y="662143"/>
                  <a:pt x="131526" y="629933"/>
                  <a:pt x="0" y="646331"/>
                </a:cubicBezTo>
                <a:cubicBezTo>
                  <a:pt x="-12452" y="566656"/>
                  <a:pt x="1926" y="454460"/>
                  <a:pt x="0" y="336092"/>
                </a:cubicBezTo>
                <a:cubicBezTo>
                  <a:pt x="-1926" y="217724"/>
                  <a:pt x="19950" y="139684"/>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t>Key: </a:t>
            </a:r>
            <a:r>
              <a:rPr lang="en-US" b="1" dirty="0"/>
              <a:t>Bold -&gt;         DA-MDP</a:t>
            </a:r>
          </a:p>
          <a:p>
            <a:r>
              <a:rPr lang="en-US" b="1" dirty="0"/>
              <a:t>            </a:t>
            </a:r>
            <a:r>
              <a:rPr lang="en-US" dirty="0"/>
              <a:t>Normal -&gt; MDP</a:t>
            </a:r>
          </a:p>
        </p:txBody>
      </p:sp>
      <p:sp>
        <p:nvSpPr>
          <p:cNvPr id="4" name="TextBox 3">
            <a:extLst>
              <a:ext uri="{FF2B5EF4-FFF2-40B4-BE49-F238E27FC236}">
                <a16:creationId xmlns:a16="http://schemas.microsoft.com/office/drawing/2014/main" id="{2AE58CFF-D20A-4839-BED1-F4561A428EBA}"/>
              </a:ext>
            </a:extLst>
          </p:cNvPr>
          <p:cNvSpPr txBox="1"/>
          <p:nvPr/>
        </p:nvSpPr>
        <p:spPr>
          <a:xfrm>
            <a:off x="6643253" y="1687512"/>
            <a:ext cx="4842164" cy="523220"/>
          </a:xfrm>
          <a:prstGeom prst="rect">
            <a:avLst/>
          </a:prstGeom>
          <a:noFill/>
        </p:spPr>
        <p:txBody>
          <a:bodyPr wrap="square" rtlCol="0">
            <a:spAutoFit/>
          </a:bodyPr>
          <a:lstStyle/>
          <a:p>
            <a:r>
              <a:rPr lang="en-US" sz="1400" dirty="0">
                <a:solidFill>
                  <a:srgbClr val="FF3D3D"/>
                </a:solidFill>
              </a:rPr>
              <a:t>State space is now augmented to contain the state at time </a:t>
            </a:r>
            <a:r>
              <a:rPr lang="en-US" sz="1400" i="1" dirty="0">
                <a:solidFill>
                  <a:srgbClr val="FF3D3D"/>
                </a:solidFill>
              </a:rPr>
              <a:t>t</a:t>
            </a:r>
            <a:r>
              <a:rPr lang="en-US" sz="1400" dirty="0">
                <a:solidFill>
                  <a:srgbClr val="FF3D3D"/>
                </a:solidFill>
              </a:rPr>
              <a:t> and the n actions taken from time </a:t>
            </a:r>
            <a:r>
              <a:rPr lang="en-US" sz="1400" i="1" dirty="0">
                <a:solidFill>
                  <a:srgbClr val="FF3D3D"/>
                </a:solidFill>
              </a:rPr>
              <a:t>t </a:t>
            </a:r>
            <a:r>
              <a:rPr lang="en-US" sz="1400" dirty="0">
                <a:solidFill>
                  <a:srgbClr val="FF3D3D"/>
                </a:solidFill>
              </a:rPr>
              <a:t>to </a:t>
            </a:r>
            <a:r>
              <a:rPr lang="en-US" sz="1400" i="1" dirty="0" err="1">
                <a:solidFill>
                  <a:srgbClr val="FF3D3D"/>
                </a:solidFill>
              </a:rPr>
              <a:t>t+n</a:t>
            </a:r>
            <a:r>
              <a:rPr lang="en-US" sz="1400" i="1" dirty="0">
                <a:solidFill>
                  <a:srgbClr val="FF3D3D"/>
                </a:solidFill>
              </a:rPr>
              <a:t>.</a:t>
            </a:r>
            <a:endParaRPr lang="en-US" sz="1400" dirty="0">
              <a:solidFill>
                <a:srgbClr val="FF3D3D"/>
              </a:solidFill>
            </a:endParaRPr>
          </a:p>
        </p:txBody>
      </p:sp>
      <p:sp>
        <p:nvSpPr>
          <p:cNvPr id="8" name="TextBox 7">
            <a:extLst>
              <a:ext uri="{FF2B5EF4-FFF2-40B4-BE49-F238E27FC236}">
                <a16:creationId xmlns:a16="http://schemas.microsoft.com/office/drawing/2014/main" id="{D04F2D5D-A8D0-468F-821C-2E29FE71CB8C}"/>
              </a:ext>
            </a:extLst>
          </p:cNvPr>
          <p:cNvSpPr txBox="1"/>
          <p:nvPr/>
        </p:nvSpPr>
        <p:spPr>
          <a:xfrm>
            <a:off x="6643253" y="2560348"/>
            <a:ext cx="4842164" cy="523220"/>
          </a:xfrm>
          <a:prstGeom prst="rect">
            <a:avLst/>
          </a:prstGeom>
          <a:noFill/>
        </p:spPr>
        <p:txBody>
          <a:bodyPr wrap="square" rtlCol="0">
            <a:spAutoFit/>
          </a:bodyPr>
          <a:lstStyle/>
          <a:p>
            <a:r>
              <a:rPr lang="en-US" sz="1400" dirty="0">
                <a:solidFill>
                  <a:srgbClr val="FF3D3D"/>
                </a:solidFill>
              </a:rPr>
              <a:t>The initial state distribution is basically the distribution of the initial state and the initial action sequence. </a:t>
            </a:r>
          </a:p>
        </p:txBody>
      </p:sp>
      <p:sp>
        <p:nvSpPr>
          <p:cNvPr id="9" name="TextBox 8">
            <a:extLst>
              <a:ext uri="{FF2B5EF4-FFF2-40B4-BE49-F238E27FC236}">
                <a16:creationId xmlns:a16="http://schemas.microsoft.com/office/drawing/2014/main" id="{CA26BA52-8F07-49F7-A53C-30A1D2700ABD}"/>
              </a:ext>
            </a:extLst>
          </p:cNvPr>
          <p:cNvSpPr txBox="1"/>
          <p:nvPr/>
        </p:nvSpPr>
        <p:spPr>
          <a:xfrm>
            <a:off x="6643253" y="3509629"/>
            <a:ext cx="4842164" cy="738664"/>
          </a:xfrm>
          <a:prstGeom prst="rect">
            <a:avLst/>
          </a:prstGeom>
          <a:noFill/>
        </p:spPr>
        <p:txBody>
          <a:bodyPr wrap="square" rtlCol="0">
            <a:spAutoFit/>
          </a:bodyPr>
          <a:lstStyle/>
          <a:p>
            <a:r>
              <a:rPr lang="en-US" sz="1400" dirty="0">
                <a:solidFill>
                  <a:srgbClr val="FF3D3D"/>
                </a:solidFill>
              </a:rPr>
              <a:t>So the transition distribution is describing that all actions that are shared between two states should be the same along with the </a:t>
            </a:r>
            <a:r>
              <a:rPr lang="en-US" sz="1400" dirty="0">
                <a:solidFill>
                  <a:srgbClr val="4472C4"/>
                </a:solidFill>
              </a:rPr>
              <a:t>original transition function</a:t>
            </a:r>
            <a:r>
              <a:rPr lang="en-US" sz="1400" dirty="0">
                <a:solidFill>
                  <a:srgbClr val="FF3D3D"/>
                </a:solidFill>
              </a:rPr>
              <a:t>.</a:t>
            </a:r>
          </a:p>
        </p:txBody>
      </p:sp>
      <p:sp>
        <p:nvSpPr>
          <p:cNvPr id="5" name="Rectangle 4">
            <a:extLst>
              <a:ext uri="{FF2B5EF4-FFF2-40B4-BE49-F238E27FC236}">
                <a16:creationId xmlns:a16="http://schemas.microsoft.com/office/drawing/2014/main" id="{932FCDDA-9C14-45A0-8081-D2AC69E15DF4}"/>
              </a:ext>
            </a:extLst>
          </p:cNvPr>
          <p:cNvSpPr/>
          <p:nvPr/>
        </p:nvSpPr>
        <p:spPr>
          <a:xfrm>
            <a:off x="4142509" y="4849091"/>
            <a:ext cx="1219200" cy="387927"/>
          </a:xfrm>
          <a:prstGeom prst="rect">
            <a:avLst/>
          </a:prstGeom>
          <a:no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3D3D"/>
              </a:solidFill>
            </a:endParaRPr>
          </a:p>
        </p:txBody>
      </p:sp>
      <p:cxnSp>
        <p:nvCxnSpPr>
          <p:cNvPr id="11" name="Connector: Curved 10">
            <a:extLst>
              <a:ext uri="{FF2B5EF4-FFF2-40B4-BE49-F238E27FC236}">
                <a16:creationId xmlns:a16="http://schemas.microsoft.com/office/drawing/2014/main" id="{D808A7F4-FB5A-41F9-AE48-B6FA227C20CF}"/>
              </a:ext>
            </a:extLst>
          </p:cNvPr>
          <p:cNvCxnSpPr>
            <a:cxnSpLocks/>
            <a:stCxn id="5" idx="2"/>
            <a:endCxn id="9" idx="2"/>
          </p:cNvCxnSpPr>
          <p:nvPr/>
        </p:nvCxnSpPr>
        <p:spPr>
          <a:xfrm rot="5400000" flipH="1" flipV="1">
            <a:off x="6413859" y="2586543"/>
            <a:ext cx="988725" cy="4312226"/>
          </a:xfrm>
          <a:prstGeom prst="curvedConnector3">
            <a:avLst>
              <a:gd name="adj1" fmla="val -2312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9B6B4A6A-FD44-4CB2-8E07-5CE99C359412}"/>
                  </a:ext>
                </a:extLst>
              </p:cNvPr>
              <p:cNvSpPr txBox="1">
                <a:spLocks/>
              </p:cNvSpPr>
              <p:nvPr/>
            </p:nvSpPr>
            <p:spPr>
              <a:xfrm>
                <a:off x="838200" y="1814328"/>
                <a:ext cx="10515600" cy="484533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State space </a:t>
                </a:r>
                <a14:m>
                  <m:oMath xmlns:m="http://schemas.openxmlformats.org/officeDocument/2006/math">
                    <m:r>
                      <a:rPr lang="en-US" b="1" i="1" smtClean="0">
                        <a:latin typeface="Cambria Math" panose="02040503050406030204" pitchFamily="18" charset="0"/>
                      </a:rPr>
                      <m:t>𝑿</m:t>
                    </m:r>
                    <m:r>
                      <a:rPr lang="en-US" i="1" smtClean="0">
                        <a:latin typeface="Cambria Math" panose="02040503050406030204" pitchFamily="18" charset="0"/>
                      </a:rPr>
                      <m:t>=</m:t>
                    </m:r>
                    <m:r>
                      <a:rPr lang="en-US" i="1" smtClean="0">
                        <a:latin typeface="Cambria Math" panose="02040503050406030204" pitchFamily="18" charset="0"/>
                      </a:rPr>
                      <m:t>𝑆</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𝐴</m:t>
                        </m:r>
                      </m:e>
                      <m:sup>
                        <m:r>
                          <a:rPr lang="en-US" i="1" smtClean="0">
                            <a:latin typeface="Cambria Math" panose="02040503050406030204" pitchFamily="18" charset="0"/>
                            <a:ea typeface="Cambria Math" panose="02040503050406030204" pitchFamily="18" charset="0"/>
                          </a:rPr>
                          <m:t>𝑛</m:t>
                        </m:r>
                      </m:sup>
                    </m:sSup>
                  </m:oMath>
                </a14:m>
                <a:r>
                  <a:rPr lang="en-US" dirty="0"/>
                  <a:t> where n denotes the delay step  </a:t>
                </a:r>
              </a:p>
              <a:p>
                <a:pPr marL="514350" indent="-514350">
                  <a:buFont typeface="+mj-lt"/>
                  <a:buAutoNum type="arabicPeriod"/>
                </a:pPr>
                <a:r>
                  <a:rPr lang="en-US" dirty="0"/>
                  <a:t>Action space </a:t>
                </a:r>
                <a14:m>
                  <m:oMath xmlns:m="http://schemas.openxmlformats.org/officeDocument/2006/math">
                    <m:r>
                      <a:rPr lang="en-US" b="1" i="1" dirty="0" smtClean="0">
                        <a:latin typeface="Cambria Math" panose="02040503050406030204" pitchFamily="18" charset="0"/>
                      </a:rPr>
                      <m:t>𝑨</m:t>
                    </m:r>
                    <m:r>
                      <a:rPr lang="en-US" b="1" i="1" dirty="0" smtClean="0">
                        <a:latin typeface="Cambria Math" panose="02040503050406030204" pitchFamily="18" charset="0"/>
                      </a:rPr>
                      <m:t>=</m:t>
                    </m:r>
                    <m:r>
                      <a:rPr lang="en-US" i="1" dirty="0" smtClean="0">
                        <a:latin typeface="Cambria Math" panose="02040503050406030204" pitchFamily="18" charset="0"/>
                      </a:rPr>
                      <m:t>𝐴</m:t>
                    </m:r>
                  </m:oMath>
                </a14:m>
                <a:endParaRPr lang="en-US" b="1" dirty="0"/>
              </a:p>
              <a:p>
                <a:pPr marL="514350" indent="-514350">
                  <a:buFont typeface="+mj-lt"/>
                  <a:buAutoNum type="arabicPeriod"/>
                </a:pPr>
                <a:r>
                  <a:rPr lang="en-US" dirty="0"/>
                  <a:t>Initial state distribution</a:t>
                </a:r>
                <a:br>
                  <a:rPr lang="en-US" dirty="0"/>
                </a:br>
                <a:br>
                  <a:rPr lang="en-US" dirty="0"/>
                </a:br>
                <a14:m>
                  <m:oMath xmlns:m="http://schemas.openxmlformats.org/officeDocument/2006/math">
                    <m:r>
                      <a:rPr lang="en-US" b="1" i="1" smtClean="0">
                        <a:latin typeface="Cambria Math" panose="02040503050406030204" pitchFamily="18" charset="0"/>
                      </a:rPr>
                      <m:t> </m:t>
                    </m:r>
                    <m:r>
                      <a:rPr lang="en-US" b="1" i="1" dirty="0" smtClean="0">
                        <a:latin typeface="Cambria Math" panose="02040503050406030204" pitchFamily="18" charset="0"/>
                        <a:ea typeface="Cambria Math" panose="02040503050406030204" pitchFamily="18" charset="0"/>
                      </a:rPr>
                      <m:t>𝝆</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𝟎</m:t>
                            </m:r>
                          </m:sub>
                        </m:sSub>
                      </m:e>
                    </m:d>
                    <m:r>
                      <a:rPr lang="en-US"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𝝆</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smtClean="0">
                                <a:latin typeface="Cambria Math" panose="02040503050406030204" pitchFamily="18" charset="0"/>
                              </a:rPr>
                              <m:t>𝑠</m:t>
                            </m:r>
                          </m:e>
                          <m:sub>
                            <m:r>
                              <a:rPr lang="en-US" i="1">
                                <a:latin typeface="Cambria Math" panose="02040503050406030204" pitchFamily="18" charset="0"/>
                              </a:rPr>
                              <m:t>0</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rPr>
                              <m:t>𝑎</m:t>
                            </m:r>
                          </m:e>
                          <m:sub>
                            <m:r>
                              <a:rPr lang="en-US" i="1">
                                <a:latin typeface="Cambria Math" panose="02040503050406030204" pitchFamily="18" charset="0"/>
                              </a:rPr>
                              <m:t>0</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𝑛</m:t>
                            </m:r>
                            <m:r>
                              <a:rPr lang="en-US" i="1" smtClean="0">
                                <a:latin typeface="Cambria Math" panose="02040503050406030204" pitchFamily="18" charset="0"/>
                              </a:rPr>
                              <m:t>−1</m:t>
                            </m:r>
                          </m:sub>
                        </m:sSub>
                      </m:e>
                    </m:d>
                    <m:r>
                      <a:rPr lang="en-US" i="1"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0</m:t>
                        </m:r>
                      </m:sub>
                    </m:sSub>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i="1" smtClean="0">
                            <a:latin typeface="Cambria Math" panose="02040503050406030204" pitchFamily="18" charset="0"/>
                          </a:rPr>
                          <m:t>𝑖</m:t>
                        </m:r>
                        <m:r>
                          <a:rPr lang="en-US" i="1" smtClean="0">
                            <a:latin typeface="Cambria Math" panose="02040503050406030204" pitchFamily="18" charset="0"/>
                          </a:rPr>
                          <m:t>=0</m:t>
                        </m:r>
                      </m:sub>
                      <m:sup>
                        <m:r>
                          <a:rPr lang="en-US" i="1" smtClean="0">
                            <a:latin typeface="Cambria Math" panose="02040503050406030204" pitchFamily="18" charset="0"/>
                          </a:rPr>
                          <m:t>𝑛</m:t>
                        </m:r>
                        <m:r>
                          <a:rPr lang="en-US" i="1" smtClean="0">
                            <a:latin typeface="Cambria Math" panose="02040503050406030204" pitchFamily="18" charset="0"/>
                          </a:rPr>
                          <m:t>−1</m:t>
                        </m:r>
                      </m:sup>
                      <m:e>
                        <m:r>
                          <a:rPr lang="en-US" i="1" smtClean="0">
                            <a:latin typeface="Cambria Math" panose="02040503050406030204" pitchFamily="18" charset="0"/>
                            <a:ea typeface="Cambria Math" panose="02040503050406030204" pitchFamily="18" charset="0"/>
                          </a:rPr>
                          <m:t>𝛿</m:t>
                        </m:r>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𝑎</m:t>
                            </m:r>
                          </m:e>
                          <m:sub>
                            <m:r>
                              <a:rPr lang="en-US"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𝑐</m:t>
                            </m:r>
                          </m:e>
                          <m:sub>
                            <m:r>
                              <a:rPr lang="en-US"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e>
                    </m:nary>
                  </m:oMath>
                </a14:m>
                <a:r>
                  <a:rPr lang="en-US" dirty="0">
                    <a:ea typeface="Cambria Math" panose="02040503050406030204" pitchFamily="18" charset="0"/>
                  </a:rPr>
                  <a:t> </a:t>
                </a:r>
                <a:br>
                  <a:rPr lang="en-US" dirty="0">
                    <a:ea typeface="Cambria Math" panose="02040503050406030204" pitchFamily="18" charset="0"/>
                  </a:rPr>
                </a:br>
                <a:br>
                  <a:rPr lang="en-US" dirty="0">
                    <a:ea typeface="Cambria Math" panose="02040503050406030204" pitchFamily="18" charset="0"/>
                  </a:rPr>
                </a:br>
                <a:r>
                  <a:rPr lang="en-US" dirty="0">
                    <a:ea typeface="Cambria Math" panose="02040503050406030204" pitchFamily="18" charset="0"/>
                  </a:rPr>
                  <a:t>(where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𝑐</m:t>
                            </m:r>
                          </m:e>
                          <m:sub>
                            <m:r>
                              <a:rPr lang="en-US"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e>
                      <m:sub>
                        <m:r>
                          <a:rPr lang="en-US" i="1" smtClean="0">
                            <a:latin typeface="Cambria Math" panose="02040503050406030204" pitchFamily="18" charset="0"/>
                            <a:ea typeface="Cambria Math" panose="02040503050406030204" pitchFamily="18" charset="0"/>
                          </a:rPr>
                          <m:t>𝑖</m:t>
                        </m:r>
                        <m:r>
                          <a:rPr lang="en-US" i="1" smtClean="0">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𝑛</m:t>
                        </m:r>
                        <m:r>
                          <a:rPr lang="en-US" i="1" smtClean="0">
                            <a:latin typeface="Cambria Math" panose="02040503050406030204" pitchFamily="18" charset="0"/>
                            <a:ea typeface="Cambria Math" panose="02040503050406030204" pitchFamily="18" charset="0"/>
                          </a:rPr>
                          <m:t>−1</m:t>
                        </m:r>
                      </m:sub>
                    </m:sSub>
                  </m:oMath>
                </a14:m>
                <a:r>
                  <a:rPr lang="en-US" dirty="0">
                    <a:ea typeface="Cambria Math" panose="02040503050406030204" pitchFamily="18" charset="0"/>
                  </a:rPr>
                  <a:t> denotes the initial action sequence)</a:t>
                </a:r>
                <a:br>
                  <a:rPr lang="en-US" dirty="0">
                    <a:ea typeface="Cambria Math" panose="02040503050406030204" pitchFamily="18" charset="0"/>
                  </a:rPr>
                </a:br>
                <a:br>
                  <a:rPr lang="en-US" dirty="0">
                    <a:ea typeface="Cambria Math" panose="02040503050406030204" pitchFamily="18" charset="0"/>
                  </a:rPr>
                </a:br>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a:ea typeface="Cambria Math" panose="02040503050406030204" pitchFamily="18" charset="0"/>
                  </a:rPr>
                  <a:t> is  the Dirac delta function </a:t>
                </a:r>
                <a:br>
                  <a:rPr lang="en-US" dirty="0">
                    <a:ea typeface="Cambria Math" panose="02040503050406030204" pitchFamily="18" charset="0"/>
                  </a:rPr>
                </a:br>
                <a:endParaRPr lang="en-US" dirty="0">
                  <a:ea typeface="Cambria Math" panose="02040503050406030204" pitchFamily="18" charset="0"/>
                </a:endParaRPr>
              </a:p>
              <a:p>
                <a:pPr marL="514350" indent="-514350">
                  <a:buFont typeface="+mj-lt"/>
                  <a:buAutoNum type="arabicPeriod"/>
                </a:pPr>
                <a:r>
                  <a:rPr lang="en-US" dirty="0"/>
                  <a:t>Transition distribution </a:t>
                </a:r>
              </a:p>
              <a:p>
                <a:pPr marL="0" indent="0">
                  <a:buFont typeface="Arial" panose="020B0604020202020204" pitchFamily="34" charset="0"/>
                  <a:buNone/>
                </a:pPr>
                <a:br>
                  <a:rPr lang="en-US"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𝒕</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𝒕</m:t>
                              </m:r>
                            </m:sub>
                          </m:sSub>
                        </m:e>
                      </m:d>
                      <m:r>
                        <a:rPr lang="en-US" b="1" i="1" smtClean="0">
                          <a:latin typeface="Cambria Math" panose="02040503050406030204" pitchFamily="18" charset="0"/>
                        </a:rPr>
                        <m:t>=</m:t>
                      </m:r>
                      <m:r>
                        <a:rPr lang="en-US" b="1" i="1" smtClean="0">
                          <a:latin typeface="Cambria Math" panose="02040503050406030204" pitchFamily="18" charset="0"/>
                        </a:rPr>
                        <m:t>𝒑</m:t>
                      </m:r>
                      <m:d>
                        <m:dPr>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𝑡</m:t>
                              </m:r>
                              <m:r>
                                <a:rPr lang="en-US" i="1" smtClean="0">
                                  <a:latin typeface="Cambria Math" panose="02040503050406030204" pitchFamily="18" charset="0"/>
                                </a:rPr>
                                <m:t>+1</m:t>
                              </m:r>
                            </m:sub>
                          </m:sSub>
                          <m:r>
                            <a:rPr lang="en-US"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i="1" smtClean="0">
                                  <a:latin typeface="Cambria Math" panose="02040503050406030204" pitchFamily="18" charset="0"/>
                                </a:rPr>
                                <m:t>𝑎</m:t>
                              </m:r>
                            </m:e>
                            <m:sub>
                              <m:r>
                                <a:rPr lang="en-US" i="1" smtClean="0">
                                  <a:latin typeface="Cambria Math" panose="02040503050406030204" pitchFamily="18" charset="0"/>
                                </a:rPr>
                                <m:t>𝑡</m:t>
                              </m:r>
                              <m:r>
                                <a:rPr lang="en-US" i="1" smtClean="0">
                                  <a:latin typeface="Cambria Math" panose="02040503050406030204" pitchFamily="18" charset="0"/>
                                </a:rPr>
                                <m:t>+1</m:t>
                              </m:r>
                            </m:sub>
                            <m:sup>
                              <m:d>
                                <m:dPr>
                                  <m:ctrlPr>
                                    <a:rPr lang="en-US" i="1" smtClean="0">
                                      <a:latin typeface="Cambria Math" panose="02040503050406030204" pitchFamily="18" charset="0"/>
                                    </a:rPr>
                                  </m:ctrlPr>
                                </m:dPr>
                                <m:e>
                                  <m:r>
                                    <a:rPr lang="en-US" i="1" smtClean="0">
                                      <a:latin typeface="Cambria Math" panose="02040503050406030204" pitchFamily="18" charset="0"/>
                                    </a:rPr>
                                    <m:t>𝑡</m:t>
                                  </m:r>
                                  <m:r>
                                    <a:rPr lang="en-US" i="1" smtClean="0">
                                      <a:latin typeface="Cambria Math" panose="02040503050406030204" pitchFamily="18" charset="0"/>
                                    </a:rPr>
                                    <m:t>+1</m:t>
                                  </m:r>
                                </m:e>
                              </m:d>
                            </m:sup>
                          </m:sSubSup>
                          <m:r>
                            <a:rPr lang="en-US" i="1" smtClean="0">
                              <a:latin typeface="Cambria Math" panose="02040503050406030204" pitchFamily="18" charset="0"/>
                            </a:rPr>
                            <m:t>,…, </m:t>
                          </m:r>
                          <m:sSubSup>
                            <m:sSubSupPr>
                              <m:ctrlPr>
                                <a:rPr lang="en-US" i="1" smtClean="0">
                                  <a:latin typeface="Cambria Math" panose="02040503050406030204" pitchFamily="18" charset="0"/>
                                </a:rPr>
                              </m:ctrlPr>
                            </m:sSubSupPr>
                            <m:e>
                              <m:r>
                                <a:rPr lang="en-US" i="1" smtClean="0">
                                  <a:latin typeface="Cambria Math" panose="02040503050406030204" pitchFamily="18" charset="0"/>
                                </a:rPr>
                                <m:t>𝑎</m:t>
                              </m:r>
                            </m:e>
                            <m:sub>
                              <m:r>
                                <a:rPr lang="en-US" i="1" smtClean="0">
                                  <a:latin typeface="Cambria Math" panose="02040503050406030204" pitchFamily="18" charset="0"/>
                                </a:rPr>
                                <m:t>𝑡</m:t>
                              </m:r>
                              <m:r>
                                <a:rPr lang="en-US" i="1" smtClean="0">
                                  <a:latin typeface="Cambria Math" panose="02040503050406030204" pitchFamily="18" charset="0"/>
                                </a:rPr>
                                <m:t>+</m:t>
                              </m:r>
                              <m:r>
                                <a:rPr lang="en-US" i="1" smtClean="0">
                                  <a:latin typeface="Cambria Math" panose="02040503050406030204" pitchFamily="18" charset="0"/>
                                </a:rPr>
                                <m:t>𝑛</m:t>
                              </m:r>
                            </m:sub>
                            <m:sup>
                              <m:d>
                                <m:dPr>
                                  <m:ctrlPr>
                                    <a:rPr lang="en-US" i="1" smtClean="0">
                                      <a:latin typeface="Cambria Math" panose="02040503050406030204" pitchFamily="18" charset="0"/>
                                    </a:rPr>
                                  </m:ctrlPr>
                                </m:dPr>
                                <m:e>
                                  <m:r>
                                    <a:rPr lang="en-US" i="1" smtClean="0">
                                      <a:latin typeface="Cambria Math" panose="02040503050406030204" pitchFamily="18" charset="0"/>
                                    </a:rPr>
                                    <m:t>𝑡</m:t>
                                  </m:r>
                                  <m:r>
                                    <a:rPr lang="en-US" i="1" smtClean="0">
                                      <a:latin typeface="Cambria Math" panose="02040503050406030204" pitchFamily="18" charset="0"/>
                                    </a:rPr>
                                    <m:t>+1</m:t>
                                  </m:r>
                                </m:e>
                              </m:d>
                            </m:sup>
                          </m:sSubSup>
                        </m:e>
                      </m:d>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𝑡</m:t>
                          </m:r>
                        </m:sub>
                      </m:sSub>
                      <m:r>
                        <a:rPr lang="en-US" i="1" smtClean="0">
                          <a:latin typeface="Cambria Math" panose="02040503050406030204" pitchFamily="18" charset="0"/>
                        </a:rPr>
                        <m:t>, </m:t>
                      </m:r>
                      <m:sSubSup>
                        <m:sSubSupPr>
                          <m:ctrlPr>
                            <a:rPr lang="en-US" i="1" smtClean="0">
                              <a:latin typeface="Cambria Math" panose="02040503050406030204" pitchFamily="18" charset="0"/>
                            </a:rPr>
                          </m:ctrlPr>
                        </m:sSubSupPr>
                        <m:e>
                          <m:r>
                            <a:rPr lang="en-US" i="1" smtClean="0">
                              <a:latin typeface="Cambria Math" panose="02040503050406030204" pitchFamily="18" charset="0"/>
                            </a:rPr>
                            <m:t>𝑎</m:t>
                          </m:r>
                        </m:e>
                        <m:sub>
                          <m:r>
                            <a:rPr lang="en-US" i="1" smtClean="0">
                              <a:latin typeface="Cambria Math" panose="02040503050406030204" pitchFamily="18" charset="0"/>
                            </a:rPr>
                            <m:t>𝑡</m:t>
                          </m:r>
                        </m:sub>
                        <m:sup>
                          <m:d>
                            <m:dPr>
                              <m:ctrlPr>
                                <a:rPr lang="en-US" i="1" smtClean="0">
                                  <a:latin typeface="Cambria Math" panose="02040503050406030204" pitchFamily="18" charset="0"/>
                                </a:rPr>
                              </m:ctrlPr>
                            </m:dPr>
                            <m:e>
                              <m:r>
                                <a:rPr lang="en-US" i="1" smtClean="0">
                                  <a:latin typeface="Cambria Math" panose="02040503050406030204" pitchFamily="18" charset="0"/>
                                </a:rPr>
                                <m:t>𝑡</m:t>
                              </m:r>
                            </m:e>
                          </m:d>
                        </m:sup>
                      </m:sSubSup>
                      <m:r>
                        <a:rPr lang="en-US" i="1" smtClean="0">
                          <a:latin typeface="Cambria Math" panose="02040503050406030204" pitchFamily="18" charset="0"/>
                        </a:rPr>
                        <m:t>, …, </m:t>
                      </m:r>
                      <m:sSubSup>
                        <m:sSubSupPr>
                          <m:ctrlPr>
                            <a:rPr lang="en-US" i="1" smtClean="0">
                              <a:latin typeface="Cambria Math" panose="02040503050406030204" pitchFamily="18" charset="0"/>
                            </a:rPr>
                          </m:ctrlPr>
                        </m:sSubSupPr>
                        <m:e>
                          <m:r>
                            <a:rPr lang="en-US" i="1" smtClean="0">
                              <a:latin typeface="Cambria Math" panose="02040503050406030204" pitchFamily="18" charset="0"/>
                            </a:rPr>
                            <m:t>𝑎</m:t>
                          </m:r>
                        </m:e>
                        <m:sub>
                          <m:r>
                            <a:rPr lang="en-US" i="1" smtClean="0">
                              <a:latin typeface="Cambria Math" panose="02040503050406030204" pitchFamily="18" charset="0"/>
                            </a:rPr>
                            <m:t>𝑡</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−1</m:t>
                          </m:r>
                        </m:sub>
                        <m:sup>
                          <m:r>
                            <a:rPr lang="en-US" i="1" smtClean="0">
                              <a:latin typeface="Cambria Math" panose="02040503050406030204" pitchFamily="18" charset="0"/>
                            </a:rPr>
                            <m:t>𝑡</m:t>
                          </m:r>
                        </m:sup>
                      </m:sSubSup>
                      <m:r>
                        <a:rPr lang="en-US"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𝒕</m:t>
                          </m:r>
                        </m:sub>
                      </m:sSub>
                      <m:r>
                        <a:rPr lang="en-US" i="1" smtClean="0">
                          <a:latin typeface="Cambria Math" panose="02040503050406030204" pitchFamily="18" charset="0"/>
                        </a:rPr>
                        <m:t>)</m:t>
                      </m:r>
                    </m:oMath>
                  </m:oMathPara>
                </a14:m>
                <a:endParaRPr lang="en-US" dirty="0">
                  <a:latin typeface="Cambria Math" panose="02040503050406030204" pitchFamily="18" charset="0"/>
                </a:endParaRPr>
              </a:p>
              <a:p>
                <a:pPr marL="0" indent="0">
                  <a:buFont typeface="Arial" panose="020B0604020202020204" pitchFamily="34" charset="0"/>
                  <a:buNone/>
                </a:pPr>
                <a:br>
                  <a:rPr lang="en-US" dirty="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𝑝</m:t>
                      </m:r>
                      <m:d>
                        <m:dPr>
                          <m:endChr m:val="|"/>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𝑠</m:t>
                              </m:r>
                            </m:e>
                            <m:sub>
                              <m:r>
                                <a:rPr lang="en-US" i="1" smtClean="0">
                                  <a:latin typeface="Cambria Math" panose="02040503050406030204" pitchFamily="18" charset="0"/>
                                  <a:ea typeface="Cambria Math" panose="02040503050406030204" pitchFamily="18" charset="0"/>
                                </a:rPr>
                                <m:t>𝑡</m:t>
                              </m:r>
                              <m:r>
                                <a:rPr lang="en-US" i="1" smtClean="0">
                                  <a:latin typeface="Cambria Math" panose="02040503050406030204" pitchFamily="18" charset="0"/>
                                  <a:ea typeface="Cambria Math" panose="02040503050406030204" pitchFamily="18" charset="0"/>
                                </a:rPr>
                                <m:t>+1</m:t>
                              </m:r>
                            </m:sub>
                          </m:sSub>
                        </m:e>
                      </m:d>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𝑠</m:t>
                          </m:r>
                        </m:e>
                        <m:sub>
                          <m:r>
                            <a:rPr lang="en-US" i="1" smtClean="0">
                              <a:latin typeface="Cambria Math" panose="02040503050406030204" pitchFamily="18" charset="0"/>
                              <a:ea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 </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𝑎</m:t>
                          </m:r>
                        </m:e>
                        <m:sub>
                          <m:r>
                            <a:rPr lang="en-US" i="1" smtClean="0">
                              <a:latin typeface="Cambria Math" panose="02040503050406030204" pitchFamily="18" charset="0"/>
                              <a:ea typeface="Cambria Math" panose="02040503050406030204" pitchFamily="18" charset="0"/>
                            </a:rPr>
                            <m:t>𝑡</m:t>
                          </m:r>
                        </m:sub>
                        <m:sup>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𝑡</m:t>
                              </m:r>
                            </m:e>
                          </m:d>
                        </m:sup>
                      </m:sSubSup>
                      <m:r>
                        <a:rPr lang="en-US" i="1" smtClean="0">
                          <a:latin typeface="Cambria Math" panose="02040503050406030204" pitchFamily="18" charset="0"/>
                          <a:ea typeface="Cambria Math" panose="02040503050406030204" pitchFamily="18" charset="0"/>
                        </a:rPr>
                        <m:t>)</m:t>
                      </m:r>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i="1" smtClean="0">
                              <a:latin typeface="Cambria Math" panose="02040503050406030204" pitchFamily="18" charset="0"/>
                              <a:ea typeface="Cambria Math" panose="02040503050406030204" pitchFamily="18" charset="0"/>
                            </a:rPr>
                            <m:t>𝑖</m:t>
                          </m:r>
                          <m:r>
                            <a:rPr lang="en-US" i="1" smtClean="0">
                              <a:latin typeface="Cambria Math" panose="02040503050406030204" pitchFamily="18" charset="0"/>
                              <a:ea typeface="Cambria Math" panose="02040503050406030204" pitchFamily="18" charset="0"/>
                            </a:rPr>
                            <m:t>=1</m:t>
                          </m:r>
                        </m:sub>
                        <m:sup>
                          <m:r>
                            <a:rPr lang="en-US" i="1" smtClean="0">
                              <a:latin typeface="Cambria Math" panose="02040503050406030204" pitchFamily="18" charset="0"/>
                              <a:ea typeface="Cambria Math" panose="02040503050406030204" pitchFamily="18" charset="0"/>
                            </a:rPr>
                            <m:t>𝑛</m:t>
                          </m:r>
                          <m:r>
                            <a:rPr lang="en-US" i="1" smtClean="0">
                              <a:latin typeface="Cambria Math" panose="02040503050406030204" pitchFamily="18" charset="0"/>
                              <a:ea typeface="Cambria Math" panose="02040503050406030204" pitchFamily="18" charset="0"/>
                            </a:rPr>
                            <m:t>−1</m:t>
                          </m:r>
                        </m:sup>
                        <m:e>
                          <m:r>
                            <a:rPr lang="en-US" i="1" smtClean="0">
                              <a:latin typeface="Cambria Math" panose="02040503050406030204" pitchFamily="18" charset="0"/>
                              <a:ea typeface="Cambria Math" panose="02040503050406030204" pitchFamily="18" charset="0"/>
                            </a:rPr>
                            <m:t>𝛿</m:t>
                          </m:r>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𝑎</m:t>
                              </m:r>
                            </m:e>
                            <m:sub>
                              <m:r>
                                <a:rPr lang="en-US" i="1" smtClean="0">
                                  <a:latin typeface="Cambria Math" panose="02040503050406030204" pitchFamily="18" charset="0"/>
                                  <a:ea typeface="Cambria Math" panose="02040503050406030204" pitchFamily="18" charset="0"/>
                                </a:rPr>
                                <m:t>𝑡</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𝑖</m:t>
                              </m:r>
                            </m:sub>
                            <m:sup>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𝑡</m:t>
                                  </m:r>
                                  <m:r>
                                    <a:rPr lang="en-US" i="1" smtClean="0">
                                      <a:latin typeface="Cambria Math" panose="02040503050406030204" pitchFamily="18" charset="0"/>
                                      <a:ea typeface="Cambria Math" panose="02040503050406030204" pitchFamily="18" charset="0"/>
                                    </a:rPr>
                                    <m:t>+1</m:t>
                                  </m:r>
                                </m:e>
                              </m:d>
                            </m:sup>
                          </m:sSubSup>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𝑎</m:t>
                              </m:r>
                            </m:e>
                            <m:sub>
                              <m:r>
                                <a:rPr lang="en-US" i="1" smtClean="0">
                                  <a:latin typeface="Cambria Math" panose="02040503050406030204" pitchFamily="18" charset="0"/>
                                  <a:ea typeface="Cambria Math" panose="02040503050406030204" pitchFamily="18" charset="0"/>
                                </a:rPr>
                                <m:t>𝑡</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𝑖</m:t>
                              </m:r>
                            </m:sub>
                            <m:sup>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𝑡</m:t>
                                  </m:r>
                                </m:e>
                              </m:d>
                            </m:sup>
                          </m:sSubSup>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𝛿</m:t>
                          </m:r>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𝑎</m:t>
                              </m:r>
                            </m:e>
                            <m:sub>
                              <m:r>
                                <a:rPr lang="en-US" i="1" smtClean="0">
                                  <a:latin typeface="Cambria Math" panose="02040503050406030204" pitchFamily="18" charset="0"/>
                                  <a:ea typeface="Cambria Math" panose="02040503050406030204" pitchFamily="18" charset="0"/>
                                </a:rPr>
                                <m:t>𝑡</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𝑛</m:t>
                              </m:r>
                            </m:sub>
                            <m:sup>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𝑡</m:t>
                                  </m:r>
                                  <m:r>
                                    <a:rPr lang="en-US" i="1" smtClean="0">
                                      <a:latin typeface="Cambria Math" panose="02040503050406030204" pitchFamily="18" charset="0"/>
                                      <a:ea typeface="Cambria Math" panose="02040503050406030204" pitchFamily="18" charset="0"/>
                                    </a:rPr>
                                    <m:t>+1</m:t>
                                  </m:r>
                                </m:e>
                              </m:d>
                            </m:sup>
                          </m:sSubSup>
                          <m:r>
                            <a:rPr lang="en-US"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𝒂</m:t>
                              </m:r>
                            </m:e>
                            <m:sub>
                              <m:r>
                                <a:rPr lang="en-US" b="1" i="1" smtClean="0">
                                  <a:latin typeface="Cambria Math" panose="02040503050406030204" pitchFamily="18" charset="0"/>
                                  <a:ea typeface="Cambria Math" panose="02040503050406030204" pitchFamily="18" charset="0"/>
                                </a:rPr>
                                <m:t>𝒕</m:t>
                              </m:r>
                            </m:sub>
                          </m:sSub>
                          <m:r>
                            <a:rPr lang="en-US" i="1" smtClean="0">
                              <a:latin typeface="Cambria Math" panose="02040503050406030204" pitchFamily="18" charset="0"/>
                              <a:ea typeface="Cambria Math" panose="02040503050406030204" pitchFamily="18" charset="0"/>
                            </a:rPr>
                            <m:t>)</m:t>
                          </m:r>
                        </m:e>
                      </m:nary>
                      <m:r>
                        <a:rPr lang="en-US" i="1" smtClean="0">
                          <a:latin typeface="Cambria Math" panose="02040503050406030204" pitchFamily="18" charset="0"/>
                          <a:ea typeface="Cambria Math" panose="02040503050406030204" pitchFamily="18" charset="0"/>
                        </a:rPr>
                        <m:t> </m:t>
                      </m:r>
                    </m:oMath>
                  </m:oMathPara>
                </a14:m>
                <a:endParaRPr lang="en-US" dirty="0">
                  <a:ea typeface="Cambria Math" panose="02040503050406030204" pitchFamily="18" charset="0"/>
                </a:endParaRPr>
              </a:p>
              <a:p>
                <a:pPr marL="514350" indent="-514350">
                  <a:buFont typeface="+mj-lt"/>
                  <a:buAutoNum type="arabicPeriod"/>
                </a:pPr>
                <a:r>
                  <a:rPr lang="en-US" dirty="0"/>
                  <a:t>Reward function </a:t>
                </a:r>
                <a14:m>
                  <m:oMath xmlns:m="http://schemas.openxmlformats.org/officeDocument/2006/math">
                    <m:r>
                      <a:rPr lang="en-US" b="1" i="1" smtClean="0">
                        <a:latin typeface="Cambria Math" panose="02040503050406030204" pitchFamily="18" charset="0"/>
                      </a:rPr>
                      <m:t>𝒓</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𝒕</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𝒕</m:t>
                            </m:r>
                          </m:sub>
                        </m:sSub>
                      </m:e>
                    </m:d>
                    <m:r>
                      <a:rPr lang="en-US" b="1" i="1" smtClean="0">
                        <a:latin typeface="Cambria Math" panose="02040503050406030204" pitchFamily="18" charset="0"/>
                      </a:rPr>
                      <m:t>=</m:t>
                    </m:r>
                    <m:r>
                      <a:rPr lang="en-US" b="1" i="1" smtClean="0">
                        <a:latin typeface="Cambria Math" panose="02040503050406030204" pitchFamily="18" charset="0"/>
                      </a:rPr>
                      <m:t>𝒓</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𝑡</m:t>
                            </m:r>
                          </m:sub>
                        </m:sSub>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𝑡</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𝑡</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−1</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𝒂</m:t>
                            </m:r>
                          </m:e>
                          <m:sub>
                            <m:r>
                              <a:rPr lang="en-US" b="1" i="1" smtClean="0">
                                <a:latin typeface="Cambria Math" panose="02040503050406030204" pitchFamily="18" charset="0"/>
                              </a:rPr>
                              <m:t>𝒕</m:t>
                            </m:r>
                          </m:sub>
                        </m:sSub>
                      </m:e>
                    </m:d>
                    <m:r>
                      <a:rPr lang="en-US" b="1" i="1" smtClean="0">
                        <a:latin typeface="Cambria Math" panose="02040503050406030204" pitchFamily="18" charset="0"/>
                      </a:rPr>
                      <m:t>=</m:t>
                    </m:r>
                    <m:r>
                      <a:rPr lang="en-US" i="1" smtClean="0">
                        <a:latin typeface="Cambria Math" panose="02040503050406030204" pitchFamily="18" charset="0"/>
                      </a:rPr>
                      <m:t>𝑟</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𝑡</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𝑎</m:t>
                        </m:r>
                      </m:e>
                      <m:sub>
                        <m:r>
                          <a:rPr lang="en-US" i="1" smtClean="0">
                            <a:latin typeface="Cambria Math" panose="02040503050406030204" pitchFamily="18" charset="0"/>
                          </a:rPr>
                          <m:t>𝑡</m:t>
                        </m:r>
                      </m:sub>
                    </m:sSub>
                    <m:r>
                      <a:rPr lang="en-US" i="1" smtClean="0">
                        <a:latin typeface="Cambria Math" panose="02040503050406030204" pitchFamily="18" charset="0"/>
                      </a:rPr>
                      <m:t>)</m:t>
                    </m:r>
                  </m:oMath>
                </a14:m>
                <a:endParaRPr lang="en-US" b="1" dirty="0"/>
              </a:p>
              <a:p>
                <a:pPr marL="514350" indent="-514350">
                  <a:buFont typeface="+mj-lt"/>
                  <a:buAutoNum type="arabicPeriod"/>
                </a:pPr>
                <a:endParaRPr lang="en-US" dirty="0"/>
              </a:p>
              <a:p>
                <a:pPr marL="0" indent="0">
                  <a:buFont typeface="Arial" panose="020B0604020202020204" pitchFamily="34" charset="0"/>
                  <a:buNone/>
                </a:pPr>
                <a:r>
                  <a:rPr lang="en-US" dirty="0"/>
                  <a:t>Find optimal policy </a:t>
                </a:r>
                <a14:m>
                  <m:oMath xmlns:m="http://schemas.openxmlformats.org/officeDocument/2006/math">
                    <m:sSup>
                      <m:sSupPr>
                        <m:ctrlPr>
                          <a:rPr lang="en-US" b="1" i="1" smtClean="0">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𝝅</m:t>
                        </m:r>
                      </m:e>
                      <m:sup>
                        <m:r>
                          <a:rPr lang="en-US" b="1" i="1" smtClean="0">
                            <a:latin typeface="Cambria Math" panose="02040503050406030204" pitchFamily="18" charset="0"/>
                            <a:ea typeface="Cambria Math" panose="02040503050406030204" pitchFamily="18" charset="0"/>
                          </a:rPr>
                          <m:t>∗</m:t>
                        </m:r>
                      </m:sup>
                    </m:sSup>
                  </m:oMath>
                </a14:m>
                <a:r>
                  <a:rPr lang="en-US" dirty="0"/>
                  <a:t> that maximizes </a:t>
                </a:r>
                <a14:m>
                  <m:oMath xmlns:m="http://schemas.openxmlformats.org/officeDocument/2006/math">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𝑇</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𝛾</m:t>
                            </m:r>
                          </m:e>
                          <m:sup>
                            <m:r>
                              <a:rPr lang="en-US" i="1">
                                <a:latin typeface="Cambria Math" panose="02040503050406030204" pitchFamily="18" charset="0"/>
                                <a:ea typeface="Cambria Math" panose="02040503050406030204" pitchFamily="18" charset="0"/>
                              </a:rPr>
                              <m:t>𝑡</m:t>
                            </m:r>
                          </m:sup>
                        </m:sSup>
                        <m:r>
                          <a:rPr lang="en-US" b="1" i="1">
                            <a:latin typeface="Cambria Math" panose="02040503050406030204" pitchFamily="18" charset="0"/>
                            <a:ea typeface="Cambria Math" panose="02040503050406030204" pitchFamily="18" charset="0"/>
                          </a:rPr>
                          <m:t>𝒓</m:t>
                        </m:r>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𝒙</m:t>
                            </m:r>
                          </m:e>
                          <m:sub>
                            <m:r>
                              <a:rPr lang="en-US" b="1" i="1">
                                <a:latin typeface="Cambria Math" panose="02040503050406030204" pitchFamily="18" charset="0"/>
                                <a:ea typeface="Cambria Math" panose="02040503050406030204" pitchFamily="18" charset="0"/>
                              </a:rPr>
                              <m:t>𝒕</m:t>
                            </m:r>
                          </m:sub>
                        </m:sSub>
                        <m:r>
                          <a:rPr lang="en-US" b="1" i="1">
                            <a:latin typeface="Cambria Math" panose="02040503050406030204" pitchFamily="18" charset="0"/>
                            <a:ea typeface="Cambria Math" panose="02040503050406030204" pitchFamily="18" charset="0"/>
                          </a:rPr>
                          <m:t>, </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𝒂</m:t>
                            </m:r>
                          </m:e>
                          <m:sub>
                            <m:r>
                              <a:rPr lang="en-US" b="1" i="1">
                                <a:latin typeface="Cambria Math" panose="02040503050406030204" pitchFamily="18" charset="0"/>
                                <a:ea typeface="Cambria Math" panose="02040503050406030204" pitchFamily="18" charset="0"/>
                              </a:rPr>
                              <m:t>𝒕</m:t>
                            </m:r>
                          </m:sub>
                        </m:sSub>
                        <m:r>
                          <a:rPr lang="en-US" b="1" i="1">
                            <a:latin typeface="Cambria Math" panose="02040503050406030204" pitchFamily="18" charset="0"/>
                            <a:ea typeface="Cambria Math" panose="02040503050406030204" pitchFamily="18" charset="0"/>
                          </a:rPr>
                          <m:t>)</m:t>
                        </m:r>
                      </m:e>
                    </m:nary>
                  </m:oMath>
                </a14:m>
                <a:endParaRPr lang="en-US" dirty="0"/>
              </a:p>
            </p:txBody>
          </p:sp>
        </mc:Choice>
        <mc:Fallback>
          <p:sp>
            <p:nvSpPr>
              <p:cNvPr id="14" name="Content Placeholder 2">
                <a:extLst>
                  <a:ext uri="{FF2B5EF4-FFF2-40B4-BE49-F238E27FC236}">
                    <a16:creationId xmlns:a16="http://schemas.microsoft.com/office/drawing/2014/main" id="{9B6B4A6A-FD44-4CB2-8E07-5CE99C359412}"/>
                  </a:ext>
                </a:extLst>
              </p:cNvPr>
              <p:cNvSpPr txBox="1">
                <a:spLocks noRot="1" noChangeAspect="1" noMove="1" noResize="1" noEditPoints="1" noAdjustHandles="1" noChangeArrowheads="1" noChangeShapeType="1" noTextEdit="1"/>
              </p:cNvSpPr>
              <p:nvPr/>
            </p:nvSpPr>
            <p:spPr>
              <a:xfrm>
                <a:off x="838200" y="1814328"/>
                <a:ext cx="10515600" cy="4845339"/>
              </a:xfrm>
              <a:prstGeom prst="rect">
                <a:avLst/>
              </a:prstGeom>
              <a:blipFill>
                <a:blip r:embed="rId2"/>
                <a:stretch>
                  <a:fillRect l="-232" t="-1511" b="-214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C755ACA-7632-47A9-873E-EB3199FD330F}"/>
              </a:ext>
            </a:extLst>
          </p:cNvPr>
          <p:cNvSpPr txBox="1"/>
          <p:nvPr/>
        </p:nvSpPr>
        <p:spPr>
          <a:xfrm>
            <a:off x="7845137" y="5323048"/>
            <a:ext cx="4842164" cy="307777"/>
          </a:xfrm>
          <a:prstGeom prst="rect">
            <a:avLst/>
          </a:prstGeom>
          <a:noFill/>
        </p:spPr>
        <p:txBody>
          <a:bodyPr wrap="square" rtlCol="0">
            <a:spAutoFit/>
          </a:bodyPr>
          <a:lstStyle/>
          <a:p>
            <a:r>
              <a:rPr lang="en-US" sz="1400" dirty="0">
                <a:solidFill>
                  <a:srgbClr val="FF3D3D"/>
                </a:solidFill>
              </a:rPr>
              <a:t>Reward function remains unchanged. </a:t>
            </a:r>
          </a:p>
        </p:txBody>
      </p:sp>
    </p:spTree>
    <p:extLst>
      <p:ext uri="{BB962C8B-B14F-4D97-AF65-F5344CB8AC3E}">
        <p14:creationId xmlns:p14="http://schemas.microsoft.com/office/powerpoint/2010/main" val="123526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F9AC-4216-47EC-BC5D-A2E7385038E7}"/>
              </a:ext>
            </a:extLst>
          </p:cNvPr>
          <p:cNvSpPr>
            <a:spLocks noGrp="1"/>
          </p:cNvSpPr>
          <p:nvPr>
            <p:ph type="title"/>
          </p:nvPr>
        </p:nvSpPr>
        <p:spPr/>
        <p:txBody>
          <a:bodyPr/>
          <a:lstStyle/>
          <a:p>
            <a:r>
              <a:rPr lang="en-US" dirty="0"/>
              <a:t>Action delay vs observation delay</a:t>
            </a:r>
          </a:p>
        </p:txBody>
      </p:sp>
      <p:sp>
        <p:nvSpPr>
          <p:cNvPr id="3" name="Content Placeholder 2">
            <a:extLst>
              <a:ext uri="{FF2B5EF4-FFF2-40B4-BE49-F238E27FC236}">
                <a16:creationId xmlns:a16="http://schemas.microsoft.com/office/drawing/2014/main" id="{90953A3A-1A7C-4244-8D3B-D264F3B02EB1}"/>
              </a:ext>
            </a:extLst>
          </p:cNvPr>
          <p:cNvSpPr>
            <a:spLocks noGrp="1"/>
          </p:cNvSpPr>
          <p:nvPr>
            <p:ph idx="1"/>
          </p:nvPr>
        </p:nvSpPr>
        <p:spPr/>
        <p:txBody>
          <a:bodyPr/>
          <a:lstStyle/>
          <a:p>
            <a:r>
              <a:rPr lang="en-US" dirty="0"/>
              <a:t>From the point of view of the agent, they form the same mathematical problem. </a:t>
            </a:r>
          </a:p>
        </p:txBody>
      </p:sp>
      <p:sp>
        <p:nvSpPr>
          <p:cNvPr id="5" name="TextBox 4">
            <a:extLst>
              <a:ext uri="{FF2B5EF4-FFF2-40B4-BE49-F238E27FC236}">
                <a16:creationId xmlns:a16="http://schemas.microsoft.com/office/drawing/2014/main" id="{3628F7F7-0ABC-4202-BAD2-7FA10B524957}"/>
              </a:ext>
            </a:extLst>
          </p:cNvPr>
          <p:cNvSpPr txBox="1"/>
          <p:nvPr/>
        </p:nvSpPr>
        <p:spPr>
          <a:xfrm>
            <a:off x="2439172" y="5891895"/>
            <a:ext cx="7313656" cy="738664"/>
          </a:xfrm>
          <a:prstGeom prst="rect">
            <a:avLst/>
          </a:prstGeom>
          <a:noFill/>
        </p:spPr>
        <p:txBody>
          <a:bodyPr wrap="square">
            <a:spAutoFit/>
          </a:bodyPr>
          <a:lstStyle/>
          <a:p>
            <a:r>
              <a:rPr lang="en-US" sz="1400" b="0" i="0" dirty="0" err="1">
                <a:solidFill>
                  <a:srgbClr val="222222"/>
                </a:solidFill>
                <a:effectLst/>
              </a:rPr>
              <a:t>Katsikopoulos</a:t>
            </a:r>
            <a:r>
              <a:rPr lang="en-US" sz="1400" b="0" i="0" dirty="0">
                <a:solidFill>
                  <a:srgbClr val="222222"/>
                </a:solidFill>
                <a:effectLst/>
              </a:rPr>
              <a:t>, Konstantinos V., and Sascha E. Engelbrecht. "Markov decision processes with delays and asynchronous cost collection." </a:t>
            </a:r>
            <a:r>
              <a:rPr lang="en-US" sz="1400" b="0" i="1" dirty="0">
                <a:solidFill>
                  <a:srgbClr val="222222"/>
                </a:solidFill>
                <a:effectLst/>
              </a:rPr>
              <a:t>IEEE transactions on automatic control</a:t>
            </a:r>
            <a:r>
              <a:rPr lang="en-US" sz="1400" b="0" i="0" dirty="0">
                <a:solidFill>
                  <a:srgbClr val="222222"/>
                </a:solidFill>
                <a:effectLst/>
              </a:rPr>
              <a:t> 48.4 (2003): 568-574.</a:t>
            </a:r>
            <a:endParaRPr lang="en-US" sz="1400" dirty="0"/>
          </a:p>
        </p:txBody>
      </p:sp>
    </p:spTree>
    <p:extLst>
      <p:ext uri="{BB962C8B-B14F-4D97-AF65-F5344CB8AC3E}">
        <p14:creationId xmlns:p14="http://schemas.microsoft.com/office/powerpoint/2010/main" val="378625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450D-DE83-4D2C-8074-9D9ABFA4991F}"/>
              </a:ext>
            </a:extLst>
          </p:cNvPr>
          <p:cNvSpPr>
            <a:spLocks noGrp="1"/>
          </p:cNvSpPr>
          <p:nvPr>
            <p:ph type="title"/>
          </p:nvPr>
        </p:nvSpPr>
        <p:spPr/>
        <p:txBody>
          <a:bodyPr/>
          <a:lstStyle/>
          <a:p>
            <a:r>
              <a:rPr lang="en-US" dirty="0"/>
              <a:t>Action Delay	</a:t>
            </a:r>
          </a:p>
        </p:txBody>
      </p:sp>
      <p:sp>
        <p:nvSpPr>
          <p:cNvPr id="3" name="Content Placeholder 2">
            <a:extLst>
              <a:ext uri="{FF2B5EF4-FFF2-40B4-BE49-F238E27FC236}">
                <a16:creationId xmlns:a16="http://schemas.microsoft.com/office/drawing/2014/main" id="{1C55EAA4-6BE0-4F51-9888-312D70257238}"/>
              </a:ext>
            </a:extLst>
          </p:cNvPr>
          <p:cNvSpPr>
            <a:spLocks noGrp="1"/>
          </p:cNvSpPr>
          <p:nvPr>
            <p:ph idx="1"/>
          </p:nvPr>
        </p:nvSpPr>
        <p:spPr/>
        <p:txBody>
          <a:bodyPr>
            <a:normAutofit fontScale="62500" lnSpcReduction="20000"/>
          </a:bodyPr>
          <a:lstStyle/>
          <a:p>
            <a:pPr marL="0" indent="0">
              <a:lnSpc>
                <a:spcPct val="120000"/>
              </a:lnSpc>
              <a:buNone/>
            </a:pPr>
            <a:r>
              <a:rPr lang="en-US" dirty="0"/>
              <a:t>There are two components:</a:t>
            </a:r>
          </a:p>
          <a:p>
            <a:pPr marL="514350" indent="-514350">
              <a:lnSpc>
                <a:spcPct val="120000"/>
              </a:lnSpc>
              <a:buFont typeface="+mj-lt"/>
              <a:buAutoNum type="arabicPeriod"/>
            </a:pPr>
            <a:r>
              <a:rPr lang="en-US" b="1" dirty="0"/>
              <a:t>Action selection:</a:t>
            </a:r>
            <a:r>
              <a:rPr lang="en-US" dirty="0"/>
              <a:t> The complexity of algorithm matters. (can be adaptive using QuickNets)</a:t>
            </a:r>
            <a:endParaRPr lang="en-US" b="1" dirty="0"/>
          </a:p>
          <a:p>
            <a:pPr marL="514350" indent="-514350">
              <a:lnSpc>
                <a:spcPct val="120000"/>
              </a:lnSpc>
              <a:buFont typeface="+mj-lt"/>
              <a:buAutoNum type="arabicPeriod"/>
            </a:pPr>
            <a:r>
              <a:rPr lang="en-US" b="1" dirty="0"/>
              <a:t>Action actuation: </a:t>
            </a:r>
            <a:r>
              <a:rPr lang="en-US" dirty="0"/>
              <a:t> The hardware matters. (Different actuators might have different response times and can be incorporated into the connections at various levels of the network.) </a:t>
            </a:r>
            <a:endParaRPr lang="en-US" b="1" dirty="0"/>
          </a:p>
          <a:p>
            <a:pPr>
              <a:lnSpc>
                <a:spcPct val="120000"/>
              </a:lnSpc>
            </a:pPr>
            <a:endParaRPr lang="en-US" dirty="0"/>
          </a:p>
          <a:p>
            <a:pPr marL="0" indent="0">
              <a:lnSpc>
                <a:spcPct val="120000"/>
              </a:lnSpc>
              <a:buNone/>
            </a:pPr>
            <a:r>
              <a:rPr lang="en-US" dirty="0"/>
              <a:t>Since the action needs to be available at the next step, the action selection delay can be at most 1. To adapt to this, the time step is chosen larger than the action selection. </a:t>
            </a:r>
          </a:p>
          <a:p>
            <a:pPr marL="0" indent="0">
              <a:lnSpc>
                <a:spcPct val="120000"/>
              </a:lnSpc>
              <a:buNone/>
            </a:pPr>
            <a:r>
              <a:rPr lang="en-US" sz="2300" dirty="0">
                <a:solidFill>
                  <a:srgbClr val="4472C4"/>
                </a:solidFill>
              </a:rPr>
              <a:t>Thus it would make sense that rather than each exit working on a different delay which would work in case of different actuators, we require each exit working on a different time step. So each input is propagated all the way trough, an the time step of each exit is determined by their processing speed.  Thus, early exits will allow a trade-off between granular actions vs more processing.</a:t>
            </a:r>
          </a:p>
        </p:txBody>
      </p:sp>
    </p:spTree>
    <p:extLst>
      <p:ext uri="{BB962C8B-B14F-4D97-AF65-F5344CB8AC3E}">
        <p14:creationId xmlns:p14="http://schemas.microsoft.com/office/powerpoint/2010/main" val="216022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450D-DE83-4D2C-8074-9D9ABFA4991F}"/>
              </a:ext>
            </a:extLst>
          </p:cNvPr>
          <p:cNvSpPr>
            <a:spLocks noGrp="1"/>
          </p:cNvSpPr>
          <p:nvPr>
            <p:ph type="title"/>
          </p:nvPr>
        </p:nvSpPr>
        <p:spPr/>
        <p:txBody>
          <a:bodyPr/>
          <a:lstStyle/>
          <a:p>
            <a:r>
              <a:rPr lang="en-US" dirty="0"/>
              <a:t>Algorithm</a:t>
            </a:r>
          </a:p>
        </p:txBody>
      </p:sp>
      <p:pic>
        <p:nvPicPr>
          <p:cNvPr id="7" name="Picture 6">
            <a:extLst>
              <a:ext uri="{FF2B5EF4-FFF2-40B4-BE49-F238E27FC236}">
                <a16:creationId xmlns:a16="http://schemas.microsoft.com/office/drawing/2014/main" id="{D5B96AF5-ECAE-4C61-A361-B8DE07CDC0BD}"/>
              </a:ext>
            </a:extLst>
          </p:cNvPr>
          <p:cNvPicPr>
            <a:picLocks noChangeAspect="1"/>
          </p:cNvPicPr>
          <p:nvPr/>
        </p:nvPicPr>
        <p:blipFill>
          <a:blip r:embed="rId2"/>
          <a:stretch>
            <a:fillRect/>
          </a:stretch>
        </p:blipFill>
        <p:spPr>
          <a:xfrm>
            <a:off x="2553972" y="1496285"/>
            <a:ext cx="7462547" cy="4936762"/>
          </a:xfrm>
          <a:prstGeom prst="rect">
            <a:avLst/>
          </a:prstGeom>
        </p:spPr>
      </p:pic>
    </p:spTree>
    <p:extLst>
      <p:ext uri="{BB962C8B-B14F-4D97-AF65-F5344CB8AC3E}">
        <p14:creationId xmlns:p14="http://schemas.microsoft.com/office/powerpoint/2010/main" val="156359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3CEC-2B58-4E25-A49E-2750BE1B2912}"/>
              </a:ext>
            </a:extLst>
          </p:cNvPr>
          <p:cNvSpPr>
            <a:spLocks noGrp="1"/>
          </p:cNvSpPr>
          <p:nvPr>
            <p:ph type="title"/>
          </p:nvPr>
        </p:nvSpPr>
        <p:spPr/>
        <p:txBody>
          <a:bodyPr/>
          <a:lstStyle/>
          <a:p>
            <a:r>
              <a:rPr lang="en-US" dirty="0"/>
              <a:t>Model-free vs Model-based	</a:t>
            </a:r>
          </a:p>
        </p:txBody>
      </p:sp>
      <p:sp>
        <p:nvSpPr>
          <p:cNvPr id="3" name="Content Placeholder 2">
            <a:extLst>
              <a:ext uri="{FF2B5EF4-FFF2-40B4-BE49-F238E27FC236}">
                <a16:creationId xmlns:a16="http://schemas.microsoft.com/office/drawing/2014/main" id="{E5E69ABF-E089-4263-BBED-2E676379C284}"/>
              </a:ext>
            </a:extLst>
          </p:cNvPr>
          <p:cNvSpPr>
            <a:spLocks noGrp="1"/>
          </p:cNvSpPr>
          <p:nvPr>
            <p:ph idx="1"/>
          </p:nvPr>
        </p:nvSpPr>
        <p:spPr/>
        <p:txBody>
          <a:bodyPr/>
          <a:lstStyle/>
          <a:p>
            <a:r>
              <a:rPr lang="en-US" dirty="0"/>
              <a:t>For n&gt;1, model free is challenging since we learn the effect of an action only after n-step updates of the bellman equation. </a:t>
            </a:r>
          </a:p>
          <a:p>
            <a:r>
              <a:rPr lang="en-US" dirty="0"/>
              <a:t>Also, model free algorithms cannot handle a change in n. </a:t>
            </a:r>
          </a:p>
        </p:txBody>
      </p:sp>
    </p:spTree>
    <p:extLst>
      <p:ext uri="{BB962C8B-B14F-4D97-AF65-F5344CB8AC3E}">
        <p14:creationId xmlns:p14="http://schemas.microsoft.com/office/powerpoint/2010/main" val="3461541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6">
      <a:majorFont>
        <a:latin typeface="Work Sans"/>
        <a:ea typeface=""/>
        <a:cs typeface=""/>
      </a:majorFont>
      <a:minorFont>
        <a:latin typeface="Bit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8617</TotalTime>
  <Words>721</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Bitter</vt:lpstr>
      <vt:lpstr>Cambria Math</vt:lpstr>
      <vt:lpstr>Work Sans</vt:lpstr>
      <vt:lpstr>Office Theme</vt:lpstr>
      <vt:lpstr>Delay-Aware Model-Based Reinforcement Learning for Continuous Control</vt:lpstr>
      <vt:lpstr>Contributions </vt:lpstr>
      <vt:lpstr>Delay-Free MDP</vt:lpstr>
      <vt:lpstr>Delay-Aware MDP</vt:lpstr>
      <vt:lpstr>Delay-Aware MDP explanation</vt:lpstr>
      <vt:lpstr>Action delay vs observation delay</vt:lpstr>
      <vt:lpstr>Action Delay </vt:lpstr>
      <vt:lpstr>Algorithm</vt:lpstr>
      <vt:lpstr>Model-free vs Model-based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Devdhar Patel</dc:creator>
  <cp:lastModifiedBy>Devdhar Patel</cp:lastModifiedBy>
  <cp:revision>16</cp:revision>
  <dcterms:created xsi:type="dcterms:W3CDTF">2021-07-22T05:53:00Z</dcterms:created>
  <dcterms:modified xsi:type="dcterms:W3CDTF">2021-10-28T13:16:40Z</dcterms:modified>
</cp:coreProperties>
</file>