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646" r:id="rId2"/>
    <p:sldId id="708" r:id="rId3"/>
    <p:sldId id="709" r:id="rId4"/>
    <p:sldId id="71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ED5BF-BAD0-0A41-811F-E3B8DD997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7EED2-CEFD-C844-AAE3-80ABB5ED3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6DE51-B6BE-BA41-9AD4-D51B775A7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651D-8E56-394A-ACC1-5DA22AECD1BE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DFD41-B067-564D-911C-F9DB59DCB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8AFDA-3E28-604B-B0FD-EBBAE450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2C11-F8C6-DA49-86B9-EB1C830A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1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5C4C7-9627-154E-81CE-EFC7C160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FA696-FD0C-2841-9654-F957ED1BA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353F7-C574-6145-8F11-2B4A10EF4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651D-8E56-394A-ACC1-5DA22AECD1BE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7C594-C5BC-3D45-8BEB-1E0716533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D828E-D00C-A644-A112-C276CDF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2C11-F8C6-DA49-86B9-EB1C830A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1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7B37E1-EEB4-5444-8B25-25E486D0C0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FF822-89CF-3B45-841D-8217BC298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B507D-D135-324B-8E57-A8EA20A8B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651D-8E56-394A-ACC1-5DA22AECD1BE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08BFF-5437-2048-B03C-4600F0690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C53C1-BBDA-2C45-B79B-44080E16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2C11-F8C6-DA49-86B9-EB1C830A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94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Distribution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31CC523-8BC6-4921-807A-66BD262F34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Content Placeholder 10"/>
          <p:cNvSpPr>
            <a:spLocks noGrp="1"/>
          </p:cNvSpPr>
          <p:nvPr>
            <p:ph sz="quarter" idx="13"/>
          </p:nvPr>
        </p:nvSpPr>
        <p:spPr>
          <a:xfrm>
            <a:off x="558800" y="1143000"/>
            <a:ext cx="11074400" cy="5334000"/>
          </a:xfrm>
        </p:spPr>
        <p:txBody>
          <a:bodyPr/>
          <a:lstStyle>
            <a:lvl1pPr marL="342900" indent="-342900">
              <a:buFont typeface="Arial" pitchFamily="34" charset="0"/>
              <a:buChar char="•"/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>
              <a:buFont typeface="Arial" pitchFamily="34" charset="0"/>
              <a:buChar char="•"/>
              <a:defRPr sz="1600"/>
            </a:lvl2pPr>
            <a:lvl3pPr marL="1143000" indent="-228600">
              <a:buFont typeface="Arial" pitchFamily="34" charset="0"/>
              <a:buChar char="•"/>
              <a:defRPr sz="1400"/>
            </a:lvl3pPr>
            <a:lvl4pPr marL="1600200" indent="-228600">
              <a:buFont typeface="Arial" pitchFamily="34" charset="0"/>
              <a:buChar char="•"/>
              <a:defRPr sz="1300"/>
            </a:lvl4pPr>
            <a:lvl5pPr marL="2057400" indent="-228600">
              <a:buFont typeface="Arial" pitchFamily="34" charset="0"/>
              <a:buChar char="•"/>
              <a:defRPr sz="13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828800" y="151418"/>
            <a:ext cx="9855199" cy="612648"/>
          </a:xfrm>
        </p:spPr>
        <p:txBody>
          <a:bodyPr>
            <a:normAutofit/>
          </a:bodyPr>
          <a:lstStyle>
            <a:lvl1pPr algn="l">
              <a:defRPr sz="2400" b="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>
            <a:cxnSpLocks noChangeShapeType="1"/>
          </p:cNvCxnSpPr>
          <p:nvPr userDrawn="1"/>
        </p:nvCxnSpPr>
        <p:spPr bwMode="auto">
          <a:xfrm>
            <a:off x="381000" y="841689"/>
            <a:ext cx="11302999" cy="0"/>
          </a:xfrm>
          <a:prstGeom prst="line">
            <a:avLst/>
          </a:prstGeom>
          <a:noFill/>
          <a:ln w="22225">
            <a:solidFill>
              <a:srgbClr val="0F5E9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3133"/>
            <a:ext cx="1241441" cy="74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6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5AF59-35FA-CD4D-8303-C03848D67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93F7C-AB6C-A243-91A4-F46D04A53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287D0-260F-B043-8F7C-37466FE1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651D-8E56-394A-ACC1-5DA22AECD1BE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E2505-E2CC-A041-8A4C-473F31D1E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CDEC4-FA75-4547-B7A1-6E62A4C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2C11-F8C6-DA49-86B9-EB1C830A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1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49B19-505B-3F4E-8254-18D77DDB0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70A0A-4288-F146-93AD-6B62D6226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B514E-38DF-CC41-8CB6-E79126EC5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651D-8E56-394A-ACC1-5DA22AECD1BE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C0CFD-E039-504A-B470-E147D06C1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8FCEF-9D39-A340-B5B7-7B0BCA83E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2C11-F8C6-DA49-86B9-EB1C830A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4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491D4-220F-4C4B-881D-85745015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F1049-7A48-6F4B-9580-D5DC47CA0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14881C-4A44-744F-B65D-EDE39DE62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CC462-8A87-D448-B0A2-3AEF52C6C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651D-8E56-394A-ACC1-5DA22AECD1BE}" type="datetimeFigureOut">
              <a:rPr lang="en-US" smtClean="0"/>
              <a:t>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18AB9-7CA2-9C45-8E14-B58103C47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228D5-3E2E-D747-ADF6-517F80F5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2C11-F8C6-DA49-86B9-EB1C830A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2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892DE-4F3A-E54B-9D9C-7A05A13BC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EB405-5D1E-104D-B501-FEE02B6FA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752D7-E53C-9746-8251-8216C14DE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69A5E-0B25-884F-872D-DF5A08456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ADEA4-64AA-EE48-A860-CB12F57B2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B6DE12-731C-0E47-BDEF-E6CD1D5C6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651D-8E56-394A-ACC1-5DA22AECD1BE}" type="datetimeFigureOut">
              <a:rPr lang="en-US" smtClean="0"/>
              <a:t>1/10/22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DB0BC-6155-5544-B931-873F4DF84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154AB-75C3-DD46-AE97-35CA97313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2C11-F8C6-DA49-86B9-EB1C830A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65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EECBC-FE15-0145-8D6E-040483DA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803277-4EAB-A744-844B-B008E8E73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651D-8E56-394A-ACC1-5DA22AECD1BE}" type="datetimeFigureOut">
              <a:rPr lang="en-US" smtClean="0"/>
              <a:t>1/10/22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5EC863-2072-7A49-BDD6-A3658B569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FAD0A-48A5-614B-9E72-AAC760262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2C11-F8C6-DA49-86B9-EB1C830A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1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8BAEC7-04EC-EE46-9A14-F71FB7B16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651D-8E56-394A-ACC1-5DA22AECD1BE}" type="datetimeFigureOut">
              <a:rPr lang="en-US" smtClean="0"/>
              <a:t>1/10/22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F6ADA1-CE29-8341-B1EB-BE11D4C9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8C0CC-2387-C540-B00E-8ED0A646B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2C11-F8C6-DA49-86B9-EB1C830A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0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037E2-D2A5-9247-A93E-7EDAE7A2E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488B0-23B7-DD44-B03C-B4B8487E1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77296-8E98-584C-8FC0-EC895A201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67791-9D15-4044-AD69-E9519EAA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651D-8E56-394A-ACC1-5DA22AECD1BE}" type="datetimeFigureOut">
              <a:rPr lang="en-US" smtClean="0"/>
              <a:t>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FB6E8-FF1F-2943-B749-241A6722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C817A-702C-8646-B86B-A72802685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2C11-F8C6-DA49-86B9-EB1C830A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4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8B75-D732-3142-A273-89E229D3A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B373C9-7FE9-9C40-A711-33E573891D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367EE-B7A2-2C40-86CF-48263A0FB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21CCC-CC19-6D4D-B4EA-04948C709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651D-8E56-394A-ACC1-5DA22AECD1BE}" type="datetimeFigureOut">
              <a:rPr lang="en-US" smtClean="0"/>
              <a:t>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7208F-733E-4B48-BB56-1931595FB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1FAF4-68F7-094E-8D47-B805723FD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E2C11-F8C6-DA49-86B9-EB1C830A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83E62-28ED-5A44-8F84-13F6EFDF9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BCEEC-26C4-1240-BC33-5D751C2BD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B39E0-B570-3D43-BFF1-A1D9B259C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4651D-8E56-394A-ACC1-5DA22AECD1BE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E7451-855C-F641-8F87-78229DC61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279DF-3904-A342-AA91-73F11A359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E2C11-F8C6-DA49-86B9-EB1C830A7A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6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0AB48E-6F2C-430B-A37B-BEBE5AD998A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MuJoCo</a:t>
            </a:r>
            <a:r>
              <a:rPr lang="en-US" dirty="0"/>
              <a:t> environment for real-time training of </a:t>
            </a:r>
            <a:r>
              <a:rPr lang="en-US" dirty="0" err="1"/>
              <a:t>QuickNet</a:t>
            </a:r>
            <a:r>
              <a:rPr lang="en-US" dirty="0"/>
              <a:t> that adaptively responds to the environment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2F7214-AF24-45AD-8D0A-429D1ED8B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Reflexes for </a:t>
            </a:r>
            <a:r>
              <a:rPr lang="en-US" b="1"/>
              <a:t>More Effective RL</a:t>
            </a:r>
            <a:endParaRPr lang="en-US" b="1" dirty="0"/>
          </a:p>
        </p:txBody>
      </p:sp>
      <p:pic>
        <p:nvPicPr>
          <p:cNvPr id="4" name="original" descr="original">
            <a:hlinkClick r:id="" action="ppaction://media"/>
            <a:extLst>
              <a:ext uri="{FF2B5EF4-FFF2-40B4-BE49-F238E27FC236}">
                <a16:creationId xmlns:a16="http://schemas.microsoft.com/office/drawing/2014/main" id="{D9E5454B-D747-49E7-898F-2D5E0C6324C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920330" y="1885171"/>
            <a:ext cx="4351337" cy="43513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C993AC-E25B-46AC-A6FE-EEDD64068BC4}"/>
              </a:ext>
            </a:extLst>
          </p:cNvPr>
          <p:cNvSpPr txBox="1"/>
          <p:nvPr/>
        </p:nvSpPr>
        <p:spPr>
          <a:xfrm>
            <a:off x="8907332" y="2349617"/>
            <a:ext cx="319528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  <a:latin typeface="PLAYFAIR DISPLAY BOLD ROMAN" pitchFamily="2" charset="77"/>
                <a:ea typeface="Inter" panose="020B0502030000000004" pitchFamily="34" charset="0"/>
              </a:rPr>
              <a:t>Environment parameters:</a:t>
            </a:r>
          </a:p>
          <a:p>
            <a:r>
              <a:rPr lang="en-US" sz="1200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Agent Reaction speed:	      </a:t>
            </a:r>
            <a:r>
              <a:rPr lang="en-US" sz="1200" b="1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40 </a:t>
            </a:r>
            <a:r>
              <a:rPr lang="en-US" sz="1200" b="1" dirty="0" err="1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ms</a:t>
            </a:r>
            <a:r>
              <a:rPr lang="en-US" sz="1200" b="1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*</a:t>
            </a:r>
          </a:p>
          <a:p>
            <a:r>
              <a:rPr lang="en-US" sz="1200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Force:		      -3, 3</a:t>
            </a:r>
          </a:p>
          <a:p>
            <a:endParaRPr lang="en-US" sz="1200" dirty="0">
              <a:solidFill>
                <a:srgbClr val="C00000"/>
              </a:solidFill>
              <a:latin typeface="PLAYFAIR DISPLAY BOLD ROMAN" pitchFamily="2" charset="77"/>
              <a:ea typeface="Inter" panose="020B0502030000000004" pitchFamily="34" charset="0"/>
            </a:endParaRPr>
          </a:p>
          <a:p>
            <a:r>
              <a:rPr lang="en-US" sz="1200" dirty="0">
                <a:solidFill>
                  <a:srgbClr val="C00000"/>
                </a:solidFill>
                <a:latin typeface="PLAYFAIR DISPLAY BOLD ROMAN" pitchFamily="2" charset="77"/>
                <a:ea typeface="Inter" panose="020B0502030000000004" pitchFamily="34" charset="0"/>
              </a:rPr>
              <a:t>Episode parameters:</a:t>
            </a:r>
          </a:p>
          <a:p>
            <a:r>
              <a:rPr lang="en-US" sz="1200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Maximum steps:    	      </a:t>
            </a:r>
            <a:r>
              <a:rPr lang="en-US" sz="1200" b="1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1000*</a:t>
            </a:r>
          </a:p>
          <a:p>
            <a:r>
              <a:rPr lang="en-US" sz="1200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Reward per step:   	      1</a:t>
            </a:r>
          </a:p>
          <a:p>
            <a:r>
              <a:rPr lang="en-US" sz="1200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Max total reward:  	      </a:t>
            </a:r>
            <a:r>
              <a:rPr lang="en-US" sz="1200" b="1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1000*</a:t>
            </a:r>
          </a:p>
          <a:p>
            <a:endParaRPr lang="en-US" sz="1200" dirty="0">
              <a:solidFill>
                <a:srgbClr val="C00000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  <a:p>
            <a:r>
              <a:rPr lang="en-US" sz="1200" dirty="0">
                <a:solidFill>
                  <a:srgbClr val="C00000"/>
                </a:solidFill>
                <a:latin typeface="PLAYFAIR DISPLAY BOLD ROMAN" pitchFamily="2" charset="77"/>
                <a:ea typeface="Inter" panose="020B0502030000000004" pitchFamily="34" charset="0"/>
              </a:rPr>
              <a:t>Algorithm parameters:</a:t>
            </a:r>
          </a:p>
          <a:p>
            <a:r>
              <a:rPr lang="en-US" sz="1200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Initial timesteps to sample:          </a:t>
            </a:r>
            <a:r>
              <a:rPr lang="en-US" sz="1200" b="1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25000*</a:t>
            </a:r>
          </a:p>
          <a:p>
            <a:r>
              <a:rPr lang="en-US" sz="1200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Maximum timesteps:	     </a:t>
            </a:r>
            <a:r>
              <a:rPr lang="en-US" sz="1200" b="1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100000*</a:t>
            </a:r>
          </a:p>
          <a:p>
            <a:r>
              <a:rPr lang="en-US" sz="1200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Update steps:	     	     </a:t>
            </a:r>
            <a:r>
              <a:rPr lang="en-US" sz="1200" b="1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75000*</a:t>
            </a:r>
          </a:p>
          <a:p>
            <a:endParaRPr lang="en-US" sz="1200" b="1" dirty="0">
              <a:solidFill>
                <a:srgbClr val="C00000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  <a:p>
            <a:endParaRPr lang="en-US" sz="1200" b="1" dirty="0">
              <a:solidFill>
                <a:srgbClr val="C00000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  <a:p>
            <a:r>
              <a:rPr lang="en-US" sz="1200" b="1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* Parameters that change with reaction speed </a:t>
            </a:r>
          </a:p>
          <a:p>
            <a:endParaRPr lang="en-US" sz="1200" dirty="0">
              <a:solidFill>
                <a:srgbClr val="C00000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3ED906C6-0F91-E240-A064-4B45844D13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439043" y="6550026"/>
            <a:ext cx="9328807" cy="295276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DISTRIBUTION STATEMENT D. Distribution authorized to Department of Defense and U.S. DoD contractors only. Other requests for this document shall be referred to DARPA/DSO.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A6E7A6-0513-7749-B4C7-7893DBF3700D}"/>
              </a:ext>
            </a:extLst>
          </p:cNvPr>
          <p:cNvSpPr txBox="1"/>
          <p:nvPr/>
        </p:nvSpPr>
        <p:spPr>
          <a:xfrm>
            <a:off x="204021" y="2034849"/>
            <a:ext cx="34254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PLAYFAIR DISPLAY BOLD ROMAN" pitchFamily="2" charset="77"/>
                <a:ea typeface="Inter" panose="020B0502030000000004" pitchFamily="34" charset="0"/>
              </a:rPr>
              <a:t>Added perturbation parameters:</a:t>
            </a:r>
          </a:p>
          <a:p>
            <a:r>
              <a:rPr lang="en-US" sz="1200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Frequency:  every 2-4 seconds</a:t>
            </a:r>
          </a:p>
          <a:p>
            <a:r>
              <a:rPr lang="en-US" sz="1200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Duration: 	20 </a:t>
            </a:r>
            <a:r>
              <a:rPr lang="en-US" sz="1200" dirty="0" err="1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ms</a:t>
            </a:r>
            <a:endParaRPr lang="en-US" sz="1200" dirty="0">
              <a:solidFill>
                <a:srgbClr val="C00000"/>
              </a:solidFill>
              <a:latin typeface="Inter" panose="020B0502030000000004" pitchFamily="34" charset="0"/>
              <a:ea typeface="Inter" panose="020B0502030000000004" pitchFamily="34" charset="0"/>
            </a:endParaRPr>
          </a:p>
          <a:p>
            <a:r>
              <a:rPr lang="en-US" sz="1200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Perturbation: 	between (0 - x* g)</a:t>
            </a:r>
          </a:p>
          <a:p>
            <a:r>
              <a:rPr lang="en-US" sz="1200" dirty="0">
                <a:solidFill>
                  <a:srgbClr val="C00000"/>
                </a:solidFill>
                <a:latin typeface="Inter" panose="020B0502030000000004" pitchFamily="34" charset="0"/>
                <a:ea typeface="Inter" panose="020B0502030000000004" pitchFamily="34" charset="0"/>
              </a:rPr>
              <a:t>Perturbation direction: Randomly left and right</a:t>
            </a:r>
          </a:p>
        </p:txBody>
      </p:sp>
      <p:sp>
        <p:nvSpPr>
          <p:cNvPr id="8" name="Right Arrow 11">
            <a:extLst>
              <a:ext uri="{FF2B5EF4-FFF2-40B4-BE49-F238E27FC236}">
                <a16:creationId xmlns:a16="http://schemas.microsoft.com/office/drawing/2014/main" id="{A09EB4C3-3F20-9C49-B98F-3BF9D60B7057}"/>
              </a:ext>
            </a:extLst>
          </p:cNvPr>
          <p:cNvSpPr/>
          <p:nvPr/>
        </p:nvSpPr>
        <p:spPr>
          <a:xfrm rot="10800000">
            <a:off x="3039727" y="3586875"/>
            <a:ext cx="582705" cy="21515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89B08BF6-7737-974A-8597-873E42871436}"/>
              </a:ext>
            </a:extLst>
          </p:cNvPr>
          <p:cNvSpPr/>
          <p:nvPr/>
        </p:nvSpPr>
        <p:spPr>
          <a:xfrm rot="10800000">
            <a:off x="3046760" y="4038429"/>
            <a:ext cx="582705" cy="21515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43C0FEFB-CD25-9241-8E1E-FB533CC6080A}"/>
              </a:ext>
            </a:extLst>
          </p:cNvPr>
          <p:cNvSpPr/>
          <p:nvPr/>
        </p:nvSpPr>
        <p:spPr>
          <a:xfrm rot="10800000">
            <a:off x="3046759" y="4489982"/>
            <a:ext cx="582705" cy="21515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ight Arrow 10">
            <a:extLst>
              <a:ext uri="{FF2B5EF4-FFF2-40B4-BE49-F238E27FC236}">
                <a16:creationId xmlns:a16="http://schemas.microsoft.com/office/drawing/2014/main" id="{9BF7DE72-3D2D-3843-B3B7-B236768444B2}"/>
              </a:ext>
            </a:extLst>
          </p:cNvPr>
          <p:cNvSpPr/>
          <p:nvPr/>
        </p:nvSpPr>
        <p:spPr>
          <a:xfrm>
            <a:off x="3103165" y="3565626"/>
            <a:ext cx="582705" cy="21515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80C2CAF9-679C-164E-9B85-47545F84789F}"/>
              </a:ext>
            </a:extLst>
          </p:cNvPr>
          <p:cNvSpPr/>
          <p:nvPr/>
        </p:nvSpPr>
        <p:spPr>
          <a:xfrm>
            <a:off x="3103164" y="4038429"/>
            <a:ext cx="582705" cy="21515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1034D1DD-4704-5842-B3B5-4A24C3213507}"/>
              </a:ext>
            </a:extLst>
          </p:cNvPr>
          <p:cNvSpPr/>
          <p:nvPr/>
        </p:nvSpPr>
        <p:spPr>
          <a:xfrm>
            <a:off x="3103163" y="4489982"/>
            <a:ext cx="582705" cy="21515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16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8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8DA82F-2795-43F3-91F4-A6A9971CB5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893" y="3087088"/>
            <a:ext cx="3259567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sweet spot of response rate:</a:t>
            </a:r>
          </a:p>
          <a:p>
            <a:r>
              <a:rPr lang="en-US" dirty="0"/>
              <a:t>Not too fast: An agent that responds too fast will need to learn a larger number of states. Making it harder to learn.</a:t>
            </a:r>
          </a:p>
          <a:p>
            <a:r>
              <a:rPr lang="en-US" dirty="0"/>
              <a:t>Not too slow: An agent that is too slow to respond will fail when fast perturbation is applied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D9EB6B-2B9D-4C15-B479-D5FA401434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Varying response rate changes the problem difficulty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16D4B2D-75A2-4DD9-ABDA-4D1D7FEED507}"/>
              </a:ext>
            </a:extLst>
          </p:cNvPr>
          <p:cNvSpPr/>
          <p:nvPr/>
        </p:nvSpPr>
        <p:spPr>
          <a:xfrm>
            <a:off x="7916779" y="2767369"/>
            <a:ext cx="3549316" cy="3197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AE9A5F82-FA30-C748-BFBD-5A61B2E67B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439043" y="6550026"/>
            <a:ext cx="9328807" cy="295276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DISTRIBUTION STATEMENT D. Distribution authorized to Department of Defense and U.S. DoD contractors only. Other requests for this document shall be referred to DARPA/DSO.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2E556D-C429-C54E-A491-E18088A2143D}"/>
              </a:ext>
            </a:extLst>
          </p:cNvPr>
          <p:cNvSpPr txBox="1"/>
          <p:nvPr/>
        </p:nvSpPr>
        <p:spPr>
          <a:xfrm>
            <a:off x="3905344" y="954460"/>
            <a:ext cx="761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Avg. seconds in test environment / Min. Perturbation force required for failure 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A52916BC-7131-7041-89FB-C22B37855BB3}"/>
              </a:ext>
            </a:extLst>
          </p:cNvPr>
          <p:cNvSpPr txBox="1">
            <a:spLocks/>
          </p:cNvSpPr>
          <p:nvPr/>
        </p:nvSpPr>
        <p:spPr>
          <a:xfrm>
            <a:off x="199016" y="1243397"/>
            <a:ext cx="3259567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Test environment: The perturbation is applied every 5 seconds and is increased by 0.25g every time it is applied.</a:t>
            </a: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707792A6-212A-7842-AA02-647EA91BFC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24" b="2460"/>
          <a:stretch/>
        </p:blipFill>
        <p:spPr>
          <a:xfrm>
            <a:off x="3535252" y="1342882"/>
            <a:ext cx="8359494" cy="50054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05C5D0-916C-8F47-8D4B-41CDDB222444}"/>
              </a:ext>
            </a:extLst>
          </p:cNvPr>
          <p:cNvSpPr txBox="1"/>
          <p:nvPr/>
        </p:nvSpPr>
        <p:spPr>
          <a:xfrm>
            <a:off x="3905344" y="6264537"/>
            <a:ext cx="7619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Avg. over 5 trials</a:t>
            </a:r>
          </a:p>
        </p:txBody>
      </p:sp>
    </p:spTree>
    <p:extLst>
      <p:ext uri="{BB962C8B-B14F-4D97-AF65-F5344CB8AC3E}">
        <p14:creationId xmlns:p14="http://schemas.microsoft.com/office/powerpoint/2010/main" val="4251302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1C3717-8186-1D40-A7B1-221B3A10DE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Real-time control adds further difficulty in training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B5B9B68A-3F4C-4843-A114-A99329FF1C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439043" y="6550026"/>
            <a:ext cx="9328807" cy="295276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DISTRIBUTION STATEMENT D. Distribution authorized to Department of Defense and U.S. DoD contractors only. Other requests for this document shall be referred to DARPA/DSO.</a:t>
            </a:r>
          </a:p>
        </p:txBody>
      </p:sp>
      <p:pic>
        <p:nvPicPr>
          <p:cNvPr id="4" name="Picture 3" descr="A picture containing table&#10;&#10;Description automatically generated">
            <a:extLst>
              <a:ext uri="{FF2B5EF4-FFF2-40B4-BE49-F238E27FC236}">
                <a16:creationId xmlns:a16="http://schemas.microsoft.com/office/drawing/2014/main" id="{27FF03CF-1967-8B48-99F4-842FE64263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88" b="2208"/>
          <a:stretch/>
        </p:blipFill>
        <p:spPr>
          <a:xfrm>
            <a:off x="3192827" y="1146730"/>
            <a:ext cx="8491172" cy="5108020"/>
          </a:xfrm>
          <a:prstGeom prst="rect">
            <a:avLst/>
          </a:prstGeom>
        </p:spPr>
      </p:pic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99C5FA1D-C2C3-A64F-9436-B6A6AB839C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531" y="2845129"/>
            <a:ext cx="3259567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a real-time setting, the environment moves forward while the agent is processing the input, making it a harder problem.</a:t>
            </a:r>
          </a:p>
        </p:txBody>
      </p:sp>
    </p:spTree>
    <p:extLst>
      <p:ext uri="{BB962C8B-B14F-4D97-AF65-F5344CB8AC3E}">
        <p14:creationId xmlns:p14="http://schemas.microsoft.com/office/powerpoint/2010/main" val="1234086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CF7DD7E-5B5D-154D-9966-BDEA43A5F6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Adding adaptive response improves performance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3057BA-E2BB-F84D-B3A7-FC004A1628D2}"/>
              </a:ext>
            </a:extLst>
          </p:cNvPr>
          <p:cNvSpPr txBox="1"/>
          <p:nvPr/>
        </p:nvSpPr>
        <p:spPr>
          <a:xfrm>
            <a:off x="446537" y="951333"/>
            <a:ext cx="7390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Algorithm</a:t>
            </a:r>
          </a:p>
          <a:p>
            <a:pPr marL="342900" indent="-342900">
              <a:buAutoNum type="arabicPeriod"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Process current state to get action.</a:t>
            </a:r>
          </a:p>
          <a:p>
            <a:pPr marL="342900" indent="-342900">
              <a:buAutoNum type="arabicPeriod"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If Reflex: start within 0.02 seconds and remain for 0.06 seconds</a:t>
            </a:r>
          </a:p>
          <a:p>
            <a:pPr marL="342900" indent="-342900">
              <a:buAutoNum type="arabicPeriod"/>
            </a:pPr>
            <a:r>
              <a:rPr lang="en-US" sz="1200" b="1" dirty="0">
                <a:solidFill>
                  <a:schemeClr val="accent1">
                    <a:lumMod val="75000"/>
                  </a:schemeClr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Else: start at 0.08 seconds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10DE70A-F1EA-C64A-B3EB-14664E4A51B4}"/>
              </a:ext>
            </a:extLst>
          </p:cNvPr>
          <p:cNvSpPr/>
          <p:nvPr/>
        </p:nvSpPr>
        <p:spPr>
          <a:xfrm>
            <a:off x="675941" y="3765177"/>
            <a:ext cx="268941" cy="29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0412036-156E-734E-AEEC-B0E4B0821D13}"/>
              </a:ext>
            </a:extLst>
          </p:cNvPr>
          <p:cNvSpPr/>
          <p:nvPr/>
        </p:nvSpPr>
        <p:spPr>
          <a:xfrm>
            <a:off x="675941" y="4197275"/>
            <a:ext cx="268941" cy="29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CF786A4-5C43-D04A-8271-E2C322FAE307}"/>
              </a:ext>
            </a:extLst>
          </p:cNvPr>
          <p:cNvSpPr/>
          <p:nvPr/>
        </p:nvSpPr>
        <p:spPr>
          <a:xfrm>
            <a:off x="675940" y="4629373"/>
            <a:ext cx="268941" cy="29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5E67FB1-F103-F74E-A3F2-1F9AF77BF026}"/>
              </a:ext>
            </a:extLst>
          </p:cNvPr>
          <p:cNvSpPr/>
          <p:nvPr/>
        </p:nvSpPr>
        <p:spPr>
          <a:xfrm>
            <a:off x="675939" y="5061471"/>
            <a:ext cx="268941" cy="29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1069025-5705-5741-91B0-9C378DB860FE}"/>
              </a:ext>
            </a:extLst>
          </p:cNvPr>
          <p:cNvSpPr/>
          <p:nvPr/>
        </p:nvSpPr>
        <p:spPr>
          <a:xfrm>
            <a:off x="1828802" y="4419462"/>
            <a:ext cx="268941" cy="29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69A3A5F-9AAE-DD45-A3E6-3BDA6C21E475}"/>
              </a:ext>
            </a:extLst>
          </p:cNvPr>
          <p:cNvSpPr/>
          <p:nvPr/>
        </p:nvSpPr>
        <p:spPr>
          <a:xfrm>
            <a:off x="1828802" y="4851560"/>
            <a:ext cx="268941" cy="29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DB864E3-ACFB-5F46-BB08-EF7B892481F0}"/>
              </a:ext>
            </a:extLst>
          </p:cNvPr>
          <p:cNvSpPr/>
          <p:nvPr/>
        </p:nvSpPr>
        <p:spPr>
          <a:xfrm>
            <a:off x="1828801" y="5283658"/>
            <a:ext cx="268941" cy="29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8B79074-1D32-424B-8930-CC9B5FB6C13C}"/>
              </a:ext>
            </a:extLst>
          </p:cNvPr>
          <p:cNvSpPr/>
          <p:nvPr/>
        </p:nvSpPr>
        <p:spPr>
          <a:xfrm>
            <a:off x="1828800" y="5930633"/>
            <a:ext cx="268941" cy="29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EC93A3-0D84-3F4E-A32C-ED77B5A9DFD1}"/>
              </a:ext>
            </a:extLst>
          </p:cNvPr>
          <p:cNvSpPr/>
          <p:nvPr/>
        </p:nvSpPr>
        <p:spPr>
          <a:xfrm>
            <a:off x="1828800" y="3555266"/>
            <a:ext cx="268941" cy="29045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D78BC55-0272-4D47-837D-BF0D9DBF0E35}"/>
              </a:ext>
            </a:extLst>
          </p:cNvPr>
          <p:cNvSpPr/>
          <p:nvPr/>
        </p:nvSpPr>
        <p:spPr>
          <a:xfrm>
            <a:off x="1828800" y="3987364"/>
            <a:ext cx="268941" cy="29045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4FC4FD-C3C0-0A4D-A880-34FE693839C2}"/>
              </a:ext>
            </a:extLst>
          </p:cNvPr>
          <p:cNvSpPr/>
          <p:nvPr/>
        </p:nvSpPr>
        <p:spPr>
          <a:xfrm flipH="1">
            <a:off x="1917551" y="5670037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6031EE9-F9D8-C146-AFDD-A7F160BC4B7E}"/>
              </a:ext>
            </a:extLst>
          </p:cNvPr>
          <p:cNvSpPr/>
          <p:nvPr/>
        </p:nvSpPr>
        <p:spPr>
          <a:xfrm flipH="1">
            <a:off x="1926961" y="5800335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335A9C8-A341-B848-8E90-09663C88504E}"/>
              </a:ext>
            </a:extLst>
          </p:cNvPr>
          <p:cNvSpPr/>
          <p:nvPr/>
        </p:nvSpPr>
        <p:spPr>
          <a:xfrm>
            <a:off x="2712718" y="3885439"/>
            <a:ext cx="268941" cy="29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E5DF6A0-926F-4644-B461-E72ADC7028A3}"/>
              </a:ext>
            </a:extLst>
          </p:cNvPr>
          <p:cNvSpPr/>
          <p:nvPr/>
        </p:nvSpPr>
        <p:spPr>
          <a:xfrm>
            <a:off x="2712718" y="4317537"/>
            <a:ext cx="268941" cy="29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82A440A-D616-BE4A-9A9D-E26FCC122AC2}"/>
              </a:ext>
            </a:extLst>
          </p:cNvPr>
          <p:cNvSpPr/>
          <p:nvPr/>
        </p:nvSpPr>
        <p:spPr>
          <a:xfrm>
            <a:off x="2712717" y="4749635"/>
            <a:ext cx="268941" cy="29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AFA76A2-F34E-4145-A519-FB8746D5C76B}"/>
              </a:ext>
            </a:extLst>
          </p:cNvPr>
          <p:cNvSpPr/>
          <p:nvPr/>
        </p:nvSpPr>
        <p:spPr>
          <a:xfrm>
            <a:off x="2712716" y="5396610"/>
            <a:ext cx="268941" cy="29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577D9D4-BC3A-454D-B65E-35EC40571C53}"/>
              </a:ext>
            </a:extLst>
          </p:cNvPr>
          <p:cNvSpPr/>
          <p:nvPr/>
        </p:nvSpPr>
        <p:spPr>
          <a:xfrm flipH="1">
            <a:off x="2801467" y="5136014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8A81E00-794B-DB4C-BFBD-942AF178C14E}"/>
              </a:ext>
            </a:extLst>
          </p:cNvPr>
          <p:cNvSpPr/>
          <p:nvPr/>
        </p:nvSpPr>
        <p:spPr>
          <a:xfrm flipH="1">
            <a:off x="2810877" y="5266312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CA969E9-DDE3-6447-8EB3-4199DE36B28A}"/>
              </a:ext>
            </a:extLst>
          </p:cNvPr>
          <p:cNvSpPr/>
          <p:nvPr/>
        </p:nvSpPr>
        <p:spPr>
          <a:xfrm>
            <a:off x="3548231" y="4515522"/>
            <a:ext cx="317347" cy="3360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3E36C0F-6A87-0B4A-ACB1-905226E91107}"/>
              </a:ext>
            </a:extLst>
          </p:cNvPr>
          <p:cNvCxnSpPr>
            <a:stCxn id="36" idx="6"/>
            <a:endCxn id="40" idx="2"/>
          </p:cNvCxnSpPr>
          <p:nvPr/>
        </p:nvCxnSpPr>
        <p:spPr>
          <a:xfrm>
            <a:off x="944882" y="3910406"/>
            <a:ext cx="883920" cy="65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39C013A-3DFE-0C44-9AFB-4DB832ED7728}"/>
              </a:ext>
            </a:extLst>
          </p:cNvPr>
          <p:cNvCxnSpPr>
            <a:stCxn id="37" idx="6"/>
            <a:endCxn id="40" idx="2"/>
          </p:cNvCxnSpPr>
          <p:nvPr/>
        </p:nvCxnSpPr>
        <p:spPr>
          <a:xfrm>
            <a:off x="944882" y="4342504"/>
            <a:ext cx="883920" cy="222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18F8787-7581-0842-8561-8E6807FA7B60}"/>
              </a:ext>
            </a:extLst>
          </p:cNvPr>
          <p:cNvCxnSpPr>
            <a:cxnSpLocks/>
            <a:stCxn id="37" idx="6"/>
            <a:endCxn id="41" idx="2"/>
          </p:cNvCxnSpPr>
          <p:nvPr/>
        </p:nvCxnSpPr>
        <p:spPr>
          <a:xfrm>
            <a:off x="944882" y="4342504"/>
            <a:ext cx="883920" cy="65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54126A2-7553-8E4A-998C-4772EB5ED5B6}"/>
              </a:ext>
            </a:extLst>
          </p:cNvPr>
          <p:cNvCxnSpPr>
            <a:cxnSpLocks/>
            <a:stCxn id="36" idx="6"/>
            <a:endCxn id="43" idx="2"/>
          </p:cNvCxnSpPr>
          <p:nvPr/>
        </p:nvCxnSpPr>
        <p:spPr>
          <a:xfrm>
            <a:off x="944882" y="3910406"/>
            <a:ext cx="883918" cy="2165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1663D68-80FF-AF4B-9516-CB96CDD8FEBE}"/>
              </a:ext>
            </a:extLst>
          </p:cNvPr>
          <p:cNvCxnSpPr>
            <a:cxnSpLocks/>
            <a:stCxn id="36" idx="6"/>
            <a:endCxn id="42" idx="2"/>
          </p:cNvCxnSpPr>
          <p:nvPr/>
        </p:nvCxnSpPr>
        <p:spPr>
          <a:xfrm>
            <a:off x="944882" y="3910406"/>
            <a:ext cx="883919" cy="151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766E0EC-8FD4-524D-9864-2ECB69F991BE}"/>
              </a:ext>
            </a:extLst>
          </p:cNvPr>
          <p:cNvCxnSpPr>
            <a:cxnSpLocks/>
            <a:stCxn id="36" idx="6"/>
            <a:endCxn id="41" idx="2"/>
          </p:cNvCxnSpPr>
          <p:nvPr/>
        </p:nvCxnSpPr>
        <p:spPr>
          <a:xfrm>
            <a:off x="944882" y="3910406"/>
            <a:ext cx="883920" cy="1086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C2E8DE6-91BC-1245-9CBA-0C423286B751}"/>
              </a:ext>
            </a:extLst>
          </p:cNvPr>
          <p:cNvCxnSpPr>
            <a:cxnSpLocks/>
            <a:stCxn id="37" idx="6"/>
            <a:endCxn id="43" idx="2"/>
          </p:cNvCxnSpPr>
          <p:nvPr/>
        </p:nvCxnSpPr>
        <p:spPr>
          <a:xfrm>
            <a:off x="944882" y="4342504"/>
            <a:ext cx="883918" cy="1733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3F4540C-1F56-2D42-A06D-5BEC5E62934D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944882" y="4342504"/>
            <a:ext cx="883919" cy="1086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3F00251-8671-0B4B-B01D-FC5DA5D0BFBB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>
            <a:off x="944880" y="5206700"/>
            <a:ext cx="883920" cy="869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A2537D8-F9DE-8149-9BD6-F3497F760068}"/>
              </a:ext>
            </a:extLst>
          </p:cNvPr>
          <p:cNvCxnSpPr>
            <a:cxnSpLocks/>
            <a:stCxn id="38" idx="6"/>
            <a:endCxn id="43" idx="2"/>
          </p:cNvCxnSpPr>
          <p:nvPr/>
        </p:nvCxnSpPr>
        <p:spPr>
          <a:xfrm>
            <a:off x="944881" y="4774602"/>
            <a:ext cx="883919" cy="1301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A87952-920D-D04B-8B3A-3B93B726F9C0}"/>
              </a:ext>
            </a:extLst>
          </p:cNvPr>
          <p:cNvCxnSpPr>
            <a:cxnSpLocks/>
            <a:stCxn id="38" idx="6"/>
            <a:endCxn id="42" idx="2"/>
          </p:cNvCxnSpPr>
          <p:nvPr/>
        </p:nvCxnSpPr>
        <p:spPr>
          <a:xfrm>
            <a:off x="944881" y="4774602"/>
            <a:ext cx="883920" cy="65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A5AF95E-3220-9941-8B08-58484729709C}"/>
              </a:ext>
            </a:extLst>
          </p:cNvPr>
          <p:cNvCxnSpPr>
            <a:cxnSpLocks/>
            <a:stCxn id="39" idx="6"/>
            <a:endCxn id="42" idx="2"/>
          </p:cNvCxnSpPr>
          <p:nvPr/>
        </p:nvCxnSpPr>
        <p:spPr>
          <a:xfrm>
            <a:off x="944880" y="5206700"/>
            <a:ext cx="883921" cy="222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A3F5741-0F98-1E44-9204-C420891F4E72}"/>
              </a:ext>
            </a:extLst>
          </p:cNvPr>
          <p:cNvCxnSpPr>
            <a:cxnSpLocks/>
            <a:stCxn id="38" idx="6"/>
            <a:endCxn id="41" idx="2"/>
          </p:cNvCxnSpPr>
          <p:nvPr/>
        </p:nvCxnSpPr>
        <p:spPr>
          <a:xfrm>
            <a:off x="944881" y="4774602"/>
            <a:ext cx="883921" cy="222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A1717F5-8EDE-1D48-8917-ECBB27BE877D}"/>
              </a:ext>
            </a:extLst>
          </p:cNvPr>
          <p:cNvCxnSpPr>
            <a:cxnSpLocks/>
            <a:stCxn id="38" idx="6"/>
            <a:endCxn id="40" idx="2"/>
          </p:cNvCxnSpPr>
          <p:nvPr/>
        </p:nvCxnSpPr>
        <p:spPr>
          <a:xfrm flipV="1">
            <a:off x="944881" y="4564691"/>
            <a:ext cx="883921" cy="20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3CB174C-1C01-054E-8341-E35DBE0EFB4D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 flipV="1">
            <a:off x="944880" y="4564691"/>
            <a:ext cx="883922" cy="642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38E3A75-2119-F14E-863D-C3E90BB59B7F}"/>
              </a:ext>
            </a:extLst>
          </p:cNvPr>
          <p:cNvCxnSpPr>
            <a:cxnSpLocks/>
            <a:stCxn id="37" idx="6"/>
            <a:endCxn id="45" idx="2"/>
          </p:cNvCxnSpPr>
          <p:nvPr/>
        </p:nvCxnSpPr>
        <p:spPr>
          <a:xfrm flipV="1">
            <a:off x="944882" y="4132593"/>
            <a:ext cx="883918" cy="20991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21B4CCBC-5BD0-8E4E-8DAA-57E220E64623}"/>
              </a:ext>
            </a:extLst>
          </p:cNvPr>
          <p:cNvCxnSpPr>
            <a:cxnSpLocks/>
            <a:stCxn id="37" idx="6"/>
            <a:endCxn id="44" idx="2"/>
          </p:cNvCxnSpPr>
          <p:nvPr/>
        </p:nvCxnSpPr>
        <p:spPr>
          <a:xfrm flipV="1">
            <a:off x="944882" y="3700495"/>
            <a:ext cx="883918" cy="64200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D321BF83-ACDC-9E4A-80CE-C4797C0FE701}"/>
              </a:ext>
            </a:extLst>
          </p:cNvPr>
          <p:cNvSpPr/>
          <p:nvPr/>
        </p:nvSpPr>
        <p:spPr>
          <a:xfrm>
            <a:off x="2405228" y="3007727"/>
            <a:ext cx="268941" cy="29045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A987174-7B2A-5940-B547-43168F0A5E4F}"/>
              </a:ext>
            </a:extLst>
          </p:cNvPr>
          <p:cNvCxnSpPr>
            <a:cxnSpLocks/>
            <a:stCxn id="44" idx="6"/>
            <a:endCxn id="109" idx="2"/>
          </p:cNvCxnSpPr>
          <p:nvPr/>
        </p:nvCxnSpPr>
        <p:spPr>
          <a:xfrm flipV="1">
            <a:off x="2097741" y="3152956"/>
            <a:ext cx="307487" cy="54753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BD1C75F-64D8-5E46-94D3-3786CF5DAAD4}"/>
              </a:ext>
            </a:extLst>
          </p:cNvPr>
          <p:cNvCxnSpPr>
            <a:cxnSpLocks/>
            <a:stCxn id="45" idx="6"/>
            <a:endCxn id="109" idx="2"/>
          </p:cNvCxnSpPr>
          <p:nvPr/>
        </p:nvCxnSpPr>
        <p:spPr>
          <a:xfrm flipV="1">
            <a:off x="2097741" y="3152956"/>
            <a:ext cx="307487" cy="97963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5778C1D-EF70-C941-B949-6E785583A68A}"/>
              </a:ext>
            </a:extLst>
          </p:cNvPr>
          <p:cNvCxnSpPr>
            <a:cxnSpLocks/>
            <a:stCxn id="44" idx="6"/>
            <a:endCxn id="50" idx="2"/>
          </p:cNvCxnSpPr>
          <p:nvPr/>
        </p:nvCxnSpPr>
        <p:spPr>
          <a:xfrm>
            <a:off x="2097741" y="3700495"/>
            <a:ext cx="614977" cy="330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B05186F-2C15-7A4D-BBD2-E8B9D4A00C84}"/>
              </a:ext>
            </a:extLst>
          </p:cNvPr>
          <p:cNvCxnSpPr>
            <a:cxnSpLocks/>
            <a:stCxn id="44" idx="6"/>
            <a:endCxn id="51" idx="2"/>
          </p:cNvCxnSpPr>
          <p:nvPr/>
        </p:nvCxnSpPr>
        <p:spPr>
          <a:xfrm>
            <a:off x="2097741" y="3700495"/>
            <a:ext cx="614977" cy="762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FEBF162-322A-CB47-8C96-644C90AD98AC}"/>
              </a:ext>
            </a:extLst>
          </p:cNvPr>
          <p:cNvCxnSpPr>
            <a:cxnSpLocks/>
            <a:stCxn id="44" idx="6"/>
            <a:endCxn id="52" idx="2"/>
          </p:cNvCxnSpPr>
          <p:nvPr/>
        </p:nvCxnSpPr>
        <p:spPr>
          <a:xfrm>
            <a:off x="2097741" y="3700495"/>
            <a:ext cx="614976" cy="1194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69701DF-452C-B349-B147-63CE9502445D}"/>
              </a:ext>
            </a:extLst>
          </p:cNvPr>
          <p:cNvCxnSpPr>
            <a:cxnSpLocks/>
            <a:stCxn id="44" idx="6"/>
            <a:endCxn id="53" idx="2"/>
          </p:cNvCxnSpPr>
          <p:nvPr/>
        </p:nvCxnSpPr>
        <p:spPr>
          <a:xfrm>
            <a:off x="2097741" y="3700495"/>
            <a:ext cx="614975" cy="1841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4514C216-4312-094F-AAF6-919BFFA03FFF}"/>
              </a:ext>
            </a:extLst>
          </p:cNvPr>
          <p:cNvCxnSpPr>
            <a:cxnSpLocks/>
            <a:stCxn id="45" idx="6"/>
            <a:endCxn id="50" idx="2"/>
          </p:cNvCxnSpPr>
          <p:nvPr/>
        </p:nvCxnSpPr>
        <p:spPr>
          <a:xfrm flipV="1">
            <a:off x="2097741" y="4030668"/>
            <a:ext cx="614977" cy="10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5B1A7A3-2B84-E34B-9EE5-9A2528FF86B4}"/>
              </a:ext>
            </a:extLst>
          </p:cNvPr>
          <p:cNvCxnSpPr>
            <a:cxnSpLocks/>
            <a:stCxn id="40" idx="6"/>
            <a:endCxn id="51" idx="2"/>
          </p:cNvCxnSpPr>
          <p:nvPr/>
        </p:nvCxnSpPr>
        <p:spPr>
          <a:xfrm flipV="1">
            <a:off x="2097743" y="4462766"/>
            <a:ext cx="614975" cy="10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C3123A9-06C2-CB47-B149-31100A941852}"/>
              </a:ext>
            </a:extLst>
          </p:cNvPr>
          <p:cNvCxnSpPr>
            <a:cxnSpLocks/>
            <a:stCxn id="41" idx="6"/>
            <a:endCxn id="50" idx="2"/>
          </p:cNvCxnSpPr>
          <p:nvPr/>
        </p:nvCxnSpPr>
        <p:spPr>
          <a:xfrm flipV="1">
            <a:off x="2097743" y="4030668"/>
            <a:ext cx="614975" cy="966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AF23A600-613B-5049-83AD-E033FA6C5BB0}"/>
              </a:ext>
            </a:extLst>
          </p:cNvPr>
          <p:cNvCxnSpPr>
            <a:cxnSpLocks/>
            <a:stCxn id="42" idx="6"/>
            <a:endCxn id="50" idx="2"/>
          </p:cNvCxnSpPr>
          <p:nvPr/>
        </p:nvCxnSpPr>
        <p:spPr>
          <a:xfrm flipV="1">
            <a:off x="2097742" y="4030668"/>
            <a:ext cx="614976" cy="1398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3A219FFE-EEFB-B242-ADE3-F41FF3F453A4}"/>
              </a:ext>
            </a:extLst>
          </p:cNvPr>
          <p:cNvCxnSpPr>
            <a:cxnSpLocks/>
            <a:stCxn id="43" idx="6"/>
            <a:endCxn id="50" idx="2"/>
          </p:cNvCxnSpPr>
          <p:nvPr/>
        </p:nvCxnSpPr>
        <p:spPr>
          <a:xfrm flipV="1">
            <a:off x="2097741" y="4030668"/>
            <a:ext cx="614977" cy="204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5D28202E-D1C7-644C-B8C1-2523A6800A81}"/>
              </a:ext>
            </a:extLst>
          </p:cNvPr>
          <p:cNvCxnSpPr>
            <a:cxnSpLocks/>
            <a:stCxn id="40" idx="6"/>
            <a:endCxn id="50" idx="2"/>
          </p:cNvCxnSpPr>
          <p:nvPr/>
        </p:nvCxnSpPr>
        <p:spPr>
          <a:xfrm flipV="1">
            <a:off x="2097743" y="4030668"/>
            <a:ext cx="614975" cy="534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622448BF-4AB1-9F4A-82E7-24852586CA4C}"/>
              </a:ext>
            </a:extLst>
          </p:cNvPr>
          <p:cNvCxnSpPr>
            <a:cxnSpLocks/>
            <a:stCxn id="41" idx="6"/>
            <a:endCxn id="51" idx="2"/>
          </p:cNvCxnSpPr>
          <p:nvPr/>
        </p:nvCxnSpPr>
        <p:spPr>
          <a:xfrm flipV="1">
            <a:off x="2097743" y="4462766"/>
            <a:ext cx="614975" cy="534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AE7D204-4DBF-A544-B37E-E86B06A516CA}"/>
              </a:ext>
            </a:extLst>
          </p:cNvPr>
          <p:cNvCxnSpPr>
            <a:cxnSpLocks/>
            <a:stCxn id="40" idx="6"/>
            <a:endCxn id="52" idx="2"/>
          </p:cNvCxnSpPr>
          <p:nvPr/>
        </p:nvCxnSpPr>
        <p:spPr>
          <a:xfrm>
            <a:off x="2097743" y="4564691"/>
            <a:ext cx="614974" cy="330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89694E0-27FE-0D49-8735-CD42949EF401}"/>
              </a:ext>
            </a:extLst>
          </p:cNvPr>
          <p:cNvCxnSpPr>
            <a:cxnSpLocks/>
            <a:stCxn id="41" idx="6"/>
            <a:endCxn id="52" idx="2"/>
          </p:cNvCxnSpPr>
          <p:nvPr/>
        </p:nvCxnSpPr>
        <p:spPr>
          <a:xfrm flipV="1">
            <a:off x="2097743" y="4894864"/>
            <a:ext cx="614974" cy="101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4F776D76-D363-7142-BA51-FCBD31C47455}"/>
              </a:ext>
            </a:extLst>
          </p:cNvPr>
          <p:cNvCxnSpPr>
            <a:cxnSpLocks/>
            <a:stCxn id="42" idx="6"/>
            <a:endCxn id="52" idx="2"/>
          </p:cNvCxnSpPr>
          <p:nvPr/>
        </p:nvCxnSpPr>
        <p:spPr>
          <a:xfrm flipV="1">
            <a:off x="2097742" y="4894864"/>
            <a:ext cx="614975" cy="534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3D20808-06B5-1544-9710-938172B6B839}"/>
              </a:ext>
            </a:extLst>
          </p:cNvPr>
          <p:cNvCxnSpPr>
            <a:cxnSpLocks/>
            <a:stCxn id="43" idx="6"/>
            <a:endCxn id="53" idx="2"/>
          </p:cNvCxnSpPr>
          <p:nvPr/>
        </p:nvCxnSpPr>
        <p:spPr>
          <a:xfrm flipV="1">
            <a:off x="2097741" y="5541839"/>
            <a:ext cx="614975" cy="534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FEBED1A7-3ED1-1244-A1E9-59CBAE3B9614}"/>
              </a:ext>
            </a:extLst>
          </p:cNvPr>
          <p:cNvCxnSpPr>
            <a:cxnSpLocks/>
            <a:stCxn id="42" idx="6"/>
            <a:endCxn id="53" idx="2"/>
          </p:cNvCxnSpPr>
          <p:nvPr/>
        </p:nvCxnSpPr>
        <p:spPr>
          <a:xfrm>
            <a:off x="2097742" y="5428887"/>
            <a:ext cx="614974" cy="11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687DD18-8DCA-8D46-87A8-04F191354EDD}"/>
              </a:ext>
            </a:extLst>
          </p:cNvPr>
          <p:cNvCxnSpPr>
            <a:cxnSpLocks/>
            <a:stCxn id="43" idx="6"/>
            <a:endCxn id="52" idx="2"/>
          </p:cNvCxnSpPr>
          <p:nvPr/>
        </p:nvCxnSpPr>
        <p:spPr>
          <a:xfrm flipV="1">
            <a:off x="2097741" y="4894864"/>
            <a:ext cx="614976" cy="1180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54B68D17-8D25-334D-902A-C29490B137FC}"/>
              </a:ext>
            </a:extLst>
          </p:cNvPr>
          <p:cNvCxnSpPr>
            <a:cxnSpLocks/>
            <a:stCxn id="43" idx="6"/>
            <a:endCxn id="51" idx="2"/>
          </p:cNvCxnSpPr>
          <p:nvPr/>
        </p:nvCxnSpPr>
        <p:spPr>
          <a:xfrm flipV="1">
            <a:off x="2097741" y="4462766"/>
            <a:ext cx="614977" cy="1613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E9B44DDF-F634-C842-8703-742310799DC6}"/>
              </a:ext>
            </a:extLst>
          </p:cNvPr>
          <p:cNvCxnSpPr>
            <a:cxnSpLocks/>
            <a:stCxn id="40" idx="6"/>
            <a:endCxn id="53" idx="2"/>
          </p:cNvCxnSpPr>
          <p:nvPr/>
        </p:nvCxnSpPr>
        <p:spPr>
          <a:xfrm>
            <a:off x="2097743" y="4564691"/>
            <a:ext cx="614973" cy="977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9E270357-951F-5048-88E5-34C567EB7D10}"/>
              </a:ext>
            </a:extLst>
          </p:cNvPr>
          <p:cNvCxnSpPr>
            <a:cxnSpLocks/>
            <a:stCxn id="41" idx="6"/>
            <a:endCxn id="53" idx="2"/>
          </p:cNvCxnSpPr>
          <p:nvPr/>
        </p:nvCxnSpPr>
        <p:spPr>
          <a:xfrm>
            <a:off x="2097743" y="4996789"/>
            <a:ext cx="614973" cy="545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E5D53C77-C5C8-0F46-9168-CA7E7F551849}"/>
              </a:ext>
            </a:extLst>
          </p:cNvPr>
          <p:cNvCxnSpPr>
            <a:cxnSpLocks/>
            <a:stCxn id="42" idx="6"/>
            <a:endCxn id="51" idx="2"/>
          </p:cNvCxnSpPr>
          <p:nvPr/>
        </p:nvCxnSpPr>
        <p:spPr>
          <a:xfrm flipV="1">
            <a:off x="2097742" y="4462766"/>
            <a:ext cx="614976" cy="966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1AC5F510-6045-AD41-BA51-E271AD23B767}"/>
              </a:ext>
            </a:extLst>
          </p:cNvPr>
          <p:cNvCxnSpPr>
            <a:cxnSpLocks/>
            <a:stCxn id="53" idx="6"/>
            <a:endCxn id="56" idx="2"/>
          </p:cNvCxnSpPr>
          <p:nvPr/>
        </p:nvCxnSpPr>
        <p:spPr>
          <a:xfrm flipV="1">
            <a:off x="2981657" y="4683541"/>
            <a:ext cx="566574" cy="858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B34FECA1-0EE3-9A49-B268-CE6979B896C9}"/>
              </a:ext>
            </a:extLst>
          </p:cNvPr>
          <p:cNvCxnSpPr>
            <a:cxnSpLocks/>
            <a:stCxn id="52" idx="6"/>
            <a:endCxn id="56" idx="2"/>
          </p:cNvCxnSpPr>
          <p:nvPr/>
        </p:nvCxnSpPr>
        <p:spPr>
          <a:xfrm flipV="1">
            <a:off x="2981658" y="4683541"/>
            <a:ext cx="566573" cy="211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A2606F72-58FD-1D49-BDD8-0643E21BA4DD}"/>
              </a:ext>
            </a:extLst>
          </p:cNvPr>
          <p:cNvCxnSpPr>
            <a:cxnSpLocks/>
            <a:stCxn id="51" idx="6"/>
            <a:endCxn id="56" idx="2"/>
          </p:cNvCxnSpPr>
          <p:nvPr/>
        </p:nvCxnSpPr>
        <p:spPr>
          <a:xfrm>
            <a:off x="2981659" y="4462766"/>
            <a:ext cx="566572" cy="220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08376128-94E0-B045-ABD7-2F40AE13C3F9}"/>
              </a:ext>
            </a:extLst>
          </p:cNvPr>
          <p:cNvCxnSpPr>
            <a:cxnSpLocks/>
            <a:stCxn id="50" idx="6"/>
            <a:endCxn id="56" idx="2"/>
          </p:cNvCxnSpPr>
          <p:nvPr/>
        </p:nvCxnSpPr>
        <p:spPr>
          <a:xfrm>
            <a:off x="2981659" y="4030668"/>
            <a:ext cx="566572" cy="65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C57901C5-E329-8944-B6B3-1FD07E56B8AC}"/>
              </a:ext>
            </a:extLst>
          </p:cNvPr>
          <p:cNvSpPr/>
          <p:nvPr/>
        </p:nvSpPr>
        <p:spPr>
          <a:xfrm>
            <a:off x="432198" y="3708957"/>
            <a:ext cx="736804" cy="1728392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DBD24717-97E7-0442-A5FE-75DDC47226A3}"/>
              </a:ext>
            </a:extLst>
          </p:cNvPr>
          <p:cNvSpPr txBox="1"/>
          <p:nvPr/>
        </p:nvSpPr>
        <p:spPr>
          <a:xfrm>
            <a:off x="1663846" y="2549292"/>
            <a:ext cx="2020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Fast reflex (0.02s)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9E67138-A70E-B244-ABF5-B13964AFC0D0}"/>
              </a:ext>
            </a:extLst>
          </p:cNvPr>
          <p:cNvSpPr txBox="1"/>
          <p:nvPr/>
        </p:nvSpPr>
        <p:spPr>
          <a:xfrm>
            <a:off x="3964191" y="4386753"/>
            <a:ext cx="151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Action</a:t>
            </a:r>
          </a:p>
        </p:txBody>
      </p:sp>
      <p:graphicFrame>
        <p:nvGraphicFramePr>
          <p:cNvPr id="197" name="Table 197">
            <a:extLst>
              <a:ext uri="{FF2B5EF4-FFF2-40B4-BE49-F238E27FC236}">
                <a16:creationId xmlns:a16="http://schemas.microsoft.com/office/drawing/2014/main" id="{BE1EA10B-9A4A-0F4F-8316-6C0A79AC2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028708"/>
              </p:ext>
            </p:extLst>
          </p:nvPr>
        </p:nvGraphicFramePr>
        <p:xfrm>
          <a:off x="5279841" y="1576734"/>
          <a:ext cx="672786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1965">
                  <a:extLst>
                    <a:ext uri="{9D8B030D-6E8A-4147-A177-3AD203B41FA5}">
                      <a16:colId xmlns:a16="http://schemas.microsoft.com/office/drawing/2014/main" val="437869409"/>
                    </a:ext>
                  </a:extLst>
                </a:gridCol>
                <a:gridCol w="1681965">
                  <a:extLst>
                    <a:ext uri="{9D8B030D-6E8A-4147-A177-3AD203B41FA5}">
                      <a16:colId xmlns:a16="http://schemas.microsoft.com/office/drawing/2014/main" val="458101149"/>
                    </a:ext>
                  </a:extLst>
                </a:gridCol>
                <a:gridCol w="1681965">
                  <a:extLst>
                    <a:ext uri="{9D8B030D-6E8A-4147-A177-3AD203B41FA5}">
                      <a16:colId xmlns:a16="http://schemas.microsoft.com/office/drawing/2014/main" val="50911899"/>
                    </a:ext>
                  </a:extLst>
                </a:gridCol>
                <a:gridCol w="1681965">
                  <a:extLst>
                    <a:ext uri="{9D8B030D-6E8A-4147-A177-3AD203B41FA5}">
                      <a16:colId xmlns:a16="http://schemas.microsoft.com/office/drawing/2014/main" val="407265993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Avg. Seconds / Perturbation 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Avg. Actions / Decisions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982997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Network 1</a:t>
                      </a:r>
                    </a:p>
                    <a:p>
                      <a:r>
                        <a:rPr lang="en-US" dirty="0"/>
                        <a:t>0.04s reaction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 0.04s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144.64 / 7.232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3616.0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2224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Reflex Network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146.34 / 7.317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3659.14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7331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/>
                        <a:t>Network 2</a:t>
                      </a:r>
                    </a:p>
                    <a:p>
                      <a:r>
                        <a:rPr lang="en-US" dirty="0"/>
                        <a:t>0.08s reaction speed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111.8 / 5.59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1397.5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1517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Reflex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122.25 / 6.112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1528.26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350544"/>
                  </a:ext>
                </a:extLst>
              </a:tr>
            </a:tbl>
          </a:graphicData>
        </a:graphic>
      </p:graphicFrame>
      <p:sp>
        <p:nvSpPr>
          <p:cNvPr id="198" name="TextBox 197">
            <a:extLst>
              <a:ext uri="{FF2B5EF4-FFF2-40B4-BE49-F238E27FC236}">
                <a16:creationId xmlns:a16="http://schemas.microsoft.com/office/drawing/2014/main" id="{F019F5D0-C151-FD45-B9D8-C4CC4B5CB040}"/>
              </a:ext>
            </a:extLst>
          </p:cNvPr>
          <p:cNvSpPr txBox="1"/>
          <p:nvPr/>
        </p:nvSpPr>
        <p:spPr>
          <a:xfrm>
            <a:off x="5891602" y="4629373"/>
            <a:ext cx="59501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reflex acts at angles &gt; 0.19. The agent fails at angle 0.2.</a:t>
            </a:r>
          </a:p>
          <a:p>
            <a:r>
              <a:rPr lang="en-US" dirty="0"/>
              <a:t>Reflex Networks learn a better policy.</a:t>
            </a:r>
          </a:p>
          <a:p>
            <a:r>
              <a:rPr lang="en-US" dirty="0"/>
              <a:t>During evaluation, reflexes are rarely activated. </a:t>
            </a:r>
          </a:p>
        </p:txBody>
      </p:sp>
      <p:sp>
        <p:nvSpPr>
          <p:cNvPr id="199" name="Footer Placeholder 1">
            <a:extLst>
              <a:ext uri="{FF2B5EF4-FFF2-40B4-BE49-F238E27FC236}">
                <a16:creationId xmlns:a16="http://schemas.microsoft.com/office/drawing/2014/main" id="{CC37754E-2DDC-5B46-A4A4-0CF5A3BBAE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439043" y="6550026"/>
            <a:ext cx="9328807" cy="295276"/>
          </a:xfrm>
        </p:spPr>
        <p:txBody>
          <a:bodyPr/>
          <a:lstStyle/>
          <a:p>
            <a:pPr>
              <a:defRPr/>
            </a:pPr>
            <a:r>
              <a:rPr lang="en-US" sz="900" dirty="0"/>
              <a:t>DISTRIBUTION STATEMENT D. Distribution authorized to Department of Defense and U.S. DoD contractors only. Other requests for this document shall be referred to DARPA/DSO.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9E50942-D41A-1F4C-A1D2-FD39BFC0A028}"/>
              </a:ext>
            </a:extLst>
          </p:cNvPr>
          <p:cNvSpPr/>
          <p:nvPr/>
        </p:nvSpPr>
        <p:spPr>
          <a:xfrm>
            <a:off x="3572433" y="6022487"/>
            <a:ext cx="268941" cy="29045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3C60EE-E7E3-B64C-A6EC-D9B2AF4F7339}"/>
              </a:ext>
            </a:extLst>
          </p:cNvPr>
          <p:cNvSpPr txBox="1"/>
          <p:nvPr/>
        </p:nvSpPr>
        <p:spPr>
          <a:xfrm>
            <a:off x="3964191" y="6022487"/>
            <a:ext cx="2783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 added neurons for reflex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D46EDB35-6365-824C-8978-59353427AEE7}"/>
              </a:ext>
            </a:extLst>
          </p:cNvPr>
          <p:cNvSpPr/>
          <p:nvPr/>
        </p:nvSpPr>
        <p:spPr>
          <a:xfrm>
            <a:off x="3572433" y="5610247"/>
            <a:ext cx="268941" cy="2904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34EB4F0-3EA1-5148-940F-F789B9123C04}"/>
              </a:ext>
            </a:extLst>
          </p:cNvPr>
          <p:cNvSpPr txBox="1"/>
          <p:nvPr/>
        </p:nvSpPr>
        <p:spPr>
          <a:xfrm>
            <a:off x="3964191" y="5573474"/>
            <a:ext cx="4790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Original network with 2 hidden layers with 256 neurons</a:t>
            </a:r>
          </a:p>
        </p:txBody>
      </p:sp>
    </p:spTree>
    <p:extLst>
      <p:ext uri="{BB962C8B-B14F-4D97-AF65-F5344CB8AC3E}">
        <p14:creationId xmlns:p14="http://schemas.microsoft.com/office/powerpoint/2010/main" val="2515758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5475</TotalTime>
  <Words>512</Words>
  <Application>Microsoft Macintosh PowerPoint</Application>
  <PresentationFormat>Widescreen</PresentationFormat>
  <Paragraphs>67</Paragraphs>
  <Slides>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SimSun</vt:lpstr>
      <vt:lpstr>Arial</vt:lpstr>
      <vt:lpstr>Calibri</vt:lpstr>
      <vt:lpstr>Calibri Light</vt:lpstr>
      <vt:lpstr>Inter</vt:lpstr>
      <vt:lpstr>PLAYFAIR DISPLAY BOLD ROMAN</vt:lpstr>
      <vt:lpstr>Tahoma</vt:lpstr>
      <vt:lpstr>Office Theme</vt:lpstr>
      <vt:lpstr>Reflexes for More Effective RL</vt:lpstr>
      <vt:lpstr>Varying response rate changes the problem difficulty</vt:lpstr>
      <vt:lpstr>Real-time control adds further difficulty in training</vt:lpstr>
      <vt:lpstr>Adding adaptive response improves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OUR Problem Setting</dc:title>
  <dc:creator>Devdhar Patel</dc:creator>
  <cp:lastModifiedBy>hava.siegelmann@gmail.com</cp:lastModifiedBy>
  <cp:revision>4</cp:revision>
  <dcterms:created xsi:type="dcterms:W3CDTF">2022-01-06T21:29:58Z</dcterms:created>
  <dcterms:modified xsi:type="dcterms:W3CDTF">2022-01-10T19:12:01Z</dcterms:modified>
</cp:coreProperties>
</file>