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34" d="100"/>
          <a:sy n="34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Performance</a:t>
            </a:r>
            <a:r>
              <a:rPr lang="en-US" sz="3600" b="1" baseline="0" dirty="0"/>
              <a:t> w/wo reflexes </a:t>
            </a:r>
            <a:endParaRPr lang="en-US" sz="3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Reflex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83.81</c:v>
                </c:pt>
                <c:pt idx="1">
                  <c:v>109.21</c:v>
                </c:pt>
                <c:pt idx="2">
                  <c:v>127.8</c:v>
                </c:pt>
                <c:pt idx="3">
                  <c:v>152.68</c:v>
                </c:pt>
                <c:pt idx="4">
                  <c:v>138.4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29-4E18-8F6E-6D7D9D260E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Reflex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5"/>
                <c:pt idx="0">
                  <c:v>107.72</c:v>
                </c:pt>
                <c:pt idx="1">
                  <c:v>115.41</c:v>
                </c:pt>
                <c:pt idx="2">
                  <c:v>132.22999999999999</c:v>
                </c:pt>
                <c:pt idx="3">
                  <c:v>159.63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29-4E18-8F6E-6D7D9D260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867903"/>
        <c:axId val="1282878719"/>
      </c:barChart>
      <c:catAx>
        <c:axId val="1282867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Response</a:t>
                </a:r>
                <a:r>
                  <a:rPr lang="en-US" sz="3200" baseline="0" dirty="0"/>
                  <a:t> Time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0.45529215572947457"/>
              <c:y val="0.82729401827587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78719"/>
        <c:crosses val="autoZero"/>
        <c:auto val="1"/>
        <c:lblAlgn val="ctr"/>
        <c:lblOffset val="100"/>
        <c:noMultiLvlLbl val="0"/>
      </c:catAx>
      <c:valAx>
        <c:axId val="128287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dirty="0"/>
                  <a:t>Seconds</a:t>
                </a:r>
                <a:r>
                  <a:rPr lang="en-US" sz="3600" baseline="0" dirty="0"/>
                  <a:t> Survived</a:t>
                </a:r>
                <a:endParaRPr lang="en-US" sz="3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40105347840663"/>
          <c:y val="0.90809875927382044"/>
          <c:w val="0.7031988504308988"/>
          <c:h val="4.29436061278742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9A42-9C87-4EC2-AC11-4D239A095E9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9AC9-F78F-42DA-B593-297FB9FC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chart" Target="../charts/chart1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1FC1614-AAD1-54F9-653B-996D49D4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78" y="1621335"/>
            <a:ext cx="9220200" cy="3042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EA3FF4-D5E1-8171-34E0-E69F67044E03}"/>
              </a:ext>
            </a:extLst>
          </p:cNvPr>
          <p:cNvSpPr txBox="1"/>
          <p:nvPr/>
        </p:nvSpPr>
        <p:spPr>
          <a:xfrm>
            <a:off x="11215042" y="670324"/>
            <a:ext cx="306627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Efficient Control in Real Time Reinforcement Learning Using Temporally Layered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C084-6B20-790A-1AC0-68A2BABC980C}"/>
              </a:ext>
            </a:extLst>
          </p:cNvPr>
          <p:cNvSpPr txBox="1"/>
          <p:nvPr/>
        </p:nvSpPr>
        <p:spPr>
          <a:xfrm>
            <a:off x="11215042" y="3586930"/>
            <a:ext cx="327486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Devdhar Patel</a:t>
            </a:r>
            <a:r>
              <a:rPr lang="en-US" sz="4400" baseline="30000" dirty="0"/>
              <a:t>1</a:t>
            </a:r>
            <a:r>
              <a:rPr lang="en-US" sz="4400" dirty="0"/>
              <a:t>, Francesca Walsh</a:t>
            </a:r>
            <a:r>
              <a:rPr lang="en-US" sz="4400" baseline="30000" dirty="0"/>
              <a:t>1</a:t>
            </a:r>
            <a:r>
              <a:rPr lang="en-US" sz="4400" dirty="0"/>
              <a:t>, Joshua Russell</a:t>
            </a:r>
            <a:r>
              <a:rPr lang="en-US" sz="4400" baseline="30000" dirty="0"/>
              <a:t>1</a:t>
            </a:r>
            <a:r>
              <a:rPr lang="en-US" sz="4400" dirty="0"/>
              <a:t>, Zhongyang Zhang</a:t>
            </a:r>
            <a:r>
              <a:rPr lang="en-US" sz="4400" baseline="30000" dirty="0"/>
              <a:t>1</a:t>
            </a:r>
            <a:r>
              <a:rPr lang="en-US" sz="4400" dirty="0"/>
              <a:t>, Tauhidur Rahman</a:t>
            </a:r>
            <a:r>
              <a:rPr lang="en-US" sz="4400" baseline="30000" dirty="0"/>
              <a:t>1</a:t>
            </a:r>
            <a:r>
              <a:rPr lang="en-US" sz="4400" dirty="0"/>
              <a:t>, Terrence Sejnowski</a:t>
            </a:r>
            <a:r>
              <a:rPr lang="en-US" sz="4400" baseline="30000" dirty="0"/>
              <a:t>2</a:t>
            </a:r>
            <a:r>
              <a:rPr lang="en-US" sz="4400" dirty="0"/>
              <a:t>, Hava Siegelmann</a:t>
            </a:r>
            <a:r>
              <a:rPr lang="en-US" sz="4400" baseline="30000" dirty="0"/>
              <a:t>1</a:t>
            </a:r>
          </a:p>
          <a:p>
            <a:r>
              <a:rPr lang="en-US" sz="3600" baseline="30000" dirty="0"/>
              <a:t>1</a:t>
            </a:r>
            <a:r>
              <a:rPr lang="en-US" sz="3600" dirty="0"/>
              <a:t>University of Massachusetts Amherst, Amherst MA</a:t>
            </a:r>
            <a:endParaRPr lang="en-US" sz="3600" baseline="30000" dirty="0"/>
          </a:p>
          <a:p>
            <a:r>
              <a:rPr lang="en-US" sz="3600" baseline="30000" dirty="0"/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00"/>
                </a:solidFill>
              </a:rPr>
              <a:t>Salk Institute for Biological Studies, La Jolla, CA</a:t>
            </a:r>
            <a:endParaRPr lang="en-US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88B6C2-06C0-DDDC-4798-7C266FEF004A}"/>
              </a:ext>
            </a:extLst>
          </p:cNvPr>
          <p:cNvCxnSpPr>
            <a:cxnSpLocks/>
          </p:cNvCxnSpPr>
          <p:nvPr/>
        </p:nvCxnSpPr>
        <p:spPr>
          <a:xfrm>
            <a:off x="0" y="5796454"/>
            <a:ext cx="438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B3A25CE-5A52-0A34-09ED-7F7433A9B6B0}"/>
              </a:ext>
            </a:extLst>
          </p:cNvPr>
          <p:cNvGrpSpPr/>
          <p:nvPr/>
        </p:nvGrpSpPr>
        <p:grpSpPr>
          <a:xfrm>
            <a:off x="603845" y="6553593"/>
            <a:ext cx="9650462" cy="11699863"/>
            <a:chOff x="573799" y="6227254"/>
            <a:chExt cx="9650462" cy="116998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A22262-2CEC-1D35-461D-CB939C820736}"/>
                </a:ext>
              </a:extLst>
            </p:cNvPr>
            <p:cNvSpPr/>
            <p:nvPr/>
          </p:nvSpPr>
          <p:spPr>
            <a:xfrm rot="5400000">
              <a:off x="1449059" y="5351994"/>
              <a:ext cx="7899942" cy="96504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C36C8-5A62-98EA-FF08-801EE4EF21DB}"/>
                </a:ext>
              </a:extLst>
            </p:cNvPr>
            <p:cNvSpPr txBox="1"/>
            <p:nvPr/>
          </p:nvSpPr>
          <p:spPr>
            <a:xfrm>
              <a:off x="878751" y="6323941"/>
              <a:ext cx="8857115" cy="1160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A fast constant response time for an RL agent is energy intensive and makes the learning difficult.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We developed a temporally layered architecture where each layer has a different response time allowing the RL agent to adapt its response time.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The fast action is gated based on its effect on the final action, reducing the action frequency and improving efficiency.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The fast layer is trained after the slow layer.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To measure efficiency, we introduce a new metric: Return Per Action (RPA).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We demonstrate performance on the </a:t>
              </a:r>
              <a:r>
                <a:rPr lang="en-US" sz="3200" dirty="0" err="1"/>
                <a:t>MuJoCo</a:t>
              </a:r>
              <a:r>
                <a:rPr lang="en-US" sz="3200" dirty="0"/>
                <a:t> continuous control environments.</a:t>
              </a:r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  <a:p>
              <a:endParaRPr lang="en-US" sz="4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12BEA5-EEC4-5FA8-5CE6-0D7F842BA349}"/>
              </a:ext>
            </a:extLst>
          </p:cNvPr>
          <p:cNvGrpSpPr/>
          <p:nvPr/>
        </p:nvGrpSpPr>
        <p:grpSpPr>
          <a:xfrm>
            <a:off x="18381137" y="22286801"/>
            <a:ext cx="14389355" cy="10227572"/>
            <a:chOff x="13571914" y="15459681"/>
            <a:chExt cx="16317011" cy="101653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D7A223-A193-49E4-4239-508274A68986}"/>
                </a:ext>
              </a:extLst>
            </p:cNvPr>
            <p:cNvGrpSpPr/>
            <p:nvPr/>
          </p:nvGrpSpPr>
          <p:grpSpPr>
            <a:xfrm>
              <a:off x="13607034" y="15822705"/>
              <a:ext cx="16281891" cy="9802342"/>
              <a:chOff x="2651801" y="1382416"/>
              <a:chExt cx="7086618" cy="426642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32E0659-5C8D-6B5B-D29C-69570D987E5B}"/>
                  </a:ext>
                </a:extLst>
              </p:cNvPr>
              <p:cNvGrpSpPr/>
              <p:nvPr/>
            </p:nvGrpSpPr>
            <p:grpSpPr>
              <a:xfrm>
                <a:off x="2651801" y="2046847"/>
                <a:ext cx="7086618" cy="3601995"/>
                <a:chOff x="2798786" y="3058297"/>
                <a:chExt cx="7086619" cy="360199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AC7EF7E-E4CC-262A-8927-5B126E761D71}"/>
                    </a:ext>
                  </a:extLst>
                </p:cNvPr>
                <p:cNvSpPr/>
                <p:nvPr/>
              </p:nvSpPr>
              <p:spPr>
                <a:xfrm>
                  <a:off x="2799950" y="4731035"/>
                  <a:ext cx="6560977" cy="16669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70B60D-F4BF-5FEE-A895-C521AB696978}"/>
                    </a:ext>
                  </a:extLst>
                </p:cNvPr>
                <p:cNvSpPr/>
                <p:nvPr/>
              </p:nvSpPr>
              <p:spPr>
                <a:xfrm>
                  <a:off x="2811623" y="3058297"/>
                  <a:ext cx="6560977" cy="166693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 dirty="0"/>
                </a:p>
              </p:txBody>
            </p:sp>
            <p:pic>
              <p:nvPicPr>
                <p:cNvPr id="34" name="Picture 3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0DFA453-3028-A03A-E587-59D34BE456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2910588" y="3991573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35" name="Picture 3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8B9EB64-126A-E472-CCD8-4B25AC5FA8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2864637" y="3336919"/>
                  <a:ext cx="521349" cy="435121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6A168F1-0A0A-4AB2-F239-756782EE3DA2}"/>
                    </a:ext>
                  </a:extLst>
                </p:cNvPr>
                <p:cNvCxnSpPr/>
                <p:nvPr/>
              </p:nvCxnSpPr>
              <p:spPr>
                <a:xfrm>
                  <a:off x="2799950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2AAE19E-66E3-83B8-E8CB-C10D597A4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6217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B8AA102-5B83-BFEC-CB3A-16D42CDA9A59}"/>
                    </a:ext>
                  </a:extLst>
                </p:cNvPr>
                <p:cNvCxnSpPr/>
                <p:nvPr/>
              </p:nvCxnSpPr>
              <p:spPr>
                <a:xfrm>
                  <a:off x="4924168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643B7A-5397-837A-D9EE-169C294EF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35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A8CDE0D-FC3C-4B82-37D4-698F5B580B55}"/>
                    </a:ext>
                  </a:extLst>
                </p:cNvPr>
                <p:cNvCxnSpPr/>
                <p:nvPr/>
              </p:nvCxnSpPr>
              <p:spPr>
                <a:xfrm>
                  <a:off x="7047471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0666CB9-BF34-E1C5-3A94-39E9CF565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3738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2" name="Picture 41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A200429-5985-21E8-F3FC-434A9547C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5080925" y="3991815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43" name="Picture 4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5640065-05B2-B54D-4788-4887B4BA1B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7158109" y="3992776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44" name="Picture 4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49C73A0-5E30-DDC2-4C70-6AB452D78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3895261" y="3930779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45" name="Picture 4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EBCAC67-E969-21F1-5173-C4BB1AEBD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6019478" y="3933553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46" name="Picture 45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7113107-A8AE-DEEB-043B-B7BE6A81CD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8140020" y="3931740"/>
                  <a:ext cx="605385" cy="505258"/>
                </a:xfrm>
                <a:prstGeom prst="rect">
                  <a:avLst/>
                </a:prstGeom>
              </p:spPr>
            </p:pic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6CA7EF7-F9E8-E85D-955D-7686B54D155C}"/>
                    </a:ext>
                  </a:extLst>
                </p:cNvPr>
                <p:cNvGrpSpPr/>
                <p:nvPr/>
              </p:nvGrpSpPr>
              <p:grpSpPr>
                <a:xfrm>
                  <a:off x="2798786" y="6087019"/>
                  <a:ext cx="6371739" cy="57199"/>
                  <a:chOff x="2799950" y="5156886"/>
                  <a:chExt cx="4358159" cy="0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D975736-5CEF-6137-6AB7-CA86F11C0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950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538BC779-2567-706C-C30B-2B88FCCC23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57901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EA3F2B5B-7847-EF3C-11C8-DEDD1A6E19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158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D9BE59D-0A46-2723-6EC0-969704446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950" y="3058297"/>
                  <a:ext cx="0" cy="29903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85E78D3-6F3F-CAC5-15E6-DC5D783A30A3}"/>
                    </a:ext>
                  </a:extLst>
                </p:cNvPr>
                <p:cNvSpPr txBox="1"/>
                <p:nvPr/>
              </p:nvSpPr>
              <p:spPr>
                <a:xfrm>
                  <a:off x="5126356" y="3174258"/>
                  <a:ext cx="1735150" cy="25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Traditional RL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0638BCC-DD2B-233E-9DD2-E61521338261}"/>
                    </a:ext>
                  </a:extLst>
                </p:cNvPr>
                <p:cNvSpPr txBox="1"/>
                <p:nvPr/>
              </p:nvSpPr>
              <p:spPr>
                <a:xfrm>
                  <a:off x="5320588" y="4745777"/>
                  <a:ext cx="1445738" cy="25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Real-time RL</a:t>
                  </a:r>
                </a:p>
              </p:txBody>
            </p:sp>
            <p:pic>
              <p:nvPicPr>
                <p:cNvPr id="51" name="Picture 5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AE9368F-8CDA-8EAC-B70E-E3A3A1DAE0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2909424" y="5650197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52" name="Picture 51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70AE1404-8CB6-C240-F5AC-A8956E34B6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2863473" y="4985686"/>
                  <a:ext cx="521349" cy="435121"/>
                </a:xfrm>
                <a:prstGeom prst="rect">
                  <a:avLst/>
                </a:prstGeom>
              </p:spPr>
            </p:pic>
            <p:pic>
              <p:nvPicPr>
                <p:cNvPr id="53" name="Picture 5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5BA1E42-2658-26EC-514E-EE61CD94A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3938599" y="5650199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54" name="Picture 5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6C391B5-2A23-D471-6BBA-8571A32FE3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5996127" y="5650198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55" name="Picture 5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2697E7D-01FD-9D26-E8FE-048F6B68B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3864566" y="498568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56" name="Picture 55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D721992-C4FA-F1B9-2096-88360C95C4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5920110" y="498568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57" name="Picture 5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8C426C0-DA08-2001-DEA9-3525CBED82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8138856" y="500861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58" name="Picture 5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36FF569-A4E9-405D-2D60-E42559FC18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8219053" y="5650196"/>
                  <a:ext cx="444989" cy="383185"/>
                </a:xfrm>
                <a:prstGeom prst="rect">
                  <a:avLst/>
                </a:prstGeom>
              </p:spPr>
            </p:pic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242AE4C3-4D00-6889-2EDA-195E21D3F313}"/>
                    </a:ext>
                  </a:extLst>
                </p:cNvPr>
                <p:cNvCxnSpPr>
                  <a:stCxn id="35" idx="2"/>
                  <a:endCxn id="34" idx="0"/>
                </p:cNvCxnSpPr>
                <p:nvPr/>
              </p:nvCxnSpPr>
              <p:spPr>
                <a:xfrm>
                  <a:off x="3125312" y="3772040"/>
                  <a:ext cx="7771" cy="219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712F793-0130-A1E6-03D5-2B3017EA7E4F}"/>
                    </a:ext>
                  </a:extLst>
                </p:cNvPr>
                <p:cNvCxnSpPr>
                  <a:stCxn id="34" idx="3"/>
                  <a:endCxn id="44" idx="1"/>
                </p:cNvCxnSpPr>
                <p:nvPr/>
              </p:nvCxnSpPr>
              <p:spPr>
                <a:xfrm>
                  <a:off x="3355577" y="4183166"/>
                  <a:ext cx="539684" cy="2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9437117-1CCB-0F10-0A20-F9A3430AACEE}"/>
                    </a:ext>
                  </a:extLst>
                </p:cNvPr>
                <p:cNvCxnSpPr>
                  <a:stCxn id="44" idx="3"/>
                  <a:endCxn id="42" idx="1"/>
                </p:cNvCxnSpPr>
                <p:nvPr/>
              </p:nvCxnSpPr>
              <p:spPr>
                <a:xfrm>
                  <a:off x="4500646" y="4183408"/>
                  <a:ext cx="5802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9F5E23BE-AEFA-35C1-A426-D4C9DD1C50C1}"/>
                    </a:ext>
                  </a:extLst>
                </p:cNvPr>
                <p:cNvCxnSpPr>
                  <a:stCxn id="42" idx="3"/>
                  <a:endCxn id="45" idx="1"/>
                </p:cNvCxnSpPr>
                <p:nvPr/>
              </p:nvCxnSpPr>
              <p:spPr>
                <a:xfrm>
                  <a:off x="5525914" y="4183408"/>
                  <a:ext cx="493564" cy="2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F2321C81-1421-D6B5-F181-B51E6803AF1F}"/>
                    </a:ext>
                  </a:extLst>
                </p:cNvPr>
                <p:cNvCxnSpPr>
                  <a:stCxn id="45" idx="3"/>
                  <a:endCxn id="43" idx="1"/>
                </p:cNvCxnSpPr>
                <p:nvPr/>
              </p:nvCxnSpPr>
              <p:spPr>
                <a:xfrm flipV="1">
                  <a:off x="6624863" y="4184369"/>
                  <a:ext cx="533246" cy="1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247F2FF0-0354-E2A4-4E38-DDD91D61FF1C}"/>
                    </a:ext>
                  </a:extLst>
                </p:cNvPr>
                <p:cNvCxnSpPr>
                  <a:stCxn id="43" idx="3"/>
                  <a:endCxn id="46" idx="1"/>
                </p:cNvCxnSpPr>
                <p:nvPr/>
              </p:nvCxnSpPr>
              <p:spPr>
                <a:xfrm>
                  <a:off x="7603098" y="4184369"/>
                  <a:ext cx="53692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4D4AB3-954A-D1FC-DF12-60BA9787316D}"/>
                    </a:ext>
                  </a:extLst>
                </p:cNvPr>
                <p:cNvSpPr txBox="1"/>
                <p:nvPr/>
              </p:nvSpPr>
              <p:spPr>
                <a:xfrm>
                  <a:off x="3110346" y="371004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ABD646-95B3-C22C-0B8F-81E9741D4767}"/>
                    </a:ext>
                  </a:extLst>
                </p:cNvPr>
                <p:cNvSpPr txBox="1"/>
                <p:nvPr/>
              </p:nvSpPr>
              <p:spPr>
                <a:xfrm>
                  <a:off x="3447510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75773EE-E580-5E28-A531-F393D0F32FA0}"/>
                    </a:ext>
                  </a:extLst>
                </p:cNvPr>
                <p:cNvSpPr txBox="1"/>
                <p:nvPr/>
              </p:nvSpPr>
              <p:spPr>
                <a:xfrm>
                  <a:off x="4600551" y="3957712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C443CEF-87CA-2AEE-2612-FC604BE2D07F}"/>
                    </a:ext>
                  </a:extLst>
                </p:cNvPr>
                <p:cNvSpPr txBox="1"/>
                <p:nvPr/>
              </p:nvSpPr>
              <p:spPr>
                <a:xfrm>
                  <a:off x="5550107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1BD659B-18B4-E645-EA8D-F597A60C23A2}"/>
                    </a:ext>
                  </a:extLst>
                </p:cNvPr>
                <p:cNvSpPr txBox="1"/>
                <p:nvPr/>
              </p:nvSpPr>
              <p:spPr>
                <a:xfrm>
                  <a:off x="7724792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C797B7C-148B-E774-BD92-A9B249A575BB}"/>
                    </a:ext>
                  </a:extLst>
                </p:cNvPr>
                <p:cNvSpPr txBox="1"/>
                <p:nvPr/>
              </p:nvSpPr>
              <p:spPr>
                <a:xfrm>
                  <a:off x="6643938" y="3938706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1C2344F-9485-E733-208C-2A894D155CE5}"/>
                    </a:ext>
                  </a:extLst>
                </p:cNvPr>
                <p:cNvCxnSpPr>
                  <a:stCxn id="52" idx="2"/>
                  <a:endCxn id="51" idx="0"/>
                </p:cNvCxnSpPr>
                <p:nvPr/>
              </p:nvCxnSpPr>
              <p:spPr>
                <a:xfrm>
                  <a:off x="3124148" y="5420807"/>
                  <a:ext cx="7771" cy="2293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033D427-FEFC-9906-3602-D9014EEA2D90}"/>
                    </a:ext>
                  </a:extLst>
                </p:cNvPr>
                <p:cNvCxnSpPr>
                  <a:stCxn id="51" idx="3"/>
                  <a:endCxn id="55" idx="1"/>
                </p:cNvCxnSpPr>
                <p:nvPr/>
              </p:nvCxnSpPr>
              <p:spPr>
                <a:xfrm flipV="1">
                  <a:off x="3354413" y="5238315"/>
                  <a:ext cx="510153" cy="6034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08BA353-BE24-326C-0C54-D29CD20182E3}"/>
                    </a:ext>
                  </a:extLst>
                </p:cNvPr>
                <p:cNvCxnSpPr>
                  <a:stCxn id="55" idx="2"/>
                  <a:endCxn id="53" idx="0"/>
                </p:cNvCxnSpPr>
                <p:nvPr/>
              </p:nvCxnSpPr>
              <p:spPr>
                <a:xfrm flipH="1">
                  <a:off x="4161094" y="5490944"/>
                  <a:ext cx="6165" cy="1592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536DA9AE-D4A5-1241-D032-F36ACDB3CCE6}"/>
                    </a:ext>
                  </a:extLst>
                </p:cNvPr>
                <p:cNvCxnSpPr>
                  <a:stCxn id="53" idx="3"/>
                  <a:endCxn id="56" idx="1"/>
                </p:cNvCxnSpPr>
                <p:nvPr/>
              </p:nvCxnSpPr>
              <p:spPr>
                <a:xfrm flipV="1">
                  <a:off x="4383588" y="5238315"/>
                  <a:ext cx="1536522" cy="6034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90E7A96B-0E30-EA5C-6EC3-06F279A649AC}"/>
                    </a:ext>
                  </a:extLst>
                </p:cNvPr>
                <p:cNvCxnSpPr>
                  <a:stCxn id="56" idx="2"/>
                  <a:endCxn id="54" idx="0"/>
                </p:cNvCxnSpPr>
                <p:nvPr/>
              </p:nvCxnSpPr>
              <p:spPr>
                <a:xfrm flipH="1">
                  <a:off x="6218622" y="5490944"/>
                  <a:ext cx="4181" cy="159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0701C66-8D9E-120D-015D-7ACFEEDA13C7}"/>
                    </a:ext>
                  </a:extLst>
                </p:cNvPr>
                <p:cNvCxnSpPr>
                  <a:stCxn id="54" idx="3"/>
                  <a:endCxn id="57" idx="1"/>
                </p:cNvCxnSpPr>
                <p:nvPr/>
              </p:nvCxnSpPr>
              <p:spPr>
                <a:xfrm flipV="1">
                  <a:off x="6441116" y="5261245"/>
                  <a:ext cx="1697740" cy="580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4DBF21DC-0BE6-7A2E-F381-C3084B72AD3C}"/>
                    </a:ext>
                  </a:extLst>
                </p:cNvPr>
                <p:cNvCxnSpPr>
                  <a:stCxn id="57" idx="2"/>
                  <a:endCxn id="58" idx="0"/>
                </p:cNvCxnSpPr>
                <p:nvPr/>
              </p:nvCxnSpPr>
              <p:spPr>
                <a:xfrm flipH="1">
                  <a:off x="8441548" y="5513874"/>
                  <a:ext cx="1" cy="1363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C4D20C4-CF2A-AE5E-8D6A-263034C5344A}"/>
                    </a:ext>
                  </a:extLst>
                </p:cNvPr>
                <p:cNvSpPr/>
                <p:nvPr/>
              </p:nvSpPr>
              <p:spPr>
                <a:xfrm>
                  <a:off x="3472396" y="4440504"/>
                  <a:ext cx="1457951" cy="2838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BF01656-2AAC-34DC-15E9-08B7E9B7FA46}"/>
                    </a:ext>
                  </a:extLst>
                </p:cNvPr>
                <p:cNvGrpSpPr/>
                <p:nvPr/>
              </p:nvGrpSpPr>
              <p:grpSpPr>
                <a:xfrm>
                  <a:off x="5589520" y="4423055"/>
                  <a:ext cx="1457951" cy="300219"/>
                  <a:chOff x="3466217" y="4406676"/>
                  <a:chExt cx="1457951" cy="300219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232492E-CAEB-EE6E-2AFE-AB7D42D634E9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9823C15-D2C9-D5EB-ADB6-3BFCDEB463FB}"/>
                      </a:ext>
                    </a:extLst>
                  </p:cNvPr>
                  <p:cNvSpPr txBox="1"/>
                  <p:nvPr/>
                </p:nvSpPr>
                <p:spPr>
                  <a:xfrm>
                    <a:off x="4071808" y="4406676"/>
                    <a:ext cx="444989" cy="213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1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1C62AA0-71FF-3E49-F6EE-97265C150C71}"/>
                    </a:ext>
                  </a:extLst>
                </p:cNvPr>
                <p:cNvGrpSpPr/>
                <p:nvPr/>
              </p:nvGrpSpPr>
              <p:grpSpPr>
                <a:xfrm>
                  <a:off x="7712823" y="4428464"/>
                  <a:ext cx="1457951" cy="300219"/>
                  <a:chOff x="3466217" y="4406676"/>
                  <a:chExt cx="1457951" cy="300219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3398D39F-998B-386C-A5E4-05E06F1CF507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4AD917F-49AA-79B5-C989-DB056F080DAA}"/>
                      </a:ext>
                    </a:extLst>
                  </p:cNvPr>
                  <p:cNvSpPr txBox="1"/>
                  <p:nvPr/>
                </p:nvSpPr>
                <p:spPr>
                  <a:xfrm>
                    <a:off x="4071808" y="4406676"/>
                    <a:ext cx="444989" cy="213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2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5E6C1BBC-1C03-E7A6-7ACD-83D7A2FCE2AF}"/>
                    </a:ext>
                  </a:extLst>
                </p:cNvPr>
                <p:cNvGrpSpPr/>
                <p:nvPr/>
              </p:nvGrpSpPr>
              <p:grpSpPr>
                <a:xfrm>
                  <a:off x="2810459" y="6110703"/>
                  <a:ext cx="1128140" cy="283840"/>
                  <a:chOff x="3466217" y="4423055"/>
                  <a:chExt cx="1457951" cy="283840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F9F97398-9EB3-BB7B-591A-C779D7646CC5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003F371-4C92-683C-996B-274A0CDC5E5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No action</a:t>
                    </a: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718FC06-3F5A-DDE5-BE33-D8FE5E8E1336}"/>
                    </a:ext>
                  </a:extLst>
                </p:cNvPr>
                <p:cNvGrpSpPr/>
                <p:nvPr/>
              </p:nvGrpSpPr>
              <p:grpSpPr>
                <a:xfrm>
                  <a:off x="3951620" y="6110703"/>
                  <a:ext cx="2042311" cy="283840"/>
                  <a:chOff x="3466217" y="4423055"/>
                  <a:chExt cx="1457951" cy="283840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E8E5852D-505D-A8E0-75D4-8CDDEA01C82E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2ABBEE03-4F2B-C46C-1C8C-3F1731F58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0</a:t>
                    </a:r>
                    <a:endParaRPr lang="en-US" sz="3200" dirty="0"/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8551F24-C8B9-D4CD-830F-9CA90AEEF9FA}"/>
                    </a:ext>
                  </a:extLst>
                </p:cNvPr>
                <p:cNvSpPr txBox="1"/>
                <p:nvPr/>
              </p:nvSpPr>
              <p:spPr>
                <a:xfrm>
                  <a:off x="4085418" y="4438811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0BBCCB1F-2C03-AA7E-71B4-D861FF5A03C3}"/>
                    </a:ext>
                  </a:extLst>
                </p:cNvPr>
                <p:cNvGrpSpPr/>
                <p:nvPr/>
              </p:nvGrpSpPr>
              <p:grpSpPr>
                <a:xfrm>
                  <a:off x="6005183" y="6110703"/>
                  <a:ext cx="2042311" cy="283840"/>
                  <a:chOff x="3466217" y="4423055"/>
                  <a:chExt cx="1457951" cy="283840"/>
                </a:xfrm>
              </p:grpSpPr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A5DA3864-669D-2EB5-DD15-601903135C04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78F5D1FC-D2F2-681F-2885-2594BE68F0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1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6F50133C-780B-B377-255A-EB0F62D9B8E0}"/>
                    </a:ext>
                  </a:extLst>
                </p:cNvPr>
                <p:cNvGrpSpPr/>
                <p:nvPr/>
              </p:nvGrpSpPr>
              <p:grpSpPr>
                <a:xfrm>
                  <a:off x="8058747" y="6110703"/>
                  <a:ext cx="1110864" cy="283840"/>
                  <a:chOff x="3466217" y="4423055"/>
                  <a:chExt cx="1457951" cy="283840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7CB8C3DE-EC4E-F865-99EA-D799940282F2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7E757A76-2E6A-62F9-299D-7C45B49569FE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2</a:t>
                    </a:r>
                    <a:endParaRPr lang="en-US" sz="3200" dirty="0"/>
                  </a:p>
                </p:txBody>
              </p:sp>
            </p:grp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9FDB335-C349-7612-95A0-DC6CCCDC7476}"/>
                    </a:ext>
                  </a:extLst>
                </p:cNvPr>
                <p:cNvSpPr/>
                <p:nvPr/>
              </p:nvSpPr>
              <p:spPr>
                <a:xfrm>
                  <a:off x="9099751" y="3058297"/>
                  <a:ext cx="785654" cy="360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36D2212-1323-F55F-50B5-E03DC27C069B}"/>
                    </a:ext>
                  </a:extLst>
                </p:cNvPr>
                <p:cNvSpPr txBox="1"/>
                <p:nvPr/>
              </p:nvSpPr>
              <p:spPr>
                <a:xfrm>
                  <a:off x="3101615" y="5350789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F9E5541-58B6-73F3-9544-E154B2CA0815}"/>
                    </a:ext>
                  </a:extLst>
                </p:cNvPr>
                <p:cNvSpPr txBox="1"/>
                <p:nvPr/>
              </p:nvSpPr>
              <p:spPr>
                <a:xfrm>
                  <a:off x="3419577" y="5300113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008CEE9-B9F0-E18C-93DA-7CD59CF8DEB9}"/>
                    </a:ext>
                  </a:extLst>
                </p:cNvPr>
                <p:cNvSpPr txBox="1"/>
                <p:nvPr/>
              </p:nvSpPr>
              <p:spPr>
                <a:xfrm>
                  <a:off x="4164716" y="5378290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A085746-32C2-5EC0-A110-B88F0096B372}"/>
                    </a:ext>
                  </a:extLst>
                </p:cNvPr>
                <p:cNvSpPr txBox="1"/>
                <p:nvPr/>
              </p:nvSpPr>
              <p:spPr>
                <a:xfrm>
                  <a:off x="4992113" y="529854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C1C9EE5-F51C-94F8-918C-A8196ED38B41}"/>
                    </a:ext>
                  </a:extLst>
                </p:cNvPr>
                <p:cNvSpPr txBox="1"/>
                <p:nvPr/>
              </p:nvSpPr>
              <p:spPr>
                <a:xfrm>
                  <a:off x="6208358" y="5396566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54A3147-7C4A-C429-C122-3C36AF990BD9}"/>
                    </a:ext>
                  </a:extLst>
                </p:cNvPr>
                <p:cNvSpPr txBox="1"/>
                <p:nvPr/>
              </p:nvSpPr>
              <p:spPr>
                <a:xfrm>
                  <a:off x="7238534" y="5254771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4DC0E1-DF5A-F3A9-E045-E459259DB6EC}"/>
                    </a:ext>
                  </a:extLst>
                </p:cNvPr>
                <p:cNvSpPr txBox="1"/>
                <p:nvPr/>
              </p:nvSpPr>
              <p:spPr>
                <a:xfrm>
                  <a:off x="8427388" y="543852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3</a:t>
                  </a:r>
                  <a:endParaRPr lang="en-US" sz="3200" dirty="0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420C089-45F9-623C-0BF7-8827694A529F}"/>
                  </a:ext>
                </a:extLst>
              </p:cNvPr>
              <p:cNvGrpSpPr/>
              <p:nvPr/>
            </p:nvGrpSpPr>
            <p:grpSpPr>
              <a:xfrm>
                <a:off x="6683807" y="1382416"/>
                <a:ext cx="2541806" cy="921166"/>
                <a:chOff x="7034711" y="1302058"/>
                <a:chExt cx="2541807" cy="92116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1822461-8B43-C365-9DA8-92ED976B0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4712" y="1447931"/>
                  <a:ext cx="2372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A37725B-5ED3-18E4-CA9A-B29E01909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4711" y="1793921"/>
                  <a:ext cx="23727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BFA20E-2D2C-B04F-7CB6-67E9F070825A}"/>
                    </a:ext>
                  </a:extLst>
                </p:cNvPr>
                <p:cNvSpPr txBox="1"/>
                <p:nvPr/>
              </p:nvSpPr>
              <p:spPr>
                <a:xfrm>
                  <a:off x="7316833" y="1302058"/>
                  <a:ext cx="2259685" cy="236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Environment paused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30990CD-C185-9AEF-9B69-30DEB6D27019}"/>
                    </a:ext>
                  </a:extLst>
                </p:cNvPr>
                <p:cNvSpPr txBox="1"/>
                <p:nvPr/>
              </p:nvSpPr>
              <p:spPr>
                <a:xfrm>
                  <a:off x="7316833" y="1644292"/>
                  <a:ext cx="2259685" cy="578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Environment simulating</a:t>
                  </a: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EB032A-5E4C-12C6-65DF-BC600E2CAC10}"/>
                  </a:ext>
                </a:extLst>
              </p:cNvPr>
              <p:cNvSpPr/>
              <p:nvPr/>
            </p:nvSpPr>
            <p:spPr>
              <a:xfrm>
                <a:off x="4783361" y="3431652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2F0483E-1BE2-1C11-DF18-BFFD6BC4C1B7}"/>
                  </a:ext>
                </a:extLst>
              </p:cNvPr>
              <p:cNvSpPr/>
              <p:nvPr/>
            </p:nvSpPr>
            <p:spPr>
              <a:xfrm>
                <a:off x="6900485" y="3429700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942E22-694D-EFB3-1888-3FEA62345B07}"/>
                  </a:ext>
                </a:extLst>
              </p:cNvPr>
              <p:cNvSpPr/>
              <p:nvPr/>
            </p:nvSpPr>
            <p:spPr>
              <a:xfrm>
                <a:off x="2666443" y="3427823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88FF22-FFAF-D55C-2096-A5D3F5A79981}"/>
                  </a:ext>
                </a:extLst>
              </p:cNvPr>
              <p:cNvSpPr txBox="1"/>
              <p:nvPr/>
            </p:nvSpPr>
            <p:spPr>
              <a:xfrm>
                <a:off x="2844293" y="3414353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0</a:t>
                </a:r>
                <a:endParaRPr lang="en-US" sz="3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C8C5C6-77AF-968D-930A-EA7FD86B739B}"/>
                  </a:ext>
                </a:extLst>
              </p:cNvPr>
              <p:cNvSpPr txBox="1"/>
              <p:nvPr/>
            </p:nvSpPr>
            <p:spPr>
              <a:xfrm>
                <a:off x="4988768" y="3408721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C591F3-ED93-BAEB-94F0-3C363788A873}"/>
                  </a:ext>
                </a:extLst>
              </p:cNvPr>
              <p:cNvSpPr txBox="1"/>
              <p:nvPr/>
            </p:nvSpPr>
            <p:spPr>
              <a:xfrm>
                <a:off x="7112233" y="3398745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7D24C6D-6C06-6F49-B2E0-FB5D351D8AF3}"/>
                  </a:ext>
                </a:extLst>
              </p:cNvPr>
              <p:cNvSpPr txBox="1"/>
              <p:nvPr/>
            </p:nvSpPr>
            <p:spPr>
              <a:xfrm>
                <a:off x="3664777" y="5334775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EFB32E-41C7-EB46-96BE-4BF97A43661D}"/>
                  </a:ext>
                </a:extLst>
              </p:cNvPr>
              <p:cNvSpPr txBox="1"/>
              <p:nvPr/>
            </p:nvSpPr>
            <p:spPr>
              <a:xfrm>
                <a:off x="5720109" y="5334771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DA2182-EA04-D389-E3AE-1FC0C5F679FF}"/>
                  </a:ext>
                </a:extLst>
              </p:cNvPr>
              <p:cNvSpPr txBox="1"/>
              <p:nvPr/>
            </p:nvSpPr>
            <p:spPr>
              <a:xfrm>
                <a:off x="7770938" y="5366082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3</a:t>
                </a:r>
                <a:endParaRPr lang="en-US" sz="3200" dirty="0"/>
              </a:p>
            </p:txBody>
          </p:sp>
        </p:grp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1EF816-3081-C922-4C29-28F30026C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40"/>
            <a:stretch/>
          </p:blipFill>
          <p:spPr>
            <a:xfrm>
              <a:off x="13571914" y="15459681"/>
              <a:ext cx="1200154" cy="10016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05F8DA-2EB7-0C9E-224F-2AA71A06BB77}"/>
                </a:ext>
              </a:extLst>
            </p:cNvPr>
            <p:cNvSpPr txBox="1"/>
            <p:nvPr/>
          </p:nvSpPr>
          <p:spPr>
            <a:xfrm>
              <a:off x="14625943" y="15595200"/>
              <a:ext cx="5191748" cy="54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Environment simulation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AF6504-B468-66D1-02F2-BC10B3920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889"/>
            <a:stretch/>
          </p:blipFill>
          <p:spPr>
            <a:xfrm>
              <a:off x="13660796" y="16479957"/>
              <a:ext cx="1022386" cy="8803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01B0BA-B6DA-AAC0-CD3F-B8E3229E7D9E}"/>
                </a:ext>
              </a:extLst>
            </p:cNvPr>
            <p:cNvSpPr txBox="1"/>
            <p:nvPr/>
          </p:nvSpPr>
          <p:spPr>
            <a:xfrm>
              <a:off x="14613633" y="16619896"/>
              <a:ext cx="5191748" cy="54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Agent Processing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2904A4C-4115-00FA-0AA4-5FD5E51D2671}"/>
              </a:ext>
            </a:extLst>
          </p:cNvPr>
          <p:cNvGrpSpPr/>
          <p:nvPr/>
        </p:nvGrpSpPr>
        <p:grpSpPr>
          <a:xfrm>
            <a:off x="533228" y="15068433"/>
            <a:ext cx="9791698" cy="5830929"/>
            <a:chOff x="533980" y="13832583"/>
            <a:chExt cx="9791698" cy="58309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80A3CE-3306-70C6-8AFD-A0B6A6369F18}"/>
                </a:ext>
              </a:extLst>
            </p:cNvPr>
            <p:cNvSpPr/>
            <p:nvPr/>
          </p:nvSpPr>
          <p:spPr>
            <a:xfrm rot="5400000">
              <a:off x="2514364" y="11852199"/>
              <a:ext cx="5830929" cy="979169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3CBA5D0-E618-BB13-EAA5-0F1E0D8C01DD}"/>
                </a:ext>
              </a:extLst>
            </p:cNvPr>
            <p:cNvSpPr txBox="1"/>
            <p:nvPr/>
          </p:nvSpPr>
          <p:spPr>
            <a:xfrm>
              <a:off x="955420" y="13989987"/>
              <a:ext cx="9223958" cy="557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 Overview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TLA outperforms the constant frequency networks on all environments tested while demonstrating efficient performance.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Learning curves suggest more stable learning with a lower standard deviation.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Gating the fast actions improves the efficiency and performance.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200" dirty="0"/>
                <a:t>State-action values suggest that the fast controller discriminates between states that seem similar to the slow controller.</a:t>
              </a:r>
            </a:p>
          </p:txBody>
        </p:sp>
      </p:grpSp>
      <p:graphicFrame>
        <p:nvGraphicFramePr>
          <p:cNvPr id="187" name="Chart 186">
            <a:extLst>
              <a:ext uri="{FF2B5EF4-FFF2-40B4-BE49-F238E27FC236}">
                <a16:creationId xmlns:a16="http://schemas.microsoft.com/office/drawing/2014/main" id="{7DF53C46-7D3F-90D2-E6C8-73298CCC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637589"/>
              </p:ext>
            </p:extLst>
          </p:nvPr>
        </p:nvGraphicFramePr>
        <p:xfrm>
          <a:off x="32149596" y="22488769"/>
          <a:ext cx="10109557" cy="667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1" name="Table 9">
            <a:extLst>
              <a:ext uri="{FF2B5EF4-FFF2-40B4-BE49-F238E27FC236}">
                <a16:creationId xmlns:a16="http://schemas.microsoft.com/office/drawing/2014/main" id="{249272A4-D09A-0632-D625-47FF2FC5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52567"/>
              </p:ext>
            </p:extLst>
          </p:nvPr>
        </p:nvGraphicFramePr>
        <p:xfrm>
          <a:off x="31994979" y="29137802"/>
          <a:ext cx="11106570" cy="324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95">
                  <a:extLst>
                    <a:ext uri="{9D8B030D-6E8A-4147-A177-3AD203B41FA5}">
                      <a16:colId xmlns:a16="http://schemas.microsoft.com/office/drawing/2014/main" val="359422979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45689080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3416126675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201421336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296743991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182286940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64453" marR="64453" marT="32226" marB="32226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Seconds survived (Decisions made)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9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Res. speed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0.16s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0.08s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60787"/>
                  </a:ext>
                </a:extLst>
              </a:tr>
              <a:tr h="1303691">
                <a:tc>
                  <a:txBody>
                    <a:bodyPr/>
                    <a:lstStyle/>
                    <a:p>
                      <a:r>
                        <a:rPr lang="en-US" sz="2800" dirty="0"/>
                        <a:t>w/o 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83.81 </a:t>
                      </a:r>
                    </a:p>
                    <a:p>
                      <a:r>
                        <a:rPr lang="en-US" sz="2800" dirty="0"/>
                        <a:t>(534)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109.21 (1366)</a:t>
                      </a:r>
                    </a:p>
                    <a:p>
                      <a:endParaRPr lang="en-US" sz="2800" dirty="0"/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127.8</a:t>
                      </a:r>
                    </a:p>
                    <a:p>
                      <a:r>
                        <a:rPr lang="en-US" sz="2800" dirty="0"/>
                        <a:t>(3195)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152.68</a:t>
                      </a:r>
                    </a:p>
                    <a:p>
                      <a:r>
                        <a:rPr lang="en-US" sz="2800" dirty="0"/>
                        <a:t>(7634)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138.4</a:t>
                      </a:r>
                    </a:p>
                    <a:p>
                      <a:r>
                        <a:rPr lang="en-US" sz="2800" dirty="0"/>
                        <a:t>(13840)</a:t>
                      </a:r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3512883660"/>
                  </a:ext>
                </a:extLst>
              </a:tr>
              <a:tr h="880327">
                <a:tc>
                  <a:txBody>
                    <a:bodyPr/>
                    <a:lstStyle/>
                    <a:p>
                      <a:r>
                        <a:rPr lang="en-US" sz="2800" dirty="0"/>
                        <a:t>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107.72 (674)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129.14</a:t>
                      </a:r>
                    </a:p>
                    <a:p>
                      <a:r>
                        <a:rPr lang="en-US" sz="2800" dirty="0"/>
                        <a:t>(1618)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132.23</a:t>
                      </a:r>
                    </a:p>
                    <a:p>
                      <a:r>
                        <a:rPr lang="en-US" sz="2800" dirty="0"/>
                        <a:t>(3306)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159.63</a:t>
                      </a:r>
                    </a:p>
                    <a:p>
                      <a:r>
                        <a:rPr lang="en-US" sz="2800" dirty="0"/>
                        <a:t>(7982)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2986886428"/>
                  </a:ext>
                </a:extLst>
              </a:tr>
            </a:tbl>
          </a:graphicData>
        </a:graphic>
      </p:graphicFrame>
      <p:pic>
        <p:nvPicPr>
          <p:cNvPr id="230" name="Picture 22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24A17D65-A933-617A-2DCE-BAFA6CD9A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431" y="6317577"/>
            <a:ext cx="9135103" cy="7064313"/>
          </a:xfrm>
          <a:prstGeom prst="rect">
            <a:avLst/>
          </a:prstGeom>
        </p:spPr>
      </p:pic>
      <p:graphicFrame>
        <p:nvGraphicFramePr>
          <p:cNvPr id="233" name="Table 233">
            <a:extLst>
              <a:ext uri="{FF2B5EF4-FFF2-40B4-BE49-F238E27FC236}">
                <a16:creationId xmlns:a16="http://schemas.microsoft.com/office/drawing/2014/main" id="{1EA7FE8A-C9EC-02A8-E1B7-0F532DFF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12668"/>
              </p:ext>
            </p:extLst>
          </p:nvPr>
        </p:nvGraphicFramePr>
        <p:xfrm>
          <a:off x="25183658" y="6941614"/>
          <a:ext cx="18103698" cy="5830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807">
                  <a:extLst>
                    <a:ext uri="{9D8B030D-6E8A-4147-A177-3AD203B41FA5}">
                      <a16:colId xmlns:a16="http://schemas.microsoft.com/office/drawing/2014/main" val="208546573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672627281"/>
                    </a:ext>
                  </a:extLst>
                </a:gridCol>
                <a:gridCol w="3038167">
                  <a:extLst>
                    <a:ext uri="{9D8B030D-6E8A-4147-A177-3AD203B41FA5}">
                      <a16:colId xmlns:a16="http://schemas.microsoft.com/office/drawing/2014/main" val="2947756117"/>
                    </a:ext>
                  </a:extLst>
                </a:gridCol>
                <a:gridCol w="1137439">
                  <a:extLst>
                    <a:ext uri="{9D8B030D-6E8A-4147-A177-3AD203B41FA5}">
                      <a16:colId xmlns:a16="http://schemas.microsoft.com/office/drawing/2014/main" val="463741998"/>
                    </a:ext>
                  </a:extLst>
                </a:gridCol>
                <a:gridCol w="1777901">
                  <a:extLst>
                    <a:ext uri="{9D8B030D-6E8A-4147-A177-3AD203B41FA5}">
                      <a16:colId xmlns:a16="http://schemas.microsoft.com/office/drawing/2014/main" val="284485181"/>
                    </a:ext>
                  </a:extLst>
                </a:gridCol>
                <a:gridCol w="2895525">
                  <a:extLst>
                    <a:ext uri="{9D8B030D-6E8A-4147-A177-3AD203B41FA5}">
                      <a16:colId xmlns:a16="http://schemas.microsoft.com/office/drawing/2014/main" val="4208797726"/>
                    </a:ext>
                  </a:extLst>
                </a:gridCol>
                <a:gridCol w="1078646">
                  <a:extLst>
                    <a:ext uri="{9D8B030D-6E8A-4147-A177-3AD203B41FA5}">
                      <a16:colId xmlns:a16="http://schemas.microsoft.com/office/drawing/2014/main" val="842274999"/>
                    </a:ext>
                  </a:extLst>
                </a:gridCol>
              </a:tblGrid>
              <a:tr h="9395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Environment</a:t>
                      </a:r>
                    </a:p>
                  </a:txBody>
                  <a:tcPr marL="61010" marR="61010" marT="30505" marB="3050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TLA</a:t>
                      </a:r>
                    </a:p>
                  </a:txBody>
                  <a:tcPr marL="61010" marR="61010" marT="30505" marB="30505"/>
                </a:tc>
                <a:tc hMerge="1">
                  <a:txBody>
                    <a:bodyPr/>
                    <a:lstStyle/>
                    <a:p>
                      <a:endParaRPr lang="en-US" sz="5800" dirty="0"/>
                    </a:p>
                  </a:txBody>
                  <a:tcPr marL="61010" marR="61010" marT="30505" marB="30505"/>
                </a:tc>
                <a:tc hMerge="1">
                  <a:txBody>
                    <a:bodyPr/>
                    <a:lstStyle/>
                    <a:p>
                      <a:endParaRPr lang="en-US" sz="5800" dirty="0"/>
                    </a:p>
                  </a:txBody>
                  <a:tcPr marL="61010" marR="61010" marT="30505" marB="30505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TD3</a:t>
                      </a:r>
                    </a:p>
                  </a:txBody>
                  <a:tcPr marL="61010" marR="61010" marT="30505" marB="30505"/>
                </a:tc>
                <a:tc hMerge="1">
                  <a:txBody>
                    <a:bodyPr/>
                    <a:lstStyle/>
                    <a:p>
                      <a:endParaRPr lang="en-US" sz="5800" dirty="0"/>
                    </a:p>
                  </a:txBody>
                  <a:tcPr marL="61010" marR="61010" marT="30505" marB="30505"/>
                </a:tc>
                <a:tc hMerge="1">
                  <a:txBody>
                    <a:bodyPr/>
                    <a:lstStyle/>
                    <a:p>
                      <a:endParaRPr lang="en-US" sz="5800" dirty="0"/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4186006710"/>
                  </a:ext>
                </a:extLst>
              </a:tr>
              <a:tr h="939547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Response Time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Avg. Return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RPA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Response Time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Avg. Return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RPA</a:t>
                      </a:r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477348980"/>
                  </a:ext>
                </a:extLst>
              </a:tr>
              <a:tr h="939547">
                <a:tc>
                  <a:txBody>
                    <a:bodyPr/>
                    <a:lstStyle/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InvertedPendulum-v2</a:t>
                      </a:r>
                      <a:br>
                        <a:rPr lang="en-US" sz="3200" dirty="0"/>
                      </a:br>
                      <a:endParaRPr lang="en-US" sz="3200" dirty="0"/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0.04s, 0.08s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1000 ± 0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1.9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0.04s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1000 ± 0</a:t>
                      </a:r>
                    </a:p>
                    <a:p>
                      <a:endParaRPr lang="en-US" sz="3200" dirty="0"/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1.00</a:t>
                      </a:r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1081289836"/>
                  </a:ext>
                </a:extLst>
              </a:tr>
              <a:tr h="939547">
                <a:tc>
                  <a:txBody>
                    <a:bodyPr/>
                    <a:lstStyle/>
                    <a:p>
                      <a:r>
                        <a:rPr lang="en-US" sz="3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InvertedDoublePendulum-v2</a:t>
                      </a:r>
                      <a:endParaRPr lang="en-US" sz="3200" dirty="0"/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0.05s, 0.1s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9358.94 ± 0.82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18.49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0.05s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9358.48 ± 2.5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9.36</a:t>
                      </a:r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2280271576"/>
                  </a:ext>
                </a:extLst>
              </a:tr>
              <a:tr h="939547">
                <a:tc>
                  <a:txBody>
                    <a:bodyPr/>
                    <a:lstStyle/>
                    <a:p>
                      <a:r>
                        <a:rPr lang="en-US" sz="3200" dirty="0"/>
                        <a:t>Hopper-v2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0.008s, 0.016s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3443.21 ± 131.6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3.74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0.008s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3032.25 ± 262.8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3.20</a:t>
                      </a:r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364583306"/>
                  </a:ext>
                </a:extLst>
              </a:tr>
              <a:tr h="939547">
                <a:tc>
                  <a:txBody>
                    <a:bodyPr/>
                    <a:lstStyle/>
                    <a:p>
                      <a:r>
                        <a:rPr lang="en-US" sz="3200" dirty="0"/>
                        <a:t>Walker2d-v2 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0.008s, 0.016s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3694.04 ± 128.58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3.96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b="0" dirty="0"/>
                        <a:t>0.008s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3233.77 ± 895.3</a:t>
                      </a:r>
                    </a:p>
                  </a:txBody>
                  <a:tcPr marL="61010" marR="61010" marT="30505" marB="3050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3.23</a:t>
                      </a:r>
                    </a:p>
                  </a:txBody>
                  <a:tcPr marL="61010" marR="61010" marT="30505" marB="30505"/>
                </a:tc>
                <a:extLst>
                  <a:ext uri="{0D108BD9-81ED-4DB2-BD59-A6C34878D82A}">
                    <a16:rowId xmlns:a16="http://schemas.microsoft.com/office/drawing/2014/main" val="2589547330"/>
                  </a:ext>
                </a:extLst>
              </a:tr>
            </a:tbl>
          </a:graphicData>
        </a:graphic>
      </p:graphicFrame>
      <p:sp>
        <p:nvSpPr>
          <p:cNvPr id="245" name="TextBox 244">
            <a:extLst>
              <a:ext uri="{FF2B5EF4-FFF2-40B4-BE49-F238E27FC236}">
                <a16:creationId xmlns:a16="http://schemas.microsoft.com/office/drawing/2014/main" id="{CCC95413-9D8D-3C17-E799-3F138C6B6A1A}"/>
              </a:ext>
            </a:extLst>
          </p:cNvPr>
          <p:cNvSpPr txBox="1"/>
          <p:nvPr/>
        </p:nvSpPr>
        <p:spPr>
          <a:xfrm>
            <a:off x="14921406" y="13617096"/>
            <a:ext cx="5674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Temporally Layered Architecture (TLA)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B4DDD06-45E4-7D51-8C5A-BC3AE4BEFE6D}"/>
              </a:ext>
            </a:extLst>
          </p:cNvPr>
          <p:cNvGrpSpPr/>
          <p:nvPr/>
        </p:nvGrpSpPr>
        <p:grpSpPr>
          <a:xfrm>
            <a:off x="506210" y="21046424"/>
            <a:ext cx="17505598" cy="11470982"/>
            <a:chOff x="722812" y="21706027"/>
            <a:chExt cx="17505598" cy="1147098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FDB951D-BE6E-F4DB-D509-F087DA9575C3}"/>
                </a:ext>
              </a:extLst>
            </p:cNvPr>
            <p:cNvSpPr txBox="1"/>
            <p:nvPr/>
          </p:nvSpPr>
          <p:spPr>
            <a:xfrm>
              <a:off x="2500044" y="26771382"/>
              <a:ext cx="56746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InvertedPendulum-v2</a:t>
              </a:r>
            </a:p>
          </p:txBody>
        </p:sp>
        <p:pic>
          <p:nvPicPr>
            <p:cNvPr id="236" name="Picture 23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CC0AFB49-961E-CBB4-578A-77BCC208C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681" y="21706028"/>
              <a:ext cx="8434729" cy="5059729"/>
            </a:xfrm>
            <a:prstGeom prst="rect">
              <a:avLst/>
            </a:prstGeom>
          </p:spPr>
        </p:pic>
        <p:pic>
          <p:nvPicPr>
            <p:cNvPr id="238" name="Picture 237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D6953540-6439-A0F8-D430-EB1698192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62" y="21706027"/>
              <a:ext cx="8434729" cy="5059729"/>
            </a:xfrm>
            <a:prstGeom prst="rect">
              <a:avLst/>
            </a:prstGeom>
          </p:spPr>
        </p:pic>
        <p:pic>
          <p:nvPicPr>
            <p:cNvPr id="240" name="Picture 239" descr="Chart&#10;&#10;Description automatically generated">
              <a:extLst>
                <a:ext uri="{FF2B5EF4-FFF2-40B4-BE49-F238E27FC236}">
                  <a16:creationId xmlns:a16="http://schemas.microsoft.com/office/drawing/2014/main" id="{257D5944-C05A-E514-AF84-B734E2EA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681" y="27586340"/>
              <a:ext cx="8434729" cy="5059729"/>
            </a:xfrm>
            <a:prstGeom prst="rect">
              <a:avLst/>
            </a:prstGeom>
          </p:spPr>
        </p:pic>
        <p:pic>
          <p:nvPicPr>
            <p:cNvPr id="242" name="Picture 241" descr="Chart, line chart&#10;&#10;Description automatically generated">
              <a:extLst>
                <a:ext uri="{FF2B5EF4-FFF2-40B4-BE49-F238E27FC236}">
                  <a16:creationId xmlns:a16="http://schemas.microsoft.com/office/drawing/2014/main" id="{553409EF-BCD7-3091-AB78-A6F5FE81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2" y="27586341"/>
              <a:ext cx="8434729" cy="5059729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58FAFFB-E7CB-1C39-D837-A24F7DDD88D8}"/>
                </a:ext>
              </a:extLst>
            </p:cNvPr>
            <p:cNvSpPr txBox="1"/>
            <p:nvPr/>
          </p:nvSpPr>
          <p:spPr>
            <a:xfrm>
              <a:off x="11715993" y="26652828"/>
              <a:ext cx="56746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InvertedDoublePendulum-v2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B722FFB-DBD2-CFCC-44D7-C543688A3359}"/>
                </a:ext>
              </a:extLst>
            </p:cNvPr>
            <p:cNvSpPr txBox="1"/>
            <p:nvPr/>
          </p:nvSpPr>
          <p:spPr>
            <a:xfrm>
              <a:off x="11431644" y="32653789"/>
              <a:ext cx="56746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/>
                <a:t>Hopper-v2</a:t>
              </a: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1DF470FB-952B-BD4D-7FE4-9DE5989F291E}"/>
              </a:ext>
            </a:extLst>
          </p:cNvPr>
          <p:cNvSpPr txBox="1"/>
          <p:nvPr/>
        </p:nvSpPr>
        <p:spPr>
          <a:xfrm>
            <a:off x="2283441" y="32082676"/>
            <a:ext cx="5674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Walker2d-v2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3B97708-6476-E35A-D354-3388072F831D}"/>
              </a:ext>
            </a:extLst>
          </p:cNvPr>
          <p:cNvSpPr txBox="1"/>
          <p:nvPr/>
        </p:nvSpPr>
        <p:spPr>
          <a:xfrm>
            <a:off x="33146990" y="22097544"/>
            <a:ext cx="811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Manually designed Reflexes</a:t>
            </a:r>
          </a:p>
        </p:txBody>
      </p:sp>
      <p:pic>
        <p:nvPicPr>
          <p:cNvPr id="252" name="Picture 251" descr="Chart, line chart&#10;&#10;Description automatically generated">
            <a:extLst>
              <a:ext uri="{FF2B5EF4-FFF2-40B4-BE49-F238E27FC236}">
                <a16:creationId xmlns:a16="http://schemas.microsoft.com/office/drawing/2014/main" id="{DFDA20BB-85D1-55BC-1DF6-6EF88D86452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1"/>
          <a:stretch/>
        </p:blipFill>
        <p:spPr>
          <a:xfrm>
            <a:off x="30213160" y="17488167"/>
            <a:ext cx="12979628" cy="4252638"/>
          </a:xfrm>
          <a:prstGeom prst="rect">
            <a:avLst/>
          </a:prstGeom>
        </p:spPr>
      </p:pic>
      <p:pic>
        <p:nvPicPr>
          <p:cNvPr id="256" name="Picture 255" descr="Chart, line chart&#10;&#10;Description automatically generated">
            <a:extLst>
              <a:ext uri="{FF2B5EF4-FFF2-40B4-BE49-F238E27FC236}">
                <a16:creationId xmlns:a16="http://schemas.microsoft.com/office/drawing/2014/main" id="{BB14BEA7-7F37-7AE1-4E94-85D899228B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785" y="13233992"/>
            <a:ext cx="12979628" cy="4194821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3ECA7B7-EB71-09DB-D2E6-66348D6F5798}"/>
              </a:ext>
            </a:extLst>
          </p:cNvPr>
          <p:cNvGrpSpPr/>
          <p:nvPr/>
        </p:nvGrpSpPr>
        <p:grpSpPr>
          <a:xfrm>
            <a:off x="10573487" y="14453533"/>
            <a:ext cx="19302118" cy="6484028"/>
            <a:chOff x="10746367" y="14483264"/>
            <a:chExt cx="19302118" cy="6484028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E9FECF98-DF42-E67E-5A3F-4ACD71192961}"/>
                </a:ext>
              </a:extLst>
            </p:cNvPr>
            <p:cNvSpPr/>
            <p:nvPr/>
          </p:nvSpPr>
          <p:spPr>
            <a:xfrm>
              <a:off x="10746367" y="14483264"/>
              <a:ext cx="19302118" cy="64840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Picture 253" descr="Chart&#10;&#10;Description automatically generated">
              <a:extLst>
                <a:ext uri="{FF2B5EF4-FFF2-40B4-BE49-F238E27FC236}">
                  <a16:creationId xmlns:a16="http://schemas.microsoft.com/office/drawing/2014/main" id="{620E1F85-E8B2-C85D-9ECA-C5172224D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922" y="15191393"/>
              <a:ext cx="8786255" cy="5030677"/>
            </a:xfrm>
            <a:prstGeom prst="rect">
              <a:avLst/>
            </a:prstGeom>
          </p:spPr>
        </p:pic>
        <p:pic>
          <p:nvPicPr>
            <p:cNvPr id="258" name="Picture 257" descr="Chart, scatter chart&#10;&#10;Description automatically generated">
              <a:extLst>
                <a:ext uri="{FF2B5EF4-FFF2-40B4-BE49-F238E27FC236}">
                  <a16:creationId xmlns:a16="http://schemas.microsoft.com/office/drawing/2014/main" id="{CC1032EA-3C5B-0EB3-431A-D040510E6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662" y="15215156"/>
              <a:ext cx="9398814" cy="5030037"/>
            </a:xfrm>
            <a:prstGeom prst="rect">
              <a:avLst/>
            </a:prstGeom>
          </p:spPr>
        </p:pic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941E8ED2-6328-0DB7-1C8C-A628BBDF7E90}"/>
              </a:ext>
            </a:extLst>
          </p:cNvPr>
          <p:cNvSpPr txBox="1"/>
          <p:nvPr/>
        </p:nvSpPr>
        <p:spPr>
          <a:xfrm>
            <a:off x="13494142" y="14482746"/>
            <a:ext cx="126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Critic Value Analysis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985447B-7AD8-FE92-C052-33794CE497B4}"/>
              </a:ext>
            </a:extLst>
          </p:cNvPr>
          <p:cNvSpPr txBox="1"/>
          <p:nvPr/>
        </p:nvSpPr>
        <p:spPr>
          <a:xfrm>
            <a:off x="18506681" y="20237413"/>
            <a:ext cx="126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InvertedDoublePendulum-v2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48E4FEE-A8D3-708D-6A57-BB937618D761}"/>
              </a:ext>
            </a:extLst>
          </p:cNvPr>
          <p:cNvSpPr txBox="1"/>
          <p:nvPr/>
        </p:nvSpPr>
        <p:spPr>
          <a:xfrm>
            <a:off x="9164508" y="20271681"/>
            <a:ext cx="126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InvertedPendulum-v2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26834A1-64F9-EB8E-2060-C6AF98C857A3}"/>
              </a:ext>
            </a:extLst>
          </p:cNvPr>
          <p:cNvSpPr txBox="1"/>
          <p:nvPr/>
        </p:nvSpPr>
        <p:spPr>
          <a:xfrm>
            <a:off x="30560049" y="21349543"/>
            <a:ext cx="126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InvertedPendulum-v2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F1DBDF3-DE24-9965-8636-CB134F92F60A}"/>
              </a:ext>
            </a:extLst>
          </p:cNvPr>
          <p:cNvSpPr txBox="1"/>
          <p:nvPr/>
        </p:nvSpPr>
        <p:spPr>
          <a:xfrm>
            <a:off x="30194785" y="17101933"/>
            <a:ext cx="1265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Hopper-v2</a:t>
            </a:r>
          </a:p>
        </p:txBody>
      </p:sp>
    </p:spTree>
    <p:extLst>
      <p:ext uri="{BB962C8B-B14F-4D97-AF65-F5344CB8AC3E}">
        <p14:creationId xmlns:p14="http://schemas.microsoft.com/office/powerpoint/2010/main" val="113110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398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Devdhar Patel</dc:creator>
  <cp:lastModifiedBy>Devdhar Patel</cp:lastModifiedBy>
  <cp:revision>2</cp:revision>
  <dcterms:created xsi:type="dcterms:W3CDTF">2022-08-23T03:51:41Z</dcterms:created>
  <dcterms:modified xsi:type="dcterms:W3CDTF">2022-08-23T12:57:01Z</dcterms:modified>
</cp:coreProperties>
</file>