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08" r:id="rId3"/>
    <p:sldId id="306" r:id="rId4"/>
    <p:sldId id="307" r:id="rId5"/>
    <p:sldId id="309" r:id="rId6"/>
    <p:sldId id="310" r:id="rId7"/>
    <p:sldId id="312" r:id="rId8"/>
    <p:sldId id="311" r:id="rId9"/>
    <p:sldId id="313" r:id="rId10"/>
    <p:sldId id="316" r:id="rId11"/>
    <p:sldId id="314"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4" autoAdjust="0"/>
    <p:restoredTop sz="94660"/>
  </p:normalViewPr>
  <p:slideViewPr>
    <p:cSldViewPr snapToGrid="0">
      <p:cViewPr varScale="1">
        <p:scale>
          <a:sx n="159" d="100"/>
          <a:sy n="159" d="100"/>
        </p:scale>
        <p:origin x="306" y="1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ED761-EB05-F8F2-D5C3-FCD1190CDA4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B8A20A0-3FB0-3528-C23A-2C0C92C6FE5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25ACD41-A654-A63B-3A4F-BD6CA3C6D91F}"/>
              </a:ext>
            </a:extLst>
          </p:cNvPr>
          <p:cNvSpPr>
            <a:spLocks noGrp="1"/>
          </p:cNvSpPr>
          <p:nvPr>
            <p:ph type="dt" sz="half" idx="10"/>
          </p:nvPr>
        </p:nvSpPr>
        <p:spPr/>
        <p:txBody>
          <a:bodyPr/>
          <a:lstStyle/>
          <a:p>
            <a:fld id="{DD00C519-FF9C-4269-A7E1-9B511B36EAA1}" type="datetimeFigureOut">
              <a:rPr lang="en-US" smtClean="0"/>
              <a:t>10/3/2022</a:t>
            </a:fld>
            <a:endParaRPr lang="en-US"/>
          </a:p>
        </p:txBody>
      </p:sp>
      <p:sp>
        <p:nvSpPr>
          <p:cNvPr id="5" name="Footer Placeholder 4">
            <a:extLst>
              <a:ext uri="{FF2B5EF4-FFF2-40B4-BE49-F238E27FC236}">
                <a16:creationId xmlns:a16="http://schemas.microsoft.com/office/drawing/2014/main" id="{C5FE01A0-9306-8D0B-44EC-4DEBB8560F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6BDE03-915D-D77E-97FC-E0AA8FBF673E}"/>
              </a:ext>
            </a:extLst>
          </p:cNvPr>
          <p:cNvSpPr>
            <a:spLocks noGrp="1"/>
          </p:cNvSpPr>
          <p:nvPr>
            <p:ph type="sldNum" sz="quarter" idx="12"/>
          </p:nvPr>
        </p:nvSpPr>
        <p:spPr/>
        <p:txBody>
          <a:bodyPr/>
          <a:lstStyle/>
          <a:p>
            <a:fld id="{FA755F3D-4DCF-4CE0-80BD-2A5D736F8694}" type="slidenum">
              <a:rPr lang="en-US" smtClean="0"/>
              <a:t>‹#›</a:t>
            </a:fld>
            <a:endParaRPr lang="en-US"/>
          </a:p>
        </p:txBody>
      </p:sp>
    </p:spTree>
    <p:extLst>
      <p:ext uri="{BB962C8B-B14F-4D97-AF65-F5344CB8AC3E}">
        <p14:creationId xmlns:p14="http://schemas.microsoft.com/office/powerpoint/2010/main" val="16145988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9D0FE-A0F6-AC87-B419-6F4B129D1C5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7396083-7B18-06F8-B27D-09D6BEFB5F0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935A274-EEB3-2551-4F1D-46F24734ECE9}"/>
              </a:ext>
            </a:extLst>
          </p:cNvPr>
          <p:cNvSpPr>
            <a:spLocks noGrp="1"/>
          </p:cNvSpPr>
          <p:nvPr>
            <p:ph type="dt" sz="half" idx="10"/>
          </p:nvPr>
        </p:nvSpPr>
        <p:spPr/>
        <p:txBody>
          <a:bodyPr/>
          <a:lstStyle/>
          <a:p>
            <a:fld id="{DD00C519-FF9C-4269-A7E1-9B511B36EAA1}" type="datetimeFigureOut">
              <a:rPr lang="en-US" smtClean="0"/>
              <a:t>10/3/2022</a:t>
            </a:fld>
            <a:endParaRPr lang="en-US"/>
          </a:p>
        </p:txBody>
      </p:sp>
      <p:sp>
        <p:nvSpPr>
          <p:cNvPr id="5" name="Footer Placeholder 4">
            <a:extLst>
              <a:ext uri="{FF2B5EF4-FFF2-40B4-BE49-F238E27FC236}">
                <a16:creationId xmlns:a16="http://schemas.microsoft.com/office/drawing/2014/main" id="{F14FDD68-B380-1908-D497-9667D0E1D9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D706B7-0957-4D00-D92D-B972E203AA8E}"/>
              </a:ext>
            </a:extLst>
          </p:cNvPr>
          <p:cNvSpPr>
            <a:spLocks noGrp="1"/>
          </p:cNvSpPr>
          <p:nvPr>
            <p:ph type="sldNum" sz="quarter" idx="12"/>
          </p:nvPr>
        </p:nvSpPr>
        <p:spPr/>
        <p:txBody>
          <a:bodyPr/>
          <a:lstStyle/>
          <a:p>
            <a:fld id="{FA755F3D-4DCF-4CE0-80BD-2A5D736F8694}" type="slidenum">
              <a:rPr lang="en-US" smtClean="0"/>
              <a:t>‹#›</a:t>
            </a:fld>
            <a:endParaRPr lang="en-US"/>
          </a:p>
        </p:txBody>
      </p:sp>
    </p:spTree>
    <p:extLst>
      <p:ext uri="{BB962C8B-B14F-4D97-AF65-F5344CB8AC3E}">
        <p14:creationId xmlns:p14="http://schemas.microsoft.com/office/powerpoint/2010/main" val="27962554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66CD951-81E0-27A8-82A5-EE023DDBFF3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7B267E7-A96A-A008-51C6-A28615C7B87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3EE1264-AF82-3A1B-32B3-F4A26A35EA15}"/>
              </a:ext>
            </a:extLst>
          </p:cNvPr>
          <p:cNvSpPr>
            <a:spLocks noGrp="1"/>
          </p:cNvSpPr>
          <p:nvPr>
            <p:ph type="dt" sz="half" idx="10"/>
          </p:nvPr>
        </p:nvSpPr>
        <p:spPr/>
        <p:txBody>
          <a:bodyPr/>
          <a:lstStyle/>
          <a:p>
            <a:fld id="{DD00C519-FF9C-4269-A7E1-9B511B36EAA1}" type="datetimeFigureOut">
              <a:rPr lang="en-US" smtClean="0"/>
              <a:t>10/3/2022</a:t>
            </a:fld>
            <a:endParaRPr lang="en-US"/>
          </a:p>
        </p:txBody>
      </p:sp>
      <p:sp>
        <p:nvSpPr>
          <p:cNvPr id="5" name="Footer Placeholder 4">
            <a:extLst>
              <a:ext uri="{FF2B5EF4-FFF2-40B4-BE49-F238E27FC236}">
                <a16:creationId xmlns:a16="http://schemas.microsoft.com/office/drawing/2014/main" id="{40066CA4-7AFE-94BB-DA23-4FFBF243CA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0CC40D-08F9-CA64-5932-B49FEB40C7E5}"/>
              </a:ext>
            </a:extLst>
          </p:cNvPr>
          <p:cNvSpPr>
            <a:spLocks noGrp="1"/>
          </p:cNvSpPr>
          <p:nvPr>
            <p:ph type="sldNum" sz="quarter" idx="12"/>
          </p:nvPr>
        </p:nvSpPr>
        <p:spPr/>
        <p:txBody>
          <a:bodyPr/>
          <a:lstStyle/>
          <a:p>
            <a:fld id="{FA755F3D-4DCF-4CE0-80BD-2A5D736F8694}" type="slidenum">
              <a:rPr lang="en-US" smtClean="0"/>
              <a:t>‹#›</a:t>
            </a:fld>
            <a:endParaRPr lang="en-US"/>
          </a:p>
        </p:txBody>
      </p:sp>
    </p:spTree>
    <p:extLst>
      <p:ext uri="{BB962C8B-B14F-4D97-AF65-F5344CB8AC3E}">
        <p14:creationId xmlns:p14="http://schemas.microsoft.com/office/powerpoint/2010/main" val="42035784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11F6E-C841-B519-2CE0-FB98C595FE2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7D2ED40-CE29-F6A3-AF3B-678BEC81213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B50CADB-9E1F-81A8-AABE-98DC8B44589E}"/>
              </a:ext>
            </a:extLst>
          </p:cNvPr>
          <p:cNvSpPr>
            <a:spLocks noGrp="1"/>
          </p:cNvSpPr>
          <p:nvPr>
            <p:ph type="dt" sz="half" idx="10"/>
          </p:nvPr>
        </p:nvSpPr>
        <p:spPr/>
        <p:txBody>
          <a:bodyPr/>
          <a:lstStyle/>
          <a:p>
            <a:fld id="{DD00C519-FF9C-4269-A7E1-9B511B36EAA1}" type="datetimeFigureOut">
              <a:rPr lang="en-US" smtClean="0"/>
              <a:t>10/3/2022</a:t>
            </a:fld>
            <a:endParaRPr lang="en-US"/>
          </a:p>
        </p:txBody>
      </p:sp>
      <p:sp>
        <p:nvSpPr>
          <p:cNvPr id="5" name="Footer Placeholder 4">
            <a:extLst>
              <a:ext uri="{FF2B5EF4-FFF2-40B4-BE49-F238E27FC236}">
                <a16:creationId xmlns:a16="http://schemas.microsoft.com/office/drawing/2014/main" id="{D2C2BED3-B7E4-A4CA-5D0B-EC8C20FC48A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D7A543-6782-7B7A-FC01-F568F25674E1}"/>
              </a:ext>
            </a:extLst>
          </p:cNvPr>
          <p:cNvSpPr>
            <a:spLocks noGrp="1"/>
          </p:cNvSpPr>
          <p:nvPr>
            <p:ph type="sldNum" sz="quarter" idx="12"/>
          </p:nvPr>
        </p:nvSpPr>
        <p:spPr/>
        <p:txBody>
          <a:bodyPr/>
          <a:lstStyle/>
          <a:p>
            <a:fld id="{FA755F3D-4DCF-4CE0-80BD-2A5D736F8694}" type="slidenum">
              <a:rPr lang="en-US" smtClean="0"/>
              <a:t>‹#›</a:t>
            </a:fld>
            <a:endParaRPr lang="en-US"/>
          </a:p>
        </p:txBody>
      </p:sp>
    </p:spTree>
    <p:extLst>
      <p:ext uri="{BB962C8B-B14F-4D97-AF65-F5344CB8AC3E}">
        <p14:creationId xmlns:p14="http://schemas.microsoft.com/office/powerpoint/2010/main" val="42887961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BED7E-B76E-8162-49CE-38D7D666104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303E5C1-27AE-6EC9-0D35-8216F53F9DB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0276155-1ACD-DABC-964C-86A113FD01E7}"/>
              </a:ext>
            </a:extLst>
          </p:cNvPr>
          <p:cNvSpPr>
            <a:spLocks noGrp="1"/>
          </p:cNvSpPr>
          <p:nvPr>
            <p:ph type="dt" sz="half" idx="10"/>
          </p:nvPr>
        </p:nvSpPr>
        <p:spPr/>
        <p:txBody>
          <a:bodyPr/>
          <a:lstStyle/>
          <a:p>
            <a:fld id="{DD00C519-FF9C-4269-A7E1-9B511B36EAA1}" type="datetimeFigureOut">
              <a:rPr lang="en-US" smtClean="0"/>
              <a:t>10/3/2022</a:t>
            </a:fld>
            <a:endParaRPr lang="en-US"/>
          </a:p>
        </p:txBody>
      </p:sp>
      <p:sp>
        <p:nvSpPr>
          <p:cNvPr id="5" name="Footer Placeholder 4">
            <a:extLst>
              <a:ext uri="{FF2B5EF4-FFF2-40B4-BE49-F238E27FC236}">
                <a16:creationId xmlns:a16="http://schemas.microsoft.com/office/drawing/2014/main" id="{762DA636-438C-A27F-69B5-80CFDD1703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F072E6C-E3E4-DEF5-EB90-C22C54F6278D}"/>
              </a:ext>
            </a:extLst>
          </p:cNvPr>
          <p:cNvSpPr>
            <a:spLocks noGrp="1"/>
          </p:cNvSpPr>
          <p:nvPr>
            <p:ph type="sldNum" sz="quarter" idx="12"/>
          </p:nvPr>
        </p:nvSpPr>
        <p:spPr/>
        <p:txBody>
          <a:bodyPr/>
          <a:lstStyle/>
          <a:p>
            <a:fld id="{FA755F3D-4DCF-4CE0-80BD-2A5D736F8694}" type="slidenum">
              <a:rPr lang="en-US" smtClean="0"/>
              <a:t>‹#›</a:t>
            </a:fld>
            <a:endParaRPr lang="en-US"/>
          </a:p>
        </p:txBody>
      </p:sp>
    </p:spTree>
    <p:extLst>
      <p:ext uri="{BB962C8B-B14F-4D97-AF65-F5344CB8AC3E}">
        <p14:creationId xmlns:p14="http://schemas.microsoft.com/office/powerpoint/2010/main" val="17129986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7EFB9-0A94-59A5-4569-77DAAF1D813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56F2814-9F4A-AD91-61B9-CD5006C927D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C9B3E7D-C9EE-2D71-512B-DB8F4F037E9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5D76BB9-C10A-19A4-3A08-E787EA1DA1D3}"/>
              </a:ext>
            </a:extLst>
          </p:cNvPr>
          <p:cNvSpPr>
            <a:spLocks noGrp="1"/>
          </p:cNvSpPr>
          <p:nvPr>
            <p:ph type="dt" sz="half" idx="10"/>
          </p:nvPr>
        </p:nvSpPr>
        <p:spPr/>
        <p:txBody>
          <a:bodyPr/>
          <a:lstStyle/>
          <a:p>
            <a:fld id="{DD00C519-FF9C-4269-A7E1-9B511B36EAA1}" type="datetimeFigureOut">
              <a:rPr lang="en-US" smtClean="0"/>
              <a:t>10/3/2022</a:t>
            </a:fld>
            <a:endParaRPr lang="en-US"/>
          </a:p>
        </p:txBody>
      </p:sp>
      <p:sp>
        <p:nvSpPr>
          <p:cNvPr id="6" name="Footer Placeholder 5">
            <a:extLst>
              <a:ext uri="{FF2B5EF4-FFF2-40B4-BE49-F238E27FC236}">
                <a16:creationId xmlns:a16="http://schemas.microsoft.com/office/drawing/2014/main" id="{96C9B093-316C-9031-1179-D6B6BCCEFD3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5AACC9B-3728-D961-2CF3-54FD3F407919}"/>
              </a:ext>
            </a:extLst>
          </p:cNvPr>
          <p:cNvSpPr>
            <a:spLocks noGrp="1"/>
          </p:cNvSpPr>
          <p:nvPr>
            <p:ph type="sldNum" sz="quarter" idx="12"/>
          </p:nvPr>
        </p:nvSpPr>
        <p:spPr/>
        <p:txBody>
          <a:bodyPr/>
          <a:lstStyle/>
          <a:p>
            <a:fld id="{FA755F3D-4DCF-4CE0-80BD-2A5D736F8694}" type="slidenum">
              <a:rPr lang="en-US" smtClean="0"/>
              <a:t>‹#›</a:t>
            </a:fld>
            <a:endParaRPr lang="en-US"/>
          </a:p>
        </p:txBody>
      </p:sp>
    </p:spTree>
    <p:extLst>
      <p:ext uri="{BB962C8B-B14F-4D97-AF65-F5344CB8AC3E}">
        <p14:creationId xmlns:p14="http://schemas.microsoft.com/office/powerpoint/2010/main" val="32709024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D3AE3-9829-9F02-D0B3-210D26DA82C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7ED35F9-B43A-2773-5381-F05E2C81105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A632D4D-D8D7-3659-5311-2324CBAE4ED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4D8721B-1245-F253-CCF1-C0AE0D14D92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6C2764D-E8BA-46D6-F44F-CC9637F0048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23FBCF2-E82F-C79A-6E29-3E55038BB723}"/>
              </a:ext>
            </a:extLst>
          </p:cNvPr>
          <p:cNvSpPr>
            <a:spLocks noGrp="1"/>
          </p:cNvSpPr>
          <p:nvPr>
            <p:ph type="dt" sz="half" idx="10"/>
          </p:nvPr>
        </p:nvSpPr>
        <p:spPr/>
        <p:txBody>
          <a:bodyPr/>
          <a:lstStyle/>
          <a:p>
            <a:fld id="{DD00C519-FF9C-4269-A7E1-9B511B36EAA1}" type="datetimeFigureOut">
              <a:rPr lang="en-US" smtClean="0"/>
              <a:t>10/3/2022</a:t>
            </a:fld>
            <a:endParaRPr lang="en-US"/>
          </a:p>
        </p:txBody>
      </p:sp>
      <p:sp>
        <p:nvSpPr>
          <p:cNvPr id="8" name="Footer Placeholder 7">
            <a:extLst>
              <a:ext uri="{FF2B5EF4-FFF2-40B4-BE49-F238E27FC236}">
                <a16:creationId xmlns:a16="http://schemas.microsoft.com/office/drawing/2014/main" id="{BC800B19-C8A1-57F9-EF5B-6D2ECCA3805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361E535-8D5F-8764-98AD-BCCDECA34295}"/>
              </a:ext>
            </a:extLst>
          </p:cNvPr>
          <p:cNvSpPr>
            <a:spLocks noGrp="1"/>
          </p:cNvSpPr>
          <p:nvPr>
            <p:ph type="sldNum" sz="quarter" idx="12"/>
          </p:nvPr>
        </p:nvSpPr>
        <p:spPr/>
        <p:txBody>
          <a:bodyPr/>
          <a:lstStyle/>
          <a:p>
            <a:fld id="{FA755F3D-4DCF-4CE0-80BD-2A5D736F8694}" type="slidenum">
              <a:rPr lang="en-US" smtClean="0"/>
              <a:t>‹#›</a:t>
            </a:fld>
            <a:endParaRPr lang="en-US"/>
          </a:p>
        </p:txBody>
      </p:sp>
    </p:spTree>
    <p:extLst>
      <p:ext uri="{BB962C8B-B14F-4D97-AF65-F5344CB8AC3E}">
        <p14:creationId xmlns:p14="http://schemas.microsoft.com/office/powerpoint/2010/main" val="28991794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BB49C-5C9E-4E66-A0F3-EBFF1AA2E52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1AD7563-D793-3211-630B-B2277F906705}"/>
              </a:ext>
            </a:extLst>
          </p:cNvPr>
          <p:cNvSpPr>
            <a:spLocks noGrp="1"/>
          </p:cNvSpPr>
          <p:nvPr>
            <p:ph type="dt" sz="half" idx="10"/>
          </p:nvPr>
        </p:nvSpPr>
        <p:spPr/>
        <p:txBody>
          <a:bodyPr/>
          <a:lstStyle/>
          <a:p>
            <a:fld id="{DD00C519-FF9C-4269-A7E1-9B511B36EAA1}" type="datetimeFigureOut">
              <a:rPr lang="en-US" smtClean="0"/>
              <a:t>10/3/2022</a:t>
            </a:fld>
            <a:endParaRPr lang="en-US"/>
          </a:p>
        </p:txBody>
      </p:sp>
      <p:sp>
        <p:nvSpPr>
          <p:cNvPr id="4" name="Footer Placeholder 3">
            <a:extLst>
              <a:ext uri="{FF2B5EF4-FFF2-40B4-BE49-F238E27FC236}">
                <a16:creationId xmlns:a16="http://schemas.microsoft.com/office/drawing/2014/main" id="{EEFD6D99-875F-810A-3C01-4ADE22B9A48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0CC4F42-EFB5-75D2-769E-A3A5F87867A8}"/>
              </a:ext>
            </a:extLst>
          </p:cNvPr>
          <p:cNvSpPr>
            <a:spLocks noGrp="1"/>
          </p:cNvSpPr>
          <p:nvPr>
            <p:ph type="sldNum" sz="quarter" idx="12"/>
          </p:nvPr>
        </p:nvSpPr>
        <p:spPr/>
        <p:txBody>
          <a:bodyPr/>
          <a:lstStyle/>
          <a:p>
            <a:fld id="{FA755F3D-4DCF-4CE0-80BD-2A5D736F8694}" type="slidenum">
              <a:rPr lang="en-US" smtClean="0"/>
              <a:t>‹#›</a:t>
            </a:fld>
            <a:endParaRPr lang="en-US"/>
          </a:p>
        </p:txBody>
      </p:sp>
    </p:spTree>
    <p:extLst>
      <p:ext uri="{BB962C8B-B14F-4D97-AF65-F5344CB8AC3E}">
        <p14:creationId xmlns:p14="http://schemas.microsoft.com/office/powerpoint/2010/main" val="37589033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CE1A687-9CF5-25A4-9042-06F07B0F0A45}"/>
              </a:ext>
            </a:extLst>
          </p:cNvPr>
          <p:cNvSpPr>
            <a:spLocks noGrp="1"/>
          </p:cNvSpPr>
          <p:nvPr>
            <p:ph type="dt" sz="half" idx="10"/>
          </p:nvPr>
        </p:nvSpPr>
        <p:spPr/>
        <p:txBody>
          <a:bodyPr/>
          <a:lstStyle/>
          <a:p>
            <a:fld id="{DD00C519-FF9C-4269-A7E1-9B511B36EAA1}" type="datetimeFigureOut">
              <a:rPr lang="en-US" smtClean="0"/>
              <a:t>10/3/2022</a:t>
            </a:fld>
            <a:endParaRPr lang="en-US"/>
          </a:p>
        </p:txBody>
      </p:sp>
      <p:sp>
        <p:nvSpPr>
          <p:cNvPr id="3" name="Footer Placeholder 2">
            <a:extLst>
              <a:ext uri="{FF2B5EF4-FFF2-40B4-BE49-F238E27FC236}">
                <a16:creationId xmlns:a16="http://schemas.microsoft.com/office/drawing/2014/main" id="{98502511-86FE-E1C0-9C62-9BCE2BBCFBA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1EB0235-3B7A-FC18-F5FC-A0C14D224E30}"/>
              </a:ext>
            </a:extLst>
          </p:cNvPr>
          <p:cNvSpPr>
            <a:spLocks noGrp="1"/>
          </p:cNvSpPr>
          <p:nvPr>
            <p:ph type="sldNum" sz="quarter" idx="12"/>
          </p:nvPr>
        </p:nvSpPr>
        <p:spPr/>
        <p:txBody>
          <a:bodyPr/>
          <a:lstStyle/>
          <a:p>
            <a:fld id="{FA755F3D-4DCF-4CE0-80BD-2A5D736F8694}" type="slidenum">
              <a:rPr lang="en-US" smtClean="0"/>
              <a:t>‹#›</a:t>
            </a:fld>
            <a:endParaRPr lang="en-US"/>
          </a:p>
        </p:txBody>
      </p:sp>
    </p:spTree>
    <p:extLst>
      <p:ext uri="{BB962C8B-B14F-4D97-AF65-F5344CB8AC3E}">
        <p14:creationId xmlns:p14="http://schemas.microsoft.com/office/powerpoint/2010/main" val="22247964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F1779-9B55-2D2F-EE06-2653F22315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C496BDC-534D-666C-6E0C-A1D2110FCC7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2E25E2A-1E27-4FA5-1789-D4068B7B09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3F5AE32-2F2A-D189-FA84-A1F17F83601F}"/>
              </a:ext>
            </a:extLst>
          </p:cNvPr>
          <p:cNvSpPr>
            <a:spLocks noGrp="1"/>
          </p:cNvSpPr>
          <p:nvPr>
            <p:ph type="dt" sz="half" idx="10"/>
          </p:nvPr>
        </p:nvSpPr>
        <p:spPr/>
        <p:txBody>
          <a:bodyPr/>
          <a:lstStyle/>
          <a:p>
            <a:fld id="{DD00C519-FF9C-4269-A7E1-9B511B36EAA1}" type="datetimeFigureOut">
              <a:rPr lang="en-US" smtClean="0"/>
              <a:t>10/3/2022</a:t>
            </a:fld>
            <a:endParaRPr lang="en-US"/>
          </a:p>
        </p:txBody>
      </p:sp>
      <p:sp>
        <p:nvSpPr>
          <p:cNvPr id="6" name="Footer Placeholder 5">
            <a:extLst>
              <a:ext uri="{FF2B5EF4-FFF2-40B4-BE49-F238E27FC236}">
                <a16:creationId xmlns:a16="http://schemas.microsoft.com/office/drawing/2014/main" id="{B124961E-2102-3F5A-E4D1-DBC78357AB6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AFEF5A-B6DB-C2AE-2A5B-55F6DD8BDE73}"/>
              </a:ext>
            </a:extLst>
          </p:cNvPr>
          <p:cNvSpPr>
            <a:spLocks noGrp="1"/>
          </p:cNvSpPr>
          <p:nvPr>
            <p:ph type="sldNum" sz="quarter" idx="12"/>
          </p:nvPr>
        </p:nvSpPr>
        <p:spPr/>
        <p:txBody>
          <a:bodyPr/>
          <a:lstStyle/>
          <a:p>
            <a:fld id="{FA755F3D-4DCF-4CE0-80BD-2A5D736F8694}" type="slidenum">
              <a:rPr lang="en-US" smtClean="0"/>
              <a:t>‹#›</a:t>
            </a:fld>
            <a:endParaRPr lang="en-US"/>
          </a:p>
        </p:txBody>
      </p:sp>
    </p:spTree>
    <p:extLst>
      <p:ext uri="{BB962C8B-B14F-4D97-AF65-F5344CB8AC3E}">
        <p14:creationId xmlns:p14="http://schemas.microsoft.com/office/powerpoint/2010/main" val="15130834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F6FD8B-DAEA-3A4B-F5BF-42821324B2A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CBDAF29-80DB-4BB6-9551-69F942FC67E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CA0F550-1E48-D0C7-28B7-3B9DFD82C90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DACAB2D-618A-3446-11E2-EEB3877361E4}"/>
              </a:ext>
            </a:extLst>
          </p:cNvPr>
          <p:cNvSpPr>
            <a:spLocks noGrp="1"/>
          </p:cNvSpPr>
          <p:nvPr>
            <p:ph type="dt" sz="half" idx="10"/>
          </p:nvPr>
        </p:nvSpPr>
        <p:spPr/>
        <p:txBody>
          <a:bodyPr/>
          <a:lstStyle/>
          <a:p>
            <a:fld id="{DD00C519-FF9C-4269-A7E1-9B511B36EAA1}" type="datetimeFigureOut">
              <a:rPr lang="en-US" smtClean="0"/>
              <a:t>10/3/2022</a:t>
            </a:fld>
            <a:endParaRPr lang="en-US"/>
          </a:p>
        </p:txBody>
      </p:sp>
      <p:sp>
        <p:nvSpPr>
          <p:cNvPr id="6" name="Footer Placeholder 5">
            <a:extLst>
              <a:ext uri="{FF2B5EF4-FFF2-40B4-BE49-F238E27FC236}">
                <a16:creationId xmlns:a16="http://schemas.microsoft.com/office/drawing/2014/main" id="{137DBDA7-1CDD-1C16-8D33-EFDB3374DF9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D459FFF-CD95-6FC6-92A3-7A5B881015F5}"/>
              </a:ext>
            </a:extLst>
          </p:cNvPr>
          <p:cNvSpPr>
            <a:spLocks noGrp="1"/>
          </p:cNvSpPr>
          <p:nvPr>
            <p:ph type="sldNum" sz="quarter" idx="12"/>
          </p:nvPr>
        </p:nvSpPr>
        <p:spPr/>
        <p:txBody>
          <a:bodyPr/>
          <a:lstStyle/>
          <a:p>
            <a:fld id="{FA755F3D-4DCF-4CE0-80BD-2A5D736F8694}" type="slidenum">
              <a:rPr lang="en-US" smtClean="0"/>
              <a:t>‹#›</a:t>
            </a:fld>
            <a:endParaRPr lang="en-US"/>
          </a:p>
        </p:txBody>
      </p:sp>
    </p:spTree>
    <p:extLst>
      <p:ext uri="{BB962C8B-B14F-4D97-AF65-F5344CB8AC3E}">
        <p14:creationId xmlns:p14="http://schemas.microsoft.com/office/powerpoint/2010/main" val="42063277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905DD6B-B385-5A7C-3370-940B892319B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01DA50D-11F4-4E18-C31C-9ABFC3B1D1C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F636A6F-EC83-C471-1183-0B6FBB16A19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00C519-FF9C-4269-A7E1-9B511B36EAA1}" type="datetimeFigureOut">
              <a:rPr lang="en-US" smtClean="0"/>
              <a:t>10/3/2022</a:t>
            </a:fld>
            <a:endParaRPr lang="en-US"/>
          </a:p>
        </p:txBody>
      </p:sp>
      <p:sp>
        <p:nvSpPr>
          <p:cNvPr id="5" name="Footer Placeholder 4">
            <a:extLst>
              <a:ext uri="{FF2B5EF4-FFF2-40B4-BE49-F238E27FC236}">
                <a16:creationId xmlns:a16="http://schemas.microsoft.com/office/drawing/2014/main" id="{5D583F19-0CF2-DAC2-F42D-729923FDDC0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CF891B5-E852-4B46-013E-7D0EFCCD78E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755F3D-4DCF-4CE0-80BD-2A5D736F8694}" type="slidenum">
              <a:rPr lang="en-US" smtClean="0"/>
              <a:t>‹#›</a:t>
            </a:fld>
            <a:endParaRPr lang="en-US"/>
          </a:p>
        </p:txBody>
      </p:sp>
    </p:spTree>
    <p:extLst>
      <p:ext uri="{BB962C8B-B14F-4D97-AF65-F5344CB8AC3E}">
        <p14:creationId xmlns:p14="http://schemas.microsoft.com/office/powerpoint/2010/main" val="41491431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sciencedirect.com/science/article/pii/S1389041701000158?casa_token=SJ0qPJE-DLwAAAAA:gxQHhkYkopRMcvJiHydeLwVrs6NDbBoCemc0SqjgGuqyFEPFtxIVXiIW0UTRC2SY626EZEPn#BIB10" TargetMode="External"/><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hyperlink" Target="https://www.sciencedirect.com/science/article/pii/S1389041701000158?casa_token=SJ0qPJE-DLwAAAAA:gxQHhkYkopRMcvJiHydeLwVrs6NDbBoCemc0SqjgGuqyFEPFtxIVXiIW0UTRC2SY626EZEPn#BIB12"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hyperlink" Target="https://www.sciencedirect.com/science/article/pii/S1389041701000158?casa_token=SJ0qPJE-DLwAAAAA:gxQHhkYkopRMcvJiHydeLwVrs6NDbBoCemc0SqjgGuqyFEPFtxIVXiIW0UTRC2SY626EZEPn#BIB20" TargetMode="External"/><Relationship Id="rId2" Type="http://schemas.openxmlformats.org/officeDocument/2006/relationships/hyperlink" Target="https://www.sciencedirect.com/science/article/pii/S1389041701000158?casa_token=SJ0qPJE-DLwAAAAA:gxQHhkYkopRMcvJiHydeLwVrs6NDbBoCemc0SqjgGuqyFEPFtxIVXiIW0UTRC2SY626EZEPn#BIB7" TargetMode="External"/><Relationship Id="rId1" Type="http://schemas.openxmlformats.org/officeDocument/2006/relationships/slideLayout" Target="../slideLayouts/slideLayout2.xml"/><Relationship Id="rId4" Type="http://schemas.openxmlformats.org/officeDocument/2006/relationships/hyperlink" Target="https://www.sciencedirect.com/science/article/pii/S1389041701000158?casa_token=SJ0qPJE-DLwAAAAA:gxQHhkYkopRMcvJiHydeLwVrs6NDbBoCemc0SqjgGuqyFEPFtxIVXiIW0UTRC2SY626EZEPn#BIB17"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C330C-7497-E99C-08A8-4CF1E5C5A7EB}"/>
              </a:ext>
            </a:extLst>
          </p:cNvPr>
          <p:cNvSpPr>
            <a:spLocks noGrp="1"/>
          </p:cNvSpPr>
          <p:nvPr>
            <p:ph type="ctrTitle"/>
          </p:nvPr>
        </p:nvSpPr>
        <p:spPr/>
        <p:txBody>
          <a:bodyPr/>
          <a:lstStyle/>
          <a:p>
            <a:r>
              <a:rPr lang="en-US" dirty="0"/>
              <a:t>MARL: Multi-agent Reinforcement learning</a:t>
            </a:r>
          </a:p>
        </p:txBody>
      </p:sp>
      <p:sp>
        <p:nvSpPr>
          <p:cNvPr id="3" name="Subtitle 2">
            <a:extLst>
              <a:ext uri="{FF2B5EF4-FFF2-40B4-BE49-F238E27FC236}">
                <a16:creationId xmlns:a16="http://schemas.microsoft.com/office/drawing/2014/main" id="{A77C8700-843E-D959-9CD6-D264969F0A38}"/>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5412854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147087-393C-98BC-853D-EF4F67613EA9}"/>
              </a:ext>
            </a:extLst>
          </p:cNvPr>
          <p:cNvSpPr>
            <a:spLocks noGrp="1"/>
          </p:cNvSpPr>
          <p:nvPr>
            <p:ph type="title"/>
          </p:nvPr>
        </p:nvSpPr>
        <p:spPr/>
        <p:txBody>
          <a:bodyPr/>
          <a:lstStyle/>
          <a:p>
            <a:r>
              <a:rPr lang="en-US" dirty="0"/>
              <a:t>Simultaneous Q-learners</a:t>
            </a:r>
          </a:p>
        </p:txBody>
      </p:sp>
      <p:pic>
        <p:nvPicPr>
          <p:cNvPr id="6" name="Picture 5" descr="Graphical user interface, application, Word&#10;&#10;Description automatically generated">
            <a:extLst>
              <a:ext uri="{FF2B5EF4-FFF2-40B4-BE49-F238E27FC236}">
                <a16:creationId xmlns:a16="http://schemas.microsoft.com/office/drawing/2014/main" id="{B3018600-569D-24CE-B784-47B5200451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943830"/>
            <a:ext cx="12192000" cy="2079166"/>
          </a:xfrm>
          <a:prstGeom prst="rect">
            <a:avLst/>
          </a:prstGeom>
        </p:spPr>
      </p:pic>
    </p:spTree>
    <p:extLst>
      <p:ext uri="{BB962C8B-B14F-4D97-AF65-F5344CB8AC3E}">
        <p14:creationId xmlns:p14="http://schemas.microsoft.com/office/powerpoint/2010/main" val="3439551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F3B57-07EF-CB98-7B21-3F5646380005}"/>
              </a:ext>
            </a:extLst>
          </p:cNvPr>
          <p:cNvSpPr>
            <a:spLocks noGrp="1"/>
          </p:cNvSpPr>
          <p:nvPr>
            <p:ph type="title"/>
          </p:nvPr>
        </p:nvSpPr>
        <p:spPr/>
        <p:txBody>
          <a:bodyPr/>
          <a:lstStyle/>
          <a:p>
            <a:r>
              <a:rPr lang="en-US" dirty="0"/>
              <a:t>TLA as a team game</a:t>
            </a:r>
          </a:p>
        </p:txBody>
      </p:sp>
      <p:sp>
        <p:nvSpPr>
          <p:cNvPr id="3" name="Content Placeholder 2">
            <a:extLst>
              <a:ext uri="{FF2B5EF4-FFF2-40B4-BE49-F238E27FC236}">
                <a16:creationId xmlns:a16="http://schemas.microsoft.com/office/drawing/2014/main" id="{73811991-A95C-0192-1A06-5C7718656707}"/>
              </a:ext>
            </a:extLst>
          </p:cNvPr>
          <p:cNvSpPr>
            <a:spLocks noGrp="1"/>
          </p:cNvSpPr>
          <p:nvPr>
            <p:ph idx="1"/>
          </p:nvPr>
        </p:nvSpPr>
        <p:spPr>
          <a:xfrm>
            <a:off x="582304" y="1806854"/>
            <a:ext cx="6818296" cy="4351338"/>
          </a:xfrm>
        </p:spPr>
        <p:txBody>
          <a:bodyPr/>
          <a:lstStyle/>
          <a:p>
            <a:r>
              <a:rPr lang="en-US" dirty="0"/>
              <a:t>The </a:t>
            </a:r>
            <a:r>
              <a:rPr lang="en-US" b="0" i="0" dirty="0">
                <a:solidFill>
                  <a:srgbClr val="2E2E2E"/>
                </a:solidFill>
                <a:effectLst/>
                <a:latin typeface="NexusSerif"/>
              </a:rPr>
              <a:t>limit </a:t>
            </a:r>
            <a:r>
              <a:rPr lang="en-US" b="0" i="1" dirty="0">
                <a:solidFill>
                  <a:srgbClr val="2E2E2E"/>
                </a:solidFill>
                <a:effectLst/>
                <a:latin typeface="NexusSerif"/>
              </a:rPr>
              <a:t>Q</a:t>
            </a:r>
            <a:r>
              <a:rPr lang="en-US" b="0" i="0" dirty="0">
                <a:solidFill>
                  <a:srgbClr val="2E2E2E"/>
                </a:solidFill>
                <a:effectLst/>
                <a:latin typeface="NexusSerif"/>
              </a:rPr>
              <a:t>-functions are not unique</a:t>
            </a:r>
          </a:p>
          <a:p>
            <a:r>
              <a:rPr lang="en-US" dirty="0">
                <a:solidFill>
                  <a:srgbClr val="2E2E2E"/>
                </a:solidFill>
                <a:latin typeface="NexusSerif"/>
              </a:rPr>
              <a:t>If we penalize fast actions (or slow actions), they become unique</a:t>
            </a:r>
          </a:p>
          <a:p>
            <a:r>
              <a:rPr lang="en-US" dirty="0">
                <a:solidFill>
                  <a:srgbClr val="2E2E2E"/>
                </a:solidFill>
                <a:latin typeface="NexusSerif"/>
              </a:rPr>
              <a:t>However, normally this would result in the fast or slow network always outputting zero. </a:t>
            </a:r>
          </a:p>
          <a:p>
            <a:r>
              <a:rPr lang="en-US" dirty="0">
                <a:solidFill>
                  <a:srgbClr val="2E2E2E"/>
                </a:solidFill>
                <a:latin typeface="NexusSerif"/>
              </a:rPr>
              <a:t>If the slow network is sufficiently slowed so that a sufficiently complex unique non-zero fast policy is optimal, the energy consumption would be minimized.</a:t>
            </a:r>
          </a:p>
        </p:txBody>
      </p:sp>
      <p:grpSp>
        <p:nvGrpSpPr>
          <p:cNvPr id="6" name="Group 5">
            <a:extLst>
              <a:ext uri="{FF2B5EF4-FFF2-40B4-BE49-F238E27FC236}">
                <a16:creationId xmlns:a16="http://schemas.microsoft.com/office/drawing/2014/main" id="{9F6C0CEE-F0AC-CE4F-CDBD-D083210E8F5C}"/>
              </a:ext>
            </a:extLst>
          </p:cNvPr>
          <p:cNvGrpSpPr/>
          <p:nvPr/>
        </p:nvGrpSpPr>
        <p:grpSpPr>
          <a:xfrm>
            <a:off x="7605962" y="2007716"/>
            <a:ext cx="3825034" cy="3702566"/>
            <a:chOff x="3455068" y="2735627"/>
            <a:chExt cx="3825034" cy="3702566"/>
          </a:xfrm>
        </p:grpSpPr>
        <p:sp>
          <p:nvSpPr>
            <p:cNvPr id="7" name="Rectangle 6">
              <a:extLst>
                <a:ext uri="{FF2B5EF4-FFF2-40B4-BE49-F238E27FC236}">
                  <a16:creationId xmlns:a16="http://schemas.microsoft.com/office/drawing/2014/main" id="{FFB2AFCF-1B3B-2F70-6821-C5B08552F83A}"/>
                </a:ext>
              </a:extLst>
            </p:cNvPr>
            <p:cNvSpPr/>
            <p:nvPr/>
          </p:nvSpPr>
          <p:spPr>
            <a:xfrm>
              <a:off x="4144863" y="2735627"/>
              <a:ext cx="1694688" cy="621563"/>
            </a:xfrm>
            <a:prstGeom prst="rect">
              <a:avLst/>
            </a:prstGeom>
            <a:solidFill>
              <a:srgbClr val="199AAE"/>
            </a:solidFill>
            <a:ln>
              <a:solidFill>
                <a:srgbClr val="199A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Slow Controller</a:t>
              </a:r>
            </a:p>
          </p:txBody>
        </p:sp>
        <p:sp>
          <p:nvSpPr>
            <p:cNvPr id="8" name="Rectangle 7">
              <a:extLst>
                <a:ext uri="{FF2B5EF4-FFF2-40B4-BE49-F238E27FC236}">
                  <a16:creationId xmlns:a16="http://schemas.microsoft.com/office/drawing/2014/main" id="{065D0664-D098-C0F3-1496-D7C328BFBC9D}"/>
                </a:ext>
              </a:extLst>
            </p:cNvPr>
            <p:cNvSpPr/>
            <p:nvPr/>
          </p:nvSpPr>
          <p:spPr>
            <a:xfrm>
              <a:off x="4126575" y="3753659"/>
              <a:ext cx="1694688" cy="621563"/>
            </a:xfrm>
            <a:prstGeom prst="rect">
              <a:avLst/>
            </a:prstGeom>
            <a:solidFill>
              <a:srgbClr val="F76A6F"/>
            </a:solidFill>
            <a:ln>
              <a:solidFill>
                <a:srgbClr val="F76A6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Fast Controller</a:t>
              </a:r>
            </a:p>
          </p:txBody>
        </p:sp>
        <p:sp>
          <p:nvSpPr>
            <p:cNvPr id="9" name="Rectangle 8">
              <a:extLst>
                <a:ext uri="{FF2B5EF4-FFF2-40B4-BE49-F238E27FC236}">
                  <a16:creationId xmlns:a16="http://schemas.microsoft.com/office/drawing/2014/main" id="{C09974F6-C761-D70B-59D7-5F7825B47B16}"/>
                </a:ext>
              </a:extLst>
            </p:cNvPr>
            <p:cNvSpPr/>
            <p:nvPr/>
          </p:nvSpPr>
          <p:spPr>
            <a:xfrm>
              <a:off x="4126575" y="5816630"/>
              <a:ext cx="1694688" cy="621563"/>
            </a:xfrm>
            <a:prstGeom prst="rect">
              <a:avLst/>
            </a:prstGeom>
            <a:solidFill>
              <a:srgbClr val="FFBC44"/>
            </a:solidFill>
            <a:ln>
              <a:solidFill>
                <a:srgbClr val="FFBC4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Environment</a:t>
              </a:r>
            </a:p>
          </p:txBody>
        </p:sp>
        <p:cxnSp>
          <p:nvCxnSpPr>
            <p:cNvPr id="10" name="Connector: Elbow 9">
              <a:extLst>
                <a:ext uri="{FF2B5EF4-FFF2-40B4-BE49-F238E27FC236}">
                  <a16:creationId xmlns:a16="http://schemas.microsoft.com/office/drawing/2014/main" id="{49258582-E80D-14D4-3EC7-D17D84E975E7}"/>
                </a:ext>
              </a:extLst>
            </p:cNvPr>
            <p:cNvCxnSpPr>
              <a:stCxn id="9" idx="1"/>
              <a:endCxn id="7" idx="1"/>
            </p:cNvCxnSpPr>
            <p:nvPr/>
          </p:nvCxnSpPr>
          <p:spPr>
            <a:xfrm rot="10800000" flipH="1">
              <a:off x="4126575" y="3046410"/>
              <a:ext cx="18288" cy="3081003"/>
            </a:xfrm>
            <a:prstGeom prst="bentConnector3">
              <a:avLst>
                <a:gd name="adj1" fmla="val -1250000"/>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Connector: Elbow 10">
              <a:extLst>
                <a:ext uri="{FF2B5EF4-FFF2-40B4-BE49-F238E27FC236}">
                  <a16:creationId xmlns:a16="http://schemas.microsoft.com/office/drawing/2014/main" id="{B6B21930-97E2-D0AE-F99D-3957177242CA}"/>
                </a:ext>
              </a:extLst>
            </p:cNvPr>
            <p:cNvCxnSpPr>
              <a:cxnSpLocks/>
              <a:stCxn id="9" idx="1"/>
              <a:endCxn id="8" idx="1"/>
            </p:cNvCxnSpPr>
            <p:nvPr/>
          </p:nvCxnSpPr>
          <p:spPr>
            <a:xfrm rot="10800000">
              <a:off x="4126575" y="4064442"/>
              <a:ext cx="12700" cy="2062971"/>
            </a:xfrm>
            <a:prstGeom prst="bentConnector3">
              <a:avLst>
                <a:gd name="adj1" fmla="val 1800000"/>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Connector: Elbow 11">
              <a:extLst>
                <a:ext uri="{FF2B5EF4-FFF2-40B4-BE49-F238E27FC236}">
                  <a16:creationId xmlns:a16="http://schemas.microsoft.com/office/drawing/2014/main" id="{47F8F761-5084-BA99-BE90-BB22ECC7F058}"/>
                </a:ext>
              </a:extLst>
            </p:cNvPr>
            <p:cNvCxnSpPr>
              <a:cxnSpLocks/>
              <a:stCxn id="7" idx="3"/>
              <a:endCxn id="15" idx="6"/>
            </p:cNvCxnSpPr>
            <p:nvPr/>
          </p:nvCxnSpPr>
          <p:spPr>
            <a:xfrm>
              <a:off x="5839551" y="3046409"/>
              <a:ext cx="1440551" cy="1039802"/>
            </a:xfrm>
            <a:prstGeom prst="bentConnector3">
              <a:avLst>
                <a:gd name="adj1" fmla="val 115869"/>
              </a:avLst>
            </a:prstGeom>
            <a:ln w="12700">
              <a:solidFill>
                <a:srgbClr val="199AAE"/>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8851AD98-C2EC-1480-5499-DFC1C2AECF4A}"/>
                </a:ext>
              </a:extLst>
            </p:cNvPr>
            <p:cNvCxnSpPr>
              <a:cxnSpLocks/>
            </p:cNvCxnSpPr>
            <p:nvPr/>
          </p:nvCxnSpPr>
          <p:spPr>
            <a:xfrm>
              <a:off x="7053702" y="4112494"/>
              <a:ext cx="115824"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073B35BB-9998-D89A-F05A-BD5E7D4A12A7}"/>
                </a:ext>
              </a:extLst>
            </p:cNvPr>
            <p:cNvCxnSpPr>
              <a:cxnSpLocks/>
            </p:cNvCxnSpPr>
            <p:nvPr/>
          </p:nvCxnSpPr>
          <p:spPr>
            <a:xfrm flipV="1">
              <a:off x="7158183" y="4005565"/>
              <a:ext cx="65636" cy="109203"/>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Oval 14">
              <a:extLst>
                <a:ext uri="{FF2B5EF4-FFF2-40B4-BE49-F238E27FC236}">
                  <a16:creationId xmlns:a16="http://schemas.microsoft.com/office/drawing/2014/main" id="{FCEF8DBD-6605-7EC9-4C33-BD9234174074}"/>
                </a:ext>
              </a:extLst>
            </p:cNvPr>
            <p:cNvSpPr/>
            <p:nvPr/>
          </p:nvSpPr>
          <p:spPr>
            <a:xfrm>
              <a:off x="7015399" y="3952586"/>
              <a:ext cx="264703" cy="26725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16" name="Straight Connector 15">
              <a:extLst>
                <a:ext uri="{FF2B5EF4-FFF2-40B4-BE49-F238E27FC236}">
                  <a16:creationId xmlns:a16="http://schemas.microsoft.com/office/drawing/2014/main" id="{8030B83D-7EA1-7D8C-3474-E2493EFD9C87}"/>
                </a:ext>
              </a:extLst>
            </p:cNvPr>
            <p:cNvCxnSpPr>
              <a:cxnSpLocks/>
            </p:cNvCxnSpPr>
            <p:nvPr/>
          </p:nvCxnSpPr>
          <p:spPr>
            <a:xfrm>
              <a:off x="7076943" y="4090048"/>
              <a:ext cx="115824"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7DA1E01B-71B7-0FE5-016D-86B4004F7E4B}"/>
                </a:ext>
              </a:extLst>
            </p:cNvPr>
            <p:cNvCxnSpPr>
              <a:cxnSpLocks/>
            </p:cNvCxnSpPr>
            <p:nvPr/>
          </p:nvCxnSpPr>
          <p:spPr>
            <a:xfrm flipH="1" flipV="1">
              <a:off x="7136650" y="4015658"/>
              <a:ext cx="2381" cy="142875"/>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3379D7B1-7549-8A33-E492-FD9783EB63C4}"/>
                </a:ext>
              </a:extLst>
            </p:cNvPr>
            <p:cNvCxnSpPr>
              <a:cxnSpLocks/>
              <a:stCxn id="8" idx="3"/>
            </p:cNvCxnSpPr>
            <p:nvPr/>
          </p:nvCxnSpPr>
          <p:spPr>
            <a:xfrm flipV="1">
              <a:off x="5821263" y="4064440"/>
              <a:ext cx="1199384" cy="1"/>
            </a:xfrm>
            <a:prstGeom prst="straightConnector1">
              <a:avLst/>
            </a:prstGeom>
            <a:ln w="12700">
              <a:solidFill>
                <a:srgbClr val="F76A6F"/>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53349F1A-DB92-C593-6F54-AF03D5219A5A}"/>
                </a:ext>
              </a:extLst>
            </p:cNvPr>
            <p:cNvSpPr txBox="1"/>
            <p:nvPr/>
          </p:nvSpPr>
          <p:spPr>
            <a:xfrm>
              <a:off x="5851743" y="2766330"/>
              <a:ext cx="1388148" cy="523220"/>
            </a:xfrm>
            <a:prstGeom prst="rect">
              <a:avLst/>
            </a:prstGeom>
            <a:noFill/>
          </p:spPr>
          <p:txBody>
            <a:bodyPr wrap="square" rtlCol="0">
              <a:spAutoFit/>
            </a:bodyPr>
            <a:lstStyle/>
            <a:p>
              <a:r>
                <a:rPr lang="en-US" sz="1400" b="1" dirty="0"/>
                <a:t>Slow, Long Action</a:t>
              </a:r>
            </a:p>
          </p:txBody>
        </p:sp>
        <p:sp>
          <p:nvSpPr>
            <p:cNvPr id="20" name="TextBox 19">
              <a:extLst>
                <a:ext uri="{FF2B5EF4-FFF2-40B4-BE49-F238E27FC236}">
                  <a16:creationId xmlns:a16="http://schemas.microsoft.com/office/drawing/2014/main" id="{69C0C7EA-0FAC-D1F3-EFB5-CB2C1A7BDDA7}"/>
                </a:ext>
              </a:extLst>
            </p:cNvPr>
            <p:cNvSpPr txBox="1"/>
            <p:nvPr/>
          </p:nvSpPr>
          <p:spPr>
            <a:xfrm>
              <a:off x="5797037" y="3810042"/>
              <a:ext cx="998822" cy="523220"/>
            </a:xfrm>
            <a:prstGeom prst="rect">
              <a:avLst/>
            </a:prstGeom>
            <a:noFill/>
          </p:spPr>
          <p:txBody>
            <a:bodyPr wrap="square" rtlCol="0">
              <a:spAutoFit/>
            </a:bodyPr>
            <a:lstStyle/>
            <a:p>
              <a:r>
                <a:rPr lang="en-US" sz="1400" b="1" dirty="0"/>
                <a:t>Short, Fast</a:t>
              </a:r>
            </a:p>
            <a:p>
              <a:r>
                <a:rPr lang="en-US" sz="1400" b="1" dirty="0"/>
                <a:t>Action</a:t>
              </a:r>
            </a:p>
          </p:txBody>
        </p:sp>
        <p:sp>
          <p:nvSpPr>
            <p:cNvPr id="21" name="TextBox 20">
              <a:extLst>
                <a:ext uri="{FF2B5EF4-FFF2-40B4-BE49-F238E27FC236}">
                  <a16:creationId xmlns:a16="http://schemas.microsoft.com/office/drawing/2014/main" id="{FC488CE6-9628-C033-4EAF-94344F0CFA61}"/>
                </a:ext>
              </a:extLst>
            </p:cNvPr>
            <p:cNvSpPr txBox="1"/>
            <p:nvPr/>
          </p:nvSpPr>
          <p:spPr>
            <a:xfrm>
              <a:off x="5969102" y="5865801"/>
              <a:ext cx="1030809" cy="523220"/>
            </a:xfrm>
            <a:prstGeom prst="rect">
              <a:avLst/>
            </a:prstGeom>
            <a:noFill/>
          </p:spPr>
          <p:txBody>
            <a:bodyPr wrap="square" rtlCol="0">
              <a:spAutoFit/>
            </a:bodyPr>
            <a:lstStyle/>
            <a:p>
              <a:r>
                <a:rPr lang="en-US" sz="1400" b="1" dirty="0"/>
                <a:t>Combined</a:t>
              </a:r>
            </a:p>
            <a:p>
              <a:r>
                <a:rPr lang="en-US" sz="1400" b="1" dirty="0"/>
                <a:t>Action</a:t>
              </a:r>
            </a:p>
          </p:txBody>
        </p:sp>
        <p:sp>
          <p:nvSpPr>
            <p:cNvPr id="22" name="TextBox 21">
              <a:extLst>
                <a:ext uri="{FF2B5EF4-FFF2-40B4-BE49-F238E27FC236}">
                  <a16:creationId xmlns:a16="http://schemas.microsoft.com/office/drawing/2014/main" id="{14B04A81-8640-A703-32BA-243754E523A0}"/>
                </a:ext>
              </a:extLst>
            </p:cNvPr>
            <p:cNvSpPr txBox="1"/>
            <p:nvPr/>
          </p:nvSpPr>
          <p:spPr>
            <a:xfrm>
              <a:off x="3455068" y="4434426"/>
              <a:ext cx="779338" cy="369332"/>
            </a:xfrm>
            <a:prstGeom prst="rect">
              <a:avLst/>
            </a:prstGeom>
            <a:noFill/>
          </p:spPr>
          <p:txBody>
            <a:bodyPr wrap="square" rtlCol="0">
              <a:spAutoFit/>
            </a:bodyPr>
            <a:lstStyle/>
            <a:p>
              <a:endParaRPr lang="en-US" dirty="0"/>
            </a:p>
          </p:txBody>
        </p:sp>
        <p:sp>
          <p:nvSpPr>
            <p:cNvPr id="23" name="TextBox 22">
              <a:extLst>
                <a:ext uri="{FF2B5EF4-FFF2-40B4-BE49-F238E27FC236}">
                  <a16:creationId xmlns:a16="http://schemas.microsoft.com/office/drawing/2014/main" id="{AD62F162-F722-3869-1D43-6E71181FCBD1}"/>
                </a:ext>
              </a:extLst>
            </p:cNvPr>
            <p:cNvSpPr txBox="1"/>
            <p:nvPr/>
          </p:nvSpPr>
          <p:spPr>
            <a:xfrm rot="16200000">
              <a:off x="3073249" y="4556546"/>
              <a:ext cx="1388148" cy="307777"/>
            </a:xfrm>
            <a:prstGeom prst="rect">
              <a:avLst/>
            </a:prstGeom>
            <a:noFill/>
          </p:spPr>
          <p:txBody>
            <a:bodyPr wrap="square" rtlCol="0">
              <a:spAutoFit/>
            </a:bodyPr>
            <a:lstStyle/>
            <a:p>
              <a:r>
                <a:rPr lang="en-US" sz="1400" b="1" dirty="0"/>
                <a:t>Observation</a:t>
              </a:r>
            </a:p>
          </p:txBody>
        </p:sp>
        <p:cxnSp>
          <p:nvCxnSpPr>
            <p:cNvPr id="24" name="Connector: Elbow 23">
              <a:extLst>
                <a:ext uri="{FF2B5EF4-FFF2-40B4-BE49-F238E27FC236}">
                  <a16:creationId xmlns:a16="http://schemas.microsoft.com/office/drawing/2014/main" id="{6D8A3BFB-9661-B867-061D-5D2B871AA2F7}"/>
                </a:ext>
              </a:extLst>
            </p:cNvPr>
            <p:cNvCxnSpPr>
              <a:stCxn id="15" idx="4"/>
              <a:endCxn id="9" idx="3"/>
            </p:cNvCxnSpPr>
            <p:nvPr/>
          </p:nvCxnSpPr>
          <p:spPr>
            <a:xfrm rot="5400000">
              <a:off x="5530719" y="4510380"/>
              <a:ext cx="1907576" cy="1326488"/>
            </a:xfrm>
            <a:prstGeom prst="bentConnector2">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E5800A64-E617-7191-945B-819454A3B844}"/>
                </a:ext>
              </a:extLst>
            </p:cNvPr>
            <p:cNvSpPr/>
            <p:nvPr/>
          </p:nvSpPr>
          <p:spPr>
            <a:xfrm>
              <a:off x="4126575" y="4764164"/>
              <a:ext cx="1694688" cy="621563"/>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Common Critic</a:t>
              </a:r>
            </a:p>
          </p:txBody>
        </p:sp>
        <p:cxnSp>
          <p:nvCxnSpPr>
            <p:cNvPr id="26" name="Straight Arrow Connector 25">
              <a:extLst>
                <a:ext uri="{FF2B5EF4-FFF2-40B4-BE49-F238E27FC236}">
                  <a16:creationId xmlns:a16="http://schemas.microsoft.com/office/drawing/2014/main" id="{A7DE040B-A141-2314-36B0-FD085F8ADB9B}"/>
                </a:ext>
              </a:extLst>
            </p:cNvPr>
            <p:cNvCxnSpPr>
              <a:stCxn id="9" idx="0"/>
              <a:endCxn id="25" idx="2"/>
            </p:cNvCxnSpPr>
            <p:nvPr/>
          </p:nvCxnSpPr>
          <p:spPr>
            <a:xfrm flipV="1">
              <a:off x="4973919" y="5385727"/>
              <a:ext cx="0" cy="43090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7" name="TextBox 26">
              <a:extLst>
                <a:ext uri="{FF2B5EF4-FFF2-40B4-BE49-F238E27FC236}">
                  <a16:creationId xmlns:a16="http://schemas.microsoft.com/office/drawing/2014/main" id="{2CD788AF-6E21-25F3-73EE-F8500A434C0A}"/>
                </a:ext>
              </a:extLst>
            </p:cNvPr>
            <p:cNvSpPr txBox="1"/>
            <p:nvPr/>
          </p:nvSpPr>
          <p:spPr>
            <a:xfrm>
              <a:off x="4958680" y="5413721"/>
              <a:ext cx="877824" cy="369332"/>
            </a:xfrm>
            <a:prstGeom prst="rect">
              <a:avLst/>
            </a:prstGeom>
            <a:noFill/>
          </p:spPr>
          <p:txBody>
            <a:bodyPr wrap="square" rtlCol="0">
              <a:spAutoFit/>
            </a:bodyPr>
            <a:lstStyle/>
            <a:p>
              <a:r>
                <a:rPr lang="en-US" b="1" dirty="0"/>
                <a:t>reward</a:t>
              </a:r>
            </a:p>
          </p:txBody>
        </p:sp>
        <p:cxnSp>
          <p:nvCxnSpPr>
            <p:cNvPr id="28" name="Connector: Elbow 27">
              <a:extLst>
                <a:ext uri="{FF2B5EF4-FFF2-40B4-BE49-F238E27FC236}">
                  <a16:creationId xmlns:a16="http://schemas.microsoft.com/office/drawing/2014/main" id="{47640B35-7754-E31B-5559-43DB181F80FF}"/>
                </a:ext>
              </a:extLst>
            </p:cNvPr>
            <p:cNvCxnSpPr>
              <a:cxnSpLocks/>
              <a:stCxn id="9" idx="1"/>
              <a:endCxn id="25" idx="1"/>
            </p:cNvCxnSpPr>
            <p:nvPr/>
          </p:nvCxnSpPr>
          <p:spPr>
            <a:xfrm rot="10800000">
              <a:off x="4126575" y="5074946"/>
              <a:ext cx="12700" cy="1052466"/>
            </a:xfrm>
            <a:prstGeom prst="bentConnector3">
              <a:avLst>
                <a:gd name="adj1" fmla="val 1800000"/>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Connector: Curved 28">
              <a:extLst>
                <a:ext uri="{FF2B5EF4-FFF2-40B4-BE49-F238E27FC236}">
                  <a16:creationId xmlns:a16="http://schemas.microsoft.com/office/drawing/2014/main" id="{78FAC68B-C3E2-BC64-82DF-F78C0BF5BF64}"/>
                </a:ext>
              </a:extLst>
            </p:cNvPr>
            <p:cNvCxnSpPr>
              <a:stCxn id="25" idx="3"/>
              <a:endCxn id="7" idx="2"/>
            </p:cNvCxnSpPr>
            <p:nvPr/>
          </p:nvCxnSpPr>
          <p:spPr>
            <a:xfrm flipH="1" flipV="1">
              <a:off x="4992207" y="3357190"/>
              <a:ext cx="829056" cy="1717756"/>
            </a:xfrm>
            <a:prstGeom prst="curvedConnector4">
              <a:avLst>
                <a:gd name="adj1" fmla="val -129161"/>
                <a:gd name="adj2" fmla="val 89865"/>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Connector: Curved 29">
              <a:extLst>
                <a:ext uri="{FF2B5EF4-FFF2-40B4-BE49-F238E27FC236}">
                  <a16:creationId xmlns:a16="http://schemas.microsoft.com/office/drawing/2014/main" id="{E683F2AA-CBAF-3A23-0BFD-7B6740C32A74}"/>
                </a:ext>
              </a:extLst>
            </p:cNvPr>
            <p:cNvCxnSpPr>
              <a:cxnSpLocks/>
              <a:stCxn id="25" idx="3"/>
              <a:endCxn id="8" idx="2"/>
            </p:cNvCxnSpPr>
            <p:nvPr/>
          </p:nvCxnSpPr>
          <p:spPr>
            <a:xfrm flipH="1" flipV="1">
              <a:off x="4973919" y="4375222"/>
              <a:ext cx="847344" cy="699724"/>
            </a:xfrm>
            <a:prstGeom prst="curvedConnector4">
              <a:avLst>
                <a:gd name="adj1" fmla="val -26978"/>
                <a:gd name="adj2" fmla="val 72207"/>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Connector: Curved 30">
              <a:extLst>
                <a:ext uri="{FF2B5EF4-FFF2-40B4-BE49-F238E27FC236}">
                  <a16:creationId xmlns:a16="http://schemas.microsoft.com/office/drawing/2014/main" id="{1EF29DD1-25B8-8197-A0AA-A78221F709D2}"/>
                </a:ext>
              </a:extLst>
            </p:cNvPr>
            <p:cNvCxnSpPr>
              <a:cxnSpLocks/>
              <a:stCxn id="25" idx="3"/>
              <a:endCxn id="25" idx="0"/>
            </p:cNvCxnSpPr>
            <p:nvPr/>
          </p:nvCxnSpPr>
          <p:spPr>
            <a:xfrm flipH="1" flipV="1">
              <a:off x="4973919" y="4764164"/>
              <a:ext cx="847344" cy="310782"/>
            </a:xfrm>
            <a:prstGeom prst="curvedConnector4">
              <a:avLst>
                <a:gd name="adj1" fmla="val -26978"/>
                <a:gd name="adj2" fmla="val 173556"/>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4087975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F19B7-86EA-0DE9-EE18-A683282CB2D6}"/>
              </a:ext>
            </a:extLst>
          </p:cNvPr>
          <p:cNvSpPr>
            <a:spLocks noGrp="1"/>
          </p:cNvSpPr>
          <p:nvPr>
            <p:ph type="title"/>
          </p:nvPr>
        </p:nvSpPr>
        <p:spPr/>
        <p:txBody>
          <a:bodyPr/>
          <a:lstStyle/>
          <a:p>
            <a:r>
              <a:rPr lang="en-US" dirty="0"/>
              <a:t>Scaling down the fast network makes the TLA compute efficient</a:t>
            </a:r>
          </a:p>
        </p:txBody>
      </p:sp>
      <p:pic>
        <p:nvPicPr>
          <p:cNvPr id="5" name="Content Placeholder 4" descr="Chart, bar chart&#10;&#10;Description automatically generated">
            <a:extLst>
              <a:ext uri="{FF2B5EF4-FFF2-40B4-BE49-F238E27FC236}">
                <a16:creationId xmlns:a16="http://schemas.microsoft.com/office/drawing/2014/main" id="{63616089-CA85-ED8D-1AD3-1B701949ABC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61243" y="1690688"/>
            <a:ext cx="9340497" cy="5166204"/>
          </a:xfrm>
        </p:spPr>
      </p:pic>
    </p:spTree>
    <p:extLst>
      <p:ext uri="{BB962C8B-B14F-4D97-AF65-F5344CB8AC3E}">
        <p14:creationId xmlns:p14="http://schemas.microsoft.com/office/powerpoint/2010/main" val="30722593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C381E-D6AA-B921-4456-5F297B7BC01A}"/>
              </a:ext>
            </a:extLst>
          </p:cNvPr>
          <p:cNvSpPr>
            <a:spLocks noGrp="1"/>
          </p:cNvSpPr>
          <p:nvPr>
            <p:ph type="title"/>
          </p:nvPr>
        </p:nvSpPr>
        <p:spPr/>
        <p:txBody>
          <a:bodyPr/>
          <a:lstStyle/>
          <a:p>
            <a:r>
              <a:rPr lang="en-US" dirty="0"/>
              <a:t>Temporally layered architecture as a Multi-agent system</a:t>
            </a:r>
          </a:p>
        </p:txBody>
      </p:sp>
      <p:cxnSp>
        <p:nvCxnSpPr>
          <p:cNvPr id="5" name="Straight Connector 4">
            <a:extLst>
              <a:ext uri="{FF2B5EF4-FFF2-40B4-BE49-F238E27FC236}">
                <a16:creationId xmlns:a16="http://schemas.microsoft.com/office/drawing/2014/main" id="{4451C2F5-4BB3-2FD3-0A02-0131BE421FAE}"/>
              </a:ext>
            </a:extLst>
          </p:cNvPr>
          <p:cNvCxnSpPr/>
          <p:nvPr/>
        </p:nvCxnSpPr>
        <p:spPr>
          <a:xfrm>
            <a:off x="4512613" y="3794934"/>
            <a:ext cx="667752" cy="276726"/>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B4C98466-BE52-6D44-B1AA-B225925692A1}"/>
                  </a:ext>
                </a:extLst>
              </p:cNvPr>
              <p:cNvSpPr>
                <a:spLocks noGrp="1"/>
              </p:cNvSpPr>
              <p:nvPr>
                <p:ph idx="1"/>
              </p:nvPr>
            </p:nvSpPr>
            <p:spPr/>
            <p:txBody>
              <a:bodyPr>
                <a:normAutofit fontScale="92500" lnSpcReduction="10000"/>
              </a:bodyPr>
              <a:lstStyle/>
              <a:p>
                <a:r>
                  <a:rPr lang="en-US" dirty="0"/>
                  <a:t>Slow Agent: </a:t>
                </a:r>
                <a14:m>
                  <m:oMath xmlns:m="http://schemas.openxmlformats.org/officeDocument/2006/math">
                    <m:sSup>
                      <m:sSupPr>
                        <m:ctrlPr>
                          <a:rPr lang="el-GR" i="1" smtClean="0">
                            <a:latin typeface="Cambria Math" panose="02040503050406030204" pitchFamily="18" charset="0"/>
                            <a:ea typeface="Cambria Math" panose="02040503050406030204" pitchFamily="18" charset="0"/>
                          </a:rPr>
                        </m:ctrlPr>
                      </m:sSupPr>
                      <m:e>
                        <m:r>
                          <m:rPr>
                            <m:sty m:val="p"/>
                          </m:rPr>
                          <a:rPr lang="el-GR" i="1">
                            <a:latin typeface="Cambria Math" panose="02040503050406030204" pitchFamily="18" charset="0"/>
                            <a:ea typeface="Cambria Math" panose="02040503050406030204" pitchFamily="18" charset="0"/>
                          </a:rPr>
                          <m:t>Θ</m:t>
                        </m:r>
                      </m:e>
                      <m:sup>
                        <m:r>
                          <a:rPr lang="en-US" b="0" i="1" smtClean="0">
                            <a:latin typeface="Cambria Math" panose="02040503050406030204" pitchFamily="18" charset="0"/>
                            <a:ea typeface="Cambria Math" panose="02040503050406030204" pitchFamily="18" charset="0"/>
                          </a:rPr>
                          <m:t>𝑠</m:t>
                        </m:r>
                      </m:sup>
                    </m:sSup>
                  </m:oMath>
                </a14:m>
                <a:endParaRPr lang="en-US" dirty="0"/>
              </a:p>
              <a:p>
                <a:r>
                  <a:rPr lang="en-US" dirty="0"/>
                  <a:t>Fast Agent: </a:t>
                </a:r>
                <a14:m>
                  <m:oMath xmlns:m="http://schemas.openxmlformats.org/officeDocument/2006/math">
                    <m:sSup>
                      <m:sSupPr>
                        <m:ctrlPr>
                          <a:rPr lang="el-GR" i="1" smtClean="0">
                            <a:latin typeface="Cambria Math" panose="02040503050406030204" pitchFamily="18" charset="0"/>
                            <a:ea typeface="Cambria Math" panose="02040503050406030204" pitchFamily="18" charset="0"/>
                          </a:rPr>
                        </m:ctrlPr>
                      </m:sSupPr>
                      <m:e>
                        <m:r>
                          <m:rPr>
                            <m:sty m:val="p"/>
                          </m:rPr>
                          <a:rPr lang="el-GR" i="1">
                            <a:latin typeface="Cambria Math" panose="02040503050406030204" pitchFamily="18" charset="0"/>
                            <a:ea typeface="Cambria Math" panose="02040503050406030204" pitchFamily="18" charset="0"/>
                          </a:rPr>
                          <m:t>Θ</m:t>
                        </m:r>
                      </m:e>
                      <m:sup>
                        <m:r>
                          <a:rPr lang="en-US" b="0" i="1" smtClean="0">
                            <a:latin typeface="Cambria Math" panose="02040503050406030204" pitchFamily="18" charset="0"/>
                            <a:ea typeface="Cambria Math" panose="02040503050406030204" pitchFamily="18" charset="0"/>
                          </a:rPr>
                          <m:t>𝑓</m:t>
                        </m:r>
                      </m:sup>
                    </m:sSup>
                  </m:oMath>
                </a14:m>
                <a:endParaRPr lang="en-US" dirty="0"/>
              </a:p>
              <a:p>
                <a:r>
                  <a:rPr lang="en-US" dirty="0"/>
                  <a:t>Transition function: p(s, </a:t>
                </a:r>
                <a:r>
                  <a:rPr lang="en-US" dirty="0" err="1"/>
                  <a:t>a</a:t>
                </a:r>
                <a:r>
                  <a:rPr lang="en-US" baseline="-25000" dirty="0" err="1"/>
                  <a:t>f</a:t>
                </a:r>
                <a:r>
                  <a:rPr lang="en-US" dirty="0" err="1"/>
                  <a:t>+a</a:t>
                </a:r>
                <a:r>
                  <a:rPr lang="en-US" baseline="-25000" dirty="0" err="1"/>
                  <a:t>s</a:t>
                </a:r>
                <a:r>
                  <a:rPr lang="en-US" dirty="0"/>
                  <a:t>, s’) := </a:t>
                </a:r>
                <a:r>
                  <a:rPr lang="en-US" dirty="0" err="1"/>
                  <a:t>Pr</a:t>
                </a:r>
                <a:r>
                  <a:rPr lang="en-US" dirty="0"/>
                  <a:t>(S</a:t>
                </a:r>
                <a:r>
                  <a:rPr lang="en-US" baseline="-25000" dirty="0"/>
                  <a:t>t+1</a:t>
                </a:r>
                <a:r>
                  <a:rPr lang="en-US" dirty="0"/>
                  <a:t>= s’ |S</a:t>
                </a:r>
                <a:r>
                  <a:rPr lang="en-US" baseline="-25000" dirty="0"/>
                  <a:t>t</a:t>
                </a:r>
                <a:r>
                  <a:rPr lang="en-US" dirty="0"/>
                  <a:t> = s, A</a:t>
                </a:r>
                <a:r>
                  <a:rPr lang="en-US" baseline="-25000" dirty="0"/>
                  <a:t>t</a:t>
                </a:r>
                <a:r>
                  <a:rPr lang="en-US" baseline="30000" dirty="0"/>
                  <a:t>s</a:t>
                </a:r>
                <a:r>
                  <a:rPr lang="en-US" dirty="0"/>
                  <a:t> = a</a:t>
                </a:r>
                <a:r>
                  <a:rPr lang="en-US" baseline="-25000" dirty="0"/>
                  <a:t>s, </a:t>
                </a:r>
                <a:r>
                  <a:rPr lang="en-US" dirty="0" err="1"/>
                  <a:t>A</a:t>
                </a:r>
                <a:r>
                  <a:rPr lang="en-US" baseline="-25000" dirty="0" err="1"/>
                  <a:t>t</a:t>
                </a:r>
                <a:r>
                  <a:rPr lang="en-US" baseline="30000" dirty="0" err="1"/>
                  <a:t>f</a:t>
                </a:r>
                <a:r>
                  <a:rPr lang="en-US" baseline="-25000" dirty="0"/>
                  <a:t> </a:t>
                </a:r>
                <a:r>
                  <a:rPr lang="en-US" dirty="0"/>
                  <a:t>= </a:t>
                </a:r>
                <a:r>
                  <a:rPr lang="en-US" dirty="0" err="1"/>
                  <a:t>a</a:t>
                </a:r>
                <a:r>
                  <a:rPr lang="en-US" baseline="-25000" dirty="0" err="1"/>
                  <a:t>f</a:t>
                </a:r>
                <a:r>
                  <a:rPr lang="en-US" dirty="0"/>
                  <a:t>)</a:t>
                </a:r>
              </a:p>
              <a:p>
                <a:pPr marL="0" indent="0">
                  <a:buNone/>
                </a:pPr>
                <a:r>
                  <a:rPr lang="en-US" dirty="0"/>
                  <a:t>From the perspective of each agent it becomes a POMDP:</a:t>
                </a:r>
              </a:p>
              <a:p>
                <a:pPr marL="0" indent="0">
                  <a:buNone/>
                </a:pPr>
                <a:r>
                  <a:rPr lang="en-US" dirty="0"/>
                  <a:t>State for slow Agent: (S</a:t>
                </a:r>
                <a:r>
                  <a:rPr lang="en-US" baseline="-25000" dirty="0"/>
                  <a:t>, </a:t>
                </a:r>
                <a:r>
                  <a:rPr lang="en-US" dirty="0" err="1">
                    <a:highlight>
                      <a:srgbClr val="FFFF00"/>
                    </a:highlight>
                  </a:rPr>
                  <a:t>a</a:t>
                </a:r>
                <a:r>
                  <a:rPr lang="en-US" baseline="30000" dirty="0" err="1">
                    <a:highlight>
                      <a:srgbClr val="FFFF00"/>
                    </a:highlight>
                  </a:rPr>
                  <a:t>f</a:t>
                </a:r>
                <a:r>
                  <a:rPr lang="en-US" dirty="0"/>
                  <a:t>)</a:t>
                </a:r>
              </a:p>
              <a:p>
                <a:pPr marL="0" indent="0">
                  <a:buNone/>
                </a:pPr>
                <a:r>
                  <a:rPr lang="en-US" dirty="0"/>
                  <a:t>State for slow Agent: (S</a:t>
                </a:r>
                <a:r>
                  <a:rPr lang="en-US" baseline="-25000" dirty="0"/>
                  <a:t>, </a:t>
                </a:r>
                <a:r>
                  <a:rPr lang="en-US" dirty="0">
                    <a:highlight>
                      <a:srgbClr val="FFFF00"/>
                    </a:highlight>
                  </a:rPr>
                  <a:t>a</a:t>
                </a:r>
                <a:r>
                  <a:rPr lang="en-US" baseline="30000" dirty="0">
                    <a:highlight>
                      <a:srgbClr val="FFFF00"/>
                    </a:highlight>
                  </a:rPr>
                  <a:t>s</a:t>
                </a:r>
                <a:r>
                  <a:rPr lang="en-US" dirty="0"/>
                  <a:t>)</a:t>
                </a:r>
              </a:p>
              <a:p>
                <a:pPr marL="0" indent="0">
                  <a:buNone/>
                </a:pPr>
                <a:endParaRPr lang="en-US" dirty="0"/>
              </a:p>
              <a:p>
                <a:pPr marL="0" indent="0">
                  <a:buNone/>
                </a:pPr>
                <a:r>
                  <a:rPr lang="en-US" dirty="0"/>
                  <a:t>In-order to be learnable, the hidden part of the POMDP needs to be consistent. So that the agent’s learned belief is accurate: </a:t>
                </a:r>
              </a:p>
              <a:p>
                <a:pPr marL="0" indent="0">
                  <a:buNone/>
                </a:pPr>
                <a:r>
                  <a:rPr lang="en-US" dirty="0"/>
                  <a:t>O(s’,</a:t>
                </a:r>
                <a:r>
                  <a:rPr lang="en-US" dirty="0" err="1"/>
                  <a:t>a</a:t>
                </a:r>
                <a:r>
                  <a:rPr lang="en-US" baseline="-25000" dirty="0" err="1"/>
                  <a:t>f</a:t>
                </a:r>
                <a:r>
                  <a:rPr lang="en-US" dirty="0" err="1"/>
                  <a:t>|s</a:t>
                </a:r>
                <a:r>
                  <a:rPr lang="en-US" dirty="0"/>
                  <a:t>’) = </a:t>
                </a:r>
                <a:r>
                  <a:rPr lang="en-US" dirty="0" err="1"/>
                  <a:t>Pr</a:t>
                </a:r>
                <a:r>
                  <a:rPr lang="en-US" dirty="0"/>
                  <a:t> (S</a:t>
                </a:r>
                <a:r>
                  <a:rPr lang="en-US" baseline="-25000" dirty="0"/>
                  <a:t>t</a:t>
                </a:r>
                <a:r>
                  <a:rPr lang="en-US" i="1" dirty="0"/>
                  <a:t> </a:t>
                </a:r>
                <a:r>
                  <a:rPr lang="en-US" dirty="0"/>
                  <a:t>= s’,</a:t>
                </a:r>
                <a:r>
                  <a:rPr lang="en-US" dirty="0" err="1"/>
                  <a:t>a</a:t>
                </a:r>
                <a:r>
                  <a:rPr lang="en-US" baseline="-25000" dirty="0" err="1"/>
                  <a:t>f</a:t>
                </a:r>
                <a:r>
                  <a:rPr lang="en-US" dirty="0" err="1"/>
                  <a:t>|O</a:t>
                </a:r>
                <a:r>
                  <a:rPr lang="en-US" baseline="-25000" dirty="0" err="1"/>
                  <a:t>t</a:t>
                </a:r>
                <a:r>
                  <a:rPr lang="en-US" dirty="0"/>
                  <a:t> = s’)</a:t>
                </a:r>
              </a:p>
            </p:txBody>
          </p:sp>
        </mc:Choice>
        <mc:Fallback>
          <p:sp>
            <p:nvSpPr>
              <p:cNvPr id="3" name="Content Placeholder 2">
                <a:extLst>
                  <a:ext uri="{FF2B5EF4-FFF2-40B4-BE49-F238E27FC236}">
                    <a16:creationId xmlns:a16="http://schemas.microsoft.com/office/drawing/2014/main" id="{B4C98466-BE52-6D44-B1AA-B225925692A1}"/>
                  </a:ext>
                </a:extLst>
              </p:cNvPr>
              <p:cNvSpPr>
                <a:spLocks noGrp="1" noRot="1" noChangeAspect="1" noMove="1" noResize="1" noEditPoints="1" noAdjustHandles="1" noChangeArrowheads="1" noChangeShapeType="1" noTextEdit="1"/>
              </p:cNvSpPr>
              <p:nvPr>
                <p:ph idx="1"/>
              </p:nvPr>
            </p:nvSpPr>
            <p:spPr>
              <a:blipFill>
                <a:blip r:embed="rId2"/>
                <a:stretch>
                  <a:fillRect l="-1043" t="-2801" b="-2381"/>
                </a:stretch>
              </a:blipFill>
            </p:spPr>
            <p:txBody>
              <a:bodyPr/>
              <a:lstStyle/>
              <a:p>
                <a:r>
                  <a:rPr lang="en-US">
                    <a:noFill/>
                  </a:rPr>
                  <a:t> </a:t>
                </a:r>
              </a:p>
            </p:txBody>
          </p:sp>
        </mc:Fallback>
      </mc:AlternateContent>
      <p:cxnSp>
        <p:nvCxnSpPr>
          <p:cNvPr id="6" name="Straight Connector 5">
            <a:extLst>
              <a:ext uri="{FF2B5EF4-FFF2-40B4-BE49-F238E27FC236}">
                <a16:creationId xmlns:a16="http://schemas.microsoft.com/office/drawing/2014/main" id="{46447140-573B-E6AE-BC51-239BC668821F}"/>
              </a:ext>
            </a:extLst>
          </p:cNvPr>
          <p:cNvCxnSpPr>
            <a:cxnSpLocks/>
          </p:cNvCxnSpPr>
          <p:nvPr/>
        </p:nvCxnSpPr>
        <p:spPr>
          <a:xfrm flipV="1">
            <a:off x="4512613" y="4071660"/>
            <a:ext cx="667752" cy="30079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D7EC84E3-A955-3AF0-933E-53140CBA7F61}"/>
              </a:ext>
            </a:extLst>
          </p:cNvPr>
          <p:cNvSpPr txBox="1"/>
          <p:nvPr/>
        </p:nvSpPr>
        <p:spPr>
          <a:xfrm>
            <a:off x="5180365" y="3886994"/>
            <a:ext cx="915635" cy="369332"/>
          </a:xfrm>
          <a:prstGeom prst="rect">
            <a:avLst/>
          </a:prstGeom>
          <a:noFill/>
        </p:spPr>
        <p:txBody>
          <a:bodyPr wrap="none" rtlCol="0">
            <a:spAutoFit/>
          </a:bodyPr>
          <a:lstStyle/>
          <a:p>
            <a:r>
              <a:rPr lang="en-US" dirty="0"/>
              <a:t>Hidden </a:t>
            </a:r>
          </a:p>
        </p:txBody>
      </p:sp>
    </p:spTree>
    <p:extLst>
      <p:ext uri="{BB962C8B-B14F-4D97-AF65-F5344CB8AC3E}">
        <p14:creationId xmlns:p14="http://schemas.microsoft.com/office/powerpoint/2010/main" val="22719483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E1CB7E-F4AE-1606-1E59-3EC692684DA0}"/>
              </a:ext>
            </a:extLst>
          </p:cNvPr>
          <p:cNvSpPr>
            <a:spLocks noGrp="1"/>
          </p:cNvSpPr>
          <p:nvPr>
            <p:ph type="title"/>
          </p:nvPr>
        </p:nvSpPr>
        <p:spPr/>
        <p:txBody>
          <a:bodyPr/>
          <a:lstStyle/>
          <a:p>
            <a:r>
              <a:rPr lang="en-US" dirty="0"/>
              <a:t>MARL</a:t>
            </a:r>
          </a:p>
        </p:txBody>
      </p:sp>
      <p:pic>
        <p:nvPicPr>
          <p:cNvPr id="5" name="Content Placeholder 4">
            <a:extLst>
              <a:ext uri="{FF2B5EF4-FFF2-40B4-BE49-F238E27FC236}">
                <a16:creationId xmlns:a16="http://schemas.microsoft.com/office/drawing/2014/main" id="{9B783A19-32A3-E284-B059-705F327266D3}"/>
              </a:ext>
            </a:extLst>
          </p:cNvPr>
          <p:cNvPicPr>
            <a:picLocks noGrp="1" noChangeAspect="1"/>
          </p:cNvPicPr>
          <p:nvPr>
            <p:ph idx="1"/>
          </p:nvPr>
        </p:nvPicPr>
        <p:blipFill>
          <a:blip r:embed="rId2"/>
          <a:stretch>
            <a:fillRect/>
          </a:stretch>
        </p:blipFill>
        <p:spPr>
          <a:xfrm>
            <a:off x="838200" y="2481854"/>
            <a:ext cx="4555435" cy="2937319"/>
          </a:xfrm>
        </p:spPr>
      </p:pic>
      <p:sp>
        <p:nvSpPr>
          <p:cNvPr id="6" name="TextBox 5">
            <a:extLst>
              <a:ext uri="{FF2B5EF4-FFF2-40B4-BE49-F238E27FC236}">
                <a16:creationId xmlns:a16="http://schemas.microsoft.com/office/drawing/2014/main" id="{E8A5ADF6-21F3-4B96-2183-6EA1A2FAD032}"/>
              </a:ext>
            </a:extLst>
          </p:cNvPr>
          <p:cNvSpPr txBox="1"/>
          <p:nvPr/>
        </p:nvSpPr>
        <p:spPr>
          <a:xfrm>
            <a:off x="5936974" y="1789043"/>
            <a:ext cx="5579165" cy="1292662"/>
          </a:xfrm>
          <a:prstGeom prst="rect">
            <a:avLst/>
          </a:prstGeom>
          <a:noFill/>
        </p:spPr>
        <p:txBody>
          <a:bodyPr wrap="square" rtlCol="0">
            <a:spAutoFit/>
          </a:bodyPr>
          <a:lstStyle/>
          <a:p>
            <a:r>
              <a:rPr lang="en-US" dirty="0"/>
              <a:t>Types:</a:t>
            </a:r>
          </a:p>
          <a:p>
            <a:pPr marL="457200" indent="-457200">
              <a:buAutoNum type="arabicPeriod"/>
            </a:pPr>
            <a:r>
              <a:rPr lang="en-US" sz="2000" dirty="0"/>
              <a:t>Fully cooperative (Same reward)</a:t>
            </a:r>
          </a:p>
          <a:p>
            <a:pPr marL="457200" indent="-457200">
              <a:buAutoNum type="arabicPeriod"/>
            </a:pPr>
            <a:r>
              <a:rPr lang="en-US" sz="2000" dirty="0"/>
              <a:t>Fully competitive (Opposite reward)</a:t>
            </a:r>
          </a:p>
          <a:p>
            <a:pPr marL="457200" indent="-457200">
              <a:buAutoNum type="arabicPeriod"/>
            </a:pPr>
            <a:r>
              <a:rPr lang="en-US" sz="2000" dirty="0"/>
              <a:t>Mixed games</a:t>
            </a:r>
          </a:p>
        </p:txBody>
      </p:sp>
    </p:spTree>
    <p:extLst>
      <p:ext uri="{BB962C8B-B14F-4D97-AF65-F5344CB8AC3E}">
        <p14:creationId xmlns:p14="http://schemas.microsoft.com/office/powerpoint/2010/main" val="40203415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17C98A7-C608-9E20-5A87-F3AC129C3A6A}"/>
              </a:ext>
            </a:extLst>
          </p:cNvPr>
          <p:cNvSpPr>
            <a:spLocks noGrp="1"/>
          </p:cNvSpPr>
          <p:nvPr>
            <p:ph idx="1"/>
          </p:nvPr>
        </p:nvSpPr>
        <p:spPr/>
        <p:txBody>
          <a:bodyPr>
            <a:normAutofit/>
          </a:bodyPr>
          <a:lstStyle/>
          <a:p>
            <a:pPr marL="0" indent="0">
              <a:buNone/>
            </a:pPr>
            <a:r>
              <a:rPr lang="en-US" sz="1600" b="0" i="1" dirty="0">
                <a:solidFill>
                  <a:srgbClr val="2E2E2E"/>
                </a:solidFill>
                <a:effectLst/>
                <a:latin typeface="NexusSerif"/>
              </a:rPr>
              <a:t>THEROM 1:</a:t>
            </a:r>
          </a:p>
          <a:p>
            <a:pPr marL="0" indent="0">
              <a:buNone/>
            </a:pPr>
            <a:r>
              <a:rPr lang="en-US" sz="1600" b="0" i="1" dirty="0">
                <a:solidFill>
                  <a:srgbClr val="2E2E2E"/>
                </a:solidFill>
                <a:effectLst/>
                <a:latin typeface="NexusSerif"/>
              </a:rPr>
              <a:t>In</a:t>
            </a:r>
            <a:r>
              <a:rPr lang="en-US" sz="1600" b="0" i="0" dirty="0">
                <a:solidFill>
                  <a:srgbClr val="2E2E2E"/>
                </a:solidFill>
                <a:effectLst/>
                <a:latin typeface="NexusSerif"/>
              </a:rPr>
              <a:t> </a:t>
            </a:r>
            <a:r>
              <a:rPr lang="en-US" sz="1600" b="0" i="1" dirty="0">
                <a:solidFill>
                  <a:srgbClr val="2E2E2E"/>
                </a:solidFill>
                <a:effectLst/>
                <a:latin typeface="NexusSerif"/>
              </a:rPr>
              <a:t>a</a:t>
            </a:r>
            <a:r>
              <a:rPr lang="en-US" sz="1600" b="0" i="0" dirty="0">
                <a:solidFill>
                  <a:srgbClr val="2E2E2E"/>
                </a:solidFill>
                <a:effectLst/>
                <a:latin typeface="NexusSerif"/>
              </a:rPr>
              <a:t> </a:t>
            </a:r>
            <a:r>
              <a:rPr lang="en-US" sz="1600" b="0" i="1" dirty="0">
                <a:solidFill>
                  <a:srgbClr val="2E2E2E"/>
                </a:solidFill>
                <a:effectLst/>
                <a:latin typeface="NexusSerif"/>
              </a:rPr>
              <a:t>single</a:t>
            </a:r>
            <a:r>
              <a:rPr lang="en-US" sz="1600" b="0" i="0" dirty="0">
                <a:solidFill>
                  <a:srgbClr val="2E2E2E"/>
                </a:solidFill>
                <a:effectLst/>
                <a:latin typeface="NexusSerif"/>
              </a:rPr>
              <a:t>-</a:t>
            </a:r>
            <a:r>
              <a:rPr lang="en-US" sz="1600" b="0" i="1" dirty="0">
                <a:solidFill>
                  <a:srgbClr val="2E2E2E"/>
                </a:solidFill>
                <a:effectLst/>
                <a:latin typeface="NexusSerif"/>
              </a:rPr>
              <a:t>agent</a:t>
            </a:r>
            <a:r>
              <a:rPr lang="en-US" sz="1600" b="0" i="0" dirty="0">
                <a:solidFill>
                  <a:srgbClr val="2E2E2E"/>
                </a:solidFill>
                <a:effectLst/>
                <a:latin typeface="NexusSerif"/>
              </a:rPr>
              <a:t> </a:t>
            </a:r>
            <a:r>
              <a:rPr lang="en-US" sz="1600" b="0" i="1" dirty="0">
                <a:solidFill>
                  <a:srgbClr val="2E2E2E"/>
                </a:solidFill>
                <a:effectLst/>
                <a:latin typeface="NexusSerif"/>
              </a:rPr>
              <a:t>environment</a:t>
            </a:r>
            <a:r>
              <a:rPr lang="en-US" sz="1600" b="0" i="0" dirty="0">
                <a:solidFill>
                  <a:srgbClr val="2E2E2E"/>
                </a:solidFill>
                <a:effectLst/>
                <a:latin typeface="NexusSerif"/>
              </a:rPr>
              <a:t>, </a:t>
            </a:r>
            <a:r>
              <a:rPr lang="en-US" sz="1600" b="0" i="1" dirty="0">
                <a:solidFill>
                  <a:srgbClr val="2E2E2E"/>
                </a:solidFill>
                <a:effectLst/>
                <a:latin typeface="NexusSerif"/>
              </a:rPr>
              <a:t>an</a:t>
            </a:r>
            <a:r>
              <a:rPr lang="en-US" sz="1600" b="0" i="0" dirty="0">
                <a:solidFill>
                  <a:srgbClr val="2E2E2E"/>
                </a:solidFill>
                <a:effectLst/>
                <a:latin typeface="NexusSerif"/>
              </a:rPr>
              <a:t> </a:t>
            </a:r>
            <a:r>
              <a:rPr lang="en-US" sz="1600" b="0" i="1" dirty="0">
                <a:solidFill>
                  <a:srgbClr val="2E2E2E"/>
                </a:solidFill>
                <a:effectLst/>
                <a:latin typeface="NexusSerif"/>
              </a:rPr>
              <a:t>agent</a:t>
            </a:r>
            <a:r>
              <a:rPr lang="en-US" sz="1600" b="0" i="0" dirty="0">
                <a:solidFill>
                  <a:srgbClr val="2E2E2E"/>
                </a:solidFill>
                <a:effectLst/>
                <a:latin typeface="NexusSerif"/>
              </a:rPr>
              <a:t> </a:t>
            </a:r>
            <a:r>
              <a:rPr lang="en-US" sz="1600" b="0" i="1" dirty="0">
                <a:solidFill>
                  <a:srgbClr val="2E2E2E"/>
                </a:solidFill>
                <a:effectLst/>
                <a:latin typeface="NexusSerif"/>
              </a:rPr>
              <a:t>following</a:t>
            </a:r>
            <a:r>
              <a:rPr lang="en-US" sz="1600" b="0" i="0" dirty="0">
                <a:solidFill>
                  <a:srgbClr val="2E2E2E"/>
                </a:solidFill>
                <a:effectLst/>
                <a:latin typeface="NexusSerif"/>
              </a:rPr>
              <a:t> </a:t>
            </a:r>
            <a:r>
              <a:rPr lang="en-US" sz="1600" b="0" i="1" dirty="0">
                <a:solidFill>
                  <a:srgbClr val="2E2E2E"/>
                </a:solidFill>
                <a:effectLst/>
                <a:latin typeface="NexusSerif"/>
              </a:rPr>
              <a:t>the</a:t>
            </a:r>
            <a:r>
              <a:rPr lang="en-US" sz="1600" b="0" i="0" dirty="0">
                <a:solidFill>
                  <a:srgbClr val="2E2E2E"/>
                </a:solidFill>
                <a:effectLst/>
                <a:latin typeface="NexusSerif"/>
              </a:rPr>
              <a:t> </a:t>
            </a:r>
            <a:r>
              <a:rPr lang="en-US" sz="1600" b="0" i="1" dirty="0">
                <a:solidFill>
                  <a:srgbClr val="2E2E2E"/>
                </a:solidFill>
                <a:effectLst/>
                <a:latin typeface="NexusSerif"/>
              </a:rPr>
              <a:t>Q</a:t>
            </a:r>
            <a:r>
              <a:rPr lang="en-US" sz="1600" b="0" i="0" dirty="0">
                <a:solidFill>
                  <a:srgbClr val="2E2E2E"/>
                </a:solidFill>
                <a:effectLst/>
                <a:latin typeface="NexusSerif"/>
              </a:rPr>
              <a:t>-</a:t>
            </a:r>
            <a:r>
              <a:rPr lang="en-US" sz="1600" b="0" i="1" dirty="0">
                <a:solidFill>
                  <a:srgbClr val="2E2E2E"/>
                </a:solidFill>
                <a:effectLst/>
                <a:latin typeface="NexusSerif"/>
              </a:rPr>
              <a:t>learning</a:t>
            </a:r>
            <a:r>
              <a:rPr lang="en-US" sz="1600" b="0" i="0" dirty="0">
                <a:solidFill>
                  <a:srgbClr val="2E2E2E"/>
                </a:solidFill>
                <a:effectLst/>
                <a:latin typeface="NexusSerif"/>
              </a:rPr>
              <a:t> </a:t>
            </a:r>
            <a:r>
              <a:rPr lang="en-US" sz="1600" b="0" i="1" dirty="0">
                <a:solidFill>
                  <a:srgbClr val="2E2E2E"/>
                </a:solidFill>
                <a:effectLst/>
                <a:latin typeface="NexusSerif"/>
              </a:rPr>
              <a:t>update</a:t>
            </a:r>
            <a:r>
              <a:rPr lang="en-US" sz="1600" b="0" i="0" dirty="0">
                <a:solidFill>
                  <a:srgbClr val="2E2E2E"/>
                </a:solidFill>
                <a:effectLst/>
                <a:latin typeface="NexusSerif"/>
              </a:rPr>
              <a:t> </a:t>
            </a:r>
            <a:r>
              <a:rPr lang="en-US" sz="1600" b="0" i="1" dirty="0">
                <a:solidFill>
                  <a:srgbClr val="2E2E2E"/>
                </a:solidFill>
                <a:effectLst/>
                <a:latin typeface="NexusSerif"/>
              </a:rPr>
              <a:t>rule</a:t>
            </a:r>
            <a:r>
              <a:rPr lang="en-US" sz="1600" b="0" i="0" dirty="0">
                <a:solidFill>
                  <a:srgbClr val="2E2E2E"/>
                </a:solidFill>
                <a:effectLst/>
                <a:latin typeface="NexusSerif"/>
              </a:rPr>
              <a:t> </a:t>
            </a:r>
            <a:r>
              <a:rPr lang="en-US" sz="1600" b="0" i="1" dirty="0">
                <a:solidFill>
                  <a:srgbClr val="2E2E2E"/>
                </a:solidFill>
                <a:effectLst/>
                <a:latin typeface="NexusSerif"/>
              </a:rPr>
              <a:t>will</a:t>
            </a:r>
            <a:r>
              <a:rPr lang="en-US" sz="1600" b="0" i="0" dirty="0">
                <a:solidFill>
                  <a:srgbClr val="2E2E2E"/>
                </a:solidFill>
                <a:effectLst/>
                <a:latin typeface="NexusSerif"/>
              </a:rPr>
              <a:t> </a:t>
            </a:r>
            <a:r>
              <a:rPr lang="en-US" sz="1600" b="0" i="1" dirty="0">
                <a:solidFill>
                  <a:srgbClr val="2E2E2E"/>
                </a:solidFill>
                <a:effectLst/>
                <a:latin typeface="NexusSerif"/>
              </a:rPr>
              <a:t>converge</a:t>
            </a:r>
            <a:r>
              <a:rPr lang="en-US" sz="1600" b="0" i="0" dirty="0">
                <a:solidFill>
                  <a:srgbClr val="2E2E2E"/>
                </a:solidFill>
                <a:effectLst/>
                <a:latin typeface="NexusSerif"/>
              </a:rPr>
              <a:t> </a:t>
            </a:r>
            <a:r>
              <a:rPr lang="en-US" sz="1600" b="0" i="1" dirty="0">
                <a:solidFill>
                  <a:srgbClr val="2E2E2E"/>
                </a:solidFill>
                <a:effectLst/>
                <a:latin typeface="NexusSerif"/>
              </a:rPr>
              <a:t>to</a:t>
            </a:r>
            <a:r>
              <a:rPr lang="en-US" sz="1600" b="0" i="0" dirty="0">
                <a:solidFill>
                  <a:srgbClr val="2E2E2E"/>
                </a:solidFill>
                <a:effectLst/>
                <a:latin typeface="NexusSerif"/>
              </a:rPr>
              <a:t> </a:t>
            </a:r>
            <a:r>
              <a:rPr lang="en-US" sz="1600" b="0" i="1" dirty="0">
                <a:solidFill>
                  <a:srgbClr val="2E2E2E"/>
                </a:solidFill>
                <a:effectLst/>
                <a:latin typeface="NexusSerif"/>
              </a:rPr>
              <a:t>the</a:t>
            </a:r>
            <a:r>
              <a:rPr lang="en-US" sz="1600" b="0" i="0" dirty="0">
                <a:solidFill>
                  <a:srgbClr val="2E2E2E"/>
                </a:solidFill>
                <a:effectLst/>
                <a:latin typeface="NexusSerif"/>
              </a:rPr>
              <a:t> </a:t>
            </a:r>
            <a:r>
              <a:rPr lang="en-US" sz="1600" b="0" i="1" dirty="0">
                <a:solidFill>
                  <a:srgbClr val="2E2E2E"/>
                </a:solidFill>
                <a:effectLst/>
                <a:latin typeface="NexusSerif"/>
              </a:rPr>
              <a:t>optimal</a:t>
            </a:r>
            <a:r>
              <a:rPr lang="en-US" sz="1600" b="0" i="0" dirty="0">
                <a:solidFill>
                  <a:srgbClr val="2E2E2E"/>
                </a:solidFill>
                <a:effectLst/>
                <a:latin typeface="NexusSerif"/>
              </a:rPr>
              <a:t> </a:t>
            </a:r>
            <a:r>
              <a:rPr lang="en-US" sz="1600" b="0" i="1" dirty="0">
                <a:solidFill>
                  <a:srgbClr val="2E2E2E"/>
                </a:solidFill>
                <a:effectLst/>
                <a:latin typeface="NexusSerif"/>
              </a:rPr>
              <a:t>Q</a:t>
            </a:r>
            <a:r>
              <a:rPr lang="en-US" sz="1600" b="0" i="0" dirty="0">
                <a:solidFill>
                  <a:srgbClr val="2E2E2E"/>
                </a:solidFill>
                <a:effectLst/>
                <a:latin typeface="NexusSerif"/>
              </a:rPr>
              <a:t>-</a:t>
            </a:r>
            <a:r>
              <a:rPr lang="en-US" sz="1600" b="0" i="1" dirty="0">
                <a:solidFill>
                  <a:srgbClr val="2E2E2E"/>
                </a:solidFill>
                <a:effectLst/>
                <a:latin typeface="NexusSerif"/>
              </a:rPr>
              <a:t>function</a:t>
            </a:r>
            <a:r>
              <a:rPr lang="en-US" sz="1600" b="0" i="0" dirty="0">
                <a:solidFill>
                  <a:srgbClr val="2E2E2E"/>
                </a:solidFill>
                <a:effectLst/>
                <a:latin typeface="NexusSerif"/>
              </a:rPr>
              <a:t> </a:t>
            </a:r>
            <a:r>
              <a:rPr lang="en-US" sz="1600" b="0" i="1" dirty="0">
                <a:solidFill>
                  <a:srgbClr val="2E2E2E"/>
                </a:solidFill>
                <a:effectLst/>
                <a:latin typeface="NexusSerif"/>
              </a:rPr>
              <a:t>with</a:t>
            </a:r>
            <a:r>
              <a:rPr lang="en-US" sz="1600" b="0" i="0" dirty="0">
                <a:solidFill>
                  <a:srgbClr val="2E2E2E"/>
                </a:solidFill>
                <a:effectLst/>
                <a:latin typeface="NexusSerif"/>
              </a:rPr>
              <a:t> </a:t>
            </a:r>
            <a:r>
              <a:rPr lang="en-US" sz="1600" b="0" i="1" dirty="0">
                <a:solidFill>
                  <a:srgbClr val="2E2E2E"/>
                </a:solidFill>
                <a:effectLst/>
                <a:latin typeface="NexusSerif"/>
              </a:rPr>
              <a:t>probability</a:t>
            </a:r>
            <a:r>
              <a:rPr lang="en-US" sz="1600" b="0" i="0" dirty="0">
                <a:solidFill>
                  <a:srgbClr val="2E2E2E"/>
                </a:solidFill>
                <a:effectLst/>
                <a:latin typeface="NexusSerif"/>
              </a:rPr>
              <a:t> </a:t>
            </a:r>
            <a:r>
              <a:rPr lang="en-US" sz="1600" b="0" i="1" dirty="0">
                <a:solidFill>
                  <a:srgbClr val="2E2E2E"/>
                </a:solidFill>
                <a:effectLst/>
                <a:latin typeface="NexusSerif"/>
              </a:rPr>
              <a:t>one</a:t>
            </a:r>
            <a:r>
              <a:rPr lang="en-US" sz="1600" b="0" i="0" dirty="0">
                <a:solidFill>
                  <a:srgbClr val="2E2E2E"/>
                </a:solidFill>
                <a:effectLst/>
                <a:latin typeface="NexusSerif"/>
              </a:rPr>
              <a:t>. </a:t>
            </a:r>
            <a:r>
              <a:rPr lang="en-US" sz="1600" b="0" i="1" dirty="0">
                <a:solidFill>
                  <a:srgbClr val="2E2E2E"/>
                </a:solidFill>
                <a:effectLst/>
                <a:latin typeface="NexusSerif"/>
              </a:rPr>
              <a:t>Furthermore</a:t>
            </a:r>
            <a:r>
              <a:rPr lang="en-US" sz="1600" b="0" i="0" dirty="0">
                <a:solidFill>
                  <a:srgbClr val="2E2E2E"/>
                </a:solidFill>
                <a:effectLst/>
                <a:latin typeface="NexusSerif"/>
              </a:rPr>
              <a:t>, </a:t>
            </a:r>
            <a:r>
              <a:rPr lang="en-US" sz="1600" b="0" i="1" dirty="0">
                <a:solidFill>
                  <a:srgbClr val="2E2E2E"/>
                </a:solidFill>
                <a:effectLst/>
                <a:latin typeface="NexusSerif"/>
              </a:rPr>
              <a:t>if</a:t>
            </a:r>
            <a:r>
              <a:rPr lang="en-US" sz="1600" b="0" i="0" dirty="0">
                <a:solidFill>
                  <a:srgbClr val="2E2E2E"/>
                </a:solidFill>
                <a:effectLst/>
                <a:latin typeface="NexusSerif"/>
              </a:rPr>
              <a:t> </a:t>
            </a:r>
            <a:r>
              <a:rPr lang="en-US" sz="1600" b="0" i="1" dirty="0">
                <a:solidFill>
                  <a:srgbClr val="2E2E2E"/>
                </a:solidFill>
                <a:effectLst/>
                <a:latin typeface="NexusSerif"/>
              </a:rPr>
              <a:t>the</a:t>
            </a:r>
            <a:r>
              <a:rPr lang="en-US" sz="1600" b="0" i="0" dirty="0">
                <a:solidFill>
                  <a:srgbClr val="2E2E2E"/>
                </a:solidFill>
                <a:effectLst/>
                <a:latin typeface="NexusSerif"/>
              </a:rPr>
              <a:t> </a:t>
            </a:r>
            <a:r>
              <a:rPr lang="en-US" sz="1600" b="0" i="1" dirty="0">
                <a:solidFill>
                  <a:srgbClr val="2E2E2E"/>
                </a:solidFill>
                <a:effectLst/>
                <a:latin typeface="NexusSerif"/>
              </a:rPr>
              <a:t>agent</a:t>
            </a:r>
            <a:r>
              <a:rPr lang="en-US" sz="1600" b="0" i="0" dirty="0">
                <a:solidFill>
                  <a:srgbClr val="2E2E2E"/>
                </a:solidFill>
                <a:effectLst/>
                <a:latin typeface="NexusSerif"/>
              </a:rPr>
              <a:t> </a:t>
            </a:r>
            <a:r>
              <a:rPr lang="en-US" sz="1600" b="0" i="1" dirty="0">
                <a:solidFill>
                  <a:srgbClr val="2E2E2E"/>
                </a:solidFill>
                <a:effectLst/>
                <a:latin typeface="NexusSerif"/>
              </a:rPr>
              <a:t>follows</a:t>
            </a:r>
            <a:r>
              <a:rPr lang="en-US" sz="1600" b="0" i="0" dirty="0">
                <a:solidFill>
                  <a:srgbClr val="2E2E2E"/>
                </a:solidFill>
                <a:effectLst/>
                <a:latin typeface="NexusSerif"/>
              </a:rPr>
              <a:t> </a:t>
            </a:r>
            <a:r>
              <a:rPr lang="en-US" sz="1600" b="0" i="1" dirty="0">
                <a:solidFill>
                  <a:srgbClr val="2E2E2E"/>
                </a:solidFill>
                <a:effectLst/>
                <a:latin typeface="NexusSerif"/>
              </a:rPr>
              <a:t>a</a:t>
            </a:r>
            <a:r>
              <a:rPr lang="en-US" sz="1600" b="0" i="0" dirty="0">
                <a:solidFill>
                  <a:srgbClr val="2E2E2E"/>
                </a:solidFill>
                <a:effectLst/>
                <a:latin typeface="NexusSerif"/>
              </a:rPr>
              <a:t> (Greedy in the Limit with infinite exploration) </a:t>
            </a:r>
            <a:r>
              <a:rPr lang="en-US" sz="1600" b="0" i="1" dirty="0">
                <a:solidFill>
                  <a:srgbClr val="2E2E2E"/>
                </a:solidFill>
                <a:effectLst/>
                <a:latin typeface="NexusSerif"/>
              </a:rPr>
              <a:t>GLIE</a:t>
            </a:r>
            <a:r>
              <a:rPr lang="en-US" sz="1600" b="0" i="0" dirty="0">
                <a:solidFill>
                  <a:srgbClr val="2E2E2E"/>
                </a:solidFill>
                <a:effectLst/>
                <a:latin typeface="NexusSerif"/>
              </a:rPr>
              <a:t> </a:t>
            </a:r>
            <a:r>
              <a:rPr lang="en-US" sz="1600" b="0" i="1" dirty="0">
                <a:solidFill>
                  <a:srgbClr val="2E2E2E"/>
                </a:solidFill>
                <a:effectLst/>
                <a:latin typeface="NexusSerif"/>
              </a:rPr>
              <a:t>policy</a:t>
            </a:r>
            <a:r>
              <a:rPr lang="en-US" sz="1600" b="0" i="0" dirty="0">
                <a:solidFill>
                  <a:srgbClr val="2E2E2E"/>
                </a:solidFill>
                <a:effectLst/>
                <a:latin typeface="NexusSerif"/>
              </a:rPr>
              <a:t> </a:t>
            </a:r>
            <a:r>
              <a:rPr lang="en-US" sz="1600" b="0" i="1" dirty="0">
                <a:solidFill>
                  <a:srgbClr val="2E2E2E"/>
                </a:solidFill>
                <a:effectLst/>
                <a:latin typeface="NexusSerif"/>
              </a:rPr>
              <a:t>and</a:t>
            </a:r>
            <a:r>
              <a:rPr lang="en-US" sz="1600" b="0" i="0" dirty="0">
                <a:solidFill>
                  <a:srgbClr val="2E2E2E"/>
                </a:solidFill>
                <a:effectLst/>
                <a:latin typeface="NexusSerif"/>
              </a:rPr>
              <a:t> </a:t>
            </a:r>
            <a:r>
              <a:rPr lang="en-US" sz="1600" b="0" i="1" dirty="0">
                <a:solidFill>
                  <a:srgbClr val="2E2E2E"/>
                </a:solidFill>
                <a:effectLst/>
                <a:latin typeface="NexusSerif"/>
              </a:rPr>
              <a:t>the</a:t>
            </a:r>
            <a:r>
              <a:rPr lang="en-US" sz="1600" b="0" i="0" dirty="0">
                <a:solidFill>
                  <a:srgbClr val="2E2E2E"/>
                </a:solidFill>
                <a:effectLst/>
                <a:latin typeface="NexusSerif"/>
              </a:rPr>
              <a:t> </a:t>
            </a:r>
            <a:r>
              <a:rPr lang="en-US" sz="1600" b="0" i="1" dirty="0">
                <a:solidFill>
                  <a:srgbClr val="2E2E2E"/>
                </a:solidFill>
                <a:effectLst/>
                <a:latin typeface="NexusSerif"/>
              </a:rPr>
              <a:t>optimal</a:t>
            </a:r>
            <a:r>
              <a:rPr lang="en-US" sz="1600" b="0" i="0" dirty="0">
                <a:solidFill>
                  <a:srgbClr val="2E2E2E"/>
                </a:solidFill>
                <a:effectLst/>
                <a:latin typeface="NexusSerif"/>
              </a:rPr>
              <a:t> </a:t>
            </a:r>
            <a:r>
              <a:rPr lang="en-US" sz="1600" b="0" i="1" dirty="0">
                <a:solidFill>
                  <a:srgbClr val="2E2E2E"/>
                </a:solidFill>
                <a:effectLst/>
                <a:latin typeface="NexusSerif"/>
              </a:rPr>
              <a:t>policy</a:t>
            </a:r>
            <a:r>
              <a:rPr lang="en-US" sz="1600" b="0" i="0" dirty="0">
                <a:solidFill>
                  <a:srgbClr val="2E2E2E"/>
                </a:solidFill>
                <a:effectLst/>
                <a:latin typeface="NexusSerif"/>
              </a:rPr>
              <a:t> </a:t>
            </a:r>
            <a:r>
              <a:rPr lang="en-US" sz="1600" b="0" i="1" dirty="0">
                <a:solidFill>
                  <a:srgbClr val="2E2E2E"/>
                </a:solidFill>
                <a:effectLst/>
                <a:latin typeface="NexusSerif"/>
              </a:rPr>
              <a:t>is</a:t>
            </a:r>
            <a:r>
              <a:rPr lang="en-US" sz="1600" b="0" i="0" dirty="0">
                <a:solidFill>
                  <a:srgbClr val="2E2E2E"/>
                </a:solidFill>
                <a:effectLst/>
                <a:latin typeface="NexusSerif"/>
              </a:rPr>
              <a:t> </a:t>
            </a:r>
            <a:r>
              <a:rPr lang="en-US" sz="1600" b="0" i="1" dirty="0">
                <a:solidFill>
                  <a:srgbClr val="2E2E2E"/>
                </a:solidFill>
                <a:effectLst/>
                <a:latin typeface="NexusSerif"/>
              </a:rPr>
              <a:t>unique</a:t>
            </a:r>
            <a:r>
              <a:rPr lang="en-US" sz="1600" b="0" i="0" dirty="0">
                <a:solidFill>
                  <a:srgbClr val="2E2E2E"/>
                </a:solidFill>
                <a:effectLst/>
                <a:latin typeface="NexusSerif"/>
              </a:rPr>
              <a:t>, </a:t>
            </a:r>
            <a:r>
              <a:rPr lang="en-US" sz="1600" b="0" i="1" dirty="0">
                <a:solidFill>
                  <a:srgbClr val="2E2E2E"/>
                </a:solidFill>
                <a:effectLst/>
                <a:latin typeface="NexusSerif"/>
              </a:rPr>
              <a:t>it</a:t>
            </a:r>
            <a:r>
              <a:rPr lang="en-US" sz="1600" b="0" i="0" dirty="0">
                <a:solidFill>
                  <a:srgbClr val="2E2E2E"/>
                </a:solidFill>
                <a:effectLst/>
                <a:latin typeface="NexusSerif"/>
              </a:rPr>
              <a:t> </a:t>
            </a:r>
            <a:r>
              <a:rPr lang="en-US" sz="1600" b="0" i="1" dirty="0">
                <a:solidFill>
                  <a:srgbClr val="2E2E2E"/>
                </a:solidFill>
                <a:effectLst/>
                <a:latin typeface="NexusSerif"/>
              </a:rPr>
              <a:t>will</a:t>
            </a:r>
            <a:r>
              <a:rPr lang="en-US" sz="1600" b="0" i="0" dirty="0">
                <a:solidFill>
                  <a:srgbClr val="2E2E2E"/>
                </a:solidFill>
                <a:effectLst/>
                <a:latin typeface="NexusSerif"/>
              </a:rPr>
              <a:t> </a:t>
            </a:r>
            <a:r>
              <a:rPr lang="en-US" sz="1600" b="0" i="1" dirty="0">
                <a:solidFill>
                  <a:srgbClr val="2E2E2E"/>
                </a:solidFill>
                <a:effectLst/>
                <a:latin typeface="NexusSerif"/>
              </a:rPr>
              <a:t>converge</a:t>
            </a:r>
            <a:r>
              <a:rPr lang="en-US" sz="1600" b="0" i="0" dirty="0">
                <a:solidFill>
                  <a:srgbClr val="2E2E2E"/>
                </a:solidFill>
                <a:effectLst/>
                <a:latin typeface="NexusSerif"/>
              </a:rPr>
              <a:t> </a:t>
            </a:r>
            <a:r>
              <a:rPr lang="en-US" sz="1600" b="0" i="1" dirty="0">
                <a:solidFill>
                  <a:srgbClr val="2E2E2E"/>
                </a:solidFill>
                <a:effectLst/>
                <a:latin typeface="NexusSerif"/>
              </a:rPr>
              <a:t>in</a:t>
            </a:r>
            <a:r>
              <a:rPr lang="en-US" sz="1600" b="0" i="0" dirty="0">
                <a:solidFill>
                  <a:srgbClr val="2E2E2E"/>
                </a:solidFill>
                <a:effectLst/>
                <a:latin typeface="NexusSerif"/>
              </a:rPr>
              <a:t> </a:t>
            </a:r>
            <a:r>
              <a:rPr lang="en-US" sz="1600" b="0" i="1" dirty="0">
                <a:solidFill>
                  <a:srgbClr val="2E2E2E"/>
                </a:solidFill>
                <a:effectLst/>
                <a:latin typeface="NexusSerif"/>
              </a:rPr>
              <a:t>behavior</a:t>
            </a:r>
            <a:r>
              <a:rPr lang="en-US" sz="1600" b="0" i="0" dirty="0">
                <a:solidFill>
                  <a:srgbClr val="2E2E2E"/>
                </a:solidFill>
                <a:effectLst/>
                <a:latin typeface="NexusSerif"/>
              </a:rPr>
              <a:t> </a:t>
            </a:r>
            <a:r>
              <a:rPr lang="en-US" sz="1600" b="0" i="1" dirty="0">
                <a:solidFill>
                  <a:srgbClr val="2E2E2E"/>
                </a:solidFill>
                <a:effectLst/>
                <a:latin typeface="NexusSerif"/>
              </a:rPr>
              <a:t>with</a:t>
            </a:r>
            <a:r>
              <a:rPr lang="en-US" sz="1600" b="0" i="0" dirty="0">
                <a:solidFill>
                  <a:srgbClr val="2E2E2E"/>
                </a:solidFill>
                <a:effectLst/>
                <a:latin typeface="NexusSerif"/>
              </a:rPr>
              <a:t> </a:t>
            </a:r>
            <a:r>
              <a:rPr lang="en-US" sz="1600" b="0" i="1" dirty="0">
                <a:solidFill>
                  <a:srgbClr val="2E2E2E"/>
                </a:solidFill>
                <a:effectLst/>
                <a:latin typeface="NexusSerif"/>
              </a:rPr>
              <a:t>probability</a:t>
            </a:r>
            <a:r>
              <a:rPr lang="en-US" sz="1600" b="0" i="0" dirty="0">
                <a:solidFill>
                  <a:srgbClr val="2E2E2E"/>
                </a:solidFill>
                <a:effectLst/>
                <a:latin typeface="NexusSerif"/>
              </a:rPr>
              <a:t> </a:t>
            </a:r>
            <a:r>
              <a:rPr lang="en-US" sz="1600" b="0" i="1" dirty="0">
                <a:solidFill>
                  <a:srgbClr val="2E2E2E"/>
                </a:solidFill>
                <a:effectLst/>
                <a:latin typeface="NexusSerif"/>
              </a:rPr>
              <a:t>one</a:t>
            </a:r>
            <a:r>
              <a:rPr lang="en-US" sz="1600" b="0" i="0" dirty="0">
                <a:solidFill>
                  <a:srgbClr val="2E2E2E"/>
                </a:solidFill>
                <a:effectLst/>
                <a:latin typeface="NexusSerif"/>
              </a:rPr>
              <a:t>.+</a:t>
            </a:r>
          </a:p>
          <a:p>
            <a:pPr marL="0" indent="0">
              <a:buNone/>
            </a:pPr>
            <a:endParaRPr lang="en-US" sz="1600" dirty="0">
              <a:solidFill>
                <a:srgbClr val="2E2E2E"/>
              </a:solidFill>
              <a:latin typeface="NexusSerif"/>
            </a:endParaRPr>
          </a:p>
          <a:p>
            <a:pPr marL="0" indent="0">
              <a:buNone/>
            </a:pPr>
            <a:r>
              <a:rPr lang="en-US" sz="1600" dirty="0">
                <a:solidFill>
                  <a:srgbClr val="2E2E2E"/>
                </a:solidFill>
                <a:latin typeface="NexusSerif"/>
              </a:rPr>
              <a:t>THEORM 2:</a:t>
            </a:r>
          </a:p>
          <a:p>
            <a:pPr marL="0" indent="0">
              <a:buNone/>
            </a:pPr>
            <a:r>
              <a:rPr lang="en-US" sz="1600" b="0" i="1" dirty="0">
                <a:solidFill>
                  <a:srgbClr val="2E2E2E"/>
                </a:solidFill>
                <a:effectLst/>
                <a:latin typeface="NexusSerif"/>
              </a:rPr>
              <a:t>In</a:t>
            </a:r>
            <a:r>
              <a:rPr lang="en-US" sz="1600" b="0" i="0" dirty="0">
                <a:solidFill>
                  <a:srgbClr val="2E2E2E"/>
                </a:solidFill>
                <a:effectLst/>
                <a:latin typeface="NexusSerif"/>
              </a:rPr>
              <a:t> </a:t>
            </a:r>
            <a:r>
              <a:rPr lang="en-US" sz="1600" b="0" i="1" dirty="0">
                <a:solidFill>
                  <a:srgbClr val="2E2E2E"/>
                </a:solidFill>
                <a:effectLst/>
                <a:latin typeface="NexusSerif"/>
              </a:rPr>
              <a:t>a</a:t>
            </a:r>
            <a:r>
              <a:rPr lang="en-US" sz="1600" b="0" i="0" dirty="0">
                <a:solidFill>
                  <a:srgbClr val="2E2E2E"/>
                </a:solidFill>
                <a:effectLst/>
                <a:latin typeface="NexusSerif"/>
              </a:rPr>
              <a:t> </a:t>
            </a:r>
            <a:r>
              <a:rPr lang="en-US" sz="1600" b="0" i="1" dirty="0">
                <a:solidFill>
                  <a:srgbClr val="2E2E2E"/>
                </a:solidFill>
                <a:effectLst/>
                <a:latin typeface="NexusSerif"/>
              </a:rPr>
              <a:t>multiagent</a:t>
            </a:r>
            <a:r>
              <a:rPr lang="en-US" sz="1600" b="0" i="0" dirty="0">
                <a:solidFill>
                  <a:srgbClr val="2E2E2E"/>
                </a:solidFill>
                <a:effectLst/>
                <a:latin typeface="NexusSerif"/>
              </a:rPr>
              <a:t> </a:t>
            </a:r>
            <a:r>
              <a:rPr lang="en-US" sz="1600" b="0" i="1" dirty="0">
                <a:solidFill>
                  <a:srgbClr val="2E2E2E"/>
                </a:solidFill>
                <a:effectLst/>
                <a:latin typeface="NexusSerif"/>
              </a:rPr>
              <a:t>environment</a:t>
            </a:r>
            <a:r>
              <a:rPr lang="en-US" sz="1600" b="0" i="0" dirty="0">
                <a:solidFill>
                  <a:srgbClr val="2E2E2E"/>
                </a:solidFill>
                <a:effectLst/>
                <a:latin typeface="NexusSerif"/>
              </a:rPr>
              <a:t>, </a:t>
            </a:r>
            <a:r>
              <a:rPr lang="en-US" sz="1600" b="0" i="1" dirty="0">
                <a:solidFill>
                  <a:srgbClr val="2E2E2E"/>
                </a:solidFill>
                <a:effectLst/>
                <a:latin typeface="NexusSerif"/>
              </a:rPr>
              <a:t>an</a:t>
            </a:r>
            <a:r>
              <a:rPr lang="en-US" sz="1600" b="0" i="0" dirty="0">
                <a:solidFill>
                  <a:srgbClr val="2E2E2E"/>
                </a:solidFill>
                <a:effectLst/>
                <a:latin typeface="NexusSerif"/>
              </a:rPr>
              <a:t> </a:t>
            </a:r>
            <a:r>
              <a:rPr lang="en-US" sz="1600" b="0" i="1" dirty="0">
                <a:solidFill>
                  <a:srgbClr val="2E2E2E"/>
                </a:solidFill>
                <a:effectLst/>
                <a:latin typeface="NexusSerif"/>
              </a:rPr>
              <a:t>agent</a:t>
            </a:r>
            <a:r>
              <a:rPr lang="en-US" sz="1600" b="0" i="0" dirty="0">
                <a:solidFill>
                  <a:srgbClr val="2E2E2E"/>
                </a:solidFill>
                <a:effectLst/>
                <a:latin typeface="NexusSerif"/>
              </a:rPr>
              <a:t> </a:t>
            </a:r>
            <a:r>
              <a:rPr lang="en-US" sz="1600" b="0" i="1" dirty="0">
                <a:solidFill>
                  <a:srgbClr val="2E2E2E"/>
                </a:solidFill>
                <a:effectLst/>
                <a:latin typeface="NexusSerif"/>
              </a:rPr>
              <a:t>following</a:t>
            </a:r>
            <a:r>
              <a:rPr lang="en-US" sz="1600" b="0" i="0" dirty="0">
                <a:solidFill>
                  <a:srgbClr val="2E2E2E"/>
                </a:solidFill>
                <a:effectLst/>
                <a:latin typeface="NexusSerif"/>
              </a:rPr>
              <a:t> </a:t>
            </a:r>
            <a:r>
              <a:rPr lang="en-US" sz="1600" b="0" i="1" dirty="0">
                <a:solidFill>
                  <a:srgbClr val="2E2E2E"/>
                </a:solidFill>
                <a:effectLst/>
                <a:latin typeface="NexusSerif"/>
              </a:rPr>
              <a:t>the</a:t>
            </a:r>
            <a:r>
              <a:rPr lang="en-US" sz="1600" b="0" i="0" dirty="0">
                <a:solidFill>
                  <a:srgbClr val="2E2E2E"/>
                </a:solidFill>
                <a:effectLst/>
                <a:latin typeface="NexusSerif"/>
              </a:rPr>
              <a:t> </a:t>
            </a:r>
            <a:r>
              <a:rPr lang="en-US" sz="1600" b="0" i="1" dirty="0">
                <a:solidFill>
                  <a:srgbClr val="2E2E2E"/>
                </a:solidFill>
                <a:effectLst/>
                <a:latin typeface="NexusSerif"/>
              </a:rPr>
              <a:t>Q</a:t>
            </a:r>
            <a:r>
              <a:rPr lang="en-US" sz="1600" b="0" i="0" dirty="0">
                <a:solidFill>
                  <a:srgbClr val="2E2E2E"/>
                </a:solidFill>
                <a:effectLst/>
                <a:latin typeface="NexusSerif"/>
              </a:rPr>
              <a:t>-</a:t>
            </a:r>
            <a:r>
              <a:rPr lang="en-US" sz="1600" b="0" i="1" dirty="0">
                <a:solidFill>
                  <a:srgbClr val="2E2E2E"/>
                </a:solidFill>
                <a:effectLst/>
                <a:latin typeface="NexusSerif"/>
              </a:rPr>
              <a:t>learning</a:t>
            </a:r>
            <a:r>
              <a:rPr lang="en-US" sz="1600" b="0" i="0" dirty="0">
                <a:solidFill>
                  <a:srgbClr val="2E2E2E"/>
                </a:solidFill>
                <a:effectLst/>
                <a:latin typeface="NexusSerif"/>
              </a:rPr>
              <a:t> </a:t>
            </a:r>
            <a:r>
              <a:rPr lang="en-US" sz="1600" b="0" i="1" dirty="0">
                <a:solidFill>
                  <a:srgbClr val="2E2E2E"/>
                </a:solidFill>
                <a:effectLst/>
                <a:latin typeface="NexusSerif"/>
              </a:rPr>
              <a:t>update</a:t>
            </a:r>
            <a:r>
              <a:rPr lang="en-US" sz="1600" b="0" i="0" dirty="0">
                <a:solidFill>
                  <a:srgbClr val="2E2E2E"/>
                </a:solidFill>
                <a:effectLst/>
                <a:latin typeface="NexusSerif"/>
              </a:rPr>
              <a:t> </a:t>
            </a:r>
            <a:r>
              <a:rPr lang="en-US" sz="1600" b="0" i="1" dirty="0">
                <a:solidFill>
                  <a:srgbClr val="2E2E2E"/>
                </a:solidFill>
                <a:effectLst/>
                <a:latin typeface="NexusSerif"/>
              </a:rPr>
              <a:t>rule</a:t>
            </a:r>
            <a:r>
              <a:rPr lang="en-US" sz="1600" b="0" i="0" dirty="0">
                <a:solidFill>
                  <a:srgbClr val="2E2E2E"/>
                </a:solidFill>
                <a:effectLst/>
                <a:latin typeface="NexusSerif"/>
              </a:rPr>
              <a:t> </a:t>
            </a:r>
            <a:r>
              <a:rPr lang="en-US" sz="1600" b="0" i="1" dirty="0">
                <a:solidFill>
                  <a:srgbClr val="2E2E2E"/>
                </a:solidFill>
                <a:effectLst/>
                <a:latin typeface="NexusSerif"/>
              </a:rPr>
              <a:t>will</a:t>
            </a:r>
            <a:r>
              <a:rPr lang="en-US" sz="1600" b="0" i="0" dirty="0">
                <a:solidFill>
                  <a:srgbClr val="2E2E2E"/>
                </a:solidFill>
                <a:effectLst/>
                <a:latin typeface="NexusSerif"/>
              </a:rPr>
              <a:t> </a:t>
            </a:r>
            <a:r>
              <a:rPr lang="en-US" sz="1600" b="0" i="1" dirty="0">
                <a:solidFill>
                  <a:srgbClr val="2E2E2E"/>
                </a:solidFill>
                <a:effectLst/>
                <a:latin typeface="NexusSerif"/>
              </a:rPr>
              <a:t>converge</a:t>
            </a:r>
            <a:r>
              <a:rPr lang="en-US" sz="1600" b="0" i="0" dirty="0">
                <a:solidFill>
                  <a:srgbClr val="2E2E2E"/>
                </a:solidFill>
                <a:effectLst/>
                <a:latin typeface="NexusSerif"/>
              </a:rPr>
              <a:t> </a:t>
            </a:r>
            <a:r>
              <a:rPr lang="en-US" sz="1600" b="0" i="1" dirty="0">
                <a:solidFill>
                  <a:srgbClr val="2E2E2E"/>
                </a:solidFill>
                <a:effectLst/>
                <a:latin typeface="NexusSerif"/>
              </a:rPr>
              <a:t>to</a:t>
            </a:r>
            <a:r>
              <a:rPr lang="en-US" sz="1600" b="0" i="0" dirty="0">
                <a:solidFill>
                  <a:srgbClr val="2E2E2E"/>
                </a:solidFill>
                <a:effectLst/>
                <a:latin typeface="NexusSerif"/>
              </a:rPr>
              <a:t> </a:t>
            </a:r>
            <a:r>
              <a:rPr lang="en-US" sz="1600" b="0" i="1" dirty="0">
                <a:solidFill>
                  <a:srgbClr val="2E2E2E"/>
                </a:solidFill>
                <a:effectLst/>
                <a:latin typeface="NexusSerif"/>
              </a:rPr>
              <a:t>the</a:t>
            </a:r>
            <a:r>
              <a:rPr lang="en-US" sz="1600" b="0" i="0" dirty="0">
                <a:solidFill>
                  <a:srgbClr val="2E2E2E"/>
                </a:solidFill>
                <a:effectLst/>
                <a:latin typeface="NexusSerif"/>
              </a:rPr>
              <a:t> </a:t>
            </a:r>
            <a:r>
              <a:rPr lang="en-US" sz="1600" b="0" i="1" dirty="0">
                <a:solidFill>
                  <a:srgbClr val="2E2E2E"/>
                </a:solidFill>
                <a:effectLst/>
                <a:latin typeface="NexusSerif"/>
              </a:rPr>
              <a:t>optimal</a:t>
            </a:r>
            <a:r>
              <a:rPr lang="en-US" sz="1600" b="0" i="0" dirty="0">
                <a:solidFill>
                  <a:srgbClr val="2E2E2E"/>
                </a:solidFill>
                <a:effectLst/>
                <a:latin typeface="NexusSerif"/>
              </a:rPr>
              <a:t> </a:t>
            </a:r>
            <a:r>
              <a:rPr lang="en-US" sz="1600" b="0" i="1" dirty="0">
                <a:solidFill>
                  <a:srgbClr val="2E2E2E"/>
                </a:solidFill>
                <a:effectLst/>
                <a:latin typeface="NexusSerif"/>
              </a:rPr>
              <a:t>response</a:t>
            </a:r>
            <a:r>
              <a:rPr lang="en-US" sz="1600" b="0" i="0" dirty="0">
                <a:solidFill>
                  <a:srgbClr val="2E2E2E"/>
                </a:solidFill>
                <a:effectLst/>
                <a:latin typeface="NexusSerif"/>
              </a:rPr>
              <a:t> </a:t>
            </a:r>
            <a:r>
              <a:rPr lang="en-US" sz="1600" b="0" i="1" dirty="0">
                <a:solidFill>
                  <a:srgbClr val="2E2E2E"/>
                </a:solidFill>
                <a:effectLst/>
                <a:latin typeface="NexusSerif"/>
              </a:rPr>
              <a:t>Q</a:t>
            </a:r>
            <a:r>
              <a:rPr lang="en-US" sz="1600" b="0" i="0" dirty="0">
                <a:solidFill>
                  <a:srgbClr val="2E2E2E"/>
                </a:solidFill>
                <a:effectLst/>
                <a:latin typeface="NexusSerif"/>
              </a:rPr>
              <a:t>-</a:t>
            </a:r>
            <a:r>
              <a:rPr lang="en-US" sz="1600" b="0" i="1" dirty="0">
                <a:solidFill>
                  <a:srgbClr val="2E2E2E"/>
                </a:solidFill>
                <a:effectLst/>
                <a:latin typeface="NexusSerif"/>
              </a:rPr>
              <a:t>function</a:t>
            </a:r>
            <a:r>
              <a:rPr lang="en-US" sz="1600" b="0" i="0" dirty="0">
                <a:solidFill>
                  <a:srgbClr val="2E2E2E"/>
                </a:solidFill>
                <a:effectLst/>
                <a:latin typeface="NexusSerif"/>
              </a:rPr>
              <a:t> </a:t>
            </a:r>
            <a:r>
              <a:rPr lang="en-US" sz="1600" b="0" i="1" dirty="0">
                <a:solidFill>
                  <a:srgbClr val="2E2E2E"/>
                </a:solidFill>
                <a:effectLst/>
                <a:latin typeface="NexusSerif"/>
              </a:rPr>
              <a:t>with</a:t>
            </a:r>
            <a:r>
              <a:rPr lang="en-US" sz="1600" b="0" i="0" dirty="0">
                <a:solidFill>
                  <a:srgbClr val="2E2E2E"/>
                </a:solidFill>
                <a:effectLst/>
                <a:latin typeface="NexusSerif"/>
              </a:rPr>
              <a:t> </a:t>
            </a:r>
            <a:r>
              <a:rPr lang="en-US" sz="1600" b="0" i="1" dirty="0">
                <a:solidFill>
                  <a:srgbClr val="2E2E2E"/>
                </a:solidFill>
                <a:effectLst/>
                <a:latin typeface="NexusSerif"/>
              </a:rPr>
              <a:t>probability</a:t>
            </a:r>
            <a:r>
              <a:rPr lang="en-US" sz="1600" b="0" i="0" dirty="0">
                <a:solidFill>
                  <a:srgbClr val="2E2E2E"/>
                </a:solidFill>
                <a:effectLst/>
                <a:latin typeface="NexusSerif"/>
              </a:rPr>
              <a:t> </a:t>
            </a:r>
            <a:r>
              <a:rPr lang="en-US" sz="1600" b="0" i="1" dirty="0">
                <a:solidFill>
                  <a:srgbClr val="2E2E2E"/>
                </a:solidFill>
                <a:effectLst/>
                <a:latin typeface="NexusSerif"/>
              </a:rPr>
              <a:t>one</a:t>
            </a:r>
            <a:r>
              <a:rPr lang="en-US" sz="1600" b="0" i="0" dirty="0">
                <a:solidFill>
                  <a:srgbClr val="2E2E2E"/>
                </a:solidFill>
                <a:effectLst/>
                <a:latin typeface="NexusSerif"/>
              </a:rPr>
              <a:t> </a:t>
            </a:r>
            <a:r>
              <a:rPr lang="en-US" sz="1600" b="0" i="1" dirty="0">
                <a:solidFill>
                  <a:srgbClr val="2E2E2E"/>
                </a:solidFill>
                <a:effectLst/>
                <a:latin typeface="NexusSerif"/>
              </a:rPr>
              <a:t>as</a:t>
            </a:r>
            <a:r>
              <a:rPr lang="en-US" sz="1600" b="0" i="0" dirty="0">
                <a:solidFill>
                  <a:srgbClr val="2E2E2E"/>
                </a:solidFill>
                <a:effectLst/>
                <a:latin typeface="NexusSerif"/>
              </a:rPr>
              <a:t> </a:t>
            </a:r>
            <a:r>
              <a:rPr lang="en-US" sz="1600" b="0" i="1" dirty="0">
                <a:solidFill>
                  <a:srgbClr val="2E2E2E"/>
                </a:solidFill>
                <a:effectLst/>
                <a:latin typeface="NexusSerif"/>
              </a:rPr>
              <a:t>long</a:t>
            </a:r>
            <a:r>
              <a:rPr lang="en-US" sz="1600" b="0" i="0" dirty="0">
                <a:solidFill>
                  <a:srgbClr val="2E2E2E"/>
                </a:solidFill>
                <a:effectLst/>
                <a:latin typeface="NexusSerif"/>
              </a:rPr>
              <a:t> </a:t>
            </a:r>
            <a:r>
              <a:rPr lang="en-US" sz="1600" b="0" i="1" dirty="0">
                <a:solidFill>
                  <a:srgbClr val="2E2E2E"/>
                </a:solidFill>
                <a:effectLst/>
                <a:latin typeface="NexusSerif"/>
              </a:rPr>
              <a:t>as</a:t>
            </a:r>
            <a:r>
              <a:rPr lang="en-US" sz="1600" b="0" i="0" dirty="0">
                <a:solidFill>
                  <a:srgbClr val="2E2E2E"/>
                </a:solidFill>
                <a:effectLst/>
                <a:latin typeface="NexusSerif"/>
              </a:rPr>
              <a:t> </a:t>
            </a:r>
            <a:r>
              <a:rPr lang="en-US" sz="1600" b="0" i="1" dirty="0">
                <a:solidFill>
                  <a:srgbClr val="2E2E2E"/>
                </a:solidFill>
                <a:effectLst/>
                <a:latin typeface="NexusSerif"/>
              </a:rPr>
              <a:t>all</a:t>
            </a:r>
            <a:r>
              <a:rPr lang="en-US" sz="1600" b="0" i="0" dirty="0">
                <a:solidFill>
                  <a:srgbClr val="2E2E2E"/>
                </a:solidFill>
                <a:effectLst/>
                <a:latin typeface="NexusSerif"/>
              </a:rPr>
              <a:t> </a:t>
            </a:r>
            <a:r>
              <a:rPr lang="en-US" sz="1600" b="0" i="1" dirty="0">
                <a:solidFill>
                  <a:srgbClr val="2E2E2E"/>
                </a:solidFill>
                <a:effectLst/>
                <a:latin typeface="NexusSerif"/>
              </a:rPr>
              <a:t>other</a:t>
            </a:r>
            <a:r>
              <a:rPr lang="en-US" sz="1600" b="0" i="0" dirty="0">
                <a:solidFill>
                  <a:srgbClr val="2E2E2E"/>
                </a:solidFill>
                <a:effectLst/>
                <a:latin typeface="NexusSerif"/>
              </a:rPr>
              <a:t> </a:t>
            </a:r>
            <a:r>
              <a:rPr lang="en-US" sz="1600" b="0" i="1" dirty="0">
                <a:solidFill>
                  <a:srgbClr val="2E2E2E"/>
                </a:solidFill>
                <a:effectLst/>
                <a:latin typeface="NexusSerif"/>
              </a:rPr>
              <a:t>agents</a:t>
            </a:r>
            <a:r>
              <a:rPr lang="en-US" sz="1600" b="0" i="0" dirty="0">
                <a:solidFill>
                  <a:srgbClr val="2E2E2E"/>
                </a:solidFill>
                <a:effectLst/>
                <a:latin typeface="NexusSerif"/>
              </a:rPr>
              <a:t> </a:t>
            </a:r>
            <a:r>
              <a:rPr lang="en-US" sz="1600" b="0" i="1" dirty="0">
                <a:solidFill>
                  <a:srgbClr val="2E2E2E"/>
                </a:solidFill>
                <a:effectLst/>
                <a:latin typeface="NexusSerif"/>
              </a:rPr>
              <a:t>converge</a:t>
            </a:r>
            <a:r>
              <a:rPr lang="en-US" sz="1600" b="0" i="0" dirty="0">
                <a:solidFill>
                  <a:srgbClr val="2E2E2E"/>
                </a:solidFill>
                <a:effectLst/>
                <a:latin typeface="NexusSerif"/>
              </a:rPr>
              <a:t> </a:t>
            </a:r>
            <a:r>
              <a:rPr lang="en-US" sz="1600" b="0" i="1" dirty="0">
                <a:solidFill>
                  <a:srgbClr val="2E2E2E"/>
                </a:solidFill>
                <a:effectLst/>
                <a:latin typeface="NexusSerif"/>
              </a:rPr>
              <a:t>in</a:t>
            </a:r>
            <a:r>
              <a:rPr lang="en-US" sz="1600" b="0" i="0" dirty="0">
                <a:solidFill>
                  <a:srgbClr val="2E2E2E"/>
                </a:solidFill>
                <a:effectLst/>
                <a:latin typeface="NexusSerif"/>
              </a:rPr>
              <a:t> </a:t>
            </a:r>
            <a:r>
              <a:rPr lang="en-US" sz="1600" b="0" i="1" dirty="0">
                <a:solidFill>
                  <a:srgbClr val="2E2E2E"/>
                </a:solidFill>
                <a:effectLst/>
                <a:latin typeface="NexusSerif"/>
              </a:rPr>
              <a:t>behavior</a:t>
            </a:r>
            <a:r>
              <a:rPr lang="en-US" sz="1600" b="0" i="0" dirty="0">
                <a:solidFill>
                  <a:srgbClr val="2E2E2E"/>
                </a:solidFill>
                <a:effectLst/>
                <a:latin typeface="NexusSerif"/>
              </a:rPr>
              <a:t> </a:t>
            </a:r>
            <a:r>
              <a:rPr lang="en-US" sz="1600" b="0" i="1" dirty="0">
                <a:solidFill>
                  <a:srgbClr val="2E2E2E"/>
                </a:solidFill>
                <a:effectLst/>
                <a:latin typeface="NexusSerif"/>
              </a:rPr>
              <a:t>with</a:t>
            </a:r>
            <a:r>
              <a:rPr lang="en-US" sz="1600" b="0" i="0" dirty="0">
                <a:solidFill>
                  <a:srgbClr val="2E2E2E"/>
                </a:solidFill>
                <a:effectLst/>
                <a:latin typeface="NexusSerif"/>
              </a:rPr>
              <a:t> </a:t>
            </a:r>
            <a:r>
              <a:rPr lang="en-US" sz="1600" b="0" i="1" dirty="0">
                <a:solidFill>
                  <a:srgbClr val="2E2E2E"/>
                </a:solidFill>
                <a:effectLst/>
                <a:latin typeface="NexusSerif"/>
              </a:rPr>
              <a:t>probability</a:t>
            </a:r>
            <a:r>
              <a:rPr lang="en-US" sz="1600" b="0" i="0" dirty="0">
                <a:solidFill>
                  <a:srgbClr val="2E2E2E"/>
                </a:solidFill>
                <a:effectLst/>
                <a:latin typeface="NexusSerif"/>
              </a:rPr>
              <a:t> </a:t>
            </a:r>
            <a:r>
              <a:rPr lang="en-US" sz="1600" b="0" i="1" dirty="0">
                <a:solidFill>
                  <a:srgbClr val="2E2E2E"/>
                </a:solidFill>
                <a:effectLst/>
                <a:latin typeface="NexusSerif"/>
              </a:rPr>
              <a:t>one</a:t>
            </a:r>
            <a:r>
              <a:rPr lang="en-US" sz="1600" b="0" i="0" dirty="0">
                <a:solidFill>
                  <a:srgbClr val="2E2E2E"/>
                </a:solidFill>
                <a:effectLst/>
                <a:latin typeface="NexusSerif"/>
              </a:rPr>
              <a:t>. </a:t>
            </a:r>
            <a:r>
              <a:rPr lang="en-US" sz="1600" b="0" i="1" dirty="0">
                <a:solidFill>
                  <a:srgbClr val="2E2E2E"/>
                </a:solidFill>
                <a:effectLst/>
                <a:latin typeface="NexusSerif"/>
              </a:rPr>
              <a:t>Furthermore</a:t>
            </a:r>
            <a:r>
              <a:rPr lang="en-US" sz="1600" b="0" i="0" dirty="0">
                <a:solidFill>
                  <a:srgbClr val="2E2E2E"/>
                </a:solidFill>
                <a:effectLst/>
                <a:latin typeface="NexusSerif"/>
              </a:rPr>
              <a:t>, </a:t>
            </a:r>
            <a:r>
              <a:rPr lang="en-US" sz="1600" b="0" i="1" dirty="0">
                <a:solidFill>
                  <a:srgbClr val="2E2E2E"/>
                </a:solidFill>
                <a:effectLst/>
                <a:latin typeface="NexusSerif"/>
              </a:rPr>
              <a:t>if</a:t>
            </a:r>
            <a:r>
              <a:rPr lang="en-US" sz="1600" b="0" i="0" dirty="0">
                <a:solidFill>
                  <a:srgbClr val="2E2E2E"/>
                </a:solidFill>
                <a:effectLst/>
                <a:latin typeface="NexusSerif"/>
              </a:rPr>
              <a:t> </a:t>
            </a:r>
            <a:r>
              <a:rPr lang="en-US" sz="1600" b="0" i="1" dirty="0">
                <a:solidFill>
                  <a:srgbClr val="2E2E2E"/>
                </a:solidFill>
                <a:effectLst/>
                <a:latin typeface="NexusSerif"/>
              </a:rPr>
              <a:t>the</a:t>
            </a:r>
            <a:r>
              <a:rPr lang="en-US" sz="1600" b="0" i="0" dirty="0">
                <a:solidFill>
                  <a:srgbClr val="2E2E2E"/>
                </a:solidFill>
                <a:effectLst/>
                <a:latin typeface="NexusSerif"/>
              </a:rPr>
              <a:t> </a:t>
            </a:r>
            <a:r>
              <a:rPr lang="en-US" sz="1600" b="0" i="1" dirty="0">
                <a:solidFill>
                  <a:srgbClr val="2E2E2E"/>
                </a:solidFill>
                <a:effectLst/>
                <a:latin typeface="NexusSerif"/>
              </a:rPr>
              <a:t>agent</a:t>
            </a:r>
            <a:r>
              <a:rPr lang="en-US" sz="1600" b="0" i="0" dirty="0">
                <a:solidFill>
                  <a:srgbClr val="2E2E2E"/>
                </a:solidFill>
                <a:effectLst/>
                <a:latin typeface="NexusSerif"/>
              </a:rPr>
              <a:t> </a:t>
            </a:r>
            <a:r>
              <a:rPr lang="en-US" sz="1600" b="0" i="1" dirty="0">
                <a:solidFill>
                  <a:srgbClr val="2E2E2E"/>
                </a:solidFill>
                <a:effectLst/>
                <a:latin typeface="NexusSerif"/>
              </a:rPr>
              <a:t>follows</a:t>
            </a:r>
            <a:r>
              <a:rPr lang="en-US" sz="1600" b="0" i="0" dirty="0">
                <a:solidFill>
                  <a:srgbClr val="2E2E2E"/>
                </a:solidFill>
                <a:effectLst/>
                <a:latin typeface="NexusSerif"/>
              </a:rPr>
              <a:t> </a:t>
            </a:r>
            <a:r>
              <a:rPr lang="en-US" sz="1600" b="0" i="1" dirty="0">
                <a:solidFill>
                  <a:srgbClr val="2E2E2E"/>
                </a:solidFill>
                <a:effectLst/>
                <a:latin typeface="NexusSerif"/>
              </a:rPr>
              <a:t>a</a:t>
            </a:r>
            <a:r>
              <a:rPr lang="en-US" sz="1600" b="0" i="0" dirty="0">
                <a:solidFill>
                  <a:srgbClr val="2E2E2E"/>
                </a:solidFill>
                <a:effectLst/>
                <a:latin typeface="NexusSerif"/>
              </a:rPr>
              <a:t> </a:t>
            </a:r>
            <a:r>
              <a:rPr lang="en-US" sz="1600" b="0" i="1" dirty="0">
                <a:solidFill>
                  <a:srgbClr val="2E2E2E"/>
                </a:solidFill>
                <a:effectLst/>
                <a:latin typeface="NexusSerif"/>
              </a:rPr>
              <a:t>GLIE</a:t>
            </a:r>
            <a:r>
              <a:rPr lang="en-US" sz="1600" b="0" i="0" dirty="0">
                <a:solidFill>
                  <a:srgbClr val="2E2E2E"/>
                </a:solidFill>
                <a:effectLst/>
                <a:latin typeface="NexusSerif"/>
              </a:rPr>
              <a:t> </a:t>
            </a:r>
            <a:r>
              <a:rPr lang="en-US" sz="1600" b="0" i="1" dirty="0">
                <a:solidFill>
                  <a:srgbClr val="2E2E2E"/>
                </a:solidFill>
                <a:effectLst/>
                <a:latin typeface="NexusSerif"/>
              </a:rPr>
              <a:t>policy</a:t>
            </a:r>
            <a:r>
              <a:rPr lang="en-US" sz="1600" b="0" i="0" dirty="0">
                <a:solidFill>
                  <a:srgbClr val="2E2E2E"/>
                </a:solidFill>
                <a:effectLst/>
                <a:latin typeface="NexusSerif"/>
              </a:rPr>
              <a:t> </a:t>
            </a:r>
            <a:r>
              <a:rPr lang="en-US" sz="1600" b="0" i="1" dirty="0">
                <a:solidFill>
                  <a:srgbClr val="2E2E2E"/>
                </a:solidFill>
                <a:effectLst/>
                <a:latin typeface="NexusSerif"/>
              </a:rPr>
              <a:t>and</a:t>
            </a:r>
            <a:r>
              <a:rPr lang="en-US" sz="1600" b="0" i="0" dirty="0">
                <a:solidFill>
                  <a:srgbClr val="2E2E2E"/>
                </a:solidFill>
                <a:effectLst/>
                <a:latin typeface="NexusSerif"/>
              </a:rPr>
              <a:t> </a:t>
            </a:r>
            <a:r>
              <a:rPr lang="en-US" sz="1600" b="0" i="1" dirty="0">
                <a:solidFill>
                  <a:srgbClr val="2E2E2E"/>
                </a:solidFill>
                <a:effectLst/>
                <a:latin typeface="NexusSerif"/>
              </a:rPr>
              <a:t>its</a:t>
            </a:r>
            <a:r>
              <a:rPr lang="en-US" sz="1600" b="0" i="0" dirty="0">
                <a:solidFill>
                  <a:srgbClr val="2E2E2E"/>
                </a:solidFill>
                <a:effectLst/>
                <a:latin typeface="NexusSerif"/>
              </a:rPr>
              <a:t> </a:t>
            </a:r>
            <a:r>
              <a:rPr lang="en-US" sz="1600" b="0" i="1" dirty="0">
                <a:solidFill>
                  <a:srgbClr val="2E2E2E"/>
                </a:solidFill>
                <a:effectLst/>
                <a:latin typeface="NexusSerif"/>
              </a:rPr>
              <a:t>best</a:t>
            </a:r>
            <a:r>
              <a:rPr lang="en-US" sz="1600" b="0" i="0" dirty="0">
                <a:solidFill>
                  <a:srgbClr val="2E2E2E"/>
                </a:solidFill>
                <a:effectLst/>
                <a:latin typeface="NexusSerif"/>
              </a:rPr>
              <a:t> </a:t>
            </a:r>
            <a:r>
              <a:rPr lang="en-US" sz="1600" b="0" i="1" dirty="0">
                <a:solidFill>
                  <a:srgbClr val="2E2E2E"/>
                </a:solidFill>
                <a:effectLst/>
                <a:latin typeface="NexusSerif"/>
              </a:rPr>
              <a:t>response</a:t>
            </a:r>
            <a:r>
              <a:rPr lang="en-US" sz="1600" b="0" i="0" dirty="0">
                <a:solidFill>
                  <a:srgbClr val="2E2E2E"/>
                </a:solidFill>
                <a:effectLst/>
                <a:latin typeface="NexusSerif"/>
              </a:rPr>
              <a:t> </a:t>
            </a:r>
            <a:r>
              <a:rPr lang="en-US" sz="1600" b="0" i="1" dirty="0">
                <a:solidFill>
                  <a:srgbClr val="2E2E2E"/>
                </a:solidFill>
                <a:effectLst/>
                <a:latin typeface="NexusSerif"/>
              </a:rPr>
              <a:t>policy</a:t>
            </a:r>
            <a:r>
              <a:rPr lang="en-US" sz="1600" b="0" i="0" dirty="0">
                <a:solidFill>
                  <a:srgbClr val="2E2E2E"/>
                </a:solidFill>
                <a:effectLst/>
                <a:latin typeface="NexusSerif"/>
              </a:rPr>
              <a:t> </a:t>
            </a:r>
            <a:r>
              <a:rPr lang="en-US" sz="1600" b="0" i="1" dirty="0">
                <a:solidFill>
                  <a:srgbClr val="2E2E2E"/>
                </a:solidFill>
                <a:effectLst/>
                <a:latin typeface="NexusSerif"/>
              </a:rPr>
              <a:t>is</a:t>
            </a:r>
            <a:r>
              <a:rPr lang="en-US" sz="1600" b="0" i="0" dirty="0">
                <a:solidFill>
                  <a:srgbClr val="2E2E2E"/>
                </a:solidFill>
                <a:effectLst/>
                <a:latin typeface="NexusSerif"/>
              </a:rPr>
              <a:t> </a:t>
            </a:r>
            <a:r>
              <a:rPr lang="en-US" sz="1600" b="0" i="1" dirty="0">
                <a:solidFill>
                  <a:srgbClr val="2E2E2E"/>
                </a:solidFill>
                <a:effectLst/>
                <a:latin typeface="NexusSerif"/>
              </a:rPr>
              <a:t>unique</a:t>
            </a:r>
            <a:r>
              <a:rPr lang="en-US" sz="1600" b="0" i="0" dirty="0">
                <a:solidFill>
                  <a:srgbClr val="2E2E2E"/>
                </a:solidFill>
                <a:effectLst/>
                <a:latin typeface="NexusSerif"/>
              </a:rPr>
              <a:t>, </a:t>
            </a:r>
            <a:r>
              <a:rPr lang="en-US" sz="1600" b="0" i="1" dirty="0">
                <a:solidFill>
                  <a:srgbClr val="2E2E2E"/>
                </a:solidFill>
                <a:effectLst/>
                <a:latin typeface="NexusSerif"/>
              </a:rPr>
              <a:t>it</a:t>
            </a:r>
            <a:r>
              <a:rPr lang="en-US" sz="1600" b="0" i="0" dirty="0">
                <a:solidFill>
                  <a:srgbClr val="2E2E2E"/>
                </a:solidFill>
                <a:effectLst/>
                <a:latin typeface="NexusSerif"/>
              </a:rPr>
              <a:t> </a:t>
            </a:r>
            <a:r>
              <a:rPr lang="en-US" sz="1600" b="0" i="1" dirty="0">
                <a:solidFill>
                  <a:srgbClr val="2E2E2E"/>
                </a:solidFill>
                <a:effectLst/>
                <a:latin typeface="NexusSerif"/>
              </a:rPr>
              <a:t>will</a:t>
            </a:r>
            <a:r>
              <a:rPr lang="en-US" sz="1600" b="0" i="0" dirty="0">
                <a:solidFill>
                  <a:srgbClr val="2E2E2E"/>
                </a:solidFill>
                <a:effectLst/>
                <a:latin typeface="NexusSerif"/>
              </a:rPr>
              <a:t> </a:t>
            </a:r>
            <a:r>
              <a:rPr lang="en-US" sz="1600" b="0" i="1" dirty="0">
                <a:solidFill>
                  <a:srgbClr val="2E2E2E"/>
                </a:solidFill>
                <a:effectLst/>
                <a:latin typeface="NexusSerif"/>
              </a:rPr>
              <a:t>also</a:t>
            </a:r>
            <a:r>
              <a:rPr lang="en-US" sz="1600" b="0" i="0" dirty="0">
                <a:solidFill>
                  <a:srgbClr val="2E2E2E"/>
                </a:solidFill>
                <a:effectLst/>
                <a:latin typeface="NexusSerif"/>
              </a:rPr>
              <a:t> </a:t>
            </a:r>
            <a:r>
              <a:rPr lang="en-US" sz="1600" b="0" i="1" dirty="0">
                <a:solidFill>
                  <a:srgbClr val="2E2E2E"/>
                </a:solidFill>
                <a:effectLst/>
                <a:latin typeface="NexusSerif"/>
              </a:rPr>
              <a:t>converge</a:t>
            </a:r>
            <a:r>
              <a:rPr lang="en-US" sz="1600" b="0" i="0" dirty="0">
                <a:solidFill>
                  <a:srgbClr val="2E2E2E"/>
                </a:solidFill>
                <a:effectLst/>
                <a:latin typeface="NexusSerif"/>
              </a:rPr>
              <a:t> </a:t>
            </a:r>
            <a:r>
              <a:rPr lang="en-US" sz="1600" b="0" i="1" dirty="0">
                <a:solidFill>
                  <a:srgbClr val="2E2E2E"/>
                </a:solidFill>
                <a:effectLst/>
                <a:latin typeface="NexusSerif"/>
              </a:rPr>
              <a:t>in</a:t>
            </a:r>
            <a:r>
              <a:rPr lang="en-US" sz="1600" b="0" i="0" dirty="0">
                <a:solidFill>
                  <a:srgbClr val="2E2E2E"/>
                </a:solidFill>
                <a:effectLst/>
                <a:latin typeface="NexusSerif"/>
              </a:rPr>
              <a:t> </a:t>
            </a:r>
            <a:r>
              <a:rPr lang="en-US" sz="1600" b="0" i="1" dirty="0">
                <a:solidFill>
                  <a:srgbClr val="2E2E2E"/>
                </a:solidFill>
                <a:effectLst/>
                <a:latin typeface="NexusSerif"/>
              </a:rPr>
              <a:t>behavior</a:t>
            </a:r>
            <a:r>
              <a:rPr lang="en-US" sz="1600" b="0" i="0" dirty="0">
                <a:solidFill>
                  <a:srgbClr val="2E2E2E"/>
                </a:solidFill>
                <a:effectLst/>
                <a:latin typeface="NexusSerif"/>
              </a:rPr>
              <a:t> </a:t>
            </a:r>
            <a:r>
              <a:rPr lang="en-US" sz="1600" b="0" i="1" dirty="0">
                <a:solidFill>
                  <a:srgbClr val="2E2E2E"/>
                </a:solidFill>
                <a:effectLst/>
                <a:latin typeface="NexusSerif"/>
              </a:rPr>
              <a:t>with</a:t>
            </a:r>
            <a:r>
              <a:rPr lang="en-US" sz="1600" b="0" i="0" dirty="0">
                <a:solidFill>
                  <a:srgbClr val="2E2E2E"/>
                </a:solidFill>
                <a:effectLst/>
                <a:latin typeface="NexusSerif"/>
              </a:rPr>
              <a:t> </a:t>
            </a:r>
            <a:r>
              <a:rPr lang="en-US" sz="1600" b="0" i="1" dirty="0">
                <a:solidFill>
                  <a:srgbClr val="2E2E2E"/>
                </a:solidFill>
                <a:effectLst/>
                <a:latin typeface="NexusSerif"/>
              </a:rPr>
              <a:t>probability</a:t>
            </a:r>
            <a:r>
              <a:rPr lang="en-US" sz="1600" b="0" i="0" dirty="0">
                <a:solidFill>
                  <a:srgbClr val="2E2E2E"/>
                </a:solidFill>
                <a:effectLst/>
                <a:latin typeface="NexusSerif"/>
              </a:rPr>
              <a:t> </a:t>
            </a:r>
            <a:r>
              <a:rPr lang="en-US" sz="1600" b="0" i="1" dirty="0">
                <a:solidFill>
                  <a:srgbClr val="2E2E2E"/>
                </a:solidFill>
                <a:effectLst/>
                <a:latin typeface="NexusSerif"/>
              </a:rPr>
              <a:t>one</a:t>
            </a:r>
            <a:r>
              <a:rPr lang="en-US" sz="1600" b="0" i="0" dirty="0">
                <a:solidFill>
                  <a:srgbClr val="2E2E2E"/>
                </a:solidFill>
                <a:effectLst/>
                <a:latin typeface="NexusSerif"/>
              </a:rPr>
              <a:t>.</a:t>
            </a:r>
          </a:p>
          <a:p>
            <a:pPr marL="0" indent="0">
              <a:buNone/>
            </a:pPr>
            <a:endParaRPr lang="en-US" sz="1600" dirty="0">
              <a:solidFill>
                <a:srgbClr val="2E2E2E"/>
              </a:solidFill>
              <a:latin typeface="NexusSerif"/>
            </a:endParaRPr>
          </a:p>
          <a:p>
            <a:pPr marL="0" indent="0" algn="l">
              <a:buNone/>
            </a:pPr>
            <a:r>
              <a:rPr lang="en-US" sz="1100" b="0" i="0" dirty="0">
                <a:solidFill>
                  <a:srgbClr val="2E2E2E"/>
                </a:solidFill>
                <a:effectLst/>
                <a:latin typeface="NexusSerif"/>
              </a:rPr>
              <a:t>In an MDP, an optimal policy is one that maximizes the expected sum of discounted reward; it is </a:t>
            </a:r>
            <a:r>
              <a:rPr lang="en-US" sz="1100" b="0" i="1" dirty="0">
                <a:solidFill>
                  <a:srgbClr val="2E2E2E"/>
                </a:solidFill>
                <a:effectLst/>
                <a:latin typeface="NexusSerif"/>
              </a:rPr>
              <a:t>undominated</a:t>
            </a:r>
            <a:r>
              <a:rPr lang="en-US" sz="1100" b="0" i="0" dirty="0">
                <a:solidFill>
                  <a:srgbClr val="2E2E2E"/>
                </a:solidFill>
                <a:effectLst/>
                <a:latin typeface="NexusSerif"/>
              </a:rPr>
              <a:t>, meaning that there is no state from which any other policy can achieve a better expected sum of discounted reward. Every MDP has at least one optimal policy, and of the optimal policies for a given MDP, at least one is stationary and deterministic.</a:t>
            </a:r>
          </a:p>
          <a:p>
            <a:pPr marL="0" indent="0" algn="l">
              <a:buNone/>
            </a:pPr>
            <a:r>
              <a:rPr lang="en-US" sz="1100" b="0" i="0" dirty="0">
                <a:solidFill>
                  <a:srgbClr val="2E2E2E"/>
                </a:solidFill>
                <a:effectLst/>
                <a:latin typeface="NexusSerif"/>
              </a:rPr>
              <a:t>For many Markov games, there is no policy that is undominated because performance depends critically on the behavior of the other agents in the environment. How, then, can we define an optimal policy? An elegant idea from the game-theory literature is to define an agent’s optimal behavior as being its behavior at a </a:t>
            </a:r>
            <a:r>
              <a:rPr lang="en-US" sz="1100" b="0" i="1" dirty="0">
                <a:solidFill>
                  <a:srgbClr val="2E2E2E"/>
                </a:solidFill>
                <a:effectLst/>
                <a:latin typeface="NexusSerif"/>
              </a:rPr>
              <a:t>Nash equilibrium</a:t>
            </a:r>
            <a:r>
              <a:rPr lang="en-US" sz="1100" b="0" i="0" dirty="0">
                <a:solidFill>
                  <a:srgbClr val="2E2E2E"/>
                </a:solidFill>
                <a:effectLst/>
                <a:latin typeface="NexusSerif"/>
              </a:rPr>
              <a:t>. A set of policies </a:t>
            </a:r>
            <a:r>
              <a:rPr lang="en-US" sz="1100" b="0" i="1" dirty="0">
                <a:solidFill>
                  <a:srgbClr val="2E2E2E"/>
                </a:solidFill>
                <a:effectLst/>
                <a:latin typeface="NexusSerif"/>
              </a:rPr>
              <a:t>π</a:t>
            </a:r>
            <a:r>
              <a:rPr lang="en-US" sz="1100" b="0" i="0" baseline="-25000" dirty="0">
                <a:solidFill>
                  <a:srgbClr val="2E2E2E"/>
                </a:solidFill>
                <a:effectLst/>
                <a:latin typeface="NexusSerif"/>
              </a:rPr>
              <a:t>1</a:t>
            </a:r>
            <a:r>
              <a:rPr lang="en-US" sz="1100" b="0" i="0" dirty="0">
                <a:solidFill>
                  <a:srgbClr val="2E2E2E"/>
                </a:solidFill>
                <a:effectLst/>
                <a:latin typeface="NexusSerif"/>
              </a:rPr>
              <a:t>,…, </a:t>
            </a:r>
            <a:r>
              <a:rPr lang="en-US" sz="1100" b="0" i="1" dirty="0">
                <a:solidFill>
                  <a:srgbClr val="2E2E2E"/>
                </a:solidFill>
                <a:effectLst/>
                <a:latin typeface="NexusSerif"/>
              </a:rPr>
              <a:t>π</a:t>
            </a:r>
            <a:r>
              <a:rPr lang="en-US" sz="1100" b="0" i="1" baseline="-25000" dirty="0">
                <a:solidFill>
                  <a:srgbClr val="2E2E2E"/>
                </a:solidFill>
                <a:effectLst/>
                <a:latin typeface="NexusSerif"/>
              </a:rPr>
              <a:t>n</a:t>
            </a:r>
            <a:r>
              <a:rPr lang="en-US" sz="1100" b="0" i="0" dirty="0">
                <a:solidFill>
                  <a:srgbClr val="2E2E2E"/>
                </a:solidFill>
                <a:effectLst/>
                <a:latin typeface="NexusSerif"/>
              </a:rPr>
              <a:t> is in Nash equilibrium if each is a best response to the others. </a:t>
            </a:r>
          </a:p>
          <a:p>
            <a:pPr marL="0" indent="0">
              <a:buNone/>
            </a:pPr>
            <a:r>
              <a:rPr lang="en-US" sz="1100" b="0" i="0" dirty="0">
                <a:solidFill>
                  <a:srgbClr val="2E2E2E"/>
                </a:solidFill>
                <a:effectLst/>
                <a:latin typeface="NexusSerif"/>
              </a:rPr>
              <a:t>At a Nash equilibrium, each agent is maximizing its reward given that all other agents remain fixed.</a:t>
            </a:r>
            <a:endParaRPr lang="en-US" sz="1600" dirty="0"/>
          </a:p>
        </p:txBody>
      </p:sp>
      <p:sp>
        <p:nvSpPr>
          <p:cNvPr id="5" name="TextBox 4">
            <a:extLst>
              <a:ext uri="{FF2B5EF4-FFF2-40B4-BE49-F238E27FC236}">
                <a16:creationId xmlns:a16="http://schemas.microsoft.com/office/drawing/2014/main" id="{45C1FC86-E4C0-83C1-13E2-107D5ADB7C79}"/>
              </a:ext>
            </a:extLst>
          </p:cNvPr>
          <p:cNvSpPr txBox="1"/>
          <p:nvPr/>
        </p:nvSpPr>
        <p:spPr>
          <a:xfrm>
            <a:off x="838200" y="356482"/>
            <a:ext cx="6097002" cy="923330"/>
          </a:xfrm>
          <a:prstGeom prst="rect">
            <a:avLst/>
          </a:prstGeom>
          <a:noFill/>
        </p:spPr>
        <p:txBody>
          <a:bodyPr wrap="square">
            <a:spAutoFit/>
          </a:bodyPr>
          <a:lstStyle/>
          <a:p>
            <a:r>
              <a:rPr lang="en-US" b="0" i="0" dirty="0">
                <a:solidFill>
                  <a:srgbClr val="2E414F"/>
                </a:solidFill>
                <a:effectLst/>
                <a:latin typeface="Roboto" panose="02000000000000000000" pitchFamily="2" charset="0"/>
              </a:rPr>
              <a:t>Littman, Michael L.. “Value-function reinforcement learning in Markov games.” </a:t>
            </a:r>
            <a:r>
              <a:rPr lang="en-US" b="0" i="1" dirty="0">
                <a:solidFill>
                  <a:srgbClr val="2E414F"/>
                </a:solidFill>
                <a:effectLst/>
                <a:latin typeface="Roboto" panose="02000000000000000000" pitchFamily="2" charset="0"/>
              </a:rPr>
              <a:t>Cognitive Systems Research</a:t>
            </a:r>
            <a:r>
              <a:rPr lang="en-US" b="0" i="0" dirty="0">
                <a:solidFill>
                  <a:srgbClr val="2E414F"/>
                </a:solidFill>
                <a:effectLst/>
                <a:latin typeface="Roboto" panose="02000000000000000000" pitchFamily="2" charset="0"/>
              </a:rPr>
              <a:t> 2 (2001): 55-66.</a:t>
            </a:r>
            <a:endParaRPr lang="en-US" dirty="0"/>
          </a:p>
        </p:txBody>
      </p:sp>
    </p:spTree>
    <p:extLst>
      <p:ext uri="{BB962C8B-B14F-4D97-AF65-F5344CB8AC3E}">
        <p14:creationId xmlns:p14="http://schemas.microsoft.com/office/powerpoint/2010/main" val="2629325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5B635-E7C9-1078-A0DA-C2083EF46E13}"/>
              </a:ext>
            </a:extLst>
          </p:cNvPr>
          <p:cNvSpPr>
            <a:spLocks noGrp="1"/>
          </p:cNvSpPr>
          <p:nvPr>
            <p:ph type="title"/>
          </p:nvPr>
        </p:nvSpPr>
        <p:spPr/>
        <p:txBody>
          <a:bodyPr/>
          <a:lstStyle/>
          <a:p>
            <a:r>
              <a:rPr lang="en-US" b="0" i="0" dirty="0">
                <a:solidFill>
                  <a:srgbClr val="505050"/>
                </a:solidFill>
                <a:effectLst/>
                <a:latin typeface="NexusSerif"/>
              </a:rPr>
              <a:t>Nash </a:t>
            </a:r>
            <a:r>
              <a:rPr lang="en-US" b="0" i="1" dirty="0">
                <a:solidFill>
                  <a:srgbClr val="505050"/>
                </a:solidFill>
                <a:effectLst/>
                <a:latin typeface="NexusSerif"/>
              </a:rPr>
              <a:t>Q</a:t>
            </a:r>
            <a:r>
              <a:rPr lang="en-US" b="0" i="0" dirty="0">
                <a:solidFill>
                  <a:srgbClr val="505050"/>
                </a:solidFill>
                <a:effectLst/>
                <a:latin typeface="NexusSerif"/>
              </a:rPr>
              <a:t>-learning</a:t>
            </a:r>
            <a:endParaRPr lang="en-US" dirty="0"/>
          </a:p>
        </p:txBody>
      </p:sp>
      <p:pic>
        <p:nvPicPr>
          <p:cNvPr id="5" name="Content Placeholder 4">
            <a:extLst>
              <a:ext uri="{FF2B5EF4-FFF2-40B4-BE49-F238E27FC236}">
                <a16:creationId xmlns:a16="http://schemas.microsoft.com/office/drawing/2014/main" id="{9F473FC5-9A81-ACB1-CDED-44A9DCF536DC}"/>
              </a:ext>
            </a:extLst>
          </p:cNvPr>
          <p:cNvPicPr>
            <a:picLocks noGrp="1" noChangeAspect="1"/>
          </p:cNvPicPr>
          <p:nvPr>
            <p:ph idx="1"/>
          </p:nvPr>
        </p:nvPicPr>
        <p:blipFill>
          <a:blip r:embed="rId2"/>
          <a:stretch>
            <a:fillRect/>
          </a:stretch>
        </p:blipFill>
        <p:spPr>
          <a:xfrm>
            <a:off x="838200" y="1690688"/>
            <a:ext cx="5880699" cy="3908426"/>
          </a:xfrm>
        </p:spPr>
      </p:pic>
      <p:sp>
        <p:nvSpPr>
          <p:cNvPr id="6" name="TextBox 5">
            <a:extLst>
              <a:ext uri="{FF2B5EF4-FFF2-40B4-BE49-F238E27FC236}">
                <a16:creationId xmlns:a16="http://schemas.microsoft.com/office/drawing/2014/main" id="{089256CF-2458-4AE5-389F-25529C88C13F}"/>
              </a:ext>
            </a:extLst>
          </p:cNvPr>
          <p:cNvSpPr txBox="1"/>
          <p:nvPr/>
        </p:nvSpPr>
        <p:spPr>
          <a:xfrm>
            <a:off x="7093179" y="1286944"/>
            <a:ext cx="4485861" cy="5078313"/>
          </a:xfrm>
          <a:prstGeom prst="rect">
            <a:avLst/>
          </a:prstGeom>
          <a:noFill/>
        </p:spPr>
        <p:txBody>
          <a:bodyPr wrap="square" rtlCol="0">
            <a:spAutoFit/>
          </a:bodyPr>
          <a:lstStyle/>
          <a:p>
            <a:r>
              <a:rPr lang="en-US" b="0" i="0" dirty="0">
                <a:solidFill>
                  <a:srgbClr val="2E2E2E"/>
                </a:solidFill>
                <a:effectLst/>
                <a:latin typeface="NexusSerif"/>
              </a:rPr>
              <a:t> The expected value is taken over all possible joint actions of the </a:t>
            </a:r>
            <a:r>
              <a:rPr lang="en-US" b="0" i="1" dirty="0">
                <a:solidFill>
                  <a:srgbClr val="2E2E2E"/>
                </a:solidFill>
                <a:effectLst/>
                <a:latin typeface="NexusSerif"/>
              </a:rPr>
              <a:t>n</a:t>
            </a:r>
            <a:r>
              <a:rPr lang="en-US" b="0" i="0" dirty="0">
                <a:solidFill>
                  <a:srgbClr val="2E2E2E"/>
                </a:solidFill>
                <a:effectLst/>
                <a:latin typeface="NexusSerif"/>
              </a:rPr>
              <a:t> agents, where we expect each agent to select actions according to the Nash equilibrium policy it chooses. </a:t>
            </a:r>
          </a:p>
          <a:p>
            <a:endParaRPr lang="en-US" dirty="0">
              <a:solidFill>
                <a:srgbClr val="2E2E2E"/>
              </a:solidFill>
              <a:latin typeface="NexusSerif"/>
            </a:endParaRPr>
          </a:p>
          <a:p>
            <a:r>
              <a:rPr lang="en-US" dirty="0">
                <a:solidFill>
                  <a:srgbClr val="2E2E2E"/>
                </a:solidFill>
                <a:latin typeface="NexusSerif"/>
              </a:rPr>
              <a:t>Note:</a:t>
            </a:r>
          </a:p>
          <a:p>
            <a:pPr marL="342900" indent="-342900">
              <a:buAutoNum type="arabicPeriod"/>
            </a:pPr>
            <a:r>
              <a:rPr lang="en-US" b="0" i="0" dirty="0">
                <a:solidFill>
                  <a:srgbClr val="2E2E2E"/>
                </a:solidFill>
                <a:effectLst/>
                <a:latin typeface="NexusSerif"/>
              </a:rPr>
              <a:t>Note that Val</a:t>
            </a:r>
            <a:r>
              <a:rPr lang="en-US" b="0" i="1" baseline="-25000" dirty="0">
                <a:solidFill>
                  <a:srgbClr val="2E2E2E"/>
                </a:solidFill>
                <a:effectLst/>
                <a:latin typeface="NexusSerif"/>
              </a:rPr>
              <a:t>i</a:t>
            </a:r>
            <a:r>
              <a:rPr lang="en-US" b="0" i="0" dirty="0">
                <a:solidFill>
                  <a:srgbClr val="2E2E2E"/>
                </a:solidFill>
                <a:effectLst/>
                <a:latin typeface="NexusSerif"/>
              </a:rPr>
              <a:t> need not be unique, in general, as games can have multiple Nash equilibria with different values. </a:t>
            </a:r>
          </a:p>
          <a:p>
            <a:pPr marL="342900" indent="-342900">
              <a:buAutoNum type="arabicPeriod"/>
            </a:pPr>
            <a:r>
              <a:rPr lang="en-US" dirty="0">
                <a:solidFill>
                  <a:srgbClr val="2E2E2E"/>
                </a:solidFill>
                <a:latin typeface="NexusSerif"/>
              </a:rPr>
              <a:t>E</a:t>
            </a:r>
            <a:r>
              <a:rPr lang="en-US" b="0" i="0" dirty="0">
                <a:solidFill>
                  <a:srgbClr val="2E2E2E"/>
                </a:solidFill>
                <a:effectLst/>
                <a:latin typeface="NexusSerif"/>
              </a:rPr>
              <a:t>ven if a game admits only one value of Val</a:t>
            </a:r>
            <a:r>
              <a:rPr lang="en-US" b="0" i="1" baseline="-25000" dirty="0">
                <a:solidFill>
                  <a:srgbClr val="2E2E2E"/>
                </a:solidFill>
                <a:effectLst/>
                <a:latin typeface="NexusSerif"/>
              </a:rPr>
              <a:t>i</a:t>
            </a:r>
            <a:r>
              <a:rPr lang="en-US" b="0" i="0" dirty="0">
                <a:solidFill>
                  <a:srgbClr val="2E2E2E"/>
                </a:solidFill>
                <a:effectLst/>
                <a:latin typeface="NexusSerif"/>
              </a:rPr>
              <a:t>, it need not be the case that the policy Nash</a:t>
            </a:r>
            <a:r>
              <a:rPr lang="en-US" b="0" i="1" baseline="-25000" dirty="0">
                <a:solidFill>
                  <a:srgbClr val="2E2E2E"/>
                </a:solidFill>
                <a:effectLst/>
                <a:latin typeface="NexusSerif"/>
              </a:rPr>
              <a:t>i</a:t>
            </a:r>
            <a:r>
              <a:rPr lang="en-US" b="0" i="0" dirty="0">
                <a:solidFill>
                  <a:srgbClr val="2E2E2E"/>
                </a:solidFill>
                <a:effectLst/>
                <a:latin typeface="NexusSerif"/>
              </a:rPr>
              <a:t> achieves this value, because other agents can choose other Nash equilibrium policies that don’t fit with Nash</a:t>
            </a:r>
            <a:r>
              <a:rPr lang="en-US" b="0" i="1" baseline="-25000" dirty="0">
                <a:solidFill>
                  <a:srgbClr val="2E2E2E"/>
                </a:solidFill>
                <a:effectLst/>
                <a:latin typeface="NexusSerif"/>
              </a:rPr>
              <a:t>i</a:t>
            </a:r>
            <a:r>
              <a:rPr lang="en-US" b="0" i="0" dirty="0">
                <a:solidFill>
                  <a:srgbClr val="2E2E2E"/>
                </a:solidFill>
                <a:effectLst/>
                <a:latin typeface="NexusSerif"/>
              </a:rPr>
              <a:t>.</a:t>
            </a:r>
          </a:p>
          <a:p>
            <a:pPr marL="342900" indent="-342900">
              <a:buAutoNum type="arabicPeriod"/>
            </a:pPr>
            <a:r>
              <a:rPr lang="en-US" b="0" i="0" dirty="0">
                <a:solidFill>
                  <a:srgbClr val="2E2E2E"/>
                </a:solidFill>
                <a:effectLst/>
                <a:latin typeface="NexusSerif"/>
              </a:rPr>
              <a:t>Finally, even if there is a unique Nash equilibrium, Nash</a:t>
            </a:r>
            <a:r>
              <a:rPr lang="en-US" b="0" i="1" baseline="-25000" dirty="0">
                <a:solidFill>
                  <a:srgbClr val="2E2E2E"/>
                </a:solidFill>
                <a:effectLst/>
                <a:latin typeface="NexusSerif"/>
              </a:rPr>
              <a:t>i</a:t>
            </a:r>
            <a:r>
              <a:rPr lang="en-US" b="0" i="0" dirty="0">
                <a:solidFill>
                  <a:srgbClr val="2E2E2E"/>
                </a:solidFill>
                <a:effectLst/>
                <a:latin typeface="NexusSerif"/>
              </a:rPr>
              <a:t> need not achieve Val</a:t>
            </a:r>
            <a:r>
              <a:rPr lang="en-US" b="0" i="1" baseline="-25000" dirty="0">
                <a:solidFill>
                  <a:srgbClr val="2E2E2E"/>
                </a:solidFill>
                <a:effectLst/>
                <a:latin typeface="NexusSerif"/>
              </a:rPr>
              <a:t>i</a:t>
            </a:r>
            <a:r>
              <a:rPr lang="en-US" b="0" i="0" dirty="0">
                <a:solidFill>
                  <a:srgbClr val="2E2E2E"/>
                </a:solidFill>
                <a:effectLst/>
                <a:latin typeface="NexusSerif"/>
              </a:rPr>
              <a:t> because other agents might not choose equilibrium strategies at all</a:t>
            </a:r>
            <a:r>
              <a:rPr lang="en-US" dirty="0">
                <a:solidFill>
                  <a:srgbClr val="2E2E2E"/>
                </a:solidFill>
                <a:latin typeface="NexusSerif"/>
              </a:rPr>
              <a:t>.</a:t>
            </a:r>
            <a:endParaRPr lang="en-US" dirty="0"/>
          </a:p>
        </p:txBody>
      </p:sp>
    </p:spTree>
    <p:extLst>
      <p:ext uri="{BB962C8B-B14F-4D97-AF65-F5344CB8AC3E}">
        <p14:creationId xmlns:p14="http://schemas.microsoft.com/office/powerpoint/2010/main" val="22339081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5B635-E7C9-1078-A0DA-C2083EF46E13}"/>
              </a:ext>
            </a:extLst>
          </p:cNvPr>
          <p:cNvSpPr>
            <a:spLocks noGrp="1"/>
          </p:cNvSpPr>
          <p:nvPr>
            <p:ph type="title"/>
          </p:nvPr>
        </p:nvSpPr>
        <p:spPr/>
        <p:txBody>
          <a:bodyPr/>
          <a:lstStyle/>
          <a:p>
            <a:r>
              <a:rPr lang="en-US" b="0" i="0" dirty="0">
                <a:solidFill>
                  <a:srgbClr val="505050"/>
                </a:solidFill>
                <a:effectLst/>
                <a:latin typeface="NexusSerif"/>
              </a:rPr>
              <a:t>Nash </a:t>
            </a:r>
            <a:r>
              <a:rPr lang="en-US" b="0" i="1" dirty="0">
                <a:solidFill>
                  <a:srgbClr val="505050"/>
                </a:solidFill>
                <a:effectLst/>
                <a:latin typeface="NexusSerif"/>
              </a:rPr>
              <a:t>Q</a:t>
            </a:r>
            <a:r>
              <a:rPr lang="en-US" b="0" i="0" dirty="0">
                <a:solidFill>
                  <a:srgbClr val="505050"/>
                </a:solidFill>
                <a:effectLst/>
                <a:latin typeface="NexusSerif"/>
              </a:rPr>
              <a:t>-learning</a:t>
            </a:r>
            <a:endParaRPr lang="en-US" dirty="0"/>
          </a:p>
        </p:txBody>
      </p:sp>
      <p:pic>
        <p:nvPicPr>
          <p:cNvPr id="8" name="Content Placeholder 7">
            <a:extLst>
              <a:ext uri="{FF2B5EF4-FFF2-40B4-BE49-F238E27FC236}">
                <a16:creationId xmlns:a16="http://schemas.microsoft.com/office/drawing/2014/main" id="{7050323B-7A92-A8C9-07F1-1D1C3C5B8437}"/>
              </a:ext>
            </a:extLst>
          </p:cNvPr>
          <p:cNvPicPr>
            <a:picLocks noGrp="1" noChangeAspect="1"/>
          </p:cNvPicPr>
          <p:nvPr>
            <p:ph idx="1"/>
          </p:nvPr>
        </p:nvPicPr>
        <p:blipFill>
          <a:blip r:embed="rId2"/>
          <a:stretch>
            <a:fillRect/>
          </a:stretch>
        </p:blipFill>
        <p:spPr>
          <a:xfrm>
            <a:off x="2935747" y="3429000"/>
            <a:ext cx="6573167" cy="1562318"/>
          </a:xfrm>
        </p:spPr>
      </p:pic>
      <p:sp>
        <p:nvSpPr>
          <p:cNvPr id="10" name="TextBox 9">
            <a:extLst>
              <a:ext uri="{FF2B5EF4-FFF2-40B4-BE49-F238E27FC236}">
                <a16:creationId xmlns:a16="http://schemas.microsoft.com/office/drawing/2014/main" id="{86884FF4-832C-7656-1E1B-9B199528088F}"/>
              </a:ext>
            </a:extLst>
          </p:cNvPr>
          <p:cNvSpPr txBox="1"/>
          <p:nvPr/>
        </p:nvSpPr>
        <p:spPr>
          <a:xfrm>
            <a:off x="1744579" y="1948001"/>
            <a:ext cx="9751595" cy="4524315"/>
          </a:xfrm>
          <a:prstGeom prst="rect">
            <a:avLst/>
          </a:prstGeom>
          <a:noFill/>
        </p:spPr>
        <p:txBody>
          <a:bodyPr wrap="square">
            <a:spAutoFit/>
          </a:bodyPr>
          <a:lstStyle/>
          <a:p>
            <a:r>
              <a:rPr lang="en-US" b="0" i="0" dirty="0">
                <a:solidFill>
                  <a:srgbClr val="2E2E2E"/>
                </a:solidFill>
                <a:effectLst/>
                <a:latin typeface="NexusSerif"/>
              </a:rPr>
              <a:t>Since the Nash and Val functions extend the notion of greedy action choice with argmax and max in MDPs to Markov games, a natural extension to the update rule from </a:t>
            </a:r>
            <a:r>
              <a:rPr lang="en-US" b="0" i="1" dirty="0">
                <a:solidFill>
                  <a:srgbClr val="2E2E2E"/>
                </a:solidFill>
                <a:effectLst/>
                <a:latin typeface="NexusSerif"/>
              </a:rPr>
              <a:t>Q</a:t>
            </a:r>
            <a:r>
              <a:rPr lang="en-US" b="0" i="0" dirty="0">
                <a:solidFill>
                  <a:srgbClr val="2E2E2E"/>
                </a:solidFill>
                <a:effectLst/>
                <a:latin typeface="NexusSerif"/>
              </a:rPr>
              <a:t>-learning is to use the Nash equilibrium value in place of the max to estimate each agent </a:t>
            </a:r>
            <a:r>
              <a:rPr lang="en-US" b="0" i="1" dirty="0">
                <a:solidFill>
                  <a:srgbClr val="2E2E2E"/>
                </a:solidFill>
                <a:effectLst/>
                <a:latin typeface="NexusSerif"/>
              </a:rPr>
              <a:t>i</a:t>
            </a:r>
            <a:r>
              <a:rPr lang="en-US" b="0" i="0" dirty="0">
                <a:solidFill>
                  <a:srgbClr val="2E2E2E"/>
                </a:solidFill>
                <a:effectLst/>
                <a:latin typeface="NexusSerif"/>
              </a:rPr>
              <a:t>’s </a:t>
            </a:r>
            <a:r>
              <a:rPr lang="en-US" b="0" i="1" dirty="0">
                <a:solidFill>
                  <a:srgbClr val="2E2E2E"/>
                </a:solidFill>
                <a:effectLst/>
                <a:latin typeface="NexusSerif"/>
              </a:rPr>
              <a:t>Q</a:t>
            </a:r>
            <a:r>
              <a:rPr lang="en-US" b="0" i="0" dirty="0">
                <a:solidFill>
                  <a:srgbClr val="2E2E2E"/>
                </a:solidFill>
                <a:effectLst/>
                <a:latin typeface="NexusSerif"/>
              </a:rPr>
              <a:t>-function:</a:t>
            </a:r>
          </a:p>
          <a:p>
            <a:endParaRPr lang="en-US" dirty="0">
              <a:solidFill>
                <a:srgbClr val="2E2E2E"/>
              </a:solidFill>
              <a:latin typeface="NexusSerif"/>
            </a:endParaRPr>
          </a:p>
          <a:p>
            <a:endParaRPr lang="en-US" dirty="0">
              <a:solidFill>
                <a:srgbClr val="2E2E2E"/>
              </a:solidFill>
              <a:latin typeface="NexusSerif"/>
            </a:endParaRPr>
          </a:p>
          <a:p>
            <a:endParaRPr lang="en-US" dirty="0">
              <a:solidFill>
                <a:srgbClr val="2E2E2E"/>
              </a:solidFill>
              <a:latin typeface="NexusSerif"/>
            </a:endParaRPr>
          </a:p>
          <a:p>
            <a:endParaRPr lang="en-US" dirty="0">
              <a:solidFill>
                <a:srgbClr val="2E2E2E"/>
              </a:solidFill>
              <a:latin typeface="NexusSerif"/>
            </a:endParaRPr>
          </a:p>
          <a:p>
            <a:endParaRPr lang="en-US" dirty="0">
              <a:solidFill>
                <a:srgbClr val="2E2E2E"/>
              </a:solidFill>
              <a:latin typeface="NexusSerif"/>
            </a:endParaRPr>
          </a:p>
          <a:p>
            <a:endParaRPr lang="en-US" dirty="0">
              <a:solidFill>
                <a:srgbClr val="2E2E2E"/>
              </a:solidFill>
              <a:latin typeface="NexusSerif"/>
            </a:endParaRPr>
          </a:p>
          <a:p>
            <a:endParaRPr lang="en-US" dirty="0">
              <a:solidFill>
                <a:srgbClr val="2E2E2E"/>
              </a:solidFill>
              <a:latin typeface="NexusSerif"/>
            </a:endParaRPr>
          </a:p>
          <a:p>
            <a:endParaRPr lang="en-US" dirty="0">
              <a:solidFill>
                <a:srgbClr val="2E2E2E"/>
              </a:solidFill>
              <a:latin typeface="NexusSerif"/>
            </a:endParaRPr>
          </a:p>
          <a:p>
            <a:r>
              <a:rPr lang="en-US" b="0" i="0" dirty="0">
                <a:solidFill>
                  <a:srgbClr val="2E2E2E"/>
                </a:solidFill>
                <a:effectLst/>
                <a:latin typeface="NexusSerif"/>
              </a:rPr>
              <a:t>given an experience tuple 〈</a:t>
            </a:r>
            <a:r>
              <a:rPr lang="en-US" b="0" i="1" dirty="0">
                <a:solidFill>
                  <a:srgbClr val="2E2E2E"/>
                </a:solidFill>
                <a:effectLst/>
                <a:latin typeface="NexusSerif"/>
              </a:rPr>
              <a:t>s</a:t>
            </a:r>
            <a:r>
              <a:rPr lang="en-US" b="0" i="0" dirty="0">
                <a:solidFill>
                  <a:srgbClr val="2E2E2E"/>
                </a:solidFill>
                <a:effectLst/>
                <a:latin typeface="NexusSerif"/>
              </a:rPr>
              <a:t>, </a:t>
            </a:r>
            <a:r>
              <a:rPr lang="en-US" b="0" i="1" dirty="0">
                <a:solidFill>
                  <a:srgbClr val="2E2E2E"/>
                </a:solidFill>
                <a:effectLst/>
                <a:latin typeface="NexusSerif"/>
              </a:rPr>
              <a:t>a</a:t>
            </a:r>
            <a:r>
              <a:rPr lang="en-US" b="0" i="0" baseline="-25000" dirty="0">
                <a:solidFill>
                  <a:srgbClr val="2E2E2E"/>
                </a:solidFill>
                <a:effectLst/>
                <a:latin typeface="NexusSerif"/>
              </a:rPr>
              <a:t>1</a:t>
            </a:r>
            <a:r>
              <a:rPr lang="en-US" b="0" i="0" dirty="0">
                <a:solidFill>
                  <a:srgbClr val="2E2E2E"/>
                </a:solidFill>
                <a:effectLst/>
                <a:latin typeface="NexusSerif"/>
              </a:rPr>
              <a:t>,…, </a:t>
            </a:r>
            <a:r>
              <a:rPr lang="en-US" b="0" i="1" dirty="0">
                <a:solidFill>
                  <a:srgbClr val="2E2E2E"/>
                </a:solidFill>
                <a:effectLst/>
                <a:latin typeface="NexusSerif"/>
              </a:rPr>
              <a:t>a</a:t>
            </a:r>
            <a:r>
              <a:rPr lang="en-US" b="0" i="1" baseline="-25000" dirty="0">
                <a:solidFill>
                  <a:srgbClr val="2E2E2E"/>
                </a:solidFill>
                <a:effectLst/>
                <a:latin typeface="NexusSerif"/>
              </a:rPr>
              <a:t>n</a:t>
            </a:r>
            <a:r>
              <a:rPr lang="en-US" b="0" i="0" dirty="0">
                <a:solidFill>
                  <a:srgbClr val="2E2E2E"/>
                </a:solidFill>
                <a:effectLst/>
                <a:latin typeface="NexusSerif"/>
              </a:rPr>
              <a:t>, </a:t>
            </a:r>
            <a:r>
              <a:rPr lang="en-US" b="0" i="1" dirty="0">
                <a:solidFill>
                  <a:srgbClr val="2E2E2E"/>
                </a:solidFill>
                <a:effectLst/>
                <a:latin typeface="NexusSerif"/>
              </a:rPr>
              <a:t>r</a:t>
            </a:r>
            <a:r>
              <a:rPr lang="en-US" b="0" i="0" baseline="-25000" dirty="0">
                <a:solidFill>
                  <a:srgbClr val="2E2E2E"/>
                </a:solidFill>
                <a:effectLst/>
                <a:latin typeface="NexusSerif"/>
              </a:rPr>
              <a:t>1</a:t>
            </a:r>
            <a:r>
              <a:rPr lang="en-US" b="0" i="0" dirty="0">
                <a:solidFill>
                  <a:srgbClr val="2E2E2E"/>
                </a:solidFill>
                <a:effectLst/>
                <a:latin typeface="NexusSerif"/>
              </a:rPr>
              <a:t>,…, </a:t>
            </a:r>
            <a:r>
              <a:rPr lang="en-US" b="0" i="1" dirty="0" err="1">
                <a:solidFill>
                  <a:srgbClr val="2E2E2E"/>
                </a:solidFill>
                <a:effectLst/>
                <a:latin typeface="NexusSerif"/>
              </a:rPr>
              <a:t>r</a:t>
            </a:r>
            <a:r>
              <a:rPr lang="en-US" b="0" i="1" baseline="-25000" dirty="0" err="1">
                <a:solidFill>
                  <a:srgbClr val="2E2E2E"/>
                </a:solidFill>
                <a:effectLst/>
                <a:latin typeface="NexusSerif"/>
              </a:rPr>
              <a:t>n</a:t>
            </a:r>
            <a:r>
              <a:rPr lang="en-US" b="0" i="0" dirty="0">
                <a:solidFill>
                  <a:srgbClr val="2E2E2E"/>
                </a:solidFill>
                <a:effectLst/>
                <a:latin typeface="NexusSerif"/>
              </a:rPr>
              <a:t>, </a:t>
            </a:r>
            <a:r>
              <a:rPr lang="en-US" b="0" i="1" dirty="0">
                <a:solidFill>
                  <a:srgbClr val="2E2E2E"/>
                </a:solidFill>
                <a:effectLst/>
                <a:latin typeface="NexusSerif"/>
              </a:rPr>
              <a:t>s</a:t>
            </a:r>
            <a:r>
              <a:rPr lang="en-US" b="0" i="0" dirty="0">
                <a:solidFill>
                  <a:srgbClr val="2E2E2E"/>
                </a:solidFill>
                <a:effectLst/>
                <a:latin typeface="NexusSerif"/>
              </a:rPr>
              <a:t>′〉. This learning algorithm is not known to converge in general, even if there is a unique value of the game. Some conditions to guarantee convergence are given in the next two sections. Note, however, that </a:t>
            </a:r>
            <a:r>
              <a:rPr lang="en-US" b="0" i="0" u="none" strike="noStrike" dirty="0">
                <a:solidFill>
                  <a:srgbClr val="0C7DBB"/>
                </a:solidFill>
                <a:effectLst/>
                <a:latin typeface="NexusSerif"/>
                <a:hlinkClick r:id="rId3"/>
              </a:rPr>
              <a:t>Hu (1999)</a:t>
            </a:r>
            <a:r>
              <a:rPr lang="en-US" b="0" i="0" dirty="0">
                <a:solidFill>
                  <a:srgbClr val="2E2E2E"/>
                </a:solidFill>
                <a:effectLst/>
                <a:latin typeface="NexusSerif"/>
              </a:rPr>
              <a:t> and </a:t>
            </a:r>
            <a:r>
              <a:rPr lang="en-US" b="0" i="0" u="none" strike="noStrike" dirty="0">
                <a:solidFill>
                  <a:srgbClr val="0C7DBB"/>
                </a:solidFill>
                <a:effectLst/>
                <a:latin typeface="NexusSerif"/>
                <a:hlinkClick r:id="rId4"/>
              </a:rPr>
              <a:t>Hu and Wellman (2000)</a:t>
            </a:r>
            <a:r>
              <a:rPr lang="en-US" b="0" i="0" dirty="0">
                <a:solidFill>
                  <a:srgbClr val="2E2E2E"/>
                </a:solidFill>
                <a:effectLst/>
                <a:latin typeface="NexusSerif"/>
              </a:rPr>
              <a:t> found that the rule sometimes converged in simulations even when the strict assumptions needed to guarantee convergence were not satisfied.</a:t>
            </a:r>
            <a:endParaRPr lang="en-US" dirty="0"/>
          </a:p>
        </p:txBody>
      </p:sp>
    </p:spTree>
    <p:extLst>
      <p:ext uri="{BB962C8B-B14F-4D97-AF65-F5344CB8AC3E}">
        <p14:creationId xmlns:p14="http://schemas.microsoft.com/office/powerpoint/2010/main" val="37531201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973A6-0AF5-6458-9B34-B706B9C4DC04}"/>
              </a:ext>
            </a:extLst>
          </p:cNvPr>
          <p:cNvSpPr>
            <a:spLocks noGrp="1"/>
          </p:cNvSpPr>
          <p:nvPr>
            <p:ph type="title"/>
          </p:nvPr>
        </p:nvSpPr>
        <p:spPr/>
        <p:txBody>
          <a:bodyPr/>
          <a:lstStyle/>
          <a:p>
            <a:r>
              <a:rPr lang="en-US" dirty="0"/>
              <a:t>Coordination equilibria</a:t>
            </a:r>
          </a:p>
        </p:txBody>
      </p:sp>
      <p:sp>
        <p:nvSpPr>
          <p:cNvPr id="3" name="Content Placeholder 2">
            <a:extLst>
              <a:ext uri="{FF2B5EF4-FFF2-40B4-BE49-F238E27FC236}">
                <a16:creationId xmlns:a16="http://schemas.microsoft.com/office/drawing/2014/main" id="{865D1647-FFF4-D28D-0CC0-48B73FB64002}"/>
              </a:ext>
            </a:extLst>
          </p:cNvPr>
          <p:cNvSpPr>
            <a:spLocks noGrp="1"/>
          </p:cNvSpPr>
          <p:nvPr>
            <p:ph idx="1"/>
          </p:nvPr>
        </p:nvSpPr>
        <p:spPr>
          <a:xfrm>
            <a:off x="838200" y="1690688"/>
            <a:ext cx="10515600" cy="4351338"/>
          </a:xfrm>
        </p:spPr>
        <p:txBody>
          <a:bodyPr>
            <a:normAutofit/>
          </a:bodyPr>
          <a:lstStyle/>
          <a:p>
            <a:r>
              <a:rPr lang="en-US" sz="2000" b="0" i="0" dirty="0">
                <a:solidFill>
                  <a:srgbClr val="2E2E2E"/>
                </a:solidFill>
                <a:effectLst/>
                <a:latin typeface="NexusSerif"/>
              </a:rPr>
              <a:t>Define a </a:t>
            </a:r>
            <a:r>
              <a:rPr lang="en-US" sz="2000" b="0" i="1" dirty="0">
                <a:solidFill>
                  <a:srgbClr val="2E2E2E"/>
                </a:solidFill>
                <a:effectLst/>
                <a:latin typeface="NexusSerif"/>
              </a:rPr>
              <a:t>coordination equilibrium</a:t>
            </a:r>
            <a:r>
              <a:rPr lang="en-US" sz="2000" b="0" i="0" dirty="0">
                <a:solidFill>
                  <a:srgbClr val="2E2E2E"/>
                </a:solidFill>
                <a:effectLst/>
                <a:latin typeface="NexusSerif"/>
              </a:rPr>
              <a:t> in an </a:t>
            </a:r>
            <a:r>
              <a:rPr lang="en-US" sz="2000" b="0" i="1" dirty="0">
                <a:solidFill>
                  <a:srgbClr val="2E2E2E"/>
                </a:solidFill>
                <a:effectLst/>
                <a:latin typeface="NexusSerif"/>
              </a:rPr>
              <a:t>n</a:t>
            </a:r>
            <a:r>
              <a:rPr lang="en-US" sz="2000" b="0" i="0" dirty="0">
                <a:solidFill>
                  <a:srgbClr val="2E2E2E"/>
                </a:solidFill>
                <a:effectLst/>
                <a:latin typeface="NexusSerif"/>
              </a:rPr>
              <a:t>-player game as one for which all agents achieve their maximum possible payoff.</a:t>
            </a:r>
          </a:p>
          <a:p>
            <a:endParaRPr lang="en-US" sz="2000" dirty="0">
              <a:solidFill>
                <a:srgbClr val="2E2E2E"/>
              </a:solidFill>
              <a:latin typeface="NexusSerif"/>
            </a:endParaRPr>
          </a:p>
          <a:p>
            <a:pPr marL="0" indent="0" algn="l">
              <a:buNone/>
            </a:pPr>
            <a:r>
              <a:rPr lang="en-US" sz="2000" b="1" i="0" dirty="0">
                <a:solidFill>
                  <a:srgbClr val="2E2E2E"/>
                </a:solidFill>
                <a:effectLst/>
                <a:latin typeface="NexusSerif"/>
              </a:rPr>
              <a:t>Theorem 5</a:t>
            </a:r>
            <a:endParaRPr lang="en-US" sz="2000" b="0" i="0" dirty="0">
              <a:solidFill>
                <a:srgbClr val="2E2E2E"/>
              </a:solidFill>
              <a:effectLst/>
              <a:latin typeface="NexusSerif"/>
            </a:endParaRPr>
          </a:p>
          <a:p>
            <a:pPr marL="0" indent="0" algn="l">
              <a:buNone/>
            </a:pPr>
            <a:r>
              <a:rPr lang="en-US" sz="2000" i="1" dirty="0">
                <a:solidFill>
                  <a:srgbClr val="2E2E2E"/>
                </a:solidFill>
                <a:latin typeface="NexusSerif"/>
              </a:rPr>
              <a:t>I</a:t>
            </a:r>
            <a:r>
              <a:rPr lang="en-US" sz="2000" b="0" i="1" dirty="0">
                <a:solidFill>
                  <a:srgbClr val="2E2E2E"/>
                </a:solidFill>
                <a:effectLst/>
                <a:latin typeface="NexusSerif"/>
              </a:rPr>
              <a:t>n</a:t>
            </a:r>
            <a:r>
              <a:rPr lang="en-US" sz="2000" b="0" i="0" dirty="0">
                <a:solidFill>
                  <a:srgbClr val="2E2E2E"/>
                </a:solidFill>
                <a:effectLst/>
                <a:latin typeface="NexusSerif"/>
              </a:rPr>
              <a:t> </a:t>
            </a:r>
            <a:r>
              <a:rPr lang="en-US" sz="2000" b="0" i="1" dirty="0">
                <a:solidFill>
                  <a:srgbClr val="2E2E2E"/>
                </a:solidFill>
                <a:effectLst/>
                <a:latin typeface="NexusSerif"/>
              </a:rPr>
              <a:t>a</a:t>
            </a:r>
            <a:r>
              <a:rPr lang="en-US" sz="2000" b="0" i="0" dirty="0">
                <a:solidFill>
                  <a:srgbClr val="2E2E2E"/>
                </a:solidFill>
                <a:effectLst/>
                <a:latin typeface="NexusSerif"/>
              </a:rPr>
              <a:t> </a:t>
            </a:r>
            <a:r>
              <a:rPr lang="en-US" sz="2000" b="0" i="1" dirty="0">
                <a:solidFill>
                  <a:srgbClr val="2E2E2E"/>
                </a:solidFill>
                <a:effectLst/>
                <a:latin typeface="NexusSerif"/>
              </a:rPr>
              <a:t>multiagent</a:t>
            </a:r>
            <a:r>
              <a:rPr lang="en-US" sz="2000" b="0" i="0" dirty="0">
                <a:solidFill>
                  <a:srgbClr val="2E2E2E"/>
                </a:solidFill>
                <a:effectLst/>
                <a:latin typeface="NexusSerif"/>
              </a:rPr>
              <a:t> </a:t>
            </a:r>
            <a:r>
              <a:rPr lang="en-US" sz="2000" b="0" i="1" dirty="0">
                <a:solidFill>
                  <a:srgbClr val="2E2E2E"/>
                </a:solidFill>
                <a:effectLst/>
                <a:latin typeface="NexusSerif"/>
              </a:rPr>
              <a:t>environment</a:t>
            </a:r>
            <a:r>
              <a:rPr lang="en-US" sz="2000" b="0" i="0" dirty="0">
                <a:solidFill>
                  <a:srgbClr val="2E2E2E"/>
                </a:solidFill>
                <a:effectLst/>
                <a:latin typeface="NexusSerif"/>
              </a:rPr>
              <a:t>, </a:t>
            </a:r>
            <a:r>
              <a:rPr lang="en-US" sz="2000" b="0" i="1" dirty="0">
                <a:solidFill>
                  <a:srgbClr val="2E2E2E"/>
                </a:solidFill>
                <a:effectLst/>
                <a:latin typeface="NexusSerif"/>
              </a:rPr>
              <a:t>an</a:t>
            </a:r>
            <a:r>
              <a:rPr lang="en-US" sz="2000" b="0" i="0" dirty="0">
                <a:solidFill>
                  <a:srgbClr val="2E2E2E"/>
                </a:solidFill>
                <a:effectLst/>
                <a:latin typeface="NexusSerif"/>
              </a:rPr>
              <a:t> </a:t>
            </a:r>
            <a:r>
              <a:rPr lang="en-US" sz="2000" b="0" i="1" dirty="0">
                <a:solidFill>
                  <a:srgbClr val="2E2E2E"/>
                </a:solidFill>
                <a:effectLst/>
                <a:latin typeface="NexusSerif"/>
              </a:rPr>
              <a:t>agent</a:t>
            </a:r>
            <a:r>
              <a:rPr lang="en-US" sz="2000" b="0" i="0" dirty="0">
                <a:solidFill>
                  <a:srgbClr val="2E2E2E"/>
                </a:solidFill>
                <a:effectLst/>
                <a:latin typeface="NexusSerif"/>
              </a:rPr>
              <a:t> </a:t>
            </a:r>
            <a:r>
              <a:rPr lang="en-US" sz="2000" b="0" i="1" dirty="0">
                <a:solidFill>
                  <a:srgbClr val="2E2E2E"/>
                </a:solidFill>
                <a:effectLst/>
                <a:latin typeface="NexusSerif"/>
              </a:rPr>
              <a:t>following</a:t>
            </a:r>
            <a:r>
              <a:rPr lang="en-US" sz="2000" b="0" i="0" dirty="0">
                <a:solidFill>
                  <a:srgbClr val="2E2E2E"/>
                </a:solidFill>
                <a:effectLst/>
                <a:latin typeface="NexusSerif"/>
              </a:rPr>
              <a:t> </a:t>
            </a:r>
            <a:r>
              <a:rPr lang="en-US" sz="2000" b="0" i="1" dirty="0">
                <a:solidFill>
                  <a:srgbClr val="2E2E2E"/>
                </a:solidFill>
                <a:effectLst/>
                <a:latin typeface="NexusSerif"/>
              </a:rPr>
              <a:t>the</a:t>
            </a:r>
            <a:r>
              <a:rPr lang="en-US" sz="2000" b="0" i="0" dirty="0">
                <a:solidFill>
                  <a:srgbClr val="2E2E2E"/>
                </a:solidFill>
                <a:effectLst/>
                <a:latin typeface="NexusSerif"/>
              </a:rPr>
              <a:t> </a:t>
            </a:r>
            <a:r>
              <a:rPr lang="en-US" sz="2000" b="0" i="1" dirty="0">
                <a:solidFill>
                  <a:srgbClr val="2E2E2E"/>
                </a:solidFill>
                <a:effectLst/>
                <a:latin typeface="NexusSerif"/>
              </a:rPr>
              <a:t>Nash</a:t>
            </a:r>
            <a:r>
              <a:rPr lang="en-US" sz="2000" b="0" i="0" dirty="0">
                <a:solidFill>
                  <a:srgbClr val="2E2E2E"/>
                </a:solidFill>
                <a:effectLst/>
                <a:latin typeface="NexusSerif"/>
              </a:rPr>
              <a:t> </a:t>
            </a:r>
            <a:r>
              <a:rPr lang="en-US" sz="2000" b="0" i="1" dirty="0">
                <a:solidFill>
                  <a:srgbClr val="2E2E2E"/>
                </a:solidFill>
                <a:effectLst/>
                <a:latin typeface="NexusSerif"/>
              </a:rPr>
              <a:t>Q</a:t>
            </a:r>
            <a:r>
              <a:rPr lang="en-US" sz="2000" dirty="0">
                <a:solidFill>
                  <a:srgbClr val="2E2E2E"/>
                </a:solidFill>
                <a:latin typeface="NexusSerif"/>
              </a:rPr>
              <a:t>-</a:t>
            </a:r>
            <a:r>
              <a:rPr lang="en-US" sz="2000" b="0" i="1" dirty="0">
                <a:solidFill>
                  <a:srgbClr val="2E2E2E"/>
                </a:solidFill>
                <a:effectLst/>
                <a:latin typeface="NexusSerif"/>
              </a:rPr>
              <a:t>learning update</a:t>
            </a:r>
            <a:r>
              <a:rPr lang="en-US" sz="2000" b="0" i="0" dirty="0">
                <a:solidFill>
                  <a:srgbClr val="2E2E2E"/>
                </a:solidFill>
                <a:effectLst/>
                <a:latin typeface="NexusSerif"/>
              </a:rPr>
              <a:t> </a:t>
            </a:r>
            <a:r>
              <a:rPr lang="en-US" sz="2000" b="0" i="1" dirty="0">
                <a:solidFill>
                  <a:srgbClr val="2E2E2E"/>
                </a:solidFill>
                <a:effectLst/>
                <a:latin typeface="NexusSerif"/>
              </a:rPr>
              <a:t>rule</a:t>
            </a:r>
            <a:r>
              <a:rPr lang="en-US" sz="2000" b="0" i="0" dirty="0">
                <a:solidFill>
                  <a:srgbClr val="2E2E2E"/>
                </a:solidFill>
                <a:effectLst/>
                <a:latin typeface="NexusSerif"/>
              </a:rPr>
              <a:t> </a:t>
            </a:r>
            <a:r>
              <a:rPr lang="en-US" sz="2000" b="0" i="1" dirty="0">
                <a:solidFill>
                  <a:srgbClr val="2E2E2E"/>
                </a:solidFill>
                <a:effectLst/>
                <a:latin typeface="NexusSerif"/>
              </a:rPr>
              <a:t>will</a:t>
            </a:r>
            <a:r>
              <a:rPr lang="en-US" sz="2000" b="0" i="0" dirty="0">
                <a:solidFill>
                  <a:srgbClr val="2E2E2E"/>
                </a:solidFill>
                <a:effectLst/>
                <a:latin typeface="NexusSerif"/>
              </a:rPr>
              <a:t> </a:t>
            </a:r>
            <a:r>
              <a:rPr lang="en-US" sz="2000" b="0" i="1" dirty="0">
                <a:solidFill>
                  <a:srgbClr val="2E2E2E"/>
                </a:solidFill>
                <a:effectLst/>
                <a:latin typeface="NexusSerif"/>
              </a:rPr>
              <a:t>converge</a:t>
            </a:r>
            <a:r>
              <a:rPr lang="en-US" sz="2000" b="0" i="0" dirty="0">
                <a:solidFill>
                  <a:srgbClr val="2E2E2E"/>
                </a:solidFill>
                <a:effectLst/>
                <a:latin typeface="NexusSerif"/>
              </a:rPr>
              <a:t> </a:t>
            </a:r>
            <a:r>
              <a:rPr lang="en-US" sz="2000" b="0" i="1" dirty="0">
                <a:solidFill>
                  <a:srgbClr val="2E2E2E"/>
                </a:solidFill>
                <a:effectLst/>
                <a:latin typeface="NexusSerif"/>
              </a:rPr>
              <a:t>to</a:t>
            </a:r>
            <a:r>
              <a:rPr lang="en-US" sz="2000" b="0" i="0" dirty="0">
                <a:solidFill>
                  <a:srgbClr val="2E2E2E"/>
                </a:solidFill>
                <a:effectLst/>
                <a:latin typeface="NexusSerif"/>
              </a:rPr>
              <a:t> </a:t>
            </a:r>
            <a:r>
              <a:rPr lang="en-US" sz="2000" b="0" i="1" dirty="0">
                <a:solidFill>
                  <a:srgbClr val="2E2E2E"/>
                </a:solidFill>
                <a:effectLst/>
                <a:latin typeface="NexusSerif"/>
              </a:rPr>
              <a:t>the</a:t>
            </a:r>
            <a:r>
              <a:rPr lang="en-US" sz="2000" b="0" i="0" dirty="0">
                <a:solidFill>
                  <a:srgbClr val="2E2E2E"/>
                </a:solidFill>
                <a:effectLst/>
                <a:latin typeface="NexusSerif"/>
              </a:rPr>
              <a:t> </a:t>
            </a:r>
            <a:r>
              <a:rPr lang="en-US" sz="2000" b="0" i="1" dirty="0">
                <a:solidFill>
                  <a:srgbClr val="2E2E2E"/>
                </a:solidFill>
                <a:effectLst/>
                <a:latin typeface="NexusSerif"/>
              </a:rPr>
              <a:t>optimal</a:t>
            </a:r>
            <a:r>
              <a:rPr lang="en-US" sz="2000" b="0" i="0" dirty="0">
                <a:solidFill>
                  <a:srgbClr val="2E2E2E"/>
                </a:solidFill>
                <a:effectLst/>
                <a:latin typeface="NexusSerif"/>
              </a:rPr>
              <a:t> </a:t>
            </a:r>
            <a:r>
              <a:rPr lang="en-US" sz="2000" b="0" i="1" dirty="0">
                <a:solidFill>
                  <a:srgbClr val="2E2E2E"/>
                </a:solidFill>
                <a:effectLst/>
                <a:latin typeface="NexusSerif"/>
              </a:rPr>
              <a:t>Q</a:t>
            </a:r>
            <a:r>
              <a:rPr lang="en-US" sz="2000" b="0" i="0" dirty="0">
                <a:solidFill>
                  <a:srgbClr val="2E2E2E"/>
                </a:solidFill>
                <a:effectLst/>
                <a:latin typeface="NexusSerif"/>
              </a:rPr>
              <a:t>-</a:t>
            </a:r>
            <a:r>
              <a:rPr lang="en-US" sz="2000" b="0" i="1" dirty="0">
                <a:solidFill>
                  <a:srgbClr val="2E2E2E"/>
                </a:solidFill>
                <a:effectLst/>
                <a:latin typeface="NexusSerif"/>
              </a:rPr>
              <a:t>function</a:t>
            </a:r>
            <a:r>
              <a:rPr lang="en-US" sz="2000" b="0" i="0" dirty="0">
                <a:solidFill>
                  <a:srgbClr val="2E2E2E"/>
                </a:solidFill>
                <a:effectLst/>
                <a:latin typeface="NexusSerif"/>
              </a:rPr>
              <a:t> </a:t>
            </a:r>
            <a:r>
              <a:rPr lang="en-US" sz="2000" b="0" i="1" dirty="0">
                <a:solidFill>
                  <a:srgbClr val="2E2E2E"/>
                </a:solidFill>
                <a:effectLst/>
                <a:latin typeface="NexusSerif"/>
              </a:rPr>
              <a:t>with</a:t>
            </a:r>
            <a:r>
              <a:rPr lang="en-US" sz="2000" b="0" i="0" dirty="0">
                <a:solidFill>
                  <a:srgbClr val="2E2E2E"/>
                </a:solidFill>
                <a:effectLst/>
                <a:latin typeface="NexusSerif"/>
              </a:rPr>
              <a:t> </a:t>
            </a:r>
            <a:r>
              <a:rPr lang="en-US" sz="2000" b="0" i="1" dirty="0">
                <a:solidFill>
                  <a:srgbClr val="2E2E2E"/>
                </a:solidFill>
                <a:effectLst/>
                <a:latin typeface="NexusSerif"/>
              </a:rPr>
              <a:t>probability</a:t>
            </a:r>
            <a:r>
              <a:rPr lang="en-US" sz="2000" b="0" i="0" dirty="0">
                <a:solidFill>
                  <a:srgbClr val="2E2E2E"/>
                </a:solidFill>
                <a:effectLst/>
                <a:latin typeface="NexusSerif"/>
              </a:rPr>
              <a:t> </a:t>
            </a:r>
            <a:r>
              <a:rPr lang="en-US" sz="2000" b="0" i="1" dirty="0">
                <a:solidFill>
                  <a:srgbClr val="2E2E2E"/>
                </a:solidFill>
                <a:effectLst/>
                <a:latin typeface="NexusSerif"/>
              </a:rPr>
              <a:t>one</a:t>
            </a:r>
            <a:r>
              <a:rPr lang="en-US" sz="2000" b="0" i="0" dirty="0">
                <a:solidFill>
                  <a:srgbClr val="2E2E2E"/>
                </a:solidFill>
                <a:effectLst/>
                <a:latin typeface="NexusSerif"/>
              </a:rPr>
              <a:t> </a:t>
            </a:r>
            <a:r>
              <a:rPr lang="en-US" sz="2000" b="0" i="1" dirty="0">
                <a:solidFill>
                  <a:srgbClr val="2E2E2E"/>
                </a:solidFill>
                <a:effectLst/>
                <a:latin typeface="NexusSerif"/>
              </a:rPr>
              <a:t>as</a:t>
            </a:r>
            <a:r>
              <a:rPr lang="en-US" sz="2000" b="0" i="0" dirty="0">
                <a:solidFill>
                  <a:srgbClr val="2E2E2E"/>
                </a:solidFill>
                <a:effectLst/>
                <a:latin typeface="NexusSerif"/>
              </a:rPr>
              <a:t> </a:t>
            </a:r>
            <a:r>
              <a:rPr lang="en-US" sz="2000" b="0" i="1" dirty="0">
                <a:solidFill>
                  <a:srgbClr val="2E2E2E"/>
                </a:solidFill>
                <a:effectLst/>
                <a:latin typeface="NexusSerif"/>
              </a:rPr>
              <a:t>long</a:t>
            </a:r>
            <a:r>
              <a:rPr lang="en-US" sz="2000" b="0" i="0" dirty="0">
                <a:solidFill>
                  <a:srgbClr val="2E2E2E"/>
                </a:solidFill>
                <a:effectLst/>
                <a:latin typeface="NexusSerif"/>
              </a:rPr>
              <a:t> </a:t>
            </a:r>
            <a:r>
              <a:rPr lang="en-US" sz="2000" b="0" i="1" dirty="0">
                <a:solidFill>
                  <a:srgbClr val="2E2E2E"/>
                </a:solidFill>
                <a:effectLst/>
                <a:latin typeface="NexusSerif"/>
              </a:rPr>
              <a:t>as</a:t>
            </a:r>
            <a:r>
              <a:rPr lang="en-US" sz="2000" b="0" i="0" dirty="0">
                <a:solidFill>
                  <a:srgbClr val="2E2E2E"/>
                </a:solidFill>
                <a:effectLst/>
                <a:latin typeface="NexusSerif"/>
              </a:rPr>
              <a:t> </a:t>
            </a:r>
            <a:r>
              <a:rPr lang="en-US" sz="2000" b="0" i="1" dirty="0">
                <a:solidFill>
                  <a:srgbClr val="2E2E2E"/>
                </a:solidFill>
                <a:effectLst/>
                <a:latin typeface="NexusSerif"/>
              </a:rPr>
              <a:t>all</a:t>
            </a:r>
            <a:r>
              <a:rPr lang="en-US" sz="2000" b="0" i="0" dirty="0">
                <a:solidFill>
                  <a:srgbClr val="2E2E2E"/>
                </a:solidFill>
                <a:effectLst/>
                <a:latin typeface="NexusSerif"/>
              </a:rPr>
              <a:t> </a:t>
            </a:r>
            <a:r>
              <a:rPr lang="en-US" sz="2000" b="0" i="1" dirty="0">
                <a:solidFill>
                  <a:srgbClr val="2E2E2E"/>
                </a:solidFill>
                <a:effectLst/>
                <a:latin typeface="NexusSerif"/>
              </a:rPr>
              <a:t>Q</a:t>
            </a:r>
            <a:r>
              <a:rPr lang="en-US" sz="2000" dirty="0">
                <a:solidFill>
                  <a:srgbClr val="2E2E2E"/>
                </a:solidFill>
                <a:latin typeface="NexusSerif"/>
              </a:rPr>
              <a:t>-</a:t>
            </a:r>
            <a:r>
              <a:rPr lang="en-US" sz="2000" b="0" i="1" dirty="0">
                <a:solidFill>
                  <a:srgbClr val="2E2E2E"/>
                </a:solidFill>
                <a:effectLst/>
                <a:latin typeface="NexusSerif"/>
              </a:rPr>
              <a:t>functions</a:t>
            </a:r>
            <a:r>
              <a:rPr lang="en-US" sz="2000" b="0" i="0" dirty="0">
                <a:solidFill>
                  <a:srgbClr val="2E2E2E"/>
                </a:solidFill>
                <a:effectLst/>
                <a:latin typeface="NexusSerif"/>
              </a:rPr>
              <a:t> </a:t>
            </a:r>
            <a:r>
              <a:rPr lang="en-US" sz="2000" b="0" i="1" dirty="0">
                <a:solidFill>
                  <a:srgbClr val="2E2E2E"/>
                </a:solidFill>
                <a:effectLst/>
                <a:latin typeface="NexusSerif"/>
              </a:rPr>
              <a:t>encountered</a:t>
            </a:r>
            <a:r>
              <a:rPr lang="en-US" sz="2000" b="0" i="0" dirty="0">
                <a:solidFill>
                  <a:srgbClr val="2E2E2E"/>
                </a:solidFill>
                <a:effectLst/>
                <a:latin typeface="NexusSerif"/>
              </a:rPr>
              <a:t> </a:t>
            </a:r>
            <a:r>
              <a:rPr lang="en-US" sz="2000" b="0" i="1" dirty="0">
                <a:solidFill>
                  <a:srgbClr val="2E2E2E"/>
                </a:solidFill>
                <a:effectLst/>
                <a:latin typeface="NexusSerif"/>
              </a:rPr>
              <a:t>have</a:t>
            </a:r>
            <a:r>
              <a:rPr lang="en-US" sz="2000" b="0" i="0" dirty="0">
                <a:solidFill>
                  <a:srgbClr val="2E2E2E"/>
                </a:solidFill>
                <a:effectLst/>
                <a:latin typeface="NexusSerif"/>
              </a:rPr>
              <a:t> </a:t>
            </a:r>
            <a:r>
              <a:rPr lang="en-US" sz="2000" b="0" i="1" dirty="0">
                <a:solidFill>
                  <a:srgbClr val="2E2E2E"/>
                </a:solidFill>
                <a:effectLst/>
                <a:latin typeface="NexusSerif"/>
              </a:rPr>
              <a:t>coordination</a:t>
            </a:r>
            <a:r>
              <a:rPr lang="en-US" sz="2000" dirty="0">
                <a:solidFill>
                  <a:srgbClr val="2E2E2E"/>
                </a:solidFill>
                <a:latin typeface="NexusSerif"/>
              </a:rPr>
              <a:t> </a:t>
            </a:r>
            <a:r>
              <a:rPr lang="en-US" sz="2000" b="0" i="1" dirty="0">
                <a:solidFill>
                  <a:srgbClr val="2E2E2E"/>
                </a:solidFill>
                <a:effectLst/>
                <a:latin typeface="NexusSerif"/>
              </a:rPr>
              <a:t>equilibria</a:t>
            </a:r>
            <a:r>
              <a:rPr lang="en-US" sz="2000" b="0" i="0" dirty="0">
                <a:solidFill>
                  <a:srgbClr val="2E2E2E"/>
                </a:solidFill>
                <a:effectLst/>
                <a:latin typeface="NexusSerif"/>
              </a:rPr>
              <a:t> </a:t>
            </a:r>
            <a:r>
              <a:rPr lang="en-US" sz="2000" b="0" i="1" dirty="0">
                <a:solidFill>
                  <a:srgbClr val="2E2E2E"/>
                </a:solidFill>
                <a:effectLst/>
                <a:latin typeface="NexusSerif"/>
              </a:rPr>
              <a:t>and</a:t>
            </a:r>
            <a:r>
              <a:rPr lang="en-US" sz="2000" b="0" i="0" dirty="0">
                <a:solidFill>
                  <a:srgbClr val="2E2E2E"/>
                </a:solidFill>
                <a:effectLst/>
                <a:latin typeface="NexusSerif"/>
              </a:rPr>
              <a:t> </a:t>
            </a:r>
            <a:r>
              <a:rPr lang="en-US" sz="2000" b="0" i="1" dirty="0">
                <a:solidFill>
                  <a:srgbClr val="2E2E2E"/>
                </a:solidFill>
                <a:effectLst/>
                <a:latin typeface="NexusSerif"/>
              </a:rPr>
              <a:t>these</a:t>
            </a:r>
            <a:r>
              <a:rPr lang="en-US" sz="2000" b="0" i="0" dirty="0">
                <a:solidFill>
                  <a:srgbClr val="2E2E2E"/>
                </a:solidFill>
                <a:effectLst/>
                <a:latin typeface="NexusSerif"/>
              </a:rPr>
              <a:t> </a:t>
            </a:r>
            <a:r>
              <a:rPr lang="en-US" sz="2000" b="0" i="1" dirty="0">
                <a:solidFill>
                  <a:srgbClr val="2E2E2E"/>
                </a:solidFill>
                <a:effectLst/>
                <a:latin typeface="NexusSerif"/>
              </a:rPr>
              <a:t>are</a:t>
            </a:r>
            <a:r>
              <a:rPr lang="en-US" sz="2000" b="0" i="0" dirty="0">
                <a:solidFill>
                  <a:srgbClr val="2E2E2E"/>
                </a:solidFill>
                <a:effectLst/>
                <a:latin typeface="NexusSerif"/>
              </a:rPr>
              <a:t> </a:t>
            </a:r>
            <a:r>
              <a:rPr lang="en-US" sz="2000" b="0" i="1" dirty="0">
                <a:solidFill>
                  <a:srgbClr val="2E2E2E"/>
                </a:solidFill>
                <a:effectLst/>
                <a:latin typeface="NexusSerif"/>
              </a:rPr>
              <a:t>used</a:t>
            </a:r>
            <a:r>
              <a:rPr lang="en-US" sz="2000" b="0" i="0" dirty="0">
                <a:solidFill>
                  <a:srgbClr val="2E2E2E"/>
                </a:solidFill>
                <a:effectLst/>
                <a:latin typeface="NexusSerif"/>
              </a:rPr>
              <a:t> </a:t>
            </a:r>
            <a:r>
              <a:rPr lang="en-US" sz="2000" i="1" dirty="0">
                <a:solidFill>
                  <a:srgbClr val="2E2E2E"/>
                </a:solidFill>
                <a:latin typeface="NexusSerif"/>
              </a:rPr>
              <a:t>i</a:t>
            </a:r>
            <a:r>
              <a:rPr lang="en-US" sz="2000" b="0" i="1" dirty="0">
                <a:solidFill>
                  <a:srgbClr val="2E2E2E"/>
                </a:solidFill>
                <a:effectLst/>
                <a:latin typeface="NexusSerif"/>
              </a:rPr>
              <a:t>n</a:t>
            </a:r>
            <a:r>
              <a:rPr lang="en-US" sz="2000" b="0" i="0" dirty="0">
                <a:solidFill>
                  <a:srgbClr val="2E2E2E"/>
                </a:solidFill>
                <a:effectLst/>
                <a:latin typeface="NexusSerif"/>
              </a:rPr>
              <a:t> </a:t>
            </a:r>
            <a:r>
              <a:rPr lang="en-US" sz="2000" b="0" i="1" dirty="0">
                <a:solidFill>
                  <a:srgbClr val="2E2E2E"/>
                </a:solidFill>
                <a:effectLst/>
                <a:latin typeface="NexusSerif"/>
              </a:rPr>
              <a:t>the</a:t>
            </a:r>
            <a:r>
              <a:rPr lang="en-US" sz="2000" b="0" i="0" dirty="0">
                <a:solidFill>
                  <a:srgbClr val="2E2E2E"/>
                </a:solidFill>
                <a:effectLst/>
                <a:latin typeface="NexusSerif"/>
              </a:rPr>
              <a:t> </a:t>
            </a:r>
            <a:r>
              <a:rPr lang="en-US" sz="2000" b="0" i="1" dirty="0">
                <a:solidFill>
                  <a:srgbClr val="2E2E2E"/>
                </a:solidFill>
                <a:effectLst/>
                <a:latin typeface="NexusSerif"/>
              </a:rPr>
              <a:t>update</a:t>
            </a:r>
            <a:r>
              <a:rPr lang="en-US" sz="2000" b="0" i="0" dirty="0">
                <a:solidFill>
                  <a:srgbClr val="2E2E2E"/>
                </a:solidFill>
                <a:effectLst/>
                <a:latin typeface="NexusSerif"/>
              </a:rPr>
              <a:t> </a:t>
            </a:r>
            <a:r>
              <a:rPr lang="en-US" sz="2000" b="0" i="1" dirty="0">
                <a:solidFill>
                  <a:srgbClr val="2E2E2E"/>
                </a:solidFill>
                <a:effectLst/>
                <a:latin typeface="NexusSerif"/>
              </a:rPr>
              <a:t>rule</a:t>
            </a:r>
            <a:r>
              <a:rPr lang="en-US" sz="2000" b="0" i="0" dirty="0">
                <a:solidFill>
                  <a:srgbClr val="2E2E2E"/>
                </a:solidFill>
                <a:effectLst/>
                <a:latin typeface="NexusSerif"/>
              </a:rPr>
              <a:t>. </a:t>
            </a:r>
            <a:r>
              <a:rPr lang="en-US" sz="2000" b="0" i="1" dirty="0">
                <a:solidFill>
                  <a:srgbClr val="2E2E2E"/>
                </a:solidFill>
                <a:effectLst/>
                <a:latin typeface="NexusSerif"/>
              </a:rPr>
              <a:t>Furthermore</a:t>
            </a:r>
            <a:r>
              <a:rPr lang="en-US" sz="2000" b="0" i="0" dirty="0">
                <a:solidFill>
                  <a:srgbClr val="2E2E2E"/>
                </a:solidFill>
                <a:effectLst/>
                <a:latin typeface="NexusSerif"/>
              </a:rPr>
              <a:t>, </a:t>
            </a:r>
            <a:r>
              <a:rPr lang="en-US" sz="2000" b="0" i="1" dirty="0">
                <a:solidFill>
                  <a:srgbClr val="2E2E2E"/>
                </a:solidFill>
                <a:effectLst/>
                <a:latin typeface="NexusSerif"/>
              </a:rPr>
              <a:t>if</a:t>
            </a:r>
            <a:r>
              <a:rPr lang="en-US" sz="2000" b="0" i="0" dirty="0">
                <a:solidFill>
                  <a:srgbClr val="2E2E2E"/>
                </a:solidFill>
                <a:effectLst/>
                <a:latin typeface="NexusSerif"/>
              </a:rPr>
              <a:t> </a:t>
            </a:r>
            <a:r>
              <a:rPr lang="en-US" sz="2000" b="0" i="1" dirty="0">
                <a:solidFill>
                  <a:srgbClr val="2E2E2E"/>
                </a:solidFill>
                <a:effectLst/>
                <a:latin typeface="NexusSerif"/>
              </a:rPr>
              <a:t>the</a:t>
            </a:r>
            <a:r>
              <a:rPr lang="en-US" sz="2000" b="0" i="0" dirty="0">
                <a:solidFill>
                  <a:srgbClr val="2E2E2E"/>
                </a:solidFill>
                <a:effectLst/>
                <a:latin typeface="NexusSerif"/>
              </a:rPr>
              <a:t> </a:t>
            </a:r>
            <a:r>
              <a:rPr lang="en-US" sz="2000" b="0" i="1" dirty="0">
                <a:solidFill>
                  <a:srgbClr val="2E2E2E"/>
                </a:solidFill>
                <a:effectLst/>
                <a:latin typeface="NexusSerif"/>
              </a:rPr>
              <a:t>agent</a:t>
            </a:r>
            <a:r>
              <a:rPr lang="en-US" sz="2000" b="0" i="0" dirty="0">
                <a:solidFill>
                  <a:srgbClr val="2E2E2E"/>
                </a:solidFill>
                <a:effectLst/>
                <a:latin typeface="NexusSerif"/>
              </a:rPr>
              <a:t> </a:t>
            </a:r>
            <a:r>
              <a:rPr lang="en-US" sz="2000" b="0" i="1" dirty="0">
                <a:solidFill>
                  <a:srgbClr val="2E2E2E"/>
                </a:solidFill>
                <a:effectLst/>
                <a:latin typeface="NexusSerif"/>
              </a:rPr>
              <a:t>follows</a:t>
            </a:r>
            <a:r>
              <a:rPr lang="en-US" sz="2000" b="0" i="0" dirty="0">
                <a:solidFill>
                  <a:srgbClr val="2E2E2E"/>
                </a:solidFill>
                <a:effectLst/>
                <a:latin typeface="NexusSerif"/>
              </a:rPr>
              <a:t> </a:t>
            </a:r>
            <a:r>
              <a:rPr lang="en-US" sz="2000" b="0" i="1" dirty="0">
                <a:solidFill>
                  <a:srgbClr val="2E2E2E"/>
                </a:solidFill>
                <a:effectLst/>
                <a:latin typeface="NexusSerif"/>
              </a:rPr>
              <a:t>a</a:t>
            </a:r>
            <a:r>
              <a:rPr lang="en-US" sz="2000" b="0" i="0" dirty="0">
                <a:solidFill>
                  <a:srgbClr val="2E2E2E"/>
                </a:solidFill>
                <a:effectLst/>
                <a:latin typeface="NexusSerif"/>
              </a:rPr>
              <a:t> </a:t>
            </a:r>
            <a:r>
              <a:rPr lang="en-US" sz="2000" b="0" i="1" dirty="0">
                <a:solidFill>
                  <a:srgbClr val="2E2E2E"/>
                </a:solidFill>
                <a:effectLst/>
                <a:latin typeface="NexusSerif"/>
              </a:rPr>
              <a:t>GLIE</a:t>
            </a:r>
            <a:r>
              <a:rPr lang="en-US" sz="2000" b="0" i="0" dirty="0">
                <a:solidFill>
                  <a:srgbClr val="2E2E2E"/>
                </a:solidFill>
                <a:effectLst/>
                <a:latin typeface="NexusSerif"/>
              </a:rPr>
              <a:t> </a:t>
            </a:r>
            <a:r>
              <a:rPr lang="en-US" sz="2000" b="0" i="1" dirty="0">
                <a:solidFill>
                  <a:srgbClr val="2E2E2E"/>
                </a:solidFill>
                <a:effectLst/>
                <a:latin typeface="NexusSerif"/>
              </a:rPr>
              <a:t>policy</a:t>
            </a:r>
            <a:r>
              <a:rPr lang="en-US" sz="2000" b="0" i="0" dirty="0">
                <a:solidFill>
                  <a:srgbClr val="2E2E2E"/>
                </a:solidFill>
                <a:effectLst/>
                <a:latin typeface="NexusSerif"/>
              </a:rPr>
              <a:t> </a:t>
            </a:r>
            <a:r>
              <a:rPr lang="en-US" sz="2000" b="0" i="1" dirty="0">
                <a:solidFill>
                  <a:srgbClr val="2E2E2E"/>
                </a:solidFill>
                <a:effectLst/>
                <a:latin typeface="NexusSerif"/>
              </a:rPr>
              <a:t>and</a:t>
            </a:r>
            <a:r>
              <a:rPr lang="en-US" sz="2000" b="0" i="0" dirty="0">
                <a:solidFill>
                  <a:srgbClr val="2E2E2E"/>
                </a:solidFill>
                <a:effectLst/>
                <a:latin typeface="NexusSerif"/>
              </a:rPr>
              <a:t> </a:t>
            </a:r>
            <a:r>
              <a:rPr lang="en-US" sz="2000" b="0" i="1" dirty="0">
                <a:solidFill>
                  <a:srgbClr val="2E2E2E"/>
                </a:solidFill>
                <a:effectLst/>
                <a:latin typeface="NexusSerif"/>
              </a:rPr>
              <a:t>the</a:t>
            </a:r>
            <a:r>
              <a:rPr lang="en-US" sz="2000" b="0" i="0" dirty="0">
                <a:solidFill>
                  <a:srgbClr val="2E2E2E"/>
                </a:solidFill>
                <a:effectLst/>
                <a:latin typeface="NexusSerif"/>
              </a:rPr>
              <a:t> </a:t>
            </a:r>
            <a:r>
              <a:rPr lang="en-US" sz="2000" b="0" i="1" dirty="0">
                <a:solidFill>
                  <a:srgbClr val="2E2E2E"/>
                </a:solidFill>
                <a:effectLst/>
                <a:latin typeface="NexusSerif"/>
              </a:rPr>
              <a:t>limit</a:t>
            </a:r>
            <a:r>
              <a:rPr lang="en-US" sz="2000" b="0" i="0" dirty="0">
                <a:solidFill>
                  <a:srgbClr val="2E2E2E"/>
                </a:solidFill>
                <a:effectLst/>
                <a:latin typeface="NexusSerif"/>
              </a:rPr>
              <a:t> </a:t>
            </a:r>
            <a:r>
              <a:rPr lang="en-US" sz="2000" b="0" i="1" dirty="0">
                <a:solidFill>
                  <a:srgbClr val="2E2E2E"/>
                </a:solidFill>
                <a:effectLst/>
                <a:latin typeface="NexusSerif"/>
              </a:rPr>
              <a:t>equilibrium</a:t>
            </a:r>
            <a:r>
              <a:rPr lang="en-US" sz="2000" b="0" i="0" dirty="0">
                <a:solidFill>
                  <a:srgbClr val="2E2E2E"/>
                </a:solidFill>
                <a:effectLst/>
                <a:latin typeface="NexusSerif"/>
              </a:rPr>
              <a:t> </a:t>
            </a:r>
            <a:r>
              <a:rPr lang="en-US" sz="2000" b="0" i="1" dirty="0">
                <a:solidFill>
                  <a:srgbClr val="2E2E2E"/>
                </a:solidFill>
                <a:effectLst/>
                <a:latin typeface="NexusSerif"/>
              </a:rPr>
              <a:t>is</a:t>
            </a:r>
            <a:r>
              <a:rPr lang="en-US" sz="2000" b="0" i="0" dirty="0">
                <a:solidFill>
                  <a:srgbClr val="2E2E2E"/>
                </a:solidFill>
                <a:effectLst/>
                <a:latin typeface="NexusSerif"/>
              </a:rPr>
              <a:t> </a:t>
            </a:r>
            <a:r>
              <a:rPr lang="en-US" sz="2000" b="0" i="1" dirty="0">
                <a:solidFill>
                  <a:srgbClr val="2E2E2E"/>
                </a:solidFill>
                <a:effectLst/>
                <a:latin typeface="NexusSerif"/>
              </a:rPr>
              <a:t>unique</a:t>
            </a:r>
            <a:r>
              <a:rPr lang="en-US" sz="2000" b="0" i="0" dirty="0">
                <a:solidFill>
                  <a:srgbClr val="2E2E2E"/>
                </a:solidFill>
                <a:effectLst/>
                <a:latin typeface="NexusSerif"/>
              </a:rPr>
              <a:t>, </a:t>
            </a:r>
            <a:r>
              <a:rPr lang="en-US" sz="2000" b="0" i="1" dirty="0">
                <a:solidFill>
                  <a:srgbClr val="2E2E2E"/>
                </a:solidFill>
                <a:effectLst/>
                <a:latin typeface="NexusSerif"/>
              </a:rPr>
              <a:t>it</a:t>
            </a:r>
            <a:r>
              <a:rPr lang="en-US" sz="2000" b="0" i="0" dirty="0">
                <a:solidFill>
                  <a:srgbClr val="2E2E2E"/>
                </a:solidFill>
                <a:effectLst/>
                <a:latin typeface="NexusSerif"/>
              </a:rPr>
              <a:t> </a:t>
            </a:r>
            <a:r>
              <a:rPr lang="en-US" sz="2000" b="0" i="1" dirty="0">
                <a:solidFill>
                  <a:srgbClr val="2E2E2E"/>
                </a:solidFill>
                <a:effectLst/>
                <a:latin typeface="NexusSerif"/>
              </a:rPr>
              <a:t>will</a:t>
            </a:r>
            <a:r>
              <a:rPr lang="en-US" sz="2000" b="0" i="0" dirty="0">
                <a:solidFill>
                  <a:srgbClr val="2E2E2E"/>
                </a:solidFill>
                <a:effectLst/>
                <a:latin typeface="NexusSerif"/>
              </a:rPr>
              <a:t> </a:t>
            </a:r>
            <a:r>
              <a:rPr lang="en-US" sz="2000" b="0" i="1" dirty="0">
                <a:solidFill>
                  <a:srgbClr val="2E2E2E"/>
                </a:solidFill>
                <a:effectLst/>
                <a:latin typeface="NexusSerif"/>
              </a:rPr>
              <a:t>converge</a:t>
            </a:r>
            <a:r>
              <a:rPr lang="en-US" sz="2000" b="0" i="0" dirty="0">
                <a:solidFill>
                  <a:srgbClr val="2E2E2E"/>
                </a:solidFill>
                <a:effectLst/>
                <a:latin typeface="NexusSerif"/>
              </a:rPr>
              <a:t> </a:t>
            </a:r>
            <a:r>
              <a:rPr lang="en-US" sz="2000" b="0" i="1" dirty="0">
                <a:solidFill>
                  <a:srgbClr val="2E2E2E"/>
                </a:solidFill>
                <a:effectLst/>
                <a:latin typeface="NexusSerif"/>
              </a:rPr>
              <a:t>in</a:t>
            </a:r>
            <a:r>
              <a:rPr lang="en-US" sz="2000" b="0" i="0" dirty="0">
                <a:solidFill>
                  <a:srgbClr val="2E2E2E"/>
                </a:solidFill>
                <a:effectLst/>
                <a:latin typeface="NexusSerif"/>
              </a:rPr>
              <a:t> </a:t>
            </a:r>
            <a:r>
              <a:rPr lang="en-US" sz="2000" b="0" i="1" dirty="0">
                <a:solidFill>
                  <a:srgbClr val="2E2E2E"/>
                </a:solidFill>
                <a:effectLst/>
                <a:latin typeface="NexusSerif"/>
              </a:rPr>
              <a:t>behavior</a:t>
            </a:r>
            <a:r>
              <a:rPr lang="en-US" sz="2000" b="0" i="0" dirty="0">
                <a:solidFill>
                  <a:srgbClr val="2E2E2E"/>
                </a:solidFill>
                <a:effectLst/>
                <a:latin typeface="NexusSerif"/>
              </a:rPr>
              <a:t> </a:t>
            </a:r>
            <a:r>
              <a:rPr lang="en-US" sz="2000" b="0" i="1" dirty="0">
                <a:solidFill>
                  <a:srgbClr val="2E2E2E"/>
                </a:solidFill>
                <a:effectLst/>
                <a:latin typeface="NexusSerif"/>
              </a:rPr>
              <a:t>with</a:t>
            </a:r>
            <a:r>
              <a:rPr lang="en-US" sz="2000" b="0" i="0" dirty="0">
                <a:solidFill>
                  <a:srgbClr val="2E2E2E"/>
                </a:solidFill>
                <a:effectLst/>
                <a:latin typeface="NexusSerif"/>
              </a:rPr>
              <a:t> </a:t>
            </a:r>
            <a:r>
              <a:rPr lang="en-US" sz="2000" b="0" i="1" dirty="0">
                <a:solidFill>
                  <a:srgbClr val="2E2E2E"/>
                </a:solidFill>
                <a:effectLst/>
                <a:latin typeface="NexusSerif"/>
              </a:rPr>
              <a:t>probability</a:t>
            </a:r>
            <a:r>
              <a:rPr lang="en-US" sz="2000" b="0" i="0" dirty="0">
                <a:solidFill>
                  <a:srgbClr val="2E2E2E"/>
                </a:solidFill>
                <a:effectLst/>
                <a:latin typeface="NexusSerif"/>
              </a:rPr>
              <a:t> </a:t>
            </a:r>
            <a:r>
              <a:rPr lang="en-US" sz="2000" b="0" i="1" dirty="0">
                <a:solidFill>
                  <a:srgbClr val="2E2E2E"/>
                </a:solidFill>
                <a:effectLst/>
                <a:latin typeface="NexusSerif"/>
              </a:rPr>
              <a:t>one</a:t>
            </a:r>
            <a:r>
              <a:rPr lang="en-US" sz="2000" b="0" i="0" dirty="0">
                <a:solidFill>
                  <a:srgbClr val="2E2E2E"/>
                </a:solidFill>
                <a:effectLst/>
                <a:latin typeface="NexusSerif"/>
              </a:rPr>
              <a:t>.</a:t>
            </a:r>
          </a:p>
          <a:p>
            <a:pPr marL="0" indent="0">
              <a:buNone/>
            </a:pPr>
            <a:r>
              <a:rPr lang="en-US" sz="2000" b="1" dirty="0"/>
              <a:t>Team Q-learning</a:t>
            </a:r>
          </a:p>
          <a:p>
            <a:pPr marL="0" indent="0">
              <a:buNone/>
            </a:pPr>
            <a:r>
              <a:rPr lang="en-US" sz="2000" dirty="0"/>
              <a:t>In team games, all agents get the same reward, therefore, there is only a single Q-function that needs to be learned.. </a:t>
            </a:r>
          </a:p>
          <a:p>
            <a:pPr marL="0" indent="0">
              <a:buNone/>
            </a:pPr>
            <a:endParaRPr lang="en-US" sz="2000" b="1" dirty="0"/>
          </a:p>
        </p:txBody>
      </p:sp>
      <p:pic>
        <p:nvPicPr>
          <p:cNvPr id="5" name="Picture 4">
            <a:extLst>
              <a:ext uri="{FF2B5EF4-FFF2-40B4-BE49-F238E27FC236}">
                <a16:creationId xmlns:a16="http://schemas.microsoft.com/office/drawing/2014/main" id="{1D32D328-36EA-E6BF-AB3E-EB5C876946EA}"/>
              </a:ext>
            </a:extLst>
          </p:cNvPr>
          <p:cNvPicPr>
            <a:picLocks noChangeAspect="1"/>
          </p:cNvPicPr>
          <p:nvPr/>
        </p:nvPicPr>
        <p:blipFill>
          <a:blip r:embed="rId2"/>
          <a:stretch>
            <a:fillRect/>
          </a:stretch>
        </p:blipFill>
        <p:spPr>
          <a:xfrm>
            <a:off x="1056351" y="5518078"/>
            <a:ext cx="4334480" cy="1047896"/>
          </a:xfrm>
          <a:prstGeom prst="rect">
            <a:avLst/>
          </a:prstGeom>
        </p:spPr>
      </p:pic>
      <p:pic>
        <p:nvPicPr>
          <p:cNvPr id="7" name="Picture 6">
            <a:extLst>
              <a:ext uri="{FF2B5EF4-FFF2-40B4-BE49-F238E27FC236}">
                <a16:creationId xmlns:a16="http://schemas.microsoft.com/office/drawing/2014/main" id="{ED9BB728-C765-1E53-F261-0CC1D5CD496C}"/>
              </a:ext>
            </a:extLst>
          </p:cNvPr>
          <p:cNvPicPr>
            <a:picLocks noChangeAspect="1"/>
          </p:cNvPicPr>
          <p:nvPr/>
        </p:nvPicPr>
        <p:blipFill>
          <a:blip r:embed="rId3"/>
          <a:stretch>
            <a:fillRect/>
          </a:stretch>
        </p:blipFill>
        <p:spPr>
          <a:xfrm>
            <a:off x="3996547" y="2110565"/>
            <a:ext cx="4134680" cy="1012513"/>
          </a:xfrm>
          <a:prstGeom prst="rect">
            <a:avLst/>
          </a:prstGeom>
        </p:spPr>
      </p:pic>
      <p:pic>
        <p:nvPicPr>
          <p:cNvPr id="9" name="Picture 8">
            <a:extLst>
              <a:ext uri="{FF2B5EF4-FFF2-40B4-BE49-F238E27FC236}">
                <a16:creationId xmlns:a16="http://schemas.microsoft.com/office/drawing/2014/main" id="{52782035-45F0-C7F5-4EED-46376823EA0A}"/>
              </a:ext>
            </a:extLst>
          </p:cNvPr>
          <p:cNvPicPr>
            <a:picLocks noChangeAspect="1"/>
          </p:cNvPicPr>
          <p:nvPr/>
        </p:nvPicPr>
        <p:blipFill>
          <a:blip r:embed="rId4"/>
          <a:stretch>
            <a:fillRect/>
          </a:stretch>
        </p:blipFill>
        <p:spPr>
          <a:xfrm>
            <a:off x="6096000" y="5804675"/>
            <a:ext cx="3957745" cy="761299"/>
          </a:xfrm>
          <a:prstGeom prst="rect">
            <a:avLst/>
          </a:prstGeom>
        </p:spPr>
      </p:pic>
      <p:sp>
        <p:nvSpPr>
          <p:cNvPr id="10" name="TextBox 9">
            <a:extLst>
              <a:ext uri="{FF2B5EF4-FFF2-40B4-BE49-F238E27FC236}">
                <a16:creationId xmlns:a16="http://schemas.microsoft.com/office/drawing/2014/main" id="{2EF514CB-2BBB-D29B-68A7-D9E1971C1B6C}"/>
              </a:ext>
            </a:extLst>
          </p:cNvPr>
          <p:cNvSpPr txBox="1"/>
          <p:nvPr/>
        </p:nvSpPr>
        <p:spPr>
          <a:xfrm>
            <a:off x="6096000" y="5387009"/>
            <a:ext cx="2107095" cy="369332"/>
          </a:xfrm>
          <a:prstGeom prst="rect">
            <a:avLst/>
          </a:prstGeom>
          <a:noFill/>
        </p:spPr>
        <p:txBody>
          <a:bodyPr wrap="square" rtlCol="0">
            <a:spAutoFit/>
          </a:bodyPr>
          <a:lstStyle/>
          <a:p>
            <a:r>
              <a:rPr lang="en-US" dirty="0"/>
              <a:t>Update rule:</a:t>
            </a:r>
          </a:p>
        </p:txBody>
      </p:sp>
    </p:spTree>
    <p:extLst>
      <p:ext uri="{BB962C8B-B14F-4D97-AF65-F5344CB8AC3E}">
        <p14:creationId xmlns:p14="http://schemas.microsoft.com/office/powerpoint/2010/main" val="4688629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F8116C1-6FC5-E96C-DBF6-011F74F9C8D8}"/>
              </a:ext>
            </a:extLst>
          </p:cNvPr>
          <p:cNvSpPr>
            <a:spLocks noGrp="1"/>
          </p:cNvSpPr>
          <p:nvPr>
            <p:ph idx="1"/>
          </p:nvPr>
        </p:nvSpPr>
        <p:spPr/>
        <p:txBody>
          <a:bodyPr>
            <a:normAutofit fontScale="92500" lnSpcReduction="10000"/>
          </a:bodyPr>
          <a:lstStyle/>
          <a:p>
            <a:r>
              <a:rPr lang="en-US" b="0" i="0" dirty="0">
                <a:solidFill>
                  <a:srgbClr val="2E2E2E"/>
                </a:solidFill>
                <a:effectLst/>
                <a:latin typeface="NexusSerif"/>
              </a:rPr>
              <a:t>In a sense, team Markov games are harder. A set of team </a:t>
            </a:r>
            <a:r>
              <a:rPr lang="en-US" b="0" i="1" dirty="0">
                <a:solidFill>
                  <a:srgbClr val="2E2E2E"/>
                </a:solidFill>
                <a:effectLst/>
                <a:latin typeface="NexusSerif"/>
              </a:rPr>
              <a:t>Q</a:t>
            </a:r>
            <a:r>
              <a:rPr lang="en-US" b="0" i="0" dirty="0">
                <a:solidFill>
                  <a:srgbClr val="2E2E2E"/>
                </a:solidFill>
                <a:effectLst/>
                <a:latin typeface="NexusSerif"/>
              </a:rPr>
              <a:t>-learners will converge to optimal play if the limit </a:t>
            </a:r>
            <a:r>
              <a:rPr lang="en-US" b="0" i="1" dirty="0">
                <a:solidFill>
                  <a:srgbClr val="2E2E2E"/>
                </a:solidFill>
                <a:effectLst/>
                <a:latin typeface="NexusSerif"/>
              </a:rPr>
              <a:t>Q</a:t>
            </a:r>
            <a:r>
              <a:rPr lang="en-US" b="0" i="0" dirty="0">
                <a:solidFill>
                  <a:srgbClr val="2E2E2E"/>
                </a:solidFill>
                <a:effectLst/>
                <a:latin typeface="NexusSerif"/>
              </a:rPr>
              <a:t>-functions have a unique maximum for each state. If not, even though all agents will converge on an equilibrium, if they converge on different equilibria, they can score arbitrarily poorly. This is also true of a </a:t>
            </a:r>
            <a:r>
              <a:rPr lang="en-US" b="0" i="1" dirty="0">
                <a:solidFill>
                  <a:srgbClr val="2E2E2E"/>
                </a:solidFill>
                <a:effectLst/>
                <a:latin typeface="NexusSerif"/>
              </a:rPr>
              <a:t>Q</a:t>
            </a:r>
            <a:r>
              <a:rPr lang="en-US" b="0" i="0" dirty="0">
                <a:solidFill>
                  <a:srgbClr val="2E2E2E"/>
                </a:solidFill>
                <a:effectLst/>
                <a:latin typeface="NexusSerif"/>
              </a:rPr>
              <a:t>-learner among team </a:t>
            </a:r>
            <a:r>
              <a:rPr lang="en-US" b="0" i="1" dirty="0">
                <a:solidFill>
                  <a:srgbClr val="2E2E2E"/>
                </a:solidFill>
                <a:effectLst/>
                <a:latin typeface="NexusSerif"/>
              </a:rPr>
              <a:t>Q</a:t>
            </a:r>
            <a:r>
              <a:rPr lang="en-US" b="0" i="0" dirty="0">
                <a:solidFill>
                  <a:srgbClr val="2E2E2E"/>
                </a:solidFill>
                <a:effectLst/>
                <a:latin typeface="NexusSerif"/>
              </a:rPr>
              <a:t>-learners.</a:t>
            </a:r>
          </a:p>
          <a:p>
            <a:endParaRPr lang="en-US" dirty="0">
              <a:solidFill>
                <a:srgbClr val="2E2E2E"/>
              </a:solidFill>
              <a:latin typeface="NexusSerif"/>
            </a:endParaRPr>
          </a:p>
          <a:p>
            <a:r>
              <a:rPr lang="en-US" b="0" i="0" u="none" strike="noStrike" dirty="0">
                <a:solidFill>
                  <a:srgbClr val="0C7DBB"/>
                </a:solidFill>
                <a:effectLst/>
                <a:latin typeface="NexusSerif"/>
                <a:hlinkClick r:id="rId2"/>
              </a:rPr>
              <a:t>Claus and </a:t>
            </a:r>
            <a:r>
              <a:rPr lang="en-US" b="0" i="0" u="none" strike="noStrike" dirty="0" err="1">
                <a:solidFill>
                  <a:srgbClr val="0C7DBB"/>
                </a:solidFill>
                <a:effectLst/>
                <a:latin typeface="NexusSerif"/>
                <a:hlinkClick r:id="rId2"/>
              </a:rPr>
              <a:t>Boutilier</a:t>
            </a:r>
            <a:r>
              <a:rPr lang="en-US" b="0" i="0" u="none" strike="noStrike" dirty="0">
                <a:solidFill>
                  <a:srgbClr val="0C7DBB"/>
                </a:solidFill>
                <a:effectLst/>
                <a:latin typeface="NexusSerif"/>
                <a:hlinkClick r:id="rId2"/>
              </a:rPr>
              <a:t> (1998)</a:t>
            </a:r>
            <a:r>
              <a:rPr lang="en-US" b="0" i="0" dirty="0">
                <a:solidFill>
                  <a:srgbClr val="2E2E2E"/>
                </a:solidFill>
                <a:effectLst/>
                <a:latin typeface="NexusSerif"/>
              </a:rPr>
              <a:t> examined simultaneous </a:t>
            </a:r>
            <a:r>
              <a:rPr lang="en-US" b="0" i="1" dirty="0">
                <a:solidFill>
                  <a:srgbClr val="2E2E2E"/>
                </a:solidFill>
                <a:effectLst/>
                <a:latin typeface="NexusSerif"/>
              </a:rPr>
              <a:t>Q</a:t>
            </a:r>
            <a:r>
              <a:rPr lang="en-US" b="0" i="0" dirty="0">
                <a:solidFill>
                  <a:srgbClr val="2E2E2E"/>
                </a:solidFill>
                <a:effectLst/>
                <a:latin typeface="NexusSerif"/>
              </a:rPr>
              <a:t>-learners in team games. They argue that two such learners converge to a Nash pair, although it need not be the optimal one. As far as I know, no formal proof has been presented. Nonetheless, </a:t>
            </a:r>
            <a:r>
              <a:rPr lang="en-US" b="0" i="0" u="none" strike="noStrike" dirty="0">
                <a:solidFill>
                  <a:srgbClr val="0C7DBB"/>
                </a:solidFill>
                <a:effectLst/>
                <a:latin typeface="NexusSerif"/>
                <a:hlinkClick r:id="rId3"/>
              </a:rPr>
              <a:t>Sen et al. (1994)</a:t>
            </a:r>
            <a:r>
              <a:rPr lang="en-US" b="0" i="0" dirty="0">
                <a:solidFill>
                  <a:srgbClr val="2E2E2E"/>
                </a:solidFill>
                <a:effectLst/>
                <a:latin typeface="NexusSerif"/>
              </a:rPr>
              <a:t>, </a:t>
            </a:r>
            <a:r>
              <a:rPr lang="en-US" b="0" i="0" u="none" strike="noStrike" dirty="0" err="1">
                <a:solidFill>
                  <a:srgbClr val="0C7DBB"/>
                </a:solidFill>
                <a:effectLst/>
                <a:latin typeface="NexusSerif"/>
                <a:hlinkClick r:id="rId4"/>
              </a:rPr>
              <a:t>Mundhe</a:t>
            </a:r>
            <a:r>
              <a:rPr lang="en-US" b="0" i="0" u="none" strike="noStrike" dirty="0">
                <a:solidFill>
                  <a:srgbClr val="0C7DBB"/>
                </a:solidFill>
                <a:effectLst/>
                <a:latin typeface="NexusSerif"/>
                <a:hlinkClick r:id="rId4"/>
              </a:rPr>
              <a:t> and Sen (2000)</a:t>
            </a:r>
            <a:r>
              <a:rPr lang="en-US" b="0" i="0" dirty="0">
                <a:solidFill>
                  <a:srgbClr val="2E2E2E"/>
                </a:solidFill>
                <a:effectLst/>
                <a:latin typeface="NexusSerif"/>
              </a:rPr>
              <a:t> and others have successfully applied this technique to particular games, validating it as a reasonable approach.</a:t>
            </a:r>
            <a:endParaRPr lang="en-US" dirty="0"/>
          </a:p>
        </p:txBody>
      </p:sp>
    </p:spTree>
    <p:extLst>
      <p:ext uri="{BB962C8B-B14F-4D97-AF65-F5344CB8AC3E}">
        <p14:creationId xmlns:p14="http://schemas.microsoft.com/office/powerpoint/2010/main" val="31809029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78</TotalTime>
  <Words>1100</Words>
  <Application>Microsoft Office PowerPoint</Application>
  <PresentationFormat>Widescreen</PresentationFormat>
  <Paragraphs>74</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Cambria Math</vt:lpstr>
      <vt:lpstr>NexusSerif</vt:lpstr>
      <vt:lpstr>Roboto</vt:lpstr>
      <vt:lpstr>Office Theme</vt:lpstr>
      <vt:lpstr>MARL: Multi-agent Reinforcement learning</vt:lpstr>
      <vt:lpstr>Scaling down the fast network makes the TLA compute efficient</vt:lpstr>
      <vt:lpstr>Temporally layered architecture as a Multi-agent system</vt:lpstr>
      <vt:lpstr>MARL</vt:lpstr>
      <vt:lpstr>PowerPoint Presentation</vt:lpstr>
      <vt:lpstr>Nash Q-learning</vt:lpstr>
      <vt:lpstr>Nash Q-learning</vt:lpstr>
      <vt:lpstr>Coordination equilibria</vt:lpstr>
      <vt:lpstr>PowerPoint Presentation</vt:lpstr>
      <vt:lpstr>Simultaneous Q-learners</vt:lpstr>
      <vt:lpstr>TLA as a team game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MARL: Multi-agent Reinforcement learning</dc:title>
  <dc:creator>Devdhar Patel</dc:creator>
  <cp:lastModifiedBy>Devdhar Patel</cp:lastModifiedBy>
  <cp:revision>2</cp:revision>
  <dcterms:created xsi:type="dcterms:W3CDTF">2022-10-03T04:37:59Z</dcterms:created>
  <dcterms:modified xsi:type="dcterms:W3CDTF">2022-10-03T05:56:06Z</dcterms:modified>
</cp:coreProperties>
</file>