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47" r:id="rId2"/>
    <p:sldId id="442" r:id="rId3"/>
    <p:sldId id="443" r:id="rId4"/>
    <p:sldId id="444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45" r:id="rId14"/>
    <p:sldId id="458" r:id="rId15"/>
    <p:sldId id="459" r:id="rId16"/>
    <p:sldId id="460" r:id="rId17"/>
    <p:sldId id="461" r:id="rId18"/>
    <p:sldId id="468" r:id="rId19"/>
    <p:sldId id="462" r:id="rId20"/>
    <p:sldId id="446" r:id="rId21"/>
    <p:sldId id="463" r:id="rId22"/>
    <p:sldId id="464" r:id="rId23"/>
    <p:sldId id="465" r:id="rId24"/>
    <p:sldId id="466" r:id="rId25"/>
    <p:sldId id="467" r:id="rId26"/>
    <p:sldId id="448" r:id="rId27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30"/>
    </p:embeddedFont>
    <p:embeddedFont>
      <p:font typeface="맑은 고딕" panose="020B0503020000020004" pitchFamily="34" charset="-127"/>
      <p:regular r:id="rId31"/>
      <p:bold r:id="rId32"/>
    </p:embeddedFont>
    <p:embeddedFont>
      <p:font typeface="맑은 고딕" panose="020B0503020000020004" pitchFamily="34" charset="-127"/>
      <p:regular r:id="rId31"/>
      <p:bold r:id="rId32"/>
    </p:embeddedFont>
    <p:embeddedFont>
      <p:font typeface="Arial Black" panose="020B0604020202020204" pitchFamily="34" charset="0"/>
      <p:bold r:id="rId3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96"/>
    <a:srgbClr val="FF7C80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6" autoAdjust="0"/>
    <p:restoredTop sz="92720" autoAdjust="0"/>
  </p:normalViewPr>
  <p:slideViewPr>
    <p:cSldViewPr>
      <p:cViewPr varScale="1">
        <p:scale>
          <a:sx n="207" d="100"/>
          <a:sy n="207" d="100"/>
        </p:scale>
        <p:origin x="3608" y="160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2024. 4. 17.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2024. 4. 17.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28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28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/28</a:t>
            </a:r>
          </a:p>
        </p:txBody>
      </p:sp>
      <p:pic>
        <p:nvPicPr>
          <p:cNvPr id="8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09746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28</a:t>
            </a: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28</a:t>
            </a: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28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681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2024. 4. 17.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35" r:id="rId7"/>
    <p:sldLayoutId id="2147484234" r:id="rId8"/>
    <p:sldLayoutId id="2147484228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684033" y="836712"/>
            <a:ext cx="4126451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04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자바 웹 개발 개요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JSTL/EL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구조적 문제를 해결하기 위해 </a:t>
            </a:r>
            <a:r>
              <a:rPr lang="ko-KR" altLang="en-US" dirty="0" err="1"/>
              <a:t>커스텀</a:t>
            </a:r>
            <a:r>
              <a:rPr lang="ko-KR" altLang="en-US" dirty="0"/>
              <a:t> 태그를 기반으로 하는 </a:t>
            </a:r>
            <a:r>
              <a:rPr lang="en-US" altLang="ko-KR" dirty="0"/>
              <a:t>JSTL(JSP Standard Tag Library) </a:t>
            </a:r>
            <a:r>
              <a:rPr lang="ko-KR" altLang="en-US" dirty="0"/>
              <a:t>및 </a:t>
            </a:r>
            <a:r>
              <a:rPr lang="en-US" altLang="ko-KR" dirty="0"/>
              <a:t>EL(Expression Language)</a:t>
            </a:r>
            <a:r>
              <a:rPr lang="ko-KR" altLang="en-US" dirty="0"/>
              <a:t>이 도입됨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보다 훨씬 구조적이고 </a:t>
            </a:r>
            <a:r>
              <a:rPr lang="ko-KR" altLang="en-US" dirty="0" err="1"/>
              <a:t>가독성도</a:t>
            </a:r>
            <a:r>
              <a:rPr lang="ko-KR" altLang="en-US" dirty="0"/>
              <a:t> 높음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MVC </a:t>
            </a:r>
            <a:r>
              <a:rPr lang="ko-KR" altLang="en-US" dirty="0"/>
              <a:t>패턴과 함께 </a:t>
            </a:r>
            <a:r>
              <a:rPr lang="ko-KR" altLang="en-US" dirty="0" err="1"/>
              <a:t>서블릿과</a:t>
            </a:r>
            <a:r>
              <a:rPr lang="ko-KR" altLang="en-US" dirty="0"/>
              <a:t> 결합되어 자바 웹 개발의 정석으로 자리 잡아옴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84" y="3068960"/>
            <a:ext cx="6257232" cy="199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64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대체 솔루션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주된 대체 솔루션인 스프링 프레임워크와 </a:t>
            </a:r>
            <a:r>
              <a:rPr lang="en-US" altLang="ko-KR" dirty="0"/>
              <a:t>Vue.js</a:t>
            </a:r>
            <a:r>
              <a:rPr lang="ko-KR" altLang="en-US" dirty="0"/>
              <a:t>에서 사용하는 형식</a:t>
            </a:r>
            <a:endParaRPr lang="en-US" altLang="ko-KR" dirty="0"/>
          </a:p>
          <a:p>
            <a:pPr marL="698500" lvl="1" indent="-342900">
              <a:buFont typeface="+mj-lt"/>
              <a:buAutoNum type="arabicParenR"/>
            </a:pPr>
            <a:r>
              <a:rPr lang="ko-KR" altLang="en-US" dirty="0"/>
              <a:t>스프링 프레임워크의 기본 템플릿 엔진인 </a:t>
            </a:r>
            <a:r>
              <a:rPr lang="ko-KR" altLang="en-US" dirty="0" err="1"/>
              <a:t>타임리프를</a:t>
            </a:r>
            <a:r>
              <a:rPr lang="ko-KR" altLang="en-US" dirty="0"/>
              <a:t> 사용하는 경우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와 </a:t>
            </a:r>
            <a:r>
              <a:rPr lang="en-US" altLang="ko-KR" dirty="0"/>
              <a:t>EL </a:t>
            </a:r>
            <a:r>
              <a:rPr lang="ko-KR" altLang="en-US" dirty="0"/>
              <a:t>부분은 동일하지만 </a:t>
            </a:r>
            <a:r>
              <a:rPr lang="en-US" altLang="ko-KR" dirty="0"/>
              <a:t>JSTL </a:t>
            </a:r>
            <a:r>
              <a:rPr lang="ko-KR" altLang="en-US" dirty="0"/>
              <a:t>대신 </a:t>
            </a:r>
            <a:r>
              <a:rPr lang="en-US" altLang="ko-KR" dirty="0"/>
              <a:t>HTML </a:t>
            </a:r>
            <a:r>
              <a:rPr lang="ko-KR" altLang="en-US" dirty="0"/>
              <a:t>태그에 </a:t>
            </a:r>
            <a:r>
              <a:rPr lang="en-US" altLang="ko-KR" dirty="0"/>
              <a:t>data-*- </a:t>
            </a:r>
            <a:r>
              <a:rPr lang="ko-KR" altLang="en-US" dirty="0"/>
              <a:t>속성을 사용하기 때문에 서버 실행 없이도 디자인 확인함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5" y="2529033"/>
            <a:ext cx="6851851" cy="17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14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대체 솔루션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주된 대체 솔루션인 스프링 프레임워크와 </a:t>
            </a:r>
            <a:r>
              <a:rPr lang="en-US" altLang="ko-KR" dirty="0"/>
              <a:t>Vue.js</a:t>
            </a:r>
            <a:r>
              <a:rPr lang="ko-KR" altLang="en-US" dirty="0"/>
              <a:t>에서 사용하는 형식</a:t>
            </a:r>
            <a:endParaRPr lang="en-US" altLang="ko-KR" dirty="0"/>
          </a:p>
          <a:p>
            <a:pPr marL="698500" lvl="1" indent="-342900">
              <a:buFont typeface="+mj-lt"/>
              <a:buAutoNum type="arabicParenR" startAt="2"/>
            </a:pPr>
            <a:r>
              <a:rPr lang="en-US" altLang="ko-KR" dirty="0"/>
              <a:t>Vue.js</a:t>
            </a:r>
            <a:r>
              <a:rPr lang="ko-KR" altLang="en-US" dirty="0"/>
              <a:t>를 이용한 클라이언트 사이드 </a:t>
            </a:r>
            <a:r>
              <a:rPr lang="ko-KR" altLang="en-US" dirty="0" err="1"/>
              <a:t>렌더링</a:t>
            </a:r>
            <a:r>
              <a:rPr lang="en-US" altLang="ko-KR" dirty="0"/>
              <a:t>(CSR)</a:t>
            </a:r>
            <a:r>
              <a:rPr lang="ko-KR" altLang="en-US" dirty="0"/>
              <a:t>을 사용하는 경우</a:t>
            </a:r>
            <a:endParaRPr lang="en-US" altLang="ko-KR" dirty="0"/>
          </a:p>
          <a:p>
            <a:pPr lvl="2"/>
            <a:r>
              <a:rPr lang="ko-KR" altLang="en-US" dirty="0" err="1"/>
              <a:t>타임리프와</a:t>
            </a:r>
            <a:r>
              <a:rPr lang="ko-KR" altLang="en-US" dirty="0"/>
              <a:t> 유사하게 </a:t>
            </a:r>
            <a:r>
              <a:rPr lang="en-US" altLang="ko-KR" dirty="0"/>
              <a:t>v-* </a:t>
            </a:r>
            <a:r>
              <a:rPr lang="ko-KR" altLang="en-US" dirty="0"/>
              <a:t>형태의 속성을 사용함 </a:t>
            </a:r>
            <a:endParaRPr lang="en-US" altLang="ko-KR" dirty="0"/>
          </a:p>
          <a:p>
            <a:pPr lvl="2"/>
            <a:r>
              <a:rPr lang="ko-KR" altLang="en-US" dirty="0" err="1"/>
              <a:t>프런트엔드</a:t>
            </a:r>
            <a:r>
              <a:rPr lang="ko-KR" altLang="en-US" dirty="0"/>
              <a:t> 방식이기 때문에 해당 속성은 자바스크립트로 동작하는 </a:t>
            </a:r>
            <a:r>
              <a:rPr lang="en-US" altLang="ko-KR" dirty="0"/>
              <a:t>Vue.js</a:t>
            </a:r>
            <a:r>
              <a:rPr lang="ko-KR" altLang="en-US" dirty="0"/>
              <a:t>에서 처리함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80" y="2708920"/>
            <a:ext cx="6891841" cy="173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89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02</a:t>
            </a:r>
          </a:p>
          <a:p>
            <a:pPr algn="ctr"/>
            <a:r>
              <a:rPr lang="en-US" altLang="ko-KR" sz="4000" b="1" dirty="0">
                <a:latin typeface="맑은 고딕"/>
                <a:ea typeface="굴림"/>
              </a:rPr>
              <a:t>REST </a:t>
            </a:r>
            <a:r>
              <a:rPr lang="en-US" altLang="ko-KR" sz="4000" b="1" dirty="0" err="1">
                <a:latin typeface="맑은 고딕"/>
                <a:ea typeface="굴림"/>
              </a:rPr>
              <a:t>API</a:t>
            </a:r>
            <a:r>
              <a:rPr lang="en-US" altLang="ko-KR" sz="4000" b="1" dirty="0" err="1">
                <a:ea typeface="맑은 고딕" pitchFamily="50" charset="-127"/>
              </a:rPr>
              <a:t>와</a:t>
            </a:r>
            <a:r>
              <a:rPr lang="en-US" altLang="ko-KR" sz="4000" b="1" dirty="0">
                <a:latin typeface="맑은 고딕"/>
                <a:ea typeface="굴림"/>
              </a:rPr>
              <a:t> JAX-RS</a:t>
            </a:r>
          </a:p>
        </p:txBody>
      </p:sp>
    </p:spTree>
    <p:extLst>
      <p:ext uri="{BB962C8B-B14F-4D97-AF65-F5344CB8AC3E}">
        <p14:creationId xmlns:p14="http://schemas.microsoft.com/office/powerpoint/2010/main" val="75642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REST(</a:t>
            </a:r>
            <a:r>
              <a:rPr lang="en-US" altLang="ko-KR" dirty="0" err="1"/>
              <a:t>REpresentational</a:t>
            </a:r>
            <a:r>
              <a:rPr lang="en-US" altLang="ko-KR" dirty="0"/>
              <a:t> State Transfer)</a:t>
            </a:r>
          </a:p>
          <a:p>
            <a:pPr lvl="1"/>
            <a:r>
              <a:rPr lang="ko-KR" altLang="en-US" dirty="0"/>
              <a:t>네트워크상에서 클라이언트와 서버 사이의 통신을 구현하는 방법 중 하나</a:t>
            </a:r>
            <a:endParaRPr lang="en-US" altLang="ko-KR" dirty="0"/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Open API</a:t>
            </a:r>
            <a:r>
              <a:rPr lang="ko-KR" altLang="en-US" dirty="0"/>
              <a:t>는 </a:t>
            </a:r>
            <a:r>
              <a:rPr lang="en-US" altLang="ko-KR" dirty="0"/>
              <a:t>REST </a:t>
            </a:r>
            <a:r>
              <a:rPr lang="ko-KR" altLang="en-US" dirty="0"/>
              <a:t>아키텍처를 기반으로 만들어져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31" y="2276872"/>
            <a:ext cx="4290538" cy="38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REST(</a:t>
            </a:r>
            <a:r>
              <a:rPr lang="en-US" altLang="ko-KR" dirty="0" err="1"/>
              <a:t>REpresentational</a:t>
            </a:r>
            <a:r>
              <a:rPr lang="en-US" altLang="ko-KR" dirty="0"/>
              <a:t> State Transfer)</a:t>
            </a:r>
          </a:p>
          <a:p>
            <a:pPr lvl="1"/>
            <a:r>
              <a:rPr lang="ko-KR" altLang="en-US" dirty="0"/>
              <a:t>서버 응답을 앞에서 언급한 다양한 형태로 전달하는 개념임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HTTP</a:t>
            </a:r>
            <a:r>
              <a:rPr lang="ko-KR" altLang="en-US" dirty="0"/>
              <a:t>의 기본 응답이 </a:t>
            </a:r>
            <a:r>
              <a:rPr lang="en-US" altLang="ko-KR" dirty="0"/>
              <a:t>HTML</a:t>
            </a:r>
            <a:r>
              <a:rPr lang="ko-KR" altLang="en-US" dirty="0"/>
              <a:t>인데 이를 </a:t>
            </a:r>
            <a:r>
              <a:rPr lang="en-US" altLang="ko-KR" dirty="0"/>
              <a:t>JSON </a:t>
            </a:r>
            <a:r>
              <a:rPr lang="ko-KR" altLang="en-US" dirty="0"/>
              <a:t>등 다른 규격을 사용하는 것으로 접근함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이에 따라 웹을 단순히 브라우저에서 </a:t>
            </a:r>
            <a:r>
              <a:rPr lang="ko-KR" altLang="en-US" dirty="0" err="1"/>
              <a:t>콘텐츠를</a:t>
            </a:r>
            <a:r>
              <a:rPr lang="ko-KR" altLang="en-US" dirty="0"/>
              <a:t> 이용하는 브라우저 서비스가 아닌 데이터를 주고받기 위한 </a:t>
            </a:r>
            <a:r>
              <a:rPr lang="en-US" altLang="ko-KR" dirty="0"/>
              <a:t>API </a:t>
            </a:r>
            <a:r>
              <a:rPr lang="ko-KR" altLang="en-US" dirty="0"/>
              <a:t>서비스의 형태로 발전시킨 계기가 됨</a:t>
            </a:r>
          </a:p>
          <a:p>
            <a:pPr lvl="1"/>
            <a:r>
              <a:rPr lang="ko-KR" altLang="en-US" dirty="0"/>
              <a:t>안정되고 검증된 웹 기술을 그대로 사용할 수 있음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안정성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분산 등 여러 인프라의 재활용이 가능함</a:t>
            </a:r>
          </a:p>
        </p:txBody>
      </p:sp>
    </p:spTree>
    <p:extLst>
      <p:ext uri="{BB962C8B-B14F-4D97-AF65-F5344CB8AC3E}">
        <p14:creationId xmlns:p14="http://schemas.microsoft.com/office/powerpoint/2010/main" val="217507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의 동작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484784"/>
            <a:ext cx="6870023" cy="30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2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JAX-RS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웹 개발에서 </a:t>
            </a:r>
            <a:r>
              <a:rPr lang="en-US" altLang="ko-KR" dirty="0"/>
              <a:t>REST API</a:t>
            </a:r>
            <a:r>
              <a:rPr lang="ko-KR" altLang="en-US" dirty="0"/>
              <a:t>를 구현하는 방법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en-US" altLang="ko-KR" dirty="0"/>
              <a:t>JAX-RS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스프링 프레임워크의 </a:t>
            </a:r>
            <a:r>
              <a:rPr lang="en-US" altLang="ko-KR" dirty="0" err="1"/>
              <a:t>RestController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스프링 프레임워크 없이 개발한다면 </a:t>
            </a:r>
            <a:r>
              <a:rPr lang="en-US" altLang="ko-KR" dirty="0"/>
              <a:t>JAX-RS</a:t>
            </a:r>
            <a:r>
              <a:rPr lang="ko-KR" altLang="en-US" dirty="0"/>
              <a:t>를 사용함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스프링 프레임워크를 사용한다면 두 방법 중 한 가지를 선택해서 사용할 수 있음</a:t>
            </a:r>
            <a:endParaRPr lang="en-US" altLang="ko-KR" dirty="0"/>
          </a:p>
          <a:p>
            <a:pPr lvl="1"/>
            <a:r>
              <a:rPr lang="ko-KR" altLang="en-US" dirty="0"/>
              <a:t>호환성을 위해서라면 </a:t>
            </a:r>
            <a:r>
              <a:rPr lang="en-US" altLang="ko-KR" dirty="0"/>
              <a:t>JAX-RS</a:t>
            </a:r>
            <a:r>
              <a:rPr lang="ko-KR" altLang="en-US" dirty="0"/>
              <a:t>를 사용하는 것이 좋음 </a:t>
            </a:r>
            <a:endParaRPr lang="en-US" altLang="ko-KR" dirty="0"/>
          </a:p>
          <a:p>
            <a:pPr lvl="1"/>
            <a:r>
              <a:rPr lang="ko-KR" altLang="en-US" dirty="0"/>
              <a:t>스프링만 사용한다면 스프링의 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것이 편리함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16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JAX-RS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JAX-RS </a:t>
            </a:r>
            <a:r>
              <a:rPr lang="ko-KR" altLang="en-US" dirty="0"/>
              <a:t>사용하는 경우</a:t>
            </a:r>
            <a:endParaRPr lang="en-US" altLang="ko-KR" dirty="0"/>
          </a:p>
          <a:p>
            <a:pPr lvl="1"/>
            <a:r>
              <a:rPr lang="ko-KR" altLang="en-US" dirty="0"/>
              <a:t>자바에서 </a:t>
            </a:r>
            <a:r>
              <a:rPr lang="en-US" altLang="ko-KR" dirty="0"/>
              <a:t>REST API </a:t>
            </a:r>
            <a:r>
              <a:rPr lang="ko-KR" altLang="en-US" dirty="0"/>
              <a:t>개발을 위한 서버 프로그램의 표준 규격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6" y="1844824"/>
            <a:ext cx="6874068" cy="370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54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JAX-RS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만 스프링 프레임워크를 사용하는 경우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10" y="1484784"/>
            <a:ext cx="6865180" cy="36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3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C68C85-B962-4902-BC5D-CECBA26B4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dirty="0" err="1">
                <a:ea typeface="+mn-lt"/>
                <a:cs typeface="+mn-lt"/>
              </a:rPr>
              <a:t>서블릿과</a:t>
            </a:r>
            <a:r>
              <a:rPr lang="ko-KR" dirty="0">
                <a:ea typeface="+mn-lt"/>
                <a:cs typeface="+mn-lt"/>
              </a:rPr>
              <a:t> JSP</a:t>
            </a:r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REST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API와</a:t>
            </a:r>
            <a:r>
              <a:rPr lang="ko-KR" dirty="0">
                <a:ea typeface="+mn-lt"/>
                <a:cs typeface="+mn-lt"/>
              </a:rPr>
              <a:t> JAX-RS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스프링 프레임워크와 자바 웹 개발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2238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03</a:t>
            </a:r>
            <a:endParaRPr lang="en-US" altLang="ko-KR" sz="4000" b="1" dirty="0">
              <a:latin typeface="+mj-lt"/>
            </a:endParaRPr>
          </a:p>
          <a:p>
            <a:pPr algn="ctr"/>
            <a:r>
              <a:rPr lang="en-US" altLang="ko-KR" sz="4000" b="1" dirty="0" err="1">
                <a:latin typeface="Malgun Gothic"/>
                <a:ea typeface="Malgun Gothic"/>
              </a:rPr>
              <a:t>스프링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프레임워크와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자바</a:t>
            </a:r>
            <a:r>
              <a:rPr lang="en-US" altLang="ko-KR" sz="4000" b="1" dirty="0">
                <a:latin typeface="Malgun Gothic"/>
                <a:ea typeface="Malgun Gothic"/>
              </a:rPr>
              <a:t> 웹 </a:t>
            </a:r>
            <a:r>
              <a:rPr lang="en-US" altLang="ko-KR" sz="4000" b="1" dirty="0" err="1">
                <a:latin typeface="Malgun Gothic"/>
                <a:ea typeface="Malgun Gothic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9916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  <a:r>
              <a:rPr lang="en-US" altLang="ko-KR" dirty="0"/>
              <a:t>(Spring Framework)</a:t>
            </a:r>
          </a:p>
          <a:p>
            <a:pPr lvl="1"/>
            <a:r>
              <a:rPr lang="ko-KR" altLang="en-US" dirty="0"/>
              <a:t>자바 기반의 </a:t>
            </a:r>
            <a:r>
              <a:rPr lang="ko-KR" altLang="en-US" dirty="0" err="1"/>
              <a:t>오픈소스</a:t>
            </a:r>
            <a:r>
              <a:rPr lang="ko-KR" altLang="en-US" dirty="0"/>
              <a:t> 프레임워크 </a:t>
            </a:r>
            <a:endParaRPr lang="en-US" altLang="ko-KR" dirty="0"/>
          </a:p>
          <a:p>
            <a:pPr lvl="1"/>
            <a:r>
              <a:rPr lang="en-US" altLang="ko-KR" dirty="0"/>
              <a:t>Java EE</a:t>
            </a:r>
            <a:r>
              <a:rPr lang="ko-KR" altLang="en-US" dirty="0"/>
              <a:t>에서 요구하는 수준의 복잡한 기능을 </a:t>
            </a:r>
            <a:r>
              <a:rPr lang="en-US" altLang="ko-KR" dirty="0"/>
              <a:t>Java EE</a:t>
            </a:r>
            <a:r>
              <a:rPr lang="ko-KR" altLang="en-US" dirty="0"/>
              <a:t>를 사용하지 않고 구현하고자 시작됨</a:t>
            </a:r>
            <a:endParaRPr lang="en-US" altLang="ko-KR" dirty="0"/>
          </a:p>
          <a:p>
            <a:r>
              <a:rPr lang="ko-KR" altLang="en-US" dirty="0"/>
              <a:t>스프링 프레임워크의 특징</a:t>
            </a:r>
            <a:endParaRPr lang="en-US" altLang="ko-KR" dirty="0"/>
          </a:p>
          <a:p>
            <a:pPr lvl="1"/>
            <a:r>
              <a:rPr lang="ko-KR" altLang="en-US" dirty="0"/>
              <a:t>경량 컨테이너</a:t>
            </a:r>
          </a:p>
          <a:p>
            <a:pPr lvl="2"/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소멸과 같은 생명 주기를 관리하며 스프링 컨테이너로부터 필요한 객체를 얻어 올 수 있음</a:t>
            </a:r>
            <a:endParaRPr lang="en-US" altLang="ko-KR" dirty="0"/>
          </a:p>
          <a:p>
            <a:pPr lvl="1"/>
            <a:r>
              <a:rPr lang="ko-KR" altLang="en-US" dirty="0"/>
              <a:t>제어의 역행</a:t>
            </a:r>
            <a:r>
              <a:rPr lang="en-US" altLang="ko-KR" dirty="0"/>
              <a:t>(Inversion of Control, </a:t>
            </a:r>
            <a:r>
              <a:rPr lang="en-US" altLang="ko-KR" dirty="0" err="1"/>
              <a:t>IoC</a:t>
            </a:r>
            <a:r>
              <a:rPr lang="en-US" altLang="ko-KR" dirty="0"/>
              <a:t>) </a:t>
            </a:r>
            <a:r>
              <a:rPr lang="ko-KR" altLang="en-US" dirty="0"/>
              <a:t>지원</a:t>
            </a:r>
          </a:p>
          <a:p>
            <a:pPr lvl="2"/>
            <a:r>
              <a:rPr lang="ko-KR" altLang="en-US" dirty="0" err="1"/>
              <a:t>메서드나</a:t>
            </a:r>
            <a:r>
              <a:rPr lang="ko-KR" altLang="en-US" dirty="0"/>
              <a:t> 객체의 호출 </a:t>
            </a:r>
            <a:r>
              <a:rPr lang="ko-KR" altLang="en-US" dirty="0" err="1"/>
              <a:t>제어권이</a:t>
            </a:r>
            <a:r>
              <a:rPr lang="ko-KR" altLang="en-US" dirty="0"/>
              <a:t> 사용자가 아닌 프레임워크에 있어 필요에 따라 스프링에서 사용자의 코드를 호출함</a:t>
            </a:r>
            <a:endParaRPr lang="en-US" altLang="ko-KR" dirty="0"/>
          </a:p>
          <a:p>
            <a:pPr lvl="1"/>
            <a:r>
              <a:rPr lang="ko-KR" altLang="en-US" dirty="0"/>
              <a:t>의존성 주입</a:t>
            </a:r>
            <a:r>
              <a:rPr lang="en-US" altLang="ko-KR" dirty="0"/>
              <a:t>(Dependency Injection, DI) </a:t>
            </a:r>
            <a:r>
              <a:rPr lang="ko-KR" altLang="en-US" dirty="0"/>
              <a:t>지원</a:t>
            </a:r>
          </a:p>
          <a:p>
            <a:pPr lvl="2"/>
            <a:r>
              <a:rPr lang="ko-KR" altLang="en-US" dirty="0"/>
              <a:t>각 계층이나 서비스 간에 의존성이 존재할 경우 프레임워크가 서로 연결해줌</a:t>
            </a:r>
            <a:endParaRPr lang="en-US" altLang="ko-KR" dirty="0"/>
          </a:p>
          <a:p>
            <a:pPr lvl="1"/>
            <a:r>
              <a:rPr lang="ko-KR" altLang="en-US" dirty="0"/>
              <a:t>관점 지향 프로그래밍</a:t>
            </a:r>
            <a:r>
              <a:rPr lang="en-US" altLang="ko-KR" dirty="0"/>
              <a:t>(Aspect-Oriented Programming, AOP) </a:t>
            </a:r>
            <a:r>
              <a:rPr lang="ko-KR" altLang="en-US" dirty="0"/>
              <a:t>지원</a:t>
            </a:r>
          </a:p>
          <a:p>
            <a:pPr lvl="2"/>
            <a:r>
              <a:rPr lang="ko-KR" altLang="en-US" dirty="0"/>
              <a:t>트랜잭션이나 </a:t>
            </a:r>
            <a:r>
              <a:rPr lang="ko-KR" altLang="en-US" dirty="0" err="1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보안과 같이 여러 모듈에서 공통적으로 사용하는 기능의 경우 해당 기능을 분리하여 관리할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27984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(Spring Boot)</a:t>
            </a:r>
          </a:p>
          <a:p>
            <a:pPr lvl="1"/>
            <a:r>
              <a:rPr lang="ko-KR" altLang="en-US" dirty="0"/>
              <a:t>스프링 프레임워크 프로젝트를 손쉽게 시작할 수 있도록 하며 개발과 관련한 스프링 구성요소를 편하게 관리할 수 있도록 함</a:t>
            </a:r>
          </a:p>
          <a:p>
            <a:pPr lvl="1"/>
            <a:r>
              <a:rPr lang="en-US" altLang="ko-KR" dirty="0"/>
              <a:t>2021</a:t>
            </a:r>
            <a:r>
              <a:rPr lang="ko-KR" altLang="en-US" dirty="0"/>
              <a:t>년의 최신 스프링 프레임워크는 </a:t>
            </a:r>
            <a:r>
              <a:rPr lang="en-US" altLang="ko-KR" dirty="0"/>
              <a:t>5.x</a:t>
            </a:r>
            <a:r>
              <a:rPr lang="ko-KR" altLang="en-US" dirty="0"/>
              <a:t>로 핵심 프레임워크 외에 여러 서브 프로젝트로 구성되어 있으며 실제 사용은 주로 스프링 부트를 통해 이루어짐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스프링 부트 </a:t>
            </a:r>
            <a:r>
              <a:rPr lang="en-US" altLang="ko-KR" dirty="0"/>
              <a:t>2</a:t>
            </a:r>
            <a:r>
              <a:rPr lang="ko-KR" altLang="en-US" dirty="0"/>
              <a:t>에서는 </a:t>
            </a:r>
            <a:r>
              <a:rPr lang="ko-KR" altLang="en-US" dirty="0" err="1"/>
              <a:t>리액티브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(Reactive Stack)</a:t>
            </a:r>
            <a:r>
              <a:rPr lang="ko-KR" altLang="en-US" dirty="0"/>
              <a:t>과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(Servlet Stack)</a:t>
            </a:r>
            <a:r>
              <a:rPr lang="ko-KR" altLang="en-US" dirty="0"/>
              <a:t>을 구분하고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71" y="3344501"/>
            <a:ext cx="3941059" cy="32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3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(Servlet Stack)</a:t>
            </a:r>
          </a:p>
          <a:p>
            <a:pPr lvl="1"/>
            <a:r>
              <a:rPr lang="ko-KR" altLang="en-US" dirty="0"/>
              <a:t>기존과 같이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에 기반한 동기 방식의 블로킹</a:t>
            </a:r>
            <a:r>
              <a:rPr lang="en-US" altLang="ko-KR" dirty="0"/>
              <a:t>(Blocking I/O) </a:t>
            </a:r>
            <a:r>
              <a:rPr lang="ko-KR" altLang="en-US" dirty="0"/>
              <a:t>구조를 사용하며 하나의 요청은 하나의 </a:t>
            </a:r>
            <a:r>
              <a:rPr lang="ko-KR" altLang="en-US" dirty="0" err="1"/>
              <a:t>스레드로</a:t>
            </a:r>
            <a:r>
              <a:rPr lang="ko-KR" altLang="en-US" dirty="0"/>
              <a:t> 처리됨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아파치 </a:t>
            </a:r>
            <a:r>
              <a:rPr lang="ko-KR" altLang="en-US" dirty="0" err="1"/>
              <a:t>톰캣과</a:t>
            </a:r>
            <a:r>
              <a:rPr lang="ko-KR" altLang="en-US" dirty="0"/>
              <a:t> 같은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컨테이너를 사용하며 전통적인 </a:t>
            </a:r>
            <a:r>
              <a:rPr lang="en-US" altLang="ko-KR" dirty="0"/>
              <a:t>Spring MVC </a:t>
            </a:r>
            <a:r>
              <a:rPr lang="ko-KR" altLang="en-US" dirty="0"/>
              <a:t>기반의 서버 프로그램 개발과 </a:t>
            </a:r>
            <a:r>
              <a:rPr lang="en-US" altLang="ko-KR" dirty="0"/>
              <a:t>JPA, JDBC, </a:t>
            </a:r>
            <a:r>
              <a:rPr lang="en-US" altLang="ko-KR" dirty="0" err="1"/>
              <a:t>NoSQL</a:t>
            </a:r>
            <a:r>
              <a:rPr lang="en-US" altLang="ko-KR" dirty="0"/>
              <a:t> </a:t>
            </a:r>
            <a:r>
              <a:rPr lang="ko-KR" altLang="en-US" dirty="0"/>
              <a:t>데이터베이스 지원을 포함함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리액티브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(Reactive Stack)</a:t>
            </a:r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ko-KR" altLang="en-US" dirty="0" err="1"/>
              <a:t>논블로킹</a:t>
            </a:r>
            <a:r>
              <a:rPr lang="en-US" altLang="ko-KR" dirty="0"/>
              <a:t>(Non-blocking I/O) </a:t>
            </a:r>
            <a:r>
              <a:rPr lang="ko-KR" altLang="en-US" dirty="0"/>
              <a:t>구조를 사용하며</a:t>
            </a:r>
            <a:r>
              <a:rPr lang="en-US" altLang="ko-KR" dirty="0"/>
              <a:t>,</a:t>
            </a:r>
            <a:r>
              <a:rPr lang="ko-KR" altLang="en-US" dirty="0"/>
              <a:t> 멀티코어 시스템의 장점을 살리고 대규모 사용자 접속을 처리하는 데 유용한 구조로 설계됨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네티</a:t>
            </a:r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en-US" altLang="ko-KR" dirty="0"/>
              <a:t>), </a:t>
            </a:r>
            <a:r>
              <a:rPr lang="ko-KR" altLang="en-US" dirty="0" err="1"/>
              <a:t>언더토우</a:t>
            </a:r>
            <a:r>
              <a:rPr lang="en-US" altLang="ko-KR" dirty="0"/>
              <a:t>(Undertow) </a:t>
            </a:r>
            <a:r>
              <a:rPr lang="ko-KR" altLang="en-US" dirty="0"/>
              <a:t>및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3.1 </a:t>
            </a:r>
            <a:r>
              <a:rPr lang="ko-KR" altLang="en-US" dirty="0"/>
              <a:t>이상의 컨테이너를 사용하며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라고 하는 새로운 프레임워크를 사용해 개발함</a:t>
            </a:r>
            <a:endParaRPr lang="en-US" altLang="ko-KR" dirty="0"/>
          </a:p>
          <a:p>
            <a:pPr lvl="1"/>
            <a:r>
              <a:rPr lang="ko-KR" altLang="en-US" dirty="0"/>
              <a:t>최신 스프링 프레임워크의 사양이라고 해서 무조건 사용해야 하는 것은 아니고 필요에 따라 모델을 선택해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8729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리액티브</a:t>
            </a:r>
            <a:r>
              <a:rPr lang="ko-KR" altLang="en-US" dirty="0"/>
              <a:t> </a:t>
            </a:r>
            <a:r>
              <a:rPr lang="ko-KR" altLang="en-US" dirty="0" err="1"/>
              <a:t>스택에</a:t>
            </a:r>
            <a:r>
              <a:rPr lang="ko-KR" altLang="en-US" dirty="0"/>
              <a:t> 적합한 경운</a:t>
            </a:r>
            <a:endParaRPr lang="en-US" altLang="ko-KR" dirty="0"/>
          </a:p>
          <a:p>
            <a:pPr lvl="1"/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ko-KR" altLang="en-US" dirty="0" err="1"/>
              <a:t>리액티브</a:t>
            </a:r>
            <a:r>
              <a:rPr lang="ko-KR" altLang="en-US" dirty="0"/>
              <a:t> 개발</a:t>
            </a:r>
          </a:p>
          <a:p>
            <a:pPr lvl="1"/>
            <a:r>
              <a:rPr lang="ko-KR" altLang="en-US" dirty="0"/>
              <a:t>효율적으로 동작하는 고성능 웹 애플리케이션</a:t>
            </a:r>
          </a:p>
          <a:p>
            <a:pPr lvl="1"/>
            <a:r>
              <a:rPr lang="ko-KR" altLang="en-US" dirty="0"/>
              <a:t>서비스 간 호출이 많은 마이크로 서비스 아키텍처</a:t>
            </a:r>
            <a:r>
              <a:rPr lang="en-US" altLang="ko-KR" dirty="0"/>
              <a:t>MSA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93521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56" y="1004067"/>
            <a:ext cx="6289548" cy="449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427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9827A98-895F-4B75-BCDD-95031F06A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dirty="0" err="1">
                <a:ea typeface="+mn-lt"/>
                <a:cs typeface="+mn-lt"/>
              </a:rPr>
              <a:t>서블릿과</a:t>
            </a:r>
            <a:r>
              <a:rPr lang="ko-KR" dirty="0">
                <a:ea typeface="+mn-lt"/>
                <a:cs typeface="+mn-lt"/>
              </a:rPr>
              <a:t> JSP의 등장 배경을 이해한다.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스프링 프레임워크의 개념을 이해한다.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REST </a:t>
            </a:r>
            <a:r>
              <a:rPr lang="ko-KR" dirty="0" err="1">
                <a:ea typeface="+mn-lt"/>
                <a:cs typeface="+mn-lt"/>
              </a:rPr>
              <a:t>API의</a:t>
            </a:r>
            <a:r>
              <a:rPr lang="ko-KR" dirty="0">
                <a:ea typeface="+mn-lt"/>
                <a:cs typeface="+mn-lt"/>
              </a:rPr>
              <a:t> 개념과 동작 과정을 익힌다.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7815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01</a:t>
            </a:r>
          </a:p>
          <a:p>
            <a:pPr algn="ctr"/>
            <a:r>
              <a:rPr lang="en-US" altLang="ko-KR" sz="4000" b="1" dirty="0" err="1">
                <a:ea typeface="맑은 고딕" pitchFamily="50" charset="-127"/>
              </a:rPr>
              <a:t>서블릿과</a:t>
            </a:r>
            <a:r>
              <a:rPr lang="en-US" altLang="ko-KR" sz="4000" b="1" dirty="0">
                <a:latin typeface="맑은 고딕"/>
                <a:ea typeface="굴림"/>
              </a:rPr>
              <a:t> JSP</a:t>
            </a:r>
          </a:p>
        </p:txBody>
      </p:sp>
    </p:spTree>
    <p:extLst>
      <p:ext uri="{BB962C8B-B14F-4D97-AF65-F5344CB8AC3E}">
        <p14:creationId xmlns:p14="http://schemas.microsoft.com/office/powerpoint/2010/main" val="21066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endParaRPr lang="en-US" altLang="ko-KR" dirty="0"/>
          </a:p>
          <a:p>
            <a:pPr lvl="1"/>
            <a:r>
              <a:rPr lang="ko-KR" altLang="en-US" dirty="0"/>
              <a:t>자바 기반의 웹 프로그램 개발을 위해 만들어진 기술</a:t>
            </a:r>
            <a:endParaRPr lang="en-US" altLang="ko-KR" dirty="0"/>
          </a:p>
          <a:p>
            <a:pPr lvl="1"/>
            <a:r>
              <a:rPr lang="ko-KR" altLang="en-US" dirty="0"/>
              <a:t>자바로 작성된 프로그램을 실행할 수 있는 서버 소프트웨어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를 통해 관리됨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서블릿을</a:t>
            </a:r>
            <a:r>
              <a:rPr lang="ko-KR" altLang="en-US" dirty="0"/>
              <a:t> 실행하기 위해서는 </a:t>
            </a:r>
            <a:r>
              <a:rPr lang="ko-KR" altLang="en-US" dirty="0" err="1"/>
              <a:t>톰캣과</a:t>
            </a:r>
            <a:r>
              <a:rPr lang="ko-KR" altLang="en-US" dirty="0"/>
              <a:t> 같은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컨테이너가 필요함 </a:t>
            </a:r>
            <a:endParaRPr lang="en-US" altLang="ko-KR" dirty="0"/>
          </a:p>
          <a:p>
            <a:pPr lvl="1"/>
            <a:r>
              <a:rPr lang="ko-KR" altLang="en-US" dirty="0"/>
              <a:t>이러한 서버 소프트웨어는 일반적으로 </a:t>
            </a:r>
            <a:r>
              <a:rPr lang="en-US" altLang="ko-KR" dirty="0"/>
              <a:t>WAS(Web Application Server)</a:t>
            </a:r>
            <a:r>
              <a:rPr lang="ko-KR" altLang="en-US" dirty="0"/>
              <a:t>로 불리기도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2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웹의 요청과 응답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역할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05" y="1268760"/>
            <a:ext cx="5920190" cy="1431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658011"/>
            <a:ext cx="7557025" cy="20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등장 배경</a:t>
            </a:r>
            <a:endParaRPr lang="en-US" altLang="ko-KR" dirty="0"/>
          </a:p>
          <a:p>
            <a:pPr lvl="1"/>
            <a:r>
              <a:rPr lang="ko-KR" altLang="en-US" dirty="0" err="1"/>
              <a:t>서블릿은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과 데이터를 조합하는 방식에 어려움이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JSP</a:t>
            </a:r>
            <a:r>
              <a:rPr lang="ko-KR" altLang="en-US" dirty="0"/>
              <a:t>가 등장함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1" y="1639629"/>
            <a:ext cx="6874068" cy="49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5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JSP(Java Server Pages) </a:t>
            </a:r>
          </a:p>
          <a:p>
            <a:pPr lvl="1"/>
            <a:r>
              <a:rPr lang="ko-KR" altLang="en-US" dirty="0" err="1">
                <a:solidFill>
                  <a:srgbClr val="FFC000"/>
                </a:solidFill>
              </a:rPr>
              <a:t>서블릿에서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HTML</a:t>
            </a:r>
            <a:r>
              <a:rPr lang="ko-KR" altLang="en-US" dirty="0">
                <a:solidFill>
                  <a:srgbClr val="FFC000"/>
                </a:solidFill>
              </a:rPr>
              <a:t>과 데이터 결합을 손쉽게 처리하기 위해 만들어짐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에서 자바 코드를 사용할 수 있는 구조</a:t>
            </a:r>
            <a:endParaRPr lang="en-US" altLang="ko-KR" dirty="0"/>
          </a:p>
          <a:p>
            <a:pPr lvl="2"/>
            <a:r>
              <a:rPr lang="ko-KR" altLang="en-US" dirty="0"/>
              <a:t>따라서 </a:t>
            </a:r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에 자바 코드를 더한 형태로 구성되며</a:t>
            </a:r>
            <a:r>
              <a:rPr lang="en-US" altLang="ko-KR" dirty="0"/>
              <a:t>, </a:t>
            </a:r>
            <a:r>
              <a:rPr lang="ko-KR" altLang="en-US" dirty="0"/>
              <a:t>컨테이너에 의해 </a:t>
            </a:r>
            <a:r>
              <a:rPr lang="ko-KR" altLang="en-US" dirty="0" err="1"/>
              <a:t>서블릿</a:t>
            </a:r>
            <a:r>
              <a:rPr lang="ko-KR" altLang="en-US" dirty="0"/>
              <a:t> 형태의 자바 코드로 변환 후 </a:t>
            </a:r>
            <a:r>
              <a:rPr lang="ko-KR" altLang="en-US" dirty="0" err="1"/>
              <a:t>컴파일되어</a:t>
            </a:r>
            <a:r>
              <a:rPr lang="ko-KR" altLang="en-US" dirty="0"/>
              <a:t> 컨테이너에 적재되는 구조가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문법 자체는 </a:t>
            </a:r>
            <a:r>
              <a:rPr lang="en-US" altLang="ko-KR" dirty="0"/>
              <a:t>page </a:t>
            </a:r>
            <a:r>
              <a:rPr lang="ko-KR" altLang="en-US" dirty="0"/>
              <a:t>지시어 선언 부분을 제외하면 </a:t>
            </a:r>
            <a:r>
              <a:rPr lang="en-US" altLang="ko-KR" dirty="0"/>
              <a:t>HTML </a:t>
            </a:r>
            <a:r>
              <a:rPr lang="ko-KR" altLang="en-US" dirty="0"/>
              <a:t>파일 구조와 동일함</a:t>
            </a:r>
            <a:endParaRPr lang="en-US" altLang="ko-KR" dirty="0"/>
          </a:p>
          <a:p>
            <a:pPr lvl="1"/>
            <a:r>
              <a:rPr lang="en-US" altLang="ko-KR" dirty="0"/>
              <a:t>CSS, </a:t>
            </a:r>
            <a:r>
              <a:rPr lang="ko-KR" altLang="en-US" dirty="0"/>
              <a:t>자바스크립트 사용 형식 또한 동일함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24" y="2492896"/>
            <a:ext cx="6249153" cy="127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6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361459"/>
          </a:xfrm>
        </p:spPr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lvl="1"/>
            <a:r>
              <a:rPr lang="ko-KR" altLang="en-US" dirty="0"/>
              <a:t>데이터를 반복해서 출력하거나 조건을 체크해야 하는 경우 단순한 </a:t>
            </a:r>
            <a:r>
              <a:rPr lang="en-US" altLang="ko-KR" dirty="0"/>
              <a:t>HTML </a:t>
            </a:r>
            <a:r>
              <a:rPr lang="ko-KR" altLang="en-US" dirty="0"/>
              <a:t>문법만으로는 처리할 수 없기 때문에 자바 코드를 중간중간 사용해야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부분은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에 의해 </a:t>
            </a:r>
            <a:r>
              <a:rPr lang="en-US" altLang="ko-KR" dirty="0" err="1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을 사용하는 형태로 변환됨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이 아니라 </a:t>
            </a:r>
            <a:r>
              <a:rPr lang="ko-KR" altLang="en-US" dirty="0" err="1"/>
              <a:t>서블릿</a:t>
            </a:r>
            <a:r>
              <a:rPr lang="ko-KR" altLang="en-US" dirty="0"/>
              <a:t> 형태의 프로그램으로 변환되는 것임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02" y="1988840"/>
            <a:ext cx="6241073" cy="1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60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8862</TotalTime>
  <Words>922</Words>
  <Application>Microsoft Macintosh PowerPoint</Application>
  <PresentationFormat>화면 슬라이드 쇼(4:3)</PresentationFormat>
  <Paragraphs>135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 Black</vt:lpstr>
      <vt:lpstr>Arial</vt:lpstr>
      <vt:lpstr>맑은 고딕</vt:lpstr>
      <vt:lpstr>HY견고딕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서블릿이란?</vt:lpstr>
      <vt:lpstr>서블릿이란?</vt:lpstr>
      <vt:lpstr>서블릿이란?</vt:lpstr>
      <vt:lpstr>JSP란?</vt:lpstr>
      <vt:lpstr>JSP란?</vt:lpstr>
      <vt:lpstr>JSP란?</vt:lpstr>
      <vt:lpstr>JSP란?</vt:lpstr>
      <vt:lpstr>JSP란?</vt:lpstr>
      <vt:lpstr>PowerPoint 프레젠테이션</vt:lpstr>
      <vt:lpstr>REST API란?</vt:lpstr>
      <vt:lpstr>REST API란?</vt:lpstr>
      <vt:lpstr>REST API란?</vt:lpstr>
      <vt:lpstr>JAX-RS란?</vt:lpstr>
      <vt:lpstr>JAX-RS란?</vt:lpstr>
      <vt:lpstr>JAX-RS란?</vt:lpstr>
      <vt:lpstr>PowerPoint 프레젠테이션</vt:lpstr>
      <vt:lpstr>스프링 프레임워크란?</vt:lpstr>
      <vt:lpstr>스프링 부트란?</vt:lpstr>
      <vt:lpstr>스프링 부트란?</vt:lpstr>
      <vt:lpstr>스프링 부트란?</vt:lpstr>
      <vt:lpstr>스프링 부트란?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김미래</cp:lastModifiedBy>
  <cp:revision>1595</cp:revision>
  <dcterms:created xsi:type="dcterms:W3CDTF">2012-07-11T10:23:22Z</dcterms:created>
  <dcterms:modified xsi:type="dcterms:W3CDTF">2024-04-17T04:08:21Z</dcterms:modified>
</cp:coreProperties>
</file>