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47" r:id="rId2"/>
    <p:sldId id="442" r:id="rId3"/>
    <p:sldId id="443" r:id="rId4"/>
    <p:sldId id="444" r:id="rId5"/>
    <p:sldId id="452" r:id="rId6"/>
    <p:sldId id="453" r:id="rId7"/>
    <p:sldId id="454" r:id="rId8"/>
    <p:sldId id="455" r:id="rId9"/>
    <p:sldId id="456" r:id="rId10"/>
    <p:sldId id="445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49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86" r:id="rId28"/>
    <p:sldId id="472" r:id="rId29"/>
    <p:sldId id="474" r:id="rId30"/>
    <p:sldId id="475" r:id="rId31"/>
    <p:sldId id="476" r:id="rId32"/>
    <p:sldId id="477" r:id="rId33"/>
    <p:sldId id="478" r:id="rId34"/>
    <p:sldId id="479" r:id="rId35"/>
    <p:sldId id="480" r:id="rId36"/>
    <p:sldId id="481" r:id="rId37"/>
    <p:sldId id="482" r:id="rId38"/>
    <p:sldId id="483" r:id="rId39"/>
    <p:sldId id="484" r:id="rId40"/>
    <p:sldId id="485" r:id="rId41"/>
    <p:sldId id="448" r:id="rId42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45"/>
    </p:embeddedFont>
    <p:embeddedFont>
      <p:font typeface="HY견고딕" panose="02030600000101010101" pitchFamily="18" charset="-127"/>
      <p:regular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함초롬돋움" panose="020B0604000101010101" pitchFamily="50" charset="-127"/>
      <p:regular r:id="rId49"/>
      <p:bold r:id="rId50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E96"/>
    <a:srgbClr val="FF7C80"/>
    <a:srgbClr val="FDEBD7"/>
    <a:srgbClr val="F505F5"/>
    <a:srgbClr val="F765E2"/>
    <a:srgbClr val="96CFAC"/>
    <a:srgbClr val="F6AD3A"/>
    <a:srgbClr val="FABE00"/>
    <a:srgbClr val="02AF7E"/>
    <a:srgbClr val="F49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5" autoAdjust="0"/>
    <p:restoredTop sz="91801" autoAdjust="0"/>
  </p:normalViewPr>
  <p:slideViewPr>
    <p:cSldViewPr>
      <p:cViewPr varScale="1">
        <p:scale>
          <a:sx n="128" d="100"/>
          <a:sy n="128" d="100"/>
        </p:scale>
        <p:origin x="240" y="120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50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2024-04-15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2024-04-15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36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73" y="6112178"/>
            <a:ext cx="1182855" cy="19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43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050" name="Picture 2" descr="D:\01_출간예정\짧고 굵게 배오는 자바 웹 프로그래밍(황희정)\04_신간안내\01_표지\A557_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" b="9551"/>
          <a:stretch/>
        </p:blipFill>
        <p:spPr bwMode="auto">
          <a:xfrm>
            <a:off x="2268642" y="532645"/>
            <a:ext cx="4606716" cy="52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황희정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43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1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84E96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43</a:t>
            </a:r>
          </a:p>
        </p:txBody>
      </p:sp>
      <p:pic>
        <p:nvPicPr>
          <p:cNvPr id="8" name="Picture 2" descr="D:\01_출간예정\짧고 굵게 배오는 자바 웹 프로그래밍(황희정)\05_도서관리\03_부속자료\01_강의교안\레이어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" y="4109746"/>
            <a:ext cx="2789111" cy="27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6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E84E96"/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43</a:t>
            </a:r>
          </a:p>
        </p:txBody>
      </p:sp>
    </p:spTree>
    <p:extLst>
      <p:ext uri="{BB962C8B-B14F-4D97-AF65-F5344CB8AC3E}">
        <p14:creationId xmlns:p14="http://schemas.microsoft.com/office/powerpoint/2010/main" val="227733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43</a:t>
            </a:r>
          </a:p>
        </p:txBody>
      </p:sp>
    </p:spTree>
    <p:extLst>
      <p:ext uri="{BB962C8B-B14F-4D97-AF65-F5344CB8AC3E}">
        <p14:creationId xmlns:p14="http://schemas.microsoft.com/office/powerpoint/2010/main" val="110058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43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43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F7C80"/>
              </a:buClr>
              <a:buSzPct val="100000"/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4681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550209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39052" y="116632"/>
            <a:ext cx="7077364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SzPct val="100000"/>
              <a:buFont typeface="+mj-lt"/>
              <a:buAutoNum type="arabicParenR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4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56184" y="155984"/>
            <a:ext cx="8761706" cy="378705"/>
            <a:chOff x="348020" y="236156"/>
            <a:chExt cx="8761706" cy="378705"/>
          </a:xfrm>
        </p:grpSpPr>
        <p:sp>
          <p:nvSpPr>
            <p:cNvPr id="2" name="양쪽 모서리가 둥근 사각형 1"/>
            <p:cNvSpPr/>
            <p:nvPr userDrawn="1"/>
          </p:nvSpPr>
          <p:spPr>
            <a:xfrm>
              <a:off x="348020" y="236156"/>
              <a:ext cx="862584" cy="378705"/>
            </a:xfrm>
            <a:prstGeom prst="round2SameRect">
              <a:avLst/>
            </a:prstGeom>
            <a:solidFill>
              <a:srgbClr val="FDEBD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1218812" y="614861"/>
              <a:ext cx="7890914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7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F7C8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FDEBD7"/>
          </a:solidFill>
          <a:ln>
            <a:solidFill>
              <a:srgbClr val="FDE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87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2024-04-15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9" r:id="rId2"/>
    <p:sldLayoutId id="2147484233" r:id="rId3"/>
    <p:sldLayoutId id="2147484230" r:id="rId4"/>
    <p:sldLayoutId id="2147484231" r:id="rId5"/>
    <p:sldLayoutId id="2147484232" r:id="rId6"/>
    <p:sldLayoutId id="2147484235" r:id="rId7"/>
    <p:sldLayoutId id="2147484234" r:id="rId8"/>
    <p:sldLayoutId id="2147484228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570221" y="836712"/>
            <a:ext cx="4240263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06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kern="1200" spc="-150" dirty="0">
                <a:latin typeface="+mj-ea"/>
                <a:ea typeface="+mj-ea"/>
              </a:rPr>
              <a:t>JSP</a:t>
            </a:r>
            <a:r>
              <a:rPr kumimoji="1" lang="ko-KR" altLang="en-US" sz="4000" b="1" kern="1200" spc="-150" dirty="0">
                <a:latin typeface="+mj-ea"/>
                <a:ea typeface="+mj-ea"/>
              </a:rPr>
              <a:t>의 기초 다지기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058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02</a:t>
            </a:r>
          </a:p>
          <a:p>
            <a:pPr algn="ctr"/>
            <a:r>
              <a:rPr lang="en-US" altLang="ko-KR" sz="4000" b="1" dirty="0">
                <a:latin typeface="맑은 고딕"/>
                <a:ea typeface="굴림"/>
              </a:rPr>
              <a:t>JSP </a:t>
            </a:r>
            <a:r>
              <a:rPr lang="ko-KR" altLang="en-US" sz="4000" b="1" dirty="0">
                <a:latin typeface="+mn-ea"/>
                <a:ea typeface="+mn-ea"/>
              </a:rPr>
              <a:t>지시어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642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지시어란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지시어</a:t>
            </a:r>
            <a:r>
              <a:rPr lang="en-US" altLang="ko-KR" dirty="0"/>
              <a:t>(Directives)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파일의 속성을 기술하는 요소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컨테이너에 해당 페이지를 어떻게 처리해야 하는지를 전달하는 내용을 담음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지시어는 크게 </a:t>
            </a:r>
            <a:r>
              <a:rPr lang="en-US" altLang="ko-KR" dirty="0"/>
              <a:t>page, include, </a:t>
            </a:r>
            <a:r>
              <a:rPr lang="en-US" altLang="ko-KR" dirty="0" err="1"/>
              <a:t>taglib</a:t>
            </a:r>
            <a:r>
              <a:rPr lang="ko-KR" altLang="en-US" dirty="0"/>
              <a:t>으로 나눌 수 있으며</a:t>
            </a:r>
            <a:r>
              <a:rPr lang="en-US" altLang="ko-KR" dirty="0"/>
              <a:t>, </a:t>
            </a:r>
            <a:r>
              <a:rPr lang="ko-KR" altLang="en-US" dirty="0"/>
              <a:t>각각의 속성이 다름</a:t>
            </a:r>
            <a:endParaRPr lang="en-US" altLang="ko-KR" dirty="0"/>
          </a:p>
          <a:p>
            <a:pPr lvl="1"/>
            <a:r>
              <a:rPr lang="ko-KR" altLang="en-US" dirty="0"/>
              <a:t>지시어의 기본 형식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92" y="2852936"/>
            <a:ext cx="6111417" cy="49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98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지시어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지시어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페이지를 컨테이너에서 처리</a:t>
            </a:r>
            <a:r>
              <a:rPr lang="en-US" altLang="ko-KR" dirty="0"/>
              <a:t>(</a:t>
            </a:r>
            <a:r>
              <a:rPr lang="ko-KR" altLang="en-US" dirty="0" err="1"/>
              <a:t>서블릿으로</a:t>
            </a:r>
            <a:r>
              <a:rPr lang="ko-KR" altLang="en-US" dirty="0"/>
              <a:t> 변환</a:t>
            </a:r>
            <a:r>
              <a:rPr lang="en-US" altLang="ko-KR" dirty="0"/>
              <a:t>)</a:t>
            </a:r>
            <a:r>
              <a:rPr lang="ko-KR" altLang="en-US" dirty="0"/>
              <a:t>하는 데 필요한 각종 속성을 기술함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소스코드 맨 앞에 위치하며 </a:t>
            </a:r>
            <a:r>
              <a:rPr lang="ko-KR" altLang="en-US" dirty="0" err="1"/>
              <a:t>이클립스에서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파일을 생성할 때 자동으로 생성됨</a:t>
            </a:r>
            <a:endParaRPr lang="en-US" altLang="ko-KR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지시어의 구문과 사용 형식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78" y="2924944"/>
            <a:ext cx="6744245" cy="7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28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지시어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지시어</a:t>
            </a:r>
            <a:endParaRPr lang="en-US" altLang="ko-KR" dirty="0"/>
          </a:p>
          <a:p>
            <a:pPr lvl="1"/>
            <a:r>
              <a:rPr lang="en-US" altLang="ko-KR" b="1" dirty="0"/>
              <a:t>language</a:t>
            </a:r>
            <a:r>
              <a:rPr lang="en-US" altLang="ko-KR" dirty="0"/>
              <a:t>: </a:t>
            </a:r>
            <a:r>
              <a:rPr lang="ko-KR" altLang="en-US" dirty="0"/>
              <a:t>현재 페이지의 스크립트 언어를 지정하는 속성</a:t>
            </a:r>
            <a:endParaRPr lang="en-US" altLang="ko-KR" dirty="0"/>
          </a:p>
          <a:p>
            <a:pPr lvl="1"/>
            <a:r>
              <a:rPr lang="en-US" altLang="ko-KR" b="1" dirty="0" err="1"/>
              <a:t>contentType</a:t>
            </a:r>
            <a:r>
              <a:rPr lang="en-US" altLang="ko-KR" dirty="0"/>
              <a:t>: </a:t>
            </a:r>
            <a:r>
              <a:rPr lang="ko-KR" altLang="en-US" dirty="0"/>
              <a:t>현재 페이지의 파일 형식을 지정하는 속성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클라이언트 요청에 응답할 때 전달하는 </a:t>
            </a:r>
            <a:r>
              <a:rPr lang="en-US" altLang="ko-KR" dirty="0"/>
              <a:t>HTTP </a:t>
            </a:r>
            <a:r>
              <a:rPr lang="ko-KR" altLang="en-US" dirty="0"/>
              <a:t>헤더 정보가 됨</a:t>
            </a:r>
            <a:endParaRPr lang="en-US" altLang="ko-KR" dirty="0"/>
          </a:p>
          <a:p>
            <a:pPr lvl="1"/>
            <a:r>
              <a:rPr lang="en-US" altLang="ko-KR" b="1" dirty="0" err="1"/>
              <a:t>pageEncoding</a:t>
            </a:r>
            <a:r>
              <a:rPr lang="en-US" altLang="ko-KR" dirty="0"/>
              <a:t>: JSP </a:t>
            </a:r>
            <a:r>
              <a:rPr lang="ko-KR" altLang="en-US" dirty="0"/>
              <a:t>파일을 컨테이너가 처리할 때 사용하는 캐릭터 </a:t>
            </a:r>
            <a:r>
              <a:rPr lang="ko-KR" altLang="en-US" dirty="0" err="1"/>
              <a:t>인코딩을</a:t>
            </a:r>
            <a:r>
              <a:rPr lang="ko-KR" altLang="en-US" dirty="0"/>
              <a:t> 지정하는 속성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올바른 한글 처리를 위해서는 ‘</a:t>
            </a:r>
            <a:r>
              <a:rPr lang="en-US" altLang="ko-KR" dirty="0"/>
              <a:t>UTF-8’</a:t>
            </a:r>
            <a:r>
              <a:rPr lang="ko-KR" altLang="en-US" dirty="0"/>
              <a:t>로 지정해야 함</a:t>
            </a:r>
            <a:endParaRPr lang="en-US" altLang="ko-KR" dirty="0"/>
          </a:p>
          <a:p>
            <a:pPr lvl="1"/>
            <a:r>
              <a:rPr lang="en-US" altLang="ko-KR" b="1" dirty="0"/>
              <a:t>import</a:t>
            </a:r>
            <a:r>
              <a:rPr lang="en-US" altLang="ko-KR" dirty="0"/>
              <a:t>: JSP </a:t>
            </a:r>
            <a:r>
              <a:rPr lang="ko-KR" altLang="en-US" dirty="0"/>
              <a:t>파일 내에서 자바 코드</a:t>
            </a:r>
            <a:r>
              <a:rPr lang="en-US" altLang="ko-KR" dirty="0"/>
              <a:t>(</a:t>
            </a:r>
            <a:r>
              <a:rPr lang="ko-KR" altLang="en-US" dirty="0" err="1"/>
              <a:t>스크립트릿</a:t>
            </a:r>
            <a:r>
              <a:rPr lang="en-US" altLang="ko-KR" dirty="0"/>
              <a:t>)</a:t>
            </a:r>
            <a:r>
              <a:rPr lang="ko-KR" altLang="en-US" dirty="0"/>
              <a:t>를 직접 사용하는 경우 일반 자바 코드와 마찬가지로 클래스에 대한 패키지 </a:t>
            </a:r>
            <a:r>
              <a:rPr lang="en-US" altLang="ko-KR" dirty="0"/>
              <a:t>import</a:t>
            </a:r>
            <a:r>
              <a:rPr lang="ko-KR" altLang="en-US" dirty="0"/>
              <a:t>가 필요함</a:t>
            </a:r>
            <a:endParaRPr lang="en-US" altLang="ko-KR" dirty="0"/>
          </a:p>
          <a:p>
            <a:pPr lvl="1"/>
            <a:r>
              <a:rPr lang="en-US" altLang="ko-KR" b="1" dirty="0" err="1"/>
              <a:t>errorPage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요청 처리 중에 에러가 발생하는 경우 서버 에러를 클라이언트에 전달하지 않고 별도의 페이지에서 처리하기 위한 속성</a:t>
            </a:r>
            <a:endParaRPr lang="en-US" altLang="ko-KR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에서 에러 페이지 설정을 넣는 것보다는 서버 설정을 사용하는 것을 권장함</a:t>
            </a:r>
          </a:p>
        </p:txBody>
      </p:sp>
    </p:spTree>
    <p:extLst>
      <p:ext uri="{BB962C8B-B14F-4D97-AF65-F5344CB8AC3E}">
        <p14:creationId xmlns:p14="http://schemas.microsoft.com/office/powerpoint/2010/main" val="102464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지시어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지시어</a:t>
            </a:r>
            <a:endParaRPr lang="en-US" altLang="ko-KR" dirty="0"/>
          </a:p>
          <a:p>
            <a:pPr lvl="1"/>
            <a:r>
              <a:rPr lang="ko-KR" altLang="en-US" dirty="0"/>
              <a:t>다른 파일을 포함하기 위한 지시어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사용된 위치에 특정 파일</a:t>
            </a:r>
            <a:r>
              <a:rPr lang="en-US" altLang="ko-KR" dirty="0"/>
              <a:t>(html, </a:t>
            </a:r>
            <a:r>
              <a:rPr lang="en-US" altLang="ko-KR" dirty="0" err="1"/>
              <a:t>jsp</a:t>
            </a:r>
            <a:r>
              <a:rPr lang="en-US" altLang="ko-KR" dirty="0"/>
              <a:t>)</a:t>
            </a:r>
            <a:r>
              <a:rPr lang="ko-KR" altLang="en-US" dirty="0"/>
              <a:t>을 불러옴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컨테이너에서는 포함된 파일을 하나로 처리하며 자바 소스를 생성한 뒤 </a:t>
            </a:r>
            <a:r>
              <a:rPr lang="ko-KR" altLang="en-US" dirty="0" err="1"/>
              <a:t>서블릿으로</a:t>
            </a:r>
            <a:r>
              <a:rPr lang="ko-KR" altLang="en-US" dirty="0"/>
              <a:t> </a:t>
            </a:r>
            <a:r>
              <a:rPr lang="ko-KR" altLang="en-US" dirty="0" err="1"/>
              <a:t>컴파일함즉</a:t>
            </a:r>
            <a:endParaRPr lang="en-US" altLang="ko-KR" dirty="0"/>
          </a:p>
          <a:p>
            <a:pPr lvl="2"/>
            <a:r>
              <a:rPr lang="en-US" altLang="ko-KR" dirty="0"/>
              <a:t>include</a:t>
            </a:r>
            <a:r>
              <a:rPr lang="ko-KR" altLang="en-US" dirty="0"/>
              <a:t>에 사용된 파일의 내용을 모두 포함한 하나의 </a:t>
            </a:r>
            <a:r>
              <a:rPr lang="ko-KR" altLang="en-US" dirty="0" err="1"/>
              <a:t>서블릿</a:t>
            </a:r>
            <a:r>
              <a:rPr lang="ko-KR" altLang="en-US" dirty="0"/>
              <a:t> 코드로 생성되어 </a:t>
            </a:r>
            <a:r>
              <a:rPr lang="ko-KR" altLang="en-US" dirty="0" err="1"/>
              <a:t>컴파일됨</a:t>
            </a:r>
            <a:endParaRPr lang="en-US" altLang="ko-KR" dirty="0"/>
          </a:p>
          <a:p>
            <a:pPr lvl="1"/>
            <a:r>
              <a:rPr lang="ko-KR" altLang="en-US" dirty="0"/>
              <a:t>포함되는 파일의 경우 해당 파일을 직접 요청해서 실행하는 것이 아니라면 개별 구성요소를 갖출 필요는 없음</a:t>
            </a:r>
            <a:r>
              <a:rPr lang="en-US" altLang="ko-KR" dirty="0"/>
              <a:t>(page </a:t>
            </a:r>
            <a:r>
              <a:rPr lang="ko-KR" altLang="en-US" dirty="0"/>
              <a:t>지시어</a:t>
            </a:r>
            <a:r>
              <a:rPr lang="en-US" altLang="ko-KR" dirty="0"/>
              <a:t>, HTML </a:t>
            </a:r>
            <a:r>
              <a:rPr lang="ko-KR" altLang="en-US" dirty="0"/>
              <a:t>기본 태그 구성요소 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include </a:t>
            </a:r>
            <a:r>
              <a:rPr lang="ko-KR" altLang="en-US" dirty="0"/>
              <a:t>지시어는 원하는 위치에 자유롭게 사용할 수 있음</a:t>
            </a:r>
          </a:p>
          <a:p>
            <a:pPr lvl="1"/>
            <a:r>
              <a:rPr lang="en-US" altLang="ko-KR" dirty="0"/>
              <a:t>include </a:t>
            </a:r>
            <a:r>
              <a:rPr lang="ko-KR" altLang="en-US" dirty="0"/>
              <a:t>지시어 사용 형식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40" y="4725144"/>
            <a:ext cx="6752920" cy="55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15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지시어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/>
              <a:t>JSP 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r>
              <a:rPr lang="ko-KR" altLang="en-US" dirty="0"/>
              <a:t>이 실제로는 여러 파일의 조합으로 구성되는 경우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206324" y="1412776"/>
            <a:ext cx="6731352" cy="2852715"/>
            <a:chOff x="1502245" y="-30365"/>
            <a:chExt cx="6731352" cy="285271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245" y="-30365"/>
              <a:ext cx="2488351" cy="2852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4494652" y="49010"/>
              <a:ext cx="3738945" cy="980193"/>
              <a:chOff x="4453441" y="1677810"/>
              <a:chExt cx="3738945" cy="980193"/>
            </a:xfrm>
          </p:grpSpPr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6342"/>
              <a:stretch/>
            </p:blipFill>
            <p:spPr bwMode="auto">
              <a:xfrm>
                <a:off x="4453441" y="1677810"/>
                <a:ext cx="3611869" cy="980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801" r="141"/>
              <a:stretch/>
            </p:blipFill>
            <p:spPr bwMode="auto">
              <a:xfrm>
                <a:off x="8053841" y="1677810"/>
                <a:ext cx="138545" cy="980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607" y="4653136"/>
            <a:ext cx="5728786" cy="105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45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지시어</a:t>
            </a:r>
            <a:endParaRPr lang="en-US" altLang="ko-KR" dirty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의 태그 확장 메커니즘인 </a:t>
            </a:r>
            <a:r>
              <a:rPr lang="ko-KR" altLang="en-US" dirty="0" err="1"/>
              <a:t>커스텀</a:t>
            </a:r>
            <a:r>
              <a:rPr lang="ko-KR" altLang="en-US" dirty="0"/>
              <a:t> 태그를 사용하기 위한 지시어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지시어의 구문과 사용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 err="1"/>
              <a:t>uri</a:t>
            </a:r>
            <a:r>
              <a:rPr lang="en-US" altLang="ko-KR" dirty="0"/>
              <a:t>: </a:t>
            </a:r>
            <a:r>
              <a:rPr lang="ko-KR" altLang="en-US" dirty="0"/>
              <a:t>태그 라이브러리 위치로 태그를 정의하고 있는 </a:t>
            </a:r>
            <a:r>
              <a:rPr lang="en-US" altLang="ko-KR" dirty="0"/>
              <a:t>.</a:t>
            </a:r>
            <a:r>
              <a:rPr lang="en-US" altLang="ko-KR" dirty="0" err="1"/>
              <a:t>tld</a:t>
            </a:r>
            <a:r>
              <a:rPr lang="en-US" altLang="ko-KR" dirty="0"/>
              <a:t> </a:t>
            </a:r>
            <a:r>
              <a:rPr lang="ko-KR" altLang="en-US" dirty="0"/>
              <a:t>파일 경로를 나타냄</a:t>
            </a:r>
            <a:endParaRPr lang="en-US" altLang="ko-KR" dirty="0"/>
          </a:p>
          <a:p>
            <a:pPr lvl="1"/>
            <a:r>
              <a:rPr lang="en-US" altLang="ko-KR" b="1" dirty="0" err="1"/>
              <a:t>tagdir</a:t>
            </a:r>
            <a:r>
              <a:rPr lang="en-US" altLang="ko-KR" dirty="0"/>
              <a:t>: </a:t>
            </a:r>
            <a:r>
              <a:rPr lang="ko-KR" altLang="en-US" dirty="0"/>
              <a:t>태그 파일로 태그를 구현한 경우 태그 파일 경로를 나타냄</a:t>
            </a:r>
            <a:endParaRPr lang="en-US" altLang="ko-KR" dirty="0"/>
          </a:p>
          <a:p>
            <a:pPr lvl="1"/>
            <a:r>
              <a:rPr lang="en-US" altLang="ko-KR" b="1" dirty="0"/>
              <a:t>prefix</a:t>
            </a:r>
            <a:r>
              <a:rPr lang="en-US" altLang="ko-KR" dirty="0"/>
              <a:t>: </a:t>
            </a:r>
            <a:r>
              <a:rPr lang="ko-KR" altLang="en-US" dirty="0"/>
              <a:t>해당 태그를 구분해서 사용하기 위한 </a:t>
            </a:r>
            <a:r>
              <a:rPr lang="ko-KR" altLang="en-US" dirty="0" err="1"/>
              <a:t>접두어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32" y="2132856"/>
            <a:ext cx="6696537" cy="75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11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태그 파일로 </a:t>
            </a:r>
            <a:r>
              <a:rPr lang="ko-KR" altLang="en-US" dirty="0" err="1"/>
              <a:t>커스텀</a:t>
            </a:r>
            <a:r>
              <a:rPr lang="ko-KR" altLang="en-US" dirty="0"/>
              <a:t> 태그를 구현한 예시</a:t>
            </a:r>
            <a:endParaRPr lang="en-US" altLang="ko-KR" dirty="0"/>
          </a:p>
          <a:p>
            <a:pPr lvl="1"/>
            <a:r>
              <a:rPr lang="en-US" altLang="ko-KR" dirty="0"/>
              <a:t>[WEB-INF/tags] </a:t>
            </a:r>
            <a:r>
              <a:rPr lang="ko-KR" altLang="en-US" dirty="0"/>
              <a:t>폴더에 있는 ‘</a:t>
            </a:r>
            <a:r>
              <a:rPr lang="en-US" altLang="ko-KR" dirty="0" err="1"/>
              <a:t>printData.tag</a:t>
            </a:r>
            <a:r>
              <a:rPr lang="en-US" altLang="ko-KR" dirty="0"/>
              <a:t>’ </a:t>
            </a:r>
            <a:r>
              <a:rPr lang="ko-KR" altLang="en-US" dirty="0"/>
              <a:t>파일에 태그에서 처리할 내용이 작성되어 있음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057" y="2132856"/>
            <a:ext cx="6713886" cy="98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548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03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템플릿 데이터와 스크립트 요소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223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데이터란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템플릿 데이터</a:t>
            </a:r>
            <a:endParaRPr lang="en-US" altLang="ko-KR" dirty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의 화면 구성요소를 의미함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시작 부분의 </a:t>
            </a:r>
            <a:r>
              <a:rPr lang="en-US" altLang="ko-KR" dirty="0"/>
              <a:t>page </a:t>
            </a:r>
            <a:r>
              <a:rPr lang="ko-KR" altLang="en-US" dirty="0"/>
              <a:t>지시어를 제외하면 </a:t>
            </a:r>
            <a:r>
              <a:rPr lang="en-US" altLang="ko-KR" dirty="0"/>
              <a:t>JSP </a:t>
            </a:r>
            <a:r>
              <a:rPr lang="ko-KR" altLang="en-US" dirty="0"/>
              <a:t>파일의 전반적인 구조는 </a:t>
            </a:r>
            <a:r>
              <a:rPr lang="en-US" altLang="ko-KR" dirty="0"/>
              <a:t>HTML</a:t>
            </a:r>
            <a:r>
              <a:rPr lang="ko-KR" altLang="en-US" dirty="0"/>
              <a:t>의 문서 구조를 따름</a:t>
            </a:r>
            <a:r>
              <a:rPr lang="en-US" altLang="ko-KR" dirty="0"/>
              <a:t>. </a:t>
            </a:r>
            <a:r>
              <a:rPr lang="ko-KR" altLang="en-US" dirty="0"/>
              <a:t>따라서 일반적인 </a:t>
            </a:r>
            <a:r>
              <a:rPr lang="en-US" altLang="ko-KR" dirty="0"/>
              <a:t>HTML </a:t>
            </a:r>
            <a:r>
              <a:rPr lang="ko-KR" altLang="en-US" dirty="0"/>
              <a:t>파일처럼 </a:t>
            </a:r>
            <a:r>
              <a:rPr lang="en-US" altLang="ko-KR" dirty="0"/>
              <a:t>CSS, </a:t>
            </a:r>
            <a:r>
              <a:rPr lang="ko-KR" altLang="en-US" dirty="0"/>
              <a:t>자바스크립트도 사용할 수 있음</a:t>
            </a:r>
            <a:endParaRPr lang="en-US" altLang="ko-KR" dirty="0"/>
          </a:p>
          <a:p>
            <a:pPr lvl="2"/>
            <a:r>
              <a:rPr lang="ko-KR" altLang="en-US" dirty="0"/>
              <a:t>기본적으로 </a:t>
            </a:r>
            <a:r>
              <a:rPr lang="en-US" altLang="ko-KR" dirty="0"/>
              <a:t>HTML5</a:t>
            </a:r>
            <a:r>
              <a:rPr lang="ko-KR" altLang="en-US" dirty="0"/>
              <a:t>를 사용하며 문서 구조 중심으로 간략하게 작성하고 데이터 표현은 뒤에서 배울 </a:t>
            </a:r>
            <a:r>
              <a:rPr lang="en-US" altLang="ko-KR" dirty="0"/>
              <a:t>JSTL</a:t>
            </a:r>
            <a:r>
              <a:rPr lang="ko-KR" altLang="en-US" dirty="0"/>
              <a:t>과 </a:t>
            </a:r>
            <a:r>
              <a:rPr lang="en-US" altLang="ko-KR" dirty="0"/>
              <a:t>EL</a:t>
            </a:r>
            <a:r>
              <a:rPr lang="ko-KR" altLang="en-US" dirty="0"/>
              <a:t>을 사용함</a:t>
            </a:r>
            <a:endParaRPr lang="en-US" altLang="ko-KR" dirty="0"/>
          </a:p>
          <a:p>
            <a:pPr lvl="2"/>
            <a:r>
              <a:rPr lang="ko-KR" altLang="en-US" dirty="0"/>
              <a:t>화면 디자인을 위해 자체적인 </a:t>
            </a:r>
            <a:r>
              <a:rPr lang="en-US" altLang="ko-KR" dirty="0"/>
              <a:t>CSS </a:t>
            </a:r>
            <a:r>
              <a:rPr lang="ko-KR" altLang="en-US" dirty="0"/>
              <a:t>정의 이외에도 </a:t>
            </a:r>
            <a:r>
              <a:rPr lang="en-US" altLang="ko-KR" dirty="0"/>
              <a:t>Bootstrap</a:t>
            </a:r>
            <a:r>
              <a:rPr lang="ko-KR" altLang="en-US" dirty="0"/>
              <a:t>과 같은 라이브러리를 사용할 수 있음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REST API </a:t>
            </a:r>
            <a:r>
              <a:rPr lang="ko-KR" altLang="en-US" dirty="0"/>
              <a:t>호출을 위해 </a:t>
            </a:r>
            <a:r>
              <a:rPr lang="en-US" altLang="ko-KR" dirty="0" err="1"/>
              <a:t>Axios</a:t>
            </a:r>
            <a:r>
              <a:rPr lang="en-US" altLang="ko-KR" dirty="0"/>
              <a:t> </a:t>
            </a:r>
            <a:r>
              <a:rPr lang="ko-KR" altLang="en-US" dirty="0"/>
              <a:t>같은 자바스크립트 라이브러리 역시 사용할 수 있음</a:t>
            </a:r>
            <a:endParaRPr lang="en-US" altLang="ko-KR" dirty="0"/>
          </a:p>
          <a:p>
            <a:pPr lvl="1"/>
            <a:r>
              <a:rPr lang="ko-KR" altLang="en-US" dirty="0"/>
              <a:t>주의할 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React, </a:t>
            </a:r>
            <a:r>
              <a:rPr lang="en-US" altLang="ko-KR" dirty="0" err="1"/>
              <a:t>Vue</a:t>
            </a:r>
            <a:r>
              <a:rPr lang="ko-KR" altLang="en-US" dirty="0"/>
              <a:t>와 같은 자바스크립트 요소는 </a:t>
            </a:r>
            <a:r>
              <a:rPr lang="ko-KR" altLang="en-US" dirty="0" err="1"/>
              <a:t>프런트엔드</a:t>
            </a:r>
            <a:r>
              <a:rPr lang="ko-KR" altLang="en-US" dirty="0"/>
              <a:t> 개발 기술로 </a:t>
            </a:r>
            <a:r>
              <a:rPr lang="en-US" altLang="ko-KR" dirty="0"/>
              <a:t>JSP</a:t>
            </a:r>
            <a:r>
              <a:rPr lang="ko-KR" altLang="en-US" dirty="0"/>
              <a:t>와 함께 사용하지 않음</a:t>
            </a:r>
          </a:p>
        </p:txBody>
      </p:sp>
    </p:spTree>
    <p:extLst>
      <p:ext uri="{BB962C8B-B14F-4D97-AF65-F5344CB8AC3E}">
        <p14:creationId xmlns:p14="http://schemas.microsoft.com/office/powerpoint/2010/main" val="246581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C68C85-B962-4902-BC5D-CECBA26B4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ea typeface="+mn-lt"/>
                <a:cs typeface="+mn-lt"/>
              </a:rPr>
              <a:t>JSP</a:t>
            </a:r>
            <a:r>
              <a:rPr lang="ko-KR" altLang="en-US" dirty="0">
                <a:ea typeface="+mn-lt"/>
                <a:cs typeface="+mn-lt"/>
              </a:rPr>
              <a:t>의 개요</a:t>
            </a:r>
          </a:p>
          <a:p>
            <a:r>
              <a:rPr lang="en-US" altLang="ko-KR" dirty="0">
                <a:ea typeface="+mn-lt"/>
                <a:cs typeface="+mn-lt"/>
              </a:rPr>
              <a:t>JSP </a:t>
            </a:r>
            <a:r>
              <a:rPr lang="ko-KR" altLang="en-US" dirty="0">
                <a:ea typeface="+mn-lt"/>
                <a:cs typeface="+mn-lt"/>
              </a:rPr>
              <a:t>지시어</a:t>
            </a:r>
          </a:p>
          <a:p>
            <a:r>
              <a:rPr lang="ko-KR" altLang="en-US" dirty="0">
                <a:ea typeface="+mn-lt"/>
                <a:cs typeface="+mn-lt"/>
              </a:rPr>
              <a:t>템플릿 데이터와 스크립트 요소</a:t>
            </a:r>
          </a:p>
          <a:p>
            <a:r>
              <a:rPr lang="en-US" altLang="ko-KR" dirty="0">
                <a:ea typeface="+mn-lt"/>
                <a:cs typeface="+mn-lt"/>
              </a:rPr>
              <a:t>[</a:t>
            </a:r>
            <a:r>
              <a:rPr lang="ko-KR" altLang="en-US" dirty="0">
                <a:ea typeface="+mn-lt"/>
                <a:cs typeface="+mn-lt"/>
              </a:rPr>
              <a:t>실습 </a:t>
            </a:r>
            <a:r>
              <a:rPr lang="en-US" altLang="ko-KR" dirty="0">
                <a:ea typeface="+mn-lt"/>
                <a:cs typeface="+mn-lt"/>
              </a:rPr>
              <a:t>6-1] JSP </a:t>
            </a:r>
            <a:r>
              <a:rPr lang="ko-KR" altLang="en-US" dirty="0">
                <a:ea typeface="+mn-lt"/>
                <a:cs typeface="+mn-lt"/>
              </a:rPr>
              <a:t>기초 종합 예제</a:t>
            </a:r>
          </a:p>
          <a:p>
            <a:r>
              <a:rPr lang="en-US" altLang="ko-KR" dirty="0">
                <a:ea typeface="+mn-lt"/>
                <a:cs typeface="+mn-lt"/>
              </a:rPr>
              <a:t>[</a:t>
            </a:r>
            <a:r>
              <a:rPr lang="ko-KR" altLang="en-US" dirty="0">
                <a:ea typeface="+mn-lt"/>
                <a:cs typeface="+mn-lt"/>
              </a:rPr>
              <a:t>실습 </a:t>
            </a:r>
            <a:r>
              <a:rPr lang="en-US" altLang="ko-KR" dirty="0">
                <a:ea typeface="+mn-lt"/>
                <a:cs typeface="+mn-lt"/>
              </a:rPr>
              <a:t>6-2] JSP </a:t>
            </a:r>
            <a:r>
              <a:rPr lang="ko-KR" altLang="en-US" dirty="0">
                <a:ea typeface="+mn-lt"/>
                <a:cs typeface="+mn-lt"/>
              </a:rPr>
              <a:t>프로그래밍 </a:t>
            </a:r>
            <a:r>
              <a:rPr lang="en-US" altLang="ko-KR" dirty="0">
                <a:ea typeface="+mn-lt"/>
                <a:cs typeface="+mn-lt"/>
              </a:rPr>
              <a:t>: </a:t>
            </a:r>
            <a:r>
              <a:rPr lang="ko-KR" altLang="en-US" dirty="0">
                <a:ea typeface="+mn-lt"/>
                <a:cs typeface="+mn-lt"/>
              </a:rPr>
              <a:t>계산기 구현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72238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5361459"/>
          </a:xfrm>
        </p:spPr>
        <p:txBody>
          <a:bodyPr/>
          <a:lstStyle/>
          <a:p>
            <a:r>
              <a:rPr lang="ko-KR" altLang="en-US" dirty="0"/>
              <a:t>스크립트 요소 </a:t>
            </a:r>
            <a:endParaRPr lang="en-US" altLang="ko-KR" dirty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과 자바 코드를 섞어 사용할 수 있는데</a:t>
            </a:r>
            <a:r>
              <a:rPr lang="en-US" altLang="ko-KR" dirty="0"/>
              <a:t>, </a:t>
            </a:r>
            <a:r>
              <a:rPr lang="ko-KR" altLang="en-US" dirty="0"/>
              <a:t>이때 사용되는 자바 코드를 의미함</a:t>
            </a:r>
            <a:endParaRPr lang="en-US" altLang="ko-KR" dirty="0"/>
          </a:p>
          <a:p>
            <a:pPr lvl="1"/>
            <a:r>
              <a:rPr lang="ko-KR" altLang="en-US" dirty="0"/>
              <a:t>자주 쓰이는 스크립트 요소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&lt;%! %&gt;, &lt;%= %&gt;, &lt;% %&gt;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&lt;%! %&gt;</a:t>
            </a:r>
          </a:p>
          <a:p>
            <a:pPr lvl="1"/>
            <a:r>
              <a:rPr lang="ko-KR" altLang="en-US" dirty="0"/>
              <a:t>선언</a:t>
            </a:r>
            <a:r>
              <a:rPr lang="en-US" altLang="ko-KR" dirty="0"/>
              <a:t>(Declaration) </a:t>
            </a:r>
            <a:r>
              <a:rPr lang="ko-KR" altLang="en-US" dirty="0"/>
              <a:t>태그</a:t>
            </a:r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가 </a:t>
            </a:r>
            <a:r>
              <a:rPr lang="ko-KR" altLang="en-US" dirty="0" err="1"/>
              <a:t>서블릿</a:t>
            </a:r>
            <a:r>
              <a:rPr lang="ko-KR" altLang="en-US" dirty="0"/>
              <a:t> 코드로 변환될 때 </a:t>
            </a:r>
            <a:r>
              <a:rPr lang="en-US" altLang="ko-KR" dirty="0"/>
              <a:t>_ </a:t>
            </a:r>
            <a:r>
              <a:rPr lang="en-US" altLang="ko-KR" dirty="0" err="1"/>
              <a:t>jspService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안에 들어가게 되므로 </a:t>
            </a:r>
            <a:r>
              <a:rPr lang="en-US" altLang="ko-KR" dirty="0"/>
              <a:t>JSP</a:t>
            </a:r>
            <a:r>
              <a:rPr lang="ko-KR" altLang="en-US" dirty="0"/>
              <a:t>에서는 일반 자바 코드와 달리 멤버 변수나 </a:t>
            </a:r>
            <a:r>
              <a:rPr lang="ko-KR" altLang="en-US" dirty="0" err="1"/>
              <a:t>메서드</a:t>
            </a:r>
            <a:r>
              <a:rPr lang="ko-KR" altLang="en-US" dirty="0"/>
              <a:t> 선언은 기본적으로 불가능함</a:t>
            </a:r>
            <a:endParaRPr lang="en-US" altLang="ko-KR" dirty="0"/>
          </a:p>
          <a:p>
            <a:pPr lvl="1"/>
            <a:r>
              <a:rPr lang="ko-KR" altLang="en-US" dirty="0"/>
              <a:t>멤버 변수나 </a:t>
            </a:r>
            <a:r>
              <a:rPr lang="ko-KR" altLang="en-US" dirty="0" err="1"/>
              <a:t>메서드</a:t>
            </a:r>
            <a:r>
              <a:rPr lang="ko-KR" altLang="en-US" dirty="0"/>
              <a:t> 선언이 필요하다면 사용할 수는 있으나 권장하지 않음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0731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&lt;%= %&gt;</a:t>
            </a:r>
          </a:p>
          <a:p>
            <a:pPr lvl="1"/>
            <a:r>
              <a:rPr lang="ko-KR" altLang="en-US" dirty="0"/>
              <a:t>표현</a:t>
            </a:r>
            <a:r>
              <a:rPr lang="en-US" altLang="ko-KR" dirty="0"/>
              <a:t>(Expression) </a:t>
            </a:r>
            <a:r>
              <a:rPr lang="ko-KR" altLang="en-US" dirty="0"/>
              <a:t>태그</a:t>
            </a:r>
          </a:p>
          <a:p>
            <a:pPr lvl="1"/>
            <a:r>
              <a:rPr lang="ko-KR" altLang="en-US" dirty="0"/>
              <a:t>웹 브라우저를 통해 클라이언트에 전달될</a:t>
            </a:r>
            <a:r>
              <a:rPr lang="en-US" altLang="ko-KR" dirty="0"/>
              <a:t>(HTML </a:t>
            </a:r>
            <a:r>
              <a:rPr lang="ko-KR" altLang="en-US" dirty="0"/>
              <a:t>응답에 포함될</a:t>
            </a:r>
            <a:r>
              <a:rPr lang="en-US" altLang="ko-KR" dirty="0"/>
              <a:t>) </a:t>
            </a:r>
            <a:r>
              <a:rPr lang="ko-KR" altLang="en-US" dirty="0"/>
              <a:t>자바 </a:t>
            </a:r>
            <a:r>
              <a:rPr lang="ko-KR" altLang="en-US" dirty="0" err="1"/>
              <a:t>표현식을</a:t>
            </a:r>
            <a:r>
              <a:rPr lang="ko-KR" altLang="en-US" dirty="0"/>
              <a:t> 포함</a:t>
            </a:r>
            <a:endParaRPr lang="en-US" altLang="ko-KR" dirty="0"/>
          </a:p>
          <a:p>
            <a:pPr lvl="1"/>
            <a:r>
              <a:rPr lang="en-US" altLang="ko-KR" dirty="0" err="1"/>
              <a:t>out.println</a:t>
            </a:r>
            <a:r>
              <a:rPr lang="en-US" altLang="ko-KR" dirty="0"/>
              <a:t>( )</a:t>
            </a:r>
            <a:r>
              <a:rPr lang="ko-KR" altLang="en-US" dirty="0"/>
              <a:t>의 인자로 적합한 모든 자바 코드가 가능함</a:t>
            </a:r>
            <a:endParaRPr lang="en-US" altLang="ko-KR" dirty="0"/>
          </a:p>
          <a:p>
            <a:pPr lvl="1"/>
            <a:r>
              <a:rPr lang="ko-KR" altLang="en-US" dirty="0"/>
              <a:t>사칙연산</a:t>
            </a:r>
            <a:r>
              <a:rPr lang="en-US" altLang="ko-KR" dirty="0"/>
              <a:t>,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  <a:r>
              <a:rPr lang="en-US" altLang="ko-KR" dirty="0"/>
              <a:t>, </a:t>
            </a:r>
            <a:r>
              <a:rPr lang="ko-KR" altLang="en-US" dirty="0" err="1"/>
              <a:t>변숫값</a:t>
            </a:r>
            <a:r>
              <a:rPr lang="ko-KR" altLang="en-US" dirty="0"/>
              <a:t> 출력 등에 사용됨</a:t>
            </a:r>
            <a:endParaRPr lang="en-US" altLang="ko-KR" dirty="0"/>
          </a:p>
          <a:p>
            <a:pPr lvl="1"/>
            <a:r>
              <a:rPr lang="en-US" altLang="ko-KR" dirty="0"/>
              <a:t>EL</a:t>
            </a:r>
            <a:r>
              <a:rPr lang="ko-KR" altLang="en-US" dirty="0"/>
              <a:t>로 대체할 수 있음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95" y="3322066"/>
            <a:ext cx="6705211" cy="7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7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&lt;% %&gt;</a:t>
            </a:r>
          </a:p>
          <a:p>
            <a:pPr lvl="1"/>
            <a:r>
              <a:rPr lang="ko-KR" altLang="en-US" dirty="0" err="1"/>
              <a:t>스크립트릿</a:t>
            </a:r>
            <a:r>
              <a:rPr lang="en-US" altLang="ko-KR" dirty="0"/>
              <a:t>(</a:t>
            </a:r>
            <a:r>
              <a:rPr lang="en-US" altLang="ko-KR" dirty="0" err="1"/>
              <a:t>Scriptlet</a:t>
            </a:r>
            <a:r>
              <a:rPr lang="en-US" altLang="ko-KR" dirty="0"/>
              <a:t>) </a:t>
            </a:r>
            <a:r>
              <a:rPr lang="ko-KR" altLang="en-US" dirty="0"/>
              <a:t>태그</a:t>
            </a:r>
          </a:p>
          <a:p>
            <a:pPr lvl="1"/>
            <a:r>
              <a:rPr lang="ko-KR" altLang="en-US" dirty="0"/>
              <a:t>모든 자바 코드의 사용이 가능함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_ </a:t>
            </a:r>
            <a:r>
              <a:rPr lang="en-US" altLang="ko-KR" dirty="0" err="1"/>
              <a:t>jspService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내에 포함되는 것을 고려해야 함</a:t>
            </a:r>
            <a:endParaRPr lang="en-US" altLang="ko-KR" dirty="0"/>
          </a:p>
          <a:p>
            <a:pPr lvl="1"/>
            <a:r>
              <a:rPr lang="ko-KR" altLang="en-US" dirty="0" err="1"/>
              <a:t>서블릿</a:t>
            </a:r>
            <a:r>
              <a:rPr lang="ko-KR" altLang="en-US" dirty="0"/>
              <a:t> 코드로 변환될 때 모든 </a:t>
            </a:r>
            <a:r>
              <a:rPr lang="en-US" altLang="ko-KR" dirty="0"/>
              <a:t>HTML</a:t>
            </a:r>
            <a:r>
              <a:rPr lang="ko-KR" altLang="en-US" dirty="0"/>
              <a:t>은 </a:t>
            </a:r>
            <a:r>
              <a:rPr lang="en-US" altLang="ko-KR" dirty="0" err="1"/>
              <a:t>out.write</a:t>
            </a:r>
            <a:r>
              <a:rPr lang="en-US" altLang="ko-KR" dirty="0"/>
              <a:t>( ) </a:t>
            </a:r>
            <a:r>
              <a:rPr lang="ko-KR" altLang="en-US" dirty="0"/>
              <a:t>형태로 변경됨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ko-KR" altLang="en-US" dirty="0" err="1"/>
              <a:t>스크립트릿을</a:t>
            </a:r>
            <a:r>
              <a:rPr lang="ko-KR" altLang="en-US" dirty="0"/>
              <a:t> 중간에 섞어 사용하는 것도 가능함</a:t>
            </a:r>
            <a:endParaRPr lang="en-US" altLang="ko-KR" dirty="0"/>
          </a:p>
          <a:p>
            <a:pPr lvl="1"/>
            <a:r>
              <a:rPr lang="en-US" altLang="ko-KR" dirty="0"/>
              <a:t>MVC </a:t>
            </a:r>
            <a:r>
              <a:rPr lang="ko-KR" altLang="en-US" dirty="0"/>
              <a:t>패턴 적용과 </a:t>
            </a:r>
            <a:r>
              <a:rPr lang="en-US" altLang="ko-KR" dirty="0"/>
              <a:t>JSTL + EL</a:t>
            </a:r>
            <a:r>
              <a:rPr lang="ko-KR" altLang="en-US" dirty="0"/>
              <a:t>로 대체할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7481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페이지에서 입력한 이름을 가져와 화면에 출력한 다음 사용자 목록을 </a:t>
            </a:r>
            <a:r>
              <a:rPr lang="en-US" altLang="ko-KR" dirty="0"/>
              <a:t>for </a:t>
            </a:r>
            <a:r>
              <a:rPr lang="ko-KR" altLang="en-US" dirty="0"/>
              <a:t>문을 이용해 출력하는 부분의 </a:t>
            </a:r>
            <a:r>
              <a:rPr lang="en-US" altLang="ko-KR" dirty="0"/>
              <a:t>JSP </a:t>
            </a:r>
            <a:r>
              <a:rPr lang="ko-KR" altLang="en-US" dirty="0"/>
              <a:t>코드</a:t>
            </a:r>
            <a:endParaRPr lang="en-US" altLang="ko-KR" dirty="0"/>
          </a:p>
          <a:p>
            <a:pPr lvl="1"/>
            <a:r>
              <a:rPr lang="ko-KR" altLang="en-US" dirty="0"/>
              <a:t>주의할 점</a:t>
            </a:r>
            <a:r>
              <a:rPr lang="en-US" altLang="ko-KR" dirty="0"/>
              <a:t>) for </a:t>
            </a:r>
            <a:r>
              <a:rPr lang="ko-KR" altLang="en-US" dirty="0"/>
              <a:t>문에서 </a:t>
            </a:r>
            <a:r>
              <a:rPr lang="en-US" altLang="ko-KR" dirty="0" err="1"/>
              <a:t>out.println</a:t>
            </a:r>
            <a:r>
              <a:rPr lang="en-US" altLang="ko-KR" dirty="0"/>
              <a:t>( )</a:t>
            </a:r>
            <a:r>
              <a:rPr lang="ko-KR" altLang="en-US" dirty="0"/>
              <a:t>을 이용해 이름과 </a:t>
            </a:r>
            <a:r>
              <a:rPr lang="ko-KR" altLang="en-US" dirty="0" err="1"/>
              <a:t>이메일을</a:t>
            </a:r>
            <a:r>
              <a:rPr lang="ko-KR" altLang="en-US" dirty="0"/>
              <a:t> 출력하지 않고 표현 태그를 사용함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1505217" y="2400283"/>
            <a:ext cx="6133567" cy="3482190"/>
            <a:chOff x="1709810" y="2400283"/>
            <a:chExt cx="6133567" cy="348219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810" y="2400283"/>
              <a:ext cx="6123246" cy="2468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131" y="4869160"/>
              <a:ext cx="6123246" cy="1013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5183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페이지에서 입력한 이름을 가져와 화면에 출력한 다음 사용자 목록을 </a:t>
            </a:r>
            <a:r>
              <a:rPr lang="en-US" altLang="ko-KR" dirty="0"/>
              <a:t>for </a:t>
            </a:r>
            <a:r>
              <a:rPr lang="ko-KR" altLang="en-US" dirty="0"/>
              <a:t>문을 이용해 출력하는 부분의 </a:t>
            </a:r>
            <a:r>
              <a:rPr lang="en-US" altLang="ko-KR" dirty="0"/>
              <a:t>JSP </a:t>
            </a:r>
            <a:r>
              <a:rPr lang="ko-KR" altLang="en-US" dirty="0"/>
              <a:t>코드</a:t>
            </a:r>
            <a:endParaRPr lang="en-US" altLang="ko-KR" dirty="0"/>
          </a:p>
          <a:p>
            <a:pPr lvl="1"/>
            <a:r>
              <a:rPr lang="en-US" altLang="ko-KR" dirty="0" err="1"/>
              <a:t>out.println</a:t>
            </a:r>
            <a:r>
              <a:rPr lang="en-US" altLang="ko-KR" dirty="0"/>
              <a:t>( )</a:t>
            </a:r>
            <a:r>
              <a:rPr lang="ko-KR" altLang="en-US" dirty="0"/>
              <a:t>을 사용한다면 </a:t>
            </a:r>
            <a:r>
              <a:rPr lang="en-US" altLang="ko-KR" dirty="0"/>
              <a:t>&lt;table&gt;...&lt;/table&gt; </a:t>
            </a:r>
            <a:r>
              <a:rPr lang="ko-KR" altLang="en-US" dirty="0"/>
              <a:t>부분만 수정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20" y="2204864"/>
            <a:ext cx="6115360" cy="175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08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04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[</a:t>
            </a:r>
            <a:r>
              <a:rPr lang="ko-KR" altLang="en-US" sz="4000" b="1" dirty="0">
                <a:latin typeface="+mn-ea"/>
                <a:ea typeface="+mn-ea"/>
              </a:rPr>
              <a:t>실습 </a:t>
            </a:r>
            <a:r>
              <a:rPr lang="en-US" altLang="ko-KR" sz="4000" b="1" dirty="0">
                <a:latin typeface="+mn-ea"/>
                <a:ea typeface="+mn-ea"/>
              </a:rPr>
              <a:t>6-1] JSP </a:t>
            </a:r>
            <a:r>
              <a:rPr lang="ko-KR" altLang="en-US" sz="4000" b="1" dirty="0">
                <a:latin typeface="+mn-ea"/>
                <a:ea typeface="+mn-ea"/>
              </a:rPr>
              <a:t>기초 종합 예제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444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/>
              <a:t>이번 실습의 개요</a:t>
            </a:r>
            <a:endParaRPr lang="en-US" altLang="ko-KR" b="1" dirty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/>
              <a:t>JSP</a:t>
            </a:r>
            <a:r>
              <a:rPr lang="ko-KR" altLang="en-US" b="1" dirty="0"/>
              <a:t>의 기본 구성요소인 지시어와 주석</a:t>
            </a:r>
            <a:r>
              <a:rPr lang="en-US" altLang="ko-KR" b="1" dirty="0"/>
              <a:t>, </a:t>
            </a:r>
            <a:r>
              <a:rPr lang="ko-KR" altLang="en-US" b="1" dirty="0"/>
              <a:t>스크립트 요소를 실습</a:t>
            </a:r>
            <a:endParaRPr lang="en-US" altLang="ko-KR" b="1" dirty="0"/>
          </a:p>
          <a:p>
            <a:pPr lvl="1">
              <a:buFont typeface="Arial" pitchFamily="34" charset="0"/>
              <a:buChar char="•"/>
            </a:pPr>
            <a:r>
              <a:rPr lang="ko-KR" altLang="en-US" b="1" dirty="0"/>
              <a:t>주석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b="1" dirty="0"/>
              <a:t>선언과 참조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1" dirty="0"/>
              <a:t>include </a:t>
            </a:r>
            <a:r>
              <a:rPr lang="ko-KR" altLang="en-US" b="1" dirty="0"/>
              <a:t>지시어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b="1" dirty="0" err="1"/>
              <a:t>스크립트릿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098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이클립스에서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jwbook</a:t>
            </a:r>
            <a:r>
              <a:rPr lang="en-US" altLang="ko-KR" dirty="0"/>
              <a:t>] → [</a:t>
            </a:r>
            <a:r>
              <a:rPr lang="en-US" altLang="ko-KR" dirty="0" err="1"/>
              <a:t>src</a:t>
            </a:r>
            <a:r>
              <a:rPr lang="en-US" altLang="ko-KR" dirty="0"/>
              <a:t>] → [main] → [</a:t>
            </a:r>
            <a:r>
              <a:rPr lang="en-US" altLang="ko-KR" dirty="0" err="1"/>
              <a:t>webapp</a:t>
            </a:r>
            <a:r>
              <a:rPr lang="en-US" altLang="ko-KR" dirty="0"/>
              <a:t>] </a:t>
            </a:r>
            <a:r>
              <a:rPr lang="ko-KR" altLang="en-US" dirty="0"/>
              <a:t>폴더에 </a:t>
            </a:r>
            <a:r>
              <a:rPr lang="en-US" altLang="ko-KR" dirty="0"/>
              <a:t>[ch06] </a:t>
            </a:r>
            <a:r>
              <a:rPr lang="ko-KR" altLang="en-US" dirty="0"/>
              <a:t>폴더를 생성한 다음 </a:t>
            </a:r>
            <a:r>
              <a:rPr lang="en-US" altLang="ko-KR" dirty="0"/>
              <a:t>&lt;New&gt; → &lt;JSP File&gt; </a:t>
            </a:r>
            <a:r>
              <a:rPr lang="ko-KR" altLang="en-US" dirty="0"/>
              <a:t>메뉴를 클릭하여 </a:t>
            </a:r>
            <a:r>
              <a:rPr lang="en-US" altLang="ko-KR" dirty="0"/>
              <a:t>JSP </a:t>
            </a:r>
            <a:r>
              <a:rPr lang="ko-KR" altLang="en-US" dirty="0"/>
              <a:t>파일을 생성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파일 이름</a:t>
            </a:r>
            <a:r>
              <a:rPr lang="en-US" altLang="ko-KR" dirty="0"/>
              <a:t>: </a:t>
            </a:r>
            <a:r>
              <a:rPr lang="ko-KR" altLang="en-US" dirty="0"/>
              <a:t>‘</a:t>
            </a:r>
            <a:r>
              <a:rPr lang="en-US" altLang="ko-KR" dirty="0" err="1"/>
              <a:t>jspTotal.jsp</a:t>
            </a:r>
            <a:r>
              <a:rPr lang="en-US" altLang="ko-KR" dirty="0"/>
              <a:t>’</a:t>
            </a:r>
            <a:br>
              <a:rPr lang="en-US" altLang="ko-KR" dirty="0"/>
            </a:b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ko-KR" altLang="en-US" b="1" dirty="0"/>
              <a:t>주석 작성</a:t>
            </a:r>
            <a:endParaRPr lang="en-US" altLang="ko-KR" b="1" dirty="0"/>
          </a:p>
          <a:p>
            <a:pPr>
              <a:buFont typeface="+mj-lt"/>
              <a:buAutoNum type="arabicParenR" startAt="2"/>
            </a:pPr>
            <a:r>
              <a:rPr lang="en-US" altLang="ko-KR" dirty="0"/>
              <a:t>‘</a:t>
            </a:r>
            <a:r>
              <a:rPr lang="en-US" altLang="ko-KR" dirty="0" err="1"/>
              <a:t>jspTotal.jsp</a:t>
            </a:r>
            <a:r>
              <a:rPr lang="ko-KR" altLang="en-US" dirty="0"/>
              <a:t>’의 </a:t>
            </a:r>
            <a:r>
              <a:rPr lang="en-US" altLang="ko-KR" dirty="0"/>
              <a:t>&lt;body&gt; </a:t>
            </a:r>
            <a:r>
              <a:rPr lang="ko-KR" altLang="en-US" dirty="0"/>
              <a:t>내부에 다음 내용을 작성하여 </a:t>
            </a:r>
            <a:r>
              <a:rPr lang="en-US" altLang="ko-KR" dirty="0"/>
              <a:t>HTML </a:t>
            </a:r>
            <a:r>
              <a:rPr lang="ko-KR" altLang="en-US" dirty="0"/>
              <a:t>주석과 </a:t>
            </a:r>
            <a:r>
              <a:rPr lang="en-US" altLang="ko-KR" dirty="0"/>
              <a:t>JSP </a:t>
            </a:r>
            <a:r>
              <a:rPr lang="ko-KR" altLang="en-US" dirty="0"/>
              <a:t>주석 확인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34" y="2924944"/>
            <a:ext cx="6103533" cy="131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966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/>
              <a:t>선언과 참조</a:t>
            </a:r>
          </a:p>
          <a:p>
            <a:pPr>
              <a:buFont typeface="+mj-lt"/>
              <a:buAutoNum type="arabicParenR" startAt="3"/>
            </a:pPr>
            <a:r>
              <a:rPr lang="ko-KR" altLang="en-US" dirty="0"/>
              <a:t>일반 변수의 선언은 </a:t>
            </a:r>
            <a:r>
              <a:rPr lang="ko-KR" altLang="en-US" dirty="0" err="1"/>
              <a:t>스크립트릿에서</a:t>
            </a:r>
            <a:r>
              <a:rPr lang="ko-KR" altLang="en-US" dirty="0"/>
              <a:t> 가능하지만 멤버 변수 혹은 함수 선언은 </a:t>
            </a:r>
            <a:r>
              <a:rPr lang="ko-KR" altLang="en-US" dirty="0" err="1"/>
              <a:t>스크립트릿에서</a:t>
            </a:r>
            <a:r>
              <a:rPr lang="ko-KR" altLang="en-US" dirty="0"/>
              <a:t> 불가능함</a:t>
            </a:r>
            <a:r>
              <a:rPr lang="en-US" altLang="ko-KR" dirty="0"/>
              <a:t>. </a:t>
            </a:r>
            <a:r>
              <a:rPr lang="ko-KR" altLang="en-US" dirty="0"/>
              <a:t>따라서 이번 실습에서는 선언문을 이용해 배열과 함수를 선언해두고 참조하도록 코드를 구성함</a:t>
            </a: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4"/>
            </a:pPr>
            <a:r>
              <a:rPr lang="ko-KR" altLang="en-US" dirty="0" err="1"/>
              <a:t>스크립트릿을</a:t>
            </a:r>
            <a:r>
              <a:rPr lang="ko-KR" altLang="en-US" dirty="0"/>
              <a:t> 활용하여 </a:t>
            </a:r>
            <a:r>
              <a:rPr lang="en-US" altLang="ko-KR" dirty="0" err="1"/>
              <a:t>calc</a:t>
            </a:r>
            <a:r>
              <a:rPr lang="en-US" altLang="ko-KR" dirty="0"/>
              <a:t>( ) </a:t>
            </a:r>
            <a:r>
              <a:rPr lang="ko-KR" altLang="en-US" dirty="0" err="1"/>
              <a:t>메서드를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ko-KR" altLang="en-US" dirty="0"/>
              <a:t>선언된 코드는 본문의 </a:t>
            </a:r>
            <a:r>
              <a:rPr lang="ko-KR" altLang="en-US" dirty="0" err="1"/>
              <a:t>표현식</a:t>
            </a:r>
            <a:r>
              <a:rPr lang="ko-KR" altLang="en-US" dirty="0"/>
              <a:t> 혹은 </a:t>
            </a:r>
            <a:r>
              <a:rPr lang="ko-KR" altLang="en-US" dirty="0" err="1"/>
              <a:t>스크립트릿</a:t>
            </a:r>
            <a:r>
              <a:rPr lang="ko-KR" altLang="en-US" dirty="0"/>
              <a:t> 등에서 자유롭게 사용할 수 있음</a:t>
            </a:r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20" y="2045468"/>
            <a:ext cx="6087761" cy="195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92" y="4905462"/>
            <a:ext cx="6111417" cy="111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169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b="1" dirty="0"/>
              <a:t>include </a:t>
            </a:r>
            <a:r>
              <a:rPr lang="ko-KR" altLang="en-US" b="1" dirty="0"/>
              <a:t>지시어</a:t>
            </a:r>
          </a:p>
          <a:p>
            <a:pPr>
              <a:buFont typeface="+mj-lt"/>
              <a:buAutoNum type="arabicParenR" startAt="5"/>
            </a:pPr>
            <a:r>
              <a:rPr lang="en-US" altLang="ko-KR" dirty="0"/>
              <a:t>2</a:t>
            </a:r>
            <a:r>
              <a:rPr lang="ko-KR" altLang="en-US" dirty="0"/>
              <a:t>장에서 작성했던 ‘</a:t>
            </a:r>
            <a:r>
              <a:rPr lang="en-US" altLang="ko-KR" dirty="0" err="1"/>
              <a:t>hello.jsp</a:t>
            </a:r>
            <a:r>
              <a:rPr lang="en-US" altLang="ko-KR" dirty="0"/>
              <a:t>’ </a:t>
            </a:r>
            <a:r>
              <a:rPr lang="ko-KR" altLang="en-US" dirty="0"/>
              <a:t>파일을 포함하기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파일의 위치와 경로를 작성할 때 주의해야 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현재 코드의 위치는 </a:t>
            </a:r>
            <a:r>
              <a:rPr lang="en-US" altLang="ko-KR" dirty="0"/>
              <a:t>[ch06] </a:t>
            </a:r>
            <a:r>
              <a:rPr lang="ko-KR" altLang="en-US" dirty="0"/>
              <a:t>폴더에 있고</a:t>
            </a:r>
            <a:r>
              <a:rPr lang="en-US" altLang="ko-KR" dirty="0"/>
              <a:t>, ‘ </a:t>
            </a:r>
            <a:r>
              <a:rPr lang="en-US" altLang="ko-KR" dirty="0" err="1"/>
              <a:t>hello.jsp</a:t>
            </a:r>
            <a:r>
              <a:rPr lang="en-US" altLang="ko-KR" dirty="0"/>
              <a:t>’ </a:t>
            </a:r>
            <a:r>
              <a:rPr lang="ko-KR" altLang="en-US" dirty="0"/>
              <a:t>파일은 </a:t>
            </a:r>
            <a:r>
              <a:rPr lang="en-US" altLang="ko-KR" dirty="0"/>
              <a:t>[</a:t>
            </a:r>
            <a:r>
              <a:rPr lang="en-US" altLang="ko-KR" dirty="0" err="1"/>
              <a:t>webapp</a:t>
            </a:r>
            <a:r>
              <a:rPr lang="en-US" altLang="ko-KR" dirty="0"/>
              <a:t>] </a:t>
            </a:r>
            <a:r>
              <a:rPr lang="ko-KR" altLang="en-US" dirty="0"/>
              <a:t>폴더 바로 아래에 있기 때문에 상대 경로로 위치를 표현해주어야 함</a:t>
            </a:r>
            <a:endParaRPr lang="en-US" altLang="ko-KR" dirty="0"/>
          </a:p>
          <a:p>
            <a:pPr>
              <a:buAutoNum type="arabicParenR" startAt="5"/>
            </a:pPr>
            <a:endParaRPr lang="en-US" altLang="ko-KR" dirty="0"/>
          </a:p>
          <a:p>
            <a:pPr>
              <a:buAutoNum type="arabicParenR" startAt="5"/>
            </a:pPr>
            <a:endParaRPr lang="en-US" altLang="ko-KR" dirty="0"/>
          </a:p>
          <a:p>
            <a:pPr>
              <a:buAutoNum type="arabicParenR" startAt="5"/>
            </a:pPr>
            <a:endParaRPr lang="en-US" altLang="ko-KR" dirty="0"/>
          </a:p>
          <a:p>
            <a:pPr>
              <a:buAutoNum type="arabicParenR" startAt="5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361" y="2564904"/>
            <a:ext cx="6783279" cy="81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11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9827A98-895F-4B75-BCDD-95031F06A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ea typeface="+mn-lt"/>
                <a:cs typeface="+mn-lt"/>
              </a:rPr>
              <a:t>JSP</a:t>
            </a:r>
            <a:r>
              <a:rPr lang="ko-KR" altLang="en-US" dirty="0">
                <a:ea typeface="+mn-lt"/>
                <a:cs typeface="+mn-lt"/>
              </a:rPr>
              <a:t>의 개념을 이해하고 특징과 구성요소를 익힌다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en-US" altLang="ko-KR" dirty="0">
                <a:ea typeface="+mn-lt"/>
                <a:cs typeface="+mn-lt"/>
              </a:rPr>
              <a:t>JSP </a:t>
            </a:r>
            <a:r>
              <a:rPr lang="ko-KR" altLang="en-US" dirty="0">
                <a:ea typeface="+mn-lt"/>
                <a:cs typeface="+mn-lt"/>
              </a:rPr>
              <a:t>지시어의 개념과 종류를 이해한다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ko-KR" altLang="en-US" dirty="0">
                <a:ea typeface="+mn-lt"/>
                <a:cs typeface="+mn-lt"/>
              </a:rPr>
              <a:t>템플릿 데이터와 스크립트 요소의 개념을 이해한다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ko-KR" altLang="en-US" dirty="0">
                <a:ea typeface="+mn-lt"/>
                <a:cs typeface="+mn-lt"/>
              </a:rPr>
              <a:t>실습을 통해 </a:t>
            </a:r>
            <a:r>
              <a:rPr lang="en-US" altLang="ko-KR" dirty="0">
                <a:ea typeface="+mn-lt"/>
                <a:cs typeface="+mn-lt"/>
              </a:rPr>
              <a:t>JSP</a:t>
            </a:r>
            <a:r>
              <a:rPr lang="ko-KR" altLang="en-US" dirty="0">
                <a:ea typeface="+mn-lt"/>
                <a:cs typeface="+mn-lt"/>
              </a:rPr>
              <a:t>의 기본 구성요소와 동작 구조를 이해한다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678152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 err="1"/>
              <a:t>스크립트릿</a:t>
            </a:r>
            <a:endParaRPr lang="ko-KR" altLang="en-US" b="1" dirty="0"/>
          </a:p>
          <a:p>
            <a:pPr>
              <a:buFont typeface="+mj-lt"/>
              <a:buAutoNum type="arabicParenR" startAt="6"/>
            </a:pPr>
            <a:r>
              <a:rPr lang="ko-KR" altLang="en-US" dirty="0"/>
              <a:t>자바의 </a:t>
            </a:r>
            <a:r>
              <a:rPr lang="en-US" altLang="ko-KR" dirty="0"/>
              <a:t>for </a:t>
            </a:r>
            <a:r>
              <a:rPr lang="ko-KR" altLang="en-US" dirty="0"/>
              <a:t>문으로 앞에서 선언했던 </a:t>
            </a:r>
            <a:r>
              <a:rPr lang="en-US" altLang="ko-KR" dirty="0"/>
              <a:t>members </a:t>
            </a:r>
            <a:r>
              <a:rPr lang="ko-KR" altLang="en-US" dirty="0"/>
              <a:t>배열의 값을 모두 출력하기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이름을 출력하는 부분에서 </a:t>
            </a:r>
            <a:r>
              <a:rPr lang="en-US" altLang="ko-KR" dirty="0" err="1"/>
              <a:t>out.println</a:t>
            </a:r>
            <a:r>
              <a:rPr lang="en-US" altLang="ko-KR" dirty="0"/>
              <a:t>( )</a:t>
            </a:r>
            <a:r>
              <a:rPr lang="ko-KR" altLang="en-US" dirty="0"/>
              <a:t>을 사용하지 않기 위해 </a:t>
            </a:r>
            <a:r>
              <a:rPr lang="en-US" altLang="ko-KR" dirty="0"/>
              <a:t>for </a:t>
            </a:r>
            <a:r>
              <a:rPr lang="ko-KR" altLang="en-US" dirty="0"/>
              <a:t>문을 중간에 닫고 스크립트 요소를 사용한 다음 다시 </a:t>
            </a:r>
            <a:r>
              <a:rPr lang="en-US" altLang="ko-KR" dirty="0"/>
              <a:t>for </a:t>
            </a:r>
            <a:r>
              <a:rPr lang="ko-KR" altLang="en-US" dirty="0"/>
              <a:t>문을 닫는 코드 형식으로 구현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77" y="2252324"/>
            <a:ext cx="6123246" cy="238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374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 및 결과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7"/>
            </a:pPr>
            <a:r>
              <a:rPr lang="ko-KR" altLang="en-US" dirty="0"/>
              <a:t>완성된 코드와 실행</a:t>
            </a:r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 err="1"/>
              <a:t>서블릿</a:t>
            </a:r>
            <a:r>
              <a:rPr lang="ko-KR" altLang="en-US" dirty="0"/>
              <a:t> 클래스를 선택한 다음 실행 버튼을 누르기 </a:t>
            </a:r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/>
              <a:t>마우스 오른쪽 버튼을 클릭하고 </a:t>
            </a:r>
            <a:r>
              <a:rPr lang="en-US" altLang="ko-KR" dirty="0"/>
              <a:t>[Run as] → [Run on Server]</a:t>
            </a:r>
            <a:r>
              <a:rPr lang="ko-KR" altLang="en-US" dirty="0"/>
              <a:t>를 클릭하여 실행하기</a:t>
            </a:r>
            <a:endParaRPr lang="en-US" altLang="ko-KR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와 마찬가 지로 서버 런타임 선택 화면에서 프로젝트 생성 시 등록한 </a:t>
            </a:r>
            <a:r>
              <a:rPr lang="en-US" altLang="ko-KR" dirty="0"/>
              <a:t>‘Tomcat v9.0’</a:t>
            </a:r>
            <a:r>
              <a:rPr lang="ko-KR" altLang="en-US" dirty="0"/>
              <a:t>을 선택하고 실행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24797" y="2248315"/>
            <a:ext cx="5627523" cy="4502018"/>
            <a:chOff x="1758238" y="1818574"/>
            <a:chExt cx="5627523" cy="450201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238" y="1818574"/>
              <a:ext cx="5627523" cy="2186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8993" y="4005064"/>
              <a:ext cx="5606015" cy="231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1369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 및 결과 확인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61" y="908720"/>
            <a:ext cx="5588095" cy="550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116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 및 결과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8"/>
            </a:pPr>
            <a:r>
              <a:rPr lang="ko-KR" altLang="en-US" dirty="0"/>
              <a:t>크롬 웹 브라우저에서 마우스 오른쪽 버튼을 클릭하고 </a:t>
            </a:r>
            <a:r>
              <a:rPr lang="en-US" altLang="ko-KR" dirty="0"/>
              <a:t>&lt;</a:t>
            </a:r>
            <a:r>
              <a:rPr lang="ko-KR" altLang="en-US" dirty="0"/>
              <a:t>페이지 소스 보기</a:t>
            </a:r>
            <a:r>
              <a:rPr lang="en-US" altLang="ko-KR" dirty="0"/>
              <a:t>&gt;</a:t>
            </a:r>
            <a:r>
              <a:rPr lang="ko-KR" altLang="en-US" dirty="0"/>
              <a:t>를 클릭하여 출력 여부를 확인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주석은 </a:t>
            </a:r>
            <a:r>
              <a:rPr lang="en-US" altLang="ko-KR" dirty="0"/>
              <a:t>&lt;</a:t>
            </a:r>
            <a:r>
              <a:rPr lang="ko-KR" altLang="en-US" dirty="0"/>
              <a:t>소스 보기</a:t>
            </a:r>
            <a:r>
              <a:rPr lang="en-US" altLang="ko-KR" dirty="0"/>
              <a:t>&gt; </a:t>
            </a:r>
            <a:r>
              <a:rPr lang="ko-KR" altLang="en-US" dirty="0"/>
              <a:t>화면에서 확인이 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주석은 확인이 안 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33" y="2247923"/>
            <a:ext cx="4337135" cy="34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218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n-ea"/>
                <a:ea typeface="+mn-ea"/>
              </a:rPr>
              <a:t>Section 05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[</a:t>
            </a:r>
            <a:r>
              <a:rPr lang="ko-KR" altLang="en-US" sz="4000" b="1" dirty="0">
                <a:latin typeface="+mn-ea"/>
                <a:ea typeface="+mn-ea"/>
              </a:rPr>
              <a:t>실습 </a:t>
            </a:r>
            <a:r>
              <a:rPr lang="en-US" altLang="ko-KR" sz="4000" b="1" dirty="0">
                <a:latin typeface="+mn-ea"/>
                <a:ea typeface="+mn-ea"/>
              </a:rPr>
              <a:t>6-2] JSP </a:t>
            </a:r>
            <a:r>
              <a:rPr lang="ko-KR" altLang="en-US" sz="4000" b="1" dirty="0">
                <a:latin typeface="+mn-ea"/>
                <a:ea typeface="+mn-ea"/>
              </a:rPr>
              <a:t>프로그래밍 </a:t>
            </a:r>
            <a:r>
              <a:rPr lang="en-US" altLang="ko-KR" sz="4000" b="1" dirty="0">
                <a:latin typeface="+mn-ea"/>
                <a:ea typeface="+mn-ea"/>
              </a:rPr>
              <a:t>: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계산기 구현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6336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화면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/>
              <a:t>이번 실습의 개요</a:t>
            </a:r>
            <a:endParaRPr lang="en-US" altLang="ko-KR" b="1" dirty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/>
              <a:t>5</a:t>
            </a:r>
            <a:r>
              <a:rPr lang="ko-KR" altLang="en-US" b="1" dirty="0"/>
              <a:t>장에서 만들었던 계산기 </a:t>
            </a:r>
            <a:r>
              <a:rPr lang="ko-KR" altLang="en-US" b="1" dirty="0" err="1"/>
              <a:t>서블릿을</a:t>
            </a:r>
            <a:r>
              <a:rPr lang="ko-KR" altLang="en-US" b="1" dirty="0"/>
              <a:t> </a:t>
            </a:r>
            <a:r>
              <a:rPr lang="en-US" altLang="ko-KR" b="1" dirty="0"/>
              <a:t>JSP </a:t>
            </a:r>
            <a:r>
              <a:rPr lang="ko-KR" altLang="en-US" b="1" dirty="0"/>
              <a:t>버전으로 구현</a:t>
            </a:r>
            <a:r>
              <a:rPr lang="en-US" altLang="ko-KR" b="1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1" dirty="0"/>
              <a:t>2</a:t>
            </a:r>
            <a:r>
              <a:rPr lang="ko-KR" altLang="en-US" b="1" dirty="0"/>
              <a:t>개의 숫자와 연산자를 선택하고 계산 버튼을 누르면 </a:t>
            </a:r>
            <a:r>
              <a:rPr lang="ko-KR" altLang="en-US" b="1" dirty="0" err="1"/>
              <a:t>입력값을</a:t>
            </a:r>
            <a:r>
              <a:rPr lang="ko-KR" altLang="en-US" b="1" dirty="0"/>
              <a:t> </a:t>
            </a:r>
            <a:r>
              <a:rPr lang="en-US" altLang="ko-KR" b="1" dirty="0"/>
              <a:t>JSP</a:t>
            </a:r>
            <a:r>
              <a:rPr lang="ko-KR" altLang="en-US" b="1" dirty="0"/>
              <a:t>로 전달함</a:t>
            </a:r>
            <a:r>
              <a:rPr lang="en-US" altLang="ko-KR" b="1" dirty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HTML </a:t>
            </a:r>
            <a:r>
              <a:rPr lang="ko-KR" altLang="en-US" dirty="0"/>
              <a:t>폼을 통해 숫자</a:t>
            </a:r>
            <a:r>
              <a:rPr lang="en-US" altLang="ko-KR" dirty="0"/>
              <a:t>, </a:t>
            </a:r>
            <a:r>
              <a:rPr lang="ko-KR" altLang="en-US" dirty="0"/>
              <a:t>연산자를 입력하고 </a:t>
            </a:r>
            <a:r>
              <a:rPr lang="ko-KR" altLang="en-US" dirty="0" err="1"/>
              <a:t>입력값을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JSP</a:t>
            </a:r>
            <a:r>
              <a:rPr lang="ko-KR" altLang="en-US" dirty="0"/>
              <a:t>는 브라우저로부터 전달된 </a:t>
            </a:r>
            <a:r>
              <a:rPr lang="ko-KR" altLang="en-US" dirty="0" err="1"/>
              <a:t>입력값을</a:t>
            </a:r>
            <a:r>
              <a:rPr lang="ko-KR" altLang="en-US" dirty="0"/>
              <a:t> 가져와 계산 후 결과를 포함한 화면을 출력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endParaRPr lang="en-US" altLang="ko-K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6-2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07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화면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/>
              <a:t>입력 </a:t>
            </a:r>
            <a:r>
              <a:rPr lang="ko-KR" altLang="en-US" b="1" dirty="0" err="1"/>
              <a:t>파라미터</a:t>
            </a:r>
            <a:endParaRPr lang="ko-KR" altLang="en-US" b="1" dirty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/>
              <a:t>n1, n2</a:t>
            </a:r>
            <a:r>
              <a:rPr lang="en-US" altLang="ko-KR" dirty="0"/>
              <a:t>: </a:t>
            </a:r>
            <a:r>
              <a:rPr lang="ko-KR" altLang="en-US" dirty="0"/>
              <a:t>숫자 입력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HTML &lt;input&gt;</a:t>
            </a:r>
            <a:r>
              <a:rPr lang="ko-KR" altLang="en-US" dirty="0"/>
              <a:t>으로 구현함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1" dirty="0"/>
              <a:t>op</a:t>
            </a:r>
            <a:r>
              <a:rPr lang="en-US" altLang="ko-KR" dirty="0"/>
              <a:t>: </a:t>
            </a:r>
            <a:r>
              <a:rPr lang="ko-KR" altLang="en-US" dirty="0"/>
              <a:t>연산자 선택 </a:t>
            </a:r>
            <a:r>
              <a:rPr lang="ko-KR" altLang="en-US" dirty="0" err="1"/>
              <a:t>드롭다운</a:t>
            </a:r>
            <a:r>
              <a:rPr lang="ko-KR" altLang="en-US" dirty="0"/>
              <a:t> 리스트로 </a:t>
            </a:r>
            <a:r>
              <a:rPr lang="en-US" altLang="ko-KR" dirty="0"/>
              <a:t>HTML &lt;select&gt;</a:t>
            </a:r>
            <a:r>
              <a:rPr lang="ko-KR" altLang="en-US" dirty="0"/>
              <a:t>로 구현함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ko-KR" altLang="en-US" dirty="0"/>
              <a:t>연산자의 종류 </a:t>
            </a:r>
            <a:r>
              <a:rPr lang="en-US" altLang="ko-KR" dirty="0"/>
              <a:t>: +, -, *, /</a:t>
            </a:r>
          </a:p>
          <a:p>
            <a:endParaRPr lang="en-US" altLang="ko-KR" sz="400" dirty="0"/>
          </a:p>
          <a:p>
            <a:r>
              <a:rPr lang="en-US" altLang="ko-KR" dirty="0"/>
              <a:t>[ch05] </a:t>
            </a:r>
            <a:r>
              <a:rPr lang="ko-KR" altLang="en-US" dirty="0"/>
              <a:t>폴더의 ‘</a:t>
            </a:r>
            <a:r>
              <a:rPr lang="en-US" altLang="ko-KR" dirty="0"/>
              <a:t>calcForm.html’ </a:t>
            </a:r>
            <a:r>
              <a:rPr lang="ko-KR" altLang="en-US" dirty="0"/>
              <a:t>파일을 복사해 </a:t>
            </a:r>
            <a:r>
              <a:rPr lang="en-US" altLang="ko-KR" dirty="0"/>
              <a:t>[ch06]</a:t>
            </a:r>
            <a:r>
              <a:rPr lang="ko-KR" altLang="en-US" dirty="0"/>
              <a:t>에 붙여 넣고 코드 수정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6-2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88548" y="2492896"/>
            <a:ext cx="5566905" cy="4365104"/>
            <a:chOff x="2146098" y="2492896"/>
            <a:chExt cx="5566905" cy="4365104"/>
          </a:xfrm>
        </p:grpSpPr>
        <p:grpSp>
          <p:nvGrpSpPr>
            <p:cNvPr id="5" name="그룹 4"/>
            <p:cNvGrpSpPr/>
            <p:nvPr/>
          </p:nvGrpSpPr>
          <p:grpSpPr>
            <a:xfrm>
              <a:off x="2146098" y="2492896"/>
              <a:ext cx="5566905" cy="4357916"/>
              <a:chOff x="2146098" y="2671484"/>
              <a:chExt cx="5566905" cy="4357916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48"/>
              <a:stretch/>
            </p:blipFill>
            <p:spPr bwMode="auto">
              <a:xfrm>
                <a:off x="2146098" y="2671484"/>
                <a:ext cx="5563005" cy="2736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71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7169" y="5416415"/>
                <a:ext cx="5555834" cy="16129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57" b="6964"/>
            <a:stretch/>
          </p:blipFill>
          <p:spPr bwMode="auto">
            <a:xfrm>
              <a:off x="5148064" y="6183522"/>
              <a:ext cx="2520280" cy="674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24944"/>
            <a:ext cx="2822106" cy="136208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192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</a:t>
            </a:r>
            <a:r>
              <a:rPr lang="en-US" altLang="ko-KR" dirty="0"/>
              <a:t>JSP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2"/>
            </a:pPr>
            <a:r>
              <a:rPr lang="en-US" altLang="ko-KR" dirty="0"/>
              <a:t>[ch06] </a:t>
            </a:r>
            <a:r>
              <a:rPr lang="ko-KR" altLang="en-US" dirty="0"/>
              <a:t>폴더에 ‘</a:t>
            </a:r>
            <a:r>
              <a:rPr lang="en-US" altLang="ko-KR" dirty="0" err="1"/>
              <a:t>calc.jsp</a:t>
            </a:r>
            <a:r>
              <a:rPr lang="en-US" altLang="ko-KR" dirty="0"/>
              <a:t>’ </a:t>
            </a:r>
            <a:r>
              <a:rPr lang="ko-KR" altLang="en-US" dirty="0"/>
              <a:t>이름으로 계산기 </a:t>
            </a:r>
            <a:r>
              <a:rPr lang="en-US" altLang="ko-KR" dirty="0"/>
              <a:t>JSP</a:t>
            </a:r>
            <a:r>
              <a:rPr lang="ko-KR" altLang="en-US" dirty="0"/>
              <a:t>를 생성하고 </a:t>
            </a:r>
            <a:r>
              <a:rPr lang="en-US" altLang="ko-KR" dirty="0"/>
              <a:t> page </a:t>
            </a:r>
            <a:r>
              <a:rPr lang="ko-KR" altLang="en-US" dirty="0"/>
              <a:t>지시어 바로 아래에 다음 내용을 코딩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계산기 기본 코드는 </a:t>
            </a:r>
            <a:r>
              <a:rPr lang="ko-KR" altLang="en-US" dirty="0" err="1"/>
              <a:t>서블릿과</a:t>
            </a:r>
            <a:r>
              <a:rPr lang="ko-KR" altLang="en-US" dirty="0"/>
              <a:t> 동일함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따라서 기본 생성된 </a:t>
            </a:r>
            <a:r>
              <a:rPr lang="en-US" altLang="ko-KR" dirty="0"/>
              <a:t>JSP </a:t>
            </a:r>
            <a:r>
              <a:rPr lang="ko-KR" altLang="en-US" dirty="0"/>
              <a:t>코드에 </a:t>
            </a:r>
            <a:r>
              <a:rPr lang="en-US" altLang="ko-KR" dirty="0"/>
              <a:t>5</a:t>
            </a:r>
            <a:r>
              <a:rPr lang="ko-KR" altLang="en-US" dirty="0"/>
              <a:t>장에서 작성한 ‘</a:t>
            </a:r>
            <a:r>
              <a:rPr lang="en-US" altLang="ko-KR" dirty="0"/>
              <a:t>CalcServlet.java’</a:t>
            </a:r>
            <a:r>
              <a:rPr lang="ko-KR" altLang="en-US" dirty="0"/>
              <a:t>의 </a:t>
            </a:r>
            <a:r>
              <a:rPr lang="ko-KR" altLang="en-US" dirty="0" err="1"/>
              <a:t>서블릿</a:t>
            </a:r>
            <a:r>
              <a:rPr lang="ko-KR" altLang="en-US" dirty="0"/>
              <a:t> 계산기 구현 부분인 </a:t>
            </a: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 err="1"/>
              <a:t>메서드의</a:t>
            </a:r>
            <a:r>
              <a:rPr lang="ko-KR" altLang="en-US" dirty="0"/>
              <a:t> 내용을 </a:t>
            </a:r>
            <a:r>
              <a:rPr lang="ko-KR" altLang="en-US" dirty="0" err="1"/>
              <a:t>스크립트릿</a:t>
            </a:r>
            <a:r>
              <a:rPr lang="ko-KR" altLang="en-US" dirty="0"/>
              <a:t> 영역에 넣어주면 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주의할 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부분에서 결과를 출력해야 하므로 코드는 앞쪽에 배치해야 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6-2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07" y="2852936"/>
            <a:ext cx="5566587" cy="262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722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</a:t>
            </a:r>
            <a:r>
              <a:rPr lang="en-US" altLang="ko-KR" dirty="0"/>
              <a:t>JSP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dirty="0"/>
              <a:t>결과 화면은 </a:t>
            </a:r>
            <a:r>
              <a:rPr lang="en-US" altLang="ko-KR" dirty="0"/>
              <a:t>&lt;body&gt; </a:t>
            </a:r>
            <a:r>
              <a:rPr lang="ko-KR" altLang="en-US" dirty="0"/>
              <a:t>부분에 </a:t>
            </a:r>
            <a:r>
              <a:rPr lang="ko-KR" altLang="en-US" dirty="0" err="1"/>
              <a:t>표현식을</a:t>
            </a:r>
            <a:r>
              <a:rPr lang="ko-KR" altLang="en-US" dirty="0"/>
              <a:t> 이용하거나 </a:t>
            </a:r>
            <a:r>
              <a:rPr lang="en-US" altLang="ko-KR" dirty="0"/>
              <a:t>EL</a:t>
            </a:r>
            <a:r>
              <a:rPr lang="ko-KR" altLang="en-US" dirty="0"/>
              <a:t>을 사용할 수도 있음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6-2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77" y="1268760"/>
            <a:ext cx="6178447" cy="132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043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</a:t>
            </a:r>
            <a:r>
              <a:rPr lang="en-US" altLang="ko-KR" dirty="0"/>
              <a:t>JSP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 dirty="0"/>
              <a:t>계산기 </a:t>
            </a:r>
            <a:r>
              <a:rPr lang="en-US" altLang="ko-KR" dirty="0"/>
              <a:t>JSP</a:t>
            </a:r>
            <a:r>
              <a:rPr lang="ko-KR" altLang="en-US" dirty="0"/>
              <a:t>의 전체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6-2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65986" y="1268760"/>
            <a:ext cx="6097852" cy="4858026"/>
            <a:chOff x="1475656" y="1268760"/>
            <a:chExt cx="6097852" cy="4858026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43"/>
            <a:stretch/>
          </p:blipFill>
          <p:spPr bwMode="auto">
            <a:xfrm>
              <a:off x="1475656" y="1268760"/>
              <a:ext cx="5573756" cy="4675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그룹 5"/>
            <p:cNvGrpSpPr/>
            <p:nvPr/>
          </p:nvGrpSpPr>
          <p:grpSpPr>
            <a:xfrm>
              <a:off x="4781670" y="4869160"/>
              <a:ext cx="2791838" cy="1257626"/>
              <a:chOff x="4493638" y="4437112"/>
              <a:chExt cx="2791838" cy="1257626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493638" y="4437112"/>
                <a:ext cx="2486998" cy="1257626"/>
                <a:chOff x="5627836" y="4661813"/>
                <a:chExt cx="2486998" cy="1257626"/>
              </a:xfrm>
            </p:grpSpPr>
            <p:pic>
              <p:nvPicPr>
                <p:cNvPr id="10243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5559"/>
                <a:stretch/>
              </p:blipFill>
              <p:spPr bwMode="auto">
                <a:xfrm>
                  <a:off x="5645766" y="4976740"/>
                  <a:ext cx="2469068" cy="9426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2940" r="55863" b="186"/>
                <a:stretch/>
              </p:blipFill>
              <p:spPr bwMode="auto">
                <a:xfrm>
                  <a:off x="5627836" y="4661813"/>
                  <a:ext cx="2460104" cy="3491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608" t="92940"/>
              <a:stretch/>
            </p:blipFill>
            <p:spPr bwMode="auto">
              <a:xfrm>
                <a:off x="6923980" y="4437112"/>
                <a:ext cx="356297" cy="358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816"/>
              <a:stretch/>
            </p:blipFill>
            <p:spPr bwMode="auto">
              <a:xfrm>
                <a:off x="6941910" y="4752039"/>
                <a:ext cx="343566" cy="942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570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01</a:t>
            </a:r>
          </a:p>
          <a:p>
            <a:pPr algn="ctr"/>
            <a:r>
              <a:rPr lang="en-US" altLang="ko-KR" sz="4000" b="1" dirty="0">
                <a:latin typeface="맑은 고딕"/>
                <a:ea typeface="굴림"/>
              </a:rPr>
              <a:t>JSP</a:t>
            </a:r>
            <a:r>
              <a:rPr lang="ko-KR" altLang="en-US" sz="4000" b="1" dirty="0">
                <a:latin typeface="+mn-ea"/>
                <a:ea typeface="+mn-ea"/>
              </a:rPr>
              <a:t>의 개요</a:t>
            </a:r>
            <a:endParaRPr lang="en-US" altLang="ko-KR" sz="4000" b="1" dirty="0">
              <a:latin typeface="맑은 고딕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06633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</a:t>
            </a:r>
            <a:r>
              <a:rPr lang="en-US" altLang="ko-KR" dirty="0"/>
              <a:t>JSP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5"/>
            </a:pPr>
            <a:r>
              <a:rPr lang="ko-KR" altLang="en-US" dirty="0"/>
              <a:t>‘</a:t>
            </a:r>
            <a:r>
              <a:rPr lang="en-US" altLang="ko-KR" dirty="0"/>
              <a:t>calcForm.html’</a:t>
            </a:r>
            <a:r>
              <a:rPr lang="ko-KR" altLang="en-US" dirty="0"/>
              <a:t>을 먼저 실행하고 숫자 입력과 연산자를 선택한 다음 실행 버튼을 눌러 계산기 </a:t>
            </a:r>
            <a:r>
              <a:rPr lang="en-US" altLang="ko-KR" dirty="0"/>
              <a:t>JSP</a:t>
            </a:r>
            <a:r>
              <a:rPr lang="ko-KR" altLang="en-US" dirty="0"/>
              <a:t>가 정상적으로 호출되고 결과가 출력되는지 확인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6-2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37817" y="1844824"/>
            <a:ext cx="6268366" cy="1788342"/>
            <a:chOff x="1119919" y="2031322"/>
            <a:chExt cx="6268366" cy="1788342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919" y="2032478"/>
              <a:ext cx="3104317" cy="17871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2031322"/>
              <a:ext cx="3104317" cy="17871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6985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21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특징과 구성요소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페이지에 자바 코드를 직접 사용함</a:t>
            </a:r>
            <a:endParaRPr lang="en-US" altLang="ko-KR" dirty="0"/>
          </a:p>
          <a:p>
            <a:pPr lvl="1"/>
            <a:r>
              <a:rPr lang="ko-KR" altLang="en-US" dirty="0" err="1"/>
              <a:t>서블릿</a:t>
            </a:r>
            <a:r>
              <a:rPr lang="ko-KR" altLang="en-US" dirty="0"/>
              <a:t> 컨테이너에 의해 관리되는 내장객체의 생명 주기를 이용하여 페이지 간 속성을 관리함</a:t>
            </a:r>
            <a:endParaRPr lang="en-US" altLang="ko-KR" dirty="0"/>
          </a:p>
          <a:p>
            <a:pPr lvl="1"/>
            <a:r>
              <a:rPr lang="ko-KR" altLang="en-US" dirty="0" err="1"/>
              <a:t>커스텀</a:t>
            </a:r>
            <a:r>
              <a:rPr lang="ko-KR" altLang="en-US" dirty="0"/>
              <a:t> 태그 기술을 사용하여 코드를 태그화</a:t>
            </a:r>
            <a:r>
              <a:rPr lang="en-US" altLang="ko-KR" dirty="0"/>
              <a:t>(action, JSTL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en-US" altLang="ko-KR" dirty="0"/>
              <a:t>EL Expression Language</a:t>
            </a:r>
            <a:r>
              <a:rPr lang="ko-KR" altLang="en-US" dirty="0"/>
              <a:t>을 통해 데이터를 표현함</a:t>
            </a:r>
          </a:p>
        </p:txBody>
      </p:sp>
    </p:spTree>
    <p:extLst>
      <p:ext uri="{BB962C8B-B14F-4D97-AF65-F5344CB8AC3E}">
        <p14:creationId xmlns:p14="http://schemas.microsoft.com/office/powerpoint/2010/main" val="299199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특징과 구성요소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구성요소</a:t>
            </a:r>
            <a:endParaRPr lang="en-US" altLang="ko-KR" dirty="0"/>
          </a:p>
          <a:p>
            <a:pPr lvl="1"/>
            <a:r>
              <a:rPr lang="ko-KR" altLang="en-US" dirty="0"/>
              <a:t>지시어</a:t>
            </a:r>
            <a:r>
              <a:rPr lang="en-US" altLang="ko-KR" dirty="0"/>
              <a:t>(Standard Directives)</a:t>
            </a:r>
          </a:p>
          <a:p>
            <a:pPr lvl="1"/>
            <a:r>
              <a:rPr lang="ko-KR" altLang="en-US" dirty="0"/>
              <a:t>액션</a:t>
            </a:r>
            <a:r>
              <a:rPr lang="en-US" altLang="ko-KR" dirty="0"/>
              <a:t>(Standard Action)</a:t>
            </a:r>
          </a:p>
          <a:p>
            <a:pPr lvl="1"/>
            <a:r>
              <a:rPr lang="ko-KR" altLang="en-US" dirty="0"/>
              <a:t>템플릿 데이터</a:t>
            </a:r>
            <a:r>
              <a:rPr lang="en-US" altLang="ko-KR" dirty="0"/>
              <a:t>(Template Data)</a:t>
            </a:r>
          </a:p>
          <a:p>
            <a:pPr lvl="1"/>
            <a:r>
              <a:rPr lang="ko-KR" altLang="en-US" dirty="0"/>
              <a:t>스크립트 요소</a:t>
            </a:r>
            <a:r>
              <a:rPr lang="en-US" altLang="ko-KR" dirty="0"/>
              <a:t>(Script Element)</a:t>
            </a:r>
          </a:p>
          <a:p>
            <a:pPr lvl="1"/>
            <a:r>
              <a:rPr lang="ko-KR" altLang="en-US" dirty="0" err="1"/>
              <a:t>커스텀</a:t>
            </a:r>
            <a:r>
              <a:rPr lang="ko-KR" altLang="en-US" dirty="0"/>
              <a:t> 태그</a:t>
            </a:r>
            <a:r>
              <a:rPr lang="en-US" altLang="ko-KR" dirty="0"/>
              <a:t>(Custom Tag)</a:t>
            </a:r>
            <a:r>
              <a:rPr lang="ko-KR" altLang="en-US" dirty="0"/>
              <a:t>와 </a:t>
            </a:r>
            <a:r>
              <a:rPr lang="en-US" altLang="ko-KR" dirty="0"/>
              <a:t>EL(Expression Language)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79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동작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가 </a:t>
            </a:r>
            <a:r>
              <a:rPr lang="ko-KR" altLang="en-US" dirty="0" err="1"/>
              <a:t>서블릿으로</a:t>
            </a:r>
            <a:r>
              <a:rPr lang="ko-KR" altLang="en-US" dirty="0"/>
              <a:t> </a:t>
            </a:r>
            <a:r>
              <a:rPr lang="ko-KR" altLang="en-US" dirty="0" err="1"/>
              <a:t>컴파일되고</a:t>
            </a:r>
            <a:r>
              <a:rPr lang="ko-KR" altLang="en-US" dirty="0"/>
              <a:t> 실행되는 과정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34" y="1505301"/>
            <a:ext cx="6103533" cy="450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13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장단점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파일에 자바 기술을 거의 무한대로 사용할 수 있으며</a:t>
            </a:r>
            <a:r>
              <a:rPr lang="en-US" altLang="ko-KR" dirty="0"/>
              <a:t>, </a:t>
            </a:r>
            <a:r>
              <a:rPr lang="ko-KR" altLang="en-US" dirty="0"/>
              <a:t>비교적 쉽게 프로그래밍할 수 있음</a:t>
            </a:r>
            <a:endParaRPr lang="en-US" altLang="ko-KR" dirty="0"/>
          </a:p>
          <a:p>
            <a:pPr lvl="1"/>
            <a:r>
              <a:rPr lang="ko-KR" altLang="en-US" dirty="0" err="1"/>
              <a:t>커스텀</a:t>
            </a:r>
            <a:r>
              <a:rPr lang="ko-KR" altLang="en-US" dirty="0"/>
              <a:t> 태그 라이브러리 등 확장 태그 구조를 사용할 수 있음</a:t>
            </a:r>
            <a:endParaRPr lang="en-US" altLang="ko-KR" dirty="0"/>
          </a:p>
          <a:p>
            <a:pPr lvl="1"/>
            <a:r>
              <a:rPr lang="ko-KR" altLang="en-US" dirty="0" err="1"/>
              <a:t>서블릿으로</a:t>
            </a:r>
            <a:r>
              <a:rPr lang="ko-KR" altLang="en-US" dirty="0"/>
              <a:t> 변환되어 실행되므로 </a:t>
            </a:r>
            <a:r>
              <a:rPr lang="ko-KR" altLang="en-US" dirty="0" err="1"/>
              <a:t>서블릿</a:t>
            </a:r>
            <a:r>
              <a:rPr lang="ko-KR" altLang="en-US" dirty="0"/>
              <a:t> 기술의 장점을 모두 가짐</a:t>
            </a:r>
            <a:endParaRPr lang="en-US" altLang="ko-KR" dirty="0"/>
          </a:p>
          <a:p>
            <a:pPr lvl="1"/>
            <a:r>
              <a:rPr lang="en-US" altLang="ko-KR" dirty="0"/>
              <a:t>MVC </a:t>
            </a:r>
            <a:r>
              <a:rPr lang="ko-KR" altLang="en-US" dirty="0"/>
              <a:t>패턴</a:t>
            </a:r>
            <a:r>
              <a:rPr lang="en-US" altLang="ko-KR" dirty="0"/>
              <a:t>, </a:t>
            </a:r>
            <a:r>
              <a:rPr lang="ko-KR" altLang="en-US" dirty="0"/>
              <a:t>스프링 프레임워크 등 잘 설계된 구조를 적용할 수 있어 개발 생산성이 향상되고 성능이 보장됨</a:t>
            </a:r>
            <a:endParaRPr lang="en-US" altLang="ko-KR" dirty="0"/>
          </a:p>
          <a:p>
            <a:pPr lvl="1"/>
            <a:r>
              <a:rPr lang="ko-KR" altLang="en-US" dirty="0"/>
              <a:t>모든 개발이 서버에서 이루어지므로 개발의 집중화를 통한 효율이 오름</a:t>
            </a:r>
          </a:p>
        </p:txBody>
      </p:sp>
    </p:spTree>
    <p:extLst>
      <p:ext uri="{BB962C8B-B14F-4D97-AF65-F5344CB8AC3E}">
        <p14:creationId xmlns:p14="http://schemas.microsoft.com/office/powerpoint/2010/main" val="235201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장단점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단점</a:t>
            </a:r>
            <a:endParaRPr lang="en-US" altLang="ko-KR" dirty="0"/>
          </a:p>
          <a:p>
            <a:pPr lvl="1"/>
            <a:r>
              <a:rPr lang="ko-KR" altLang="en-US" dirty="0"/>
              <a:t>화면 구성요소를 변경하면 </a:t>
            </a:r>
            <a:r>
              <a:rPr lang="en-US" altLang="ko-KR" dirty="0"/>
              <a:t>JSP → </a:t>
            </a:r>
            <a:r>
              <a:rPr lang="ko-KR" altLang="en-US" dirty="0"/>
              <a:t>자바 → 클래스 → </a:t>
            </a:r>
            <a:r>
              <a:rPr lang="ko-KR" altLang="en-US" dirty="0" err="1"/>
              <a:t>서블릿</a:t>
            </a:r>
            <a:r>
              <a:rPr lang="ko-KR" altLang="en-US" dirty="0"/>
              <a:t> 실행 과정을 거치므로 개발 과정에서 사소한 </a:t>
            </a:r>
            <a:r>
              <a:rPr lang="en-US" altLang="ko-KR" dirty="0"/>
              <a:t>UI </a:t>
            </a:r>
            <a:r>
              <a:rPr lang="ko-KR" altLang="en-US" dirty="0"/>
              <a:t>변경일지라도 매번 확인하는 데 시간이 소요됨</a:t>
            </a:r>
            <a:endParaRPr lang="en-US" altLang="ko-KR" dirty="0"/>
          </a:p>
          <a:p>
            <a:pPr lvl="1"/>
            <a:r>
              <a:rPr lang="ko-KR" altLang="en-US" dirty="0"/>
              <a:t>개발자와 디자이너 간 역할 분담에 제약이 있음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파일의 화면 디자인 확인에도 반드시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컨테이너의 실행이 필요함</a:t>
            </a:r>
          </a:p>
        </p:txBody>
      </p:sp>
    </p:spTree>
    <p:extLst>
      <p:ext uri="{BB962C8B-B14F-4D97-AF65-F5344CB8AC3E}">
        <p14:creationId xmlns:p14="http://schemas.microsoft.com/office/powerpoint/2010/main" val="334883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9162</TotalTime>
  <Words>1576</Words>
  <Application>Microsoft Office PowerPoint</Application>
  <PresentationFormat>화면 슬라이드 쇼(4:3)</PresentationFormat>
  <Paragraphs>222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맑은 고딕</vt:lpstr>
      <vt:lpstr>Wingdings</vt:lpstr>
      <vt:lpstr>함초롬돋움</vt:lpstr>
      <vt:lpstr>HY견고딕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JSP의 특징과 구성요소</vt:lpstr>
      <vt:lpstr>JSP의 특징과 구성요소</vt:lpstr>
      <vt:lpstr>JSP의 동작 과정</vt:lpstr>
      <vt:lpstr>JSP의 장단점</vt:lpstr>
      <vt:lpstr>JSP의 장단점</vt:lpstr>
      <vt:lpstr>PowerPoint 프레젠테이션</vt:lpstr>
      <vt:lpstr>지시어란?</vt:lpstr>
      <vt:lpstr>page 지시어</vt:lpstr>
      <vt:lpstr>page 지시어</vt:lpstr>
      <vt:lpstr>include 지시어</vt:lpstr>
      <vt:lpstr>include 지시어</vt:lpstr>
      <vt:lpstr>taglib 지시어</vt:lpstr>
      <vt:lpstr>taglib 지시어</vt:lpstr>
      <vt:lpstr>PowerPoint 프레젠테이션</vt:lpstr>
      <vt:lpstr>템플릿 데이터란?</vt:lpstr>
      <vt:lpstr>스크립트 요소</vt:lpstr>
      <vt:lpstr>스크립트 요소</vt:lpstr>
      <vt:lpstr>스크립트 요소</vt:lpstr>
      <vt:lpstr>스크립트 요소</vt:lpstr>
      <vt:lpstr>스크립트 요소</vt:lpstr>
      <vt:lpstr>PowerPoint 프레젠테이션</vt:lpstr>
      <vt:lpstr>JSP 생성</vt:lpstr>
      <vt:lpstr>JSP 생성</vt:lpstr>
      <vt:lpstr>JSP 생성</vt:lpstr>
      <vt:lpstr>JSP 생성</vt:lpstr>
      <vt:lpstr>JSP 생성</vt:lpstr>
      <vt:lpstr>실행 결과 및 결과 확인</vt:lpstr>
      <vt:lpstr>실행 결과 및 결과 확인</vt:lpstr>
      <vt:lpstr>실행 결과 및 결과 확인</vt:lpstr>
      <vt:lpstr>PowerPoint 프레젠테이션</vt:lpstr>
      <vt:lpstr>계산기 화면 구현</vt:lpstr>
      <vt:lpstr>계산기 화면 구현</vt:lpstr>
      <vt:lpstr>계산기 JSP 구현</vt:lpstr>
      <vt:lpstr>계산기 JSP 구현</vt:lpstr>
      <vt:lpstr>계산기 JSP 구현</vt:lpstr>
      <vt:lpstr>계산기 JSP 구현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이용희</cp:lastModifiedBy>
  <cp:revision>1672</cp:revision>
  <dcterms:created xsi:type="dcterms:W3CDTF">2012-07-11T10:23:22Z</dcterms:created>
  <dcterms:modified xsi:type="dcterms:W3CDTF">2024-04-15T02:47:44Z</dcterms:modified>
</cp:coreProperties>
</file>