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93" r:id="rId4"/>
    <p:sldId id="301" r:id="rId5"/>
    <p:sldId id="294" r:id="rId6"/>
    <p:sldId id="295" r:id="rId7"/>
    <p:sldId id="296" r:id="rId8"/>
    <p:sldId id="297" r:id="rId9"/>
    <p:sldId id="298" r:id="rId10"/>
    <p:sldId id="299" r:id="rId11"/>
    <p:sldId id="302" r:id="rId12"/>
  </p:sldIdLst>
  <p:sldSz cx="12192000" cy="6858000"/>
  <p:notesSz cx="6858000" cy="9144000"/>
  <p:embeddedFontLst>
    <p:embeddedFont>
      <p:font typeface="AppleSDGothicNeoL00" panose="02000503000000000000" pitchFamily="2" charset="-127"/>
      <p:regular r:id="rId14"/>
    </p:embeddedFont>
    <p:embeddedFont>
      <p:font typeface="AppleSDGothicNeoM00" panose="02000503000000000000" pitchFamily="2" charset="-127"/>
      <p:regular r:id="rId15"/>
    </p:embeddedFont>
    <p:embeddedFont>
      <p:font typeface="AppleSDGothicNeoUL00" panose="02000503000000000000" pitchFamily="2" charset="-127"/>
      <p:regular r:id="rId16"/>
    </p:embeddedFont>
    <p:embeddedFont>
      <p:font typeface="Arista Pro Bold" panose="02000506020000020004" charset="0"/>
      <p:bold r:id="rId17"/>
    </p:embeddedFont>
    <p:embeddedFont>
      <p:font typeface="Arista Pro DemiBold" panose="02000506020000020004" charset="0"/>
      <p:bold r:id="rId18"/>
    </p:embeddedFont>
    <p:embeddedFont>
      <p:font typeface="Tw Cen MT Condensed Extra Bold" panose="020B0803020202020204" pitchFamily="34" charset="0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25151"/>
    <a:srgbClr val="E8E8E8"/>
    <a:srgbClr val="F7F7F7"/>
    <a:srgbClr val="E85249"/>
    <a:srgbClr val="FFF8EB"/>
    <a:srgbClr val="FFFAEB"/>
    <a:srgbClr val="FFF7E1"/>
    <a:srgbClr val="00A17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51" autoAdjust="0"/>
  </p:normalViewPr>
  <p:slideViewPr>
    <p:cSldViewPr snapToGrid="0">
      <p:cViewPr varScale="1">
        <p:scale>
          <a:sx n="77" d="100"/>
          <a:sy n="77" d="100"/>
        </p:scale>
        <p:origin x="62" y="250"/>
      </p:cViewPr>
      <p:guideLst/>
    </p:cSldViewPr>
  </p:slideViewPr>
  <p:outlineViewPr>
    <p:cViewPr>
      <p:scale>
        <a:sx n="33" d="100"/>
        <a:sy n="33" d="100"/>
      </p:scale>
      <p:origin x="0" y="-2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E447F-1267-4A7D-92FC-5B988F82D14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369EE-980D-4795-ACBB-CA1DD18C9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75270-171D-4298-AD62-E1CE1B6E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AE25B-26D6-403D-882D-709666E2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AB057-15AB-404B-9B99-A41C2B70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C0F39-E0E8-452C-A0D7-57647B8A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8EFD4-6D56-42F1-AE69-84C284F2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9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742D9-B885-4201-9B1B-FA71ED1C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A137B5-738D-4E45-8FA1-E0B897BF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506D-1008-4A39-95A4-F5E9DFF1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6F8C9-A3F1-44E8-AACC-8D3D5AAC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A29E0-0EE9-4002-83D1-543D826C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8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C62A2B-E352-41F8-9AD1-136EF4080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A199B-7331-4839-B1B5-71E0CED0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32E58-0E0A-4A89-901B-6F503F6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967AD-DC8C-43A8-A9C9-530B0529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4FD60-1D1F-424A-90A9-64A768C8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D21CB-0A00-4E4B-9237-8646F0EA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AB890-8FBA-4F5D-9A61-DFF85A70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D6FAE-97E3-435D-B18E-0C592346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6D2FE-D572-4DF5-9E8B-FEE9CD1A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71B6C-0106-426D-88E9-49DCF832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2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CCD6-FE3C-4A98-828D-C548549A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045D7-A7C7-4950-AE77-276A3357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0BDAA-06ED-4BFB-96EF-F3BC50B6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98E3F-EA77-403E-80F6-95CCF764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6FED2-0F44-49AB-A1F1-C10BA4E2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D3602-A422-4687-BFDA-1FB3641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84C51-7EF8-4B49-995E-DFB6121CD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80695-BB9F-4352-9E67-C582E779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9F3DC-A984-4ED5-97A2-27B05A20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5BB8A-90DA-4972-B4A0-953BE455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69896-8FED-48D2-BD97-5366F999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653DD-97BD-471B-BF4D-B02FFD6D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CDE6D-A720-4530-83C1-64976531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E8394-A0BC-4151-897A-ECED1B84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FE8CCF-BEC7-45A9-90DA-74967EACE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098960-3D98-49F6-B125-2797CB361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07CA6C-6889-4F12-B828-22656257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8F39F-3F95-47ED-A084-9CD882C5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B646A-3135-4396-896D-BA811BBC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B917D-EDE2-47AC-94B0-33B38BCF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E38EB2-0BC0-4793-806D-FADF29A3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C50AF1-2D7E-4455-8AE9-2746AF9B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4F586-8CDC-4CA2-844A-0CDD7257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4C80C8-9915-4EB9-92C8-3F3073AA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FF0A1C-B3F1-4D6F-9D49-5DEF7D7E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63F43-102A-4049-8483-86605817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3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4776-64CE-47BF-9844-A39FDD06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792ED-997E-4C6C-B815-8972A05A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CE6DB-E013-4256-A851-DF85C82A1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09AA1-6D4C-4EAF-8C2A-2CDC35E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D4506-2A6E-4518-ACA7-68AA64BD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A3134-92B8-43D0-83C8-B90076BD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66BC-8FAD-4E38-A0C7-FCB01D6C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3C554-CAF1-4FDB-8F68-DB9AB8E9A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EEE69-B78D-42D1-834B-DBBE7DB4C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8A1EA-4C10-4667-9E35-F7B547B4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E0B0A-DC84-43F3-939B-8644099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73808-1899-4913-91D9-C7681B48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7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4576D-34AB-494B-9C31-B50C63B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F019B-BCA5-44B2-A413-C7D47F6D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302CB-B4C6-4BCD-85D6-59F969DAC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616B-0547-4C60-99A8-863DC11B2B6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EC2EB-E856-4D7F-9099-AB8053A10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EE614-0459-42A4-9CAB-8956A627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FC13-7E02-4710-A180-9F5173016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-enews.com/view.php?ud=201403191811420092386_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-enews.com/view.php?ud=201403191811420092386_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://www.g-enews.com/view.php?ud=201403191811420092386_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hyperlink" Target="http://www.g-enews.com/view.php?ud=201403191811420092386_1" TargetMode="External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5DC4F4-73C2-41F3-8957-9A61FBA2C16A}"/>
              </a:ext>
            </a:extLst>
          </p:cNvPr>
          <p:cNvSpPr/>
          <p:nvPr/>
        </p:nvSpPr>
        <p:spPr>
          <a:xfrm>
            <a:off x="2971800" y="1545975"/>
            <a:ext cx="6248400" cy="4182471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spAutoFit/>
          </a:bodyPr>
          <a:lstStyle/>
          <a:p>
            <a:pPr algn="l"/>
            <a:endParaRPr lang="ko-KR" altLang="en-US" sz="1400" dirty="0">
              <a:hlinkClick r:id="rId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87C6FC-11F6-447C-ABD9-4C1C0A1E234F}"/>
              </a:ext>
            </a:extLst>
          </p:cNvPr>
          <p:cNvGrpSpPr/>
          <p:nvPr/>
        </p:nvGrpSpPr>
        <p:grpSpPr>
          <a:xfrm>
            <a:off x="3943422" y="845783"/>
            <a:ext cx="4305156" cy="1400383"/>
            <a:chOff x="3568462" y="756137"/>
            <a:chExt cx="4305156" cy="140038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E61D724-36D0-46CE-B4FC-697BB8AAF450}"/>
                </a:ext>
              </a:extLst>
            </p:cNvPr>
            <p:cNvGrpSpPr/>
            <p:nvPr/>
          </p:nvGrpSpPr>
          <p:grpSpPr>
            <a:xfrm>
              <a:off x="3568462" y="900454"/>
              <a:ext cx="1207833" cy="1192610"/>
              <a:chOff x="10080349" y="1239106"/>
              <a:chExt cx="1491550" cy="147275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4510057-5754-4CF9-808B-C6F74DD74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7578" y="1239106"/>
                <a:ext cx="971725" cy="971725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0DF846B4-8D7B-48CC-BB49-E7DCB45AA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80349" y="1815744"/>
                <a:ext cx="863795" cy="863795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8D68D91A-1BF1-48AF-A822-496123979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8104" y="1848061"/>
                <a:ext cx="863795" cy="863795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5B4CB7-BF0B-4794-A2EC-65655F11DC0C}"/>
                </a:ext>
              </a:extLst>
            </p:cNvPr>
            <p:cNvSpPr txBox="1"/>
            <p:nvPr/>
          </p:nvSpPr>
          <p:spPr>
            <a:xfrm>
              <a:off x="4776295" y="756137"/>
              <a:ext cx="3097323" cy="140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500" dirty="0">
                  <a:solidFill>
                    <a:schemeClr val="accent1"/>
                  </a:solidFill>
                  <a:latin typeface="Arista Pro DemiBold" panose="02000506020000020004" pitchFamily="2" charset="0"/>
                  <a:ea typeface="AppleSDGothicNeoH00" panose="02000503000000000000" pitchFamily="2" charset="-127"/>
                  <a:cs typeface="Aharoni" panose="020B0604020202020204" pitchFamily="2" charset="-79"/>
                </a:rPr>
                <a:t>eat</a:t>
              </a:r>
              <a:r>
                <a:rPr lang="en-US" altLang="ko-KR" sz="8500" dirty="0">
                  <a:solidFill>
                    <a:schemeClr val="bg1"/>
                  </a:solidFill>
                  <a:latin typeface="Arista Pro DemiBold" panose="02000506020000020004" pitchFamily="2" charset="0"/>
                  <a:ea typeface="AppleSDGothicNeoH00" panose="02000503000000000000" pitchFamily="2" charset="-127"/>
                  <a:cs typeface="Aharoni" panose="020B0604020202020204" pitchFamily="2" charset="-79"/>
                </a:rPr>
                <a:t> </a:t>
              </a:r>
              <a:r>
                <a:rPr lang="en-US" altLang="ko-KR" sz="8500" dirty="0">
                  <a:solidFill>
                    <a:schemeClr val="accent2"/>
                  </a:solidFill>
                  <a:latin typeface="Arista Pro DemiBold" panose="02000506020000020004" pitchFamily="2" charset="0"/>
                  <a:ea typeface="AppleSDGothicNeoH00" panose="02000503000000000000" pitchFamily="2" charset="-127"/>
                  <a:cs typeface="Aharoni" panose="020B0604020202020204" pitchFamily="2" charset="-79"/>
                </a:rPr>
                <a:t>it!</a:t>
              </a:r>
              <a:endParaRPr lang="ko-KR" altLang="en-US" sz="8500" dirty="0">
                <a:solidFill>
                  <a:schemeClr val="accent2"/>
                </a:solidFill>
                <a:latin typeface="Arista Pro DemiBold" panose="02000506020000020004" pitchFamily="2" charset="0"/>
                <a:ea typeface="AppleSDGothicNeoH00" panose="02000503000000000000" pitchFamily="2" charset="-127"/>
                <a:cs typeface="Aharoni" panose="020B0604020202020204" pitchFamily="2" charset="-79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16E0423-5A86-4CB8-8E5A-895232CF9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44885"/>
              </p:ext>
            </p:extLst>
          </p:nvPr>
        </p:nvGraphicFramePr>
        <p:xfrm>
          <a:off x="3643779" y="2674829"/>
          <a:ext cx="4904442" cy="25874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3884927985"/>
                    </a:ext>
                  </a:extLst>
                </a:gridCol>
                <a:gridCol w="3653492">
                  <a:extLst>
                    <a:ext uri="{9D8B030D-6E8A-4147-A177-3AD203B41FA5}">
                      <a16:colId xmlns:a16="http://schemas.microsoft.com/office/drawing/2014/main" val="3179048675"/>
                    </a:ext>
                  </a:extLst>
                </a:gridCol>
              </a:tblGrid>
              <a:tr h="36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SDGothicNeoM00" panose="02000503000000000000" charset="-127"/>
                          <a:ea typeface="AppleSDGothicNeoM00" panose="02000503000000000000" charset="-127"/>
                        </a:rPr>
                        <a:t>Name</a:t>
                      </a:r>
                      <a:endParaRPr lang="ko-KR" altLang="en-US" sz="1400" b="0" dirty="0">
                        <a:latin typeface="AppleSDGothicNeoM00" panose="02000503000000000000" charset="-127"/>
                        <a:ea typeface="AppleSDGothicNeoM00" panose="0200050300000000000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SDGothicNeoM00" panose="02000503000000000000" charset="-127"/>
                          <a:ea typeface="AppleSDGothicNeoM00" panose="02000503000000000000" charset="-127"/>
                        </a:rPr>
                        <a:t>Role</a:t>
                      </a:r>
                      <a:endParaRPr lang="ko-KR" altLang="en-US" sz="1400" b="0" dirty="0">
                        <a:latin typeface="AppleSDGothicNeoM00" panose="02000503000000000000" charset="-127"/>
                        <a:ea typeface="AppleSDGothicNeoM00" panose="0200050300000000000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0672440"/>
                  </a:ext>
                </a:extLst>
              </a:tr>
              <a:tr h="36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김영중</a:t>
                      </a:r>
                      <a:endParaRPr lang="ko-KR" altLang="en-US" sz="1200" dirty="0">
                        <a:latin typeface="AppleSDGothicNeoUL00" panose="02000503000000000000" charset="-127"/>
                        <a:ea typeface="AppleSDGothicNeoUL00" panose="0200050300000000000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Data Collection and Input</a:t>
                      </a:r>
                      <a:endParaRPr lang="ko-KR" altLang="en-US" sz="1200" dirty="0">
                        <a:latin typeface="AppleSDGothicNeoUL00" panose="02000503000000000000" charset="-127"/>
                        <a:ea typeface="AppleSDGothicNeoUL00" panose="0200050300000000000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656584"/>
                  </a:ext>
                </a:extLst>
              </a:tr>
              <a:tr h="36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노미래</a:t>
                      </a: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Team Leader, Front-end and Back-end Development</a:t>
                      </a:r>
                      <a:endParaRPr lang="ko-KR" altLang="en-US" sz="1200" dirty="0">
                        <a:latin typeface="AppleSDGothicNeoUL00" panose="02000503000000000000" charset="-127"/>
                        <a:ea typeface="AppleSDGothicNeoUL00" panose="0200050300000000000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292717"/>
                  </a:ext>
                </a:extLst>
              </a:tr>
              <a:tr h="36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문호</a:t>
                      </a: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Front-end Development</a:t>
                      </a:r>
                      <a:endParaRPr lang="ko-KR" altLang="en-US" sz="1200" dirty="0">
                        <a:latin typeface="AppleSDGothicNeoUL00" panose="02000503000000000000" charset="-127"/>
                        <a:ea typeface="AppleSDGothicNeoUL00" panose="0200050300000000000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4673016"/>
                  </a:ext>
                </a:extLst>
              </a:tr>
              <a:tr h="36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이재봉</a:t>
                      </a:r>
                      <a:endParaRPr lang="ko-KR" altLang="en-US" sz="1200" dirty="0">
                        <a:latin typeface="AppleSDGothicNeoUL00" panose="02000503000000000000" charset="-127"/>
                        <a:ea typeface="AppleSDGothicNeoUL00" panose="0200050300000000000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Front-end Development</a:t>
                      </a:r>
                      <a:endParaRPr lang="ko-KR" altLang="en-US" sz="1200" dirty="0">
                        <a:latin typeface="AppleSDGothicNeoUL00" panose="02000503000000000000" charset="-127"/>
                        <a:ea typeface="AppleSDGothicNeoUL00" panose="0200050300000000000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5782496"/>
                  </a:ext>
                </a:extLst>
              </a:tr>
              <a:tr h="36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장호</a:t>
                      </a: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Front-end Development</a:t>
                      </a:r>
                      <a:endParaRPr lang="ko-KR" altLang="en-US" sz="1200" dirty="0">
                        <a:latin typeface="AppleSDGothicNeoUL00" panose="02000503000000000000" charset="-127"/>
                        <a:ea typeface="AppleSDGothicNeoUL00" panose="0200050300000000000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2302800"/>
                  </a:ext>
                </a:extLst>
              </a:tr>
              <a:tr h="36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장천하</a:t>
                      </a:r>
                      <a:endParaRPr lang="ko-KR" altLang="en-US" sz="1200" dirty="0">
                        <a:latin typeface="AppleSDGothicNeoUL00" panose="02000503000000000000" charset="-127"/>
                        <a:ea typeface="AppleSDGothicNeoUL00" panose="0200050300000000000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AppleSDGothicNeoUL00" panose="02000503000000000000" charset="-127"/>
                          <a:ea typeface="AppleSDGothicNeoUL00" panose="02000503000000000000" charset="-127"/>
                        </a:rPr>
                        <a:t>Data Collection</a:t>
                      </a:r>
                      <a:endParaRPr lang="ko-KR" altLang="en-US" sz="1200" dirty="0">
                        <a:latin typeface="AppleSDGothicNeoUL00" panose="02000503000000000000" charset="-127"/>
                        <a:ea typeface="AppleSDGothicNeoUL00" panose="0200050300000000000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94636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F9983B0-72CF-490F-A464-B40EF4B98F33}"/>
              </a:ext>
            </a:extLst>
          </p:cNvPr>
          <p:cNvSpPr txBox="1"/>
          <p:nvPr/>
        </p:nvSpPr>
        <p:spPr>
          <a:xfrm>
            <a:off x="5447425" y="2186998"/>
            <a:ext cx="129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AppleSDGothicNeoL00" panose="02000503000000000000" charset="-127"/>
                <a:ea typeface="AppleSDGothicNeoL00" panose="02000503000000000000" charset="-127"/>
              </a:rPr>
              <a:t>T E A M # 2</a:t>
            </a:r>
            <a:endParaRPr lang="ko-KR" altLang="en-US" dirty="0">
              <a:solidFill>
                <a:schemeClr val="tx2"/>
              </a:solidFill>
              <a:latin typeface="AppleSDGothicNeoL00" panose="02000503000000000000" charset="-127"/>
              <a:ea typeface="AppleSDGothicNeoL00" panose="02000503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2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37842-ABEB-4B23-8514-BB818BF4FDF9}"/>
              </a:ext>
            </a:extLst>
          </p:cNvPr>
          <p:cNvSpPr txBox="1"/>
          <p:nvPr/>
        </p:nvSpPr>
        <p:spPr>
          <a:xfrm>
            <a:off x="1597927" y="250515"/>
            <a:ext cx="5936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rista Pro Bold" panose="02000506020000020004" pitchFamily="2" charset="0"/>
              </a:rPr>
              <a:t>Lesson learned / Epilogue </a:t>
            </a:r>
            <a:endParaRPr lang="ko-KR" altLang="en-US" sz="4000" dirty="0">
              <a:solidFill>
                <a:schemeClr val="accent1"/>
              </a:solidFill>
              <a:latin typeface="Arista Pro Bold" panose="0200050602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F3E4-0B1C-46AD-ADB3-DCF3BC0143ED}"/>
              </a:ext>
            </a:extLst>
          </p:cNvPr>
          <p:cNvSpPr/>
          <p:nvPr/>
        </p:nvSpPr>
        <p:spPr>
          <a:xfrm>
            <a:off x="523702" y="0"/>
            <a:ext cx="11668297" cy="18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ECEF-9D8B-4C15-B5A1-48DF9C10EF8B}"/>
              </a:ext>
            </a:extLst>
          </p:cNvPr>
          <p:cNvSpPr/>
          <p:nvPr/>
        </p:nvSpPr>
        <p:spPr>
          <a:xfrm>
            <a:off x="523702" y="180509"/>
            <a:ext cx="847898" cy="847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0EAB-2BF6-45AD-B928-A075C307FCCC}"/>
              </a:ext>
            </a:extLst>
          </p:cNvPr>
          <p:cNvSpPr txBox="1"/>
          <p:nvPr/>
        </p:nvSpPr>
        <p:spPr>
          <a:xfrm>
            <a:off x="523702" y="134342"/>
            <a:ext cx="84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8</a:t>
            </a:r>
            <a:endParaRPr lang="ko-KR" altLang="en-US" sz="5400" dirty="0">
              <a:solidFill>
                <a:schemeClr val="accent2"/>
              </a:solidFill>
              <a:latin typeface="Tw Cen MT Condensed Extra Bold" panose="020B0803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2792D9E-5ED9-41EB-979A-0E9DE529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97394"/>
              </p:ext>
            </p:extLst>
          </p:nvPr>
        </p:nvGraphicFramePr>
        <p:xfrm>
          <a:off x="1650610" y="1984547"/>
          <a:ext cx="8890779" cy="3178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4261">
                  <a:extLst>
                    <a:ext uri="{9D8B030D-6E8A-4147-A177-3AD203B41FA5}">
                      <a16:colId xmlns:a16="http://schemas.microsoft.com/office/drawing/2014/main" val="3884927985"/>
                    </a:ext>
                  </a:extLst>
                </a:gridCol>
                <a:gridCol w="7206518">
                  <a:extLst>
                    <a:ext uri="{9D8B030D-6E8A-4147-A177-3AD203B41FA5}">
                      <a16:colId xmlns:a16="http://schemas.microsoft.com/office/drawing/2014/main" val="3179048675"/>
                    </a:ext>
                  </a:extLst>
                </a:gridCol>
              </a:tblGrid>
              <a:tr h="52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AppleSDGothicNeoM00" panose="02000503000000000000" charset="-127"/>
                          <a:ea typeface="AppleSDGothicNeoM00" panose="02000503000000000000" charset="-127"/>
                        </a:rPr>
                        <a:t>Name</a:t>
                      </a:r>
                      <a:endParaRPr lang="ko-KR" altLang="en-US" sz="1600" b="0" dirty="0">
                        <a:latin typeface="AppleSDGothicNeoM00" panose="02000503000000000000" charset="-127"/>
                        <a:ea typeface="AppleSDGothicNeoM00" panose="0200050300000000000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AppleSDGothicNeoM00" panose="02000503000000000000" charset="-127"/>
                          <a:ea typeface="AppleSDGothicNeoM00" panose="02000503000000000000" charset="-127"/>
                        </a:rPr>
                        <a:t>Comment</a:t>
                      </a:r>
                      <a:endParaRPr lang="ko-KR" altLang="en-US" sz="1600" b="0" dirty="0">
                        <a:latin typeface="AppleSDGothicNeoM00" panose="02000503000000000000" charset="-127"/>
                        <a:ea typeface="AppleSDGothicNeoM00" panose="0200050300000000000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0672440"/>
                  </a:ext>
                </a:extLst>
              </a:tr>
              <a:tr h="529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김영중</a:t>
                      </a:r>
                      <a:endParaRPr lang="ko-KR" altLang="en-US" sz="1400" dirty="0">
                        <a:latin typeface="AppleSDGothicNeoUL00" panose="02000503000000000000" pitchFamily="2" charset="-127"/>
                        <a:ea typeface="AppleSDGothicNeoUL00" panose="02000503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하나의 시스템을 구성하는 데에는 많은 기술적인 요소와 노동력이 필요하단걸 다시 한번 느꼈다</a:t>
                      </a:r>
                      <a:r>
                        <a:rPr lang="en-US" altLang="ko-KR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656584"/>
                  </a:ext>
                </a:extLst>
              </a:tr>
              <a:tr h="529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노미래</a:t>
                      </a: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아이디어를 실제로 구현해 볼 수 있었고 잘 몰랐던 서버 개발을 경험하면서 많이 배웠다</a:t>
                      </a:r>
                      <a:r>
                        <a:rPr lang="en-US" altLang="ko-KR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.</a:t>
                      </a:r>
                      <a:endParaRPr lang="ko-KR" altLang="en-US" sz="1400" dirty="0">
                        <a:latin typeface="AppleSDGothicNeoUL00" panose="02000503000000000000" pitchFamily="2" charset="-127"/>
                        <a:ea typeface="AppleSDGothicNeoUL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292717"/>
                  </a:ext>
                </a:extLst>
              </a:tr>
              <a:tr h="529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문호</a:t>
                      </a: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개발하면서 </a:t>
                      </a:r>
                      <a:r>
                        <a:rPr lang="en-US" altLang="ko-KR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android </a:t>
                      </a:r>
                      <a:r>
                        <a:rPr lang="ko-KR" altLang="en-US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기술을 많이 배웠고 좋은 경험이 되었다</a:t>
                      </a:r>
                      <a:r>
                        <a:rPr lang="en-US" altLang="ko-KR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4673016"/>
                  </a:ext>
                </a:extLst>
              </a:tr>
              <a:tr h="529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이재봉</a:t>
                      </a:r>
                      <a:endParaRPr lang="ko-KR" altLang="en-US" sz="1400" dirty="0">
                        <a:latin typeface="AppleSDGothicNeoUL00" panose="02000503000000000000" pitchFamily="2" charset="-127"/>
                        <a:ea typeface="AppleSDGothicNeoUL00" panose="02000503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초기의 제안서 및 명세서와 다르게 개발 과정에서 변수가 많아 지연되는 경우가 잦았다</a:t>
                      </a:r>
                      <a:r>
                        <a:rPr lang="en-US" altLang="ko-KR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.</a:t>
                      </a:r>
                      <a:endParaRPr lang="ko-KR" altLang="en-US" sz="1400" dirty="0">
                        <a:latin typeface="AppleSDGothicNeoUL00" panose="02000503000000000000" pitchFamily="2" charset="-127"/>
                        <a:ea typeface="AppleSDGothicNeoUL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5782496"/>
                  </a:ext>
                </a:extLst>
              </a:tr>
              <a:tr h="529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장호</a:t>
                      </a:r>
                    </a:p>
                  </a:txBody>
                  <a:tcPr anchor="ctr">
                    <a:lnR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처음 구상했던 기능을 완벽하게 구현하지 못해서 아쉬웠다</a:t>
                      </a:r>
                      <a:r>
                        <a:rPr lang="en-US" altLang="ko-KR" sz="1400" dirty="0">
                          <a:latin typeface="AppleSDGothicNeoUL00" panose="02000503000000000000" pitchFamily="2" charset="-127"/>
                          <a:ea typeface="AppleSDGothicNeoUL00" panose="02000503000000000000" pitchFamily="2" charset="-127"/>
                        </a:rPr>
                        <a:t>.</a:t>
                      </a:r>
                      <a:endParaRPr lang="ko-KR" altLang="en-US" sz="1400" dirty="0">
                        <a:latin typeface="AppleSDGothicNeoUL00" panose="02000503000000000000" pitchFamily="2" charset="-127"/>
                        <a:ea typeface="AppleSDGothicNeoUL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8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230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45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EB86CA7-454E-407D-A9B4-D3D6A46CD321}"/>
              </a:ext>
            </a:extLst>
          </p:cNvPr>
          <p:cNvGrpSpPr/>
          <p:nvPr/>
        </p:nvGrpSpPr>
        <p:grpSpPr>
          <a:xfrm>
            <a:off x="3189155" y="2194282"/>
            <a:ext cx="5813689" cy="2469435"/>
            <a:chOff x="3189155" y="2194282"/>
            <a:chExt cx="5813689" cy="2469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8E540BE-7E15-4356-A028-3E1F24ABEF95}"/>
                </a:ext>
              </a:extLst>
            </p:cNvPr>
            <p:cNvSpPr/>
            <p:nvPr/>
          </p:nvSpPr>
          <p:spPr>
            <a:xfrm>
              <a:off x="3189155" y="2194282"/>
              <a:ext cx="5813689" cy="2469435"/>
            </a:xfrm>
            <a:prstGeom prst="rect">
              <a:avLst/>
            </a:prstGeom>
            <a:solidFill>
              <a:schemeClr val="bg2"/>
            </a:solidFill>
          </p:spPr>
          <p:txBody>
            <a:bodyPr rtlCol="0" anchor="ctr">
              <a:spAutoFit/>
            </a:bodyPr>
            <a:lstStyle/>
            <a:p>
              <a:pPr algn="l"/>
              <a:endParaRPr lang="ko-KR" altLang="en-US" sz="1400" dirty="0">
                <a:hlinkClick r:id="rId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F427A7-AA9B-43ED-B5E5-02C3EBA0FF49}"/>
                </a:ext>
              </a:extLst>
            </p:cNvPr>
            <p:cNvSpPr txBox="1"/>
            <p:nvPr/>
          </p:nvSpPr>
          <p:spPr>
            <a:xfrm>
              <a:off x="3863656" y="2729443"/>
              <a:ext cx="446468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accent1"/>
                  </a:solidFill>
                  <a:latin typeface="Arista Pro DemiBold" panose="02000506020000020004" charset="0"/>
                  <a:ea typeface="AppleSDGothicNeoL00" panose="02000503000000000000" pitchFamily="2" charset="-127"/>
                </a:rPr>
                <a:t>Thank </a:t>
              </a:r>
              <a:r>
                <a:rPr lang="en-US" altLang="ko-KR" sz="7200" dirty="0">
                  <a:solidFill>
                    <a:schemeClr val="accent2"/>
                  </a:solidFill>
                  <a:latin typeface="Arista Pro DemiBold" panose="02000506020000020004" charset="0"/>
                  <a:ea typeface="AppleSDGothicNeoL00" panose="02000503000000000000" pitchFamily="2" charset="-127"/>
                </a:rPr>
                <a:t>You!</a:t>
              </a:r>
              <a:endParaRPr lang="ko-KR" altLang="en-US" sz="7200" dirty="0">
                <a:solidFill>
                  <a:schemeClr val="accent2"/>
                </a:solidFill>
                <a:latin typeface="Arista Pro DemiBold" panose="02000506020000020004" charset="0"/>
                <a:ea typeface="AppleSDGothicNeoL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28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37842-ABEB-4B23-8514-BB818BF4FDF9}"/>
              </a:ext>
            </a:extLst>
          </p:cNvPr>
          <p:cNvSpPr txBox="1"/>
          <p:nvPr/>
        </p:nvSpPr>
        <p:spPr>
          <a:xfrm>
            <a:off x="1597927" y="250515"/>
            <a:ext cx="6016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rista Pro Bold" panose="02000506020000020004" pitchFamily="2" charset="0"/>
              </a:rPr>
              <a:t>Overview of target system</a:t>
            </a:r>
            <a:endParaRPr lang="ko-KR" altLang="en-US" sz="4000" dirty="0">
              <a:solidFill>
                <a:schemeClr val="accent1"/>
              </a:solidFill>
              <a:latin typeface="Arista Pro Bold" panose="0200050602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F3E4-0B1C-46AD-ADB3-DCF3BC0143ED}"/>
              </a:ext>
            </a:extLst>
          </p:cNvPr>
          <p:cNvSpPr/>
          <p:nvPr/>
        </p:nvSpPr>
        <p:spPr>
          <a:xfrm>
            <a:off x="523702" y="0"/>
            <a:ext cx="11668297" cy="18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ECEF-9D8B-4C15-B5A1-48DF9C10EF8B}"/>
              </a:ext>
            </a:extLst>
          </p:cNvPr>
          <p:cNvSpPr/>
          <p:nvPr/>
        </p:nvSpPr>
        <p:spPr>
          <a:xfrm>
            <a:off x="523702" y="180509"/>
            <a:ext cx="847898" cy="847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0EAB-2BF6-45AD-B928-A075C307FCCC}"/>
              </a:ext>
            </a:extLst>
          </p:cNvPr>
          <p:cNvSpPr txBox="1"/>
          <p:nvPr/>
        </p:nvSpPr>
        <p:spPr>
          <a:xfrm>
            <a:off x="523702" y="134342"/>
            <a:ext cx="84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1</a:t>
            </a:r>
            <a:endParaRPr lang="ko-KR" altLang="en-US" sz="5400" dirty="0">
              <a:solidFill>
                <a:schemeClr val="accent2"/>
              </a:solidFill>
              <a:latin typeface="Tw Cen MT Condensed Extra Bold" panose="020B0803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A46920-1F3C-43EC-AAC0-D4CBE2895689}"/>
              </a:ext>
            </a:extLst>
          </p:cNvPr>
          <p:cNvGrpSpPr/>
          <p:nvPr/>
        </p:nvGrpSpPr>
        <p:grpSpPr>
          <a:xfrm>
            <a:off x="1019538" y="1743081"/>
            <a:ext cx="3979029" cy="3817792"/>
            <a:chOff x="967665" y="1985127"/>
            <a:chExt cx="3979029" cy="381779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106EBF4-824F-4AA4-8FF8-1D5EB3B861CC}"/>
                </a:ext>
              </a:extLst>
            </p:cNvPr>
            <p:cNvSpPr/>
            <p:nvPr/>
          </p:nvSpPr>
          <p:spPr>
            <a:xfrm>
              <a:off x="1513307" y="1985127"/>
              <a:ext cx="2887746" cy="28877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00BD4-7C58-4C76-B2FC-FEBB18D1B1F6}"/>
                </a:ext>
              </a:extLst>
            </p:cNvPr>
            <p:cNvSpPr txBox="1"/>
            <p:nvPr/>
          </p:nvSpPr>
          <p:spPr>
            <a:xfrm>
              <a:off x="967665" y="5033478"/>
              <a:ext cx="39790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Recommendation-based</a:t>
              </a:r>
            </a:p>
            <a:p>
              <a:pPr algn="ctr"/>
              <a:r>
                <a:rPr lang="en-US" altLang="ko-KR" sz="22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Grocery Shopping Application</a:t>
              </a:r>
              <a:endParaRPr lang="ko-KR" altLang="en-US" sz="22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4638CFD-4400-4D47-8ED6-6A0FD8C82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780" y="2815710"/>
              <a:ext cx="2246237" cy="122658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E6C2ED-4A91-4E69-BECC-5FCEFC91972D}"/>
              </a:ext>
            </a:extLst>
          </p:cNvPr>
          <p:cNvGrpSpPr/>
          <p:nvPr/>
        </p:nvGrpSpPr>
        <p:grpSpPr>
          <a:xfrm>
            <a:off x="5385040" y="2431763"/>
            <a:ext cx="5458160" cy="2739761"/>
            <a:chOff x="5896924" y="2558193"/>
            <a:chExt cx="5458160" cy="273976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D46148D-DD03-432B-8F69-E5BA471E7654}"/>
                </a:ext>
              </a:extLst>
            </p:cNvPr>
            <p:cNvGrpSpPr/>
            <p:nvPr/>
          </p:nvGrpSpPr>
          <p:grpSpPr>
            <a:xfrm>
              <a:off x="5896924" y="2558193"/>
              <a:ext cx="2245092" cy="2245092"/>
              <a:chOff x="1761217" y="1956224"/>
              <a:chExt cx="2510444" cy="2510444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52D4D7C-665E-4F42-BA2C-11CEE9A2082B}"/>
                  </a:ext>
                </a:extLst>
              </p:cNvPr>
              <p:cNvSpPr/>
              <p:nvPr/>
            </p:nvSpPr>
            <p:spPr>
              <a:xfrm>
                <a:off x="1761217" y="1956224"/>
                <a:ext cx="2510444" cy="251044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C0FB1BA-5DB2-4093-BBE4-A33795DA0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4804" y="2386774"/>
                <a:ext cx="1643084" cy="1643084"/>
              </a:xfrm>
              <a:prstGeom prst="rect">
                <a:avLst/>
              </a:prstGeom>
            </p:spPr>
          </p:pic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2FB203C-98D8-43A5-A524-A67BD84EA896}"/>
                </a:ext>
              </a:extLst>
            </p:cNvPr>
            <p:cNvSpPr/>
            <p:nvPr/>
          </p:nvSpPr>
          <p:spPr>
            <a:xfrm>
              <a:off x="9109992" y="2558193"/>
              <a:ext cx="2245092" cy="22450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A3E002-425A-4AFD-AACA-49D902545E06}"/>
                </a:ext>
              </a:extLst>
            </p:cNvPr>
            <p:cNvSpPr/>
            <p:nvPr/>
          </p:nvSpPr>
          <p:spPr>
            <a:xfrm>
              <a:off x="5911063" y="4956601"/>
              <a:ext cx="22524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Online Grocery Shopping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7DFC45-BD9F-43ED-906B-8F096DC0DBAC}"/>
                </a:ext>
              </a:extLst>
            </p:cNvPr>
            <p:cNvSpPr/>
            <p:nvPr/>
          </p:nvSpPr>
          <p:spPr>
            <a:xfrm>
              <a:off x="9455567" y="4959400"/>
              <a:ext cx="16431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Deep Learning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919D077-8C7A-4F1A-AA21-1C672AE0F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3870" y="2946032"/>
              <a:ext cx="1537336" cy="1469411"/>
            </a:xfrm>
            <a:prstGeom prst="rect">
              <a:avLst/>
            </a:prstGeom>
          </p:spPr>
        </p:pic>
        <p:sp>
          <p:nvSpPr>
            <p:cNvPr id="27" name="더하기 기호 26">
              <a:extLst>
                <a:ext uri="{FF2B5EF4-FFF2-40B4-BE49-F238E27FC236}">
                  <a16:creationId xmlns:a16="http://schemas.microsoft.com/office/drawing/2014/main" id="{E61EA687-BE6D-4371-B16B-C3AA66D7A520}"/>
                </a:ext>
              </a:extLst>
            </p:cNvPr>
            <p:cNvSpPr/>
            <p:nvPr/>
          </p:nvSpPr>
          <p:spPr>
            <a:xfrm>
              <a:off x="8253039" y="3304974"/>
              <a:ext cx="745930" cy="745930"/>
            </a:xfrm>
            <a:prstGeom prst="mathPlus">
              <a:avLst/>
            </a:prstGeom>
            <a:solidFill>
              <a:srgbClr val="E8524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82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37842-ABEB-4B23-8514-BB818BF4FDF9}"/>
              </a:ext>
            </a:extLst>
          </p:cNvPr>
          <p:cNvSpPr txBox="1"/>
          <p:nvPr/>
        </p:nvSpPr>
        <p:spPr>
          <a:xfrm>
            <a:off x="1597927" y="250515"/>
            <a:ext cx="3307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rista Pro Bold" panose="02000506020000020004" pitchFamily="2" charset="0"/>
              </a:rPr>
              <a:t>Main features</a:t>
            </a:r>
            <a:endParaRPr lang="ko-KR" altLang="en-US" sz="4000" dirty="0">
              <a:solidFill>
                <a:schemeClr val="accent1"/>
              </a:solidFill>
              <a:latin typeface="Arista Pro Bold" panose="0200050602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F3E4-0B1C-46AD-ADB3-DCF3BC0143ED}"/>
              </a:ext>
            </a:extLst>
          </p:cNvPr>
          <p:cNvSpPr/>
          <p:nvPr/>
        </p:nvSpPr>
        <p:spPr>
          <a:xfrm>
            <a:off x="523702" y="0"/>
            <a:ext cx="11668297" cy="18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ECEF-9D8B-4C15-B5A1-48DF9C10EF8B}"/>
              </a:ext>
            </a:extLst>
          </p:cNvPr>
          <p:cNvSpPr/>
          <p:nvPr/>
        </p:nvSpPr>
        <p:spPr>
          <a:xfrm>
            <a:off x="523702" y="180509"/>
            <a:ext cx="847898" cy="847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0EAB-2BF6-45AD-B928-A075C307FCCC}"/>
              </a:ext>
            </a:extLst>
          </p:cNvPr>
          <p:cNvSpPr txBox="1"/>
          <p:nvPr/>
        </p:nvSpPr>
        <p:spPr>
          <a:xfrm>
            <a:off x="523702" y="134342"/>
            <a:ext cx="84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2</a:t>
            </a:r>
            <a:endParaRPr lang="ko-KR" altLang="en-US" sz="5400" dirty="0">
              <a:solidFill>
                <a:schemeClr val="accent2"/>
              </a:solidFill>
              <a:latin typeface="Tw Cen MT Condensed Extra Bold" panose="020B0803020202020204" pitchFamily="34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AAF6BFC-EF8A-4E66-B2DE-3D4EAFAB72FC}"/>
              </a:ext>
            </a:extLst>
          </p:cNvPr>
          <p:cNvGrpSpPr/>
          <p:nvPr/>
        </p:nvGrpSpPr>
        <p:grpSpPr>
          <a:xfrm>
            <a:off x="3548381" y="2047530"/>
            <a:ext cx="2359359" cy="2359359"/>
            <a:chOff x="4227954" y="2047530"/>
            <a:chExt cx="2359359" cy="23593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A1FD97F-A63C-4F5B-A066-00A6F7C51B0C}"/>
                </a:ext>
              </a:extLst>
            </p:cNvPr>
            <p:cNvSpPr/>
            <p:nvPr/>
          </p:nvSpPr>
          <p:spPr>
            <a:xfrm>
              <a:off x="4227954" y="2047530"/>
              <a:ext cx="2359359" cy="23593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F9C5532-F9AF-41CB-9D18-42D3DB985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951" y="2421527"/>
              <a:ext cx="1611365" cy="161136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651A0F7-15E8-4930-B954-CF4D0D689C04}"/>
              </a:ext>
            </a:extLst>
          </p:cNvPr>
          <p:cNvGrpSpPr/>
          <p:nvPr/>
        </p:nvGrpSpPr>
        <p:grpSpPr>
          <a:xfrm>
            <a:off x="736851" y="2047530"/>
            <a:ext cx="2359359" cy="2359359"/>
            <a:chOff x="1371600" y="1939953"/>
            <a:chExt cx="2359359" cy="235935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50DFAEA-0B19-485C-8B14-21C053276F65}"/>
                </a:ext>
              </a:extLst>
            </p:cNvPr>
            <p:cNvSpPr/>
            <p:nvPr/>
          </p:nvSpPr>
          <p:spPr>
            <a:xfrm>
              <a:off x="1371600" y="1939953"/>
              <a:ext cx="2359359" cy="23593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5" name="Google Shape;107;p16">
              <a:extLst>
                <a:ext uri="{FF2B5EF4-FFF2-40B4-BE49-F238E27FC236}">
                  <a16:creationId xmlns:a16="http://schemas.microsoft.com/office/drawing/2014/main" id="{E39F745F-F4DB-4300-918E-1486385880F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23770" y="2390150"/>
              <a:ext cx="1455018" cy="14550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1387FAF-057D-4A9D-9C9D-1BE3D33ECD5D}"/>
              </a:ext>
            </a:extLst>
          </p:cNvPr>
          <p:cNvGrpSpPr/>
          <p:nvPr/>
        </p:nvGrpSpPr>
        <p:grpSpPr>
          <a:xfrm>
            <a:off x="6281737" y="2047530"/>
            <a:ext cx="2359359" cy="2359359"/>
            <a:chOff x="6281737" y="2047530"/>
            <a:chExt cx="2359359" cy="23593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4C3E23E-B109-48F8-BB74-BCB0D062D59F}"/>
                </a:ext>
              </a:extLst>
            </p:cNvPr>
            <p:cNvSpPr/>
            <p:nvPr/>
          </p:nvSpPr>
          <p:spPr>
            <a:xfrm>
              <a:off x="6281737" y="2047530"/>
              <a:ext cx="2359359" cy="23593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D38E738-5AA6-4917-BD47-5FB1F1AA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430" y="2502653"/>
              <a:ext cx="1450092" cy="1450092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0266297-BE05-46CB-86B2-FFE982816A01}"/>
              </a:ext>
            </a:extLst>
          </p:cNvPr>
          <p:cNvGrpSpPr/>
          <p:nvPr/>
        </p:nvGrpSpPr>
        <p:grpSpPr>
          <a:xfrm>
            <a:off x="9095789" y="2045556"/>
            <a:ext cx="2359359" cy="2359359"/>
            <a:chOff x="9095789" y="2045556"/>
            <a:chExt cx="2359359" cy="23593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F42C2A4-CEA1-4B76-BA42-9ADB0A4E5510}"/>
                </a:ext>
              </a:extLst>
            </p:cNvPr>
            <p:cNvSpPr/>
            <p:nvPr/>
          </p:nvSpPr>
          <p:spPr>
            <a:xfrm>
              <a:off x="9095789" y="2045556"/>
              <a:ext cx="2359359" cy="23593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A166A22-FC97-4117-88B5-536F330C2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364" y="2422570"/>
              <a:ext cx="1530175" cy="1530175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6751A49-F42A-4998-A824-7441E1C0B013}"/>
              </a:ext>
            </a:extLst>
          </p:cNvPr>
          <p:cNvSpPr txBox="1"/>
          <p:nvPr/>
        </p:nvSpPr>
        <p:spPr>
          <a:xfrm>
            <a:off x="1178988" y="46262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Evaluation</a:t>
            </a:r>
            <a:endParaRPr lang="ko-KR" altLang="en-US" sz="24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A79309-B746-4F60-A57F-8BD0CA3CA507}"/>
              </a:ext>
            </a:extLst>
          </p:cNvPr>
          <p:cNvSpPr txBox="1"/>
          <p:nvPr/>
        </p:nvSpPr>
        <p:spPr>
          <a:xfrm>
            <a:off x="3536069" y="4626253"/>
            <a:ext cx="238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Recommendation</a:t>
            </a:r>
            <a:endParaRPr lang="ko-KR" altLang="en-US" sz="24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C4A534-5CF4-4015-B924-ECCC342444F0}"/>
              </a:ext>
            </a:extLst>
          </p:cNvPr>
          <p:cNvSpPr txBox="1"/>
          <p:nvPr/>
        </p:nvSpPr>
        <p:spPr>
          <a:xfrm>
            <a:off x="6764754" y="4626253"/>
            <a:ext cx="139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Searching</a:t>
            </a:r>
            <a:endParaRPr lang="ko-KR" altLang="en-US" sz="24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649784-6DA0-477C-B71A-9A4CBEC3CDEE}"/>
              </a:ext>
            </a:extLst>
          </p:cNvPr>
          <p:cNvSpPr txBox="1"/>
          <p:nvPr/>
        </p:nvSpPr>
        <p:spPr>
          <a:xfrm>
            <a:off x="9649119" y="4631183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My Page</a:t>
            </a:r>
            <a:endParaRPr lang="ko-KR" altLang="en-US" sz="24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8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37842-ABEB-4B23-8514-BB818BF4FDF9}"/>
              </a:ext>
            </a:extLst>
          </p:cNvPr>
          <p:cNvSpPr txBox="1"/>
          <p:nvPr/>
        </p:nvSpPr>
        <p:spPr>
          <a:xfrm>
            <a:off x="1597927" y="250515"/>
            <a:ext cx="3307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rista Pro Bold" panose="02000506020000020004" pitchFamily="2" charset="0"/>
              </a:rPr>
              <a:t>Main features</a:t>
            </a:r>
            <a:endParaRPr lang="ko-KR" altLang="en-US" sz="4000" dirty="0">
              <a:solidFill>
                <a:schemeClr val="accent1"/>
              </a:solidFill>
              <a:latin typeface="Arista Pro Bold" panose="0200050602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F3E4-0B1C-46AD-ADB3-DCF3BC0143ED}"/>
              </a:ext>
            </a:extLst>
          </p:cNvPr>
          <p:cNvSpPr/>
          <p:nvPr/>
        </p:nvSpPr>
        <p:spPr>
          <a:xfrm>
            <a:off x="523702" y="0"/>
            <a:ext cx="11668297" cy="18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ECEF-9D8B-4C15-B5A1-48DF9C10EF8B}"/>
              </a:ext>
            </a:extLst>
          </p:cNvPr>
          <p:cNvSpPr/>
          <p:nvPr/>
        </p:nvSpPr>
        <p:spPr>
          <a:xfrm>
            <a:off x="523702" y="180509"/>
            <a:ext cx="847898" cy="847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0EAB-2BF6-45AD-B928-A075C307FCCC}"/>
              </a:ext>
            </a:extLst>
          </p:cNvPr>
          <p:cNvSpPr txBox="1"/>
          <p:nvPr/>
        </p:nvSpPr>
        <p:spPr>
          <a:xfrm>
            <a:off x="523702" y="134342"/>
            <a:ext cx="84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2</a:t>
            </a:r>
            <a:endParaRPr lang="ko-KR" altLang="en-US" sz="5400" dirty="0">
              <a:solidFill>
                <a:schemeClr val="accent2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610B32-7169-4482-9F48-E07DB269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89" y="1586921"/>
            <a:ext cx="1095396" cy="1095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FBFA9A-CF6B-4AEA-A87C-4E4802C2BCB6}"/>
              </a:ext>
            </a:extLst>
          </p:cNvPr>
          <p:cNvSpPr txBox="1"/>
          <p:nvPr/>
        </p:nvSpPr>
        <p:spPr>
          <a:xfrm>
            <a:off x="1553064" y="2682317"/>
            <a:ext cx="1135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new user</a:t>
            </a:r>
            <a:endParaRPr lang="ko-KR" altLang="en-US" sz="20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7A9ED0-4903-4DCA-94A1-E5E531A229D4}"/>
              </a:ext>
            </a:extLst>
          </p:cNvPr>
          <p:cNvSpPr/>
          <p:nvPr/>
        </p:nvSpPr>
        <p:spPr>
          <a:xfrm>
            <a:off x="8836968" y="1779132"/>
            <a:ext cx="1801967" cy="707874"/>
          </a:xfrm>
          <a:prstGeom prst="roundRect">
            <a:avLst>
              <a:gd name="adj" fmla="val 262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Analyze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User’s taste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D9C3B1-8892-4E7D-AF17-A6B032A5D13F}"/>
              </a:ext>
            </a:extLst>
          </p:cNvPr>
          <p:cNvCxnSpPr>
            <a:cxnSpLocks/>
          </p:cNvCxnSpPr>
          <p:nvPr/>
        </p:nvCxnSpPr>
        <p:spPr>
          <a:xfrm>
            <a:off x="2786918" y="2134619"/>
            <a:ext cx="62201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E2B0BB-C2FA-409D-8B19-2258E6D7089C}"/>
              </a:ext>
            </a:extLst>
          </p:cNvPr>
          <p:cNvSpPr/>
          <p:nvPr/>
        </p:nvSpPr>
        <p:spPr>
          <a:xfrm>
            <a:off x="3523589" y="1780682"/>
            <a:ext cx="1801967" cy="70787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Register</a:t>
            </a:r>
            <a:endParaRPr lang="ko-KR" altLang="en-US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45DBD9-66B9-4301-8C2B-62EBE0912227}"/>
              </a:ext>
            </a:extLst>
          </p:cNvPr>
          <p:cNvCxnSpPr>
            <a:cxnSpLocks/>
          </p:cNvCxnSpPr>
          <p:nvPr/>
        </p:nvCxnSpPr>
        <p:spPr>
          <a:xfrm>
            <a:off x="5440207" y="2134619"/>
            <a:ext cx="62201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7C680C-CFD8-4D9F-9EDC-1414DD4F06BD}"/>
              </a:ext>
            </a:extLst>
          </p:cNvPr>
          <p:cNvSpPr/>
          <p:nvPr/>
        </p:nvSpPr>
        <p:spPr>
          <a:xfrm>
            <a:off x="6176876" y="1780682"/>
            <a:ext cx="1801967" cy="70787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Evaluate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Given menu set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E1BB7A3-F3A1-4E44-9B25-7C29EC1FADB8}"/>
              </a:ext>
            </a:extLst>
          </p:cNvPr>
          <p:cNvCxnSpPr>
            <a:cxnSpLocks/>
          </p:cNvCxnSpPr>
          <p:nvPr/>
        </p:nvCxnSpPr>
        <p:spPr>
          <a:xfrm>
            <a:off x="8093494" y="2134619"/>
            <a:ext cx="62201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BD3CC96-DAA7-4E0D-8D76-9B0360919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89" y="4070857"/>
            <a:ext cx="1095396" cy="10953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C7661A-050E-4B98-803D-3ACAD0E91574}"/>
              </a:ext>
            </a:extLst>
          </p:cNvPr>
          <p:cNvSpPr txBox="1"/>
          <p:nvPr/>
        </p:nvSpPr>
        <p:spPr>
          <a:xfrm>
            <a:off x="1813709" y="5172940"/>
            <a:ext cx="644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user</a:t>
            </a:r>
            <a:endParaRPr lang="ko-KR" altLang="en-US" sz="20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3E45F7-F030-40AA-974D-7F88B95A90BC}"/>
              </a:ext>
            </a:extLst>
          </p:cNvPr>
          <p:cNvCxnSpPr>
            <a:cxnSpLocks/>
          </p:cNvCxnSpPr>
          <p:nvPr/>
        </p:nvCxnSpPr>
        <p:spPr>
          <a:xfrm rot="20400000">
            <a:off x="2743401" y="4209742"/>
            <a:ext cx="69450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DF1E0D2-E22E-4F23-8EB9-A8AD380D6863}"/>
              </a:ext>
            </a:extLst>
          </p:cNvPr>
          <p:cNvCxnSpPr>
            <a:cxnSpLocks/>
          </p:cNvCxnSpPr>
          <p:nvPr/>
        </p:nvCxnSpPr>
        <p:spPr>
          <a:xfrm rot="1200000" flipV="1">
            <a:off x="2765976" y="5111976"/>
            <a:ext cx="69450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A6605C-7C4A-4DD0-B223-2535E4681CA7}"/>
              </a:ext>
            </a:extLst>
          </p:cNvPr>
          <p:cNvSpPr/>
          <p:nvPr/>
        </p:nvSpPr>
        <p:spPr>
          <a:xfrm>
            <a:off x="3523590" y="3513386"/>
            <a:ext cx="1794149" cy="70787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Recommendation tab</a:t>
            </a:r>
            <a:endParaRPr lang="ko-KR" altLang="en-US" sz="14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10A99A-CFF8-4A78-84D0-FD6C78432C00}"/>
              </a:ext>
            </a:extLst>
          </p:cNvPr>
          <p:cNvSpPr/>
          <p:nvPr/>
        </p:nvSpPr>
        <p:spPr>
          <a:xfrm>
            <a:off x="3523589" y="4300732"/>
            <a:ext cx="1794149" cy="70787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Search tab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7E1B4E-8D00-43E7-956A-BF0E4CA044E9}"/>
              </a:ext>
            </a:extLst>
          </p:cNvPr>
          <p:cNvCxnSpPr>
            <a:cxnSpLocks/>
          </p:cNvCxnSpPr>
          <p:nvPr/>
        </p:nvCxnSpPr>
        <p:spPr>
          <a:xfrm>
            <a:off x="8103494" y="3873792"/>
            <a:ext cx="61931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3AFB57-7366-4E89-91BB-DAD2ACB922B1}"/>
              </a:ext>
            </a:extLst>
          </p:cNvPr>
          <p:cNvCxnSpPr>
            <a:cxnSpLocks/>
          </p:cNvCxnSpPr>
          <p:nvPr/>
        </p:nvCxnSpPr>
        <p:spPr>
          <a:xfrm>
            <a:off x="5447640" y="3871068"/>
            <a:ext cx="61931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7388F89-5BC4-449B-B71A-E5905B5E7C4A}"/>
              </a:ext>
            </a:extLst>
          </p:cNvPr>
          <p:cNvSpPr/>
          <p:nvPr/>
        </p:nvSpPr>
        <p:spPr>
          <a:xfrm>
            <a:off x="5634550" y="3767534"/>
            <a:ext cx="209690" cy="203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4FF6AF7F-9CB1-42C2-8ACE-0029EAEAB45F}"/>
              </a:ext>
            </a:extLst>
          </p:cNvPr>
          <p:cNvSpPr/>
          <p:nvPr/>
        </p:nvSpPr>
        <p:spPr>
          <a:xfrm>
            <a:off x="5155842" y="2803285"/>
            <a:ext cx="1167106" cy="64965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User analysis</a:t>
            </a:r>
            <a:endParaRPr lang="ko-KR" altLang="en-US" sz="14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97E581-4174-46D4-BAC6-CDDC5B25778E}"/>
              </a:ext>
            </a:extLst>
          </p:cNvPr>
          <p:cNvSpPr/>
          <p:nvPr/>
        </p:nvSpPr>
        <p:spPr>
          <a:xfrm>
            <a:off x="6187888" y="3517131"/>
            <a:ext cx="1794149" cy="70787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Get menu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Recommendation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F9B6E17-F2DE-4E65-8C12-53DCD8CEA9C0}"/>
              </a:ext>
            </a:extLst>
          </p:cNvPr>
          <p:cNvCxnSpPr>
            <a:stCxn id="26" idx="0"/>
            <a:endCxn id="27" idx="3"/>
          </p:cNvCxnSpPr>
          <p:nvPr/>
        </p:nvCxnSpPr>
        <p:spPr>
          <a:xfrm flipV="1">
            <a:off x="5739395" y="3452941"/>
            <a:ext cx="0" cy="31459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68F0430-C9BC-439D-A77B-88D715C77A2E}"/>
              </a:ext>
            </a:extLst>
          </p:cNvPr>
          <p:cNvSpPr/>
          <p:nvPr/>
        </p:nvSpPr>
        <p:spPr>
          <a:xfrm>
            <a:off x="8827416" y="4296522"/>
            <a:ext cx="1801967" cy="70787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Order Food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7C080D-149B-482B-BFEB-511405E051EF}"/>
              </a:ext>
            </a:extLst>
          </p:cNvPr>
          <p:cNvCxnSpPr>
            <a:cxnSpLocks/>
          </p:cNvCxnSpPr>
          <p:nvPr/>
        </p:nvCxnSpPr>
        <p:spPr>
          <a:xfrm>
            <a:off x="5430655" y="4652009"/>
            <a:ext cx="62201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F78C00-CCC0-4062-9EBB-E7C3E0FCB3A2}"/>
              </a:ext>
            </a:extLst>
          </p:cNvPr>
          <p:cNvSpPr/>
          <p:nvPr/>
        </p:nvSpPr>
        <p:spPr>
          <a:xfrm>
            <a:off x="6167324" y="4298072"/>
            <a:ext cx="1801967" cy="70787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Enter the name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Of the menu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0CD1722-9449-49A8-9D14-79E6CCA359DA}"/>
              </a:ext>
            </a:extLst>
          </p:cNvPr>
          <p:cNvCxnSpPr>
            <a:cxnSpLocks/>
          </p:cNvCxnSpPr>
          <p:nvPr/>
        </p:nvCxnSpPr>
        <p:spPr>
          <a:xfrm>
            <a:off x="8083942" y="4652009"/>
            <a:ext cx="62201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82103ABF-3A05-4D8B-88AE-FEF67FAA2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0993"/>
            <a:ext cx="523626" cy="52362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F5529A-C66A-4FB5-8E41-47B22AE1B481}"/>
              </a:ext>
            </a:extLst>
          </p:cNvPr>
          <p:cNvSpPr/>
          <p:nvPr/>
        </p:nvSpPr>
        <p:spPr>
          <a:xfrm>
            <a:off x="3533141" y="5077399"/>
            <a:ext cx="1794149" cy="70787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My page tab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65A5D5E-0738-4500-A8BC-FE8C4FE9140A}"/>
              </a:ext>
            </a:extLst>
          </p:cNvPr>
          <p:cNvSpPr/>
          <p:nvPr/>
        </p:nvSpPr>
        <p:spPr>
          <a:xfrm>
            <a:off x="8836968" y="5073189"/>
            <a:ext cx="1801967" cy="707874"/>
          </a:xfrm>
          <a:prstGeom prst="roundRect">
            <a:avLst>
              <a:gd name="adj" fmla="val 262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Update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User’s taste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03C044-3869-41C2-960B-934A70BD1127}"/>
              </a:ext>
            </a:extLst>
          </p:cNvPr>
          <p:cNvCxnSpPr>
            <a:cxnSpLocks/>
          </p:cNvCxnSpPr>
          <p:nvPr/>
        </p:nvCxnSpPr>
        <p:spPr>
          <a:xfrm>
            <a:off x="5440207" y="5428676"/>
            <a:ext cx="62201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51BD07-0FEF-4A3D-80D5-1338AFBCF6D3}"/>
              </a:ext>
            </a:extLst>
          </p:cNvPr>
          <p:cNvSpPr/>
          <p:nvPr/>
        </p:nvSpPr>
        <p:spPr>
          <a:xfrm>
            <a:off x="6176876" y="5074739"/>
            <a:ext cx="1801967" cy="70787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Evaluate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Purchased menu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CBB62E-A82C-46E2-825E-B2A7B4B7CFB9}"/>
              </a:ext>
            </a:extLst>
          </p:cNvPr>
          <p:cNvCxnSpPr>
            <a:cxnSpLocks/>
          </p:cNvCxnSpPr>
          <p:nvPr/>
        </p:nvCxnSpPr>
        <p:spPr>
          <a:xfrm>
            <a:off x="8093494" y="5428676"/>
            <a:ext cx="62201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070C95-1821-4519-BD57-1DC3AB31E941}"/>
              </a:ext>
            </a:extLst>
          </p:cNvPr>
          <p:cNvCxnSpPr>
            <a:cxnSpLocks/>
          </p:cNvCxnSpPr>
          <p:nvPr/>
        </p:nvCxnSpPr>
        <p:spPr>
          <a:xfrm>
            <a:off x="2786918" y="4650459"/>
            <a:ext cx="62201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A5463E-24C1-40AB-A67A-C88EA25A0A22}"/>
              </a:ext>
            </a:extLst>
          </p:cNvPr>
          <p:cNvSpPr/>
          <p:nvPr/>
        </p:nvSpPr>
        <p:spPr>
          <a:xfrm>
            <a:off x="8836968" y="3501868"/>
            <a:ext cx="1801967" cy="70787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Order Food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9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37842-ABEB-4B23-8514-BB818BF4FDF9}"/>
              </a:ext>
            </a:extLst>
          </p:cNvPr>
          <p:cNvSpPr txBox="1"/>
          <p:nvPr/>
        </p:nvSpPr>
        <p:spPr>
          <a:xfrm>
            <a:off x="1597927" y="250515"/>
            <a:ext cx="6439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rista Pro Bold" panose="02000506020000020004" pitchFamily="2" charset="0"/>
              </a:rPr>
              <a:t>Overall system architecture</a:t>
            </a:r>
            <a:endParaRPr lang="ko-KR" altLang="en-US" sz="4000" dirty="0">
              <a:solidFill>
                <a:schemeClr val="accent1"/>
              </a:solidFill>
              <a:latin typeface="Arista Pro Bold" panose="0200050602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F3E4-0B1C-46AD-ADB3-DCF3BC0143ED}"/>
              </a:ext>
            </a:extLst>
          </p:cNvPr>
          <p:cNvSpPr/>
          <p:nvPr/>
        </p:nvSpPr>
        <p:spPr>
          <a:xfrm>
            <a:off x="523702" y="0"/>
            <a:ext cx="11668297" cy="18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ECEF-9D8B-4C15-B5A1-48DF9C10EF8B}"/>
              </a:ext>
            </a:extLst>
          </p:cNvPr>
          <p:cNvSpPr/>
          <p:nvPr/>
        </p:nvSpPr>
        <p:spPr>
          <a:xfrm>
            <a:off x="523702" y="180509"/>
            <a:ext cx="847898" cy="847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0EAB-2BF6-45AD-B928-A075C307FCCC}"/>
              </a:ext>
            </a:extLst>
          </p:cNvPr>
          <p:cNvSpPr txBox="1"/>
          <p:nvPr/>
        </p:nvSpPr>
        <p:spPr>
          <a:xfrm>
            <a:off x="523702" y="134342"/>
            <a:ext cx="84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3</a:t>
            </a:r>
            <a:endParaRPr lang="ko-KR" altLang="en-US" sz="5400" dirty="0">
              <a:solidFill>
                <a:schemeClr val="accent2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5D77D-FEB4-4D05-9E5F-7162332E6C3B}"/>
              </a:ext>
            </a:extLst>
          </p:cNvPr>
          <p:cNvSpPr/>
          <p:nvPr/>
        </p:nvSpPr>
        <p:spPr>
          <a:xfrm>
            <a:off x="1371602" y="1398031"/>
            <a:ext cx="2237875" cy="6352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CCBFF-63E0-42F2-8237-00BD2D134085}"/>
              </a:ext>
            </a:extLst>
          </p:cNvPr>
          <p:cNvSpPr txBox="1"/>
          <p:nvPr/>
        </p:nvSpPr>
        <p:spPr>
          <a:xfrm>
            <a:off x="1597932" y="1484835"/>
            <a:ext cx="1827744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Front-End</a:t>
            </a:r>
            <a:endParaRPr lang="ko-KR" altLang="en-US" sz="2400" spc="3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5F8F45-5C1E-4C92-88F8-C295EE930B78}"/>
              </a:ext>
            </a:extLst>
          </p:cNvPr>
          <p:cNvGrpSpPr/>
          <p:nvPr/>
        </p:nvGrpSpPr>
        <p:grpSpPr>
          <a:xfrm>
            <a:off x="1371600" y="2360490"/>
            <a:ext cx="3486383" cy="3814547"/>
            <a:chOff x="1371594" y="2540999"/>
            <a:chExt cx="3796683" cy="415405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70B4EAE-0DF0-4071-92FD-FF409647B618}"/>
                </a:ext>
              </a:extLst>
            </p:cNvPr>
            <p:cNvGrpSpPr/>
            <p:nvPr/>
          </p:nvGrpSpPr>
          <p:grpSpPr>
            <a:xfrm>
              <a:off x="1371597" y="2540999"/>
              <a:ext cx="1693166" cy="2067789"/>
              <a:chOff x="2634192" y="2833946"/>
              <a:chExt cx="1950560" cy="238213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5CB135B-DAA7-4962-8BD1-95B30BB50571}"/>
                  </a:ext>
                </a:extLst>
              </p:cNvPr>
              <p:cNvGrpSpPr/>
              <p:nvPr/>
            </p:nvGrpSpPr>
            <p:grpSpPr>
              <a:xfrm>
                <a:off x="2634192" y="2833946"/>
                <a:ext cx="1950560" cy="1950560"/>
                <a:chOff x="1371600" y="1939953"/>
                <a:chExt cx="2359359" cy="235935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46B4F46-A5D1-4156-8376-6D9E3D5D52DF}"/>
                    </a:ext>
                  </a:extLst>
                </p:cNvPr>
                <p:cNvSpPr/>
                <p:nvPr/>
              </p:nvSpPr>
              <p:spPr>
                <a:xfrm>
                  <a:off x="1371600" y="1939953"/>
                  <a:ext cx="2359359" cy="235935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3" name="Google Shape;107;p16">
                  <a:extLst>
                    <a:ext uri="{FF2B5EF4-FFF2-40B4-BE49-F238E27FC236}">
                      <a16:creationId xmlns:a16="http://schemas.microsoft.com/office/drawing/2014/main" id="{324571BD-DC3F-4422-B388-29B89F55FC94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823770" y="2390150"/>
                  <a:ext cx="1455018" cy="14550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F229B-B1AC-4DDE-A452-F57084461F96}"/>
                  </a:ext>
                </a:extLst>
              </p:cNvPr>
              <p:cNvSpPr txBox="1"/>
              <p:nvPr/>
            </p:nvSpPr>
            <p:spPr>
              <a:xfrm>
                <a:off x="2952659" y="4791346"/>
                <a:ext cx="1313621" cy="424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Evaluation</a:t>
                </a:r>
                <a:endParaRPr lang="ko-KR" altLang="en-US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5293D84-559C-49F6-B804-2F024F7CDBF0}"/>
                </a:ext>
              </a:extLst>
            </p:cNvPr>
            <p:cNvGrpSpPr/>
            <p:nvPr/>
          </p:nvGrpSpPr>
          <p:grpSpPr>
            <a:xfrm>
              <a:off x="3425113" y="2540999"/>
              <a:ext cx="1693166" cy="1693166"/>
              <a:chOff x="255671" y="4147477"/>
              <a:chExt cx="1693166" cy="1693166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1E12BAD-36F3-4E07-BA96-01AEA60FC7F2}"/>
                  </a:ext>
                </a:extLst>
              </p:cNvPr>
              <p:cNvSpPr/>
              <p:nvPr/>
            </p:nvSpPr>
            <p:spPr>
              <a:xfrm>
                <a:off x="255671" y="4147477"/>
                <a:ext cx="1693166" cy="169316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EAD0F28-F1B0-40CA-A836-15D90FAC0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03" y="4494609"/>
                <a:ext cx="998901" cy="998901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86DA4A-3AFE-48F6-8AA3-0F90A0433A40}"/>
                </a:ext>
              </a:extLst>
            </p:cNvPr>
            <p:cNvSpPr txBox="1"/>
            <p:nvPr/>
          </p:nvSpPr>
          <p:spPr>
            <a:xfrm>
              <a:off x="3375118" y="4240102"/>
              <a:ext cx="1793159" cy="368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Recommendation</a:t>
              </a:r>
              <a:endParaRPr lang="ko-KR" altLang="en-US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0A3FC61-F5BE-444D-BBED-9739CA863ECE}"/>
                </a:ext>
              </a:extLst>
            </p:cNvPr>
            <p:cNvGrpSpPr/>
            <p:nvPr/>
          </p:nvGrpSpPr>
          <p:grpSpPr>
            <a:xfrm>
              <a:off x="1371594" y="4625012"/>
              <a:ext cx="1693167" cy="1693167"/>
              <a:chOff x="6281737" y="2047530"/>
              <a:chExt cx="2359359" cy="2359359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E3811B0-76C4-48A2-8CC7-157C8FB53430}"/>
                  </a:ext>
                </a:extLst>
              </p:cNvPr>
              <p:cNvSpPr/>
              <p:nvPr/>
            </p:nvSpPr>
            <p:spPr>
              <a:xfrm>
                <a:off x="6281737" y="2047530"/>
                <a:ext cx="2359359" cy="23593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81CF263E-5BDE-442F-8A59-AA633F2A3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430" y="2502653"/>
                <a:ext cx="1450092" cy="1450092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FE255B0-A2C3-4033-BEAB-7FF9DDF282EC}"/>
                </a:ext>
              </a:extLst>
            </p:cNvPr>
            <p:cNvGrpSpPr/>
            <p:nvPr/>
          </p:nvGrpSpPr>
          <p:grpSpPr>
            <a:xfrm>
              <a:off x="3425113" y="4625012"/>
              <a:ext cx="1693167" cy="1693167"/>
              <a:chOff x="9095789" y="2045556"/>
              <a:chExt cx="2359359" cy="2359359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82085F3-73BB-47D8-A5D7-FA5BB8823F8B}"/>
                  </a:ext>
                </a:extLst>
              </p:cNvPr>
              <p:cNvSpPr/>
              <p:nvPr/>
            </p:nvSpPr>
            <p:spPr>
              <a:xfrm>
                <a:off x="9095789" y="2045556"/>
                <a:ext cx="2359359" cy="23593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87E6782-1A3B-4638-8B8F-AB99BDBB8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9364" y="2422570"/>
                <a:ext cx="1530175" cy="1530175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E64D13-2A28-4B2F-9DCB-20CEFF8D1BC7}"/>
                </a:ext>
              </a:extLst>
            </p:cNvPr>
            <p:cNvSpPr txBox="1"/>
            <p:nvPr/>
          </p:nvSpPr>
          <p:spPr>
            <a:xfrm>
              <a:off x="1679462" y="6314603"/>
              <a:ext cx="1077431" cy="368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Searching</a:t>
              </a:r>
              <a:endParaRPr lang="ko-KR" altLang="en-US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A01843-3A60-400F-B672-2564CC5EAA91}"/>
                </a:ext>
              </a:extLst>
            </p:cNvPr>
            <p:cNvSpPr txBox="1"/>
            <p:nvPr/>
          </p:nvSpPr>
          <p:spPr>
            <a:xfrm>
              <a:off x="3784620" y="6326367"/>
              <a:ext cx="972691" cy="368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My Page</a:t>
              </a:r>
              <a:endParaRPr lang="ko-KR" altLang="en-US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CDBC75-60E4-4FBB-8839-4DEE24B2E3EA}"/>
              </a:ext>
            </a:extLst>
          </p:cNvPr>
          <p:cNvGrpSpPr/>
          <p:nvPr/>
        </p:nvGrpSpPr>
        <p:grpSpPr>
          <a:xfrm>
            <a:off x="8188741" y="2359031"/>
            <a:ext cx="1554785" cy="1554785"/>
            <a:chOff x="8598108" y="2431763"/>
            <a:chExt cx="2245092" cy="224509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EF58B1E-2081-45D2-8D2B-5AE8FE50E1D4}"/>
                </a:ext>
              </a:extLst>
            </p:cNvPr>
            <p:cNvSpPr/>
            <p:nvPr/>
          </p:nvSpPr>
          <p:spPr>
            <a:xfrm>
              <a:off x="8598108" y="2431763"/>
              <a:ext cx="2245092" cy="22450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49CA0F9-4ABC-4871-8A17-7367753F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986" y="2819602"/>
              <a:ext cx="1537336" cy="1469411"/>
            </a:xfrm>
            <a:prstGeom prst="rect">
              <a:avLst/>
            </a:prstGeom>
          </p:spPr>
        </p:pic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F3812262-4E93-4C5B-9157-C67393F606ED}"/>
              </a:ext>
            </a:extLst>
          </p:cNvPr>
          <p:cNvSpPr/>
          <p:nvPr/>
        </p:nvSpPr>
        <p:spPr>
          <a:xfrm>
            <a:off x="7148200" y="4270895"/>
            <a:ext cx="1554785" cy="15547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9BD8F5E-5229-43D2-9ADB-95A6E196D7B2}"/>
              </a:ext>
            </a:extLst>
          </p:cNvPr>
          <p:cNvSpPr/>
          <p:nvPr/>
        </p:nvSpPr>
        <p:spPr>
          <a:xfrm>
            <a:off x="9265623" y="4274178"/>
            <a:ext cx="1554785" cy="15547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58188C-8C08-40EB-8F9B-8E8ECD2CF8D6}"/>
              </a:ext>
            </a:extLst>
          </p:cNvPr>
          <p:cNvSpPr txBox="1"/>
          <p:nvPr/>
        </p:nvSpPr>
        <p:spPr>
          <a:xfrm>
            <a:off x="8301528" y="3920726"/>
            <a:ext cx="132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Deep learning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C3B14E-0EAB-4F4C-8984-F094C47E1F50}"/>
              </a:ext>
            </a:extLst>
          </p:cNvPr>
          <p:cNvSpPr txBox="1"/>
          <p:nvPr/>
        </p:nvSpPr>
        <p:spPr>
          <a:xfrm>
            <a:off x="7251369" y="5825680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Django Server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35FBDE-5D60-47FB-9549-27EA31AC240D}"/>
              </a:ext>
            </a:extLst>
          </p:cNvPr>
          <p:cNvSpPr txBox="1"/>
          <p:nvPr/>
        </p:nvSpPr>
        <p:spPr>
          <a:xfrm>
            <a:off x="8992089" y="5826770"/>
            <a:ext cx="2101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Socket Communication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pic>
        <p:nvPicPr>
          <p:cNvPr id="1026" name="Picture 2" descr="https://cdn.iconscout.com/icon/free/png-256/django-13-1175187.png">
            <a:extLst>
              <a:ext uri="{FF2B5EF4-FFF2-40B4-BE49-F238E27FC236}">
                <a16:creationId xmlns:a16="http://schemas.microsoft.com/office/drawing/2014/main" id="{8FB4FB94-6C41-4465-8C6D-05D355EF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67" y="4446897"/>
            <a:ext cx="1201781" cy="12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9841609-3E03-43CB-B01C-14FEC85C8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66" y="4346385"/>
            <a:ext cx="1479295" cy="1479295"/>
          </a:xfrm>
          <a:prstGeom prst="rect">
            <a:avLst/>
          </a:prstGeom>
        </p:spPr>
      </p:pic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id="{233B1327-5324-4C74-A3D8-7E6D58148517}"/>
              </a:ext>
            </a:extLst>
          </p:cNvPr>
          <p:cNvSpPr/>
          <p:nvPr/>
        </p:nvSpPr>
        <p:spPr>
          <a:xfrm>
            <a:off x="5318612" y="3566783"/>
            <a:ext cx="1554785" cy="707886"/>
          </a:xfrm>
          <a:prstGeom prst="leftRightArrow">
            <a:avLst>
              <a:gd name="adj1" fmla="val 50000"/>
              <a:gd name="adj2" fmla="val 72197"/>
            </a:avLst>
          </a:prstGeom>
          <a:solidFill>
            <a:schemeClr val="accent1">
              <a:alpha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 dirty="0">
              <a:hlinkClick r:id="rId9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5D51594-4ADA-4BF5-8370-52886C6111B0}"/>
              </a:ext>
            </a:extLst>
          </p:cNvPr>
          <p:cNvGrpSpPr/>
          <p:nvPr/>
        </p:nvGrpSpPr>
        <p:grpSpPr>
          <a:xfrm>
            <a:off x="7933377" y="1398031"/>
            <a:ext cx="2117423" cy="635267"/>
            <a:chOff x="7860303" y="1398031"/>
            <a:chExt cx="2117423" cy="63526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846BE53-859E-4E3E-8337-C9F7ADB82630}"/>
                </a:ext>
              </a:extLst>
            </p:cNvPr>
            <p:cNvSpPr/>
            <p:nvPr/>
          </p:nvSpPr>
          <p:spPr>
            <a:xfrm>
              <a:off x="7860303" y="1398031"/>
              <a:ext cx="2117423" cy="6352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72AD4E-68F9-4825-A82D-6195C4813175}"/>
                </a:ext>
              </a:extLst>
            </p:cNvPr>
            <p:cNvSpPr txBox="1"/>
            <p:nvPr/>
          </p:nvSpPr>
          <p:spPr>
            <a:xfrm>
              <a:off x="8050291" y="1484835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spc="3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Back-End</a:t>
              </a:r>
              <a:endParaRPr lang="ko-KR" altLang="en-US" sz="2400" spc="3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09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37842-ABEB-4B23-8514-BB818BF4FDF9}"/>
              </a:ext>
            </a:extLst>
          </p:cNvPr>
          <p:cNvSpPr txBox="1"/>
          <p:nvPr/>
        </p:nvSpPr>
        <p:spPr>
          <a:xfrm>
            <a:off x="1597927" y="250515"/>
            <a:ext cx="4960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rista Pro Bold" panose="02000506020000020004" pitchFamily="2" charset="0"/>
              </a:rPr>
              <a:t>System completeness</a:t>
            </a:r>
            <a:endParaRPr lang="ko-KR" altLang="en-US" sz="4000" dirty="0">
              <a:solidFill>
                <a:schemeClr val="accent1"/>
              </a:solidFill>
              <a:latin typeface="Arista Pro Bold" panose="0200050602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F3E4-0B1C-46AD-ADB3-DCF3BC0143ED}"/>
              </a:ext>
            </a:extLst>
          </p:cNvPr>
          <p:cNvSpPr/>
          <p:nvPr/>
        </p:nvSpPr>
        <p:spPr>
          <a:xfrm>
            <a:off x="523702" y="0"/>
            <a:ext cx="11668297" cy="18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ECEF-9D8B-4C15-B5A1-48DF9C10EF8B}"/>
              </a:ext>
            </a:extLst>
          </p:cNvPr>
          <p:cNvSpPr/>
          <p:nvPr/>
        </p:nvSpPr>
        <p:spPr>
          <a:xfrm>
            <a:off x="523702" y="180509"/>
            <a:ext cx="847898" cy="847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0EAB-2BF6-45AD-B928-A075C307FCCC}"/>
              </a:ext>
            </a:extLst>
          </p:cNvPr>
          <p:cNvSpPr txBox="1"/>
          <p:nvPr/>
        </p:nvSpPr>
        <p:spPr>
          <a:xfrm>
            <a:off x="523702" y="134342"/>
            <a:ext cx="84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4</a:t>
            </a:r>
            <a:endParaRPr lang="ko-KR" altLang="en-US" sz="5400" dirty="0">
              <a:solidFill>
                <a:schemeClr val="accent2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4E8E07-4AFE-4C2E-93D7-CC215FF3BA21}"/>
              </a:ext>
            </a:extLst>
          </p:cNvPr>
          <p:cNvSpPr/>
          <p:nvPr/>
        </p:nvSpPr>
        <p:spPr>
          <a:xfrm>
            <a:off x="1371602" y="1398031"/>
            <a:ext cx="2237875" cy="6352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ECA8D-E5AD-49CB-97DE-A1D1A3204888}"/>
              </a:ext>
            </a:extLst>
          </p:cNvPr>
          <p:cNvSpPr txBox="1"/>
          <p:nvPr/>
        </p:nvSpPr>
        <p:spPr>
          <a:xfrm>
            <a:off x="1597932" y="1484835"/>
            <a:ext cx="1827744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Front-End</a:t>
            </a:r>
            <a:endParaRPr lang="ko-KR" altLang="en-US" sz="2400" spc="3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97CC2D9-A318-4AA2-A7A0-85804CE80838}"/>
              </a:ext>
            </a:extLst>
          </p:cNvPr>
          <p:cNvGrpSpPr/>
          <p:nvPr/>
        </p:nvGrpSpPr>
        <p:grpSpPr>
          <a:xfrm>
            <a:off x="7933377" y="1398031"/>
            <a:ext cx="2117423" cy="635267"/>
            <a:chOff x="7860303" y="1398031"/>
            <a:chExt cx="2117423" cy="63526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F03B1C-7559-4DC9-A2C1-003E7F3B28ED}"/>
                </a:ext>
              </a:extLst>
            </p:cNvPr>
            <p:cNvSpPr/>
            <p:nvPr/>
          </p:nvSpPr>
          <p:spPr>
            <a:xfrm>
              <a:off x="7860303" y="1398031"/>
              <a:ext cx="2117423" cy="6352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D9A454-A1ED-4A21-B179-085E978B2ED4}"/>
                </a:ext>
              </a:extLst>
            </p:cNvPr>
            <p:cNvSpPr txBox="1"/>
            <p:nvPr/>
          </p:nvSpPr>
          <p:spPr>
            <a:xfrm>
              <a:off x="8050291" y="1484835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spc="3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Back-End</a:t>
              </a:r>
              <a:endParaRPr lang="ko-KR" altLang="en-US" sz="2400" spc="3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8429A3-4E82-4F26-8E1C-118DBF24856F}"/>
              </a:ext>
            </a:extLst>
          </p:cNvPr>
          <p:cNvGrpSpPr/>
          <p:nvPr/>
        </p:nvGrpSpPr>
        <p:grpSpPr>
          <a:xfrm>
            <a:off x="1371600" y="2360490"/>
            <a:ext cx="3486383" cy="3814547"/>
            <a:chOff x="1371594" y="2540999"/>
            <a:chExt cx="3796683" cy="415405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187C46C-E7BC-43D7-9440-3DF0C3C68697}"/>
                </a:ext>
              </a:extLst>
            </p:cNvPr>
            <p:cNvGrpSpPr/>
            <p:nvPr/>
          </p:nvGrpSpPr>
          <p:grpSpPr>
            <a:xfrm>
              <a:off x="1371597" y="2540999"/>
              <a:ext cx="1693166" cy="2067789"/>
              <a:chOff x="2634192" y="2833946"/>
              <a:chExt cx="1950560" cy="2382134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E619BC9-09FD-4EF1-825F-A38C44E817DB}"/>
                  </a:ext>
                </a:extLst>
              </p:cNvPr>
              <p:cNvGrpSpPr/>
              <p:nvPr/>
            </p:nvGrpSpPr>
            <p:grpSpPr>
              <a:xfrm>
                <a:off x="2634192" y="2833946"/>
                <a:ext cx="1950560" cy="1950560"/>
                <a:chOff x="1371600" y="1939953"/>
                <a:chExt cx="2359359" cy="235935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DB5DEE3E-9367-4671-8E7A-96E54A932E97}"/>
                    </a:ext>
                  </a:extLst>
                </p:cNvPr>
                <p:cNvSpPr/>
                <p:nvPr/>
              </p:nvSpPr>
              <p:spPr>
                <a:xfrm>
                  <a:off x="1371600" y="1939953"/>
                  <a:ext cx="2359359" cy="235935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28" name="Google Shape;107;p16">
                  <a:extLst>
                    <a:ext uri="{FF2B5EF4-FFF2-40B4-BE49-F238E27FC236}">
                      <a16:creationId xmlns:a16="http://schemas.microsoft.com/office/drawing/2014/main" id="{35BAE768-A128-4C09-A3FF-85A13A260CC1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823770" y="2390150"/>
                  <a:ext cx="1455018" cy="14550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097C75-B187-4D62-91BB-3AD9AABD3F2C}"/>
                  </a:ext>
                </a:extLst>
              </p:cNvPr>
              <p:cNvSpPr txBox="1"/>
              <p:nvPr/>
            </p:nvSpPr>
            <p:spPr>
              <a:xfrm>
                <a:off x="2952659" y="4791346"/>
                <a:ext cx="1313621" cy="424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Evaluation</a:t>
                </a:r>
                <a:endParaRPr lang="ko-KR" altLang="en-US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7A89A65-171C-4DAE-96A8-719C4130CAD8}"/>
                </a:ext>
              </a:extLst>
            </p:cNvPr>
            <p:cNvGrpSpPr/>
            <p:nvPr/>
          </p:nvGrpSpPr>
          <p:grpSpPr>
            <a:xfrm>
              <a:off x="3425113" y="2540999"/>
              <a:ext cx="1693166" cy="1693166"/>
              <a:chOff x="255671" y="4147477"/>
              <a:chExt cx="1693166" cy="1693166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925C5E6-CB63-4FBA-83FE-AAB2607E579B}"/>
                  </a:ext>
                </a:extLst>
              </p:cNvPr>
              <p:cNvSpPr/>
              <p:nvPr/>
            </p:nvSpPr>
            <p:spPr>
              <a:xfrm>
                <a:off x="255671" y="4147477"/>
                <a:ext cx="1693166" cy="169316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DA7F815-96A6-4B88-92E6-18D9FFA7F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03" y="4494609"/>
                <a:ext cx="998901" cy="998901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6DA026-93EF-4A07-8666-1AFA63049B7C}"/>
                </a:ext>
              </a:extLst>
            </p:cNvPr>
            <p:cNvSpPr txBox="1"/>
            <p:nvPr/>
          </p:nvSpPr>
          <p:spPr>
            <a:xfrm>
              <a:off x="3375118" y="4240102"/>
              <a:ext cx="1793159" cy="368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Recommendation</a:t>
              </a:r>
              <a:endParaRPr lang="ko-KR" altLang="en-US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2ECF5A1-A3E0-474B-AEE6-A9D42563F457}"/>
                </a:ext>
              </a:extLst>
            </p:cNvPr>
            <p:cNvGrpSpPr/>
            <p:nvPr/>
          </p:nvGrpSpPr>
          <p:grpSpPr>
            <a:xfrm>
              <a:off x="1371594" y="4625012"/>
              <a:ext cx="1693167" cy="1693167"/>
              <a:chOff x="6281737" y="2047530"/>
              <a:chExt cx="2359359" cy="235935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350A44-8180-4F09-B5E5-E731DF550EDE}"/>
                  </a:ext>
                </a:extLst>
              </p:cNvPr>
              <p:cNvSpPr/>
              <p:nvPr/>
            </p:nvSpPr>
            <p:spPr>
              <a:xfrm>
                <a:off x="6281737" y="2047530"/>
                <a:ext cx="2359359" cy="23593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316021F9-FB40-4C3E-B7C5-8AA4B54E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430" y="2502653"/>
                <a:ext cx="1450092" cy="1450092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ACD26E5-F939-4E88-9D70-93092DC62E88}"/>
                </a:ext>
              </a:extLst>
            </p:cNvPr>
            <p:cNvGrpSpPr/>
            <p:nvPr/>
          </p:nvGrpSpPr>
          <p:grpSpPr>
            <a:xfrm>
              <a:off x="3425113" y="4625012"/>
              <a:ext cx="1693167" cy="1693167"/>
              <a:chOff x="9095789" y="2045556"/>
              <a:chExt cx="2359359" cy="2359359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8A42660-9F22-470D-8B03-486E0A0524C8}"/>
                  </a:ext>
                </a:extLst>
              </p:cNvPr>
              <p:cNvSpPr/>
              <p:nvPr/>
            </p:nvSpPr>
            <p:spPr>
              <a:xfrm>
                <a:off x="9095789" y="2045556"/>
                <a:ext cx="2359359" cy="23593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2BE6A03-8660-4F56-BE3D-36E4E56E3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9364" y="2422570"/>
                <a:ext cx="1530175" cy="153017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DF5A52-08B1-4BBA-8D3C-814519B9BDE3}"/>
                </a:ext>
              </a:extLst>
            </p:cNvPr>
            <p:cNvSpPr txBox="1"/>
            <p:nvPr/>
          </p:nvSpPr>
          <p:spPr>
            <a:xfrm>
              <a:off x="1679462" y="6314603"/>
              <a:ext cx="1077431" cy="368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Searching</a:t>
              </a:r>
              <a:endParaRPr lang="ko-KR" altLang="en-US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2A36B-0C33-4CBF-B5FA-EBF55A05A35E}"/>
                </a:ext>
              </a:extLst>
            </p:cNvPr>
            <p:cNvSpPr txBox="1"/>
            <p:nvPr/>
          </p:nvSpPr>
          <p:spPr>
            <a:xfrm>
              <a:off x="3784620" y="6326367"/>
              <a:ext cx="972691" cy="368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My Page</a:t>
              </a:r>
              <a:endParaRPr lang="ko-KR" altLang="en-US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7D3327-4DC7-44DB-9599-922131BF7030}"/>
              </a:ext>
            </a:extLst>
          </p:cNvPr>
          <p:cNvGrpSpPr/>
          <p:nvPr/>
        </p:nvGrpSpPr>
        <p:grpSpPr>
          <a:xfrm>
            <a:off x="8188741" y="2359031"/>
            <a:ext cx="1554785" cy="1554785"/>
            <a:chOff x="8598108" y="2431763"/>
            <a:chExt cx="2245092" cy="224509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09FAB41-A062-4983-8DEB-1C299310FBA5}"/>
                </a:ext>
              </a:extLst>
            </p:cNvPr>
            <p:cNvSpPr/>
            <p:nvPr/>
          </p:nvSpPr>
          <p:spPr>
            <a:xfrm>
              <a:off x="8598108" y="2431763"/>
              <a:ext cx="2245092" cy="22450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7B62E1E-4702-4CA1-A792-5E831E656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986" y="2819602"/>
              <a:ext cx="1537336" cy="1469411"/>
            </a:xfrm>
            <a:prstGeom prst="rect">
              <a:avLst/>
            </a:prstGeom>
          </p:spPr>
        </p:pic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BFC6C52E-BE1B-4651-8B9D-6D4D3CE7A1D7}"/>
              </a:ext>
            </a:extLst>
          </p:cNvPr>
          <p:cNvSpPr/>
          <p:nvPr/>
        </p:nvSpPr>
        <p:spPr>
          <a:xfrm>
            <a:off x="7148200" y="4270895"/>
            <a:ext cx="1554785" cy="15547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85E11D-59DF-4D55-8CB6-71DB0D78B2BF}"/>
              </a:ext>
            </a:extLst>
          </p:cNvPr>
          <p:cNvSpPr/>
          <p:nvPr/>
        </p:nvSpPr>
        <p:spPr>
          <a:xfrm>
            <a:off x="9265623" y="4274178"/>
            <a:ext cx="1554785" cy="15547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1D1FDB-E899-4A7B-907A-A6D01DF2DF60}"/>
              </a:ext>
            </a:extLst>
          </p:cNvPr>
          <p:cNvSpPr txBox="1"/>
          <p:nvPr/>
        </p:nvSpPr>
        <p:spPr>
          <a:xfrm>
            <a:off x="8301528" y="3920726"/>
            <a:ext cx="132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Deep learning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FA35CA-0D1C-4AD1-BD14-9A2083BF0069}"/>
              </a:ext>
            </a:extLst>
          </p:cNvPr>
          <p:cNvSpPr txBox="1"/>
          <p:nvPr/>
        </p:nvSpPr>
        <p:spPr>
          <a:xfrm>
            <a:off x="7251369" y="5825680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Django Server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0CF058-74F1-4DFA-A235-98216031AF11}"/>
              </a:ext>
            </a:extLst>
          </p:cNvPr>
          <p:cNvSpPr txBox="1"/>
          <p:nvPr/>
        </p:nvSpPr>
        <p:spPr>
          <a:xfrm>
            <a:off x="8992089" y="5826770"/>
            <a:ext cx="2101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Socket Communication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pic>
        <p:nvPicPr>
          <p:cNvPr id="37" name="Picture 2" descr="https://cdn.iconscout.com/icon/free/png-256/django-13-1175187.png">
            <a:extLst>
              <a:ext uri="{FF2B5EF4-FFF2-40B4-BE49-F238E27FC236}">
                <a16:creationId xmlns:a16="http://schemas.microsoft.com/office/drawing/2014/main" id="{F2B85143-E53A-4D64-B5A0-7638B9D7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67" y="4446897"/>
            <a:ext cx="1201781" cy="12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D33B937-1538-4DA1-9126-49913F2B7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66" y="4346385"/>
            <a:ext cx="1479295" cy="1479295"/>
          </a:xfrm>
          <a:prstGeom prst="rect">
            <a:avLst/>
          </a:prstGeom>
        </p:spPr>
      </p:pic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3DB77B21-C0A0-40ED-8BFA-ABB3A0EEBF80}"/>
              </a:ext>
            </a:extLst>
          </p:cNvPr>
          <p:cNvSpPr/>
          <p:nvPr/>
        </p:nvSpPr>
        <p:spPr>
          <a:xfrm>
            <a:off x="5318612" y="3566783"/>
            <a:ext cx="1554785" cy="707886"/>
          </a:xfrm>
          <a:prstGeom prst="leftRightArrow">
            <a:avLst>
              <a:gd name="adj1" fmla="val 50000"/>
              <a:gd name="adj2" fmla="val 72197"/>
            </a:avLst>
          </a:prstGeom>
          <a:solidFill>
            <a:schemeClr val="accent1">
              <a:alpha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 dirty="0">
              <a:hlinkClick r:id="rId9"/>
            </a:endParaRPr>
          </a:p>
        </p:txBody>
      </p:sp>
      <p:pic>
        <p:nvPicPr>
          <p:cNvPr id="44" name="Google Shape;149;p18">
            <a:extLst>
              <a:ext uri="{FF2B5EF4-FFF2-40B4-BE49-F238E27FC236}">
                <a16:creationId xmlns:a16="http://schemas.microsoft.com/office/drawing/2014/main" id="{7FFF31E3-4F1B-4D8F-8E37-B30FA4D0098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55030" y="4274178"/>
            <a:ext cx="639862" cy="564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1C79FAB-B414-4840-ADDE-9EFC56F5F7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46" y="4277728"/>
            <a:ext cx="625145" cy="56079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117F4E4-D807-4E52-A5E1-4F7EEB52E4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3" y="4274136"/>
            <a:ext cx="577464" cy="56079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43E5271-D601-4202-9140-D8515815D8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36" y="2329289"/>
            <a:ext cx="610944" cy="56079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58071C8-B83F-4D21-AA18-D8BEC771EA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04" y="2329289"/>
            <a:ext cx="610944" cy="560792"/>
          </a:xfrm>
          <a:prstGeom prst="rect">
            <a:avLst/>
          </a:prstGeom>
        </p:spPr>
      </p:pic>
      <p:pic>
        <p:nvPicPr>
          <p:cNvPr id="50" name="Google Shape;151;p18">
            <a:extLst>
              <a:ext uri="{FF2B5EF4-FFF2-40B4-BE49-F238E27FC236}">
                <a16:creationId xmlns:a16="http://schemas.microsoft.com/office/drawing/2014/main" id="{93E5E24D-4B6B-4ABF-88D5-7B9C309D84C7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04525" y="2362095"/>
            <a:ext cx="602710" cy="5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51;p18">
            <a:extLst>
              <a:ext uri="{FF2B5EF4-FFF2-40B4-BE49-F238E27FC236}">
                <a16:creationId xmlns:a16="http://schemas.microsoft.com/office/drawing/2014/main" id="{6D455DFB-E496-4458-B751-36E64D418C17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089486" y="4269822"/>
            <a:ext cx="602710" cy="53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0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37842-ABEB-4B23-8514-BB818BF4FDF9}"/>
              </a:ext>
            </a:extLst>
          </p:cNvPr>
          <p:cNvSpPr txBox="1"/>
          <p:nvPr/>
        </p:nvSpPr>
        <p:spPr>
          <a:xfrm>
            <a:off x="1597927" y="250515"/>
            <a:ext cx="6784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rista Pro Bold" panose="02000506020000020004" pitchFamily="2" charset="0"/>
              </a:rPr>
              <a:t>Actual development schedule</a:t>
            </a:r>
            <a:endParaRPr lang="ko-KR" altLang="en-US" sz="4000" dirty="0">
              <a:solidFill>
                <a:schemeClr val="accent1"/>
              </a:solidFill>
              <a:latin typeface="Arista Pro Bold" panose="0200050602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F3E4-0B1C-46AD-ADB3-DCF3BC0143ED}"/>
              </a:ext>
            </a:extLst>
          </p:cNvPr>
          <p:cNvSpPr/>
          <p:nvPr/>
        </p:nvSpPr>
        <p:spPr>
          <a:xfrm>
            <a:off x="523702" y="0"/>
            <a:ext cx="11668297" cy="18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ECEF-9D8B-4C15-B5A1-48DF9C10EF8B}"/>
              </a:ext>
            </a:extLst>
          </p:cNvPr>
          <p:cNvSpPr/>
          <p:nvPr/>
        </p:nvSpPr>
        <p:spPr>
          <a:xfrm>
            <a:off x="523702" y="180509"/>
            <a:ext cx="847898" cy="847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0EAB-2BF6-45AD-B928-A075C307FCCC}"/>
              </a:ext>
            </a:extLst>
          </p:cNvPr>
          <p:cNvSpPr txBox="1"/>
          <p:nvPr/>
        </p:nvSpPr>
        <p:spPr>
          <a:xfrm>
            <a:off x="523702" y="134342"/>
            <a:ext cx="84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5</a:t>
            </a:r>
            <a:endParaRPr lang="ko-KR" altLang="en-US" sz="5400" dirty="0">
              <a:solidFill>
                <a:schemeClr val="accent2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7" name="Google Shape;160;p19">
            <a:extLst>
              <a:ext uri="{FF2B5EF4-FFF2-40B4-BE49-F238E27FC236}">
                <a16:creationId xmlns:a16="http://schemas.microsoft.com/office/drawing/2014/main" id="{DC60384C-79DF-440A-8118-2764287591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8009" y="2032914"/>
            <a:ext cx="9475982" cy="3043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77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37842-ABEB-4B23-8514-BB818BF4FDF9}"/>
              </a:ext>
            </a:extLst>
          </p:cNvPr>
          <p:cNvSpPr txBox="1"/>
          <p:nvPr/>
        </p:nvSpPr>
        <p:spPr>
          <a:xfrm>
            <a:off x="1597927" y="250515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rista Pro Bold" panose="02000506020000020004" pitchFamily="2" charset="0"/>
              </a:rPr>
              <a:t>Open sources SW used</a:t>
            </a:r>
            <a:endParaRPr lang="ko-KR" altLang="en-US" sz="4000" dirty="0">
              <a:solidFill>
                <a:schemeClr val="accent1"/>
              </a:solidFill>
              <a:latin typeface="Arista Pro Bold" panose="0200050602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F3E4-0B1C-46AD-ADB3-DCF3BC0143ED}"/>
              </a:ext>
            </a:extLst>
          </p:cNvPr>
          <p:cNvSpPr/>
          <p:nvPr/>
        </p:nvSpPr>
        <p:spPr>
          <a:xfrm>
            <a:off x="523702" y="0"/>
            <a:ext cx="11668297" cy="18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ECEF-9D8B-4C15-B5A1-48DF9C10EF8B}"/>
              </a:ext>
            </a:extLst>
          </p:cNvPr>
          <p:cNvSpPr/>
          <p:nvPr/>
        </p:nvSpPr>
        <p:spPr>
          <a:xfrm>
            <a:off x="523702" y="180509"/>
            <a:ext cx="847898" cy="847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0EAB-2BF6-45AD-B928-A075C307FCCC}"/>
              </a:ext>
            </a:extLst>
          </p:cNvPr>
          <p:cNvSpPr txBox="1"/>
          <p:nvPr/>
        </p:nvSpPr>
        <p:spPr>
          <a:xfrm>
            <a:off x="523702" y="134342"/>
            <a:ext cx="84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6</a:t>
            </a:r>
            <a:endParaRPr lang="ko-KR" altLang="en-US" sz="5400" dirty="0">
              <a:solidFill>
                <a:schemeClr val="accent2"/>
              </a:solidFill>
              <a:latin typeface="Tw Cen MT Condensed Extra Bold" panose="020B0803020202020204" pitchFamily="34" charset="0"/>
            </a:endParaRPr>
          </a:p>
        </p:txBody>
      </p:sp>
      <p:grpSp>
        <p:nvGrpSpPr>
          <p:cNvPr id="2054" name="그룹 2053">
            <a:extLst>
              <a:ext uri="{FF2B5EF4-FFF2-40B4-BE49-F238E27FC236}">
                <a16:creationId xmlns:a16="http://schemas.microsoft.com/office/drawing/2014/main" id="{6F2EF4EE-DACF-44F1-B3BD-5032F8BA2CA3}"/>
              </a:ext>
            </a:extLst>
          </p:cNvPr>
          <p:cNvGrpSpPr/>
          <p:nvPr/>
        </p:nvGrpSpPr>
        <p:grpSpPr>
          <a:xfrm>
            <a:off x="916088" y="2371218"/>
            <a:ext cx="10359823" cy="2722553"/>
            <a:chOff x="728114" y="2190708"/>
            <a:chExt cx="10905126" cy="2865859"/>
          </a:xfrm>
        </p:grpSpPr>
        <p:grpSp>
          <p:nvGrpSpPr>
            <p:cNvPr id="2048" name="그룹 2047">
              <a:extLst>
                <a:ext uri="{FF2B5EF4-FFF2-40B4-BE49-F238E27FC236}">
                  <a16:creationId xmlns:a16="http://schemas.microsoft.com/office/drawing/2014/main" id="{16607BF8-5061-4B73-B606-192D8E250EBF}"/>
                </a:ext>
              </a:extLst>
            </p:cNvPr>
            <p:cNvGrpSpPr/>
            <p:nvPr/>
          </p:nvGrpSpPr>
          <p:grpSpPr>
            <a:xfrm>
              <a:off x="728114" y="2190708"/>
              <a:ext cx="2494283" cy="2865859"/>
              <a:chOff x="1270571" y="2070742"/>
              <a:chExt cx="2494283" cy="2865859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FE2BAC5-9618-4F34-A21F-2FCC43070FAD}"/>
                  </a:ext>
                </a:extLst>
              </p:cNvPr>
              <p:cNvSpPr/>
              <p:nvPr/>
            </p:nvSpPr>
            <p:spPr>
              <a:xfrm>
                <a:off x="1566552" y="2070742"/>
                <a:ext cx="1902317" cy="190231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47D842-07C8-4175-91B8-22E362601F8D}"/>
                  </a:ext>
                </a:extLst>
              </p:cNvPr>
              <p:cNvSpPr txBox="1"/>
              <p:nvPr/>
            </p:nvSpPr>
            <p:spPr>
              <a:xfrm>
                <a:off x="1270571" y="4189834"/>
                <a:ext cx="2494283" cy="746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TensorFlow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Machine-Learning Framework</a:t>
                </a:r>
                <a:endParaRPr lang="ko-KR" altLang="en-US" sz="14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  <p:pic>
            <p:nvPicPr>
              <p:cNvPr id="9" name="Picture 2" descr="https://upload.wikimedia.org/wikipedia/commons/thumb/1/11/TensorFlowLogo.svg/522px-TensorFlowLogo.svg.png">
                <a:extLst>
                  <a:ext uri="{FF2B5EF4-FFF2-40B4-BE49-F238E27FC236}">
                    <a16:creationId xmlns:a16="http://schemas.microsoft.com/office/drawing/2014/main" id="{66FDF26C-96D4-41D8-9232-0E31342190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026" y="2399738"/>
                <a:ext cx="1345367" cy="112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49" name="그룹 2048">
              <a:extLst>
                <a:ext uri="{FF2B5EF4-FFF2-40B4-BE49-F238E27FC236}">
                  <a16:creationId xmlns:a16="http://schemas.microsoft.com/office/drawing/2014/main" id="{07D687A5-E00C-43B4-94A3-0B3ACE6A3604}"/>
                </a:ext>
              </a:extLst>
            </p:cNvPr>
            <p:cNvGrpSpPr/>
            <p:nvPr/>
          </p:nvGrpSpPr>
          <p:grpSpPr>
            <a:xfrm>
              <a:off x="6412029" y="2190708"/>
              <a:ext cx="2274924" cy="2865859"/>
              <a:chOff x="4736989" y="4276059"/>
              <a:chExt cx="2274924" cy="286585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BF83E24-C5F0-4A7B-A80C-F7F3F42E8080}"/>
                  </a:ext>
                </a:extLst>
              </p:cNvPr>
              <p:cNvGrpSpPr/>
              <p:nvPr/>
            </p:nvGrpSpPr>
            <p:grpSpPr>
              <a:xfrm>
                <a:off x="4923290" y="4276059"/>
                <a:ext cx="1902317" cy="1902317"/>
                <a:chOff x="8942892" y="2690667"/>
                <a:chExt cx="2117423" cy="2117423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8B3F4032-5D53-43B5-B805-AC2CA1BC6D29}"/>
                    </a:ext>
                  </a:extLst>
                </p:cNvPr>
                <p:cNvSpPr/>
                <p:nvPr/>
              </p:nvSpPr>
              <p:spPr>
                <a:xfrm>
                  <a:off x="8942892" y="2690667"/>
                  <a:ext cx="2117423" cy="211742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C2DF3F76-ADDC-4D57-857A-FAB7A6B76664}"/>
                    </a:ext>
                  </a:extLst>
                </p:cNvPr>
                <p:cNvGrpSpPr/>
                <p:nvPr/>
              </p:nvGrpSpPr>
              <p:grpSpPr>
                <a:xfrm>
                  <a:off x="9312402" y="3139945"/>
                  <a:ext cx="1378401" cy="994963"/>
                  <a:chOff x="9047686" y="3305902"/>
                  <a:chExt cx="1378401" cy="994963"/>
                </a:xfrm>
              </p:grpSpPr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5DBC8117-5D75-4170-931F-416FDBD0CF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47686" y="4024617"/>
                    <a:ext cx="1378401" cy="276248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6" descr="https://brandinginasia.com/wp-content/uploads/2015/09/Kakao-Korea-logo-Branding-in-Asia1.jpg">
                    <a:extLst>
                      <a:ext uri="{FF2B5EF4-FFF2-40B4-BE49-F238E27FC236}">
                        <a16:creationId xmlns:a16="http://schemas.microsoft.com/office/drawing/2014/main" id="{D4085992-D6A7-4FEE-BB93-8C6A84FFA9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63691" y="3305902"/>
                    <a:ext cx="1346389" cy="69220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A65D24-4080-44AE-B803-29D7B6D44DB8}"/>
                  </a:ext>
                </a:extLst>
              </p:cNvPr>
              <p:cNvSpPr txBox="1"/>
              <p:nvPr/>
            </p:nvSpPr>
            <p:spPr>
              <a:xfrm>
                <a:off x="4736989" y="6395151"/>
                <a:ext cx="2274924" cy="746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NAVER Login API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For quick register and login</a:t>
                </a:r>
                <a:endParaRPr lang="ko-KR" altLang="en-US" sz="14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94E14DA-0E8A-43CB-AED5-E6B67F306172}"/>
                </a:ext>
              </a:extLst>
            </p:cNvPr>
            <p:cNvGrpSpPr/>
            <p:nvPr/>
          </p:nvGrpSpPr>
          <p:grpSpPr>
            <a:xfrm>
              <a:off x="9273946" y="2190708"/>
              <a:ext cx="2359294" cy="2865859"/>
              <a:chOff x="7946190" y="2030173"/>
              <a:chExt cx="2359294" cy="2865859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815373-C96E-40A5-ADAA-DB9E4EACFDCB}"/>
                  </a:ext>
                </a:extLst>
              </p:cNvPr>
              <p:cNvSpPr/>
              <p:nvPr/>
            </p:nvSpPr>
            <p:spPr>
              <a:xfrm>
                <a:off x="8147931" y="2030173"/>
                <a:ext cx="1902317" cy="190231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050" name="Picture 2" descr="https://upload.wikimedia.org/wikipedia/commons/thumb/4/44/Daum_communication_logo.svg/1280px-Daum_communication_logo.svg.png">
                <a:extLst>
                  <a:ext uri="{FF2B5EF4-FFF2-40B4-BE49-F238E27FC236}">
                    <a16:creationId xmlns:a16="http://schemas.microsoft.com/office/drawing/2014/main" id="{A981703E-4E54-46D1-8B50-4A1D6FAB34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9902" y="2654946"/>
                <a:ext cx="1291869" cy="521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4712DF-17AF-4E04-890E-771722D49DAA}"/>
                  </a:ext>
                </a:extLst>
              </p:cNvPr>
              <p:cNvSpPr txBox="1"/>
              <p:nvPr/>
            </p:nvSpPr>
            <p:spPr>
              <a:xfrm>
                <a:off x="7946190" y="4149265"/>
                <a:ext cx="2359294" cy="746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 err="1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Daum</a:t>
                </a:r>
                <a:r>
                  <a:rPr lang="en-US" altLang="ko-KR" sz="2000" dirty="0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Postcode API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For searching address</a:t>
                </a:r>
                <a:endParaRPr lang="ko-KR" altLang="en-US" sz="14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p:grpSp>
        <p:grpSp>
          <p:nvGrpSpPr>
            <p:cNvPr id="2053" name="그룹 2052">
              <a:extLst>
                <a:ext uri="{FF2B5EF4-FFF2-40B4-BE49-F238E27FC236}">
                  <a16:creationId xmlns:a16="http://schemas.microsoft.com/office/drawing/2014/main" id="{468B1565-90A9-4256-B2BD-BE10E8914EC3}"/>
                </a:ext>
              </a:extLst>
            </p:cNvPr>
            <p:cNvGrpSpPr/>
            <p:nvPr/>
          </p:nvGrpSpPr>
          <p:grpSpPr>
            <a:xfrm>
              <a:off x="3506100" y="2191137"/>
              <a:ext cx="2281675" cy="2864427"/>
              <a:chOff x="3861059" y="2083132"/>
              <a:chExt cx="2281675" cy="286442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D1EF7ADF-AB41-47FE-85B5-E003989A9591}"/>
                  </a:ext>
                </a:extLst>
              </p:cNvPr>
              <p:cNvGrpSpPr/>
              <p:nvPr/>
            </p:nvGrpSpPr>
            <p:grpSpPr>
              <a:xfrm>
                <a:off x="4050739" y="2083132"/>
                <a:ext cx="1902317" cy="1902317"/>
                <a:chOff x="3160437" y="2875527"/>
                <a:chExt cx="1554785" cy="1554785"/>
              </a:xfrm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2A7D177C-FD74-4443-971B-CBB6B65EB0EA}"/>
                    </a:ext>
                  </a:extLst>
                </p:cNvPr>
                <p:cNvSpPr/>
                <p:nvPr/>
              </p:nvSpPr>
              <p:spPr>
                <a:xfrm>
                  <a:off x="3160437" y="2875527"/>
                  <a:ext cx="1554785" cy="155478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pic>
              <p:nvPicPr>
                <p:cNvPr id="23" name="Picture 2" descr="https://cdn.iconscout.com/icon/free/png-256/django-13-1175187.png">
                  <a:extLst>
                    <a:ext uri="{FF2B5EF4-FFF2-40B4-BE49-F238E27FC236}">
                      <a16:creationId xmlns:a16="http://schemas.microsoft.com/office/drawing/2014/main" id="{CC8EFE89-159A-4A26-AD53-AD0B2CE7F1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7304" y="3051529"/>
                  <a:ext cx="1201781" cy="12017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1DAAA7-40F0-4458-A3F6-1E2FA47FE2DD}"/>
                  </a:ext>
                </a:extLst>
              </p:cNvPr>
              <p:cNvSpPr txBox="1"/>
              <p:nvPr/>
            </p:nvSpPr>
            <p:spPr>
              <a:xfrm>
                <a:off x="3861059" y="4200792"/>
                <a:ext cx="2281675" cy="746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 err="1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django</a:t>
                </a:r>
                <a:endParaRPr lang="en-US" altLang="ko-KR" sz="20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chemeClr val="tx2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Web framework for python</a:t>
                </a:r>
                <a:endParaRPr lang="ko-KR" altLang="en-US" sz="1400" dirty="0">
                  <a:solidFill>
                    <a:schemeClr val="tx2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822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37842-ABEB-4B23-8514-BB818BF4FDF9}"/>
              </a:ext>
            </a:extLst>
          </p:cNvPr>
          <p:cNvSpPr txBox="1"/>
          <p:nvPr/>
        </p:nvSpPr>
        <p:spPr>
          <a:xfrm>
            <a:off x="1597927" y="250515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rista Pro Bold" panose="02000506020000020004" pitchFamily="2" charset="0"/>
              </a:rPr>
              <a:t>The risks we faced</a:t>
            </a:r>
            <a:endParaRPr lang="ko-KR" altLang="en-US" sz="4000" dirty="0">
              <a:solidFill>
                <a:schemeClr val="accent1"/>
              </a:solidFill>
              <a:latin typeface="Arista Pro Bold" panose="0200050602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F3E4-0B1C-46AD-ADB3-DCF3BC0143ED}"/>
              </a:ext>
            </a:extLst>
          </p:cNvPr>
          <p:cNvSpPr/>
          <p:nvPr/>
        </p:nvSpPr>
        <p:spPr>
          <a:xfrm>
            <a:off x="523702" y="0"/>
            <a:ext cx="11668297" cy="18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ECEF-9D8B-4C15-B5A1-48DF9C10EF8B}"/>
              </a:ext>
            </a:extLst>
          </p:cNvPr>
          <p:cNvSpPr/>
          <p:nvPr/>
        </p:nvSpPr>
        <p:spPr>
          <a:xfrm>
            <a:off x="523702" y="180509"/>
            <a:ext cx="847898" cy="847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0EAB-2BF6-45AD-B928-A075C307FCCC}"/>
              </a:ext>
            </a:extLst>
          </p:cNvPr>
          <p:cNvSpPr txBox="1"/>
          <p:nvPr/>
        </p:nvSpPr>
        <p:spPr>
          <a:xfrm>
            <a:off x="523702" y="134342"/>
            <a:ext cx="84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7</a:t>
            </a:r>
            <a:endParaRPr lang="ko-KR" altLang="en-US" sz="5400" dirty="0">
              <a:solidFill>
                <a:schemeClr val="accent2"/>
              </a:solidFill>
              <a:latin typeface="Tw Cen MT Condensed Extra Bold" panose="020B0803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08A8D5-6FDF-459F-82C1-354374C4E93F}"/>
              </a:ext>
            </a:extLst>
          </p:cNvPr>
          <p:cNvGrpSpPr/>
          <p:nvPr/>
        </p:nvGrpSpPr>
        <p:grpSpPr>
          <a:xfrm>
            <a:off x="2303658" y="1807150"/>
            <a:ext cx="2651615" cy="2651615"/>
            <a:chOff x="3703631" y="2198681"/>
            <a:chExt cx="2245092" cy="224509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C62DEEE-94A4-4868-9596-36F0C1A4CA30}"/>
                </a:ext>
              </a:extLst>
            </p:cNvPr>
            <p:cNvSpPr/>
            <p:nvPr/>
          </p:nvSpPr>
          <p:spPr>
            <a:xfrm>
              <a:off x="3703631" y="2198681"/>
              <a:ext cx="2245092" cy="22450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8CD034-EFAC-42E5-860F-2EB9F849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683" y="2640722"/>
              <a:ext cx="1368595" cy="1368595"/>
            </a:xfrm>
            <a:prstGeom prst="rect">
              <a:avLst/>
            </a:prstGeom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87C31F66-949E-4AD3-B0D7-D63A65C695EB}"/>
              </a:ext>
            </a:extLst>
          </p:cNvPr>
          <p:cNvSpPr/>
          <p:nvPr/>
        </p:nvSpPr>
        <p:spPr>
          <a:xfrm>
            <a:off x="7236727" y="1801115"/>
            <a:ext cx="2651615" cy="26516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91F5FA-80AB-4D87-B02D-9EBA7BD6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501" y="2241575"/>
            <a:ext cx="1704066" cy="17040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AD513C-6084-427D-8C7F-EBA181FFD41B}"/>
              </a:ext>
            </a:extLst>
          </p:cNvPr>
          <p:cNvSpPr txBox="1"/>
          <p:nvPr/>
        </p:nvSpPr>
        <p:spPr>
          <a:xfrm>
            <a:off x="2637847" y="4719237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Lack of time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D2DFC4-6F29-4301-9F6D-DCE80294DF06}"/>
              </a:ext>
            </a:extLst>
          </p:cNvPr>
          <p:cNvSpPr txBox="1"/>
          <p:nvPr/>
        </p:nvSpPr>
        <p:spPr>
          <a:xfrm>
            <a:off x="7220667" y="4719237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 lot of workload</a:t>
            </a:r>
            <a:endParaRPr lang="ko-KR" altLang="en-US" sz="1600" dirty="0">
              <a:solidFill>
                <a:schemeClr val="tx2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963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g-enews.com/view.php?ud=201403191811420092386_1" TargetMode="External"/></Relationships>
</file>

<file path=ppt/theme/theme1.xml><?xml version="1.0" encoding="utf-8"?>
<a:theme xmlns:a="http://schemas.openxmlformats.org/drawingml/2006/main" name="Office 테마">
  <a:themeElements>
    <a:clrScheme name="사용자 지정 14">
      <a:dk1>
        <a:srgbClr val="262626"/>
      </a:dk1>
      <a:lt1>
        <a:srgbClr val="FFFFFF"/>
      </a:lt1>
      <a:dk2>
        <a:srgbClr val="5C5C5C"/>
      </a:dk2>
      <a:lt2>
        <a:srgbClr val="FFFFFF"/>
      </a:lt2>
      <a:accent1>
        <a:srgbClr val="E85249"/>
      </a:accent1>
      <a:accent2>
        <a:srgbClr val="00A177"/>
      </a:accent2>
      <a:accent3>
        <a:srgbClr val="FFF3D1"/>
      </a:accent3>
      <a:accent4>
        <a:srgbClr val="E8E8E8"/>
      </a:accent4>
      <a:accent5>
        <a:srgbClr val="000000"/>
      </a:accent5>
      <a:accent6>
        <a:srgbClr val="000000"/>
      </a:accent6>
      <a:hlink>
        <a:srgbClr val="3F5DBB"/>
      </a:hlink>
      <a:folHlink>
        <a:srgbClr val="3F5DBB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</a:spPr>
      <a:bodyPr rtlCol="0" anchor="ctr">
        <a:spAutoFit/>
      </a:bodyPr>
      <a:lstStyle>
        <a:defPPr algn="l">
          <a:defRPr sz="1400" dirty="0">
            <a:hlinkClick xmlns:r="http://schemas.openxmlformats.org/officeDocument/2006/relationships" r:id="rId1"/>
          </a:defRPr>
        </a:defPPr>
      </a:lstStyle>
    </a:spDef>
    <a:txDef>
      <a:spPr>
        <a:noFill/>
      </a:spPr>
      <a:bodyPr wrap="none" rtlCol="0">
        <a:spAutoFit/>
      </a:bodyPr>
      <a:lstStyle>
        <a:defPPr algn="ctr">
          <a:defRPr sz="2400" dirty="0" smtClean="0">
            <a:solidFill>
              <a:schemeClr val="tx2"/>
            </a:solidFill>
            <a:latin typeface="AppleSDGothicNeoUL00" panose="02000503000000000000" pitchFamily="2" charset="-127"/>
            <a:ea typeface="AppleSDGothicNeoUL00" panose="02000503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248</Words>
  <Application>Microsoft Office PowerPoint</Application>
  <PresentationFormat>와이드스크린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AppleSDGothicNeoM00</vt:lpstr>
      <vt:lpstr>Arial</vt:lpstr>
      <vt:lpstr>Arista Pro Bold</vt:lpstr>
      <vt:lpstr>Arista Pro DemiBold</vt:lpstr>
      <vt:lpstr>AppleSDGothicNeoUL00</vt:lpstr>
      <vt:lpstr>AppleSDGothicNeoL00</vt:lpstr>
      <vt:lpstr>Tw Cen MT Condensed Extra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mirae</dc:creator>
  <cp:lastModifiedBy>노미래</cp:lastModifiedBy>
  <cp:revision>133</cp:revision>
  <dcterms:created xsi:type="dcterms:W3CDTF">2019-04-08T04:17:28Z</dcterms:created>
  <dcterms:modified xsi:type="dcterms:W3CDTF">2019-06-10T13:18:13Z</dcterms:modified>
</cp:coreProperties>
</file>