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FAE4A8-0FC2-41F7-A449-19E21DD25A0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F62B8F-0055-4A34-A0B5-0591F90EE3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Investigate the relationship between online gaming habits and anxiety among young players.</a:t>
          </a:r>
        </a:p>
      </dgm:t>
    </dgm:pt>
    <dgm:pt modelId="{466694F2-9B2E-49B0-9FE6-29A8C5232F62}" type="parTrans" cxnId="{55E7CBF2-5332-4356-9D30-22D0419BCC30}">
      <dgm:prSet/>
      <dgm:spPr/>
      <dgm:t>
        <a:bodyPr/>
        <a:lstStyle/>
        <a:p>
          <a:endParaRPr lang="en-US"/>
        </a:p>
      </dgm:t>
    </dgm:pt>
    <dgm:pt modelId="{26233AF2-8EAB-4B2D-B499-F6DC31B3771B}" type="sibTrans" cxnId="{55E7CBF2-5332-4356-9D30-22D0419BCC30}">
      <dgm:prSet/>
      <dgm:spPr/>
      <dgm:t>
        <a:bodyPr/>
        <a:lstStyle/>
        <a:p>
          <a:endParaRPr lang="en-US"/>
        </a:p>
      </dgm:t>
    </dgm:pt>
    <dgm:pt modelId="{07B5D612-DA3A-42C8-BC6F-CDF5FF30AA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the </a:t>
          </a:r>
          <a:r>
            <a:rPr lang="en-US" dirty="0">
              <a:solidFill>
                <a:srgbClr val="00B0F0"/>
              </a:solidFill>
            </a:rPr>
            <a:t>GAD-7</a:t>
          </a:r>
          <a:r>
            <a:rPr lang="en-US" dirty="0"/>
            <a:t> scale to quantify anxiety levels across participants.</a:t>
          </a:r>
        </a:p>
      </dgm:t>
    </dgm:pt>
    <dgm:pt modelId="{7CE4292F-BDE1-460B-AC3D-12B39E98443A}" type="parTrans" cxnId="{2F7A77B9-F287-410C-BD11-EE2D4C9E0EFC}">
      <dgm:prSet/>
      <dgm:spPr/>
      <dgm:t>
        <a:bodyPr/>
        <a:lstStyle/>
        <a:p>
          <a:endParaRPr lang="en-US"/>
        </a:p>
      </dgm:t>
    </dgm:pt>
    <dgm:pt modelId="{1274C6BA-EE45-4AF7-8BFA-CE96674F8CB9}" type="sibTrans" cxnId="{2F7A77B9-F287-410C-BD11-EE2D4C9E0EFC}">
      <dgm:prSet/>
      <dgm:spPr/>
      <dgm:t>
        <a:bodyPr/>
        <a:lstStyle/>
        <a:p>
          <a:endParaRPr lang="en-US"/>
        </a:p>
      </dgm:t>
    </dgm:pt>
    <dgm:pt modelId="{817F16C9-4C3A-4EEF-9315-668F6E4C85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Analyze behavioral and demographic factors: gaming hours, gender, age, playstyle.</a:t>
          </a:r>
        </a:p>
      </dgm:t>
    </dgm:pt>
    <dgm:pt modelId="{AA4E3B54-8C8F-4181-83DB-67FF0DC0677F}" type="parTrans" cxnId="{AC79869B-DA53-4C19-A827-80C4F7DA942E}">
      <dgm:prSet/>
      <dgm:spPr/>
      <dgm:t>
        <a:bodyPr/>
        <a:lstStyle/>
        <a:p>
          <a:endParaRPr lang="en-US"/>
        </a:p>
      </dgm:t>
    </dgm:pt>
    <dgm:pt modelId="{BA17B63F-FBFA-4015-882C-348CDFA6561F}" type="sibTrans" cxnId="{AC79869B-DA53-4C19-A827-80C4F7DA942E}">
      <dgm:prSet/>
      <dgm:spPr/>
      <dgm:t>
        <a:bodyPr/>
        <a:lstStyle/>
        <a:p>
          <a:endParaRPr lang="en-US"/>
        </a:p>
      </dgm:t>
    </dgm:pt>
    <dgm:pt modelId="{6DE90085-7EC0-4769-AA73-62F782649A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Explore how AI-based tools can support mental health research using data analysis.</a:t>
          </a:r>
        </a:p>
      </dgm:t>
    </dgm:pt>
    <dgm:pt modelId="{053A7D37-2761-4793-83EE-DF09E7F6667A}" type="parTrans" cxnId="{C22EDFCE-4C7F-4CB2-BBB8-8A33A65FA2CF}">
      <dgm:prSet/>
      <dgm:spPr/>
      <dgm:t>
        <a:bodyPr/>
        <a:lstStyle/>
        <a:p>
          <a:endParaRPr lang="en-US"/>
        </a:p>
      </dgm:t>
    </dgm:pt>
    <dgm:pt modelId="{E59F76BF-0B74-41DE-924C-504E4144437C}" type="sibTrans" cxnId="{C22EDFCE-4C7F-4CB2-BBB8-8A33A65FA2CF}">
      <dgm:prSet/>
      <dgm:spPr/>
      <dgm:t>
        <a:bodyPr/>
        <a:lstStyle/>
        <a:p>
          <a:endParaRPr lang="en-US"/>
        </a:p>
      </dgm:t>
    </dgm:pt>
    <dgm:pt modelId="{963528BB-526A-4759-8FC8-38C00CB9C060}" type="pres">
      <dgm:prSet presAssocID="{A0FAE4A8-0FC2-41F7-A449-19E21DD25A04}" presName="root" presStyleCnt="0">
        <dgm:presLayoutVars>
          <dgm:dir/>
          <dgm:resizeHandles val="exact"/>
        </dgm:presLayoutVars>
      </dgm:prSet>
      <dgm:spPr/>
    </dgm:pt>
    <dgm:pt modelId="{BCFCFE1D-E35B-4A2E-A4DC-20F91EE23A30}" type="pres">
      <dgm:prSet presAssocID="{7DF62B8F-0055-4A34-A0B5-0591F90EE3B1}" presName="compNode" presStyleCnt="0"/>
      <dgm:spPr/>
    </dgm:pt>
    <dgm:pt modelId="{EB60FC28-9E00-43B8-B500-5D47AD112DF5}" type="pres">
      <dgm:prSet presAssocID="{7DF62B8F-0055-4A34-A0B5-0591F90EE3B1}" presName="bgRect" presStyleLbl="bgShp" presStyleIdx="0" presStyleCnt="4"/>
      <dgm:spPr/>
    </dgm:pt>
    <dgm:pt modelId="{A2D85721-E9A4-4E65-8EF1-7EDB31C1D4F8}" type="pres">
      <dgm:prSet presAssocID="{7DF62B8F-0055-4A34-A0B5-0591F90EE3B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130C8DB7-60B4-4DB9-95E0-8DDC39526BA8}" type="pres">
      <dgm:prSet presAssocID="{7DF62B8F-0055-4A34-A0B5-0591F90EE3B1}" presName="spaceRect" presStyleCnt="0"/>
      <dgm:spPr/>
    </dgm:pt>
    <dgm:pt modelId="{D438CC62-D144-4409-99E3-809B4CA67905}" type="pres">
      <dgm:prSet presAssocID="{7DF62B8F-0055-4A34-A0B5-0591F90EE3B1}" presName="parTx" presStyleLbl="revTx" presStyleIdx="0" presStyleCnt="4">
        <dgm:presLayoutVars>
          <dgm:chMax val="0"/>
          <dgm:chPref val="0"/>
        </dgm:presLayoutVars>
      </dgm:prSet>
      <dgm:spPr/>
    </dgm:pt>
    <dgm:pt modelId="{DD8C5307-B0D1-4889-9869-BE0BFDF7CBDC}" type="pres">
      <dgm:prSet presAssocID="{26233AF2-8EAB-4B2D-B499-F6DC31B3771B}" presName="sibTrans" presStyleCnt="0"/>
      <dgm:spPr/>
    </dgm:pt>
    <dgm:pt modelId="{0BF3D091-BFAD-4939-B7E4-CBC103B7C028}" type="pres">
      <dgm:prSet presAssocID="{07B5D612-DA3A-42C8-BC6F-CDF5FF30AAFE}" presName="compNode" presStyleCnt="0"/>
      <dgm:spPr/>
    </dgm:pt>
    <dgm:pt modelId="{4EC6EEFD-D253-41DB-9B73-FCA1AB6036FF}" type="pres">
      <dgm:prSet presAssocID="{07B5D612-DA3A-42C8-BC6F-CDF5FF30AAFE}" presName="bgRect" presStyleLbl="bgShp" presStyleIdx="1" presStyleCnt="4"/>
      <dgm:spPr/>
    </dgm:pt>
    <dgm:pt modelId="{A6F90534-59FC-4978-9DBA-DD19AB52842C}" type="pres">
      <dgm:prSet presAssocID="{07B5D612-DA3A-42C8-BC6F-CDF5FF30AAF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ffee Beans"/>
        </a:ext>
      </dgm:extLst>
    </dgm:pt>
    <dgm:pt modelId="{5EBE1666-8A96-4A7A-91E4-E2D20A0CDEEB}" type="pres">
      <dgm:prSet presAssocID="{07B5D612-DA3A-42C8-BC6F-CDF5FF30AAFE}" presName="spaceRect" presStyleCnt="0"/>
      <dgm:spPr/>
    </dgm:pt>
    <dgm:pt modelId="{E4B72AC0-80A3-48C2-89D9-F60CCA1C5A81}" type="pres">
      <dgm:prSet presAssocID="{07B5D612-DA3A-42C8-BC6F-CDF5FF30AAFE}" presName="parTx" presStyleLbl="revTx" presStyleIdx="1" presStyleCnt="4">
        <dgm:presLayoutVars>
          <dgm:chMax val="0"/>
          <dgm:chPref val="0"/>
        </dgm:presLayoutVars>
      </dgm:prSet>
      <dgm:spPr/>
    </dgm:pt>
    <dgm:pt modelId="{5656F7BE-292C-494D-A9DA-4D208DD1E1FE}" type="pres">
      <dgm:prSet presAssocID="{1274C6BA-EE45-4AF7-8BFA-CE96674F8CB9}" presName="sibTrans" presStyleCnt="0"/>
      <dgm:spPr/>
    </dgm:pt>
    <dgm:pt modelId="{ADFD1CA0-6044-4836-98A6-A7634C4B0517}" type="pres">
      <dgm:prSet presAssocID="{817F16C9-4C3A-4EEF-9315-668F6E4C853D}" presName="compNode" presStyleCnt="0"/>
      <dgm:spPr/>
    </dgm:pt>
    <dgm:pt modelId="{51ED5A8F-1154-4277-9C1D-9876105E0663}" type="pres">
      <dgm:prSet presAssocID="{817F16C9-4C3A-4EEF-9315-668F6E4C853D}" presName="bgRect" presStyleLbl="bgShp" presStyleIdx="2" presStyleCnt="4"/>
      <dgm:spPr/>
    </dgm:pt>
    <dgm:pt modelId="{9C872F98-9904-4E58-B099-96CAFFB24F71}" type="pres">
      <dgm:prSet presAssocID="{817F16C9-4C3A-4EEF-9315-668F6E4C853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boarding"/>
        </a:ext>
      </dgm:extLst>
    </dgm:pt>
    <dgm:pt modelId="{6A761C8B-D105-4EBB-84EA-D15599BB33C2}" type="pres">
      <dgm:prSet presAssocID="{817F16C9-4C3A-4EEF-9315-668F6E4C853D}" presName="spaceRect" presStyleCnt="0"/>
      <dgm:spPr/>
    </dgm:pt>
    <dgm:pt modelId="{0905A589-2E8E-4D5B-AD22-272DAA0E1CB9}" type="pres">
      <dgm:prSet presAssocID="{817F16C9-4C3A-4EEF-9315-668F6E4C853D}" presName="parTx" presStyleLbl="revTx" presStyleIdx="2" presStyleCnt="4">
        <dgm:presLayoutVars>
          <dgm:chMax val="0"/>
          <dgm:chPref val="0"/>
        </dgm:presLayoutVars>
      </dgm:prSet>
      <dgm:spPr/>
    </dgm:pt>
    <dgm:pt modelId="{4E8DA2B7-32A3-4EFB-B463-C9DD8CC99D22}" type="pres">
      <dgm:prSet presAssocID="{BA17B63F-FBFA-4015-882C-348CDFA6561F}" presName="sibTrans" presStyleCnt="0"/>
      <dgm:spPr/>
    </dgm:pt>
    <dgm:pt modelId="{3BF1151B-5ABB-4AEF-BDEC-5F6351B8C999}" type="pres">
      <dgm:prSet presAssocID="{6DE90085-7EC0-4769-AA73-62F782649AFD}" presName="compNode" presStyleCnt="0"/>
      <dgm:spPr/>
    </dgm:pt>
    <dgm:pt modelId="{0724F8C9-C29A-457E-AB7F-2FBEB65C11EA}" type="pres">
      <dgm:prSet presAssocID="{6DE90085-7EC0-4769-AA73-62F782649AFD}" presName="bgRect" presStyleLbl="bgShp" presStyleIdx="3" presStyleCnt="4"/>
      <dgm:spPr/>
    </dgm:pt>
    <dgm:pt modelId="{ACC8D2FB-0415-470D-8527-C8ABC8CFDDC9}" type="pres">
      <dgm:prSet presAssocID="{6DE90085-7EC0-4769-AA73-62F782649A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lth"/>
        </a:ext>
      </dgm:extLst>
    </dgm:pt>
    <dgm:pt modelId="{ABBC3A9E-153B-46D1-9816-27B7C0B63E11}" type="pres">
      <dgm:prSet presAssocID="{6DE90085-7EC0-4769-AA73-62F782649AFD}" presName="spaceRect" presStyleCnt="0"/>
      <dgm:spPr/>
    </dgm:pt>
    <dgm:pt modelId="{15EF215C-8108-4C21-9503-A3DE6470555B}" type="pres">
      <dgm:prSet presAssocID="{6DE90085-7EC0-4769-AA73-62F782649AF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447BD16-C51D-431F-93A7-907FF8AA7EB5}" type="presOf" srcId="{817F16C9-4C3A-4EEF-9315-668F6E4C853D}" destId="{0905A589-2E8E-4D5B-AD22-272DAA0E1CB9}" srcOrd="0" destOrd="0" presId="urn:microsoft.com/office/officeart/2018/2/layout/IconVerticalSolidList"/>
    <dgm:cxn modelId="{AF9F7317-657A-4FC3-A6BA-4171AA0E5833}" type="presOf" srcId="{A0FAE4A8-0FC2-41F7-A449-19E21DD25A04}" destId="{963528BB-526A-4759-8FC8-38C00CB9C060}" srcOrd="0" destOrd="0" presId="urn:microsoft.com/office/officeart/2018/2/layout/IconVerticalSolidList"/>
    <dgm:cxn modelId="{3208DB6F-E71D-468B-B21A-12D20423BC73}" type="presOf" srcId="{7DF62B8F-0055-4A34-A0B5-0591F90EE3B1}" destId="{D438CC62-D144-4409-99E3-809B4CA67905}" srcOrd="0" destOrd="0" presId="urn:microsoft.com/office/officeart/2018/2/layout/IconVerticalSolidList"/>
    <dgm:cxn modelId="{AC79869B-DA53-4C19-A827-80C4F7DA942E}" srcId="{A0FAE4A8-0FC2-41F7-A449-19E21DD25A04}" destId="{817F16C9-4C3A-4EEF-9315-668F6E4C853D}" srcOrd="2" destOrd="0" parTransId="{AA4E3B54-8C8F-4181-83DB-67FF0DC0677F}" sibTransId="{BA17B63F-FBFA-4015-882C-348CDFA6561F}"/>
    <dgm:cxn modelId="{2F7A77B9-F287-410C-BD11-EE2D4C9E0EFC}" srcId="{A0FAE4A8-0FC2-41F7-A449-19E21DD25A04}" destId="{07B5D612-DA3A-42C8-BC6F-CDF5FF30AAFE}" srcOrd="1" destOrd="0" parTransId="{7CE4292F-BDE1-460B-AC3D-12B39E98443A}" sibTransId="{1274C6BA-EE45-4AF7-8BFA-CE96674F8CB9}"/>
    <dgm:cxn modelId="{699FDFCD-2B11-4565-A88F-2243129BA695}" type="presOf" srcId="{6DE90085-7EC0-4769-AA73-62F782649AFD}" destId="{15EF215C-8108-4C21-9503-A3DE6470555B}" srcOrd="0" destOrd="0" presId="urn:microsoft.com/office/officeart/2018/2/layout/IconVerticalSolidList"/>
    <dgm:cxn modelId="{C22EDFCE-4C7F-4CB2-BBB8-8A33A65FA2CF}" srcId="{A0FAE4A8-0FC2-41F7-A449-19E21DD25A04}" destId="{6DE90085-7EC0-4769-AA73-62F782649AFD}" srcOrd="3" destOrd="0" parTransId="{053A7D37-2761-4793-83EE-DF09E7F6667A}" sibTransId="{E59F76BF-0B74-41DE-924C-504E4144437C}"/>
    <dgm:cxn modelId="{BD89BAE9-D8D1-4AF5-9FCF-D1C1379A7EE4}" type="presOf" srcId="{07B5D612-DA3A-42C8-BC6F-CDF5FF30AAFE}" destId="{E4B72AC0-80A3-48C2-89D9-F60CCA1C5A81}" srcOrd="0" destOrd="0" presId="urn:microsoft.com/office/officeart/2018/2/layout/IconVerticalSolidList"/>
    <dgm:cxn modelId="{55E7CBF2-5332-4356-9D30-22D0419BCC30}" srcId="{A0FAE4A8-0FC2-41F7-A449-19E21DD25A04}" destId="{7DF62B8F-0055-4A34-A0B5-0591F90EE3B1}" srcOrd="0" destOrd="0" parTransId="{466694F2-9B2E-49B0-9FE6-29A8C5232F62}" sibTransId="{26233AF2-8EAB-4B2D-B499-F6DC31B3771B}"/>
    <dgm:cxn modelId="{3E943203-9ABD-4C24-B410-D0F1CA525267}" type="presParOf" srcId="{963528BB-526A-4759-8FC8-38C00CB9C060}" destId="{BCFCFE1D-E35B-4A2E-A4DC-20F91EE23A30}" srcOrd="0" destOrd="0" presId="urn:microsoft.com/office/officeart/2018/2/layout/IconVerticalSolidList"/>
    <dgm:cxn modelId="{18FE49FE-0ED9-4C29-8F0D-97DEF5FA532C}" type="presParOf" srcId="{BCFCFE1D-E35B-4A2E-A4DC-20F91EE23A30}" destId="{EB60FC28-9E00-43B8-B500-5D47AD112DF5}" srcOrd="0" destOrd="0" presId="urn:microsoft.com/office/officeart/2018/2/layout/IconVerticalSolidList"/>
    <dgm:cxn modelId="{121B767C-198C-416B-A064-EC2159E678E4}" type="presParOf" srcId="{BCFCFE1D-E35B-4A2E-A4DC-20F91EE23A30}" destId="{A2D85721-E9A4-4E65-8EF1-7EDB31C1D4F8}" srcOrd="1" destOrd="0" presId="urn:microsoft.com/office/officeart/2018/2/layout/IconVerticalSolidList"/>
    <dgm:cxn modelId="{C70BC887-018C-4FAF-8C10-E0AE203A4E0E}" type="presParOf" srcId="{BCFCFE1D-E35B-4A2E-A4DC-20F91EE23A30}" destId="{130C8DB7-60B4-4DB9-95E0-8DDC39526BA8}" srcOrd="2" destOrd="0" presId="urn:microsoft.com/office/officeart/2018/2/layout/IconVerticalSolidList"/>
    <dgm:cxn modelId="{28BBA939-CD78-41D1-8C6D-747FE24EF3B8}" type="presParOf" srcId="{BCFCFE1D-E35B-4A2E-A4DC-20F91EE23A30}" destId="{D438CC62-D144-4409-99E3-809B4CA67905}" srcOrd="3" destOrd="0" presId="urn:microsoft.com/office/officeart/2018/2/layout/IconVerticalSolidList"/>
    <dgm:cxn modelId="{E28BEED9-BBE3-48B1-9080-B30639357056}" type="presParOf" srcId="{963528BB-526A-4759-8FC8-38C00CB9C060}" destId="{DD8C5307-B0D1-4889-9869-BE0BFDF7CBDC}" srcOrd="1" destOrd="0" presId="urn:microsoft.com/office/officeart/2018/2/layout/IconVerticalSolidList"/>
    <dgm:cxn modelId="{1175CC35-28C0-4346-B549-8F1BEA4C547F}" type="presParOf" srcId="{963528BB-526A-4759-8FC8-38C00CB9C060}" destId="{0BF3D091-BFAD-4939-B7E4-CBC103B7C028}" srcOrd="2" destOrd="0" presId="urn:microsoft.com/office/officeart/2018/2/layout/IconVerticalSolidList"/>
    <dgm:cxn modelId="{EB4DADA4-06DD-4D41-A2FE-E71E3C536630}" type="presParOf" srcId="{0BF3D091-BFAD-4939-B7E4-CBC103B7C028}" destId="{4EC6EEFD-D253-41DB-9B73-FCA1AB6036FF}" srcOrd="0" destOrd="0" presId="urn:microsoft.com/office/officeart/2018/2/layout/IconVerticalSolidList"/>
    <dgm:cxn modelId="{73CD3503-1186-4FB7-825D-737FE917F777}" type="presParOf" srcId="{0BF3D091-BFAD-4939-B7E4-CBC103B7C028}" destId="{A6F90534-59FC-4978-9DBA-DD19AB52842C}" srcOrd="1" destOrd="0" presId="urn:microsoft.com/office/officeart/2018/2/layout/IconVerticalSolidList"/>
    <dgm:cxn modelId="{5CC6C587-58F7-41E6-8BCB-DBB0B955F700}" type="presParOf" srcId="{0BF3D091-BFAD-4939-B7E4-CBC103B7C028}" destId="{5EBE1666-8A96-4A7A-91E4-E2D20A0CDEEB}" srcOrd="2" destOrd="0" presId="urn:microsoft.com/office/officeart/2018/2/layout/IconVerticalSolidList"/>
    <dgm:cxn modelId="{0AB4662A-EE93-4EBE-A5FA-D98A58E39845}" type="presParOf" srcId="{0BF3D091-BFAD-4939-B7E4-CBC103B7C028}" destId="{E4B72AC0-80A3-48C2-89D9-F60CCA1C5A81}" srcOrd="3" destOrd="0" presId="urn:microsoft.com/office/officeart/2018/2/layout/IconVerticalSolidList"/>
    <dgm:cxn modelId="{13EF83C5-0C0E-4BD7-AFC0-14408FAC900C}" type="presParOf" srcId="{963528BB-526A-4759-8FC8-38C00CB9C060}" destId="{5656F7BE-292C-494D-A9DA-4D208DD1E1FE}" srcOrd="3" destOrd="0" presId="urn:microsoft.com/office/officeart/2018/2/layout/IconVerticalSolidList"/>
    <dgm:cxn modelId="{25C532EA-1B03-4222-A961-E9E8D782E25C}" type="presParOf" srcId="{963528BB-526A-4759-8FC8-38C00CB9C060}" destId="{ADFD1CA0-6044-4836-98A6-A7634C4B0517}" srcOrd="4" destOrd="0" presId="urn:microsoft.com/office/officeart/2018/2/layout/IconVerticalSolidList"/>
    <dgm:cxn modelId="{F1321A26-14CF-4AFE-A6EE-DEED5DDEA3DC}" type="presParOf" srcId="{ADFD1CA0-6044-4836-98A6-A7634C4B0517}" destId="{51ED5A8F-1154-4277-9C1D-9876105E0663}" srcOrd="0" destOrd="0" presId="urn:microsoft.com/office/officeart/2018/2/layout/IconVerticalSolidList"/>
    <dgm:cxn modelId="{F7420FA0-C329-4AC0-9AAF-49A10F137A31}" type="presParOf" srcId="{ADFD1CA0-6044-4836-98A6-A7634C4B0517}" destId="{9C872F98-9904-4E58-B099-96CAFFB24F71}" srcOrd="1" destOrd="0" presId="urn:microsoft.com/office/officeart/2018/2/layout/IconVerticalSolidList"/>
    <dgm:cxn modelId="{BED72524-2C0A-4F32-833E-2214389999E1}" type="presParOf" srcId="{ADFD1CA0-6044-4836-98A6-A7634C4B0517}" destId="{6A761C8B-D105-4EBB-84EA-D15599BB33C2}" srcOrd="2" destOrd="0" presId="urn:microsoft.com/office/officeart/2018/2/layout/IconVerticalSolidList"/>
    <dgm:cxn modelId="{66BD6074-6F33-4C7B-9456-538CE77B641C}" type="presParOf" srcId="{ADFD1CA0-6044-4836-98A6-A7634C4B0517}" destId="{0905A589-2E8E-4D5B-AD22-272DAA0E1CB9}" srcOrd="3" destOrd="0" presId="urn:microsoft.com/office/officeart/2018/2/layout/IconVerticalSolidList"/>
    <dgm:cxn modelId="{7F47D5DD-2D22-4BEA-907C-BD76930C44BD}" type="presParOf" srcId="{963528BB-526A-4759-8FC8-38C00CB9C060}" destId="{4E8DA2B7-32A3-4EFB-B463-C9DD8CC99D22}" srcOrd="5" destOrd="0" presId="urn:microsoft.com/office/officeart/2018/2/layout/IconVerticalSolidList"/>
    <dgm:cxn modelId="{45226189-961E-4D77-B09C-5493CFCE9BA6}" type="presParOf" srcId="{963528BB-526A-4759-8FC8-38C00CB9C060}" destId="{3BF1151B-5ABB-4AEF-BDEC-5F6351B8C999}" srcOrd="6" destOrd="0" presId="urn:microsoft.com/office/officeart/2018/2/layout/IconVerticalSolidList"/>
    <dgm:cxn modelId="{99CAB08F-84C9-48FD-8401-B06C1A19161F}" type="presParOf" srcId="{3BF1151B-5ABB-4AEF-BDEC-5F6351B8C999}" destId="{0724F8C9-C29A-457E-AB7F-2FBEB65C11EA}" srcOrd="0" destOrd="0" presId="urn:microsoft.com/office/officeart/2018/2/layout/IconVerticalSolidList"/>
    <dgm:cxn modelId="{7EF97237-B2A9-4F01-A15A-0DBBE370F9A5}" type="presParOf" srcId="{3BF1151B-5ABB-4AEF-BDEC-5F6351B8C999}" destId="{ACC8D2FB-0415-470D-8527-C8ABC8CFDDC9}" srcOrd="1" destOrd="0" presId="urn:microsoft.com/office/officeart/2018/2/layout/IconVerticalSolidList"/>
    <dgm:cxn modelId="{99055296-D5B2-422D-BCF0-16A06B5270D2}" type="presParOf" srcId="{3BF1151B-5ABB-4AEF-BDEC-5F6351B8C999}" destId="{ABBC3A9E-153B-46D1-9816-27B7C0B63E11}" srcOrd="2" destOrd="0" presId="urn:microsoft.com/office/officeart/2018/2/layout/IconVerticalSolidList"/>
    <dgm:cxn modelId="{B6BBD6AB-5600-4179-85F4-67C7E6972278}" type="presParOf" srcId="{3BF1151B-5ABB-4AEF-BDEC-5F6351B8C999}" destId="{15EF215C-8108-4C21-9503-A3DE647055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F2B572-D18D-46FC-BA67-E912DE12E28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3FD6E4-DF77-4D41-B42C-1FE7A77076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Encourage screen time limits and self-monitoring tools in games.</a:t>
          </a:r>
        </a:p>
      </dgm:t>
    </dgm:pt>
    <dgm:pt modelId="{0186BBCF-382B-4B1F-8CA4-B53B6B32C0F6}" type="parTrans" cxnId="{3CFABD4E-C175-4EC5-A1DE-0019D094895E}">
      <dgm:prSet/>
      <dgm:spPr/>
      <dgm:t>
        <a:bodyPr/>
        <a:lstStyle/>
        <a:p>
          <a:endParaRPr lang="en-US"/>
        </a:p>
      </dgm:t>
    </dgm:pt>
    <dgm:pt modelId="{6A143CCA-9D82-47EC-919A-A0EA8524EBED}" type="sibTrans" cxnId="{3CFABD4E-C175-4EC5-A1DE-0019D094895E}">
      <dgm:prSet/>
      <dgm:spPr/>
      <dgm:t>
        <a:bodyPr/>
        <a:lstStyle/>
        <a:p>
          <a:endParaRPr lang="en-US"/>
        </a:p>
      </dgm:t>
    </dgm:pt>
    <dgm:pt modelId="{1F67641B-3212-4B86-8F76-47C681E1D8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Promote social/co-op gaming to reduce isolation.</a:t>
          </a:r>
        </a:p>
      </dgm:t>
    </dgm:pt>
    <dgm:pt modelId="{C7EDF849-2F72-434E-BEDB-45CA0079EF21}" type="parTrans" cxnId="{B2249C3B-B077-449E-A294-B721438F0A9A}">
      <dgm:prSet/>
      <dgm:spPr/>
      <dgm:t>
        <a:bodyPr/>
        <a:lstStyle/>
        <a:p>
          <a:endParaRPr lang="en-US"/>
        </a:p>
      </dgm:t>
    </dgm:pt>
    <dgm:pt modelId="{E7D7CD50-460E-4F47-A0D9-9339ACC994BC}" type="sibTrans" cxnId="{B2249C3B-B077-449E-A294-B721438F0A9A}">
      <dgm:prSet/>
      <dgm:spPr/>
      <dgm:t>
        <a:bodyPr/>
        <a:lstStyle/>
        <a:p>
          <a:endParaRPr lang="en-US"/>
        </a:p>
      </dgm:t>
    </dgm:pt>
    <dgm:pt modelId="{BDDB9764-D75A-4807-A5E8-B563BAB349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Embed mental health resources into online gaming platforms.</a:t>
          </a:r>
        </a:p>
      </dgm:t>
    </dgm:pt>
    <dgm:pt modelId="{A199379B-8A37-4854-B5E6-39A066D956AE}" type="parTrans" cxnId="{6998C357-D83E-4CD3-AC40-06D70428F5E8}">
      <dgm:prSet/>
      <dgm:spPr/>
      <dgm:t>
        <a:bodyPr/>
        <a:lstStyle/>
        <a:p>
          <a:endParaRPr lang="en-US"/>
        </a:p>
      </dgm:t>
    </dgm:pt>
    <dgm:pt modelId="{D57E9E84-5F22-4740-81E0-C5EEF3C994BE}" type="sibTrans" cxnId="{6998C357-D83E-4CD3-AC40-06D70428F5E8}">
      <dgm:prSet/>
      <dgm:spPr/>
      <dgm:t>
        <a:bodyPr/>
        <a:lstStyle/>
        <a:p>
          <a:endParaRPr lang="en-US"/>
        </a:p>
      </dgm:t>
    </dgm:pt>
    <dgm:pt modelId="{921025CA-5D6B-4E49-8737-5107B29469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 break reminders or wellness features in high-intensity games.</a:t>
          </a:r>
        </a:p>
      </dgm:t>
    </dgm:pt>
    <dgm:pt modelId="{FC30D837-FCC9-490F-9469-04365730AA44}" type="parTrans" cxnId="{985DBEEF-7898-4CBF-BADD-08CD57135E29}">
      <dgm:prSet/>
      <dgm:spPr/>
      <dgm:t>
        <a:bodyPr/>
        <a:lstStyle/>
        <a:p>
          <a:endParaRPr lang="en-US"/>
        </a:p>
      </dgm:t>
    </dgm:pt>
    <dgm:pt modelId="{501FB6D8-ACF6-4D4B-8BE1-A1A7CD7176A6}" type="sibTrans" cxnId="{985DBEEF-7898-4CBF-BADD-08CD57135E29}">
      <dgm:prSet/>
      <dgm:spPr/>
      <dgm:t>
        <a:bodyPr/>
        <a:lstStyle/>
        <a:p>
          <a:endParaRPr lang="en-US"/>
        </a:p>
      </dgm:t>
    </dgm:pt>
    <dgm:pt modelId="{A34C0E19-062E-41B4-A4D8-44E8625B04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Educate parents, schools, and developers about digital mental health.</a:t>
          </a:r>
        </a:p>
      </dgm:t>
    </dgm:pt>
    <dgm:pt modelId="{F8E0A983-5217-4A16-8EC9-3FDDC1F35807}" type="parTrans" cxnId="{CCFCE3DF-D6B2-4754-A261-8D949A50CC7C}">
      <dgm:prSet/>
      <dgm:spPr/>
      <dgm:t>
        <a:bodyPr/>
        <a:lstStyle/>
        <a:p>
          <a:endParaRPr lang="en-US"/>
        </a:p>
      </dgm:t>
    </dgm:pt>
    <dgm:pt modelId="{B83C109D-E6F2-4171-8493-F63E50F49A69}" type="sibTrans" cxnId="{CCFCE3DF-D6B2-4754-A261-8D949A50CC7C}">
      <dgm:prSet/>
      <dgm:spPr/>
      <dgm:t>
        <a:bodyPr/>
        <a:lstStyle/>
        <a:p>
          <a:endParaRPr lang="en-US"/>
        </a:p>
      </dgm:t>
    </dgm:pt>
    <dgm:pt modelId="{68348121-A88E-4195-8731-8674C16D5858}" type="pres">
      <dgm:prSet presAssocID="{06F2B572-D18D-46FC-BA67-E912DE12E282}" presName="root" presStyleCnt="0">
        <dgm:presLayoutVars>
          <dgm:dir/>
          <dgm:resizeHandles val="exact"/>
        </dgm:presLayoutVars>
      </dgm:prSet>
      <dgm:spPr/>
    </dgm:pt>
    <dgm:pt modelId="{EC6823EF-AD8B-41AC-824B-B5F9979884D5}" type="pres">
      <dgm:prSet presAssocID="{5A3FD6E4-DF77-4D41-B42C-1FE7A7707681}" presName="compNode" presStyleCnt="0"/>
      <dgm:spPr/>
    </dgm:pt>
    <dgm:pt modelId="{D30A550F-2F59-4838-94E0-86D42DE5E758}" type="pres">
      <dgm:prSet presAssocID="{5A3FD6E4-DF77-4D41-B42C-1FE7A7707681}" presName="bgRect" presStyleLbl="bgShp" presStyleIdx="0" presStyleCnt="5"/>
      <dgm:spPr/>
    </dgm:pt>
    <dgm:pt modelId="{54BF0001-3AFD-4A56-9D40-72308C1B6B3C}" type="pres">
      <dgm:prSet presAssocID="{5A3FD6E4-DF77-4D41-B42C-1FE7A770768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A7A35F6-1C43-4574-939A-67912BFB8FBC}" type="pres">
      <dgm:prSet presAssocID="{5A3FD6E4-DF77-4D41-B42C-1FE7A7707681}" presName="spaceRect" presStyleCnt="0"/>
      <dgm:spPr/>
    </dgm:pt>
    <dgm:pt modelId="{C3165F64-14BC-4A92-9082-AAF07DF5EC20}" type="pres">
      <dgm:prSet presAssocID="{5A3FD6E4-DF77-4D41-B42C-1FE7A7707681}" presName="parTx" presStyleLbl="revTx" presStyleIdx="0" presStyleCnt="5">
        <dgm:presLayoutVars>
          <dgm:chMax val="0"/>
          <dgm:chPref val="0"/>
        </dgm:presLayoutVars>
      </dgm:prSet>
      <dgm:spPr/>
    </dgm:pt>
    <dgm:pt modelId="{1B935533-5A85-42A6-8245-6450F23294A1}" type="pres">
      <dgm:prSet presAssocID="{6A143CCA-9D82-47EC-919A-A0EA8524EBED}" presName="sibTrans" presStyleCnt="0"/>
      <dgm:spPr/>
    </dgm:pt>
    <dgm:pt modelId="{CA502072-9A38-403B-9A82-BE4E0BDCF788}" type="pres">
      <dgm:prSet presAssocID="{1F67641B-3212-4B86-8F76-47C681E1D8B1}" presName="compNode" presStyleCnt="0"/>
      <dgm:spPr/>
    </dgm:pt>
    <dgm:pt modelId="{ACCB3A51-C0FF-4F2E-90DB-04FA2959A5E8}" type="pres">
      <dgm:prSet presAssocID="{1F67641B-3212-4B86-8F76-47C681E1D8B1}" presName="bgRect" presStyleLbl="bgShp" presStyleIdx="1" presStyleCnt="5"/>
      <dgm:spPr/>
    </dgm:pt>
    <dgm:pt modelId="{C9607791-A442-4402-8B91-E9064DC57059}" type="pres">
      <dgm:prSet presAssocID="{1F67641B-3212-4B86-8F76-47C681E1D8B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05A9CF14-23D8-4CCA-A72D-004E56B06799}" type="pres">
      <dgm:prSet presAssocID="{1F67641B-3212-4B86-8F76-47C681E1D8B1}" presName="spaceRect" presStyleCnt="0"/>
      <dgm:spPr/>
    </dgm:pt>
    <dgm:pt modelId="{5C4D454B-1A80-49B9-A239-D3F6B340236C}" type="pres">
      <dgm:prSet presAssocID="{1F67641B-3212-4B86-8F76-47C681E1D8B1}" presName="parTx" presStyleLbl="revTx" presStyleIdx="1" presStyleCnt="5">
        <dgm:presLayoutVars>
          <dgm:chMax val="0"/>
          <dgm:chPref val="0"/>
        </dgm:presLayoutVars>
      </dgm:prSet>
      <dgm:spPr/>
    </dgm:pt>
    <dgm:pt modelId="{246A46A5-CE7B-43D2-9E1F-42B03082E436}" type="pres">
      <dgm:prSet presAssocID="{E7D7CD50-460E-4F47-A0D9-9339ACC994BC}" presName="sibTrans" presStyleCnt="0"/>
      <dgm:spPr/>
    </dgm:pt>
    <dgm:pt modelId="{060D3E94-67CF-48BD-B360-6435319480E0}" type="pres">
      <dgm:prSet presAssocID="{BDDB9764-D75A-4807-A5E8-B563BAB34918}" presName="compNode" presStyleCnt="0"/>
      <dgm:spPr/>
    </dgm:pt>
    <dgm:pt modelId="{58E759EB-750A-4267-871A-8C628903FACB}" type="pres">
      <dgm:prSet presAssocID="{BDDB9764-D75A-4807-A5E8-B563BAB34918}" presName="bgRect" presStyleLbl="bgShp" presStyleIdx="2" presStyleCnt="5"/>
      <dgm:spPr/>
    </dgm:pt>
    <dgm:pt modelId="{39B33AF1-3EE2-4F6C-88F1-EC332BF63386}" type="pres">
      <dgm:prSet presAssocID="{BDDB9764-D75A-4807-A5E8-B563BAB3491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D5D2BB83-5555-499A-90CD-240FDF0B5783}" type="pres">
      <dgm:prSet presAssocID="{BDDB9764-D75A-4807-A5E8-B563BAB34918}" presName="spaceRect" presStyleCnt="0"/>
      <dgm:spPr/>
    </dgm:pt>
    <dgm:pt modelId="{960A3D52-F5A4-42D7-BBF1-F2E33F918E64}" type="pres">
      <dgm:prSet presAssocID="{BDDB9764-D75A-4807-A5E8-B563BAB34918}" presName="parTx" presStyleLbl="revTx" presStyleIdx="2" presStyleCnt="5">
        <dgm:presLayoutVars>
          <dgm:chMax val="0"/>
          <dgm:chPref val="0"/>
        </dgm:presLayoutVars>
      </dgm:prSet>
      <dgm:spPr/>
    </dgm:pt>
    <dgm:pt modelId="{6E3A05A5-5C7E-40CC-9A61-FF204A4FFE7D}" type="pres">
      <dgm:prSet presAssocID="{D57E9E84-5F22-4740-81E0-C5EEF3C994BE}" presName="sibTrans" presStyleCnt="0"/>
      <dgm:spPr/>
    </dgm:pt>
    <dgm:pt modelId="{BDAF1A3E-564D-4509-BC22-1DE91011AD04}" type="pres">
      <dgm:prSet presAssocID="{921025CA-5D6B-4E49-8737-5107B29469C1}" presName="compNode" presStyleCnt="0"/>
      <dgm:spPr/>
    </dgm:pt>
    <dgm:pt modelId="{77A6F050-EA82-40EC-B459-82C13BE1C91E}" type="pres">
      <dgm:prSet presAssocID="{921025CA-5D6B-4E49-8737-5107B29469C1}" presName="bgRect" presStyleLbl="bgShp" presStyleIdx="3" presStyleCnt="5"/>
      <dgm:spPr/>
    </dgm:pt>
    <dgm:pt modelId="{2C985898-FF85-4624-B4D3-FE6DD9862422}" type="pres">
      <dgm:prSet presAssocID="{921025CA-5D6B-4E49-8737-5107B29469C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6D88F7BA-60D0-4F1E-AFD3-7C2117696A4F}" type="pres">
      <dgm:prSet presAssocID="{921025CA-5D6B-4E49-8737-5107B29469C1}" presName="spaceRect" presStyleCnt="0"/>
      <dgm:spPr/>
    </dgm:pt>
    <dgm:pt modelId="{1737F71D-57EA-4BDC-82B7-27171FFC0400}" type="pres">
      <dgm:prSet presAssocID="{921025CA-5D6B-4E49-8737-5107B29469C1}" presName="parTx" presStyleLbl="revTx" presStyleIdx="3" presStyleCnt="5">
        <dgm:presLayoutVars>
          <dgm:chMax val="0"/>
          <dgm:chPref val="0"/>
        </dgm:presLayoutVars>
      </dgm:prSet>
      <dgm:spPr/>
    </dgm:pt>
    <dgm:pt modelId="{CD83E8E8-E139-429B-AD0D-FD1304BD9926}" type="pres">
      <dgm:prSet presAssocID="{501FB6D8-ACF6-4D4B-8BE1-A1A7CD7176A6}" presName="sibTrans" presStyleCnt="0"/>
      <dgm:spPr/>
    </dgm:pt>
    <dgm:pt modelId="{274E158B-00CF-4C1A-8801-46918FE86EE1}" type="pres">
      <dgm:prSet presAssocID="{A34C0E19-062E-41B4-A4D8-44E8625B0467}" presName="compNode" presStyleCnt="0"/>
      <dgm:spPr/>
    </dgm:pt>
    <dgm:pt modelId="{ABB3D0F8-CC16-4DF1-BB8F-EEED1A4926DE}" type="pres">
      <dgm:prSet presAssocID="{A34C0E19-062E-41B4-A4D8-44E8625B0467}" presName="bgRect" presStyleLbl="bgShp" presStyleIdx="4" presStyleCnt="5"/>
      <dgm:spPr/>
    </dgm:pt>
    <dgm:pt modelId="{66D88F23-9B8D-4043-9C39-0F4C94470D1F}" type="pres">
      <dgm:prSet presAssocID="{A34C0E19-062E-41B4-A4D8-44E8625B046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D11BBE9-493E-4333-A474-277891AEDB1E}" type="pres">
      <dgm:prSet presAssocID="{A34C0E19-062E-41B4-A4D8-44E8625B0467}" presName="spaceRect" presStyleCnt="0"/>
      <dgm:spPr/>
    </dgm:pt>
    <dgm:pt modelId="{221FBE93-52F1-4D86-BF7F-811E18F78FDF}" type="pres">
      <dgm:prSet presAssocID="{A34C0E19-062E-41B4-A4D8-44E8625B046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46A4601-8295-4613-98D5-25062C383DF2}" type="presOf" srcId="{BDDB9764-D75A-4807-A5E8-B563BAB34918}" destId="{960A3D52-F5A4-42D7-BBF1-F2E33F918E64}" srcOrd="0" destOrd="0" presId="urn:microsoft.com/office/officeart/2018/2/layout/IconVerticalSolidList"/>
    <dgm:cxn modelId="{B2249C3B-B077-449E-A294-B721438F0A9A}" srcId="{06F2B572-D18D-46FC-BA67-E912DE12E282}" destId="{1F67641B-3212-4B86-8F76-47C681E1D8B1}" srcOrd="1" destOrd="0" parTransId="{C7EDF849-2F72-434E-BEDB-45CA0079EF21}" sibTransId="{E7D7CD50-460E-4F47-A0D9-9339ACC994BC}"/>
    <dgm:cxn modelId="{3CFABD4E-C175-4EC5-A1DE-0019D094895E}" srcId="{06F2B572-D18D-46FC-BA67-E912DE12E282}" destId="{5A3FD6E4-DF77-4D41-B42C-1FE7A7707681}" srcOrd="0" destOrd="0" parTransId="{0186BBCF-382B-4B1F-8CA4-B53B6B32C0F6}" sibTransId="{6A143CCA-9D82-47EC-919A-A0EA8524EBED}"/>
    <dgm:cxn modelId="{6998C357-D83E-4CD3-AC40-06D70428F5E8}" srcId="{06F2B572-D18D-46FC-BA67-E912DE12E282}" destId="{BDDB9764-D75A-4807-A5E8-B563BAB34918}" srcOrd="2" destOrd="0" parTransId="{A199379B-8A37-4854-B5E6-39A066D956AE}" sibTransId="{D57E9E84-5F22-4740-81E0-C5EEF3C994BE}"/>
    <dgm:cxn modelId="{F116EEAD-539D-497A-B3D9-2F79C4540722}" type="presOf" srcId="{A34C0E19-062E-41B4-A4D8-44E8625B0467}" destId="{221FBE93-52F1-4D86-BF7F-811E18F78FDF}" srcOrd="0" destOrd="0" presId="urn:microsoft.com/office/officeart/2018/2/layout/IconVerticalSolidList"/>
    <dgm:cxn modelId="{F13CEFC3-675C-4913-8C03-8293F2F4AEA6}" type="presOf" srcId="{921025CA-5D6B-4E49-8737-5107B29469C1}" destId="{1737F71D-57EA-4BDC-82B7-27171FFC0400}" srcOrd="0" destOrd="0" presId="urn:microsoft.com/office/officeart/2018/2/layout/IconVerticalSolidList"/>
    <dgm:cxn modelId="{CCFCE3DF-D6B2-4754-A261-8D949A50CC7C}" srcId="{06F2B572-D18D-46FC-BA67-E912DE12E282}" destId="{A34C0E19-062E-41B4-A4D8-44E8625B0467}" srcOrd="4" destOrd="0" parTransId="{F8E0A983-5217-4A16-8EC9-3FDDC1F35807}" sibTransId="{B83C109D-E6F2-4171-8493-F63E50F49A69}"/>
    <dgm:cxn modelId="{7E2887E4-937D-4FCE-9D8E-656DDBBB0A3A}" type="presOf" srcId="{1F67641B-3212-4B86-8F76-47C681E1D8B1}" destId="{5C4D454B-1A80-49B9-A239-D3F6B340236C}" srcOrd="0" destOrd="0" presId="urn:microsoft.com/office/officeart/2018/2/layout/IconVerticalSolidList"/>
    <dgm:cxn modelId="{985DBEEF-7898-4CBF-BADD-08CD57135E29}" srcId="{06F2B572-D18D-46FC-BA67-E912DE12E282}" destId="{921025CA-5D6B-4E49-8737-5107B29469C1}" srcOrd="3" destOrd="0" parTransId="{FC30D837-FCC9-490F-9469-04365730AA44}" sibTransId="{501FB6D8-ACF6-4D4B-8BE1-A1A7CD7176A6}"/>
    <dgm:cxn modelId="{F41126FB-187D-46EF-A2BD-AE2D0FAADD70}" type="presOf" srcId="{06F2B572-D18D-46FC-BA67-E912DE12E282}" destId="{68348121-A88E-4195-8731-8674C16D5858}" srcOrd="0" destOrd="0" presId="urn:microsoft.com/office/officeart/2018/2/layout/IconVerticalSolidList"/>
    <dgm:cxn modelId="{E6FFB7FC-C5AA-4B69-B447-4F6E9667A168}" type="presOf" srcId="{5A3FD6E4-DF77-4D41-B42C-1FE7A7707681}" destId="{C3165F64-14BC-4A92-9082-AAF07DF5EC20}" srcOrd="0" destOrd="0" presId="urn:microsoft.com/office/officeart/2018/2/layout/IconVerticalSolidList"/>
    <dgm:cxn modelId="{3B671C94-D962-4194-97C1-BB73B6390D48}" type="presParOf" srcId="{68348121-A88E-4195-8731-8674C16D5858}" destId="{EC6823EF-AD8B-41AC-824B-B5F9979884D5}" srcOrd="0" destOrd="0" presId="urn:microsoft.com/office/officeart/2018/2/layout/IconVerticalSolidList"/>
    <dgm:cxn modelId="{F36B84AE-3FF2-44FA-BCF3-533652ECD70D}" type="presParOf" srcId="{EC6823EF-AD8B-41AC-824B-B5F9979884D5}" destId="{D30A550F-2F59-4838-94E0-86D42DE5E758}" srcOrd="0" destOrd="0" presId="urn:microsoft.com/office/officeart/2018/2/layout/IconVerticalSolidList"/>
    <dgm:cxn modelId="{5CE22767-62EE-4405-956F-F3DE3EB7F924}" type="presParOf" srcId="{EC6823EF-AD8B-41AC-824B-B5F9979884D5}" destId="{54BF0001-3AFD-4A56-9D40-72308C1B6B3C}" srcOrd="1" destOrd="0" presId="urn:microsoft.com/office/officeart/2018/2/layout/IconVerticalSolidList"/>
    <dgm:cxn modelId="{075193D7-5252-4AD5-BEF3-64B1C0AD4666}" type="presParOf" srcId="{EC6823EF-AD8B-41AC-824B-B5F9979884D5}" destId="{EA7A35F6-1C43-4574-939A-67912BFB8FBC}" srcOrd="2" destOrd="0" presId="urn:microsoft.com/office/officeart/2018/2/layout/IconVerticalSolidList"/>
    <dgm:cxn modelId="{3C6633AB-07E1-4BEA-BEE6-76C07BD22458}" type="presParOf" srcId="{EC6823EF-AD8B-41AC-824B-B5F9979884D5}" destId="{C3165F64-14BC-4A92-9082-AAF07DF5EC20}" srcOrd="3" destOrd="0" presId="urn:microsoft.com/office/officeart/2018/2/layout/IconVerticalSolidList"/>
    <dgm:cxn modelId="{320232B7-7235-4EB1-A5E4-3018441576E2}" type="presParOf" srcId="{68348121-A88E-4195-8731-8674C16D5858}" destId="{1B935533-5A85-42A6-8245-6450F23294A1}" srcOrd="1" destOrd="0" presId="urn:microsoft.com/office/officeart/2018/2/layout/IconVerticalSolidList"/>
    <dgm:cxn modelId="{FD5B193B-CBF1-49DC-8D8D-36ED2382BED7}" type="presParOf" srcId="{68348121-A88E-4195-8731-8674C16D5858}" destId="{CA502072-9A38-403B-9A82-BE4E0BDCF788}" srcOrd="2" destOrd="0" presId="urn:microsoft.com/office/officeart/2018/2/layout/IconVerticalSolidList"/>
    <dgm:cxn modelId="{207B5C84-8D7C-42FA-99C0-2DB0F49382C5}" type="presParOf" srcId="{CA502072-9A38-403B-9A82-BE4E0BDCF788}" destId="{ACCB3A51-C0FF-4F2E-90DB-04FA2959A5E8}" srcOrd="0" destOrd="0" presId="urn:microsoft.com/office/officeart/2018/2/layout/IconVerticalSolidList"/>
    <dgm:cxn modelId="{768E9582-9443-4F6F-B267-D169F46AD955}" type="presParOf" srcId="{CA502072-9A38-403B-9A82-BE4E0BDCF788}" destId="{C9607791-A442-4402-8B91-E9064DC57059}" srcOrd="1" destOrd="0" presId="urn:microsoft.com/office/officeart/2018/2/layout/IconVerticalSolidList"/>
    <dgm:cxn modelId="{9E0691A8-2D68-406E-8552-7FD8BEB99D78}" type="presParOf" srcId="{CA502072-9A38-403B-9A82-BE4E0BDCF788}" destId="{05A9CF14-23D8-4CCA-A72D-004E56B06799}" srcOrd="2" destOrd="0" presId="urn:microsoft.com/office/officeart/2018/2/layout/IconVerticalSolidList"/>
    <dgm:cxn modelId="{5C365CDA-902C-42FC-A959-E760CB8CBD7E}" type="presParOf" srcId="{CA502072-9A38-403B-9A82-BE4E0BDCF788}" destId="{5C4D454B-1A80-49B9-A239-D3F6B340236C}" srcOrd="3" destOrd="0" presId="urn:microsoft.com/office/officeart/2018/2/layout/IconVerticalSolidList"/>
    <dgm:cxn modelId="{8F4D1708-4533-449E-8F53-1EBC8D69F145}" type="presParOf" srcId="{68348121-A88E-4195-8731-8674C16D5858}" destId="{246A46A5-CE7B-43D2-9E1F-42B03082E436}" srcOrd="3" destOrd="0" presId="urn:microsoft.com/office/officeart/2018/2/layout/IconVerticalSolidList"/>
    <dgm:cxn modelId="{2C3D9B5C-D427-4618-9292-2320111A8981}" type="presParOf" srcId="{68348121-A88E-4195-8731-8674C16D5858}" destId="{060D3E94-67CF-48BD-B360-6435319480E0}" srcOrd="4" destOrd="0" presId="urn:microsoft.com/office/officeart/2018/2/layout/IconVerticalSolidList"/>
    <dgm:cxn modelId="{08CA2423-48AB-4013-A4A0-676E7E563EB1}" type="presParOf" srcId="{060D3E94-67CF-48BD-B360-6435319480E0}" destId="{58E759EB-750A-4267-871A-8C628903FACB}" srcOrd="0" destOrd="0" presId="urn:microsoft.com/office/officeart/2018/2/layout/IconVerticalSolidList"/>
    <dgm:cxn modelId="{1EA0BCAC-1D08-4846-A901-A18E13A32447}" type="presParOf" srcId="{060D3E94-67CF-48BD-B360-6435319480E0}" destId="{39B33AF1-3EE2-4F6C-88F1-EC332BF63386}" srcOrd="1" destOrd="0" presId="urn:microsoft.com/office/officeart/2018/2/layout/IconVerticalSolidList"/>
    <dgm:cxn modelId="{79BC15F8-8D9C-4BB3-ACF5-D8D06924F566}" type="presParOf" srcId="{060D3E94-67CF-48BD-B360-6435319480E0}" destId="{D5D2BB83-5555-499A-90CD-240FDF0B5783}" srcOrd="2" destOrd="0" presId="urn:microsoft.com/office/officeart/2018/2/layout/IconVerticalSolidList"/>
    <dgm:cxn modelId="{9430AED2-6C8A-414A-8CB7-E910692A2B08}" type="presParOf" srcId="{060D3E94-67CF-48BD-B360-6435319480E0}" destId="{960A3D52-F5A4-42D7-BBF1-F2E33F918E64}" srcOrd="3" destOrd="0" presId="urn:microsoft.com/office/officeart/2018/2/layout/IconVerticalSolidList"/>
    <dgm:cxn modelId="{3E334848-8B21-4370-BEF5-9668E7192B3B}" type="presParOf" srcId="{68348121-A88E-4195-8731-8674C16D5858}" destId="{6E3A05A5-5C7E-40CC-9A61-FF204A4FFE7D}" srcOrd="5" destOrd="0" presId="urn:microsoft.com/office/officeart/2018/2/layout/IconVerticalSolidList"/>
    <dgm:cxn modelId="{94676EF5-749B-4A0E-83D2-D7C176DA04AD}" type="presParOf" srcId="{68348121-A88E-4195-8731-8674C16D5858}" destId="{BDAF1A3E-564D-4509-BC22-1DE91011AD04}" srcOrd="6" destOrd="0" presId="urn:microsoft.com/office/officeart/2018/2/layout/IconVerticalSolidList"/>
    <dgm:cxn modelId="{9D223676-40D6-4220-8A4D-69EFC9871684}" type="presParOf" srcId="{BDAF1A3E-564D-4509-BC22-1DE91011AD04}" destId="{77A6F050-EA82-40EC-B459-82C13BE1C91E}" srcOrd="0" destOrd="0" presId="urn:microsoft.com/office/officeart/2018/2/layout/IconVerticalSolidList"/>
    <dgm:cxn modelId="{9898C61D-F6D4-48C6-8FAD-4ACF6A0309CD}" type="presParOf" srcId="{BDAF1A3E-564D-4509-BC22-1DE91011AD04}" destId="{2C985898-FF85-4624-B4D3-FE6DD9862422}" srcOrd="1" destOrd="0" presId="urn:microsoft.com/office/officeart/2018/2/layout/IconVerticalSolidList"/>
    <dgm:cxn modelId="{64EA73E5-1CF0-4FE4-8DE8-5D189B6A4E79}" type="presParOf" srcId="{BDAF1A3E-564D-4509-BC22-1DE91011AD04}" destId="{6D88F7BA-60D0-4F1E-AFD3-7C2117696A4F}" srcOrd="2" destOrd="0" presId="urn:microsoft.com/office/officeart/2018/2/layout/IconVerticalSolidList"/>
    <dgm:cxn modelId="{69A9C4C0-1C37-435B-B9C9-F47E9EB39F73}" type="presParOf" srcId="{BDAF1A3E-564D-4509-BC22-1DE91011AD04}" destId="{1737F71D-57EA-4BDC-82B7-27171FFC0400}" srcOrd="3" destOrd="0" presId="urn:microsoft.com/office/officeart/2018/2/layout/IconVerticalSolidList"/>
    <dgm:cxn modelId="{81D87095-1025-4836-87C9-DDA9DFD9F435}" type="presParOf" srcId="{68348121-A88E-4195-8731-8674C16D5858}" destId="{CD83E8E8-E139-429B-AD0D-FD1304BD9926}" srcOrd="7" destOrd="0" presId="urn:microsoft.com/office/officeart/2018/2/layout/IconVerticalSolidList"/>
    <dgm:cxn modelId="{F1A67B63-7A08-47DB-B64E-E1C744416463}" type="presParOf" srcId="{68348121-A88E-4195-8731-8674C16D5858}" destId="{274E158B-00CF-4C1A-8801-46918FE86EE1}" srcOrd="8" destOrd="0" presId="urn:microsoft.com/office/officeart/2018/2/layout/IconVerticalSolidList"/>
    <dgm:cxn modelId="{FFA5029F-0A1E-41E6-93DA-E77CF3A7DC0C}" type="presParOf" srcId="{274E158B-00CF-4C1A-8801-46918FE86EE1}" destId="{ABB3D0F8-CC16-4DF1-BB8F-EEED1A4926DE}" srcOrd="0" destOrd="0" presId="urn:microsoft.com/office/officeart/2018/2/layout/IconVerticalSolidList"/>
    <dgm:cxn modelId="{7AE0C859-D810-4440-8ACF-20150DE318D5}" type="presParOf" srcId="{274E158B-00CF-4C1A-8801-46918FE86EE1}" destId="{66D88F23-9B8D-4043-9C39-0F4C94470D1F}" srcOrd="1" destOrd="0" presId="urn:microsoft.com/office/officeart/2018/2/layout/IconVerticalSolidList"/>
    <dgm:cxn modelId="{F7A641F6-298C-4239-923B-4ADD0D7EE05B}" type="presParOf" srcId="{274E158B-00CF-4C1A-8801-46918FE86EE1}" destId="{ED11BBE9-493E-4333-A474-277891AEDB1E}" srcOrd="2" destOrd="0" presId="urn:microsoft.com/office/officeart/2018/2/layout/IconVerticalSolidList"/>
    <dgm:cxn modelId="{551F6313-A199-4796-9A59-B2A357C562CE}" type="presParOf" srcId="{274E158B-00CF-4C1A-8801-46918FE86EE1}" destId="{221FBE93-52F1-4D86-BF7F-811E18F78F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0FC28-9E00-43B8-B500-5D47AD112DF5}">
      <dsp:nvSpPr>
        <dsp:cNvPr id="0" name=""/>
        <dsp:cNvSpPr/>
      </dsp:nvSpPr>
      <dsp:spPr>
        <a:xfrm>
          <a:off x="0" y="1302"/>
          <a:ext cx="6158483" cy="6603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85721-E9A4-4E65-8EF1-7EDB31C1D4F8}">
      <dsp:nvSpPr>
        <dsp:cNvPr id="0" name=""/>
        <dsp:cNvSpPr/>
      </dsp:nvSpPr>
      <dsp:spPr>
        <a:xfrm>
          <a:off x="199759" y="149884"/>
          <a:ext cx="363198" cy="3631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8CC62-D144-4409-99E3-809B4CA67905}">
      <dsp:nvSpPr>
        <dsp:cNvPr id="0" name=""/>
        <dsp:cNvSpPr/>
      </dsp:nvSpPr>
      <dsp:spPr>
        <a:xfrm>
          <a:off x="762717" y="1302"/>
          <a:ext cx="5395766" cy="660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88" tIns="69888" rIns="69888" bIns="6988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Investigate the relationship between online gaming habits and anxiety among young players.</a:t>
          </a:r>
        </a:p>
      </dsp:txBody>
      <dsp:txXfrm>
        <a:off x="762717" y="1302"/>
        <a:ext cx="5395766" cy="660361"/>
      </dsp:txXfrm>
    </dsp:sp>
    <dsp:sp modelId="{4EC6EEFD-D253-41DB-9B73-FCA1AB6036FF}">
      <dsp:nvSpPr>
        <dsp:cNvPr id="0" name=""/>
        <dsp:cNvSpPr/>
      </dsp:nvSpPr>
      <dsp:spPr>
        <a:xfrm>
          <a:off x="0" y="826754"/>
          <a:ext cx="6158483" cy="6603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90534-59FC-4978-9DBA-DD19AB52842C}">
      <dsp:nvSpPr>
        <dsp:cNvPr id="0" name=""/>
        <dsp:cNvSpPr/>
      </dsp:nvSpPr>
      <dsp:spPr>
        <a:xfrm>
          <a:off x="199759" y="975335"/>
          <a:ext cx="363198" cy="3631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72AC0-80A3-48C2-89D9-F60CCA1C5A81}">
      <dsp:nvSpPr>
        <dsp:cNvPr id="0" name=""/>
        <dsp:cNvSpPr/>
      </dsp:nvSpPr>
      <dsp:spPr>
        <a:xfrm>
          <a:off x="762717" y="826754"/>
          <a:ext cx="5395766" cy="660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88" tIns="69888" rIns="69888" bIns="6988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the </a:t>
          </a:r>
          <a:r>
            <a:rPr lang="en-US" sz="1600" kern="1200" dirty="0">
              <a:solidFill>
                <a:srgbClr val="00B0F0"/>
              </a:solidFill>
            </a:rPr>
            <a:t>GAD-7</a:t>
          </a:r>
          <a:r>
            <a:rPr lang="en-US" sz="1600" kern="1200" dirty="0"/>
            <a:t> scale to quantify anxiety levels across participants.</a:t>
          </a:r>
        </a:p>
      </dsp:txBody>
      <dsp:txXfrm>
        <a:off x="762717" y="826754"/>
        <a:ext cx="5395766" cy="660361"/>
      </dsp:txXfrm>
    </dsp:sp>
    <dsp:sp modelId="{51ED5A8F-1154-4277-9C1D-9876105E0663}">
      <dsp:nvSpPr>
        <dsp:cNvPr id="0" name=""/>
        <dsp:cNvSpPr/>
      </dsp:nvSpPr>
      <dsp:spPr>
        <a:xfrm>
          <a:off x="0" y="1652205"/>
          <a:ext cx="6158483" cy="6603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72F98-9904-4E58-B099-96CAFFB24F71}">
      <dsp:nvSpPr>
        <dsp:cNvPr id="0" name=""/>
        <dsp:cNvSpPr/>
      </dsp:nvSpPr>
      <dsp:spPr>
        <a:xfrm>
          <a:off x="199759" y="1800786"/>
          <a:ext cx="363198" cy="3631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5A589-2E8E-4D5B-AD22-272DAA0E1CB9}">
      <dsp:nvSpPr>
        <dsp:cNvPr id="0" name=""/>
        <dsp:cNvSpPr/>
      </dsp:nvSpPr>
      <dsp:spPr>
        <a:xfrm>
          <a:off x="762717" y="1652205"/>
          <a:ext cx="5395766" cy="660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88" tIns="69888" rIns="69888" bIns="6988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Analyze behavioral and demographic factors: gaming hours, gender, age, playstyle.</a:t>
          </a:r>
        </a:p>
      </dsp:txBody>
      <dsp:txXfrm>
        <a:off x="762717" y="1652205"/>
        <a:ext cx="5395766" cy="660361"/>
      </dsp:txXfrm>
    </dsp:sp>
    <dsp:sp modelId="{0724F8C9-C29A-457E-AB7F-2FBEB65C11EA}">
      <dsp:nvSpPr>
        <dsp:cNvPr id="0" name=""/>
        <dsp:cNvSpPr/>
      </dsp:nvSpPr>
      <dsp:spPr>
        <a:xfrm>
          <a:off x="0" y="2477656"/>
          <a:ext cx="6158483" cy="6603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8D2FB-0415-470D-8527-C8ABC8CFDDC9}">
      <dsp:nvSpPr>
        <dsp:cNvPr id="0" name=""/>
        <dsp:cNvSpPr/>
      </dsp:nvSpPr>
      <dsp:spPr>
        <a:xfrm>
          <a:off x="199759" y="2626238"/>
          <a:ext cx="363198" cy="3631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F215C-8108-4C21-9503-A3DE6470555B}">
      <dsp:nvSpPr>
        <dsp:cNvPr id="0" name=""/>
        <dsp:cNvSpPr/>
      </dsp:nvSpPr>
      <dsp:spPr>
        <a:xfrm>
          <a:off x="762717" y="2477656"/>
          <a:ext cx="5395766" cy="660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88" tIns="69888" rIns="69888" bIns="6988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Explore how AI-based tools can support mental health research using data analysis.</a:t>
          </a:r>
        </a:p>
      </dsp:txBody>
      <dsp:txXfrm>
        <a:off x="762717" y="2477656"/>
        <a:ext cx="5395766" cy="6603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A550F-2F59-4838-94E0-86D42DE5E758}">
      <dsp:nvSpPr>
        <dsp:cNvPr id="0" name=""/>
        <dsp:cNvSpPr/>
      </dsp:nvSpPr>
      <dsp:spPr>
        <a:xfrm>
          <a:off x="0" y="2885"/>
          <a:ext cx="6158483" cy="6145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F0001-3AFD-4A56-9D40-72308C1B6B3C}">
      <dsp:nvSpPr>
        <dsp:cNvPr id="0" name=""/>
        <dsp:cNvSpPr/>
      </dsp:nvSpPr>
      <dsp:spPr>
        <a:xfrm>
          <a:off x="185913" y="141168"/>
          <a:ext cx="338025" cy="3380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65F64-14BC-4A92-9082-AAF07DF5EC20}">
      <dsp:nvSpPr>
        <dsp:cNvPr id="0" name=""/>
        <dsp:cNvSpPr/>
      </dsp:nvSpPr>
      <dsp:spPr>
        <a:xfrm>
          <a:off x="709853" y="2885"/>
          <a:ext cx="5448630" cy="614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44" tIns="65044" rIns="65044" bIns="650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Encourage screen time limits and self-monitoring tools in games.</a:t>
          </a:r>
        </a:p>
      </dsp:txBody>
      <dsp:txXfrm>
        <a:off x="709853" y="2885"/>
        <a:ext cx="5448630" cy="614591"/>
      </dsp:txXfrm>
    </dsp:sp>
    <dsp:sp modelId="{ACCB3A51-C0FF-4F2E-90DB-04FA2959A5E8}">
      <dsp:nvSpPr>
        <dsp:cNvPr id="0" name=""/>
        <dsp:cNvSpPr/>
      </dsp:nvSpPr>
      <dsp:spPr>
        <a:xfrm>
          <a:off x="0" y="771124"/>
          <a:ext cx="6158483" cy="6145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07791-A442-4402-8B91-E9064DC57059}">
      <dsp:nvSpPr>
        <dsp:cNvPr id="0" name=""/>
        <dsp:cNvSpPr/>
      </dsp:nvSpPr>
      <dsp:spPr>
        <a:xfrm>
          <a:off x="185913" y="909407"/>
          <a:ext cx="338025" cy="3380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D454B-1A80-49B9-A239-D3F6B340236C}">
      <dsp:nvSpPr>
        <dsp:cNvPr id="0" name=""/>
        <dsp:cNvSpPr/>
      </dsp:nvSpPr>
      <dsp:spPr>
        <a:xfrm>
          <a:off x="709853" y="771124"/>
          <a:ext cx="5448630" cy="614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44" tIns="65044" rIns="65044" bIns="650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Promote social/co-op gaming to reduce isolation.</a:t>
          </a:r>
        </a:p>
      </dsp:txBody>
      <dsp:txXfrm>
        <a:off x="709853" y="771124"/>
        <a:ext cx="5448630" cy="614591"/>
      </dsp:txXfrm>
    </dsp:sp>
    <dsp:sp modelId="{58E759EB-750A-4267-871A-8C628903FACB}">
      <dsp:nvSpPr>
        <dsp:cNvPr id="0" name=""/>
        <dsp:cNvSpPr/>
      </dsp:nvSpPr>
      <dsp:spPr>
        <a:xfrm>
          <a:off x="0" y="1539363"/>
          <a:ext cx="6158483" cy="6145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33AF1-3EE2-4F6C-88F1-EC332BF63386}">
      <dsp:nvSpPr>
        <dsp:cNvPr id="0" name=""/>
        <dsp:cNvSpPr/>
      </dsp:nvSpPr>
      <dsp:spPr>
        <a:xfrm>
          <a:off x="185913" y="1677646"/>
          <a:ext cx="338025" cy="3380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A3D52-F5A4-42D7-BBF1-F2E33F918E64}">
      <dsp:nvSpPr>
        <dsp:cNvPr id="0" name=""/>
        <dsp:cNvSpPr/>
      </dsp:nvSpPr>
      <dsp:spPr>
        <a:xfrm>
          <a:off x="709853" y="1539363"/>
          <a:ext cx="5448630" cy="614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44" tIns="65044" rIns="65044" bIns="650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Embed mental health resources into online gaming platforms.</a:t>
          </a:r>
        </a:p>
      </dsp:txBody>
      <dsp:txXfrm>
        <a:off x="709853" y="1539363"/>
        <a:ext cx="5448630" cy="614591"/>
      </dsp:txXfrm>
    </dsp:sp>
    <dsp:sp modelId="{77A6F050-EA82-40EC-B459-82C13BE1C91E}">
      <dsp:nvSpPr>
        <dsp:cNvPr id="0" name=""/>
        <dsp:cNvSpPr/>
      </dsp:nvSpPr>
      <dsp:spPr>
        <a:xfrm>
          <a:off x="0" y="2307603"/>
          <a:ext cx="6158483" cy="6145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85898-FF85-4624-B4D3-FE6DD9862422}">
      <dsp:nvSpPr>
        <dsp:cNvPr id="0" name=""/>
        <dsp:cNvSpPr/>
      </dsp:nvSpPr>
      <dsp:spPr>
        <a:xfrm>
          <a:off x="185913" y="2445886"/>
          <a:ext cx="338025" cy="3380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7F71D-57EA-4BDC-82B7-27171FFC0400}">
      <dsp:nvSpPr>
        <dsp:cNvPr id="0" name=""/>
        <dsp:cNvSpPr/>
      </dsp:nvSpPr>
      <dsp:spPr>
        <a:xfrm>
          <a:off x="709853" y="2307603"/>
          <a:ext cx="5448630" cy="614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44" tIns="65044" rIns="65044" bIns="650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Develop break reminders or wellness features in high-intensity games.</a:t>
          </a:r>
        </a:p>
      </dsp:txBody>
      <dsp:txXfrm>
        <a:off x="709853" y="2307603"/>
        <a:ext cx="5448630" cy="614591"/>
      </dsp:txXfrm>
    </dsp:sp>
    <dsp:sp modelId="{ABB3D0F8-CC16-4DF1-BB8F-EEED1A4926DE}">
      <dsp:nvSpPr>
        <dsp:cNvPr id="0" name=""/>
        <dsp:cNvSpPr/>
      </dsp:nvSpPr>
      <dsp:spPr>
        <a:xfrm>
          <a:off x="0" y="3075842"/>
          <a:ext cx="6158483" cy="6145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88F23-9B8D-4043-9C39-0F4C94470D1F}">
      <dsp:nvSpPr>
        <dsp:cNvPr id="0" name=""/>
        <dsp:cNvSpPr/>
      </dsp:nvSpPr>
      <dsp:spPr>
        <a:xfrm>
          <a:off x="185913" y="3214125"/>
          <a:ext cx="338025" cy="3380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FBE93-52F1-4D86-BF7F-811E18F78FDF}">
      <dsp:nvSpPr>
        <dsp:cNvPr id="0" name=""/>
        <dsp:cNvSpPr/>
      </dsp:nvSpPr>
      <dsp:spPr>
        <a:xfrm>
          <a:off x="709853" y="3075842"/>
          <a:ext cx="5448630" cy="614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44" tIns="65044" rIns="65044" bIns="650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Educate parents, schools, and developers about digital mental health.</a:t>
          </a:r>
        </a:p>
      </dsp:txBody>
      <dsp:txXfrm>
        <a:off x="709853" y="3075842"/>
        <a:ext cx="5448630" cy="614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B438D-52A0-4D9F-84DD-8100DD7BDCF3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F5308-527F-4F12-A150-59FA67D8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4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F5308-527F-4F12-A150-59FA67D8EB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6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4BF0-322D-DFF4-08D1-DA7BE2094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736BE-D69A-A5EF-EDE8-ACD168054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F6F06-085C-53D5-6725-3AE04467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B1B8-D16B-42E1-8D2D-08B83AB2B75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41C25-EBC1-C29D-C523-D6762E56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AD945-F363-55F0-88BE-7DD578D7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4C16-D4DD-4070-9348-B783EE5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6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D2D6-E4A6-C77A-015B-B501662D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F7359-9AE5-9DCF-A0FB-E7C0B9433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E3F39-56BC-597C-8C54-84FD1482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B1B8-D16B-42E1-8D2D-08B83AB2B75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23BCE-0072-46C4-378B-A8E47669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D6F16-E02F-5776-0145-CAD25B41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4C16-D4DD-4070-9348-B783EE5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7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64DE3A-11DB-E6A0-E5A6-86DEADADC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EDFE7-EAA1-54C1-7591-4459282DE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F84D-AD96-F1E1-E3BF-22D2AA7F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B1B8-D16B-42E1-8D2D-08B83AB2B75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D9823-61F9-D0AF-26EF-78CF3655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1AF77-C3BC-CED9-C5FE-057EB0F5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4C16-D4DD-4070-9348-B783EE5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4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5027-5D09-E55D-5B76-E79852B4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1AF0-243F-28D3-7F86-5027530D4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A29BD-1700-156B-D2A2-6A54DE57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B1B8-D16B-42E1-8D2D-08B83AB2B75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4419C-4774-733E-C2AE-E4BE1192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B7EAC-96D1-1F24-3A82-7BE2C1BC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4C16-D4DD-4070-9348-B783EE5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4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F4EE-BF8D-0B18-460B-76D6BF33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7A049-6788-2448-387A-3913CA149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4164A-E942-6D4C-86A8-B6040A96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B1B8-D16B-42E1-8D2D-08B83AB2B75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9E316-7012-6106-E1EA-F19F234C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EBF82-8645-004D-8DD8-C79066C1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4C16-D4DD-4070-9348-B783EE5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D450-F712-2145-1EC5-D1F4E4A7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8F9F-0FD8-E867-9A70-00E95B8B1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299B1-E35E-86DA-0C2F-243886F0B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BD54-8F75-718D-B97A-2FD032C8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B1B8-D16B-42E1-8D2D-08B83AB2B75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FB586-60F8-3CCC-8F1D-D93E04B8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1431-0DD4-7099-6738-23BC371A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4C16-D4DD-4070-9348-B783EE5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21D0-FA8C-197F-2DF6-C63D0221A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478F8-F2E9-7EBA-6F6F-E3178A881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B6774-DCD8-D1C3-DA59-673E50059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06963-3727-9287-A0BE-E1F9D3186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4C020-91CB-6BDB-388E-F63F2EAC1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61516-C009-5B53-F619-44512ACC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B1B8-D16B-42E1-8D2D-08B83AB2B75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87C837-694F-B6FC-51CB-550E899A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92E78-9AA9-5E8B-9807-FA82095B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4C16-D4DD-4070-9348-B783EE5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9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7FF8-E6BB-C0F5-4714-A9D9D3EC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4A04C-1943-D08F-EA86-266CB7B8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B1B8-D16B-42E1-8D2D-08B83AB2B75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AC1DD-BB7E-2598-9A93-7DC88E95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AD5F6-587A-0417-6ED9-3AB7A393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4C16-D4DD-4070-9348-B783EE5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0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A5305-DFEE-D803-7440-BA1918F9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B1B8-D16B-42E1-8D2D-08B83AB2B75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1079F-9456-9F9D-86B5-FEF7DBB6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AD0A1-6EA9-7255-406B-1B1DC30C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4C16-D4DD-4070-9348-B783EE5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4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4F28-BDF1-C701-0197-EE76FDCE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AB4E7-F3E2-170D-99D0-6C3D6EF91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BCDF4-701C-250F-5067-992FFE3F8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AE0AB-6B24-059B-AC81-F4091611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B1B8-D16B-42E1-8D2D-08B83AB2B75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0031F-1B74-4871-6A31-709255E6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0A2A6-6FB1-833A-A4B5-5BE7D35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4C16-D4DD-4070-9348-B783EE5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4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B68D7-BCED-87EF-4AB9-7F944849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FD29F-3B3C-B07B-9AE4-501674B02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2907C-A3CB-92AD-A1DE-460374F73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34D79-24E6-D8A6-06B7-7B2BC4C7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B1B8-D16B-42E1-8D2D-08B83AB2B75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6C9EC-F7A9-EF88-57D9-3851D660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CE432-02D8-9FF8-DDA5-020D1BE5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4C16-D4DD-4070-9348-B783EE5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0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47D7B-4524-6DFF-A7D7-4E1CF019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E3F6F-52C7-2EE2-6EC0-41BEA5C06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4BF95-6525-E475-35D8-ACE7DCD2B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DB1B8-D16B-42E1-8D2D-08B83AB2B75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1E399-83B2-A7D9-2C9B-135BC1720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61E48-3374-5879-62EB-4C83414DF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94C16-D4DD-4070-9348-B783EE5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8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816317-0151-6FC4-3BED-3320C2376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10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0B5026-8F3F-9C00-AE07-C16C2C883C57}"/>
              </a:ext>
            </a:extLst>
          </p:cNvPr>
          <p:cNvSpPr txBox="1"/>
          <p:nvPr/>
        </p:nvSpPr>
        <p:spPr>
          <a:xfrm>
            <a:off x="844427" y="262785"/>
            <a:ext cx="3595678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dirty="0">
                <a:latin typeface="+mj-lt"/>
                <a:ea typeface="+mj-ea"/>
                <a:cs typeface="+mj-cs"/>
              </a:rPr>
              <a:t>Solo vs. Competitive vs. Casual Gamers</a:t>
            </a:r>
          </a:p>
        </p:txBody>
      </p:sp>
      <p:pic>
        <p:nvPicPr>
          <p:cNvPr id="2" name="Picture 1" descr="Hexagonal background with blue neon lights">
            <a:extLst>
              <a:ext uri="{FF2B5EF4-FFF2-40B4-BE49-F238E27FC236}">
                <a16:creationId xmlns:a16="http://schemas.microsoft.com/office/drawing/2014/main" id="{56148C54-0E55-DA85-C574-8229B89A51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43" r="20443"/>
          <a:stretch>
            <a:fillRect/>
          </a:stretch>
        </p:blipFill>
        <p:spPr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964B68-86D5-0D53-351B-49CB3AEACA15}"/>
              </a:ext>
            </a:extLst>
          </p:cNvPr>
          <p:cNvSpPr txBox="1"/>
          <p:nvPr/>
        </p:nvSpPr>
        <p:spPr>
          <a:xfrm>
            <a:off x="133445" y="1673529"/>
            <a:ext cx="481474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Participants selected from playstyles such as </a:t>
            </a:r>
            <a:r>
              <a:rPr lang="en-US" b="1" i="1" dirty="0">
                <a:solidFill>
                  <a:srgbClr val="00B0F0"/>
                </a:solidFill>
              </a:rPr>
              <a:t>solo</a:t>
            </a:r>
            <a:r>
              <a:rPr lang="en-US" b="1" i="1" dirty="0"/>
              <a:t>, </a:t>
            </a:r>
            <a:r>
              <a:rPr lang="en-US" b="1" i="1" dirty="0">
                <a:solidFill>
                  <a:srgbClr val="00B0F0"/>
                </a:solidFill>
              </a:rPr>
              <a:t>casual</a:t>
            </a:r>
            <a:r>
              <a:rPr lang="en-US" b="1" i="1" dirty="0"/>
              <a:t>, or c</a:t>
            </a:r>
            <a:r>
              <a:rPr lang="en-US" b="1" i="1" dirty="0">
                <a:solidFill>
                  <a:srgbClr val="00B0F0"/>
                </a:solidFill>
              </a:rPr>
              <a:t>ompetitive</a:t>
            </a:r>
            <a:r>
              <a:rPr lang="en-US" b="1" i="1" dirty="0"/>
              <a:t>.</a:t>
            </a:r>
          </a:p>
          <a:p>
            <a:endParaRPr lang="en-US" b="1" i="1" dirty="0"/>
          </a:p>
          <a:p>
            <a:r>
              <a:rPr lang="en-US" b="1" i="1" dirty="0"/>
              <a:t>Analysis showed that players with a solo or competitive playstyle reported slightly higher average GAD_T scores.</a:t>
            </a:r>
          </a:p>
          <a:p>
            <a:endParaRPr lang="en-US" b="1" i="1" dirty="0"/>
          </a:p>
          <a:p>
            <a:r>
              <a:rPr lang="en-US" b="1" i="1" dirty="0"/>
              <a:t>Casual players generally had more moderate scores.</a:t>
            </a:r>
          </a:p>
          <a:p>
            <a:endParaRPr lang="en-US" b="1" i="1" dirty="0"/>
          </a:p>
          <a:p>
            <a:r>
              <a:rPr lang="en-US" b="1" i="1" dirty="0"/>
              <a:t>While the difference wasn't extreme, it suggests that gameplay style may have a subtle influence on emotional well-being.</a:t>
            </a:r>
          </a:p>
          <a:p>
            <a:endParaRPr lang="en-US" b="1" i="1" dirty="0"/>
          </a:p>
          <a:p>
            <a:r>
              <a:rPr lang="en-US" b="1" i="1" dirty="0"/>
              <a:t>Competitive stress or reduced social interaction in solo play might contribute to this trend.</a:t>
            </a:r>
          </a:p>
        </p:txBody>
      </p:sp>
    </p:spTree>
    <p:extLst>
      <p:ext uri="{BB962C8B-B14F-4D97-AF65-F5344CB8AC3E}">
        <p14:creationId xmlns:p14="http://schemas.microsoft.com/office/powerpoint/2010/main" val="324497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Hexagonal background with blue neon lights">
            <a:extLst>
              <a:ext uri="{FF2B5EF4-FFF2-40B4-BE49-F238E27FC236}">
                <a16:creationId xmlns:a16="http://schemas.microsoft.com/office/drawing/2014/main" id="{EC0AC593-AA80-9A9E-3A2E-7D7224C889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49" r="13448"/>
          <a:stretch>
            <a:fillRect/>
          </a:stretch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2AAEE-85B3-F5C0-4E85-0EBD8ACEA7B7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B0F0"/>
                </a:solidFill>
              </a:rPr>
              <a:t>Female</a:t>
            </a:r>
            <a:r>
              <a:rPr lang="en-US" sz="1700" dirty="0"/>
              <a:t> gamers scored slightly higher on average GAD_T.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Majority of participants were </a:t>
            </a:r>
            <a:r>
              <a:rPr lang="en-US" sz="1700" dirty="0">
                <a:solidFill>
                  <a:srgbClr val="00B0F0"/>
                </a:solidFill>
              </a:rPr>
              <a:t>males</a:t>
            </a:r>
            <a:r>
              <a:rPr lang="en-US" sz="1700" dirty="0"/>
              <a:t>, but had lower average anxiety.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May reflect known gender differences in emotional vulnerability and stress responses.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492498-099A-5CE4-64C3-22583318C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062" y="666778"/>
            <a:ext cx="6582694" cy="52585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548AFA-3071-CEDC-668D-E28AD9224D04}"/>
              </a:ext>
            </a:extLst>
          </p:cNvPr>
          <p:cNvSpPr txBox="1"/>
          <p:nvPr/>
        </p:nvSpPr>
        <p:spPr>
          <a:xfrm>
            <a:off x="263654" y="1158751"/>
            <a:ext cx="36888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Gender &amp; Anxiety</a:t>
            </a:r>
            <a:br>
              <a:rPr lang="en-US" sz="2800" dirty="0"/>
            </a:br>
            <a:r>
              <a:rPr lang="en-US" sz="2800" dirty="0"/>
              <a:t>Who Is More Affected?</a:t>
            </a:r>
          </a:p>
        </p:txBody>
      </p:sp>
    </p:spTree>
    <p:extLst>
      <p:ext uri="{BB962C8B-B14F-4D97-AF65-F5344CB8AC3E}">
        <p14:creationId xmlns:p14="http://schemas.microsoft.com/office/powerpoint/2010/main" val="3255473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D655F-F268-90C2-B2BE-50B99F87ED92}"/>
              </a:ext>
            </a:extLst>
          </p:cNvPr>
          <p:cNvSpPr txBox="1"/>
          <p:nvPr/>
        </p:nvSpPr>
        <p:spPr>
          <a:xfrm>
            <a:off x="371094" y="1044066"/>
            <a:ext cx="3438144" cy="1125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latin typeface="+mj-lt"/>
                <a:ea typeface="+mj-ea"/>
                <a:cs typeface="+mj-cs"/>
              </a:rPr>
              <a:t>Are Younger Gamers at Higher Risk?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67B06-A651-1B22-A954-91F9D09026AF}"/>
              </a:ext>
            </a:extLst>
          </p:cNvPr>
          <p:cNvSpPr txBox="1"/>
          <p:nvPr/>
        </p:nvSpPr>
        <p:spPr>
          <a:xfrm>
            <a:off x="388622" y="2807208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Most participants were aged </a:t>
            </a:r>
            <a:r>
              <a:rPr lang="en-US" sz="1700" dirty="0">
                <a:solidFill>
                  <a:srgbClr val="00B0F0"/>
                </a:solidFill>
              </a:rPr>
              <a:t>18–21.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Younger participants were more likely to fall into </a:t>
            </a:r>
            <a:r>
              <a:rPr lang="en-US" sz="1700" dirty="0">
                <a:solidFill>
                  <a:schemeClr val="accent2"/>
                </a:solidFill>
              </a:rPr>
              <a:t>moderate/severe </a:t>
            </a:r>
            <a:r>
              <a:rPr lang="en-US" sz="1700" dirty="0"/>
              <a:t>anxiety levels.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Suggests younger age may be a compounding factor in stress from gaming.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8565A3-967E-61B9-7FE6-22E59ED7C0F4}"/>
              </a:ext>
            </a:extLst>
          </p:cNvPr>
          <p:cNvSpPr txBox="1"/>
          <p:nvPr/>
        </p:nvSpPr>
        <p:spPr>
          <a:xfrm>
            <a:off x="371094" y="474202"/>
            <a:ext cx="2388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Age &amp; Anxiety Levels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028C3-6741-1C21-5E8C-01104A0CE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498" y="528066"/>
            <a:ext cx="735242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43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Hexagonal background with blue neon lights">
            <a:extLst>
              <a:ext uri="{FF2B5EF4-FFF2-40B4-BE49-F238E27FC236}">
                <a16:creationId xmlns:a16="http://schemas.microsoft.com/office/drawing/2014/main" id="{8504B9BE-EF32-5299-C486-150292F28B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386" r="26687" b="1"/>
          <a:stretch>
            <a:fillRect/>
          </a:stretch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3CAF7E-6E67-9C78-6B91-C68E58F925C1}"/>
              </a:ext>
            </a:extLst>
          </p:cNvPr>
          <p:cNvSpPr txBox="1"/>
          <p:nvPr/>
        </p:nvSpPr>
        <p:spPr>
          <a:xfrm>
            <a:off x="6210434" y="2408178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Correlation coefficient between gaming hours and anxiety: ~</a:t>
            </a:r>
            <a:r>
              <a:rPr lang="en-US" sz="2000" dirty="0">
                <a:solidFill>
                  <a:srgbClr val="00B0F0">
                    <a:alpha val="80000"/>
                  </a:srgbClr>
                </a:solidFill>
              </a:rPr>
              <a:t>0.31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Moderate positive relationship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Higher hours often accompanied by increased anxiety levels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Not causation, but strong enough to warrant attention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4E1699D-4AF1-0F32-EF15-736362648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43" y="1656736"/>
            <a:ext cx="5221625" cy="3581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E3D8EF-EA7D-38BF-0270-9A5ED7667E30}"/>
              </a:ext>
            </a:extLst>
          </p:cNvPr>
          <p:cNvSpPr txBox="1"/>
          <p:nvPr/>
        </p:nvSpPr>
        <p:spPr>
          <a:xfrm>
            <a:off x="5831825" y="603925"/>
            <a:ext cx="57024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en-US" sz="2400" b="1" dirty="0"/>
            </a:br>
            <a:r>
              <a:rPr lang="en-US" sz="2400" b="1" dirty="0"/>
              <a:t>Do Gaming Hours and Anxiety Correlate?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2B7283-ABC4-BBA0-1C04-020EA94C8C2B}"/>
              </a:ext>
            </a:extLst>
          </p:cNvPr>
          <p:cNvSpPr txBox="1"/>
          <p:nvPr/>
        </p:nvSpPr>
        <p:spPr>
          <a:xfrm>
            <a:off x="1196827" y="722152"/>
            <a:ext cx="33862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Correlation Insight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19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Hexagonal background with blue neon lights">
            <a:extLst>
              <a:ext uri="{FF2B5EF4-FFF2-40B4-BE49-F238E27FC236}">
                <a16:creationId xmlns:a16="http://schemas.microsoft.com/office/drawing/2014/main" id="{95C13ABA-B55A-E743-F972-D422168D4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94" r="10494"/>
          <a:stretch>
            <a:fillRect/>
          </a:stretch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84E49-2429-0AF0-340B-D17CA0717284}"/>
              </a:ext>
            </a:extLst>
          </p:cNvPr>
          <p:cNvSpPr txBox="1"/>
          <p:nvPr/>
        </p:nvSpPr>
        <p:spPr>
          <a:xfrm>
            <a:off x="528962" y="1899970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Daily gaming beyond </a:t>
            </a:r>
            <a:r>
              <a:rPr lang="en-US" sz="2000" dirty="0">
                <a:solidFill>
                  <a:srgbClr val="00B0F0"/>
                </a:solidFill>
              </a:rPr>
              <a:t>5 hours </a:t>
            </a:r>
            <a:r>
              <a:rPr lang="en-US" sz="2000" dirty="0"/>
              <a:t>associated with rising anxiety scores.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Solo/competitive </a:t>
            </a:r>
            <a:r>
              <a:rPr lang="en-US" sz="2000" dirty="0"/>
              <a:t>players more prone to emotional distress.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Younger and female participants more likely to be in moderate/severe anxiety categories.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</a:rPr>
              <a:t>15%</a:t>
            </a:r>
            <a:r>
              <a:rPr lang="en-US" sz="2000" dirty="0"/>
              <a:t> of participants fell into clinically severe anxiety levels based on GAD-7.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6039C-64CB-204A-0DE4-48492DA57A8D}"/>
              </a:ext>
            </a:extLst>
          </p:cNvPr>
          <p:cNvSpPr txBox="1"/>
          <p:nvPr/>
        </p:nvSpPr>
        <p:spPr>
          <a:xfrm>
            <a:off x="675266" y="580658"/>
            <a:ext cx="33755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1" dirty="0"/>
            </a:br>
            <a:r>
              <a:rPr lang="en-US" sz="2400" b="1" dirty="0"/>
              <a:t>Summary of Insights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1CE98-969F-25E5-0F9B-30DE8A94CCBE}"/>
              </a:ext>
            </a:extLst>
          </p:cNvPr>
          <p:cNvSpPr txBox="1"/>
          <p:nvPr/>
        </p:nvSpPr>
        <p:spPr>
          <a:xfrm>
            <a:off x="7796610" y="2844225"/>
            <a:ext cx="32859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Key Findings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26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Hexagonal background with blue neon lights">
            <a:extLst>
              <a:ext uri="{FF2B5EF4-FFF2-40B4-BE49-F238E27FC236}">
                <a16:creationId xmlns:a16="http://schemas.microsoft.com/office/drawing/2014/main" id="{2CCEA2CF-405C-CF22-4087-96A1655942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94" r="10494"/>
          <a:stretch>
            <a:fillRect/>
          </a:stretch>
        </p:blipFill>
        <p:spPr>
          <a:xfrm>
            <a:off x="2519309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EB265-7D68-7A91-57D3-A3A37629A5D8}"/>
              </a:ext>
            </a:extLst>
          </p:cNvPr>
          <p:cNvSpPr txBox="1"/>
          <p:nvPr/>
        </p:nvSpPr>
        <p:spPr>
          <a:xfrm>
            <a:off x="295275" y="2059430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Data is self-reported, which introduces the possibility of bias or exaggeration.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Although the sample is large, it is not randomized or demographically balanced.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Majority of responses came from players aged </a:t>
            </a:r>
            <a:r>
              <a:rPr lang="en-US" sz="1700" dirty="0">
                <a:solidFill>
                  <a:srgbClr val="00B0F0"/>
                </a:solidFill>
              </a:rPr>
              <a:t>18–25</a:t>
            </a:r>
            <a:r>
              <a:rPr lang="en-US" sz="1700" dirty="0"/>
              <a:t>, limiting generalizability to older populations.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B0F0"/>
                </a:solidFill>
              </a:rPr>
              <a:t>GAD-7</a:t>
            </a:r>
            <a:r>
              <a:rPr lang="en-US" sz="1700" dirty="0"/>
              <a:t> results are self-assessed and not verified by clinical diagnosis.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Some behavioral categories (e.g., </a:t>
            </a:r>
            <a:r>
              <a:rPr lang="en-US" sz="1700" dirty="0">
                <a:solidFill>
                  <a:schemeClr val="accent2"/>
                </a:solidFill>
              </a:rPr>
              <a:t>playstyle</a:t>
            </a:r>
            <a:r>
              <a:rPr lang="en-US" sz="1700" dirty="0"/>
              <a:t>) had uneven representation.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E35A8-6841-A87D-E482-617AD887E638}"/>
              </a:ext>
            </a:extLst>
          </p:cNvPr>
          <p:cNvSpPr txBox="1"/>
          <p:nvPr/>
        </p:nvSpPr>
        <p:spPr>
          <a:xfrm>
            <a:off x="295275" y="475722"/>
            <a:ext cx="353606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en-US" dirty="0"/>
            </a:br>
            <a:r>
              <a:rPr lang="en-US" sz="2400" b="1" dirty="0"/>
              <a:t>Where This Study Falls Short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D6FFAB-2501-C496-1526-404D8D6A1610}"/>
              </a:ext>
            </a:extLst>
          </p:cNvPr>
          <p:cNvSpPr txBox="1"/>
          <p:nvPr/>
        </p:nvSpPr>
        <p:spPr>
          <a:xfrm>
            <a:off x="7354130" y="2677660"/>
            <a:ext cx="3913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Study Limitations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xagonal background with blue neon lights">
            <a:extLst>
              <a:ext uri="{FF2B5EF4-FFF2-40B4-BE49-F238E27FC236}">
                <a16:creationId xmlns:a16="http://schemas.microsoft.com/office/drawing/2014/main" id="{3D25C4D3-DE8A-87EC-E70E-6E7C66CE9B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5E18B530-A999-41E9-95F3-6A8E16404D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6428948"/>
              </p:ext>
            </p:extLst>
          </p:nvPr>
        </p:nvGraphicFramePr>
        <p:xfrm>
          <a:off x="5039106" y="1810030"/>
          <a:ext cx="6158484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E5E76C-5974-1BAB-0C1E-07C67F383F21}"/>
              </a:ext>
            </a:extLst>
          </p:cNvPr>
          <p:cNvSpPr txBox="1"/>
          <p:nvPr/>
        </p:nvSpPr>
        <p:spPr>
          <a:xfrm>
            <a:off x="483595" y="3062020"/>
            <a:ext cx="40719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865C8-A150-824C-16AD-560568C173D0}"/>
              </a:ext>
            </a:extLst>
          </p:cNvPr>
          <p:cNvSpPr txBox="1"/>
          <p:nvPr/>
        </p:nvSpPr>
        <p:spPr>
          <a:xfrm>
            <a:off x="6664452" y="756131"/>
            <a:ext cx="401650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What Can Be Done?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337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Hexagonal background with blue neon lights">
            <a:extLst>
              <a:ext uri="{FF2B5EF4-FFF2-40B4-BE49-F238E27FC236}">
                <a16:creationId xmlns:a16="http://schemas.microsoft.com/office/drawing/2014/main" id="{E468FF16-D9BA-7925-4726-8861FA9C15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94" r="10494"/>
          <a:stretch>
            <a:fillRect/>
          </a:stretch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DF9F81-8511-00DC-D52E-E8CE2F2DB5DC}"/>
              </a:ext>
            </a:extLst>
          </p:cNvPr>
          <p:cNvSpPr txBox="1"/>
          <p:nvPr/>
        </p:nvSpPr>
        <p:spPr>
          <a:xfrm>
            <a:off x="753161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0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Why this topic?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4D4320-4576-A27A-29BA-F301C1184CBA}"/>
              </a:ext>
            </a:extLst>
          </p:cNvPr>
          <p:cNvSpPr txBox="1"/>
          <p:nvPr/>
        </p:nvSpPr>
        <p:spPr>
          <a:xfrm>
            <a:off x="7528564" y="2265037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1" dirty="0">
                <a:effectLst/>
              </a:rPr>
              <a:t>Online gaming has become increasingly popular among young adults. Many spend hours immersed in virtual worlds.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1" dirty="0"/>
              <a:t>While it offers entertainment and social connection, it can also contribute to emotional burnout.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i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1" dirty="0"/>
              <a:t>Excessive screen time, competitive stress, and social isolation through gaming are increasingly linked to anxiety disorders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i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1" dirty="0"/>
              <a:t>This project aims to uncover how gaming behavior relates to anxiety levels using real-world data and AI-supported analysis.</a:t>
            </a:r>
          </a:p>
        </p:txBody>
      </p:sp>
    </p:spTree>
    <p:extLst>
      <p:ext uri="{BB962C8B-B14F-4D97-AF65-F5344CB8AC3E}">
        <p14:creationId xmlns:p14="http://schemas.microsoft.com/office/powerpoint/2010/main" val="396433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Hexagonal background with blue neon lights">
            <a:extLst>
              <a:ext uri="{FF2B5EF4-FFF2-40B4-BE49-F238E27FC236}">
                <a16:creationId xmlns:a16="http://schemas.microsoft.com/office/drawing/2014/main" id="{E1FF1F1A-88BF-1F55-3628-F7715A1EF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B7BE9B-3703-67B4-A9E5-4C284612034D}"/>
              </a:ext>
            </a:extLst>
          </p:cNvPr>
          <p:cNvSpPr txBox="1"/>
          <p:nvPr/>
        </p:nvSpPr>
        <p:spPr>
          <a:xfrm>
            <a:off x="3718570" y="174279"/>
            <a:ext cx="6061604" cy="761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Research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AE8D2-CCC4-0660-B715-3897ECEAFC28}"/>
              </a:ext>
            </a:extLst>
          </p:cNvPr>
          <p:cNvSpPr txBox="1"/>
          <p:nvPr/>
        </p:nvSpPr>
        <p:spPr>
          <a:xfrm>
            <a:off x="1286680" y="1752850"/>
            <a:ext cx="54626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chemeClr val="bg1"/>
                </a:solidFill>
                <a:effectLst/>
              </a:rPr>
              <a:t>What We Aim to Discover?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11" name="TextBox 8">
            <a:extLst>
              <a:ext uri="{FF2B5EF4-FFF2-40B4-BE49-F238E27FC236}">
                <a16:creationId xmlns:a16="http://schemas.microsoft.com/office/drawing/2014/main" id="{3B93D640-2A3A-86A2-BF1E-22471491A0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9586466"/>
              </p:ext>
            </p:extLst>
          </p:nvPr>
        </p:nvGraphicFramePr>
        <p:xfrm>
          <a:off x="938784" y="2520822"/>
          <a:ext cx="6158484" cy="313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154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E5D11-4EB5-2759-E5E7-A243812D2E7C}"/>
              </a:ext>
            </a:extLst>
          </p:cNvPr>
          <p:cNvSpPr txBox="1"/>
          <p:nvPr/>
        </p:nvSpPr>
        <p:spPr>
          <a:xfrm>
            <a:off x="1137035" y="609600"/>
            <a:ext cx="3595678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400" b="1" i="0" u="none" strike="noStrike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Understanding the Anxiety Scale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717AB8-84E6-9512-8948-1592C781FCEB}"/>
              </a:ext>
            </a:extLst>
          </p:cNvPr>
          <p:cNvSpPr txBox="1"/>
          <p:nvPr/>
        </p:nvSpPr>
        <p:spPr>
          <a:xfrm>
            <a:off x="1137034" y="2194102"/>
            <a:ext cx="315874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GAD-7 = Generalized Anxiety  Disorder 7-item scale.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 clinically validated tool for measuring anxiety symptoms.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Each of the 7 questions is rated on a 0-3 scale (total score: 0 to 21).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Score Interpretation: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0–4: Minimal Anxiety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5–9: Mild Anxiety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10–14: Moderate Anxiety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15–21: Severe Anxiety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Used worldwide in both clinical and research settings.</a:t>
            </a:r>
          </a:p>
        </p:txBody>
      </p:sp>
      <p:pic>
        <p:nvPicPr>
          <p:cNvPr id="2" name="Picture 1" descr="Hexagonal background with blue neon lights">
            <a:extLst>
              <a:ext uri="{FF2B5EF4-FFF2-40B4-BE49-F238E27FC236}">
                <a16:creationId xmlns:a16="http://schemas.microsoft.com/office/drawing/2014/main" id="{C8535FA8-01EB-212C-938D-3C5CFE466E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43" r="20443"/>
          <a:stretch>
            <a:fillRect/>
          </a:stretch>
        </p:blipFill>
        <p:spPr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179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D8405-7A7B-FA29-40DD-2CC7D87D0186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>
                <a:latin typeface="+mj-lt"/>
                <a:ea typeface="+mj-ea"/>
                <a:cs typeface="+mj-cs"/>
              </a:rPr>
              <a:t>Where Our Data Came From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E817D-1BE0-B040-B436-219E04F12856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Source: </a:t>
            </a:r>
            <a:r>
              <a:rPr lang="en-US" sz="1500" b="1" dirty="0">
                <a:solidFill>
                  <a:srgbClr val="00B0F0"/>
                </a:solidFill>
              </a:rPr>
              <a:t>Kaggle</a:t>
            </a:r>
            <a:r>
              <a:rPr lang="en-US" sz="1500" dirty="0"/>
              <a:t> public dataset ("Online Gaming Anxiety Data" by </a:t>
            </a:r>
            <a:r>
              <a:rPr lang="en-US" sz="1500" dirty="0">
                <a:solidFill>
                  <a:schemeClr val="accent2"/>
                </a:solidFill>
              </a:rPr>
              <a:t>Divyansh22</a:t>
            </a:r>
            <a:r>
              <a:rPr lang="en-US" sz="1500" dirty="0"/>
              <a:t>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Total responses: </a:t>
            </a:r>
            <a:r>
              <a:rPr lang="en-US" sz="1500" dirty="0">
                <a:solidFill>
                  <a:srgbClr val="00B0F0"/>
                </a:solidFill>
              </a:rPr>
              <a:t>223 </a:t>
            </a:r>
            <a:r>
              <a:rPr lang="en-US" sz="1500" dirty="0"/>
              <a:t>participants, mostly young adults.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Dataset includes over </a:t>
            </a:r>
            <a:r>
              <a:rPr lang="en-US" sz="1500" dirty="0">
                <a:solidFill>
                  <a:srgbClr val="00B0F0"/>
                </a:solidFill>
              </a:rPr>
              <a:t>50</a:t>
            </a:r>
            <a:r>
              <a:rPr lang="en-US" sz="1500" dirty="0"/>
              <a:t> columns: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B0F0"/>
                </a:solidFill>
              </a:rPr>
              <a:t>GAD1-GAD7</a:t>
            </a:r>
            <a:r>
              <a:rPr lang="en-US" sz="1500" dirty="0"/>
              <a:t> (anxiety questionnaire)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B0F0"/>
                </a:solidFill>
              </a:rPr>
              <a:t>SWL, SPIN </a:t>
            </a:r>
            <a:r>
              <a:rPr lang="en-US" sz="1500" dirty="0"/>
              <a:t>scores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Gaming behavior: hours/day, game genre, playstyle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Demographics: age, gender, education, country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Our analysis focused on GAD_T scores and key behavioral factors.</a:t>
            </a:r>
          </a:p>
        </p:txBody>
      </p:sp>
      <p:pic>
        <p:nvPicPr>
          <p:cNvPr id="2" name="Picture 1" descr="A black and blue hexagons with blue lights&#10;&#10;AI-generated content may be incorrect.">
            <a:extLst>
              <a:ext uri="{FF2B5EF4-FFF2-40B4-BE49-F238E27FC236}">
                <a16:creationId xmlns:a16="http://schemas.microsoft.com/office/drawing/2014/main" id="{3319F311-5D5E-5F16-1615-98F0DEC3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66" r="25613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5626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black and blue hexagons with blue lights&#10;&#10;AI-generated content may be incorrect.">
            <a:extLst>
              <a:ext uri="{FF2B5EF4-FFF2-40B4-BE49-F238E27FC236}">
                <a16:creationId xmlns:a16="http://schemas.microsoft.com/office/drawing/2014/main" id="{3BB2D861-D23A-9764-A3B7-74442135BE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21" r="14168"/>
          <a:stretch>
            <a:fillRect/>
          </a:stretch>
        </p:blipFill>
        <p:spPr>
          <a:xfrm>
            <a:off x="2555441" y="0"/>
            <a:ext cx="966964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05EBDF-C444-4114-B3B7-1FE8D9CB7FB5}"/>
              </a:ext>
            </a:extLst>
          </p:cNvPr>
          <p:cNvSpPr txBox="1"/>
          <p:nvPr/>
        </p:nvSpPr>
        <p:spPr>
          <a:xfrm>
            <a:off x="611258" y="337693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0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Tools &amp; Methods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309792-4633-1AA0-1FF8-B2234026BCF3}"/>
              </a:ext>
            </a:extLst>
          </p:cNvPr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Programming environment: </a:t>
            </a:r>
            <a:r>
              <a:rPr lang="en-US" sz="1700" dirty="0">
                <a:solidFill>
                  <a:srgbClr val="00B0F0"/>
                </a:solidFill>
              </a:rPr>
              <a:t>Google </a:t>
            </a:r>
            <a:r>
              <a:rPr lang="en-US" sz="1700" dirty="0" err="1">
                <a:solidFill>
                  <a:srgbClr val="00B0F0"/>
                </a:solidFill>
              </a:rPr>
              <a:t>Colab</a:t>
            </a:r>
            <a:r>
              <a:rPr lang="en-US" sz="1700" dirty="0"/>
              <a:t> (</a:t>
            </a:r>
            <a:r>
              <a:rPr lang="en-US" sz="1700" dirty="0" err="1">
                <a:solidFill>
                  <a:schemeClr val="accent2"/>
                </a:solidFill>
              </a:rPr>
              <a:t>Jupyter</a:t>
            </a:r>
            <a:r>
              <a:rPr lang="en-US" sz="1700" dirty="0">
                <a:solidFill>
                  <a:schemeClr val="accent2"/>
                </a:solidFill>
              </a:rPr>
              <a:t> Notebook</a:t>
            </a:r>
            <a:r>
              <a:rPr lang="en-US" sz="1700" dirty="0"/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Languages/libraries: Python, Pandas, Seaborn, Matplotlib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Cleaned and transformed raw data: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Removed invalid values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Converted GAD_T scores to anxiety levels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Visualized relationships using charts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Focused on extracting correlations and trends using exploratory analysis.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44540C-9891-8C3B-69A7-4A0454521187}"/>
              </a:ext>
            </a:extLst>
          </p:cNvPr>
          <p:cNvSpPr txBox="1"/>
          <p:nvPr/>
        </p:nvSpPr>
        <p:spPr>
          <a:xfrm>
            <a:off x="7475808" y="2237605"/>
            <a:ext cx="43215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How We Analyzed the Data</a:t>
            </a:r>
          </a:p>
        </p:txBody>
      </p:sp>
    </p:spTree>
    <p:extLst>
      <p:ext uri="{BB962C8B-B14F-4D97-AF65-F5344CB8AC3E}">
        <p14:creationId xmlns:p14="http://schemas.microsoft.com/office/powerpoint/2010/main" val="72338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Hexagonal background with blue neon lights">
            <a:extLst>
              <a:ext uri="{FF2B5EF4-FFF2-40B4-BE49-F238E27FC236}">
                <a16:creationId xmlns:a16="http://schemas.microsoft.com/office/drawing/2014/main" id="{4EB2E9C0-0961-4E95-7B74-8B1B0C9BD9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49" r="13448"/>
          <a:stretch>
            <a:fillRect/>
          </a:stretch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E631FE-3F24-DE7C-BADB-4C4911C1C5EE}"/>
              </a:ext>
            </a:extLst>
          </p:cNvPr>
          <p:cNvSpPr txBox="1"/>
          <p:nvPr/>
        </p:nvSpPr>
        <p:spPr>
          <a:xfrm>
            <a:off x="326898" y="2461768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/>
              <a:t>Participants reported a range of daily gaming habits, from less than </a:t>
            </a:r>
            <a:r>
              <a:rPr lang="en-US" sz="1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 hour</a:t>
            </a:r>
            <a:r>
              <a:rPr lang="en-US" sz="1300" b="1" dirty="0"/>
              <a:t> to over </a:t>
            </a:r>
            <a:r>
              <a:rPr lang="en-US" sz="1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en-US" sz="1300" b="1" dirty="0"/>
              <a:t> hours.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/>
              <a:t>The majority of players fell within the </a:t>
            </a:r>
            <a:r>
              <a:rPr lang="en-US" sz="1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1–4 hour</a:t>
            </a:r>
            <a:r>
              <a:rPr lang="en-US" sz="1300" b="1" dirty="0"/>
              <a:t> range, reflecting moderate use.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/>
              <a:t>A significant portion (</a:t>
            </a:r>
            <a:r>
              <a:rPr lang="en-US" sz="1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nearly 1 in 5</a:t>
            </a:r>
            <a:r>
              <a:rPr lang="en-US" sz="1300" b="1" dirty="0"/>
              <a:t>) reported playing </a:t>
            </a:r>
            <a:r>
              <a:rPr lang="en-US" sz="1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  <a:r>
              <a:rPr lang="en-US" sz="1300" b="1" dirty="0"/>
              <a:t> or more hours each day.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3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/>
              <a:t>These heavy-use patterns raise important questions about their psychological effects.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3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/>
              <a:t>By understanding how time spent gaming relates to anxiety, we aim to highlight thresholds that may indicate emotional strain.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5D467-7B6C-5A4A-CED9-FA22EB0FF78A}"/>
              </a:ext>
            </a:extLst>
          </p:cNvPr>
          <p:cNvSpPr txBox="1"/>
          <p:nvPr/>
        </p:nvSpPr>
        <p:spPr>
          <a:xfrm>
            <a:off x="326898" y="916687"/>
            <a:ext cx="352005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How Much Do People Game?</a:t>
            </a:r>
          </a:p>
        </p:txBody>
      </p:sp>
    </p:spTree>
    <p:extLst>
      <p:ext uri="{BB962C8B-B14F-4D97-AF65-F5344CB8AC3E}">
        <p14:creationId xmlns:p14="http://schemas.microsoft.com/office/powerpoint/2010/main" val="135205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CCC349-6CFD-9097-8394-D89AD3B705A3}"/>
              </a:ext>
            </a:extLst>
          </p:cNvPr>
          <p:cNvSpPr txBox="1"/>
          <p:nvPr/>
        </p:nvSpPr>
        <p:spPr>
          <a:xfrm>
            <a:off x="6531595" y="3306923"/>
            <a:ext cx="5010150" cy="3284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GAD_T scores were computed from GAD-7 answers.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Categorized into 4 anxiety levels (Minimal, Mild, Moderate, Severe).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About 40% of participants fell into moderate or mild categories.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Indicates widespread anxiety symptoms among young </a:t>
            </a:r>
          </a:p>
        </p:txBody>
      </p:sp>
      <p:pic>
        <p:nvPicPr>
          <p:cNvPr id="2" name="Picture 1" descr="Hexagonal background with blue neon lights">
            <a:extLst>
              <a:ext uri="{FF2B5EF4-FFF2-40B4-BE49-F238E27FC236}">
                <a16:creationId xmlns:a16="http://schemas.microsoft.com/office/drawing/2014/main" id="{FAA09A49-B769-0264-C9E1-0C583FB65D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49" r="3246" b="-2"/>
          <a:stretch>
            <a:fillRect/>
          </a:stretch>
        </p:blipFill>
        <p:spPr>
          <a:xfrm>
            <a:off x="6382050" y="14472"/>
            <a:ext cx="5787522" cy="347056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509E73B-256C-5C13-C927-6FB1F3439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43" y="1285875"/>
            <a:ext cx="4938764" cy="47862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E57AF8-EF84-FF20-139D-26671C36FFDF}"/>
              </a:ext>
            </a:extLst>
          </p:cNvPr>
          <p:cNvSpPr txBox="1"/>
          <p:nvPr/>
        </p:nvSpPr>
        <p:spPr>
          <a:xfrm>
            <a:off x="7240346" y="998978"/>
            <a:ext cx="40709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Anxious Are Gamers?</a:t>
            </a:r>
          </a:p>
        </p:txBody>
      </p:sp>
    </p:spTree>
    <p:extLst>
      <p:ext uri="{BB962C8B-B14F-4D97-AF65-F5344CB8AC3E}">
        <p14:creationId xmlns:p14="http://schemas.microsoft.com/office/powerpoint/2010/main" val="370961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Hexagonal background with blue neon lights">
            <a:extLst>
              <a:ext uri="{FF2B5EF4-FFF2-40B4-BE49-F238E27FC236}">
                <a16:creationId xmlns:a16="http://schemas.microsoft.com/office/drawing/2014/main" id="{FCD32562-38C0-B2D9-E8E0-68E07BE2E2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25" r="22025" b="1"/>
          <a:stretch>
            <a:fillRect/>
          </a:stretch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3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A0236-7714-A9DC-099D-80B96A839BCB}"/>
              </a:ext>
            </a:extLst>
          </p:cNvPr>
          <p:cNvSpPr txBox="1"/>
          <p:nvPr/>
        </p:nvSpPr>
        <p:spPr>
          <a:xfrm>
            <a:off x="7206215" y="1948950"/>
            <a:ext cx="3871360" cy="29525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Participants who played more than </a:t>
            </a:r>
            <a:r>
              <a:rPr lang="en-US" sz="1700" dirty="0">
                <a:solidFill>
                  <a:srgbClr val="00B0F0">
                    <a:alpha val="80000"/>
                  </a:srgbClr>
                </a:solidFill>
              </a:rPr>
              <a:t>5 hours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/day had noticeably higher anxiety scores.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Median GAD_T score was lowest in </a:t>
            </a:r>
            <a:r>
              <a:rPr lang="en-US" sz="1700" dirty="0">
                <a:solidFill>
                  <a:srgbClr val="00B0F0">
                    <a:alpha val="80000"/>
                  </a:srgbClr>
                </a:solidFill>
              </a:rPr>
              <a:t>1–2 hour 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range.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Anxiety scores showed a rising trend as hours increased.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Suggests excessive gaming may act as a stressor rather than a relief mechanism.</a:t>
            </a:r>
          </a:p>
        </p:txBody>
      </p:sp>
      <p:sp>
        <p:nvSpPr>
          <p:cNvPr id="17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8145907-EE09-D961-E10C-E051F8BBE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83" y="1635356"/>
            <a:ext cx="5009298" cy="3900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4E3538-4820-67B3-115F-392D469390EC}"/>
              </a:ext>
            </a:extLst>
          </p:cNvPr>
          <p:cNvSpPr txBox="1"/>
          <p:nvPr/>
        </p:nvSpPr>
        <p:spPr>
          <a:xfrm>
            <a:off x="7038975" y="435866"/>
            <a:ext cx="4038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Does More Gaming Increase Anxiety?</a:t>
            </a:r>
          </a:p>
        </p:txBody>
      </p:sp>
    </p:spTree>
    <p:extLst>
      <p:ext uri="{BB962C8B-B14F-4D97-AF65-F5344CB8AC3E}">
        <p14:creationId xmlns:p14="http://schemas.microsoft.com/office/powerpoint/2010/main" val="2685806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933</Words>
  <Application>Microsoft Office PowerPoint</Application>
  <PresentationFormat>Widescreen</PresentationFormat>
  <Paragraphs>124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샤리요르</dc:creator>
  <cp:lastModifiedBy>샤리요르</cp:lastModifiedBy>
  <cp:revision>1</cp:revision>
  <dcterms:created xsi:type="dcterms:W3CDTF">2025-05-25T13:35:11Z</dcterms:created>
  <dcterms:modified xsi:type="dcterms:W3CDTF">2025-05-25T16:19:04Z</dcterms:modified>
</cp:coreProperties>
</file>