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8" r:id="rId4"/>
    <p:sldId id="277" r:id="rId5"/>
    <p:sldId id="278" r:id="rId6"/>
    <p:sldId id="261" r:id="rId7"/>
    <p:sldId id="291" r:id="rId8"/>
    <p:sldId id="289" r:id="rId9"/>
    <p:sldId id="266" r:id="rId10"/>
    <p:sldId id="293" r:id="rId11"/>
    <p:sldId id="294" r:id="rId12"/>
    <p:sldId id="295" r:id="rId13"/>
    <p:sldId id="297" r:id="rId14"/>
    <p:sldId id="279" r:id="rId15"/>
    <p:sldId id="272" r:id="rId16"/>
    <p:sldId id="298" r:id="rId17"/>
    <p:sldId id="29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5A15AF5-DC45-4930-9581-36329B52F3F8}">
          <p14:sldIdLst>
            <p14:sldId id="256"/>
            <p14:sldId id="288"/>
            <p14:sldId id="258"/>
            <p14:sldId id="277"/>
            <p14:sldId id="278"/>
            <p14:sldId id="261"/>
            <p14:sldId id="291"/>
            <p14:sldId id="289"/>
            <p14:sldId id="266"/>
            <p14:sldId id="293"/>
            <p14:sldId id="294"/>
            <p14:sldId id="295"/>
            <p14:sldId id="297"/>
            <p14:sldId id="279"/>
            <p14:sldId id="272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9966FF"/>
    <a:srgbClr val="9933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40877"/>
          </a:xfrm>
          <a:noFill/>
        </p:spPr>
        <p:txBody>
          <a:bodyPr anchor="b">
            <a:normAutofit/>
          </a:bodyPr>
          <a:lstStyle>
            <a:lvl1pPr algn="ctr">
              <a:defRPr sz="4800" b="1"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63290"/>
            <a:ext cx="9144000" cy="179451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8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0C35-C315-4913-B7CA-0275ADB9E4ED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524000" y="3143250"/>
            <a:ext cx="9144000" cy="0"/>
          </a:xfrm>
          <a:prstGeom prst="line">
            <a:avLst/>
          </a:prstGeom>
          <a:ln w="3492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28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645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02082"/>
            <a:ext cx="10515600" cy="5311036"/>
          </a:xfrm>
        </p:spPr>
        <p:txBody>
          <a:bodyPr/>
          <a:lstStyle>
            <a:lvl1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1pPr>
            <a:lvl2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2pPr>
            <a:lvl3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3pPr>
            <a:lvl4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4pPr>
            <a:lvl5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81610"/>
            <a:ext cx="2743200" cy="365125"/>
          </a:xfrm>
        </p:spPr>
        <p:txBody>
          <a:bodyPr/>
          <a:lstStyle/>
          <a:p>
            <a:fld id="{82B80C35-C315-4913-B7CA-0275ADB9E4ED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8161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81610"/>
            <a:ext cx="2743200" cy="365125"/>
          </a:xfrm>
        </p:spPr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85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550" userDrawn="1">
          <p15:clr>
            <a:srgbClr val="FBAE40"/>
          </p15:clr>
        </p15:guide>
        <p15:guide id="4" orient="horz" pos="618" userDrawn="1">
          <p15:clr>
            <a:srgbClr val="FBAE40"/>
          </p15:clr>
        </p15:guide>
        <p15:guide id="5" orient="horz" pos="232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645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81610"/>
            <a:ext cx="2743200" cy="365125"/>
          </a:xfrm>
        </p:spPr>
        <p:txBody>
          <a:bodyPr/>
          <a:lstStyle/>
          <a:p>
            <a:fld id="{82B80C35-C315-4913-B7CA-0275ADB9E4ED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8161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81610"/>
            <a:ext cx="2743200" cy="365125"/>
          </a:xfrm>
        </p:spPr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19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50">
          <p15:clr>
            <a:srgbClr val="FBAE40"/>
          </p15:clr>
        </p15:guide>
        <p15:guide id="4" orient="horz" pos="618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noFill/>
        </p:spPr>
        <p:txBody>
          <a:bodyPr vert="horz" lIns="91440" tIns="45720" rIns="91440" bIns="45720" rtlCol="0">
            <a:normAutofit/>
          </a:bodyPr>
          <a:lstStyle>
            <a:lvl1pPr algn="l">
              <a:defRPr lang="ko-KR" altLang="en-US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ko-KR" altLang="en-US" dirty="0" smtClean="0"/>
              <a:t>마스터 텍스트 스타일 편집하기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0C35-C315-4913-B7CA-0275ADB9E4ED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365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0C35-C315-4913-B7CA-0275ADB9E4ED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3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800" b="1" kern="1200" dirty="0" smtClean="0">
          <a:ln>
            <a:solidFill>
              <a:schemeClr val="bg1">
                <a:alpha val="20000"/>
              </a:schemeClr>
            </a:solidFill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Pizza </a:t>
            </a:r>
            <a:r>
              <a:rPr lang="ko-KR" altLang="en-US" dirty="0" err="1" smtClean="0"/>
              <a:t>메뉴관리</a:t>
            </a:r>
            <a:r>
              <a:rPr lang="ko-KR" altLang="en-US" dirty="0" smtClean="0"/>
              <a:t> 및 주문 배송 서비스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7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Aggregate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146609" y="1200094"/>
            <a:ext cx="2582294" cy="695304"/>
            <a:chOff x="-115880" y="2060075"/>
            <a:chExt cx="3036077" cy="820801"/>
          </a:xfrm>
        </p:grpSpPr>
        <p:sp>
          <p:nvSpPr>
            <p:cNvPr id="140" name="직사각형 139"/>
            <p:cNvSpPr/>
            <p:nvPr/>
          </p:nvSpPr>
          <p:spPr>
            <a:xfrm>
              <a:off x="1907879" y="2060075"/>
              <a:ext cx="1012318" cy="8208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Menu Confirm 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요청됨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-115880" y="2060075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Menu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선정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36" name="직사각형 135"/>
          <p:cNvSpPr/>
          <p:nvPr/>
        </p:nvSpPr>
        <p:spPr>
          <a:xfrm>
            <a:off x="6884330" y="1310047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추가 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890225" y="2055694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146624" y="1935685"/>
            <a:ext cx="2573318" cy="700271"/>
            <a:chOff x="773116" y="3886654"/>
            <a:chExt cx="3037774" cy="826664"/>
          </a:xfrm>
        </p:grpSpPr>
        <p:sp>
          <p:nvSpPr>
            <p:cNvPr id="126" name="직사각형 125"/>
            <p:cNvSpPr/>
            <p:nvPr/>
          </p:nvSpPr>
          <p:spPr>
            <a:xfrm>
              <a:off x="2798505" y="3886654"/>
              <a:ext cx="1012385" cy="82084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Menu 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삭제 요청됨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73116" y="3892517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Menu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삭제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520760" y="1303476"/>
            <a:ext cx="609599" cy="2236417"/>
            <a:chOff x="295390" y="3246246"/>
            <a:chExt cx="719626" cy="1259766"/>
          </a:xfrm>
        </p:grpSpPr>
        <p:sp>
          <p:nvSpPr>
            <p:cNvPr id="87" name="직사각형 86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매장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그룹 47"/>
          <p:cNvGrpSpPr/>
          <p:nvPr/>
        </p:nvGrpSpPr>
        <p:grpSpPr>
          <a:xfrm>
            <a:off x="544546" y="1198792"/>
            <a:ext cx="609599" cy="2182134"/>
            <a:chOff x="295390" y="3246246"/>
            <a:chExt cx="719626" cy="1259766"/>
          </a:xfrm>
        </p:grpSpPr>
        <p:sp>
          <p:nvSpPr>
            <p:cNvPr id="73" name="직사각형 72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상품매니저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그룹 111"/>
          <p:cNvGrpSpPr/>
          <p:nvPr/>
        </p:nvGrpSpPr>
        <p:grpSpPr>
          <a:xfrm>
            <a:off x="1156969" y="2685621"/>
            <a:ext cx="2550580" cy="712477"/>
            <a:chOff x="8658431" y="5080990"/>
            <a:chExt cx="3010933" cy="841073"/>
          </a:xfrm>
        </p:grpSpPr>
        <p:sp>
          <p:nvSpPr>
            <p:cNvPr id="114" name="직사각형 113"/>
            <p:cNvSpPr/>
            <p:nvPr/>
          </p:nvSpPr>
          <p:spPr>
            <a:xfrm>
              <a:off x="10656984" y="5101214"/>
              <a:ext cx="1012380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Menu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수정 요청됨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8658431" y="5080990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Menu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수정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6890226" y="2844589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수정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1227289" y="3943295"/>
            <a:ext cx="857543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매장선택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10577785" y="3972567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주문상품제작됨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8888011" y="3972566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제작시작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10601612" y="4718214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배송시작됨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8888012" y="4718213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배송시작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227304" y="4683851"/>
            <a:ext cx="857543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선택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80" name="그룹 179"/>
          <p:cNvGrpSpPr/>
          <p:nvPr/>
        </p:nvGrpSpPr>
        <p:grpSpPr>
          <a:xfrm>
            <a:off x="8259041" y="3965996"/>
            <a:ext cx="609599" cy="2236417"/>
            <a:chOff x="295390" y="3246246"/>
            <a:chExt cx="719626" cy="1259766"/>
          </a:xfrm>
        </p:grpSpPr>
        <p:sp>
          <p:nvSpPr>
            <p:cNvPr id="181" name="직사각형 180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매장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82" name="그룹 181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83" name="타원 182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84" name="직선 연결선 183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8" name="그룹 187"/>
          <p:cNvGrpSpPr/>
          <p:nvPr/>
        </p:nvGrpSpPr>
        <p:grpSpPr>
          <a:xfrm>
            <a:off x="625226" y="3941993"/>
            <a:ext cx="609599" cy="2182134"/>
            <a:chOff x="295390" y="3246246"/>
            <a:chExt cx="719626" cy="1259766"/>
          </a:xfrm>
        </p:grpSpPr>
        <p:sp>
          <p:nvSpPr>
            <p:cNvPr id="189" name="직사각형 188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90" name="그룹 189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91" name="타원 190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92" name="직선 연결선 191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직사각형 197"/>
          <p:cNvSpPr/>
          <p:nvPr/>
        </p:nvSpPr>
        <p:spPr>
          <a:xfrm>
            <a:off x="1228681" y="5428819"/>
            <a:ext cx="857542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주문신청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10601613" y="5507109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8888013" y="5507108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배송완료처리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201" name="그룹 200"/>
          <p:cNvGrpSpPr/>
          <p:nvPr/>
        </p:nvGrpSpPr>
        <p:grpSpPr>
          <a:xfrm>
            <a:off x="4592476" y="4055642"/>
            <a:ext cx="609599" cy="997619"/>
            <a:chOff x="295390" y="3246246"/>
            <a:chExt cx="719626" cy="1259766"/>
          </a:xfrm>
        </p:grpSpPr>
        <p:sp>
          <p:nvSpPr>
            <p:cNvPr id="202" name="직사각형 201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시스템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03" name="그룹 202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204" name="타원 203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9" name="직사각형 208"/>
          <p:cNvSpPr/>
          <p:nvPr/>
        </p:nvSpPr>
        <p:spPr>
          <a:xfrm>
            <a:off x="6875359" y="4071178"/>
            <a:ext cx="857541" cy="919307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결제됨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5221446" y="4071177"/>
            <a:ext cx="857541" cy="972192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결제처리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992047" y="1218259"/>
            <a:ext cx="857541" cy="216266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026164" y="1370659"/>
            <a:ext cx="857541" cy="216266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063767" y="3952493"/>
            <a:ext cx="857541" cy="216266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CART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044096" y="4069033"/>
            <a:ext cx="857541" cy="9743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PAYMENT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9728587" y="4015249"/>
            <a:ext cx="857541" cy="216266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Order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899805" y="3988116"/>
            <a:ext cx="857543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해당매장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Cart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생성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889241" y="4759564"/>
            <a:ext cx="857598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추가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867880" y="5490771"/>
            <a:ext cx="857593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140768" y="2055693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승인처리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80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Bounded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Context</a:t>
            </a:r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3524595" y="1200094"/>
            <a:ext cx="828000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 Confirm 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요청됨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1803314" y="1200094"/>
            <a:ext cx="828000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선정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9907718" y="1166611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추가 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9913613" y="1804682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519049" y="1837071"/>
            <a:ext cx="828000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 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 요청됨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803329" y="1842038"/>
            <a:ext cx="828000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544148" y="1160041"/>
            <a:ext cx="609599" cy="1902100"/>
            <a:chOff x="295390" y="3246246"/>
            <a:chExt cx="719626" cy="1259766"/>
          </a:xfrm>
        </p:grpSpPr>
        <p:sp>
          <p:nvSpPr>
            <p:cNvPr id="87" name="직사각형 86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매장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그룹 47"/>
          <p:cNvGrpSpPr/>
          <p:nvPr/>
        </p:nvGrpSpPr>
        <p:grpSpPr>
          <a:xfrm>
            <a:off x="1201251" y="1198792"/>
            <a:ext cx="609599" cy="1870976"/>
            <a:chOff x="295390" y="3246246"/>
            <a:chExt cx="719626" cy="1259766"/>
          </a:xfrm>
        </p:grpSpPr>
        <p:sp>
          <p:nvSpPr>
            <p:cNvPr id="73" name="직사각형 72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상품매니저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4" name="직사각형 113"/>
          <p:cNvSpPr/>
          <p:nvPr/>
        </p:nvSpPr>
        <p:spPr>
          <a:xfrm>
            <a:off x="3506661" y="2478629"/>
            <a:ext cx="828000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수정 요청됨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813674" y="2470462"/>
            <a:ext cx="828000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수정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9913614" y="2450141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수정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1883994" y="4517038"/>
            <a:ext cx="857543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매장선택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9880820" y="3192638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주문상품제작됨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8191046" y="3192637"/>
            <a:ext cx="857541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제작시작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9904647" y="3839671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배송시작됨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8191047" y="3839670"/>
            <a:ext cx="857541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배송시작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884009" y="5167947"/>
            <a:ext cx="857543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선택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80" name="그룹 179"/>
          <p:cNvGrpSpPr/>
          <p:nvPr/>
        </p:nvGrpSpPr>
        <p:grpSpPr>
          <a:xfrm>
            <a:off x="7562076" y="3186067"/>
            <a:ext cx="609599" cy="1889335"/>
            <a:chOff x="295390" y="3246246"/>
            <a:chExt cx="719626" cy="1259766"/>
          </a:xfrm>
        </p:grpSpPr>
        <p:sp>
          <p:nvSpPr>
            <p:cNvPr id="181" name="직사각형 180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매장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82" name="그룹 181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83" name="타원 182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84" name="직선 연결선 183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8" name="그룹 187"/>
          <p:cNvGrpSpPr/>
          <p:nvPr/>
        </p:nvGrpSpPr>
        <p:grpSpPr>
          <a:xfrm>
            <a:off x="1281931" y="4515736"/>
            <a:ext cx="609599" cy="1886608"/>
            <a:chOff x="295390" y="3246246"/>
            <a:chExt cx="719626" cy="1259766"/>
          </a:xfrm>
        </p:grpSpPr>
        <p:sp>
          <p:nvSpPr>
            <p:cNvPr id="189" name="직사각형 188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90" name="그룹 189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91" name="타원 190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92" name="직선 연결선 191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직사각형 197"/>
          <p:cNvSpPr/>
          <p:nvPr/>
        </p:nvSpPr>
        <p:spPr>
          <a:xfrm>
            <a:off x="1885388" y="5796372"/>
            <a:ext cx="857542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주문신청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9904648" y="4485132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8191048" y="4485131"/>
            <a:ext cx="857541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배송완료처리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201" name="그룹 200"/>
          <p:cNvGrpSpPr/>
          <p:nvPr/>
        </p:nvGrpSpPr>
        <p:grpSpPr>
          <a:xfrm>
            <a:off x="5921534" y="5866512"/>
            <a:ext cx="609599" cy="623304"/>
            <a:chOff x="295390" y="3246246"/>
            <a:chExt cx="719626" cy="1259766"/>
          </a:xfrm>
        </p:grpSpPr>
        <p:sp>
          <p:nvSpPr>
            <p:cNvPr id="202" name="직사각형 201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시스템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03" name="그룹 202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204" name="타원 203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9" name="직사각형 208"/>
          <p:cNvSpPr/>
          <p:nvPr/>
        </p:nvSpPr>
        <p:spPr>
          <a:xfrm>
            <a:off x="8204417" y="5882047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결제됨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6550504" y="5882046"/>
            <a:ext cx="857541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결제처리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643578" y="1201832"/>
            <a:ext cx="857541" cy="18679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49552" y="1227223"/>
            <a:ext cx="857541" cy="177343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720472" y="4526236"/>
            <a:ext cx="857541" cy="18896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CART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373154" y="5879902"/>
            <a:ext cx="857541" cy="61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PAYMENT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9031622" y="3235320"/>
            <a:ext cx="857541" cy="18400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Order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56704" y="876835"/>
            <a:ext cx="4094751" cy="24849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상품관리자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994751" y="858906"/>
            <a:ext cx="4094751" cy="430407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56701" y="4166886"/>
            <a:ext cx="4094751" cy="253774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Cart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569359" y="5595490"/>
            <a:ext cx="4094751" cy="109355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Payment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556510" y="4534967"/>
            <a:ext cx="857543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해당매장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Cart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생성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545946" y="5180909"/>
            <a:ext cx="857598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추가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524585" y="5831433"/>
            <a:ext cx="857593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173121" y="1822608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승인처리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5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Bounded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Context + Policy</a:t>
            </a:r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3350036" y="1200094"/>
            <a:ext cx="828000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 Confirm 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요청됨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1628755" y="1200094"/>
            <a:ext cx="828000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선정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9867629" y="1166611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추가 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9873524" y="1804682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344490" y="1837071"/>
            <a:ext cx="828000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 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 요청됨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628770" y="1842038"/>
            <a:ext cx="828000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504059" y="1160041"/>
            <a:ext cx="609599" cy="1902100"/>
            <a:chOff x="295390" y="3246246"/>
            <a:chExt cx="719626" cy="1259766"/>
          </a:xfrm>
        </p:grpSpPr>
        <p:sp>
          <p:nvSpPr>
            <p:cNvPr id="87" name="직사각형 86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매장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그룹 47"/>
          <p:cNvGrpSpPr/>
          <p:nvPr/>
        </p:nvGrpSpPr>
        <p:grpSpPr>
          <a:xfrm>
            <a:off x="1026692" y="1198792"/>
            <a:ext cx="609599" cy="1870976"/>
            <a:chOff x="295390" y="3246246"/>
            <a:chExt cx="719626" cy="1259766"/>
          </a:xfrm>
        </p:grpSpPr>
        <p:sp>
          <p:nvSpPr>
            <p:cNvPr id="73" name="직사각형 72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상품매니저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4" name="직사각형 113"/>
          <p:cNvSpPr/>
          <p:nvPr/>
        </p:nvSpPr>
        <p:spPr>
          <a:xfrm>
            <a:off x="3332102" y="2478629"/>
            <a:ext cx="828000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수정 요청됨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639115" y="2470462"/>
            <a:ext cx="828000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수정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9873525" y="2450141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수정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1709435" y="4517038"/>
            <a:ext cx="857543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매장선택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9840731" y="3192638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주문상품제작됨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8150957" y="3192637"/>
            <a:ext cx="857541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제작시작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9864558" y="3839671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배송시작됨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8150958" y="3839670"/>
            <a:ext cx="857541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배송시작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709450" y="5167947"/>
            <a:ext cx="857543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선택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80" name="그룹 179"/>
          <p:cNvGrpSpPr/>
          <p:nvPr/>
        </p:nvGrpSpPr>
        <p:grpSpPr>
          <a:xfrm>
            <a:off x="7521987" y="3186067"/>
            <a:ext cx="609599" cy="1889335"/>
            <a:chOff x="295390" y="3246246"/>
            <a:chExt cx="719626" cy="1259766"/>
          </a:xfrm>
        </p:grpSpPr>
        <p:sp>
          <p:nvSpPr>
            <p:cNvPr id="181" name="직사각형 180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매장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82" name="그룹 181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83" name="타원 182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84" name="직선 연결선 183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8" name="그룹 187"/>
          <p:cNvGrpSpPr/>
          <p:nvPr/>
        </p:nvGrpSpPr>
        <p:grpSpPr>
          <a:xfrm>
            <a:off x="1107372" y="4515736"/>
            <a:ext cx="609599" cy="1886608"/>
            <a:chOff x="295390" y="3246246"/>
            <a:chExt cx="719626" cy="1259766"/>
          </a:xfrm>
        </p:grpSpPr>
        <p:sp>
          <p:nvSpPr>
            <p:cNvPr id="189" name="직사각형 188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90" name="그룹 189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91" name="타원 190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92" name="직선 연결선 191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직사각형 197"/>
          <p:cNvSpPr/>
          <p:nvPr/>
        </p:nvSpPr>
        <p:spPr>
          <a:xfrm>
            <a:off x="1710829" y="5796372"/>
            <a:ext cx="857542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주문신청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9864559" y="4485132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8150959" y="4485131"/>
            <a:ext cx="857541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배송완료처리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201" name="그룹 200"/>
          <p:cNvGrpSpPr/>
          <p:nvPr/>
        </p:nvGrpSpPr>
        <p:grpSpPr>
          <a:xfrm>
            <a:off x="5657327" y="5660324"/>
            <a:ext cx="609599" cy="623304"/>
            <a:chOff x="295390" y="3246246"/>
            <a:chExt cx="719626" cy="1259766"/>
          </a:xfrm>
        </p:grpSpPr>
        <p:sp>
          <p:nvSpPr>
            <p:cNvPr id="202" name="직사각형 201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시스템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03" name="그룹 202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204" name="타원 203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9" name="직사각형 208"/>
          <p:cNvSpPr/>
          <p:nvPr/>
        </p:nvSpPr>
        <p:spPr>
          <a:xfrm>
            <a:off x="7940210" y="5675859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결제됨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6286297" y="5675858"/>
            <a:ext cx="857541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결제처리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469019" y="1201832"/>
            <a:ext cx="857541" cy="18679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09463" y="1227223"/>
            <a:ext cx="857541" cy="177343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545913" y="4526236"/>
            <a:ext cx="857541" cy="18896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CART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108947" y="5673714"/>
            <a:ext cx="857541" cy="61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PAYMENT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991533" y="3235320"/>
            <a:ext cx="857541" cy="18400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Order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82145" y="876835"/>
            <a:ext cx="4094751" cy="24849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상품관리자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954662" y="858906"/>
            <a:ext cx="4094751" cy="430407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82142" y="4166886"/>
            <a:ext cx="4094751" cy="253774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Cart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305152" y="5389302"/>
            <a:ext cx="4094751" cy="109355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Payment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371151" y="1224515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추가접수요청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398044" y="1896869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삭제접수요청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407007" y="2569223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수정접수요청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464844" y="4801437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매장주문처리요청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426773" y="4534967"/>
            <a:ext cx="857543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해당매장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Cart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생성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416209" y="5180909"/>
            <a:ext cx="857598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추가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394848" y="5831433"/>
            <a:ext cx="857593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8133033" y="1822608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승인처리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829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Policy </a:t>
            </a:r>
            <a:r>
              <a:rPr lang="ko-KR" altLang="en-US" dirty="0" smtClean="0"/>
              <a:t>이동과 </a:t>
            </a:r>
            <a:r>
              <a:rPr lang="en-US" altLang="ko-KR" dirty="0" smtClean="0"/>
              <a:t>Context </a:t>
            </a:r>
            <a:r>
              <a:rPr lang="ko-KR" altLang="en-US" dirty="0" err="1" smtClean="0"/>
              <a:t>맵핑</a:t>
            </a:r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3325102" y="1200094"/>
            <a:ext cx="828000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 Confirm 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요청됨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1603821" y="1200094"/>
            <a:ext cx="828000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선정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9842695" y="1166611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추가 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9848590" y="1804682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319556" y="1837071"/>
            <a:ext cx="828000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 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 요청됨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603836" y="1842038"/>
            <a:ext cx="828000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506014" y="1160041"/>
            <a:ext cx="609599" cy="1902100"/>
            <a:chOff x="295390" y="3246246"/>
            <a:chExt cx="719626" cy="1259766"/>
          </a:xfrm>
        </p:grpSpPr>
        <p:sp>
          <p:nvSpPr>
            <p:cNvPr id="87" name="직사각형 86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매장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그룹 47"/>
          <p:cNvGrpSpPr/>
          <p:nvPr/>
        </p:nvGrpSpPr>
        <p:grpSpPr>
          <a:xfrm>
            <a:off x="1001758" y="1198792"/>
            <a:ext cx="609599" cy="1870976"/>
            <a:chOff x="295390" y="3246246"/>
            <a:chExt cx="719626" cy="1259766"/>
          </a:xfrm>
        </p:grpSpPr>
        <p:sp>
          <p:nvSpPr>
            <p:cNvPr id="73" name="직사각형 72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상품매니저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4" name="직사각형 113"/>
          <p:cNvSpPr/>
          <p:nvPr/>
        </p:nvSpPr>
        <p:spPr>
          <a:xfrm>
            <a:off x="3307168" y="2478629"/>
            <a:ext cx="828000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수정 요청됨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614181" y="2470462"/>
            <a:ext cx="828000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수정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9848591" y="2450141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수정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1684501" y="4517038"/>
            <a:ext cx="857543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매장선택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9815797" y="3631908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주문상품제작됨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8126023" y="3909813"/>
            <a:ext cx="857541" cy="43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제작시작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9839624" y="4278941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배송시작됨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8126024" y="4413412"/>
            <a:ext cx="857541" cy="43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배송시작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684516" y="5167947"/>
            <a:ext cx="857543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선택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80" name="그룹 179"/>
          <p:cNvGrpSpPr/>
          <p:nvPr/>
        </p:nvGrpSpPr>
        <p:grpSpPr>
          <a:xfrm>
            <a:off x="7497053" y="3463973"/>
            <a:ext cx="609599" cy="1889335"/>
            <a:chOff x="295390" y="3246246"/>
            <a:chExt cx="719626" cy="1259766"/>
          </a:xfrm>
        </p:grpSpPr>
        <p:sp>
          <p:nvSpPr>
            <p:cNvPr id="181" name="직사각형 180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매장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82" name="그룹 181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83" name="타원 182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84" name="직선 연결선 183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8" name="그룹 187"/>
          <p:cNvGrpSpPr/>
          <p:nvPr/>
        </p:nvGrpSpPr>
        <p:grpSpPr>
          <a:xfrm>
            <a:off x="1082438" y="4515736"/>
            <a:ext cx="609599" cy="1886608"/>
            <a:chOff x="295390" y="3246246"/>
            <a:chExt cx="719626" cy="1259766"/>
          </a:xfrm>
        </p:grpSpPr>
        <p:sp>
          <p:nvSpPr>
            <p:cNvPr id="189" name="직사각형 188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90" name="그룹 189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91" name="타원 190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92" name="직선 연결선 191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직사각형 197"/>
          <p:cNvSpPr/>
          <p:nvPr/>
        </p:nvSpPr>
        <p:spPr>
          <a:xfrm>
            <a:off x="1685895" y="5796372"/>
            <a:ext cx="857542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주문신청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9839625" y="4924402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8126025" y="4924401"/>
            <a:ext cx="857541" cy="43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배송완료처리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201" name="그룹 200"/>
          <p:cNvGrpSpPr/>
          <p:nvPr/>
        </p:nvGrpSpPr>
        <p:grpSpPr>
          <a:xfrm>
            <a:off x="5623428" y="5956159"/>
            <a:ext cx="609599" cy="623304"/>
            <a:chOff x="295390" y="3246246"/>
            <a:chExt cx="719626" cy="1259766"/>
          </a:xfrm>
        </p:grpSpPr>
        <p:sp>
          <p:nvSpPr>
            <p:cNvPr id="202" name="직사각형 201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시스템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03" name="그룹 202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204" name="타원 203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9" name="직사각형 208"/>
          <p:cNvSpPr/>
          <p:nvPr/>
        </p:nvSpPr>
        <p:spPr>
          <a:xfrm>
            <a:off x="7906311" y="5971694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결제됨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6252398" y="5971693"/>
            <a:ext cx="857541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결제처리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444085" y="1201832"/>
            <a:ext cx="857541" cy="18679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984529" y="1227223"/>
            <a:ext cx="857541" cy="177343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520979" y="4526236"/>
            <a:ext cx="857541" cy="18896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CART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075048" y="5969549"/>
            <a:ext cx="857541" cy="61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PAYMENT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966599" y="3674590"/>
            <a:ext cx="857541" cy="18400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Order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57211" y="876835"/>
            <a:ext cx="4094751" cy="24849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상품관리자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929728" y="858905"/>
            <a:ext cx="4094751" cy="476334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57208" y="4166886"/>
            <a:ext cx="4094751" cy="253774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Cart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271253" y="5685137"/>
            <a:ext cx="4094751" cy="109355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Payment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2428" y="785243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추가접수요청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129321" y="1457598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삭제접수요청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8138284" y="2524401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수정접수요청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120361" y="3438803"/>
            <a:ext cx="811188" cy="407058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매장주문처리요청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401839" y="4534967"/>
            <a:ext cx="857543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해당매장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Cart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생성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391275" y="5180909"/>
            <a:ext cx="857598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추가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369914" y="5831433"/>
            <a:ext cx="857593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8152920" y="2019834"/>
            <a:ext cx="857541" cy="50078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승인처리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2" name="직선 화살표 연결선 3"/>
          <p:cNvCxnSpPr>
            <a:stCxn id="140" idx="3"/>
            <a:endCxn id="96" idx="1"/>
          </p:cNvCxnSpPr>
          <p:nvPr/>
        </p:nvCxnSpPr>
        <p:spPr>
          <a:xfrm flipV="1">
            <a:off x="4153102" y="1109719"/>
            <a:ext cx="3949326" cy="3963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3"/>
          <p:cNvCxnSpPr>
            <a:stCxn id="126" idx="3"/>
            <a:endCxn id="97" idx="1"/>
          </p:cNvCxnSpPr>
          <p:nvPr/>
        </p:nvCxnSpPr>
        <p:spPr>
          <a:xfrm flipV="1">
            <a:off x="4147556" y="1782074"/>
            <a:ext cx="3981765" cy="36099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3"/>
          <p:cNvCxnSpPr>
            <a:stCxn id="114" idx="3"/>
            <a:endCxn id="98" idx="1"/>
          </p:cNvCxnSpPr>
          <p:nvPr/>
        </p:nvCxnSpPr>
        <p:spPr>
          <a:xfrm>
            <a:off x="4135168" y="2784629"/>
            <a:ext cx="4003116" cy="6424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3"/>
          <p:cNvCxnSpPr>
            <a:stCxn id="209" idx="0"/>
            <a:endCxn id="99" idx="1"/>
          </p:cNvCxnSpPr>
          <p:nvPr/>
        </p:nvCxnSpPr>
        <p:spPr>
          <a:xfrm rot="16200000" flipV="1">
            <a:off x="7063041" y="4699652"/>
            <a:ext cx="2329362" cy="214721"/>
          </a:xfrm>
          <a:prstGeom prst="bentConnector4">
            <a:avLst>
              <a:gd name="adj1" fmla="val 45631"/>
              <a:gd name="adj2" fmla="val 306151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3"/>
          <p:cNvCxnSpPr>
            <a:stCxn id="104" idx="3"/>
            <a:endCxn id="210" idx="0"/>
          </p:cNvCxnSpPr>
          <p:nvPr/>
        </p:nvCxnSpPr>
        <p:spPr>
          <a:xfrm flipV="1">
            <a:off x="4227507" y="5971693"/>
            <a:ext cx="2453662" cy="165740"/>
          </a:xfrm>
          <a:prstGeom prst="bentConnector4">
            <a:avLst>
              <a:gd name="adj1" fmla="val 41263"/>
              <a:gd name="adj2" fmla="val 322553"/>
            </a:avLst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3"/>
          <p:cNvCxnSpPr/>
          <p:nvPr/>
        </p:nvCxnSpPr>
        <p:spPr>
          <a:xfrm flipV="1">
            <a:off x="10080939" y="6147478"/>
            <a:ext cx="100800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3"/>
          <p:cNvCxnSpPr/>
          <p:nvPr/>
        </p:nvCxnSpPr>
        <p:spPr>
          <a:xfrm>
            <a:off x="10080939" y="6561235"/>
            <a:ext cx="1008000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1115637" y="5974526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Pub/Sub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1115637" y="6428448"/>
            <a:ext cx="840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Req</a:t>
            </a:r>
            <a:r>
              <a:rPr lang="en-US" altLang="ko-KR" sz="1400" dirty="0" smtClean="0"/>
              <a:t>/Res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9344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Policy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수행주체로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2468681" y="1233434"/>
            <a:ext cx="857541" cy="695304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가입신청이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839043" y="1235659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</a:t>
            </a:r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접수요청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722661" y="1233434"/>
            <a:ext cx="857541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593039" y="1239640"/>
            <a:ext cx="857541" cy="6953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521003" y="1235811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870730" y="1256610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654641" y="1233434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496531" y="2496759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611139" y="2496759"/>
            <a:ext cx="857541" cy="6953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476046" y="3600606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4862558" y="3598272"/>
            <a:ext cx="811237" cy="64898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접수요청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722676" y="3605573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611139" y="3600647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0573398" y="1233434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9693934" y="1233434"/>
            <a:ext cx="857541" cy="6953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0573398" y="2070575"/>
            <a:ext cx="857593" cy="69534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860309" y="2370998"/>
            <a:ext cx="811237" cy="64898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알림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824376" y="2076584"/>
            <a:ext cx="857542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705952" y="2076584"/>
            <a:ext cx="857542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573398" y="3625552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824376" y="3616981"/>
            <a:ext cx="857542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설치취소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9705952" y="3616981"/>
            <a:ext cx="857542" cy="6953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543301" y="3598272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</a:t>
            </a:r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신청접수됨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78401" y="4826300"/>
            <a:ext cx="811237" cy="64898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취소처리결정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655186" y="3598313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488312" y="4814939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03349" y="4803143"/>
            <a:ext cx="857541" cy="6953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257223" y="1543007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설치기사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8408832" y="1756095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8563580" y="2064089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8428395" y="2168904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H="1">
            <a:off x="8402382" y="2409170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8563580" y="2409170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276106" y="1543007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System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4427715" y="1756095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4582463" y="2064089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4447278" y="2168904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4421265" y="2409170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4582463" y="2409170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4243369" y="3366474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System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4394978" y="3579562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4549726" y="3887556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414541" y="3992371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4388528" y="4232637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549726" y="4232637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20598" y="1232130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고객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272207" y="1445218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426955" y="1753212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91770" y="1858027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265757" y="2098293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26955" y="2098293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20598" y="3603912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고객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72207" y="3817000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426955" y="4124994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91770" y="4229809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265757" y="4470075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26955" y="4470075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20598" y="4964870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System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72207" y="5177958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426955" y="5485952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91770" y="5590767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265757" y="5831033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26955" y="5831033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8257223" y="3604073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설치기사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408832" y="3817161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8563580" y="4125155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8428395" y="4229970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8402382" y="4470236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8563580" y="4470236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58190" y="993375"/>
            <a:ext cx="4094751" cy="530002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8231551" y="993176"/>
            <a:ext cx="3705525" cy="402569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208116" y="993176"/>
            <a:ext cx="3959484" cy="530377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654640" y="2364902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519633" y="2343365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86026" y="2493011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고객에게 가입완료알림</a:t>
            </a:r>
          </a:p>
        </p:txBody>
      </p:sp>
      <p:cxnSp>
        <p:nvCxnSpPr>
          <p:cNvPr id="4" name="직선 화살표 연결선 3"/>
          <p:cNvCxnSpPr>
            <a:stCxn id="127" idx="3"/>
            <a:endCxn id="128" idx="1"/>
          </p:cNvCxnSpPr>
          <p:nvPr/>
        </p:nvCxnSpPr>
        <p:spPr>
          <a:xfrm flipV="1">
            <a:off x="3326222" y="1560135"/>
            <a:ext cx="1512821" cy="2095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3"/>
          <p:cNvCxnSpPr>
            <a:stCxn id="123" idx="3"/>
            <a:endCxn id="124" idx="1"/>
          </p:cNvCxnSpPr>
          <p:nvPr/>
        </p:nvCxnSpPr>
        <p:spPr>
          <a:xfrm flipV="1">
            <a:off x="7378544" y="1581086"/>
            <a:ext cx="1492186" cy="23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3"/>
          <p:cNvCxnSpPr>
            <a:stCxn id="108" idx="2"/>
            <a:endCxn id="109" idx="2"/>
          </p:cNvCxnSpPr>
          <p:nvPr/>
        </p:nvCxnSpPr>
        <p:spPr>
          <a:xfrm rot="5400000">
            <a:off x="8007029" y="24821"/>
            <a:ext cx="254066" cy="5736267"/>
          </a:xfrm>
          <a:prstGeom prst="bentConnector3">
            <a:avLst>
              <a:gd name="adj1" fmla="val 189977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3"/>
          <p:cNvCxnSpPr>
            <a:stCxn id="135" idx="0"/>
            <a:endCxn id="136" idx="0"/>
          </p:cNvCxnSpPr>
          <p:nvPr/>
        </p:nvCxnSpPr>
        <p:spPr>
          <a:xfrm rot="16200000" flipH="1" flipV="1">
            <a:off x="3995202" y="-460217"/>
            <a:ext cx="149646" cy="5756810"/>
          </a:xfrm>
          <a:prstGeom prst="bentConnector3">
            <a:avLst>
              <a:gd name="adj1" fmla="val -152761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3"/>
          <p:cNvCxnSpPr>
            <a:stCxn id="117" idx="3"/>
            <a:endCxn id="118" idx="1"/>
          </p:cNvCxnSpPr>
          <p:nvPr/>
        </p:nvCxnSpPr>
        <p:spPr>
          <a:xfrm flipV="1">
            <a:off x="3333639" y="3922767"/>
            <a:ext cx="1528919" cy="25512"/>
          </a:xfrm>
          <a:prstGeom prst="bentConnector3">
            <a:avLst>
              <a:gd name="adj1" fmla="val 50001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3"/>
          <p:cNvCxnSpPr>
            <a:stCxn id="98" idx="3"/>
            <a:endCxn id="106" idx="1"/>
          </p:cNvCxnSpPr>
          <p:nvPr/>
        </p:nvCxnSpPr>
        <p:spPr>
          <a:xfrm>
            <a:off x="7400894" y="3945945"/>
            <a:ext cx="1423482" cy="1868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3"/>
          <p:cNvCxnSpPr>
            <a:stCxn id="98" idx="2"/>
            <a:endCxn id="100" idx="0"/>
          </p:cNvCxnSpPr>
          <p:nvPr/>
        </p:nvCxnSpPr>
        <p:spPr>
          <a:xfrm rot="5400000">
            <a:off x="3811718" y="1665919"/>
            <a:ext cx="532683" cy="57880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3"/>
          <p:cNvCxnSpPr/>
          <p:nvPr/>
        </p:nvCxnSpPr>
        <p:spPr>
          <a:xfrm flipV="1">
            <a:off x="9681918" y="5708207"/>
            <a:ext cx="100800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3"/>
          <p:cNvCxnSpPr/>
          <p:nvPr/>
        </p:nvCxnSpPr>
        <p:spPr>
          <a:xfrm>
            <a:off x="9681918" y="6121964"/>
            <a:ext cx="1008000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716616" y="5535255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Pub/Sub</a:t>
            </a:r>
            <a:endParaRPr lang="ko-KR" alt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10716616" y="5989177"/>
            <a:ext cx="840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Req</a:t>
            </a:r>
            <a:r>
              <a:rPr lang="en-US" altLang="ko-KR" sz="1400" dirty="0" smtClean="0"/>
              <a:t>/Res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7754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최종결과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87" y="959223"/>
            <a:ext cx="9001125" cy="580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92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 smtClean="0"/>
              <a:t>비기능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요구검증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87" y="959223"/>
            <a:ext cx="9001125" cy="58091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54470" y="5154706"/>
            <a:ext cx="4213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/>
              <a:t>트랜잭션</a:t>
            </a:r>
            <a:r>
              <a:rPr lang="en-US" altLang="ko-KR" sz="900" dirty="0"/>
              <a:t>:</a:t>
            </a:r>
            <a:r>
              <a:rPr lang="ko-KR" altLang="en-US" sz="900" dirty="0"/>
              <a:t>결제가 되어야만 매장에서 주문을 받는다</a:t>
            </a:r>
            <a:r>
              <a:rPr lang="en-US" altLang="ko-KR" sz="900" dirty="0"/>
              <a:t>. Sync </a:t>
            </a:r>
            <a:r>
              <a:rPr lang="ko-KR" altLang="en-US" sz="900" dirty="0" smtClean="0"/>
              <a:t>호출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endParaRPr lang="ko-KR" altLang="en-US" sz="900" dirty="0"/>
          </a:p>
          <a:p>
            <a:r>
              <a:rPr lang="en-US" altLang="ko-KR" sz="900" dirty="0"/>
              <a:t>2. </a:t>
            </a:r>
            <a:r>
              <a:rPr lang="ko-KR" altLang="en-US" sz="900" dirty="0" err="1"/>
              <a:t>장애격리</a:t>
            </a:r>
            <a:r>
              <a:rPr lang="en-US" altLang="ko-KR" sz="900" dirty="0"/>
              <a:t>: Menu</a:t>
            </a:r>
            <a:r>
              <a:rPr lang="ko-KR" altLang="en-US" sz="900" dirty="0"/>
              <a:t>처리 승인에 상관없이 </a:t>
            </a:r>
            <a:r>
              <a:rPr lang="en-US" altLang="ko-KR" sz="900" dirty="0"/>
              <a:t>Menu</a:t>
            </a:r>
            <a:r>
              <a:rPr lang="ko-KR" altLang="en-US" sz="900" dirty="0"/>
              <a:t>수정 요청을 할 수 있다</a:t>
            </a:r>
            <a:r>
              <a:rPr lang="en-US" altLang="ko-KR" sz="900" dirty="0"/>
              <a:t>. </a:t>
            </a:r>
            <a:r>
              <a:rPr lang="en-US" altLang="ko-KR" sz="900" dirty="0" err="1"/>
              <a:t>Async</a:t>
            </a:r>
            <a:r>
              <a:rPr lang="en-US" altLang="ko-KR" sz="900" dirty="0"/>
              <a:t> (event-driven), Eventual </a:t>
            </a:r>
            <a:r>
              <a:rPr lang="en-US" altLang="ko-KR" sz="900" dirty="0" smtClean="0"/>
              <a:t>Consistency</a:t>
            </a:r>
          </a:p>
          <a:p>
            <a:endParaRPr lang="en-US" altLang="ko-KR" sz="900" dirty="0"/>
          </a:p>
          <a:p>
            <a:r>
              <a:rPr lang="en-US" altLang="ko-KR" sz="900" dirty="0"/>
              <a:t>3. </a:t>
            </a:r>
            <a:r>
              <a:rPr lang="ko-KR" altLang="en-US" sz="900" dirty="0"/>
              <a:t>주문이 밀리면 </a:t>
            </a:r>
            <a:r>
              <a:rPr lang="en-US" altLang="ko-KR" sz="900" dirty="0"/>
              <a:t>Menu</a:t>
            </a:r>
            <a:r>
              <a:rPr lang="ko-KR" altLang="en-US" sz="900" dirty="0"/>
              <a:t>승인 요청을 </a:t>
            </a:r>
            <a:r>
              <a:rPr lang="ko-KR" altLang="en-US" sz="900" dirty="0" err="1"/>
              <a:t>잠시후에</a:t>
            </a:r>
            <a:r>
              <a:rPr lang="ko-KR" altLang="en-US" sz="900" dirty="0"/>
              <a:t> 하도록 유도한다</a:t>
            </a:r>
            <a:r>
              <a:rPr lang="en-US" altLang="ko-KR" sz="900" dirty="0"/>
              <a:t>. Circuit </a:t>
            </a:r>
            <a:r>
              <a:rPr lang="en-US" altLang="ko-KR" sz="900" dirty="0" smtClean="0"/>
              <a:t>breaker</a:t>
            </a:r>
          </a:p>
          <a:p>
            <a:endParaRPr lang="en-US" altLang="ko-KR" sz="900" dirty="0"/>
          </a:p>
          <a:p>
            <a:r>
              <a:rPr lang="en-US" altLang="ko-KR" sz="900" dirty="0"/>
              <a:t>4. </a:t>
            </a:r>
            <a:r>
              <a:rPr lang="ko-KR" altLang="en-US" sz="900" dirty="0"/>
              <a:t>성능</a:t>
            </a:r>
            <a:r>
              <a:rPr lang="en-US" altLang="ko-KR" sz="900" dirty="0"/>
              <a:t>:</a:t>
            </a:r>
            <a:r>
              <a:rPr lang="ko-KR" altLang="en-US" sz="900" dirty="0"/>
              <a:t>고객 주문의 배송상태를 확인할 수 있어야 한다 </a:t>
            </a:r>
            <a:r>
              <a:rPr lang="en-US" altLang="ko-KR" sz="900" dirty="0"/>
              <a:t>CQRS</a:t>
            </a:r>
            <a:endParaRPr lang="ko-KR" altLang="en-US" sz="900" dirty="0"/>
          </a:p>
        </p:txBody>
      </p:sp>
      <p:sp>
        <p:nvSpPr>
          <p:cNvPr id="6" name="타원 5"/>
          <p:cNvSpPr/>
          <p:nvPr/>
        </p:nvSpPr>
        <p:spPr>
          <a:xfrm>
            <a:off x="4363094" y="5942786"/>
            <a:ext cx="443346" cy="4433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7" name="타원 6"/>
          <p:cNvSpPr/>
          <p:nvPr/>
        </p:nvSpPr>
        <p:spPr>
          <a:xfrm>
            <a:off x="5035448" y="1496291"/>
            <a:ext cx="443346" cy="4433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8" name="타원 7"/>
          <p:cNvSpPr/>
          <p:nvPr/>
        </p:nvSpPr>
        <p:spPr>
          <a:xfrm>
            <a:off x="8639259" y="2625842"/>
            <a:ext cx="443346" cy="4433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9" name="타원 8"/>
          <p:cNvSpPr/>
          <p:nvPr/>
        </p:nvSpPr>
        <p:spPr>
          <a:xfrm>
            <a:off x="2785306" y="5790383"/>
            <a:ext cx="443346" cy="4433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96722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헥사고날아키텍처</a:t>
            </a:r>
            <a:r>
              <a:rPr lang="ko-KR" altLang="en-US" dirty="0" smtClean="0"/>
              <a:t> 다이어그램 도출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8200" y="1587168"/>
            <a:ext cx="10671928" cy="3736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분산 이벤트</a:t>
            </a:r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스트림</a:t>
            </a:r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(Kafka)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육각형 3"/>
          <p:cNvSpPr>
            <a:spLocks noChangeAspect="1"/>
          </p:cNvSpPr>
          <p:nvPr/>
        </p:nvSpPr>
        <p:spPr>
          <a:xfrm>
            <a:off x="838201" y="2824139"/>
            <a:ext cx="1707775" cy="1566978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육각형 4"/>
          <p:cNvSpPr/>
          <p:nvPr/>
        </p:nvSpPr>
        <p:spPr>
          <a:xfrm>
            <a:off x="1214029" y="3149243"/>
            <a:ext cx="940610" cy="937694"/>
          </a:xfrm>
          <a:prstGeom prst="hex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Admin-Menu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1328256" y="4808238"/>
            <a:ext cx="792160" cy="3771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H2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09780" y="4193789"/>
            <a:ext cx="720000" cy="3097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JPA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/>
          <p:cNvCxnSpPr>
            <a:stCxn id="13" idx="2"/>
          </p:cNvCxnSpPr>
          <p:nvPr/>
        </p:nvCxnSpPr>
        <p:spPr>
          <a:xfrm flipH="1">
            <a:off x="1724336" y="4503543"/>
            <a:ext cx="1" cy="288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06754" y="2965584"/>
            <a:ext cx="720000" cy="3097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Listener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3231778" y="2824141"/>
            <a:ext cx="1707775" cy="1566978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9" name="육각형 48"/>
          <p:cNvSpPr/>
          <p:nvPr/>
        </p:nvSpPr>
        <p:spPr>
          <a:xfrm>
            <a:off x="3607606" y="3149245"/>
            <a:ext cx="940610" cy="937694"/>
          </a:xfrm>
          <a:prstGeom prst="hex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Store-Menu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0" name="원통 49"/>
          <p:cNvSpPr/>
          <p:nvPr/>
        </p:nvSpPr>
        <p:spPr>
          <a:xfrm>
            <a:off x="3721833" y="4808240"/>
            <a:ext cx="792160" cy="3771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HSQLDB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03357" y="4193791"/>
            <a:ext cx="720000" cy="3097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JPA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3" name="직선 화살표 연결선 52"/>
          <p:cNvCxnSpPr>
            <a:stCxn id="51" idx="2"/>
          </p:cNvCxnSpPr>
          <p:nvPr/>
        </p:nvCxnSpPr>
        <p:spPr>
          <a:xfrm flipH="1">
            <a:off x="4117913" y="4503545"/>
            <a:ext cx="1" cy="288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100331" y="2965586"/>
            <a:ext cx="720000" cy="3097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Listener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9" name="육각형 58"/>
          <p:cNvSpPr>
            <a:spLocks noChangeAspect="1"/>
          </p:cNvSpPr>
          <p:nvPr/>
        </p:nvSpPr>
        <p:spPr>
          <a:xfrm>
            <a:off x="5455027" y="2824139"/>
            <a:ext cx="1707775" cy="1566978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0" name="육각형 59"/>
          <p:cNvSpPr/>
          <p:nvPr/>
        </p:nvSpPr>
        <p:spPr>
          <a:xfrm>
            <a:off x="5830855" y="3149243"/>
            <a:ext cx="940610" cy="937694"/>
          </a:xfrm>
          <a:prstGeom prst="hex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Cart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1" name="원통 60"/>
          <p:cNvSpPr/>
          <p:nvPr/>
        </p:nvSpPr>
        <p:spPr>
          <a:xfrm>
            <a:off x="5945082" y="4808238"/>
            <a:ext cx="792160" cy="3771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H2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926606" y="4193789"/>
            <a:ext cx="720000" cy="3097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JPA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63" name="직선 화살표 연결선 62"/>
          <p:cNvCxnSpPr>
            <a:stCxn id="62" idx="2"/>
          </p:cNvCxnSpPr>
          <p:nvPr/>
        </p:nvCxnSpPr>
        <p:spPr>
          <a:xfrm flipH="1">
            <a:off x="6341162" y="4503543"/>
            <a:ext cx="1" cy="288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999248" y="3573596"/>
            <a:ext cx="720000" cy="2951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REST Adaptor</a:t>
            </a:r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323580" y="2965584"/>
            <a:ext cx="720000" cy="3097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Listener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7705171" y="2833104"/>
            <a:ext cx="1707775" cy="1566978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7" name="육각형 66"/>
          <p:cNvSpPr/>
          <p:nvPr/>
        </p:nvSpPr>
        <p:spPr>
          <a:xfrm>
            <a:off x="8080999" y="3158208"/>
            <a:ext cx="940610" cy="937694"/>
          </a:xfrm>
          <a:prstGeom prst="hex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Payment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8" name="원통 67"/>
          <p:cNvSpPr/>
          <p:nvPr/>
        </p:nvSpPr>
        <p:spPr>
          <a:xfrm>
            <a:off x="8195226" y="4817203"/>
            <a:ext cx="792160" cy="3771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H2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176750" y="4202754"/>
            <a:ext cx="720000" cy="3097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JPA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0" name="직선 화살표 연결선 69"/>
          <p:cNvCxnSpPr>
            <a:stCxn id="69" idx="2"/>
          </p:cNvCxnSpPr>
          <p:nvPr/>
        </p:nvCxnSpPr>
        <p:spPr>
          <a:xfrm flipH="1">
            <a:off x="8591306" y="4512508"/>
            <a:ext cx="1" cy="288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7249392" y="3340514"/>
            <a:ext cx="720000" cy="2951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REST Adaptor</a:t>
            </a:r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10035994" y="2833105"/>
            <a:ext cx="1707775" cy="1566978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4" name="육각형 73"/>
          <p:cNvSpPr/>
          <p:nvPr/>
        </p:nvSpPr>
        <p:spPr>
          <a:xfrm>
            <a:off x="10411822" y="3158209"/>
            <a:ext cx="940610" cy="937694"/>
          </a:xfrm>
          <a:prstGeom prst="hex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Order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5" name="원통 74"/>
          <p:cNvSpPr/>
          <p:nvPr/>
        </p:nvSpPr>
        <p:spPr>
          <a:xfrm>
            <a:off x="10526049" y="4817204"/>
            <a:ext cx="792160" cy="3771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H2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0507573" y="4202755"/>
            <a:ext cx="720000" cy="3097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JPA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7" name="직선 화살표 연결선 76"/>
          <p:cNvCxnSpPr>
            <a:stCxn id="76" idx="2"/>
          </p:cNvCxnSpPr>
          <p:nvPr/>
        </p:nvCxnSpPr>
        <p:spPr>
          <a:xfrm flipH="1">
            <a:off x="10922129" y="4512509"/>
            <a:ext cx="1" cy="288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9904547" y="2974550"/>
            <a:ext cx="720000" cy="3097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Listener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147250" y="4003925"/>
            <a:ext cx="720000" cy="3097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</a:t>
            </a:r>
            <a:r>
              <a:rPr lang="en-US" altLang="ko-KR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Publishr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763691" y="3886617"/>
            <a:ext cx="720000" cy="3097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REST</a:t>
            </a:r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Invoker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825954" y="2910229"/>
            <a:ext cx="720000" cy="3097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</a:t>
            </a:r>
            <a:r>
              <a:rPr lang="en-US" altLang="ko-KR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Publishr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직선 화살표 연결선 3"/>
          <p:cNvCxnSpPr/>
          <p:nvPr/>
        </p:nvCxnSpPr>
        <p:spPr>
          <a:xfrm flipH="1">
            <a:off x="1058566" y="1967124"/>
            <a:ext cx="6351" cy="99846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3"/>
          <p:cNvCxnSpPr/>
          <p:nvPr/>
        </p:nvCxnSpPr>
        <p:spPr>
          <a:xfrm flipH="1">
            <a:off x="3443182" y="1985051"/>
            <a:ext cx="6351" cy="99846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3"/>
          <p:cNvCxnSpPr/>
          <p:nvPr/>
        </p:nvCxnSpPr>
        <p:spPr>
          <a:xfrm flipH="1">
            <a:off x="5648500" y="1967122"/>
            <a:ext cx="6351" cy="99846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3"/>
          <p:cNvCxnSpPr/>
          <p:nvPr/>
        </p:nvCxnSpPr>
        <p:spPr>
          <a:xfrm flipH="1">
            <a:off x="10238428" y="1949193"/>
            <a:ext cx="6351" cy="99846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3"/>
          <p:cNvCxnSpPr/>
          <p:nvPr/>
        </p:nvCxnSpPr>
        <p:spPr>
          <a:xfrm flipV="1">
            <a:off x="2582245" y="1955808"/>
            <a:ext cx="19845" cy="204811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3"/>
          <p:cNvCxnSpPr>
            <a:stCxn id="82" idx="0"/>
          </p:cNvCxnSpPr>
          <p:nvPr/>
        </p:nvCxnSpPr>
        <p:spPr>
          <a:xfrm flipH="1" flipV="1">
            <a:off x="9173217" y="1964771"/>
            <a:ext cx="12737" cy="94545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3"/>
          <p:cNvCxnSpPr>
            <a:stCxn id="81" idx="0"/>
            <a:endCxn id="71" idx="2"/>
          </p:cNvCxnSpPr>
          <p:nvPr/>
        </p:nvCxnSpPr>
        <p:spPr>
          <a:xfrm rot="5400000" flipH="1" flipV="1">
            <a:off x="7241087" y="3518313"/>
            <a:ext cx="250909" cy="48570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1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 </a:t>
            </a:r>
            <a:r>
              <a:rPr lang="en-US" altLang="ko-KR" dirty="0" smtClean="0"/>
              <a:t>Manager</a:t>
            </a:r>
            <a:r>
              <a:rPr lang="ko-KR" altLang="en-US" dirty="0"/>
              <a:t>가 </a:t>
            </a:r>
            <a:r>
              <a:rPr lang="ko-KR" altLang="en-US" dirty="0" err="1" smtClean="0"/>
              <a:t>매장별</a:t>
            </a:r>
            <a:r>
              <a:rPr lang="ko-KR" altLang="en-US" dirty="0" smtClean="0"/>
              <a:t> 판매할 </a:t>
            </a:r>
            <a:r>
              <a:rPr lang="ko-KR" altLang="en-US" dirty="0" smtClean="0"/>
              <a:t>상품을 </a:t>
            </a:r>
            <a:r>
              <a:rPr lang="ko-KR" altLang="en-US" dirty="0"/>
              <a:t>선정한다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해당 매장에 </a:t>
            </a:r>
            <a:r>
              <a:rPr lang="en-US" altLang="ko-KR" dirty="0" smtClean="0"/>
              <a:t>Menu </a:t>
            </a:r>
            <a:r>
              <a:rPr lang="ko-KR" altLang="en-US" dirty="0" smtClean="0"/>
              <a:t>변동에 </a:t>
            </a:r>
            <a:r>
              <a:rPr lang="ko-KR" altLang="en-US" dirty="0" smtClean="0"/>
              <a:t>대한 </a:t>
            </a:r>
            <a:r>
              <a:rPr lang="en-US" altLang="ko-KR" dirty="0" err="1" smtClean="0"/>
              <a:t>confir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요청한다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3. Confirm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Menu</a:t>
            </a:r>
            <a:r>
              <a:rPr lang="ko-KR" altLang="en-US" dirty="0" smtClean="0"/>
              <a:t>는 해당 매장에서 선태 가능한 </a:t>
            </a:r>
            <a:r>
              <a:rPr lang="en-US" altLang="ko-KR" dirty="0" smtClean="0"/>
              <a:t>Menu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고객이 주문할 매장을 선택한다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매장 선택 시점에 </a:t>
            </a:r>
            <a:r>
              <a:rPr lang="ko-KR" altLang="en-US" dirty="0" smtClean="0"/>
              <a:t>매장주문카트가 </a:t>
            </a:r>
            <a:r>
              <a:rPr lang="ko-KR" altLang="en-US" dirty="0" smtClean="0"/>
              <a:t>생성된다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메뉴를 </a:t>
            </a:r>
            <a:r>
              <a:rPr lang="ko-KR" altLang="en-US" dirty="0"/>
              <a:t>골라서 카트에 담는다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smtClean="0"/>
              <a:t>주문완료처리하면 결제 시스템연동되어 </a:t>
            </a:r>
            <a:r>
              <a:rPr lang="ko-KR" altLang="en-US" dirty="0" err="1" smtClean="0"/>
              <a:t>결제수행된다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8. </a:t>
            </a:r>
            <a:r>
              <a:rPr lang="ko-KR" altLang="en-US" dirty="0" smtClean="0"/>
              <a:t>결제완료되면 </a:t>
            </a:r>
            <a:r>
              <a:rPr lang="ko-KR" altLang="en-US" dirty="0"/>
              <a:t>해당 매장에서 주문을 받는다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9. </a:t>
            </a:r>
            <a:r>
              <a:rPr lang="ko-KR" altLang="en-US" dirty="0" smtClean="0"/>
              <a:t>매장에서 </a:t>
            </a:r>
            <a:r>
              <a:rPr lang="en-US" altLang="ko-KR" dirty="0" smtClean="0"/>
              <a:t>Pizza</a:t>
            </a:r>
            <a:r>
              <a:rPr lang="ko-KR" altLang="en-US" dirty="0" smtClean="0"/>
              <a:t>를 제작한다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10. </a:t>
            </a:r>
            <a:r>
              <a:rPr lang="en-US" altLang="ko-KR" dirty="0" smtClean="0"/>
              <a:t>Pizza</a:t>
            </a:r>
            <a:r>
              <a:rPr lang="ko-KR" altLang="en-US" dirty="0" smtClean="0"/>
              <a:t>가 배송되고 해당 건은 완료 처리된다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56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36955"/>
            <a:ext cx="10515600" cy="48664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처리 흐름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802470" y="1645667"/>
            <a:ext cx="241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매장 메뉴 선정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36166" y="1645667"/>
            <a:ext cx="241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메뉴신청</a:t>
            </a:r>
            <a:r>
              <a:rPr lang="ko-KR" altLang="en-US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 접수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044480" y="2293268"/>
            <a:ext cx="241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메뉴 </a:t>
            </a:r>
            <a:r>
              <a: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Confirm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19097" y="2293268"/>
            <a:ext cx="241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메뉴 리스트 </a:t>
            </a:r>
            <a:r>
              <a:rPr lang="ko-KR" altLang="en-US" sz="12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변경완료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7573" y="3897444"/>
            <a:ext cx="241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주문매장선택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044480" y="5280403"/>
            <a:ext cx="241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Pizza </a:t>
            </a:r>
            <a:r>
              <a:rPr lang="ko-KR" altLang="en-US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제작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3359" y="5897389"/>
            <a:ext cx="241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배송완료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44480" y="4723447"/>
            <a:ext cx="241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주문접수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25676" y="1492226"/>
            <a:ext cx="1148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3359" y="1018106"/>
            <a:ext cx="2700000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55122" y="1018106"/>
            <a:ext cx="2700000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상품관리자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48953" y="1018106"/>
            <a:ext cx="2700000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6" idx="3"/>
            <a:endCxn id="7" idx="1"/>
          </p:cNvCxnSpPr>
          <p:nvPr/>
        </p:nvCxnSpPr>
        <p:spPr>
          <a:xfrm>
            <a:off x="7214470" y="1825667"/>
            <a:ext cx="1821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7" idx="2"/>
            <a:endCxn id="10" idx="0"/>
          </p:cNvCxnSpPr>
          <p:nvPr/>
        </p:nvCxnSpPr>
        <p:spPr>
          <a:xfrm>
            <a:off x="10242166" y="2005667"/>
            <a:ext cx="8314" cy="28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" idx="1"/>
            <a:endCxn id="12" idx="3"/>
          </p:cNvCxnSpPr>
          <p:nvPr/>
        </p:nvCxnSpPr>
        <p:spPr>
          <a:xfrm flipH="1">
            <a:off x="7231097" y="2473268"/>
            <a:ext cx="1813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4" idx="2"/>
            <a:endCxn id="33" idx="0"/>
          </p:cNvCxnSpPr>
          <p:nvPr/>
        </p:nvCxnSpPr>
        <p:spPr>
          <a:xfrm flipH="1">
            <a:off x="1605500" y="4257444"/>
            <a:ext cx="8073" cy="47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325676" y="3544384"/>
            <a:ext cx="11123112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6" idx="1"/>
            <a:endCxn id="17" idx="3"/>
          </p:cNvCxnSpPr>
          <p:nvPr/>
        </p:nvCxnSpPr>
        <p:spPr>
          <a:xfrm flipH="1">
            <a:off x="2825359" y="6030283"/>
            <a:ext cx="6219121" cy="47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3" idx="3"/>
            <a:endCxn id="18" idx="1"/>
          </p:cNvCxnSpPr>
          <p:nvPr/>
        </p:nvCxnSpPr>
        <p:spPr>
          <a:xfrm flipV="1">
            <a:off x="2811500" y="4903447"/>
            <a:ext cx="6232980" cy="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99500" y="4729075"/>
            <a:ext cx="241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주문신청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044480" y="5850283"/>
            <a:ext cx="241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배송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cxnSp>
        <p:nvCxnSpPr>
          <p:cNvPr id="42" name="직선 화살표 연결선 41"/>
          <p:cNvCxnSpPr>
            <a:stCxn id="18" idx="2"/>
            <a:endCxn id="15" idx="0"/>
          </p:cNvCxnSpPr>
          <p:nvPr/>
        </p:nvCxnSpPr>
        <p:spPr>
          <a:xfrm>
            <a:off x="10250480" y="5083447"/>
            <a:ext cx="0" cy="19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5" idx="2"/>
            <a:endCxn id="36" idx="0"/>
          </p:cNvCxnSpPr>
          <p:nvPr/>
        </p:nvCxnSpPr>
        <p:spPr>
          <a:xfrm>
            <a:off x="10250480" y="5640403"/>
            <a:ext cx="0" cy="20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0402880" y="5235847"/>
            <a:ext cx="0" cy="19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30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창업시기</a:t>
            </a:r>
            <a:r>
              <a:rPr lang="ko-KR" altLang="en-US" dirty="0" smtClean="0"/>
              <a:t> 조직구조 </a:t>
            </a:r>
            <a:r>
              <a:rPr lang="en-US" altLang="ko-KR" dirty="0" smtClean="0"/>
              <a:t>- horizontal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162373" y="1892166"/>
            <a:ext cx="5765370" cy="4325398"/>
            <a:chOff x="1503333" y="1142306"/>
            <a:chExt cx="7873142" cy="5879797"/>
          </a:xfrm>
        </p:grpSpPr>
        <p:sp>
          <p:nvSpPr>
            <p:cNvPr id="8" name="직사각형 7"/>
            <p:cNvSpPr/>
            <p:nvPr/>
          </p:nvSpPr>
          <p:spPr>
            <a:xfrm>
              <a:off x="1503333" y="1142306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mtClean="0"/>
                <a:t>Business</a:t>
              </a:r>
              <a:endParaRPr kumimoji="1"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503336" y="5673751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DBA </a:t>
              </a:r>
              <a:endParaRPr kumimoji="1"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503335" y="4121338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Backend Developer</a:t>
              </a:r>
              <a:endParaRPr kumimoji="1"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503334" y="2568925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UI Developer</a:t>
              </a:r>
              <a:endParaRPr kumimoji="1" lang="ko-KR" altLang="en-US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6" y="2837748"/>
              <a:ext cx="920097" cy="91273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38381"/>
              <a:ext cx="920097" cy="91273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279824" y="171008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mtClean="0"/>
                <a:t>CEO</a:t>
              </a:r>
              <a:endParaRPr kumimoji="1" lang="ko-KR" altLang="en-US" dirty="0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5" y="4348037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4" y="5840544"/>
              <a:ext cx="920097" cy="912736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06" y="4250420"/>
            <a:ext cx="673772" cy="671443"/>
          </a:xfrm>
          <a:prstGeom prst="rect">
            <a:avLst/>
          </a:prstGeom>
        </p:spPr>
      </p:pic>
      <p:sp>
        <p:nvSpPr>
          <p:cNvPr id="18" name="타원형 설명선[O] 24"/>
          <p:cNvSpPr/>
          <p:nvPr/>
        </p:nvSpPr>
        <p:spPr>
          <a:xfrm>
            <a:off x="7830216" y="1587171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 이익률</a:t>
            </a:r>
            <a:r>
              <a:rPr lang="en-US" altLang="ko-KR" dirty="0"/>
              <a:t>, </a:t>
            </a:r>
            <a:r>
              <a:rPr lang="ko-KR" altLang="en-US" dirty="0"/>
              <a:t>신규고객창출</a:t>
            </a:r>
            <a:r>
              <a:rPr lang="en-US" altLang="ko-KR" dirty="0"/>
              <a:t>, </a:t>
            </a:r>
            <a:r>
              <a:rPr lang="ko-KR" altLang="en-US" dirty="0"/>
              <a:t>빠른 </a:t>
            </a:r>
            <a:r>
              <a:rPr lang="ko-KR" altLang="en-US" dirty="0" err="1"/>
              <a:t>설치서비스</a:t>
            </a:r>
            <a:r>
              <a:rPr lang="ko-KR" altLang="en-US" dirty="0"/>
              <a:t> 진행 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9" name="타원형 설명선[O] 25"/>
          <p:cNvSpPr/>
          <p:nvPr/>
        </p:nvSpPr>
        <p:spPr>
          <a:xfrm>
            <a:off x="7733654" y="2735503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예쁘고 편리한 </a:t>
            </a:r>
            <a:r>
              <a:rPr kumimoji="1" lang="en-US" altLang="ko-KR" dirty="0" smtClean="0"/>
              <a:t>UI</a:t>
            </a:r>
            <a:endParaRPr kumimoji="1" lang="ko-KR" altLang="en-US" dirty="0"/>
          </a:p>
        </p:txBody>
      </p:sp>
      <p:sp>
        <p:nvSpPr>
          <p:cNvPr id="20" name="타원형 설명선[O] 26"/>
          <p:cNvSpPr/>
          <p:nvPr/>
        </p:nvSpPr>
        <p:spPr>
          <a:xfrm>
            <a:off x="7901799" y="3810839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안정된 서버 시스템</a:t>
            </a:r>
            <a:endParaRPr kumimoji="1" lang="ko-KR" altLang="en-US" dirty="0"/>
          </a:p>
        </p:txBody>
      </p:sp>
      <p:sp>
        <p:nvSpPr>
          <p:cNvPr id="21" name="타원형 설명선[O] 27"/>
          <p:cNvSpPr/>
          <p:nvPr/>
        </p:nvSpPr>
        <p:spPr>
          <a:xfrm>
            <a:off x="7901798" y="4940748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안정된 데이터베이스 시스템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81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90277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 smtClean="0"/>
              <a:t>서비스관리</a:t>
            </a:r>
            <a:endParaRPr kumimoji="1"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조직구조</a:t>
            </a:r>
            <a:r>
              <a:rPr lang="en-US" altLang="ko-KR" dirty="0" smtClean="0"/>
              <a:t>- Vertical</a:t>
            </a:r>
            <a:endParaRPr lang="ko-KR" altLang="en-US" dirty="0"/>
          </a:p>
        </p:txBody>
      </p:sp>
      <p:sp>
        <p:nvSpPr>
          <p:cNvPr id="7" name="타원형 설명선 6"/>
          <p:cNvSpPr/>
          <p:nvPr/>
        </p:nvSpPr>
        <p:spPr>
          <a:xfrm>
            <a:off x="8290045" y="268470"/>
            <a:ext cx="1346662" cy="1072342"/>
          </a:xfrm>
          <a:prstGeom prst="wedgeEllipseCallout">
            <a:avLst>
              <a:gd name="adj1" fmla="val -39352"/>
              <a:gd name="adj2" fmla="val 83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고객주문</a:t>
            </a:r>
            <a:endParaRPr lang="ko-KR" altLang="en-US" dirty="0"/>
          </a:p>
        </p:txBody>
      </p:sp>
      <p:sp>
        <p:nvSpPr>
          <p:cNvPr id="8" name="타원형 설명선 7"/>
          <p:cNvSpPr/>
          <p:nvPr/>
        </p:nvSpPr>
        <p:spPr>
          <a:xfrm>
            <a:off x="9821922" y="403377"/>
            <a:ext cx="1346662" cy="1072342"/>
          </a:xfrm>
          <a:prstGeom prst="wedgeEllipseCallout">
            <a:avLst>
              <a:gd name="adj1" fmla="val -35922"/>
              <a:gd name="adj2" fmla="val 75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제작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배송관리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 smtClean="0"/>
              <a:t>고객관리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 smtClean="0"/>
              <a:t>상품관리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CEO</a:t>
            </a:r>
            <a:endParaRPr kumimoji="1"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543811" y="2074236"/>
            <a:ext cx="5847097" cy="4069678"/>
            <a:chOff x="1069382" y="961438"/>
            <a:chExt cx="7873140" cy="5866938"/>
          </a:xfrm>
        </p:grpSpPr>
        <p:sp>
          <p:nvSpPr>
            <p:cNvPr id="13" name="직사각형 12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err="1" smtClean="0">
                  <a:solidFill>
                    <a:schemeClr val="accent1">
                      <a:lumMod val="75000"/>
                    </a:schemeClr>
                  </a:solidFill>
                </a:rPr>
                <a:t>Biz.Leader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6939" y="2650352"/>
              <a:ext cx="920097" cy="912736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9720" y="4156218"/>
              <a:ext cx="920097" cy="912736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9720" y="5653147"/>
              <a:ext cx="920097" cy="912736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6938" y="1291666"/>
              <a:ext cx="920097" cy="912736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28" name="타원형 설명선[O] 3"/>
          <p:cNvSpPr/>
          <p:nvPr/>
        </p:nvSpPr>
        <p:spPr>
          <a:xfrm>
            <a:off x="6286857" y="381961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매장별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매뉴관리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125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비기능적 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002082"/>
            <a:ext cx="11032375" cy="531103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/>
              <a:t>트랜잭션</a:t>
            </a:r>
            <a:r>
              <a:rPr lang="en-US" altLang="ko-KR" sz="2000" dirty="0"/>
              <a:t>:</a:t>
            </a:r>
            <a:r>
              <a:rPr lang="ko-KR" altLang="en-US" sz="2000" dirty="0"/>
              <a:t>결제가 되어야만 매장에서 주문을 받는다</a:t>
            </a:r>
            <a:r>
              <a:rPr lang="en-US" altLang="ko-KR" sz="2000" dirty="0"/>
              <a:t>. Sync </a:t>
            </a:r>
            <a:r>
              <a:rPr lang="ko-KR" altLang="en-US" sz="2000" dirty="0" smtClean="0"/>
              <a:t>호출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 err="1"/>
              <a:t>장애격리</a:t>
            </a:r>
            <a:r>
              <a:rPr lang="en-US" altLang="ko-KR" sz="2000" dirty="0"/>
              <a:t>: Menu</a:t>
            </a:r>
            <a:r>
              <a:rPr lang="ko-KR" altLang="en-US" sz="2000" dirty="0"/>
              <a:t>처리 승인에 상관없이 </a:t>
            </a:r>
            <a:r>
              <a:rPr lang="en-US" altLang="ko-KR" sz="2000" dirty="0"/>
              <a:t>Menu</a:t>
            </a:r>
            <a:r>
              <a:rPr lang="ko-KR" altLang="en-US" sz="2000" dirty="0"/>
              <a:t>수정 요청을 할 수 있다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Async</a:t>
            </a:r>
            <a:r>
              <a:rPr lang="en-US" altLang="ko-KR" sz="2000" dirty="0"/>
              <a:t> (event-driven), Eventual </a:t>
            </a:r>
            <a:r>
              <a:rPr lang="en-US" altLang="ko-KR" sz="2000" dirty="0" smtClean="0"/>
              <a:t>Consistency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주문이 밀리면 </a:t>
            </a:r>
            <a:r>
              <a:rPr lang="en-US" altLang="ko-KR" sz="2000" dirty="0"/>
              <a:t>Menu</a:t>
            </a:r>
            <a:r>
              <a:rPr lang="ko-KR" altLang="en-US" sz="2000" dirty="0"/>
              <a:t>승인 요청을 </a:t>
            </a:r>
            <a:r>
              <a:rPr lang="ko-KR" altLang="en-US" sz="2000" dirty="0" err="1"/>
              <a:t>잠시후에</a:t>
            </a:r>
            <a:r>
              <a:rPr lang="ko-KR" altLang="en-US" sz="2000" dirty="0"/>
              <a:t> 하도록 유도한다</a:t>
            </a:r>
            <a:r>
              <a:rPr lang="en-US" altLang="ko-KR" sz="2000" dirty="0"/>
              <a:t>. Circuit </a:t>
            </a:r>
            <a:r>
              <a:rPr lang="en-US" altLang="ko-KR" sz="2000" dirty="0" smtClean="0"/>
              <a:t>breaker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성능</a:t>
            </a:r>
            <a:r>
              <a:rPr lang="en-US" altLang="ko-KR" sz="2000" dirty="0"/>
              <a:t>:</a:t>
            </a:r>
            <a:r>
              <a:rPr lang="ko-KR" altLang="en-US" sz="2000" dirty="0"/>
              <a:t>고객 주문의 배송상태를 확인할 수 있어야 한다 </a:t>
            </a:r>
            <a:r>
              <a:rPr lang="en-US" altLang="ko-KR" sz="2000" dirty="0"/>
              <a:t>CQRS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474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이벤트 도출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6721" y="1154265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상품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Manager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 매장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를 선정함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08183" y="1123485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선정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에 대한 요청함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66404" y="1123485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매장에서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를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47397" y="1123485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에 추가됨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204294" y="1170763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에 추가 안됨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53510" y="1170763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매장에서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를 거부함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1291" y="3559029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고객이 매장 선택함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98894" y="4807581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Pizza 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만들기 완료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08183" y="3559029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선택함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66404" y="3559029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주문요청함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08244" y="3559029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결제함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608450" y="3589809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Pizza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를 </a:t>
            </a:r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만듬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260754" y="3559029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75365" y="4911268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 요청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260754" y="4776801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배송완료됨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8792" y="2364502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상품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Manager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 매장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를 삭제하기로 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017147" y="2351652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삭제에 대한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 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요청함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35706" y="2350228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에서</a:t>
            </a:r>
            <a:r>
              <a:rPr lang="en-US" altLang="ko-KR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53348" y="2350228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매장에서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삭제를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312373" y="1163229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 </a:t>
            </a:r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추가요청을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299317" y="2389972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삭제요청을 접수함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29554" y="3575526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매장에서 접수함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2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부적격 이벤트 탈락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rot="-1200000">
            <a:off x="466721" y="1154265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상품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Manager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 매장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를 선정함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08183" y="1123485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선정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에 대한 요청함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66404" y="1123485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매장에서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를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47397" y="1123485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에 추가됨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-1200000">
            <a:off x="10204294" y="1170763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에 추가 안됨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-1200000">
            <a:off x="8553510" y="1170763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매장에서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를 거부함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1291" y="3559029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고객이 매장 선택함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-1200000">
            <a:off x="8598894" y="4807581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Pizza 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만들기 완료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08183" y="3559029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선택함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66404" y="3559029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주문요청함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08244" y="3559029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결제함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-1200000">
            <a:off x="8608450" y="3589809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Pizza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를 </a:t>
            </a:r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만듬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260754" y="3559029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75365" y="4911268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 요청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260754" y="4776801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배송완료됨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 rot="-1200000">
            <a:off x="448792" y="2364502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상품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Manager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 매장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를 삭제하기로 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017147" y="2351652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삭제에 대한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 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요청함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35706" y="2350228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에서</a:t>
            </a:r>
            <a:r>
              <a:rPr lang="en-US" altLang="ko-KR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53348" y="2350228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매장에서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삭제를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 rot="-1200000">
            <a:off x="5312373" y="1163229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 </a:t>
            </a:r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추가요청을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-1200000">
            <a:off x="5299317" y="2389972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삭제요청을 접수함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29554" y="3575526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매장에서 접수함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68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Actor, Command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146609" y="1200094"/>
            <a:ext cx="1830805" cy="695304"/>
            <a:chOff x="-115880" y="2060075"/>
            <a:chExt cx="2161249" cy="820801"/>
          </a:xfrm>
        </p:grpSpPr>
        <p:sp>
          <p:nvSpPr>
            <p:cNvPr id="140" name="직사각형 139"/>
            <p:cNvSpPr/>
            <p:nvPr/>
          </p:nvSpPr>
          <p:spPr>
            <a:xfrm>
              <a:off x="1033050" y="2060075"/>
              <a:ext cx="1012319" cy="8208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Menu Confirm 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요청됨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-115880" y="2060075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Menu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선정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36" name="직사각형 135"/>
          <p:cNvSpPr/>
          <p:nvPr/>
        </p:nvSpPr>
        <p:spPr>
          <a:xfrm>
            <a:off x="5709947" y="1310047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추가 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733774" y="2055694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746319" y="2055693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승인처리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146624" y="1935685"/>
            <a:ext cx="1838205" cy="700271"/>
            <a:chOff x="773116" y="3886654"/>
            <a:chExt cx="2169985" cy="826664"/>
          </a:xfrm>
        </p:grpSpPr>
        <p:sp>
          <p:nvSpPr>
            <p:cNvPr id="126" name="직사각형 125"/>
            <p:cNvSpPr/>
            <p:nvPr/>
          </p:nvSpPr>
          <p:spPr>
            <a:xfrm>
              <a:off x="1930720" y="3886654"/>
              <a:ext cx="1012381" cy="82084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Menu 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삭제 요청됨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73116" y="3892517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Menu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삭제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117348" y="1303476"/>
            <a:ext cx="609599" cy="2236417"/>
            <a:chOff x="295390" y="3246246"/>
            <a:chExt cx="719626" cy="1259766"/>
          </a:xfrm>
        </p:grpSpPr>
        <p:sp>
          <p:nvSpPr>
            <p:cNvPr id="87" name="직사각형 86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매장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그룹 47"/>
          <p:cNvGrpSpPr/>
          <p:nvPr/>
        </p:nvGrpSpPr>
        <p:grpSpPr>
          <a:xfrm>
            <a:off x="544546" y="1198792"/>
            <a:ext cx="609599" cy="2182134"/>
            <a:chOff x="295390" y="3246246"/>
            <a:chExt cx="719626" cy="1259766"/>
          </a:xfrm>
        </p:grpSpPr>
        <p:sp>
          <p:nvSpPr>
            <p:cNvPr id="73" name="직사각형 72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상품매니저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그룹 111"/>
          <p:cNvGrpSpPr/>
          <p:nvPr/>
        </p:nvGrpSpPr>
        <p:grpSpPr>
          <a:xfrm>
            <a:off x="1156958" y="2685621"/>
            <a:ext cx="1860293" cy="712477"/>
            <a:chOff x="8658431" y="5080990"/>
            <a:chExt cx="2196060" cy="841073"/>
          </a:xfrm>
        </p:grpSpPr>
        <p:sp>
          <p:nvSpPr>
            <p:cNvPr id="114" name="직사각형 113"/>
            <p:cNvSpPr/>
            <p:nvPr/>
          </p:nvSpPr>
          <p:spPr>
            <a:xfrm>
              <a:off x="9842110" y="5101214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Menu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수정 요청됨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8658431" y="5080990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Menu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수정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5733775" y="2844589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수정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1227289" y="3943295"/>
            <a:ext cx="857541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매장선택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9197219" y="3972567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주문상품제작됨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8188765" y="3972566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제작시작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9221046" y="4718214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배송시작완료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8188766" y="4718213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배송시작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227304" y="4683851"/>
            <a:ext cx="857541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선택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80" name="그룹 179"/>
          <p:cNvGrpSpPr/>
          <p:nvPr/>
        </p:nvGrpSpPr>
        <p:grpSpPr>
          <a:xfrm>
            <a:off x="7559795" y="3965996"/>
            <a:ext cx="609599" cy="2236417"/>
            <a:chOff x="295390" y="3246246"/>
            <a:chExt cx="719626" cy="1259766"/>
          </a:xfrm>
        </p:grpSpPr>
        <p:sp>
          <p:nvSpPr>
            <p:cNvPr id="181" name="직사각형 180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매장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82" name="그룹 181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83" name="타원 182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84" name="직선 연결선 183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8" name="그룹 187"/>
          <p:cNvGrpSpPr/>
          <p:nvPr/>
        </p:nvGrpSpPr>
        <p:grpSpPr>
          <a:xfrm>
            <a:off x="625226" y="3941993"/>
            <a:ext cx="609599" cy="2182134"/>
            <a:chOff x="295390" y="3246246"/>
            <a:chExt cx="719626" cy="1259766"/>
          </a:xfrm>
        </p:grpSpPr>
        <p:sp>
          <p:nvSpPr>
            <p:cNvPr id="189" name="직사각형 188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90" name="그룹 189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91" name="타원 190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92" name="직선 연결선 191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직사각형 197"/>
          <p:cNvSpPr/>
          <p:nvPr/>
        </p:nvSpPr>
        <p:spPr>
          <a:xfrm>
            <a:off x="1228673" y="5428819"/>
            <a:ext cx="857541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주문신청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9221047" y="5507109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8188767" y="5507108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배송완료처리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201" name="그룹 200"/>
          <p:cNvGrpSpPr/>
          <p:nvPr/>
        </p:nvGrpSpPr>
        <p:grpSpPr>
          <a:xfrm>
            <a:off x="4198030" y="4019782"/>
            <a:ext cx="609599" cy="997619"/>
            <a:chOff x="295390" y="3246246"/>
            <a:chExt cx="719626" cy="1259766"/>
          </a:xfrm>
        </p:grpSpPr>
        <p:sp>
          <p:nvSpPr>
            <p:cNvPr id="202" name="직사각형 201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시스템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03" name="그룹 202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204" name="타원 203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9" name="직사각형 208"/>
          <p:cNvSpPr/>
          <p:nvPr/>
        </p:nvSpPr>
        <p:spPr>
          <a:xfrm>
            <a:off x="5835454" y="4035318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결제됨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4827000" y="4035317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결제처리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2290206" y="3952256"/>
            <a:ext cx="828000" cy="72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해당매장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Cart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생성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2279642" y="4714739"/>
            <a:ext cx="828000" cy="72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추가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2258281" y="5463876"/>
            <a:ext cx="828000" cy="72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0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892</Words>
  <Application>Microsoft Office PowerPoint</Application>
  <PresentationFormat>와이드스크린</PresentationFormat>
  <Paragraphs>378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분석/설계</vt:lpstr>
      <vt:lpstr>시나리오</vt:lpstr>
      <vt:lpstr>처리 흐름</vt:lpstr>
      <vt:lpstr>창업시기 조직구조 - horizontal</vt:lpstr>
      <vt:lpstr>조직구조- Vertical</vt:lpstr>
      <vt:lpstr>비기능적 요구사항</vt:lpstr>
      <vt:lpstr>이벤트스토밍 – 이벤트 도출</vt:lpstr>
      <vt:lpstr>이벤트스토밍 – 부적격 이벤트 탈락</vt:lpstr>
      <vt:lpstr>이벤트스토밍 – Actor, Command</vt:lpstr>
      <vt:lpstr>이벤트스토밍 – Aggregate</vt:lpstr>
      <vt:lpstr>이벤트스토밍 – Bounded Context</vt:lpstr>
      <vt:lpstr>이벤트스토밍 – Bounded Context + Policy</vt:lpstr>
      <vt:lpstr>이벤트스토밍 – Policy 이동과 Context 맵핑</vt:lpstr>
      <vt:lpstr>이벤트스토밍 – Policy 수행주체로 이동</vt:lpstr>
      <vt:lpstr>이벤트스토밍 – 최종결과</vt:lpstr>
      <vt:lpstr>이벤트스토밍 – 비기능 요구검증</vt:lpstr>
      <vt:lpstr>헥사고날아키텍처 다이어그램 도출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분석/설계</dc:title>
  <dc:creator>SKCC</dc:creator>
  <cp:lastModifiedBy>SKCC</cp:lastModifiedBy>
  <cp:revision>161</cp:revision>
  <dcterms:created xsi:type="dcterms:W3CDTF">2020-07-02T06:17:05Z</dcterms:created>
  <dcterms:modified xsi:type="dcterms:W3CDTF">2020-08-04T04:45:48Z</dcterms:modified>
</cp:coreProperties>
</file>