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conomica"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7fca8864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7fca8864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596398ec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596398e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7fca8864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7fca8864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7fca8864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7fca8864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50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596398ec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596398ec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7d85dfd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7d85dfd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7d85dfdf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7d85dfdf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596398ec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e596398e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7e32e448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7e32e448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7e32e448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7e32e44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7fca8864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7fca88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e596398ec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e596398e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4">
            <a:alphaModFix/>
          </a:blip>
          <a:srcRect l="12602" t="18790" r="12602" b="28561"/>
          <a:stretch/>
        </p:blipFill>
        <p:spPr>
          <a:xfrm>
            <a:off x="2959962" y="1136550"/>
            <a:ext cx="3216275" cy="2276696"/>
          </a:xfrm>
          <a:prstGeom prst="rect">
            <a:avLst/>
          </a:prstGeom>
          <a:noFill/>
          <a:ln>
            <a:noFill/>
          </a:ln>
        </p:spPr>
      </p:pic>
      <p:pic>
        <p:nvPicPr>
          <p:cNvPr id="63" name="Google Shape;63;p13"/>
          <p:cNvPicPr preferRelativeResize="0"/>
          <p:nvPr/>
        </p:nvPicPr>
        <p:blipFill rotWithShape="1">
          <a:blip r:embed="rId5">
            <a:alphaModFix/>
          </a:blip>
          <a:srcRect t="20918" b="19773"/>
          <a:stretch/>
        </p:blipFill>
        <p:spPr>
          <a:xfrm>
            <a:off x="272650" y="343200"/>
            <a:ext cx="1915000" cy="900626"/>
          </a:xfrm>
          <a:prstGeom prst="rect">
            <a:avLst/>
          </a:prstGeom>
          <a:noFill/>
          <a:ln>
            <a:noFill/>
          </a:ln>
        </p:spPr>
      </p:pic>
      <p:pic>
        <p:nvPicPr>
          <p:cNvPr id="64" name="Google Shape;64;p13"/>
          <p:cNvPicPr preferRelativeResize="0"/>
          <p:nvPr/>
        </p:nvPicPr>
        <p:blipFill rotWithShape="1">
          <a:blip r:embed="rId6">
            <a:alphaModFix/>
          </a:blip>
          <a:srcRect t="21125" b="12212"/>
          <a:stretch/>
        </p:blipFill>
        <p:spPr>
          <a:xfrm>
            <a:off x="7120450" y="291875"/>
            <a:ext cx="1825375" cy="1062745"/>
          </a:xfrm>
          <a:prstGeom prst="rect">
            <a:avLst/>
          </a:prstGeom>
          <a:noFill/>
          <a:ln>
            <a:noFill/>
          </a:ln>
        </p:spPr>
      </p:pic>
      <p:pic>
        <p:nvPicPr>
          <p:cNvPr id="65" name="Google Shape;65;p13"/>
          <p:cNvPicPr preferRelativeResize="0"/>
          <p:nvPr/>
        </p:nvPicPr>
        <p:blipFill rotWithShape="1">
          <a:blip r:embed="rId7">
            <a:alphaModFix/>
          </a:blip>
          <a:srcRect l="15115" t="25068" r="15420" b="21998"/>
          <a:stretch/>
        </p:blipFill>
        <p:spPr>
          <a:xfrm>
            <a:off x="272650" y="1491974"/>
            <a:ext cx="1914999" cy="1031186"/>
          </a:xfrm>
          <a:prstGeom prst="rect">
            <a:avLst/>
          </a:prstGeom>
          <a:noFill/>
          <a:ln>
            <a:noFill/>
          </a:ln>
        </p:spPr>
      </p:pic>
      <p:pic>
        <p:nvPicPr>
          <p:cNvPr id="66" name="Google Shape;66;p13"/>
          <p:cNvPicPr preferRelativeResize="0"/>
          <p:nvPr/>
        </p:nvPicPr>
        <p:blipFill>
          <a:blip r:embed="rId8">
            <a:alphaModFix/>
          </a:blip>
          <a:stretch>
            <a:fillRect/>
          </a:stretch>
        </p:blipFill>
        <p:spPr>
          <a:xfrm>
            <a:off x="7120450" y="1580725"/>
            <a:ext cx="1825374" cy="1048619"/>
          </a:xfrm>
          <a:prstGeom prst="rect">
            <a:avLst/>
          </a:prstGeom>
          <a:noFill/>
          <a:ln>
            <a:noFill/>
          </a:ln>
        </p:spPr>
      </p:pic>
      <p:pic>
        <p:nvPicPr>
          <p:cNvPr id="67" name="Google Shape;67;p13"/>
          <p:cNvPicPr preferRelativeResize="0"/>
          <p:nvPr/>
        </p:nvPicPr>
        <p:blipFill rotWithShape="1">
          <a:blip r:embed="rId9">
            <a:alphaModFix/>
          </a:blip>
          <a:srcRect l="10799" r="10658"/>
          <a:stretch/>
        </p:blipFill>
        <p:spPr>
          <a:xfrm>
            <a:off x="297800" y="2855450"/>
            <a:ext cx="1914999" cy="1031175"/>
          </a:xfrm>
          <a:prstGeom prst="rect">
            <a:avLst/>
          </a:prstGeom>
          <a:noFill/>
          <a:ln>
            <a:noFill/>
          </a:ln>
        </p:spPr>
      </p:pic>
      <p:pic>
        <p:nvPicPr>
          <p:cNvPr id="68" name="Google Shape;68;p13"/>
          <p:cNvPicPr preferRelativeResize="0"/>
          <p:nvPr/>
        </p:nvPicPr>
        <p:blipFill rotWithShape="1">
          <a:blip r:embed="rId10">
            <a:alphaModFix/>
          </a:blip>
          <a:srcRect l="10703" t="18928" r="9773" b="20147"/>
          <a:stretch/>
        </p:blipFill>
        <p:spPr>
          <a:xfrm>
            <a:off x="6948550" y="2855450"/>
            <a:ext cx="2089990" cy="900625"/>
          </a:xfrm>
          <a:prstGeom prst="rect">
            <a:avLst/>
          </a:prstGeom>
          <a:noFill/>
          <a:ln>
            <a:noFill/>
          </a:ln>
        </p:spPr>
      </p:pic>
      <p:pic>
        <p:nvPicPr>
          <p:cNvPr id="69" name="Google Shape;69;p13"/>
          <p:cNvPicPr preferRelativeResize="0"/>
          <p:nvPr/>
        </p:nvPicPr>
        <p:blipFill>
          <a:blip r:embed="rId11">
            <a:alphaModFix/>
          </a:blip>
          <a:stretch>
            <a:fillRect/>
          </a:stretch>
        </p:blipFill>
        <p:spPr>
          <a:xfrm>
            <a:off x="272650" y="4141077"/>
            <a:ext cx="2542044" cy="777300"/>
          </a:xfrm>
          <a:prstGeom prst="rect">
            <a:avLst/>
          </a:prstGeom>
          <a:noFill/>
          <a:ln>
            <a:noFill/>
          </a:ln>
        </p:spPr>
      </p:pic>
      <p:pic>
        <p:nvPicPr>
          <p:cNvPr id="70" name="Google Shape;70;p13"/>
          <p:cNvPicPr preferRelativeResize="0"/>
          <p:nvPr/>
        </p:nvPicPr>
        <p:blipFill>
          <a:blip r:embed="rId12">
            <a:alphaModFix/>
          </a:blip>
          <a:stretch>
            <a:fillRect/>
          </a:stretch>
        </p:blipFill>
        <p:spPr>
          <a:xfrm>
            <a:off x="3144175" y="4141102"/>
            <a:ext cx="3216264" cy="777300"/>
          </a:xfrm>
          <a:prstGeom prst="rect">
            <a:avLst/>
          </a:prstGeom>
          <a:noFill/>
          <a:ln>
            <a:noFill/>
          </a:ln>
        </p:spPr>
      </p:pic>
      <p:pic>
        <p:nvPicPr>
          <p:cNvPr id="71" name="Google Shape;71;p13"/>
          <p:cNvPicPr preferRelativeResize="0"/>
          <p:nvPr/>
        </p:nvPicPr>
        <p:blipFill rotWithShape="1">
          <a:blip r:embed="rId13">
            <a:alphaModFix/>
          </a:blip>
          <a:srcRect t="32419" r="47941" b="33300"/>
          <a:stretch/>
        </p:blipFill>
        <p:spPr>
          <a:xfrm>
            <a:off x="6689915" y="4141103"/>
            <a:ext cx="2255910" cy="777300"/>
          </a:xfrm>
          <a:prstGeom prst="rect">
            <a:avLst/>
          </a:prstGeom>
          <a:noFill/>
          <a:ln>
            <a:noFill/>
          </a:ln>
        </p:spPr>
      </p:pic>
      <p:pic>
        <p:nvPicPr>
          <p:cNvPr id="72" name="Google Shape;72;p13"/>
          <p:cNvPicPr preferRelativeResize="0"/>
          <p:nvPr/>
        </p:nvPicPr>
        <p:blipFill rotWithShape="1">
          <a:blip r:embed="rId14">
            <a:alphaModFix/>
          </a:blip>
          <a:srcRect l="24556" r="23150"/>
          <a:stretch/>
        </p:blipFill>
        <p:spPr>
          <a:xfrm>
            <a:off x="4123565" y="302053"/>
            <a:ext cx="914227" cy="982925"/>
          </a:xfrm>
          <a:prstGeom prst="rect">
            <a:avLst/>
          </a:prstGeom>
          <a:noFill/>
          <a:ln>
            <a:noFill/>
          </a:ln>
        </p:spPr>
      </p:pic>
      <p:sp>
        <p:nvSpPr>
          <p:cNvPr id="73" name="Google Shape;73;p13"/>
          <p:cNvSpPr txBox="1"/>
          <p:nvPr/>
        </p:nvSpPr>
        <p:spPr>
          <a:xfrm>
            <a:off x="2471375" y="3413250"/>
            <a:ext cx="421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D966"/>
                </a:solidFill>
                <a:latin typeface="Open Sans"/>
                <a:ea typeface="Open Sans"/>
                <a:cs typeface="Open Sans"/>
                <a:sym typeface="Open Sans"/>
              </a:rPr>
              <a:t>Come with Ideas, Leave with Funded Startups</a:t>
            </a:r>
            <a:endParaRPr/>
          </a:p>
        </p:txBody>
      </p:sp>
      <p:pic>
        <p:nvPicPr>
          <p:cNvPr id="74" name="Google Shape;74;p13"/>
          <p:cNvPicPr preferRelativeResize="0"/>
          <p:nvPr/>
        </p:nvPicPr>
        <p:blipFill rotWithShape="1">
          <a:blip r:embed="rId15">
            <a:alphaModFix/>
          </a:blip>
          <a:srcRect l="30353" t="29009" r="30506" b="29441"/>
          <a:stretch/>
        </p:blipFill>
        <p:spPr>
          <a:xfrm>
            <a:off x="2514254" y="219125"/>
            <a:ext cx="1282721" cy="1361601"/>
          </a:xfrm>
          <a:prstGeom prst="rect">
            <a:avLst/>
          </a:prstGeom>
          <a:noFill/>
          <a:ln>
            <a:noFill/>
          </a:ln>
        </p:spPr>
      </p:pic>
      <p:pic>
        <p:nvPicPr>
          <p:cNvPr id="75" name="Google Shape;75;p13"/>
          <p:cNvPicPr preferRelativeResize="0"/>
          <p:nvPr/>
        </p:nvPicPr>
        <p:blipFill>
          <a:blip r:embed="rId16">
            <a:alphaModFix/>
          </a:blip>
          <a:stretch>
            <a:fillRect/>
          </a:stretch>
        </p:blipFill>
        <p:spPr>
          <a:xfrm>
            <a:off x="5437763" y="258563"/>
            <a:ext cx="1282725" cy="1282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Market Opportunity and Competitive landscape</a:t>
            </a:r>
            <a:endParaRPr sz="2100" b="1">
              <a:solidFill>
                <a:srgbClr val="FFD966"/>
              </a:solidFill>
              <a:latin typeface="Arial"/>
              <a:ea typeface="Arial"/>
              <a:cs typeface="Arial"/>
              <a:sym typeface="Arial"/>
            </a:endParaRPr>
          </a:p>
        </p:txBody>
      </p:sp>
      <p:sp>
        <p:nvSpPr>
          <p:cNvPr id="148" name="Google Shape;148;p22"/>
          <p:cNvSpPr txBox="1">
            <a:spLocks noGrp="1"/>
          </p:cNvSpPr>
          <p:nvPr>
            <p:ph type="title" idx="4294967295"/>
          </p:nvPr>
        </p:nvSpPr>
        <p:spPr>
          <a:xfrm>
            <a:off x="720775" y="2652250"/>
            <a:ext cx="7596600" cy="21870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580">
                <a:solidFill>
                  <a:srgbClr val="FFFFFF"/>
                </a:solidFill>
                <a:latin typeface="Arial"/>
                <a:ea typeface="Arial"/>
                <a:cs typeface="Arial"/>
                <a:sym typeface="Arial"/>
              </a:rPr>
              <a:t>The market currently hasn’t been explored to it’s full potential also it hasn’t been implemented over a large scale which leaves a big scope of growth and opportunity</a:t>
            </a:r>
            <a:endParaRPr sz="158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58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sz="1580">
                <a:solidFill>
                  <a:srgbClr val="FFFFFF"/>
                </a:solidFill>
                <a:latin typeface="Arial"/>
                <a:ea typeface="Arial"/>
                <a:cs typeface="Arial"/>
                <a:sym typeface="Arial"/>
              </a:rPr>
              <a:t>The competition can be outbeated by decreasing the threshold amount by making UAV technology cheaper and as a retention product services could be provided with maintenance and servicing of UAV’s servers, improved algorithms, enhanced security, servicing for efficient operations. </a:t>
            </a:r>
            <a:endParaRPr sz="158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58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sz="1580">
                <a:solidFill>
                  <a:srgbClr val="FFFFFF"/>
                </a:solidFill>
                <a:latin typeface="Arial"/>
                <a:ea typeface="Arial"/>
                <a:cs typeface="Arial"/>
                <a:sym typeface="Arial"/>
              </a:rPr>
              <a:t>The consumer base can also be expanded to normal users for setting up drone delivery stations which would ensure a secure package for consumer.</a:t>
            </a:r>
            <a:endParaRPr sz="1580">
              <a:solidFill>
                <a:srgbClr val="FFFFFF"/>
              </a:solidFill>
              <a:latin typeface="Arial"/>
              <a:ea typeface="Arial"/>
              <a:cs typeface="Arial"/>
              <a:sym typeface="Arial"/>
            </a:endParaRPr>
          </a:p>
          <a:p>
            <a:pPr marL="0" lvl="0" indent="0" algn="l" rtl="0">
              <a:lnSpc>
                <a:spcPct val="200000"/>
              </a:lnSpc>
              <a:spcBef>
                <a:spcPts val="0"/>
              </a:spcBef>
              <a:spcAft>
                <a:spcPts val="0"/>
              </a:spcAft>
              <a:buNone/>
            </a:pPr>
            <a:endParaRPr sz="2080" b="1">
              <a:solidFill>
                <a:srgbClr val="FFFFFF"/>
              </a:solidFill>
              <a:latin typeface="Arial"/>
              <a:ea typeface="Arial"/>
              <a:cs typeface="Arial"/>
              <a:sym typeface="Arial"/>
            </a:endParaRPr>
          </a:p>
        </p:txBody>
      </p:sp>
      <p:sp>
        <p:nvSpPr>
          <p:cNvPr id="149" name="Google Shape;149;p22"/>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50" name="Google Shape;150;p22"/>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Business Model , Go-to Market Strategy and Funding Ask </a:t>
            </a:r>
            <a:endParaRPr sz="2100" b="1">
              <a:solidFill>
                <a:srgbClr val="FFD966"/>
              </a:solidFill>
              <a:latin typeface="Arial"/>
              <a:ea typeface="Arial"/>
              <a:cs typeface="Arial"/>
              <a:sym typeface="Arial"/>
            </a:endParaRPr>
          </a:p>
        </p:txBody>
      </p:sp>
      <p:sp>
        <p:nvSpPr>
          <p:cNvPr id="156" name="Google Shape;156;p23"/>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57" name="Google Shape;157;p23"/>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58" name="Google Shape;158;p23"/>
          <p:cNvSpPr txBox="1"/>
          <p:nvPr/>
        </p:nvSpPr>
        <p:spPr>
          <a:xfrm>
            <a:off x="384900" y="3819925"/>
            <a:ext cx="7833300" cy="15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Advent of technology would lucratively attract customer base and the proposition of </a:t>
            </a:r>
            <a:endParaRPr sz="1500">
              <a:solidFill>
                <a:schemeClr val="lt1"/>
              </a:solidFill>
            </a:endParaRPr>
          </a:p>
          <a:p>
            <a:pPr marL="0" lvl="0" indent="0" algn="l" rtl="0">
              <a:spcBef>
                <a:spcPts val="0"/>
              </a:spcBef>
              <a:spcAft>
                <a:spcPts val="0"/>
              </a:spcAft>
              <a:buNone/>
            </a:pPr>
            <a:r>
              <a:rPr lang="en" sz="1500">
                <a:solidFill>
                  <a:schemeClr val="lt1"/>
                </a:solidFill>
              </a:rPr>
              <a:t>efficiency and cost effectiveness of UAV would help publicing it’s popularity alongwith other marketing strategies.</a:t>
            </a:r>
            <a:endParaRPr sz="1500">
              <a:solidFill>
                <a:schemeClr val="lt1"/>
              </a:solidFill>
            </a:endParaRPr>
          </a:p>
        </p:txBody>
      </p:sp>
      <p:sp>
        <p:nvSpPr>
          <p:cNvPr id="159" name="Google Shape;159;p23"/>
          <p:cNvSpPr txBox="1"/>
          <p:nvPr/>
        </p:nvSpPr>
        <p:spPr>
          <a:xfrm>
            <a:off x="553750" y="1692750"/>
            <a:ext cx="7664400" cy="1408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200">
                <a:solidFill>
                  <a:schemeClr val="lt1"/>
                </a:solidFill>
              </a:rPr>
              <a:t>The revenue model would run on product services by providing IT solutions, security systems, improved reliability and efficient workability. The Pricing strategy would be to cut down on development costs without compromising in quality and decrease the threshold amount for people post that revenue can be generated by regular subscription to product services</a:t>
            </a:r>
            <a:endParaRPr>
              <a:solidFill>
                <a:schemeClr val="l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24"/>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Business Model , Go-to Market Strategy and Funding Ask </a:t>
            </a:r>
            <a:endParaRPr sz="2100" b="1">
              <a:solidFill>
                <a:srgbClr val="FFD966"/>
              </a:solidFill>
              <a:latin typeface="Arial"/>
              <a:ea typeface="Arial"/>
              <a:cs typeface="Arial"/>
              <a:sym typeface="Arial"/>
            </a:endParaRPr>
          </a:p>
        </p:txBody>
      </p:sp>
      <p:sp>
        <p:nvSpPr>
          <p:cNvPr id="165" name="Google Shape;165;p24"/>
          <p:cNvSpPr txBox="1">
            <a:spLocks noGrp="1"/>
          </p:cNvSpPr>
          <p:nvPr>
            <p:ph type="title" idx="4294967295"/>
          </p:nvPr>
        </p:nvSpPr>
        <p:spPr>
          <a:xfrm>
            <a:off x="638625" y="724900"/>
            <a:ext cx="7596600" cy="20118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1480" b="1">
                <a:solidFill>
                  <a:srgbClr val="FFFFFF"/>
                </a:solidFill>
                <a:latin typeface="Arial"/>
                <a:ea typeface="Arial"/>
                <a:cs typeface="Arial"/>
                <a:sym typeface="Arial"/>
              </a:rPr>
              <a:t>Finance-</a:t>
            </a:r>
            <a:r>
              <a:rPr lang="en" sz="1480">
                <a:solidFill>
                  <a:srgbClr val="FFFFFF"/>
                </a:solidFill>
                <a:latin typeface="Arial"/>
                <a:ea typeface="Arial"/>
                <a:cs typeface="Arial"/>
                <a:sym typeface="Arial"/>
              </a:rPr>
              <a:t>For now we don’t have any projections as it involves blending of many domains and the idea is at nascent stage.</a:t>
            </a:r>
            <a:endParaRPr sz="2080">
              <a:solidFill>
                <a:srgbClr val="FFFFFF"/>
              </a:solidFill>
              <a:latin typeface="Arial"/>
              <a:ea typeface="Arial"/>
              <a:cs typeface="Arial"/>
              <a:sym typeface="Arial"/>
            </a:endParaRPr>
          </a:p>
        </p:txBody>
      </p:sp>
      <p:sp>
        <p:nvSpPr>
          <p:cNvPr id="166" name="Google Shape;166;p24"/>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67" name="Google Shape;167;p24"/>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68" name="Google Shape;168;p24"/>
          <p:cNvSpPr txBox="1"/>
          <p:nvPr/>
        </p:nvSpPr>
        <p:spPr>
          <a:xfrm>
            <a:off x="1645475" y="3729875"/>
            <a:ext cx="5076000" cy="967800"/>
          </a:xfrm>
          <a:prstGeom prst="rect">
            <a:avLst/>
          </a:prstGeom>
          <a:noFill/>
          <a:ln>
            <a:noFill/>
          </a:ln>
        </p:spPr>
        <p:txBody>
          <a:bodyPr spcFirstLastPara="1" wrap="square" lIns="91425" tIns="91425" rIns="91425" bIns="91425" anchor="t" anchorCtr="0">
            <a:noAutofit/>
          </a:bodyPr>
          <a:lstStyle/>
          <a:p>
            <a:pPr marL="914400" lvl="0" indent="457200" algn="l" rtl="0">
              <a:spcBef>
                <a:spcPts val="0"/>
              </a:spcBef>
              <a:spcAft>
                <a:spcPts val="0"/>
              </a:spcAft>
              <a:buNone/>
            </a:pPr>
            <a:r>
              <a:rPr lang="en" sz="1800" b="1" i="1" dirty="0">
                <a:solidFill>
                  <a:schemeClr val="lt1"/>
                </a:solidFill>
                <a:latin typeface="Open Sans"/>
                <a:ea typeface="Open Sans"/>
                <a:cs typeface="Open Sans"/>
                <a:sym typeface="Open Sans"/>
              </a:rPr>
              <a:t>Thanking you</a:t>
            </a:r>
            <a:endParaRPr sz="1800" b="1" i="1" dirty="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5" name="Google Shape;165;p24"/>
          <p:cNvSpPr txBox="1">
            <a:spLocks noGrp="1"/>
          </p:cNvSpPr>
          <p:nvPr>
            <p:ph type="title" idx="4294967295"/>
          </p:nvPr>
        </p:nvSpPr>
        <p:spPr>
          <a:xfrm>
            <a:off x="657943" y="930401"/>
            <a:ext cx="7596600" cy="20118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endParaRPr sz="2080" dirty="0">
              <a:solidFill>
                <a:srgbClr val="FFFFFF"/>
              </a:solidFill>
              <a:latin typeface="Arial"/>
              <a:ea typeface="Arial"/>
              <a:cs typeface="Arial"/>
              <a:sym typeface="Arial"/>
            </a:endParaRPr>
          </a:p>
        </p:txBody>
      </p:sp>
      <p:sp>
        <p:nvSpPr>
          <p:cNvPr id="166" name="Google Shape;166;p24"/>
          <p:cNvSpPr txBox="1"/>
          <p:nvPr/>
        </p:nvSpPr>
        <p:spPr>
          <a:xfrm>
            <a:off x="1831075" y="192436"/>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67" name="Google Shape;167;p24"/>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extLst>
      <p:ext uri="{BB962C8B-B14F-4D97-AF65-F5344CB8AC3E}">
        <p14:creationId xmlns:p14="http://schemas.microsoft.com/office/powerpoint/2010/main" val="17624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Basic</a:t>
            </a:r>
            <a:r>
              <a:rPr lang="en" sz="2100"/>
              <a:t> </a:t>
            </a:r>
            <a:r>
              <a:rPr lang="en" sz="2100" b="1">
                <a:solidFill>
                  <a:srgbClr val="F1C232"/>
                </a:solidFill>
                <a:latin typeface="Open Sans"/>
                <a:ea typeface="Open Sans"/>
                <a:cs typeface="Open Sans"/>
                <a:sym typeface="Open Sans"/>
              </a:rPr>
              <a:t>Details</a:t>
            </a:r>
            <a:r>
              <a:rPr lang="en" sz="2100"/>
              <a:t> </a:t>
            </a:r>
            <a:r>
              <a:rPr lang="en" sz="2100" b="1">
                <a:solidFill>
                  <a:srgbClr val="F1C232"/>
                </a:solidFill>
                <a:latin typeface="Open Sans"/>
                <a:ea typeface="Open Sans"/>
                <a:cs typeface="Open Sans"/>
                <a:sym typeface="Open Sans"/>
              </a:rPr>
              <a:t>of the team </a:t>
            </a:r>
            <a:endParaRPr sz="2100"/>
          </a:p>
        </p:txBody>
      </p:sp>
      <p:sp>
        <p:nvSpPr>
          <p:cNvPr id="81" name="Google Shape;81;p14"/>
          <p:cNvSpPr txBox="1">
            <a:spLocks noGrp="1"/>
          </p:cNvSpPr>
          <p:nvPr>
            <p:ph type="title" idx="4294967295"/>
          </p:nvPr>
        </p:nvSpPr>
        <p:spPr>
          <a:xfrm>
            <a:off x="773700" y="1472900"/>
            <a:ext cx="7596600" cy="2844600"/>
          </a:xfrm>
          <a:prstGeom prst="rect">
            <a:avLst/>
          </a:prstGeom>
        </p:spPr>
        <p:txBody>
          <a:bodyPr spcFirstLastPara="1" wrap="square" lIns="91425" tIns="91425" rIns="91425" bIns="91425" anchor="b" anchorCtr="0">
            <a:noAutofit/>
          </a:bodyPr>
          <a:lstStyle/>
          <a:p>
            <a:pPr marL="457200" lvl="0" indent="-341630" algn="l" rtl="0">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Idea Title : UAV application</a:t>
            </a:r>
            <a:endParaRPr sz="1779">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Team/ Startup name : Aeroaid</a:t>
            </a:r>
            <a:endParaRPr sz="1779">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Team leader : Aayush Singh</a:t>
            </a:r>
            <a:endParaRPr sz="1779">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Other Team Members : Utkarsh Pandey, Ambuj Rai</a:t>
            </a:r>
            <a:endParaRPr sz="1779">
              <a:solidFill>
                <a:srgbClr val="FFFFFF"/>
              </a:solidFill>
              <a:latin typeface="Arial"/>
              <a:ea typeface="Arial"/>
              <a:cs typeface="Arial"/>
              <a:sym typeface="Arial"/>
            </a:endParaRPr>
          </a:p>
          <a:p>
            <a:pPr marL="457200" lvl="0" indent="-341630" algn="l" rtl="0">
              <a:lnSpc>
                <a:spcPct val="200000"/>
              </a:lnSpc>
              <a:spcBef>
                <a:spcPts val="0"/>
              </a:spcBef>
              <a:spcAft>
                <a:spcPts val="0"/>
              </a:spcAft>
              <a:buClr>
                <a:srgbClr val="FFFFFF"/>
              </a:buClr>
              <a:buSzPts val="1780"/>
              <a:buFont typeface="Arial"/>
              <a:buChar char="❏"/>
            </a:pPr>
            <a:r>
              <a:rPr lang="en" sz="1779">
                <a:solidFill>
                  <a:srgbClr val="FFFFFF"/>
                </a:solidFill>
                <a:latin typeface="Arial"/>
                <a:ea typeface="Arial"/>
                <a:cs typeface="Arial"/>
                <a:sym typeface="Arial"/>
              </a:rPr>
              <a:t>Track : </a:t>
            </a:r>
            <a:r>
              <a:rPr lang="en" sz="1779">
                <a:solidFill>
                  <a:schemeClr val="lt1"/>
                </a:solidFill>
                <a:latin typeface="Arial"/>
                <a:ea typeface="Arial"/>
                <a:cs typeface="Arial"/>
                <a:sym typeface="Arial"/>
              </a:rPr>
              <a:t>Classic Tech Track</a:t>
            </a:r>
            <a:endParaRPr sz="1779">
              <a:solidFill>
                <a:srgbClr val="FFFFFF"/>
              </a:solidFill>
              <a:latin typeface="Arial"/>
              <a:ea typeface="Arial"/>
              <a:cs typeface="Arial"/>
              <a:sym typeface="Arial"/>
            </a:endParaRPr>
          </a:p>
        </p:txBody>
      </p:sp>
      <p:sp>
        <p:nvSpPr>
          <p:cNvPr id="82" name="Google Shape;82;p14"/>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 </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83" name="Google Shape;83;p14"/>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720775" y="1227575"/>
            <a:ext cx="7596600" cy="582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Problem Statement Details </a:t>
            </a:r>
            <a:endParaRPr sz="2100" b="1">
              <a:solidFill>
                <a:srgbClr val="FFD966"/>
              </a:solidFill>
              <a:latin typeface="Arial"/>
              <a:ea typeface="Arial"/>
              <a:cs typeface="Arial"/>
              <a:sym typeface="Arial"/>
            </a:endParaRPr>
          </a:p>
          <a:p>
            <a:pPr marL="0" marR="0" lvl="0" indent="0" algn="l" rtl="0">
              <a:lnSpc>
                <a:spcPct val="100000"/>
              </a:lnSpc>
              <a:spcBef>
                <a:spcPts val="0"/>
              </a:spcBef>
              <a:spcAft>
                <a:spcPts val="0"/>
              </a:spcAft>
              <a:buSzPts val="990"/>
              <a:buNone/>
            </a:pPr>
            <a:endParaRPr sz="2100" b="1">
              <a:solidFill>
                <a:srgbClr val="FFD966"/>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Provide disaster relief and optimisation of Last-mile delivery by use of UAV alongwith optimisation over better energy efficiency while providing secure delivery services to the consumer and cost effective options to retailers.</a:t>
            </a: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The issue in current scenario exists as current delivery system leads to heavy costs to be incurred to the product, environmental impacts, risks of damage and theft, maintenance of riders, delay in delivery, unoptimised path planning, traffic congestions, etc. The generic ecosystem has a wide scope of optimisation which would help in saving a lot of resources in terms of monetary and time.</a:t>
            </a: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500">
                <a:solidFill>
                  <a:schemeClr val="lt1"/>
                </a:solidFill>
                <a:latin typeface="Arial"/>
                <a:ea typeface="Arial"/>
                <a:cs typeface="Arial"/>
                <a:sym typeface="Arial"/>
              </a:rPr>
              <a:t>In case of disasters we primarily lose connectivity services leading to difficulty in providing relief also with distribution of life sustaining food, water and meds.</a:t>
            </a: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a:solidFill>
                <a:schemeClr val="lt1"/>
              </a:solidFill>
              <a:latin typeface="Arial"/>
              <a:ea typeface="Arial"/>
              <a:cs typeface="Arial"/>
              <a:sym typeface="Arial"/>
            </a:endParaRPr>
          </a:p>
        </p:txBody>
      </p:sp>
      <p:sp>
        <p:nvSpPr>
          <p:cNvPr id="89" name="Google Shape;89;p15"/>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90" name="Google Shape;90;p15"/>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title" idx="4294967295"/>
          </p:nvPr>
        </p:nvSpPr>
        <p:spPr>
          <a:xfrm>
            <a:off x="720775" y="1227575"/>
            <a:ext cx="7596600" cy="582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Problem Statement Details </a:t>
            </a:r>
            <a:endParaRPr sz="2100" b="1">
              <a:solidFill>
                <a:srgbClr val="FFD966"/>
              </a:solidFill>
              <a:latin typeface="Arial"/>
              <a:ea typeface="Arial"/>
              <a:cs typeface="Arial"/>
              <a:sym typeface="Arial"/>
            </a:endParaRPr>
          </a:p>
          <a:p>
            <a:pPr marL="0" marR="0" lvl="0" indent="0" algn="l" rtl="0">
              <a:lnSpc>
                <a:spcPct val="100000"/>
              </a:lnSpc>
              <a:spcBef>
                <a:spcPts val="0"/>
              </a:spcBef>
              <a:spcAft>
                <a:spcPts val="0"/>
              </a:spcAft>
              <a:buSzPts val="990"/>
              <a:buNone/>
            </a:pPr>
            <a:endParaRPr sz="2100" b="1">
              <a:solidFill>
                <a:srgbClr val="FFD966"/>
              </a:solidFill>
              <a:latin typeface="Arial"/>
              <a:ea typeface="Arial"/>
              <a:cs typeface="Arial"/>
              <a:sym typeface="Arial"/>
            </a:endParaRPr>
          </a:p>
          <a:p>
            <a:pPr marL="0" marR="0" lvl="0" indent="0" algn="l" rtl="0">
              <a:lnSpc>
                <a:spcPct val="100000"/>
              </a:lnSpc>
              <a:spcBef>
                <a:spcPts val="0"/>
              </a:spcBef>
              <a:spcAft>
                <a:spcPts val="0"/>
              </a:spcAft>
              <a:buSzPts val="990"/>
              <a:buNone/>
            </a:pPr>
            <a:r>
              <a:rPr lang="en" sz="1500">
                <a:solidFill>
                  <a:schemeClr val="lt1"/>
                </a:solidFill>
                <a:latin typeface="Arial"/>
                <a:ea typeface="Arial"/>
                <a:cs typeface="Arial"/>
                <a:sym typeface="Arial"/>
              </a:rPr>
              <a:t>With raising concerns of congestions in cities along with worsening air quality reports from various environment orgs and media giants introspect the fact that pushing door to door delivery services can lead to congestion by 36% and can lead to increase in commute timings for 100 cities by 15 mins by 2025. Also with raising concerns over endless shifts posing threat to the lives of overworking delivery executives which end up in fatal conditions. As per interviews delivery executives work in difficult conditions to provide services in which their efficiency decreases affecting the retail. Also there have been cases of unhygienic and damaged packages which leads to customer dissatisfaction. </a:t>
            </a:r>
            <a:endParaRPr sz="1500">
              <a:solidFill>
                <a:schemeClr val="lt1"/>
              </a:solidFill>
              <a:latin typeface="Arial"/>
              <a:ea typeface="Arial"/>
              <a:cs typeface="Arial"/>
              <a:sym typeface="Arial"/>
            </a:endParaRPr>
          </a:p>
          <a:p>
            <a:pPr marL="0" marR="0" lvl="0" indent="0" algn="l" rtl="0">
              <a:lnSpc>
                <a:spcPct val="100000"/>
              </a:lnSpc>
              <a:spcBef>
                <a:spcPts val="0"/>
              </a:spcBef>
              <a:spcAft>
                <a:spcPts val="0"/>
              </a:spcAft>
              <a:buSzPts val="990"/>
              <a:buNone/>
            </a:pPr>
            <a:endParaRPr sz="1800">
              <a:solidFill>
                <a:schemeClr val="lt1"/>
              </a:solidFill>
              <a:latin typeface="Arial"/>
              <a:ea typeface="Arial"/>
              <a:cs typeface="Arial"/>
              <a:sym typeface="Arial"/>
            </a:endParaRPr>
          </a:p>
        </p:txBody>
      </p:sp>
      <p:sp>
        <p:nvSpPr>
          <p:cNvPr id="96" name="Google Shape;96;p16"/>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97" name="Google Shape;97;p16"/>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Proposed Solution </a:t>
            </a:r>
            <a:endParaRPr sz="2100"/>
          </a:p>
        </p:txBody>
      </p:sp>
      <p:sp>
        <p:nvSpPr>
          <p:cNvPr id="103" name="Google Shape;103;p17"/>
          <p:cNvSpPr txBox="1">
            <a:spLocks noGrp="1"/>
          </p:cNvSpPr>
          <p:nvPr>
            <p:ph type="title" idx="4294967295"/>
          </p:nvPr>
        </p:nvSpPr>
        <p:spPr>
          <a:xfrm>
            <a:off x="773700" y="1571775"/>
            <a:ext cx="7596600" cy="29664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2080" b="1">
                <a:solidFill>
                  <a:srgbClr val="FFFFFF"/>
                </a:solidFill>
                <a:latin typeface="Arial"/>
                <a:ea typeface="Arial"/>
                <a:cs typeface="Arial"/>
                <a:sym typeface="Arial"/>
              </a:rPr>
              <a:t> </a:t>
            </a:r>
            <a:endParaRPr sz="2080" b="1">
              <a:solidFill>
                <a:srgbClr val="FFFFFF"/>
              </a:solidFill>
              <a:latin typeface="Arial"/>
              <a:ea typeface="Arial"/>
              <a:cs typeface="Arial"/>
              <a:sym typeface="Arial"/>
            </a:endParaRPr>
          </a:p>
        </p:txBody>
      </p:sp>
      <p:sp>
        <p:nvSpPr>
          <p:cNvPr id="104" name="Google Shape;104;p17"/>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05" name="Google Shape;105;p17"/>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06" name="Google Shape;106;p17"/>
          <p:cNvSpPr txBox="1"/>
          <p:nvPr/>
        </p:nvSpPr>
        <p:spPr>
          <a:xfrm>
            <a:off x="0" y="1690975"/>
            <a:ext cx="8796000" cy="290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solidFill>
                  <a:schemeClr val="lt1"/>
                </a:solidFill>
              </a:rPr>
              <a:t>            </a:t>
            </a:r>
            <a:r>
              <a:rPr lang="en" sz="1500">
                <a:solidFill>
                  <a:schemeClr val="lt1"/>
                </a:solidFill>
              </a:rPr>
              <a:t>We plan to optimise by following measures:-</a:t>
            </a: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1.)Fiddling consumer behaviour by offering discounts over early order of perishable items</a:t>
            </a: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a:t>
            </a:r>
            <a:r>
              <a:rPr lang="en" sz="900" b="1" i="1">
                <a:solidFill>
                  <a:schemeClr val="lt1"/>
                </a:solidFill>
              </a:rPr>
              <a:t>Reference</a:t>
            </a:r>
            <a:r>
              <a:rPr lang="en" sz="1300">
                <a:solidFill>
                  <a:schemeClr val="lt1"/>
                </a:solidFill>
              </a:rPr>
              <a:t>-A consumer can place order of products needed previous night before going to bed which will help in 		better path planning for the drones which will deliver the products in dawn.</a:t>
            </a:r>
            <a:endParaRPr sz="1300">
              <a:solidFill>
                <a:schemeClr val="lt1"/>
              </a:solidFill>
            </a:endParaRPr>
          </a:p>
          <a:p>
            <a:pPr marL="0" lvl="0" indent="0" algn="l" rtl="0">
              <a:lnSpc>
                <a:spcPct val="115000"/>
              </a:lnSpc>
              <a:spcBef>
                <a:spcPts val="0"/>
              </a:spcBef>
              <a:spcAft>
                <a:spcPts val="0"/>
              </a:spcAft>
              <a:buNone/>
            </a:pPr>
            <a:r>
              <a:rPr lang="en" sz="1300">
                <a:solidFill>
                  <a:schemeClr val="lt1"/>
                </a:solidFill>
              </a:rPr>
              <a:t>	     2.)Stack ordering will help cut short trips made in that region also will help the retailers as they would incur </a:t>
            </a:r>
            <a:endParaRPr sz="1300">
              <a:solidFill>
                <a:schemeClr val="lt1"/>
              </a:solidFill>
            </a:endParaRPr>
          </a:p>
          <a:p>
            <a:pPr marL="457200" lvl="0" indent="457200" algn="l" rtl="0">
              <a:lnSpc>
                <a:spcPct val="115000"/>
              </a:lnSpc>
              <a:spcBef>
                <a:spcPts val="0"/>
              </a:spcBef>
              <a:spcAft>
                <a:spcPts val="0"/>
              </a:spcAft>
              <a:buNone/>
            </a:pPr>
            <a:r>
              <a:rPr lang="en" sz="1300">
                <a:solidFill>
                  <a:schemeClr val="lt1"/>
                </a:solidFill>
              </a:rPr>
              <a:t>Comparatively less loss over perishable products (eg-milk products)</a:t>
            </a:r>
            <a:endParaRPr sz="1300">
              <a:solidFill>
                <a:schemeClr val="lt1"/>
              </a:solidFill>
            </a:endParaRPr>
          </a:p>
          <a:p>
            <a:pPr marL="457200" lvl="0" indent="0" algn="l" rtl="0">
              <a:lnSpc>
                <a:spcPct val="115000"/>
              </a:lnSpc>
              <a:spcBef>
                <a:spcPts val="0"/>
              </a:spcBef>
              <a:spcAft>
                <a:spcPts val="0"/>
              </a:spcAft>
              <a:buNone/>
            </a:pPr>
            <a:r>
              <a:rPr lang="en" sz="1300">
                <a:solidFill>
                  <a:schemeClr val="lt1"/>
                </a:solidFill>
              </a:rPr>
              <a:t>     3.)Charging of UAV’s can be done by innovative measures which will help reduce dependency on fuels.</a:t>
            </a:r>
            <a:endParaRPr sz="1300">
              <a:solidFill>
                <a:schemeClr val="lt1"/>
              </a:solidFill>
            </a:endParaRPr>
          </a:p>
          <a:p>
            <a:pPr marL="457200" lvl="0" indent="0" algn="l" rtl="0">
              <a:lnSpc>
                <a:spcPct val="115000"/>
              </a:lnSpc>
              <a:spcBef>
                <a:spcPts val="0"/>
              </a:spcBef>
              <a:spcAft>
                <a:spcPts val="0"/>
              </a:spcAft>
              <a:buNone/>
            </a:pPr>
            <a:r>
              <a:rPr lang="en" sz="1300">
                <a:solidFill>
                  <a:schemeClr val="lt1"/>
                </a:solidFill>
              </a:rPr>
              <a:t>     4.)More secured and efficient delivery can be provided by UAV’s which can work hours on their charge life.</a:t>
            </a:r>
            <a:endParaRPr sz="1300">
              <a:solidFill>
                <a:schemeClr val="lt1"/>
              </a:solidFill>
            </a:endParaRPr>
          </a:p>
          <a:p>
            <a:pPr marL="457200" lvl="0" indent="0" algn="l" rtl="0">
              <a:lnSpc>
                <a:spcPct val="115000"/>
              </a:lnSpc>
              <a:spcBef>
                <a:spcPts val="0"/>
              </a:spcBef>
              <a:spcAft>
                <a:spcPts val="0"/>
              </a:spcAft>
              <a:buNone/>
            </a:pPr>
            <a:r>
              <a:rPr lang="en" sz="1300">
                <a:solidFill>
                  <a:schemeClr val="lt1"/>
                </a:solidFill>
              </a:rPr>
              <a:t>     5.)Can serve as relief deployment during disasters and equipped with technological equipments can be used              </a:t>
            </a:r>
            <a:endParaRPr sz="1300">
              <a:solidFill>
                <a:schemeClr val="lt1"/>
              </a:solidFill>
            </a:endParaRPr>
          </a:p>
          <a:p>
            <a:pPr marL="457200" lvl="0" indent="0" algn="l" rtl="0">
              <a:lnSpc>
                <a:spcPct val="115000"/>
              </a:lnSpc>
              <a:spcBef>
                <a:spcPts val="0"/>
              </a:spcBef>
              <a:spcAft>
                <a:spcPts val="0"/>
              </a:spcAft>
              <a:buNone/>
            </a:pPr>
            <a:r>
              <a:rPr lang="en" sz="1300">
                <a:solidFill>
                  <a:schemeClr val="lt1"/>
                </a:solidFill>
              </a:rPr>
              <a:t>        Authorities to provide better and quick services.</a:t>
            </a:r>
            <a:endParaRPr sz="1300">
              <a:solidFill>
                <a:schemeClr val="lt1"/>
              </a:solidFill>
            </a:endParaRPr>
          </a:p>
          <a:p>
            <a:pPr marL="0" lvl="0" indent="0" algn="l" rtl="0">
              <a:lnSpc>
                <a:spcPct val="115000"/>
              </a:lnSpc>
              <a:spcBef>
                <a:spcPts val="0"/>
              </a:spcBef>
              <a:spcAft>
                <a:spcPts val="0"/>
              </a:spcAft>
              <a:buNone/>
            </a:pPr>
            <a:r>
              <a:rPr lang="en" sz="1800">
                <a:solidFill>
                  <a:schemeClr val="lt1"/>
                </a:solidFill>
              </a:rPr>
              <a:t>​</a:t>
            </a:r>
            <a:endParaRPr sz="1800">
              <a:solidFill>
                <a:schemeClr val="lt1"/>
              </a:solidFill>
            </a:endParaRPr>
          </a:p>
        </p:txBody>
      </p:sp>
      <p:sp>
        <p:nvSpPr>
          <p:cNvPr id="107" name="Google Shape;107;p17"/>
          <p:cNvSpPr txBox="1"/>
          <p:nvPr/>
        </p:nvSpPr>
        <p:spPr>
          <a:xfrm>
            <a:off x="4875650" y="1110375"/>
            <a:ext cx="6482700" cy="446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b="1">
                <a:solidFill>
                  <a:schemeClr val="dk1"/>
                </a:solidFill>
                <a:highlight>
                  <a:srgbClr val="FFFFFF"/>
                </a:highlight>
              </a:rPr>
              <a:t>Think outside the box to deliver the box</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8"/>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Proposed Solution </a:t>
            </a:r>
            <a:endParaRPr sz="2100"/>
          </a:p>
        </p:txBody>
      </p:sp>
      <p:sp>
        <p:nvSpPr>
          <p:cNvPr id="113" name="Google Shape;113;p18"/>
          <p:cNvSpPr txBox="1">
            <a:spLocks noGrp="1"/>
          </p:cNvSpPr>
          <p:nvPr>
            <p:ph type="title" idx="4294967295"/>
          </p:nvPr>
        </p:nvSpPr>
        <p:spPr>
          <a:xfrm>
            <a:off x="773700" y="1571775"/>
            <a:ext cx="7596600" cy="29664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2080" b="1">
                <a:solidFill>
                  <a:srgbClr val="FFFFFF"/>
                </a:solidFill>
                <a:latin typeface="Arial"/>
                <a:ea typeface="Arial"/>
                <a:cs typeface="Arial"/>
                <a:sym typeface="Arial"/>
              </a:rPr>
              <a:t> </a:t>
            </a:r>
            <a:endParaRPr sz="2080" b="1">
              <a:solidFill>
                <a:srgbClr val="FFFFFF"/>
              </a:solidFill>
              <a:latin typeface="Arial"/>
              <a:ea typeface="Arial"/>
              <a:cs typeface="Arial"/>
              <a:sym typeface="Arial"/>
            </a:endParaRPr>
          </a:p>
        </p:txBody>
      </p:sp>
      <p:sp>
        <p:nvSpPr>
          <p:cNvPr id="114" name="Google Shape;114;p18"/>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15" name="Google Shape;115;p18"/>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16" name="Google Shape;116;p18"/>
          <p:cNvSpPr txBox="1"/>
          <p:nvPr/>
        </p:nvSpPr>
        <p:spPr>
          <a:xfrm>
            <a:off x="773700" y="1690975"/>
            <a:ext cx="8022300" cy="265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lt1"/>
                </a:solidFill>
              </a:rPr>
              <a:t>Our USP includes :-</a:t>
            </a:r>
            <a:endParaRPr sz="1500" b="1">
              <a:solidFill>
                <a:schemeClr val="lt1"/>
              </a:solidFill>
            </a:endParaRPr>
          </a:p>
          <a:p>
            <a:pPr marL="0" lvl="0" indent="0" algn="l" rtl="0">
              <a:lnSpc>
                <a:spcPct val="115000"/>
              </a:lnSpc>
              <a:spcBef>
                <a:spcPts val="0"/>
              </a:spcBef>
              <a:spcAft>
                <a:spcPts val="0"/>
              </a:spcAft>
              <a:buNone/>
            </a:pPr>
            <a:r>
              <a:rPr lang="en" sz="1200" b="1">
                <a:solidFill>
                  <a:schemeClr val="lt1"/>
                </a:solidFill>
              </a:rPr>
              <a:t>-Drone technologies will render with current ecosystem to provide speedy and efficient services catering to                   time sensitive deliveries </a:t>
            </a:r>
            <a:endParaRPr sz="1500" b="1">
              <a:solidFill>
                <a:schemeClr val="lt1"/>
              </a:solidFill>
            </a:endParaRPr>
          </a:p>
          <a:p>
            <a:pPr marL="0" lvl="0" indent="0" algn="l" rtl="0">
              <a:lnSpc>
                <a:spcPct val="115000"/>
              </a:lnSpc>
              <a:spcBef>
                <a:spcPts val="0"/>
              </a:spcBef>
              <a:spcAft>
                <a:spcPts val="0"/>
              </a:spcAft>
              <a:buNone/>
            </a:pPr>
            <a:r>
              <a:rPr lang="en" sz="1800">
                <a:solidFill>
                  <a:schemeClr val="lt1"/>
                </a:solidFill>
              </a:rPr>
              <a:t>​-</a:t>
            </a:r>
            <a:r>
              <a:rPr lang="en" sz="1200" b="1">
                <a:solidFill>
                  <a:schemeClr val="lt1"/>
                </a:solidFill>
              </a:rPr>
              <a:t>Capability of providing services to remote and inaccessible areas with reduced environmental impact with </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  customisable routes which won’t get hindered by normal traffic conditions.</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-UAV would be giving a retrospect of future to the society where while navigating around it will be showing   </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 publicising it’s retailer and associated brand while executing it’s job</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-UAV capabilities of reduced dependence over infrastructure will help increase area of services.</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-For treacherous conditions of calamity drones equipped with technological devices can be swarmed over   </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 the area to accelerate processes for authorities.</a:t>
            </a:r>
            <a:endParaRPr sz="1200" b="1">
              <a:solidFill>
                <a:schemeClr val="lt1"/>
              </a:solidFill>
            </a:endParaRPr>
          </a:p>
          <a:p>
            <a:pPr marL="0" lvl="0" indent="0" algn="l" rtl="0">
              <a:lnSpc>
                <a:spcPct val="115000"/>
              </a:lnSpc>
              <a:spcBef>
                <a:spcPts val="0"/>
              </a:spcBef>
              <a:spcAft>
                <a:spcPts val="0"/>
              </a:spcAft>
              <a:buNone/>
            </a:pPr>
            <a:r>
              <a:rPr lang="en" sz="1200" b="1">
                <a:solidFill>
                  <a:schemeClr val="lt1"/>
                </a:solidFill>
              </a:rPr>
              <a:t>-Can be used in defence services for monitoring alongwith watch guards.</a:t>
            </a:r>
            <a:endParaRPr sz="12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Proposed Solution </a:t>
            </a:r>
            <a:endParaRPr sz="2100"/>
          </a:p>
        </p:txBody>
      </p:sp>
      <p:sp>
        <p:nvSpPr>
          <p:cNvPr id="122" name="Google Shape;122;p19"/>
          <p:cNvSpPr txBox="1">
            <a:spLocks noGrp="1"/>
          </p:cNvSpPr>
          <p:nvPr>
            <p:ph type="title" idx="4294967295"/>
          </p:nvPr>
        </p:nvSpPr>
        <p:spPr>
          <a:xfrm>
            <a:off x="773700" y="1571775"/>
            <a:ext cx="7596600" cy="29664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2080" b="1">
                <a:solidFill>
                  <a:srgbClr val="FFFFFF"/>
                </a:solidFill>
                <a:latin typeface="Arial"/>
                <a:ea typeface="Arial"/>
                <a:cs typeface="Arial"/>
                <a:sym typeface="Arial"/>
              </a:rPr>
              <a:t> </a:t>
            </a:r>
            <a:endParaRPr sz="2080" b="1">
              <a:solidFill>
                <a:srgbClr val="FFFFFF"/>
              </a:solidFill>
              <a:latin typeface="Arial"/>
              <a:ea typeface="Arial"/>
              <a:cs typeface="Arial"/>
              <a:sym typeface="Arial"/>
            </a:endParaRPr>
          </a:p>
        </p:txBody>
      </p:sp>
      <p:sp>
        <p:nvSpPr>
          <p:cNvPr id="123" name="Google Shape;123;p19"/>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24" name="Google Shape;124;p19"/>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25" name="Google Shape;125;p19"/>
          <p:cNvSpPr txBox="1"/>
          <p:nvPr/>
        </p:nvSpPr>
        <p:spPr>
          <a:xfrm>
            <a:off x="0" y="1690975"/>
            <a:ext cx="8796000" cy="235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solidFill>
                  <a:schemeClr val="lt1"/>
                </a:solidFill>
              </a:rPr>
              <a:t>        </a:t>
            </a:r>
            <a:r>
              <a:rPr lang="en" sz="1500">
                <a:solidFill>
                  <a:schemeClr val="lt1"/>
                </a:solidFill>
              </a:rPr>
              <a:t>The key Framework &amp; Technologies used are as follows:-</a:t>
            </a:r>
            <a:endParaRPr sz="1500">
              <a:solidFill>
                <a:schemeClr val="lt1"/>
              </a:solidFill>
            </a:endParaRPr>
          </a:p>
          <a:p>
            <a:pPr marL="0" lvl="0" indent="0" algn="l" rtl="0">
              <a:lnSpc>
                <a:spcPct val="115000"/>
              </a:lnSpc>
              <a:spcBef>
                <a:spcPts val="0"/>
              </a:spcBef>
              <a:spcAft>
                <a:spcPts val="0"/>
              </a:spcAft>
              <a:buNone/>
            </a:pP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1.Flight Control Systems -Flight controller, IMU, GPS</a:t>
            </a: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2.Navigation &amp; positioning-GPS, GNSS, Lidar,</a:t>
            </a: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3.Communication systems-Telemetry Systems, Wireless data transfer </a:t>
            </a: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4.Propulsion &amp; Power systems-Electric Motors, Batteries with charge &amp; swap mechanism.</a:t>
            </a:r>
            <a:endParaRPr sz="1500">
              <a:solidFill>
                <a:schemeClr val="lt1"/>
              </a:solidFill>
            </a:endParaRPr>
          </a:p>
          <a:p>
            <a:pPr marL="457200" lvl="0" indent="0" algn="l" rtl="0">
              <a:lnSpc>
                <a:spcPct val="115000"/>
              </a:lnSpc>
              <a:spcBef>
                <a:spcPts val="0"/>
              </a:spcBef>
              <a:spcAft>
                <a:spcPts val="0"/>
              </a:spcAft>
              <a:buNone/>
            </a:pPr>
            <a:r>
              <a:rPr lang="en" sz="1500" b="1">
                <a:solidFill>
                  <a:schemeClr val="lt1"/>
                </a:solidFill>
              </a:rPr>
              <a:t>5.)</a:t>
            </a:r>
            <a:r>
              <a:rPr lang="en" sz="1500">
                <a:solidFill>
                  <a:schemeClr val="lt1"/>
                </a:solidFill>
              </a:rPr>
              <a:t>Regulatory Compliance -Remote Identification</a:t>
            </a:r>
            <a:r>
              <a:rPr lang="en" sz="1500" b="1">
                <a:solidFill>
                  <a:schemeClr val="lt1"/>
                </a:solidFill>
              </a:rPr>
              <a:t>	, </a:t>
            </a:r>
            <a:r>
              <a:rPr lang="en" sz="1500">
                <a:solidFill>
                  <a:schemeClr val="lt1"/>
                </a:solidFill>
              </a:rPr>
              <a:t>geofencing </a:t>
            </a:r>
            <a:endParaRPr sz="1500">
              <a:solidFill>
                <a:schemeClr val="lt1"/>
              </a:solidFill>
            </a:endParaRPr>
          </a:p>
          <a:p>
            <a:pPr marL="0" lvl="0" indent="0" algn="l" rtl="0">
              <a:lnSpc>
                <a:spcPct val="115000"/>
              </a:lnSpc>
              <a:spcBef>
                <a:spcPts val="0"/>
              </a:spcBef>
              <a:spcAft>
                <a:spcPts val="0"/>
              </a:spcAft>
              <a:buNone/>
            </a:pPr>
            <a:r>
              <a:rPr lang="en" sz="1800">
                <a:solidFill>
                  <a:schemeClr val="lt1"/>
                </a:solidFill>
              </a:rPr>
              <a:t>​</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0"/>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1C232"/>
                </a:solidFill>
                <a:latin typeface="Open Sans"/>
                <a:ea typeface="Open Sans"/>
                <a:cs typeface="Open Sans"/>
                <a:sym typeface="Open Sans"/>
              </a:rPr>
              <a:t>Proposed Solution </a:t>
            </a:r>
            <a:endParaRPr sz="2100"/>
          </a:p>
        </p:txBody>
      </p:sp>
      <p:sp>
        <p:nvSpPr>
          <p:cNvPr id="131" name="Google Shape;131;p20"/>
          <p:cNvSpPr txBox="1">
            <a:spLocks noGrp="1"/>
          </p:cNvSpPr>
          <p:nvPr>
            <p:ph type="title" idx="4294967295"/>
          </p:nvPr>
        </p:nvSpPr>
        <p:spPr>
          <a:xfrm>
            <a:off x="773700" y="1571775"/>
            <a:ext cx="7596600" cy="2966400"/>
          </a:xfrm>
          <a:prstGeom prst="rect">
            <a:avLst/>
          </a:prstGeom>
        </p:spPr>
        <p:txBody>
          <a:bodyPr spcFirstLastPara="1" wrap="square" lIns="91425" tIns="91425" rIns="91425" bIns="91425" anchor="b" anchorCtr="0">
            <a:noAutofit/>
          </a:bodyPr>
          <a:lstStyle/>
          <a:p>
            <a:pPr marL="0" lvl="0" indent="0" algn="l" rtl="0">
              <a:lnSpc>
                <a:spcPct val="200000"/>
              </a:lnSpc>
              <a:spcBef>
                <a:spcPts val="0"/>
              </a:spcBef>
              <a:spcAft>
                <a:spcPts val="0"/>
              </a:spcAft>
              <a:buNone/>
            </a:pPr>
            <a:r>
              <a:rPr lang="en" sz="2080" b="1">
                <a:solidFill>
                  <a:srgbClr val="FFFFFF"/>
                </a:solidFill>
                <a:latin typeface="Arial"/>
                <a:ea typeface="Arial"/>
                <a:cs typeface="Arial"/>
                <a:sym typeface="Arial"/>
              </a:rPr>
              <a:t> </a:t>
            </a:r>
            <a:endParaRPr sz="2080" b="1">
              <a:solidFill>
                <a:srgbClr val="FFFFFF"/>
              </a:solidFill>
              <a:latin typeface="Arial"/>
              <a:ea typeface="Arial"/>
              <a:cs typeface="Arial"/>
              <a:sym typeface="Arial"/>
            </a:endParaRPr>
          </a:p>
        </p:txBody>
      </p:sp>
      <p:sp>
        <p:nvSpPr>
          <p:cNvPr id="132" name="Google Shape;132;p20"/>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33" name="Google Shape;133;p20"/>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
        <p:nvSpPr>
          <p:cNvPr id="134" name="Google Shape;134;p20"/>
          <p:cNvSpPr txBox="1"/>
          <p:nvPr/>
        </p:nvSpPr>
        <p:spPr>
          <a:xfrm>
            <a:off x="0" y="1690975"/>
            <a:ext cx="8796000" cy="209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solidFill>
                  <a:schemeClr val="lt1"/>
                </a:solidFill>
              </a:rPr>
              <a:t>        </a:t>
            </a:r>
            <a:r>
              <a:rPr lang="en" sz="1500">
                <a:solidFill>
                  <a:schemeClr val="lt1"/>
                </a:solidFill>
              </a:rPr>
              <a:t>The key Framework &amp; Technologies used are as follows:-</a:t>
            </a:r>
            <a:endParaRPr sz="1500">
              <a:solidFill>
                <a:schemeClr val="lt1"/>
              </a:solidFill>
            </a:endParaRPr>
          </a:p>
          <a:p>
            <a:pPr marL="0" lvl="0" indent="0" algn="l" rtl="0">
              <a:lnSpc>
                <a:spcPct val="115000"/>
              </a:lnSpc>
              <a:spcBef>
                <a:spcPts val="0"/>
              </a:spcBef>
              <a:spcAft>
                <a:spcPts val="0"/>
              </a:spcAft>
              <a:buNone/>
            </a:pPr>
            <a:endParaRPr sz="1500">
              <a:solidFill>
                <a:schemeClr val="lt1"/>
              </a:solidFill>
            </a:endParaRPr>
          </a:p>
          <a:p>
            <a:pPr marL="0" lvl="0" indent="0" algn="l" rtl="0">
              <a:lnSpc>
                <a:spcPct val="115000"/>
              </a:lnSpc>
              <a:spcBef>
                <a:spcPts val="0"/>
              </a:spcBef>
              <a:spcAft>
                <a:spcPts val="0"/>
              </a:spcAft>
              <a:buNone/>
            </a:pPr>
            <a:r>
              <a:rPr lang="en" sz="1500">
                <a:solidFill>
                  <a:schemeClr val="lt1"/>
                </a:solidFill>
              </a:rPr>
              <a:t>	6.Autonomous control &amp; Navigation-AI,Path Planning</a:t>
            </a:r>
            <a:endParaRPr sz="1500">
              <a:solidFill>
                <a:schemeClr val="lt1"/>
              </a:solidFill>
            </a:endParaRPr>
          </a:p>
          <a:p>
            <a:pPr marL="0" lvl="0" indent="457200" algn="l" rtl="0">
              <a:lnSpc>
                <a:spcPct val="115000"/>
              </a:lnSpc>
              <a:spcBef>
                <a:spcPts val="0"/>
              </a:spcBef>
              <a:spcAft>
                <a:spcPts val="0"/>
              </a:spcAft>
              <a:buNone/>
            </a:pPr>
            <a:r>
              <a:rPr lang="en" sz="1500">
                <a:solidFill>
                  <a:schemeClr val="lt1"/>
                </a:solidFill>
              </a:rPr>
              <a:t>7.Collision avoidance and obstacle detection-ultrasonic sensors embedded with seamless </a:t>
            </a:r>
            <a:endParaRPr sz="1500">
              <a:solidFill>
                <a:schemeClr val="lt1"/>
              </a:solidFill>
            </a:endParaRPr>
          </a:p>
          <a:p>
            <a:pPr marL="4114800" lvl="0" indent="0" algn="l" rtl="0">
              <a:lnSpc>
                <a:spcPct val="115000"/>
              </a:lnSpc>
              <a:spcBef>
                <a:spcPts val="0"/>
              </a:spcBef>
              <a:spcAft>
                <a:spcPts val="0"/>
              </a:spcAft>
              <a:buNone/>
            </a:pPr>
            <a:r>
              <a:rPr lang="en" sz="1500">
                <a:solidFill>
                  <a:schemeClr val="lt1"/>
                </a:solidFill>
              </a:rPr>
              <a:t>    actions such as path planning reverse thrusting.</a:t>
            </a:r>
            <a:endParaRPr sz="1500">
              <a:solidFill>
                <a:schemeClr val="lt1"/>
              </a:solidFill>
            </a:endParaRPr>
          </a:p>
          <a:p>
            <a:pPr marL="0" lvl="0" indent="457200" algn="l" rtl="0">
              <a:lnSpc>
                <a:spcPct val="115000"/>
              </a:lnSpc>
              <a:spcBef>
                <a:spcPts val="0"/>
              </a:spcBef>
              <a:spcAft>
                <a:spcPts val="0"/>
              </a:spcAft>
              <a:buNone/>
            </a:pPr>
            <a:r>
              <a:rPr lang="en" sz="1500">
                <a:solidFill>
                  <a:schemeClr val="lt1"/>
                </a:solidFill>
              </a:rPr>
              <a:t>8.So</a:t>
            </a:r>
            <a:r>
              <a:rPr lang="en" sz="1800">
                <a:solidFill>
                  <a:schemeClr val="lt1"/>
                </a:solidFill>
              </a:rPr>
              <a:t>​</a:t>
            </a:r>
            <a:r>
              <a:rPr lang="en" sz="1500">
                <a:solidFill>
                  <a:schemeClr val="lt1"/>
                </a:solidFill>
              </a:rPr>
              <a:t>ftware framework- Flight control software,ground control software,Autonomous Mission plan</a:t>
            </a:r>
            <a:endParaRPr sz="1500">
              <a:solidFill>
                <a:schemeClr val="lt1"/>
              </a:solidFill>
            </a:endParaRPr>
          </a:p>
          <a:p>
            <a:pPr marL="0" lvl="0" indent="457200" algn="l" rtl="0">
              <a:lnSpc>
                <a:spcPct val="115000"/>
              </a:lnSpc>
              <a:spcBef>
                <a:spcPts val="0"/>
              </a:spcBef>
              <a:spcAft>
                <a:spcPts val="0"/>
              </a:spcAft>
              <a:buNone/>
            </a:pPr>
            <a:r>
              <a:rPr lang="en" sz="1500">
                <a:solidFill>
                  <a:schemeClr val="lt1"/>
                </a:solidFill>
              </a:rPr>
              <a:t>9.Security &amp; anti theft systems-Cybersecured UAV’s for sophisticated defence sectors.</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1"/>
          <p:cNvSpPr txBox="1">
            <a:spLocks noGrp="1"/>
          </p:cNvSpPr>
          <p:nvPr>
            <p:ph type="title" idx="4294967295"/>
          </p:nvPr>
        </p:nvSpPr>
        <p:spPr>
          <a:xfrm>
            <a:off x="720775" y="1095375"/>
            <a:ext cx="7596600" cy="47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2100" b="1">
                <a:solidFill>
                  <a:srgbClr val="FFD966"/>
                </a:solidFill>
                <a:latin typeface="Arial"/>
                <a:ea typeface="Arial"/>
                <a:cs typeface="Arial"/>
                <a:sym typeface="Arial"/>
              </a:rPr>
              <a:t>Market Opportunity and Competitive landscape</a:t>
            </a:r>
            <a:endParaRPr sz="2100" b="1">
              <a:solidFill>
                <a:srgbClr val="FFD966"/>
              </a:solidFill>
              <a:latin typeface="Arial"/>
              <a:ea typeface="Arial"/>
              <a:cs typeface="Arial"/>
              <a:sym typeface="Arial"/>
            </a:endParaRPr>
          </a:p>
        </p:txBody>
      </p:sp>
      <p:sp>
        <p:nvSpPr>
          <p:cNvPr id="140" name="Google Shape;140;p21"/>
          <p:cNvSpPr txBox="1">
            <a:spLocks noGrp="1"/>
          </p:cNvSpPr>
          <p:nvPr>
            <p:ph type="title" idx="4294967295"/>
          </p:nvPr>
        </p:nvSpPr>
        <p:spPr>
          <a:xfrm>
            <a:off x="720775" y="716375"/>
            <a:ext cx="7242600" cy="2912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500">
                <a:solidFill>
                  <a:srgbClr val="FFFFFF"/>
                </a:solidFill>
                <a:latin typeface="Arial"/>
                <a:ea typeface="Arial"/>
                <a:cs typeface="Arial"/>
                <a:sym typeface="Arial"/>
              </a:rPr>
              <a:t>The target market for UAV’s is enormous defence authorities can use it as a monitoring devices alongwith organisations who’ll use it for studying topography, vegetation deforestation and mapping places to greater accuracy.</a:t>
            </a:r>
            <a:endParaRPr sz="15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500">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sz="1500">
                <a:solidFill>
                  <a:srgbClr val="FFFFFF"/>
                </a:solidFill>
                <a:latin typeface="Arial"/>
                <a:ea typeface="Arial"/>
                <a:cs typeface="Arial"/>
                <a:sym typeface="Arial"/>
              </a:rPr>
              <a:t>Target market also involves everyday users such as retailers offering products , creators, in inspections and study of inaccessible places, e.t.c.</a:t>
            </a:r>
            <a:endParaRPr sz="15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500">
              <a:solidFill>
                <a:srgbClr val="FFFFFF"/>
              </a:solidFill>
              <a:latin typeface="Arial"/>
              <a:ea typeface="Arial"/>
              <a:cs typeface="Arial"/>
              <a:sym typeface="Arial"/>
            </a:endParaRPr>
          </a:p>
        </p:txBody>
      </p:sp>
      <p:sp>
        <p:nvSpPr>
          <p:cNvPr id="141" name="Google Shape;141;p21"/>
          <p:cNvSpPr txBox="1"/>
          <p:nvPr/>
        </p:nvSpPr>
        <p:spPr>
          <a:xfrm>
            <a:off x="1831075" y="198875"/>
            <a:ext cx="5486400" cy="7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D966"/>
                </a:solidFill>
                <a:latin typeface="Open Sans"/>
                <a:ea typeface="Open Sans"/>
                <a:cs typeface="Open Sans"/>
                <a:sym typeface="Open Sans"/>
              </a:rPr>
              <a:t>START-A-THON : IDEATION</a:t>
            </a:r>
            <a:br>
              <a:rPr lang="en" sz="1800">
                <a:solidFill>
                  <a:srgbClr val="FFD966"/>
                </a:solidFill>
                <a:latin typeface="Open Sans"/>
                <a:ea typeface="Open Sans"/>
                <a:cs typeface="Open Sans"/>
                <a:sym typeface="Open Sans"/>
              </a:rPr>
            </a:br>
            <a:r>
              <a:rPr lang="en">
                <a:solidFill>
                  <a:srgbClr val="FFD966"/>
                </a:solidFill>
                <a:latin typeface="Open Sans"/>
                <a:ea typeface="Open Sans"/>
                <a:cs typeface="Open Sans"/>
                <a:sym typeface="Open Sans"/>
              </a:rPr>
              <a:t>Come with Ideas, Leave with Funded Startups</a:t>
            </a:r>
            <a:endParaRPr>
              <a:solidFill>
                <a:srgbClr val="FFD966"/>
              </a:solidFill>
              <a:latin typeface="Open Sans"/>
              <a:ea typeface="Open Sans"/>
              <a:cs typeface="Open Sans"/>
              <a:sym typeface="Open Sans"/>
            </a:endParaRPr>
          </a:p>
        </p:txBody>
      </p:sp>
      <p:pic>
        <p:nvPicPr>
          <p:cNvPr id="142" name="Google Shape;142;p21"/>
          <p:cNvPicPr preferRelativeResize="0"/>
          <p:nvPr/>
        </p:nvPicPr>
        <p:blipFill rotWithShape="1">
          <a:blip r:embed="rId4">
            <a:alphaModFix/>
          </a:blip>
          <a:srcRect l="12602" t="18790" r="12602" b="28561"/>
          <a:stretch/>
        </p:blipFill>
        <p:spPr>
          <a:xfrm>
            <a:off x="7910375" y="96000"/>
            <a:ext cx="1178750" cy="834401"/>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Economica</vt:lpstr>
      <vt:lpstr>Open Sans</vt:lpstr>
      <vt:lpstr>Luxe</vt:lpstr>
      <vt:lpstr>PowerPoint Presentation</vt:lpstr>
      <vt:lpstr>Basic Details of the team </vt:lpstr>
      <vt:lpstr>Problem Statement Details   Provide disaster relief and optimisation of Last-mile delivery by use of UAV alongwith optimisation over better energy efficiency while providing secure delivery services to the consumer and cost effective options to retailers.  The issue in current scenario exists as current delivery system leads to heavy costs to be incurred to the product, environmental impacts, risks of damage and theft, maintenance of riders, delay in delivery, unoptimised path planning, traffic congestions, etc. The generic ecosystem has a wide scope of optimisation which would help in saving a lot of resources in terms of monetary and time.  In case of disasters we primarily lose connectivity services leading to difficulty in providing relief also with distribution of life sustaining food, water and meds.   </vt:lpstr>
      <vt:lpstr>Problem Statement Details   With raising concerns of congestions in cities along with worsening air quality reports from various environment orgs and media giants introspect the fact that pushing door to door delivery services can lead to congestion by 36% and can lead to increase in commute timings for 100 cities by 15 mins by 2025. Also with raising concerns over endless shifts posing threat to the lives of overworking delivery executives which end up in fatal conditions. As per interviews delivery executives work in difficult conditions to provide services in which their efficiency decreases affecting the retail. Also there have been cases of unhygienic and damaged packages which leads to customer dissatisfaction.  </vt:lpstr>
      <vt:lpstr>Proposed Solution </vt:lpstr>
      <vt:lpstr>Proposed Solution </vt:lpstr>
      <vt:lpstr>Proposed Solution </vt:lpstr>
      <vt:lpstr>Proposed Solution </vt:lpstr>
      <vt:lpstr>Market Opportunity and Competitive landscape</vt:lpstr>
      <vt:lpstr>Market Opportunity and Competitive landscape</vt:lpstr>
      <vt:lpstr>Business Model , Go-to Market Strategy and Funding Ask </vt:lpstr>
      <vt:lpstr>Business Model , Go-to Market Strategy and Funding Ask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omprakashrai9@gmail.com</cp:lastModifiedBy>
  <cp:revision>1</cp:revision>
  <dcterms:modified xsi:type="dcterms:W3CDTF">2023-08-15T16:41:32Z</dcterms:modified>
</cp:coreProperties>
</file>