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87" r:id="rId4"/>
    <p:sldId id="286" r:id="rId5"/>
    <p:sldId id="288" r:id="rId6"/>
    <p:sldId id="282" r:id="rId7"/>
    <p:sldId id="284" r:id="rId8"/>
    <p:sldId id="285" r:id="rId9"/>
    <p:sldId id="258" r:id="rId10"/>
    <p:sldId id="281" r:id="rId11"/>
    <p:sldId id="269" r:id="rId12"/>
    <p:sldId id="270" r:id="rId13"/>
    <p:sldId id="272" r:id="rId14"/>
  </p:sldIdLst>
  <p:sldSz cx="9144000" cy="6858000" type="screen4x3"/>
  <p:notesSz cx="7104063" cy="10234613"/>
  <p:embeddedFontLst>
    <p:embeddedFont>
      <p:font typeface="Noto Sans Symbols" panose="020B0600000101010101" charset="-127"/>
      <p:regular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2" y="84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589" y="11114"/>
            <a:ext cx="3077051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00" tIns="0" rIns="1990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8601" y="11114"/>
            <a:ext cx="3077051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00" tIns="0" rIns="1990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1589" y="9744075"/>
            <a:ext cx="3077051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00" tIns="0" rIns="199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051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39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825" tIns="48075" rIns="97825" bIns="480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051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48375" y="4859339"/>
            <a:ext cx="5207316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feefdfbb_0_96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4feefdfb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405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39" cy="462915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feefdfbb_0_96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4feefdfb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feefdfbb_0_96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4feefdfb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34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feefdfbb_0_41:notes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100" cy="477900"/>
          </a:xfrm>
          <a:prstGeom prst="rect">
            <a:avLst/>
          </a:prstGeom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4" name="Google Shape;94;g44feefdfbb_0_41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44feefdfb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feefdfbb_0_58:notes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100" cy="477900"/>
          </a:xfrm>
          <a:prstGeom prst="rect">
            <a:avLst/>
          </a:prstGeom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0" name="Google Shape;110;g44feefdfbb_0_58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44feefdf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09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feefdfbb_0_58:notes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100" cy="477900"/>
          </a:xfrm>
          <a:prstGeom prst="rect">
            <a:avLst/>
          </a:prstGeom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0" name="Google Shape;110;g44feefdfbb_0_58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44feefdf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32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feefdfbb_0_58:notes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100" cy="477900"/>
          </a:xfrm>
          <a:prstGeom prst="rect">
            <a:avLst/>
          </a:prstGeom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0" name="Google Shape;110;g44feefdfbb_0_58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44feefdf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09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feefdfbb_0_58:notes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100" cy="477900"/>
          </a:xfrm>
          <a:prstGeom prst="rect">
            <a:avLst/>
          </a:prstGeom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0" name="Google Shape;110;g44feefdfbb_0_58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44feefdf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74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feefdfbb_0_172:notes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100" cy="477900"/>
          </a:xfrm>
          <a:prstGeom prst="rect">
            <a:avLst/>
          </a:prstGeom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6" name="Google Shape;126;g44feefdfbb_0_172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44feefdfb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4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feefdfbb_0_172:notes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100" cy="477900"/>
          </a:xfrm>
          <a:prstGeom prst="rect">
            <a:avLst/>
          </a:prstGeom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6" name="Google Shape;126;g44feefdfbb_0_172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44feefdfb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732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feefdfbb_0_49:notes"/>
          <p:cNvSpPr txBox="1">
            <a:spLocks noGrp="1"/>
          </p:cNvSpPr>
          <p:nvPr>
            <p:ph type="sldNum" idx="12"/>
          </p:nvPr>
        </p:nvSpPr>
        <p:spPr>
          <a:xfrm>
            <a:off x="4028601" y="9744075"/>
            <a:ext cx="3077100" cy="477900"/>
          </a:xfrm>
          <a:prstGeom prst="rect">
            <a:avLst/>
          </a:prstGeom>
        </p:spPr>
        <p:txBody>
          <a:bodyPr spcFirstLastPara="1" wrap="square" lIns="19900" tIns="0" rIns="199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2" name="Google Shape;102;g44feefdfbb_0_49:notes"/>
          <p:cNvSpPr txBox="1">
            <a:spLocks noGrp="1"/>
          </p:cNvSpPr>
          <p:nvPr>
            <p:ph type="body" idx="1"/>
          </p:nvPr>
        </p:nvSpPr>
        <p:spPr>
          <a:xfrm>
            <a:off x="949962" y="4873625"/>
            <a:ext cx="5204100" cy="4629300"/>
          </a:xfrm>
          <a:prstGeom prst="rect">
            <a:avLst/>
          </a:prstGeom>
        </p:spPr>
        <p:txBody>
          <a:bodyPr spcFirstLastPara="1" wrap="square" lIns="97825" tIns="48075" rIns="97825" bIns="480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44feefdfb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885825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5" name="Google Shape;25;p2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-12700" y="6629400"/>
            <a:ext cx="16224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컴퓨터공학과</a:t>
            </a: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190750" y="-152400"/>
            <a:ext cx="4800600" cy="8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146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7494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830763" y="2468563"/>
            <a:ext cx="5783262" cy="208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92138" y="463550"/>
            <a:ext cx="5783262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146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7494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1465" algn="l" rtl="0">
              <a:lnSpc>
                <a:spcPct val="138888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7494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40767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4667250" y="1600200"/>
            <a:ext cx="40767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" name="Google Shape;11;p1"/>
            <p:cNvSpPr/>
            <p:nvPr/>
          </p:nvSpPr>
          <p:spPr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504" y="692"/>
              <a:ext cx="207" cy="29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74" y="958"/>
              <a:ext cx="232" cy="2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" y="912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80" y="624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79" y="1122"/>
              <a:ext cx="5182" cy="2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 strike="noStrike" cap="none">
                <a:solidFill>
                  <a:schemeClr val="dk1"/>
                </a:solidFill>
              </a:endParaRPr>
            </a:p>
          </p:txBody>
        </p: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■"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29146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Char char="■"/>
              <a:defRPr sz="1800" i="0" u="none" strike="noStrike" cap="none">
                <a:solidFill>
                  <a:schemeClr val="dk1"/>
                </a:solidFill>
              </a:defRPr>
            </a:lvl2pPr>
            <a:lvl3pPr marL="1371600" marR="0" lvl="2" indent="-2794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Char char="■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277494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Char char="■"/>
              <a:defRPr sz="1400" i="0" u="none" strike="noStrike" cap="none">
                <a:solidFill>
                  <a:schemeClr val="dk1"/>
                </a:solidFill>
              </a:defRPr>
            </a:lvl4pPr>
            <a:lvl5pPr marL="2286000" marR="0" lvl="4" indent="-2667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600"/>
              <a:buChar char="■"/>
              <a:defRPr sz="1200" i="0" u="none" strike="noStrike" cap="none">
                <a:solidFill>
                  <a:schemeClr val="dk1"/>
                </a:solidFill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■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■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■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■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0" y="0"/>
            <a:ext cx="1467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프로그래밍</a:t>
            </a:r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-12700" y="6629400"/>
            <a:ext cx="1422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컴퓨터공학과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dk2"/>
                </a:solidFill>
              </a:rPr>
              <a:t>C Programming (CSE2035)</a:t>
            </a:r>
            <a:br>
              <a:rPr lang="en-US" sz="3200" i="0" u="none" strike="noStrike" cap="none" dirty="0">
                <a:solidFill>
                  <a:schemeClr val="dk2"/>
                </a:solidFill>
              </a:rPr>
            </a:br>
            <a:r>
              <a:rPr lang="en-US" sz="3200" i="0" u="none" strike="noStrike" cap="none" dirty="0">
                <a:solidFill>
                  <a:schemeClr val="dk2"/>
                </a:solidFill>
              </a:rPr>
              <a:t>P</a:t>
            </a:r>
            <a:r>
              <a:rPr lang="en-US" sz="3200" dirty="0"/>
              <a:t>roject1: Sorting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 i="0" u="none" strike="noStrike" cap="none">
                <a:solidFill>
                  <a:schemeClr val="dk1"/>
                </a:solidFill>
              </a:rPr>
              <a:t>Saejoon Kim, Ph.D.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lang="en-US" sz="1600" i="0" u="none" strike="noStrike" cap="none">
                <a:solidFill>
                  <a:schemeClr val="dk1"/>
                </a:solidFill>
              </a:rPr>
              <a:t>Dept. of Computer Science and Engineering</a:t>
            </a:r>
            <a:endParaRPr/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lang="en-US" sz="1600" i="0" u="none" strike="noStrike" cap="none">
                <a:solidFill>
                  <a:schemeClr val="dk1"/>
                </a:solidFill>
              </a:rPr>
              <a:t>Sogang University</a:t>
            </a:r>
            <a:endParaRPr/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lang="en-US" sz="1600" i="0" u="none" strike="noStrike" cap="none">
                <a:solidFill>
                  <a:schemeClr val="dk1"/>
                </a:solidFill>
              </a:rPr>
              <a:t>Seoul, Korea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57160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프로그래밍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6800" y="0"/>
            <a:ext cx="444500" cy="43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Comment</a:t>
            </a:r>
            <a:endParaRPr sz="2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305800" cy="4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Arial"/>
              <a:buChar char="■"/>
            </a:pPr>
            <a:r>
              <a:rPr lang="en-US" sz="1800" dirty="0"/>
              <a:t>You should write comments in your source code.</a:t>
            </a:r>
          </a:p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Arial"/>
              <a:buChar char="■"/>
            </a:pPr>
            <a:r>
              <a:rPr lang="en-US" sz="1800" dirty="0"/>
              <a:t>Each function should have a comment. The comment must include at least the following:</a:t>
            </a:r>
          </a:p>
          <a:p>
            <a:pPr marL="800100" lvl="1" indent="-37465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ts val="1700"/>
              <a:buFont typeface="Arial"/>
              <a:buChar char="■"/>
            </a:pPr>
            <a:r>
              <a:rPr lang="en-US" dirty="0"/>
              <a:t>Description</a:t>
            </a:r>
          </a:p>
          <a:p>
            <a:pPr marL="800100" lvl="1" indent="-37465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ts val="1700"/>
              <a:buFont typeface="Arial"/>
              <a:buChar char="■"/>
            </a:pPr>
            <a:r>
              <a:rPr lang="en-US" dirty="0"/>
              <a:t>Parameters</a:t>
            </a:r>
          </a:p>
          <a:p>
            <a:pPr marL="800100" lvl="1" indent="-37465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ts val="1700"/>
              <a:buFont typeface="Arial"/>
              <a:buChar char="■"/>
            </a:pPr>
            <a:r>
              <a:rPr lang="en-US" dirty="0"/>
              <a:t>Return value</a:t>
            </a:r>
          </a:p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Arial"/>
              <a:buChar char="■"/>
            </a:pPr>
            <a:r>
              <a:rPr lang="en-US" sz="1800" dirty="0"/>
              <a:t>Example)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74988" y="2546940"/>
            <a:ext cx="4132943" cy="4107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/*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This function find the index of an element in an array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 @</a:t>
            </a:r>
            <a:r>
              <a:rPr lang="en-US" altLang="ko-KR" sz="1100" dirty="0" err="1">
                <a:solidFill>
                  <a:schemeClr val="tx1"/>
                </a:solidFill>
              </a:rPr>
              <a:t>param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- 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 : The array to search in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- 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 : length of given array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- value : The value to search for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@</a:t>
            </a:r>
            <a:r>
              <a:rPr lang="en-US" altLang="ko-KR" sz="1100" dirty="0" err="1">
                <a:solidFill>
                  <a:schemeClr val="tx1"/>
                </a:solidFill>
              </a:rPr>
              <a:t>retern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- The function returns the position of the first occurrence of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 specified value in the array.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    - if the value to search for never occurs, it returns -1.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*/</a:t>
            </a:r>
          </a:p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get_index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* 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val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	for (</a:t>
            </a:r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 = 0; 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 &lt; 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 ; 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++){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		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 == </a:t>
            </a:r>
            <a:r>
              <a:rPr lang="en-US" altLang="ko-KR" sz="1100" dirty="0" err="1">
                <a:solidFill>
                  <a:schemeClr val="tx1"/>
                </a:solidFill>
              </a:rPr>
              <a:t>val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		{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			return 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		}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	return -1;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}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2631" y="3759199"/>
            <a:ext cx="2712357" cy="288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 main() {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];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….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//=========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/*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*  Find the index of the </a:t>
            </a:r>
            <a:r>
              <a:rPr lang="en-US" altLang="ko-KR" sz="1100" dirty="0" err="1">
                <a:solidFill>
                  <a:schemeClr val="tx1"/>
                </a:solidFill>
              </a:rPr>
              <a:t>val</a:t>
            </a:r>
            <a:r>
              <a:rPr lang="en-US" altLang="ko-KR" sz="1100" dirty="0">
                <a:solidFill>
                  <a:schemeClr val="tx1"/>
                </a:solidFill>
              </a:rPr>
              <a:t> in the arr.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*/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for (</a:t>
            </a:r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 = 0; 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 &lt; 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 ; 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++){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 == </a:t>
            </a:r>
            <a:r>
              <a:rPr lang="en-US" altLang="ko-KR" sz="1100" dirty="0" err="1">
                <a:solidFill>
                  <a:schemeClr val="tx1"/>
                </a:solidFill>
              </a:rPr>
              <a:t>val</a:t>
            </a:r>
            <a:r>
              <a:rPr lang="en-US" altLang="ko-KR" sz="1100" dirty="0">
                <a:solidFill>
                  <a:schemeClr val="tx1"/>
                </a:solidFill>
              </a:rPr>
              <a:t>) {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 = I;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      break;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}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}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//=========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</a:rPr>
              <a:t>printf</a:t>
            </a:r>
            <a:r>
              <a:rPr lang="en-US" altLang="ko-KR" sz="1100" dirty="0">
                <a:solidFill>
                  <a:schemeClr val="tx1"/>
                </a:solidFill>
              </a:rPr>
              <a:t>(“%d\n”, 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return 0;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91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and submission (1/2)</a:t>
            </a:r>
            <a:endParaRPr sz="2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305800" cy="464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1700" b="1" dirty="0"/>
              <a:t>Report(20pt), Source code(80pt) 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endParaRPr lang="en-US" sz="1700" b="1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120000"/>
              </a:lnSpc>
            </a:pPr>
            <a:r>
              <a:rPr lang="en-US" altLang="ko-KR" sz="1800" b="1" dirty="0"/>
              <a:t>Program development(80pt)</a:t>
            </a:r>
            <a:endParaRPr lang="en-US" altLang="ko-KR" sz="1600" b="1" dirty="0"/>
          </a:p>
          <a:p>
            <a:pPr marL="534987" lvl="1" indent="-266700">
              <a:lnSpc>
                <a:spcPct val="120000"/>
              </a:lnSpc>
              <a:spcBef>
                <a:spcPts val="0"/>
              </a:spcBef>
            </a:pPr>
            <a:r>
              <a:rPr lang="en-US" altLang="ko-KR" sz="1500" b="1" dirty="0"/>
              <a:t>Score is only given to programs that compile and produce the correct output.</a:t>
            </a:r>
          </a:p>
          <a:p>
            <a:pPr marL="534987" lvl="1" indent="-266700">
              <a:lnSpc>
                <a:spcPct val="120000"/>
              </a:lnSpc>
              <a:spcBef>
                <a:spcPts val="0"/>
              </a:spcBef>
            </a:pPr>
            <a:r>
              <a:rPr lang="en-US" altLang="ko-KR" sz="1500" b="1" u="sng" dirty="0">
                <a:solidFill>
                  <a:srgbClr val="FF0000"/>
                </a:solidFill>
              </a:rPr>
              <a:t>Segmentation Fault occurs in test</a:t>
            </a:r>
            <a:r>
              <a:rPr lang="en-US" altLang="ko-KR" sz="1500" b="1" dirty="0">
                <a:solidFill>
                  <a:srgbClr val="000000"/>
                </a:solidFill>
              </a:rPr>
              <a:t> → </a:t>
            </a:r>
            <a:r>
              <a:rPr lang="en-US" altLang="ko-KR" sz="1500" b="1" dirty="0"/>
              <a:t> that </a:t>
            </a:r>
            <a:r>
              <a:rPr lang="en-US" altLang="ko-KR" sz="1500" b="1" dirty="0" err="1"/>
              <a:t>testcase</a:t>
            </a:r>
            <a:r>
              <a:rPr lang="en-US" altLang="ko-KR" sz="1500" b="1" dirty="0"/>
              <a:t> = 0pt.</a:t>
            </a:r>
          </a:p>
          <a:p>
            <a:pPr marL="534987" lvl="1" indent="-266700">
              <a:lnSpc>
                <a:spcPct val="120000"/>
              </a:lnSpc>
              <a:spcBef>
                <a:spcPts val="0"/>
              </a:spcBef>
            </a:pPr>
            <a:r>
              <a:rPr lang="en-US" altLang="ko-KR" sz="1500" b="1" dirty="0"/>
              <a:t>Write detail comment in your source code so that others can understand it</a:t>
            </a:r>
          </a:p>
          <a:p>
            <a:pPr marL="268287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b="1" dirty="0"/>
              <a:t>         →  If not, deduction.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534987" lvl="1" indent="-266700">
              <a:lnSpc>
                <a:spcPct val="120000"/>
              </a:lnSpc>
              <a:spcBef>
                <a:spcPts val="0"/>
              </a:spcBef>
            </a:pPr>
            <a:r>
              <a:rPr lang="en-US" altLang="ko-KR" sz="1500" b="1" dirty="0"/>
              <a:t>SOURCE CODE COPY is found, </a:t>
            </a:r>
            <a:r>
              <a:rPr lang="en-US" altLang="ko-KR" sz="1500" b="1" dirty="0">
                <a:solidFill>
                  <a:srgbClr val="FF0000"/>
                </a:solidFill>
              </a:rPr>
              <a:t>0pt.</a:t>
            </a:r>
            <a:endParaRPr lang="en-US" altLang="ko-KR" sz="1600" b="1" dirty="0"/>
          </a:p>
          <a:p>
            <a:pPr marL="342900" lvl="0" indent="-342900">
              <a:lnSpc>
                <a:spcPct val="120000"/>
              </a:lnSpc>
            </a:pPr>
            <a:endParaRPr lang="en-US" altLang="ko-KR" sz="1600" b="1" dirty="0"/>
          </a:p>
          <a:p>
            <a:pPr marL="342900" lvl="0" indent="-342900">
              <a:lnSpc>
                <a:spcPct val="120000"/>
              </a:lnSpc>
            </a:pPr>
            <a:r>
              <a:rPr lang="en-US" altLang="ko-KR" sz="1600" b="1" dirty="0"/>
              <a:t>Report(20pt)</a:t>
            </a:r>
            <a:endParaRPr dirty="0"/>
          </a:p>
          <a:p>
            <a:pPr marL="534987" lvl="1" indent="-266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lang="en-US" sz="1500" b="1" dirty="0"/>
              <a:t>Write according to the attached report form in English.</a:t>
            </a:r>
          </a:p>
          <a:p>
            <a:pPr marL="534987" lvl="1" indent="-266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lang="en-US" sz="1500" b="1"/>
              <a:t>Fill </a:t>
            </a:r>
            <a:r>
              <a:rPr lang="en-US" sz="1500" b="1" dirty="0"/>
              <a:t>out only 2.3 </a:t>
            </a:r>
            <a:endParaRPr sz="1500" b="1" dirty="0"/>
          </a:p>
          <a:p>
            <a:pPr marL="5349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Evaluation and submission</a:t>
            </a:r>
            <a:r>
              <a:rPr lang="en-US" dirty="0"/>
              <a:t> (2/2)</a:t>
            </a:r>
            <a:endParaRPr sz="2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305800" cy="4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Arial"/>
              <a:buChar char="■"/>
            </a:pPr>
            <a:r>
              <a:rPr lang="en-US" sz="2400" b="1" dirty="0"/>
              <a:t>Submission</a:t>
            </a:r>
          </a:p>
          <a:p>
            <a:pPr marL="534987" lvl="1" indent="-311785">
              <a:lnSpc>
                <a:spcPct val="120000"/>
              </a:lnSpc>
              <a:spcBef>
                <a:spcPts val="0"/>
              </a:spcBef>
              <a:buSzPts val="1700"/>
            </a:pPr>
            <a:r>
              <a:rPr lang="en-US" altLang="ko-KR" sz="1700" b="1" dirty="0"/>
              <a:t>Upload files to Cyber Campus.</a:t>
            </a:r>
            <a:endParaRPr lang="en-US" sz="1700" b="1" dirty="0"/>
          </a:p>
          <a:p>
            <a:pPr marL="534987" lvl="1" indent="-311785">
              <a:lnSpc>
                <a:spcPct val="120000"/>
              </a:lnSpc>
              <a:spcBef>
                <a:spcPts val="0"/>
              </a:spcBef>
              <a:buSzPts val="1700"/>
            </a:pPr>
            <a:r>
              <a:rPr lang="en-US" sz="1700" b="1" dirty="0"/>
              <a:t>You have to upload two files.</a:t>
            </a:r>
          </a:p>
          <a:p>
            <a:pPr marL="992187" lvl="2" indent="-311785">
              <a:lnSpc>
                <a:spcPct val="120000"/>
              </a:lnSpc>
              <a:buSzPts val="1700"/>
            </a:pPr>
            <a:r>
              <a:rPr lang="en-US" sz="1500" b="1" dirty="0"/>
              <a:t>Source file(project1_20211234_</a:t>
            </a:r>
            <a:r>
              <a:rPr lang="ko-KR" altLang="en-US" sz="1500" b="1" dirty="0"/>
              <a:t>홍길동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  <a:r>
              <a:rPr lang="en-US" sz="1500" b="1" dirty="0">
                <a:solidFill>
                  <a:srgbClr val="FF0000"/>
                </a:solidFill>
              </a:rPr>
              <a:t>c</a:t>
            </a:r>
            <a:r>
              <a:rPr lang="en-US" sz="1500" b="1" dirty="0"/>
              <a:t>)</a:t>
            </a:r>
          </a:p>
          <a:p>
            <a:pPr marL="992187" lvl="2" indent="-311785">
              <a:lnSpc>
                <a:spcPct val="120000"/>
              </a:lnSpc>
              <a:buSzPts val="1700"/>
            </a:pPr>
            <a:r>
              <a:rPr lang="en-US" sz="1500" b="1" dirty="0"/>
              <a:t>Report(project1_20211234_</a:t>
            </a:r>
            <a:r>
              <a:rPr lang="ko-KR" altLang="en-US" sz="1500" b="1" dirty="0"/>
              <a:t>홍길동</a:t>
            </a:r>
            <a:r>
              <a:rPr lang="en-US" sz="1500" b="1" dirty="0"/>
              <a:t>.</a:t>
            </a:r>
            <a:r>
              <a:rPr lang="en-US" sz="1500" b="1" dirty="0">
                <a:solidFill>
                  <a:srgbClr val="FF0000"/>
                </a:solidFill>
              </a:rPr>
              <a:t>pdf or docx</a:t>
            </a:r>
            <a:r>
              <a:rPr lang="en-US" sz="1500" b="1" dirty="0"/>
              <a:t>)</a:t>
            </a:r>
            <a:endParaRPr lang="en-US" sz="1700" b="1" dirty="0"/>
          </a:p>
          <a:p>
            <a:pPr marL="53498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Noto Sans Symbols"/>
              <a:buChar char="■"/>
            </a:pPr>
            <a:r>
              <a:rPr lang="en-US" sz="1700" b="1" dirty="0"/>
              <a:t>Due date : Mon. November 8, 23:59:59.</a:t>
            </a:r>
            <a:endParaRPr sz="17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Note</a:t>
            </a:r>
            <a:endParaRPr sz="2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305800" cy="4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Arial"/>
              <a:buChar char="■"/>
            </a:pPr>
            <a:endParaRPr lang="en-US" sz="1700" b="1" dirty="0"/>
          </a:p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Arial"/>
              <a:buChar char="■"/>
            </a:pPr>
            <a:endParaRPr lang="en-US" sz="1700" b="1" dirty="0"/>
          </a:p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Arial"/>
              <a:buChar char="■"/>
            </a:pPr>
            <a:endParaRPr lang="en-US" sz="1700" b="1" dirty="0"/>
          </a:p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Arial"/>
              <a:buChar char="■"/>
            </a:pPr>
            <a:endParaRPr lang="en-US" sz="1700"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None/>
            </a:pPr>
            <a:r>
              <a:rPr lang="en-US" b="1" dirty="0"/>
              <a:t>If you have questions about the assignment, contact assistant.</a:t>
            </a:r>
          </a:p>
          <a:p>
            <a:pPr marL="800100" lvl="1" indent="-37465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ts val="1700"/>
              <a:buFont typeface="Arial"/>
              <a:buChar char="■"/>
            </a:pPr>
            <a:r>
              <a:rPr lang="en-US" b="1" dirty="0"/>
              <a:t>choeunsoo@sogang.ac.kr</a:t>
            </a:r>
          </a:p>
          <a:p>
            <a:pPr marL="342900" lvl="0" indent="-374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Arial"/>
              <a:buChar char="■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42154409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3058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Project Overview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endParaRPr lang="en-U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Background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endParaRPr lang="en-U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Requirements &amp; Restrictions</a:t>
            </a:r>
          </a:p>
          <a:p>
            <a:pPr marL="101600" indent="0">
              <a:buSzPts val="2000"/>
              <a:buNone/>
            </a:pPr>
            <a:endParaRPr lang="en-U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Due-date and Submission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589736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lnSpc>
                <a:spcPct val="150000"/>
              </a:lnSpc>
              <a:buSzPts val="2000"/>
              <a:buFont typeface="Arial"/>
              <a:buChar char="■"/>
            </a:pPr>
            <a:r>
              <a:rPr lang="en-US" altLang="ko-KR" dirty="0"/>
              <a:t>Implement a program that reads </a:t>
            </a:r>
            <a:r>
              <a:rPr lang="en-US" altLang="ko-KR" dirty="0">
                <a:solidFill>
                  <a:schemeClr val="bg2"/>
                </a:solidFill>
              </a:rPr>
              <a:t>number plate</a:t>
            </a:r>
            <a:r>
              <a:rPr lang="en-US" altLang="ko-KR" dirty="0"/>
              <a:t> and the time stamp (</a:t>
            </a:r>
            <a:r>
              <a:rPr lang="en-US" altLang="ko-KR" dirty="0" err="1"/>
              <a:t>day:hour:minute</a:t>
            </a:r>
            <a:r>
              <a:rPr lang="en-US" altLang="ko-KR" dirty="0"/>
              <a:t>) that says when it </a:t>
            </a:r>
            <a:r>
              <a:rPr lang="en-US" altLang="ko-KR" dirty="0">
                <a:solidFill>
                  <a:schemeClr val="accent1"/>
                </a:solidFill>
              </a:rPr>
              <a:t>enter</a:t>
            </a:r>
            <a:r>
              <a:rPr lang="en-US" altLang="ko-KR" dirty="0"/>
              <a:t>ed and </a:t>
            </a:r>
            <a:r>
              <a:rPr lang="en-US" altLang="ko-KR" dirty="0">
                <a:solidFill>
                  <a:schemeClr val="accent2"/>
                </a:solidFill>
              </a:rPr>
              <a:t>exit</a:t>
            </a:r>
            <a:r>
              <a:rPr lang="en-US" altLang="ko-KR" dirty="0"/>
              <a:t>ed the parking lot from text file </a:t>
            </a:r>
            <a:r>
              <a:rPr lang="en-US" altLang="ko-KR" b="1" dirty="0"/>
              <a:t>a.txt</a:t>
            </a:r>
            <a:r>
              <a:rPr lang="en-US" altLang="ko-KR" dirty="0"/>
              <a:t>.</a:t>
            </a:r>
          </a:p>
          <a:p>
            <a:pPr lvl="0" indent="-355600">
              <a:lnSpc>
                <a:spcPct val="150000"/>
              </a:lnSpc>
              <a:buSzPts val="2000"/>
              <a:buFont typeface="Arial"/>
              <a:buChar char="■"/>
            </a:pPr>
            <a:r>
              <a:rPr lang="en-US" altLang="ko-KR" dirty="0"/>
              <a:t>Then, it should calculate the amount of fee for each vehicle and print them in descending order(fee) in text file </a:t>
            </a:r>
            <a:r>
              <a:rPr lang="en-US" altLang="ko-KR" b="1" dirty="0"/>
              <a:t>b.txt</a:t>
            </a:r>
            <a:r>
              <a:rPr lang="en-US" altLang="ko-KR" dirty="0"/>
              <a:t>.</a:t>
            </a:r>
          </a:p>
          <a:p>
            <a:pPr lvl="0" indent="-355600">
              <a:lnSpc>
                <a:spcPct val="150000"/>
              </a:lnSpc>
              <a:buSzPts val="2000"/>
              <a:buFont typeface="Arial"/>
              <a:buChar char="■"/>
            </a:pPr>
            <a:r>
              <a:rPr lang="en-US" altLang="ko-KR" dirty="0"/>
              <a:t>The fee is 1000 won per hour. Also, those who stayed for longer</a:t>
            </a:r>
            <a:r>
              <a:rPr lang="ko-KR" altLang="en-US" dirty="0"/>
              <a:t> </a:t>
            </a:r>
            <a:r>
              <a:rPr lang="en-US" altLang="ko-KR" dirty="0"/>
              <a:t>than 72 hours is required to pay a fine of 15000 won along with the fee. 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dirty="0"/>
          </a:p>
        </p:txBody>
      </p:sp>
      <p:grpSp>
        <p:nvGrpSpPr>
          <p:cNvPr id="6" name="그룹 5"/>
          <p:cNvGrpSpPr/>
          <p:nvPr/>
        </p:nvGrpSpPr>
        <p:grpSpPr>
          <a:xfrm>
            <a:off x="755777" y="4915785"/>
            <a:ext cx="7778623" cy="1833669"/>
            <a:chOff x="48777" y="4949655"/>
            <a:chExt cx="7778623" cy="1833669"/>
          </a:xfrm>
        </p:grpSpPr>
        <p:sp>
          <p:nvSpPr>
            <p:cNvPr id="14" name="직사각형 13"/>
            <p:cNvSpPr/>
            <p:nvPr/>
          </p:nvSpPr>
          <p:spPr>
            <a:xfrm>
              <a:off x="48777" y="4953192"/>
              <a:ext cx="1682832" cy="14871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102423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</a:rPr>
                <a:t>01:01:01</a:t>
              </a:r>
            </a:p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304956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accent1"/>
                  </a:solidFill>
                </a:rPr>
                <a:t>02:01:31</a:t>
              </a:r>
            </a:p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102423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accent2"/>
                  </a:solidFill>
                </a:rPr>
                <a:t>03:01:02</a:t>
              </a:r>
            </a:p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304956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accent2"/>
                  </a:solidFill>
                </a:rPr>
                <a:t>02:02:02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262" y="6475547"/>
              <a:ext cx="1461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a.txt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75838" y="4949655"/>
              <a:ext cx="2451562" cy="14871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102423</a:t>
              </a:r>
              <a:r>
                <a:rPr lang="en-US" altLang="ko-KR" dirty="0">
                  <a:solidFill>
                    <a:schemeClr val="tx1"/>
                  </a:solidFill>
                </a:rPr>
                <a:t>	48000	won</a:t>
              </a:r>
            </a:p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304956</a:t>
              </a:r>
              <a:r>
                <a:rPr lang="en-US" altLang="ko-KR" dirty="0">
                  <a:solidFill>
                    <a:schemeClr val="tx1"/>
                  </a:solidFill>
                </a:rPr>
                <a:t>	0	won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68569" y="6456404"/>
              <a:ext cx="1266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b.txt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04694" y="5080416"/>
              <a:ext cx="1682832" cy="11591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Program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1883504" y="5600032"/>
              <a:ext cx="684520" cy="20203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4539422" y="5600033"/>
              <a:ext cx="684520" cy="202039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0E85A8-EF33-4167-A982-EDA52B3DC951}"/>
              </a:ext>
            </a:extLst>
          </p:cNvPr>
          <p:cNvSpPr txBox="1"/>
          <p:nvPr/>
        </p:nvSpPr>
        <p:spPr>
          <a:xfrm>
            <a:off x="2430345" y="4984449"/>
            <a:ext cx="65178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Enter time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2BA797-6C8F-4D61-AC22-7EAAB2DB1A05}"/>
              </a:ext>
            </a:extLst>
          </p:cNvPr>
          <p:cNvSpPr txBox="1"/>
          <p:nvPr/>
        </p:nvSpPr>
        <p:spPr>
          <a:xfrm>
            <a:off x="2442285" y="5822890"/>
            <a:ext cx="651782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Exit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1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19100" y="1371669"/>
            <a:ext cx="8305800" cy="5254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lnSpc>
                <a:spcPct val="150000"/>
              </a:lnSpc>
              <a:buSzPts val="2000"/>
              <a:buFont typeface="Arial"/>
              <a:buChar char="■"/>
            </a:pPr>
            <a:r>
              <a:rPr lang="en-US" altLang="ko-KR" dirty="0"/>
              <a:t>Parking Lot Policy</a:t>
            </a:r>
            <a:endParaRPr lang="en-US" dirty="0"/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altLang="ko-KR" dirty="0"/>
              <a:t>Capacity of Parking Lot : up to 50 cars.</a:t>
            </a:r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altLang="ko-KR" dirty="0"/>
              <a:t>Number plates : always 6 digit numbers</a:t>
            </a:r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altLang="ko-KR" dirty="0"/>
              <a:t>Timestamp format: </a:t>
            </a:r>
            <a:r>
              <a:rPr lang="en-US" altLang="ko-KR" b="1" dirty="0" err="1"/>
              <a:t>day:hour:minute</a:t>
            </a:r>
            <a:endParaRPr lang="en-US" altLang="ko-KR" b="1" dirty="0"/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altLang="ko-KR" dirty="0"/>
              <a:t>Everyone who used the parking lot needs to pay the fee, and they receive the bill at the end of the month. </a:t>
            </a:r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dirty="0"/>
              <a:t>The fee is calculated by hour.</a:t>
            </a:r>
          </a:p>
          <a:p>
            <a:pPr lvl="2" indent="-355600">
              <a:lnSpc>
                <a:spcPct val="150000"/>
              </a:lnSpc>
              <a:buSzPts val="2000"/>
              <a:buFont typeface="Arial"/>
              <a:buChar char="■"/>
            </a:pPr>
            <a:r>
              <a:rPr lang="en-US" altLang="ko-KR" dirty="0"/>
              <a:t>Ex : person A stayed for 1 hour and 50 minutes -&gt; 1000 won (1 hour x 1000 won)</a:t>
            </a:r>
            <a:endParaRPr lang="en-US" dirty="0"/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dirty="0"/>
              <a:t>People who have stayed less than an hour don’t need to pay.</a:t>
            </a: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57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19100" y="1371669"/>
            <a:ext cx="8305800" cy="50260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lnSpc>
                <a:spcPct val="150000"/>
              </a:lnSpc>
              <a:buSzPts val="2000"/>
              <a:buFont typeface="Arial"/>
              <a:buChar char="■"/>
            </a:pPr>
            <a:r>
              <a:rPr lang="en-US" altLang="ko-KR" dirty="0"/>
              <a:t>Parking Lot Policy</a:t>
            </a:r>
            <a:endParaRPr lang="en-US" dirty="0"/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altLang="ko-KR" dirty="0"/>
              <a:t>People who have stayed for more than 72 hours need to pay a fine of 15,000 won along with their fee.</a:t>
            </a:r>
          </a:p>
          <a:p>
            <a:pPr lvl="2" indent="-355600">
              <a:lnSpc>
                <a:spcPct val="150000"/>
              </a:lnSpc>
              <a:buSzPts val="2000"/>
              <a:buFont typeface="Arial"/>
              <a:buChar char="■"/>
            </a:pPr>
            <a:r>
              <a:rPr lang="en-US" altLang="ko-KR" dirty="0"/>
              <a:t>Ex : person B stayed for exactly 72 hours -&gt; 72000 won (72 hour x 1000 won)</a:t>
            </a:r>
          </a:p>
          <a:p>
            <a:pPr lvl="2" indent="-355600">
              <a:lnSpc>
                <a:spcPct val="150000"/>
              </a:lnSpc>
              <a:buSzPts val="2000"/>
              <a:buFont typeface="Arial"/>
              <a:buChar char="■"/>
            </a:pPr>
            <a:r>
              <a:rPr lang="en-US" altLang="ko-KR" dirty="0"/>
              <a:t>Ex : person C stayed for 72 hours and</a:t>
            </a:r>
            <a:r>
              <a:rPr lang="en-US" altLang="ko-KR" b="1" dirty="0"/>
              <a:t> </a:t>
            </a:r>
            <a:r>
              <a:rPr lang="en-US" altLang="ko-KR" dirty="0"/>
              <a:t>1 </a:t>
            </a:r>
            <a:r>
              <a:rPr lang="en-US" altLang="ko-KR" b="1" dirty="0"/>
              <a:t>minute </a:t>
            </a:r>
            <a:r>
              <a:rPr lang="en-US" altLang="ko-KR" dirty="0"/>
              <a:t>-&gt; 87000 won (72 hour x 1000 won + 15000 won fine)</a:t>
            </a:r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dirty="0"/>
              <a:t>Presume the parking lot is now empty – every car that has entered is now gone.</a:t>
            </a:r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dirty="0"/>
              <a:t>Presume no car has come more than once. 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3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3058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 altLang="ko-KR" dirty="0"/>
              <a:t>File handling</a:t>
            </a:r>
          </a:p>
          <a:p>
            <a:pPr lvl="1" indent="-355600">
              <a:lnSpc>
                <a:spcPct val="20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altLang="ko-KR" dirty="0" err="1"/>
              <a:t>fopen</a:t>
            </a:r>
            <a:r>
              <a:rPr lang="en-US" altLang="ko-KR" dirty="0"/>
              <a:t>() – open text files</a:t>
            </a:r>
          </a:p>
          <a:p>
            <a:pPr lvl="1" indent="-355600">
              <a:lnSpc>
                <a:spcPct val="20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altLang="ko-KR" dirty="0" err="1"/>
              <a:t>fprintf</a:t>
            </a:r>
            <a:r>
              <a:rPr lang="en-US" altLang="ko-KR" dirty="0"/>
              <a:t>() / </a:t>
            </a:r>
            <a:r>
              <a:rPr lang="en-US" altLang="ko-KR" dirty="0" err="1"/>
              <a:t>fscanf</a:t>
            </a:r>
            <a:r>
              <a:rPr lang="en-US" altLang="ko-KR" dirty="0"/>
              <a:t>() – write and scan text files.</a:t>
            </a:r>
          </a:p>
          <a:p>
            <a:pPr lvl="1" indent="-355600">
              <a:lnSpc>
                <a:spcPct val="200000"/>
              </a:lnSpc>
              <a:spcBef>
                <a:spcPts val="0"/>
              </a:spcBef>
              <a:buSzPts val="2000"/>
              <a:buFont typeface="Arial"/>
              <a:buChar char="■"/>
            </a:pPr>
            <a:r>
              <a:rPr lang="en-US" altLang="ko-KR" dirty="0" err="1"/>
              <a:t>fclose</a:t>
            </a:r>
            <a:r>
              <a:rPr lang="en-US" altLang="ko-KR" dirty="0"/>
              <a:t>() – close text files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dirty="0"/>
          </a:p>
        </p:txBody>
      </p:sp>
      <p:sp>
        <p:nvSpPr>
          <p:cNvPr id="13" name="직사각형 12"/>
          <p:cNvSpPr/>
          <p:nvPr/>
        </p:nvSpPr>
        <p:spPr>
          <a:xfrm>
            <a:off x="2430736" y="3016067"/>
            <a:ext cx="744900" cy="257854"/>
          </a:xfrm>
          <a:prstGeom prst="rect">
            <a:avLst/>
          </a:prstGeom>
          <a:solidFill>
            <a:schemeClr val="bg2">
              <a:lumMod val="40000"/>
              <a:lumOff val="60000"/>
              <a:alpha val="50196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94485" y="3016067"/>
            <a:ext cx="698565" cy="257854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C080F4-DC90-448A-A227-FF55D396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88" y="4509442"/>
            <a:ext cx="6648123" cy="17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4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38150" y="1557275"/>
            <a:ext cx="8305800" cy="48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altLang="ko-KR" dirty="0"/>
              <a:t>The input file </a:t>
            </a:r>
            <a:r>
              <a:rPr lang="en-US" altLang="ko-KR" b="1" dirty="0"/>
              <a:t>a.txt</a:t>
            </a:r>
            <a:r>
              <a:rPr lang="en-US" altLang="ko-KR" dirty="0"/>
              <a:t> stores number plate and time stamp separated by </a:t>
            </a:r>
            <a:r>
              <a:rPr lang="en-US" altLang="ko-KR" b="1" dirty="0"/>
              <a:t>a single space</a:t>
            </a:r>
            <a:r>
              <a:rPr lang="en-US" altLang="ko-KR" dirty="0"/>
              <a:t>. </a:t>
            </a:r>
          </a:p>
          <a:p>
            <a:pPr lvl="1" indent="-355600">
              <a:spcAft>
                <a:spcPts val="600"/>
              </a:spcAft>
              <a:buSzPts val="2000"/>
            </a:pPr>
            <a:endParaRPr lang="en-US" altLang="ko-KR" dirty="0"/>
          </a:p>
          <a:p>
            <a:pPr lvl="1" indent="-355600">
              <a:spcAft>
                <a:spcPts val="600"/>
              </a:spcAft>
              <a:buSzPts val="2000"/>
            </a:pPr>
            <a:endParaRPr lang="en-US" altLang="ko-KR" dirty="0"/>
          </a:p>
          <a:p>
            <a:pPr marL="558800" lvl="1" indent="0">
              <a:spcAft>
                <a:spcPts val="600"/>
              </a:spcAft>
              <a:buSzPts val="2000"/>
              <a:buNone/>
            </a:pPr>
            <a:endParaRPr lang="en-US" altLang="ko-KR" dirty="0"/>
          </a:p>
          <a:p>
            <a:pPr lvl="0" indent="-3556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altLang="ko-KR" dirty="0"/>
              <a:t>The output file </a:t>
            </a:r>
            <a:r>
              <a:rPr lang="en-US" altLang="ko-KR" b="1" dirty="0"/>
              <a:t>b.txt </a:t>
            </a:r>
            <a:r>
              <a:rPr lang="en-US" altLang="ko-KR" dirty="0"/>
              <a:t>stores the number plate and total amount of fee (fine included) and currency in descending order separated by </a:t>
            </a:r>
            <a:r>
              <a:rPr lang="en-US" altLang="ko-KR" b="1" dirty="0"/>
              <a:t>tab</a:t>
            </a:r>
            <a:r>
              <a:rPr lang="en-US" altLang="ko-KR" dirty="0"/>
              <a:t>, starting from the car that has to pay the most.</a:t>
            </a:r>
          </a:p>
          <a:p>
            <a:pPr lvl="1" indent="-355600">
              <a:spcAft>
                <a:spcPts val="600"/>
              </a:spcAft>
              <a:buSzPts val="2000"/>
            </a:pPr>
            <a:endParaRPr lang="en-US" altLang="ko-KR" dirty="0"/>
          </a:p>
          <a:p>
            <a:pPr lvl="1" indent="-355600">
              <a:spcAft>
                <a:spcPts val="600"/>
              </a:spcAft>
              <a:buSzPts val="2000"/>
            </a:pPr>
            <a:endParaRPr lang="en-US" altLang="ko-KR"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fld id="{00000000-1234-1234-1234-123412341234}" type="slidenum">
              <a:rPr lang="en-US"/>
              <a:t>7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DBC14-7649-4938-8280-DCE48E59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48" y="2133966"/>
            <a:ext cx="2819794" cy="1752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36DD77-BA00-4127-8689-A3BC341B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197" y="5477021"/>
            <a:ext cx="177189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9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38150" y="1557275"/>
            <a:ext cx="8305800" cy="48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altLang="ko-KR" dirty="0"/>
              <a:t>File list</a:t>
            </a:r>
          </a:p>
          <a:p>
            <a:pPr lvl="1" indent="-355600">
              <a:spcAft>
                <a:spcPts val="600"/>
              </a:spcAft>
              <a:buSzPts val="2000"/>
            </a:pPr>
            <a:r>
              <a:rPr lang="en-US" altLang="ko-KR" dirty="0" err="1"/>
              <a:t>a.out</a:t>
            </a:r>
            <a:r>
              <a:rPr lang="en-US" altLang="ko-KR" dirty="0"/>
              <a:t> (</a:t>
            </a:r>
            <a:r>
              <a:rPr lang="en-US" altLang="ko-KR"/>
              <a:t>example executable file)</a:t>
            </a:r>
          </a:p>
          <a:p>
            <a:pPr lvl="1" indent="-355600">
              <a:spcAft>
                <a:spcPts val="600"/>
              </a:spcAft>
              <a:buSzPts val="2000"/>
            </a:pPr>
            <a:r>
              <a:rPr lang="en-US" altLang="ko-KR" dirty="0"/>
              <a:t>a.txt  (example input file)</a:t>
            </a:r>
          </a:p>
          <a:p>
            <a:pPr lvl="1" indent="-355600">
              <a:spcAft>
                <a:spcPts val="600"/>
              </a:spcAft>
              <a:buSzPts val="2000"/>
            </a:pPr>
            <a:r>
              <a:rPr lang="en-US" altLang="ko-KR" dirty="0"/>
              <a:t>b.txt  (example output file)</a:t>
            </a:r>
          </a:p>
          <a:p>
            <a:pPr marL="558800" lvl="1" indent="0">
              <a:spcAft>
                <a:spcPts val="600"/>
              </a:spcAft>
              <a:buSzPts val="2000"/>
              <a:buNone/>
            </a:pPr>
            <a:endParaRPr lang="en-US" altLang="ko-KR" dirty="0"/>
          </a:p>
          <a:p>
            <a:pPr lvl="0" indent="-355600">
              <a:spcBef>
                <a:spcPts val="600"/>
              </a:spcBef>
              <a:spcAft>
                <a:spcPts val="600"/>
              </a:spcAft>
              <a:buSzPts val="2000"/>
            </a:pPr>
            <a:endParaRPr lang="en-US" altLang="ko-KR"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92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612200" cy="52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Restriction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38150" y="1600200"/>
            <a:ext cx="83058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lnSpc>
                <a:spcPct val="150000"/>
              </a:lnSpc>
              <a:spcBef>
                <a:spcPts val="600"/>
              </a:spcBef>
              <a:buSzPts val="2000"/>
            </a:pPr>
            <a:r>
              <a:rPr lang="en-US" altLang="ko-KR" sz="2000" dirty="0"/>
              <a:t>Compile option</a:t>
            </a:r>
          </a:p>
          <a:p>
            <a:pPr lvl="1" indent="-355600">
              <a:lnSpc>
                <a:spcPct val="150000"/>
              </a:lnSpc>
              <a:buSzPts val="2000"/>
            </a:pPr>
            <a:r>
              <a:rPr lang="en-US" altLang="ko-KR" dirty="0"/>
              <a:t>Source codes are compiled without additional options. </a:t>
            </a:r>
          </a:p>
          <a:p>
            <a:pPr lvl="2" indent="-355600">
              <a:lnSpc>
                <a:spcPct val="150000"/>
              </a:lnSpc>
              <a:buSzPts val="2000"/>
            </a:pPr>
            <a:r>
              <a:rPr lang="en-US" altLang="ko-KR" dirty="0"/>
              <a:t>Ex)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project1_20211234_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  <a:r>
              <a:rPr lang="en-US" altLang="ko-KR" dirty="0">
                <a:solidFill>
                  <a:schemeClr val="tx1"/>
                </a:solidFill>
              </a:rPr>
              <a:t>.c</a:t>
            </a:r>
          </a:p>
          <a:p>
            <a:pPr marL="101600" indent="0">
              <a:lnSpc>
                <a:spcPct val="150000"/>
              </a:lnSpc>
              <a:buSzPts val="2000"/>
              <a:buNone/>
            </a:pPr>
            <a:endParaRPr lang="en-US" altLang="ko-KR" dirty="0"/>
          </a:p>
          <a:p>
            <a:pPr indent="-355600">
              <a:lnSpc>
                <a:spcPct val="150000"/>
              </a:lnSpc>
              <a:buSzPts val="2000"/>
            </a:pPr>
            <a:r>
              <a:rPr lang="en-US" altLang="ko-KR" dirty="0"/>
              <a:t>Command</a:t>
            </a:r>
          </a:p>
          <a:p>
            <a:pPr lvl="1" indent="-355600">
              <a:lnSpc>
                <a:spcPct val="150000"/>
              </a:lnSpc>
              <a:buSzPts val="2000"/>
            </a:pPr>
            <a:r>
              <a:rPr lang="en-US" altLang="ko-KR" dirty="0"/>
              <a:t>example</a:t>
            </a:r>
          </a:p>
          <a:p>
            <a:pPr lvl="2" indent="-355600">
              <a:lnSpc>
                <a:spcPct val="150000"/>
              </a:lnSpc>
              <a:buSzPts val="2000"/>
            </a:pPr>
            <a:r>
              <a:rPr lang="en-US" altLang="ko-KR" dirty="0"/>
              <a:t>./</a:t>
            </a:r>
            <a:r>
              <a:rPr lang="en-US" altLang="ko-KR" dirty="0" err="1"/>
              <a:t>a.out</a:t>
            </a:r>
            <a:endParaRPr lang="en-US" altLang="ko-KR" dirty="0"/>
          </a:p>
          <a:p>
            <a:pPr lvl="2" indent="-355600">
              <a:lnSpc>
                <a:spcPct val="150000"/>
              </a:lnSpc>
              <a:buSzPts val="2000"/>
            </a:pPr>
            <a:r>
              <a:rPr lang="en-US" altLang="ko-KR" dirty="0"/>
              <a:t>…</a:t>
            </a:r>
          </a:p>
          <a:p>
            <a:pPr lvl="1" indent="-355600">
              <a:lnSpc>
                <a:spcPct val="150000"/>
              </a:lnSpc>
              <a:buSzPts val="2000"/>
            </a:pPr>
            <a:endParaRPr lang="en-US" altLang="ko-KR"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4152900" y="6626225"/>
            <a:ext cx="838200" cy="2271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 </a:t>
            </a: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8703</TotalTime>
  <Words>935</Words>
  <Application>Microsoft Office PowerPoint</Application>
  <PresentationFormat>화면 슬라이드 쇼(4:3)</PresentationFormat>
  <Paragraphs>166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Tahoma</vt:lpstr>
      <vt:lpstr>Noto Sans Symbols</vt:lpstr>
      <vt:lpstr>Times New Roman</vt:lpstr>
      <vt:lpstr>chapter02</vt:lpstr>
      <vt:lpstr>C Programming (CSE2035) Project1: Sorting</vt:lpstr>
      <vt:lpstr>Outline</vt:lpstr>
      <vt:lpstr>Project Overview</vt:lpstr>
      <vt:lpstr>Background</vt:lpstr>
      <vt:lpstr>Background</vt:lpstr>
      <vt:lpstr>Background</vt:lpstr>
      <vt:lpstr>Requirement</vt:lpstr>
      <vt:lpstr>Requirement</vt:lpstr>
      <vt:lpstr>Restriction</vt:lpstr>
      <vt:lpstr>Comment</vt:lpstr>
      <vt:lpstr>Evaluation and submission (1/2)</vt:lpstr>
      <vt:lpstr>Evaluation and submission (2/2)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(CSE2035) Project1: Interpreter Development</dc:title>
  <dc:creator>User</dc:creator>
  <cp:lastModifiedBy>조은수</cp:lastModifiedBy>
  <cp:revision>344</cp:revision>
  <dcterms:modified xsi:type="dcterms:W3CDTF">2021-10-29T02:21:47Z</dcterms:modified>
</cp:coreProperties>
</file>