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7" r:id="rId8"/>
    <p:sldId id="263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E5092-0474-415A-8442-7877F8A643C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EDD07-DBCA-4477-AEA3-ED239A517D42}">
      <dgm:prSet/>
      <dgm:spPr/>
      <dgm:t>
        <a:bodyPr/>
        <a:lstStyle/>
        <a:p>
          <a:pPr>
            <a:lnSpc>
              <a:spcPct val="100000"/>
            </a:lnSpc>
          </a:pPr>
          <a:r>
            <a:rPr lang="en-BE"/>
            <a:t>Easy to install</a:t>
          </a:r>
          <a:endParaRPr lang="en-US"/>
        </a:p>
      </dgm:t>
    </dgm:pt>
    <dgm:pt modelId="{3D6A2950-38BA-42E5-B7FA-68EE44144B07}" type="parTrans" cxnId="{74589697-0638-46DB-A96D-CBDCB4C03BDA}">
      <dgm:prSet/>
      <dgm:spPr/>
      <dgm:t>
        <a:bodyPr/>
        <a:lstStyle/>
        <a:p>
          <a:endParaRPr lang="en-US"/>
        </a:p>
      </dgm:t>
    </dgm:pt>
    <dgm:pt modelId="{069732A2-E13C-4FB3-BDD9-24D2C8D1AC54}" type="sibTrans" cxnId="{74589697-0638-46DB-A96D-CBDCB4C03BDA}">
      <dgm:prSet/>
      <dgm:spPr/>
      <dgm:t>
        <a:bodyPr/>
        <a:lstStyle/>
        <a:p>
          <a:endParaRPr lang="en-US"/>
        </a:p>
      </dgm:t>
    </dgm:pt>
    <dgm:pt modelId="{D3E7E657-D6DC-4732-A2DD-27797CBE6F96}">
      <dgm:prSet/>
      <dgm:spPr/>
      <dgm:t>
        <a:bodyPr/>
        <a:lstStyle/>
        <a:p>
          <a:pPr>
            <a:lnSpc>
              <a:spcPct val="100000"/>
            </a:lnSpc>
          </a:pPr>
          <a:r>
            <a:rPr lang="en-BE"/>
            <a:t>Readable documentation</a:t>
          </a:r>
          <a:endParaRPr lang="en-US"/>
        </a:p>
      </dgm:t>
    </dgm:pt>
    <dgm:pt modelId="{D4025F70-B21A-4F64-8D27-59E821014054}" type="parTrans" cxnId="{690CEDBB-251E-495D-B55D-22CA3770537C}">
      <dgm:prSet/>
      <dgm:spPr/>
      <dgm:t>
        <a:bodyPr/>
        <a:lstStyle/>
        <a:p>
          <a:endParaRPr lang="en-US"/>
        </a:p>
      </dgm:t>
    </dgm:pt>
    <dgm:pt modelId="{24225580-4918-4449-9A08-52120C2066A9}" type="sibTrans" cxnId="{690CEDBB-251E-495D-B55D-22CA3770537C}">
      <dgm:prSet/>
      <dgm:spPr/>
      <dgm:t>
        <a:bodyPr/>
        <a:lstStyle/>
        <a:p>
          <a:endParaRPr lang="en-US"/>
        </a:p>
      </dgm:t>
    </dgm:pt>
    <dgm:pt modelId="{67BA7ACF-598D-4309-B1AB-F0CDB06B014B}">
      <dgm:prSet/>
      <dgm:spPr/>
      <dgm:t>
        <a:bodyPr/>
        <a:lstStyle/>
        <a:p>
          <a:pPr>
            <a:lnSpc>
              <a:spcPct val="100000"/>
            </a:lnSpc>
          </a:pPr>
          <a:r>
            <a:rPr lang="en-BE"/>
            <a:t>Live reload in dev</a:t>
          </a:r>
          <a:endParaRPr lang="en-US"/>
        </a:p>
      </dgm:t>
    </dgm:pt>
    <dgm:pt modelId="{207DCD82-F7ED-4F39-9889-E60372059D21}" type="parTrans" cxnId="{9DF4948A-A3F9-4261-871C-D772E3D56093}">
      <dgm:prSet/>
      <dgm:spPr/>
      <dgm:t>
        <a:bodyPr/>
        <a:lstStyle/>
        <a:p>
          <a:endParaRPr lang="en-US"/>
        </a:p>
      </dgm:t>
    </dgm:pt>
    <dgm:pt modelId="{2AD2D9EA-6417-429C-B151-FD2DFF0AC6AC}" type="sibTrans" cxnId="{9DF4948A-A3F9-4261-871C-D772E3D56093}">
      <dgm:prSet/>
      <dgm:spPr/>
      <dgm:t>
        <a:bodyPr/>
        <a:lstStyle/>
        <a:p>
          <a:endParaRPr lang="en-US"/>
        </a:p>
      </dgm:t>
    </dgm:pt>
    <dgm:pt modelId="{44EC441C-D59E-4F0B-97F0-9A27A77E7A0D}" type="pres">
      <dgm:prSet presAssocID="{B2EE5092-0474-415A-8442-7877F8A643C3}" presName="root" presStyleCnt="0">
        <dgm:presLayoutVars>
          <dgm:dir/>
          <dgm:resizeHandles val="exact"/>
        </dgm:presLayoutVars>
      </dgm:prSet>
      <dgm:spPr/>
    </dgm:pt>
    <dgm:pt modelId="{7D57F202-0BA4-469E-99DD-B7B63021D4E4}" type="pres">
      <dgm:prSet presAssocID="{242EDD07-DBCA-4477-AEA3-ED239A517D42}" presName="compNode" presStyleCnt="0"/>
      <dgm:spPr/>
    </dgm:pt>
    <dgm:pt modelId="{8D110A00-3ACC-4A74-9564-9B0E4CAB7BF0}" type="pres">
      <dgm:prSet presAssocID="{242EDD07-DBCA-4477-AEA3-ED239A517D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6FFB810-34DC-4FA4-BE4C-78DC7C202318}" type="pres">
      <dgm:prSet presAssocID="{242EDD07-DBCA-4477-AEA3-ED239A517D42}" presName="spaceRect" presStyleCnt="0"/>
      <dgm:spPr/>
    </dgm:pt>
    <dgm:pt modelId="{E6D8675E-8FCA-4C0F-A434-9F56B37BCE68}" type="pres">
      <dgm:prSet presAssocID="{242EDD07-DBCA-4477-AEA3-ED239A517D42}" presName="textRect" presStyleLbl="revTx" presStyleIdx="0" presStyleCnt="3">
        <dgm:presLayoutVars>
          <dgm:chMax val="1"/>
          <dgm:chPref val="1"/>
        </dgm:presLayoutVars>
      </dgm:prSet>
      <dgm:spPr/>
    </dgm:pt>
    <dgm:pt modelId="{7C271287-4297-495B-9AEC-E75B0CC88B1B}" type="pres">
      <dgm:prSet presAssocID="{069732A2-E13C-4FB3-BDD9-24D2C8D1AC54}" presName="sibTrans" presStyleCnt="0"/>
      <dgm:spPr/>
    </dgm:pt>
    <dgm:pt modelId="{E7B70224-BA85-4BA1-ADBF-16128D3771DE}" type="pres">
      <dgm:prSet presAssocID="{D3E7E657-D6DC-4732-A2DD-27797CBE6F96}" presName="compNode" presStyleCnt="0"/>
      <dgm:spPr/>
    </dgm:pt>
    <dgm:pt modelId="{D6C1B386-2DD5-4E53-9100-A9E957D0C481}" type="pres">
      <dgm:prSet presAssocID="{D3E7E657-D6DC-4732-A2DD-27797CBE6F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CB5FDF8-5FF3-42DA-8BA8-233A38AF2E50}" type="pres">
      <dgm:prSet presAssocID="{D3E7E657-D6DC-4732-A2DD-27797CBE6F96}" presName="spaceRect" presStyleCnt="0"/>
      <dgm:spPr/>
    </dgm:pt>
    <dgm:pt modelId="{180C7B91-3AF4-4B04-8F44-30746756F7B4}" type="pres">
      <dgm:prSet presAssocID="{D3E7E657-D6DC-4732-A2DD-27797CBE6F96}" presName="textRect" presStyleLbl="revTx" presStyleIdx="1" presStyleCnt="3">
        <dgm:presLayoutVars>
          <dgm:chMax val="1"/>
          <dgm:chPref val="1"/>
        </dgm:presLayoutVars>
      </dgm:prSet>
      <dgm:spPr/>
    </dgm:pt>
    <dgm:pt modelId="{0FAC793D-7D83-4AEF-9C8D-54826F286E2E}" type="pres">
      <dgm:prSet presAssocID="{24225580-4918-4449-9A08-52120C2066A9}" presName="sibTrans" presStyleCnt="0"/>
      <dgm:spPr/>
    </dgm:pt>
    <dgm:pt modelId="{60BB8135-21AC-493A-9FDB-A06BD0B8A29E}" type="pres">
      <dgm:prSet presAssocID="{67BA7ACF-598D-4309-B1AB-F0CDB06B014B}" presName="compNode" presStyleCnt="0"/>
      <dgm:spPr/>
    </dgm:pt>
    <dgm:pt modelId="{12C22D85-9AC5-4AFE-848A-36140F33D8D5}" type="pres">
      <dgm:prSet presAssocID="{67BA7ACF-598D-4309-B1AB-F0CDB06B01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1452E77-B196-4227-B5E7-9FBE83B32A80}" type="pres">
      <dgm:prSet presAssocID="{67BA7ACF-598D-4309-B1AB-F0CDB06B014B}" presName="spaceRect" presStyleCnt="0"/>
      <dgm:spPr/>
    </dgm:pt>
    <dgm:pt modelId="{8AA66C96-B82F-4465-993C-408397E17215}" type="pres">
      <dgm:prSet presAssocID="{67BA7ACF-598D-4309-B1AB-F0CDB06B01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649C13-B9EE-4210-8DC6-F3A860E1A06D}" type="presOf" srcId="{D3E7E657-D6DC-4732-A2DD-27797CBE6F96}" destId="{180C7B91-3AF4-4B04-8F44-30746756F7B4}" srcOrd="0" destOrd="0" presId="urn:microsoft.com/office/officeart/2018/2/layout/IconLabelList"/>
    <dgm:cxn modelId="{7C307B65-52BD-4E73-9ABA-E526A8BE7D51}" type="presOf" srcId="{B2EE5092-0474-415A-8442-7877F8A643C3}" destId="{44EC441C-D59E-4F0B-97F0-9A27A77E7A0D}" srcOrd="0" destOrd="0" presId="urn:microsoft.com/office/officeart/2018/2/layout/IconLabelList"/>
    <dgm:cxn modelId="{9DF4948A-A3F9-4261-871C-D772E3D56093}" srcId="{B2EE5092-0474-415A-8442-7877F8A643C3}" destId="{67BA7ACF-598D-4309-B1AB-F0CDB06B014B}" srcOrd="2" destOrd="0" parTransId="{207DCD82-F7ED-4F39-9889-E60372059D21}" sibTransId="{2AD2D9EA-6417-429C-B151-FD2DFF0AC6AC}"/>
    <dgm:cxn modelId="{74589697-0638-46DB-A96D-CBDCB4C03BDA}" srcId="{B2EE5092-0474-415A-8442-7877F8A643C3}" destId="{242EDD07-DBCA-4477-AEA3-ED239A517D42}" srcOrd="0" destOrd="0" parTransId="{3D6A2950-38BA-42E5-B7FA-68EE44144B07}" sibTransId="{069732A2-E13C-4FB3-BDD9-24D2C8D1AC54}"/>
    <dgm:cxn modelId="{D63B55A1-DA33-49E2-9FFA-65D59803B760}" type="presOf" srcId="{242EDD07-DBCA-4477-AEA3-ED239A517D42}" destId="{E6D8675E-8FCA-4C0F-A434-9F56B37BCE68}" srcOrd="0" destOrd="0" presId="urn:microsoft.com/office/officeart/2018/2/layout/IconLabelList"/>
    <dgm:cxn modelId="{690CEDBB-251E-495D-B55D-22CA3770537C}" srcId="{B2EE5092-0474-415A-8442-7877F8A643C3}" destId="{D3E7E657-D6DC-4732-A2DD-27797CBE6F96}" srcOrd="1" destOrd="0" parTransId="{D4025F70-B21A-4F64-8D27-59E821014054}" sibTransId="{24225580-4918-4449-9A08-52120C2066A9}"/>
    <dgm:cxn modelId="{620248D7-E568-49F6-9A85-FB7182F53091}" type="presOf" srcId="{67BA7ACF-598D-4309-B1AB-F0CDB06B014B}" destId="{8AA66C96-B82F-4465-993C-408397E17215}" srcOrd="0" destOrd="0" presId="urn:microsoft.com/office/officeart/2018/2/layout/IconLabelList"/>
    <dgm:cxn modelId="{306F9D29-D4F7-4708-B95B-323414DDDE85}" type="presParOf" srcId="{44EC441C-D59E-4F0B-97F0-9A27A77E7A0D}" destId="{7D57F202-0BA4-469E-99DD-B7B63021D4E4}" srcOrd="0" destOrd="0" presId="urn:microsoft.com/office/officeart/2018/2/layout/IconLabelList"/>
    <dgm:cxn modelId="{C8350B09-8156-40CC-BD3C-809B79137E9C}" type="presParOf" srcId="{7D57F202-0BA4-469E-99DD-B7B63021D4E4}" destId="{8D110A00-3ACC-4A74-9564-9B0E4CAB7BF0}" srcOrd="0" destOrd="0" presId="urn:microsoft.com/office/officeart/2018/2/layout/IconLabelList"/>
    <dgm:cxn modelId="{7B3D14EB-76AF-4050-8074-15B5D5D4B646}" type="presParOf" srcId="{7D57F202-0BA4-469E-99DD-B7B63021D4E4}" destId="{D6FFB810-34DC-4FA4-BE4C-78DC7C202318}" srcOrd="1" destOrd="0" presId="urn:microsoft.com/office/officeart/2018/2/layout/IconLabelList"/>
    <dgm:cxn modelId="{EBB99A46-EB80-4BEB-8AF1-69DC4FC001BC}" type="presParOf" srcId="{7D57F202-0BA4-469E-99DD-B7B63021D4E4}" destId="{E6D8675E-8FCA-4C0F-A434-9F56B37BCE68}" srcOrd="2" destOrd="0" presId="urn:microsoft.com/office/officeart/2018/2/layout/IconLabelList"/>
    <dgm:cxn modelId="{207331F3-EF6D-4C94-BFA0-37CBCA25E6FB}" type="presParOf" srcId="{44EC441C-D59E-4F0B-97F0-9A27A77E7A0D}" destId="{7C271287-4297-495B-9AEC-E75B0CC88B1B}" srcOrd="1" destOrd="0" presId="urn:microsoft.com/office/officeart/2018/2/layout/IconLabelList"/>
    <dgm:cxn modelId="{8F27F394-8AC0-449F-BB30-33B4C1568AA1}" type="presParOf" srcId="{44EC441C-D59E-4F0B-97F0-9A27A77E7A0D}" destId="{E7B70224-BA85-4BA1-ADBF-16128D3771DE}" srcOrd="2" destOrd="0" presId="urn:microsoft.com/office/officeart/2018/2/layout/IconLabelList"/>
    <dgm:cxn modelId="{0EA57E26-5305-4461-B5D6-BF502C07DA7E}" type="presParOf" srcId="{E7B70224-BA85-4BA1-ADBF-16128D3771DE}" destId="{D6C1B386-2DD5-4E53-9100-A9E957D0C481}" srcOrd="0" destOrd="0" presId="urn:microsoft.com/office/officeart/2018/2/layout/IconLabelList"/>
    <dgm:cxn modelId="{CE51AD5B-27C1-47A5-8FD8-D8B041B02824}" type="presParOf" srcId="{E7B70224-BA85-4BA1-ADBF-16128D3771DE}" destId="{ACB5FDF8-5FF3-42DA-8BA8-233A38AF2E50}" srcOrd="1" destOrd="0" presId="urn:microsoft.com/office/officeart/2018/2/layout/IconLabelList"/>
    <dgm:cxn modelId="{7D421359-C22A-4F3F-87C0-B6F6523E9D75}" type="presParOf" srcId="{E7B70224-BA85-4BA1-ADBF-16128D3771DE}" destId="{180C7B91-3AF4-4B04-8F44-30746756F7B4}" srcOrd="2" destOrd="0" presId="urn:microsoft.com/office/officeart/2018/2/layout/IconLabelList"/>
    <dgm:cxn modelId="{B620B12E-1C26-4E9D-B97A-C39BF812407D}" type="presParOf" srcId="{44EC441C-D59E-4F0B-97F0-9A27A77E7A0D}" destId="{0FAC793D-7D83-4AEF-9C8D-54826F286E2E}" srcOrd="3" destOrd="0" presId="urn:microsoft.com/office/officeart/2018/2/layout/IconLabelList"/>
    <dgm:cxn modelId="{30BBE1AD-FA02-4126-8121-FBEC933460D2}" type="presParOf" srcId="{44EC441C-D59E-4F0B-97F0-9A27A77E7A0D}" destId="{60BB8135-21AC-493A-9FDB-A06BD0B8A29E}" srcOrd="4" destOrd="0" presId="urn:microsoft.com/office/officeart/2018/2/layout/IconLabelList"/>
    <dgm:cxn modelId="{A161B77D-85AD-4EC5-9E58-9758A4BC44FD}" type="presParOf" srcId="{60BB8135-21AC-493A-9FDB-A06BD0B8A29E}" destId="{12C22D85-9AC5-4AFE-848A-36140F33D8D5}" srcOrd="0" destOrd="0" presId="urn:microsoft.com/office/officeart/2018/2/layout/IconLabelList"/>
    <dgm:cxn modelId="{77393B22-4793-43C0-99D1-0D7BD972B424}" type="presParOf" srcId="{60BB8135-21AC-493A-9FDB-A06BD0B8A29E}" destId="{C1452E77-B196-4227-B5E7-9FBE83B32A80}" srcOrd="1" destOrd="0" presId="urn:microsoft.com/office/officeart/2018/2/layout/IconLabelList"/>
    <dgm:cxn modelId="{3AD2998F-56A0-4A6A-9F05-3F74C14636F1}" type="presParOf" srcId="{60BB8135-21AC-493A-9FDB-A06BD0B8A29E}" destId="{8AA66C96-B82F-4465-993C-408397E172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10A00-3ACC-4A74-9564-9B0E4CAB7BF0}">
      <dsp:nvSpPr>
        <dsp:cNvPr id="0" name=""/>
        <dsp:cNvSpPr/>
      </dsp:nvSpPr>
      <dsp:spPr>
        <a:xfrm>
          <a:off x="1232013" y="190636"/>
          <a:ext cx="647050" cy="647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8675E-8FCA-4C0F-A434-9F56B37BCE68}">
      <dsp:nvSpPr>
        <dsp:cNvPr id="0" name=""/>
        <dsp:cNvSpPr/>
      </dsp:nvSpPr>
      <dsp:spPr>
        <a:xfrm>
          <a:off x="836593" y="1054857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1800" kern="1200"/>
            <a:t>Easy to install</a:t>
          </a:r>
          <a:endParaRPr lang="en-US" sz="1800" kern="1200"/>
        </a:p>
      </dsp:txBody>
      <dsp:txXfrm>
        <a:off x="836593" y="1054857"/>
        <a:ext cx="1437890" cy="575156"/>
      </dsp:txXfrm>
    </dsp:sp>
    <dsp:sp modelId="{D6C1B386-2DD5-4E53-9100-A9E957D0C481}">
      <dsp:nvSpPr>
        <dsp:cNvPr id="0" name=""/>
        <dsp:cNvSpPr/>
      </dsp:nvSpPr>
      <dsp:spPr>
        <a:xfrm>
          <a:off x="2921535" y="190636"/>
          <a:ext cx="647050" cy="647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C7B91-3AF4-4B04-8F44-30746756F7B4}">
      <dsp:nvSpPr>
        <dsp:cNvPr id="0" name=""/>
        <dsp:cNvSpPr/>
      </dsp:nvSpPr>
      <dsp:spPr>
        <a:xfrm>
          <a:off x="2526115" y="1054857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1800" kern="1200"/>
            <a:t>Readable documentation</a:t>
          </a:r>
          <a:endParaRPr lang="en-US" sz="1800" kern="1200"/>
        </a:p>
      </dsp:txBody>
      <dsp:txXfrm>
        <a:off x="2526115" y="1054857"/>
        <a:ext cx="1437890" cy="575156"/>
      </dsp:txXfrm>
    </dsp:sp>
    <dsp:sp modelId="{12C22D85-9AC5-4AFE-848A-36140F33D8D5}">
      <dsp:nvSpPr>
        <dsp:cNvPr id="0" name=""/>
        <dsp:cNvSpPr/>
      </dsp:nvSpPr>
      <dsp:spPr>
        <a:xfrm>
          <a:off x="2076774" y="1989486"/>
          <a:ext cx="647050" cy="647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66C96-B82F-4465-993C-408397E17215}">
      <dsp:nvSpPr>
        <dsp:cNvPr id="0" name=""/>
        <dsp:cNvSpPr/>
      </dsp:nvSpPr>
      <dsp:spPr>
        <a:xfrm>
          <a:off x="1681354" y="2853707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1800" kern="1200"/>
            <a:t>Live reload in dev</a:t>
          </a:r>
          <a:endParaRPr lang="en-US" sz="1800" kern="1200"/>
        </a:p>
      </dsp:txBody>
      <dsp:txXfrm>
        <a:off x="1681354" y="2853707"/>
        <a:ext cx="1437890" cy="57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4F2D0-D6E6-5643-B7FE-C5FAA549D8E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280025" y="0"/>
            <a:ext cx="1490663" cy="2286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BE" sz="15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Highly 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F9139-C5B6-454E-ABF9-AB0D491369B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23675" y="6705600"/>
            <a:ext cx="9890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BE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Highly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9D1F8-8B27-6946-A310-0E859909B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6" y="1231506"/>
            <a:ext cx="6461812" cy="4394988"/>
          </a:xfrm>
        </p:spPr>
        <p:txBody>
          <a:bodyPr>
            <a:normAutofit/>
          </a:bodyPr>
          <a:lstStyle/>
          <a:p>
            <a:r>
              <a:rPr lang="en-BE" sz="4800"/>
              <a:t>Digital garden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009B5-65DB-EA4F-8DD3-D5450C894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2913" y="1231506"/>
            <a:ext cx="3932295" cy="4394988"/>
          </a:xfrm>
        </p:spPr>
        <p:txBody>
          <a:bodyPr anchor="ctr">
            <a:normAutofit/>
          </a:bodyPr>
          <a:lstStyle/>
          <a:p>
            <a:pPr algn="r"/>
            <a:r>
              <a:rPr lang="en-BE" dirty="0"/>
              <a:t>MIRAHI Growth :</a:t>
            </a:r>
          </a:p>
          <a:p>
            <a:pPr algn="r"/>
            <a:r>
              <a:rPr lang="en-BE" dirty="0"/>
              <a:t> Ghost Discovery &amp;theming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7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F82F-8564-8646-B4AE-57CED990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2991485"/>
          </a:xfrm>
        </p:spPr>
        <p:txBody>
          <a:bodyPr/>
          <a:lstStyle/>
          <a:p>
            <a:r>
              <a:rPr lang="en-B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0248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92C9-9860-E74D-9990-ED98C1DD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53088"/>
            <a:ext cx="10178322" cy="1492132"/>
          </a:xfrm>
        </p:spPr>
        <p:txBody>
          <a:bodyPr/>
          <a:lstStyle/>
          <a:p>
            <a:r>
              <a:rPr lang="en-BE" dirty="0"/>
              <a:t>What is Ghost?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D9C4-67B9-8741-80B0-44EC9B427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16598"/>
            <a:ext cx="10178322" cy="2323069"/>
          </a:xfrm>
          <a:noFill/>
        </p:spPr>
        <p:txBody>
          <a:bodyPr vert="horz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BE" dirty="0"/>
              <a:t>Non-profit foundation founded in 2013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BE" dirty="0"/>
              <a:t>Initially focused only on professional publishing for journalists and writers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BE" dirty="0"/>
              <a:t>Now installed more than 2,500,000 times, from single users to large corporations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BE" dirty="0"/>
              <a:t>Can be self-hosted or used as a service (GhostPro) with several tiers / prices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BE" dirty="0"/>
              <a:t>The service profits fund the development of the open-source application</a:t>
            </a:r>
          </a:p>
        </p:txBody>
      </p:sp>
    </p:spTree>
    <p:extLst>
      <p:ext uri="{BB962C8B-B14F-4D97-AF65-F5344CB8AC3E}">
        <p14:creationId xmlns:p14="http://schemas.microsoft.com/office/powerpoint/2010/main" val="344372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CEAF-C403-7B42-93D5-79938C09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813212"/>
            <a:ext cx="10172700" cy="1064741"/>
          </a:xfrm>
        </p:spPr>
        <p:txBody>
          <a:bodyPr>
            <a:normAutofit/>
          </a:bodyPr>
          <a:lstStyle/>
          <a:p>
            <a:r>
              <a:rPr lang="en-BE" dirty="0"/>
              <a:t>The parts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16FA5-5DE2-B14C-A125-6001F31E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3277630" cy="632529"/>
          </a:xfrm>
        </p:spPr>
        <p:txBody>
          <a:bodyPr/>
          <a:lstStyle/>
          <a:p>
            <a:r>
              <a:rPr lang="en-BE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E08D-DD69-9042-BFC3-8BDFD2880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3277630" cy="2996398"/>
          </a:xfrm>
        </p:spPr>
        <p:txBody>
          <a:bodyPr/>
          <a:lstStyle/>
          <a:p>
            <a:r>
              <a:rPr lang="en-BE" dirty="0"/>
              <a:t>Web interface</a:t>
            </a:r>
          </a:p>
          <a:p>
            <a:r>
              <a:rPr lang="en-BE" dirty="0"/>
              <a:t>For admin config</a:t>
            </a:r>
          </a:p>
          <a:p>
            <a:r>
              <a:rPr lang="en-BE" dirty="0"/>
              <a:t>Text editor for posting content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540418-66C2-9147-9F88-890811AA6903}"/>
              </a:ext>
            </a:extLst>
          </p:cNvPr>
          <p:cNvSpPr txBox="1">
            <a:spLocks/>
          </p:cNvSpPr>
          <p:nvPr/>
        </p:nvSpPr>
        <p:spPr>
          <a:xfrm>
            <a:off x="4700263" y="2816832"/>
            <a:ext cx="3277630" cy="2996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Connects to various DBs (SQLite3 in dev, MySQL in prod by default)</a:t>
            </a:r>
          </a:p>
          <a:p>
            <a:r>
              <a:rPr lang="en-BE" dirty="0"/>
              <a:t>NQL query language allows filtering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556009-948F-F944-A798-8F3FDF0BA1AC}"/>
              </a:ext>
            </a:extLst>
          </p:cNvPr>
          <p:cNvSpPr txBox="1">
            <a:spLocks/>
          </p:cNvSpPr>
          <p:nvPr/>
        </p:nvSpPr>
        <p:spPr>
          <a:xfrm>
            <a:off x="7977893" y="2816832"/>
            <a:ext cx="3277630" cy="2996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Choose existing theme of build your own</a:t>
            </a:r>
          </a:p>
          <a:p>
            <a:r>
              <a:rPr lang="en-BE" dirty="0"/>
              <a:t>Handlebars on top of HTML allows for data interpolation, iteration &amp; conditions</a:t>
            </a:r>
          </a:p>
          <a:p>
            <a:r>
              <a:rPr lang="en-BE" dirty="0"/>
              <a:t>Vanilla JS (or jQuery) for custom logic (eg. </a:t>
            </a:r>
            <a:r>
              <a:rPr lang="en-GB" dirty="0"/>
              <a:t>D</a:t>
            </a:r>
            <a:r>
              <a:rPr lang="en-BE" dirty="0"/>
              <a:t>ark mode switch)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60E33-4CD4-5C40-A024-CA6CA1CBB912}"/>
              </a:ext>
            </a:extLst>
          </p:cNvPr>
          <p:cNvSpPr txBox="1"/>
          <p:nvPr/>
        </p:nvSpPr>
        <p:spPr>
          <a:xfrm>
            <a:off x="5140411" y="22118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A2A1120-37BC-6A48-B753-6B00F7A27DC8}"/>
              </a:ext>
            </a:extLst>
          </p:cNvPr>
          <p:cNvSpPr txBox="1">
            <a:spLocks/>
          </p:cNvSpPr>
          <p:nvPr/>
        </p:nvSpPr>
        <p:spPr>
          <a:xfrm>
            <a:off x="4700263" y="2199633"/>
            <a:ext cx="3277630" cy="632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JSON API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B224685-434E-A94A-8568-D56336832FA8}"/>
              </a:ext>
            </a:extLst>
          </p:cNvPr>
          <p:cNvSpPr txBox="1">
            <a:spLocks/>
          </p:cNvSpPr>
          <p:nvPr/>
        </p:nvSpPr>
        <p:spPr>
          <a:xfrm>
            <a:off x="7977893" y="2199633"/>
            <a:ext cx="3277630" cy="632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94010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1AE1C81-B456-544C-8FFD-3C8921F7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Handlebars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D92634-71DF-6A4E-80BD-1185369E1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Templating language</a:t>
            </a:r>
          </a:p>
          <a:p>
            <a:r>
              <a:rPr lang="en-GB" dirty="0"/>
              <a:t>F</a:t>
            </a:r>
            <a:r>
              <a:rPr lang="en-BE" dirty="0"/>
              <a:t>ull set of helpers, from core Handlebars and Ghost-specific</a:t>
            </a:r>
          </a:p>
          <a:p>
            <a:r>
              <a:rPr lang="en-BE" dirty="0"/>
              <a:t>Functional helpers: foreach, if,  unless, get, …</a:t>
            </a:r>
          </a:p>
          <a:p>
            <a:r>
              <a:rPr lang="en-BE" dirty="0"/>
              <a:t>Data helpers : @config, @site, post, img_url, date, …</a:t>
            </a:r>
          </a:p>
          <a:p>
            <a:r>
              <a:rPr lang="en-BE" dirty="0"/>
              <a:t>Utility helpers : ghost_head, ghost_footer, reading_time, plural, translate, …</a:t>
            </a:r>
          </a:p>
        </p:txBody>
      </p:sp>
      <p:pic>
        <p:nvPicPr>
          <p:cNvPr id="16" name="Content Placeholder 15" descr="Text&#10;&#10;Description automatically generated">
            <a:extLst>
              <a:ext uri="{FF2B5EF4-FFF2-40B4-BE49-F238E27FC236}">
                <a16:creationId xmlns:a16="http://schemas.microsoft.com/office/drawing/2014/main" id="{55F8D749-91D5-B94A-9855-EC6FBF3E2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693" y="4323383"/>
            <a:ext cx="6157913" cy="2109392"/>
          </a:xfrm>
        </p:spPr>
      </p:pic>
      <p:pic>
        <p:nvPicPr>
          <p:cNvPr id="21" name="Picture 20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3B5C95C8-4B3F-AB41-8EAA-7485D9C6F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6" y="2821141"/>
            <a:ext cx="5016500" cy="939800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A0C04161-5A6B-2444-B440-D75657506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606" y="468000"/>
            <a:ext cx="4330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6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B964-E2D1-6244-9B06-43523211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70184"/>
            <a:ext cx="10178322" cy="1492132"/>
          </a:xfrm>
        </p:spPr>
        <p:txBody>
          <a:bodyPr/>
          <a:lstStyle/>
          <a:p>
            <a:r>
              <a:rPr lang="en-GB" dirty="0"/>
              <a:t>I</a:t>
            </a:r>
            <a:r>
              <a:rPr lang="en-BE" dirty="0"/>
              <a:t>nstallation &amp; Ease of use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1A31190-B474-CA42-A756-1CE23EAAC7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1678" y="2524641"/>
            <a:ext cx="3937000" cy="774700"/>
          </a:xfrm>
        </p:spPr>
      </p:pic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791F66A3-A2CF-4411-98C6-8257B473B22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47796" y="2286000"/>
          <a:ext cx="4800600" cy="36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8633D073-5227-9044-9558-AA5B928B9F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1678" y="3708821"/>
            <a:ext cx="2714841" cy="7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7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7AF3-DD92-BB44-9ADF-C0C312D4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Structure</a:t>
            </a:r>
          </a:p>
        </p:txBody>
      </p:sp>
      <p:pic>
        <p:nvPicPr>
          <p:cNvPr id="6" name="Content Placeholder 5" descr="Text&#10;&#10;Description automatically generated with medium confidence">
            <a:extLst>
              <a:ext uri="{FF2B5EF4-FFF2-40B4-BE49-F238E27FC236}">
                <a16:creationId xmlns:a16="http://schemas.microsoft.com/office/drawing/2014/main" id="{699FEF63-B90C-C44D-BB4F-0D938E14F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530" y="633392"/>
            <a:ext cx="4759770" cy="52721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4B9BC-8F24-C949-9E5C-24B9CFE9F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Some templates are required, while others have overwritable defaults </a:t>
            </a:r>
          </a:p>
          <a:p>
            <a:r>
              <a:rPr lang="en-BE" dirty="0"/>
              <a:t>Partials allow reuse of small template block</a:t>
            </a:r>
          </a:p>
          <a:p>
            <a:r>
              <a:rPr lang="en-BE" dirty="0"/>
              <a:t>Custom templates allow for different types of posts</a:t>
            </a:r>
          </a:p>
          <a:p>
            <a:r>
              <a:rPr lang="en-BE" dirty="0"/>
              <a:t>Post templates have access to the same data but can display them differently</a:t>
            </a:r>
          </a:p>
        </p:txBody>
      </p:sp>
    </p:spTree>
    <p:extLst>
      <p:ext uri="{BB962C8B-B14F-4D97-AF65-F5344CB8AC3E}">
        <p14:creationId xmlns:p14="http://schemas.microsoft.com/office/powerpoint/2010/main" val="401081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able&#10;&#10;Description automatically generated">
            <a:extLst>
              <a:ext uri="{FF2B5EF4-FFF2-40B4-BE49-F238E27FC236}">
                <a16:creationId xmlns:a16="http://schemas.microsoft.com/office/drawing/2014/main" id="{880FD29D-5175-4D42-AA4C-85F63C5E11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4" b="7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19FB8B8-6AD1-F04B-8B24-5A32C906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Comparison with similar platforms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6C3AD-E038-D045-B81E-A057E92F9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The most important feature for content creators is probably the membership &amp; subscription features : Ghost sells the platform as “Make your own Patreon”</a:t>
            </a:r>
          </a:p>
        </p:txBody>
      </p:sp>
    </p:spTree>
    <p:extLst>
      <p:ext uri="{BB962C8B-B14F-4D97-AF65-F5344CB8AC3E}">
        <p14:creationId xmlns:p14="http://schemas.microsoft.com/office/powerpoint/2010/main" val="394143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1E21-78F7-7A4F-ACA7-8529BB72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14358"/>
            <a:ext cx="10172700" cy="965886"/>
          </a:xfrm>
        </p:spPr>
        <p:txBody>
          <a:bodyPr/>
          <a:lstStyle/>
          <a:p>
            <a:r>
              <a:rPr lang="en-BE" dirty="0"/>
              <a:t>HOW DOES IT INTEGRATE…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25194-9C6D-1142-B55A-0AB788E04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IN Text editor?</a:t>
            </a:r>
          </a:p>
        </p:txBody>
      </p:sp>
      <p:pic>
        <p:nvPicPr>
          <p:cNvPr id="8" name="Content Placeholder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EC1B371-8B45-BA46-8AFD-EADBCE4274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1678" y="3157278"/>
            <a:ext cx="3140124" cy="297080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F8401-0D51-B742-B898-A2918DA77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BE" dirty="0"/>
              <a:t>AS HEADLESS CMS?</a:t>
            </a:r>
          </a:p>
        </p:txBody>
      </p:sp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2582462-481F-2B45-9C85-FB6B262FA8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34163" y="3178414"/>
            <a:ext cx="4800600" cy="2458559"/>
          </a:xfrm>
        </p:spPr>
      </p:pic>
    </p:spTree>
    <p:extLst>
      <p:ext uri="{BB962C8B-B14F-4D97-AF65-F5344CB8AC3E}">
        <p14:creationId xmlns:p14="http://schemas.microsoft.com/office/powerpoint/2010/main" val="377913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6706-5343-6C4F-AFC7-19E91992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/>
          <a:lstStyle/>
          <a:p>
            <a:r>
              <a:rPr lang="en-BE" dirty="0"/>
              <a:t>Nice-to-haves Exclusive to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3AC1-36AC-6443-90DD-26676088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35133"/>
            <a:ext cx="10178322" cy="2285999"/>
          </a:xfrm>
        </p:spPr>
        <p:txBody>
          <a:bodyPr/>
          <a:lstStyle/>
          <a:p>
            <a:r>
              <a:rPr lang="en-BE" dirty="0"/>
              <a:t>Automatic management of tags &amp; authors in addition to posts: generates routes</a:t>
            </a:r>
          </a:p>
          <a:p>
            <a:r>
              <a:rPr lang="en-BE" dirty="0"/>
              <a:t>Automatic sitemap for SEO</a:t>
            </a:r>
          </a:p>
          <a:p>
            <a:r>
              <a:rPr lang="en-BE" dirty="0"/>
              <a:t>Automatic OpenGraph structured data</a:t>
            </a:r>
          </a:p>
          <a:p>
            <a:r>
              <a:rPr lang="en-BE" dirty="0"/>
              <a:t>Automatic pagination</a:t>
            </a:r>
          </a:p>
        </p:txBody>
      </p:sp>
    </p:spTree>
    <p:extLst>
      <p:ext uri="{BB962C8B-B14F-4D97-AF65-F5344CB8AC3E}">
        <p14:creationId xmlns:p14="http://schemas.microsoft.com/office/powerpoint/2010/main" val="381946271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4155</TotalTime>
  <Words>331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Impact</vt:lpstr>
      <vt:lpstr>Badge</vt:lpstr>
      <vt:lpstr>Digital garden</vt:lpstr>
      <vt:lpstr>What is Ghost?</vt:lpstr>
      <vt:lpstr>The parts</vt:lpstr>
      <vt:lpstr>Handlebars</vt:lpstr>
      <vt:lpstr>Installation &amp; Ease of use</vt:lpstr>
      <vt:lpstr>Structure</vt:lpstr>
      <vt:lpstr>Comparison with similar platforms</vt:lpstr>
      <vt:lpstr>HOW DOES IT INTEGRATE…</vt:lpstr>
      <vt:lpstr>Nice-to-haves Exclusive to frontend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garden</dc:title>
  <dc:creator>Anthony Antoine</dc:creator>
  <cp:lastModifiedBy>Anthony Antoine</cp:lastModifiedBy>
  <cp:revision>15</cp:revision>
  <dcterms:created xsi:type="dcterms:W3CDTF">2021-04-30T12:31:03Z</dcterms:created>
  <dcterms:modified xsi:type="dcterms:W3CDTF">2021-05-03T09:46:42Z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c21a0df-97f5-41f8-b576-9000c317c77a_Enabled">
    <vt:lpwstr>true</vt:lpwstr>
  </property>
  <property fmtid="{D5CDD505-2E9C-101B-9397-08002B2CF9AE}" pid="3" name="MSIP_Label_7c21a0df-97f5-41f8-b576-9000c317c77a_SetDate">
    <vt:lpwstr>2021-04-30T12:31:03Z</vt:lpwstr>
  </property>
  <property fmtid="{D5CDD505-2E9C-101B-9397-08002B2CF9AE}" pid="4" name="MSIP_Label_7c21a0df-97f5-41f8-b576-9000c317c77a_Method">
    <vt:lpwstr>Standard</vt:lpwstr>
  </property>
  <property fmtid="{D5CDD505-2E9C-101B-9397-08002B2CF9AE}" pid="5" name="MSIP_Label_7c21a0df-97f5-41f8-b576-9000c317c77a_Name">
    <vt:lpwstr>Highly confidential</vt:lpwstr>
  </property>
  <property fmtid="{D5CDD505-2E9C-101B-9397-08002B2CF9AE}" pid="6" name="MSIP_Label_7c21a0df-97f5-41f8-b576-9000c317c77a_SiteId">
    <vt:lpwstr>0cc00989-64c5-4766-87a6-45d201efaf6d</vt:lpwstr>
  </property>
  <property fmtid="{D5CDD505-2E9C-101B-9397-08002B2CF9AE}" pid="7" name="MSIP_Label_7c21a0df-97f5-41f8-b576-9000c317c77a_ActionId">
    <vt:lpwstr>f854b545-8cc5-470e-802f-edda44fae356</vt:lpwstr>
  </property>
  <property fmtid="{D5CDD505-2E9C-101B-9397-08002B2CF9AE}" pid="8" name="MSIP_Label_7c21a0df-97f5-41f8-b576-9000c317c77a_ContentBits">
    <vt:lpwstr>3</vt:lpwstr>
  </property>
  <property fmtid="{D5CDD505-2E9C-101B-9397-08002B2CF9AE}" pid="9" name="ClassificationContentMarkingFooterLocations">
    <vt:lpwstr>Badge:10</vt:lpwstr>
  </property>
  <property fmtid="{D5CDD505-2E9C-101B-9397-08002B2CF9AE}" pid="10" name="ClassificationContentMarkingFooterText">
    <vt:lpwstr>Highly confidential</vt:lpwstr>
  </property>
  <property fmtid="{D5CDD505-2E9C-101B-9397-08002B2CF9AE}" pid="11" name="ClassificationContentMarkingHeaderLocations">
    <vt:lpwstr>Badge:9</vt:lpwstr>
  </property>
  <property fmtid="{D5CDD505-2E9C-101B-9397-08002B2CF9AE}" pid="12" name="ClassificationContentMarkingHeaderText">
    <vt:lpwstr>Highly confidential</vt:lpwstr>
  </property>
</Properties>
</file>