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72" r:id="rId7"/>
    <p:sldId id="274" r:id="rId8"/>
    <p:sldId id="275" r:id="rId9"/>
    <p:sldId id="286" r:id="rId10"/>
    <p:sldId id="277" r:id="rId11"/>
    <p:sldId id="268" r:id="rId12"/>
    <p:sldId id="278" r:id="rId13"/>
    <p:sldId id="279" r:id="rId14"/>
    <p:sldId id="280" r:id="rId15"/>
    <p:sldId id="281" r:id="rId16"/>
    <p:sldId id="282" r:id="rId17"/>
    <p:sldId id="259" r:id="rId18"/>
    <p:sldId id="273" r:id="rId19"/>
    <p:sldId id="267" r:id="rId20"/>
    <p:sldId id="276" r:id="rId21"/>
    <p:sldId id="283" r:id="rId22"/>
    <p:sldId id="284" r:id="rId23"/>
    <p:sldId id="28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492" autoAdjust="0"/>
  </p:normalViewPr>
  <p:slideViewPr>
    <p:cSldViewPr>
      <p:cViewPr varScale="1">
        <p:scale>
          <a:sx n="94" d="100"/>
          <a:sy n="94" d="100"/>
        </p:scale>
        <p:origin x="84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b\DS_Masters\DS_660\Final_project\DS_660_Final_Project_Mi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osab\DS_Masters\DS_660\Final_project\DS_660_Final_Project_Mi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Low</a:t>
            </a:r>
            <a:r>
              <a:rPr lang="en-US" baseline="0"/>
              <a:t> access population (outside .5 mile urban/ 10 mile rural)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388096502796155E-2"/>
          <c:y val="0.12531250000000002"/>
          <c:w val="0.88298486294701395"/>
          <c:h val="0.61894657699037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Aggregation!$M$1</c:f>
              <c:strCache>
                <c:ptCount val="1"/>
                <c:pt idx="0">
                  <c:v> Sum of LAPOP05_10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Aggregation!$B$2:$B$22</c:f>
              <c:strCache>
                <c:ptCount val="21"/>
                <c:pt idx="0">
                  <c:v>Atlantic</c:v>
                </c:pt>
                <c:pt idx="1">
                  <c:v>Bergen</c:v>
                </c:pt>
                <c:pt idx="2">
                  <c:v>Burlington</c:v>
                </c:pt>
                <c:pt idx="3">
                  <c:v>Camden</c:v>
                </c:pt>
                <c:pt idx="4">
                  <c:v>Cape May</c:v>
                </c:pt>
                <c:pt idx="5">
                  <c:v>Cumberland</c:v>
                </c:pt>
                <c:pt idx="6">
                  <c:v>Essex</c:v>
                </c:pt>
                <c:pt idx="7">
                  <c:v>Gloucester</c:v>
                </c:pt>
                <c:pt idx="8">
                  <c:v>Hudson</c:v>
                </c:pt>
                <c:pt idx="9">
                  <c:v>Hunterdon County</c:v>
                </c:pt>
                <c:pt idx="10">
                  <c:v>Mercer</c:v>
                </c:pt>
                <c:pt idx="11">
                  <c:v>Middlesex</c:v>
                </c:pt>
                <c:pt idx="12">
                  <c:v>Monmouth</c:v>
                </c:pt>
                <c:pt idx="13">
                  <c:v>Morris</c:v>
                </c:pt>
                <c:pt idx="14">
                  <c:v>Ocean</c:v>
                </c:pt>
                <c:pt idx="15">
                  <c:v>Passaic</c:v>
                </c:pt>
                <c:pt idx="16">
                  <c:v>Salem</c:v>
                </c:pt>
                <c:pt idx="17">
                  <c:v>Somerset</c:v>
                </c:pt>
                <c:pt idx="18">
                  <c:v>Sussex</c:v>
                </c:pt>
                <c:pt idx="19">
                  <c:v>Union County</c:v>
                </c:pt>
                <c:pt idx="20">
                  <c:v>Warren</c:v>
                </c:pt>
              </c:strCache>
            </c:strRef>
          </c:cat>
          <c:val>
            <c:numRef>
              <c:f>Aggregation!$M$2:$M$22</c:f>
              <c:numCache>
                <c:formatCode>_(* #,##0_);_(* \(#,##0\);_(* "-"??_);_(@_)</c:formatCode>
                <c:ptCount val="21"/>
                <c:pt idx="0">
                  <c:v>147672.94895470826</c:v>
                </c:pt>
                <c:pt idx="1">
                  <c:v>430232.50236621255</c:v>
                </c:pt>
                <c:pt idx="2">
                  <c:v>307397.41370621353</c:v>
                </c:pt>
                <c:pt idx="3">
                  <c:v>323201.1800689688</c:v>
                </c:pt>
                <c:pt idx="4">
                  <c:v>51358.54683073952</c:v>
                </c:pt>
                <c:pt idx="5">
                  <c:v>90705.635807031082</c:v>
                </c:pt>
                <c:pt idx="6">
                  <c:v>256676.7230951181</c:v>
                </c:pt>
                <c:pt idx="7">
                  <c:v>200663.60205424009</c:v>
                </c:pt>
                <c:pt idx="8">
                  <c:v>70895.414657170637</c:v>
                </c:pt>
                <c:pt idx="9">
                  <c:v>35883.764239660544</c:v>
                </c:pt>
                <c:pt idx="10">
                  <c:v>223436.86922213956</c:v>
                </c:pt>
                <c:pt idx="11">
                  <c:v>493276.06087054225</c:v>
                </c:pt>
                <c:pt idx="12">
                  <c:v>428616.47283823095</c:v>
                </c:pt>
                <c:pt idx="13">
                  <c:v>350629.74734191864</c:v>
                </c:pt>
                <c:pt idx="14">
                  <c:v>396290.70313054172</c:v>
                </c:pt>
                <c:pt idx="15">
                  <c:v>220101.62931762997</c:v>
                </c:pt>
                <c:pt idx="16">
                  <c:v>24433.516385449795</c:v>
                </c:pt>
                <c:pt idx="17">
                  <c:v>226490.21366957488</c:v>
                </c:pt>
                <c:pt idx="18">
                  <c:v>72776.806617443115</c:v>
                </c:pt>
                <c:pt idx="19">
                  <c:v>246829.91203664997</c:v>
                </c:pt>
                <c:pt idx="20">
                  <c:v>53025.484155020255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6-4A88-909B-AAEA905C3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947375"/>
        <c:axId val="392948207"/>
      </c:barChart>
      <c:catAx>
        <c:axId val="39294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948207"/>
        <c:crosses val="autoZero"/>
        <c:auto val="1"/>
        <c:lblAlgn val="ctr"/>
        <c:lblOffset val="100"/>
        <c:noMultiLvlLbl val="0"/>
      </c:catAx>
      <c:valAx>
        <c:axId val="39294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947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Low-income</a:t>
            </a:r>
            <a:r>
              <a:rPr lang="en-US" baseline="0"/>
              <a:t> population</a:t>
            </a:r>
            <a:endParaRPr lang="en-US"/>
          </a:p>
        </c:rich>
      </c:tx>
      <c:layout>
        <c:manualLayout>
          <c:xMode val="edge"/>
          <c:yMode val="edge"/>
          <c:x val="0.29856055490509953"/>
          <c:y val="2.7027027027027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Aggregation!$G$1</c:f>
              <c:strCache>
                <c:ptCount val="1"/>
                <c:pt idx="0">
                  <c:v> Sum of TractLOWI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Aggregation!$B$2:$B$22</c:f>
              <c:strCache>
                <c:ptCount val="21"/>
                <c:pt idx="0">
                  <c:v>Atlantic</c:v>
                </c:pt>
                <c:pt idx="1">
                  <c:v>Bergen</c:v>
                </c:pt>
                <c:pt idx="2">
                  <c:v>Burlington</c:v>
                </c:pt>
                <c:pt idx="3">
                  <c:v>Camden</c:v>
                </c:pt>
                <c:pt idx="4">
                  <c:v>Cape May</c:v>
                </c:pt>
                <c:pt idx="5">
                  <c:v>Cumberland</c:v>
                </c:pt>
                <c:pt idx="6">
                  <c:v>Essex</c:v>
                </c:pt>
                <c:pt idx="7">
                  <c:v>Gloucester</c:v>
                </c:pt>
                <c:pt idx="8">
                  <c:v>Hudson</c:v>
                </c:pt>
                <c:pt idx="9">
                  <c:v>Hunterdon County</c:v>
                </c:pt>
                <c:pt idx="10">
                  <c:v>Mercer</c:v>
                </c:pt>
                <c:pt idx="11">
                  <c:v>Middlesex</c:v>
                </c:pt>
                <c:pt idx="12">
                  <c:v>Monmouth</c:v>
                </c:pt>
                <c:pt idx="13">
                  <c:v>Morris</c:v>
                </c:pt>
                <c:pt idx="14">
                  <c:v>Ocean</c:v>
                </c:pt>
                <c:pt idx="15">
                  <c:v>Passaic</c:v>
                </c:pt>
                <c:pt idx="16">
                  <c:v>Salem</c:v>
                </c:pt>
                <c:pt idx="17">
                  <c:v>Somerset</c:v>
                </c:pt>
                <c:pt idx="18">
                  <c:v>Sussex</c:v>
                </c:pt>
                <c:pt idx="19">
                  <c:v>Union County</c:v>
                </c:pt>
                <c:pt idx="20">
                  <c:v>Warren</c:v>
                </c:pt>
              </c:strCache>
            </c:strRef>
          </c:cat>
          <c:val>
            <c:numRef>
              <c:f>Aggregation!$G$2:$G$22</c:f>
              <c:numCache>
                <c:formatCode>_(* #,##0_);_(* \(#,##0\);_(* "-"??_);_(@_)</c:formatCode>
                <c:ptCount val="21"/>
                <c:pt idx="0">
                  <c:v>83099</c:v>
                </c:pt>
                <c:pt idx="1">
                  <c:v>156214</c:v>
                </c:pt>
                <c:pt idx="2">
                  <c:v>73064</c:v>
                </c:pt>
                <c:pt idx="3">
                  <c:v>140181</c:v>
                </c:pt>
                <c:pt idx="4">
                  <c:v>24489</c:v>
                </c:pt>
                <c:pt idx="5">
                  <c:v>56752</c:v>
                </c:pt>
                <c:pt idx="6">
                  <c:v>261755</c:v>
                </c:pt>
                <c:pt idx="7">
                  <c:v>49788</c:v>
                </c:pt>
                <c:pt idx="8">
                  <c:v>227687</c:v>
                </c:pt>
                <c:pt idx="9">
                  <c:v>13211</c:v>
                </c:pt>
                <c:pt idx="10">
                  <c:v>88793</c:v>
                </c:pt>
                <c:pt idx="11">
                  <c:v>160004</c:v>
                </c:pt>
                <c:pt idx="12">
                  <c:v>105500</c:v>
                </c:pt>
                <c:pt idx="13">
                  <c:v>58625</c:v>
                </c:pt>
                <c:pt idx="14">
                  <c:v>148973</c:v>
                </c:pt>
                <c:pt idx="15">
                  <c:v>166949</c:v>
                </c:pt>
                <c:pt idx="16">
                  <c:v>17501</c:v>
                </c:pt>
                <c:pt idx="17">
                  <c:v>40104</c:v>
                </c:pt>
                <c:pt idx="18">
                  <c:v>21350</c:v>
                </c:pt>
                <c:pt idx="19">
                  <c:v>140715</c:v>
                </c:pt>
                <c:pt idx="20">
                  <c:v>20839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C-43D5-98C7-55ACC59A8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86191"/>
        <c:axId val="77888271"/>
      </c:barChart>
      <c:catAx>
        <c:axId val="7788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88271"/>
        <c:crosses val="autoZero"/>
        <c:auto val="1"/>
        <c:lblAlgn val="ctr"/>
        <c:lblOffset val="100"/>
        <c:noMultiLvlLbl val="0"/>
      </c:catAx>
      <c:valAx>
        <c:axId val="7788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8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SNAP benefit recievers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Aggregation!$I$1</c:f>
              <c:strCache>
                <c:ptCount val="1"/>
                <c:pt idx="0">
                  <c:v> Sum of TractSNAP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Aggregation!$B$2:$B$22</c:f>
              <c:strCache>
                <c:ptCount val="21"/>
                <c:pt idx="0">
                  <c:v>Atlantic</c:v>
                </c:pt>
                <c:pt idx="1">
                  <c:v>Bergen</c:v>
                </c:pt>
                <c:pt idx="2">
                  <c:v>Burlington</c:v>
                </c:pt>
                <c:pt idx="3">
                  <c:v>Camden</c:v>
                </c:pt>
                <c:pt idx="4">
                  <c:v>Cape May</c:v>
                </c:pt>
                <c:pt idx="5">
                  <c:v>Cumberland</c:v>
                </c:pt>
                <c:pt idx="6">
                  <c:v>Essex</c:v>
                </c:pt>
                <c:pt idx="7">
                  <c:v>Gloucester</c:v>
                </c:pt>
                <c:pt idx="8">
                  <c:v>Hudson</c:v>
                </c:pt>
                <c:pt idx="9">
                  <c:v>Hunterdon County</c:v>
                </c:pt>
                <c:pt idx="10">
                  <c:v>Mercer</c:v>
                </c:pt>
                <c:pt idx="11">
                  <c:v>Middlesex</c:v>
                </c:pt>
                <c:pt idx="12">
                  <c:v>Monmouth</c:v>
                </c:pt>
                <c:pt idx="13">
                  <c:v>Morris</c:v>
                </c:pt>
                <c:pt idx="14">
                  <c:v>Ocean</c:v>
                </c:pt>
                <c:pt idx="15">
                  <c:v>Passaic</c:v>
                </c:pt>
                <c:pt idx="16">
                  <c:v>Salem</c:v>
                </c:pt>
                <c:pt idx="17">
                  <c:v>Somerset</c:v>
                </c:pt>
                <c:pt idx="18">
                  <c:v>Sussex</c:v>
                </c:pt>
                <c:pt idx="19">
                  <c:v>Union County</c:v>
                </c:pt>
                <c:pt idx="20">
                  <c:v>Warren</c:v>
                </c:pt>
              </c:strCache>
            </c:strRef>
          </c:cat>
          <c:val>
            <c:numRef>
              <c:f>Aggregation!$I$2:$I$22</c:f>
              <c:numCache>
                <c:formatCode>_(* #,##0_);_(* \(#,##0\);_(* "-"??_);_(@_)</c:formatCode>
                <c:ptCount val="21"/>
                <c:pt idx="0">
                  <c:v>13976</c:v>
                </c:pt>
                <c:pt idx="1">
                  <c:v>17113</c:v>
                </c:pt>
                <c:pt idx="2">
                  <c:v>8981</c:v>
                </c:pt>
                <c:pt idx="3">
                  <c:v>22427</c:v>
                </c:pt>
                <c:pt idx="4">
                  <c:v>2723</c:v>
                </c:pt>
                <c:pt idx="5">
                  <c:v>8709</c:v>
                </c:pt>
                <c:pt idx="6">
                  <c:v>42719</c:v>
                </c:pt>
                <c:pt idx="7">
                  <c:v>8506</c:v>
                </c:pt>
                <c:pt idx="8">
                  <c:v>39728</c:v>
                </c:pt>
                <c:pt idx="9">
                  <c:v>1607</c:v>
                </c:pt>
                <c:pt idx="10">
                  <c:v>11194</c:v>
                </c:pt>
                <c:pt idx="11">
                  <c:v>17418</c:v>
                </c:pt>
                <c:pt idx="12">
                  <c:v>14396</c:v>
                </c:pt>
                <c:pt idx="13">
                  <c:v>5786</c:v>
                </c:pt>
                <c:pt idx="14">
                  <c:v>16023</c:v>
                </c:pt>
                <c:pt idx="15">
                  <c:v>31932</c:v>
                </c:pt>
                <c:pt idx="16">
                  <c:v>3201</c:v>
                </c:pt>
                <c:pt idx="17">
                  <c:v>3273</c:v>
                </c:pt>
                <c:pt idx="18">
                  <c:v>1815</c:v>
                </c:pt>
                <c:pt idx="19">
                  <c:v>15843</c:v>
                </c:pt>
                <c:pt idx="20">
                  <c:v>2709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8-48FC-9A76-AE23259D2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058719"/>
        <c:axId val="130055391"/>
      </c:barChart>
      <c:catAx>
        <c:axId val="13005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55391"/>
        <c:crosses val="autoZero"/>
        <c:auto val="1"/>
        <c:lblAlgn val="ctr"/>
        <c:lblOffset val="100"/>
        <c:noMultiLvlLbl val="0"/>
      </c:catAx>
      <c:valAx>
        <c:axId val="13005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5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Housing units with no vehicle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Aggregation!$H$1</c:f>
              <c:strCache>
                <c:ptCount val="1"/>
                <c:pt idx="0">
                  <c:v> Sum of TractHUNV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Aggregation!$B$2:$B$22</c:f>
              <c:strCache>
                <c:ptCount val="21"/>
                <c:pt idx="0">
                  <c:v>Atlantic</c:v>
                </c:pt>
                <c:pt idx="1">
                  <c:v>Bergen</c:v>
                </c:pt>
                <c:pt idx="2">
                  <c:v>Burlington</c:v>
                </c:pt>
                <c:pt idx="3">
                  <c:v>Camden</c:v>
                </c:pt>
                <c:pt idx="4">
                  <c:v>Cape May</c:v>
                </c:pt>
                <c:pt idx="5">
                  <c:v>Cumberland</c:v>
                </c:pt>
                <c:pt idx="6">
                  <c:v>Essex</c:v>
                </c:pt>
                <c:pt idx="7">
                  <c:v>Gloucester</c:v>
                </c:pt>
                <c:pt idx="8">
                  <c:v>Hudson</c:v>
                </c:pt>
                <c:pt idx="9">
                  <c:v>Hunterdon County</c:v>
                </c:pt>
                <c:pt idx="10">
                  <c:v>Mercer</c:v>
                </c:pt>
                <c:pt idx="11">
                  <c:v>Middlesex</c:v>
                </c:pt>
                <c:pt idx="12">
                  <c:v>Monmouth</c:v>
                </c:pt>
                <c:pt idx="13">
                  <c:v>Morris</c:v>
                </c:pt>
                <c:pt idx="14">
                  <c:v>Ocean</c:v>
                </c:pt>
                <c:pt idx="15">
                  <c:v>Passaic</c:v>
                </c:pt>
                <c:pt idx="16">
                  <c:v>Salem</c:v>
                </c:pt>
                <c:pt idx="17">
                  <c:v>Somerset</c:v>
                </c:pt>
                <c:pt idx="18">
                  <c:v>Sussex</c:v>
                </c:pt>
                <c:pt idx="19">
                  <c:v>Union County</c:v>
                </c:pt>
                <c:pt idx="20">
                  <c:v>Warren</c:v>
                </c:pt>
              </c:strCache>
            </c:strRef>
          </c:cat>
          <c:val>
            <c:numRef>
              <c:f>Aggregation!$H$2:$H$22</c:f>
              <c:numCache>
                <c:formatCode>_(* #,##0_);_(* \(#,##0\);_(* "-"??_);_(@_)</c:formatCode>
                <c:ptCount val="21"/>
                <c:pt idx="0">
                  <c:v>13137</c:v>
                </c:pt>
                <c:pt idx="1">
                  <c:v>27782</c:v>
                </c:pt>
                <c:pt idx="2">
                  <c:v>7631</c:v>
                </c:pt>
                <c:pt idx="3">
                  <c:v>21253</c:v>
                </c:pt>
                <c:pt idx="4">
                  <c:v>3014</c:v>
                </c:pt>
                <c:pt idx="5">
                  <c:v>5188</c:v>
                </c:pt>
                <c:pt idx="6">
                  <c:v>62834</c:v>
                </c:pt>
                <c:pt idx="7">
                  <c:v>6203</c:v>
                </c:pt>
                <c:pt idx="8">
                  <c:v>82261</c:v>
                </c:pt>
                <c:pt idx="9">
                  <c:v>1676</c:v>
                </c:pt>
                <c:pt idx="10">
                  <c:v>14443</c:v>
                </c:pt>
                <c:pt idx="11">
                  <c:v>21691</c:v>
                </c:pt>
                <c:pt idx="12">
                  <c:v>16289</c:v>
                </c:pt>
                <c:pt idx="13">
                  <c:v>8499</c:v>
                </c:pt>
                <c:pt idx="14">
                  <c:v>15036</c:v>
                </c:pt>
                <c:pt idx="15">
                  <c:v>27031</c:v>
                </c:pt>
                <c:pt idx="16">
                  <c:v>1849</c:v>
                </c:pt>
                <c:pt idx="17">
                  <c:v>5574</c:v>
                </c:pt>
                <c:pt idx="18">
                  <c:v>1843</c:v>
                </c:pt>
                <c:pt idx="19">
                  <c:v>21871</c:v>
                </c:pt>
                <c:pt idx="20">
                  <c:v>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6-49A6-88B0-3BF015C7A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56767"/>
        <c:axId val="202761343"/>
      </c:barChart>
      <c:catAx>
        <c:axId val="20275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61343"/>
        <c:crosses val="autoZero"/>
        <c:auto val="1"/>
        <c:lblAlgn val="ctr"/>
        <c:lblOffset val="100"/>
        <c:noMultiLvlLbl val="0"/>
      </c:catAx>
      <c:valAx>
        <c:axId val="20276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5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Aggregation!$J$1</c:f>
              <c:strCache>
                <c:ptCount val="1"/>
                <c:pt idx="0">
                  <c:v>Sum of LILATracts_1And10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Aggregation!$B$2:$B$22</c:f>
              <c:strCache>
                <c:ptCount val="21"/>
                <c:pt idx="0">
                  <c:v>Atlantic</c:v>
                </c:pt>
                <c:pt idx="1">
                  <c:v>Bergen</c:v>
                </c:pt>
                <c:pt idx="2">
                  <c:v>Burlington</c:v>
                </c:pt>
                <c:pt idx="3">
                  <c:v>Camden</c:v>
                </c:pt>
                <c:pt idx="4">
                  <c:v>Cape May</c:v>
                </c:pt>
                <c:pt idx="5">
                  <c:v>Cumberland</c:v>
                </c:pt>
                <c:pt idx="6">
                  <c:v>Essex</c:v>
                </c:pt>
                <c:pt idx="7">
                  <c:v>Gloucester</c:v>
                </c:pt>
                <c:pt idx="8">
                  <c:v>Hudson</c:v>
                </c:pt>
                <c:pt idx="9">
                  <c:v>Hunterdon County</c:v>
                </c:pt>
                <c:pt idx="10">
                  <c:v>Mercer</c:v>
                </c:pt>
                <c:pt idx="11">
                  <c:v>Middlesex</c:v>
                </c:pt>
                <c:pt idx="12">
                  <c:v>Monmouth</c:v>
                </c:pt>
                <c:pt idx="13">
                  <c:v>Morris</c:v>
                </c:pt>
                <c:pt idx="14">
                  <c:v>Ocean</c:v>
                </c:pt>
                <c:pt idx="15">
                  <c:v>Passaic</c:v>
                </c:pt>
                <c:pt idx="16">
                  <c:v>Salem</c:v>
                </c:pt>
                <c:pt idx="17">
                  <c:v>Somerset</c:v>
                </c:pt>
                <c:pt idx="18">
                  <c:v>Sussex</c:v>
                </c:pt>
                <c:pt idx="19">
                  <c:v>Union County</c:v>
                </c:pt>
                <c:pt idx="20">
                  <c:v>Warren</c:v>
                </c:pt>
              </c:strCache>
            </c:strRef>
          </c:cat>
          <c:val>
            <c:numRef>
              <c:f>Aggregation!$J$2:$J$22</c:f>
              <c:numCache>
                <c:formatCode>General</c:formatCode>
                <c:ptCount val="21"/>
                <c:pt idx="0">
                  <c:v>13</c:v>
                </c:pt>
                <c:pt idx="1">
                  <c:v>0</c:v>
                </c:pt>
                <c:pt idx="2">
                  <c:v>9</c:v>
                </c:pt>
                <c:pt idx="3">
                  <c:v>14</c:v>
                </c:pt>
                <c:pt idx="4">
                  <c:v>6</c:v>
                </c:pt>
                <c:pt idx="5">
                  <c:v>8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0</c:v>
                </c:pt>
                <c:pt idx="14">
                  <c:v>25</c:v>
                </c:pt>
                <c:pt idx="15">
                  <c:v>1</c:v>
                </c:pt>
                <c:pt idx="16">
                  <c:v>5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69-4EE8-BFBC-B482C858B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835263"/>
        <c:axId val="547846079"/>
      </c:barChart>
      <c:catAx>
        <c:axId val="54783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46079"/>
        <c:crosses val="autoZero"/>
        <c:auto val="1"/>
        <c:lblAlgn val="ctr"/>
        <c:lblOffset val="100"/>
        <c:noMultiLvlLbl val="0"/>
      </c:catAx>
      <c:valAx>
        <c:axId val="54784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3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Aggregation!$L$1</c:f>
              <c:strCache>
                <c:ptCount val="1"/>
                <c:pt idx="0">
                  <c:v>Sum of LILATracts_1And20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Aggregation!$B$2:$B$22</c:f>
              <c:strCache>
                <c:ptCount val="21"/>
                <c:pt idx="0">
                  <c:v>Atlantic</c:v>
                </c:pt>
                <c:pt idx="1">
                  <c:v>Bergen</c:v>
                </c:pt>
                <c:pt idx="2">
                  <c:v>Burlington</c:v>
                </c:pt>
                <c:pt idx="3">
                  <c:v>Camden</c:v>
                </c:pt>
                <c:pt idx="4">
                  <c:v>Cape May</c:v>
                </c:pt>
                <c:pt idx="5">
                  <c:v>Cumberland</c:v>
                </c:pt>
                <c:pt idx="6">
                  <c:v>Essex</c:v>
                </c:pt>
                <c:pt idx="7">
                  <c:v>Gloucester</c:v>
                </c:pt>
                <c:pt idx="8">
                  <c:v>Hudson</c:v>
                </c:pt>
                <c:pt idx="9">
                  <c:v>Hunterdon County</c:v>
                </c:pt>
                <c:pt idx="10">
                  <c:v>Mercer</c:v>
                </c:pt>
                <c:pt idx="11">
                  <c:v>Middlesex</c:v>
                </c:pt>
                <c:pt idx="12">
                  <c:v>Monmouth</c:v>
                </c:pt>
                <c:pt idx="13">
                  <c:v>Morris</c:v>
                </c:pt>
                <c:pt idx="14">
                  <c:v>Ocean</c:v>
                </c:pt>
                <c:pt idx="15">
                  <c:v>Passaic</c:v>
                </c:pt>
                <c:pt idx="16">
                  <c:v>Salem</c:v>
                </c:pt>
                <c:pt idx="17">
                  <c:v>Somerset</c:v>
                </c:pt>
                <c:pt idx="18">
                  <c:v>Sussex</c:v>
                </c:pt>
                <c:pt idx="19">
                  <c:v>Union County</c:v>
                </c:pt>
                <c:pt idx="20">
                  <c:v>Warren</c:v>
                </c:pt>
              </c:strCache>
            </c:strRef>
          </c:cat>
          <c:val>
            <c:numRef>
              <c:f>Aggregation!$L$2:$L$22</c:f>
              <c:numCache>
                <c:formatCode>General</c:formatCode>
                <c:ptCount val="21"/>
                <c:pt idx="0">
                  <c:v>13</c:v>
                </c:pt>
                <c:pt idx="1">
                  <c:v>0</c:v>
                </c:pt>
                <c:pt idx="2">
                  <c:v>9</c:v>
                </c:pt>
                <c:pt idx="3">
                  <c:v>14</c:v>
                </c:pt>
                <c:pt idx="4">
                  <c:v>6</c:v>
                </c:pt>
                <c:pt idx="5">
                  <c:v>7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0</c:v>
                </c:pt>
                <c:pt idx="14">
                  <c:v>25</c:v>
                </c:pt>
                <c:pt idx="15">
                  <c:v>1</c:v>
                </c:pt>
                <c:pt idx="16">
                  <c:v>5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C-42D4-838A-FB7A627FB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251999"/>
        <c:axId val="555259903"/>
      </c:barChart>
      <c:catAx>
        <c:axId val="55525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259903"/>
        <c:crosses val="autoZero"/>
        <c:auto val="1"/>
        <c:lblAlgn val="ctr"/>
        <c:lblOffset val="100"/>
        <c:noMultiLvlLbl val="0"/>
      </c:catAx>
      <c:valAx>
        <c:axId val="55525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251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[DS_660_Final_Project_Mir.xlsx]Race pivot!PivotTable4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'Race pivot'!$B$4</c:f>
              <c:strCache>
                <c:ptCount val="1"/>
                <c:pt idx="0">
                  <c:v>Sum of TractWhite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'Race pivot'!$A$5:$A$22</c:f>
              <c:strCache>
                <c:ptCount val="17"/>
                <c:pt idx="0">
                  <c:v>Atlantic</c:v>
                </c:pt>
                <c:pt idx="1">
                  <c:v>Burlington</c:v>
                </c:pt>
                <c:pt idx="2">
                  <c:v>Camden</c:v>
                </c:pt>
                <c:pt idx="3">
                  <c:v>Cape May</c:v>
                </c:pt>
                <c:pt idx="4">
                  <c:v>Cumberland</c:v>
                </c:pt>
                <c:pt idx="5">
                  <c:v>Essex</c:v>
                </c:pt>
                <c:pt idx="6">
                  <c:v>Gloucester</c:v>
                </c:pt>
                <c:pt idx="7">
                  <c:v>Mercer</c:v>
                </c:pt>
                <c:pt idx="8">
                  <c:v>Middlesex</c:v>
                </c:pt>
                <c:pt idx="9">
                  <c:v>Monmouth</c:v>
                </c:pt>
                <c:pt idx="10">
                  <c:v>Ocean</c:v>
                </c:pt>
                <c:pt idx="11">
                  <c:v>Passaic</c:v>
                </c:pt>
                <c:pt idx="12">
                  <c:v>Salem</c:v>
                </c:pt>
                <c:pt idx="13">
                  <c:v>Somerset</c:v>
                </c:pt>
                <c:pt idx="14">
                  <c:v>Sussex</c:v>
                </c:pt>
                <c:pt idx="15">
                  <c:v>Union County</c:v>
                </c:pt>
                <c:pt idx="16">
                  <c:v>Warren</c:v>
                </c:pt>
              </c:strCache>
            </c:strRef>
          </c:cat>
          <c:val>
            <c:numRef>
              <c:f>'Race pivot'!$B$5:$B$22</c:f>
              <c:numCache>
                <c:formatCode>General</c:formatCode>
                <c:ptCount val="17"/>
                <c:pt idx="0">
                  <c:v>28345</c:v>
                </c:pt>
                <c:pt idx="1">
                  <c:v>16566</c:v>
                </c:pt>
                <c:pt idx="2">
                  <c:v>29076</c:v>
                </c:pt>
                <c:pt idx="3">
                  <c:v>21735</c:v>
                </c:pt>
                <c:pt idx="4">
                  <c:v>36083</c:v>
                </c:pt>
                <c:pt idx="5">
                  <c:v>4714</c:v>
                </c:pt>
                <c:pt idx="6">
                  <c:v>11009</c:v>
                </c:pt>
                <c:pt idx="7">
                  <c:v>3309</c:v>
                </c:pt>
                <c:pt idx="8">
                  <c:v>13376</c:v>
                </c:pt>
                <c:pt idx="9">
                  <c:v>22084</c:v>
                </c:pt>
                <c:pt idx="10">
                  <c:v>102506</c:v>
                </c:pt>
                <c:pt idx="11">
                  <c:v>3969</c:v>
                </c:pt>
                <c:pt idx="12">
                  <c:v>5452</c:v>
                </c:pt>
                <c:pt idx="13">
                  <c:v>2315</c:v>
                </c:pt>
                <c:pt idx="14">
                  <c:v>2824</c:v>
                </c:pt>
                <c:pt idx="15">
                  <c:v>2917</c:v>
                </c:pt>
                <c:pt idx="16">
                  <c:v>10878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C7-48FE-9DCB-2D0BF5D81502}"/>
            </c:ext>
          </c:extLst>
        </c:ser>
        <c:ser>
          <c:idx val="1"/>
          <c:order val="1"/>
          <c:tx>
            <c:strRef>
              <c:f>'Race pivot'!$C$4</c:f>
              <c:strCache>
                <c:ptCount val="1"/>
                <c:pt idx="0">
                  <c:v>Sum of TractBlack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'Race pivot'!$A$5:$A$22</c:f>
              <c:strCache>
                <c:ptCount val="17"/>
                <c:pt idx="0">
                  <c:v>Atlantic</c:v>
                </c:pt>
                <c:pt idx="1">
                  <c:v>Burlington</c:v>
                </c:pt>
                <c:pt idx="2">
                  <c:v>Camden</c:v>
                </c:pt>
                <c:pt idx="3">
                  <c:v>Cape May</c:v>
                </c:pt>
                <c:pt idx="4">
                  <c:v>Cumberland</c:v>
                </c:pt>
                <c:pt idx="5">
                  <c:v>Essex</c:v>
                </c:pt>
                <c:pt idx="6">
                  <c:v>Gloucester</c:v>
                </c:pt>
                <c:pt idx="7">
                  <c:v>Mercer</c:v>
                </c:pt>
                <c:pt idx="8">
                  <c:v>Middlesex</c:v>
                </c:pt>
                <c:pt idx="9">
                  <c:v>Monmouth</c:v>
                </c:pt>
                <c:pt idx="10">
                  <c:v>Ocean</c:v>
                </c:pt>
                <c:pt idx="11">
                  <c:v>Passaic</c:v>
                </c:pt>
                <c:pt idx="12">
                  <c:v>Salem</c:v>
                </c:pt>
                <c:pt idx="13">
                  <c:v>Somerset</c:v>
                </c:pt>
                <c:pt idx="14">
                  <c:v>Sussex</c:v>
                </c:pt>
                <c:pt idx="15">
                  <c:v>Union County</c:v>
                </c:pt>
                <c:pt idx="16">
                  <c:v>Warren</c:v>
                </c:pt>
              </c:strCache>
            </c:strRef>
          </c:cat>
          <c:val>
            <c:numRef>
              <c:f>'Race pivot'!$C$5:$C$22</c:f>
              <c:numCache>
                <c:formatCode>General</c:formatCode>
                <c:ptCount val="17"/>
                <c:pt idx="0">
                  <c:v>17463</c:v>
                </c:pt>
                <c:pt idx="1">
                  <c:v>6298</c:v>
                </c:pt>
                <c:pt idx="2">
                  <c:v>15647</c:v>
                </c:pt>
                <c:pt idx="3">
                  <c:v>1391</c:v>
                </c:pt>
                <c:pt idx="4">
                  <c:v>10644</c:v>
                </c:pt>
                <c:pt idx="5">
                  <c:v>5316</c:v>
                </c:pt>
                <c:pt idx="6">
                  <c:v>4284</c:v>
                </c:pt>
                <c:pt idx="7">
                  <c:v>305</c:v>
                </c:pt>
                <c:pt idx="8">
                  <c:v>4021</c:v>
                </c:pt>
                <c:pt idx="9">
                  <c:v>2810</c:v>
                </c:pt>
                <c:pt idx="10">
                  <c:v>5934</c:v>
                </c:pt>
                <c:pt idx="11">
                  <c:v>167</c:v>
                </c:pt>
                <c:pt idx="12">
                  <c:v>4061</c:v>
                </c:pt>
                <c:pt idx="13">
                  <c:v>97</c:v>
                </c:pt>
                <c:pt idx="14">
                  <c:v>41</c:v>
                </c:pt>
                <c:pt idx="15">
                  <c:v>2282</c:v>
                </c:pt>
                <c:pt idx="16">
                  <c:v>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C7-48FE-9DCB-2D0BF5D81502}"/>
            </c:ext>
          </c:extLst>
        </c:ser>
        <c:ser>
          <c:idx val="2"/>
          <c:order val="2"/>
          <c:tx>
            <c:strRef>
              <c:f>'Race pivot'!$D$4</c:f>
              <c:strCache>
                <c:ptCount val="1"/>
                <c:pt idx="0">
                  <c:v>Sum of TractAsian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'Race pivot'!$A$5:$A$22</c:f>
              <c:strCache>
                <c:ptCount val="17"/>
                <c:pt idx="0">
                  <c:v>Atlantic</c:v>
                </c:pt>
                <c:pt idx="1">
                  <c:v>Burlington</c:v>
                </c:pt>
                <c:pt idx="2">
                  <c:v>Camden</c:v>
                </c:pt>
                <c:pt idx="3">
                  <c:v>Cape May</c:v>
                </c:pt>
                <c:pt idx="4">
                  <c:v>Cumberland</c:v>
                </c:pt>
                <c:pt idx="5">
                  <c:v>Essex</c:v>
                </c:pt>
                <c:pt idx="6">
                  <c:v>Gloucester</c:v>
                </c:pt>
                <c:pt idx="7">
                  <c:v>Mercer</c:v>
                </c:pt>
                <c:pt idx="8">
                  <c:v>Middlesex</c:v>
                </c:pt>
                <c:pt idx="9">
                  <c:v>Monmouth</c:v>
                </c:pt>
                <c:pt idx="10">
                  <c:v>Ocean</c:v>
                </c:pt>
                <c:pt idx="11">
                  <c:v>Passaic</c:v>
                </c:pt>
                <c:pt idx="12">
                  <c:v>Salem</c:v>
                </c:pt>
                <c:pt idx="13">
                  <c:v>Somerset</c:v>
                </c:pt>
                <c:pt idx="14">
                  <c:v>Sussex</c:v>
                </c:pt>
                <c:pt idx="15">
                  <c:v>Union County</c:v>
                </c:pt>
                <c:pt idx="16">
                  <c:v>Warren</c:v>
                </c:pt>
              </c:strCache>
            </c:strRef>
          </c:cat>
          <c:val>
            <c:numRef>
              <c:f>'Race pivot'!$D$5:$D$22</c:f>
              <c:numCache>
                <c:formatCode>General</c:formatCode>
                <c:ptCount val="17"/>
                <c:pt idx="0">
                  <c:v>4776</c:v>
                </c:pt>
                <c:pt idx="1">
                  <c:v>459</c:v>
                </c:pt>
                <c:pt idx="2">
                  <c:v>1300</c:v>
                </c:pt>
                <c:pt idx="3">
                  <c:v>222</c:v>
                </c:pt>
                <c:pt idx="4">
                  <c:v>842</c:v>
                </c:pt>
                <c:pt idx="5">
                  <c:v>270</c:v>
                </c:pt>
                <c:pt idx="6">
                  <c:v>150</c:v>
                </c:pt>
                <c:pt idx="7">
                  <c:v>716</c:v>
                </c:pt>
                <c:pt idx="8">
                  <c:v>3100</c:v>
                </c:pt>
                <c:pt idx="9">
                  <c:v>1720</c:v>
                </c:pt>
                <c:pt idx="10">
                  <c:v>1729</c:v>
                </c:pt>
                <c:pt idx="11">
                  <c:v>165</c:v>
                </c:pt>
                <c:pt idx="12">
                  <c:v>68</c:v>
                </c:pt>
                <c:pt idx="13">
                  <c:v>441</c:v>
                </c:pt>
                <c:pt idx="14">
                  <c:v>36</c:v>
                </c:pt>
                <c:pt idx="15">
                  <c:v>183</c:v>
                </c:pt>
                <c:pt idx="16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C7-48FE-9DCB-2D0BF5D81502}"/>
            </c:ext>
          </c:extLst>
        </c:ser>
        <c:ser>
          <c:idx val="3"/>
          <c:order val="3"/>
          <c:tx>
            <c:strRef>
              <c:f>'Race pivot'!$E$4</c:f>
              <c:strCache>
                <c:ptCount val="1"/>
                <c:pt idx="0">
                  <c:v>Sum of TractHispanic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'Race pivot'!$A$5:$A$22</c:f>
              <c:strCache>
                <c:ptCount val="17"/>
                <c:pt idx="0">
                  <c:v>Atlantic</c:v>
                </c:pt>
                <c:pt idx="1">
                  <c:v>Burlington</c:v>
                </c:pt>
                <c:pt idx="2">
                  <c:v>Camden</c:v>
                </c:pt>
                <c:pt idx="3">
                  <c:v>Cape May</c:v>
                </c:pt>
                <c:pt idx="4">
                  <c:v>Cumberland</c:v>
                </c:pt>
                <c:pt idx="5">
                  <c:v>Essex</c:v>
                </c:pt>
                <c:pt idx="6">
                  <c:v>Gloucester</c:v>
                </c:pt>
                <c:pt idx="7">
                  <c:v>Mercer</c:v>
                </c:pt>
                <c:pt idx="8">
                  <c:v>Middlesex</c:v>
                </c:pt>
                <c:pt idx="9">
                  <c:v>Monmouth</c:v>
                </c:pt>
                <c:pt idx="10">
                  <c:v>Ocean</c:v>
                </c:pt>
                <c:pt idx="11">
                  <c:v>Passaic</c:v>
                </c:pt>
                <c:pt idx="12">
                  <c:v>Salem</c:v>
                </c:pt>
                <c:pt idx="13">
                  <c:v>Somerset</c:v>
                </c:pt>
                <c:pt idx="14">
                  <c:v>Sussex</c:v>
                </c:pt>
                <c:pt idx="15">
                  <c:v>Union County</c:v>
                </c:pt>
                <c:pt idx="16">
                  <c:v>Warren</c:v>
                </c:pt>
              </c:strCache>
            </c:strRef>
          </c:cat>
          <c:val>
            <c:numRef>
              <c:f>'Race pivot'!$E$5:$E$22</c:f>
              <c:numCache>
                <c:formatCode>General</c:formatCode>
                <c:ptCount val="17"/>
                <c:pt idx="0">
                  <c:v>15010</c:v>
                </c:pt>
                <c:pt idx="1">
                  <c:v>2089</c:v>
                </c:pt>
                <c:pt idx="2">
                  <c:v>12261</c:v>
                </c:pt>
                <c:pt idx="3">
                  <c:v>1669</c:v>
                </c:pt>
                <c:pt idx="4">
                  <c:v>11610</c:v>
                </c:pt>
                <c:pt idx="5">
                  <c:v>3185</c:v>
                </c:pt>
                <c:pt idx="6">
                  <c:v>1496</c:v>
                </c:pt>
                <c:pt idx="7">
                  <c:v>729</c:v>
                </c:pt>
                <c:pt idx="8">
                  <c:v>4815</c:v>
                </c:pt>
                <c:pt idx="9">
                  <c:v>3732</c:v>
                </c:pt>
                <c:pt idx="10">
                  <c:v>11245</c:v>
                </c:pt>
                <c:pt idx="11">
                  <c:v>1444</c:v>
                </c:pt>
                <c:pt idx="12">
                  <c:v>1052</c:v>
                </c:pt>
                <c:pt idx="13">
                  <c:v>806</c:v>
                </c:pt>
                <c:pt idx="14">
                  <c:v>260</c:v>
                </c:pt>
                <c:pt idx="15">
                  <c:v>1404</c:v>
                </c:pt>
                <c:pt idx="16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C7-48FE-9DCB-2D0BF5D81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609184"/>
        <c:axId val="1100611680"/>
      </c:barChart>
      <c:catAx>
        <c:axId val="11006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611680"/>
        <c:crosses val="autoZero"/>
        <c:auto val="1"/>
        <c:lblAlgn val="ctr"/>
        <c:lblOffset val="100"/>
        <c:noMultiLvlLbl val="0"/>
      </c:catAx>
      <c:valAx>
        <c:axId val="110061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60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87294027270981"/>
          <c:y val="0.26400277638705566"/>
          <c:w val="0.11476653223225146"/>
          <c:h val="0.642514450867052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10036718</cx:pt>
          <cx:pt idx="1">10036719</cx:pt>
          <cx:pt idx="2">10036720</cx:pt>
          <cx:pt idx="3">10036721</cx:pt>
          <cx:pt idx="4">10036722</cx:pt>
          <cx:pt idx="5">10036723</cx:pt>
          <cx:pt idx="6">10036724</cx:pt>
          <cx:pt idx="7">10036725</cx:pt>
          <cx:pt idx="8">10036726</cx:pt>
          <cx:pt idx="9">10036727</cx:pt>
          <cx:pt idx="10">10036728</cx:pt>
          <cx:pt idx="11">10036729</cx:pt>
          <cx:pt idx="12">10036730</cx:pt>
          <cx:pt idx="13">10036731</cx:pt>
          <cx:pt idx="14">10036732</cx:pt>
          <cx:pt idx="15">10036733</cx:pt>
          <cx:pt idx="16">10036734</cx:pt>
          <cx:pt idx="17">10036735</cx:pt>
          <cx:pt idx="18">10036736</cx:pt>
          <cx:pt idx="19">10036737</cx:pt>
          <cx:pt idx="20">10036738</cx:pt>
        </cx:lvl>
      </cx:strDim>
      <cx:strDim type="cat">
        <cx:f>Aggregation!$B$2:$B$22</cx:f>
        <cx:nf>Aggregation!$B$1</cx:nf>
        <cx:lvl ptCount="21" name="County">
          <cx:pt idx="0">Atlantic</cx:pt>
          <cx:pt idx="1">Bergen</cx:pt>
          <cx:pt idx="2">Burlington</cx:pt>
          <cx:pt idx="3">Camden</cx:pt>
          <cx:pt idx="4">Cape May</cx:pt>
          <cx:pt idx="5">Cumberland</cx:pt>
          <cx:pt idx="6">Essex</cx:pt>
          <cx:pt idx="7">Gloucester</cx:pt>
          <cx:pt idx="8">Hudson</cx:pt>
          <cx:pt idx="9">Hunterdon County</cx:pt>
          <cx:pt idx="10">Mercer</cx:pt>
          <cx:pt idx="11">Middlesex</cx:pt>
          <cx:pt idx="12">Monmouth</cx:pt>
          <cx:pt idx="13">Morris</cx:pt>
          <cx:pt idx="14">Ocean</cx:pt>
          <cx:pt idx="15">Passaic</cx:pt>
          <cx:pt idx="16">Salem</cx:pt>
          <cx:pt idx="17">Somerset</cx:pt>
          <cx:pt idx="18">Sussex</cx:pt>
          <cx:pt idx="19">Union County</cx:pt>
          <cx:pt idx="20">Warren</cx:pt>
        </cx:lvl>
      </cx:strDim>
      <cx:numDim type="colorVal">
        <cx:f>Aggregation!$E$2:$E$22</cx:f>
        <cx:nf>Aggregation!$E$1</cx:nf>
        <cx:lvl ptCount="21" formatCode="General" name="Average of PovertyRate">
          <cx:pt idx="0">15.71815398752666</cx:pt>
          <cx:pt idx="1">7.1629957881391562</cx:pt>
          <cx:pt idx="2">7.0713286961677753</cx:pt>
          <cx:pt idx="3">12.893230860428424</cx:pt>
          <cx:pt idx="4">9.8848994127793102</cx:pt>
          <cx:pt idx="5">17.556256158264556</cx:pt>
          <cx:pt idx="6">18.648818165671418</cx:pt>
          <cx:pt idx="7">8.198122900062712</cx:pt>
          <cx:pt idx="8">16.453672819273727</cx:pt>
          <cx:pt idx="9">5.1772135135075876</cx:pt>
          <cx:pt idx="10">13.701777669972115</cx:pt>
          <cx:pt idx="11">8.1909055855161501</cx:pt>
          <cx:pt idx="12">8.0596277683348045</cx:pt>
          <cx:pt idx="13">4.8014699824957576</cx:pt>
          <cx:pt idx="14">9.111959418421657</cx:pt>
          <cx:pt idx="15">18.328933990547565</cx:pt>
          <cx:pt idx="16">14.475543892454306</cx:pt>
          <cx:pt idx="17">4.8960628826176897</cx:pt>
          <cx:pt idx="18">5.432513559151646</cx:pt>
          <cx:pt idx="19">10.213527918441976</cx:pt>
          <cx:pt idx="20">8.302858162939037</cx:pt>
        </cx:lvl>
      </cx:numDim>
    </cx:data>
  </cx:chartData>
  <cx:chart>
    <cx:title pos="t" align="ctr" overlay="0">
      <cx:tx>
        <cx:txData>
          <cx:v>Poverty Rate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Poverty Rate</a:t>
          </a:r>
        </a:p>
      </cx:txPr>
    </cx:title>
    <cx:plotArea>
      <cx:plotAreaRegion>
        <cx:series layoutId="regionMap" uniqueId="{B0382EB9-455E-401F-AC3F-1A1F2FA60357}">
          <cx:tx>
            <cx:txData>
              <cx:f>Aggregation!$E$1</cx:f>
              <cx:v>Average of PovertyRate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7HpZb+Q4tuZfKdTzKEukKC6N7gsMJcXm8O50Li+C7XRK1EaJpCSKv/6eqKW7qjdMP1xgBhggYaRD
Eh0ieb7zLfzzm//TW/f+Yn7wfTfYP735v/xYOzf+6aef7Fv93r/YD716M9rq7+7Dm+5/0t+/q7f3
n76Zl1UN1U84RuSnt/rFuHf/43/9GUar3nX+4l6KwSm33c/vZnt4t3Pn7L+9+i8u/vD+8zBP2/j+
lx9fvvVqyJV1Rr05/OOv147f/vIjiuOEMgyf/fT7gX694+alh6ezl/H9h+uX7Z8/9/5i3V9+jBj5
kKYII4pwSjjHHP34w/r+y6X0A6I8iQkhSZKKhKU//jBo4+q//JiIDwkmBPM05QkRNBY//mD1/PMl
/oETCkOJFFP4jkj8dZbudLdVevjrvPz6+w/D3N9pNTgL73V5pfGX+y7vmRIRpyjGAgaMOePwNeD6
28sDLMXl9v9VVRhtPS7NYUtLHn0qvWqvFArJ0QiBD5a1Olcm8pJNtMGZmPp0kVWIk2Oky+bEp9pm
SvG8XEx6XifS7JH1E8+2aFo22SFkT64PexHPq+w5uh758GniY8jXrjF3S6mqGIZLKifjztqsnvXX
jrmOZy3cmcqU9uWVTuM4bxBd8lSRQQax+v3arsnRrnSQjW5CL/ttuvFhMscBt/ezrpls/PggllpJ
pNJGjiaU0rd8x4ZqyEbcHaqhu4d3+mRrVEm3Jc94aWfJhvqkiHhWnY6kacUkaR/ecejf02k6+bo9
a2KvqY+YnE3ybev4Q93zLyPtvk7Cvk94eOUl3qN21DJh08MgYifbrmxkpcebkYv9MG1G0pq/b3V5
KttVZ31Kxszb6rC1GGcJTj7VdLWn0gxRHkQ65VGaPDj4841r1ZGqoc0nN1yXU6rboqr7+RyEWjIR
5lvt2a2tSJFEbofm8Typ4VhiehrT+ioN6jzWZB/3rFA0yUmyvhC2fZq79kjZNsoFd3sypkhOdf0Y
R66S47Tk48C/JL2fyJYJM5JVzowuL3gUdarkz/Xz0y9F/Ift+abHzaiq/rWK//rrfz3pHv79+fLM
3z68wMDfftu/60sF2r+/6Q/PQBX8+ncv4PGHX/4BSX5f4v+nF/81kPweD3CCEPt3IHLzvv5wejf2
/Q8w8utjv2FI8kHEmDLxO6D4G4akKXzOMcGI/w5BCPqQUMQYx6nAjCWE/B5BBIwWx3AlJihG9D9D
EAZD/T2ExCzlSAC+MYJ4/EcIwZMZ+mROzcF6n5l6i66Ds4OshK+zxpg1s5UicjCJK6a+fooMLfNI
9f3J9i6f23J6qoR7mKsJqtw17Xmw65ip1UHhmM5Kz63Imk43O+tHJPlMv5Lel1elim+M9ukObSE5
lSk9oti2x0nQcZ98btbeXAmrN6l7UsKPWeXILf2OzKLPE7w1Uqhke5xeStS8Gq6be0twWxDLboY+
rGdt2mesJ52tkZiuOruUubVizLominb1GpH93I13fHDuhi/dE2Da9ZYudm98ZY9Vh2UUx88A4lFR
t0Jltd++q8HkS5XN01xJPPoqoxE5OWInOc2l3Ve+v12UKJ/mgbxFa/N1SoTe65gvd1PT5uPk9NF1
C5cRkmHe2hNrh0TGWDXZtem11DhprhsTqdzGxubc6iBbr/vdpqvoaMjw1ATEdhNp+yJNjCzJFHJR
Nf3eVOvHbTb9YVj3vFyHPV5hZAC1VVaXFrqpbcm0jk9LVH2uRsBba8SToRjLmj3pqdlkv6pzX9vy
NE0yGmq1p6PZ9TNh2aSQyEYdXNEs5VOKmJXROo3FMKdZgzD8ZmJX1BvKFiHgY5jE3CxEZV01LPlk
8VeihkbGyZDNW3NwK4H/TK6R1rk5453NdLNKx3y/YyMM3pXtVZfQL07Mwz5JMr06/aBjBfPWL0lm
zeKKpWol6eNN0ssTK2VR0ZQRlbxBoxQNfNZ7bXOX2jvntkOMYTqMGEVmfaSyhVR5MM9x5GFR6uPm
4Hsmiea5F+QQ5vA81GMn09AVvGGJDBszjw7QclXlNQqMnnnrzuuK9I5seM2h81YyQYvI2nY94dYX
kWfDfltgepf+I2b+QRhDd802JlK1p42LTiYLckVYoTRG2HQKJefFKlUk5aENE8/n9KTr8Iw9bDVD
uj3sYb/DHS6zUsYucOjKjSuqMB2Tes0aL/i+En3YhSnbBtRJwpDKsbY8Z7PJ6JpEt5tqPw/hVhPO
rrpJ+Qz69E2SBp+llsnVIyuhXzZyWhXs+WV9pfTz2KDlcY4+pSg0l0UNJzJHsKg02jem4WfvYJLa
UH+ebROdkjUEabaKHkmim6LHel83WD9PrN2xytK9V+tw8BqWgE5DetTIPFawFc68jMcsdnyHysbc
4zLOeoOWPe3dvTYz3pe4XKQntpGsd+G661ouaxrnxkTjvjSRFInPkGrbvS51shcTzdYRNk9fkGXx
WYRROJh+PEelkfVS86xLvMi23qjCzTQftTgkocspx1+RS+9NAkCiTPe4raE6w1dhWXW39dGcAamx
jzypJNuMyBBbuqKcN70DutflsZ3fqS5F3vAYNksKtzm8prs2omJfsjELfn3qqq6Wyi+LLDvgXkIJ
gEWbSI2WYT+S8d6zVUs/rCJb+u5VLTXN+q35pqu2yUg1PbW27GSZdi4LMSxvY9ZYwirMObNtKs3g
o12aZEuE5gP5XnGtduUK68xFOGwenQIzSKZKdOfN2SQbWd3uOFseuw5oVJeMoVgMSfJO8+eIrrBF
OQr37VCsa/Texu3HKmw8R9FyTPrFydrauBjYvpr0O9fDYSyH9ArHUcFr9Rr5fgCm1B1cO+IjtUhL
rNtXY6NCrdVuXVSSxyxaYEOjJUtHKCCD21vtJpWRuoQ69b3O05nvWuWvOsP6gl5u8hXvYYaGQxX6
RPKpE/s2RTkf6Jana0OK5rBYOXzFCbZZVc+J9NtEZFf1T3wewm5NtrNIYCsMuoiOQykcYBzh0rBp
vm6RuOH9VMl1LZuc6LHczQNTUqu1yTptbb6q6r2JxsM8X0BVfavq5boCppVFUbzkEdKF5Zsrhqjf
8pWqWVpP9m4hUdFWM8BWNJTZoKubNk6CpEOa7qji3xWL8JlqvOzDQL/YMabnCVm86/pqlD4p4xuv
pn1CeluYPmnlRjt0LlWoszlZul2P3XSHN5XZoYsOlRnvW0bGW7ZE6jx01b62fRJLbF0uArv3c7wc
V7h45tV06pFp740dgXNDV4l0NO1JFZX3i9tuRNJMVylT7W5Q/JuPklMV4fJ6c7XfTzP+HnCTnsse
XmLAXSOxmuz1ZAdzCi1Ak4PyHDBw/lSppJj4fGW1/xJXYtu1Ib1sg0NfuzjzTSn7ZWgzculbMx92
orE3ZPOuiEq4b5sA69gpimqoe01vajo3MvFxLMv6Fbr9kjWX4Xy/PHrzssSml0sbKskXH8sQT+1u
Nh5lTKsHEVx7qubreavMHqgZvLCqP9rJ1Lve9XNWxdGa/VyMYa7lMjqcm7UsvK59nvKqGFsSDmTx
LQiUkFGPvnS4EnvaiRtW+m0nzDO2EctWEVu5VX2mDUBNDMPCLm5lUP5mHuJwQLR844TEcti4ypKV
l3JYbS8RYQcB8yl71sSHZFEPLuI5TeZH5tme0A5nblUuIyJ9CZg/QRta8sElq9z4qvJ59r7gZPDS
tcuSt1M059Ow4oJb9B0aM0Fou2nmLdoZOt/0DTpsNumkcg5L1JsvSeJgYwDatuV4tqjddoSbJQsb
eu3L9pMmAp9LoIWXVpbUgzth5WU0AkFK14nlHro5Q12Xsxjvh4SWJ1QTLVc35OUmRslVtFPNF6vi
qRgaj3Zurp8EsTfJpurdKjZ4MZjcrC03LYOOtrwbyacxWhq5RjqVChT30fNbE5y51ijdbTU+xXWd
WQA54CbRBTqHohZ4LrrxiHBOiYnyeouvoBeqrKEVk+NI9TnaKCzovPosplNSEC7WIzRFIzut9K2x
uJRd2MTDxt0bD+SRjuVyh9JmZ2zDH/rhUbstkhQre9UitV6tYy3FnJ419OYeeuPDEBKYotaJg4m7
ZF+5nYobIXvF1N1IpvlUtQEQtco4MWOOabk+GZ6Iczsl35pyCI+tPm/exo+zPzW2Wp5+/rGOzcfN
b83NyuzyRPxAM2i4y6Gspq6gMQ67KpTxfjSNzlQ95imFkRwZh/sogkavCc41TRFgoIKJmIbkWI4u
lZuOoWmn5RO0RH1DyjLeVUs9FXXq2VNcYXZsCesy3rR9NgTHjkmJ02s3hS/Up6JAwxYVdl7RA3Bl
Kfo+fYrTLX0q23YXD8je//KRqBvY5PFwtYFaTWtHntoKisNOejnoeohzu054v0XRViTdjHdz7fxH
FEH5IlDgu7SHV6g9eUu3us3rFRYXuwje4s2OIs2xx8P1EI+lrEaqbkSPTyaVzcLCubUnFdYWyrVV
2Rq3+VylmVqmVg7xkTMdigjWTZ4nXvMHhMIqCV0+dl3HpE7MliUj2nlM7jfW3rJ5LbMoRKdxNU02
VKg62JRuWVjdUyJSsFisfaZescyALh/EUqxzKYDwj2VeDuq5qzZzIHhtZR9N9QFanNqta4ek0ujT
GhtJ6nXadxgUQDnrz7QtuyJKoJXUCz44vDdhq7PKeNnM016Lq6Gf9h661hGJ4eMqI79vaQVTUB/S
me57CjOEgC4cBoPnGxAc90M173rEoOmJJc5naHbSdTImfCmacWa7WnGya4jvpFvYU++Hbrcqw7Lg
9LRP+2pnlNhOE0avHQBF3hOHZJ9YLTtKrmaoGzdwL6shjLshiwiHGUFptoXQfFZzAwRRz/4CrFNR
qTiSnoLb5GeXN+vWytgv35qvlob+HrgIkwtsZt6ac5o80VTYK8bSJncXhrJE49lg9jT0YrqdwrBP
6/QVyLkrSBAxLPV8asX6atsxuQe4uTITrbMWr0lGuRukQJU5g5ryiMbAe3ByWCLssp6CrmTt975e
beYplACd2se4wXucbkcO3ESCswfiOOHvKYXaiEFN9tbj3E7jgUd8F/XrvVdxf/AYStcPUtXJJsnn
KiXXSaXsfqFU586aI6q2kBtgcXk6NI9pjT7zEVakb1taLD2TCa+ILJfqegge6OLSPZZ6OUem/Mop
iBXl7eMylCa3m/tWQd8NK+OZ64cxWxj+zCcQqO1IqyL4cZO2rtuDWtjXbVxAxXo8H91ShSIl1R2N
3JyLrl8z7lqaKQoqIu54fMZAJODtKisn3MxnFZa8WiN2tHzXVVXyMAE3gTaI5bZy4LKV+j5Weodt
WPaTKkc5dTof62+MrenedVpnHcf+0FCyHBh84xxRaN1lW4O36IZYZr4DmUZqkLeasWIVa5+JufzY
VpxlS2uOPqQMFNQqroxv4FI9AqOMtqcl8H0ZJ13OBUOHcunzdRTjlajGM0W9u101+cJxIqmq8Q3R
mh1aXd1uXRcdrXXXZTwvGaUby8HTHTMnWH+7Bno7eRB9AukXoAdvLcOtRKAfBD0wr8OBhfEqZvap
atWaAYUz+UqiUXbt7LIqRVDyJHpOhzTar1Bc0k8AFwrX0PH7HtqcocBaJlQ0LQKQtB3Oo8q22TCq
FuzHfi4oqvusYY5dB4yvbVDtOTWvlM3uitTzdTLxk2pmoA2Y1jcDntcC2OF0FArwYZ4CP87r7HOw
ltaMlUCp+RQdNAaW17prGk3XNfSjI+zIEnYoui4jluQM0eOMSi4HtC5yi0ao0Vl8RCSZciBY70Mz
vobIt0cAYJphqNi8XoCFrU7hbG6WTvYifkqnN25II8swD4d+mnIa0h5IAny5eBj22lKzX+Y5oyBk
SIigmEL8BQ9InLzQWqZrgndtDa28moE1kpIkVwOxdxWeUTaZ7otW+3GjOouM1jta5Zg/bLOlBxIz
XXSGz3KsvazjupWzLhO5BOukI8CzQ2VOfilGMEPlZq+6FqAcWBiKIW+oaolNrpbV5RMBgddZsQ+i
roCnDJXUFl23U4fub+zm9yBcn6FzfV82eAXRivspoZ1s4lk2Foq7rGawqFbwqTwfDlaLpHBrH2dR
TB57U1YZI0DJQ1yjDPtPXR3H+9n5PULgoBk3AGEI7wQPEVSi+loCAR+iQeyBjrwsTtssTaCx3ze6
/JourZN8qHqZdCAmUssBNQJ5W0CHz81sioSONovrV4J6JDH3UT5HQNG49l2RWLULDqghSL9C91W/
W+bblM2Pzugr2vnmgIAK5Q2xruhRehe8g2pvSZXVU/OsLGiZGaiBnIe2PKVt30rNvgYWmy/t7UDi
NCu1qfOOzm4XorfagS1lq68ogQEE8Pz9EOkcrWNViCTcsWHh+ZIoGRZQrxRTEAdVE3Z8GkCWgJ1V
mE0Ug0/JDhSlzVAA0pTYOFt9FBVV17yGGiQzjsGK2XRzNVAnsn4u+4u/BjbaWD5taSDZpvpPP6u4
Zpp5HiU3JTSzfai2OU9d3hGY55+lBLcljAqMsZ4+OhP7nddMFGvlT3W4XzHYNpGeo8x2HLBPyd6G
TlbNNGTAJsyeOAqJBVCbsQmwi6byCuRZuisdlO8ErPDiocXBJLIHq6Znw3jQcadkBa2/sNOKILSg
y9E68tpEC8j7NT6RGjTygHUveX9k3WOE0s9mq3UWM5DEw9SBF4bz6mJVboupMx9X1SH09FG4Nsrb
dcGy6iZ0qMj0tHFWXc1Nf1duE7Tteupgf/djrsbytgPhdL3obdhXZfW2dnN9Km33SOatu8JNc+/o
ep6XGp+NrebMgfAuwCUJcvBguoi23h76RH2apwXeEqRGZ8crqzy/0nSus01P625G86ksxy6re1RL
MvpHFXixwh6xjRjO1TZIw1F69T+STVz/lm3+fTjx/1KC8U+iUMT/XYrxv133Arnq2++jj18i1Mtz
v8UY5AMsGQaFSATkGT9HEr/FGOSD4CkkniyNBaMphW/wtyiUYbgf8tgYxYxcAszfolDxAXOeMh4n
MBjD9D8LMvg/5hhEXHIMhuKUJenP138XhWpMkiaUrQUvzzzMDZD3gPv79ZIqYmtvFhqD8W0umeNy
SR+hW77NOAI3rmcMZNMClFqXaW5Fqfd0YYDSYGTrdUcHDhR1A9Y3LlOX+9g+lM386pFQZzMZfq/5
PIEta+vqFHlhssgCscf9uMeOFdAikl0Y2q9dm84y3roYnHGxNBX4phBsQAtRn5fQPsLXn/Iq3eId
jqI+Sze/FpMxdo+idtm3OJql17O5UsrUBAQAZZKBewb2hv0eYlSk0eSBsUISa1r9hXme19AU89l0
IJDbqwpYR95WI8mGmjwvLTRHcFXBOSXhhs6pzpq4v4rIehdW4ApNF/KxUmtu8Qx27wLMvLUUg7EN
8QBut1fUt6canM/M8e5a2+QxUfPFzdvAVm5rLFMMLHOrLMnK3uFClOnrwsq3ZQGaJ7ByOStbdCSB
3alpniQ4PZmvQX1vNcTQy7R3OL5CLDwt7VZlpre7CMyLUC9aEpXemrbt5UyrO0+acx/mVA51+bxV
6jadzd3c0HMahX3vfS+npOJP2yrOFbB7XLMWKD6hvNBhtOD4oe/QH3Q9SQQJc/ocqdJWj8SlEP9C
oHKHbT/lQ9g+pgnZMmy7SaYc0gLMKy6p3TbQfh4s8yXSFyPeZMSSJ0cV+LZ4y8UvCfBUHnFZffWX
dHiFmFgtsL4Qol8FUIL1Zg9tktx0qXnDAfaGW/x928HyAJVyEkMGPU4grhik0mbrKvCLwlc06a8C
lV+msXxwEGNT13BZVeZ6hYCbQNKMzfieQvA9uAoMLkrbbKPugUI4DuYaOJIQl/OLjT1CgE765l5D
oJ7MLbQvz6ncEL5VXfqdX+L3/xEY/r88Iv5nAAtHPP71WRP5bqr34Z/AKzz1G7wmH7iAAyGUASLC
aZO/nTMhHzDDF8wFPxBQMqV/BVdIiVGSCAhuGVz8wzkTEn9gFHEYDcJocTmg8h+lxJdzLn8IiSGc
jgljgsFfwQgi6b8LiTWkhawrl8PUxedyTECituaerKrNDZgu4COQFxKF8yTEoUpBDVLmxc6kjEhW
JXdBdedomPZ267I0HsCmhmDWuMItV6M4Ohtl4I7m0WSzroX4Es+yb75tQAU6sGNb3xd2COAQTBlG
6iZA8kDX713yBasvYwnHTvo7Ups+hzMt7c648Z4tNltZ32WWTczDzdv6sI1TWZSiozvQUPPHdYZM
DSyOtWxlGnfmufPVsrfWz3IAmex8GHK9CQvyeqtyMQ2ntY7IzTBSAf49WRsJvl+zHoMHT/uEEw6f
0ABHQnou+4qVK8jPKVzXToFpjAXk4H3zXNcBHyIfb8B30uEzBVmRw7mT8hN0503yDuI37NZshFiy
vwghnqElYvC8OgRQMqMHeyYKXdYHUPoWP1CFi8TYgobhdikZ6K7y2GyLXBcIqzY3AmzHk2SIPAJC
FD6IQi/PUZt+ncHnbXr6mWu7m/iSZlHCTkNDwBGz+qbtxiItu1vsytveOIjQw5Vp1gOHUC2OENhf
m1RGFwnIYOClp62uIWFXspzm/UrqkyfkLbTRA2T4922MEgnJ5bkawXZZ53rX1eAaQe6WlQ0BizxA
qtcSmMekKOGcTdJWx26NMxc0aG0uBS0HOO9CH2OrbDGnsNzU2V0TxZLV2x6O2sgQ2nOHJ2mTpwFS
1YYgWaGv9XLfJ9dC3yP0KiyEXjrddy2ccEjoKQIGvUU0b8dvgP+Zi8CfhqkbG1VUU5m5sgHfPhxa
sRzLfshQ3GajKzNejvn/x8ML1wNb4d/h4eNL997/IxxeHvoNDtMPMeAXjgVPOMAYnJP73cG7lAKg
XRgqQQBIcOl3bJMzlAgu8G8w+je2maQpQQKlgLPwP/afACK+HAP6AyCKmFBAxIRQlDIYEwD79wfv
jMBgrrXJcjDMV17GZgEPeIom2Qa882t9l+L2C+TszyqdP1fMwh52YM9O/kpZexZgQoMZQ+TYdXDk
rnqxtr6CQG2fzCrOPSjCuAnXzSpONq6vqRZHwLArfwlvHZ5feDS8a0jChzK5Fwq/Xk7Hhah6asR4
oymRs4AUYkxf/AKCirTPPU3PENjul6F2WdSwPgtqwDtaArGr4JQXDKoVMFhCzph4cD8EBEoLjJB1
bHyc2u5pXsrbMulXuYKSy7QgcXRWqL5ZhxRytrpOy3wtN4fvURJ/6cHfkK7eHnFiruOuAaOVHBNM
53xx9cdZj/eiAyd4WfF95OyLTZSREC2JwjT9R6/VS6XwM4rco0IIBC9EaIdmSe40PACeSA+OsU6m
dLt31bQUdRMgM2ToCQ72gKvfcjg65+M3PQgj45XegLt1ilv1OvDSS3hht9dKxIXiLEj4qPCmewb+
+ah5OC7U7xbO6jwZh49spjsv7EGQslACPZUmvutE8sWMl8OQpXjoTBPBiYRUjjChyTLdJUblyxZ9
nqf1GjL2zG7oIxwTzGI4e4ABiBcP3gbicq3w06b5iWz2unPL6yjCfvpv9s5suVIr26I/dHHABjbw
CpxOp1GvlPRCSCklfd/z9XeQLjvTLrsi/O4HR5Ur6yjVHPZea84xp4puC354P8XNW53Pl8HpbvS4
PjtF7FuLZFFunoxaeGlXfolN1tjBOuuNcptPoDRFbz0iUvtFWqO8pmeROPtRrJaUJi5oOrd2zfE8
JKv1Zt0Vs/YWxcpFqtXeNKZzOpTHqFy4B7vM3MVFnXsq1thZaFro1VPUuvaMClUnZrGppWZghseZ
x9Sxm838XITpvWYOe2Ch4NAVSrNRtfpcyTw/NGU9+3OpTQclldtskY4b6VHjM0hreDDccZPBLJzb
pnpJQTdczRnvkqbsfEPM1+xhw36op9GtRPRRN/I2yxkQSqyFrZ4o9kOSTo+LEd2XpXaJbD3YjPP8
rAzDZ5zr4C7WzhmqbY/V8pQHurZtRCPuAtSt5F4JsuLf0fY3jBog8H+MtmyQ0MZd+RfjreCVv53n
qAc2Z7mjWUKX+p9AalWCMXOmow/8EYNUf9FsXQrgZiEsk1f/rB6YhgrxLASahNBgrH/jQP9AqoKf
/+fffwapheDS+MN5zoDLymMI6UhEDMNE+Pj5PO8y+NvYqdq9qmbHwMqv4nV9HiaH/a9+GdfFGlA8
9grH2OmhBX6nzBeGpEcEuPMw2q/5WFzV6nQoTRarrDKHZ1OEUXyMu1YC5wa6/FjGYlY5nbOkL7y5
ntLIU3tl5sG3lHFj69Y2H4bToCx+XsynXh+f+O/utMRfDaPc4hof5ri6k0PzycS8dVTnMAPdiKQ5
9Km+iTP4zUxYd8HU7MciZ88LOl8O/WFs6wNAt9sP4jKUwq1TZ1/r2kcYdpvVQZ/K7qj0jt8V+XWb
jfiLcbsv82LvLMNVYbcHOacn1LqbYShxCtodiEDgYR/vzax5FnmRgYdm35ahz1yJtuEFks1/7NWN
0U+fDsCIEiWVG/dReo5KPd/nY91/thbAchgEyt7osg/AScsTjtkchZ4/2aLMTkYiRz+YxvcxatPj
yWmi7IsaIAaMuTZcxpqd3LViMS8YEAz8QibjnT6gqi+tjpVXYphGcwK1VWvnDj27RpJRw8lw60l5
UwZtM1WCu4Lh12aL6Yodc+25mKcv06DdldFwXRfGo5I1xypLBldpo92San5RlY9ZZz2VS2y6UeAc
FtF/y9RMhYYqQVOwhVqh3VRZ+NFBjy6hNXjT0G+CsUf5KePNItubTBuxMfVul+bga3NvHUI1KjdT
rOW7Wih3TlI+liLqdkloTd0+1PsQcai6VTQD48QMM5fJ5KlI09jtWCnvJxv9Po2i7GW0R+W6iSNn
M43BReuSb20YWl4B93vQFG40ie+zerWIIO0U5li00o1D5VxVXfwEluq1uvJVn5Ndh46SjdXNhK6C
0/qUrULLiOIiw+QS91Xh6mgxQ7GiGnPj1/xgEmAYFOnloYqX44COMxt8jAZXe657tHSkHh3NR67i
j73KQP0qCPUoQ2Y23eWp2Ael866pCntAxFtIy+bJl6ugtKzSklhFpgK1qUV1UmIAl14pOqy1DPNB
SZNttSpVrYJPmeaBhas4fFFmvu2JMd/gyR7NVemKVO0SiDj0ljRFZkEOs6F6PCVHIft3uv91ukeD
+Psr4b5vW9I//5XH0XnVT9cBAR2L+Irgnfo9PPOTmOww+WvCdlS5CiH/Ge5XJp4bgjeqVHV1fdnv
lwFqh41A4lgYtJhDjqn/k8vgL8QO7hPTtKTBYM/FsN4VPynJqLmpLpxk2XclnMQQ54vXC0zBIYlw
0s3pJukV5dig0m2DYvhWBsZHIkKIinIItlq3vC5O7fhDpbwUhS40r7F0bTmNbWNPlzleN0oRiara
TJJnh2uR7I2MwyrfVbLRwtgF3DZeIFIKDwc6WaEH6delmXqprUYbs+sScFaldQfNAGpvands40MZ
dMluzArDLxqgVqkCjkCXDFszDPpjNQet21raV9DXyLMXx7pHsoFV7KZjOyb5bVo31l1rT8l9kk/O
pqsD5zkfcFQRou1NZVeotEMwn8cAoDIcS4uYCc6n2lf7BX4ThAz8TA2bV0e3D5ESlsENN4nxsDSd
Yj5OzkDyxBx3pRFszUa/rpUBCiIbPyw534+L8WFoWGjJGETurE7Gpq7lTVll95alXv/7UH5/KAXD
0d8/lN5b/vFXEuT6qh8PpcWwRbaESe2PzyRZN0MVQpWG+P6HPHo/Vm7Hkbpu/fa0/ti3pcrIgqZp
IPHwsP+TR9KQa5Dt56CbbQGm8+hrGjEVtng02J+fSSkzLIay6/eR1XQTDkWqqps8n0PX7NtdrrJH
GAz33PvDggVseM0gCp8n5Nvk5ON91rf8HycAyb3RVmybd0tebZqI0aXr1a9MmVdGnOyG9E0fAzey
3tJcvY2c7tQtH7YYXZ3HRwFnSRv+c9EO+tK5xuhs6jjJcdaDhyYxhyshtBc1kQ9OvezSyPgUiglD
HG2CiREwAIXQouqlcabrBhQwLWxvSrt9C30jFSanRYODnA6Vrd4yIV4XJipU8Bi2qhubn1GGScqU
Y/bz1ozSty4aI1ebDc+pnpWU8E7euXVduJGZ8k91m40KEHPZLlf5hKME+rRybwr3e1o6mu/Eyilg
yOj11s9VjjZFcQ0ubxnehkoKJEfSYBmhggxXBc6fp+aoNdWmMjrfnMd9mDdbQ432FnDAwvQyiMEV
uvk4q/0O/nbgWk03qVKeRsc6Kil5xdbV9GU/md8iMI4qMnfqXO5aKLOJwVPNcjAA8Q24yQ/SjqVN
gbsYtwOpnaE4jOlrbEN4zYVfIY+ONdSfoR0NPGvkBvgVZLtQ+k2WHOWcHYxGnAcZvMRTuFUZzoLc
8IbFdJVI8Turh1MYdita3q24M6nF2LQ2OlBaZSAQ5KpvgI3NiIEJcNreQa02o5fFjl2db22AumKE
4SPfgGPDeFgxJo59CtVq+GhCftQEezuHb046t5wvOjbYEjJdjpNb2Nsu0bZleJ8EHbkBe9eVCye2
fSicki9/3pFRgLCL93bYbwqcG2IbhybXT22W+KGe+xGwrTmo1n7Ui+IqqPKnPtDHnVqmzHIScEJM
ZCCN3j4HVtp4dmXpXjdBZhSLoV8VtQmDEg2bVJ3ekDezjaml8bZMTF9l5jfj8VVL5t1kQ7/r1QBQ
Z/hd+KWtiBXWITOUOKlVcchM65g6wTkf71RFvZZ8Q/D4zlpY3mbinLbTdqybzQir2YrxJkRYV/St
7N4bC8BHcbZJDoAcbhoJ4Cg1L1dehPrOMeIPTv862OZjsbReYYd+VLWnOUUzW9ckUIxBi7xBZptC
dU5qEAD3vDptz8ZTbya19ydtdNsy8wVeVhyxNhW1F5bpMcgX35r0eydR2NcSX+mkb6HHdbzbs15x
bTvaFS1gPj/dwn5ue+FahK5G9Ytaabzfci/V7nMH7ro/JSus4HzXufW5eFw6g4G4JJHwEJuKV9rQ
MMHkdxJ2FZ4ZRJePauzNtkbpqLe5vQ6nycYoSQfN82aw1rdYvhLUufY1SPODo1YsT8RSluVDiunQ
ciQFWMWmnpFrsh80o3y2lM+6utbr93G4mIruzkt9p5esTdqLPqd7aVZ+ZYmtlQdQtNKPw4VsbkKy
qIaruZnbyW3jZlOnHBW22MzdrZk2oLZsh71CFEbf2YApqVPxqIBapstJymKbdsWzmRZ74iPuVOFN
hI+tWK6U3Lgl1OpbRX/XJqMbaHd6RVgiqd1ImbGCTYPHngUIfFBs61k+T213DWS4rzvtssw5Sbzs
Ws9iT51THy5mAonpfNUJfcMc3tLuLSHpNRZQI7a+nchAySryinTwRru/S3BJJe9eq7eOVvYewpTI
LDiwX5F15fsLjLTRu+yQ5OmmLGy8Gw54CxqGTXPs8xuZZludiQ7ufcCpN4ZPoBjXYbGB5vN0514b
c8+OHvS420Ux+OAcXPdIcUpzWcSrsu72g3JwSFc3vbaRZUIU7DGUUPhOvpOgbHWRnnRHv1/kSfIG
Tm3WkbB86rubIv6s6+lEdsSz22/Z9NJV8amehZvO0UamFWeN5hqdzp+G3Dsd0OCdHfBsx+1WTnBM
zj4LXnOSJXzxm7gaeP6vhfoYxfddqP9r2v5KtwiGjP8xMfX5+2cDGfPx36vM+sofU5NtIlvZmqby
U/kOv/y2ypi/0A6gwb8Yum2sYMzPY5MpsSpUXWC/MW2hN/2YnNblw7BgahDMcH3/yeTE2vSnyQmn
Yk0KOzafAEHjFen5eXJipO5t2dXdfjHiAYwh04OXrBxJcRER1+bqPq1VJBTEmD6HZ8xH42jV3WM6
yJM2heeFvPmgpLu4JpJEDj2v7KuGXLogn55kw7Yjrx4OzrWa1ntZlLlfogOdAsus0k2dVec4aVO/
6NlQWsiEkCj7irgTSlyK6pBU2H9xLue9MAj1yRWuKI2+JNzqENix1Ed9RTDqrrsxv1MZcRUB1Lij
bIjaD9pNlpnkcSYIdubCeyUST45QXmt8hHLQnY1eVRxYqvLa4zXYq+kQFMUtFO5DpBFkBFiihSA6
afgUkz3cZ6txUZXzy/Tdy3C++xrTanHUsxbV59CYDKhBbBAmk+s6iB9MJPtmSE2v6FU2HIe8Zip6
42QaAH3Raq3EwQDXvtotzAcr0Ys5zgCwQxc/AHN8GfFoeiHe1ErfW8m0mclmDVnyUOPpmP3yPpXB
9aCZ1xaej1lOb+NqAkl7PJq4QraNDYNLBO197oBNxWofMa3vUtW61JH9aJfBVRbh1xrV8pTow9Gw
s8W17CLieyjvw1RErm5EpwTXal7tq1bWBB6iQBlJwMbm+KlDeGvP4UynweXfTezXTYz16O/Plc1f
qyOCF/04UiDtqPMA7litytXh/O1IQUenD4BaAlWahvjZ/EQEgRFxTNVWTaYutJPfjxT+SLI/aRxE
iOmrrPJPjhQ6Tv50pKw0iImM7zimYUKErLTITwKJ1vZJjCw/7ONedZ5qLtkdWqC1X5Lk2Um78GCT
mySVcq9Iy5PqMECO5YTmw/Q5rwvkY0cHNBj3kRjPTRjeVwXvvKWZN1GjO25vgJo3QKW5aZMZbeaX
zhi/LEtzVbRgXop9r0XZ4NtKdRU52saAGFifsUE1mA3NQxyKhJcylmZ2RRKawdAHLI9vlDHeKVX8
rEXPs7DK66DItHtbjliXYbzVqvAQVvhVc0kKLDBeINbPGKrvBYTDKJJbp083SprtaYtxFRtFvbrv
E7YHnWGnP2pdhJ4THpPytVw3LyXZLot5HUHnhoO6LSfh1VHsp4SJI/NNzMW5HWhZSMjot+TUYpKK
vaZfKarOfikPcIU7TNLTkASntDqVVXgK1OeSroGEAEI+nPW59pv+JrHrXewo2664qzXWo0r42Ao4
jKpnivhOS1pXbwyvzvurdsiupNO90g7SOc42mgknim+jAxVjW+Q0j2RrNlbz2vV3acWmRAfCnIZE
G0u/1xLCoXLGIr7vxrVLQCN3Ze/m5C0NON2zL2YFf95bV6Rt5IhraAjXyS59aPmd2vIj0vyFAa/4
cOJzqjveulfOArS5UCFNuEMcNCxMTrsHUiR3j0k6K+EGy3wvczogzMmLiw8S5V45RJ6llhsRyK2d
LNekX912UPdB0x0MKd0eOCQT8xZEaRcv+rHsbUIM6aGLSGsNKuxl6w1odeaAQ6FcZZbGglvsSE/t
Q3sgBEc4qXA8Yy5wcsRe18OdrraPWZLdGqYkXT8xYhtbTVZepeeeNlXntFwODlUrY0LSNUEG7Gyv
ykrP1qbILVJBKHHoXcogVh91G48kZpXuKEjIKqRK67g92YOCLE0bAltmz/SazYEfp8o+Kx0vNh7L
qqMw4AX69NhpjPRmslfmK9WyvDhRt416ULDAV0tmTBI/VrKtGlUbdW5dZ7QIQ1huFD+muKo16ZbY
lqcosL1a1PyUwg1JpzdnTPbLrHo1Qn2eWccJJdzMJZ98ca+lwaWNLklVsYpqO2c0dlqOlxwmx4kw
6jDkoz+FS0TwZUBC0e7jYqw2cs6hbMbgpQjim5RNIazzy0T4UsMRdurgsa/iTdB2jwajB57Jtq4W
PtY26p7j5nVWDxHf52VsNqKLN2p/M7H7wRG3R5IBYjMW9vIxGZHYcEM5LrGHvZWmwsun0EAvyL7K
oPerIQsQgrJL6LRndUr9cQmuR1ndzIR9/YiM5vbf6+zX6wwN/u+vs11W9l8/2+6z+YsxmVf+uNPs
9eL6ziL+Qe9fh2Ryu/AdSI8rtfPzkGyvah8FV1Lqq9n7+41GxZbJ3Pyzn/wP7F9zdab/S140vnf0
OJbu8Pf98UaLZGMlMhv6fVK32XXfxQSgaOaxm23BfbYnbq24PZtVHN/r6mMnrxN2Lpvdq2AHU8Qr
spPFXmaynznsaWV+FyLIOWxvJVqkwTZnsdW1c0yQBZWAbS+fXpz2W8QG2LAJlvHn0N2EUfmUsSVa
bIs0ABjsjg07JIlBd2CnjNgtF/MxzkAlCe4EbJ6xEl6FcYzG9pZNl4Ht1GJLJW7PqtjtnOhBsMMm
9UPCRhuw2QYqy/vwObLv5uaLwfZrsQVPbMPZuhWzHZdsyZRGXUj0bDBmDypbdEfzh2KSoyTrBwV6
GKeU5pZ3vv6jxQK+0uTTupA3vWexoDsp0h0LexgP25QFvtc5mEHzCOwmt2PinBu0AgZkzy6SR5n1
XoMa0KMKzKgDDSqBvsoFYhUOBvYjvsiZKE3tNjKmPOeu49V6Pd71KA9hgQLB+ZKtGS7SPugTEp0i
Q6+w0C169IseHSNDzwAxcGv0jR71aUDvkOgeMV8UKkgsCrdDFVlQR+L41kAr0dBM1r3IQEMZamVT
r5oK2oqBxiKKFwPFZUF50cjzTMNlMd9j9dpWPqcmf7bth2yK1yIaZC4UnLgcD/PyIRqE4FXgob/h
0EzzV01kSAcyRwRCrTDGctegDvXsMnO9dYaOnxTqkY2KNKAm9ahKk8HF1QMRqSCp7cOE9qSiQXFZ
PSqwl/DgqGX3kXEq0Kva6KFGvdJQscIY0jMnbS/cpH4Jm4w2nBRBKdrlKGA9Shi40abpLF+ikA3J
eN2q9b2CchZa2XFESau1xdVR1uw092eUNoRef9IbVFoVHbwD7MxcPuNLYeqbhYibxjvYsiI81tGN
EfISI2IxhMpF4BsR+mD0fF19L5SXXONTRQws+miT5pcZiVCBjYqVtxThMAweW53zHzmRBOXGpmKh
Ci8CsVFBdJwZIxZEyD69y1ZJEmlSQ6JMkSpHWgEapMs+/CIRMg0EzXlVNgUSp7bMrxqSZ8V7V64a
qJEzbab0zI1qeB8SW3jk60zcfiZBboxmfEkGSTRrjs1tog40YllG+WWQlX2Y5iDYWqLI/XxKSZAs
GTVCXfcUTQHaa4tTqAY3apwVX1QKU264ugmomTG+85KRML9xCInL+jaioOIrW+i4r5R9YzY2d7V4
mtWYhYw51KWH5DmexTHL+fFYo6drpV+rD8P4oGiBR1mW5+TzdUAetyCZYFYISNQ2tCROjKRmHsoO
ZpnvAjnuR8KnFrIoqVUqI3DbrPJ5nPWrrn4nnes1Dr1B8WMU2t/yKTkqmnbW409zIU7Ce9QO9J1K
q8qUvIbRdBEq0sB8qw2gwNzf0l4LTci29veqSYlXycEyV37Cm7qKGBAa09MLavzimGRw6jXx7Gtx
z77fMEQTWg1PJpHXcWDbNk5LcaP05XGpK0+T/BRIemMUGMMa3Rb0Pi3bttbcVs28VNc86jm26hz5
hLArQDotCbdVfLV0r6IO96Zjg+JZq3fDX/Strkw3SB+r/H0GpjDHa1sygyzXJidMogto39oN+UfR
yy1UihdVJh0wQHaOyV7geGYTgvCQpzRb5F7Jl9y4Tvku9Mor6Fi0isS3xtHPFZTLSPeypfAkkGAy
8Y6PzY2VoPmFykml14MbhXKm0bWr/iXDxaireB8k56Bp3F5iaFjRXqq1z5bzYEMhZlW/l1CJkcPb
g2NWTzciVvw6Kf0WLC+0LlhULnb0MQqQDJUPCUFfLY8tVSaFWW9alpGAn3tF/LMbk23RBF6z7hfZ
ViZYJiMwCOOwdUZI8gVzOMwLR6eyl+UXO9d9aQXndhw2U/3aqN2RvOndEJMRJj6MlCRGxHTE7Mn5
7OKckkZi0f3nMn6ZxHhXoCI1gXKQUbNxeIsukJmtwVuTooReJVKbzl7XfFAY91JZ2yWcDtzIXhcG
20LHRunaPZBIQ4mRqepeMAFXxbFHwvowjOalk4UXa/MWmgRzeUZaUty0zK+XaL4gxrzQcpWRii/i
6ljlpWF6fZwGWDbS6flfRfteUi41bv4dB38dB5mN/n4c3Pcf7V+ygLzqt1GQQkTiKppEAFVRMn5m
uw1KVVe8AxbvV0f592FwZTywEC1VMPhJJFNEif8opqu8QbIQ4cPBbibx8s8U05VL+dMwiLwh4RVV
6TB96n/iP9qcd4qaatSqFIbhDjLpsXmaYe9oSbxN1XkLh4pOGMr+nrS8FF5WRZmnNmVwG07m8lFo
TQzGpwXbsWqV6yxm4VC65jasyKeYEUmVmHkLRk2PX8L+3Yg+aXdwaYi41jlEzHAm6Wvgs4xUmXVu
lnwQ5nYrOyMBhquHGdgSmHHUQ5UfJ0I07VB4jo1VQc4rpKSj6NANIu1GD/nsaXJl10/Mka133Ito
OopKvAFPMcqMDkdVAo295nlkTy0WAYd6DTqEOaqs4kaac1R5/gG8vTFTvJqABB7twawy34wc1za/
LsQoQju7LzLzKidegdu3q+g1UrX3ybnhjo6HWyN/TTlYlqXd2PVDTlSDtfAUE92wiXDoC8MxW/uw
Zju0NeXRRPYT7POVPZB8s/P4yYnqt7Fevq/muyZyvsSWSXK5pikiHAJPgK+RSLyUS2RQJVsSvMyf
rbbiqlW1YRMgQo2IURailJlm4WFGphKrXjWLPNsNiT1HbqkO9aFZZnlq+7O0OOJRuQ7/Z47dssRl
P+yrFLI5DvxJyd20xoy3ybU0z//XL/QkwVgPe7JbWLrXgu9IMJ909fzvgfLrgYIj8fcHyvmz+fqX
uyWv+u1AMX5B3NRMAGHTVNf43M96KeYLyWPCGo5NZoNn+TeeTP3FILPMWUMbIqvf+kc/DhSQFQnY
gmfyz+EV9c8WDPCKMExcHs2SnE/Onw4U28gp+1N4izi9QYUxRmFg+H371aB2K6E/Ry6vUYIkOq01
RpHL0uCFIpWomIPx5PQ3VRSu/jOayUJ4dK8V/aZJ9S0s+2VMFq+x0W0o6yln5QoRP0C80T36W2+X
umOSSMRVzkC2sWg88Zt02Br1pLGPWdd5y+ezjK25l8tV0dAL4C6Bg/IPIoPiw7piXcV2tJ3s+DxS
WTToNjVuR7g+/UqW/SZJokNDIo91hzFReuFay5XpntFMWzsiGAbywqFJLyedXvXFTB8Eo29GKw7k
Kj5sCKryVPQGET/VZS3axdkuqb5iVGHgUmlUGq5QAi9uIzdJGnAfEFkLkDSj583eJBKLN99W6b6U
78u0z6isVsji2AagikIhIw04XX3SB8OnanmXwmdT1GXXtI5gWzXa3i6zQ1lQDbNJOJOb6qmZOz8i
VrxmevtD1L1a1A/110uyN7J9JfYGpAelQVpxK5lLpfFltN8S+0qyZuF50TIWpOFDISmiGc6ZuDWD
nQy/6g6Hd4qNq3ZXevrojE+VRgVPcR+qz45U3KG/GioGGOPSOZdCf6SsMjZftO6xF8QQT0N4Y1LX
bXxaWFlK/Na1V05xdozYT8Kbis+UDpGqvY+xn5w2QkZUL7ZT7kt9ZioG/E0cv2qO5YQdHRP0KRNv
lImPukezOv2wVKDUBF6c4GUsKjdybqV5WhYachJrk44FWmvhkxT0wrTcq7GkI+Mp0C9FwzfpRHbv
MFeWV00UZ5ZvWnE/ZPWNXtEIQwXwVFVeKPPN0Of7OBvBAUT0WWfjuRhYs8t08oUyHYrYOkbdcpct
6ruk7+49F7ZyFQvpTbQqKTiOl1yBgSQ56HZ2W3P3xV9MM+/encpWtkU79xzjAYswP5GuMvpPkdJH
29qtts+kUuzyCF5J4hrQyZH3FG44vbLDzYNVSaruTN6pOhdZ7mxSbw+C8s2RDK6WhSI92PSX6Q61
rJrMXxSbd6G5RKsKHW96x2kvKgVsfDg2yTFfS0msvPFEwfISVeNtaTV0BdOpu8VrWNESjRIui76T
Iu80zINU3So6THkx0B05WSWre1l8pYHgika1kJoDNzasECHZfFVnOW8cemjX+XobBP1liZajsF9U
tT+offIeTlS41MGHCPpN2DQ+PAlKST1skSYCC74ZRb5BfuJ8yQekUdaRckle2OEOw5wcs6V7zsNw
E2LLzmOym9TPnOrcJTV3psEHaZpTTktgoJ7GjKRntIcf3DUJXjHZAEZpiCi4ePICvVW5IXRWQOy3
jMU+ETlP+6UrAcKsW/xuN4W7qtKSZkrbH4kdjHO2qXWisxZaQn9NTTOFMjOB0U0pQr8cWwh/vICp
dvOi48696eOzpX2Y0VfWPJOiMZkcrHa36D3VZxVozUpI9SBgsVfFT6HkUFjx9OwU0pRFjgrRrMSh
te7sRfW76GtHJqnPT8G8sK0TU8i9jKKVcuRfiVToxSmoM69DNJvoj4Ny86aR/ojhOKUGCbfCVe2X
NHtVgq9acCLMxC4GR5a3p4zAU4AzntUVTRMlhWpfYf9ogKuvi/HOUe7M1mE3V8/CWU5WejN0Oh8v
dI1gRKIZdmFLwdJ89+8E8esE8T9L2vd9gTr98ZdbCS/8MURYKvirSrBUGoapo0P/ZrqCv+KcshJY
SBqqvs4XP4YIC11bxY3VGTJIN/08RODfApCjTwhbF+o/gtIp1fqvrYTuFexgW9Wkhr/L3/Sz6Too
s5gNRZv2NYoYv9EhzMpbfD1OtJG7vvVnePRdNUpzP9hNbHh6TvMqSfWqO+LXtn446PSFW8Yr4sbG
jIacJzCwwpPViDehz/I2r6dhu1SCkaCZTtFi23tiOFvSLOq21eTkDS1PKocIEmBrvpa0W7mIrCoH
F0JmDP2YdnB7fVU5bkJSxbPqifYmGd63enAq7O6mcRIqpsrXYoyuO2cSDAbqjRz1TT+kd3OgU5ma
4lhyW4ptW9qwvWjcr8Jc5BerK6lkUrSzXa4pIyWwHjotIaml03dGR91doHNu1zJdKDenR1SvnsxS
PARz+wVoowdoJwFJ66zccuAybThmNbhLKumW57d8bBQ51J4hw48iq9NNTnB2n8eEV434wOD/2nXx
nUgHEpnKdqHxaa9I5akxuUCNKX1t0K13aRzdK7b66pA1dDuqFL1cCBq9rSDzw0Cmvm0W36wQFpJI
0amjOI3EEizsBD7t9X3yJdVzqrlGzpoq4zuOx/ogKE3P8vKjqqw9jhsV0rr1OGbIevT8vtTzOOwp
gopgHwEBjcH4KGlyvdhBYx4LapvOdU95AYep6LbBUM1beMh8p1URToO0bvnlFgtZTApacyXDpkbw
em6X9TAe6FJXS8fyG1ukV5Vcj0O22Kcg7vlNH1TEeCNE4nZW6Naa57F7aBIyQQ0b5lbK0dr+e2x9
P7bWI+Z/LD5l08Qt59P3X3nz49farK/6cWZRm2TxG2XW/QUq48eRZfxC6biNzAI2D8Dx896j/aLa
tHj8nL35sfd8V1ZsficF5yB1H/+IE/kLIYVWEv4qYgAcWfzCmz8eWZBJZb/U5bTXa3GP8UWDobP9
f/bOrCdyLNvCf6XV7+7reXjolm4MjgEimMcXiwTK83Q8+9ffz5BVCVkk3BJSS0ilUqlUmeDAQfic
ffZe61tWUtZzWfUBleIglvtjyjfm7dql78RXQ51cmJl1qOZwarqqOXeq/rzsrHGZ28OlNUEY2yC/
1ZFUUtIdAwekeUAog1FHe8MB/FYGZ3ERPWRNzXHdS5ilpNFBrow7hx4lTAz7t8TRL/McXIfqQNSO
lVMx6KDHI+u66oxh1qsQPAonPtCkfK3l/s4ypVOVYIcZsLoLmTF5gUTbEymauSpdOVlLzs3Y38Lb
A1AMKbY2fNcKu8uOcX3UdSzXPOpl0VpovxSBE++yBiNVB0Jdqtb4gBH9BpD3Da2QBBjbxBo3OM9Z
VanOUp3+thaLy74ZNmkl39oCRuTk/4nz4i7N85Oqsy6xpK4LUQEoLOKF7hTrJDLuQiZ8NV11A+lF
oNbLZIRCjqs0TmrcebQ4wDfPssIbaHQwu/STozrq14Qz7LzUWXVZezCU5mXTl8HcxDiOOQAUteOv
SxQmOvKQvjFutKZaZoiKizA5zUd+YQWqFU/xT5rM2Jaj5OqiwuPQJCdSI7txHz1mmY5uDau5JvVb
I+3WFkOyWVCH2AOAp7ZZdeVI43lC7RYIk7tsl4NKH6pgfClAZXFEthZKpizUEkysLN+CHTkNFHmn
q+iL/AD6exX67TIP/PPeZ3xXhlYOdLjbaCboSWS6SiCBtdM3Qs13sso5MIbCEMUFEECxEZBHZuSV
XOvgyOfKII5QHcGYjPCNEBkEsesoD/vTUc37Rc55fqZp1a0qfNkt6W1HnnJl6FNkkRR+89KW0xnM
62yA5Vq1BmWkUWwAw+y8TJ4GUg5FcR5qbpjW16PTlIxlGMzlfkL7ftLw+AENdYi2bNyU1WrbTi3B
SEwnknIxxN5FXyDRcORyXUbZKnL4rCtsAW0ubnPTUYhLoq8PRgPIhNneVPTDE5A8ZRJC9067axQr
2krEKGgwWog+YJgcC0X0B6Y9iIw5s30zTDa2Jo72DJJ4FgqUi36mPmhe+BgN5bBEbikd1PjhgDPS
m5sscmMXjHP050yBnOq0KpsjgZNrnCxd0DY5QE02r9xWHmx8X2B/HyAi4sRoFLKPHNeWwlXWE1kg
YQeQpcGNxvIwikxXSGoJMRNiTwgwYYYWMpuz6GzKCF9ZWmWoJw1EN5l86CvBHYSJ29gsbyTANMy0
aVyoORpOaPAntuop69Esl3bqbMNe/23Quk0N45JpLaRxBzO5TGchjNgUG39fUgDNAj09GI14adXG
CRgkfoaagAfGPg9OY63F8K2RULbgX+nmCYUIAgNKkorixJiqFKSZyUzylF2mNd5SmWoZfapqxFTf
CBGnbqQWg3mrxZxmIrl2GZKvew9drMMQkaZpcFw0yrfWUBt31ONTI2nvyCxYREPFcDeNBURlJ51z
6sXzFGkXXYg+IfNvNTlN+Pj7eBDq8ThpEg9ftLkzM2VXOeOGc+qi0Wu3C1LoYHq0Zgp22TC9jcdo
Z1BlOhL+78A76HPj7/38u56cvt47+3n48JA8vumMVfnGF1u6TK/wZwee/i8UMKpqcgJQ6XPKzCx+
HEFw2pm2bKmQC55V5j/2c6YlWPdIMtDRfqt/TfdpvqH7VLDDwvjgnERN8VNUlFFJwFVbJiFNAy4x
8fPAzeSaXJbCPLVL3doLhp5yWH+rDVA241BfCsDTD5Ed8RgNVZL0DGONFp+ENG48+hkJpFStoo+n
mstavkrtvnALZq+21msHNggVM+VQfiDXyc4365NBvuks+8DL042iIOIagdbA6PangJyj1IY4Trjc
ade3w7Xc9fJSzexz+F0XdS0PhHx4OyeZxp9gVVCSRujftG7eGMAbWcL7vW133bJr8nsjDMyNiqNM
VWp9MdDwwYqVAW4I02XX9Ueto6yCGGWlVJ9mHZKzsdrKSk43TSVShaXJJ/CAWc+ylVlj5EubqbGT
emsqZWLlRsXNOrEyK6g2vr6BX1OzEfjVkdePk/yGo0xULiEkPJQJ1iYpXkzxN9gdfcRETWWAlGQc
1Fp2wuY4ONi4jGFRlyU+n8xxdRheU4FlV9ea5y88yICNYGwMnyBML0qJSt5TjqJKc8u+d8EbHQb6
tlMOZInlheZF155L2o0e7svwLFTxGOMG6sK7DuzFIO+nUAyjYykt75v6zKTN7OGNq5J50poAJfcy
1E3+Yw8lbigAiwgSRiZNUSDNbVUCXZwtMr+CVLA3FZiTebxwIvmMEmiVpLaLqxqpYnBiW7d5iZx2
RPkwyuZCBvcoYGvLRXvVpeoJgPHzXBpvZIUPAL/Dba+23R4ZIJkj0QBhO/BcHHcxXAMT17OsbqI2
WzBX4yjEPuA52gV8xstItUdaPUj6KVOvUkn4u4RB8EZvQN7oZeYvlVoz5opA3gRYlPwDkcq7LtJQ
RCaJOY9b+j2+xHNQ3EHegUJNfFlDq404xqSvT5yoXUTeeJjozKr9Om7meit3SyJT0GHBvqWPSD1A
x8pk5JRJ3oOJBHo+Rsk6NxjQ9/m8pY0qUN40tFWN8UzN79AR3/a0XLskRIUFAf/Y0faBuBxpzfoG
jVZatVqPTxXaekQLd6CVq3qHvoN6lfwNj+k6s0hmZiYC/4QmMNPNRdFP3TIUAzSJ0TWltIyzqXVM
CzkuyrU/tZSfWsvdLK/OUukqp+2cKUc2TWg72xnRdpRvTdrTYCd1bTMqR1V/mOa3vXkRipveWqfa
RZAfBfoeasTcSrY2bW9pvB7HM1DaC7u7jPRzj/Z4jRNVpV1u+Pe1hgHxFLaKpaYLh7Z6Lx9E+Cpo
tYf2NhffDP3KoOUrZyey5QKvdHN1PaqrEs6HfyiHm7C+LUCf8JMmylFJY79VL0Pa/I66zJUbi9a/
oaHvZRTQMhIYjAPZ2+iMCazGWDTl4cjwABD8gjpiacnURgwX5H6dF/d5qqylcdkxgUj6s455BEf0
Zch8YhobprE375HjGqG0GZhjkAUXJCvPY7AxzTiYdTjiMmLyETEBCSgzyK2a6fG5Le1wf6AZ5vhN
zpzF9KRD7KRLGjxZsVOZrsRMWUqmLSFTF4PpSxogGAe04Rhevs0se/P3sfv52P0u0GiXZ+mU1frG
wfsFzggJA74tBl2gy76PFX9vFrJTKzo6VlUHwPtzs5AT+o+9WebbVZuxsAbgCHHrX1Cw/jkJdpox
In5BLMsA1EYj8fqs7RRJ4emMwxFACWhmuSrqlbCGuF/JjZH2e3CUkyAckVOdVCdD4rFlKSN5iLa1
tNoGvdOg/jYorBJNBbLR9HPTJSAoXvYtYsLR6+xdmjCcx8QBEEytuoWRxCQ4whxfVIn5oBjlqhMs
yBJFYx7As3QEvbyE3YGxUlsd4AtAGoAubTso9jag+bGMkQTPak/Gm11Ih0049IdaXphHYoKa9yGr
kTIsSQm51bGTJ768HhyZsSfN1qWkEJRkWTh0DU26HAzU7kqq37Y8vYlGtJNi50t/ICMmRHcPxoZE
o3Iu5OxYScJ6U7VKdGJwEjKqcd0EWnFBe1E5lkUtJ/jAdXUTBvKmkxkLyHIuuRQR7YKzZr3qTAD2
Vj1CcK/UuyELJjVGeDk0RFvMUqctV0FTIHAihSRYs7iuu8hI0pXe9SZg0Kk8IQ7GHUx1GwYZp2ik
eoGmXfLc7wLFdg0aoJP+q3AZTm4VWENMsINF1Ohtfm91SX2ZWQL7GYE1nVu3iTjWu+BC0oMHHGcr
HH0je/6Q6a7wQEDbUi1jBKhJQ0odeHRKel+qoPpUmt0zr5ZXZYfzWWWcjFw3XRsMRZKTv1eR51WE
/vuvi/2j+8e7N4hoGt/0o9DnadUYNTy32l6bvNAycKYAK/kqWBqh08RPo5pHRmCoLxE4COIROPBn
5EpPanou9xeWkydFwmvchsGjJE/UD0fV5CnB+uWwwS4rwmsUW6wdoYkDOwKAFaRVuyqEqFYks5E2
UjoKbEQb5Q1BSsFANkJnKNEqJZyIorrXDnnykA+WbbclKCZLGKpyA2yOBqTHshFoyTVkVacAvDTX
6LTpUz0clkUCshGDCjqrVYJG464PkOtjHg+OvcYDxJOhtzIrt89IHC06a0+QNUokLevmnVFnh0Uk
kyNRN048wlow67NmWl+Sp5WGlIVlGVlbxY/arTWtR+G0MgUK8itvWq0YRw4oMmx0VaxkKkua5zmP
tlUxLDFZ7oosJplVz4F/NLhTCoJypoWxRp4298qWHkEs6a5kCkTrDu6zqJ4w2iyu6bTMKtOCG+rS
tmEFNkhrmZHbxbr1tD63XhGhg9TqEt1+KFVnHtYwLO/QD3qjITMzT0oPtbktaUxVzQij/6wpcQps
NZbkWdUwRuka0a3IDPcxiKqCTMX4Egb5uQOqjo8V2VKtv25k+dScyPFSCUM+QJumz/9+5J8fefrX
v37kj++q6u6tEAWNb/vx0DNdhKKtPSsfbZRCP+oGtm8SEeBXyTofaR6530/4yr+YHhKt6ygae/sE
835RRUy2Tvp59L51kub/kvRRezKDv37uNQSYtBl4PcSUGvXKy+feIMUvb3J06N1QbAd7ekrEZVaQ
HxeyiUws5zyrT9ocD2Fj3ePB2k7GAwPfWimHNLwal8SHuUGYG8yK1dgNy4EIQrJyKZCleQ9Imupk
rgGWJv7nKAE0nUPNyyfytK9bWzGxqB2g1JlsX3tJSxKzcVu0lwPoagONRmaZZ3IqZuPEttY5YM3j
AaMOkkRGmfcWGGxazkuggEuUU6dNg31u4mUzh3RbIgsdP173GiQdpyTTwYi4SfSFaLvzib8tJhK3
lcPkZo3Krkclh/RHFOusVOF3J2EOyRsLDCP7xu8PPNvG220Hx46VwVbMIWk1pJG2pCsNI6NNj3aj
65unXiMlg0vK1QT7MIsOUF7CYTzzPDqJoujdMi/nmANdupVrW9wA8lkaTbvXi3RBbDYRAOdDGaNS
bBeGZ24cAt08s7lRpq5LSct87LCNkPKoZRuLt1nusn2mFBfRRI4IHbLmCHYyiXLQOaA4Pbps4qfN
NF4lg7SIjHuz3vv+tWXvLHyG1T4w5mWCRRNfBeeSTCnnY9Fx8L5zBGp7YoqTbmvrJyWnx8Y+6Vg3
beM2ypll9ikSDc5I2UY2+s2QbjyGqSGa+Lw+86OjvEmPYOEu26p0zTZc9pk4lIz2SLObw1iErqkp
j6HtuxpGq1DPtkaSLxX9NKKJOcgnNZ7/hjyE2EnJ7OPoaz6O0qPi1Ru7outK7wOp8VbDL8mZCnyi
0Heh363igYyjHqmoqHvXokueDtahRKSYDAwp1ocjaGjnNYxN2Xaj0FypfbeeOLRkZC/GqIRorjPh
AbDr5fgVbMftI+PSjlEWxRYzBrp9hnreIedJE6KRvatBpARRY0PO7bk+TQI6r1tDlFm2de3WtL9J
NITaG7LtdHxKyZ8l2mcMINjjLirbdj6w5jMrmYWZt+5s0qgnS27IODv3khPDPI4L56CU9BMoI9DY
iQxKiTWX1UXChtOp3tJGGJ/qq7YODzs9poeOAwkGFZTFTdsDktJTZ2HnMh6BdFOPkRsEKrnUxJ9Q
KVf41iLnN29gnn3tOJvQlDEIqxtPI0kzyFe6kJeKdTZphInimw8WXjNit+hGzAS8Jk+SkfKJVcbo
JY5MjqecGTBgivuy7R9BGLlynbsx8xrP6fnJ5HUzOq4SCTr0xQJ/3Y6oSPQzgDytnaP1ew28nhHX
RAHU6Bb4JRAgppcd6qXrJgo4rnzTxmKBbRjkF1QgH3c2VKpe/BZWzl5mmgTO9RuQpF2MmbufXN1S
TmCZFmxa7N7W5Pt2Jgd4P3nBi/bawxo+FsHKnrzi2pNt/O998XlfZJf49b54lqePonqs3zhQ830/
NkZ0DlSA38/TrzdGBtEUycT6ILCBtPJjYyTlwqBq5O8pWYAHv9oYNevpHxrm8qQK/iv1MOcfNr7X
GyPkFEeZLkSNzSn79cYIM01kaBa7dYogJUf5kndYwjpUsHNY10T4ygr2JZZZp7lSw247FMNBqjXn
Y9hdpaO/rD2DPTFUyyO57uSdFkErMgiymWUWDq5QBfHoG5yse82vN56u+DtD7q58X9MXWh7Ic8tX
LiUal9rUwTRpZca0NOVI30RPPc6p25nT9tSn/mc9dUKHqSdq0Byl6AxnBe3SmrZpT/tUoY2qoair
cBhKo4UfG7l/p57L0bTTkH95m4TRyUSEC2qH8aSzCgr1rI2J9aVpGxrnOZZRRc4XMskYmi3NNWSZ
lPizvK0R34i5o+5HGsH8B4gMDnggs8FNSZ3Z1mejca/TQB5oJIMgzzNz5fd3o0+9XNR05s80zHbp
bduetxpNtwQjqUKSxgF6wcNQG9x20F3Sn44mlpk5XJTmpBvGqGHYM0J2FrJ5HdP8NignCkFoHG9c
lwVzqTi37FMN+F8tkgV+TO6IbgWDSRIdBRgGAq+ZWgI3IxxCNovFUIfzhihAic59SPwI8wpXsVu6
pRq9c9y4MSrZ1ETdSNR3UbXINJOtR0VOc5DpN97HiQZlX/caWU1+4jI1nzcCesEI/R09Npv7oYUR
2ByDU8Mqt10HmabyXdsn/UMhb1Mvl2PcrBu1OR9qg2Z6OSvb1K3YA5ogOslaczXWrP85gaLdRSBO
u7I6Uu1ka01UH63ql1UBBaa0jpIOtWp4r5n7oT3wxzNeFi8fZxOCaBkvX2fWeWyRhRxxinGD/sjq
Qreml0qdxDscRYfFaK6UULtJzRiTbLuALjgrLXrlzj62H3yQFI5xnk7yDZyqjte6XdwsNPUoS7SF
VOXL2KYqAJ3gNwEwiHSVeB0cjZiRwWmMmqHtPbfE9Cl3KjRkbTFWlw4SVkXU0AJpgjYYaWObDox6
qGHT1SsEzASgO0PD5mJADLCBIsRY6EBw9TuT3ndplQubF/GhHzT5qZOLhdmvSPxbZHYyF1AAS3rs
SZruLcdZKY63SMfKHa1Th5TEEa2sUyUrA/K0xPC+XwmFwQV/GtgN3m6bbay68Wvl2M95RQGtzIdP
N9LhT4KZKXLinPK9F8TzKG1WiR/NI9iOFoVm3hxn+ZFcdK7s/dZ418GUVRuKhRachph4GzGgxrbZ
mvNFAocsUC+sMdhCJYcHS4s/XdRs0FOk+GiMPOu/tc6xKVfzOO5P1CzkUliKiM9Mzm2k4AUnTU3a
Bc2xP15IprY0qmYRBM1ZZV4TIzjvCpjKvj9PfRi2kKeFeoSUXivB9Odi2Zq165BoGleO2+WHAli+
HGULWnww5ChmU4foTsTJVNE8AYgQqmPBYZIDNd28Zk6KOKoVWtuej8b5UkykSus0x+hNSOhapBgM
mDJiw9U43HrOUBIBD36WIIkii1zFCM+cynBt2nhYlEnpvo2ykV7hsInBTZLXPtdRIxdDO2/4jOKN
hroBK7qL95IDidFM3EL1t9Bd+FBHM6GQUyjS2xLtYdIUyzriI+k7h1ZF6VQHrhGRiuVHV2oQXsLg
dhHmrOx+XPnmyRSQ7PT2SpXaxx6GX2rdVKaYN/LFFJ5loYRJUVQ7VXc7GI4bl+kur41VIJlruzHW
WXBiJuUe8wL4u8K1gDnmYDKb2gIfkx96cXua+Mq8I2/DCM31iCXRNnnPLXvhKRkBZ0UnzyYTrVzQ
NimQ/83Ijy5NZZV1re5Wk7R8LM32NDPGuzhk2augaS36MNYAjfOEkTB8PfZbfcDIgexTybXfYhxf
elQcys6TEbfg6GDgAd/muitXfFxbH0aXMWWsNZFWuykCxXtZi6/6ANxMW+NNSQmCjIYo3NedBrVm
cm8m/oExKffjUf7mI+W3VcgmpHJq+eLvAuq5gHpXv3yRhW9pl7VX2mU6iZMqAGHfE4TuZVsBmC7l
w9Q20CaF4O9NBWonSBdTsoKiPwfivGgqGBgf+dci8HHKevwrtZNqTLXR69rJkKEioU/E02lwxde1
U2NXkmqIsFs3ErtU0qqYGqlQeIg2KZNwlYl43DpXjSdu9bDYBDLigepGIv4qL5WFkrTrevRvwAw8
2KAgvbY8cphM946zSGwyEzJgRUzm22lErzacrWOG5KoP97RRCcyKaP/BDr9A1/VQeSoN9XipjKoz
M3XhMqlOFoUpTk39lozlo8AHo9uk0nryHIlmp5UTL8es/RMGfCCdJnYMp/jjHpiMAlQmAC4zNBEO
qGAKUm4W4xDeewFnbswjeLZA08gTo2aYaDX9xK3RTAg29F6rA5bHeSHOGlkhARwNdGpsFHHrJ7dN
6w7ECSU4TTt/JHBRXKQF8Ai4OeqUqILaKICnk8C9iPzgOArsG2sAuBNN6B0DBk8Ki4dkLThQE55n
UB1KKOIPWw08ArBeDfsYJvY2qk4sg+JMTildxbXu3ftef9AoxQre54mS5at+UC8Ds3B1QmXssD1k
9n3aMr52BJ2HBCy6hoHdOMyQZAf2sO5YT7Fau8IqznV+4hhFc5KJOXs7Q9fyIIF3XnMcN6Rh4iPP
4OtBn2tmdUf1m2tz0rJx4jvrLC42pTPiNzUgdeISbxV3LCifHA2hgnU4HWHlIMGbTue3YWYuUE3K
3aljNEtjqlmQJ88rihhJjlzHOuJUp0e7Cp1Eap23xY1Ooa0YKAqQmSDkOzP1A93ck5CKPIs5scko
yVsJCijFipYAQR8iK6B2Sk5DcSqci66rV1SIs8iwVmqQnEyIqk4WrhW364xKzav7hRDR2UAFF2q0
uKjo5Kydp4U0yVjZOsttZdinEcnqobwnBXmr9/I2ozhsoAUA8ZrrVuR2FI9mc01QM8kcU30xstFT
DcnRliwGOl/TZqghkai1w5iiNHKUIwPykWMMbtklyzFyUBDU/P4DGArFIsCiW9fpJkcKVlH0SsQu
teZxSClcSs0Kbtq80KutxZvZ08lRuvuqhk42KUsSfVyYpDMh1EHYSDDppM6VB2MZKClaAaO/T4E+
J1G8KNCs6KN46LQ1e4E/cyZRy9/bwPM2wMn21+foqzshHt+aKfFdP07Rlulo6L2UJ9vqS2e9MfWQ
oQDS353YgC82AvTgBN5wSDbRi/+sH5s2AotgnOfoyb+kH1OmFvZPG4GGEI0G87RHsVH9dIiWLIDN
JFCNa1Fk+CdHg2wDM5mRBAIlhiwVell8nu0QUEfpFRfkSR/0QbfxKvo9ppyYoDxHzn1dKw7tyUmR
ajdl6/GwOREAltoOl0FfcyCXLWUWCuc+ycZjTRvrlYZLQ8shbURpeNVGerhWcXKoUX9c4ewgafUW
z+kG4c5OjTUS2B1GOX4fPQjZL+DKM9bqilLMghzxqeIU1jAjR6heFXnLGazHdRdBRZ5XOrrXOG6D
Zd1kBE62SytHSmQFKFCxLMLQG4uzASWpj6I01FH7ygSZ0CjEM4bq1LHKY/w7V0UMUIcMsE1iUfw3
+UBeoWDL6h/lCqqM1JYn2qRnLWyqxCzUTZgj1JM6u2ca36kIRvVGkuepV9yJSR87CmkjIZKdp6mA
vBFDwUHB+qhgicMmQ/PPiTC9Mx/WITtEMNwt+xqen6UcR1HxAN300qyDckWObLr0TRFsct8B4goq
bwnvxnSl1PjG8dMB0jT61QFxXi1Sd6dalTKS+Bxo1OFYcV6nRQ3SyCrPTF891ivm4ejsqNNVbEuJ
BedlsOMVQPdyy+Sx3tdxjzdPZi0lGLOJONkMVxn89vnT9Ho01HiRBCig9YT5WqDBBARs/VBx8ptl
UZ9u9MGDbU0ix2iPU7aPf6vWRbWy8QCtAPZwaCOhA9p2eZMLuToxa1LZq94iPZP9fyGZub6KtJGz
ioZQl1h0Dx0QBs8Iv9csVa37dmxgKFgBW51kQvfWdTHTjNZBA13DW1F76Nr5wNkdAuwW2fDCT2Qs
V63fr6l87sdJ7W3a4krx/WinG+D/vsoy+T+kpZO7tbir75ZP5pWT5lEMp49Vk9TV71PpeRAmD09/
HT5Wf+ULfn2BF1YZUm+VH+aVp9cCAPb4/OrPjprp//9z95CGGU7nWoT3tfqU+v7ib5/+nzt5+f3f
b+7PP/6bP9fvf7gOH8WduA+G5zfk+0+6v0sf//3PD+LXn97B6Yf99z9f/7QvNov3Lv9u+PCnL/5R
/NtnX+Dd3JLPX7x4/Mfubvhzaxql9Pff0Sfeeezd7xPEP/vzv4cS/uy1P+Q6fvYF3iUFff7i73t+
P3v9d6kkn774B06BT1//fYnj5y//jnHxsxd/T1j12Wu/r+D47NXfCz3+9LXfn7F9+vLN28zyp0S3
z178vfbWZ6/97pnp/Yu/tc//51VB8Ebx8uEX/FH+HN9xmKvfuMTHX/F7TfHGJV5UQM+WpEng88eR
8v9Re3yw2714yeHFaz1XW9MLfX/XXnzd6+runZ/9uT585wtevOD3m+N8+d7Nva58vtStTYDid2/t
T3XX17q9l873Nz6Wr6u+r3VrVI7v/ebmd69rzq91cy8VkG/93v5U8X6t28M08d7v7lW9/bXujH7f
e3f252r/a90edtj3bu/1WeNr3drL2eAbj9yf6EZf6+4+qE9en7O+1q19UJ3sfj7lfam70z4oUH62
0X2tm/ugPNm9QvN8rVv7oDx5db7+Wnf2QW3y0+n+a93bB4XJq97C17qzDwqTn9XDX+vmPihLzl71
Vb7WrX1Qlrzq6nytO/ugJHndU/oit/ajQ/M8m3ujkNw/dv/YTkr9P8Yhb9zbizL7RY/nVS9If16r
/kudIFUzpsSo94r/fS7q4B//iwshvL97Pda5x60WZo9Z/eIKv7gv1HXWc83z37qz72/kL39hPGL1
48M/zuq7+rH6+b6arJ5Grv6TdPCPd+cX9/bjTfwv3duPN/OXd/f6hgpyeCcLCXfy8Y/40VfQYp2+
5D55vBP/+T8AAAD//w==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cf.org/blog/exploring-americas-food-dese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Deserts in New Jersey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deep dive to find potential counties to open fresh food stores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0BC-A12E-2032-B09D-E2BFDFE0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by Poverty and Low-Income Pop.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F4A7-6428-03FF-F99C-12FCB527B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Higher risks associated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25388-43D4-0DF4-2A94-29A9FBBDB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Camden was eliminated</a:t>
            </a:r>
          </a:p>
        </p:txBody>
      </p:sp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49270F9-3AB9-49EB-AACD-DCF47AA3483C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25341495"/>
                  </p:ext>
                </p:extLst>
              </p:nvPr>
            </p:nvGraphicFramePr>
            <p:xfrm>
              <a:off x="1141413" y="2413000"/>
              <a:ext cx="4875212" cy="3759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49270F9-3AB9-49EB-AACD-DCF47AA348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3" y="2413000"/>
                <a:ext cx="4875212" cy="3759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A2E9F3-6660-49AC-9326-3FD46080C0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55896654"/>
              </p:ext>
            </p:extLst>
          </p:nvPr>
        </p:nvGraphicFramePr>
        <p:xfrm>
          <a:off x="6094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53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0BC-A12E-2032-B09D-E2BFDFE0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by SNAP Receivers and Count of Housing Units without Vehicle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F4A7-6428-03FF-F99C-12FCB527B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3012" y="1522184"/>
            <a:ext cx="4875530" cy="816429"/>
          </a:xfrm>
        </p:spPr>
        <p:txBody>
          <a:bodyPr/>
          <a:lstStyle/>
          <a:p>
            <a:pPr algn="ctr"/>
            <a:r>
              <a:rPr lang="en-US" dirty="0"/>
              <a:t>Higher impact associated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4C7BA4-3E12-4AF8-B231-4DE2C0D1D0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661419"/>
              </p:ext>
            </p:extLst>
          </p:nvPr>
        </p:nvGraphicFramePr>
        <p:xfrm>
          <a:off x="1177077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E96216F-B325-45DF-967B-FC4360A8CD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53321988"/>
              </p:ext>
            </p:extLst>
          </p:nvPr>
        </p:nvGraphicFramePr>
        <p:xfrm>
          <a:off x="6094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51A2C3F-25DE-256D-AC85-DCDF8BB8C6B7}"/>
              </a:ext>
            </a:extLst>
          </p:cNvPr>
          <p:cNvSpPr txBox="1">
            <a:spLocks/>
          </p:cNvSpPr>
          <p:nvPr/>
        </p:nvSpPr>
        <p:spPr>
          <a:xfrm>
            <a:off x="1235921" y="1522185"/>
            <a:ext cx="4875530" cy="81642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Higher risk associated</a:t>
            </a:r>
          </a:p>
        </p:txBody>
      </p:sp>
    </p:spTree>
    <p:extLst>
      <p:ext uri="{BB962C8B-B14F-4D97-AF65-F5344CB8AC3E}">
        <p14:creationId xmlns:p14="http://schemas.microsoft.com/office/powerpoint/2010/main" val="420080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0BC-A12E-2032-B09D-E2BFDFE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933"/>
            <a:ext cx="9751060" cy="1295400"/>
          </a:xfrm>
        </p:spPr>
        <p:txBody>
          <a:bodyPr/>
          <a:lstStyle/>
          <a:p>
            <a:r>
              <a:rPr lang="en-US" dirty="0"/>
              <a:t>Selection by Counts of food desert tracts in 10- and 20-mile radiuses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F4A7-6428-03FF-F99C-12FCB527B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impact associated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25388-43D4-0DF4-2A94-29A9FBBDB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5181600" cy="816429"/>
          </a:xfrm>
        </p:spPr>
        <p:txBody>
          <a:bodyPr>
            <a:normAutofit/>
          </a:bodyPr>
          <a:lstStyle/>
          <a:p>
            <a:r>
              <a:rPr lang="en-US" dirty="0"/>
              <a:t>Bergen, Morris were eliminated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5D32E13-9114-4052-B083-4CBE92308C6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41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779F90E-C295-47D1-9F14-31D6EE7DD26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094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1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20B9-8571-99A8-75D7-32B18CA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B038-CDA4-E091-7BAF-6DD6867F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Ocean – Moderate risks due to moderate poverty rate and lower than average median household income, but highest impact in terms of population helped by investment.</a:t>
            </a:r>
          </a:p>
          <a:p>
            <a:r>
              <a:rPr lang="en-US" dirty="0"/>
              <a:t>Middlesex – Low risk due to lower-than-average poverty rate and higher than average median household income, great impact in terms of population helped by investment.</a:t>
            </a:r>
          </a:p>
          <a:p>
            <a:r>
              <a:rPr lang="en-US" dirty="0"/>
              <a:t>Monmouth - Low risk due to lower-than-average poverty rate and higher than average median household income, moderate impact in terms of population helped by investment as it has lower low-income population than Middlesex.</a:t>
            </a:r>
          </a:p>
          <a:p>
            <a:r>
              <a:rPr lang="en-US" dirty="0"/>
              <a:t>Burlington - Low risk due to lower-than-average poverty rate and higher than average median household income, least impact among these 4 in terms of population helped by investment.</a:t>
            </a:r>
          </a:p>
        </p:txBody>
      </p:sp>
    </p:spTree>
    <p:extLst>
      <p:ext uri="{BB962C8B-B14F-4D97-AF65-F5344CB8AC3E}">
        <p14:creationId xmlns:p14="http://schemas.microsoft.com/office/powerpoint/2010/main" val="23265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(Bonus)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Analysis and Race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Inhabitants by Race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2012" y="800100"/>
            <a:ext cx="1979930" cy="37592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None of these attributes have high correlations with either food desert tract counts or population living in those tracts.</a:t>
            </a:r>
            <a:endParaRPr lang="en-US" dirty="0"/>
          </a:p>
        </p:txBody>
      </p:sp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1536311-2D39-B380-118D-B4F9E457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1612782"/>
            <a:ext cx="8232170" cy="36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Inhabitants by Race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3412" y="1371600"/>
            <a:ext cx="1979930" cy="3759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ost of the food deserts are inhabited by Caucasians. Other races tend avoid living in those areas.</a:t>
            </a:r>
          </a:p>
          <a:p>
            <a:endParaRPr lang="en-US" dirty="0"/>
          </a:p>
        </p:txBody>
      </p:sp>
      <p:graphicFrame>
        <p:nvGraphicFramePr>
          <p:cNvPr id="3" name="Picture Placeholder 2">
            <a:extLst>
              <a:ext uri="{FF2B5EF4-FFF2-40B4-BE49-F238E27FC236}">
                <a16:creationId xmlns:a16="http://schemas.microsoft.com/office/drawing/2014/main" id="{99B97D73-88F5-733C-8F50-AD8B0C131E9D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689346663"/>
              </p:ext>
            </p:extLst>
          </p:nvPr>
        </p:nvGraphicFramePr>
        <p:xfrm>
          <a:off x="1219200" y="1600200"/>
          <a:ext cx="81518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Prediction (Bonus)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7789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14F255-D8AD-9398-F74E-1DDA8DFE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Linear Regression Model (best)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0F2B8DF-3944-E313-6732-681640B8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012" y="1600202"/>
            <a:ext cx="6932931" cy="4038598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CA98183-1C6E-F79E-F8A5-5226C6D6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12" y="1600202"/>
            <a:ext cx="3884929" cy="403859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Response variable: LAPOP05_10</a:t>
            </a:r>
          </a:p>
          <a:p>
            <a:r>
              <a:rPr lang="en-US" sz="2400" dirty="0"/>
              <a:t>Accuracy: 97.58%</a:t>
            </a:r>
          </a:p>
          <a:p>
            <a:r>
              <a:rPr lang="en-US" sz="2400" dirty="0"/>
              <a:t>Equation: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Sum of LAPOP05_10 = -138720.709974656 + 2.41971464195797*Sum of POP2010 -4.18181883670726*Sum of OHU2010 + 1602.61335362862*Average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PovertyRate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+ 0.93723377754756*Average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MedianFamilyIncome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-2.61567781571532*Sum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TractLOWI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+ 0.0642154197094879*Sum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TractHUNV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+ 3.75352621558695*Sum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TractSNAP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+ 8121.76602932826*Sum of LILATracts_1And10 + 2547.67996996631*Sum of LILATracts_halfAnd10 -533.242631823472*Sum of LILATracts_1And20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6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14F255-D8AD-9398-F74E-1DDA8DFE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CA98183-1C6E-F79E-F8A5-5226C6D6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12" y="1600202"/>
            <a:ext cx="3884929" cy="4038598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Response variable: LILATracts_1And10 </a:t>
            </a:r>
          </a:p>
          <a:p>
            <a:r>
              <a:rPr lang="en-US" sz="2400" dirty="0"/>
              <a:t>Equation: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P(X) = e^( -27.1747573037723 + 4.11761056773327*Urban - 0.000704960539063267*Pop2010+ 0.00015653342909736*OHU2010 - 26.6673110310635*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GroupQuartersFlag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+ 9.44036181288358E-05*NUMGQTRS + 0.0504626470640226*PCTGQTRS + 2.38067307466838*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HUNVFlag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+ 24.5787670693794*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LowIncomeTracts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- 0.0783237931206215*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PovertyRate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- 3.66572000796622E-05*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MedianFamilyIncome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+ 0.00056680033787382*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TractLOWI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- 0.0008201356482283*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TractKids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+ 0.000995828551259705*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TractSeniors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+ 0.0010017465834465*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TractWhite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+ 0.000645223609282556*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TractBlack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-2.12881922468186E-05*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TractAsian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- 0.013825269710104*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TractNHOPI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-0.0036749704961802*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TractAIAN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+ 0.00344110577041204*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TractOMultir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- 0.0020574475578762*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TractHispanic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- 0.00921012621165106*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TractHUNV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+ 0.00354615880992393*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TractSNAP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4" name="Content Placeholder 3" descr="Application, table, Excel&#10;&#10;Description automatically generated">
            <a:extLst>
              <a:ext uri="{FF2B5EF4-FFF2-40B4-BE49-F238E27FC236}">
                <a16:creationId xmlns:a16="http://schemas.microsoft.com/office/drawing/2014/main" id="{8DB9407B-0C28-672F-61EB-672C2C6F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212" y="1551806"/>
            <a:ext cx="7391399" cy="42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751060" cy="1295400"/>
          </a:xfrm>
        </p:spPr>
        <p:txBody>
          <a:bodyPr/>
          <a:lstStyle/>
          <a:p>
            <a:r>
              <a:rPr lang="en-US" dirty="0"/>
              <a:t>Objective of the case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county (or counties) in New Jersey which has food desert and will be a good candidate for investment in fresh food/ retail grocery sector</a:t>
            </a:r>
          </a:p>
          <a:p>
            <a:r>
              <a:rPr lang="en-US" dirty="0"/>
              <a:t>Find meaningful correlations between existence of food deserts and other demographic data points</a:t>
            </a:r>
          </a:p>
          <a:p>
            <a:r>
              <a:rPr lang="en-US" dirty="0"/>
              <a:t>Explore linear predictive model(s) to identify impacted population size for existence of food desert in a county and logistic regression model to identify potential food deserts based on census tract datapoints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004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751060" cy="1295400"/>
          </a:xfrm>
        </p:spPr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Food deserts are geographic areas where residents have few to no con­ve­nient options for secur­ing affordable and healthy foods — especially fresh fruits and vegetables. They are more common in areas with:</a:t>
            </a:r>
          </a:p>
          <a:p>
            <a:r>
              <a:rPr lang="en-US" dirty="0"/>
              <a:t>smaller populations.</a:t>
            </a:r>
          </a:p>
          <a:p>
            <a:r>
              <a:rPr lang="en-US" dirty="0"/>
              <a:t>higher rates of abandoned or vacant homes; and</a:t>
            </a:r>
          </a:p>
          <a:p>
            <a:r>
              <a:rPr lang="en-US" dirty="0"/>
              <a:t>residents who have lower levels of education, lower incomes, and higher rates of unemployment.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751060" cy="1295400"/>
          </a:xfrm>
        </p:spPr>
        <p:txBody>
          <a:bodyPr/>
          <a:lstStyle/>
          <a:p>
            <a:r>
              <a:rPr lang="en-US" dirty="0"/>
              <a:t>Possible Reasons for Existence of Food Deserts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Transportation challenges</a:t>
            </a:r>
          </a:p>
          <a:p>
            <a:r>
              <a:rPr lang="en-US" dirty="0"/>
              <a:t>Convenience food</a:t>
            </a:r>
          </a:p>
          <a:p>
            <a:r>
              <a:rPr lang="en-US" dirty="0"/>
              <a:t>Added risks</a:t>
            </a:r>
          </a:p>
          <a:p>
            <a:r>
              <a:rPr lang="en-US" dirty="0"/>
              <a:t>Income inequality</a:t>
            </a:r>
          </a:p>
          <a:p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Reference: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Annie E. Casey Foundation (2021). From Food Deserts in the United States.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  <a:hlinkClick r:id="rId2"/>
              </a:rPr>
              <a:t>https://www.aecf.org/blog/exploring-americas-food-deserts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751060" cy="1295400"/>
          </a:xfrm>
        </p:spPr>
        <p:txBody>
          <a:bodyPr/>
          <a:lstStyle/>
          <a:p>
            <a:r>
              <a:rPr lang="en-US" dirty="0"/>
              <a:t>Outcome of this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will help investors identify potential NJ counties in which to invest. </a:t>
            </a:r>
          </a:p>
          <a:p>
            <a:pPr marL="0" indent="0">
              <a:buNone/>
            </a:pPr>
            <a:r>
              <a:rPr lang="en-US" dirty="0"/>
              <a:t>Both Federal and State Governments should also investigate these areas, implementing strategies, like:</a:t>
            </a:r>
          </a:p>
          <a:p>
            <a:r>
              <a:rPr lang="en-US" dirty="0"/>
              <a:t>Incentivizing grocery stores and supermarkets in underserved areas.</a:t>
            </a:r>
          </a:p>
          <a:p>
            <a:r>
              <a:rPr lang="en-US" dirty="0"/>
              <a:t>Funding city-wide programs to encourage healthier eating.</a:t>
            </a:r>
          </a:p>
          <a:p>
            <a:r>
              <a:rPr lang="en-US" dirty="0"/>
              <a:t>Extending support for small, corner-type stores and neighborhood-based farmers markets.</a:t>
            </a:r>
          </a:p>
        </p:txBody>
      </p:sp>
    </p:spTree>
    <p:extLst>
      <p:ext uri="{BB962C8B-B14F-4D97-AF65-F5344CB8AC3E}">
        <p14:creationId xmlns:p14="http://schemas.microsoft.com/office/powerpoint/2010/main" val="3807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751060" cy="12954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Gathered, cleaned (‘NULL’ to ‘’) and filtered the dataset to just New Jersey records</a:t>
            </a:r>
          </a:p>
          <a:p>
            <a:r>
              <a:rPr lang="en-US" dirty="0"/>
              <a:t>Made sure the data type for ‘State’ and ‘County’ was set to “Geography”</a:t>
            </a:r>
          </a:p>
          <a:p>
            <a:r>
              <a:rPr lang="en-US" dirty="0"/>
              <a:t>Aggregated the data at county grain using pivot table</a:t>
            </a:r>
          </a:p>
          <a:p>
            <a:r>
              <a:rPr lang="en-US" dirty="0"/>
              <a:t>Used data bars &amp; color scales to identify a list of potential candidates</a:t>
            </a:r>
          </a:p>
          <a:p>
            <a:r>
              <a:rPr lang="en-US" dirty="0"/>
              <a:t>Developed attributes specific charts to trim the list of potential candidates.</a:t>
            </a:r>
          </a:p>
        </p:txBody>
      </p:sp>
    </p:spTree>
    <p:extLst>
      <p:ext uri="{BB962C8B-B14F-4D97-AF65-F5344CB8AC3E}">
        <p14:creationId xmlns:p14="http://schemas.microsoft.com/office/powerpoint/2010/main" val="135655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74613" y="1600202"/>
            <a:ext cx="39624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This data is pulled from the Food Access Research Atlas site.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This data measures access by the Census-Tract, the lowest geographical grain for census op.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source dataset was filtered on ‘State’ column to just keep rows for ‘New Jersey’. There were 2002 rows with 147 column.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ivot table was created where the below listed attributes were aggregated at ‘County’ level usin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 the attributes listed on the right: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369852-9E0F-136D-AD37-7001A15B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99266"/>
              </p:ext>
            </p:extLst>
          </p:nvPr>
        </p:nvGraphicFramePr>
        <p:xfrm>
          <a:off x="4189412" y="1473665"/>
          <a:ext cx="7008814" cy="418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998">
                  <a:extLst>
                    <a:ext uri="{9D8B030D-6E8A-4147-A177-3AD203B41FA5}">
                      <a16:colId xmlns:a16="http://schemas.microsoft.com/office/drawing/2014/main" val="3820536162"/>
                    </a:ext>
                  </a:extLst>
                </a:gridCol>
                <a:gridCol w="4696829">
                  <a:extLst>
                    <a:ext uri="{9D8B030D-6E8A-4147-A177-3AD203B41FA5}">
                      <a16:colId xmlns:a16="http://schemas.microsoft.com/office/drawing/2014/main" val="414524989"/>
                    </a:ext>
                  </a:extLst>
                </a:gridCol>
                <a:gridCol w="806987">
                  <a:extLst>
                    <a:ext uri="{9D8B030D-6E8A-4147-A177-3AD203B41FA5}">
                      <a16:colId xmlns:a16="http://schemas.microsoft.com/office/drawing/2014/main" val="2789781733"/>
                    </a:ext>
                  </a:extLst>
                </a:gridCol>
              </a:tblGrid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Attribute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Operation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1771458144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POP2010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Population counts from 2010 census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2118531291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OHU2010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Occupied housing unit count from 2010 census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148519567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PovertyRate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Share of the tract population living with income at or below the Federal poverty thresholds for family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Average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780117984"/>
                  </a:ext>
                </a:extLst>
              </a:tr>
              <a:tr h="289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MedianFamilyIncome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Tract median family income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Average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1709246835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LILATracts_1And10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 for food desert when considering low accessibility at 1 and 10 miles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745594181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LILATracts_halfAnd10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 for food desert when considering low accessibility at 1/2 and 10 miles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2279741079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LILATracts_1And20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 for food desert when considering low accessibility at 1 and 20 miles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3823627738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TractLOWI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count of low-income population in tract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3251900855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TractHUNV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count of housing units without a vehicle in tract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1345763840"/>
                  </a:ext>
                </a:extLst>
              </a:tr>
              <a:tr h="170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TractSNAP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count of housing units receiving SNAP benefits in tract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366394480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LAPOP05_10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Population counts beyond 1/2 mile for urban areas or 10 miles for rural areas from supermarket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2776110515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LAPOP1_10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Population counts beyond 1 mile for urban areas or 10 miles for rural areas from supermarket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3639242527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LAPOP1_20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Population counts beyond 1 mile for urban areas or 20 miles for rural areas from supermarket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2410633224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LALOWI05_10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Low-income population count beyond 1/2 mile for urban areas or 10 miles for rural areas from supermarket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1553951926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LALOWI1_10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Low-income population count beyond 1 mile for urban areas or 10 miles for rural areas from supermarket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3892998244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LALOWI1_20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Low-income population count beyond 1 mile for urban areas or 20 miles for rural areas from supermarket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Sum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0554" marR="60554" marT="0" marB="0" anchor="b"/>
                </a:tc>
                <a:extLst>
                  <a:ext uri="{0D108BD9-81ED-4DB2-BD59-A6C34878D82A}">
                    <a16:rowId xmlns:a16="http://schemas.microsoft.com/office/drawing/2014/main" val="305140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2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Data table with color scales</a:t>
            </a:r>
          </a:p>
        </p:txBody>
      </p:sp>
      <p:pic>
        <p:nvPicPr>
          <p:cNvPr id="4" name="Content Placeholder 3" descr="Aggregation Table">
            <a:extLst>
              <a:ext uri="{FF2B5EF4-FFF2-40B4-BE49-F238E27FC236}">
                <a16:creationId xmlns:a16="http://schemas.microsoft.com/office/drawing/2014/main" id="{F694027E-7D6D-E070-1B56-E6282F0B8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963" y="1600202"/>
            <a:ext cx="9746897" cy="4571998"/>
          </a:xfrm>
          <a:prstGeom prst="rect">
            <a:avLst/>
          </a:prstGeom>
          <a:noFill/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F97A95-74DE-1672-47D1-F69AFB8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12" y="1600202"/>
            <a:ext cx="2188151" cy="4571998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andidates were selected based on the following constraints: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Counties with red-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cells in right most 9 columns are preferred as it would have bigger impact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Counties with green-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cells in the left most 7 columns are preferred as it would have less risk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Potential candidates: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Ocean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Monmouth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Morris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Burlington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798C-919B-A29E-E1DA-FE0B7604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by Low Access Population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44A14-1C1F-0A94-2133-3EA93686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Potential candidates: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Bergen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Burlington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Camden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Middlesex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Monmouth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Morris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Ocean</a:t>
            </a:r>
          </a:p>
          <a:p>
            <a:endParaRPr lang="en-US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A72E3E5A-6D15-4754-90AF-FC0FD2BD34A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092173052"/>
              </p:ext>
            </p:extLst>
          </p:nvPr>
        </p:nvGraphicFramePr>
        <p:xfrm>
          <a:off x="1219200" y="1600200"/>
          <a:ext cx="67040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340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82</TotalTime>
  <Words>1223</Words>
  <Application>Microsoft Office PowerPoint</Application>
  <PresentationFormat>Custom</PresentationFormat>
  <Paragraphs>149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Constantia</vt:lpstr>
      <vt:lpstr>Cooking 16x9</vt:lpstr>
      <vt:lpstr>Food Deserts in New Jersey</vt:lpstr>
      <vt:lpstr>Objective of the case study</vt:lpstr>
      <vt:lpstr>What is a food desert?</vt:lpstr>
      <vt:lpstr>Possible Reasons for Existence of Food Deserts</vt:lpstr>
      <vt:lpstr>Outcome of this study</vt:lpstr>
      <vt:lpstr>Methodology</vt:lpstr>
      <vt:lpstr>Dataset</vt:lpstr>
      <vt:lpstr>Data table with color scales</vt:lpstr>
      <vt:lpstr>Selection by Low Access Population </vt:lpstr>
      <vt:lpstr>Selection by Poverty and Low-Income Pop.</vt:lpstr>
      <vt:lpstr>Selection by SNAP Receivers and Count of Housing Units without Vehicle</vt:lpstr>
      <vt:lpstr>Selection by Counts of food desert tracts in 10- and 20-mile radiuses</vt:lpstr>
      <vt:lpstr>Final selection</vt:lpstr>
      <vt:lpstr>EDA (Bonus)</vt:lpstr>
      <vt:lpstr>Food Desert Inhabitants by Race</vt:lpstr>
      <vt:lpstr>Food Desert Inhabitants by Race</vt:lpstr>
      <vt:lpstr>Data Mining and Prediction (Bonus)</vt:lpstr>
      <vt:lpstr>Linear Regression Model (best)</vt:lpstr>
      <vt:lpstr>Logistic Regression Model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Deserts in New Jersey</dc:title>
  <dc:creator>Mir Ahmed</dc:creator>
  <cp:lastModifiedBy>Mir Ahmed</cp:lastModifiedBy>
  <cp:revision>32</cp:revision>
  <dcterms:created xsi:type="dcterms:W3CDTF">2022-11-12T20:14:46Z</dcterms:created>
  <dcterms:modified xsi:type="dcterms:W3CDTF">2022-11-12T22:53:41Z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