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95" r:id="rId5"/>
    <p:sldId id="270" r:id="rId6"/>
    <p:sldId id="271" r:id="rId7"/>
    <p:sldId id="272" r:id="rId8"/>
    <p:sldId id="264" r:id="rId9"/>
    <p:sldId id="276" r:id="rId10"/>
    <p:sldId id="275" r:id="rId11"/>
    <p:sldId id="277" r:id="rId12"/>
    <p:sldId id="278" r:id="rId13"/>
    <p:sldId id="279" r:id="rId14"/>
    <p:sldId id="280" r:id="rId15"/>
    <p:sldId id="281" r:id="rId16"/>
    <p:sldId id="282" r:id="rId17"/>
    <p:sldId id="283" r:id="rId18"/>
    <p:sldId id="284" r:id="rId19"/>
    <p:sldId id="285" r:id="rId20"/>
    <p:sldId id="289" r:id="rId21"/>
    <p:sldId id="290" r:id="rId22"/>
    <p:sldId id="291" r:id="rId23"/>
    <p:sldId id="292" r:id="rId24"/>
    <p:sldId id="293" r:id="rId25"/>
    <p:sldId id="294" r:id="rId26"/>
    <p:sldId id="288" r:id="rId27"/>
    <p:sldId id="286" r:id="rId28"/>
    <p:sldId id="261"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30" autoAdjust="0"/>
    <p:restoredTop sz="94660"/>
  </p:normalViewPr>
  <p:slideViewPr>
    <p:cSldViewPr snapToGrid="0">
      <p:cViewPr varScale="1">
        <p:scale>
          <a:sx n="103" d="100"/>
          <a:sy n="103"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25EA1-CE02-414B-B64C-1AED02064A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90A8238-824C-4374-8182-AED56969C350}">
      <dgm:prSet custT="1"/>
      <dgm:spPr/>
      <dgm:t>
        <a:bodyPr/>
        <a:lstStyle/>
        <a:p>
          <a:r>
            <a:rPr lang="en-US" sz="1200" dirty="0">
              <a:latin typeface="Times New Roman" panose="02020603050405020304" pitchFamily="18" charset="0"/>
              <a:cs typeface="Times New Roman" panose="02020603050405020304" pitchFamily="18" charset="0"/>
            </a:rPr>
            <a:t>ETL and data cleansing</a:t>
          </a:r>
        </a:p>
      </dgm:t>
    </dgm:pt>
    <dgm:pt modelId="{15BF17D2-D7A2-44A3-B124-37A35AF4155F}" type="parTrans" cxnId="{0F2D4AB7-12A0-4632-BD6D-16A8641825DE}">
      <dgm:prSet/>
      <dgm:spPr/>
      <dgm:t>
        <a:bodyPr/>
        <a:lstStyle/>
        <a:p>
          <a:endParaRPr lang="en-US"/>
        </a:p>
      </dgm:t>
    </dgm:pt>
    <dgm:pt modelId="{550ACEC1-08AA-4A1E-A32E-2648991D1499}" type="sibTrans" cxnId="{0F2D4AB7-12A0-4632-BD6D-16A8641825DE}">
      <dgm:prSet/>
      <dgm:spPr/>
      <dgm:t>
        <a:bodyPr/>
        <a:lstStyle/>
        <a:p>
          <a:endParaRPr lang="en-US"/>
        </a:p>
      </dgm:t>
    </dgm:pt>
    <dgm:pt modelId="{3F2C6E93-CADE-4443-B8FE-767F94B8812B}">
      <dgm:prSet custT="1"/>
      <dgm:spPr/>
      <dgm:t>
        <a:bodyPr/>
        <a:lstStyle/>
        <a:p>
          <a:r>
            <a:rPr lang="en-US" sz="1200" dirty="0">
              <a:latin typeface="Times New Roman" panose="02020603050405020304" pitchFamily="18" charset="0"/>
              <a:cs typeface="Times New Roman" panose="02020603050405020304" pitchFamily="18" charset="0"/>
            </a:rPr>
            <a:t>Exploratory Data Analysis (EDA)</a:t>
          </a:r>
        </a:p>
      </dgm:t>
    </dgm:pt>
    <dgm:pt modelId="{78C3F12E-9638-4E8B-A9EA-4D6453AB8920}" type="parTrans" cxnId="{EC6BBB5A-5030-43F6-82AF-D5A1A354CD6F}">
      <dgm:prSet/>
      <dgm:spPr/>
      <dgm:t>
        <a:bodyPr/>
        <a:lstStyle/>
        <a:p>
          <a:endParaRPr lang="en-US"/>
        </a:p>
      </dgm:t>
    </dgm:pt>
    <dgm:pt modelId="{77508C9D-EC3C-426A-8435-B87A42BBDEF5}" type="sibTrans" cxnId="{EC6BBB5A-5030-43F6-82AF-D5A1A354CD6F}">
      <dgm:prSet/>
      <dgm:spPr/>
      <dgm:t>
        <a:bodyPr/>
        <a:lstStyle/>
        <a:p>
          <a:endParaRPr lang="en-US"/>
        </a:p>
      </dgm:t>
    </dgm:pt>
    <dgm:pt modelId="{6951F983-12AA-45B8-AF21-39867B73D8B3}">
      <dgm:prSet custT="1"/>
      <dgm:spPr/>
      <dgm:t>
        <a:bodyPr/>
        <a:lstStyle/>
        <a:p>
          <a:r>
            <a:rPr lang="en-US" sz="1400" dirty="0">
              <a:latin typeface="Times New Roman" panose="02020603050405020304" pitchFamily="18" charset="0"/>
              <a:cs typeface="Times New Roman" panose="02020603050405020304" pitchFamily="18" charset="0"/>
            </a:rPr>
            <a:t>Correlation Heatmap</a:t>
          </a:r>
        </a:p>
      </dgm:t>
    </dgm:pt>
    <dgm:pt modelId="{3F4820DD-7D73-421C-A8EA-1CCA883C5E80}" type="parTrans" cxnId="{03CB0C21-2232-434B-A3E2-387F94D39495}">
      <dgm:prSet/>
      <dgm:spPr/>
      <dgm:t>
        <a:bodyPr/>
        <a:lstStyle/>
        <a:p>
          <a:endParaRPr lang="en-US"/>
        </a:p>
      </dgm:t>
    </dgm:pt>
    <dgm:pt modelId="{31286DD3-F141-4A5E-990B-B726AADB5710}" type="sibTrans" cxnId="{03CB0C21-2232-434B-A3E2-387F94D39495}">
      <dgm:prSet/>
      <dgm:spPr/>
      <dgm:t>
        <a:bodyPr/>
        <a:lstStyle/>
        <a:p>
          <a:endParaRPr lang="en-US"/>
        </a:p>
      </dgm:t>
    </dgm:pt>
    <dgm:pt modelId="{C93483C8-A53F-4873-97C2-A3B48950CF86}">
      <dgm:prSet custT="1"/>
      <dgm:spPr/>
      <dgm:t>
        <a:bodyPr/>
        <a:lstStyle/>
        <a:p>
          <a:r>
            <a:rPr lang="en-US" sz="1400" dirty="0">
              <a:latin typeface="Times New Roman" panose="02020603050405020304" pitchFamily="18" charset="0"/>
              <a:cs typeface="Times New Roman" panose="02020603050405020304" pitchFamily="18" charset="0"/>
            </a:rPr>
            <a:t>Find the crime type that has the highest or lowest correlation value (Pearson's) with House price index</a:t>
          </a:r>
          <a:endParaRPr lang="en-US" sz="800" dirty="0">
            <a:latin typeface="Times New Roman" panose="02020603050405020304" pitchFamily="18" charset="0"/>
            <a:cs typeface="Times New Roman" panose="02020603050405020304" pitchFamily="18" charset="0"/>
          </a:endParaRPr>
        </a:p>
      </dgm:t>
    </dgm:pt>
    <dgm:pt modelId="{8B1F0F92-F664-48F2-96A5-D1260350B8DD}" type="parTrans" cxnId="{F4427C7D-96E8-440F-9155-FF55CF347A17}">
      <dgm:prSet/>
      <dgm:spPr/>
      <dgm:t>
        <a:bodyPr/>
        <a:lstStyle/>
        <a:p>
          <a:endParaRPr lang="en-US"/>
        </a:p>
      </dgm:t>
    </dgm:pt>
    <dgm:pt modelId="{97B0082F-7032-49A0-B47A-484CA391F2B0}" type="sibTrans" cxnId="{F4427C7D-96E8-440F-9155-FF55CF347A17}">
      <dgm:prSet/>
      <dgm:spPr/>
      <dgm:t>
        <a:bodyPr/>
        <a:lstStyle/>
        <a:p>
          <a:endParaRPr lang="en-US"/>
        </a:p>
      </dgm:t>
    </dgm:pt>
    <dgm:pt modelId="{112664E2-D990-0549-995D-D09351765059}" type="pres">
      <dgm:prSet presAssocID="{6E325EA1-CE02-414B-B64C-1AED02064A38}" presName="hierChild1" presStyleCnt="0">
        <dgm:presLayoutVars>
          <dgm:chPref val="1"/>
          <dgm:dir/>
          <dgm:animOne val="branch"/>
          <dgm:animLvl val="lvl"/>
          <dgm:resizeHandles/>
        </dgm:presLayoutVars>
      </dgm:prSet>
      <dgm:spPr/>
    </dgm:pt>
    <dgm:pt modelId="{E6262AB7-761C-5044-8794-415D97F532FE}" type="pres">
      <dgm:prSet presAssocID="{690A8238-824C-4374-8182-AED56969C350}" presName="hierRoot1" presStyleCnt="0"/>
      <dgm:spPr/>
    </dgm:pt>
    <dgm:pt modelId="{2BA943FF-0C9C-464D-9500-ABE523E07A39}" type="pres">
      <dgm:prSet presAssocID="{690A8238-824C-4374-8182-AED56969C350}" presName="composite" presStyleCnt="0"/>
      <dgm:spPr/>
    </dgm:pt>
    <dgm:pt modelId="{6F8E030F-8DF0-E343-9E7D-13EE2AE7F666}" type="pres">
      <dgm:prSet presAssocID="{690A8238-824C-4374-8182-AED56969C350}" presName="background" presStyleLbl="node0" presStyleIdx="0" presStyleCnt="4"/>
      <dgm:spPr/>
    </dgm:pt>
    <dgm:pt modelId="{96F3E964-F7BE-1E42-B956-4834B3AA2964}" type="pres">
      <dgm:prSet presAssocID="{690A8238-824C-4374-8182-AED56969C350}" presName="text" presStyleLbl="fgAcc0" presStyleIdx="0" presStyleCnt="4">
        <dgm:presLayoutVars>
          <dgm:chPref val="3"/>
        </dgm:presLayoutVars>
      </dgm:prSet>
      <dgm:spPr/>
    </dgm:pt>
    <dgm:pt modelId="{B4D24057-AAFA-8A4C-A380-E8E6FF312FA2}" type="pres">
      <dgm:prSet presAssocID="{690A8238-824C-4374-8182-AED56969C350}" presName="hierChild2" presStyleCnt="0"/>
      <dgm:spPr/>
    </dgm:pt>
    <dgm:pt modelId="{DEDC17A1-B0D3-E54B-95F6-5FC6156E8D8A}" type="pres">
      <dgm:prSet presAssocID="{3F2C6E93-CADE-4443-B8FE-767F94B8812B}" presName="hierRoot1" presStyleCnt="0"/>
      <dgm:spPr/>
    </dgm:pt>
    <dgm:pt modelId="{6B142420-DDF1-2A48-A8B6-1F5F0346DCF6}" type="pres">
      <dgm:prSet presAssocID="{3F2C6E93-CADE-4443-B8FE-767F94B8812B}" presName="composite" presStyleCnt="0"/>
      <dgm:spPr/>
    </dgm:pt>
    <dgm:pt modelId="{5A1D2B9C-97FC-7B44-A821-3FB7958B652B}" type="pres">
      <dgm:prSet presAssocID="{3F2C6E93-CADE-4443-B8FE-767F94B8812B}" presName="background" presStyleLbl="node0" presStyleIdx="1" presStyleCnt="4"/>
      <dgm:spPr/>
    </dgm:pt>
    <dgm:pt modelId="{4CE71DCB-7104-D143-BD6D-746E01A442AF}" type="pres">
      <dgm:prSet presAssocID="{3F2C6E93-CADE-4443-B8FE-767F94B8812B}" presName="text" presStyleLbl="fgAcc0" presStyleIdx="1" presStyleCnt="4">
        <dgm:presLayoutVars>
          <dgm:chPref val="3"/>
        </dgm:presLayoutVars>
      </dgm:prSet>
      <dgm:spPr/>
    </dgm:pt>
    <dgm:pt modelId="{C4C5051E-669E-AA42-B5FC-134AD3B58F78}" type="pres">
      <dgm:prSet presAssocID="{3F2C6E93-CADE-4443-B8FE-767F94B8812B}" presName="hierChild2" presStyleCnt="0"/>
      <dgm:spPr/>
    </dgm:pt>
    <dgm:pt modelId="{33A2A4C1-7492-D24F-929B-E9311948B927}" type="pres">
      <dgm:prSet presAssocID="{6951F983-12AA-45B8-AF21-39867B73D8B3}" presName="hierRoot1" presStyleCnt="0"/>
      <dgm:spPr/>
    </dgm:pt>
    <dgm:pt modelId="{0B413160-077D-404A-A2C5-38C0358577EE}" type="pres">
      <dgm:prSet presAssocID="{6951F983-12AA-45B8-AF21-39867B73D8B3}" presName="composite" presStyleCnt="0"/>
      <dgm:spPr/>
    </dgm:pt>
    <dgm:pt modelId="{D744AABD-5822-C54B-AB09-175FFCBAB4D9}" type="pres">
      <dgm:prSet presAssocID="{6951F983-12AA-45B8-AF21-39867B73D8B3}" presName="background" presStyleLbl="node0" presStyleIdx="2" presStyleCnt="4"/>
      <dgm:spPr/>
    </dgm:pt>
    <dgm:pt modelId="{5FB827EC-C535-EB46-85D3-A52093A44331}" type="pres">
      <dgm:prSet presAssocID="{6951F983-12AA-45B8-AF21-39867B73D8B3}" presName="text" presStyleLbl="fgAcc0" presStyleIdx="2" presStyleCnt="4" custLinFactNeighborX="-3829" custLinFactNeighborY="-3941">
        <dgm:presLayoutVars>
          <dgm:chPref val="3"/>
        </dgm:presLayoutVars>
      </dgm:prSet>
      <dgm:spPr/>
    </dgm:pt>
    <dgm:pt modelId="{349846A4-DE66-5248-B00A-5512DEE1E996}" type="pres">
      <dgm:prSet presAssocID="{6951F983-12AA-45B8-AF21-39867B73D8B3}" presName="hierChild2" presStyleCnt="0"/>
      <dgm:spPr/>
    </dgm:pt>
    <dgm:pt modelId="{D31A8A93-A418-FC4E-8B10-0C939CB18DB5}" type="pres">
      <dgm:prSet presAssocID="{C93483C8-A53F-4873-97C2-A3B48950CF86}" presName="hierRoot1" presStyleCnt="0"/>
      <dgm:spPr/>
    </dgm:pt>
    <dgm:pt modelId="{D7FF42C0-EE15-5B4F-A60F-E1F7BD0869C7}" type="pres">
      <dgm:prSet presAssocID="{C93483C8-A53F-4873-97C2-A3B48950CF86}" presName="composite" presStyleCnt="0"/>
      <dgm:spPr/>
    </dgm:pt>
    <dgm:pt modelId="{B2332695-5602-7544-95DB-751077A9F411}" type="pres">
      <dgm:prSet presAssocID="{C93483C8-A53F-4873-97C2-A3B48950CF86}" presName="background" presStyleLbl="node0" presStyleIdx="3" presStyleCnt="4"/>
      <dgm:spPr/>
    </dgm:pt>
    <dgm:pt modelId="{CED883B0-171F-9145-89E4-8CE2B9F55DDD}" type="pres">
      <dgm:prSet presAssocID="{C93483C8-A53F-4873-97C2-A3B48950CF86}" presName="text" presStyleLbl="fgAcc0" presStyleIdx="3" presStyleCnt="4" custScaleY="94294">
        <dgm:presLayoutVars>
          <dgm:chPref val="3"/>
        </dgm:presLayoutVars>
      </dgm:prSet>
      <dgm:spPr/>
    </dgm:pt>
    <dgm:pt modelId="{591DB261-DF0B-2046-BBD6-C7FA29BD34A1}" type="pres">
      <dgm:prSet presAssocID="{C93483C8-A53F-4873-97C2-A3B48950CF86}" presName="hierChild2" presStyleCnt="0"/>
      <dgm:spPr/>
    </dgm:pt>
  </dgm:ptLst>
  <dgm:cxnLst>
    <dgm:cxn modelId="{9AC52F03-A94F-E444-B2B6-A1EBD20D8670}" type="presOf" srcId="{3F2C6E93-CADE-4443-B8FE-767F94B8812B}" destId="{4CE71DCB-7104-D143-BD6D-746E01A442AF}" srcOrd="0" destOrd="0" presId="urn:microsoft.com/office/officeart/2005/8/layout/hierarchy1"/>
    <dgm:cxn modelId="{03CB0C21-2232-434B-A3E2-387F94D39495}" srcId="{6E325EA1-CE02-414B-B64C-1AED02064A38}" destId="{6951F983-12AA-45B8-AF21-39867B73D8B3}" srcOrd="2" destOrd="0" parTransId="{3F4820DD-7D73-421C-A8EA-1CCA883C5E80}" sibTransId="{31286DD3-F141-4A5E-990B-B726AADB5710}"/>
    <dgm:cxn modelId="{DF05B22F-0FF5-1948-BB34-E11D7555CB91}" type="presOf" srcId="{6E325EA1-CE02-414B-B64C-1AED02064A38}" destId="{112664E2-D990-0549-995D-D09351765059}" srcOrd="0" destOrd="0" presId="urn:microsoft.com/office/officeart/2005/8/layout/hierarchy1"/>
    <dgm:cxn modelId="{EC6BBB5A-5030-43F6-82AF-D5A1A354CD6F}" srcId="{6E325EA1-CE02-414B-B64C-1AED02064A38}" destId="{3F2C6E93-CADE-4443-B8FE-767F94B8812B}" srcOrd="1" destOrd="0" parTransId="{78C3F12E-9638-4E8B-A9EA-4D6453AB8920}" sibTransId="{77508C9D-EC3C-426A-8435-B87A42BBDEF5}"/>
    <dgm:cxn modelId="{F4427C7D-96E8-440F-9155-FF55CF347A17}" srcId="{6E325EA1-CE02-414B-B64C-1AED02064A38}" destId="{C93483C8-A53F-4873-97C2-A3B48950CF86}" srcOrd="3" destOrd="0" parTransId="{8B1F0F92-F664-48F2-96A5-D1260350B8DD}" sibTransId="{97B0082F-7032-49A0-B47A-484CA391F2B0}"/>
    <dgm:cxn modelId="{982826B0-3ACA-0E44-BF90-188DBC43C09E}" type="presOf" srcId="{C93483C8-A53F-4873-97C2-A3B48950CF86}" destId="{CED883B0-171F-9145-89E4-8CE2B9F55DDD}" srcOrd="0" destOrd="0" presId="urn:microsoft.com/office/officeart/2005/8/layout/hierarchy1"/>
    <dgm:cxn modelId="{0F2D4AB7-12A0-4632-BD6D-16A8641825DE}" srcId="{6E325EA1-CE02-414B-B64C-1AED02064A38}" destId="{690A8238-824C-4374-8182-AED56969C350}" srcOrd="0" destOrd="0" parTransId="{15BF17D2-D7A2-44A3-B124-37A35AF4155F}" sibTransId="{550ACEC1-08AA-4A1E-A32E-2648991D1499}"/>
    <dgm:cxn modelId="{91B8F2C4-732A-054E-874C-E815CDE38685}" type="presOf" srcId="{6951F983-12AA-45B8-AF21-39867B73D8B3}" destId="{5FB827EC-C535-EB46-85D3-A52093A44331}" srcOrd="0" destOrd="0" presId="urn:microsoft.com/office/officeart/2005/8/layout/hierarchy1"/>
    <dgm:cxn modelId="{A0E6FFF0-1DB3-524D-A6CE-9C3846EFD6AB}" type="presOf" srcId="{690A8238-824C-4374-8182-AED56969C350}" destId="{96F3E964-F7BE-1E42-B956-4834B3AA2964}" srcOrd="0" destOrd="0" presId="urn:microsoft.com/office/officeart/2005/8/layout/hierarchy1"/>
    <dgm:cxn modelId="{653C4643-467C-414C-9432-437015C20FB8}" type="presParOf" srcId="{112664E2-D990-0549-995D-D09351765059}" destId="{E6262AB7-761C-5044-8794-415D97F532FE}" srcOrd="0" destOrd="0" presId="urn:microsoft.com/office/officeart/2005/8/layout/hierarchy1"/>
    <dgm:cxn modelId="{8672EDE6-EF69-B943-AF00-4B0AD52757D8}" type="presParOf" srcId="{E6262AB7-761C-5044-8794-415D97F532FE}" destId="{2BA943FF-0C9C-464D-9500-ABE523E07A39}" srcOrd="0" destOrd="0" presId="urn:microsoft.com/office/officeart/2005/8/layout/hierarchy1"/>
    <dgm:cxn modelId="{D47A1759-4AEF-4C42-A756-CD6759B2DBDA}" type="presParOf" srcId="{2BA943FF-0C9C-464D-9500-ABE523E07A39}" destId="{6F8E030F-8DF0-E343-9E7D-13EE2AE7F666}" srcOrd="0" destOrd="0" presId="urn:microsoft.com/office/officeart/2005/8/layout/hierarchy1"/>
    <dgm:cxn modelId="{9803C0B4-0CE0-394B-B5B7-9B75140BC51A}" type="presParOf" srcId="{2BA943FF-0C9C-464D-9500-ABE523E07A39}" destId="{96F3E964-F7BE-1E42-B956-4834B3AA2964}" srcOrd="1" destOrd="0" presId="urn:microsoft.com/office/officeart/2005/8/layout/hierarchy1"/>
    <dgm:cxn modelId="{4E5B3FBF-EFE3-474E-B91B-9956B0339079}" type="presParOf" srcId="{E6262AB7-761C-5044-8794-415D97F532FE}" destId="{B4D24057-AAFA-8A4C-A380-E8E6FF312FA2}" srcOrd="1" destOrd="0" presId="urn:microsoft.com/office/officeart/2005/8/layout/hierarchy1"/>
    <dgm:cxn modelId="{FCE49316-B090-3647-AD7B-28D54FA60962}" type="presParOf" srcId="{112664E2-D990-0549-995D-D09351765059}" destId="{DEDC17A1-B0D3-E54B-95F6-5FC6156E8D8A}" srcOrd="1" destOrd="0" presId="urn:microsoft.com/office/officeart/2005/8/layout/hierarchy1"/>
    <dgm:cxn modelId="{E6017E11-0C60-4540-9AB9-061D3F29AB9C}" type="presParOf" srcId="{DEDC17A1-B0D3-E54B-95F6-5FC6156E8D8A}" destId="{6B142420-DDF1-2A48-A8B6-1F5F0346DCF6}" srcOrd="0" destOrd="0" presId="urn:microsoft.com/office/officeart/2005/8/layout/hierarchy1"/>
    <dgm:cxn modelId="{506A39C3-EBAD-D041-B986-A4315E48F0F1}" type="presParOf" srcId="{6B142420-DDF1-2A48-A8B6-1F5F0346DCF6}" destId="{5A1D2B9C-97FC-7B44-A821-3FB7958B652B}" srcOrd="0" destOrd="0" presId="urn:microsoft.com/office/officeart/2005/8/layout/hierarchy1"/>
    <dgm:cxn modelId="{D7BFA715-346E-7940-BEE0-F4A1E82E9B91}" type="presParOf" srcId="{6B142420-DDF1-2A48-A8B6-1F5F0346DCF6}" destId="{4CE71DCB-7104-D143-BD6D-746E01A442AF}" srcOrd="1" destOrd="0" presId="urn:microsoft.com/office/officeart/2005/8/layout/hierarchy1"/>
    <dgm:cxn modelId="{EED2723C-8ED6-8E44-970B-112167D6C6A3}" type="presParOf" srcId="{DEDC17A1-B0D3-E54B-95F6-5FC6156E8D8A}" destId="{C4C5051E-669E-AA42-B5FC-134AD3B58F78}" srcOrd="1" destOrd="0" presId="urn:microsoft.com/office/officeart/2005/8/layout/hierarchy1"/>
    <dgm:cxn modelId="{35352F71-918B-544E-959F-6A362A4E8A5A}" type="presParOf" srcId="{112664E2-D990-0549-995D-D09351765059}" destId="{33A2A4C1-7492-D24F-929B-E9311948B927}" srcOrd="2" destOrd="0" presId="urn:microsoft.com/office/officeart/2005/8/layout/hierarchy1"/>
    <dgm:cxn modelId="{6BB1257F-7317-DE4C-A824-77F0FCB892C5}" type="presParOf" srcId="{33A2A4C1-7492-D24F-929B-E9311948B927}" destId="{0B413160-077D-404A-A2C5-38C0358577EE}" srcOrd="0" destOrd="0" presId="urn:microsoft.com/office/officeart/2005/8/layout/hierarchy1"/>
    <dgm:cxn modelId="{22B5000E-2760-C645-8AB0-CE0CE0BE251B}" type="presParOf" srcId="{0B413160-077D-404A-A2C5-38C0358577EE}" destId="{D744AABD-5822-C54B-AB09-175FFCBAB4D9}" srcOrd="0" destOrd="0" presId="urn:microsoft.com/office/officeart/2005/8/layout/hierarchy1"/>
    <dgm:cxn modelId="{790B94AE-37CD-294C-AF9C-19F909A4C0F8}" type="presParOf" srcId="{0B413160-077D-404A-A2C5-38C0358577EE}" destId="{5FB827EC-C535-EB46-85D3-A52093A44331}" srcOrd="1" destOrd="0" presId="urn:microsoft.com/office/officeart/2005/8/layout/hierarchy1"/>
    <dgm:cxn modelId="{1EA2027F-F945-A644-A0C6-95E1EB52CAE0}" type="presParOf" srcId="{33A2A4C1-7492-D24F-929B-E9311948B927}" destId="{349846A4-DE66-5248-B00A-5512DEE1E996}" srcOrd="1" destOrd="0" presId="urn:microsoft.com/office/officeart/2005/8/layout/hierarchy1"/>
    <dgm:cxn modelId="{1F142487-7D30-7A49-ADA3-D73CE7B0DA91}" type="presParOf" srcId="{112664E2-D990-0549-995D-D09351765059}" destId="{D31A8A93-A418-FC4E-8B10-0C939CB18DB5}" srcOrd="3" destOrd="0" presId="urn:microsoft.com/office/officeart/2005/8/layout/hierarchy1"/>
    <dgm:cxn modelId="{2E56CACE-AA88-4B47-B2C9-ABAD452A5B74}" type="presParOf" srcId="{D31A8A93-A418-FC4E-8B10-0C939CB18DB5}" destId="{D7FF42C0-EE15-5B4F-A60F-E1F7BD0869C7}" srcOrd="0" destOrd="0" presId="urn:microsoft.com/office/officeart/2005/8/layout/hierarchy1"/>
    <dgm:cxn modelId="{3BBE4B93-A2A5-EE45-949D-FD51E0D6A50B}" type="presParOf" srcId="{D7FF42C0-EE15-5B4F-A60F-E1F7BD0869C7}" destId="{B2332695-5602-7544-95DB-751077A9F411}" srcOrd="0" destOrd="0" presId="urn:microsoft.com/office/officeart/2005/8/layout/hierarchy1"/>
    <dgm:cxn modelId="{B80FE9EA-7611-7C43-BB86-25744C643AF0}" type="presParOf" srcId="{D7FF42C0-EE15-5B4F-A60F-E1F7BD0869C7}" destId="{CED883B0-171F-9145-89E4-8CE2B9F55DDD}" srcOrd="1" destOrd="0" presId="urn:microsoft.com/office/officeart/2005/8/layout/hierarchy1"/>
    <dgm:cxn modelId="{FC4EB89E-232C-9442-B86F-208E7FCC8FB0}" type="presParOf" srcId="{D31A8A93-A418-FC4E-8B10-0C939CB18DB5}" destId="{591DB261-DF0B-2046-BBD6-C7FA29BD34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25EA1-CE02-414B-B64C-1AED02064A3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90A8238-824C-4374-8182-AED56969C350}">
      <dgm:prSet custT="1"/>
      <dgm:spPr/>
      <dgm:t>
        <a:bodyPr/>
        <a:lstStyle/>
        <a:p>
          <a:r>
            <a:rPr lang="en-US" sz="1200" dirty="0">
              <a:latin typeface="Times New Roman" panose="02020603050405020304" pitchFamily="18" charset="0"/>
              <a:cs typeface="Times New Roman" panose="02020603050405020304" pitchFamily="18" charset="0"/>
            </a:rPr>
            <a:t>ETL and EDA</a:t>
          </a:r>
        </a:p>
      </dgm:t>
    </dgm:pt>
    <dgm:pt modelId="{15BF17D2-D7A2-44A3-B124-37A35AF4155F}" type="parTrans" cxnId="{0F2D4AB7-12A0-4632-BD6D-16A8641825DE}">
      <dgm:prSet/>
      <dgm:spPr/>
      <dgm:t>
        <a:bodyPr/>
        <a:lstStyle/>
        <a:p>
          <a:endParaRPr lang="en-US"/>
        </a:p>
      </dgm:t>
    </dgm:pt>
    <dgm:pt modelId="{550ACEC1-08AA-4A1E-A32E-2648991D1499}" type="sibTrans" cxnId="{0F2D4AB7-12A0-4632-BD6D-16A8641825DE}">
      <dgm:prSet/>
      <dgm:spPr/>
      <dgm:t>
        <a:bodyPr/>
        <a:lstStyle/>
        <a:p>
          <a:endParaRPr lang="en-US"/>
        </a:p>
      </dgm:t>
    </dgm:pt>
    <dgm:pt modelId="{3F2C6E93-CADE-4443-B8FE-767F94B8812B}">
      <dgm:prSet custT="1"/>
      <dgm:spPr/>
      <dgm:t>
        <a:bodyPr/>
        <a:lstStyle/>
        <a:p>
          <a:r>
            <a:rPr lang="en-US" sz="1200" dirty="0">
              <a:latin typeface="Times New Roman" panose="02020603050405020304" pitchFamily="18" charset="0"/>
              <a:cs typeface="Times New Roman" panose="02020603050405020304" pitchFamily="18" charset="0"/>
            </a:rPr>
            <a:t>Data Pre-Processing</a:t>
          </a:r>
        </a:p>
      </dgm:t>
    </dgm:pt>
    <dgm:pt modelId="{78C3F12E-9638-4E8B-A9EA-4D6453AB8920}" type="parTrans" cxnId="{EC6BBB5A-5030-43F6-82AF-D5A1A354CD6F}">
      <dgm:prSet/>
      <dgm:spPr/>
      <dgm:t>
        <a:bodyPr/>
        <a:lstStyle/>
        <a:p>
          <a:endParaRPr lang="en-US"/>
        </a:p>
      </dgm:t>
    </dgm:pt>
    <dgm:pt modelId="{77508C9D-EC3C-426A-8435-B87A42BBDEF5}" type="sibTrans" cxnId="{EC6BBB5A-5030-43F6-82AF-D5A1A354CD6F}">
      <dgm:prSet/>
      <dgm:spPr/>
      <dgm:t>
        <a:bodyPr/>
        <a:lstStyle/>
        <a:p>
          <a:endParaRPr lang="en-US"/>
        </a:p>
      </dgm:t>
    </dgm:pt>
    <dgm:pt modelId="{6951F983-12AA-45B8-AF21-39867B73D8B3}">
      <dgm:prSet custT="1"/>
      <dgm:spPr/>
      <dgm:t>
        <a:bodyPr/>
        <a:lstStyle/>
        <a:p>
          <a:r>
            <a:rPr lang="en-US" sz="1400" dirty="0">
              <a:latin typeface="Times New Roman" panose="02020603050405020304" pitchFamily="18" charset="0"/>
              <a:cs typeface="Times New Roman" panose="02020603050405020304" pitchFamily="18" charset="0"/>
            </a:rPr>
            <a:t>Regression Models:</a:t>
          </a:r>
        </a:p>
        <a:p>
          <a:r>
            <a:rPr lang="en-US" sz="1400" dirty="0">
              <a:latin typeface="Times New Roman" panose="02020603050405020304" pitchFamily="18" charset="0"/>
              <a:cs typeface="Times New Roman" panose="02020603050405020304" pitchFamily="18" charset="0"/>
            </a:rPr>
            <a:t>Linear Regression, Random Forest Regressor</a:t>
          </a:r>
        </a:p>
      </dgm:t>
    </dgm:pt>
    <dgm:pt modelId="{3F4820DD-7D73-421C-A8EA-1CCA883C5E80}" type="parTrans" cxnId="{03CB0C21-2232-434B-A3E2-387F94D39495}">
      <dgm:prSet/>
      <dgm:spPr/>
      <dgm:t>
        <a:bodyPr/>
        <a:lstStyle/>
        <a:p>
          <a:endParaRPr lang="en-US"/>
        </a:p>
      </dgm:t>
    </dgm:pt>
    <dgm:pt modelId="{31286DD3-F141-4A5E-990B-B726AADB5710}" type="sibTrans" cxnId="{03CB0C21-2232-434B-A3E2-387F94D39495}">
      <dgm:prSet/>
      <dgm:spPr/>
      <dgm:t>
        <a:bodyPr/>
        <a:lstStyle/>
        <a:p>
          <a:endParaRPr lang="en-US"/>
        </a:p>
      </dgm:t>
    </dgm:pt>
    <dgm:pt modelId="{C93483C8-A53F-4873-97C2-A3B48950CF86}">
      <dgm:prSet custT="1"/>
      <dgm:spPr/>
      <dgm:t>
        <a:bodyPr/>
        <a:lstStyle/>
        <a:p>
          <a:r>
            <a:rPr lang="en-US" sz="1400" dirty="0">
              <a:latin typeface="Times New Roman" panose="02020603050405020304" pitchFamily="18" charset="0"/>
              <a:cs typeface="Times New Roman" panose="02020603050405020304" pitchFamily="18" charset="0"/>
            </a:rPr>
            <a:t>Predict House prices using explanatory variables as parameters</a:t>
          </a:r>
          <a:endParaRPr lang="en-US" sz="800" dirty="0">
            <a:latin typeface="Times New Roman" panose="02020603050405020304" pitchFamily="18" charset="0"/>
            <a:cs typeface="Times New Roman" panose="02020603050405020304" pitchFamily="18" charset="0"/>
          </a:endParaRPr>
        </a:p>
      </dgm:t>
    </dgm:pt>
    <dgm:pt modelId="{8B1F0F92-F664-48F2-96A5-D1260350B8DD}" type="parTrans" cxnId="{F4427C7D-96E8-440F-9155-FF55CF347A17}">
      <dgm:prSet/>
      <dgm:spPr/>
      <dgm:t>
        <a:bodyPr/>
        <a:lstStyle/>
        <a:p>
          <a:endParaRPr lang="en-US"/>
        </a:p>
      </dgm:t>
    </dgm:pt>
    <dgm:pt modelId="{97B0082F-7032-49A0-B47A-484CA391F2B0}" type="sibTrans" cxnId="{F4427C7D-96E8-440F-9155-FF55CF347A17}">
      <dgm:prSet/>
      <dgm:spPr/>
      <dgm:t>
        <a:bodyPr/>
        <a:lstStyle/>
        <a:p>
          <a:endParaRPr lang="en-US"/>
        </a:p>
      </dgm:t>
    </dgm:pt>
    <dgm:pt modelId="{112664E2-D990-0549-995D-D09351765059}" type="pres">
      <dgm:prSet presAssocID="{6E325EA1-CE02-414B-B64C-1AED02064A38}" presName="hierChild1" presStyleCnt="0">
        <dgm:presLayoutVars>
          <dgm:chPref val="1"/>
          <dgm:dir/>
          <dgm:animOne val="branch"/>
          <dgm:animLvl val="lvl"/>
          <dgm:resizeHandles/>
        </dgm:presLayoutVars>
      </dgm:prSet>
      <dgm:spPr/>
    </dgm:pt>
    <dgm:pt modelId="{E6262AB7-761C-5044-8794-415D97F532FE}" type="pres">
      <dgm:prSet presAssocID="{690A8238-824C-4374-8182-AED56969C350}" presName="hierRoot1" presStyleCnt="0"/>
      <dgm:spPr/>
    </dgm:pt>
    <dgm:pt modelId="{2BA943FF-0C9C-464D-9500-ABE523E07A39}" type="pres">
      <dgm:prSet presAssocID="{690A8238-824C-4374-8182-AED56969C350}" presName="composite" presStyleCnt="0"/>
      <dgm:spPr/>
    </dgm:pt>
    <dgm:pt modelId="{6F8E030F-8DF0-E343-9E7D-13EE2AE7F666}" type="pres">
      <dgm:prSet presAssocID="{690A8238-824C-4374-8182-AED56969C350}" presName="background" presStyleLbl="node0" presStyleIdx="0" presStyleCnt="4"/>
      <dgm:spPr/>
    </dgm:pt>
    <dgm:pt modelId="{96F3E964-F7BE-1E42-B956-4834B3AA2964}" type="pres">
      <dgm:prSet presAssocID="{690A8238-824C-4374-8182-AED56969C350}" presName="text" presStyleLbl="fgAcc0" presStyleIdx="0" presStyleCnt="4">
        <dgm:presLayoutVars>
          <dgm:chPref val="3"/>
        </dgm:presLayoutVars>
      </dgm:prSet>
      <dgm:spPr/>
    </dgm:pt>
    <dgm:pt modelId="{B4D24057-AAFA-8A4C-A380-E8E6FF312FA2}" type="pres">
      <dgm:prSet presAssocID="{690A8238-824C-4374-8182-AED56969C350}" presName="hierChild2" presStyleCnt="0"/>
      <dgm:spPr/>
    </dgm:pt>
    <dgm:pt modelId="{DEDC17A1-B0D3-E54B-95F6-5FC6156E8D8A}" type="pres">
      <dgm:prSet presAssocID="{3F2C6E93-CADE-4443-B8FE-767F94B8812B}" presName="hierRoot1" presStyleCnt="0"/>
      <dgm:spPr/>
    </dgm:pt>
    <dgm:pt modelId="{6B142420-DDF1-2A48-A8B6-1F5F0346DCF6}" type="pres">
      <dgm:prSet presAssocID="{3F2C6E93-CADE-4443-B8FE-767F94B8812B}" presName="composite" presStyleCnt="0"/>
      <dgm:spPr/>
    </dgm:pt>
    <dgm:pt modelId="{5A1D2B9C-97FC-7B44-A821-3FB7958B652B}" type="pres">
      <dgm:prSet presAssocID="{3F2C6E93-CADE-4443-B8FE-767F94B8812B}" presName="background" presStyleLbl="node0" presStyleIdx="1" presStyleCnt="4"/>
      <dgm:spPr/>
    </dgm:pt>
    <dgm:pt modelId="{4CE71DCB-7104-D143-BD6D-746E01A442AF}" type="pres">
      <dgm:prSet presAssocID="{3F2C6E93-CADE-4443-B8FE-767F94B8812B}" presName="text" presStyleLbl="fgAcc0" presStyleIdx="1" presStyleCnt="4">
        <dgm:presLayoutVars>
          <dgm:chPref val="3"/>
        </dgm:presLayoutVars>
      </dgm:prSet>
      <dgm:spPr/>
    </dgm:pt>
    <dgm:pt modelId="{C4C5051E-669E-AA42-B5FC-134AD3B58F78}" type="pres">
      <dgm:prSet presAssocID="{3F2C6E93-CADE-4443-B8FE-767F94B8812B}" presName="hierChild2" presStyleCnt="0"/>
      <dgm:spPr/>
    </dgm:pt>
    <dgm:pt modelId="{33A2A4C1-7492-D24F-929B-E9311948B927}" type="pres">
      <dgm:prSet presAssocID="{6951F983-12AA-45B8-AF21-39867B73D8B3}" presName="hierRoot1" presStyleCnt="0"/>
      <dgm:spPr/>
    </dgm:pt>
    <dgm:pt modelId="{0B413160-077D-404A-A2C5-38C0358577EE}" type="pres">
      <dgm:prSet presAssocID="{6951F983-12AA-45B8-AF21-39867B73D8B3}" presName="composite" presStyleCnt="0"/>
      <dgm:spPr/>
    </dgm:pt>
    <dgm:pt modelId="{D744AABD-5822-C54B-AB09-175FFCBAB4D9}" type="pres">
      <dgm:prSet presAssocID="{6951F983-12AA-45B8-AF21-39867B73D8B3}" presName="background" presStyleLbl="node0" presStyleIdx="2" presStyleCnt="4"/>
      <dgm:spPr/>
    </dgm:pt>
    <dgm:pt modelId="{5FB827EC-C535-EB46-85D3-A52093A44331}" type="pres">
      <dgm:prSet presAssocID="{6951F983-12AA-45B8-AF21-39867B73D8B3}" presName="text" presStyleLbl="fgAcc0" presStyleIdx="2" presStyleCnt="4" custLinFactNeighborX="-3829" custLinFactNeighborY="-3941">
        <dgm:presLayoutVars>
          <dgm:chPref val="3"/>
        </dgm:presLayoutVars>
      </dgm:prSet>
      <dgm:spPr/>
    </dgm:pt>
    <dgm:pt modelId="{349846A4-DE66-5248-B00A-5512DEE1E996}" type="pres">
      <dgm:prSet presAssocID="{6951F983-12AA-45B8-AF21-39867B73D8B3}" presName="hierChild2" presStyleCnt="0"/>
      <dgm:spPr/>
    </dgm:pt>
    <dgm:pt modelId="{D31A8A93-A418-FC4E-8B10-0C939CB18DB5}" type="pres">
      <dgm:prSet presAssocID="{C93483C8-A53F-4873-97C2-A3B48950CF86}" presName="hierRoot1" presStyleCnt="0"/>
      <dgm:spPr/>
    </dgm:pt>
    <dgm:pt modelId="{D7FF42C0-EE15-5B4F-A60F-E1F7BD0869C7}" type="pres">
      <dgm:prSet presAssocID="{C93483C8-A53F-4873-97C2-A3B48950CF86}" presName="composite" presStyleCnt="0"/>
      <dgm:spPr/>
    </dgm:pt>
    <dgm:pt modelId="{B2332695-5602-7544-95DB-751077A9F411}" type="pres">
      <dgm:prSet presAssocID="{C93483C8-A53F-4873-97C2-A3B48950CF86}" presName="background" presStyleLbl="node0" presStyleIdx="3" presStyleCnt="4"/>
      <dgm:spPr/>
    </dgm:pt>
    <dgm:pt modelId="{CED883B0-171F-9145-89E4-8CE2B9F55DDD}" type="pres">
      <dgm:prSet presAssocID="{C93483C8-A53F-4873-97C2-A3B48950CF86}" presName="text" presStyleLbl="fgAcc0" presStyleIdx="3" presStyleCnt="4" custScaleY="94294">
        <dgm:presLayoutVars>
          <dgm:chPref val="3"/>
        </dgm:presLayoutVars>
      </dgm:prSet>
      <dgm:spPr/>
    </dgm:pt>
    <dgm:pt modelId="{591DB261-DF0B-2046-BBD6-C7FA29BD34A1}" type="pres">
      <dgm:prSet presAssocID="{C93483C8-A53F-4873-97C2-A3B48950CF86}" presName="hierChild2" presStyleCnt="0"/>
      <dgm:spPr/>
    </dgm:pt>
  </dgm:ptLst>
  <dgm:cxnLst>
    <dgm:cxn modelId="{9AC52F03-A94F-E444-B2B6-A1EBD20D8670}" type="presOf" srcId="{3F2C6E93-CADE-4443-B8FE-767F94B8812B}" destId="{4CE71DCB-7104-D143-BD6D-746E01A442AF}" srcOrd="0" destOrd="0" presId="urn:microsoft.com/office/officeart/2005/8/layout/hierarchy1"/>
    <dgm:cxn modelId="{03CB0C21-2232-434B-A3E2-387F94D39495}" srcId="{6E325EA1-CE02-414B-B64C-1AED02064A38}" destId="{6951F983-12AA-45B8-AF21-39867B73D8B3}" srcOrd="2" destOrd="0" parTransId="{3F4820DD-7D73-421C-A8EA-1CCA883C5E80}" sibTransId="{31286DD3-F141-4A5E-990B-B726AADB5710}"/>
    <dgm:cxn modelId="{DF05B22F-0FF5-1948-BB34-E11D7555CB91}" type="presOf" srcId="{6E325EA1-CE02-414B-B64C-1AED02064A38}" destId="{112664E2-D990-0549-995D-D09351765059}" srcOrd="0" destOrd="0" presId="urn:microsoft.com/office/officeart/2005/8/layout/hierarchy1"/>
    <dgm:cxn modelId="{EC6BBB5A-5030-43F6-82AF-D5A1A354CD6F}" srcId="{6E325EA1-CE02-414B-B64C-1AED02064A38}" destId="{3F2C6E93-CADE-4443-B8FE-767F94B8812B}" srcOrd="1" destOrd="0" parTransId="{78C3F12E-9638-4E8B-A9EA-4D6453AB8920}" sibTransId="{77508C9D-EC3C-426A-8435-B87A42BBDEF5}"/>
    <dgm:cxn modelId="{F4427C7D-96E8-440F-9155-FF55CF347A17}" srcId="{6E325EA1-CE02-414B-B64C-1AED02064A38}" destId="{C93483C8-A53F-4873-97C2-A3B48950CF86}" srcOrd="3" destOrd="0" parTransId="{8B1F0F92-F664-48F2-96A5-D1260350B8DD}" sibTransId="{97B0082F-7032-49A0-B47A-484CA391F2B0}"/>
    <dgm:cxn modelId="{982826B0-3ACA-0E44-BF90-188DBC43C09E}" type="presOf" srcId="{C93483C8-A53F-4873-97C2-A3B48950CF86}" destId="{CED883B0-171F-9145-89E4-8CE2B9F55DDD}" srcOrd="0" destOrd="0" presId="urn:microsoft.com/office/officeart/2005/8/layout/hierarchy1"/>
    <dgm:cxn modelId="{0F2D4AB7-12A0-4632-BD6D-16A8641825DE}" srcId="{6E325EA1-CE02-414B-B64C-1AED02064A38}" destId="{690A8238-824C-4374-8182-AED56969C350}" srcOrd="0" destOrd="0" parTransId="{15BF17D2-D7A2-44A3-B124-37A35AF4155F}" sibTransId="{550ACEC1-08AA-4A1E-A32E-2648991D1499}"/>
    <dgm:cxn modelId="{91B8F2C4-732A-054E-874C-E815CDE38685}" type="presOf" srcId="{6951F983-12AA-45B8-AF21-39867B73D8B3}" destId="{5FB827EC-C535-EB46-85D3-A52093A44331}" srcOrd="0" destOrd="0" presId="urn:microsoft.com/office/officeart/2005/8/layout/hierarchy1"/>
    <dgm:cxn modelId="{A0E6FFF0-1DB3-524D-A6CE-9C3846EFD6AB}" type="presOf" srcId="{690A8238-824C-4374-8182-AED56969C350}" destId="{96F3E964-F7BE-1E42-B956-4834B3AA2964}" srcOrd="0" destOrd="0" presId="urn:microsoft.com/office/officeart/2005/8/layout/hierarchy1"/>
    <dgm:cxn modelId="{653C4643-467C-414C-9432-437015C20FB8}" type="presParOf" srcId="{112664E2-D990-0549-995D-D09351765059}" destId="{E6262AB7-761C-5044-8794-415D97F532FE}" srcOrd="0" destOrd="0" presId="urn:microsoft.com/office/officeart/2005/8/layout/hierarchy1"/>
    <dgm:cxn modelId="{8672EDE6-EF69-B943-AF00-4B0AD52757D8}" type="presParOf" srcId="{E6262AB7-761C-5044-8794-415D97F532FE}" destId="{2BA943FF-0C9C-464D-9500-ABE523E07A39}" srcOrd="0" destOrd="0" presId="urn:microsoft.com/office/officeart/2005/8/layout/hierarchy1"/>
    <dgm:cxn modelId="{D47A1759-4AEF-4C42-A756-CD6759B2DBDA}" type="presParOf" srcId="{2BA943FF-0C9C-464D-9500-ABE523E07A39}" destId="{6F8E030F-8DF0-E343-9E7D-13EE2AE7F666}" srcOrd="0" destOrd="0" presId="urn:microsoft.com/office/officeart/2005/8/layout/hierarchy1"/>
    <dgm:cxn modelId="{9803C0B4-0CE0-394B-B5B7-9B75140BC51A}" type="presParOf" srcId="{2BA943FF-0C9C-464D-9500-ABE523E07A39}" destId="{96F3E964-F7BE-1E42-B956-4834B3AA2964}" srcOrd="1" destOrd="0" presId="urn:microsoft.com/office/officeart/2005/8/layout/hierarchy1"/>
    <dgm:cxn modelId="{4E5B3FBF-EFE3-474E-B91B-9956B0339079}" type="presParOf" srcId="{E6262AB7-761C-5044-8794-415D97F532FE}" destId="{B4D24057-AAFA-8A4C-A380-E8E6FF312FA2}" srcOrd="1" destOrd="0" presId="urn:microsoft.com/office/officeart/2005/8/layout/hierarchy1"/>
    <dgm:cxn modelId="{FCE49316-B090-3647-AD7B-28D54FA60962}" type="presParOf" srcId="{112664E2-D990-0549-995D-D09351765059}" destId="{DEDC17A1-B0D3-E54B-95F6-5FC6156E8D8A}" srcOrd="1" destOrd="0" presId="urn:microsoft.com/office/officeart/2005/8/layout/hierarchy1"/>
    <dgm:cxn modelId="{E6017E11-0C60-4540-9AB9-061D3F29AB9C}" type="presParOf" srcId="{DEDC17A1-B0D3-E54B-95F6-5FC6156E8D8A}" destId="{6B142420-DDF1-2A48-A8B6-1F5F0346DCF6}" srcOrd="0" destOrd="0" presId="urn:microsoft.com/office/officeart/2005/8/layout/hierarchy1"/>
    <dgm:cxn modelId="{506A39C3-EBAD-D041-B986-A4315E48F0F1}" type="presParOf" srcId="{6B142420-DDF1-2A48-A8B6-1F5F0346DCF6}" destId="{5A1D2B9C-97FC-7B44-A821-3FB7958B652B}" srcOrd="0" destOrd="0" presId="urn:microsoft.com/office/officeart/2005/8/layout/hierarchy1"/>
    <dgm:cxn modelId="{D7BFA715-346E-7940-BEE0-F4A1E82E9B91}" type="presParOf" srcId="{6B142420-DDF1-2A48-A8B6-1F5F0346DCF6}" destId="{4CE71DCB-7104-D143-BD6D-746E01A442AF}" srcOrd="1" destOrd="0" presId="urn:microsoft.com/office/officeart/2005/8/layout/hierarchy1"/>
    <dgm:cxn modelId="{EED2723C-8ED6-8E44-970B-112167D6C6A3}" type="presParOf" srcId="{DEDC17A1-B0D3-E54B-95F6-5FC6156E8D8A}" destId="{C4C5051E-669E-AA42-B5FC-134AD3B58F78}" srcOrd="1" destOrd="0" presId="urn:microsoft.com/office/officeart/2005/8/layout/hierarchy1"/>
    <dgm:cxn modelId="{35352F71-918B-544E-959F-6A362A4E8A5A}" type="presParOf" srcId="{112664E2-D990-0549-995D-D09351765059}" destId="{33A2A4C1-7492-D24F-929B-E9311948B927}" srcOrd="2" destOrd="0" presId="urn:microsoft.com/office/officeart/2005/8/layout/hierarchy1"/>
    <dgm:cxn modelId="{6BB1257F-7317-DE4C-A824-77F0FCB892C5}" type="presParOf" srcId="{33A2A4C1-7492-D24F-929B-E9311948B927}" destId="{0B413160-077D-404A-A2C5-38C0358577EE}" srcOrd="0" destOrd="0" presId="urn:microsoft.com/office/officeart/2005/8/layout/hierarchy1"/>
    <dgm:cxn modelId="{22B5000E-2760-C645-8AB0-CE0CE0BE251B}" type="presParOf" srcId="{0B413160-077D-404A-A2C5-38C0358577EE}" destId="{D744AABD-5822-C54B-AB09-175FFCBAB4D9}" srcOrd="0" destOrd="0" presId="urn:microsoft.com/office/officeart/2005/8/layout/hierarchy1"/>
    <dgm:cxn modelId="{790B94AE-37CD-294C-AF9C-19F909A4C0F8}" type="presParOf" srcId="{0B413160-077D-404A-A2C5-38C0358577EE}" destId="{5FB827EC-C535-EB46-85D3-A52093A44331}" srcOrd="1" destOrd="0" presId="urn:microsoft.com/office/officeart/2005/8/layout/hierarchy1"/>
    <dgm:cxn modelId="{1EA2027F-F945-A644-A0C6-95E1EB52CAE0}" type="presParOf" srcId="{33A2A4C1-7492-D24F-929B-E9311948B927}" destId="{349846A4-DE66-5248-B00A-5512DEE1E996}" srcOrd="1" destOrd="0" presId="urn:microsoft.com/office/officeart/2005/8/layout/hierarchy1"/>
    <dgm:cxn modelId="{1F142487-7D30-7A49-ADA3-D73CE7B0DA91}" type="presParOf" srcId="{112664E2-D990-0549-995D-D09351765059}" destId="{D31A8A93-A418-FC4E-8B10-0C939CB18DB5}" srcOrd="3" destOrd="0" presId="urn:microsoft.com/office/officeart/2005/8/layout/hierarchy1"/>
    <dgm:cxn modelId="{2E56CACE-AA88-4B47-B2C9-ABAD452A5B74}" type="presParOf" srcId="{D31A8A93-A418-FC4E-8B10-0C939CB18DB5}" destId="{D7FF42C0-EE15-5B4F-A60F-E1F7BD0869C7}" srcOrd="0" destOrd="0" presId="urn:microsoft.com/office/officeart/2005/8/layout/hierarchy1"/>
    <dgm:cxn modelId="{3BBE4B93-A2A5-EE45-949D-FD51E0D6A50B}" type="presParOf" srcId="{D7FF42C0-EE15-5B4F-A60F-E1F7BD0869C7}" destId="{B2332695-5602-7544-95DB-751077A9F411}" srcOrd="0" destOrd="0" presId="urn:microsoft.com/office/officeart/2005/8/layout/hierarchy1"/>
    <dgm:cxn modelId="{B80FE9EA-7611-7C43-BB86-25744C643AF0}" type="presParOf" srcId="{D7FF42C0-EE15-5B4F-A60F-E1F7BD0869C7}" destId="{CED883B0-171F-9145-89E4-8CE2B9F55DDD}" srcOrd="1" destOrd="0" presId="urn:microsoft.com/office/officeart/2005/8/layout/hierarchy1"/>
    <dgm:cxn modelId="{FC4EB89E-232C-9442-B86F-208E7FCC8FB0}" type="presParOf" srcId="{D31A8A93-A418-FC4E-8B10-0C939CB18DB5}" destId="{591DB261-DF0B-2046-BBD6-C7FA29BD34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E2E52-03C2-4F04-A907-EF60D40C149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800227B-22E3-4EED-A631-15C2321D5A81}">
      <dgm:prSet custT="1"/>
      <dgm:spPr/>
      <dgm:t>
        <a:bodyPr/>
        <a:lstStyle/>
        <a:p>
          <a:r>
            <a:rPr lang="en-US" sz="1400" b="0" i="0" dirty="0">
              <a:latin typeface="Times New Roman" panose="02020603050405020304" pitchFamily="18" charset="0"/>
              <a:cs typeface="Times New Roman" panose="02020603050405020304" pitchFamily="18" charset="0"/>
            </a:rPr>
            <a:t>New Jersey is the 47th biggest state in the country, which measures 22,608 square kilometers. In spite of the small area, the state is the most densely populated state in the USA. There are four cities in New Jersey, where Newark is the state’s largest city with 281k people, as estimated in 2019.</a:t>
          </a:r>
          <a:endParaRPr lang="en-US" sz="1400" dirty="0">
            <a:latin typeface="Times New Roman" panose="02020603050405020304" pitchFamily="18" charset="0"/>
            <a:cs typeface="Times New Roman" panose="02020603050405020304" pitchFamily="18" charset="0"/>
          </a:endParaRPr>
        </a:p>
      </dgm:t>
    </dgm:pt>
    <dgm:pt modelId="{1C8D7D1A-C25F-4A65-B122-4E3433EADE15}" type="parTrans" cxnId="{F1C05FDF-E8E8-487D-9D13-BA15FAD203B8}">
      <dgm:prSet/>
      <dgm:spPr/>
      <dgm:t>
        <a:bodyPr/>
        <a:lstStyle/>
        <a:p>
          <a:endParaRPr lang="en-US"/>
        </a:p>
      </dgm:t>
    </dgm:pt>
    <dgm:pt modelId="{B7FB5044-FFF8-4D53-9235-2069B6F1F418}" type="sibTrans" cxnId="{F1C05FDF-E8E8-487D-9D13-BA15FAD203B8}">
      <dgm:prSet/>
      <dgm:spPr/>
      <dgm:t>
        <a:bodyPr/>
        <a:lstStyle/>
        <a:p>
          <a:endParaRPr lang="en-US"/>
        </a:p>
      </dgm:t>
    </dgm:pt>
    <dgm:pt modelId="{49AD6D73-D6AF-4F61-A2AE-A06AA247CBFD}">
      <dgm:prSet custT="1"/>
      <dgm:spPr/>
      <dgm:t>
        <a:bodyPr/>
        <a:lstStyle/>
        <a:p>
          <a:r>
            <a:rPr lang="en-US" sz="1400" b="0" i="0" dirty="0">
              <a:latin typeface="Times New Roman" panose="02020603050405020304" pitchFamily="18" charset="0"/>
              <a:cs typeface="Times New Roman" panose="02020603050405020304" pitchFamily="18" charset="0"/>
            </a:rPr>
            <a:t>The state is surrounded by New York City, Philadelphia, And the eastern Jersey Shore and is located comfortably between Delaware, the Atlantic Ocean, New York, and Pennsylvania. The per capita income of this tiny state is $37,288 which makes it the most preferable country to live in.</a:t>
          </a:r>
          <a:endParaRPr lang="en-US" sz="400" dirty="0"/>
        </a:p>
      </dgm:t>
    </dgm:pt>
    <dgm:pt modelId="{B5AD0B60-8906-4BC1-B5A0-B61FC2147DF9}" type="parTrans" cxnId="{EBE9D517-C44D-4B1E-893B-633CC064FF1E}">
      <dgm:prSet/>
      <dgm:spPr/>
      <dgm:t>
        <a:bodyPr/>
        <a:lstStyle/>
        <a:p>
          <a:endParaRPr lang="en-US"/>
        </a:p>
      </dgm:t>
    </dgm:pt>
    <dgm:pt modelId="{F46BCA0A-3D87-4506-BBDD-6C25006C7330}" type="sibTrans" cxnId="{EBE9D517-C44D-4B1E-893B-633CC064FF1E}">
      <dgm:prSet/>
      <dgm:spPr/>
      <dgm:t>
        <a:bodyPr/>
        <a:lstStyle/>
        <a:p>
          <a:endParaRPr lang="en-US"/>
        </a:p>
      </dgm:t>
    </dgm:pt>
    <dgm:pt modelId="{71A993DB-8A2C-4AB9-AEE9-E9AA755C2804}">
      <dgm:prSet custT="1"/>
      <dgm:spPr/>
      <dgm:t>
        <a:bodyPr/>
        <a:lstStyle/>
        <a:p>
          <a:r>
            <a:rPr lang="en-US" sz="1400" b="0" i="0" dirty="0">
              <a:latin typeface="Times New Roman" panose="02020603050405020304" pitchFamily="18" charset="0"/>
              <a:cs typeface="Times New Roman" panose="02020603050405020304" pitchFamily="18" charset="0"/>
            </a:rPr>
            <a:t>The average size of each municipality varies from 15-18 square miles, despite being such a small state. We can say that new jersey is like a small packet with a big bang. According to Wallet Hub’s annual list, New Jersey has been officially announced as the best place in America to live in.</a:t>
          </a:r>
          <a:endParaRPr lang="en-US" sz="1400" dirty="0">
            <a:latin typeface="Times New Roman" panose="02020603050405020304" pitchFamily="18" charset="0"/>
            <a:cs typeface="Times New Roman" panose="02020603050405020304" pitchFamily="18" charset="0"/>
          </a:endParaRPr>
        </a:p>
      </dgm:t>
    </dgm:pt>
    <dgm:pt modelId="{3D94EC71-9491-45E3-8BDA-05BC09C00FFE}" type="parTrans" cxnId="{39E52A67-04D9-431A-A171-2D0E6DA95AF9}">
      <dgm:prSet/>
      <dgm:spPr/>
      <dgm:t>
        <a:bodyPr/>
        <a:lstStyle/>
        <a:p>
          <a:endParaRPr lang="en-US"/>
        </a:p>
      </dgm:t>
    </dgm:pt>
    <dgm:pt modelId="{DC74402E-A525-4E2D-BEFC-0AE692DB7249}" type="sibTrans" cxnId="{39E52A67-04D9-431A-A171-2D0E6DA95AF9}">
      <dgm:prSet/>
      <dgm:spPr/>
      <dgm:t>
        <a:bodyPr/>
        <a:lstStyle/>
        <a:p>
          <a:endParaRPr lang="en-US"/>
        </a:p>
      </dgm:t>
    </dgm:pt>
    <dgm:pt modelId="{A5A777B8-275A-2F4B-ADA5-B0D87AE5351F}" type="pres">
      <dgm:prSet presAssocID="{FE0E2E52-03C2-4F04-A907-EF60D40C1499}" presName="linear" presStyleCnt="0">
        <dgm:presLayoutVars>
          <dgm:animLvl val="lvl"/>
          <dgm:resizeHandles val="exact"/>
        </dgm:presLayoutVars>
      </dgm:prSet>
      <dgm:spPr/>
    </dgm:pt>
    <dgm:pt modelId="{68B70D60-42BE-144B-BFD5-4FD101CFBB8B}" type="pres">
      <dgm:prSet presAssocID="{8800227B-22E3-4EED-A631-15C2321D5A81}" presName="parentText" presStyleLbl="node1" presStyleIdx="0" presStyleCnt="3">
        <dgm:presLayoutVars>
          <dgm:chMax val="0"/>
          <dgm:bulletEnabled val="1"/>
        </dgm:presLayoutVars>
      </dgm:prSet>
      <dgm:spPr/>
    </dgm:pt>
    <dgm:pt modelId="{7572BC3A-1DB7-9C4C-BDD2-1D0A8622696E}" type="pres">
      <dgm:prSet presAssocID="{B7FB5044-FFF8-4D53-9235-2069B6F1F418}" presName="spacer" presStyleCnt="0"/>
      <dgm:spPr/>
    </dgm:pt>
    <dgm:pt modelId="{84DB07F8-B7EE-CB41-876E-D25BE1D34313}" type="pres">
      <dgm:prSet presAssocID="{49AD6D73-D6AF-4F61-A2AE-A06AA247CBFD}" presName="parentText" presStyleLbl="node1" presStyleIdx="1" presStyleCnt="3" custLinFactNeighborX="0" custLinFactNeighborY="74514">
        <dgm:presLayoutVars>
          <dgm:chMax val="0"/>
          <dgm:bulletEnabled val="1"/>
        </dgm:presLayoutVars>
      </dgm:prSet>
      <dgm:spPr/>
    </dgm:pt>
    <dgm:pt modelId="{D172C3D8-0E75-384B-836C-DBEF7107A76F}" type="pres">
      <dgm:prSet presAssocID="{F46BCA0A-3D87-4506-BBDD-6C25006C7330}" presName="spacer" presStyleCnt="0"/>
      <dgm:spPr/>
    </dgm:pt>
    <dgm:pt modelId="{DA90BE3A-86D0-8142-9DBD-1A5EBE1EBBFD}" type="pres">
      <dgm:prSet presAssocID="{71A993DB-8A2C-4AB9-AEE9-E9AA755C2804}" presName="parentText" presStyleLbl="node1" presStyleIdx="2" presStyleCnt="3">
        <dgm:presLayoutVars>
          <dgm:chMax val="0"/>
          <dgm:bulletEnabled val="1"/>
        </dgm:presLayoutVars>
      </dgm:prSet>
      <dgm:spPr/>
    </dgm:pt>
  </dgm:ptLst>
  <dgm:cxnLst>
    <dgm:cxn modelId="{EBE9D517-C44D-4B1E-893B-633CC064FF1E}" srcId="{FE0E2E52-03C2-4F04-A907-EF60D40C1499}" destId="{49AD6D73-D6AF-4F61-A2AE-A06AA247CBFD}" srcOrd="1" destOrd="0" parTransId="{B5AD0B60-8906-4BC1-B5A0-B61FC2147DF9}" sibTransId="{F46BCA0A-3D87-4506-BBDD-6C25006C7330}"/>
    <dgm:cxn modelId="{18677521-CDF6-FB4C-9BA4-FF3A9DF4FF40}" type="presOf" srcId="{71A993DB-8A2C-4AB9-AEE9-E9AA755C2804}" destId="{DA90BE3A-86D0-8142-9DBD-1A5EBE1EBBFD}" srcOrd="0" destOrd="0" presId="urn:microsoft.com/office/officeart/2005/8/layout/vList2"/>
    <dgm:cxn modelId="{39E52A67-04D9-431A-A171-2D0E6DA95AF9}" srcId="{FE0E2E52-03C2-4F04-A907-EF60D40C1499}" destId="{71A993DB-8A2C-4AB9-AEE9-E9AA755C2804}" srcOrd="2" destOrd="0" parTransId="{3D94EC71-9491-45E3-8BDA-05BC09C00FFE}" sibTransId="{DC74402E-A525-4E2D-BEFC-0AE692DB7249}"/>
    <dgm:cxn modelId="{B0B67456-9741-F24A-9C5C-3E97E1B0E81C}" type="presOf" srcId="{8800227B-22E3-4EED-A631-15C2321D5A81}" destId="{68B70D60-42BE-144B-BFD5-4FD101CFBB8B}" srcOrd="0" destOrd="0" presId="urn:microsoft.com/office/officeart/2005/8/layout/vList2"/>
    <dgm:cxn modelId="{084ACEBD-310F-0E48-AEC3-CD534F3A2917}" type="presOf" srcId="{FE0E2E52-03C2-4F04-A907-EF60D40C1499}" destId="{A5A777B8-275A-2F4B-ADA5-B0D87AE5351F}" srcOrd="0" destOrd="0" presId="urn:microsoft.com/office/officeart/2005/8/layout/vList2"/>
    <dgm:cxn modelId="{FF0654D4-F0EE-A748-9422-4D69F69AFEE2}" type="presOf" srcId="{49AD6D73-D6AF-4F61-A2AE-A06AA247CBFD}" destId="{84DB07F8-B7EE-CB41-876E-D25BE1D34313}" srcOrd="0" destOrd="0" presId="urn:microsoft.com/office/officeart/2005/8/layout/vList2"/>
    <dgm:cxn modelId="{F1C05FDF-E8E8-487D-9D13-BA15FAD203B8}" srcId="{FE0E2E52-03C2-4F04-A907-EF60D40C1499}" destId="{8800227B-22E3-4EED-A631-15C2321D5A81}" srcOrd="0" destOrd="0" parTransId="{1C8D7D1A-C25F-4A65-B122-4E3433EADE15}" sibTransId="{B7FB5044-FFF8-4D53-9235-2069B6F1F418}"/>
    <dgm:cxn modelId="{9825F8D6-95F1-BD4A-A787-2802D03BD2EE}" type="presParOf" srcId="{A5A777B8-275A-2F4B-ADA5-B0D87AE5351F}" destId="{68B70D60-42BE-144B-BFD5-4FD101CFBB8B}" srcOrd="0" destOrd="0" presId="urn:microsoft.com/office/officeart/2005/8/layout/vList2"/>
    <dgm:cxn modelId="{235308AE-551E-7D46-9698-33C43418FA9F}" type="presParOf" srcId="{A5A777B8-275A-2F4B-ADA5-B0D87AE5351F}" destId="{7572BC3A-1DB7-9C4C-BDD2-1D0A8622696E}" srcOrd="1" destOrd="0" presId="urn:microsoft.com/office/officeart/2005/8/layout/vList2"/>
    <dgm:cxn modelId="{2BF73C05-EDAC-414D-9A20-8550A594A991}" type="presParOf" srcId="{A5A777B8-275A-2F4B-ADA5-B0D87AE5351F}" destId="{84DB07F8-B7EE-CB41-876E-D25BE1D34313}" srcOrd="2" destOrd="0" presId="urn:microsoft.com/office/officeart/2005/8/layout/vList2"/>
    <dgm:cxn modelId="{7768C2BE-246E-1943-8E57-AB15FBE82344}" type="presParOf" srcId="{A5A777B8-275A-2F4B-ADA5-B0D87AE5351F}" destId="{D172C3D8-0E75-384B-836C-DBEF7107A76F}" srcOrd="3" destOrd="0" presId="urn:microsoft.com/office/officeart/2005/8/layout/vList2"/>
    <dgm:cxn modelId="{884860F4-AB64-E841-995E-88236DCE2157}" type="presParOf" srcId="{A5A777B8-275A-2F4B-ADA5-B0D87AE5351F}" destId="{DA90BE3A-86D0-8142-9DBD-1A5EBE1EBB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E030F-8DF0-E343-9E7D-13EE2AE7F666}">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3E964-F7BE-1E42-B956-4834B3AA2964}">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data cleansing</a:t>
          </a:r>
        </a:p>
      </dsp:txBody>
      <dsp:txXfrm>
        <a:off x="284635" y="1070626"/>
        <a:ext cx="2090204" cy="1297804"/>
      </dsp:txXfrm>
    </dsp:sp>
    <dsp:sp modelId="{5A1D2B9C-97FC-7B44-A821-3FB7958B652B}">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71DCB-7104-D143-BD6D-746E01A442AF}">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Exploratory Data Analysis (EDA)</a:t>
          </a:r>
        </a:p>
      </dsp:txBody>
      <dsp:txXfrm>
        <a:off x="2938029" y="1070626"/>
        <a:ext cx="2090204" cy="1297804"/>
      </dsp:txXfrm>
    </dsp:sp>
    <dsp:sp modelId="{D744AABD-5822-C54B-AB09-175FFCBAB4D9}">
      <dsp:nvSpPr>
        <dsp:cNvPr id="0" name=""/>
        <dsp:cNvSpPr/>
      </dsp:nvSpPr>
      <dsp:spPr>
        <a:xfrm>
          <a:off x="5226702" y="746764"/>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827EC-C535-EB46-85D3-A52093A44331}">
      <dsp:nvSpPr>
        <dsp:cNvPr id="0" name=""/>
        <dsp:cNvSpPr/>
      </dsp:nvSpPr>
      <dsp:spPr>
        <a:xfrm>
          <a:off x="5467920" y="975920"/>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Correlation Heatmap</a:t>
          </a:r>
        </a:p>
      </dsp:txBody>
      <dsp:txXfrm>
        <a:off x="5508297" y="1016297"/>
        <a:ext cx="2090204" cy="1297804"/>
      </dsp:txXfrm>
    </dsp:sp>
    <dsp:sp modelId="{B2332695-5602-7544-95DB-751077A9F411}">
      <dsp:nvSpPr>
        <dsp:cNvPr id="0" name=""/>
        <dsp:cNvSpPr/>
      </dsp:nvSpPr>
      <dsp:spPr>
        <a:xfrm>
          <a:off x="7963222" y="801093"/>
          <a:ext cx="2170958" cy="1299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883B0-171F-9145-89E4-8CE2B9F55DDD}">
      <dsp:nvSpPr>
        <dsp:cNvPr id="0" name=""/>
        <dsp:cNvSpPr/>
      </dsp:nvSpPr>
      <dsp:spPr>
        <a:xfrm>
          <a:off x="8204440" y="1030249"/>
          <a:ext cx="2170958" cy="12998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Find the crime type that has the highest or lowest correlation value (Pearson's) with House price index</a:t>
          </a:r>
          <a:endParaRPr lang="en-US" sz="800" kern="1200" dirty="0">
            <a:latin typeface="Times New Roman" panose="02020603050405020304" pitchFamily="18" charset="0"/>
            <a:cs typeface="Times New Roman" panose="02020603050405020304" pitchFamily="18" charset="0"/>
          </a:endParaRPr>
        </a:p>
      </dsp:txBody>
      <dsp:txXfrm>
        <a:off x="8242513" y="1068322"/>
        <a:ext cx="2094812" cy="1223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E030F-8DF0-E343-9E7D-13EE2AE7F666}">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3E964-F7BE-1E42-B956-4834B3AA2964}">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EDA</a:t>
          </a:r>
        </a:p>
      </dsp:txBody>
      <dsp:txXfrm>
        <a:off x="284635" y="1070626"/>
        <a:ext cx="2090204" cy="1297804"/>
      </dsp:txXfrm>
    </dsp:sp>
    <dsp:sp modelId="{5A1D2B9C-97FC-7B44-A821-3FB7958B652B}">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71DCB-7104-D143-BD6D-746E01A442AF}">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Pre-Processing</a:t>
          </a:r>
        </a:p>
      </dsp:txBody>
      <dsp:txXfrm>
        <a:off x="2938029" y="1070626"/>
        <a:ext cx="2090204" cy="1297804"/>
      </dsp:txXfrm>
    </dsp:sp>
    <dsp:sp modelId="{D744AABD-5822-C54B-AB09-175FFCBAB4D9}">
      <dsp:nvSpPr>
        <dsp:cNvPr id="0" name=""/>
        <dsp:cNvSpPr/>
      </dsp:nvSpPr>
      <dsp:spPr>
        <a:xfrm>
          <a:off x="5226702" y="746764"/>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827EC-C535-EB46-85D3-A52093A44331}">
      <dsp:nvSpPr>
        <dsp:cNvPr id="0" name=""/>
        <dsp:cNvSpPr/>
      </dsp:nvSpPr>
      <dsp:spPr>
        <a:xfrm>
          <a:off x="5467920" y="975920"/>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Regression Models:</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Linear Regression, Random Forest Regressor</a:t>
          </a:r>
        </a:p>
      </dsp:txBody>
      <dsp:txXfrm>
        <a:off x="5508297" y="1016297"/>
        <a:ext cx="2090204" cy="1297804"/>
      </dsp:txXfrm>
    </dsp:sp>
    <dsp:sp modelId="{B2332695-5602-7544-95DB-751077A9F411}">
      <dsp:nvSpPr>
        <dsp:cNvPr id="0" name=""/>
        <dsp:cNvSpPr/>
      </dsp:nvSpPr>
      <dsp:spPr>
        <a:xfrm>
          <a:off x="7963222" y="801093"/>
          <a:ext cx="2170958" cy="12998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883B0-171F-9145-89E4-8CE2B9F55DDD}">
      <dsp:nvSpPr>
        <dsp:cNvPr id="0" name=""/>
        <dsp:cNvSpPr/>
      </dsp:nvSpPr>
      <dsp:spPr>
        <a:xfrm>
          <a:off x="8204440" y="1030249"/>
          <a:ext cx="2170958" cy="12998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Predict House prices using explanatory variables as parameters</a:t>
          </a:r>
          <a:endParaRPr lang="en-US" sz="800" kern="1200" dirty="0">
            <a:latin typeface="Times New Roman" panose="02020603050405020304" pitchFamily="18" charset="0"/>
            <a:cs typeface="Times New Roman" panose="02020603050405020304" pitchFamily="18" charset="0"/>
          </a:endParaRPr>
        </a:p>
      </dsp:txBody>
      <dsp:txXfrm>
        <a:off x="8242513" y="1068322"/>
        <a:ext cx="2094812" cy="1223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70D60-42BE-144B-BFD5-4FD101CFBB8B}">
      <dsp:nvSpPr>
        <dsp:cNvPr id="0" name=""/>
        <dsp:cNvSpPr/>
      </dsp:nvSpPr>
      <dsp:spPr>
        <a:xfrm>
          <a:off x="0" y="1360"/>
          <a:ext cx="4282984" cy="12623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New Jersey is the 47th biggest state in the country, which measures 22,608 square kilometers. In spite of the small area, the state is the most densely populated state in the USA. There are four cities in New Jersey, where Newark is the state’s largest city with 281k people, as estimated in 2019.</a:t>
          </a:r>
          <a:endParaRPr lang="en-US" sz="1400" kern="1200" dirty="0">
            <a:latin typeface="Times New Roman" panose="02020603050405020304" pitchFamily="18" charset="0"/>
            <a:cs typeface="Times New Roman" panose="02020603050405020304" pitchFamily="18" charset="0"/>
          </a:endParaRPr>
        </a:p>
      </dsp:txBody>
      <dsp:txXfrm>
        <a:off x="61623" y="62983"/>
        <a:ext cx="4159738" cy="1139108"/>
      </dsp:txXfrm>
    </dsp:sp>
    <dsp:sp modelId="{84DB07F8-B7EE-CB41-876E-D25BE1D34313}">
      <dsp:nvSpPr>
        <dsp:cNvPr id="0" name=""/>
        <dsp:cNvSpPr/>
      </dsp:nvSpPr>
      <dsp:spPr>
        <a:xfrm>
          <a:off x="0" y="1287200"/>
          <a:ext cx="4282984" cy="126235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state is surrounded by New York City, Philadelphia, And the eastern Jersey Shore and is located comfortably between Delaware, the Atlantic Ocean, New York, and Pennsylvania. The per capita income of this tiny state is $37,288 which makes it the most preferable country to live in.</a:t>
          </a:r>
          <a:endParaRPr lang="en-US" sz="400" kern="1200" dirty="0"/>
        </a:p>
      </dsp:txBody>
      <dsp:txXfrm>
        <a:off x="61623" y="1348823"/>
        <a:ext cx="4159738" cy="1139108"/>
      </dsp:txXfrm>
    </dsp:sp>
    <dsp:sp modelId="{DA90BE3A-86D0-8142-9DBD-1A5EBE1EBBFD}">
      <dsp:nvSpPr>
        <dsp:cNvPr id="0" name=""/>
        <dsp:cNvSpPr/>
      </dsp:nvSpPr>
      <dsp:spPr>
        <a:xfrm>
          <a:off x="0" y="2552985"/>
          <a:ext cx="4282984" cy="126235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average size of each municipality varies from 15-18 square miles, despite being such a small state. We can say that new jersey is like a small packet with a big bang. According to Wallet Hub’s annual list, New Jersey has been officially announced as the best place in America to live in.</a:t>
          </a:r>
          <a:endParaRPr lang="en-US" sz="1400" kern="1200" dirty="0">
            <a:latin typeface="Times New Roman" panose="02020603050405020304" pitchFamily="18" charset="0"/>
            <a:cs typeface="Times New Roman" panose="02020603050405020304" pitchFamily="18" charset="0"/>
          </a:endParaRPr>
        </a:p>
      </dsp:txBody>
      <dsp:txXfrm>
        <a:off x="61623" y="2614608"/>
        <a:ext cx="4159738" cy="11391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FDE-67B2-7E2C-8F18-BF5901E1A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0DCAE-623C-30EE-825A-783B30C83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DABF3-64BE-D52F-B06C-90BF43E02520}"/>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4A0B7475-F1B3-6E78-C414-555FA0846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8538D-7048-9208-B49E-A8CCE80364DF}"/>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35481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F31E-512C-C482-A317-DB77F7738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78633-96D1-7FE2-B6A1-E1938537C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29148-607E-9CE4-7E9C-4B5CFCAE8FFF}"/>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9A6A9999-C142-0622-C4EA-81CC7F03D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29F5B-AEAF-A38D-8E39-672A2BFE96E7}"/>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179351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23F1F-888F-D35F-E991-EA44B918AF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0B7C6-2D54-752A-136F-445FE2C57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CAE56-08A0-95A9-3945-3B8552C8B212}"/>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5A9D1341-5B90-F604-C7E1-7422670AC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55ED-C8C1-B292-F091-D01A3632B58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5401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E5EC-6A66-F6FD-19D3-825ED3EC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C6623-336F-4569-D352-3B9A4DBAD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04049-944C-857B-7882-C55F2FD3CCDE}"/>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651245D5-2D8F-DEF9-949B-758563BC2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2BD5F-C8D5-422B-0E3D-607E5AA0E902}"/>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417494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D776-DF5C-5594-7FE1-22F46815B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3AF1E-40EF-E08F-CB41-C8A3B6DB6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2891A6-A652-7BC8-5E14-0DB3D057493F}"/>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32014418-6B29-973B-DADB-78CD01EE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7403C-B34E-392D-441F-B333FF4EFA4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48887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68E5-76A9-7866-7B6E-895D66C4B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F9C4F-FFFD-5CB5-FA5B-F24E27437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69327-0A87-629F-D8F1-A8B6269655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A54297-1D09-C0F1-025D-9F7FDF4B2834}"/>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6" name="Footer Placeholder 5">
            <a:extLst>
              <a:ext uri="{FF2B5EF4-FFF2-40B4-BE49-F238E27FC236}">
                <a16:creationId xmlns:a16="http://schemas.microsoft.com/office/drawing/2014/main" id="{19609B06-E0BC-1B39-7DEF-5C5843C10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5F87B-D453-5236-EC31-8EAA5E7FACE8}"/>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345808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F43-76EA-D28B-2F24-F949DC656D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D5F20-EF3A-EF5A-1619-DCC41A8DA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54D93-D649-C622-085D-36B0F8A68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8EA5C-C8EB-6C91-258F-7BBCDB2BD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386C61-06B8-9E1D-7224-B2BD06602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F700F-B615-3E11-843E-6AF555E90067}"/>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8" name="Footer Placeholder 7">
            <a:extLst>
              <a:ext uri="{FF2B5EF4-FFF2-40B4-BE49-F238E27FC236}">
                <a16:creationId xmlns:a16="http://schemas.microsoft.com/office/drawing/2014/main" id="{67ADB428-9E25-2804-18D0-A628E0673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FD4D4B-B0D9-FAE0-4575-0C04E2EECD91}"/>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84704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BE71-8B50-716C-66DD-44B266A55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AB527-54A9-79FB-7BD2-9FC1A2346189}"/>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4" name="Footer Placeholder 3">
            <a:extLst>
              <a:ext uri="{FF2B5EF4-FFF2-40B4-BE49-F238E27FC236}">
                <a16:creationId xmlns:a16="http://schemas.microsoft.com/office/drawing/2014/main" id="{E863F052-6BD8-A9A1-77F1-82C7F74F8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6CC64-770B-32F2-D397-0BAA568C4E7F}"/>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5007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B4E87-6524-35BE-5A0E-40E1EA4448E8}"/>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3" name="Footer Placeholder 2">
            <a:extLst>
              <a:ext uri="{FF2B5EF4-FFF2-40B4-BE49-F238E27FC236}">
                <a16:creationId xmlns:a16="http://schemas.microsoft.com/office/drawing/2014/main" id="{8F0020F6-4799-EB40-4581-29F0ED9BD0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A9667-3C43-6FCE-D6D5-4722CE3D9955}"/>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6605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DA57-1405-E3B6-B6EC-4B6D518C5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3E834-F02C-CD1A-FD81-F255A280B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CAC25-B537-5369-29CE-BBE1F440F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82E48-3812-5078-9764-B65D8C0C4CD9}"/>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6" name="Footer Placeholder 5">
            <a:extLst>
              <a:ext uri="{FF2B5EF4-FFF2-40B4-BE49-F238E27FC236}">
                <a16:creationId xmlns:a16="http://schemas.microsoft.com/office/drawing/2014/main" id="{9B4E2173-9CB2-2466-1EB2-1AB22C5ED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60893-5AC8-79B0-FCFE-ADE79CCD892B}"/>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224861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B54F-739C-D310-3625-59121391F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7CF99F-99B6-80E5-00C7-872325BB4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777716-5AE7-F6E4-E536-3750A0F26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20982-8751-BFB7-80B8-0F761C9EB52E}"/>
              </a:ext>
            </a:extLst>
          </p:cNvPr>
          <p:cNvSpPr>
            <a:spLocks noGrp="1"/>
          </p:cNvSpPr>
          <p:nvPr>
            <p:ph type="dt" sz="half" idx="10"/>
          </p:nvPr>
        </p:nvSpPr>
        <p:spPr/>
        <p:txBody>
          <a:bodyPr/>
          <a:lstStyle/>
          <a:p>
            <a:fld id="{46036930-17CE-4699-95D9-08A7446FCB3B}" type="datetimeFigureOut">
              <a:rPr lang="en-US" smtClean="0"/>
              <a:t>4/25/2023</a:t>
            </a:fld>
            <a:endParaRPr lang="en-US"/>
          </a:p>
        </p:txBody>
      </p:sp>
      <p:sp>
        <p:nvSpPr>
          <p:cNvPr id="6" name="Footer Placeholder 5">
            <a:extLst>
              <a:ext uri="{FF2B5EF4-FFF2-40B4-BE49-F238E27FC236}">
                <a16:creationId xmlns:a16="http://schemas.microsoft.com/office/drawing/2014/main" id="{2FAFB155-1520-91C5-CD1C-C3DC8E295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5AAF1-FE63-AF5E-CBC9-671E41FA9956}"/>
              </a:ext>
            </a:extLst>
          </p:cNvPr>
          <p:cNvSpPr>
            <a:spLocks noGrp="1"/>
          </p:cNvSpPr>
          <p:nvPr>
            <p:ph type="sldNum" sz="quarter" idx="12"/>
          </p:nvPr>
        </p:nvSpPr>
        <p:spPr/>
        <p:txBody>
          <a:bodyPr/>
          <a:lstStyle/>
          <a:p>
            <a:fld id="{169A6F5C-F757-4171-9A34-F58F3738B054}" type="slidenum">
              <a:rPr lang="en-US" smtClean="0"/>
              <a:t>‹#›</a:t>
            </a:fld>
            <a:endParaRPr lang="en-US"/>
          </a:p>
        </p:txBody>
      </p:sp>
    </p:spTree>
    <p:extLst>
      <p:ext uri="{BB962C8B-B14F-4D97-AF65-F5344CB8AC3E}">
        <p14:creationId xmlns:p14="http://schemas.microsoft.com/office/powerpoint/2010/main" val="395298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1F07C-66E3-43B1-3D24-228ED94E2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8BA8E-8620-28F0-032F-F37C9C7F3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A88F9-AAE5-52A0-74D6-530558A41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36930-17CE-4699-95D9-08A7446FCB3B}" type="datetimeFigureOut">
              <a:rPr lang="en-US" smtClean="0"/>
              <a:t>4/25/2023</a:t>
            </a:fld>
            <a:endParaRPr lang="en-US"/>
          </a:p>
        </p:txBody>
      </p:sp>
      <p:sp>
        <p:nvSpPr>
          <p:cNvPr id="5" name="Footer Placeholder 4">
            <a:extLst>
              <a:ext uri="{FF2B5EF4-FFF2-40B4-BE49-F238E27FC236}">
                <a16:creationId xmlns:a16="http://schemas.microsoft.com/office/drawing/2014/main" id="{0D0FE4C8-5F9C-1009-3047-103055A1A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B0B535-A2A0-F059-8409-D7034CE22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6F5C-F757-4171-9A34-F58F3738B054}" type="slidenum">
              <a:rPr lang="en-US" smtClean="0"/>
              <a:t>‹#›</a:t>
            </a:fld>
            <a:endParaRPr lang="en-US"/>
          </a:p>
        </p:txBody>
      </p:sp>
    </p:spTree>
    <p:extLst>
      <p:ext uri="{BB962C8B-B14F-4D97-AF65-F5344CB8AC3E}">
        <p14:creationId xmlns:p14="http://schemas.microsoft.com/office/powerpoint/2010/main" val="74904214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njsp.org/ucr/current-crime-data.shtml" TargetMode="External"/><Relationship Id="rId3" Type="http://schemas.openxmlformats.org/officeDocument/2006/relationships/hyperlink" Target="http://www.freddiemac.com/pmms/" TargetMode="External"/><Relationship Id="rId7" Type="http://schemas.openxmlformats.org/officeDocument/2006/relationships/hyperlink" Target="https://ucr.fbi.gov/crime-in-the-u.s" TargetMode="External"/><Relationship Id="rId2" Type="http://schemas.openxmlformats.org/officeDocument/2006/relationships/hyperlink" Target="https://www.zillow.com/research/data/" TargetMode="External"/><Relationship Id="rId1" Type="http://schemas.openxmlformats.org/officeDocument/2006/relationships/slideLayout" Target="../slideLayouts/slideLayout2.xml"/><Relationship Id="rId6" Type="http://schemas.openxmlformats.org/officeDocument/2006/relationships/hyperlink" Target="https://www.schooldigger.com/go/NJ/schoolrank.aspx" TargetMode="External"/><Relationship Id="rId5" Type="http://schemas.openxmlformats.org/officeDocument/2006/relationships/hyperlink" Target="http://data.ci.newark.nj.us/dataset/new-jersey-counties-polygon/resource/95db8cad-3a8c-41a4-b8b1-4991990f07f3" TargetMode="External"/><Relationship Id="rId10" Type="http://schemas.openxmlformats.org/officeDocument/2006/relationships/hyperlink" Target="https://www.nj.gov/labor/labormarketinformation/demographics/population-household-estimates/" TargetMode="External"/><Relationship Id="rId4" Type="http://schemas.openxmlformats.org/officeDocument/2006/relationships/hyperlink" Target="https://www.state.nj.us/treasury/taxation/lpt/statdata.shtml" TargetMode="External"/><Relationship Id="rId9" Type="http://schemas.openxmlformats.org/officeDocument/2006/relationships/hyperlink" Target="https://www.census.gov/programs-surveys/saipe/data/api.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e facade of townhouses">
            <a:extLst>
              <a:ext uri="{FF2B5EF4-FFF2-40B4-BE49-F238E27FC236}">
                <a16:creationId xmlns:a16="http://schemas.microsoft.com/office/drawing/2014/main" id="{9AD9B36D-0557-E035-DB35-915C8028DC83}"/>
              </a:ext>
            </a:extLst>
          </p:cNvPr>
          <p:cNvPicPr>
            <a:picLocks noChangeAspect="1"/>
          </p:cNvPicPr>
          <p:nvPr/>
        </p:nvPicPr>
        <p:blipFill rotWithShape="1">
          <a:blip r:embed="rId2">
            <a:duotone>
              <a:schemeClr val="accent1">
                <a:shade val="45000"/>
                <a:satMod val="135000"/>
              </a:schemeClr>
              <a:prstClr val="white"/>
            </a:duotone>
            <a:alphaModFix amt="35000"/>
          </a:blip>
          <a:srcRect t="11167" b="11513"/>
          <a:stretch/>
        </p:blipFill>
        <p:spPr>
          <a:xfrm>
            <a:off x="20" y="10"/>
            <a:ext cx="12191981" cy="6857989"/>
          </a:xfrm>
          <a:prstGeom prst="rect">
            <a:avLst/>
          </a:prstGeom>
        </p:spPr>
      </p:pic>
      <p:sp>
        <p:nvSpPr>
          <p:cNvPr id="2" name="Title 1">
            <a:extLst>
              <a:ext uri="{FF2B5EF4-FFF2-40B4-BE49-F238E27FC236}">
                <a16:creationId xmlns:a16="http://schemas.microsoft.com/office/drawing/2014/main" id="{1D31DCF0-5E40-E663-3B9B-D5D788657B6D}"/>
              </a:ext>
            </a:extLst>
          </p:cNvPr>
          <p:cNvSpPr>
            <a:spLocks noGrp="1"/>
          </p:cNvSpPr>
          <p:nvPr>
            <p:ph type="ctrTitle"/>
          </p:nvPr>
        </p:nvSpPr>
        <p:spPr>
          <a:xfrm>
            <a:off x="838199" y="381934"/>
            <a:ext cx="5257801" cy="5181523"/>
          </a:xfrm>
        </p:spPr>
        <p:txBody>
          <a:bodyPr vert="horz" lIns="91440" tIns="45720" rIns="91440" bIns="45720" rtlCol="0" anchor="b">
            <a:normAutofit/>
          </a:bodyPr>
          <a:lstStyle/>
          <a:p>
            <a:pPr algn="l"/>
            <a:r>
              <a:rPr lang="en-US" sz="6200" b="1">
                <a:solidFill>
                  <a:srgbClr val="FFFFFF"/>
                </a:solidFill>
                <a:effectLst/>
                <a:highlight>
                  <a:srgbClr val="000000"/>
                </a:highlight>
              </a:rPr>
              <a:t>Predicting House Prices and Identifying Ideal Locations in NJ</a:t>
            </a:r>
            <a:endParaRPr lang="en-US" sz="6200" b="1">
              <a:solidFill>
                <a:srgbClr val="FFFFFF"/>
              </a:solidFill>
              <a:highlight>
                <a:srgbClr val="000000"/>
              </a:highlight>
            </a:endParaRPr>
          </a:p>
        </p:txBody>
      </p:sp>
      <p:sp>
        <p:nvSpPr>
          <p:cNvPr id="3" name="Subtitle 2">
            <a:extLst>
              <a:ext uri="{FF2B5EF4-FFF2-40B4-BE49-F238E27FC236}">
                <a16:creationId xmlns:a16="http://schemas.microsoft.com/office/drawing/2014/main" id="{28B605AE-E98E-4DF8-9EB7-6716D75040E3}"/>
              </a:ext>
            </a:extLst>
          </p:cNvPr>
          <p:cNvSpPr>
            <a:spLocks noGrp="1"/>
          </p:cNvSpPr>
          <p:nvPr>
            <p:ph type="subTitle" idx="1"/>
          </p:nvPr>
        </p:nvSpPr>
        <p:spPr>
          <a:xfrm>
            <a:off x="7229042" y="698643"/>
            <a:ext cx="4124758" cy="5301467"/>
          </a:xfrm>
        </p:spPr>
        <p:txBody>
          <a:bodyPr vert="horz" lIns="91440" tIns="45720" rIns="91440" bIns="45720" rtlCol="0" anchor="b">
            <a:normAutofit/>
          </a:bodyPr>
          <a:lstStyle/>
          <a:p>
            <a:pPr indent="-228600" algn="l">
              <a:buFont typeface="Arial" panose="020B0604020202020204" pitchFamily="34" charset="0"/>
              <a:buChar char="•"/>
            </a:pPr>
            <a:r>
              <a:rPr lang="en-US" sz="2000">
                <a:solidFill>
                  <a:srgbClr val="FFFFFF"/>
                </a:solidFill>
                <a:highlight>
                  <a:srgbClr val="000000"/>
                </a:highlight>
              </a:rPr>
              <a:t>MIR AHMED</a:t>
            </a:r>
          </a:p>
          <a:p>
            <a:pPr indent="-228600" algn="l">
              <a:buFont typeface="Arial" panose="020B0604020202020204" pitchFamily="34" charset="0"/>
              <a:buChar char="•"/>
            </a:pPr>
            <a:r>
              <a:rPr lang="en-US" sz="2000">
                <a:solidFill>
                  <a:srgbClr val="FFFFFF"/>
                </a:solidFill>
                <a:highlight>
                  <a:srgbClr val="000000"/>
                </a:highlight>
              </a:rPr>
              <a:t>KAUSHIK RAJ DEVARASHETTY</a:t>
            </a:r>
          </a:p>
          <a:p>
            <a:pPr indent="-228600" algn="l">
              <a:buFont typeface="Arial" panose="020B0604020202020204" pitchFamily="34" charset="0"/>
              <a:buChar char="•"/>
            </a:pPr>
            <a:r>
              <a:rPr lang="en-US" sz="2000">
                <a:solidFill>
                  <a:srgbClr val="FFFFFF"/>
                </a:solidFill>
                <a:highlight>
                  <a:srgbClr val="000000"/>
                </a:highlight>
              </a:rPr>
              <a:t> MADHURI KOGANTI</a:t>
            </a:r>
          </a:p>
          <a:p>
            <a:pPr indent="-228600" algn="l">
              <a:buFont typeface="Arial" panose="020B0604020202020204" pitchFamily="34" charset="0"/>
              <a:buChar char="•"/>
            </a:pPr>
            <a:r>
              <a:rPr lang="en-US" sz="2000">
                <a:solidFill>
                  <a:srgbClr val="FFFFFF"/>
                </a:solidFill>
                <a:highlight>
                  <a:srgbClr val="000000"/>
                </a:highlight>
              </a:rPr>
              <a:t> LEONSTEEN STERLING</a:t>
            </a:r>
          </a:p>
        </p:txBody>
      </p:sp>
    </p:spTree>
    <p:extLst>
      <p:ext uri="{BB962C8B-B14F-4D97-AF65-F5344CB8AC3E}">
        <p14:creationId xmlns:p14="http://schemas.microsoft.com/office/powerpoint/2010/main" val="331825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3324-F538-DFC0-E7B7-02C919309457}"/>
              </a:ext>
            </a:extLst>
          </p:cNvPr>
          <p:cNvSpPr>
            <a:spLocks noGrp="1"/>
          </p:cNvSpPr>
          <p:nvPr>
            <p:ph type="title"/>
          </p:nvPr>
        </p:nvSpPr>
        <p:spPr>
          <a:xfrm>
            <a:off x="581646" y="349664"/>
            <a:ext cx="5845571" cy="1638377"/>
          </a:xfrm>
        </p:spPr>
        <p:txBody>
          <a:bodyPr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800" b="1" dirty="0">
                <a:latin typeface="Times New Roman" panose="02020603050405020304" pitchFamily="18" charset="0"/>
                <a:cs typeface="Times New Roman" panose="02020603050405020304" pitchFamily="18" charset="0"/>
              </a:rPr>
              <a:t>Poverty</a:t>
            </a:r>
          </a:p>
        </p:txBody>
      </p:sp>
      <p:sp>
        <p:nvSpPr>
          <p:cNvPr id="3" name="Content Placeholder 2">
            <a:extLst>
              <a:ext uri="{FF2B5EF4-FFF2-40B4-BE49-F238E27FC236}">
                <a16:creationId xmlns:a16="http://schemas.microsoft.com/office/drawing/2014/main" id="{E2CE9251-C89A-4A8F-DAE0-C4DDA894E6C1}"/>
              </a:ext>
            </a:extLst>
          </p:cNvPr>
          <p:cNvSpPr>
            <a:spLocks noGrp="1"/>
          </p:cNvSpPr>
          <p:nvPr>
            <p:ph idx="1"/>
          </p:nvPr>
        </p:nvSpPr>
        <p:spPr>
          <a:xfrm>
            <a:off x="587988" y="2620641"/>
            <a:ext cx="4954396" cy="3023702"/>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•Based on the data, we can see that poverty rates of counties are going up and down from 2000 through 2021. But ultimately, poverty rates in 2021 are more than what they were back in 2000.</a:t>
            </a:r>
          </a:p>
        </p:txBody>
      </p:sp>
      <p:pic>
        <p:nvPicPr>
          <p:cNvPr id="4" name="Content Placeholder 3">
            <a:extLst>
              <a:ext uri="{FF2B5EF4-FFF2-40B4-BE49-F238E27FC236}">
                <a16:creationId xmlns:a16="http://schemas.microsoft.com/office/drawing/2014/main" id="{FF887A03-7B1C-D846-0DC1-02B0F4986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42384" y="2139874"/>
            <a:ext cx="6114505" cy="3813057"/>
          </a:xfrm>
          <a:prstGeom prst="rect">
            <a:avLst/>
          </a:prstGeom>
          <a:noFill/>
        </p:spPr>
      </p:pic>
    </p:spTree>
    <p:extLst>
      <p:ext uri="{BB962C8B-B14F-4D97-AF65-F5344CB8AC3E}">
        <p14:creationId xmlns:p14="http://schemas.microsoft.com/office/powerpoint/2010/main" val="187047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E487-B5E8-F545-8F36-EBD711B1770E}"/>
              </a:ext>
            </a:extLst>
          </p:cNvPr>
          <p:cNvSpPr>
            <a:spLocks noGrp="1"/>
          </p:cNvSpPr>
          <p:nvPr>
            <p:ph type="title"/>
          </p:nvPr>
        </p:nvSpPr>
        <p:spPr>
          <a:xfrm>
            <a:off x="643467" y="1787395"/>
            <a:ext cx="3859914" cy="2736036"/>
          </a:xfrm>
        </p:spPr>
        <p:txBody>
          <a:bodyPr vert="horz" lIns="91440" tIns="45720" rIns="91440" bIns="45720" rtlCol="0" anchor="t">
            <a:normAutofit/>
          </a:bodyPr>
          <a:lstStyle/>
          <a:p>
            <a:pPr defTabSz="923544"/>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latin typeface="Times New Roman" panose="02020603050405020304" pitchFamily="18" charset="0"/>
                <a:cs typeface="Times New Roman" panose="02020603050405020304" pitchFamily="18" charset="0"/>
              </a:rPr>
              <a:t>S</a:t>
            </a:r>
            <a:r>
              <a:rPr lang="en-US" b="1" kern="1200" dirty="0">
                <a:solidFill>
                  <a:schemeClr val="tx1"/>
                </a:solidFill>
                <a:latin typeface="Times New Roman" panose="02020603050405020304" pitchFamily="18" charset="0"/>
                <a:cs typeface="Times New Roman" panose="02020603050405020304" pitchFamily="18" charset="0"/>
              </a:rPr>
              <a:t>chool performance </a:t>
            </a:r>
          </a:p>
        </p:txBody>
      </p:sp>
      <p:sp>
        <p:nvSpPr>
          <p:cNvPr id="3" name="Content Placeholder 2">
            <a:extLst>
              <a:ext uri="{FF2B5EF4-FFF2-40B4-BE49-F238E27FC236}">
                <a16:creationId xmlns:a16="http://schemas.microsoft.com/office/drawing/2014/main" id="{0189ABA4-CC7A-D0EE-FA44-460BB0361668}"/>
              </a:ext>
            </a:extLst>
          </p:cNvPr>
          <p:cNvSpPr>
            <a:spLocks noGrp="1"/>
          </p:cNvSpPr>
          <p:nvPr>
            <p:ph sz="half" idx="1"/>
          </p:nvPr>
        </p:nvSpPr>
        <p:spPr>
          <a:xfrm>
            <a:off x="5765968" y="2075543"/>
            <a:ext cx="2711378" cy="2855505"/>
          </a:xfrm>
        </p:spPr>
        <p:txBody>
          <a:bodyPr/>
          <a:lstStyle/>
          <a:p>
            <a:pPr marL="117752" indent="-117752" defTabSz="471007">
              <a:spcBef>
                <a:spcPts val="515"/>
              </a:spcBef>
            </a:pPr>
            <a:r>
              <a:rPr lang="en-US" sz="1400" kern="1200" dirty="0">
                <a:solidFill>
                  <a:schemeClr val="tx1"/>
                </a:solidFill>
                <a:latin typeface="Times New Roman" panose="02020603050405020304" pitchFamily="18" charset="0"/>
                <a:cs typeface="Times New Roman" panose="02020603050405020304" pitchFamily="18" charset="0"/>
              </a:rPr>
              <a:t>On average, NJ schools maintained their quality/ranking over time with a couple of exceptions like Passaic, Sussex, and Bergen.</a:t>
            </a:r>
          </a:p>
          <a:p>
            <a:pPr marL="0" indent="0">
              <a:buNone/>
            </a:pPr>
            <a:endParaRPr lang="en-US" dirty="0"/>
          </a:p>
        </p:txBody>
      </p:sp>
      <p:sp>
        <p:nvSpPr>
          <p:cNvPr id="5" name="Content Placeholder 4">
            <a:extLst>
              <a:ext uri="{FF2B5EF4-FFF2-40B4-BE49-F238E27FC236}">
                <a16:creationId xmlns:a16="http://schemas.microsoft.com/office/drawing/2014/main" id="{F1CFB066-4DC3-D073-18A9-C1743ABE20B6}"/>
              </a:ext>
            </a:extLst>
          </p:cNvPr>
          <p:cNvSpPr>
            <a:spLocks noGrp="1"/>
          </p:cNvSpPr>
          <p:nvPr>
            <p:ph sz="half" idx="2"/>
          </p:nvPr>
        </p:nvSpPr>
        <p:spPr>
          <a:xfrm>
            <a:off x="8557093" y="2075543"/>
            <a:ext cx="2711378" cy="2855505"/>
          </a:xfrm>
        </p:spPr>
        <p:txBody>
          <a:bodyPr>
            <a:normAutofit/>
          </a:bodyPr>
          <a:lstStyle/>
          <a:p>
            <a:pPr marL="117752" indent="-117752" defTabSz="471007">
              <a:spcBef>
                <a:spcPts val="515"/>
              </a:spcBef>
            </a:pPr>
            <a:r>
              <a:rPr lang="en-US" sz="1400" kern="1200" dirty="0">
                <a:solidFill>
                  <a:schemeClr val="tx1"/>
                </a:solidFill>
                <a:latin typeface="Times New Roman" panose="02020603050405020304" pitchFamily="18" charset="0"/>
                <a:cs typeface="Times New Roman" panose="02020603050405020304" pitchFamily="18" charset="0"/>
              </a:rPr>
              <a:t>Mean scores for elementary schools went down. Middle schools saw a steep decline from 2018-2019 then got back up in 2020. High school scores went up by a lot from 2019 onwards.</a:t>
            </a:r>
            <a:endParaRPr lang="en-US" sz="1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CA3ADB3-09E2-E8D3-B205-DEF52EC5B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129" y="3329473"/>
            <a:ext cx="3894218" cy="2515582"/>
          </a:xfrm>
          <a:prstGeom prst="rect">
            <a:avLst/>
          </a:prstGeom>
          <a:noFill/>
          <a:ln>
            <a:noFill/>
          </a:ln>
        </p:spPr>
      </p:pic>
      <p:pic>
        <p:nvPicPr>
          <p:cNvPr id="6" name="Content Placeholder 3">
            <a:extLst>
              <a:ext uri="{FF2B5EF4-FFF2-40B4-BE49-F238E27FC236}">
                <a16:creationId xmlns:a16="http://schemas.microsoft.com/office/drawing/2014/main" id="{C200571D-4A7D-9D94-E7E0-CD210D9E6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91902" y="3398422"/>
            <a:ext cx="3353918" cy="2501120"/>
          </a:xfrm>
          <a:prstGeom prst="rect">
            <a:avLst/>
          </a:prstGeom>
          <a:noFill/>
          <a:ln>
            <a:noFill/>
          </a:ln>
        </p:spPr>
      </p:pic>
    </p:spTree>
    <p:extLst>
      <p:ext uri="{BB962C8B-B14F-4D97-AF65-F5344CB8AC3E}">
        <p14:creationId xmlns:p14="http://schemas.microsoft.com/office/powerpoint/2010/main" val="412794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C68370-B781-5AA0-460B-44B74557CB72}"/>
              </a:ext>
            </a:extLst>
          </p:cNvPr>
          <p:cNvSpPr>
            <a:spLocks noGrp="1"/>
          </p:cNvSpPr>
          <p:nvPr>
            <p:ph type="title"/>
          </p:nvPr>
        </p:nvSpPr>
        <p:spPr>
          <a:xfrm>
            <a:off x="643467" y="1830818"/>
            <a:ext cx="3859914" cy="2736036"/>
          </a:xfrm>
        </p:spPr>
        <p:txBody>
          <a:bodyPr vert="horz" lIns="91440" tIns="45720" rIns="91440" bIns="45720" rtlCol="0" anchor="t">
            <a:normAutofit/>
          </a:bodyPr>
          <a:lstStyle/>
          <a:p>
            <a:pPr defTabSz="923544"/>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444" b="1" kern="1200" dirty="0">
                <a:solidFill>
                  <a:schemeClr val="tx1"/>
                </a:solidFill>
                <a:latin typeface="Times New Roman" panose="02020603050405020304" pitchFamily="18" charset="0"/>
                <a:cs typeface="Times New Roman" panose="02020603050405020304" pitchFamily="18" charset="0"/>
              </a:rPr>
              <a:t>House prices</a:t>
            </a:r>
            <a:br>
              <a:rPr lang="en-US" sz="4444" b="1"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6" name="Content Placeholder 5">
            <a:extLst>
              <a:ext uri="{FF2B5EF4-FFF2-40B4-BE49-F238E27FC236}">
                <a16:creationId xmlns:a16="http://schemas.microsoft.com/office/drawing/2014/main" id="{B6CC2AE4-C9B2-A779-5B82-7BB82915439B}"/>
              </a:ext>
            </a:extLst>
          </p:cNvPr>
          <p:cNvSpPr>
            <a:spLocks noGrp="1"/>
          </p:cNvSpPr>
          <p:nvPr>
            <p:ph sz="half" idx="1"/>
          </p:nvPr>
        </p:nvSpPr>
        <p:spPr>
          <a:xfrm>
            <a:off x="5798800" y="2291145"/>
            <a:ext cx="2670728" cy="2736036"/>
          </a:xfrm>
        </p:spPr>
        <p:txBody>
          <a:bodyPr/>
          <a:lstStyle/>
          <a:p>
            <a:pPr marL="114881" indent="-114881" defTabSz="459527">
              <a:spcBef>
                <a:spcPts val="503"/>
              </a:spcBef>
            </a:pPr>
            <a:r>
              <a:rPr lang="en-US" sz="1600" kern="1200" dirty="0">
                <a:solidFill>
                  <a:schemeClr val="tx1"/>
                </a:solidFill>
                <a:latin typeface="Times New Roman" panose="02020603050405020304" pitchFamily="18" charset="0"/>
                <a:cs typeface="Times New Roman" panose="02020603050405020304" pitchFamily="18" charset="0"/>
              </a:rPr>
              <a:t>House prices for all bedrooms are going up over time except for a short decline from 2007 to 2012.</a:t>
            </a:r>
          </a:p>
          <a:p>
            <a:pPr marL="0" indent="0">
              <a:buNone/>
            </a:pPr>
            <a:endParaRPr lang="en-US" dirty="0"/>
          </a:p>
        </p:txBody>
      </p:sp>
      <p:sp>
        <p:nvSpPr>
          <p:cNvPr id="7" name="Content Placeholder 6">
            <a:extLst>
              <a:ext uri="{FF2B5EF4-FFF2-40B4-BE49-F238E27FC236}">
                <a16:creationId xmlns:a16="http://schemas.microsoft.com/office/drawing/2014/main" id="{1F5C532A-4E77-E025-9D87-8ED74D4E4C28}"/>
              </a:ext>
            </a:extLst>
          </p:cNvPr>
          <p:cNvSpPr>
            <a:spLocks noGrp="1"/>
          </p:cNvSpPr>
          <p:nvPr>
            <p:ph sz="half" idx="2"/>
          </p:nvPr>
        </p:nvSpPr>
        <p:spPr>
          <a:xfrm>
            <a:off x="8548079" y="2291145"/>
            <a:ext cx="2670728" cy="2736036"/>
          </a:xfrm>
        </p:spPr>
        <p:txBody>
          <a:bodyPr/>
          <a:lstStyle/>
          <a:p>
            <a:pPr marL="114881" indent="-114881" defTabSz="459527">
              <a:spcBef>
                <a:spcPts val="503"/>
              </a:spcBef>
            </a:pPr>
            <a:r>
              <a:rPr lang="en-US" sz="1600" kern="1200" dirty="0">
                <a:solidFill>
                  <a:schemeClr val="tx1"/>
                </a:solidFill>
                <a:latin typeface="Times New Roman" panose="02020603050405020304" pitchFamily="18" charset="0"/>
                <a:cs typeface="Times New Roman" panose="02020603050405020304" pitchFamily="18" charset="0"/>
              </a:rPr>
              <a:t>House prices for all counties are going up over time except for a short decline from 2007 to 2012.</a:t>
            </a:r>
          </a:p>
          <a:p>
            <a:pPr marL="0" indent="0">
              <a:buNone/>
            </a:pPr>
            <a:endParaRPr lang="en-US" dirty="0"/>
          </a:p>
        </p:txBody>
      </p:sp>
      <p:pic>
        <p:nvPicPr>
          <p:cNvPr id="8" name="Picture 7">
            <a:extLst>
              <a:ext uri="{FF2B5EF4-FFF2-40B4-BE49-F238E27FC236}">
                <a16:creationId xmlns:a16="http://schemas.microsoft.com/office/drawing/2014/main" id="{6F6DFFD2-752C-AEF5-08C6-DD131D9736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0155" y="3429001"/>
            <a:ext cx="4523778" cy="2885586"/>
          </a:xfrm>
          <a:prstGeom prst="rect">
            <a:avLst/>
          </a:prstGeom>
          <a:noFill/>
          <a:ln>
            <a:noFill/>
          </a:ln>
        </p:spPr>
      </p:pic>
      <p:pic>
        <p:nvPicPr>
          <p:cNvPr id="9" name="Picture 8">
            <a:extLst>
              <a:ext uri="{FF2B5EF4-FFF2-40B4-BE49-F238E27FC236}">
                <a16:creationId xmlns:a16="http://schemas.microsoft.com/office/drawing/2014/main" id="{8F1154D7-C584-62B4-5836-81A81B650E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63932" y="3428999"/>
            <a:ext cx="3549977" cy="2736036"/>
          </a:xfrm>
          <a:prstGeom prst="rect">
            <a:avLst/>
          </a:prstGeom>
          <a:noFill/>
          <a:ln>
            <a:noFill/>
          </a:ln>
        </p:spPr>
      </p:pic>
    </p:spTree>
    <p:extLst>
      <p:ext uri="{BB962C8B-B14F-4D97-AF65-F5344CB8AC3E}">
        <p14:creationId xmlns:p14="http://schemas.microsoft.com/office/powerpoint/2010/main" val="6015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4A7D-3842-FAB9-635C-789DCC3DA1A2}"/>
              </a:ext>
            </a:extLst>
          </p:cNvPr>
          <p:cNvSpPr>
            <a:spLocks noGrp="1"/>
          </p:cNvSpPr>
          <p:nvPr>
            <p:ph type="title"/>
          </p:nvPr>
        </p:nvSpPr>
        <p:spPr>
          <a:xfrm>
            <a:off x="645064" y="525982"/>
            <a:ext cx="4282983" cy="1200361"/>
          </a:xfrm>
        </p:spPr>
        <p:txBody>
          <a:bodyPr anchor="b">
            <a:normAutofit/>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Rent Price</a:t>
            </a:r>
            <a:br>
              <a:rPr lang="en-US" sz="28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800" dirty="0"/>
          </a:p>
        </p:txBody>
      </p:sp>
      <p:sp>
        <p:nvSpPr>
          <p:cNvPr id="5" name="Content Placeholder 4">
            <a:extLst>
              <a:ext uri="{FF2B5EF4-FFF2-40B4-BE49-F238E27FC236}">
                <a16:creationId xmlns:a16="http://schemas.microsoft.com/office/drawing/2014/main" id="{0EED4A37-3C2F-50E9-0E47-672C1C441FEA}"/>
              </a:ext>
            </a:extLst>
          </p:cNvPr>
          <p:cNvSpPr>
            <a:spLocks noGrp="1"/>
          </p:cNvSpPr>
          <p:nvPr>
            <p:ph idx="1"/>
          </p:nvPr>
        </p:nvSpPr>
        <p:spPr>
          <a:xfrm>
            <a:off x="645066" y="2031101"/>
            <a:ext cx="4282984" cy="3511943"/>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•Based on the data from the diverse county we collected , we realize that the rental prices for all counties are going up over time.</a:t>
            </a:r>
          </a:p>
        </p:txBody>
      </p:sp>
      <p:pic>
        <p:nvPicPr>
          <p:cNvPr id="6" name="Picture 5">
            <a:extLst>
              <a:ext uri="{FF2B5EF4-FFF2-40B4-BE49-F238E27FC236}">
                <a16:creationId xmlns:a16="http://schemas.microsoft.com/office/drawing/2014/main" id="{3BB4C23D-432A-528A-685D-DE391C32A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30403" y="1764860"/>
            <a:ext cx="6385353" cy="3511943"/>
          </a:xfrm>
          <a:prstGeom prst="rect">
            <a:avLst/>
          </a:prstGeom>
          <a:noFill/>
        </p:spPr>
      </p:pic>
    </p:spTree>
    <p:extLst>
      <p:ext uri="{BB962C8B-B14F-4D97-AF65-F5344CB8AC3E}">
        <p14:creationId xmlns:p14="http://schemas.microsoft.com/office/powerpoint/2010/main" val="361830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F645-B78E-B6E9-A27D-D22966A29602}"/>
              </a:ext>
            </a:extLst>
          </p:cNvPr>
          <p:cNvSpPr>
            <a:spLocks noGrp="1"/>
          </p:cNvSpPr>
          <p:nvPr>
            <p:ph type="title"/>
          </p:nvPr>
        </p:nvSpPr>
        <p:spPr>
          <a:xfrm>
            <a:off x="645067" y="1039166"/>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Property Tax</a:t>
            </a:r>
            <a:br>
              <a:rPr lang="en-US" sz="36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830156DC-FBC8-B5D8-E300-1E0132FACEBA}"/>
              </a:ext>
            </a:extLst>
          </p:cNvPr>
          <p:cNvSpPr>
            <a:spLocks noGrp="1"/>
          </p:cNvSpPr>
          <p:nvPr>
            <p:ph idx="1"/>
          </p:nvPr>
        </p:nvSpPr>
        <p:spPr>
          <a:xfrm>
            <a:off x="645066" y="2031101"/>
            <a:ext cx="4282984" cy="3511943"/>
          </a:xfrm>
        </p:spPr>
        <p:txBody>
          <a:bodyPr anchor="ctr">
            <a:normAutofit/>
          </a:bodyPr>
          <a:lstStyle/>
          <a:p>
            <a:pPr marL="0" indent="0">
              <a:buNone/>
            </a:pPr>
            <a:r>
              <a:rPr lang="en-US" sz="1800" dirty="0">
                <a:latin typeface="Times New Roman" panose="02020603050405020304" pitchFamily="18" charset="0"/>
                <a:cs typeface="Times New Roman" panose="02020603050405020304" pitchFamily="18" charset="0"/>
              </a:rPr>
              <a:t>•Based on the imaging , we can see that Essex property tax saw a considerable decline from 2005 through 2011. Union property tax rose from 2000 till 2015, and then it declined. Hudson also saw an increase in property tax until 2016, and then it decreased. The rest of the counties maintained the exact property tax over time.</a:t>
            </a:r>
          </a:p>
        </p:txBody>
      </p:sp>
      <p:pic>
        <p:nvPicPr>
          <p:cNvPr id="4" name="Picture 3">
            <a:extLst>
              <a:ext uri="{FF2B5EF4-FFF2-40B4-BE49-F238E27FC236}">
                <a16:creationId xmlns:a16="http://schemas.microsoft.com/office/drawing/2014/main" id="{2E9C1EC1-7635-22BC-AE2E-60F51616E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44427" y="1736720"/>
            <a:ext cx="6271329" cy="3511943"/>
          </a:xfrm>
          <a:prstGeom prst="rect">
            <a:avLst/>
          </a:prstGeom>
          <a:noFill/>
        </p:spPr>
      </p:pic>
    </p:spTree>
    <p:extLst>
      <p:ext uri="{BB962C8B-B14F-4D97-AF65-F5344CB8AC3E}">
        <p14:creationId xmlns:p14="http://schemas.microsoft.com/office/powerpoint/2010/main" val="233214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5AFB-2F91-9258-EDCE-13DCE9D95D40}"/>
              </a:ext>
            </a:extLst>
          </p:cNvPr>
          <p:cNvSpPr>
            <a:spLocks noGrp="1"/>
          </p:cNvSpPr>
          <p:nvPr>
            <p:ph type="title"/>
          </p:nvPr>
        </p:nvSpPr>
        <p:spPr>
          <a:xfrm>
            <a:off x="645064" y="525982"/>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Population</a:t>
            </a:r>
            <a:br>
              <a:rPr lang="en-US" sz="3600" b="1" dirty="0">
                <a:effectLst/>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E3936733-DA79-D829-7399-C3FF1B962DA7}"/>
              </a:ext>
            </a:extLst>
          </p:cNvPr>
          <p:cNvSpPr>
            <a:spLocks noGrp="1"/>
          </p:cNvSpPr>
          <p:nvPr>
            <p:ph idx="1"/>
          </p:nvPr>
        </p:nvSpPr>
        <p:spPr>
          <a:xfrm>
            <a:off x="645066" y="2031101"/>
            <a:ext cx="4282984" cy="3511943"/>
          </a:xfrm>
        </p:spPr>
        <p:txBody>
          <a:bodyPr anchor="ct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Population counts are increasing very slightly over the years for all the counties.</a:t>
            </a:r>
          </a:p>
          <a:p>
            <a:pPr marL="0" indent="0">
              <a:buNone/>
            </a:pPr>
            <a:endParaRPr lang="en-US" sz="1800" dirty="0"/>
          </a:p>
        </p:txBody>
      </p:sp>
      <p:pic>
        <p:nvPicPr>
          <p:cNvPr id="4" name="Picture 3">
            <a:extLst>
              <a:ext uri="{FF2B5EF4-FFF2-40B4-BE49-F238E27FC236}">
                <a16:creationId xmlns:a16="http://schemas.microsoft.com/office/drawing/2014/main" id="{15EF9037-B83C-A30B-C0E9-3685D2675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46329" y="1764860"/>
            <a:ext cx="6869427" cy="3778184"/>
          </a:xfrm>
          <a:prstGeom prst="rect">
            <a:avLst/>
          </a:prstGeom>
          <a:noFill/>
        </p:spPr>
      </p:pic>
    </p:spTree>
    <p:extLst>
      <p:ext uri="{BB962C8B-B14F-4D97-AF65-F5344CB8AC3E}">
        <p14:creationId xmlns:p14="http://schemas.microsoft.com/office/powerpoint/2010/main" val="276792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ABCE-D52B-65E7-32D9-1291AD5FE640}"/>
              </a:ext>
            </a:extLst>
          </p:cNvPr>
          <p:cNvSpPr>
            <a:spLocks noGrp="1"/>
          </p:cNvSpPr>
          <p:nvPr>
            <p:ph type="title"/>
          </p:nvPr>
        </p:nvSpPr>
        <p:spPr>
          <a:xfrm>
            <a:off x="645064" y="525982"/>
            <a:ext cx="4282983" cy="1200361"/>
          </a:xfrm>
        </p:spPr>
        <p:txBody>
          <a:bodyPr anchor="b">
            <a:normAutofit fontScale="90000"/>
          </a:bodyPr>
          <a:lstStyle/>
          <a:p>
            <a:r>
              <a:rPr lang="en-US" b="1" kern="1200" dirty="0">
                <a:solidFill>
                  <a:schemeClr val="tx1"/>
                </a:solidFill>
                <a:latin typeface="Times New Roman" panose="02020603050405020304" pitchFamily="18" charset="0"/>
                <a:cs typeface="Times New Roman" panose="02020603050405020304" pitchFamily="18" charset="0"/>
              </a:rPr>
              <a:t>EDA: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Food Desert</a:t>
            </a:r>
            <a:br>
              <a:rPr lang="en-US" sz="3600" b="1" dirty="0">
                <a:effectLst/>
                <a:ea typeface="Times New Roman" panose="02020603050405020304" pitchFamily="18" charset="0"/>
                <a:cs typeface="Vrinda" panose="020B0502040204020203" pitchFamily="34" charset="0"/>
              </a:rPr>
            </a:br>
            <a:endParaRPr lang="en-US" sz="3600" dirty="0"/>
          </a:p>
        </p:txBody>
      </p:sp>
      <p:sp>
        <p:nvSpPr>
          <p:cNvPr id="3" name="Content Placeholder 2">
            <a:extLst>
              <a:ext uri="{FF2B5EF4-FFF2-40B4-BE49-F238E27FC236}">
                <a16:creationId xmlns:a16="http://schemas.microsoft.com/office/drawing/2014/main" id="{7CFEFCDF-C126-1EA1-EB1E-927279E786F0}"/>
              </a:ext>
            </a:extLst>
          </p:cNvPr>
          <p:cNvSpPr>
            <a:spLocks noGrp="1"/>
          </p:cNvSpPr>
          <p:nvPr>
            <p:ph idx="1"/>
          </p:nvPr>
        </p:nvSpPr>
        <p:spPr>
          <a:xfrm>
            <a:off x="645066" y="2031101"/>
            <a:ext cx="4282984" cy="3511943"/>
          </a:xfrm>
        </p:spPr>
        <p:txBody>
          <a:bodyPr anchor="ctr">
            <a:normAutofit/>
          </a:bodyPr>
          <a:lstStyle/>
          <a:p>
            <a:r>
              <a:rPr lang="en-US" sz="2000" dirty="0">
                <a:latin typeface="Times New Roman" panose="02020603050405020304" pitchFamily="18" charset="0"/>
                <a:cs typeface="Times New Roman" panose="02020603050405020304" pitchFamily="18" charset="0"/>
              </a:rPr>
              <a:t>Based on the imaging, we can see that the food desert counts are mostly the same for both a 1-mile radius in urban areas and a 10-mile radius in rural areas and a 1-mile radius in urban areas and a 20-mile radius in rural areas. Counts are high for a half-mile radius in urban areas and a 10-mile radius for rural areas for Middlesex, Bergen, and Monmouth.</a:t>
            </a:r>
          </a:p>
        </p:txBody>
      </p:sp>
      <p:pic>
        <p:nvPicPr>
          <p:cNvPr id="4" name="Picture 3">
            <a:extLst>
              <a:ext uri="{FF2B5EF4-FFF2-40B4-BE49-F238E27FC236}">
                <a16:creationId xmlns:a16="http://schemas.microsoft.com/office/drawing/2014/main" id="{4342D8C6-4C7F-C8C8-5A4E-96479C777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03789" y="1764860"/>
            <a:ext cx="6511967" cy="3581581"/>
          </a:xfrm>
          <a:prstGeom prst="rect">
            <a:avLst/>
          </a:prstGeom>
          <a:noFill/>
        </p:spPr>
      </p:pic>
    </p:spTree>
    <p:extLst>
      <p:ext uri="{BB962C8B-B14F-4D97-AF65-F5344CB8AC3E}">
        <p14:creationId xmlns:p14="http://schemas.microsoft.com/office/powerpoint/2010/main" val="220844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9D9-8FC7-1F57-FABD-8A9F33A1BFA8}"/>
              </a:ext>
            </a:extLst>
          </p:cNvPr>
          <p:cNvSpPr>
            <a:spLocks noGrp="1"/>
          </p:cNvSpPr>
          <p:nvPr>
            <p:ph type="title"/>
          </p:nvPr>
        </p:nvSpPr>
        <p:spPr>
          <a:xfrm>
            <a:off x="7445670" y="1650858"/>
            <a:ext cx="4282983" cy="1200361"/>
          </a:xfrm>
        </p:spPr>
        <p:txBody>
          <a:bodyPr anchor="b">
            <a:normAutofit fontScale="90000"/>
          </a:bodyPr>
          <a:lstStyle/>
          <a:p>
            <a:r>
              <a:rPr lang="en-US" sz="5400" b="1" kern="1200" dirty="0">
                <a:solidFill>
                  <a:schemeClr val="tx1"/>
                </a:solidFill>
                <a:latin typeface="Times New Roman" panose="02020603050405020304" pitchFamily="18" charset="0"/>
                <a:cs typeface="Times New Roman" panose="02020603050405020304" pitchFamily="18" charset="0"/>
              </a:rPr>
              <a:t>EDA: </a:t>
            </a:r>
            <a:r>
              <a:rPr lang="en-US" sz="4900" b="1" dirty="0">
                <a:effectLst/>
                <a:latin typeface="Times New Roman" panose="02020603050405020304" pitchFamily="18" charset="0"/>
                <a:ea typeface="Times New Roman" panose="02020603050405020304" pitchFamily="18" charset="0"/>
                <a:cs typeface="Times New Roman" panose="02020603050405020304" pitchFamily="18" charset="0"/>
              </a:rPr>
              <a:t>Area Deprivation Index</a:t>
            </a:r>
            <a:br>
              <a:rPr lang="en-US" sz="33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3300" dirty="0"/>
          </a:p>
        </p:txBody>
      </p:sp>
      <p:sp>
        <p:nvSpPr>
          <p:cNvPr id="3" name="Content Placeholder 2">
            <a:extLst>
              <a:ext uri="{FF2B5EF4-FFF2-40B4-BE49-F238E27FC236}">
                <a16:creationId xmlns:a16="http://schemas.microsoft.com/office/drawing/2014/main" id="{A2852084-4152-2CA0-CCDB-DF12A16CD001}"/>
              </a:ext>
            </a:extLst>
          </p:cNvPr>
          <p:cNvSpPr>
            <a:spLocks noGrp="1"/>
          </p:cNvSpPr>
          <p:nvPr>
            <p:ph idx="1"/>
          </p:nvPr>
        </p:nvSpPr>
        <p:spPr>
          <a:xfrm>
            <a:off x="7239012" y="2031101"/>
            <a:ext cx="4282984" cy="3511943"/>
          </a:xfrm>
        </p:spPr>
        <p:txBody>
          <a:bodyPr anchor="ctr">
            <a:normAutofit/>
          </a:bodyPr>
          <a:lstStyle/>
          <a:p>
            <a:r>
              <a:rPr lang="en-US" sz="2000" dirty="0">
                <a:latin typeface="Times New Roman" panose="02020603050405020304" pitchFamily="18" charset="0"/>
                <a:cs typeface="Times New Roman" panose="02020603050405020304" pitchFamily="18" charset="0"/>
              </a:rPr>
              <a:t>Counties like Cumberland, Salem, Camden, and Atlantic are ranked far down the list of counties nationwide regarding area deprivation index, which translates to low socioeconomic and educational opportunities.</a:t>
            </a:r>
          </a:p>
        </p:txBody>
      </p:sp>
      <p:pic>
        <p:nvPicPr>
          <p:cNvPr id="4" name="Picture 3">
            <a:extLst>
              <a:ext uri="{FF2B5EF4-FFF2-40B4-BE49-F238E27FC236}">
                <a16:creationId xmlns:a16="http://schemas.microsoft.com/office/drawing/2014/main" id="{912B426E-25DA-CFF7-2F47-2A3FB78E5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76243" y="1764860"/>
            <a:ext cx="6869427" cy="3778184"/>
          </a:xfrm>
          <a:prstGeom prst="rect">
            <a:avLst/>
          </a:prstGeom>
          <a:noFill/>
        </p:spPr>
      </p:pic>
    </p:spTree>
    <p:extLst>
      <p:ext uri="{BB962C8B-B14F-4D97-AF65-F5344CB8AC3E}">
        <p14:creationId xmlns:p14="http://schemas.microsoft.com/office/powerpoint/2010/main" val="250638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2AEC-DE27-4E58-A58A-A201AC34BD2F}"/>
              </a:ext>
            </a:extLst>
          </p:cNvPr>
          <p:cNvSpPr>
            <a:spLocks noGrp="1"/>
          </p:cNvSpPr>
          <p:nvPr>
            <p:ph type="title"/>
          </p:nvPr>
        </p:nvSpPr>
        <p:spPr>
          <a:xfrm>
            <a:off x="569880" y="1157781"/>
            <a:ext cx="4282983" cy="1200361"/>
          </a:xfrm>
        </p:spPr>
        <p:txBody>
          <a:bodyPr anchor="b">
            <a:normAutofit fontScale="90000"/>
          </a:bodyPr>
          <a:lstStyle/>
          <a:p>
            <a:r>
              <a:rPr lang="en-US" sz="4000" b="1" kern="1200" dirty="0">
                <a:solidFill>
                  <a:schemeClr val="tx1"/>
                </a:solidFill>
                <a:latin typeface="Times New Roman" panose="02020603050405020304" pitchFamily="18" charset="0"/>
                <a:cs typeface="Times New Roman" panose="02020603050405020304" pitchFamily="18" charset="0"/>
              </a:rPr>
              <a:t>EDA: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heatmap for historical data</a:t>
            </a:r>
            <a:br>
              <a:rPr lang="en-US" sz="25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500" dirty="0"/>
          </a:p>
        </p:txBody>
      </p:sp>
      <p:sp>
        <p:nvSpPr>
          <p:cNvPr id="3" name="Content Placeholder 2">
            <a:extLst>
              <a:ext uri="{FF2B5EF4-FFF2-40B4-BE49-F238E27FC236}">
                <a16:creationId xmlns:a16="http://schemas.microsoft.com/office/drawing/2014/main" id="{989271EB-350C-B431-7882-85B1EA832785}"/>
              </a:ext>
            </a:extLst>
          </p:cNvPr>
          <p:cNvSpPr>
            <a:spLocks noGrp="1"/>
          </p:cNvSpPr>
          <p:nvPr>
            <p:ph idx="1"/>
          </p:nvPr>
        </p:nvSpPr>
        <p:spPr>
          <a:xfrm>
            <a:off x="645066" y="2031101"/>
            <a:ext cx="4282984" cy="3511943"/>
          </a:xfrm>
        </p:spPr>
        <p:txBody>
          <a:bodyPr anchor="ctr">
            <a:normAutofit/>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house value index has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strong positive correlation with number of bedrooms and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weak positive correlation with school score, rent index, population, and median household income.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weak negative correlation with the poverty rate but a weak positive correlation with the poverty count.</a:t>
            </a:r>
          </a:p>
        </p:txBody>
      </p:sp>
      <p:pic>
        <p:nvPicPr>
          <p:cNvPr id="4" name="Picture 3">
            <a:extLst>
              <a:ext uri="{FF2B5EF4-FFF2-40B4-BE49-F238E27FC236}">
                <a16:creationId xmlns:a16="http://schemas.microsoft.com/office/drawing/2014/main" id="{E7A6E89E-3213-D8BE-1144-2B96BD324C5A}"/>
              </a:ext>
            </a:extLst>
          </p:cNvPr>
          <p:cNvPicPr>
            <a:picLocks noChangeAspect="1"/>
          </p:cNvPicPr>
          <p:nvPr/>
        </p:nvPicPr>
        <p:blipFill rotWithShape="1">
          <a:blip r:embed="rId2">
            <a:extLst>
              <a:ext uri="{28A0092B-C50C-407E-A947-70E740481C1C}">
                <a14:useLocalDpi xmlns:a14="http://schemas.microsoft.com/office/drawing/2010/main" val="0"/>
              </a:ext>
            </a:extLst>
          </a:blip>
          <a:srcRect t="1859" r="3" b="5567"/>
          <a:stretch/>
        </p:blipFill>
        <p:spPr bwMode="auto">
          <a:xfrm>
            <a:off x="5290457" y="650494"/>
            <a:ext cx="6257419" cy="5563694"/>
          </a:xfrm>
          <a:prstGeom prst="rect">
            <a:avLst/>
          </a:prstGeom>
          <a:noFill/>
        </p:spPr>
      </p:pic>
    </p:spTree>
    <p:extLst>
      <p:ext uri="{BB962C8B-B14F-4D97-AF65-F5344CB8AC3E}">
        <p14:creationId xmlns:p14="http://schemas.microsoft.com/office/powerpoint/2010/main" val="296251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7F60-51A2-37C5-4E29-0CFEF0263898}"/>
              </a:ext>
            </a:extLst>
          </p:cNvPr>
          <p:cNvSpPr>
            <a:spLocks noGrp="1"/>
          </p:cNvSpPr>
          <p:nvPr>
            <p:ph type="title"/>
          </p:nvPr>
        </p:nvSpPr>
        <p:spPr>
          <a:xfrm>
            <a:off x="616534" y="1097910"/>
            <a:ext cx="4282983" cy="1200361"/>
          </a:xfrm>
        </p:spPr>
        <p:txBody>
          <a:bodyPr anchor="b">
            <a:normAutofit fontScale="90000"/>
          </a:bodyPr>
          <a:lstStyle/>
          <a:p>
            <a:r>
              <a:rPr lang="en-US" sz="4000" b="1" kern="1200" dirty="0">
                <a:solidFill>
                  <a:schemeClr val="tx1"/>
                </a:solidFill>
                <a:latin typeface="Times New Roman" panose="02020603050405020304" pitchFamily="18" charset="0"/>
                <a:cs typeface="Times New Roman" panose="02020603050405020304" pitchFamily="18" charset="0"/>
              </a:rPr>
              <a:t>EDA: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heatmap for 2020 data</a:t>
            </a:r>
            <a:br>
              <a:rPr lang="en-US" sz="2500" b="1" dirty="0">
                <a:effectLst/>
                <a:latin typeface="Calibri Light" panose="020F0302020204030204" pitchFamily="34" charset="0"/>
                <a:ea typeface="Times New Roman" panose="02020603050405020304" pitchFamily="18" charset="0"/>
                <a:cs typeface="Vrinda" panose="020B0502040204020203" pitchFamily="34" charset="0"/>
              </a:rPr>
            </a:br>
            <a:endParaRPr lang="en-US" sz="2500" dirty="0"/>
          </a:p>
        </p:txBody>
      </p:sp>
      <p:sp>
        <p:nvSpPr>
          <p:cNvPr id="3" name="Content Placeholder 2">
            <a:extLst>
              <a:ext uri="{FF2B5EF4-FFF2-40B4-BE49-F238E27FC236}">
                <a16:creationId xmlns:a16="http://schemas.microsoft.com/office/drawing/2014/main" id="{2191A38F-4671-3A4D-3210-A166810CD522}"/>
              </a:ext>
            </a:extLst>
          </p:cNvPr>
          <p:cNvSpPr>
            <a:spLocks noGrp="1"/>
          </p:cNvSpPr>
          <p:nvPr>
            <p:ph idx="1"/>
          </p:nvPr>
        </p:nvSpPr>
        <p:spPr>
          <a:xfrm>
            <a:off x="616532" y="2099388"/>
            <a:ext cx="4767231" cy="3881534"/>
          </a:xfrm>
        </p:spPr>
        <p:txBody>
          <a:bodyPr anchor="ctr">
            <a:noAutofit/>
          </a:bodyPr>
          <a:lstStyle/>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has a strong negative correlation with distance to all major cities except Trenton and Philadelphia and Area Deprivation Index (ADI) - both national and state rankings and burglary.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has a strong positive correlation with the Observed Rent Index and a moderately strong positive correlation with population, median household income, and school scores.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House Price Index also has a somewhat weak to moderate positive correlation to food desert count at a half-mile radius.</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poverty rate strongly correlates negatively with school score and median household income and a moderately strong positive correlation between different violent crimes. Of those violent crimes, burglary has the biggest correlation with the house price index. </a:t>
            </a:r>
          </a:p>
          <a:p>
            <a:pPr>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Next, we have assault, which has a moderate negative correlation with house prices.</a:t>
            </a:r>
          </a:p>
        </p:txBody>
      </p:sp>
      <p:pic>
        <p:nvPicPr>
          <p:cNvPr id="4" name="Picture 3">
            <a:extLst>
              <a:ext uri="{FF2B5EF4-FFF2-40B4-BE49-F238E27FC236}">
                <a16:creationId xmlns:a16="http://schemas.microsoft.com/office/drawing/2014/main" id="{E342C51D-7170-357A-EA2B-52CF2BAAD73B}"/>
              </a:ext>
            </a:extLst>
          </p:cNvPr>
          <p:cNvPicPr>
            <a:picLocks noChangeAspect="1"/>
          </p:cNvPicPr>
          <p:nvPr/>
        </p:nvPicPr>
        <p:blipFill rotWithShape="1">
          <a:blip r:embed="rId2">
            <a:extLst>
              <a:ext uri="{28A0092B-C50C-407E-A947-70E740481C1C}">
                <a14:useLocalDpi xmlns:a14="http://schemas.microsoft.com/office/drawing/2010/main" val="0"/>
              </a:ext>
            </a:extLst>
          </a:blip>
          <a:srcRect t="3949" r="3" b="3477"/>
          <a:stretch/>
        </p:blipFill>
        <p:spPr bwMode="auto">
          <a:xfrm>
            <a:off x="5383764" y="650494"/>
            <a:ext cx="6164112" cy="5975432"/>
          </a:xfrm>
          <a:prstGeom prst="rect">
            <a:avLst/>
          </a:prstGeom>
          <a:noFill/>
        </p:spPr>
      </p:pic>
    </p:spTree>
    <p:extLst>
      <p:ext uri="{BB962C8B-B14F-4D97-AF65-F5344CB8AC3E}">
        <p14:creationId xmlns:p14="http://schemas.microsoft.com/office/powerpoint/2010/main" val="411848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0307-C718-0DD7-CDE4-9B4F71BBB5E2}"/>
              </a:ext>
            </a:extLst>
          </p:cNvPr>
          <p:cNvSpPr>
            <a:spLocks noGrp="1"/>
          </p:cNvSpPr>
          <p:nvPr>
            <p:ph type="title"/>
          </p:nvPr>
        </p:nvSpPr>
        <p:spPr>
          <a:xfrm>
            <a:off x="1043631" y="809898"/>
            <a:ext cx="9942716"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E561B75-E4BE-6128-7F92-05BB5FEF3446}"/>
              </a:ext>
            </a:extLst>
          </p:cNvPr>
          <p:cNvSpPr>
            <a:spLocks noGrp="1"/>
          </p:cNvSpPr>
          <p:nvPr>
            <p:ph idx="1"/>
          </p:nvPr>
        </p:nvSpPr>
        <p:spPr>
          <a:xfrm>
            <a:off x="1045028" y="3017522"/>
            <a:ext cx="9941319" cy="3124658"/>
          </a:xfrm>
        </p:spPr>
        <p:txBody>
          <a:bodyPr anchor="ctr">
            <a:normAutofit fontScale="85000" lnSpcReduction="10000"/>
          </a:bodyPr>
          <a:lstStyle/>
          <a:p>
            <a:pPr>
              <a:lnSpc>
                <a:spcPct val="110000"/>
              </a:lnSpc>
            </a:pPr>
            <a:r>
              <a:rPr lang="en-US" sz="2000" dirty="0">
                <a:effectLst/>
                <a:latin typeface="Times New Roman" panose="02020603050405020304" pitchFamily="18" charset="0"/>
                <a:ea typeface="Calibri" panose="020F0502020204030204" pitchFamily="34" charset="0"/>
              </a:rPr>
              <a:t>Moving to a new state can be a challenging task, especially when trying to determine the ideal location to live. </a:t>
            </a: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here are various factors to consider, such as the cost of living, crime rate, schools, and accessibility to amenities, which can be overwhelming to evaluate.</a:t>
            </a:r>
          </a:p>
          <a:p>
            <a:pPr>
              <a:lnSpc>
                <a:spcPct val="110000"/>
              </a:lnSpc>
            </a:pPr>
            <a:r>
              <a:rPr lang="en-US" sz="2000" dirty="0">
                <a:effectLst/>
                <a:latin typeface="Times New Roman" panose="02020603050405020304" pitchFamily="18" charset="0"/>
                <a:ea typeface="Calibri" panose="020F0502020204030204" pitchFamily="34" charset="0"/>
              </a:rPr>
              <a:t>To tackle this challenge, we aim to develop a recommendation system that will assist people who are moving to NJ from other states in finding the appropriate county to rent or own a home using predictive modeling. The system also predict future average house prices which will help buyers identify risks.</a:t>
            </a:r>
          </a:p>
          <a:p>
            <a:pPr>
              <a:lnSpc>
                <a:spcPct val="110000"/>
              </a:lnSpc>
            </a:pPr>
            <a:r>
              <a:rPr lang="en-US" sz="2000" dirty="0">
                <a:latin typeface="Times New Roman" panose="02020603050405020304" pitchFamily="18" charset="0"/>
                <a:cs typeface="Times New Roman" panose="02020603050405020304" pitchFamily="18" charset="0"/>
              </a:rPr>
              <a:t>This project will use publicly available datasets from various sources such as Zillow, Freddie Mac, NJ Department of Education, and the Census Bureau. This project's primary goal is to help real estate investors and buyers as well as new residents and potential movers make informed decisions based on the models’ predictions. </a:t>
            </a:r>
          </a:p>
        </p:txBody>
      </p:sp>
    </p:spTree>
    <p:extLst>
      <p:ext uri="{BB962C8B-B14F-4D97-AF65-F5344CB8AC3E}">
        <p14:creationId xmlns:p14="http://schemas.microsoft.com/office/powerpoint/2010/main" val="47161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85C5-EA14-5D3E-AEE9-37CEA52EB047}"/>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Linear Regression Model</a:t>
            </a:r>
            <a:endParaRPr lang="en-US" sz="7200" b="1" dirty="0"/>
          </a:p>
        </p:txBody>
      </p:sp>
      <p:sp>
        <p:nvSpPr>
          <p:cNvPr id="6" name="Content Placeholder 5">
            <a:extLst>
              <a:ext uri="{FF2B5EF4-FFF2-40B4-BE49-F238E27FC236}">
                <a16:creationId xmlns:a16="http://schemas.microsoft.com/office/drawing/2014/main" id="{368D7715-81F7-0C39-CDB8-6CFE8D5DF0FE}"/>
              </a:ext>
            </a:extLst>
          </p:cNvPr>
          <p:cNvSpPr>
            <a:spLocks noGrp="1"/>
          </p:cNvSpPr>
          <p:nvPr>
            <p:ph idx="1"/>
          </p:nvPr>
        </p:nvSpPr>
        <p:spPr>
          <a:xfrm>
            <a:off x="838199" y="1825625"/>
            <a:ext cx="5257801" cy="3147591"/>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Vrinda" panose="020B0502040204020203" pitchFamily="34" charset="0"/>
              </a:rPr>
              <a:t>Before we started with our modeling, we checked whether we have any outliers on our pre-processed dataset using boxplots in terms of house prices against number of bedrooms: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Vrinda" panose="020B0502040204020203" pitchFamily="34" charset="0"/>
              </a:rPr>
              <a:t>We do have a couple of outliers, but we did not exclude them from our modeling because:</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800100" lvl="1" indent="-342900">
              <a:lnSpc>
                <a:spcPct val="200000"/>
              </a:lnSpc>
              <a:spcBef>
                <a:spcPts val="0"/>
              </a:spcBef>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cs typeface="Vrinda" panose="020B0502040204020203" pitchFamily="34" charset="0"/>
              </a:rPr>
              <a:t>They are not drastically variant from the population</a:t>
            </a:r>
            <a:endParaRPr lang="en-US" sz="1400" dirty="0">
              <a:latin typeface="Calibri" panose="020F0502020204030204" pitchFamily="34" charset="0"/>
              <a:ea typeface="Calibri" panose="020F0502020204030204" pitchFamily="34" charset="0"/>
              <a:cs typeface="Vrinda" panose="020B0502040204020203" pitchFamily="34" charset="0"/>
            </a:endParaRPr>
          </a:p>
          <a:p>
            <a:pPr marL="800100" lvl="1" indent="-342900">
              <a:lnSpc>
                <a:spcPct val="200000"/>
              </a:lnSpc>
              <a:spcBef>
                <a:spcPts val="0"/>
              </a:spcBef>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rPr>
              <a:t>They might be prices for condos in gentrified locations</a:t>
            </a:r>
          </a:p>
          <a:p>
            <a:pPr marL="0" marR="0" lvl="0" indent="0">
              <a:lnSpc>
                <a:spcPct val="20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a:p>
            <a:pPr marL="0" marR="0" lvl="0" indent="0">
              <a:lnSpc>
                <a:spcPct val="200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800"/>
              </a:spcAft>
              <a:buFont typeface="+mj-lt"/>
              <a:buAutoNum type="arabicPeriod"/>
            </a:pPr>
            <a:endParaRPr lang="en-US" sz="3600" dirty="0"/>
          </a:p>
        </p:txBody>
      </p:sp>
      <p:pic>
        <p:nvPicPr>
          <p:cNvPr id="7" name="Picture 6" descr="Chart, box and whisker chart&#10;&#10;Description automatically generated">
            <a:extLst>
              <a:ext uri="{FF2B5EF4-FFF2-40B4-BE49-F238E27FC236}">
                <a16:creationId xmlns:a16="http://schemas.microsoft.com/office/drawing/2014/main" id="{4BEA5D8C-5B17-27C5-D267-F5A6398D05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338523" cy="3777172"/>
          </a:xfrm>
          <a:prstGeom prst="rect">
            <a:avLst/>
          </a:prstGeom>
          <a:noFill/>
          <a:ln>
            <a:noFill/>
          </a:ln>
        </p:spPr>
      </p:pic>
    </p:spTree>
    <p:extLst>
      <p:ext uri="{BB962C8B-B14F-4D97-AF65-F5344CB8AC3E}">
        <p14:creationId xmlns:p14="http://schemas.microsoft.com/office/powerpoint/2010/main" val="28623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7D1C-A824-2EED-A287-82763BCC4F37}"/>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Linear Regression Model</a:t>
            </a:r>
            <a:endParaRPr lang="en-US" dirty="0"/>
          </a:p>
        </p:txBody>
      </p:sp>
      <p:sp>
        <p:nvSpPr>
          <p:cNvPr id="3" name="Content Placeholder 2">
            <a:extLst>
              <a:ext uri="{FF2B5EF4-FFF2-40B4-BE49-F238E27FC236}">
                <a16:creationId xmlns:a16="http://schemas.microsoft.com/office/drawing/2014/main" id="{5E847197-01F4-267C-4B93-F16723431525}"/>
              </a:ext>
            </a:extLst>
          </p:cNvPr>
          <p:cNvSpPr>
            <a:spLocks noGrp="1"/>
          </p:cNvSpPr>
          <p:nvPr>
            <p:ph idx="1"/>
          </p:nvPr>
        </p:nvSpPr>
        <p:spPr/>
        <p:txBody>
          <a:bodyPr>
            <a:normAutofit fontScale="70000" lnSpcReduction="20000"/>
          </a:bodyPr>
          <a:lstStyle/>
          <a:p>
            <a:pPr marL="0" indent="0">
              <a:buNone/>
            </a:pPr>
            <a:r>
              <a:rPr lang="en-US" dirty="0"/>
              <a:t>OLS Regression Results</a:t>
            </a:r>
          </a:p>
          <a:p>
            <a:pPr marL="0" indent="0">
              <a:buNone/>
            </a:pPr>
            <a:r>
              <a:rPr lang="en-US" dirty="0"/>
              <a:t>==============================================================================</a:t>
            </a:r>
          </a:p>
          <a:p>
            <a:pPr marL="0" indent="0">
              <a:buNone/>
            </a:pPr>
            <a:r>
              <a:rPr lang="en-US" dirty="0"/>
              <a:t>Dep. Variable:      house_value_index  	R-squared:                       0.856</a:t>
            </a:r>
          </a:p>
          <a:p>
            <a:pPr marL="0" indent="0">
              <a:buNone/>
            </a:pPr>
            <a:r>
              <a:rPr lang="en-US" dirty="0"/>
              <a:t>Model:                            OLS   		Adj. R-squared:               0.848</a:t>
            </a:r>
          </a:p>
          <a:p>
            <a:pPr marL="0" indent="0">
              <a:buNone/>
            </a:pPr>
            <a:r>
              <a:rPr lang="en-US" dirty="0"/>
              <a:t>Method:                 Least Squares   		F-statistic:                        102.7</a:t>
            </a:r>
          </a:p>
          <a:p>
            <a:pPr marL="0" indent="0">
              <a:buNone/>
            </a:pPr>
            <a:r>
              <a:rPr lang="en-US" dirty="0"/>
              <a:t>Date:                Tue, 04 Apr 2023   		Prob (F-statistic):            4.02e-151</a:t>
            </a:r>
          </a:p>
          <a:p>
            <a:pPr marL="0" indent="0">
              <a:buNone/>
            </a:pPr>
            <a:r>
              <a:rPr lang="en-US" dirty="0"/>
              <a:t>Time:                        15:53:55   		Log-Likelihood:               -5280.8</a:t>
            </a:r>
          </a:p>
          <a:p>
            <a:pPr marL="0" indent="0">
              <a:buNone/>
            </a:pPr>
            <a:r>
              <a:rPr lang="en-US" dirty="0"/>
              <a:t>No. Observations:                 420   		AIC:                                   1.061e+04</a:t>
            </a:r>
          </a:p>
          <a:p>
            <a:pPr marL="0" indent="0">
              <a:buNone/>
            </a:pPr>
            <a:r>
              <a:rPr lang="en-US" dirty="0"/>
              <a:t>Df Residuals:                     396  		BIC:                                   1.071e+04</a:t>
            </a:r>
          </a:p>
          <a:p>
            <a:pPr marL="0" indent="0">
              <a:buNone/>
            </a:pPr>
            <a:r>
              <a:rPr lang="en-US" dirty="0"/>
              <a:t>Df Model:                          23                                         </a:t>
            </a:r>
          </a:p>
          <a:p>
            <a:pPr marL="0" indent="0">
              <a:buNone/>
            </a:pPr>
            <a:r>
              <a:rPr lang="en-US" dirty="0"/>
              <a:t>Covariance Type:            nonrobust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6772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4E88-E4E2-0098-0A9E-CA8FF89D5D0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Regressor</a:t>
            </a:r>
            <a:endParaRPr lang="en-US" dirty="0"/>
          </a:p>
        </p:txBody>
      </p:sp>
      <p:sp>
        <p:nvSpPr>
          <p:cNvPr id="3" name="Content Placeholder 2">
            <a:extLst>
              <a:ext uri="{FF2B5EF4-FFF2-40B4-BE49-F238E27FC236}">
                <a16:creationId xmlns:a16="http://schemas.microsoft.com/office/drawing/2014/main" id="{D857B244-8C6E-A6DD-AF44-724866E761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Training Data Score: 0.9937723196024478</a:t>
            </a:r>
          </a:p>
          <a:p>
            <a:r>
              <a:rPr lang="en-US" dirty="0">
                <a:latin typeface="Times New Roman" panose="02020603050405020304" pitchFamily="18" charset="0"/>
                <a:cs typeface="Times New Roman" panose="02020603050405020304" pitchFamily="18" charset="0"/>
              </a:rPr>
              <a:t>Testing Data Score: 0.9707401005841938</a:t>
            </a:r>
          </a:p>
          <a:p>
            <a:r>
              <a:rPr lang="en-US" dirty="0">
                <a:latin typeface="Times New Roman" panose="02020603050405020304" pitchFamily="18" charset="0"/>
                <a:cs typeface="Times New Roman" panose="02020603050405020304" pitchFamily="18" charset="0"/>
              </a:rPr>
              <a:t>Mean Squared Error:  806404319.2723241</a:t>
            </a:r>
          </a:p>
          <a:p>
            <a:r>
              <a:rPr lang="en-US" dirty="0">
                <a:latin typeface="Times New Roman" panose="02020603050405020304" pitchFamily="18" charset="0"/>
                <a:cs typeface="Times New Roman" panose="02020603050405020304" pitchFamily="18" charset="0"/>
              </a:rPr>
              <a:t>Root Mean Squared Error:  28397.25900984678</a:t>
            </a:r>
          </a:p>
        </p:txBody>
      </p:sp>
      <p:sp>
        <p:nvSpPr>
          <p:cNvPr id="5" name="TextBox 4">
            <a:extLst>
              <a:ext uri="{FF2B5EF4-FFF2-40B4-BE49-F238E27FC236}">
                <a16:creationId xmlns:a16="http://schemas.microsoft.com/office/drawing/2014/main" id="{42502B8B-DA6D-92CA-1158-D6C5DEA41256}"/>
              </a:ext>
            </a:extLst>
          </p:cNvPr>
          <p:cNvSpPr txBox="1"/>
          <p:nvPr/>
        </p:nvSpPr>
        <p:spPr>
          <a:xfrm>
            <a:off x="718457" y="4572000"/>
            <a:ext cx="1063534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also tried SVM regression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for house price predictions but had to drop those due to low accuracy and high RMSE. </a:t>
            </a:r>
          </a:p>
        </p:txBody>
      </p:sp>
    </p:spTree>
    <p:extLst>
      <p:ext uri="{BB962C8B-B14F-4D97-AF65-F5344CB8AC3E}">
        <p14:creationId xmlns:p14="http://schemas.microsoft.com/office/powerpoint/2010/main" val="229708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AB73-667D-61ED-F3C9-86B2379E0C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0551C74C-3BDC-9FBE-3A8A-1E7EE88B558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Below is the feature importance scores from random forest classification model:</a:t>
            </a:r>
          </a:p>
          <a:p>
            <a:pPr lvl="1"/>
            <a:r>
              <a:rPr lang="en-US" dirty="0">
                <a:latin typeface="Times New Roman" panose="02020603050405020304" pitchFamily="18" charset="0"/>
                <a:cs typeface="Times New Roman" panose="02020603050405020304" pitchFamily="18" charset="0"/>
              </a:rPr>
              <a:t>[(0.3609237487342005, '</a:t>
            </a:r>
            <a:r>
              <a:rPr lang="en-US" dirty="0" err="1">
                <a:latin typeface="Times New Roman" panose="02020603050405020304" pitchFamily="18" charset="0"/>
                <a:cs typeface="Times New Roman" panose="02020603050405020304" pitchFamily="18" charset="0"/>
              </a:rPr>
              <a:t>poverty_rate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(0.3103848368846969, '</a:t>
            </a:r>
            <a:r>
              <a:rPr lang="en-US" dirty="0" err="1">
                <a:latin typeface="Times New Roman" panose="02020603050405020304" pitchFamily="18" charset="0"/>
                <a:cs typeface="Times New Roman" panose="02020603050405020304" pitchFamily="18" charset="0"/>
              </a:rPr>
              <a:t>median_hh_income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(0.15761129628656217, '</a:t>
            </a:r>
            <a:r>
              <a:rPr lang="en-US" dirty="0" err="1">
                <a:latin typeface="Times New Roman" panose="02020603050405020304" pitchFamily="18" charset="0"/>
                <a:cs typeface="Times New Roman" panose="02020603050405020304" pitchFamily="18" charset="0"/>
              </a:rPr>
              <a:t>house_value_index</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 (0.12514809140252514, 'year'),</a:t>
            </a:r>
          </a:p>
          <a:p>
            <a:pPr lvl="1"/>
            <a:r>
              <a:rPr lang="en-US" dirty="0">
                <a:latin typeface="Times New Roman" panose="02020603050405020304" pitchFamily="18" charset="0"/>
                <a:cs typeface="Times New Roman" panose="02020603050405020304" pitchFamily="18" charset="0"/>
              </a:rPr>
              <a:t> (0.04593202669201531, '</a:t>
            </a:r>
            <a:r>
              <a:rPr lang="en-US" dirty="0" err="1">
                <a:latin typeface="Times New Roman" panose="02020603050405020304" pitchFamily="18" charset="0"/>
                <a:cs typeface="Times New Roman" panose="02020603050405020304" pitchFamily="18" charset="0"/>
              </a:rPr>
              <a:t>num_of_bedrooms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Below are the model scores:</a:t>
            </a:r>
          </a:p>
          <a:p>
            <a:pPr lvl="1"/>
            <a:r>
              <a:rPr lang="en-US" dirty="0">
                <a:latin typeface="Times New Roman" panose="02020603050405020304" pitchFamily="18" charset="0"/>
                <a:cs typeface="Times New Roman" panose="02020603050405020304" pitchFamily="18" charset="0"/>
              </a:rPr>
              <a:t>Training Data Score: 1.0</a:t>
            </a:r>
          </a:p>
          <a:p>
            <a:pPr lvl="1"/>
            <a:r>
              <a:rPr lang="en-US" dirty="0">
                <a:latin typeface="Times New Roman" panose="02020603050405020304" pitchFamily="18" charset="0"/>
                <a:cs typeface="Times New Roman" panose="02020603050405020304" pitchFamily="18" charset="0"/>
              </a:rPr>
              <a:t>Testing Data Score: 0.946031746031746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5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50C9-92AA-276B-5E25-8784A95983A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Random Forest Classifier</a:t>
            </a:r>
            <a:endParaRPr lang="en-US" dirty="0"/>
          </a:p>
        </p:txBody>
      </p:sp>
      <p:pic>
        <p:nvPicPr>
          <p:cNvPr id="7" name="Content Placeholder 6">
            <a:extLst>
              <a:ext uri="{FF2B5EF4-FFF2-40B4-BE49-F238E27FC236}">
                <a16:creationId xmlns:a16="http://schemas.microsoft.com/office/drawing/2014/main" id="{A619B3FA-7EDE-4C38-2FA8-EF4E25D56026}"/>
              </a:ext>
            </a:extLst>
          </p:cNvPr>
          <p:cNvPicPr>
            <a:picLocks noGrp="1" noChangeAspect="1"/>
          </p:cNvPicPr>
          <p:nvPr>
            <p:ph idx="1"/>
          </p:nvPr>
        </p:nvPicPr>
        <p:blipFill>
          <a:blip r:embed="rId2"/>
          <a:stretch>
            <a:fillRect/>
          </a:stretch>
        </p:blipFill>
        <p:spPr>
          <a:xfrm>
            <a:off x="3114675" y="1825625"/>
            <a:ext cx="4930912" cy="4351338"/>
          </a:xfrm>
        </p:spPr>
      </p:pic>
    </p:spTree>
    <p:extLst>
      <p:ext uri="{BB962C8B-B14F-4D97-AF65-F5344CB8AC3E}">
        <p14:creationId xmlns:p14="http://schemas.microsoft.com/office/powerpoint/2010/main" val="323235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5CC4-2B84-3212-7098-39A5E91D27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Deep Learning Classifier</a:t>
            </a:r>
            <a:endParaRPr lang="en-US" dirty="0"/>
          </a:p>
        </p:txBody>
      </p:sp>
      <p:pic>
        <p:nvPicPr>
          <p:cNvPr id="5" name="Content Placeholder 4">
            <a:extLst>
              <a:ext uri="{FF2B5EF4-FFF2-40B4-BE49-F238E27FC236}">
                <a16:creationId xmlns:a16="http://schemas.microsoft.com/office/drawing/2014/main" id="{82F75040-2F35-8C83-111A-A55E96B0B7B7}"/>
              </a:ext>
            </a:extLst>
          </p:cNvPr>
          <p:cNvPicPr>
            <a:picLocks noGrp="1" noChangeAspect="1"/>
          </p:cNvPicPr>
          <p:nvPr>
            <p:ph idx="1"/>
          </p:nvPr>
        </p:nvPicPr>
        <p:blipFill>
          <a:blip r:embed="rId2"/>
          <a:stretch>
            <a:fillRect/>
          </a:stretch>
        </p:blipFill>
        <p:spPr>
          <a:xfrm>
            <a:off x="933185" y="2215972"/>
            <a:ext cx="5162815" cy="2629035"/>
          </a:xfrm>
        </p:spPr>
      </p:pic>
      <p:sp>
        <p:nvSpPr>
          <p:cNvPr id="7" name="TextBox 6">
            <a:extLst>
              <a:ext uri="{FF2B5EF4-FFF2-40B4-BE49-F238E27FC236}">
                <a16:creationId xmlns:a16="http://schemas.microsoft.com/office/drawing/2014/main" id="{C548705A-4505-EFD1-32F0-89F4907D45FD}"/>
              </a:ext>
            </a:extLst>
          </p:cNvPr>
          <p:cNvSpPr txBox="1"/>
          <p:nvPr/>
        </p:nvSpPr>
        <p:spPr>
          <a:xfrm>
            <a:off x="1704975" y="5562600"/>
            <a:ext cx="8186857" cy="369332"/>
          </a:xfrm>
          <a:prstGeom prst="rect">
            <a:avLst/>
          </a:prstGeom>
          <a:noFill/>
        </p:spPr>
        <p:txBody>
          <a:bodyPr wrap="none" rtlCol="0">
            <a:spAutoFit/>
          </a:bodyPr>
          <a:lstStyle/>
          <a:p>
            <a:r>
              <a:rPr lang="en-US" dirty="0"/>
              <a:t>Deep Neural Network - Loss: 0.04665800929069519, Accuracy: 0.9904761910438538</a:t>
            </a:r>
          </a:p>
        </p:txBody>
      </p:sp>
      <p:pic>
        <p:nvPicPr>
          <p:cNvPr id="10" name="Picture 9">
            <a:extLst>
              <a:ext uri="{FF2B5EF4-FFF2-40B4-BE49-F238E27FC236}">
                <a16:creationId xmlns:a16="http://schemas.microsoft.com/office/drawing/2014/main" id="{87E626BB-46DF-6D22-3002-830E419DACFF}"/>
              </a:ext>
            </a:extLst>
          </p:cNvPr>
          <p:cNvPicPr>
            <a:picLocks noChangeAspect="1"/>
          </p:cNvPicPr>
          <p:nvPr/>
        </p:nvPicPr>
        <p:blipFill>
          <a:blip r:embed="rId3"/>
          <a:stretch>
            <a:fillRect/>
          </a:stretch>
        </p:blipFill>
        <p:spPr>
          <a:xfrm>
            <a:off x="7035703" y="2235153"/>
            <a:ext cx="3759393" cy="1835244"/>
          </a:xfrm>
          <a:prstGeom prst="rect">
            <a:avLst/>
          </a:prstGeom>
        </p:spPr>
      </p:pic>
      <p:sp>
        <p:nvSpPr>
          <p:cNvPr id="11" name="TextBox 10">
            <a:extLst>
              <a:ext uri="{FF2B5EF4-FFF2-40B4-BE49-F238E27FC236}">
                <a16:creationId xmlns:a16="http://schemas.microsoft.com/office/drawing/2014/main" id="{E86958D5-46B4-1072-8C5D-F09CEE0E015F}"/>
              </a:ext>
            </a:extLst>
          </p:cNvPr>
          <p:cNvSpPr txBox="1"/>
          <p:nvPr/>
        </p:nvSpPr>
        <p:spPr>
          <a:xfrm>
            <a:off x="838200" y="1506022"/>
            <a:ext cx="9963946" cy="646331"/>
          </a:xfrm>
          <a:prstGeom prst="rect">
            <a:avLst/>
          </a:prstGeom>
          <a:noFill/>
        </p:spPr>
        <p:txBody>
          <a:bodyPr wrap="none" rtlCol="0">
            <a:spAutoFit/>
          </a:bodyPr>
          <a:lstStyle/>
          <a:p>
            <a:pPr marL="285750" indent="-285750">
              <a:buFont typeface="Arial" panose="020B0604020202020204" pitchFamily="34" charset="0"/>
              <a:buChar char="•"/>
            </a:pPr>
            <a:r>
              <a:rPr lang="en-US" dirty="0"/>
              <a:t>We used label encoder to convert the county name column to encoded categorical column.</a:t>
            </a:r>
          </a:p>
          <a:p>
            <a:pPr marL="285750" indent="-285750">
              <a:buFont typeface="Arial" panose="020B0604020202020204" pitchFamily="34" charset="0"/>
              <a:buChar char="•"/>
            </a:pPr>
            <a:r>
              <a:rPr lang="en-US" dirty="0"/>
              <a:t>We wanted 4 layers to our model with 11 features and 21 unique outputs (21 unique county names). </a:t>
            </a:r>
          </a:p>
        </p:txBody>
      </p:sp>
    </p:spTree>
    <p:extLst>
      <p:ext uri="{BB962C8B-B14F-4D97-AF65-F5344CB8AC3E}">
        <p14:creationId xmlns:p14="http://schemas.microsoft.com/office/powerpoint/2010/main" val="321130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800C-FB32-54C4-18B3-281DA1A7A025}"/>
              </a:ext>
            </a:extLst>
          </p:cNvPr>
          <p:cNvSpPr>
            <a:spLocks noGrp="1"/>
          </p:cNvSpPr>
          <p:nvPr>
            <p:ph type="title"/>
          </p:nvPr>
        </p:nvSpPr>
        <p:spPr>
          <a:xfrm>
            <a:off x="838200" y="346272"/>
            <a:ext cx="10515600" cy="888640"/>
          </a:xfrm>
        </p:spPr>
        <p:txBody>
          <a:bodyPr>
            <a:normAutofit fontScale="90000"/>
          </a:bodyPr>
          <a:lstStyle/>
          <a:p>
            <a:r>
              <a:rPr lang="en-US" sz="3600" b="1" kern="0" dirty="0">
                <a:effectLst/>
                <a:latin typeface="Times New Roman" panose="02020603050405020304" pitchFamily="18" charset="0"/>
                <a:ea typeface="Times New Roman" panose="02020603050405020304" pitchFamily="18" charset="0"/>
                <a:cs typeface="Vrinda" panose="020B0502040204020203" pitchFamily="34" charset="0"/>
              </a:rPr>
              <a:t>Flask Application Framework</a:t>
            </a:r>
            <a:br>
              <a:rPr lang="en-US" sz="3600" b="1" kern="0" dirty="0">
                <a:effectLst/>
                <a:latin typeface="Calibri Light" panose="020F0302020204030204" pitchFamily="34" charset="0"/>
                <a:ea typeface="Times New Roman" panose="02020603050405020304" pitchFamily="18" charset="0"/>
                <a:cs typeface="Vrinda" panose="020B0502040204020203" pitchFamily="34" charset="0"/>
              </a:rPr>
            </a:br>
            <a:endParaRPr lang="en-US" dirty="0"/>
          </a:p>
        </p:txBody>
      </p:sp>
      <p:sp>
        <p:nvSpPr>
          <p:cNvPr id="3" name="Content Placeholder 2">
            <a:extLst>
              <a:ext uri="{FF2B5EF4-FFF2-40B4-BE49-F238E27FC236}">
                <a16:creationId xmlns:a16="http://schemas.microsoft.com/office/drawing/2014/main" id="{77B63EED-D81B-E3B6-25F9-63FA647D3BC2}"/>
              </a:ext>
            </a:extLst>
          </p:cNvPr>
          <p:cNvSpPr>
            <a:spLocks noGrp="1"/>
          </p:cNvSpPr>
          <p:nvPr>
            <p:ph idx="1"/>
          </p:nvPr>
        </p:nvSpPr>
        <p:spPr>
          <a:xfrm>
            <a:off x="838200" y="1159497"/>
            <a:ext cx="10515600" cy="5017466"/>
          </a:xfrm>
        </p:spPr>
        <p:txBody>
          <a:bodyPr/>
          <a:lstStyle/>
          <a:p>
            <a:r>
              <a:rPr lang="en-US" sz="1800" dirty="0">
                <a:effectLst/>
                <a:latin typeface="Times New Roman" panose="02020603050405020304" pitchFamily="18" charset="0"/>
                <a:ea typeface="Calibri" panose="020F0502020204030204" pitchFamily="34" charset="0"/>
              </a:rPr>
              <a:t>Below is the blueprint of flask application built with python 3.8.8:</a:t>
            </a:r>
          </a:p>
          <a:p>
            <a:endParaRPr lang="en-US" dirty="0"/>
          </a:p>
        </p:txBody>
      </p:sp>
      <p:pic>
        <p:nvPicPr>
          <p:cNvPr id="4" name="Picture 3">
            <a:extLst>
              <a:ext uri="{FF2B5EF4-FFF2-40B4-BE49-F238E27FC236}">
                <a16:creationId xmlns:a16="http://schemas.microsoft.com/office/drawing/2014/main" id="{EEF4E066-2AEC-C2B0-2F2F-849CF3A3CB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367" y="1567543"/>
            <a:ext cx="9731829" cy="5128253"/>
          </a:xfrm>
          <a:prstGeom prst="rect">
            <a:avLst/>
          </a:prstGeom>
          <a:noFill/>
          <a:ln>
            <a:noFill/>
          </a:ln>
        </p:spPr>
      </p:pic>
    </p:spTree>
    <p:extLst>
      <p:ext uri="{BB962C8B-B14F-4D97-AF65-F5344CB8AC3E}">
        <p14:creationId xmlns:p14="http://schemas.microsoft.com/office/powerpoint/2010/main" val="2374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43C5-72AE-6226-EAA2-56A1C1CD30D7}"/>
              </a:ext>
            </a:extLst>
          </p:cNvPr>
          <p:cNvSpPr>
            <a:spLocks noGrp="1"/>
          </p:cNvSpPr>
          <p:nvPr>
            <p:ph type="title"/>
          </p:nvPr>
        </p:nvSpPr>
        <p:spPr>
          <a:xfrm>
            <a:off x="1153618" y="1239927"/>
            <a:ext cx="4008586" cy="4680583"/>
          </a:xfrm>
        </p:spPr>
        <p:txBody>
          <a:bodyPr anchor="ctr">
            <a:normAutofit/>
          </a:bodyPr>
          <a:lstStyle/>
          <a:p>
            <a:r>
              <a:rPr lang="en-US" sz="5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09E366F-60FB-0600-A7A3-3CA0BEE58329}"/>
              </a:ext>
            </a:extLst>
          </p:cNvPr>
          <p:cNvSpPr>
            <a:spLocks noGrp="1"/>
          </p:cNvSpPr>
          <p:nvPr>
            <p:ph idx="1"/>
          </p:nvPr>
        </p:nvSpPr>
        <p:spPr>
          <a:xfrm>
            <a:off x="6291923" y="1239927"/>
            <a:ext cx="4971824" cy="4680583"/>
          </a:xfrm>
        </p:spPr>
        <p:txBody>
          <a:bodyPr anchor="ctr">
            <a:normAutofit/>
          </a:bodyPr>
          <a:lstStyle/>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our exploratory analysis, we came to the following conclusion: </a:t>
            </a: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number of burglaries in a county has the most adverse effect on the Zillow house price index.</a:t>
            </a: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So, we should avoid counties for house purchases and rentals where the number of burglaries is high.</a:t>
            </a:r>
          </a:p>
        </p:txBody>
      </p:sp>
    </p:spTree>
    <p:extLst>
      <p:ext uri="{BB962C8B-B14F-4D97-AF65-F5344CB8AC3E}">
        <p14:creationId xmlns:p14="http://schemas.microsoft.com/office/powerpoint/2010/main" val="2482517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51AB-174D-AF68-476B-543C4C0C84B3}"/>
              </a:ext>
            </a:extLst>
          </p:cNvPr>
          <p:cNvSpPr>
            <a:spLocks noGrp="1"/>
          </p:cNvSpPr>
          <p:nvPr>
            <p:ph type="title"/>
          </p:nvPr>
        </p:nvSpPr>
        <p:spPr>
          <a:xfrm>
            <a:off x="1153618" y="1239927"/>
            <a:ext cx="4008586" cy="4680583"/>
          </a:xfrm>
        </p:spPr>
        <p:txBody>
          <a:bodyPr anchor="ctr">
            <a:normAutofit/>
          </a:bodyPr>
          <a:lstStyle/>
          <a:p>
            <a:r>
              <a:rPr lang="en-US" sz="5200" b="1" dirty="0">
                <a:latin typeface="Times New Roman" panose="02020603050405020304" pitchFamily="18" charset="0"/>
                <a:cs typeface="Times New Roman" panose="02020603050405020304" pitchFamily="18" charset="0"/>
              </a:rPr>
              <a:t>Data Sources</a:t>
            </a:r>
          </a:p>
        </p:txBody>
      </p:sp>
      <p:sp>
        <p:nvSpPr>
          <p:cNvPr id="3" name="Content Placeholder 2">
            <a:extLst>
              <a:ext uri="{FF2B5EF4-FFF2-40B4-BE49-F238E27FC236}">
                <a16:creationId xmlns:a16="http://schemas.microsoft.com/office/drawing/2014/main" id="{5DB950CB-C7F8-BDA0-29F0-51113AF155C6}"/>
              </a:ext>
            </a:extLst>
          </p:cNvPr>
          <p:cNvSpPr>
            <a:spLocks noGrp="1"/>
          </p:cNvSpPr>
          <p:nvPr>
            <p:ph idx="1"/>
          </p:nvPr>
        </p:nvSpPr>
        <p:spPr>
          <a:xfrm>
            <a:off x="6291923" y="1239927"/>
            <a:ext cx="4971824" cy="4680583"/>
          </a:xfrm>
        </p:spPr>
        <p:txBody>
          <a:bodyPr anchor="ctr">
            <a:normAutofit/>
          </a:bodyPr>
          <a:lstStyle/>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Zillow Home Value Index Data: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https://www.zillow.com/research/data/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Mortgage Value Data:</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http://www.freddiemac.com/pmms/#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Tax Rate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https://www.state.nj.us/treasury/taxation/lpt/statdata.shtml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County Lines and Shape Data (</a:t>
            </a:r>
            <a:r>
              <a:rPr lang="en-US" sz="1400" b="1" dirty="0" err="1">
                <a:effectLst/>
                <a:latin typeface="Times New Roman" panose="02020603050405020304" pitchFamily="18" charset="0"/>
                <a:ea typeface="Times New Roman" panose="02020603050405020304" pitchFamily="18" charset="0"/>
                <a:cs typeface="Times New Roman" panose="02020603050405020304" pitchFamily="18" charset="0"/>
              </a:rPr>
              <a:t>GeoJSON</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http://data.ci.newark.nj.us/dataset/new-jersey-counties-polygon/resource/95db8cad-3a8c-41a4-b8b1-4991990f07f3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NJ Department of Education Data for School Performance:</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https://www.schooldigger.com/go/NJ/schoolrank.aspx</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Crime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2017: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https://ucr.fbi.gov/crime-in-the-u.s</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 2018,2019,2020: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https://www.njsp.org/ucr/current-crime-data.shtml</a:t>
            </a:r>
            <a:endParaRPr lang="en-US" sz="1400" u="sng"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Poverty and Median Income Data:</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https://www.census.gov/programs-surveys/saipe/data/api.html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NJ Population History by County: </a:t>
            </a:r>
            <a:r>
              <a:rPr lang="en-US" sz="1400" u="sng" dirty="0">
                <a:effectLst/>
                <a:latin typeface="Times New Roman" panose="02020603050405020304" pitchFamily="18"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https://www.nj.gov/labor/labormarketinformation/demographics/population-household-estimates/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1400" b="1" dirty="0">
              <a:effectLst/>
              <a:latin typeface="Calibri Light" panose="020F03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86183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logo&#10;&#10;Description automatically generated">
            <a:extLst>
              <a:ext uri="{FF2B5EF4-FFF2-40B4-BE49-F238E27FC236}">
                <a16:creationId xmlns:a16="http://schemas.microsoft.com/office/drawing/2014/main" id="{1EF0210F-B975-F88C-DBA3-4DEB5807D5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7962" y="643467"/>
            <a:ext cx="5376076" cy="5571065"/>
          </a:xfrm>
          <a:prstGeom prst="rect">
            <a:avLst/>
          </a:prstGeom>
          <a:ln>
            <a:noFill/>
          </a:ln>
        </p:spPr>
      </p:pic>
    </p:spTree>
    <p:extLst>
      <p:ext uri="{BB962C8B-B14F-4D97-AF65-F5344CB8AC3E}">
        <p14:creationId xmlns:p14="http://schemas.microsoft.com/office/powerpoint/2010/main" val="396005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DCDA-7712-10FD-82FE-934DA38CBEF8}"/>
              </a:ext>
            </a:extLst>
          </p:cNvPr>
          <p:cNvSpPr>
            <a:spLocks noGrp="1"/>
          </p:cNvSpPr>
          <p:nvPr>
            <p:ph type="title"/>
          </p:nvPr>
        </p:nvSpPr>
        <p:spPr>
          <a:xfrm>
            <a:off x="1043631" y="809898"/>
            <a:ext cx="9942716" cy="1554480"/>
          </a:xfrm>
        </p:spPr>
        <p:txBody>
          <a:bodyPr anchor="ctr">
            <a:normAutofit/>
          </a:bodyPr>
          <a:lstStyle/>
          <a:p>
            <a:r>
              <a:rPr lang="en-US" sz="4800" b="1">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E0A96B3-0424-979D-6B15-409140E3A34A}"/>
              </a:ext>
            </a:extLst>
          </p:cNvPr>
          <p:cNvSpPr>
            <a:spLocks noGrp="1"/>
          </p:cNvSpPr>
          <p:nvPr>
            <p:ph idx="1"/>
          </p:nvPr>
        </p:nvSpPr>
        <p:spPr>
          <a:xfrm>
            <a:off x="1045028" y="3017522"/>
            <a:ext cx="9941319" cy="3124658"/>
          </a:xfrm>
        </p:spPr>
        <p:txBody>
          <a:bodyPr anchor="ctr">
            <a:normAutofit/>
          </a:bodyPr>
          <a:lstStyle/>
          <a:p>
            <a:pPr marL="0" marR="0" indent="0">
              <a:lnSpc>
                <a:spcPct val="20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Vrinda" panose="020B0502040204020203" pitchFamily="34" charset="0"/>
              </a:rPr>
              <a:t>From a research project perspective, we would like our problem statement to be as follows:</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p>
            <a:pPr marL="228600" lvl="1" indent="0">
              <a:lnSpc>
                <a:spcPct val="200000"/>
              </a:lnSpc>
              <a:spcBef>
                <a:spcPts val="0"/>
              </a:spcBef>
              <a:spcAft>
                <a:spcPts val="800"/>
              </a:spcAft>
              <a:buNone/>
            </a:pPr>
            <a:r>
              <a:rPr lang="en-US" sz="1400" b="1" dirty="0">
                <a:effectLst/>
                <a:latin typeface="Times New Roman" panose="02020603050405020304" pitchFamily="18" charset="0"/>
                <a:ea typeface="Calibri" panose="020F0502020204030204" pitchFamily="34" charset="0"/>
                <a:cs typeface="Vrinda" panose="020B0502040204020203" pitchFamily="34" charset="0"/>
              </a:rPr>
              <a:t>What type of crime has the most impact on house prices for a specific county?</a:t>
            </a:r>
            <a:endParaRPr lang="en-US" sz="1400" dirty="0">
              <a:effectLst/>
              <a:latin typeface="Calibri" panose="020F0502020204030204" pitchFamily="34" charset="0"/>
              <a:ea typeface="Calibri" panose="020F0502020204030204" pitchFamily="34" charset="0"/>
              <a:cs typeface="Vrinda" panose="020B0502040204020203" pitchFamily="34"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1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DEAD-5751-599F-C0D8-C6AB10A3ED20}"/>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Problem Statement</a:t>
            </a:r>
          </a:p>
        </p:txBody>
      </p:sp>
      <p:graphicFrame>
        <p:nvGraphicFramePr>
          <p:cNvPr id="13" name="Content Placeholder 2">
            <a:extLst>
              <a:ext uri="{FF2B5EF4-FFF2-40B4-BE49-F238E27FC236}">
                <a16:creationId xmlns:a16="http://schemas.microsoft.com/office/drawing/2014/main" id="{0D1504F2-2D18-9893-7EDF-ED25320E16C4}"/>
              </a:ext>
            </a:extLst>
          </p:cNvPr>
          <p:cNvGraphicFramePr>
            <a:graphicFrameLocks noGrp="1"/>
          </p:cNvGraphicFramePr>
          <p:nvPr>
            <p:ph idx="1"/>
            <p:extLst>
              <p:ext uri="{D42A27DB-BD31-4B8C-83A1-F6EECF244321}">
                <p14:modId xmlns:p14="http://schemas.microsoft.com/office/powerpoint/2010/main" val="207694923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F1BF1450-508C-5B91-B74E-7609E076BEDC}"/>
              </a:ext>
            </a:extLst>
          </p:cNvPr>
          <p:cNvCxnSpPr/>
          <p:nvPr/>
        </p:nvCxnSpPr>
        <p:spPr>
          <a:xfrm>
            <a:off x="3312367" y="4646645"/>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CFFA139-061D-7347-E92D-8ACC1E02B9BA}"/>
              </a:ext>
            </a:extLst>
          </p:cNvPr>
          <p:cNvCxnSpPr>
            <a:cxnSpLocks/>
          </p:cNvCxnSpPr>
          <p:nvPr/>
        </p:nvCxnSpPr>
        <p:spPr>
          <a:xfrm>
            <a:off x="5970036" y="4649755"/>
            <a:ext cx="206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B6DAC2E-1329-27E2-FC4C-64A696E69450}"/>
              </a:ext>
            </a:extLst>
          </p:cNvPr>
          <p:cNvCxnSpPr>
            <a:cxnSpLocks/>
          </p:cNvCxnSpPr>
          <p:nvPr/>
        </p:nvCxnSpPr>
        <p:spPr>
          <a:xfrm>
            <a:off x="8540620" y="4646645"/>
            <a:ext cx="351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69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DEAD-5751-599F-C0D8-C6AB10A3ED20}"/>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Regression</a:t>
            </a:r>
          </a:p>
        </p:txBody>
      </p:sp>
      <p:graphicFrame>
        <p:nvGraphicFramePr>
          <p:cNvPr id="13" name="Content Placeholder 2">
            <a:extLst>
              <a:ext uri="{FF2B5EF4-FFF2-40B4-BE49-F238E27FC236}">
                <a16:creationId xmlns:a16="http://schemas.microsoft.com/office/drawing/2014/main" id="{0D1504F2-2D18-9893-7EDF-ED25320E16C4}"/>
              </a:ext>
            </a:extLst>
          </p:cNvPr>
          <p:cNvGraphicFramePr>
            <a:graphicFrameLocks noGrp="1"/>
          </p:cNvGraphicFramePr>
          <p:nvPr>
            <p:ph idx="1"/>
            <p:extLst>
              <p:ext uri="{D42A27DB-BD31-4B8C-83A1-F6EECF244321}">
                <p14:modId xmlns:p14="http://schemas.microsoft.com/office/powerpoint/2010/main" val="14214676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Arrow Connector 2">
            <a:extLst>
              <a:ext uri="{FF2B5EF4-FFF2-40B4-BE49-F238E27FC236}">
                <a16:creationId xmlns:a16="http://schemas.microsoft.com/office/drawing/2014/main" id="{FBAFE1BC-4F13-01F7-8360-C701FD34D5FD}"/>
              </a:ext>
            </a:extLst>
          </p:cNvPr>
          <p:cNvCxnSpPr/>
          <p:nvPr/>
        </p:nvCxnSpPr>
        <p:spPr>
          <a:xfrm>
            <a:off x="3312367" y="4646645"/>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15DCAB3-8BFD-B223-A785-9BE23A38F0FE}"/>
              </a:ext>
            </a:extLst>
          </p:cNvPr>
          <p:cNvCxnSpPr>
            <a:cxnSpLocks/>
          </p:cNvCxnSpPr>
          <p:nvPr/>
        </p:nvCxnSpPr>
        <p:spPr>
          <a:xfrm>
            <a:off x="5970036" y="4646645"/>
            <a:ext cx="206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65B0F62-6A87-EB84-EBBC-C9075B256D7D}"/>
              </a:ext>
            </a:extLst>
          </p:cNvPr>
          <p:cNvCxnSpPr>
            <a:cxnSpLocks/>
          </p:cNvCxnSpPr>
          <p:nvPr/>
        </p:nvCxnSpPr>
        <p:spPr>
          <a:xfrm>
            <a:off x="8559282" y="4640425"/>
            <a:ext cx="295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8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1A6E-F344-32C1-D2CB-809E99B2613B}"/>
              </a:ext>
            </a:extLst>
          </p:cNvPr>
          <p:cNvSpPr>
            <a:spLocks noGrp="1"/>
          </p:cNvSpPr>
          <p:nvPr>
            <p:ph type="title"/>
          </p:nvPr>
        </p:nvSpPr>
        <p:spPr>
          <a:xfrm>
            <a:off x="1043631" y="809898"/>
            <a:ext cx="10173010" cy="1554480"/>
          </a:xfrm>
        </p:spPr>
        <p:txBody>
          <a:bodyPr anchor="ctr">
            <a:normAutofit/>
          </a:bodyPr>
          <a:lstStyle/>
          <a:p>
            <a:r>
              <a:rPr lang="en-US" sz="4800" b="1" dirty="0">
                <a:latin typeface="Times New Roman" panose="02020603050405020304" pitchFamily="18" charset="0"/>
                <a:cs typeface="Times New Roman" panose="02020603050405020304" pitchFamily="18" charset="0"/>
              </a:rPr>
              <a:t>Methodology - Classification</a:t>
            </a:r>
          </a:p>
        </p:txBody>
      </p:sp>
      <p:sp>
        <p:nvSpPr>
          <p:cNvPr id="8" name="Rectangle: Rounded Corners 7">
            <a:extLst>
              <a:ext uri="{FF2B5EF4-FFF2-40B4-BE49-F238E27FC236}">
                <a16:creationId xmlns:a16="http://schemas.microsoft.com/office/drawing/2014/main" id="{810836A7-6476-CFCA-66C8-F474A11A8581}"/>
              </a:ext>
            </a:extLst>
          </p:cNvPr>
          <p:cNvSpPr/>
          <p:nvPr/>
        </p:nvSpPr>
        <p:spPr>
          <a:xfrm>
            <a:off x="601911" y="3115065"/>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64A14C80-BED7-B345-3A5A-CE2FBD90CD9C}"/>
              </a:ext>
            </a:extLst>
          </p:cNvPr>
          <p:cNvGrpSpPr/>
          <p:nvPr/>
        </p:nvGrpSpPr>
        <p:grpSpPr>
          <a:xfrm>
            <a:off x="843129" y="3344221"/>
            <a:ext cx="2170958" cy="1378558"/>
            <a:chOff x="244258" y="1030249"/>
            <a:chExt cx="2170958" cy="1378558"/>
          </a:xfrm>
        </p:grpSpPr>
        <p:sp>
          <p:nvSpPr>
            <p:cNvPr id="22" name="Rectangle: Rounded Corners 21">
              <a:extLst>
                <a:ext uri="{FF2B5EF4-FFF2-40B4-BE49-F238E27FC236}">
                  <a16:creationId xmlns:a16="http://schemas.microsoft.com/office/drawing/2014/main" id="{1FE08F60-7B60-481F-C3E7-06EA2099BA2E}"/>
                </a:ext>
              </a:extLst>
            </p:cNvPr>
            <p:cNvSpPr/>
            <p:nvPr/>
          </p:nvSpPr>
          <p:spPr>
            <a:xfrm>
              <a:off x="244258" y="1030249"/>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Rounded Corners 5">
              <a:extLst>
                <a:ext uri="{FF2B5EF4-FFF2-40B4-BE49-F238E27FC236}">
                  <a16:creationId xmlns:a16="http://schemas.microsoft.com/office/drawing/2014/main" id="{DFBBBC43-53FB-7283-5689-CD3648332967}"/>
                </a:ext>
              </a:extLst>
            </p:cNvPr>
            <p:cNvSpPr txBox="1"/>
            <p:nvPr/>
          </p:nvSpPr>
          <p:spPr>
            <a:xfrm>
              <a:off x="284635" y="1070626"/>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ETL and EDA</a:t>
              </a:r>
            </a:p>
          </p:txBody>
        </p:sp>
      </p:grpSp>
      <p:sp>
        <p:nvSpPr>
          <p:cNvPr id="10" name="Rectangle: Rounded Corners 9">
            <a:extLst>
              <a:ext uri="{FF2B5EF4-FFF2-40B4-BE49-F238E27FC236}">
                <a16:creationId xmlns:a16="http://schemas.microsoft.com/office/drawing/2014/main" id="{A876FC10-5428-C78C-BB79-5BA800B8C8B4}"/>
              </a:ext>
            </a:extLst>
          </p:cNvPr>
          <p:cNvSpPr/>
          <p:nvPr/>
        </p:nvSpPr>
        <p:spPr>
          <a:xfrm>
            <a:off x="3255305" y="3115065"/>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1" name="Group 10">
            <a:extLst>
              <a:ext uri="{FF2B5EF4-FFF2-40B4-BE49-F238E27FC236}">
                <a16:creationId xmlns:a16="http://schemas.microsoft.com/office/drawing/2014/main" id="{A13FAE59-6526-8A98-8815-E0AD4911D70F}"/>
              </a:ext>
            </a:extLst>
          </p:cNvPr>
          <p:cNvGrpSpPr/>
          <p:nvPr/>
        </p:nvGrpSpPr>
        <p:grpSpPr>
          <a:xfrm>
            <a:off x="3496523" y="3344221"/>
            <a:ext cx="2170958" cy="1378558"/>
            <a:chOff x="2897652" y="1030249"/>
            <a:chExt cx="2170958" cy="1378558"/>
          </a:xfrm>
        </p:grpSpPr>
        <p:sp>
          <p:nvSpPr>
            <p:cNvPr id="20" name="Rectangle: Rounded Corners 19">
              <a:extLst>
                <a:ext uri="{FF2B5EF4-FFF2-40B4-BE49-F238E27FC236}">
                  <a16:creationId xmlns:a16="http://schemas.microsoft.com/office/drawing/2014/main" id="{9105FA56-F4D7-59C4-916F-C1E077AB4C8C}"/>
                </a:ext>
              </a:extLst>
            </p:cNvPr>
            <p:cNvSpPr/>
            <p:nvPr/>
          </p:nvSpPr>
          <p:spPr>
            <a:xfrm>
              <a:off x="2897652" y="1030249"/>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ectangle: Rounded Corners 8">
              <a:extLst>
                <a:ext uri="{FF2B5EF4-FFF2-40B4-BE49-F238E27FC236}">
                  <a16:creationId xmlns:a16="http://schemas.microsoft.com/office/drawing/2014/main" id="{A574EC0E-DD4B-98C7-D75A-4859B44892A7}"/>
                </a:ext>
              </a:extLst>
            </p:cNvPr>
            <p:cNvSpPr txBox="1"/>
            <p:nvPr/>
          </p:nvSpPr>
          <p:spPr>
            <a:xfrm>
              <a:off x="2938029" y="1070626"/>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Pre-Processing</a:t>
              </a:r>
            </a:p>
          </p:txBody>
        </p:sp>
      </p:grpSp>
      <p:sp>
        <p:nvSpPr>
          <p:cNvPr id="12" name="Rectangle: Rounded Corners 11">
            <a:extLst>
              <a:ext uri="{FF2B5EF4-FFF2-40B4-BE49-F238E27FC236}">
                <a16:creationId xmlns:a16="http://schemas.microsoft.com/office/drawing/2014/main" id="{338322AE-69A5-DBBC-A79E-0BFF46A43088}"/>
              </a:ext>
            </a:extLst>
          </p:cNvPr>
          <p:cNvSpPr/>
          <p:nvPr/>
        </p:nvSpPr>
        <p:spPr>
          <a:xfrm>
            <a:off x="5825573" y="3060736"/>
            <a:ext cx="2170958" cy="13785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3" name="Group 12">
            <a:extLst>
              <a:ext uri="{FF2B5EF4-FFF2-40B4-BE49-F238E27FC236}">
                <a16:creationId xmlns:a16="http://schemas.microsoft.com/office/drawing/2014/main" id="{A64F1660-CA94-46CF-49C0-74150657009A}"/>
              </a:ext>
            </a:extLst>
          </p:cNvPr>
          <p:cNvGrpSpPr/>
          <p:nvPr/>
        </p:nvGrpSpPr>
        <p:grpSpPr>
          <a:xfrm>
            <a:off x="6066791" y="3289892"/>
            <a:ext cx="2170958" cy="1378558"/>
            <a:chOff x="5467920" y="975920"/>
            <a:chExt cx="2170958" cy="1378558"/>
          </a:xfrm>
        </p:grpSpPr>
        <p:sp>
          <p:nvSpPr>
            <p:cNvPr id="18" name="Rectangle: Rounded Corners 17">
              <a:extLst>
                <a:ext uri="{FF2B5EF4-FFF2-40B4-BE49-F238E27FC236}">
                  <a16:creationId xmlns:a16="http://schemas.microsoft.com/office/drawing/2014/main" id="{A0D55C3E-EF67-9D65-F35E-585960F2A36B}"/>
                </a:ext>
              </a:extLst>
            </p:cNvPr>
            <p:cNvSpPr/>
            <p:nvPr/>
          </p:nvSpPr>
          <p:spPr>
            <a:xfrm>
              <a:off x="5467920" y="975920"/>
              <a:ext cx="2170958" cy="137855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Rounded Corners 11">
              <a:extLst>
                <a:ext uri="{FF2B5EF4-FFF2-40B4-BE49-F238E27FC236}">
                  <a16:creationId xmlns:a16="http://schemas.microsoft.com/office/drawing/2014/main" id="{C3214A23-2339-6249-E7B7-DC4D47D874EB}"/>
                </a:ext>
              </a:extLst>
            </p:cNvPr>
            <p:cNvSpPr txBox="1"/>
            <p:nvPr/>
          </p:nvSpPr>
          <p:spPr>
            <a:xfrm>
              <a:off x="5508297" y="1016297"/>
              <a:ext cx="2090204" cy="12978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Classification Models:</a:t>
              </a: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Random Forest Classifier, Deep Learning Classifier</a:t>
              </a:r>
            </a:p>
          </p:txBody>
        </p:sp>
      </p:grpSp>
      <p:sp>
        <p:nvSpPr>
          <p:cNvPr id="14" name="Rectangle: Rounded Corners 13">
            <a:extLst>
              <a:ext uri="{FF2B5EF4-FFF2-40B4-BE49-F238E27FC236}">
                <a16:creationId xmlns:a16="http://schemas.microsoft.com/office/drawing/2014/main" id="{86247963-D622-F87A-78FF-3ED4BD3B9B83}"/>
              </a:ext>
            </a:extLst>
          </p:cNvPr>
          <p:cNvSpPr/>
          <p:nvPr/>
        </p:nvSpPr>
        <p:spPr>
          <a:xfrm>
            <a:off x="8562093" y="3115065"/>
            <a:ext cx="2170958" cy="129989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3B47CB2D-8799-5F24-7A79-73514379A6C6}"/>
              </a:ext>
            </a:extLst>
          </p:cNvPr>
          <p:cNvGrpSpPr/>
          <p:nvPr/>
        </p:nvGrpSpPr>
        <p:grpSpPr>
          <a:xfrm>
            <a:off x="8803311" y="3344221"/>
            <a:ext cx="2170958" cy="1299898"/>
            <a:chOff x="8204440" y="1030249"/>
            <a:chExt cx="2170958" cy="1299898"/>
          </a:xfrm>
        </p:grpSpPr>
        <p:sp>
          <p:nvSpPr>
            <p:cNvPr id="16" name="Rectangle: Rounded Corners 15">
              <a:extLst>
                <a:ext uri="{FF2B5EF4-FFF2-40B4-BE49-F238E27FC236}">
                  <a16:creationId xmlns:a16="http://schemas.microsoft.com/office/drawing/2014/main" id="{B5F9C4C0-026E-E624-512F-1C3CC48BD829}"/>
                </a:ext>
              </a:extLst>
            </p:cNvPr>
            <p:cNvSpPr/>
            <p:nvPr/>
          </p:nvSpPr>
          <p:spPr>
            <a:xfrm>
              <a:off x="8204440" y="1030249"/>
              <a:ext cx="2170958" cy="1299898"/>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ectangle: Rounded Corners 14">
              <a:extLst>
                <a:ext uri="{FF2B5EF4-FFF2-40B4-BE49-F238E27FC236}">
                  <a16:creationId xmlns:a16="http://schemas.microsoft.com/office/drawing/2014/main" id="{4990C575-1F14-497A-4E92-3E0837470D1A}"/>
                </a:ext>
              </a:extLst>
            </p:cNvPr>
            <p:cNvSpPr txBox="1"/>
            <p:nvPr/>
          </p:nvSpPr>
          <p:spPr>
            <a:xfrm>
              <a:off x="8242513" y="1068322"/>
              <a:ext cx="2094812" cy="12237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Predict suitable county using explanatory variables as parameters</a:t>
              </a:r>
              <a:endParaRPr lang="en-US" sz="800" kern="1200" dirty="0">
                <a:latin typeface="Times New Roman" panose="02020603050405020304" pitchFamily="18" charset="0"/>
                <a:cs typeface="Times New Roman" panose="02020603050405020304" pitchFamily="18" charset="0"/>
              </a:endParaRPr>
            </a:p>
          </p:txBody>
        </p:sp>
      </p:grpSp>
      <p:cxnSp>
        <p:nvCxnSpPr>
          <p:cNvPr id="24" name="Straight Arrow Connector 23">
            <a:extLst>
              <a:ext uri="{FF2B5EF4-FFF2-40B4-BE49-F238E27FC236}">
                <a16:creationId xmlns:a16="http://schemas.microsoft.com/office/drawing/2014/main" id="{70E131B8-3D7C-7C93-BBA5-F566CB3BB53C}"/>
              </a:ext>
            </a:extLst>
          </p:cNvPr>
          <p:cNvCxnSpPr/>
          <p:nvPr/>
        </p:nvCxnSpPr>
        <p:spPr>
          <a:xfrm>
            <a:off x="3014087" y="3974841"/>
            <a:ext cx="251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54BE03-C63D-D8AE-2F41-61004F322C03}"/>
              </a:ext>
            </a:extLst>
          </p:cNvPr>
          <p:cNvCxnSpPr>
            <a:cxnSpLocks/>
          </p:cNvCxnSpPr>
          <p:nvPr/>
        </p:nvCxnSpPr>
        <p:spPr>
          <a:xfrm>
            <a:off x="5667481" y="3974841"/>
            <a:ext cx="1580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1DF48E-5FB1-6002-4501-98F1FAB7AF80}"/>
              </a:ext>
            </a:extLst>
          </p:cNvPr>
          <p:cNvCxnSpPr>
            <a:cxnSpLocks/>
          </p:cNvCxnSpPr>
          <p:nvPr/>
        </p:nvCxnSpPr>
        <p:spPr>
          <a:xfrm>
            <a:off x="8237749" y="4002833"/>
            <a:ext cx="324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99058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5786-564D-CEA1-63CC-736F6A74D06A}"/>
              </a:ext>
            </a:extLst>
          </p:cNvPr>
          <p:cNvSpPr>
            <a:spLocks noGrp="1"/>
          </p:cNvSpPr>
          <p:nvPr>
            <p:ph type="title"/>
          </p:nvPr>
        </p:nvSpPr>
        <p:spPr>
          <a:xfrm>
            <a:off x="7239014" y="525982"/>
            <a:ext cx="4282983" cy="1200361"/>
          </a:xfrm>
        </p:spPr>
        <p:txBody>
          <a:bodyPr anchor="b">
            <a:normAutofit/>
          </a:bodyPr>
          <a:lstStyle/>
          <a:p>
            <a:r>
              <a:rPr lang="en-US" sz="4000" b="1" dirty="0">
                <a:latin typeface="Times New Roman" panose="02020603050405020304" pitchFamily="18" charset="0"/>
                <a:cs typeface="Times New Roman" panose="02020603050405020304" pitchFamily="18" charset="0"/>
              </a:rPr>
              <a:t>Literature Review</a:t>
            </a:r>
          </a:p>
        </p:txBody>
      </p:sp>
      <p:graphicFrame>
        <p:nvGraphicFramePr>
          <p:cNvPr id="5" name="Content Placeholder 2">
            <a:extLst>
              <a:ext uri="{FF2B5EF4-FFF2-40B4-BE49-F238E27FC236}">
                <a16:creationId xmlns:a16="http://schemas.microsoft.com/office/drawing/2014/main" id="{6EFD7456-03BB-7523-D44B-2E50045D0719}"/>
              </a:ext>
            </a:extLst>
          </p:cNvPr>
          <p:cNvGraphicFramePr>
            <a:graphicFrameLocks noGrp="1"/>
          </p:cNvGraphicFramePr>
          <p:nvPr>
            <p:ph idx="1"/>
            <p:extLst>
              <p:ext uri="{D42A27DB-BD31-4B8C-83A1-F6EECF244321}">
                <p14:modId xmlns:p14="http://schemas.microsoft.com/office/powerpoint/2010/main" val="2376370735"/>
              </p:ext>
            </p:extLst>
          </p:nvPr>
        </p:nvGraphicFramePr>
        <p:xfrm>
          <a:off x="7239012" y="1726343"/>
          <a:ext cx="4282984" cy="3816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5785EC0D-A158-D4A6-2F25-CECEB875AA78}"/>
              </a:ext>
            </a:extLst>
          </p:cNvPr>
          <p:cNvPicPr>
            <a:picLocks noChangeAspect="1"/>
          </p:cNvPicPr>
          <p:nvPr/>
        </p:nvPicPr>
        <p:blipFill rotWithShape="1">
          <a:blip r:embed="rId7"/>
          <a:srcRect l="5000" r="24706" b="2"/>
          <a:stretch/>
        </p:blipFill>
        <p:spPr>
          <a:xfrm>
            <a:off x="576244" y="650494"/>
            <a:ext cx="5628018" cy="5324142"/>
          </a:xfrm>
          <a:prstGeom prst="rect">
            <a:avLst/>
          </a:prstGeom>
        </p:spPr>
      </p:pic>
      <p:sp>
        <p:nvSpPr>
          <p:cNvPr id="3" name="TextBox 2">
            <a:extLst>
              <a:ext uri="{FF2B5EF4-FFF2-40B4-BE49-F238E27FC236}">
                <a16:creationId xmlns:a16="http://schemas.microsoft.com/office/drawing/2014/main" id="{24349AA0-BE0E-6DE7-D3AB-772391192054}"/>
              </a:ext>
            </a:extLst>
          </p:cNvPr>
          <p:cNvSpPr txBox="1"/>
          <p:nvPr/>
        </p:nvSpPr>
        <p:spPr>
          <a:xfrm>
            <a:off x="2003943" y="6097074"/>
            <a:ext cx="9027151" cy="646331"/>
          </a:xfrm>
          <a:prstGeom prst="rect">
            <a:avLst/>
          </a:prstGeom>
          <a:noFill/>
        </p:spPr>
        <p:txBody>
          <a:bodyPr wrap="none" rtlCol="0">
            <a:spAutoFit/>
          </a:bodyPr>
          <a:lstStyle/>
          <a:p>
            <a:r>
              <a:rPr lang="en-US" dirty="0"/>
              <a:t>“Moving to New Jersey - A Complete Guide 2023.” </a:t>
            </a:r>
            <a:r>
              <a:rPr lang="en-US" dirty="0" err="1"/>
              <a:t>Movingist</a:t>
            </a:r>
            <a:r>
              <a:rPr lang="en-US" dirty="0"/>
              <a:t>, 2023, Retrieved March 10, 2023.</a:t>
            </a:r>
          </a:p>
          <a:p>
            <a:r>
              <a:rPr lang="en-US" dirty="0"/>
              <a:t> https://movingist.com/moving-to-new-jersey/</a:t>
            </a:r>
          </a:p>
        </p:txBody>
      </p:sp>
    </p:spTree>
    <p:extLst>
      <p:ext uri="{BB962C8B-B14F-4D97-AF65-F5344CB8AC3E}">
        <p14:creationId xmlns:p14="http://schemas.microsoft.com/office/powerpoint/2010/main" val="383279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6B7CE-1CC7-8A68-3FC9-20011679F92E}"/>
              </a:ext>
            </a:extLst>
          </p:cNvPr>
          <p:cNvSpPr>
            <a:spLocks noGrp="1"/>
          </p:cNvSpPr>
          <p:nvPr>
            <p:ph sz="half" idx="1"/>
          </p:nvPr>
        </p:nvSpPr>
        <p:spPr>
          <a:xfrm>
            <a:off x="862650" y="5346098"/>
            <a:ext cx="5123583" cy="1073363"/>
          </a:xfrm>
        </p:spPr>
        <p:txBody>
          <a:bodyPr/>
          <a:lstStyle/>
          <a:p>
            <a:pPr marL="298671" indent="-298671" defTabSz="792785">
              <a:spcBef>
                <a:spcPts val="867"/>
              </a:spcBef>
              <a:spcAft>
                <a:spcPts val="520"/>
              </a:spcAft>
            </a:pPr>
            <a:r>
              <a:rPr lang="en-US" sz="1800" kern="1200" dirty="0">
                <a:solidFill>
                  <a:schemeClr val="tx1"/>
                </a:solidFill>
                <a:latin typeface="Times New Roman" panose="02020603050405020304" pitchFamily="18" charset="0"/>
                <a:cs typeface="Times New Roman" panose="02020603050405020304" pitchFamily="18" charset="0"/>
              </a:rPr>
              <a:t>Crime rates are going down in most of the counties across time, except Cape May.</a:t>
            </a:r>
          </a:p>
          <a:p>
            <a:pPr marL="0" indent="0">
              <a:buNone/>
            </a:pPr>
            <a:endParaRPr lang="en-US" dirty="0"/>
          </a:p>
        </p:txBody>
      </p:sp>
      <p:sp>
        <p:nvSpPr>
          <p:cNvPr id="4" name="Content Placeholder 3">
            <a:extLst>
              <a:ext uri="{FF2B5EF4-FFF2-40B4-BE49-F238E27FC236}">
                <a16:creationId xmlns:a16="http://schemas.microsoft.com/office/drawing/2014/main" id="{8397CB46-BC93-A992-43D0-DC93F9F4EC1F}"/>
              </a:ext>
            </a:extLst>
          </p:cNvPr>
          <p:cNvSpPr>
            <a:spLocks noGrp="1"/>
          </p:cNvSpPr>
          <p:nvPr>
            <p:ph sz="half" idx="2"/>
          </p:nvPr>
        </p:nvSpPr>
        <p:spPr>
          <a:xfrm>
            <a:off x="6425155" y="5183160"/>
            <a:ext cx="5014176" cy="1230198"/>
          </a:xfrm>
        </p:spPr>
        <p:txBody>
          <a:bodyPr>
            <a:normAutofit/>
          </a:bodyPr>
          <a:lstStyle/>
          <a:p>
            <a:pPr marL="298671" indent="-298671" defTabSz="792785">
              <a:spcBef>
                <a:spcPts val="867"/>
              </a:spcBef>
              <a:spcAft>
                <a:spcPts val="520"/>
              </a:spcAft>
            </a:pPr>
            <a:r>
              <a:rPr lang="en-US" sz="1800" kern="1200" dirty="0">
                <a:solidFill>
                  <a:schemeClr val="tx1"/>
                </a:solidFill>
                <a:latin typeface="Times New Roman" panose="02020603050405020304" pitchFamily="18" charset="0"/>
                <a:cs typeface="Times New Roman" panose="02020603050405020304" pitchFamily="18" charset="0"/>
              </a:rPr>
              <a:t>Most frequent violent crime in NJ is larceny which is also going down along with all other violent crimes over time.</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FF88A42-D6CE-9B86-8E19-AE0DEF254E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559" y="1663915"/>
            <a:ext cx="4696674" cy="3519245"/>
          </a:xfrm>
          <a:prstGeom prst="rect">
            <a:avLst/>
          </a:prstGeom>
          <a:noFill/>
          <a:ln>
            <a:noFill/>
          </a:ln>
        </p:spPr>
      </p:pic>
      <p:pic>
        <p:nvPicPr>
          <p:cNvPr id="5" name="Content Placeholder 3">
            <a:extLst>
              <a:ext uri="{FF2B5EF4-FFF2-40B4-BE49-F238E27FC236}">
                <a16:creationId xmlns:a16="http://schemas.microsoft.com/office/drawing/2014/main" id="{1266FAB0-2E56-1FE2-0BEE-1A958233E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75035" y="1663915"/>
            <a:ext cx="5679915" cy="3519245"/>
          </a:xfrm>
          <a:prstGeom prst="rect">
            <a:avLst/>
          </a:prstGeom>
          <a:noFill/>
          <a:ln>
            <a:noFill/>
          </a:ln>
        </p:spPr>
      </p:pic>
      <p:sp>
        <p:nvSpPr>
          <p:cNvPr id="2" name="Title 1">
            <a:extLst>
              <a:ext uri="{FF2B5EF4-FFF2-40B4-BE49-F238E27FC236}">
                <a16:creationId xmlns:a16="http://schemas.microsoft.com/office/drawing/2014/main" id="{6C38F6B6-13B8-262A-46AE-E716B89494A3}"/>
              </a:ext>
            </a:extLst>
          </p:cNvPr>
          <p:cNvSpPr>
            <a:spLocks noGrp="1"/>
          </p:cNvSpPr>
          <p:nvPr>
            <p:ph type="title"/>
          </p:nvPr>
        </p:nvSpPr>
        <p:spPr>
          <a:xfrm>
            <a:off x="466053" y="1048816"/>
            <a:ext cx="9312499" cy="1230198"/>
          </a:xfrm>
        </p:spPr>
        <p:txBody>
          <a:bodyPr vert="horz" lIns="91440" tIns="45720" rIns="91440" bIns="45720" rtlCol="0" anchor="t">
            <a:normAutofit/>
          </a:bodyPr>
          <a:lstStyle/>
          <a:p>
            <a:pPr defTabSz="932688"/>
            <a:r>
              <a:rPr lang="en-US" sz="4800" b="1" kern="1200" dirty="0">
                <a:solidFill>
                  <a:schemeClr val="tx1"/>
                </a:solidFill>
                <a:latin typeface="Times New Roman" panose="02020603050405020304" pitchFamily="18" charset="0"/>
                <a:cs typeface="Times New Roman" panose="02020603050405020304" pitchFamily="18" charset="0"/>
              </a:rPr>
              <a:t>EDA: Crime </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5059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9323-A204-B03E-2961-709D44B440B1}"/>
              </a:ext>
            </a:extLst>
          </p:cNvPr>
          <p:cNvSpPr>
            <a:spLocks noGrp="1"/>
          </p:cNvSpPr>
          <p:nvPr>
            <p:ph type="title"/>
          </p:nvPr>
        </p:nvSpPr>
        <p:spPr>
          <a:xfrm>
            <a:off x="581646" y="349664"/>
            <a:ext cx="5845571" cy="1638377"/>
          </a:xfrm>
        </p:spPr>
        <p:txBody>
          <a:bodyPr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EDA: </a:t>
            </a:r>
            <a:r>
              <a:rPr lang="en-US" sz="4800" b="1" dirty="0">
                <a:latin typeface="Times New Roman" panose="02020603050405020304" pitchFamily="18" charset="0"/>
                <a:cs typeface="Times New Roman" panose="02020603050405020304" pitchFamily="18" charset="0"/>
              </a:rPr>
              <a:t>Income</a:t>
            </a:r>
          </a:p>
        </p:txBody>
      </p:sp>
      <p:sp>
        <p:nvSpPr>
          <p:cNvPr id="3" name="Content Placeholder 2">
            <a:extLst>
              <a:ext uri="{FF2B5EF4-FFF2-40B4-BE49-F238E27FC236}">
                <a16:creationId xmlns:a16="http://schemas.microsoft.com/office/drawing/2014/main" id="{1DE8484F-C4FD-BDAB-7427-23A41ACCA245}"/>
              </a:ext>
            </a:extLst>
          </p:cNvPr>
          <p:cNvSpPr>
            <a:spLocks noGrp="1"/>
          </p:cNvSpPr>
          <p:nvPr>
            <p:ph idx="1"/>
          </p:nvPr>
        </p:nvSpPr>
        <p:spPr>
          <a:xfrm>
            <a:off x="587988" y="2620641"/>
            <a:ext cx="5837750" cy="3023702"/>
          </a:xfrm>
        </p:spPr>
        <p:txBody>
          <a:bodyPr anchor="ctr">
            <a:normAutofit/>
          </a:bodyPr>
          <a:lstStyle/>
          <a:p>
            <a:r>
              <a:rPr lang="en-US" sz="2400" dirty="0">
                <a:latin typeface="Times New Roman" panose="02020603050405020304" pitchFamily="18" charset="0"/>
                <a:cs typeface="Times New Roman" panose="02020603050405020304" pitchFamily="18" charset="0"/>
              </a:rPr>
              <a:t>From the income analysis throughout the county, we can see the median income steadily increases over time.</a:t>
            </a:r>
          </a:p>
        </p:txBody>
      </p:sp>
      <p:pic>
        <p:nvPicPr>
          <p:cNvPr id="4" name="Content Placeholder 3">
            <a:extLst>
              <a:ext uri="{FF2B5EF4-FFF2-40B4-BE49-F238E27FC236}">
                <a16:creationId xmlns:a16="http://schemas.microsoft.com/office/drawing/2014/main" id="{67FD34DB-57C3-6E8D-E404-96149F15E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0" y="1233477"/>
            <a:ext cx="5560889" cy="3802979"/>
          </a:xfrm>
          <a:prstGeom prst="rect">
            <a:avLst/>
          </a:prstGeom>
          <a:noFill/>
        </p:spPr>
      </p:pic>
    </p:spTree>
    <p:extLst>
      <p:ext uri="{BB962C8B-B14F-4D97-AF65-F5344CB8AC3E}">
        <p14:creationId xmlns:p14="http://schemas.microsoft.com/office/powerpoint/2010/main" val="307265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2696</TotalTime>
  <Words>1767</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Predicting House Prices and Identifying Ideal Locations in NJ</vt:lpstr>
      <vt:lpstr>Introduction</vt:lpstr>
      <vt:lpstr>Problem statement</vt:lpstr>
      <vt:lpstr>Methodology – Problem Statement</vt:lpstr>
      <vt:lpstr>Methodology - Regression</vt:lpstr>
      <vt:lpstr>Methodology - Classification</vt:lpstr>
      <vt:lpstr>Literature Review</vt:lpstr>
      <vt:lpstr>EDA: Crime </vt:lpstr>
      <vt:lpstr>EDA: Income</vt:lpstr>
      <vt:lpstr>EDA: Poverty</vt:lpstr>
      <vt:lpstr>EDA: School performance </vt:lpstr>
      <vt:lpstr>EDA: House prices </vt:lpstr>
      <vt:lpstr>EDA: Rent Price </vt:lpstr>
      <vt:lpstr>EDA: Property Tax </vt:lpstr>
      <vt:lpstr>EDA: Population </vt:lpstr>
      <vt:lpstr>EDA: Food Desert </vt:lpstr>
      <vt:lpstr>EDA: Area Deprivation Index </vt:lpstr>
      <vt:lpstr>EDA: Correlation heatmap for historical data </vt:lpstr>
      <vt:lpstr>EDA: Correlation heatmap for 2020 data </vt:lpstr>
      <vt:lpstr>Linear Regression Model</vt:lpstr>
      <vt:lpstr>Linear Regression Model</vt:lpstr>
      <vt:lpstr>Random Forest Regressor</vt:lpstr>
      <vt:lpstr>Random Forest Classifier</vt:lpstr>
      <vt:lpstr>Random Forest Classifier</vt:lpstr>
      <vt:lpstr>Deep Learning Classifier</vt:lpstr>
      <vt:lpstr>Flask Application Framework </vt:lpstr>
      <vt:lpstr>Conclusion</vt:lpstr>
      <vt:lpstr>Data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House Prices and Identifying Ideal Locations in NJ</dc:title>
  <dc:creator>RAJESH ENJAMURI</dc:creator>
  <cp:lastModifiedBy>Mir Ahmed</cp:lastModifiedBy>
  <cp:revision>23</cp:revision>
  <dcterms:created xsi:type="dcterms:W3CDTF">2023-04-15T22:22:29Z</dcterms:created>
  <dcterms:modified xsi:type="dcterms:W3CDTF">2023-04-25T18:02:34Z</dcterms:modified>
</cp:coreProperties>
</file>