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49" autoAdjust="0"/>
  </p:normalViewPr>
  <p:slideViewPr>
    <p:cSldViewPr snapToGrid="0">
      <p:cViewPr>
        <p:scale>
          <a:sx n="92" d="100"/>
          <a:sy n="92" d="100"/>
        </p:scale>
        <p:origin x="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ashncarry/fifa-22-complete-player-datase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FIFA 22 Players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Mir Ahmed</a:t>
            </a:r>
          </a:p>
          <a:p>
            <a:pPr>
              <a:spcAft>
                <a:spcPts val="600"/>
              </a:spcAft>
            </a:pPr>
            <a:r>
              <a:rPr lang="en-US" dirty="0">
                <a:solidFill>
                  <a:schemeClr val="tx1"/>
                </a:solidFill>
              </a:rPr>
              <a:t>DS-600 Data Mining Final Project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0756-1F97-425B-960F-DB1F58F4340E}"/>
              </a:ext>
            </a:extLst>
          </p:cNvPr>
          <p:cNvSpPr>
            <a:spLocks noGrp="1"/>
          </p:cNvSpPr>
          <p:nvPr>
            <p:ph type="title"/>
          </p:nvPr>
        </p:nvSpPr>
        <p:spPr/>
        <p:txBody>
          <a:bodyPr/>
          <a:lstStyle/>
          <a:p>
            <a:pPr algn="ctr"/>
            <a:r>
              <a:rPr lang="en-US" dirty="0"/>
              <a:t>Problem Statements</a:t>
            </a:r>
          </a:p>
        </p:txBody>
      </p:sp>
      <p:sp>
        <p:nvSpPr>
          <p:cNvPr id="3" name="Text Placeholder 2">
            <a:extLst>
              <a:ext uri="{FF2B5EF4-FFF2-40B4-BE49-F238E27FC236}">
                <a16:creationId xmlns:a16="http://schemas.microsoft.com/office/drawing/2014/main" id="{2F50D29D-57D7-4BE8-B7FE-53DEE12DC0B0}"/>
              </a:ext>
            </a:extLst>
          </p:cNvPr>
          <p:cNvSpPr>
            <a:spLocks noGrp="1"/>
          </p:cNvSpPr>
          <p:nvPr>
            <p:ph type="body" idx="1"/>
          </p:nvPr>
        </p:nvSpPr>
        <p:spPr/>
        <p:txBody>
          <a:bodyPr>
            <a:normAutofit fontScale="92500" lnSpcReduction="10000"/>
          </a:bodyPr>
          <a:lstStyle/>
          <a:p>
            <a:r>
              <a:rPr lang="en-US" dirty="0"/>
              <a:t>Does position have an impact on the wage and the valuation of a player?</a:t>
            </a:r>
          </a:p>
          <a:p>
            <a:endParaRPr lang="en-US" dirty="0"/>
          </a:p>
        </p:txBody>
      </p:sp>
      <p:graphicFrame>
        <p:nvGraphicFramePr>
          <p:cNvPr id="13" name="Table 13">
            <a:extLst>
              <a:ext uri="{FF2B5EF4-FFF2-40B4-BE49-F238E27FC236}">
                <a16:creationId xmlns:a16="http://schemas.microsoft.com/office/drawing/2014/main" id="{B7CF8ED1-6FBD-47C4-AFA8-124C9E2CD99B}"/>
              </a:ext>
            </a:extLst>
          </p:cNvPr>
          <p:cNvGraphicFramePr>
            <a:graphicFrameLocks noGrp="1"/>
          </p:cNvGraphicFramePr>
          <p:nvPr>
            <p:ph sz="half" idx="2"/>
            <p:extLst>
              <p:ext uri="{D42A27DB-BD31-4B8C-83A1-F6EECF244321}">
                <p14:modId xmlns:p14="http://schemas.microsoft.com/office/powerpoint/2010/main" val="2913814358"/>
              </p:ext>
            </p:extLst>
          </p:nvPr>
        </p:nvGraphicFramePr>
        <p:xfrm>
          <a:off x="1069975" y="2792413"/>
          <a:ext cx="4664073" cy="1112520"/>
        </p:xfrm>
        <a:graphic>
          <a:graphicData uri="http://schemas.openxmlformats.org/drawingml/2006/table">
            <a:tbl>
              <a:tblPr firstRow="1" bandRow="1">
                <a:tableStyleId>{5C22544A-7EE6-4342-B048-85BDC9FD1C3A}</a:tableStyleId>
              </a:tblPr>
              <a:tblGrid>
                <a:gridCol w="1554691">
                  <a:extLst>
                    <a:ext uri="{9D8B030D-6E8A-4147-A177-3AD203B41FA5}">
                      <a16:colId xmlns:a16="http://schemas.microsoft.com/office/drawing/2014/main" val="3025886716"/>
                    </a:ext>
                  </a:extLst>
                </a:gridCol>
                <a:gridCol w="1554691">
                  <a:extLst>
                    <a:ext uri="{9D8B030D-6E8A-4147-A177-3AD203B41FA5}">
                      <a16:colId xmlns:a16="http://schemas.microsoft.com/office/drawing/2014/main" val="13119358"/>
                    </a:ext>
                  </a:extLst>
                </a:gridCol>
                <a:gridCol w="1554691">
                  <a:extLst>
                    <a:ext uri="{9D8B030D-6E8A-4147-A177-3AD203B41FA5}">
                      <a16:colId xmlns:a16="http://schemas.microsoft.com/office/drawing/2014/main" val="1519047022"/>
                    </a:ext>
                  </a:extLst>
                </a:gridCol>
              </a:tblGrid>
              <a:tr h="370840">
                <a:tc>
                  <a:txBody>
                    <a:bodyPr/>
                    <a:lstStyle/>
                    <a:p>
                      <a:pPr algn="r" fontAlgn="ctr"/>
                      <a:r>
                        <a:rPr lang="en-US" sz="600" b="1" i="0" u="none" strike="noStrike" dirty="0">
                          <a:solidFill>
                            <a:srgbClr val="000000"/>
                          </a:solidFill>
                          <a:effectLst/>
                          <a:latin typeface="Arial" panose="020B0604020202020204" pitchFamily="34" charset="0"/>
                        </a:rPr>
                        <a:t>Key1</a:t>
                      </a:r>
                    </a:p>
                  </a:txBody>
                  <a:tcPr marL="6350" marR="6350" marT="6350" marB="0" anchor="ctr"/>
                </a:tc>
                <a:tc>
                  <a:txBody>
                    <a:bodyPr/>
                    <a:lstStyle/>
                    <a:p>
                      <a:pPr algn="r" fontAlgn="ctr"/>
                      <a:r>
                        <a:rPr lang="en-US" sz="600" b="1" i="0" u="none" strike="noStrike">
                          <a:solidFill>
                            <a:srgbClr val="000000"/>
                          </a:solidFill>
                          <a:effectLst/>
                          <a:latin typeface="Arial" panose="020B0604020202020204" pitchFamily="34" charset="0"/>
                        </a:rPr>
                        <a:t>Key2</a:t>
                      </a:r>
                    </a:p>
                  </a:txBody>
                  <a:tcPr marL="6350" marR="6350" marT="6350" marB="0" anchor="ctr"/>
                </a:tc>
                <a:tc>
                  <a:txBody>
                    <a:bodyPr/>
                    <a:lstStyle/>
                    <a:p>
                      <a:pPr algn="r" fontAlgn="ctr"/>
                      <a:r>
                        <a:rPr lang="en-US" sz="600" b="1" i="0" u="none" strike="noStrike">
                          <a:solidFill>
                            <a:srgbClr val="000000"/>
                          </a:solidFill>
                          <a:effectLst/>
                          <a:latin typeface="Arial" panose="020B0604020202020204" pitchFamily="34" charset="0"/>
                        </a:rPr>
                        <a:t>correlation</a:t>
                      </a:r>
                    </a:p>
                  </a:txBody>
                  <a:tcPr marL="6350" marR="6350" marT="6350" marB="0" anchor="ctr"/>
                </a:tc>
                <a:extLst>
                  <a:ext uri="{0D108BD9-81ED-4DB2-BD59-A6C34878D82A}">
                    <a16:rowId xmlns:a16="http://schemas.microsoft.com/office/drawing/2014/main" val="2636973388"/>
                  </a:ext>
                </a:extLst>
              </a:tr>
              <a:tr h="370840">
                <a:tc>
                  <a:txBody>
                    <a:bodyPr/>
                    <a:lstStyle/>
                    <a:p>
                      <a:pPr algn="r" fontAlgn="ctr"/>
                      <a:r>
                        <a:rPr lang="en-US" sz="600" b="0" i="0" u="none" strike="noStrike">
                          <a:solidFill>
                            <a:srgbClr val="000000"/>
                          </a:solidFill>
                          <a:effectLst/>
                          <a:latin typeface="Arial" panose="020B0604020202020204" pitchFamily="34" charset="0"/>
                        </a:rPr>
                        <a:t>BestPosition_code</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ValueEUR</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0.018958</a:t>
                      </a:r>
                    </a:p>
                  </a:txBody>
                  <a:tcPr marL="6350" marR="6350" marT="6350" marB="0" anchor="ctr"/>
                </a:tc>
                <a:extLst>
                  <a:ext uri="{0D108BD9-81ED-4DB2-BD59-A6C34878D82A}">
                    <a16:rowId xmlns:a16="http://schemas.microsoft.com/office/drawing/2014/main" val="1683768593"/>
                  </a:ext>
                </a:extLst>
              </a:tr>
              <a:tr h="370840">
                <a:tc>
                  <a:txBody>
                    <a:bodyPr/>
                    <a:lstStyle/>
                    <a:p>
                      <a:pPr algn="r" fontAlgn="ctr"/>
                      <a:r>
                        <a:rPr lang="en-US" sz="600" b="0" i="0" u="none" strike="noStrike">
                          <a:solidFill>
                            <a:srgbClr val="000000"/>
                          </a:solidFill>
                          <a:effectLst/>
                          <a:latin typeface="Arial" panose="020B0604020202020204" pitchFamily="34" charset="0"/>
                        </a:rPr>
                        <a:t>BestPosition_code</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WageEUR</a:t>
                      </a:r>
                    </a:p>
                  </a:txBody>
                  <a:tcPr marL="6350" marR="6350" marT="6350" marB="0" anchor="ctr"/>
                </a:tc>
                <a:tc>
                  <a:txBody>
                    <a:bodyPr/>
                    <a:lstStyle/>
                    <a:p>
                      <a:pPr algn="r" fontAlgn="ctr"/>
                      <a:r>
                        <a:rPr lang="en-US" sz="600" b="0" i="0" u="none" strike="noStrike" dirty="0">
                          <a:solidFill>
                            <a:srgbClr val="000000"/>
                          </a:solidFill>
                          <a:effectLst/>
                          <a:latin typeface="Arial" panose="020B0604020202020204" pitchFamily="34" charset="0"/>
                        </a:rPr>
                        <a:t>0.008704</a:t>
                      </a:r>
                    </a:p>
                  </a:txBody>
                  <a:tcPr marL="6350" marR="6350" marT="6350" marB="0" anchor="ctr"/>
                </a:tc>
                <a:extLst>
                  <a:ext uri="{0D108BD9-81ED-4DB2-BD59-A6C34878D82A}">
                    <a16:rowId xmlns:a16="http://schemas.microsoft.com/office/drawing/2014/main" val="4139198612"/>
                  </a:ext>
                </a:extLst>
              </a:tr>
            </a:tbl>
          </a:graphicData>
        </a:graphic>
      </p:graphicFrame>
      <p:sp>
        <p:nvSpPr>
          <p:cNvPr id="5" name="Text Placeholder 4">
            <a:extLst>
              <a:ext uri="{FF2B5EF4-FFF2-40B4-BE49-F238E27FC236}">
                <a16:creationId xmlns:a16="http://schemas.microsoft.com/office/drawing/2014/main" id="{32E2CDCC-AD71-4EB2-B2F1-27AABC693D34}"/>
              </a:ext>
            </a:extLst>
          </p:cNvPr>
          <p:cNvSpPr>
            <a:spLocks noGrp="1"/>
          </p:cNvSpPr>
          <p:nvPr>
            <p:ph type="body" sz="quarter" idx="3"/>
          </p:nvPr>
        </p:nvSpPr>
        <p:spPr/>
        <p:txBody>
          <a:bodyPr>
            <a:normAutofit fontScale="92500" lnSpcReduction="10000"/>
          </a:bodyPr>
          <a:lstStyle/>
          <a:p>
            <a:r>
              <a:rPr lang="en-US" dirty="0"/>
              <a:t>Does growth have an impact on the wage and the valuation of a player?</a:t>
            </a:r>
          </a:p>
          <a:p>
            <a:endParaRPr lang="en-US" dirty="0"/>
          </a:p>
        </p:txBody>
      </p:sp>
      <p:graphicFrame>
        <p:nvGraphicFramePr>
          <p:cNvPr id="16" name="Table 16">
            <a:extLst>
              <a:ext uri="{FF2B5EF4-FFF2-40B4-BE49-F238E27FC236}">
                <a16:creationId xmlns:a16="http://schemas.microsoft.com/office/drawing/2014/main" id="{A30EE334-C4A8-41A7-95E7-DCEF4A3D4EB6}"/>
              </a:ext>
            </a:extLst>
          </p:cNvPr>
          <p:cNvGraphicFramePr>
            <a:graphicFrameLocks noGrp="1"/>
          </p:cNvGraphicFramePr>
          <p:nvPr>
            <p:ph sz="quarter" idx="4"/>
            <p:extLst>
              <p:ext uri="{D42A27DB-BD31-4B8C-83A1-F6EECF244321}">
                <p14:modId xmlns:p14="http://schemas.microsoft.com/office/powerpoint/2010/main" val="1155389045"/>
              </p:ext>
            </p:extLst>
          </p:nvPr>
        </p:nvGraphicFramePr>
        <p:xfrm>
          <a:off x="6457950" y="2792413"/>
          <a:ext cx="4664073" cy="1112520"/>
        </p:xfrm>
        <a:graphic>
          <a:graphicData uri="http://schemas.openxmlformats.org/drawingml/2006/table">
            <a:tbl>
              <a:tblPr firstRow="1" bandRow="1">
                <a:tableStyleId>{5C22544A-7EE6-4342-B048-85BDC9FD1C3A}</a:tableStyleId>
              </a:tblPr>
              <a:tblGrid>
                <a:gridCol w="1554691">
                  <a:extLst>
                    <a:ext uri="{9D8B030D-6E8A-4147-A177-3AD203B41FA5}">
                      <a16:colId xmlns:a16="http://schemas.microsoft.com/office/drawing/2014/main" val="2183074602"/>
                    </a:ext>
                  </a:extLst>
                </a:gridCol>
                <a:gridCol w="1554691">
                  <a:extLst>
                    <a:ext uri="{9D8B030D-6E8A-4147-A177-3AD203B41FA5}">
                      <a16:colId xmlns:a16="http://schemas.microsoft.com/office/drawing/2014/main" val="96253273"/>
                    </a:ext>
                  </a:extLst>
                </a:gridCol>
                <a:gridCol w="1554691">
                  <a:extLst>
                    <a:ext uri="{9D8B030D-6E8A-4147-A177-3AD203B41FA5}">
                      <a16:colId xmlns:a16="http://schemas.microsoft.com/office/drawing/2014/main" val="1986314819"/>
                    </a:ext>
                  </a:extLst>
                </a:gridCol>
              </a:tblGrid>
              <a:tr h="370840">
                <a:tc>
                  <a:txBody>
                    <a:bodyPr/>
                    <a:lstStyle/>
                    <a:p>
                      <a:pPr algn="r" fontAlgn="ctr"/>
                      <a:r>
                        <a:rPr lang="en-US" sz="600" b="1" i="0" u="none" strike="noStrike" dirty="0">
                          <a:solidFill>
                            <a:srgbClr val="000000"/>
                          </a:solidFill>
                          <a:effectLst/>
                          <a:latin typeface="Arial" panose="020B0604020202020204" pitchFamily="34" charset="0"/>
                        </a:rPr>
                        <a:t>Key1</a:t>
                      </a:r>
                    </a:p>
                  </a:txBody>
                  <a:tcPr marL="6350" marR="6350" marT="6350" marB="0" anchor="ctr"/>
                </a:tc>
                <a:tc>
                  <a:txBody>
                    <a:bodyPr/>
                    <a:lstStyle/>
                    <a:p>
                      <a:pPr algn="r" fontAlgn="ctr"/>
                      <a:r>
                        <a:rPr lang="en-US" sz="600" b="1" i="0" u="none" strike="noStrike">
                          <a:solidFill>
                            <a:srgbClr val="000000"/>
                          </a:solidFill>
                          <a:effectLst/>
                          <a:latin typeface="Arial" panose="020B0604020202020204" pitchFamily="34" charset="0"/>
                        </a:rPr>
                        <a:t>Key2</a:t>
                      </a:r>
                    </a:p>
                  </a:txBody>
                  <a:tcPr marL="6350" marR="6350" marT="6350" marB="0" anchor="ctr"/>
                </a:tc>
                <a:tc>
                  <a:txBody>
                    <a:bodyPr/>
                    <a:lstStyle/>
                    <a:p>
                      <a:pPr algn="r" fontAlgn="ctr"/>
                      <a:r>
                        <a:rPr lang="en-US" sz="600" b="1" i="0" u="none" strike="noStrike">
                          <a:solidFill>
                            <a:srgbClr val="000000"/>
                          </a:solidFill>
                          <a:effectLst/>
                          <a:latin typeface="Arial" panose="020B0604020202020204" pitchFamily="34" charset="0"/>
                        </a:rPr>
                        <a:t>correlation</a:t>
                      </a:r>
                    </a:p>
                  </a:txBody>
                  <a:tcPr marL="6350" marR="6350" marT="6350" marB="0" anchor="ctr"/>
                </a:tc>
                <a:extLst>
                  <a:ext uri="{0D108BD9-81ED-4DB2-BD59-A6C34878D82A}">
                    <a16:rowId xmlns:a16="http://schemas.microsoft.com/office/drawing/2014/main" val="3012258274"/>
                  </a:ext>
                </a:extLst>
              </a:tr>
              <a:tr h="370840">
                <a:tc>
                  <a:txBody>
                    <a:bodyPr/>
                    <a:lstStyle/>
                    <a:p>
                      <a:pPr algn="r" fontAlgn="ctr"/>
                      <a:r>
                        <a:rPr lang="en-US" sz="600" b="0" i="0" u="none" strike="noStrike">
                          <a:solidFill>
                            <a:srgbClr val="000000"/>
                          </a:solidFill>
                          <a:effectLst/>
                          <a:latin typeface="Arial" panose="020B0604020202020204" pitchFamily="34" charset="0"/>
                        </a:rPr>
                        <a:t>Growth</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WageEUR</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0.194634</a:t>
                      </a:r>
                    </a:p>
                  </a:txBody>
                  <a:tcPr marL="6350" marR="6350" marT="6350" marB="0" anchor="ctr"/>
                </a:tc>
                <a:extLst>
                  <a:ext uri="{0D108BD9-81ED-4DB2-BD59-A6C34878D82A}">
                    <a16:rowId xmlns:a16="http://schemas.microsoft.com/office/drawing/2014/main" val="955636582"/>
                  </a:ext>
                </a:extLst>
              </a:tr>
              <a:tr h="370840">
                <a:tc>
                  <a:txBody>
                    <a:bodyPr/>
                    <a:lstStyle/>
                    <a:p>
                      <a:pPr algn="r" fontAlgn="ctr"/>
                      <a:r>
                        <a:rPr lang="en-US" sz="600" b="0" i="0" u="none" strike="noStrike" dirty="0">
                          <a:solidFill>
                            <a:srgbClr val="000000"/>
                          </a:solidFill>
                          <a:effectLst/>
                          <a:latin typeface="Arial" panose="020B0604020202020204" pitchFamily="34" charset="0"/>
                        </a:rPr>
                        <a:t>Growth</a:t>
                      </a:r>
                    </a:p>
                  </a:txBody>
                  <a:tcPr marL="6350" marR="6350" marT="6350" marB="0" anchor="ctr"/>
                </a:tc>
                <a:tc>
                  <a:txBody>
                    <a:bodyPr/>
                    <a:lstStyle/>
                    <a:p>
                      <a:pPr algn="r" fontAlgn="ctr"/>
                      <a:r>
                        <a:rPr lang="en-US" sz="600" b="0" i="0" u="none" strike="noStrike">
                          <a:solidFill>
                            <a:srgbClr val="000000"/>
                          </a:solidFill>
                          <a:effectLst/>
                          <a:latin typeface="Arial" panose="020B0604020202020204" pitchFamily="34" charset="0"/>
                        </a:rPr>
                        <a:t>ValueEUR</a:t>
                      </a:r>
                    </a:p>
                  </a:txBody>
                  <a:tcPr marL="6350" marR="6350" marT="6350" marB="0" anchor="ctr"/>
                </a:tc>
                <a:tc>
                  <a:txBody>
                    <a:bodyPr/>
                    <a:lstStyle/>
                    <a:p>
                      <a:pPr algn="r" fontAlgn="ctr"/>
                      <a:r>
                        <a:rPr lang="en-US" sz="600" b="0" i="0" u="none" strike="noStrike" dirty="0">
                          <a:solidFill>
                            <a:srgbClr val="000000"/>
                          </a:solidFill>
                          <a:effectLst/>
                          <a:latin typeface="Arial" panose="020B0604020202020204" pitchFamily="34" charset="0"/>
                        </a:rPr>
                        <a:t>0.104524</a:t>
                      </a:r>
                    </a:p>
                  </a:txBody>
                  <a:tcPr marL="6350" marR="6350" marT="6350" marB="0" anchor="ctr"/>
                </a:tc>
                <a:extLst>
                  <a:ext uri="{0D108BD9-81ED-4DB2-BD59-A6C34878D82A}">
                    <a16:rowId xmlns:a16="http://schemas.microsoft.com/office/drawing/2014/main" val="1389144417"/>
                  </a:ext>
                </a:extLst>
              </a:tr>
            </a:tbl>
          </a:graphicData>
        </a:graphic>
      </p:graphicFrame>
      <p:sp>
        <p:nvSpPr>
          <p:cNvPr id="15" name="TextBox 14">
            <a:extLst>
              <a:ext uri="{FF2B5EF4-FFF2-40B4-BE49-F238E27FC236}">
                <a16:creationId xmlns:a16="http://schemas.microsoft.com/office/drawing/2014/main" id="{85C2AD71-C44E-4D5D-9CC5-70CEDE9713CC}"/>
              </a:ext>
            </a:extLst>
          </p:cNvPr>
          <p:cNvSpPr txBox="1"/>
          <p:nvPr/>
        </p:nvSpPr>
        <p:spPr>
          <a:xfrm>
            <a:off x="1158240" y="4359224"/>
            <a:ext cx="4575048" cy="646331"/>
          </a:xfrm>
          <a:prstGeom prst="rect">
            <a:avLst/>
          </a:prstGeom>
          <a:noFill/>
        </p:spPr>
        <p:txBody>
          <a:bodyPr wrap="square">
            <a:spAutoFit/>
          </a:bodyPr>
          <a:lstStyle/>
          <a:p>
            <a:r>
              <a:rPr lang="en-US" dirty="0"/>
              <a:t>So, position has little to no impact on wage or valuation of a player.</a:t>
            </a:r>
          </a:p>
        </p:txBody>
      </p:sp>
      <p:sp>
        <p:nvSpPr>
          <p:cNvPr id="20" name="TextBox 19">
            <a:extLst>
              <a:ext uri="{FF2B5EF4-FFF2-40B4-BE49-F238E27FC236}">
                <a16:creationId xmlns:a16="http://schemas.microsoft.com/office/drawing/2014/main" id="{31F75BD0-9791-430D-8D6C-CE97FE3FEB7C}"/>
              </a:ext>
            </a:extLst>
          </p:cNvPr>
          <p:cNvSpPr txBox="1"/>
          <p:nvPr/>
        </p:nvSpPr>
        <p:spPr>
          <a:xfrm>
            <a:off x="6457950" y="4220724"/>
            <a:ext cx="4664074" cy="1200329"/>
          </a:xfrm>
          <a:prstGeom prst="rect">
            <a:avLst/>
          </a:prstGeom>
          <a:noFill/>
        </p:spPr>
        <p:txBody>
          <a:bodyPr wrap="square">
            <a:spAutoFit/>
          </a:bodyPr>
          <a:lstStyle/>
          <a:p>
            <a:r>
              <a:rPr lang="en-US" dirty="0"/>
              <a:t>So, Growth might have a very little impact on wage or valuation of a player. But it is strongly &amp; negatively correlated with Age.</a:t>
            </a:r>
          </a:p>
        </p:txBody>
      </p:sp>
    </p:spTree>
    <p:extLst>
      <p:ext uri="{BB962C8B-B14F-4D97-AF65-F5344CB8AC3E}">
        <p14:creationId xmlns:p14="http://schemas.microsoft.com/office/powerpoint/2010/main" val="262554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Feature Selection</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idx="1"/>
          </p:nvPr>
        </p:nvSpPr>
        <p:spPr>
          <a:xfrm>
            <a:off x="1066800" y="2103120"/>
            <a:ext cx="4427989" cy="3849624"/>
          </a:xfrm>
        </p:spPr>
        <p:txBody>
          <a:bodyPr>
            <a:normAutofit fontScale="92500" lnSpcReduction="20000"/>
          </a:bodyPr>
          <a:lstStyle/>
          <a:p>
            <a:r>
              <a:rPr lang="en-US" dirty="0"/>
              <a:t>After dropping the unnecessary columns, we were left with 73 attributes.</a:t>
            </a:r>
          </a:p>
          <a:p>
            <a:r>
              <a:rPr lang="en-US" dirty="0"/>
              <a:t>We used </a:t>
            </a:r>
            <a:r>
              <a:rPr lang="en-US" dirty="0" err="1"/>
              <a:t>f_classif</a:t>
            </a:r>
            <a:r>
              <a:rPr lang="en-US" dirty="0"/>
              <a:t> method which computes the ANOVA F-value for the provided sample and drop the variables those have very low variances or too similar.</a:t>
            </a:r>
          </a:p>
          <a:p>
            <a:r>
              <a:rPr lang="en-US" dirty="0"/>
              <a:t>Thus, we were able to get 30 attributes.</a:t>
            </a:r>
          </a:p>
          <a:p>
            <a:r>
              <a:rPr lang="en-US" dirty="0"/>
              <a:t>Still, we saw a couple of attributes which have nearly the same definitions as other attributes.</a:t>
            </a:r>
          </a:p>
          <a:p>
            <a:r>
              <a:rPr lang="en-US" dirty="0"/>
              <a:t>So, we dropped the following variables manually: '</a:t>
            </a:r>
            <a:r>
              <a:rPr lang="en-US" dirty="0" err="1"/>
              <a:t>GKDiving</a:t>
            </a:r>
            <a:r>
              <a:rPr lang="en-US" dirty="0"/>
              <a:t>’, '</a:t>
            </a:r>
            <a:r>
              <a:rPr lang="en-US" dirty="0" err="1"/>
              <a:t>GKReflexes</a:t>
            </a:r>
            <a:r>
              <a:rPr lang="en-US" dirty="0"/>
              <a:t>’, '</a:t>
            </a:r>
            <a:r>
              <a:rPr lang="en-US" dirty="0" err="1"/>
              <a:t>GKHandling</a:t>
            </a:r>
            <a:r>
              <a:rPr lang="en-US" dirty="0"/>
              <a:t>’, '</a:t>
            </a:r>
            <a:r>
              <a:rPr lang="en-US" dirty="0" err="1"/>
              <a:t>GKKicking</a:t>
            </a:r>
            <a:r>
              <a:rPr lang="en-US" dirty="0"/>
              <a:t>’, '</a:t>
            </a:r>
            <a:r>
              <a:rPr lang="en-US" dirty="0" err="1"/>
              <a:t>GKPositioning</a:t>
            </a:r>
            <a:r>
              <a:rPr lang="en-US" dirty="0"/>
              <a:t>’</a:t>
            </a:r>
          </a:p>
          <a:p>
            <a:r>
              <a:rPr lang="en-US" dirty="0"/>
              <a:t>We added ‘</a:t>
            </a:r>
            <a:r>
              <a:rPr lang="en-US" dirty="0" err="1"/>
              <a:t>BestPosition_code</a:t>
            </a:r>
            <a:r>
              <a:rPr lang="en-US" dirty="0"/>
              <a:t>’ as it will be the response variable.</a:t>
            </a:r>
          </a:p>
          <a:p>
            <a:r>
              <a:rPr lang="en-US" dirty="0"/>
              <a:t>Finally, we got a dataset with 26 attributes.</a:t>
            </a:r>
          </a:p>
        </p:txBody>
      </p:sp>
      <p:pic>
        <p:nvPicPr>
          <p:cNvPr id="8" name="Picture 7">
            <a:extLst>
              <a:ext uri="{FF2B5EF4-FFF2-40B4-BE49-F238E27FC236}">
                <a16:creationId xmlns:a16="http://schemas.microsoft.com/office/drawing/2014/main" id="{33F2741B-AA50-4475-BEC2-B9EF77C37A0C}"/>
              </a:ext>
            </a:extLst>
          </p:cNvPr>
          <p:cNvPicPr>
            <a:picLocks noChangeAspect="1"/>
          </p:cNvPicPr>
          <p:nvPr/>
        </p:nvPicPr>
        <p:blipFill>
          <a:blip r:embed="rId2"/>
          <a:stretch>
            <a:fillRect/>
          </a:stretch>
        </p:blipFill>
        <p:spPr>
          <a:xfrm>
            <a:off x="5819021" y="2014194"/>
            <a:ext cx="5787257" cy="3938550"/>
          </a:xfrm>
          <a:prstGeom prst="rect">
            <a:avLst/>
          </a:prstGeom>
        </p:spPr>
      </p:pic>
    </p:spTree>
    <p:extLst>
      <p:ext uri="{BB962C8B-B14F-4D97-AF65-F5344CB8AC3E}">
        <p14:creationId xmlns:p14="http://schemas.microsoft.com/office/powerpoint/2010/main" val="300700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descr="Chart, treemap chart&#10;&#10;Description automatically generated">
            <a:extLst>
              <a:ext uri="{FF2B5EF4-FFF2-40B4-BE49-F238E27FC236}">
                <a16:creationId xmlns:a16="http://schemas.microsoft.com/office/drawing/2014/main" id="{B88653DC-F91C-47EA-B220-420E50FE9533}"/>
              </a:ext>
            </a:extLst>
          </p:cNvPr>
          <p:cNvPicPr/>
          <p:nvPr/>
        </p:nvPicPr>
        <p:blipFill>
          <a:blip r:embed="rId2"/>
          <a:stretch>
            <a:fillRect/>
          </a:stretch>
        </p:blipFill>
        <p:spPr bwMode="auto">
          <a:xfrm>
            <a:off x="99237" y="0"/>
            <a:ext cx="7846827" cy="6858000"/>
          </a:xfrm>
          <a:prstGeom prst="rect">
            <a:avLst/>
          </a:prstGeom>
          <a:noFill/>
          <a:ln>
            <a:noFill/>
          </a:ln>
        </p:spPr>
      </p:pic>
      <p:sp>
        <p:nvSpPr>
          <p:cNvPr id="20" name="Title 2">
            <a:extLst>
              <a:ext uri="{FF2B5EF4-FFF2-40B4-BE49-F238E27FC236}">
                <a16:creationId xmlns:a16="http://schemas.microsoft.com/office/drawing/2014/main" id="{D008C986-6F14-40DF-9ECF-0B63CBCF5E87}"/>
              </a:ext>
            </a:extLst>
          </p:cNvPr>
          <p:cNvSpPr>
            <a:spLocks noGrp="1"/>
          </p:cNvSpPr>
          <p:nvPr>
            <p:ph type="title"/>
          </p:nvPr>
        </p:nvSpPr>
        <p:spPr>
          <a:xfrm>
            <a:off x="8477250" y="603504"/>
            <a:ext cx="3144774" cy="1645920"/>
          </a:xfrm>
        </p:spPr>
        <p:txBody>
          <a:bodyPr/>
          <a:lstStyle/>
          <a:p>
            <a:pPr algn="ctr"/>
            <a:r>
              <a:rPr lang="en-US" dirty="0"/>
              <a:t>Correlation Heatmap</a:t>
            </a:r>
          </a:p>
        </p:txBody>
      </p:sp>
      <p:sp>
        <p:nvSpPr>
          <p:cNvPr id="21" name="Text Placeholder 3">
            <a:extLst>
              <a:ext uri="{FF2B5EF4-FFF2-40B4-BE49-F238E27FC236}">
                <a16:creationId xmlns:a16="http://schemas.microsoft.com/office/drawing/2014/main" id="{D4869468-EC35-4637-9AFB-899D1923B287}"/>
              </a:ext>
            </a:extLst>
          </p:cNvPr>
          <p:cNvSpPr>
            <a:spLocks noGrp="1"/>
          </p:cNvSpPr>
          <p:nvPr>
            <p:ph type="body" sz="half" idx="2"/>
          </p:nvPr>
        </p:nvSpPr>
        <p:spPr>
          <a:xfrm>
            <a:off x="8477250" y="2386584"/>
            <a:ext cx="3144774" cy="3511296"/>
          </a:xfrm>
        </p:spPr>
        <p:txBody>
          <a:bodyPr/>
          <a:lstStyle/>
          <a:p>
            <a:r>
              <a:rPr lang="en-US" dirty="0"/>
              <a:t>As '</a:t>
            </a:r>
            <a:r>
              <a:rPr lang="en-US" dirty="0" err="1"/>
              <a:t>BestPosition_code</a:t>
            </a:r>
            <a:r>
              <a:rPr lang="en-US" dirty="0"/>
              <a:t>' is a categorical variable, we do not see any strong correlations with other ratio variables.</a:t>
            </a:r>
          </a:p>
        </p:txBody>
      </p:sp>
    </p:spTree>
    <p:extLst>
      <p:ext uri="{BB962C8B-B14F-4D97-AF65-F5344CB8AC3E}">
        <p14:creationId xmlns:p14="http://schemas.microsoft.com/office/powerpoint/2010/main" val="293064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14240"/>
            <a:ext cx="10058400" cy="1371600"/>
          </a:xfrm>
        </p:spPr>
        <p:txBody>
          <a:bodyPr anchor="ctr">
            <a:normAutofit/>
          </a:bodyPr>
          <a:lstStyle/>
          <a:p>
            <a:pPr algn="ctr"/>
            <a:r>
              <a:rPr lang="en-US" dirty="0"/>
              <a:t>Outlier detection - DBSCAN</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1"/>
          </p:nvPr>
        </p:nvSpPr>
        <p:spPr>
          <a:xfrm>
            <a:off x="1066800" y="2103120"/>
            <a:ext cx="4663440" cy="3749040"/>
          </a:xfrm>
        </p:spPr>
        <p:txBody>
          <a:bodyPr>
            <a:normAutofit lnSpcReduction="10000"/>
          </a:bodyPr>
          <a:lstStyle/>
          <a:p>
            <a:pPr>
              <a:lnSpc>
                <a:spcPct val="100000"/>
              </a:lnSpc>
            </a:pPr>
            <a:r>
              <a:rPr lang="en-US" sz="1300" dirty="0"/>
              <a:t>We must provide a value for epsilon, a parameter for DBSCAN, which defines the maximum distance between two points.</a:t>
            </a:r>
          </a:p>
          <a:p>
            <a:pPr>
              <a:lnSpc>
                <a:spcPct val="100000"/>
              </a:lnSpc>
            </a:pPr>
            <a:r>
              <a:rPr lang="en-US" sz="1300" dirty="0"/>
              <a:t>we find a suitable value for epsilon by calculating the distance to the nearest n points for each point, sorting and plotting the results. Then we look to see where the change is most pronounced and select that as epsilon.</a:t>
            </a:r>
          </a:p>
          <a:p>
            <a:pPr>
              <a:lnSpc>
                <a:spcPct val="100000"/>
              </a:lnSpc>
            </a:pPr>
            <a:r>
              <a:rPr lang="en-US" sz="1300" dirty="0"/>
              <a:t>We can calculate the distance from each point to its closest neighbor using the </a:t>
            </a:r>
            <a:r>
              <a:rPr lang="en-US" sz="1300" dirty="0" err="1"/>
              <a:t>NearestNeighbors</a:t>
            </a:r>
            <a:r>
              <a:rPr lang="en-US" sz="1300" dirty="0"/>
              <a:t>. The point itself is included in </a:t>
            </a:r>
            <a:r>
              <a:rPr lang="en-US" sz="1300" dirty="0" err="1"/>
              <a:t>n_neighbors</a:t>
            </a:r>
            <a:r>
              <a:rPr lang="en-US" sz="1300" dirty="0"/>
              <a:t>. The </a:t>
            </a:r>
            <a:r>
              <a:rPr lang="en-US" sz="1300" dirty="0" err="1"/>
              <a:t>kneighbors</a:t>
            </a:r>
            <a:r>
              <a:rPr lang="en-US" sz="1300" dirty="0"/>
              <a:t> method returns two arrays, one which contains the distance to the closest </a:t>
            </a:r>
            <a:r>
              <a:rPr lang="en-US" sz="1300" dirty="0" err="1"/>
              <a:t>n_neighbors</a:t>
            </a:r>
            <a:r>
              <a:rPr lang="en-US" sz="1300" dirty="0"/>
              <a:t> points and the other which contains the index for each of those points.</a:t>
            </a:r>
          </a:p>
          <a:p>
            <a:pPr>
              <a:lnSpc>
                <a:spcPct val="100000"/>
              </a:lnSpc>
            </a:pPr>
            <a:r>
              <a:rPr lang="en-US" sz="1300" dirty="0"/>
              <a:t>The optimal value for epsilon will be found at the point of maximum curvature.</a:t>
            </a:r>
          </a:p>
        </p:txBody>
      </p:sp>
      <p:pic>
        <p:nvPicPr>
          <p:cNvPr id="3" name="Picture 2" descr="Chart&#10;&#10;Description automatically generated">
            <a:extLst>
              <a:ext uri="{FF2B5EF4-FFF2-40B4-BE49-F238E27FC236}">
                <a16:creationId xmlns:a16="http://schemas.microsoft.com/office/drawing/2014/main" id="{57E9BF31-20FF-418F-A300-407BAFF6ADDD}"/>
              </a:ext>
            </a:extLst>
          </p:cNvPr>
          <p:cNvPicPr>
            <a:picLocks noChangeAspect="1"/>
          </p:cNvPicPr>
          <p:nvPr/>
        </p:nvPicPr>
        <p:blipFill>
          <a:blip r:embed="rId2"/>
          <a:stretch>
            <a:fillRect/>
          </a:stretch>
        </p:blipFill>
        <p:spPr>
          <a:xfrm>
            <a:off x="6279308" y="1923552"/>
            <a:ext cx="5356367" cy="4151183"/>
          </a:xfrm>
          <a:prstGeom prst="rect">
            <a:avLst/>
          </a:prstGeom>
          <a:noFill/>
        </p:spPr>
      </p:pic>
    </p:spTree>
    <p:extLst>
      <p:ext uri="{BB962C8B-B14F-4D97-AF65-F5344CB8AC3E}">
        <p14:creationId xmlns:p14="http://schemas.microsoft.com/office/powerpoint/2010/main" val="153066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CA3C5A03-4EAD-424B-A45C-F7EB0F453B7C}"/>
              </a:ext>
            </a:extLst>
          </p:cNvPr>
          <p:cNvPicPr>
            <a:picLocks noChangeAspect="1"/>
          </p:cNvPicPr>
          <p:nvPr/>
        </p:nvPicPr>
        <p:blipFill>
          <a:blip r:embed="rId2"/>
          <a:stretch>
            <a:fillRect/>
          </a:stretch>
        </p:blipFill>
        <p:spPr>
          <a:xfrm>
            <a:off x="1268395" y="237744"/>
            <a:ext cx="5616609" cy="6382512"/>
          </a:xfrm>
          <a:prstGeom prst="rect">
            <a:avLst/>
          </a:prstGeom>
          <a:noFill/>
          <a:ln>
            <a:noFill/>
          </a:ln>
        </p:spPr>
      </p:pic>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8477250" y="603504"/>
            <a:ext cx="3144774" cy="1645920"/>
          </a:xfrm>
        </p:spPr>
        <p:txBody>
          <a:bodyPr anchor="b">
            <a:normAutofit/>
          </a:bodyPr>
          <a:lstStyle/>
          <a:p>
            <a:pPr algn="ctr">
              <a:lnSpc>
                <a:spcPct val="90000"/>
              </a:lnSpc>
            </a:pPr>
            <a:r>
              <a:rPr lang="en-US" sz="2700" dirty="0"/>
              <a:t>Outlier detection – DBSCAN – Cont’d</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type="body" sz="half" idx="2"/>
          </p:nvPr>
        </p:nvSpPr>
        <p:spPr>
          <a:xfrm>
            <a:off x="8477250" y="2386584"/>
            <a:ext cx="3144774" cy="3511296"/>
          </a:xfrm>
        </p:spPr>
        <p:txBody>
          <a:bodyPr>
            <a:normAutofit/>
          </a:bodyPr>
          <a:lstStyle/>
          <a:p>
            <a:r>
              <a:rPr lang="en-US" dirty="0"/>
              <a:t>We have used the knee method to locate the optimum value of eps (maximum curvature for nearest neighbor method).</a:t>
            </a:r>
          </a:p>
          <a:p>
            <a:r>
              <a:rPr lang="en-US" dirty="0"/>
              <a:t>According to the graph </a:t>
            </a:r>
            <a:r>
              <a:rPr lang="en-US" dirty="0" err="1"/>
              <a:t>above,value</a:t>
            </a:r>
            <a:r>
              <a:rPr lang="en-US" dirty="0"/>
              <a:t> of eps should be 1.4080565595824033.</a:t>
            </a:r>
          </a:p>
        </p:txBody>
      </p:sp>
    </p:spTree>
    <p:extLst>
      <p:ext uri="{BB962C8B-B14F-4D97-AF65-F5344CB8AC3E}">
        <p14:creationId xmlns:p14="http://schemas.microsoft.com/office/powerpoint/2010/main" val="195596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r>
              <a:rPr lang="en-US" dirty="0"/>
              <a:t>Outlier detection - DBSCAN</a:t>
            </a:r>
            <a:r>
              <a:rPr lang="en-US"/>
              <a:t> – Cont’d</a:t>
            </a:r>
          </a:p>
        </p:txBody>
      </p:sp>
      <p:pic>
        <p:nvPicPr>
          <p:cNvPr id="5" name="Picture">
            <a:extLst>
              <a:ext uri="{FF2B5EF4-FFF2-40B4-BE49-F238E27FC236}">
                <a16:creationId xmlns:a16="http://schemas.microsoft.com/office/drawing/2014/main" id="{980CB497-443F-4C2D-9C11-8B916ACD6B15}"/>
              </a:ext>
            </a:extLst>
          </p:cNvPr>
          <p:cNvPicPr/>
          <p:nvPr/>
        </p:nvPicPr>
        <p:blipFill>
          <a:blip r:embed="rId2"/>
          <a:stretch>
            <a:fillRect/>
          </a:stretch>
        </p:blipFill>
        <p:spPr bwMode="auto">
          <a:xfrm>
            <a:off x="886047" y="2104538"/>
            <a:ext cx="5209953" cy="3900730"/>
          </a:xfrm>
          <a:prstGeom prst="rect">
            <a:avLst/>
          </a:prstGeom>
          <a:noFill/>
          <a:ln w="9525">
            <a:noFill/>
            <a:headEnd/>
            <a:tailEnd/>
          </a:ln>
        </p:spPr>
      </p:pic>
      <p:sp>
        <p:nvSpPr>
          <p:cNvPr id="20" name="Content Placeholder 2">
            <a:extLst>
              <a:ext uri="{FF2B5EF4-FFF2-40B4-BE49-F238E27FC236}">
                <a16:creationId xmlns:a16="http://schemas.microsoft.com/office/drawing/2014/main" id="{86DF2A91-B6EB-4B90-929F-E5AD02B1C873}"/>
              </a:ext>
            </a:extLst>
          </p:cNvPr>
          <p:cNvSpPr>
            <a:spLocks noGrp="1"/>
          </p:cNvSpPr>
          <p:nvPr>
            <p:ph sz="half" idx="2"/>
          </p:nvPr>
        </p:nvSpPr>
        <p:spPr>
          <a:xfrm>
            <a:off x="6461759" y="2103120"/>
            <a:ext cx="4844193" cy="2740687"/>
          </a:xfrm>
        </p:spPr>
        <p:txBody>
          <a:bodyPr>
            <a:normAutofit fontScale="85000" lnSpcReduction="10000"/>
          </a:bodyPr>
          <a:lstStyle/>
          <a:p>
            <a:pPr>
              <a:lnSpc>
                <a:spcPct val="100000"/>
              </a:lnSpc>
            </a:pPr>
            <a:r>
              <a:rPr lang="en-US" dirty="0"/>
              <a:t>We have used the eps value created through the nearest neighbor method for DBSCAN.</a:t>
            </a:r>
          </a:p>
          <a:p>
            <a:pPr>
              <a:lnSpc>
                <a:spcPct val="100000"/>
              </a:lnSpc>
            </a:pPr>
            <a:r>
              <a:rPr lang="en-US" dirty="0"/>
              <a:t>We have used 27 as our minimum sample as the rule of thumb is to add 1 to the total number of columns for this parameter.</a:t>
            </a:r>
          </a:p>
          <a:p>
            <a:pPr>
              <a:lnSpc>
                <a:spcPct val="100000"/>
              </a:lnSpc>
            </a:pPr>
            <a:r>
              <a:rPr lang="en-US" dirty="0"/>
              <a:t>According to DBSCAN method, we have 19 outliers in the dataset. We will leave them for now as they are not that drastic.</a:t>
            </a:r>
          </a:p>
          <a:p>
            <a:pPr>
              <a:lnSpc>
                <a:spcPct val="100000"/>
              </a:lnSpc>
            </a:pPr>
            <a:r>
              <a:rPr lang="en-US" dirty="0"/>
              <a:t>So, DBSCAN basically identified the 16 best players at present, 1 youth player and 2 not so good players for their age as outliers.</a:t>
            </a:r>
          </a:p>
        </p:txBody>
      </p:sp>
      <p:graphicFrame>
        <p:nvGraphicFramePr>
          <p:cNvPr id="2" name="Table 3">
            <a:extLst>
              <a:ext uri="{FF2B5EF4-FFF2-40B4-BE49-F238E27FC236}">
                <a16:creationId xmlns:a16="http://schemas.microsoft.com/office/drawing/2014/main" id="{64B07502-5273-45AF-9878-E462C340E290}"/>
              </a:ext>
            </a:extLst>
          </p:cNvPr>
          <p:cNvGraphicFramePr>
            <a:graphicFrameLocks noGrp="1"/>
          </p:cNvGraphicFramePr>
          <p:nvPr>
            <p:extLst>
              <p:ext uri="{D42A27DB-BD31-4B8C-83A1-F6EECF244321}">
                <p14:modId xmlns:p14="http://schemas.microsoft.com/office/powerpoint/2010/main" val="2561539915"/>
              </p:ext>
            </p:extLst>
          </p:nvPr>
        </p:nvGraphicFramePr>
        <p:xfrm>
          <a:off x="6461758" y="4928896"/>
          <a:ext cx="4844192" cy="1042268"/>
        </p:xfrm>
        <a:graphic>
          <a:graphicData uri="http://schemas.openxmlformats.org/drawingml/2006/table">
            <a:tbl>
              <a:tblPr firstRow="1" bandRow="1">
                <a:tableStyleId>{5C22544A-7EE6-4342-B048-85BDC9FD1C3A}</a:tableStyleId>
              </a:tblPr>
              <a:tblGrid>
                <a:gridCol w="2422096">
                  <a:extLst>
                    <a:ext uri="{9D8B030D-6E8A-4147-A177-3AD203B41FA5}">
                      <a16:colId xmlns:a16="http://schemas.microsoft.com/office/drawing/2014/main" val="636583616"/>
                    </a:ext>
                  </a:extLst>
                </a:gridCol>
                <a:gridCol w="2422096">
                  <a:extLst>
                    <a:ext uri="{9D8B030D-6E8A-4147-A177-3AD203B41FA5}">
                      <a16:colId xmlns:a16="http://schemas.microsoft.com/office/drawing/2014/main" val="2445130712"/>
                    </a:ext>
                  </a:extLst>
                </a:gridCol>
              </a:tblGrid>
              <a:tr h="135792">
                <a:tc>
                  <a:txBody>
                    <a:bodyPr/>
                    <a:lstStyle/>
                    <a:p>
                      <a:pPr algn="l" fontAlgn="b"/>
                      <a:r>
                        <a:rPr lang="en-US" sz="1100" b="0" i="0" u="none" strike="noStrike" dirty="0">
                          <a:solidFill>
                            <a:srgbClr val="000000"/>
                          </a:solidFill>
                          <a:effectLst/>
                          <a:latin typeface="Calibri" panose="020F0502020204030204" pitchFamily="34" charset="0"/>
                        </a:rPr>
                        <a:t>DBSCAN output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Count</a:t>
                      </a:r>
                    </a:p>
                  </a:txBody>
                  <a:tcPr marL="6350" marR="6350" marT="6350" marB="0" anchor="b"/>
                </a:tc>
                <a:extLst>
                  <a:ext uri="{0D108BD9-81ED-4DB2-BD59-A6C34878D82A}">
                    <a16:rowId xmlns:a16="http://schemas.microsoft.com/office/drawing/2014/main" val="3189538222"/>
                  </a:ext>
                </a:extLst>
              </a:tr>
              <a:tr h="289426">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17118</a:t>
                      </a:r>
                    </a:p>
                  </a:txBody>
                  <a:tcPr marL="6350" marR="6350" marT="6350" marB="0" anchor="b"/>
                </a:tc>
                <a:extLst>
                  <a:ext uri="{0D108BD9-81ED-4DB2-BD59-A6C34878D82A}">
                    <a16:rowId xmlns:a16="http://schemas.microsoft.com/office/drawing/2014/main" val="2831963609"/>
                  </a:ext>
                </a:extLst>
              </a:tr>
              <a:tr h="289426">
                <a:tc>
                  <a:txBody>
                    <a:bodyPr/>
                    <a:lstStyle/>
                    <a:p>
                      <a:pPr algn="r" fontAlgn="b"/>
                      <a:r>
                        <a:rPr lang="en-US"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2123</a:t>
                      </a:r>
                    </a:p>
                  </a:txBody>
                  <a:tcPr marL="6350" marR="6350" marT="6350" marB="0" anchor="b"/>
                </a:tc>
                <a:extLst>
                  <a:ext uri="{0D108BD9-81ED-4DB2-BD59-A6C34878D82A}">
                    <a16:rowId xmlns:a16="http://schemas.microsoft.com/office/drawing/2014/main" val="2241065492"/>
                  </a:ext>
                </a:extLst>
              </a:tr>
              <a:tr h="289426">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a:t>
                      </a:r>
                    </a:p>
                  </a:txBody>
                  <a:tcPr marL="6350" marR="6350" marT="6350" marB="0" anchor="b"/>
                </a:tc>
                <a:extLst>
                  <a:ext uri="{0D108BD9-81ED-4DB2-BD59-A6C34878D82A}">
                    <a16:rowId xmlns:a16="http://schemas.microsoft.com/office/drawing/2014/main" val="2850993035"/>
                  </a:ext>
                </a:extLst>
              </a:tr>
            </a:tbl>
          </a:graphicData>
        </a:graphic>
      </p:graphicFrame>
    </p:spTree>
    <p:extLst>
      <p:ext uri="{BB962C8B-B14F-4D97-AF65-F5344CB8AC3E}">
        <p14:creationId xmlns:p14="http://schemas.microsoft.com/office/powerpoint/2010/main" val="28022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K-Means Clustering</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2"/>
          </p:nvPr>
        </p:nvSpPr>
        <p:spPr>
          <a:xfrm>
            <a:off x="6461760" y="2103120"/>
            <a:ext cx="4663440" cy="3749040"/>
          </a:xfrm>
        </p:spPr>
        <p:txBody>
          <a:bodyPr>
            <a:normAutofit/>
          </a:bodyPr>
          <a:lstStyle/>
          <a:p>
            <a:pPr>
              <a:lnSpc>
                <a:spcPct val="100000"/>
              </a:lnSpc>
            </a:pPr>
            <a:r>
              <a:rPr lang="en-US" dirty="0"/>
              <a:t>We have used the elbow method to get the optimal value of K </a:t>
            </a:r>
          </a:p>
          <a:p>
            <a:pPr>
              <a:lnSpc>
                <a:spcPct val="100000"/>
              </a:lnSpc>
            </a:pPr>
            <a:r>
              <a:rPr lang="en-US" dirty="0"/>
              <a:t>We see the last elbow bend at n = 4</a:t>
            </a:r>
          </a:p>
          <a:p>
            <a:pPr>
              <a:lnSpc>
                <a:spcPct val="100000"/>
              </a:lnSpc>
            </a:pPr>
            <a:r>
              <a:rPr lang="en-US" dirty="0"/>
              <a:t>Therefore, we will tell python to create 4 clusters in the next phase.</a:t>
            </a:r>
          </a:p>
        </p:txBody>
      </p:sp>
      <p:pic>
        <p:nvPicPr>
          <p:cNvPr id="6" name="Picture">
            <a:extLst>
              <a:ext uri="{FF2B5EF4-FFF2-40B4-BE49-F238E27FC236}">
                <a16:creationId xmlns:a16="http://schemas.microsoft.com/office/drawing/2014/main" id="{02B4DB65-5D0B-4A7C-87F8-59998511836F}"/>
              </a:ext>
            </a:extLst>
          </p:cNvPr>
          <p:cNvPicPr/>
          <p:nvPr/>
        </p:nvPicPr>
        <p:blipFill>
          <a:blip r:embed="rId2"/>
          <a:stretch>
            <a:fillRect/>
          </a:stretch>
        </p:blipFill>
        <p:spPr bwMode="auto">
          <a:xfrm>
            <a:off x="707065" y="2103120"/>
            <a:ext cx="5334000" cy="3542030"/>
          </a:xfrm>
          <a:prstGeom prst="rect">
            <a:avLst/>
          </a:prstGeom>
          <a:noFill/>
          <a:ln w="9525">
            <a:noFill/>
            <a:headEnd/>
            <a:tailEnd/>
          </a:ln>
        </p:spPr>
      </p:pic>
    </p:spTree>
    <p:extLst>
      <p:ext uri="{BB962C8B-B14F-4D97-AF65-F5344CB8AC3E}">
        <p14:creationId xmlns:p14="http://schemas.microsoft.com/office/powerpoint/2010/main" val="319915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descr="Chart, scatter chart&#10;&#10;Description automatically generated">
            <a:extLst>
              <a:ext uri="{FF2B5EF4-FFF2-40B4-BE49-F238E27FC236}">
                <a16:creationId xmlns:a16="http://schemas.microsoft.com/office/drawing/2014/main" id="{0BFB71A6-9DFB-47E6-ACE9-1A98BDAAE023}"/>
              </a:ext>
            </a:extLst>
          </p:cNvPr>
          <p:cNvPicPr/>
          <p:nvPr/>
        </p:nvPicPr>
        <p:blipFill>
          <a:blip r:embed="rId2"/>
          <a:stretch>
            <a:fillRect/>
          </a:stretch>
        </p:blipFill>
        <p:spPr bwMode="auto">
          <a:xfrm>
            <a:off x="254836" y="237744"/>
            <a:ext cx="7643726" cy="6382512"/>
          </a:xfrm>
          <a:prstGeom prst="rect">
            <a:avLst/>
          </a:prstGeom>
          <a:noFill/>
          <a:ln>
            <a:noFill/>
          </a:ln>
        </p:spPr>
      </p:pic>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8477250" y="603504"/>
            <a:ext cx="3144774" cy="1645920"/>
          </a:xfrm>
        </p:spPr>
        <p:txBody>
          <a:bodyPr anchor="b">
            <a:normAutofit/>
          </a:bodyPr>
          <a:lstStyle/>
          <a:p>
            <a:pPr algn="ctr"/>
            <a:r>
              <a:rPr lang="en-US" dirty="0"/>
              <a:t>K-Means Clustering – Cont’d</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type="body" sz="half" idx="2"/>
          </p:nvPr>
        </p:nvSpPr>
        <p:spPr>
          <a:xfrm>
            <a:off x="8477250" y="2386584"/>
            <a:ext cx="3144774" cy="3971686"/>
          </a:xfrm>
        </p:spPr>
        <p:txBody>
          <a:bodyPr>
            <a:normAutofit/>
          </a:bodyPr>
          <a:lstStyle/>
          <a:p>
            <a:r>
              <a:rPr lang="en-US" dirty="0"/>
              <a:t>We see the clusters properly distributed around their respective centroids. There are some overlaps between cluster 2,3 &amp; 4.</a:t>
            </a:r>
          </a:p>
          <a:p>
            <a:r>
              <a:rPr lang="en-US" dirty="0"/>
              <a:t>We had dived deeper into each cluster in next section to have better insight. </a:t>
            </a:r>
          </a:p>
          <a:p>
            <a:endParaRPr lang="en-US" dirty="0"/>
          </a:p>
        </p:txBody>
      </p:sp>
    </p:spTree>
    <p:extLst>
      <p:ext uri="{BB962C8B-B14F-4D97-AF65-F5344CB8AC3E}">
        <p14:creationId xmlns:p14="http://schemas.microsoft.com/office/powerpoint/2010/main" val="415310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K-Means Clustering – Cluster 1</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1"/>
          </p:nvPr>
        </p:nvSpPr>
        <p:spPr>
          <a:xfrm>
            <a:off x="1066800" y="2103120"/>
            <a:ext cx="4663440" cy="3749040"/>
          </a:xfrm>
        </p:spPr>
        <p:txBody>
          <a:bodyPr>
            <a:normAutofit/>
          </a:bodyPr>
          <a:lstStyle/>
          <a:p>
            <a:r>
              <a:rPr lang="en-US" dirty="0"/>
              <a:t>Only Goalkeepers were selected in this cluster.</a:t>
            </a:r>
          </a:p>
        </p:txBody>
      </p:sp>
      <p:pic>
        <p:nvPicPr>
          <p:cNvPr id="5" name="Picture">
            <a:extLst>
              <a:ext uri="{FF2B5EF4-FFF2-40B4-BE49-F238E27FC236}">
                <a16:creationId xmlns:a16="http://schemas.microsoft.com/office/drawing/2014/main" id="{A5751611-12C2-4244-BB35-2CDA6561A1AE}"/>
              </a:ext>
            </a:extLst>
          </p:cNvPr>
          <p:cNvPicPr/>
          <p:nvPr/>
        </p:nvPicPr>
        <p:blipFill>
          <a:blip r:embed="rId2"/>
          <a:stretch>
            <a:fillRect/>
          </a:stretch>
        </p:blipFill>
        <p:spPr bwMode="auto">
          <a:xfrm>
            <a:off x="6461760" y="2444534"/>
            <a:ext cx="4663440" cy="3066211"/>
          </a:xfrm>
          <a:prstGeom prst="rect">
            <a:avLst/>
          </a:prstGeom>
          <a:noFill/>
          <a:ln w="9525">
            <a:noFill/>
            <a:headEnd/>
            <a:tailEnd/>
          </a:ln>
        </p:spPr>
      </p:pic>
      <p:pic>
        <p:nvPicPr>
          <p:cNvPr id="3" name="Picture 2">
            <a:extLst>
              <a:ext uri="{FF2B5EF4-FFF2-40B4-BE49-F238E27FC236}">
                <a16:creationId xmlns:a16="http://schemas.microsoft.com/office/drawing/2014/main" id="{9D62BEDA-81C0-42C5-AF60-AE6716BD74CB}"/>
              </a:ext>
            </a:extLst>
          </p:cNvPr>
          <p:cNvPicPr>
            <a:picLocks noChangeAspect="1"/>
          </p:cNvPicPr>
          <p:nvPr/>
        </p:nvPicPr>
        <p:blipFill>
          <a:blip r:embed="rId3"/>
          <a:stretch>
            <a:fillRect/>
          </a:stretch>
        </p:blipFill>
        <p:spPr>
          <a:xfrm>
            <a:off x="998557" y="3378241"/>
            <a:ext cx="5463204" cy="2132504"/>
          </a:xfrm>
          <a:prstGeom prst="rect">
            <a:avLst/>
          </a:prstGeom>
        </p:spPr>
      </p:pic>
    </p:spTree>
    <p:extLst>
      <p:ext uri="{BB962C8B-B14F-4D97-AF65-F5344CB8AC3E}">
        <p14:creationId xmlns:p14="http://schemas.microsoft.com/office/powerpoint/2010/main" val="173286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K-Means Clustering – Cluster 2</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1"/>
          </p:nvPr>
        </p:nvSpPr>
        <p:spPr>
          <a:xfrm>
            <a:off x="1066800" y="2103120"/>
            <a:ext cx="4663440" cy="3749040"/>
          </a:xfrm>
        </p:spPr>
        <p:txBody>
          <a:bodyPr>
            <a:normAutofit/>
          </a:bodyPr>
          <a:lstStyle/>
          <a:p>
            <a:r>
              <a:rPr lang="en-US" dirty="0"/>
              <a:t>Players with good playmaking abilities were selected in this cluster.</a:t>
            </a:r>
          </a:p>
        </p:txBody>
      </p:sp>
      <p:pic>
        <p:nvPicPr>
          <p:cNvPr id="6" name="Picture">
            <a:extLst>
              <a:ext uri="{FF2B5EF4-FFF2-40B4-BE49-F238E27FC236}">
                <a16:creationId xmlns:a16="http://schemas.microsoft.com/office/drawing/2014/main" id="{15A1CA92-1AA4-4E21-908D-DE20947A2096}"/>
              </a:ext>
            </a:extLst>
          </p:cNvPr>
          <p:cNvPicPr/>
          <p:nvPr/>
        </p:nvPicPr>
        <p:blipFill>
          <a:blip r:embed="rId2"/>
          <a:stretch>
            <a:fillRect/>
          </a:stretch>
        </p:blipFill>
        <p:spPr bwMode="auto">
          <a:xfrm>
            <a:off x="6002080" y="2230511"/>
            <a:ext cx="5334000" cy="3506470"/>
          </a:xfrm>
          <a:prstGeom prst="rect">
            <a:avLst/>
          </a:prstGeom>
          <a:noFill/>
          <a:ln w="9525">
            <a:noFill/>
            <a:headEnd/>
            <a:tailEnd/>
          </a:ln>
        </p:spPr>
      </p:pic>
      <p:pic>
        <p:nvPicPr>
          <p:cNvPr id="3" name="Picture 2">
            <a:extLst>
              <a:ext uri="{FF2B5EF4-FFF2-40B4-BE49-F238E27FC236}">
                <a16:creationId xmlns:a16="http://schemas.microsoft.com/office/drawing/2014/main" id="{79F2F457-D3FA-4FD2-A62A-1261ED8CA28E}"/>
              </a:ext>
            </a:extLst>
          </p:cNvPr>
          <p:cNvPicPr>
            <a:picLocks noChangeAspect="1"/>
          </p:cNvPicPr>
          <p:nvPr/>
        </p:nvPicPr>
        <p:blipFill>
          <a:blip r:embed="rId3"/>
          <a:stretch>
            <a:fillRect/>
          </a:stretch>
        </p:blipFill>
        <p:spPr>
          <a:xfrm>
            <a:off x="588335" y="2981568"/>
            <a:ext cx="5413745" cy="2755413"/>
          </a:xfrm>
          <a:prstGeom prst="rect">
            <a:avLst/>
          </a:prstGeom>
        </p:spPr>
      </p:pic>
    </p:spTree>
    <p:extLst>
      <p:ext uri="{BB962C8B-B14F-4D97-AF65-F5344CB8AC3E}">
        <p14:creationId xmlns:p14="http://schemas.microsoft.com/office/powerpoint/2010/main" val="285884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2636-A5A3-4C7D-8A39-39A8AACB2609}"/>
              </a:ext>
            </a:extLst>
          </p:cNvPr>
          <p:cNvSpPr>
            <a:spLocks noGrp="1"/>
          </p:cNvSpPr>
          <p:nvPr>
            <p:ph type="title"/>
          </p:nvPr>
        </p:nvSpPr>
        <p:spPr>
          <a:xfrm>
            <a:off x="1066800" y="513901"/>
            <a:ext cx="10058400" cy="1371600"/>
          </a:xfrm>
        </p:spPr>
        <p:txBody>
          <a:bodyPr/>
          <a:lstStyle/>
          <a:p>
            <a:pPr algn="ctr"/>
            <a:r>
              <a:rPr lang="en-US" dirty="0"/>
              <a:t>Overview</a:t>
            </a:r>
          </a:p>
        </p:txBody>
      </p:sp>
      <p:sp>
        <p:nvSpPr>
          <p:cNvPr id="5" name="TextBox 4">
            <a:extLst>
              <a:ext uri="{FF2B5EF4-FFF2-40B4-BE49-F238E27FC236}">
                <a16:creationId xmlns:a16="http://schemas.microsoft.com/office/drawing/2014/main" id="{91B94B5A-9615-4DBC-83D9-FACBF9DE60C2}"/>
              </a:ext>
            </a:extLst>
          </p:cNvPr>
          <p:cNvSpPr txBox="1"/>
          <p:nvPr/>
        </p:nvSpPr>
        <p:spPr>
          <a:xfrm>
            <a:off x="684105" y="1625600"/>
            <a:ext cx="10579948" cy="5211683"/>
          </a:xfrm>
          <a:prstGeom prst="rect">
            <a:avLst/>
          </a:prstGeom>
          <a:noFill/>
        </p:spPr>
        <p:txBody>
          <a:bodyPr wrap="square">
            <a:spAutoFit/>
          </a:bodyPr>
          <a:lstStyle/>
          <a:p>
            <a:pPr marL="0" marR="0">
              <a:spcBef>
                <a:spcPts val="900"/>
              </a:spcBef>
              <a:spcAft>
                <a:spcPts val="900"/>
              </a:spcAft>
            </a:pPr>
            <a:r>
              <a:rPr lang="en-US" sz="1600" dirty="0">
                <a:effectLst/>
                <a:latin typeface="Century Gothic" panose="020B0502020202020204" pitchFamily="34" charset="0"/>
                <a:ea typeface="Cambria" panose="02040503050406030204" pitchFamily="18" charset="0"/>
                <a:cs typeface="Vrinda" panose="020B0502040204020203" pitchFamily="34" charset="0"/>
              </a:rPr>
              <a:t>This project performed a deeper dive into the FIFA 22 </a:t>
            </a:r>
            <a:r>
              <a:rPr lang="en-US" sz="1600" dirty="0" err="1">
                <a:effectLst/>
                <a:latin typeface="Century Gothic" panose="020B0502020202020204" pitchFamily="34" charset="0"/>
                <a:ea typeface="Cambria" panose="02040503050406030204" pitchFamily="18" charset="0"/>
                <a:cs typeface="Vrinda" panose="020B0502040204020203" pitchFamily="34" charset="0"/>
              </a:rPr>
              <a:t>players’s</a:t>
            </a:r>
            <a:r>
              <a:rPr lang="en-US" sz="1600" dirty="0">
                <a:effectLst/>
                <a:latin typeface="Century Gothic" panose="020B0502020202020204" pitchFamily="34" charset="0"/>
                <a:ea typeface="Cambria" panose="02040503050406030204" pitchFamily="18" charset="0"/>
                <a:cs typeface="Vrinda" panose="020B0502040204020203" pitchFamily="34" charset="0"/>
              </a:rPr>
              <a:t> dataset that has also variables that attribute to a players preferred playing position, overall rating and values.</a:t>
            </a:r>
          </a:p>
          <a:p>
            <a:pPr marL="0" marR="0">
              <a:spcBef>
                <a:spcPts val="900"/>
              </a:spcBef>
              <a:spcAft>
                <a:spcPts val="900"/>
              </a:spcAft>
            </a:pPr>
            <a:r>
              <a:rPr lang="en-US" sz="1600" dirty="0">
                <a:effectLst/>
                <a:latin typeface="Century Gothic" panose="020B0502020202020204" pitchFamily="34" charset="0"/>
                <a:ea typeface="Cambria" panose="02040503050406030204" pitchFamily="18" charset="0"/>
                <a:cs typeface="Vrinda" panose="020B0502040204020203" pitchFamily="34" charset="0"/>
              </a:rPr>
              <a:t>The dataset was downloaded from: </a:t>
            </a:r>
            <a:r>
              <a:rPr lang="en-US" sz="1600" dirty="0">
                <a:solidFill>
                  <a:srgbClr val="4F81BD"/>
                </a:solidFill>
                <a:effectLst/>
                <a:latin typeface="Century Gothic" panose="020B0502020202020204" pitchFamily="34" charset="0"/>
                <a:ea typeface="Cambria" panose="02040503050406030204" pitchFamily="18" charset="0"/>
                <a:cs typeface="Vrinda" panose="020B0502040204020203" pitchFamily="34" charset="0"/>
                <a:hlinkClick r:id="rId2"/>
              </a:rPr>
              <a:t>https://www.kaggle.com/cashncarry/fifa-22-complete-player-dataset</a:t>
            </a:r>
            <a:endParaRPr lang="en-US" sz="1600" dirty="0">
              <a:solidFill>
                <a:srgbClr val="4F81BD"/>
              </a:solidFill>
              <a:effectLst/>
              <a:latin typeface="Century Gothic" panose="020B0502020202020204" pitchFamily="34" charset="0"/>
              <a:ea typeface="Cambria" panose="02040503050406030204" pitchFamily="18" charset="0"/>
              <a:cs typeface="Vrinda" panose="020B0502040204020203" pitchFamily="34" charset="0"/>
            </a:endParaRPr>
          </a:p>
          <a:p>
            <a:pPr marL="0" marR="0">
              <a:spcBef>
                <a:spcPts val="900"/>
              </a:spcBef>
              <a:spcAft>
                <a:spcPts val="900"/>
              </a:spcAft>
            </a:pPr>
            <a:r>
              <a:rPr lang="en-US" sz="1600" dirty="0">
                <a:latin typeface="Century Gothic" panose="020B0502020202020204" pitchFamily="34" charset="0"/>
                <a:ea typeface="Cambria" panose="02040503050406030204" pitchFamily="18" charset="0"/>
                <a:cs typeface="Vrinda" panose="020B0502040204020203" pitchFamily="34" charset="0"/>
              </a:rPr>
              <a:t>The dataset has 89 attributes and 19260 rows (One row for each FIFA registered player). So, we can consider this dataset as the whole universe of data for this domain. </a:t>
            </a:r>
          </a:p>
          <a:p>
            <a:pPr marL="0" marR="0">
              <a:spcBef>
                <a:spcPts val="900"/>
              </a:spcBef>
              <a:spcAft>
                <a:spcPts val="900"/>
              </a:spcAft>
            </a:pPr>
            <a:r>
              <a:rPr lang="en-US" sz="1600" dirty="0">
                <a:latin typeface="Century Gothic" panose="020B0502020202020204" pitchFamily="34" charset="0"/>
                <a:ea typeface="Cambria" panose="02040503050406030204" pitchFamily="18" charset="0"/>
                <a:cs typeface="Vrinda" panose="020B0502040204020203" pitchFamily="34" charset="0"/>
              </a:rPr>
              <a:t>First, the following questions were answered through exploratory data analysis:</a:t>
            </a:r>
          </a:p>
          <a:p>
            <a:pPr marL="342900" marR="0" lvl="0" indent="-342900">
              <a:spcBef>
                <a:spcPts val="180"/>
              </a:spcBef>
              <a:spcAft>
                <a:spcPts val="180"/>
              </a:spcAft>
              <a:buFont typeface="+mj-lt"/>
              <a:buAutoNum type="arabicPeriod"/>
            </a:pPr>
            <a:r>
              <a:rPr lang="en-US" sz="1600" dirty="0">
                <a:effectLst/>
                <a:latin typeface="Century Gothic" panose="020B0502020202020204" pitchFamily="34" charset="0"/>
                <a:ea typeface="Cambria" panose="02040503050406030204" pitchFamily="18" charset="0"/>
                <a:cs typeface="Vrinda" panose="020B0502040204020203" pitchFamily="34" charset="0"/>
              </a:rPr>
              <a:t>Does position have an impact on the wage and the valuation of a player?</a:t>
            </a:r>
          </a:p>
          <a:p>
            <a:pPr marL="342900" marR="0" lvl="0" indent="-342900">
              <a:spcBef>
                <a:spcPts val="180"/>
              </a:spcBef>
              <a:spcAft>
                <a:spcPts val="180"/>
              </a:spcAft>
              <a:buFont typeface="+mj-lt"/>
              <a:buAutoNum type="arabicPeriod"/>
            </a:pPr>
            <a:r>
              <a:rPr lang="en-US" sz="1600" dirty="0">
                <a:effectLst/>
                <a:latin typeface="Century Gothic" panose="020B0502020202020204" pitchFamily="34" charset="0"/>
                <a:ea typeface="Cambria" panose="02040503050406030204" pitchFamily="18" charset="0"/>
                <a:cs typeface="Vrinda" panose="020B0502040204020203" pitchFamily="34" charset="0"/>
              </a:rPr>
              <a:t>Does growth have an impact on the wage and the valuation of a player?</a:t>
            </a:r>
            <a:endParaRPr lang="en-US" sz="1600" dirty="0">
              <a:latin typeface="Century Gothic" panose="020B0502020202020204" pitchFamily="34" charset="0"/>
              <a:ea typeface="Cambria" panose="02040503050406030204" pitchFamily="18" charset="0"/>
              <a:cs typeface="Vrinda" panose="020B0502040204020203" pitchFamily="34" charset="0"/>
            </a:endParaRPr>
          </a:p>
          <a:p>
            <a:pPr marR="0" lvl="0">
              <a:spcBef>
                <a:spcPts val="180"/>
              </a:spcBef>
              <a:spcAft>
                <a:spcPts val="180"/>
              </a:spcAft>
            </a:pPr>
            <a:r>
              <a:rPr lang="en-US" sz="1600" dirty="0">
                <a:effectLst/>
                <a:latin typeface="Century Gothic" panose="020B0502020202020204" pitchFamily="34" charset="0"/>
                <a:ea typeface="Cambria" panose="02040503050406030204" pitchFamily="18" charset="0"/>
                <a:cs typeface="Vrinda" panose="020B0502040204020203" pitchFamily="34" charset="0"/>
              </a:rPr>
              <a:t>Then, we moved on to preform feature selection </a:t>
            </a:r>
            <a:r>
              <a:rPr lang="en-US" sz="1600" dirty="0">
                <a:latin typeface="Century Gothic" panose="020B0502020202020204" pitchFamily="34" charset="0"/>
                <a:ea typeface="Cambria" panose="02040503050406030204" pitchFamily="18" charset="0"/>
                <a:cs typeface="Vrinda" panose="020B0502040204020203" pitchFamily="34" charset="0"/>
              </a:rPr>
              <a:t>using </a:t>
            </a:r>
            <a:r>
              <a:rPr lang="en-US" sz="1600" dirty="0" err="1">
                <a:latin typeface="Century Gothic" panose="020B0502020202020204" pitchFamily="34" charset="0"/>
                <a:ea typeface="Cambria" panose="02040503050406030204" pitchFamily="18" charset="0"/>
                <a:cs typeface="Vrinda" panose="020B0502040204020203" pitchFamily="34" charset="0"/>
              </a:rPr>
              <a:t>f_classif</a:t>
            </a:r>
            <a:r>
              <a:rPr lang="en-US" sz="1600" dirty="0">
                <a:latin typeface="Century Gothic" panose="020B0502020202020204" pitchFamily="34" charset="0"/>
                <a:ea typeface="Cambria" panose="02040503050406030204" pitchFamily="18" charset="0"/>
                <a:cs typeface="Vrinda" panose="020B0502040204020203" pitchFamily="34" charset="0"/>
              </a:rPr>
              <a:t> method and </a:t>
            </a:r>
            <a:r>
              <a:rPr lang="en-US" sz="1600" dirty="0">
                <a:effectLst/>
                <a:latin typeface="Century Gothic" panose="020B0502020202020204" pitchFamily="34" charset="0"/>
                <a:ea typeface="Cambria" panose="02040503050406030204" pitchFamily="18" charset="0"/>
                <a:cs typeface="Vrinda" panose="020B0502040204020203" pitchFamily="34" charset="0"/>
              </a:rPr>
              <a:t>identify outliers using DBSCAN.</a:t>
            </a:r>
          </a:p>
          <a:p>
            <a:pPr marR="0" lvl="0">
              <a:spcBef>
                <a:spcPts val="180"/>
              </a:spcBef>
              <a:spcAft>
                <a:spcPts val="180"/>
              </a:spcAft>
            </a:pPr>
            <a:r>
              <a:rPr lang="en-US" sz="1600" dirty="0">
                <a:latin typeface="Century Gothic" panose="020B0502020202020204" pitchFamily="34" charset="0"/>
                <a:ea typeface="Cambria" panose="02040503050406030204" pitchFamily="18" charset="0"/>
                <a:cs typeface="Vrinda" panose="020B0502040204020203" pitchFamily="34" charset="0"/>
              </a:rPr>
              <a:t>Finally, we created K-means clusters using our selected features.</a:t>
            </a:r>
          </a:p>
          <a:p>
            <a:pPr marR="0" lvl="0">
              <a:spcBef>
                <a:spcPts val="180"/>
              </a:spcBef>
              <a:spcAft>
                <a:spcPts val="180"/>
              </a:spcAft>
            </a:pPr>
            <a:r>
              <a:rPr lang="en-US" sz="1600" dirty="0">
                <a:latin typeface="Century Gothic" panose="020B0502020202020204" pitchFamily="34" charset="0"/>
                <a:ea typeface="Cambria" panose="02040503050406030204" pitchFamily="18" charset="0"/>
                <a:cs typeface="Vrinda" panose="020B0502040204020203" pitchFamily="34" charset="0"/>
              </a:rPr>
              <a:t>As a bonus, we tried exploring prediction/ categorization models such as decision tree classifier and random forest classifier. The classification final model will help FIFA career mode users to identify the best positions for a player with ~72% accuracy.</a:t>
            </a:r>
          </a:p>
          <a:p>
            <a:pPr marL="0" marR="0">
              <a:spcBef>
                <a:spcPts val="900"/>
              </a:spcBef>
              <a:spcAft>
                <a:spcPts val="900"/>
              </a:spcAft>
            </a:pPr>
            <a:endParaRPr lang="en-US" sz="1600" dirty="0">
              <a:effectLst/>
              <a:latin typeface="Century Gothic" panose="020B0502020202020204" pitchFamily="34" charset="0"/>
              <a:ea typeface="Cambria" panose="02040503050406030204" pitchFamily="18" charset="0"/>
              <a:cs typeface="Vrinda" panose="020B0502040204020203" pitchFamily="34" charset="0"/>
            </a:endParaRPr>
          </a:p>
        </p:txBody>
      </p:sp>
    </p:spTree>
    <p:extLst>
      <p:ext uri="{BB962C8B-B14F-4D97-AF65-F5344CB8AC3E}">
        <p14:creationId xmlns:p14="http://schemas.microsoft.com/office/powerpoint/2010/main" val="187789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K-Means Clustering – Cluster 3</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1"/>
          </p:nvPr>
        </p:nvSpPr>
        <p:spPr>
          <a:xfrm>
            <a:off x="1066800" y="2103120"/>
            <a:ext cx="4663440" cy="3749040"/>
          </a:xfrm>
        </p:spPr>
        <p:txBody>
          <a:bodyPr>
            <a:normAutofit/>
          </a:bodyPr>
          <a:lstStyle/>
          <a:p>
            <a:r>
              <a:rPr lang="en-US" dirty="0"/>
              <a:t>Players with good defending abilities were selected in this cluster.</a:t>
            </a:r>
          </a:p>
        </p:txBody>
      </p:sp>
      <p:pic>
        <p:nvPicPr>
          <p:cNvPr id="7" name="Picture">
            <a:extLst>
              <a:ext uri="{FF2B5EF4-FFF2-40B4-BE49-F238E27FC236}">
                <a16:creationId xmlns:a16="http://schemas.microsoft.com/office/drawing/2014/main" id="{1C38C841-C865-404D-8D56-F1132A8035B4}"/>
              </a:ext>
            </a:extLst>
          </p:cNvPr>
          <p:cNvPicPr/>
          <p:nvPr/>
        </p:nvPicPr>
        <p:blipFill>
          <a:blip r:embed="rId2"/>
          <a:stretch>
            <a:fillRect/>
          </a:stretch>
        </p:blipFill>
        <p:spPr bwMode="auto">
          <a:xfrm>
            <a:off x="6002080" y="2224405"/>
            <a:ext cx="5334000" cy="3506470"/>
          </a:xfrm>
          <a:prstGeom prst="rect">
            <a:avLst/>
          </a:prstGeom>
          <a:noFill/>
          <a:ln w="9525">
            <a:noFill/>
            <a:headEnd/>
            <a:tailEnd/>
          </a:ln>
        </p:spPr>
      </p:pic>
      <p:pic>
        <p:nvPicPr>
          <p:cNvPr id="4" name="Picture 3">
            <a:extLst>
              <a:ext uri="{FF2B5EF4-FFF2-40B4-BE49-F238E27FC236}">
                <a16:creationId xmlns:a16="http://schemas.microsoft.com/office/drawing/2014/main" id="{CE29059D-FC58-4EBA-9AFF-3DDC836A52D0}"/>
              </a:ext>
            </a:extLst>
          </p:cNvPr>
          <p:cNvPicPr>
            <a:picLocks noChangeAspect="1"/>
          </p:cNvPicPr>
          <p:nvPr/>
        </p:nvPicPr>
        <p:blipFill>
          <a:blip r:embed="rId3"/>
          <a:stretch>
            <a:fillRect/>
          </a:stretch>
        </p:blipFill>
        <p:spPr>
          <a:xfrm>
            <a:off x="616688" y="3609863"/>
            <a:ext cx="5385392" cy="2121011"/>
          </a:xfrm>
          <a:prstGeom prst="rect">
            <a:avLst/>
          </a:prstGeom>
        </p:spPr>
      </p:pic>
    </p:spTree>
    <p:extLst>
      <p:ext uri="{BB962C8B-B14F-4D97-AF65-F5344CB8AC3E}">
        <p14:creationId xmlns:p14="http://schemas.microsoft.com/office/powerpoint/2010/main" val="28971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FE2B1D-02F2-4688-B7AA-1787971BEC99}"/>
              </a:ext>
            </a:extLst>
          </p:cNvPr>
          <p:cNvSpPr>
            <a:spLocks noGrp="1"/>
          </p:cNvSpPr>
          <p:nvPr>
            <p:ph type="title"/>
          </p:nvPr>
        </p:nvSpPr>
        <p:spPr>
          <a:xfrm>
            <a:off x="1066800" y="642594"/>
            <a:ext cx="10058400" cy="1371600"/>
          </a:xfrm>
        </p:spPr>
        <p:txBody>
          <a:bodyPr anchor="ctr">
            <a:normAutofit/>
          </a:bodyPr>
          <a:lstStyle/>
          <a:p>
            <a:pPr algn="ctr"/>
            <a:r>
              <a:rPr lang="en-US" dirty="0"/>
              <a:t>K-Means Clustering – Cluster 4</a:t>
            </a:r>
          </a:p>
        </p:txBody>
      </p:sp>
      <p:sp>
        <p:nvSpPr>
          <p:cNvPr id="20" name="Content Placeholder 2">
            <a:extLst>
              <a:ext uri="{FF2B5EF4-FFF2-40B4-BE49-F238E27FC236}">
                <a16:creationId xmlns:a16="http://schemas.microsoft.com/office/drawing/2014/main" id="{86DF2A91-B6EB-4B90-929F-E5AD02B1C873}"/>
              </a:ext>
            </a:extLst>
          </p:cNvPr>
          <p:cNvSpPr>
            <a:spLocks noGrp="1"/>
          </p:cNvSpPr>
          <p:nvPr>
            <p:ph sz="half" idx="1"/>
          </p:nvPr>
        </p:nvSpPr>
        <p:spPr>
          <a:xfrm>
            <a:off x="1066800" y="2103120"/>
            <a:ext cx="4663440" cy="3749040"/>
          </a:xfrm>
        </p:spPr>
        <p:txBody>
          <a:bodyPr>
            <a:normAutofit/>
          </a:bodyPr>
          <a:lstStyle/>
          <a:p>
            <a:r>
              <a:rPr lang="en-US" dirty="0"/>
              <a:t>Players with finishing (better goal scoring abilities) were selected in this cluster.</a:t>
            </a:r>
          </a:p>
        </p:txBody>
      </p:sp>
      <p:pic>
        <p:nvPicPr>
          <p:cNvPr id="6" name="Picture">
            <a:extLst>
              <a:ext uri="{FF2B5EF4-FFF2-40B4-BE49-F238E27FC236}">
                <a16:creationId xmlns:a16="http://schemas.microsoft.com/office/drawing/2014/main" id="{DB640902-DFD1-447F-9097-0EE2609AA270}"/>
              </a:ext>
            </a:extLst>
          </p:cNvPr>
          <p:cNvPicPr/>
          <p:nvPr/>
        </p:nvPicPr>
        <p:blipFill>
          <a:blip r:embed="rId2"/>
          <a:stretch>
            <a:fillRect/>
          </a:stretch>
        </p:blipFill>
        <p:spPr bwMode="auto">
          <a:xfrm>
            <a:off x="6180352" y="2224404"/>
            <a:ext cx="5334000" cy="3506470"/>
          </a:xfrm>
          <a:prstGeom prst="rect">
            <a:avLst/>
          </a:prstGeom>
          <a:noFill/>
          <a:ln w="9525">
            <a:noFill/>
            <a:headEnd/>
            <a:tailEnd/>
          </a:ln>
        </p:spPr>
      </p:pic>
      <p:pic>
        <p:nvPicPr>
          <p:cNvPr id="3" name="Picture 2">
            <a:extLst>
              <a:ext uri="{FF2B5EF4-FFF2-40B4-BE49-F238E27FC236}">
                <a16:creationId xmlns:a16="http://schemas.microsoft.com/office/drawing/2014/main" id="{42F711FA-D272-42F2-9136-0F8D811A91CC}"/>
              </a:ext>
            </a:extLst>
          </p:cNvPr>
          <p:cNvPicPr>
            <a:picLocks noChangeAspect="1"/>
          </p:cNvPicPr>
          <p:nvPr/>
        </p:nvPicPr>
        <p:blipFill>
          <a:blip r:embed="rId3"/>
          <a:stretch>
            <a:fillRect/>
          </a:stretch>
        </p:blipFill>
        <p:spPr>
          <a:xfrm>
            <a:off x="1066801" y="3366977"/>
            <a:ext cx="5131330" cy="2363897"/>
          </a:xfrm>
          <a:prstGeom prst="rect">
            <a:avLst/>
          </a:prstGeom>
        </p:spPr>
      </p:pic>
    </p:spTree>
    <p:extLst>
      <p:ext uri="{BB962C8B-B14F-4D97-AF65-F5344CB8AC3E}">
        <p14:creationId xmlns:p14="http://schemas.microsoft.com/office/powerpoint/2010/main" val="305562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7472-D682-4540-A79B-F283BDBAC412}"/>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2C7E24E8-C787-4E14-8638-C2E2A16A3C60}"/>
              </a:ext>
            </a:extLst>
          </p:cNvPr>
          <p:cNvSpPr>
            <a:spLocks noGrp="1"/>
          </p:cNvSpPr>
          <p:nvPr>
            <p:ph sz="half" idx="1"/>
          </p:nvPr>
        </p:nvSpPr>
        <p:spPr>
          <a:xfrm>
            <a:off x="1066800" y="2103120"/>
            <a:ext cx="2453080" cy="3749040"/>
          </a:xfrm>
        </p:spPr>
        <p:txBody>
          <a:bodyPr/>
          <a:lstStyle/>
          <a:p>
            <a:r>
              <a:rPr lang="en-US" dirty="0"/>
              <a:t>So, we calculated accuracy for max depth from using just 1 feature to all the way to using all 26 features</a:t>
            </a:r>
          </a:p>
          <a:p>
            <a:r>
              <a:rPr lang="en-US" dirty="0"/>
              <a:t>We found that at </a:t>
            </a:r>
            <a:r>
              <a:rPr lang="en-US" dirty="0" err="1"/>
              <a:t>max_depth</a:t>
            </a:r>
            <a:r>
              <a:rPr lang="en-US" dirty="0"/>
              <a:t> = 12 we get the highest average accuracy.</a:t>
            </a:r>
          </a:p>
        </p:txBody>
      </p:sp>
      <p:pic>
        <p:nvPicPr>
          <p:cNvPr id="6" name="Picture 5">
            <a:extLst>
              <a:ext uri="{FF2B5EF4-FFF2-40B4-BE49-F238E27FC236}">
                <a16:creationId xmlns:a16="http://schemas.microsoft.com/office/drawing/2014/main" id="{9C9A24E0-9C27-40B2-917B-F0522D5067FE}"/>
              </a:ext>
            </a:extLst>
          </p:cNvPr>
          <p:cNvPicPr>
            <a:picLocks noChangeAspect="1"/>
          </p:cNvPicPr>
          <p:nvPr/>
        </p:nvPicPr>
        <p:blipFill>
          <a:blip r:embed="rId2"/>
          <a:stretch>
            <a:fillRect/>
          </a:stretch>
        </p:blipFill>
        <p:spPr>
          <a:xfrm>
            <a:off x="3519880" y="1800447"/>
            <a:ext cx="2267067" cy="4657060"/>
          </a:xfrm>
          <a:prstGeom prst="rect">
            <a:avLst/>
          </a:prstGeom>
        </p:spPr>
      </p:pic>
      <p:pic>
        <p:nvPicPr>
          <p:cNvPr id="7" name="Picture">
            <a:extLst>
              <a:ext uri="{FF2B5EF4-FFF2-40B4-BE49-F238E27FC236}">
                <a16:creationId xmlns:a16="http://schemas.microsoft.com/office/drawing/2014/main" id="{D286ECF2-1674-425A-843C-3DCD71DD3122}"/>
              </a:ext>
            </a:extLst>
          </p:cNvPr>
          <p:cNvPicPr>
            <a:picLocks noGrp="1"/>
          </p:cNvPicPr>
          <p:nvPr>
            <p:ph sz="half" idx="2"/>
          </p:nvPr>
        </p:nvPicPr>
        <p:blipFill>
          <a:blip r:embed="rId3"/>
          <a:stretch>
            <a:fillRect/>
          </a:stretch>
        </p:blipFill>
        <p:spPr bwMode="auto">
          <a:xfrm>
            <a:off x="5786947" y="1800447"/>
            <a:ext cx="6057723" cy="3508744"/>
          </a:xfrm>
          <a:prstGeom prst="rect">
            <a:avLst/>
          </a:prstGeom>
          <a:noFill/>
          <a:ln w="9525">
            <a:noFill/>
            <a:headEnd/>
            <a:tailEnd/>
          </a:ln>
        </p:spPr>
      </p:pic>
      <p:sp>
        <p:nvSpPr>
          <p:cNvPr id="9" name="TextBox 8">
            <a:extLst>
              <a:ext uri="{FF2B5EF4-FFF2-40B4-BE49-F238E27FC236}">
                <a16:creationId xmlns:a16="http://schemas.microsoft.com/office/drawing/2014/main" id="{29788BFD-16D4-4EC5-843B-D6EFE5E06E7F}"/>
              </a:ext>
            </a:extLst>
          </p:cNvPr>
          <p:cNvSpPr txBox="1"/>
          <p:nvPr/>
        </p:nvSpPr>
        <p:spPr>
          <a:xfrm>
            <a:off x="5854994" y="5309191"/>
            <a:ext cx="5989675" cy="1200329"/>
          </a:xfrm>
          <a:prstGeom prst="rect">
            <a:avLst/>
          </a:prstGeom>
          <a:noFill/>
        </p:spPr>
        <p:txBody>
          <a:bodyPr wrap="square">
            <a:spAutoFit/>
          </a:bodyPr>
          <a:lstStyle/>
          <a:p>
            <a:r>
              <a:rPr lang="en-US" dirty="0"/>
              <a:t>Our decision tree model has ~62% accuracy.</a:t>
            </a:r>
          </a:p>
          <a:p>
            <a:r>
              <a:rPr lang="en-US" dirty="0"/>
              <a:t>Also, the tree diagram is huge and hard to decipher. So, we looked for alternative classification approaches.</a:t>
            </a:r>
          </a:p>
        </p:txBody>
      </p:sp>
    </p:spTree>
    <p:extLst>
      <p:ext uri="{BB962C8B-B14F-4D97-AF65-F5344CB8AC3E}">
        <p14:creationId xmlns:p14="http://schemas.microsoft.com/office/powerpoint/2010/main" val="1834524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7D33-2383-4A00-B3F9-E02EA4E96900}"/>
              </a:ext>
            </a:extLst>
          </p:cNvPr>
          <p:cNvSpPr>
            <a:spLocks noGrp="1"/>
          </p:cNvSpPr>
          <p:nvPr>
            <p:ph type="title"/>
          </p:nvPr>
        </p:nvSpPr>
        <p:spPr>
          <a:xfrm>
            <a:off x="1066800" y="642594"/>
            <a:ext cx="10058400" cy="1371600"/>
          </a:xfrm>
        </p:spPr>
        <p:txBody>
          <a:bodyPr anchor="ctr">
            <a:normAutofit/>
          </a:bodyPr>
          <a:lstStyle/>
          <a:p>
            <a:pPr algn="ctr"/>
            <a:r>
              <a:rPr lang="en-US" dirty="0"/>
              <a:t>Random Forest Classifier</a:t>
            </a:r>
          </a:p>
        </p:txBody>
      </p:sp>
      <p:sp>
        <p:nvSpPr>
          <p:cNvPr id="10" name="Content Placeholder 2">
            <a:extLst>
              <a:ext uri="{FF2B5EF4-FFF2-40B4-BE49-F238E27FC236}">
                <a16:creationId xmlns:a16="http://schemas.microsoft.com/office/drawing/2014/main" id="{7C577A0D-EDCC-413D-84BA-216615497454}"/>
              </a:ext>
            </a:extLst>
          </p:cNvPr>
          <p:cNvSpPr>
            <a:spLocks noGrp="1"/>
          </p:cNvSpPr>
          <p:nvPr>
            <p:ph sz="half" idx="1"/>
          </p:nvPr>
        </p:nvSpPr>
        <p:spPr>
          <a:xfrm>
            <a:off x="1066800" y="2103120"/>
            <a:ext cx="4663440" cy="3749040"/>
          </a:xfrm>
        </p:spPr>
        <p:txBody>
          <a:bodyPr/>
          <a:lstStyle/>
          <a:p>
            <a:r>
              <a:rPr lang="en-US" dirty="0"/>
              <a:t>For this model, we used all the integer attributes from our dataset.</a:t>
            </a:r>
          </a:p>
          <a:p>
            <a:r>
              <a:rPr lang="en-US" dirty="0"/>
              <a:t>As random forest can predict string categories, we used the original position column as our response variable.</a:t>
            </a:r>
          </a:p>
        </p:txBody>
      </p:sp>
      <p:pic>
        <p:nvPicPr>
          <p:cNvPr id="5" name="Picture 4">
            <a:extLst>
              <a:ext uri="{FF2B5EF4-FFF2-40B4-BE49-F238E27FC236}">
                <a16:creationId xmlns:a16="http://schemas.microsoft.com/office/drawing/2014/main" id="{A9392F32-7400-4E5B-AB14-ADCC505AE394}"/>
              </a:ext>
            </a:extLst>
          </p:cNvPr>
          <p:cNvPicPr>
            <a:picLocks noChangeAspect="1"/>
          </p:cNvPicPr>
          <p:nvPr/>
        </p:nvPicPr>
        <p:blipFill>
          <a:blip r:embed="rId2"/>
          <a:stretch>
            <a:fillRect/>
          </a:stretch>
        </p:blipFill>
        <p:spPr>
          <a:xfrm>
            <a:off x="5939889" y="2346251"/>
            <a:ext cx="5545583" cy="3055089"/>
          </a:xfrm>
          <a:prstGeom prst="rect">
            <a:avLst/>
          </a:prstGeom>
          <a:noFill/>
        </p:spPr>
      </p:pic>
    </p:spTree>
    <p:extLst>
      <p:ext uri="{BB962C8B-B14F-4D97-AF65-F5344CB8AC3E}">
        <p14:creationId xmlns:p14="http://schemas.microsoft.com/office/powerpoint/2010/main" val="99320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7D33-2383-4A00-B3F9-E02EA4E96900}"/>
              </a:ext>
            </a:extLst>
          </p:cNvPr>
          <p:cNvSpPr>
            <a:spLocks noGrp="1"/>
          </p:cNvSpPr>
          <p:nvPr>
            <p:ph type="title"/>
          </p:nvPr>
        </p:nvSpPr>
        <p:spPr>
          <a:xfrm>
            <a:off x="1066800" y="642594"/>
            <a:ext cx="10058400" cy="1371600"/>
          </a:xfrm>
        </p:spPr>
        <p:txBody>
          <a:bodyPr anchor="ctr">
            <a:normAutofit/>
          </a:bodyPr>
          <a:lstStyle/>
          <a:p>
            <a:pPr algn="ctr"/>
            <a:r>
              <a:rPr lang="en-US" dirty="0"/>
              <a:t>Random Forest Classifier – Cont’d</a:t>
            </a:r>
          </a:p>
        </p:txBody>
      </p:sp>
      <p:sp>
        <p:nvSpPr>
          <p:cNvPr id="10" name="Content Placeholder 2">
            <a:extLst>
              <a:ext uri="{FF2B5EF4-FFF2-40B4-BE49-F238E27FC236}">
                <a16:creationId xmlns:a16="http://schemas.microsoft.com/office/drawing/2014/main" id="{7C577A0D-EDCC-413D-84BA-216615497454}"/>
              </a:ext>
            </a:extLst>
          </p:cNvPr>
          <p:cNvSpPr>
            <a:spLocks noGrp="1"/>
          </p:cNvSpPr>
          <p:nvPr>
            <p:ph sz="half" idx="1"/>
          </p:nvPr>
        </p:nvSpPr>
        <p:spPr>
          <a:xfrm>
            <a:off x="1066800" y="2103120"/>
            <a:ext cx="4663440" cy="3749040"/>
          </a:xfrm>
        </p:spPr>
        <p:txBody>
          <a:bodyPr/>
          <a:lstStyle/>
          <a:p>
            <a:r>
              <a:rPr lang="en-US" dirty="0"/>
              <a:t>We used </a:t>
            </a:r>
            <a:r>
              <a:rPr lang="en-US" dirty="0" err="1"/>
              <a:t>GridSearchCV</a:t>
            </a:r>
            <a:r>
              <a:rPr lang="en-US" dirty="0"/>
              <a:t> to hyper tune or random forest classifier model</a:t>
            </a:r>
          </a:p>
          <a:p>
            <a:r>
              <a:rPr lang="en-US" dirty="0"/>
              <a:t>We can see the output of the </a:t>
            </a:r>
            <a:r>
              <a:rPr lang="en-US" dirty="0" err="1"/>
              <a:t>GridSearchCV</a:t>
            </a:r>
            <a:r>
              <a:rPr lang="en-US" dirty="0"/>
              <a:t> method on the screenshot to the right.</a:t>
            </a:r>
          </a:p>
        </p:txBody>
      </p:sp>
      <p:pic>
        <p:nvPicPr>
          <p:cNvPr id="4" name="Picture 3">
            <a:extLst>
              <a:ext uri="{FF2B5EF4-FFF2-40B4-BE49-F238E27FC236}">
                <a16:creationId xmlns:a16="http://schemas.microsoft.com/office/drawing/2014/main" id="{6C2C7089-8AFC-42C5-91AD-D71C3547F353}"/>
              </a:ext>
            </a:extLst>
          </p:cNvPr>
          <p:cNvPicPr>
            <a:picLocks noChangeAspect="1"/>
          </p:cNvPicPr>
          <p:nvPr/>
        </p:nvPicPr>
        <p:blipFill>
          <a:blip r:embed="rId2"/>
          <a:stretch>
            <a:fillRect/>
          </a:stretch>
        </p:blipFill>
        <p:spPr>
          <a:xfrm>
            <a:off x="5730240" y="1719270"/>
            <a:ext cx="5810549" cy="4000706"/>
          </a:xfrm>
          <a:prstGeom prst="rect">
            <a:avLst/>
          </a:prstGeom>
        </p:spPr>
      </p:pic>
    </p:spTree>
    <p:extLst>
      <p:ext uri="{BB962C8B-B14F-4D97-AF65-F5344CB8AC3E}">
        <p14:creationId xmlns:p14="http://schemas.microsoft.com/office/powerpoint/2010/main" val="4004177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7D33-2383-4A00-B3F9-E02EA4E96900}"/>
              </a:ext>
            </a:extLst>
          </p:cNvPr>
          <p:cNvSpPr>
            <a:spLocks noGrp="1"/>
          </p:cNvSpPr>
          <p:nvPr>
            <p:ph type="title"/>
          </p:nvPr>
        </p:nvSpPr>
        <p:spPr>
          <a:xfrm>
            <a:off x="1066800" y="642594"/>
            <a:ext cx="10058400" cy="1371600"/>
          </a:xfrm>
        </p:spPr>
        <p:txBody>
          <a:bodyPr anchor="ctr">
            <a:normAutofit/>
          </a:bodyPr>
          <a:lstStyle/>
          <a:p>
            <a:pPr algn="ctr"/>
            <a:r>
              <a:rPr lang="en-US" dirty="0"/>
              <a:t>Random Forest Classifier – Cont’d</a:t>
            </a:r>
          </a:p>
        </p:txBody>
      </p:sp>
      <p:sp>
        <p:nvSpPr>
          <p:cNvPr id="10" name="Content Placeholder 2">
            <a:extLst>
              <a:ext uri="{FF2B5EF4-FFF2-40B4-BE49-F238E27FC236}">
                <a16:creationId xmlns:a16="http://schemas.microsoft.com/office/drawing/2014/main" id="{7C577A0D-EDCC-413D-84BA-216615497454}"/>
              </a:ext>
            </a:extLst>
          </p:cNvPr>
          <p:cNvSpPr>
            <a:spLocks noGrp="1"/>
          </p:cNvSpPr>
          <p:nvPr>
            <p:ph sz="half" idx="1"/>
          </p:nvPr>
        </p:nvSpPr>
        <p:spPr>
          <a:xfrm>
            <a:off x="1066800" y="2103120"/>
            <a:ext cx="4663440" cy="3749040"/>
          </a:xfrm>
        </p:spPr>
        <p:txBody>
          <a:bodyPr/>
          <a:lstStyle/>
          <a:p>
            <a:r>
              <a:rPr lang="en-US" dirty="0"/>
              <a:t>Using the </a:t>
            </a:r>
            <a:r>
              <a:rPr lang="en-US" dirty="0" err="1"/>
              <a:t>GridSearchCV</a:t>
            </a:r>
            <a:r>
              <a:rPr lang="en-US" dirty="0"/>
              <a:t> parameters we created our final random forest classifier model.</a:t>
            </a:r>
          </a:p>
          <a:p>
            <a:r>
              <a:rPr lang="en-US" dirty="0"/>
              <a:t>We can see that the hyper tuned model or the final model has a better accuracy than the base random forest classifier model.</a:t>
            </a:r>
          </a:p>
          <a:p>
            <a:r>
              <a:rPr lang="en-US" dirty="0"/>
              <a:t>The final model also has way better accuracy than decision tree classifier model.</a:t>
            </a:r>
          </a:p>
        </p:txBody>
      </p:sp>
      <p:pic>
        <p:nvPicPr>
          <p:cNvPr id="5" name="Picture 4">
            <a:extLst>
              <a:ext uri="{FF2B5EF4-FFF2-40B4-BE49-F238E27FC236}">
                <a16:creationId xmlns:a16="http://schemas.microsoft.com/office/drawing/2014/main" id="{B5CE33E5-8207-47CC-97FB-FE6207DC679D}"/>
              </a:ext>
            </a:extLst>
          </p:cNvPr>
          <p:cNvPicPr>
            <a:picLocks noChangeAspect="1"/>
          </p:cNvPicPr>
          <p:nvPr/>
        </p:nvPicPr>
        <p:blipFill>
          <a:blip r:embed="rId2"/>
          <a:stretch>
            <a:fillRect/>
          </a:stretch>
        </p:blipFill>
        <p:spPr>
          <a:xfrm>
            <a:off x="7291187" y="3562004"/>
            <a:ext cx="2140060" cy="1454225"/>
          </a:xfrm>
          <a:prstGeom prst="rect">
            <a:avLst/>
          </a:prstGeom>
        </p:spPr>
      </p:pic>
      <p:pic>
        <p:nvPicPr>
          <p:cNvPr id="7" name="Picture 6">
            <a:extLst>
              <a:ext uri="{FF2B5EF4-FFF2-40B4-BE49-F238E27FC236}">
                <a16:creationId xmlns:a16="http://schemas.microsoft.com/office/drawing/2014/main" id="{5B0AAC47-A1D7-4DEC-BED9-ADB75DCDB87C}"/>
              </a:ext>
            </a:extLst>
          </p:cNvPr>
          <p:cNvPicPr>
            <a:picLocks noChangeAspect="1"/>
          </p:cNvPicPr>
          <p:nvPr/>
        </p:nvPicPr>
        <p:blipFill>
          <a:blip r:embed="rId3"/>
          <a:stretch>
            <a:fillRect/>
          </a:stretch>
        </p:blipFill>
        <p:spPr>
          <a:xfrm>
            <a:off x="6598998" y="2103120"/>
            <a:ext cx="3676839" cy="1111307"/>
          </a:xfrm>
          <a:prstGeom prst="rect">
            <a:avLst/>
          </a:prstGeom>
        </p:spPr>
      </p:pic>
    </p:spTree>
    <p:extLst>
      <p:ext uri="{BB962C8B-B14F-4D97-AF65-F5344CB8AC3E}">
        <p14:creationId xmlns:p14="http://schemas.microsoft.com/office/powerpoint/2010/main" val="180197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98A0-45BD-4136-B5DD-FA442C50F6C8}"/>
              </a:ext>
            </a:extLst>
          </p:cNvPr>
          <p:cNvSpPr>
            <a:spLocks noGrp="1"/>
          </p:cNvSpPr>
          <p:nvPr>
            <p:ph type="title"/>
          </p:nvPr>
        </p:nvSpPr>
        <p:spPr>
          <a:xfrm>
            <a:off x="983673" y="2743200"/>
            <a:ext cx="10058400" cy="1371600"/>
          </a:xfrm>
        </p:spPr>
        <p:txBody>
          <a:bodyPr/>
          <a:lstStyle/>
          <a:p>
            <a:pPr algn="ctr"/>
            <a:r>
              <a:rPr lang="en-US" dirty="0"/>
              <a:t>Questions?</a:t>
            </a:r>
          </a:p>
        </p:txBody>
      </p:sp>
    </p:spTree>
    <p:extLst>
      <p:ext uri="{BB962C8B-B14F-4D97-AF65-F5344CB8AC3E}">
        <p14:creationId xmlns:p14="http://schemas.microsoft.com/office/powerpoint/2010/main" val="56963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Dataset</a:t>
            </a:r>
          </a:p>
        </p:txBody>
      </p:sp>
      <p:sp>
        <p:nvSpPr>
          <p:cNvPr id="4" name="Content Placeholder 3">
            <a:extLst>
              <a:ext uri="{FF2B5EF4-FFF2-40B4-BE49-F238E27FC236}">
                <a16:creationId xmlns:a16="http://schemas.microsoft.com/office/drawing/2014/main" id="{DC9CFDF2-3B9F-4427-AE36-127098B9F934}"/>
              </a:ext>
            </a:extLst>
          </p:cNvPr>
          <p:cNvSpPr>
            <a:spLocks noGrp="1"/>
          </p:cNvSpPr>
          <p:nvPr>
            <p:ph idx="1"/>
          </p:nvPr>
        </p:nvSpPr>
        <p:spPr>
          <a:xfrm>
            <a:off x="1066800" y="2103120"/>
            <a:ext cx="5029200" cy="3849624"/>
          </a:xfrm>
        </p:spPr>
        <p:txBody>
          <a:bodyPr>
            <a:normAutofit fontScale="92500" lnSpcReduction="10000"/>
          </a:bodyPr>
          <a:lstStyle/>
          <a:p>
            <a:r>
              <a:rPr lang="en-US" dirty="0"/>
              <a:t>We used pandas package to import the csv file. </a:t>
            </a:r>
          </a:p>
          <a:p>
            <a:r>
              <a:rPr lang="en-US" dirty="0"/>
              <a:t>The dataset contains attributes related to different soccer related abilities as well as some other features, i.e., value, wage, nationality, club name, playing position in club team, national team name, playing position in national team, jersey number in national team and club, release clause for clubs, contract info with clubs etc. </a:t>
            </a:r>
          </a:p>
          <a:p>
            <a:r>
              <a:rPr lang="en-US" dirty="0"/>
              <a:t>The scores to the soccer related abilities are given out by FIFA ratings division on a scale of 0 to 100. </a:t>
            </a:r>
            <a:r>
              <a:rPr lang="en-US" dirty="0" err="1"/>
              <a:t>TotalStats</a:t>
            </a:r>
            <a:r>
              <a:rPr lang="en-US" dirty="0"/>
              <a:t> is sum of scores from all soccer abilities related attributes and </a:t>
            </a:r>
            <a:r>
              <a:rPr lang="en-US" dirty="0" err="1"/>
              <a:t>BaseStats</a:t>
            </a:r>
            <a:r>
              <a:rPr lang="en-US" dirty="0"/>
              <a:t> is sum of scores from position related attributes.</a:t>
            </a:r>
          </a:p>
          <a:p>
            <a:r>
              <a:rPr lang="en-US" dirty="0"/>
              <a:t>We can see the columns in the screenshot to the right.</a:t>
            </a:r>
          </a:p>
          <a:p>
            <a:endParaRPr lang="en-US" dirty="0"/>
          </a:p>
        </p:txBody>
      </p:sp>
      <p:pic>
        <p:nvPicPr>
          <p:cNvPr id="9" name="Picture 8">
            <a:extLst>
              <a:ext uri="{FF2B5EF4-FFF2-40B4-BE49-F238E27FC236}">
                <a16:creationId xmlns:a16="http://schemas.microsoft.com/office/drawing/2014/main" id="{9FAC28E0-2600-4E49-A803-47149D859697}"/>
              </a:ext>
            </a:extLst>
          </p:cNvPr>
          <p:cNvPicPr>
            <a:picLocks noChangeAspect="1"/>
          </p:cNvPicPr>
          <p:nvPr/>
        </p:nvPicPr>
        <p:blipFill>
          <a:blip r:embed="rId2"/>
          <a:stretch>
            <a:fillRect/>
          </a:stretch>
        </p:blipFill>
        <p:spPr>
          <a:xfrm>
            <a:off x="6413156" y="2180221"/>
            <a:ext cx="5146023" cy="3849624"/>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F185-A09C-4BD2-AA4F-166F0A8A328C}"/>
              </a:ext>
            </a:extLst>
          </p:cNvPr>
          <p:cNvSpPr>
            <a:spLocks noGrp="1"/>
          </p:cNvSpPr>
          <p:nvPr>
            <p:ph type="title"/>
          </p:nvPr>
        </p:nvSpPr>
        <p:spPr>
          <a:xfrm>
            <a:off x="1066800" y="642594"/>
            <a:ext cx="10058400" cy="1371600"/>
          </a:xfrm>
        </p:spPr>
        <p:txBody>
          <a:bodyPr anchor="ctr">
            <a:normAutofit/>
          </a:bodyPr>
          <a:lstStyle/>
          <a:p>
            <a:pPr algn="ctr"/>
            <a:r>
              <a:rPr lang="en-US" dirty="0"/>
              <a:t>Transformation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4A7349F-7430-4710-BF22-3D06F34AABD2}"/>
              </a:ext>
            </a:extLst>
          </p:cNvPr>
          <p:cNvPicPr>
            <a:picLocks noGrp="1" noChangeAspect="1"/>
          </p:cNvPicPr>
          <p:nvPr>
            <p:ph sz="half" idx="1"/>
          </p:nvPr>
        </p:nvPicPr>
        <p:blipFill>
          <a:blip r:embed="rId2"/>
          <a:stretch>
            <a:fillRect/>
          </a:stretch>
        </p:blipFill>
        <p:spPr>
          <a:xfrm>
            <a:off x="751839" y="2065414"/>
            <a:ext cx="5653667" cy="4084773"/>
          </a:xfrm>
          <a:noFill/>
        </p:spPr>
      </p:pic>
      <p:sp>
        <p:nvSpPr>
          <p:cNvPr id="10" name="Content Placeholder 3">
            <a:extLst>
              <a:ext uri="{FF2B5EF4-FFF2-40B4-BE49-F238E27FC236}">
                <a16:creationId xmlns:a16="http://schemas.microsoft.com/office/drawing/2014/main" id="{79FAB329-D2CC-460B-9F93-F4437306CF7D}"/>
              </a:ext>
            </a:extLst>
          </p:cNvPr>
          <p:cNvSpPr>
            <a:spLocks noGrp="1"/>
          </p:cNvSpPr>
          <p:nvPr>
            <p:ph sz="half" idx="2"/>
          </p:nvPr>
        </p:nvSpPr>
        <p:spPr>
          <a:xfrm>
            <a:off x="6461760" y="2103120"/>
            <a:ext cx="4663440" cy="3749040"/>
          </a:xfrm>
        </p:spPr>
        <p:txBody>
          <a:bodyPr>
            <a:normAutofit fontScale="85000" lnSpcReduction="10000"/>
          </a:bodyPr>
          <a:lstStyle/>
          <a:p>
            <a:r>
              <a:rPr lang="en-US" dirty="0"/>
              <a:t>In this step, we identified the object categorical variables and converted them to numerical (integer) categorical variables.</a:t>
            </a:r>
          </a:p>
          <a:p>
            <a:r>
              <a:rPr lang="en-US" dirty="0"/>
              <a:t>We can see on the screenshot to the left how each positions were converted to an integer value</a:t>
            </a:r>
          </a:p>
          <a:p>
            <a:r>
              <a:rPr lang="en-US" dirty="0"/>
              <a:t>Then we dropped the unnecessary columns, such as Name,  </a:t>
            </a:r>
            <a:r>
              <a:rPr lang="en-US" dirty="0" err="1"/>
              <a:t>FullName</a:t>
            </a:r>
            <a:r>
              <a:rPr lang="en-US" dirty="0"/>
              <a:t>, </a:t>
            </a:r>
            <a:r>
              <a:rPr lang="en-US" dirty="0" err="1"/>
              <a:t>PhotoUrl</a:t>
            </a:r>
            <a:r>
              <a:rPr lang="en-US" dirty="0"/>
              <a:t>, Nationality, Positions, Club, </a:t>
            </a:r>
            <a:r>
              <a:rPr lang="en-US" dirty="0" err="1"/>
              <a:t>ReleaseClause</a:t>
            </a:r>
            <a:r>
              <a:rPr lang="en-US" dirty="0"/>
              <a:t>, </a:t>
            </a:r>
            <a:r>
              <a:rPr lang="en-US" dirty="0" err="1"/>
              <a:t>ClubPosition</a:t>
            </a:r>
            <a:r>
              <a:rPr lang="en-US" dirty="0"/>
              <a:t>, </a:t>
            </a:r>
            <a:r>
              <a:rPr lang="en-US" dirty="0" err="1"/>
              <a:t>ContractUntil</a:t>
            </a:r>
            <a:r>
              <a:rPr lang="en-US" dirty="0"/>
              <a:t>, </a:t>
            </a:r>
            <a:r>
              <a:rPr lang="en-US" dirty="0" err="1"/>
              <a:t>ClubNumber</a:t>
            </a:r>
            <a:r>
              <a:rPr lang="en-US" dirty="0"/>
              <a:t>, </a:t>
            </a:r>
            <a:r>
              <a:rPr lang="en-US" dirty="0" err="1"/>
              <a:t>ClubJoined</a:t>
            </a:r>
            <a:r>
              <a:rPr lang="en-US" dirty="0"/>
              <a:t>, </a:t>
            </a:r>
            <a:r>
              <a:rPr lang="en-US" dirty="0" err="1"/>
              <a:t>OnLoad</a:t>
            </a:r>
            <a:r>
              <a:rPr lang="en-US" dirty="0"/>
              <a:t>, </a:t>
            </a:r>
            <a:r>
              <a:rPr lang="en-US" dirty="0" err="1"/>
              <a:t>NationalTeam</a:t>
            </a:r>
            <a:r>
              <a:rPr lang="en-US" dirty="0"/>
              <a:t>,                </a:t>
            </a:r>
            <a:r>
              <a:rPr lang="en-US" dirty="0" err="1"/>
              <a:t>NationalPosition</a:t>
            </a:r>
            <a:r>
              <a:rPr lang="en-US" dirty="0"/>
              <a:t>, </a:t>
            </a:r>
            <a:r>
              <a:rPr lang="en-US" dirty="0" err="1"/>
              <a:t>NationalNumber</a:t>
            </a:r>
            <a:r>
              <a:rPr lang="en-US" dirty="0"/>
              <a:t>, </a:t>
            </a:r>
            <a:r>
              <a:rPr lang="en-US" dirty="0" err="1"/>
              <a:t>PreferredFoot</a:t>
            </a:r>
            <a:r>
              <a:rPr lang="en-US" dirty="0"/>
              <a:t>, </a:t>
            </a:r>
            <a:r>
              <a:rPr lang="en-US" dirty="0" err="1"/>
              <a:t>AttackingWorkRate</a:t>
            </a:r>
            <a:r>
              <a:rPr lang="en-US" dirty="0"/>
              <a:t>, </a:t>
            </a:r>
            <a:r>
              <a:rPr lang="en-US" dirty="0" err="1"/>
              <a:t>DefensiveWorkRate</a:t>
            </a:r>
            <a:endParaRPr lang="en-US" dirty="0"/>
          </a:p>
        </p:txBody>
      </p:sp>
    </p:spTree>
    <p:extLst>
      <p:ext uri="{BB962C8B-B14F-4D97-AF65-F5344CB8AC3E}">
        <p14:creationId xmlns:p14="http://schemas.microsoft.com/office/powerpoint/2010/main" val="283736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2A4712-0C64-42A7-B5E9-70EA5AFB9CFE}"/>
              </a:ext>
            </a:extLst>
          </p:cNvPr>
          <p:cNvSpPr>
            <a:spLocks noGrp="1"/>
          </p:cNvSpPr>
          <p:nvPr>
            <p:ph type="title"/>
          </p:nvPr>
        </p:nvSpPr>
        <p:spPr>
          <a:xfrm>
            <a:off x="1066800" y="642594"/>
            <a:ext cx="10058400" cy="1371600"/>
          </a:xfrm>
        </p:spPr>
        <p:txBody>
          <a:bodyPr anchor="ctr">
            <a:normAutofit/>
          </a:bodyPr>
          <a:lstStyle/>
          <a:p>
            <a:pPr algn="ctr"/>
            <a:r>
              <a:rPr lang="en-US" dirty="0"/>
              <a:t>Exploratory Data Analysis</a:t>
            </a:r>
          </a:p>
        </p:txBody>
      </p:sp>
      <p:sp>
        <p:nvSpPr>
          <p:cNvPr id="29" name="Text Placeholder 2">
            <a:extLst>
              <a:ext uri="{FF2B5EF4-FFF2-40B4-BE49-F238E27FC236}">
                <a16:creationId xmlns:a16="http://schemas.microsoft.com/office/drawing/2014/main" id="{985667AC-F778-4602-9F76-37BD61AB4467}"/>
              </a:ext>
            </a:extLst>
          </p:cNvPr>
          <p:cNvSpPr>
            <a:spLocks noGrp="1"/>
          </p:cNvSpPr>
          <p:nvPr>
            <p:ph type="body" idx="1"/>
          </p:nvPr>
        </p:nvSpPr>
        <p:spPr>
          <a:xfrm>
            <a:off x="1069848" y="2074334"/>
            <a:ext cx="4663440" cy="640080"/>
          </a:xfrm>
        </p:spPr>
        <p:txBody>
          <a:bodyPr/>
          <a:lstStyle/>
          <a:p>
            <a:r>
              <a:rPr lang="en-US" dirty="0"/>
              <a:t>Players’ frequency by age:</a:t>
            </a:r>
          </a:p>
        </p:txBody>
      </p:sp>
      <p:sp>
        <p:nvSpPr>
          <p:cNvPr id="24" name="Content Placeholder 2">
            <a:extLst>
              <a:ext uri="{FF2B5EF4-FFF2-40B4-BE49-F238E27FC236}">
                <a16:creationId xmlns:a16="http://schemas.microsoft.com/office/drawing/2014/main" id="{1CE3FAB9-B1B3-47C8-9FC2-8ABE95CC9CB3}"/>
              </a:ext>
            </a:extLst>
          </p:cNvPr>
          <p:cNvSpPr>
            <a:spLocks noGrp="1"/>
          </p:cNvSpPr>
          <p:nvPr>
            <p:ph sz="half" idx="2"/>
          </p:nvPr>
        </p:nvSpPr>
        <p:spPr>
          <a:xfrm>
            <a:off x="1069848" y="2792472"/>
            <a:ext cx="4663440" cy="3163825"/>
          </a:xfrm>
        </p:spPr>
        <p:txBody>
          <a:bodyPr>
            <a:normAutofit/>
          </a:bodyPr>
          <a:lstStyle/>
          <a:p>
            <a:r>
              <a:rPr lang="en-US" dirty="0"/>
              <a:t>Most of the players are from 20-29 of age bucket.</a:t>
            </a:r>
          </a:p>
          <a:p>
            <a:r>
              <a:rPr lang="en-US" dirty="0"/>
              <a:t>Age 21 has the highest frequency.</a:t>
            </a:r>
          </a:p>
        </p:txBody>
      </p:sp>
      <p:pic>
        <p:nvPicPr>
          <p:cNvPr id="5" name="Picture">
            <a:extLst>
              <a:ext uri="{FF2B5EF4-FFF2-40B4-BE49-F238E27FC236}">
                <a16:creationId xmlns:a16="http://schemas.microsoft.com/office/drawing/2014/main" id="{B2CAC418-9191-4730-881E-22C905DDA8E8}"/>
              </a:ext>
            </a:extLst>
          </p:cNvPr>
          <p:cNvPicPr>
            <a:picLocks noGrp="1"/>
          </p:cNvPicPr>
          <p:nvPr>
            <p:ph sz="quarter" idx="4"/>
          </p:nvPr>
        </p:nvPicPr>
        <p:blipFill>
          <a:blip r:embed="rId2"/>
          <a:stretch>
            <a:fillRect/>
          </a:stretch>
        </p:blipFill>
        <p:spPr bwMode="auto">
          <a:xfrm>
            <a:off x="5914239" y="2074334"/>
            <a:ext cx="5746458" cy="4141072"/>
          </a:xfrm>
          <a:prstGeom prst="rect">
            <a:avLst/>
          </a:prstGeom>
          <a:noFill/>
          <a:ln w="9525">
            <a:noFill/>
            <a:headEnd/>
            <a:tailEnd/>
          </a:ln>
        </p:spPr>
      </p:pic>
    </p:spTree>
    <p:extLst>
      <p:ext uri="{BB962C8B-B14F-4D97-AF65-F5344CB8AC3E}">
        <p14:creationId xmlns:p14="http://schemas.microsoft.com/office/powerpoint/2010/main" val="359288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a:extLst>
              <a:ext uri="{FF2B5EF4-FFF2-40B4-BE49-F238E27FC236}">
                <a16:creationId xmlns:a16="http://schemas.microsoft.com/office/drawing/2014/main" id="{5B0F2A84-FCF3-46DF-8AF5-825792296840}"/>
              </a:ext>
            </a:extLst>
          </p:cNvPr>
          <p:cNvPicPr/>
          <p:nvPr/>
        </p:nvPicPr>
        <p:blipFill>
          <a:blip r:embed="rId2"/>
          <a:stretch>
            <a:fillRect/>
          </a:stretch>
        </p:blipFill>
        <p:spPr bwMode="auto">
          <a:xfrm>
            <a:off x="1010919" y="2465494"/>
            <a:ext cx="4719321" cy="3434080"/>
          </a:xfrm>
          <a:prstGeom prst="rect">
            <a:avLst/>
          </a:prstGeom>
          <a:noFill/>
          <a:ln w="9525">
            <a:noFill/>
            <a:headEnd/>
            <a:tailEnd/>
          </a:ln>
        </p:spPr>
      </p:pic>
      <p:sp>
        <p:nvSpPr>
          <p:cNvPr id="10" name="Title 1">
            <a:extLst>
              <a:ext uri="{FF2B5EF4-FFF2-40B4-BE49-F238E27FC236}">
                <a16:creationId xmlns:a16="http://schemas.microsoft.com/office/drawing/2014/main" id="{8E2A4712-0C64-42A7-B5E9-70EA5AFB9CFE}"/>
              </a:ext>
            </a:extLst>
          </p:cNvPr>
          <p:cNvSpPr>
            <a:spLocks noGrp="1"/>
          </p:cNvSpPr>
          <p:nvPr>
            <p:ph type="title"/>
          </p:nvPr>
        </p:nvSpPr>
        <p:spPr>
          <a:xfrm>
            <a:off x="1066800" y="642594"/>
            <a:ext cx="10058400" cy="1371600"/>
          </a:xfrm>
        </p:spPr>
        <p:txBody>
          <a:bodyPr anchor="ctr">
            <a:normAutofit/>
          </a:bodyPr>
          <a:lstStyle/>
          <a:p>
            <a:r>
              <a:rPr lang="en-US" dirty="0"/>
              <a:t>Exploratory Data Analysis – cont’d</a:t>
            </a:r>
          </a:p>
        </p:txBody>
      </p:sp>
      <p:sp>
        <p:nvSpPr>
          <p:cNvPr id="29" name="Text Placeholder 2">
            <a:extLst>
              <a:ext uri="{FF2B5EF4-FFF2-40B4-BE49-F238E27FC236}">
                <a16:creationId xmlns:a16="http://schemas.microsoft.com/office/drawing/2014/main" id="{985667AC-F778-4602-9F76-37BD61AB4467}"/>
              </a:ext>
            </a:extLst>
          </p:cNvPr>
          <p:cNvSpPr>
            <a:spLocks noGrp="1"/>
          </p:cNvSpPr>
          <p:nvPr>
            <p:ph type="body" idx="1"/>
          </p:nvPr>
        </p:nvSpPr>
        <p:spPr>
          <a:xfrm>
            <a:off x="1066800" y="1936092"/>
            <a:ext cx="4663440" cy="640080"/>
          </a:xfrm>
        </p:spPr>
        <p:txBody>
          <a:bodyPr/>
          <a:lstStyle/>
          <a:p>
            <a:r>
              <a:rPr lang="en-US" dirty="0"/>
              <a:t>Players’ frequency by growth:</a:t>
            </a:r>
          </a:p>
        </p:txBody>
      </p:sp>
      <p:sp>
        <p:nvSpPr>
          <p:cNvPr id="24" name="Content Placeholder 2">
            <a:extLst>
              <a:ext uri="{FF2B5EF4-FFF2-40B4-BE49-F238E27FC236}">
                <a16:creationId xmlns:a16="http://schemas.microsoft.com/office/drawing/2014/main" id="{1CE3FAB9-B1B3-47C8-9FC2-8ABE95CC9CB3}"/>
              </a:ext>
            </a:extLst>
          </p:cNvPr>
          <p:cNvSpPr>
            <a:spLocks noGrp="1"/>
          </p:cNvSpPr>
          <p:nvPr>
            <p:ph sz="half" idx="2"/>
          </p:nvPr>
        </p:nvSpPr>
        <p:spPr>
          <a:xfrm>
            <a:off x="961813" y="5899574"/>
            <a:ext cx="10708640" cy="529401"/>
          </a:xfrm>
        </p:spPr>
        <p:txBody>
          <a:bodyPr>
            <a:normAutofit fontScale="62500" lnSpcReduction="20000"/>
          </a:bodyPr>
          <a:lstStyle/>
          <a:p>
            <a:r>
              <a:rPr lang="en-US" dirty="0"/>
              <a:t>Usually, growth is calculated by the difference in potential after 3 years and current rating. </a:t>
            </a:r>
          </a:p>
          <a:p>
            <a:r>
              <a:rPr lang="en-US" dirty="0"/>
              <a:t>Even though most amount have 0 growth, we do see a good amount players with exceptional growth (&gt;10). The future of soccer looks good!</a:t>
            </a:r>
          </a:p>
        </p:txBody>
      </p:sp>
      <p:pic>
        <p:nvPicPr>
          <p:cNvPr id="6" name="Picture">
            <a:extLst>
              <a:ext uri="{FF2B5EF4-FFF2-40B4-BE49-F238E27FC236}">
                <a16:creationId xmlns:a16="http://schemas.microsoft.com/office/drawing/2014/main" id="{FF17F4DB-7B1E-42EF-9375-6342763651E2}"/>
              </a:ext>
            </a:extLst>
          </p:cNvPr>
          <p:cNvPicPr/>
          <p:nvPr/>
        </p:nvPicPr>
        <p:blipFill>
          <a:blip r:embed="rId3"/>
          <a:stretch>
            <a:fillRect/>
          </a:stretch>
        </p:blipFill>
        <p:spPr bwMode="auto">
          <a:xfrm>
            <a:off x="5858933" y="2074335"/>
            <a:ext cx="5811520" cy="3825240"/>
          </a:xfrm>
          <a:prstGeom prst="rect">
            <a:avLst/>
          </a:prstGeom>
          <a:noFill/>
          <a:ln w="9525">
            <a:noFill/>
            <a:headEnd/>
            <a:tailEnd/>
          </a:ln>
        </p:spPr>
      </p:pic>
    </p:spTree>
    <p:extLst>
      <p:ext uri="{BB962C8B-B14F-4D97-AF65-F5344CB8AC3E}">
        <p14:creationId xmlns:p14="http://schemas.microsoft.com/office/powerpoint/2010/main" val="78992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2A4712-0C64-42A7-B5E9-70EA5AFB9CFE}"/>
              </a:ext>
            </a:extLst>
          </p:cNvPr>
          <p:cNvSpPr>
            <a:spLocks noGrp="1"/>
          </p:cNvSpPr>
          <p:nvPr>
            <p:ph type="title"/>
          </p:nvPr>
        </p:nvSpPr>
        <p:spPr>
          <a:xfrm>
            <a:off x="1066800" y="642594"/>
            <a:ext cx="10058400" cy="1371600"/>
          </a:xfrm>
        </p:spPr>
        <p:txBody>
          <a:bodyPr anchor="ctr">
            <a:normAutofit/>
          </a:bodyPr>
          <a:lstStyle/>
          <a:p>
            <a:pPr algn="ctr"/>
            <a:r>
              <a:rPr lang="en-US" dirty="0"/>
              <a:t>Exploratory Data Analysis – cont’d</a:t>
            </a:r>
          </a:p>
        </p:txBody>
      </p:sp>
      <p:sp>
        <p:nvSpPr>
          <p:cNvPr id="29" name="Text Placeholder 2">
            <a:extLst>
              <a:ext uri="{FF2B5EF4-FFF2-40B4-BE49-F238E27FC236}">
                <a16:creationId xmlns:a16="http://schemas.microsoft.com/office/drawing/2014/main" id="{985667AC-F778-4602-9F76-37BD61AB4467}"/>
              </a:ext>
            </a:extLst>
          </p:cNvPr>
          <p:cNvSpPr>
            <a:spLocks noGrp="1"/>
          </p:cNvSpPr>
          <p:nvPr>
            <p:ph type="body" idx="1"/>
          </p:nvPr>
        </p:nvSpPr>
        <p:spPr>
          <a:xfrm>
            <a:off x="1069848" y="2074334"/>
            <a:ext cx="4663440" cy="640080"/>
          </a:xfrm>
        </p:spPr>
        <p:txBody>
          <a:bodyPr/>
          <a:lstStyle/>
          <a:p>
            <a:r>
              <a:rPr lang="en-US" dirty="0"/>
              <a:t>Players’ growth by age:</a:t>
            </a:r>
          </a:p>
        </p:txBody>
      </p:sp>
      <p:sp>
        <p:nvSpPr>
          <p:cNvPr id="24" name="Content Placeholder 2">
            <a:extLst>
              <a:ext uri="{FF2B5EF4-FFF2-40B4-BE49-F238E27FC236}">
                <a16:creationId xmlns:a16="http://schemas.microsoft.com/office/drawing/2014/main" id="{1CE3FAB9-B1B3-47C8-9FC2-8ABE95CC9CB3}"/>
              </a:ext>
            </a:extLst>
          </p:cNvPr>
          <p:cNvSpPr>
            <a:spLocks noGrp="1"/>
          </p:cNvSpPr>
          <p:nvPr>
            <p:ph sz="half" idx="2"/>
          </p:nvPr>
        </p:nvSpPr>
        <p:spPr>
          <a:xfrm>
            <a:off x="1069848" y="2792472"/>
            <a:ext cx="4663440" cy="3163825"/>
          </a:xfrm>
        </p:spPr>
        <p:txBody>
          <a:bodyPr>
            <a:normAutofit/>
          </a:bodyPr>
          <a:lstStyle/>
          <a:p>
            <a:r>
              <a:rPr lang="en-US" dirty="0"/>
              <a:t>Age and growth has a strong negative correlation (-0.86421).</a:t>
            </a:r>
          </a:p>
          <a:p>
            <a:r>
              <a:rPr lang="en-US" dirty="0"/>
              <a:t>That is why we see growth declining with increase in age.</a:t>
            </a:r>
          </a:p>
          <a:p>
            <a:r>
              <a:rPr lang="en-US" dirty="0"/>
              <a:t>A player has the most growth when he is young which is why buying young players or developing youths is very beneficial as a manager.</a:t>
            </a:r>
          </a:p>
        </p:txBody>
      </p:sp>
      <p:pic>
        <p:nvPicPr>
          <p:cNvPr id="8" name="Picture">
            <a:extLst>
              <a:ext uri="{FF2B5EF4-FFF2-40B4-BE49-F238E27FC236}">
                <a16:creationId xmlns:a16="http://schemas.microsoft.com/office/drawing/2014/main" id="{C15BB8C6-1C64-4011-A06B-3EEAA650FCC6}"/>
              </a:ext>
            </a:extLst>
          </p:cNvPr>
          <p:cNvPicPr/>
          <p:nvPr/>
        </p:nvPicPr>
        <p:blipFill>
          <a:blip r:embed="rId2"/>
          <a:stretch>
            <a:fillRect/>
          </a:stretch>
        </p:blipFill>
        <p:spPr bwMode="auto">
          <a:xfrm>
            <a:off x="6009639" y="2014194"/>
            <a:ext cx="5586307" cy="4027619"/>
          </a:xfrm>
          <a:prstGeom prst="rect">
            <a:avLst/>
          </a:prstGeom>
          <a:noFill/>
          <a:ln w="9525">
            <a:noFill/>
            <a:headEnd/>
            <a:tailEnd/>
          </a:ln>
        </p:spPr>
      </p:pic>
    </p:spTree>
    <p:extLst>
      <p:ext uri="{BB962C8B-B14F-4D97-AF65-F5344CB8AC3E}">
        <p14:creationId xmlns:p14="http://schemas.microsoft.com/office/powerpoint/2010/main" val="352534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2A4712-0C64-42A7-B5E9-70EA5AFB9CFE}"/>
              </a:ext>
            </a:extLst>
          </p:cNvPr>
          <p:cNvSpPr>
            <a:spLocks noGrp="1"/>
          </p:cNvSpPr>
          <p:nvPr>
            <p:ph type="title"/>
          </p:nvPr>
        </p:nvSpPr>
        <p:spPr>
          <a:xfrm>
            <a:off x="1066800" y="642594"/>
            <a:ext cx="10058400" cy="1371600"/>
          </a:xfrm>
        </p:spPr>
        <p:txBody>
          <a:bodyPr anchor="ctr">
            <a:normAutofit/>
          </a:bodyPr>
          <a:lstStyle/>
          <a:p>
            <a:pPr algn="ctr"/>
            <a:r>
              <a:rPr lang="en-US" dirty="0"/>
              <a:t>Exploratory Data Analysis – cont’d</a:t>
            </a:r>
          </a:p>
        </p:txBody>
      </p:sp>
      <p:sp>
        <p:nvSpPr>
          <p:cNvPr id="29" name="Text Placeholder 2">
            <a:extLst>
              <a:ext uri="{FF2B5EF4-FFF2-40B4-BE49-F238E27FC236}">
                <a16:creationId xmlns:a16="http://schemas.microsoft.com/office/drawing/2014/main" id="{985667AC-F778-4602-9F76-37BD61AB4467}"/>
              </a:ext>
            </a:extLst>
          </p:cNvPr>
          <p:cNvSpPr>
            <a:spLocks noGrp="1"/>
          </p:cNvSpPr>
          <p:nvPr>
            <p:ph type="body" idx="1"/>
          </p:nvPr>
        </p:nvSpPr>
        <p:spPr>
          <a:xfrm>
            <a:off x="650240" y="2074334"/>
            <a:ext cx="5083048" cy="640080"/>
          </a:xfrm>
        </p:spPr>
        <p:txBody>
          <a:bodyPr>
            <a:normAutofit fontScale="92500"/>
          </a:bodyPr>
          <a:lstStyle/>
          <a:p>
            <a:r>
              <a:rPr lang="en-US" dirty="0"/>
              <a:t>Players’ growth and frequency by position:</a:t>
            </a:r>
          </a:p>
        </p:txBody>
      </p:sp>
      <p:sp>
        <p:nvSpPr>
          <p:cNvPr id="24" name="Content Placeholder 2">
            <a:extLst>
              <a:ext uri="{FF2B5EF4-FFF2-40B4-BE49-F238E27FC236}">
                <a16:creationId xmlns:a16="http://schemas.microsoft.com/office/drawing/2014/main" id="{1CE3FAB9-B1B3-47C8-9FC2-8ABE95CC9CB3}"/>
              </a:ext>
            </a:extLst>
          </p:cNvPr>
          <p:cNvSpPr>
            <a:spLocks noGrp="1"/>
          </p:cNvSpPr>
          <p:nvPr>
            <p:ph sz="half" idx="2"/>
          </p:nvPr>
        </p:nvSpPr>
        <p:spPr>
          <a:xfrm>
            <a:off x="744729" y="5899574"/>
            <a:ext cx="10546418" cy="547552"/>
          </a:xfrm>
        </p:spPr>
        <p:txBody>
          <a:bodyPr>
            <a:normAutofit fontScale="62500" lnSpcReduction="20000"/>
          </a:bodyPr>
          <a:lstStyle/>
          <a:p>
            <a:r>
              <a:rPr lang="en-US" dirty="0"/>
              <a:t>We have a lot of CBs (Centre Back) in our dataset.</a:t>
            </a:r>
          </a:p>
          <a:p>
            <a:r>
              <a:rPr lang="en-US" dirty="0"/>
              <a:t>GK (Goalkeeper) has the highest growth, but CAM (Center attacking midfielder) has highest average growth.</a:t>
            </a:r>
          </a:p>
          <a:p>
            <a:endParaRPr lang="en-US" dirty="0"/>
          </a:p>
        </p:txBody>
      </p:sp>
      <p:pic>
        <p:nvPicPr>
          <p:cNvPr id="6" name="Picture">
            <a:extLst>
              <a:ext uri="{FF2B5EF4-FFF2-40B4-BE49-F238E27FC236}">
                <a16:creationId xmlns:a16="http://schemas.microsoft.com/office/drawing/2014/main" id="{3141B411-3C23-4014-82B3-C9CFD640FD9F}"/>
              </a:ext>
            </a:extLst>
          </p:cNvPr>
          <p:cNvPicPr/>
          <p:nvPr/>
        </p:nvPicPr>
        <p:blipFill>
          <a:blip r:embed="rId2"/>
          <a:stretch>
            <a:fillRect/>
          </a:stretch>
        </p:blipFill>
        <p:spPr bwMode="auto">
          <a:xfrm>
            <a:off x="5840306" y="2074334"/>
            <a:ext cx="5701454" cy="3710093"/>
          </a:xfrm>
          <a:prstGeom prst="rect">
            <a:avLst/>
          </a:prstGeom>
          <a:noFill/>
          <a:ln w="9525">
            <a:noFill/>
            <a:headEnd/>
            <a:tailEnd/>
          </a:ln>
        </p:spPr>
      </p:pic>
      <p:pic>
        <p:nvPicPr>
          <p:cNvPr id="7" name="Picture">
            <a:extLst>
              <a:ext uri="{FF2B5EF4-FFF2-40B4-BE49-F238E27FC236}">
                <a16:creationId xmlns:a16="http://schemas.microsoft.com/office/drawing/2014/main" id="{A3DA3D00-81F2-4415-AA1E-3DA1743A993E}"/>
              </a:ext>
            </a:extLst>
          </p:cNvPr>
          <p:cNvPicPr/>
          <p:nvPr/>
        </p:nvPicPr>
        <p:blipFill>
          <a:blip r:embed="rId3"/>
          <a:stretch>
            <a:fillRect/>
          </a:stretch>
        </p:blipFill>
        <p:spPr bwMode="auto">
          <a:xfrm>
            <a:off x="650240" y="2520067"/>
            <a:ext cx="5190066" cy="3264359"/>
          </a:xfrm>
          <a:prstGeom prst="rect">
            <a:avLst/>
          </a:prstGeom>
          <a:noFill/>
          <a:ln w="9525">
            <a:noFill/>
            <a:headEnd/>
            <a:tailEnd/>
          </a:ln>
        </p:spPr>
      </p:pic>
    </p:spTree>
    <p:extLst>
      <p:ext uri="{BB962C8B-B14F-4D97-AF65-F5344CB8AC3E}">
        <p14:creationId xmlns:p14="http://schemas.microsoft.com/office/powerpoint/2010/main" val="3324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2A4712-0C64-42A7-B5E9-70EA5AFB9CFE}"/>
              </a:ext>
            </a:extLst>
          </p:cNvPr>
          <p:cNvSpPr>
            <a:spLocks noGrp="1"/>
          </p:cNvSpPr>
          <p:nvPr>
            <p:ph type="title"/>
          </p:nvPr>
        </p:nvSpPr>
        <p:spPr>
          <a:xfrm>
            <a:off x="1066800" y="642594"/>
            <a:ext cx="10058400" cy="1371600"/>
          </a:xfrm>
        </p:spPr>
        <p:txBody>
          <a:bodyPr anchor="ctr">
            <a:normAutofit/>
          </a:bodyPr>
          <a:lstStyle/>
          <a:p>
            <a:pPr algn="ctr"/>
            <a:r>
              <a:rPr lang="en-US" dirty="0"/>
              <a:t>Exploratory Data Analysis – cont’d</a:t>
            </a:r>
          </a:p>
        </p:txBody>
      </p:sp>
      <p:sp>
        <p:nvSpPr>
          <p:cNvPr id="29" name="Text Placeholder 2">
            <a:extLst>
              <a:ext uri="{FF2B5EF4-FFF2-40B4-BE49-F238E27FC236}">
                <a16:creationId xmlns:a16="http://schemas.microsoft.com/office/drawing/2014/main" id="{985667AC-F778-4602-9F76-37BD61AB4467}"/>
              </a:ext>
            </a:extLst>
          </p:cNvPr>
          <p:cNvSpPr>
            <a:spLocks noGrp="1"/>
          </p:cNvSpPr>
          <p:nvPr>
            <p:ph type="body" idx="1"/>
          </p:nvPr>
        </p:nvSpPr>
        <p:spPr>
          <a:xfrm>
            <a:off x="650240" y="2074334"/>
            <a:ext cx="5083048" cy="640080"/>
          </a:xfrm>
        </p:spPr>
        <p:txBody>
          <a:bodyPr>
            <a:normAutofit/>
          </a:bodyPr>
          <a:lstStyle/>
          <a:p>
            <a:r>
              <a:rPr lang="en-US" dirty="0"/>
              <a:t>Players’ wage and value by position:</a:t>
            </a:r>
          </a:p>
        </p:txBody>
      </p:sp>
      <p:sp>
        <p:nvSpPr>
          <p:cNvPr id="24" name="Content Placeholder 2">
            <a:extLst>
              <a:ext uri="{FF2B5EF4-FFF2-40B4-BE49-F238E27FC236}">
                <a16:creationId xmlns:a16="http://schemas.microsoft.com/office/drawing/2014/main" id="{1CE3FAB9-B1B3-47C8-9FC2-8ABE95CC9CB3}"/>
              </a:ext>
            </a:extLst>
          </p:cNvPr>
          <p:cNvSpPr>
            <a:spLocks noGrp="1"/>
          </p:cNvSpPr>
          <p:nvPr>
            <p:ph sz="half" idx="2"/>
          </p:nvPr>
        </p:nvSpPr>
        <p:spPr>
          <a:xfrm>
            <a:off x="744729" y="5899574"/>
            <a:ext cx="10546418" cy="547552"/>
          </a:xfrm>
        </p:spPr>
        <p:txBody>
          <a:bodyPr>
            <a:normAutofit fontScale="62500" lnSpcReduction="20000"/>
          </a:bodyPr>
          <a:lstStyle/>
          <a:p>
            <a:r>
              <a:rPr lang="en-US" dirty="0"/>
              <a:t>CF (Center Forward) &amp; LW (Left Winger) tend to have higher wages as well</a:t>
            </a:r>
          </a:p>
          <a:p>
            <a:r>
              <a:rPr lang="en-US" dirty="0"/>
              <a:t>CF (Center Forward) &amp; LW (Left Winger) tend to have higher values (Euro in millions) in the transfer market.</a:t>
            </a:r>
          </a:p>
        </p:txBody>
      </p:sp>
      <p:pic>
        <p:nvPicPr>
          <p:cNvPr id="8" name="Picture">
            <a:extLst>
              <a:ext uri="{FF2B5EF4-FFF2-40B4-BE49-F238E27FC236}">
                <a16:creationId xmlns:a16="http://schemas.microsoft.com/office/drawing/2014/main" id="{AD01680F-AF59-4204-A47C-4EDD5CE1EBF8}"/>
              </a:ext>
            </a:extLst>
          </p:cNvPr>
          <p:cNvPicPr/>
          <p:nvPr/>
        </p:nvPicPr>
        <p:blipFill>
          <a:blip r:embed="rId2"/>
          <a:stretch>
            <a:fillRect/>
          </a:stretch>
        </p:blipFill>
        <p:spPr bwMode="auto">
          <a:xfrm>
            <a:off x="6096000" y="2074334"/>
            <a:ext cx="5334000" cy="3735070"/>
          </a:xfrm>
          <a:prstGeom prst="rect">
            <a:avLst/>
          </a:prstGeom>
          <a:noFill/>
          <a:ln w="9525">
            <a:noFill/>
            <a:headEnd/>
            <a:tailEnd/>
          </a:ln>
        </p:spPr>
      </p:pic>
      <p:pic>
        <p:nvPicPr>
          <p:cNvPr id="9" name="Picture">
            <a:extLst>
              <a:ext uri="{FF2B5EF4-FFF2-40B4-BE49-F238E27FC236}">
                <a16:creationId xmlns:a16="http://schemas.microsoft.com/office/drawing/2014/main" id="{A5CCB424-A84E-4ADE-83EB-0D8E8EA3C00D}"/>
              </a:ext>
            </a:extLst>
          </p:cNvPr>
          <p:cNvPicPr/>
          <p:nvPr/>
        </p:nvPicPr>
        <p:blipFill>
          <a:blip r:embed="rId3"/>
          <a:stretch>
            <a:fillRect/>
          </a:stretch>
        </p:blipFill>
        <p:spPr bwMode="auto">
          <a:xfrm>
            <a:off x="762000" y="2573866"/>
            <a:ext cx="5334000" cy="3210559"/>
          </a:xfrm>
          <a:prstGeom prst="rect">
            <a:avLst/>
          </a:prstGeom>
          <a:noFill/>
          <a:ln w="9525">
            <a:noFill/>
            <a:headEnd/>
            <a:tailEnd/>
          </a:ln>
        </p:spPr>
      </p:pic>
    </p:spTree>
    <p:extLst>
      <p:ext uri="{BB962C8B-B14F-4D97-AF65-F5344CB8AC3E}">
        <p14:creationId xmlns:p14="http://schemas.microsoft.com/office/powerpoint/2010/main" val="4259006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{5EDA3EB4-53A8-4EA7-A25D-9A1135F65476}tf78438558_win32</Template>
  <TotalTime>165</TotalTime>
  <Words>1546</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Garamond</vt:lpstr>
      <vt:lpstr>SavonVTI</vt:lpstr>
      <vt:lpstr>FIFA 22 Players</vt:lpstr>
      <vt:lpstr>Overview</vt:lpstr>
      <vt:lpstr>Dataset</vt:lpstr>
      <vt:lpstr>Transformation</vt:lpstr>
      <vt:lpstr>Exploratory Data Analysis</vt:lpstr>
      <vt:lpstr>Exploratory Data Analysis – cont’d</vt:lpstr>
      <vt:lpstr>Exploratory Data Analysis – cont’d</vt:lpstr>
      <vt:lpstr>Exploratory Data Analysis – cont’d</vt:lpstr>
      <vt:lpstr>Exploratory Data Analysis – cont’d</vt:lpstr>
      <vt:lpstr>Problem Statements</vt:lpstr>
      <vt:lpstr>Feature Selection</vt:lpstr>
      <vt:lpstr>Correlation Heatmap</vt:lpstr>
      <vt:lpstr>Outlier detection - DBSCAN</vt:lpstr>
      <vt:lpstr>Outlier detection – DBSCAN – Cont’d</vt:lpstr>
      <vt:lpstr>Outlier detection - DBSCAN – Cont’d</vt:lpstr>
      <vt:lpstr>K-Means Clustering</vt:lpstr>
      <vt:lpstr>K-Means Clustering – Cont’d</vt:lpstr>
      <vt:lpstr>K-Means Clustering – Cluster 1</vt:lpstr>
      <vt:lpstr>K-Means Clustering – Cluster 2</vt:lpstr>
      <vt:lpstr>K-Means Clustering – Cluster 3</vt:lpstr>
      <vt:lpstr>K-Means Clustering – Cluster 4</vt:lpstr>
      <vt:lpstr>Decision Tree Classifier</vt:lpstr>
      <vt:lpstr>Random Forest Classifier</vt:lpstr>
      <vt:lpstr>Random Forest Classifier – Cont’d</vt:lpstr>
      <vt:lpstr>Random Forest Classifier – Cont’d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22 Players</dc:title>
  <dc:creator>Mir Ahmed</dc:creator>
  <cp:lastModifiedBy>Mir Ahmed</cp:lastModifiedBy>
  <cp:revision>71</cp:revision>
  <dcterms:created xsi:type="dcterms:W3CDTF">2022-02-22T14:19:57Z</dcterms:created>
  <dcterms:modified xsi:type="dcterms:W3CDTF">2022-02-22T17:05:56Z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