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65" r:id="rId4"/>
    <p:sldId id="259" r:id="rId5"/>
    <p:sldId id="260" r:id="rId6"/>
    <p:sldId id="261" r:id="rId7"/>
    <p:sldId id="263" r:id="rId8"/>
    <p:sldId id="266" r:id="rId9"/>
    <p:sldId id="264" r:id="rId10"/>
    <p:sldId id="267" r:id="rId11"/>
    <p:sldId id="268" r:id="rId12"/>
    <p:sldId id="269" r:id="rId13"/>
    <p:sldId id="271" r:id="rId14"/>
    <p:sldId id="272" r:id="rId15"/>
    <p:sldId id="273" r:id="rId16"/>
    <p:sldId id="276" r:id="rId17"/>
    <p:sldId id="275" r:id="rId18"/>
    <p:sldId id="274" r:id="rId19"/>
    <p:sldId id="27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66"/>
    <p:restoredTop sz="96327"/>
  </p:normalViewPr>
  <p:slideViewPr>
    <p:cSldViewPr snapToGrid="0" snapToObjects="1">
      <p:cViewPr varScale="1">
        <p:scale>
          <a:sx n="155" d="100"/>
          <a:sy n="155" d="100"/>
        </p:scale>
        <p:origin x="12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DF4EC4-A35A-5644-AFCD-5052C498B66A}" type="datetimeFigureOut">
              <a:rPr lang="en-US" smtClean="0"/>
              <a:t>3/8/20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7A6FB-909D-9F43-87A9-3FDB6457E593}" type="slidenum">
              <a:rPr lang="en-US" smtClean="0"/>
              <a:t>‹#›</a:t>
            </a:fld>
            <a:endParaRPr lang="en-US"/>
          </a:p>
        </p:txBody>
      </p:sp>
    </p:spTree>
    <p:extLst>
      <p:ext uri="{BB962C8B-B14F-4D97-AF65-F5344CB8AC3E}">
        <p14:creationId xmlns:p14="http://schemas.microsoft.com/office/powerpoint/2010/main" val="1017696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F4EC4-A35A-5644-AFCD-5052C498B66A}" type="datetimeFigureOut">
              <a:rPr lang="en-US" smtClean="0"/>
              <a:t>3/8/20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7A6FB-909D-9F43-87A9-3FDB6457E593}" type="slidenum">
              <a:rPr lang="en-US" smtClean="0"/>
              <a:t>‹#›</a:t>
            </a:fld>
            <a:endParaRPr lang="en-US"/>
          </a:p>
        </p:txBody>
      </p:sp>
    </p:spTree>
    <p:extLst>
      <p:ext uri="{BB962C8B-B14F-4D97-AF65-F5344CB8AC3E}">
        <p14:creationId xmlns:p14="http://schemas.microsoft.com/office/powerpoint/2010/main" val="3153772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F4EC4-A35A-5644-AFCD-5052C498B66A}" type="datetimeFigureOut">
              <a:rPr lang="en-US" smtClean="0"/>
              <a:t>3/8/20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7A6FB-909D-9F43-87A9-3FDB6457E593}" type="slidenum">
              <a:rPr lang="en-US" smtClean="0"/>
              <a:t>‹#›</a:t>
            </a:fld>
            <a:endParaRPr lang="en-US"/>
          </a:p>
        </p:txBody>
      </p:sp>
    </p:spTree>
    <p:extLst>
      <p:ext uri="{BB962C8B-B14F-4D97-AF65-F5344CB8AC3E}">
        <p14:creationId xmlns:p14="http://schemas.microsoft.com/office/powerpoint/2010/main" val="108583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F4EC4-A35A-5644-AFCD-5052C498B66A}" type="datetimeFigureOut">
              <a:rPr lang="en-US" smtClean="0"/>
              <a:t>3/8/20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7A6FB-909D-9F43-87A9-3FDB6457E593}" type="slidenum">
              <a:rPr lang="en-US" smtClean="0"/>
              <a:t>‹#›</a:t>
            </a:fld>
            <a:endParaRPr lang="en-US"/>
          </a:p>
        </p:txBody>
      </p:sp>
    </p:spTree>
    <p:extLst>
      <p:ext uri="{BB962C8B-B14F-4D97-AF65-F5344CB8AC3E}">
        <p14:creationId xmlns:p14="http://schemas.microsoft.com/office/powerpoint/2010/main" val="599580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DF4EC4-A35A-5644-AFCD-5052C498B66A}" type="datetimeFigureOut">
              <a:rPr lang="en-US" smtClean="0"/>
              <a:t>3/8/20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7A6FB-909D-9F43-87A9-3FDB6457E593}" type="slidenum">
              <a:rPr lang="en-US" smtClean="0"/>
              <a:t>‹#›</a:t>
            </a:fld>
            <a:endParaRPr lang="en-US"/>
          </a:p>
        </p:txBody>
      </p:sp>
    </p:spTree>
    <p:extLst>
      <p:ext uri="{BB962C8B-B14F-4D97-AF65-F5344CB8AC3E}">
        <p14:creationId xmlns:p14="http://schemas.microsoft.com/office/powerpoint/2010/main" val="154186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DF4EC4-A35A-5644-AFCD-5052C498B66A}" type="datetimeFigureOut">
              <a:rPr lang="en-US" smtClean="0"/>
              <a:t>3/8/20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7A6FB-909D-9F43-87A9-3FDB6457E593}" type="slidenum">
              <a:rPr lang="en-US" smtClean="0"/>
              <a:t>‹#›</a:t>
            </a:fld>
            <a:endParaRPr lang="en-US"/>
          </a:p>
        </p:txBody>
      </p:sp>
    </p:spTree>
    <p:extLst>
      <p:ext uri="{BB962C8B-B14F-4D97-AF65-F5344CB8AC3E}">
        <p14:creationId xmlns:p14="http://schemas.microsoft.com/office/powerpoint/2010/main" val="2443931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DF4EC4-A35A-5644-AFCD-5052C498B66A}" type="datetimeFigureOut">
              <a:rPr lang="en-US" smtClean="0"/>
              <a:t>3/8/20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7A6FB-909D-9F43-87A9-3FDB6457E593}" type="slidenum">
              <a:rPr lang="en-US" smtClean="0"/>
              <a:t>‹#›</a:t>
            </a:fld>
            <a:endParaRPr lang="en-US"/>
          </a:p>
        </p:txBody>
      </p:sp>
    </p:spTree>
    <p:extLst>
      <p:ext uri="{BB962C8B-B14F-4D97-AF65-F5344CB8AC3E}">
        <p14:creationId xmlns:p14="http://schemas.microsoft.com/office/powerpoint/2010/main" val="3630551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DF4EC4-A35A-5644-AFCD-5052C498B66A}" type="datetimeFigureOut">
              <a:rPr lang="en-US" smtClean="0"/>
              <a:t>3/8/20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7A6FB-909D-9F43-87A9-3FDB6457E593}" type="slidenum">
              <a:rPr lang="en-US" smtClean="0"/>
              <a:t>‹#›</a:t>
            </a:fld>
            <a:endParaRPr lang="en-US"/>
          </a:p>
        </p:txBody>
      </p:sp>
    </p:spTree>
    <p:extLst>
      <p:ext uri="{BB962C8B-B14F-4D97-AF65-F5344CB8AC3E}">
        <p14:creationId xmlns:p14="http://schemas.microsoft.com/office/powerpoint/2010/main" val="2466207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F4EC4-A35A-5644-AFCD-5052C498B66A}" type="datetimeFigureOut">
              <a:rPr lang="en-US" smtClean="0"/>
              <a:t>3/8/20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37A6FB-909D-9F43-87A9-3FDB6457E593}" type="slidenum">
              <a:rPr lang="en-US" smtClean="0"/>
              <a:t>‹#›</a:t>
            </a:fld>
            <a:endParaRPr lang="en-US"/>
          </a:p>
        </p:txBody>
      </p:sp>
    </p:spTree>
    <p:extLst>
      <p:ext uri="{BB962C8B-B14F-4D97-AF65-F5344CB8AC3E}">
        <p14:creationId xmlns:p14="http://schemas.microsoft.com/office/powerpoint/2010/main" val="2696173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DF4EC4-A35A-5644-AFCD-5052C498B66A}" type="datetimeFigureOut">
              <a:rPr lang="en-US" smtClean="0"/>
              <a:t>3/8/20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7A6FB-909D-9F43-87A9-3FDB6457E593}" type="slidenum">
              <a:rPr lang="en-US" smtClean="0"/>
              <a:t>‹#›</a:t>
            </a:fld>
            <a:endParaRPr lang="en-US"/>
          </a:p>
        </p:txBody>
      </p:sp>
    </p:spTree>
    <p:extLst>
      <p:ext uri="{BB962C8B-B14F-4D97-AF65-F5344CB8AC3E}">
        <p14:creationId xmlns:p14="http://schemas.microsoft.com/office/powerpoint/2010/main" val="123492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DF4EC4-A35A-5644-AFCD-5052C498B66A}" type="datetimeFigureOut">
              <a:rPr lang="en-US" smtClean="0"/>
              <a:t>3/8/20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7A6FB-909D-9F43-87A9-3FDB6457E593}" type="slidenum">
              <a:rPr lang="en-US" smtClean="0"/>
              <a:t>‹#›</a:t>
            </a:fld>
            <a:endParaRPr lang="en-US"/>
          </a:p>
        </p:txBody>
      </p:sp>
    </p:spTree>
    <p:extLst>
      <p:ext uri="{BB962C8B-B14F-4D97-AF65-F5344CB8AC3E}">
        <p14:creationId xmlns:p14="http://schemas.microsoft.com/office/powerpoint/2010/main" val="264756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DF4EC4-A35A-5644-AFCD-5052C498B66A}" type="datetimeFigureOut">
              <a:rPr lang="en-US" smtClean="0"/>
              <a:t>3/8/20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37A6FB-909D-9F43-87A9-3FDB6457E593}" type="slidenum">
              <a:rPr lang="en-US" smtClean="0"/>
              <a:t>‹#›</a:t>
            </a:fld>
            <a:endParaRPr lang="en-US"/>
          </a:p>
        </p:txBody>
      </p:sp>
    </p:spTree>
    <p:extLst>
      <p:ext uri="{BB962C8B-B14F-4D97-AF65-F5344CB8AC3E}">
        <p14:creationId xmlns:p14="http://schemas.microsoft.com/office/powerpoint/2010/main" val="242179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towardsdatascience.com/exploratory-data-analysis-tutorial-in-python-15602b417445"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k-means-clustering-introduction/"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exploratory-data-analysis-tutorial-in-python-15602b417445"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towardsdatascience.com/exploratory-data-analysis-tutorial-in-python-15602b417445"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611208" y="6596390"/>
            <a:ext cx="1556836" cy="261610"/>
          </a:xfrm>
          <a:prstGeom prst="rect">
            <a:avLst/>
          </a:prstGeom>
          <a:noFill/>
        </p:spPr>
        <p:txBody>
          <a:bodyPr wrap="none" rtlCol="0">
            <a:spAutoFit/>
          </a:bodyPr>
          <a:lstStyle/>
          <a:p>
            <a:r>
              <a:rPr lang="en-US" sz="1100" b="1" dirty="0">
                <a:solidFill>
                  <a:schemeClr val="bg2">
                    <a:lumMod val="50000"/>
                  </a:schemeClr>
                </a:solidFill>
              </a:rPr>
              <a:t>DS – 600 DATA MINING</a:t>
            </a:r>
          </a:p>
        </p:txBody>
      </p:sp>
      <p:sp>
        <p:nvSpPr>
          <p:cNvPr id="2" name="Rectangle 1">
            <a:extLst>
              <a:ext uri="{FF2B5EF4-FFF2-40B4-BE49-F238E27FC236}">
                <a16:creationId xmlns:a16="http://schemas.microsoft.com/office/drawing/2014/main" id="{33586E76-1635-0E42-A288-8AFC5BBA4F73}"/>
              </a:ext>
            </a:extLst>
          </p:cNvPr>
          <p:cNvSpPr/>
          <p:nvPr/>
        </p:nvSpPr>
        <p:spPr>
          <a:xfrm>
            <a:off x="2273871" y="2782669"/>
            <a:ext cx="4596258" cy="892552"/>
          </a:xfrm>
          <a:prstGeom prst="rect">
            <a:avLst/>
          </a:prstGeom>
        </p:spPr>
        <p:txBody>
          <a:bodyPr wrap="none">
            <a:spAutoFit/>
          </a:bodyPr>
          <a:lstStyle/>
          <a:p>
            <a:pPr algn="ctr"/>
            <a:r>
              <a:rPr lang="en-US" sz="3600" b="1" dirty="0"/>
              <a:t>DS – 600 DATA MINING</a:t>
            </a:r>
          </a:p>
          <a:p>
            <a:pPr algn="ctr"/>
            <a:r>
              <a:rPr lang="en-US" sz="1400" b="1" dirty="0">
                <a:solidFill>
                  <a:schemeClr val="bg2">
                    <a:lumMod val="50000"/>
                  </a:schemeClr>
                </a:solidFill>
              </a:rPr>
              <a:t>WEEK - 2</a:t>
            </a:r>
          </a:p>
        </p:txBody>
      </p:sp>
    </p:spTree>
    <p:extLst>
      <p:ext uri="{BB962C8B-B14F-4D97-AF65-F5344CB8AC3E}">
        <p14:creationId xmlns:p14="http://schemas.microsoft.com/office/powerpoint/2010/main" val="2937730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611208" y="6596390"/>
            <a:ext cx="1556836" cy="261610"/>
          </a:xfrm>
          <a:prstGeom prst="rect">
            <a:avLst/>
          </a:prstGeom>
          <a:noFill/>
        </p:spPr>
        <p:txBody>
          <a:bodyPr wrap="none" rtlCol="0">
            <a:spAutoFit/>
          </a:bodyPr>
          <a:lstStyle/>
          <a:p>
            <a:r>
              <a:rPr lang="en-US" sz="1100" b="1" dirty="0">
                <a:solidFill>
                  <a:schemeClr val="bg2">
                    <a:lumMod val="50000"/>
                  </a:schemeClr>
                </a:solidFill>
              </a:rPr>
              <a:t>DS – 600 DATA MINING</a:t>
            </a:r>
          </a:p>
        </p:txBody>
      </p:sp>
      <p:sp>
        <p:nvSpPr>
          <p:cNvPr id="2" name="Rectangle 1">
            <a:extLst>
              <a:ext uri="{FF2B5EF4-FFF2-40B4-BE49-F238E27FC236}">
                <a16:creationId xmlns:a16="http://schemas.microsoft.com/office/drawing/2014/main" id="{33586E76-1635-0E42-A288-8AFC5BBA4F73}"/>
              </a:ext>
            </a:extLst>
          </p:cNvPr>
          <p:cNvSpPr/>
          <p:nvPr/>
        </p:nvSpPr>
        <p:spPr>
          <a:xfrm>
            <a:off x="2858780" y="140651"/>
            <a:ext cx="3426451" cy="461665"/>
          </a:xfrm>
          <a:prstGeom prst="rect">
            <a:avLst/>
          </a:prstGeom>
        </p:spPr>
        <p:txBody>
          <a:bodyPr wrap="none">
            <a:spAutoFit/>
          </a:bodyPr>
          <a:lstStyle/>
          <a:p>
            <a:pPr algn="ctr"/>
            <a:r>
              <a:rPr lang="en-US" sz="2400" b="1" dirty="0"/>
              <a:t>Why Data Preprocessing?</a:t>
            </a:r>
          </a:p>
        </p:txBody>
      </p:sp>
      <p:sp>
        <p:nvSpPr>
          <p:cNvPr id="7" name="Rectangle 6">
            <a:extLst>
              <a:ext uri="{FF2B5EF4-FFF2-40B4-BE49-F238E27FC236}">
                <a16:creationId xmlns:a16="http://schemas.microsoft.com/office/drawing/2014/main" id="{019DA22B-3302-BC40-A4D3-7442C4E185A0}"/>
              </a:ext>
            </a:extLst>
          </p:cNvPr>
          <p:cNvSpPr/>
          <p:nvPr/>
        </p:nvSpPr>
        <p:spPr>
          <a:xfrm>
            <a:off x="653205" y="964079"/>
            <a:ext cx="7905909" cy="5632311"/>
          </a:xfrm>
          <a:prstGeom prst="rect">
            <a:avLst/>
          </a:prstGeom>
        </p:spPr>
        <p:txBody>
          <a:bodyPr wrap="square">
            <a:spAutoFit/>
          </a:bodyPr>
          <a:lstStyle/>
          <a:p>
            <a:pPr algn="just"/>
            <a:r>
              <a:rPr lang="en-US" sz="2400" dirty="0"/>
              <a:t>Real-world data are generally:</a:t>
            </a:r>
          </a:p>
          <a:p>
            <a:pPr algn="just"/>
            <a:r>
              <a:rPr lang="en-US" sz="2400" b="1" dirty="0"/>
              <a:t>Incomplete</a:t>
            </a:r>
            <a:r>
              <a:rPr lang="en-US" sz="2400" dirty="0"/>
              <a:t>: lacking attribute values, lacking certain attributes of interest, or containing only aggregate data</a:t>
            </a:r>
          </a:p>
          <a:p>
            <a:pPr algn="just"/>
            <a:r>
              <a:rPr lang="en-US" sz="2400" b="1" dirty="0"/>
              <a:t>Noisy</a:t>
            </a:r>
            <a:r>
              <a:rPr lang="en-US" sz="2400" dirty="0"/>
              <a:t>: containing errors or outliers</a:t>
            </a:r>
          </a:p>
          <a:p>
            <a:pPr algn="just"/>
            <a:r>
              <a:rPr lang="en-US" sz="2400" b="1" dirty="0"/>
              <a:t>Inconsistent</a:t>
            </a:r>
            <a:r>
              <a:rPr lang="en-US" sz="2400" dirty="0"/>
              <a:t>: containing discrepancies in codes or names</a:t>
            </a:r>
          </a:p>
          <a:p>
            <a:pPr algn="just"/>
            <a:r>
              <a:rPr lang="en-US" sz="2400" dirty="0"/>
              <a:t>Tasks in data preprocessing:</a:t>
            </a:r>
          </a:p>
          <a:p>
            <a:pPr algn="just"/>
            <a:r>
              <a:rPr lang="en-US" sz="2400" b="1" dirty="0"/>
              <a:t>Data cleaning</a:t>
            </a:r>
            <a:r>
              <a:rPr lang="en-US" sz="2400" dirty="0"/>
              <a:t>: fill in missing values, smooth noisy data, identify or remove outliers, and resolve inconsistencies.</a:t>
            </a:r>
          </a:p>
          <a:p>
            <a:pPr algn="just"/>
            <a:r>
              <a:rPr lang="en-US" sz="2400" b="1" dirty="0"/>
              <a:t>Data integration</a:t>
            </a:r>
            <a:r>
              <a:rPr lang="en-US" sz="2400" dirty="0"/>
              <a:t>: using multiple databases, data cubes, or files.</a:t>
            </a:r>
          </a:p>
          <a:p>
            <a:pPr algn="just"/>
            <a:r>
              <a:rPr lang="en-US" sz="2400" b="1" dirty="0"/>
              <a:t>Data transformation</a:t>
            </a:r>
            <a:r>
              <a:rPr lang="en-US" sz="2400" dirty="0"/>
              <a:t>: normalization and aggregation.</a:t>
            </a:r>
          </a:p>
          <a:p>
            <a:pPr algn="just"/>
            <a:r>
              <a:rPr lang="en-US" sz="2400" b="1" dirty="0"/>
              <a:t>Data reduction</a:t>
            </a:r>
            <a:r>
              <a:rPr lang="en-US" sz="2400" dirty="0"/>
              <a:t>: reducing the volume but producing the same or similar analytical results.</a:t>
            </a:r>
          </a:p>
          <a:p>
            <a:pPr algn="just"/>
            <a:r>
              <a:rPr lang="en-US" sz="2400" b="1" dirty="0"/>
              <a:t>Data discretization</a:t>
            </a:r>
            <a:r>
              <a:rPr lang="en-US" sz="2400" dirty="0"/>
              <a:t>: part of data reduction, replacing numerical attributes with nominal ones.</a:t>
            </a:r>
          </a:p>
        </p:txBody>
      </p:sp>
    </p:spTree>
    <p:extLst>
      <p:ext uri="{BB962C8B-B14F-4D97-AF65-F5344CB8AC3E}">
        <p14:creationId xmlns:p14="http://schemas.microsoft.com/office/powerpoint/2010/main" val="914923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611208" y="6596390"/>
            <a:ext cx="1556836" cy="261610"/>
          </a:xfrm>
          <a:prstGeom prst="rect">
            <a:avLst/>
          </a:prstGeom>
          <a:noFill/>
        </p:spPr>
        <p:txBody>
          <a:bodyPr wrap="none" rtlCol="0">
            <a:spAutoFit/>
          </a:bodyPr>
          <a:lstStyle/>
          <a:p>
            <a:r>
              <a:rPr lang="en-US" sz="1100" b="1" dirty="0">
                <a:solidFill>
                  <a:schemeClr val="bg2">
                    <a:lumMod val="50000"/>
                  </a:schemeClr>
                </a:solidFill>
              </a:rPr>
              <a:t>DS – 600 DATA MINING</a:t>
            </a:r>
          </a:p>
        </p:txBody>
      </p:sp>
      <p:sp>
        <p:nvSpPr>
          <p:cNvPr id="2" name="Rectangle 1">
            <a:extLst>
              <a:ext uri="{FF2B5EF4-FFF2-40B4-BE49-F238E27FC236}">
                <a16:creationId xmlns:a16="http://schemas.microsoft.com/office/drawing/2014/main" id="{33586E76-1635-0E42-A288-8AFC5BBA4F73}"/>
              </a:ext>
            </a:extLst>
          </p:cNvPr>
          <p:cNvSpPr/>
          <p:nvPr/>
        </p:nvSpPr>
        <p:spPr>
          <a:xfrm>
            <a:off x="2190258" y="140651"/>
            <a:ext cx="4763484" cy="461665"/>
          </a:xfrm>
          <a:prstGeom prst="rect">
            <a:avLst/>
          </a:prstGeom>
        </p:spPr>
        <p:txBody>
          <a:bodyPr wrap="none">
            <a:spAutoFit/>
          </a:bodyPr>
          <a:lstStyle/>
          <a:p>
            <a:pPr algn="ctr"/>
            <a:r>
              <a:rPr lang="en-US" sz="2400" b="1" dirty="0"/>
              <a:t>Let’s do some fun practical exercise</a:t>
            </a:r>
          </a:p>
        </p:txBody>
      </p:sp>
      <p:sp>
        <p:nvSpPr>
          <p:cNvPr id="7" name="Rectangle 6">
            <a:extLst>
              <a:ext uri="{FF2B5EF4-FFF2-40B4-BE49-F238E27FC236}">
                <a16:creationId xmlns:a16="http://schemas.microsoft.com/office/drawing/2014/main" id="{019DA22B-3302-BC40-A4D3-7442C4E185A0}"/>
              </a:ext>
            </a:extLst>
          </p:cNvPr>
          <p:cNvSpPr/>
          <p:nvPr/>
        </p:nvSpPr>
        <p:spPr>
          <a:xfrm>
            <a:off x="653205" y="964079"/>
            <a:ext cx="7905909" cy="707886"/>
          </a:xfrm>
          <a:prstGeom prst="rect">
            <a:avLst/>
          </a:prstGeom>
        </p:spPr>
        <p:txBody>
          <a:bodyPr wrap="square">
            <a:spAutoFit/>
          </a:bodyPr>
          <a:lstStyle/>
          <a:p>
            <a:pPr algn="just"/>
            <a:r>
              <a:rPr lang="en-US" sz="2000" b="1" dirty="0">
                <a:hlinkClick r:id="rId3"/>
              </a:rPr>
              <a:t>https://www.kaggle.com/ajay1216/practical-guide-on-data-preprocessing-in-python</a:t>
            </a:r>
          </a:p>
        </p:txBody>
      </p:sp>
    </p:spTree>
    <p:extLst>
      <p:ext uri="{BB962C8B-B14F-4D97-AF65-F5344CB8AC3E}">
        <p14:creationId xmlns:p14="http://schemas.microsoft.com/office/powerpoint/2010/main" val="766108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611208" y="6596390"/>
            <a:ext cx="1556836" cy="261610"/>
          </a:xfrm>
          <a:prstGeom prst="rect">
            <a:avLst/>
          </a:prstGeom>
          <a:noFill/>
        </p:spPr>
        <p:txBody>
          <a:bodyPr wrap="none" rtlCol="0">
            <a:spAutoFit/>
          </a:bodyPr>
          <a:lstStyle/>
          <a:p>
            <a:r>
              <a:rPr lang="en-US" sz="1100" b="1" dirty="0">
                <a:solidFill>
                  <a:schemeClr val="bg2">
                    <a:lumMod val="50000"/>
                  </a:schemeClr>
                </a:solidFill>
              </a:rPr>
              <a:t>DS – 600 DATA MINING</a:t>
            </a:r>
          </a:p>
        </p:txBody>
      </p:sp>
      <p:sp>
        <p:nvSpPr>
          <p:cNvPr id="3" name="Rectangle 2">
            <a:extLst>
              <a:ext uri="{FF2B5EF4-FFF2-40B4-BE49-F238E27FC236}">
                <a16:creationId xmlns:a16="http://schemas.microsoft.com/office/drawing/2014/main" id="{39D5379F-7472-E74E-9864-0B5EB300814A}"/>
              </a:ext>
            </a:extLst>
          </p:cNvPr>
          <p:cNvSpPr/>
          <p:nvPr/>
        </p:nvSpPr>
        <p:spPr>
          <a:xfrm>
            <a:off x="653207" y="1195471"/>
            <a:ext cx="7325139" cy="2251065"/>
          </a:xfrm>
          <a:prstGeom prst="rect">
            <a:avLst/>
          </a:prstGeom>
        </p:spPr>
        <p:txBody>
          <a:bodyPr wrap="square">
            <a:spAutoFit/>
          </a:bodyPr>
          <a:lstStyle/>
          <a:p>
            <a:pPr marL="342900" indent="-342900">
              <a:lnSpc>
                <a:spcPct val="150000"/>
              </a:lnSpc>
              <a:buFont typeface="Arial" panose="020B0604020202020204" pitchFamily="34" charset="0"/>
              <a:buChar char="•"/>
              <a:tabLst>
                <a:tab pos="6178550" algn="l"/>
              </a:tabLst>
            </a:pPr>
            <a:r>
              <a:rPr lang="en-US" altLang="en-US" sz="2400" b="1" dirty="0"/>
              <a:t>EDA</a:t>
            </a:r>
          </a:p>
          <a:p>
            <a:pPr marL="342900" indent="-342900">
              <a:lnSpc>
                <a:spcPct val="150000"/>
              </a:lnSpc>
              <a:buFont typeface="Arial" panose="020B0604020202020204" pitchFamily="34" charset="0"/>
              <a:buChar char="•"/>
              <a:tabLst>
                <a:tab pos="6178550" algn="l"/>
              </a:tabLst>
            </a:pPr>
            <a:r>
              <a:rPr lang="en-US" altLang="en-US" sz="2400" b="1" dirty="0"/>
              <a:t>Data Pre-Processing</a:t>
            </a:r>
          </a:p>
          <a:p>
            <a:pPr marL="342900" indent="-342900">
              <a:lnSpc>
                <a:spcPct val="150000"/>
              </a:lnSpc>
              <a:buFont typeface="Arial" panose="020B0604020202020204" pitchFamily="34" charset="0"/>
              <a:buChar char="•"/>
              <a:tabLst>
                <a:tab pos="6178550" algn="l"/>
              </a:tabLst>
            </a:pPr>
            <a:r>
              <a:rPr lang="en-US" altLang="en-US" sz="2400" b="1" dirty="0">
                <a:solidFill>
                  <a:srgbClr val="0070C0"/>
                </a:solidFill>
              </a:rPr>
              <a:t>Introduction to Clustering</a:t>
            </a:r>
          </a:p>
          <a:p>
            <a:pPr marL="342900" indent="-342900">
              <a:lnSpc>
                <a:spcPct val="150000"/>
              </a:lnSpc>
              <a:buFont typeface="Arial" panose="020B0604020202020204" pitchFamily="34" charset="0"/>
              <a:buChar char="•"/>
              <a:tabLst>
                <a:tab pos="6178550" algn="l"/>
              </a:tabLst>
            </a:pPr>
            <a:r>
              <a:rPr lang="en-US" altLang="en-US" sz="2400" b="1" dirty="0"/>
              <a:t>Clustering Part 1</a:t>
            </a:r>
          </a:p>
        </p:txBody>
      </p:sp>
      <p:sp>
        <p:nvSpPr>
          <p:cNvPr id="4" name="TextBox 3">
            <a:extLst>
              <a:ext uri="{FF2B5EF4-FFF2-40B4-BE49-F238E27FC236}">
                <a16:creationId xmlns:a16="http://schemas.microsoft.com/office/drawing/2014/main" id="{168101A7-87C0-8946-A329-59165C129E4B}"/>
              </a:ext>
            </a:extLst>
          </p:cNvPr>
          <p:cNvSpPr txBox="1"/>
          <p:nvPr/>
        </p:nvSpPr>
        <p:spPr>
          <a:xfrm>
            <a:off x="3928137" y="140651"/>
            <a:ext cx="1287725" cy="461665"/>
          </a:xfrm>
          <a:prstGeom prst="rect">
            <a:avLst/>
          </a:prstGeom>
          <a:noFill/>
        </p:spPr>
        <p:txBody>
          <a:bodyPr wrap="none" rtlCol="0">
            <a:spAutoFit/>
          </a:bodyPr>
          <a:lstStyle/>
          <a:p>
            <a:r>
              <a:rPr lang="en-US" sz="2400" b="1" dirty="0"/>
              <a:t>AGENDA</a:t>
            </a:r>
          </a:p>
        </p:txBody>
      </p:sp>
    </p:spTree>
    <p:extLst>
      <p:ext uri="{BB962C8B-B14F-4D97-AF65-F5344CB8AC3E}">
        <p14:creationId xmlns:p14="http://schemas.microsoft.com/office/powerpoint/2010/main" val="1492085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611208" y="6596390"/>
            <a:ext cx="1556836" cy="261610"/>
          </a:xfrm>
          <a:prstGeom prst="rect">
            <a:avLst/>
          </a:prstGeom>
          <a:noFill/>
        </p:spPr>
        <p:txBody>
          <a:bodyPr wrap="none" rtlCol="0">
            <a:spAutoFit/>
          </a:bodyPr>
          <a:lstStyle/>
          <a:p>
            <a:r>
              <a:rPr lang="en-US" sz="1100" b="1" dirty="0">
                <a:solidFill>
                  <a:schemeClr val="bg2">
                    <a:lumMod val="50000"/>
                  </a:schemeClr>
                </a:solidFill>
              </a:rPr>
              <a:t>DS – 600 DATA MINING</a:t>
            </a:r>
          </a:p>
        </p:txBody>
      </p:sp>
      <p:sp>
        <p:nvSpPr>
          <p:cNvPr id="2" name="Rectangle 1">
            <a:extLst>
              <a:ext uri="{FF2B5EF4-FFF2-40B4-BE49-F238E27FC236}">
                <a16:creationId xmlns:a16="http://schemas.microsoft.com/office/drawing/2014/main" id="{33586E76-1635-0E42-A288-8AFC5BBA4F73}"/>
              </a:ext>
            </a:extLst>
          </p:cNvPr>
          <p:cNvSpPr/>
          <p:nvPr/>
        </p:nvSpPr>
        <p:spPr>
          <a:xfrm>
            <a:off x="3840491" y="140651"/>
            <a:ext cx="1463029" cy="461665"/>
          </a:xfrm>
          <a:prstGeom prst="rect">
            <a:avLst/>
          </a:prstGeom>
        </p:spPr>
        <p:txBody>
          <a:bodyPr wrap="none">
            <a:spAutoFit/>
          </a:bodyPr>
          <a:lstStyle/>
          <a:p>
            <a:pPr algn="ctr"/>
            <a:r>
              <a:rPr lang="en-US" sz="2400" b="1" dirty="0"/>
              <a:t>Clustering</a:t>
            </a:r>
          </a:p>
        </p:txBody>
      </p:sp>
      <p:sp>
        <p:nvSpPr>
          <p:cNvPr id="7" name="Rectangle 6">
            <a:extLst>
              <a:ext uri="{FF2B5EF4-FFF2-40B4-BE49-F238E27FC236}">
                <a16:creationId xmlns:a16="http://schemas.microsoft.com/office/drawing/2014/main" id="{019DA22B-3302-BC40-A4D3-7442C4E185A0}"/>
              </a:ext>
            </a:extLst>
          </p:cNvPr>
          <p:cNvSpPr/>
          <p:nvPr/>
        </p:nvSpPr>
        <p:spPr>
          <a:xfrm>
            <a:off x="653205" y="964079"/>
            <a:ext cx="7905909" cy="2308324"/>
          </a:xfrm>
          <a:prstGeom prst="rect">
            <a:avLst/>
          </a:prstGeom>
        </p:spPr>
        <p:txBody>
          <a:bodyPr wrap="square">
            <a:spAutoFit/>
          </a:bodyPr>
          <a:lstStyle/>
          <a:p>
            <a:pPr algn="just"/>
            <a:r>
              <a:rPr lang="en-US" sz="2400" b="1" dirty="0">
                <a:solidFill>
                  <a:srgbClr val="0070C0"/>
                </a:solidFill>
              </a:rPr>
              <a:t>Clustering is the task of dividing the population or data points into a number of groups such that data points in the same groups are more similar to other data points in the same group and dissimilar to the data points in other groups. It is basically a collection of objects on the basis of similarity and dissimilarity between them.</a:t>
            </a:r>
          </a:p>
        </p:txBody>
      </p:sp>
      <p:pic>
        <p:nvPicPr>
          <p:cNvPr id="4" name="Picture 3" descr="A picture containing room, strainer, drawing&#10;&#10;Description automatically generated">
            <a:extLst>
              <a:ext uri="{FF2B5EF4-FFF2-40B4-BE49-F238E27FC236}">
                <a16:creationId xmlns:a16="http://schemas.microsoft.com/office/drawing/2014/main" id="{5495AD3D-1F6D-FC47-BDF7-381D7523DBB9}"/>
              </a:ext>
            </a:extLst>
          </p:cNvPr>
          <p:cNvPicPr>
            <a:picLocks noChangeAspect="1"/>
          </p:cNvPicPr>
          <p:nvPr/>
        </p:nvPicPr>
        <p:blipFill>
          <a:blip r:embed="rId3"/>
          <a:stretch>
            <a:fillRect/>
          </a:stretch>
        </p:blipFill>
        <p:spPr>
          <a:xfrm>
            <a:off x="247135" y="3364487"/>
            <a:ext cx="8649730" cy="3129975"/>
          </a:xfrm>
          <a:prstGeom prst="rect">
            <a:avLst/>
          </a:prstGeom>
        </p:spPr>
      </p:pic>
    </p:spTree>
    <p:extLst>
      <p:ext uri="{BB962C8B-B14F-4D97-AF65-F5344CB8AC3E}">
        <p14:creationId xmlns:p14="http://schemas.microsoft.com/office/powerpoint/2010/main" val="352045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611208" y="6596390"/>
            <a:ext cx="1556836" cy="261610"/>
          </a:xfrm>
          <a:prstGeom prst="rect">
            <a:avLst/>
          </a:prstGeom>
          <a:noFill/>
        </p:spPr>
        <p:txBody>
          <a:bodyPr wrap="none" rtlCol="0">
            <a:spAutoFit/>
          </a:bodyPr>
          <a:lstStyle/>
          <a:p>
            <a:r>
              <a:rPr lang="en-US" sz="1100" b="1" dirty="0">
                <a:solidFill>
                  <a:schemeClr val="bg2">
                    <a:lumMod val="50000"/>
                  </a:schemeClr>
                </a:solidFill>
              </a:rPr>
              <a:t>DS – 600 DATA MINING</a:t>
            </a:r>
          </a:p>
        </p:txBody>
      </p:sp>
      <p:sp>
        <p:nvSpPr>
          <p:cNvPr id="2" name="Rectangle 1">
            <a:extLst>
              <a:ext uri="{FF2B5EF4-FFF2-40B4-BE49-F238E27FC236}">
                <a16:creationId xmlns:a16="http://schemas.microsoft.com/office/drawing/2014/main" id="{33586E76-1635-0E42-A288-8AFC5BBA4F73}"/>
              </a:ext>
            </a:extLst>
          </p:cNvPr>
          <p:cNvSpPr/>
          <p:nvPr/>
        </p:nvSpPr>
        <p:spPr>
          <a:xfrm>
            <a:off x="3513864" y="140651"/>
            <a:ext cx="2116285" cy="461665"/>
          </a:xfrm>
          <a:prstGeom prst="rect">
            <a:avLst/>
          </a:prstGeom>
        </p:spPr>
        <p:txBody>
          <a:bodyPr wrap="none">
            <a:spAutoFit/>
          </a:bodyPr>
          <a:lstStyle/>
          <a:p>
            <a:pPr algn="ctr"/>
            <a:r>
              <a:rPr lang="en-US" sz="2400" b="1" dirty="0"/>
              <a:t>Why Clustering</a:t>
            </a:r>
          </a:p>
        </p:txBody>
      </p:sp>
      <p:sp>
        <p:nvSpPr>
          <p:cNvPr id="7" name="Rectangle 6">
            <a:extLst>
              <a:ext uri="{FF2B5EF4-FFF2-40B4-BE49-F238E27FC236}">
                <a16:creationId xmlns:a16="http://schemas.microsoft.com/office/drawing/2014/main" id="{019DA22B-3302-BC40-A4D3-7442C4E185A0}"/>
              </a:ext>
            </a:extLst>
          </p:cNvPr>
          <p:cNvSpPr/>
          <p:nvPr/>
        </p:nvSpPr>
        <p:spPr>
          <a:xfrm>
            <a:off x="653205" y="964079"/>
            <a:ext cx="7905909" cy="4893647"/>
          </a:xfrm>
          <a:prstGeom prst="rect">
            <a:avLst/>
          </a:prstGeom>
        </p:spPr>
        <p:txBody>
          <a:bodyPr wrap="square">
            <a:spAutoFit/>
          </a:bodyPr>
          <a:lstStyle/>
          <a:p>
            <a:pPr algn="just"/>
            <a:r>
              <a:rPr lang="en-US" sz="2400" b="1" dirty="0"/>
              <a:t>Clustering is very much important as it determines the intrinsic grouping among the unlabeled data present. There are no criteria for a good clustering. It depends on the user, what is the criteria they may use which satisfy their need. For instance, we could be interested in finding representatives for homogeneous groups (data reduction), in finding “natural clusters” and describe their unknown properties (“natural” data types), in finding useful and suitable groupings (“useful” data classes) or in finding unusual data objects (outlier detection). This algorithm must make some assumptions which constitute the similarity of points and each assumption make different and equally valid clusters.</a:t>
            </a:r>
          </a:p>
        </p:txBody>
      </p:sp>
    </p:spTree>
    <p:extLst>
      <p:ext uri="{BB962C8B-B14F-4D97-AF65-F5344CB8AC3E}">
        <p14:creationId xmlns:p14="http://schemas.microsoft.com/office/powerpoint/2010/main" val="3897991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611208" y="6596390"/>
            <a:ext cx="1556836" cy="261610"/>
          </a:xfrm>
          <a:prstGeom prst="rect">
            <a:avLst/>
          </a:prstGeom>
          <a:noFill/>
        </p:spPr>
        <p:txBody>
          <a:bodyPr wrap="none" rtlCol="0">
            <a:spAutoFit/>
          </a:bodyPr>
          <a:lstStyle/>
          <a:p>
            <a:r>
              <a:rPr lang="en-US" sz="1100" b="1" dirty="0">
                <a:solidFill>
                  <a:schemeClr val="bg2">
                    <a:lumMod val="50000"/>
                  </a:schemeClr>
                </a:solidFill>
              </a:rPr>
              <a:t>DS – 600 DATA MINING</a:t>
            </a:r>
          </a:p>
        </p:txBody>
      </p:sp>
      <p:sp>
        <p:nvSpPr>
          <p:cNvPr id="2" name="Rectangle 1">
            <a:extLst>
              <a:ext uri="{FF2B5EF4-FFF2-40B4-BE49-F238E27FC236}">
                <a16:creationId xmlns:a16="http://schemas.microsoft.com/office/drawing/2014/main" id="{33586E76-1635-0E42-A288-8AFC5BBA4F73}"/>
              </a:ext>
            </a:extLst>
          </p:cNvPr>
          <p:cNvSpPr/>
          <p:nvPr/>
        </p:nvSpPr>
        <p:spPr>
          <a:xfrm>
            <a:off x="3231613" y="140651"/>
            <a:ext cx="2680798" cy="461665"/>
          </a:xfrm>
          <a:prstGeom prst="rect">
            <a:avLst/>
          </a:prstGeom>
        </p:spPr>
        <p:txBody>
          <a:bodyPr wrap="none">
            <a:spAutoFit/>
          </a:bodyPr>
          <a:lstStyle/>
          <a:p>
            <a:pPr algn="ctr"/>
            <a:r>
              <a:rPr lang="en-US" sz="2400" b="1" dirty="0"/>
              <a:t>Clustering Methods</a:t>
            </a:r>
          </a:p>
        </p:txBody>
      </p:sp>
      <p:sp>
        <p:nvSpPr>
          <p:cNvPr id="7" name="Rectangle 6">
            <a:extLst>
              <a:ext uri="{FF2B5EF4-FFF2-40B4-BE49-F238E27FC236}">
                <a16:creationId xmlns:a16="http://schemas.microsoft.com/office/drawing/2014/main" id="{019DA22B-3302-BC40-A4D3-7442C4E185A0}"/>
              </a:ext>
            </a:extLst>
          </p:cNvPr>
          <p:cNvSpPr/>
          <p:nvPr/>
        </p:nvSpPr>
        <p:spPr>
          <a:xfrm>
            <a:off x="362465" y="817885"/>
            <a:ext cx="8493211" cy="5632311"/>
          </a:xfrm>
          <a:prstGeom prst="rect">
            <a:avLst/>
          </a:prstGeom>
        </p:spPr>
        <p:txBody>
          <a:bodyPr wrap="square">
            <a:spAutoFit/>
          </a:bodyPr>
          <a:lstStyle/>
          <a:p>
            <a:pPr algn="just" fontAlgn="base"/>
            <a:r>
              <a:rPr lang="en-US" b="1" dirty="0"/>
              <a:t>Density-Based Methods :</a:t>
            </a:r>
            <a:r>
              <a:rPr lang="en-US" dirty="0"/>
              <a:t> These methods consider the clusters as the dense region having some similarity and different from the lower dense region of the space. These methods have good accuracy and ability to merge two </a:t>
            </a:r>
            <a:r>
              <a:rPr lang="en-US" dirty="0" err="1"/>
              <a:t>clusters.Example</a:t>
            </a:r>
            <a:r>
              <a:rPr lang="en-US" dirty="0"/>
              <a:t> </a:t>
            </a:r>
            <a:r>
              <a:rPr lang="en-US" i="1" dirty="0"/>
              <a:t>DBSCAN (Density-Based Spatial Clustering of Applications with Noise) </a:t>
            </a:r>
            <a:r>
              <a:rPr lang="en-US" dirty="0"/>
              <a:t>, </a:t>
            </a:r>
            <a:r>
              <a:rPr lang="en-US" i="1" dirty="0"/>
              <a:t>OPTICS (Ordering Points to Identify Clustering Structure)</a:t>
            </a:r>
            <a:r>
              <a:rPr lang="en-US" dirty="0"/>
              <a:t> etc.</a:t>
            </a:r>
          </a:p>
          <a:p>
            <a:pPr algn="just" fontAlgn="base"/>
            <a:r>
              <a:rPr lang="en-US" b="1" dirty="0"/>
              <a:t>Hierarchical Based Methods :</a:t>
            </a:r>
            <a:r>
              <a:rPr lang="en-US" dirty="0"/>
              <a:t> The clusters formed in this method forms a tree-type structure based on the hierarchy. New clusters are formed using the previously formed one. It is divided into two category</a:t>
            </a:r>
          </a:p>
          <a:p>
            <a:pPr lvl="1" algn="just" fontAlgn="base"/>
            <a:r>
              <a:rPr lang="en-US" b="1" dirty="0"/>
              <a:t>Agglomerative</a:t>
            </a:r>
            <a:r>
              <a:rPr lang="en-US" dirty="0"/>
              <a:t> (</a:t>
            </a:r>
            <a:r>
              <a:rPr lang="en-US" i="1" dirty="0"/>
              <a:t>bottom up approach</a:t>
            </a:r>
            <a:r>
              <a:rPr lang="en-US" dirty="0"/>
              <a:t>)</a:t>
            </a:r>
          </a:p>
          <a:p>
            <a:pPr lvl="1" algn="just" fontAlgn="base"/>
            <a:r>
              <a:rPr lang="en-US" b="1" dirty="0"/>
              <a:t>Divisive</a:t>
            </a:r>
            <a:r>
              <a:rPr lang="en-US" dirty="0"/>
              <a:t> (</a:t>
            </a:r>
            <a:r>
              <a:rPr lang="en-US" i="1" dirty="0"/>
              <a:t>top down approach</a:t>
            </a:r>
            <a:r>
              <a:rPr lang="en-US" dirty="0"/>
              <a:t>) </a:t>
            </a:r>
          </a:p>
          <a:p>
            <a:pPr algn="just" fontAlgn="base"/>
            <a:r>
              <a:rPr lang="en-US" dirty="0"/>
              <a:t>examples </a:t>
            </a:r>
            <a:r>
              <a:rPr lang="en-US" i="1" dirty="0"/>
              <a:t>CURE (Clustering Using Representatives), BIRCH (Balanced Iterative Reducing Clustering and using Hierarchies)</a:t>
            </a:r>
            <a:r>
              <a:rPr lang="en-US" dirty="0"/>
              <a:t> etc.</a:t>
            </a:r>
          </a:p>
          <a:p>
            <a:pPr algn="just" fontAlgn="base"/>
            <a:r>
              <a:rPr lang="en-US" b="1" dirty="0"/>
              <a:t>Partitioning Methods :</a:t>
            </a:r>
            <a:r>
              <a:rPr lang="en-US" dirty="0"/>
              <a:t> These methods partition the objects into k clusters and each partition forms one cluster. This method is used to optimize an objective criterion similarity function such as when the distance is a major parameter example </a:t>
            </a:r>
            <a:r>
              <a:rPr lang="en-US" i="1" dirty="0"/>
              <a:t>K-means, CLARANS (Clustering Large Applications based upon Randomized Search)</a:t>
            </a:r>
            <a:r>
              <a:rPr lang="en-US" dirty="0"/>
              <a:t> etc.</a:t>
            </a:r>
          </a:p>
          <a:p>
            <a:pPr algn="just" fontAlgn="base"/>
            <a:r>
              <a:rPr lang="en-US" b="1" dirty="0"/>
              <a:t>Grid-based Methods :</a:t>
            </a:r>
            <a:r>
              <a:rPr lang="en-US" dirty="0"/>
              <a:t> In this method the data space is formulated into a finite number of cells that form a grid-like structure. All the clustering operation done on these grids are fast and independent of the number of data objects example </a:t>
            </a:r>
            <a:r>
              <a:rPr lang="en-US" i="1" dirty="0"/>
              <a:t>STING (Statistical Information Grid), wave cluster, CLIQUE (</a:t>
            </a:r>
            <a:r>
              <a:rPr lang="en-US" i="1" dirty="0" err="1"/>
              <a:t>CLustering</a:t>
            </a:r>
            <a:r>
              <a:rPr lang="en-US" i="1" dirty="0"/>
              <a:t> In Quest)</a:t>
            </a:r>
            <a:r>
              <a:rPr lang="en-US" dirty="0"/>
              <a:t> etc.</a:t>
            </a:r>
          </a:p>
        </p:txBody>
      </p:sp>
    </p:spTree>
    <p:extLst>
      <p:ext uri="{BB962C8B-B14F-4D97-AF65-F5344CB8AC3E}">
        <p14:creationId xmlns:p14="http://schemas.microsoft.com/office/powerpoint/2010/main" val="3005557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611208" y="6596390"/>
            <a:ext cx="1556836" cy="261610"/>
          </a:xfrm>
          <a:prstGeom prst="rect">
            <a:avLst/>
          </a:prstGeom>
          <a:noFill/>
        </p:spPr>
        <p:txBody>
          <a:bodyPr wrap="none" rtlCol="0">
            <a:spAutoFit/>
          </a:bodyPr>
          <a:lstStyle/>
          <a:p>
            <a:r>
              <a:rPr lang="en-US" sz="1100" b="1" dirty="0">
                <a:solidFill>
                  <a:schemeClr val="bg2">
                    <a:lumMod val="50000"/>
                  </a:schemeClr>
                </a:solidFill>
              </a:rPr>
              <a:t>DS – 600 DATA MINING</a:t>
            </a:r>
          </a:p>
        </p:txBody>
      </p:sp>
      <p:sp>
        <p:nvSpPr>
          <p:cNvPr id="2" name="Rectangle 1">
            <a:extLst>
              <a:ext uri="{FF2B5EF4-FFF2-40B4-BE49-F238E27FC236}">
                <a16:creationId xmlns:a16="http://schemas.microsoft.com/office/drawing/2014/main" id="{33586E76-1635-0E42-A288-8AFC5BBA4F73}"/>
              </a:ext>
            </a:extLst>
          </p:cNvPr>
          <p:cNvSpPr/>
          <p:nvPr/>
        </p:nvSpPr>
        <p:spPr>
          <a:xfrm>
            <a:off x="2850584" y="140651"/>
            <a:ext cx="3442866" cy="461665"/>
          </a:xfrm>
          <a:prstGeom prst="rect">
            <a:avLst/>
          </a:prstGeom>
        </p:spPr>
        <p:txBody>
          <a:bodyPr wrap="none">
            <a:spAutoFit/>
          </a:bodyPr>
          <a:lstStyle/>
          <a:p>
            <a:pPr algn="ctr"/>
            <a:r>
              <a:rPr lang="en-US" sz="2400" b="1" dirty="0"/>
              <a:t>Applications of Clustering</a:t>
            </a:r>
          </a:p>
        </p:txBody>
      </p:sp>
      <p:sp>
        <p:nvSpPr>
          <p:cNvPr id="7" name="Rectangle 6">
            <a:extLst>
              <a:ext uri="{FF2B5EF4-FFF2-40B4-BE49-F238E27FC236}">
                <a16:creationId xmlns:a16="http://schemas.microsoft.com/office/drawing/2014/main" id="{019DA22B-3302-BC40-A4D3-7442C4E185A0}"/>
              </a:ext>
            </a:extLst>
          </p:cNvPr>
          <p:cNvSpPr/>
          <p:nvPr/>
        </p:nvSpPr>
        <p:spPr>
          <a:xfrm>
            <a:off x="362465" y="817885"/>
            <a:ext cx="8493211" cy="5262979"/>
          </a:xfrm>
          <a:prstGeom prst="rect">
            <a:avLst/>
          </a:prstGeom>
        </p:spPr>
        <p:txBody>
          <a:bodyPr wrap="square">
            <a:spAutoFit/>
          </a:bodyPr>
          <a:lstStyle/>
          <a:p>
            <a:pPr fontAlgn="base"/>
            <a:r>
              <a:rPr lang="en-US" sz="2400" b="1" dirty="0"/>
              <a:t>Applications of Clustering in different fields</a:t>
            </a:r>
            <a:endParaRPr lang="en-US" sz="2400" dirty="0"/>
          </a:p>
          <a:p>
            <a:pPr fontAlgn="base"/>
            <a:r>
              <a:rPr lang="en-US" sz="2400" b="1" dirty="0"/>
              <a:t>Marketing :</a:t>
            </a:r>
            <a:r>
              <a:rPr lang="en-US" sz="2400" dirty="0"/>
              <a:t> It can be used to characterize &amp; discover customer segments for marketing purposes. </a:t>
            </a:r>
          </a:p>
          <a:p>
            <a:pPr fontAlgn="base"/>
            <a:r>
              <a:rPr lang="en-US" sz="2400" b="1" dirty="0"/>
              <a:t>Biology :</a:t>
            </a:r>
            <a:r>
              <a:rPr lang="en-US" sz="2400" dirty="0"/>
              <a:t> It can be used for classification among different species of plants and animals.</a:t>
            </a:r>
          </a:p>
          <a:p>
            <a:pPr fontAlgn="base"/>
            <a:r>
              <a:rPr lang="en-US" sz="2400" b="1" dirty="0"/>
              <a:t>Libraries :</a:t>
            </a:r>
            <a:r>
              <a:rPr lang="en-US" sz="2400" dirty="0"/>
              <a:t> It is used in clustering different books on the basis of topics and information.</a:t>
            </a:r>
          </a:p>
          <a:p>
            <a:pPr fontAlgn="base"/>
            <a:r>
              <a:rPr lang="en-US" sz="2400" b="1" dirty="0"/>
              <a:t>Insurance :</a:t>
            </a:r>
            <a:r>
              <a:rPr lang="en-US" sz="2400" dirty="0"/>
              <a:t> It is used to acknowledge the customers, their policies and identifying the frauds.</a:t>
            </a:r>
          </a:p>
          <a:p>
            <a:pPr fontAlgn="base"/>
            <a:r>
              <a:rPr lang="en-US" sz="2400" b="1" dirty="0"/>
              <a:t>City Planning: </a:t>
            </a:r>
            <a:r>
              <a:rPr lang="en-US" sz="2400" dirty="0"/>
              <a:t>It is used to make groups of houses and to study their values based on their geographical locations and other factors present.</a:t>
            </a:r>
            <a:br>
              <a:rPr lang="en-US" sz="2400" dirty="0"/>
            </a:br>
            <a:r>
              <a:rPr lang="en-US" sz="2400" b="1" dirty="0"/>
              <a:t>Earthquake studies: </a:t>
            </a:r>
            <a:r>
              <a:rPr lang="en-US" sz="2400" dirty="0"/>
              <a:t>By learning the earthquake-affected areas we can determine the dangerous zones.</a:t>
            </a:r>
          </a:p>
        </p:txBody>
      </p:sp>
    </p:spTree>
    <p:extLst>
      <p:ext uri="{BB962C8B-B14F-4D97-AF65-F5344CB8AC3E}">
        <p14:creationId xmlns:p14="http://schemas.microsoft.com/office/powerpoint/2010/main" val="1733553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611208" y="6596390"/>
            <a:ext cx="1556836" cy="261610"/>
          </a:xfrm>
          <a:prstGeom prst="rect">
            <a:avLst/>
          </a:prstGeom>
          <a:noFill/>
        </p:spPr>
        <p:txBody>
          <a:bodyPr wrap="none" rtlCol="0">
            <a:spAutoFit/>
          </a:bodyPr>
          <a:lstStyle/>
          <a:p>
            <a:r>
              <a:rPr lang="en-US" sz="1100" b="1" dirty="0">
                <a:solidFill>
                  <a:schemeClr val="bg2">
                    <a:lumMod val="50000"/>
                  </a:schemeClr>
                </a:solidFill>
              </a:rPr>
              <a:t>DS – 600 DATA MINING</a:t>
            </a:r>
          </a:p>
        </p:txBody>
      </p:sp>
      <p:sp>
        <p:nvSpPr>
          <p:cNvPr id="3" name="Rectangle 2">
            <a:extLst>
              <a:ext uri="{FF2B5EF4-FFF2-40B4-BE49-F238E27FC236}">
                <a16:creationId xmlns:a16="http://schemas.microsoft.com/office/drawing/2014/main" id="{39D5379F-7472-E74E-9864-0B5EB300814A}"/>
              </a:ext>
            </a:extLst>
          </p:cNvPr>
          <p:cNvSpPr/>
          <p:nvPr/>
        </p:nvSpPr>
        <p:spPr>
          <a:xfrm>
            <a:off x="653207" y="1195471"/>
            <a:ext cx="7325139" cy="2251065"/>
          </a:xfrm>
          <a:prstGeom prst="rect">
            <a:avLst/>
          </a:prstGeom>
        </p:spPr>
        <p:txBody>
          <a:bodyPr wrap="square">
            <a:spAutoFit/>
          </a:bodyPr>
          <a:lstStyle/>
          <a:p>
            <a:pPr marL="342900" indent="-342900">
              <a:lnSpc>
                <a:spcPct val="150000"/>
              </a:lnSpc>
              <a:buFont typeface="Arial" panose="020B0604020202020204" pitchFamily="34" charset="0"/>
              <a:buChar char="•"/>
              <a:tabLst>
                <a:tab pos="6178550" algn="l"/>
              </a:tabLst>
            </a:pPr>
            <a:r>
              <a:rPr lang="en-US" altLang="en-US" sz="2400" b="1" dirty="0"/>
              <a:t>EDA</a:t>
            </a:r>
          </a:p>
          <a:p>
            <a:pPr marL="342900" indent="-342900">
              <a:lnSpc>
                <a:spcPct val="150000"/>
              </a:lnSpc>
              <a:buFont typeface="Arial" panose="020B0604020202020204" pitchFamily="34" charset="0"/>
              <a:buChar char="•"/>
              <a:tabLst>
                <a:tab pos="6178550" algn="l"/>
              </a:tabLst>
            </a:pPr>
            <a:r>
              <a:rPr lang="en-US" altLang="en-US" sz="2400" b="1" dirty="0"/>
              <a:t>Data Pre-Processing</a:t>
            </a:r>
          </a:p>
          <a:p>
            <a:pPr marL="342900" indent="-342900">
              <a:lnSpc>
                <a:spcPct val="150000"/>
              </a:lnSpc>
              <a:buFont typeface="Arial" panose="020B0604020202020204" pitchFamily="34" charset="0"/>
              <a:buChar char="•"/>
              <a:tabLst>
                <a:tab pos="6178550" algn="l"/>
              </a:tabLst>
            </a:pPr>
            <a:r>
              <a:rPr lang="en-US" altLang="en-US" sz="2400" b="1" dirty="0"/>
              <a:t>Introduction to Clustering</a:t>
            </a:r>
          </a:p>
          <a:p>
            <a:pPr marL="342900" indent="-342900">
              <a:lnSpc>
                <a:spcPct val="150000"/>
              </a:lnSpc>
              <a:buFont typeface="Arial" panose="020B0604020202020204" pitchFamily="34" charset="0"/>
              <a:buChar char="•"/>
              <a:tabLst>
                <a:tab pos="6178550" algn="l"/>
              </a:tabLst>
            </a:pPr>
            <a:r>
              <a:rPr lang="en-US" altLang="en-US" sz="2400" b="1" dirty="0">
                <a:solidFill>
                  <a:srgbClr val="0070C0"/>
                </a:solidFill>
              </a:rPr>
              <a:t>Clustering Part 1</a:t>
            </a:r>
          </a:p>
        </p:txBody>
      </p:sp>
      <p:sp>
        <p:nvSpPr>
          <p:cNvPr id="4" name="TextBox 3">
            <a:extLst>
              <a:ext uri="{FF2B5EF4-FFF2-40B4-BE49-F238E27FC236}">
                <a16:creationId xmlns:a16="http://schemas.microsoft.com/office/drawing/2014/main" id="{168101A7-87C0-8946-A329-59165C129E4B}"/>
              </a:ext>
            </a:extLst>
          </p:cNvPr>
          <p:cNvSpPr txBox="1"/>
          <p:nvPr/>
        </p:nvSpPr>
        <p:spPr>
          <a:xfrm>
            <a:off x="3928137" y="140651"/>
            <a:ext cx="1287725" cy="461665"/>
          </a:xfrm>
          <a:prstGeom prst="rect">
            <a:avLst/>
          </a:prstGeom>
          <a:noFill/>
        </p:spPr>
        <p:txBody>
          <a:bodyPr wrap="none" rtlCol="0">
            <a:spAutoFit/>
          </a:bodyPr>
          <a:lstStyle/>
          <a:p>
            <a:r>
              <a:rPr lang="en-US" sz="2400" b="1" dirty="0"/>
              <a:t>AGENDA</a:t>
            </a:r>
          </a:p>
        </p:txBody>
      </p:sp>
    </p:spTree>
    <p:extLst>
      <p:ext uri="{BB962C8B-B14F-4D97-AF65-F5344CB8AC3E}">
        <p14:creationId xmlns:p14="http://schemas.microsoft.com/office/powerpoint/2010/main" val="2557714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611208" y="6596390"/>
            <a:ext cx="1556836" cy="261610"/>
          </a:xfrm>
          <a:prstGeom prst="rect">
            <a:avLst/>
          </a:prstGeom>
          <a:noFill/>
        </p:spPr>
        <p:txBody>
          <a:bodyPr wrap="none" rtlCol="0">
            <a:spAutoFit/>
          </a:bodyPr>
          <a:lstStyle/>
          <a:p>
            <a:r>
              <a:rPr lang="en-US" sz="1100" b="1" dirty="0">
                <a:solidFill>
                  <a:schemeClr val="bg2">
                    <a:lumMod val="50000"/>
                  </a:schemeClr>
                </a:solidFill>
              </a:rPr>
              <a:t>DS – 600 DATA MINING</a:t>
            </a:r>
          </a:p>
        </p:txBody>
      </p:sp>
      <p:sp>
        <p:nvSpPr>
          <p:cNvPr id="2" name="Rectangle 1">
            <a:extLst>
              <a:ext uri="{FF2B5EF4-FFF2-40B4-BE49-F238E27FC236}">
                <a16:creationId xmlns:a16="http://schemas.microsoft.com/office/drawing/2014/main" id="{33586E76-1635-0E42-A288-8AFC5BBA4F73}"/>
              </a:ext>
            </a:extLst>
          </p:cNvPr>
          <p:cNvSpPr/>
          <p:nvPr/>
        </p:nvSpPr>
        <p:spPr>
          <a:xfrm>
            <a:off x="3264222" y="140651"/>
            <a:ext cx="2615588" cy="461665"/>
          </a:xfrm>
          <a:prstGeom prst="rect">
            <a:avLst/>
          </a:prstGeom>
        </p:spPr>
        <p:txBody>
          <a:bodyPr wrap="none">
            <a:spAutoFit/>
          </a:bodyPr>
          <a:lstStyle/>
          <a:p>
            <a:pPr algn="ctr"/>
            <a:r>
              <a:rPr lang="en-US" sz="2400" b="1" dirty="0"/>
              <a:t>K-means Clustering</a:t>
            </a:r>
          </a:p>
        </p:txBody>
      </p:sp>
      <p:sp>
        <p:nvSpPr>
          <p:cNvPr id="7" name="Rectangle 6">
            <a:extLst>
              <a:ext uri="{FF2B5EF4-FFF2-40B4-BE49-F238E27FC236}">
                <a16:creationId xmlns:a16="http://schemas.microsoft.com/office/drawing/2014/main" id="{019DA22B-3302-BC40-A4D3-7442C4E185A0}"/>
              </a:ext>
            </a:extLst>
          </p:cNvPr>
          <p:cNvSpPr/>
          <p:nvPr/>
        </p:nvSpPr>
        <p:spPr>
          <a:xfrm>
            <a:off x="362465" y="817885"/>
            <a:ext cx="8493211" cy="1938992"/>
          </a:xfrm>
          <a:prstGeom prst="rect">
            <a:avLst/>
          </a:prstGeom>
        </p:spPr>
        <p:txBody>
          <a:bodyPr wrap="square">
            <a:spAutoFit/>
          </a:bodyPr>
          <a:lstStyle/>
          <a:p>
            <a:pPr algn="just" fontAlgn="base"/>
            <a:r>
              <a:rPr lang="en-US" sz="2400" b="1" dirty="0">
                <a:solidFill>
                  <a:srgbClr val="0070C0"/>
                </a:solidFill>
                <a:hlinkClick r:id="rId3">
                  <a:extLst>
                    <a:ext uri="{A12FA001-AC4F-418D-AE19-62706E023703}">
                      <ahyp:hlinkClr xmlns:ahyp="http://schemas.microsoft.com/office/drawing/2018/hyperlinkcolor" val="tx"/>
                    </a:ext>
                  </a:extLst>
                </a:hlinkClick>
              </a:rPr>
              <a:t>K-means clustering algorithm</a:t>
            </a:r>
            <a:r>
              <a:rPr lang="en-US" sz="2400" b="1" dirty="0">
                <a:solidFill>
                  <a:srgbClr val="0070C0"/>
                </a:solidFill>
              </a:rPr>
              <a:t> – It is the simplest unsupervised learning algorithm that solves clustering </a:t>
            </a:r>
            <a:r>
              <a:rPr lang="en-US" sz="2400" b="1" dirty="0" err="1">
                <a:solidFill>
                  <a:srgbClr val="0070C0"/>
                </a:solidFill>
              </a:rPr>
              <a:t>problem.K</a:t>
            </a:r>
            <a:r>
              <a:rPr lang="en-US" sz="2400" b="1" dirty="0">
                <a:solidFill>
                  <a:srgbClr val="0070C0"/>
                </a:solidFill>
              </a:rPr>
              <a:t>-means algorithm partition n observations into k clusters where each observation belongs to the cluster with the nearest mean serving as a prototype of </a:t>
            </a:r>
            <a:r>
              <a:rPr lang="en-US" sz="2400" b="1">
                <a:solidFill>
                  <a:srgbClr val="0070C0"/>
                </a:solidFill>
              </a:rPr>
              <a:t>the cluster</a:t>
            </a:r>
            <a:endParaRPr lang="en-US" sz="2400" b="1" dirty="0">
              <a:solidFill>
                <a:srgbClr val="0070C0"/>
              </a:solidFill>
            </a:endParaRPr>
          </a:p>
        </p:txBody>
      </p:sp>
      <p:pic>
        <p:nvPicPr>
          <p:cNvPr id="4" name="Picture 3" descr="A close up of text on a white background&#10;&#10;Description automatically generated">
            <a:extLst>
              <a:ext uri="{FF2B5EF4-FFF2-40B4-BE49-F238E27FC236}">
                <a16:creationId xmlns:a16="http://schemas.microsoft.com/office/drawing/2014/main" id="{EF698BFE-165A-9343-AD13-79866C5E237D}"/>
              </a:ext>
            </a:extLst>
          </p:cNvPr>
          <p:cNvPicPr>
            <a:picLocks noChangeAspect="1"/>
          </p:cNvPicPr>
          <p:nvPr/>
        </p:nvPicPr>
        <p:blipFill>
          <a:blip r:embed="rId4"/>
          <a:stretch>
            <a:fillRect/>
          </a:stretch>
        </p:blipFill>
        <p:spPr>
          <a:xfrm>
            <a:off x="1771135" y="2756877"/>
            <a:ext cx="5675870" cy="3913913"/>
          </a:xfrm>
          <a:prstGeom prst="rect">
            <a:avLst/>
          </a:prstGeom>
        </p:spPr>
      </p:pic>
    </p:spTree>
    <p:extLst>
      <p:ext uri="{BB962C8B-B14F-4D97-AF65-F5344CB8AC3E}">
        <p14:creationId xmlns:p14="http://schemas.microsoft.com/office/powerpoint/2010/main" val="1363304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611208" y="6596390"/>
            <a:ext cx="1556836" cy="261610"/>
          </a:xfrm>
          <a:prstGeom prst="rect">
            <a:avLst/>
          </a:prstGeom>
          <a:noFill/>
        </p:spPr>
        <p:txBody>
          <a:bodyPr wrap="none" rtlCol="0">
            <a:spAutoFit/>
          </a:bodyPr>
          <a:lstStyle/>
          <a:p>
            <a:r>
              <a:rPr lang="en-US" sz="1100" b="1" dirty="0">
                <a:solidFill>
                  <a:schemeClr val="bg2">
                    <a:lumMod val="50000"/>
                  </a:schemeClr>
                </a:solidFill>
              </a:rPr>
              <a:t>DS – 600 DATA MINING</a:t>
            </a:r>
          </a:p>
        </p:txBody>
      </p:sp>
      <p:sp>
        <p:nvSpPr>
          <p:cNvPr id="2" name="Rectangle 1">
            <a:extLst>
              <a:ext uri="{FF2B5EF4-FFF2-40B4-BE49-F238E27FC236}">
                <a16:creationId xmlns:a16="http://schemas.microsoft.com/office/drawing/2014/main" id="{33586E76-1635-0E42-A288-8AFC5BBA4F73}"/>
              </a:ext>
            </a:extLst>
          </p:cNvPr>
          <p:cNvSpPr/>
          <p:nvPr/>
        </p:nvSpPr>
        <p:spPr>
          <a:xfrm>
            <a:off x="2190258" y="140651"/>
            <a:ext cx="4763484" cy="461665"/>
          </a:xfrm>
          <a:prstGeom prst="rect">
            <a:avLst/>
          </a:prstGeom>
        </p:spPr>
        <p:txBody>
          <a:bodyPr wrap="none">
            <a:spAutoFit/>
          </a:bodyPr>
          <a:lstStyle/>
          <a:p>
            <a:pPr algn="ctr"/>
            <a:r>
              <a:rPr lang="en-US" sz="2400" b="1" dirty="0"/>
              <a:t>Let’s do some fun practical exercise</a:t>
            </a:r>
          </a:p>
        </p:txBody>
      </p:sp>
      <p:sp>
        <p:nvSpPr>
          <p:cNvPr id="7" name="Rectangle 6">
            <a:extLst>
              <a:ext uri="{FF2B5EF4-FFF2-40B4-BE49-F238E27FC236}">
                <a16:creationId xmlns:a16="http://schemas.microsoft.com/office/drawing/2014/main" id="{019DA22B-3302-BC40-A4D3-7442C4E185A0}"/>
              </a:ext>
            </a:extLst>
          </p:cNvPr>
          <p:cNvSpPr/>
          <p:nvPr/>
        </p:nvSpPr>
        <p:spPr>
          <a:xfrm>
            <a:off x="653205" y="964079"/>
            <a:ext cx="7905909" cy="707886"/>
          </a:xfrm>
          <a:prstGeom prst="rect">
            <a:avLst/>
          </a:prstGeom>
        </p:spPr>
        <p:txBody>
          <a:bodyPr wrap="square">
            <a:spAutoFit/>
          </a:bodyPr>
          <a:lstStyle/>
          <a:p>
            <a:pPr algn="just"/>
            <a:r>
              <a:rPr lang="en-US" sz="2000" b="1" dirty="0">
                <a:hlinkClick r:id="rId3"/>
              </a:rPr>
              <a:t>https://www.kaggle.com/vjchoudhary7/kmeans-clustering-in-customer-segmentation</a:t>
            </a:r>
          </a:p>
        </p:txBody>
      </p:sp>
    </p:spTree>
    <p:extLst>
      <p:ext uri="{BB962C8B-B14F-4D97-AF65-F5344CB8AC3E}">
        <p14:creationId xmlns:p14="http://schemas.microsoft.com/office/powerpoint/2010/main" val="350511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611208" y="6596390"/>
            <a:ext cx="1556836" cy="261610"/>
          </a:xfrm>
          <a:prstGeom prst="rect">
            <a:avLst/>
          </a:prstGeom>
          <a:noFill/>
        </p:spPr>
        <p:txBody>
          <a:bodyPr wrap="none" rtlCol="0">
            <a:spAutoFit/>
          </a:bodyPr>
          <a:lstStyle/>
          <a:p>
            <a:r>
              <a:rPr lang="en-US" sz="1100" b="1" dirty="0">
                <a:solidFill>
                  <a:schemeClr val="bg2">
                    <a:lumMod val="50000"/>
                  </a:schemeClr>
                </a:solidFill>
              </a:rPr>
              <a:t>DS – 600 DATA MINING</a:t>
            </a:r>
          </a:p>
        </p:txBody>
      </p:sp>
      <p:sp>
        <p:nvSpPr>
          <p:cNvPr id="3" name="Rectangle 2">
            <a:extLst>
              <a:ext uri="{FF2B5EF4-FFF2-40B4-BE49-F238E27FC236}">
                <a16:creationId xmlns:a16="http://schemas.microsoft.com/office/drawing/2014/main" id="{39D5379F-7472-E74E-9864-0B5EB300814A}"/>
              </a:ext>
            </a:extLst>
          </p:cNvPr>
          <p:cNvSpPr/>
          <p:nvPr/>
        </p:nvSpPr>
        <p:spPr>
          <a:xfrm>
            <a:off x="653207" y="1195471"/>
            <a:ext cx="7325139" cy="2251065"/>
          </a:xfrm>
          <a:prstGeom prst="rect">
            <a:avLst/>
          </a:prstGeom>
        </p:spPr>
        <p:txBody>
          <a:bodyPr wrap="square">
            <a:spAutoFit/>
          </a:bodyPr>
          <a:lstStyle/>
          <a:p>
            <a:pPr marL="342900" indent="-342900">
              <a:lnSpc>
                <a:spcPct val="150000"/>
              </a:lnSpc>
              <a:buFont typeface="Arial" panose="020B0604020202020204" pitchFamily="34" charset="0"/>
              <a:buChar char="•"/>
              <a:tabLst>
                <a:tab pos="6178550" algn="l"/>
              </a:tabLst>
            </a:pPr>
            <a:r>
              <a:rPr lang="en-US" altLang="en-US" sz="2400" b="1" dirty="0"/>
              <a:t>EDA</a:t>
            </a:r>
          </a:p>
          <a:p>
            <a:pPr marL="342900" indent="-342900">
              <a:lnSpc>
                <a:spcPct val="150000"/>
              </a:lnSpc>
              <a:buFont typeface="Arial" panose="020B0604020202020204" pitchFamily="34" charset="0"/>
              <a:buChar char="•"/>
              <a:tabLst>
                <a:tab pos="6178550" algn="l"/>
              </a:tabLst>
            </a:pPr>
            <a:r>
              <a:rPr lang="en-US" altLang="en-US" sz="2400" b="1" dirty="0"/>
              <a:t>Data Pre-Processing</a:t>
            </a:r>
          </a:p>
          <a:p>
            <a:pPr marL="342900" indent="-342900">
              <a:lnSpc>
                <a:spcPct val="150000"/>
              </a:lnSpc>
              <a:buFont typeface="Arial" panose="020B0604020202020204" pitchFamily="34" charset="0"/>
              <a:buChar char="•"/>
              <a:tabLst>
                <a:tab pos="6178550" algn="l"/>
              </a:tabLst>
            </a:pPr>
            <a:r>
              <a:rPr lang="en-US" altLang="en-US" sz="2400" b="1" dirty="0"/>
              <a:t>Introduction to Clustering</a:t>
            </a:r>
          </a:p>
          <a:p>
            <a:pPr marL="342900" indent="-342900">
              <a:lnSpc>
                <a:spcPct val="150000"/>
              </a:lnSpc>
              <a:buFont typeface="Arial" panose="020B0604020202020204" pitchFamily="34" charset="0"/>
              <a:buChar char="•"/>
              <a:tabLst>
                <a:tab pos="6178550" algn="l"/>
              </a:tabLst>
            </a:pPr>
            <a:r>
              <a:rPr lang="en-US" altLang="en-US" sz="2400" b="1" dirty="0"/>
              <a:t>Clustering Part 1</a:t>
            </a:r>
          </a:p>
        </p:txBody>
      </p:sp>
      <p:sp>
        <p:nvSpPr>
          <p:cNvPr id="4" name="TextBox 3">
            <a:extLst>
              <a:ext uri="{FF2B5EF4-FFF2-40B4-BE49-F238E27FC236}">
                <a16:creationId xmlns:a16="http://schemas.microsoft.com/office/drawing/2014/main" id="{168101A7-87C0-8946-A329-59165C129E4B}"/>
              </a:ext>
            </a:extLst>
          </p:cNvPr>
          <p:cNvSpPr txBox="1"/>
          <p:nvPr/>
        </p:nvSpPr>
        <p:spPr>
          <a:xfrm>
            <a:off x="3928137" y="140651"/>
            <a:ext cx="1287725" cy="461665"/>
          </a:xfrm>
          <a:prstGeom prst="rect">
            <a:avLst/>
          </a:prstGeom>
          <a:noFill/>
        </p:spPr>
        <p:txBody>
          <a:bodyPr wrap="none" rtlCol="0">
            <a:spAutoFit/>
          </a:bodyPr>
          <a:lstStyle/>
          <a:p>
            <a:r>
              <a:rPr lang="en-US" sz="2400" b="1" dirty="0"/>
              <a:t>AGENDA</a:t>
            </a:r>
          </a:p>
        </p:txBody>
      </p:sp>
    </p:spTree>
    <p:extLst>
      <p:ext uri="{BB962C8B-B14F-4D97-AF65-F5344CB8AC3E}">
        <p14:creationId xmlns:p14="http://schemas.microsoft.com/office/powerpoint/2010/main" val="4049984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611208" y="6596390"/>
            <a:ext cx="1556836" cy="261610"/>
          </a:xfrm>
          <a:prstGeom prst="rect">
            <a:avLst/>
          </a:prstGeom>
          <a:noFill/>
        </p:spPr>
        <p:txBody>
          <a:bodyPr wrap="none" rtlCol="0">
            <a:spAutoFit/>
          </a:bodyPr>
          <a:lstStyle/>
          <a:p>
            <a:r>
              <a:rPr lang="en-US" sz="1100" b="1" dirty="0">
                <a:solidFill>
                  <a:schemeClr val="bg2">
                    <a:lumMod val="50000"/>
                  </a:schemeClr>
                </a:solidFill>
              </a:rPr>
              <a:t>DS – 600 DATA MINING</a:t>
            </a:r>
          </a:p>
        </p:txBody>
      </p:sp>
      <p:sp>
        <p:nvSpPr>
          <p:cNvPr id="3" name="Rectangle 2">
            <a:extLst>
              <a:ext uri="{FF2B5EF4-FFF2-40B4-BE49-F238E27FC236}">
                <a16:creationId xmlns:a16="http://schemas.microsoft.com/office/drawing/2014/main" id="{39D5379F-7472-E74E-9864-0B5EB300814A}"/>
              </a:ext>
            </a:extLst>
          </p:cNvPr>
          <p:cNvSpPr/>
          <p:nvPr/>
        </p:nvSpPr>
        <p:spPr>
          <a:xfrm>
            <a:off x="653207" y="1195471"/>
            <a:ext cx="7325139" cy="2251065"/>
          </a:xfrm>
          <a:prstGeom prst="rect">
            <a:avLst/>
          </a:prstGeom>
        </p:spPr>
        <p:txBody>
          <a:bodyPr wrap="square">
            <a:spAutoFit/>
          </a:bodyPr>
          <a:lstStyle/>
          <a:p>
            <a:pPr marL="342900" indent="-342900">
              <a:lnSpc>
                <a:spcPct val="150000"/>
              </a:lnSpc>
              <a:buFont typeface="Arial" panose="020B0604020202020204" pitchFamily="34" charset="0"/>
              <a:buChar char="•"/>
              <a:tabLst>
                <a:tab pos="6178550" algn="l"/>
              </a:tabLst>
            </a:pPr>
            <a:r>
              <a:rPr lang="en-US" altLang="en-US" sz="2400" b="1" dirty="0">
                <a:solidFill>
                  <a:srgbClr val="0070C0"/>
                </a:solidFill>
              </a:rPr>
              <a:t>EDA</a:t>
            </a:r>
          </a:p>
          <a:p>
            <a:pPr marL="342900" indent="-342900">
              <a:lnSpc>
                <a:spcPct val="150000"/>
              </a:lnSpc>
              <a:buFont typeface="Arial" panose="020B0604020202020204" pitchFamily="34" charset="0"/>
              <a:buChar char="•"/>
              <a:tabLst>
                <a:tab pos="6178550" algn="l"/>
              </a:tabLst>
            </a:pPr>
            <a:r>
              <a:rPr lang="en-US" altLang="en-US" sz="2400" b="1" dirty="0"/>
              <a:t>Data Pre-Processing</a:t>
            </a:r>
          </a:p>
          <a:p>
            <a:pPr marL="342900" indent="-342900">
              <a:lnSpc>
                <a:spcPct val="150000"/>
              </a:lnSpc>
              <a:buFont typeface="Arial" panose="020B0604020202020204" pitchFamily="34" charset="0"/>
              <a:buChar char="•"/>
              <a:tabLst>
                <a:tab pos="6178550" algn="l"/>
              </a:tabLst>
            </a:pPr>
            <a:r>
              <a:rPr lang="en-US" altLang="en-US" sz="2400" b="1" dirty="0"/>
              <a:t>Introduction to Clustering</a:t>
            </a:r>
          </a:p>
          <a:p>
            <a:pPr marL="342900" indent="-342900">
              <a:lnSpc>
                <a:spcPct val="150000"/>
              </a:lnSpc>
              <a:buFont typeface="Arial" panose="020B0604020202020204" pitchFamily="34" charset="0"/>
              <a:buChar char="•"/>
              <a:tabLst>
                <a:tab pos="6178550" algn="l"/>
              </a:tabLst>
            </a:pPr>
            <a:r>
              <a:rPr lang="en-US" altLang="en-US" sz="2400" b="1" dirty="0"/>
              <a:t>Clustering Part 1</a:t>
            </a:r>
          </a:p>
        </p:txBody>
      </p:sp>
      <p:sp>
        <p:nvSpPr>
          <p:cNvPr id="4" name="TextBox 3">
            <a:extLst>
              <a:ext uri="{FF2B5EF4-FFF2-40B4-BE49-F238E27FC236}">
                <a16:creationId xmlns:a16="http://schemas.microsoft.com/office/drawing/2014/main" id="{168101A7-87C0-8946-A329-59165C129E4B}"/>
              </a:ext>
            </a:extLst>
          </p:cNvPr>
          <p:cNvSpPr txBox="1"/>
          <p:nvPr/>
        </p:nvSpPr>
        <p:spPr>
          <a:xfrm>
            <a:off x="3928137" y="140651"/>
            <a:ext cx="1287725" cy="461665"/>
          </a:xfrm>
          <a:prstGeom prst="rect">
            <a:avLst/>
          </a:prstGeom>
          <a:noFill/>
        </p:spPr>
        <p:txBody>
          <a:bodyPr wrap="none" rtlCol="0">
            <a:spAutoFit/>
          </a:bodyPr>
          <a:lstStyle/>
          <a:p>
            <a:r>
              <a:rPr lang="en-US" sz="2400" b="1" dirty="0"/>
              <a:t>AGENDA</a:t>
            </a:r>
          </a:p>
        </p:txBody>
      </p:sp>
    </p:spTree>
    <p:extLst>
      <p:ext uri="{BB962C8B-B14F-4D97-AF65-F5344CB8AC3E}">
        <p14:creationId xmlns:p14="http://schemas.microsoft.com/office/powerpoint/2010/main" val="1377403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611208" y="6596390"/>
            <a:ext cx="1556836" cy="261610"/>
          </a:xfrm>
          <a:prstGeom prst="rect">
            <a:avLst/>
          </a:prstGeom>
          <a:noFill/>
        </p:spPr>
        <p:txBody>
          <a:bodyPr wrap="none" rtlCol="0">
            <a:spAutoFit/>
          </a:bodyPr>
          <a:lstStyle/>
          <a:p>
            <a:r>
              <a:rPr lang="en-US" sz="1100" b="1" dirty="0">
                <a:solidFill>
                  <a:schemeClr val="bg2">
                    <a:lumMod val="50000"/>
                  </a:schemeClr>
                </a:solidFill>
              </a:rPr>
              <a:t>DS – 600 DATA MINING</a:t>
            </a:r>
          </a:p>
        </p:txBody>
      </p:sp>
      <p:sp>
        <p:nvSpPr>
          <p:cNvPr id="3" name="Rectangle 2">
            <a:extLst>
              <a:ext uri="{FF2B5EF4-FFF2-40B4-BE49-F238E27FC236}">
                <a16:creationId xmlns:a16="http://schemas.microsoft.com/office/drawing/2014/main" id="{39D5379F-7472-E74E-9864-0B5EB300814A}"/>
              </a:ext>
            </a:extLst>
          </p:cNvPr>
          <p:cNvSpPr/>
          <p:nvPr/>
        </p:nvSpPr>
        <p:spPr>
          <a:xfrm>
            <a:off x="653207" y="1195471"/>
            <a:ext cx="7905907" cy="3046988"/>
          </a:xfrm>
          <a:prstGeom prst="rect">
            <a:avLst/>
          </a:prstGeom>
        </p:spPr>
        <p:txBody>
          <a:bodyPr wrap="square">
            <a:spAutoFit/>
          </a:bodyPr>
          <a:lstStyle/>
          <a:p>
            <a:pPr algn="just">
              <a:tabLst>
                <a:tab pos="6178550" algn="l"/>
              </a:tabLst>
            </a:pPr>
            <a:r>
              <a:rPr lang="en-US" sz="2400" b="1" dirty="0">
                <a:solidFill>
                  <a:srgbClr val="0070C0"/>
                </a:solidFill>
              </a:rPr>
              <a:t>Exploratory Data Analysis (EDA) is used on the one hand to answer questions, test business assumptions, generate hypotheses for further analysis. On the other hand, you can also use it to prepare the data for modeling. The thing that these two probably have in common is a good knowledge of your data to either get the answers that you need or to develop an intuition for interpreting the results of future modeling.</a:t>
            </a:r>
            <a:endParaRPr lang="en-US" altLang="en-US" sz="3200" b="1" dirty="0">
              <a:solidFill>
                <a:srgbClr val="0070C0"/>
              </a:solidFill>
            </a:endParaRPr>
          </a:p>
        </p:txBody>
      </p:sp>
      <p:sp>
        <p:nvSpPr>
          <p:cNvPr id="4" name="TextBox 3">
            <a:extLst>
              <a:ext uri="{FF2B5EF4-FFF2-40B4-BE49-F238E27FC236}">
                <a16:creationId xmlns:a16="http://schemas.microsoft.com/office/drawing/2014/main" id="{168101A7-87C0-8946-A329-59165C129E4B}"/>
              </a:ext>
            </a:extLst>
          </p:cNvPr>
          <p:cNvSpPr txBox="1"/>
          <p:nvPr/>
        </p:nvSpPr>
        <p:spPr>
          <a:xfrm>
            <a:off x="2204343" y="140651"/>
            <a:ext cx="5406865" cy="461665"/>
          </a:xfrm>
          <a:prstGeom prst="rect">
            <a:avLst/>
          </a:prstGeom>
          <a:noFill/>
        </p:spPr>
        <p:txBody>
          <a:bodyPr wrap="none" rtlCol="0">
            <a:spAutoFit/>
          </a:bodyPr>
          <a:lstStyle/>
          <a:p>
            <a:r>
              <a:rPr lang="en-US" sz="2400" b="1" dirty="0"/>
              <a:t>What is Exploratory Data Analysis (EDA)?</a:t>
            </a:r>
          </a:p>
        </p:txBody>
      </p:sp>
    </p:spTree>
    <p:extLst>
      <p:ext uri="{BB962C8B-B14F-4D97-AF65-F5344CB8AC3E}">
        <p14:creationId xmlns:p14="http://schemas.microsoft.com/office/powerpoint/2010/main" val="119930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611208" y="6596390"/>
            <a:ext cx="1556836" cy="261610"/>
          </a:xfrm>
          <a:prstGeom prst="rect">
            <a:avLst/>
          </a:prstGeom>
          <a:noFill/>
        </p:spPr>
        <p:txBody>
          <a:bodyPr wrap="none" rtlCol="0">
            <a:spAutoFit/>
          </a:bodyPr>
          <a:lstStyle/>
          <a:p>
            <a:r>
              <a:rPr lang="en-US" sz="1100" b="1" dirty="0">
                <a:solidFill>
                  <a:schemeClr val="bg2">
                    <a:lumMod val="50000"/>
                  </a:schemeClr>
                </a:solidFill>
              </a:rPr>
              <a:t>DS – 600 DATA MINING</a:t>
            </a:r>
          </a:p>
        </p:txBody>
      </p:sp>
      <p:sp>
        <p:nvSpPr>
          <p:cNvPr id="3" name="Rectangle 2">
            <a:extLst>
              <a:ext uri="{FF2B5EF4-FFF2-40B4-BE49-F238E27FC236}">
                <a16:creationId xmlns:a16="http://schemas.microsoft.com/office/drawing/2014/main" id="{39D5379F-7472-E74E-9864-0B5EB300814A}"/>
              </a:ext>
            </a:extLst>
          </p:cNvPr>
          <p:cNvSpPr/>
          <p:nvPr/>
        </p:nvSpPr>
        <p:spPr>
          <a:xfrm>
            <a:off x="653207" y="1195471"/>
            <a:ext cx="7798815" cy="4708981"/>
          </a:xfrm>
          <a:prstGeom prst="rect">
            <a:avLst/>
          </a:prstGeom>
        </p:spPr>
        <p:txBody>
          <a:bodyPr wrap="square">
            <a:spAutoFit/>
          </a:bodyPr>
          <a:lstStyle/>
          <a:p>
            <a:pPr marL="285750" indent="-285750" algn="just">
              <a:buFont typeface="Arial" panose="020B0604020202020204" pitchFamily="34" charset="0"/>
              <a:buChar char="•"/>
            </a:pPr>
            <a:r>
              <a:rPr lang="en-US" sz="2000" b="1" dirty="0"/>
              <a:t>There are a lot of ways to reach these goals: you can get a basic description of the data, visualize it, identify patterns in it, identify challenges of using the data, etc.</a:t>
            </a:r>
          </a:p>
          <a:p>
            <a:pPr algn="just"/>
            <a:endParaRPr lang="en-US" sz="2000" b="1" dirty="0"/>
          </a:p>
          <a:p>
            <a:pPr marL="285750" indent="-285750" algn="just">
              <a:buFont typeface="Arial" panose="020B0604020202020204" pitchFamily="34" charset="0"/>
              <a:buChar char="•"/>
            </a:pPr>
            <a:r>
              <a:rPr lang="en-US" sz="2000" b="1" dirty="0"/>
              <a:t>One of the things that you’ll often see when you’re reading about EDA is </a:t>
            </a:r>
            <a:r>
              <a:rPr lang="en-US" sz="2000" b="1" dirty="0">
                <a:solidFill>
                  <a:srgbClr val="0070C0"/>
                </a:solidFill>
              </a:rPr>
              <a:t>Data profiling</a:t>
            </a:r>
            <a:r>
              <a:rPr lang="en-US" sz="2000" b="1" dirty="0"/>
              <a:t>. Data profiling is concerned with summarizing your dataset through descriptive statistics. You want to use a variety of measurements to better understand your dataset. The goal of data profiling is to have a solid understanding of your data so you can afterwards start querying and visualizing your data in various ways. However, this doesn’t mean that you don’t have to iterate: exactly because data profiling is concerned with summarizing your dataset, it is frequently used to assess the data quality. Depending on the result of the data profiling, you might decide to correct, discard or handle your data differently.</a:t>
            </a:r>
          </a:p>
        </p:txBody>
      </p:sp>
      <p:sp>
        <p:nvSpPr>
          <p:cNvPr id="4" name="TextBox 3">
            <a:extLst>
              <a:ext uri="{FF2B5EF4-FFF2-40B4-BE49-F238E27FC236}">
                <a16:creationId xmlns:a16="http://schemas.microsoft.com/office/drawing/2014/main" id="{168101A7-87C0-8946-A329-59165C129E4B}"/>
              </a:ext>
            </a:extLst>
          </p:cNvPr>
          <p:cNvSpPr txBox="1"/>
          <p:nvPr/>
        </p:nvSpPr>
        <p:spPr>
          <a:xfrm>
            <a:off x="2775771" y="140651"/>
            <a:ext cx="3592458" cy="461665"/>
          </a:xfrm>
          <a:prstGeom prst="rect">
            <a:avLst/>
          </a:prstGeom>
          <a:noFill/>
        </p:spPr>
        <p:txBody>
          <a:bodyPr wrap="none" rtlCol="0">
            <a:spAutoFit/>
          </a:bodyPr>
          <a:lstStyle/>
          <a:p>
            <a:r>
              <a:rPr lang="en-US" sz="2400" b="1" dirty="0"/>
              <a:t>How do we achieve (EDA)?</a:t>
            </a:r>
          </a:p>
        </p:txBody>
      </p:sp>
    </p:spTree>
    <p:extLst>
      <p:ext uri="{BB962C8B-B14F-4D97-AF65-F5344CB8AC3E}">
        <p14:creationId xmlns:p14="http://schemas.microsoft.com/office/powerpoint/2010/main" val="344136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611208" y="6596390"/>
            <a:ext cx="1556836" cy="261610"/>
          </a:xfrm>
          <a:prstGeom prst="rect">
            <a:avLst/>
          </a:prstGeom>
          <a:noFill/>
        </p:spPr>
        <p:txBody>
          <a:bodyPr wrap="none" rtlCol="0">
            <a:spAutoFit/>
          </a:bodyPr>
          <a:lstStyle/>
          <a:p>
            <a:r>
              <a:rPr lang="en-US" sz="1100" b="1" dirty="0">
                <a:solidFill>
                  <a:schemeClr val="bg2">
                    <a:lumMod val="50000"/>
                  </a:schemeClr>
                </a:solidFill>
              </a:rPr>
              <a:t>DS – 600 DATA MINING</a:t>
            </a:r>
          </a:p>
        </p:txBody>
      </p:sp>
      <p:sp>
        <p:nvSpPr>
          <p:cNvPr id="3" name="Rectangle 2">
            <a:extLst>
              <a:ext uri="{FF2B5EF4-FFF2-40B4-BE49-F238E27FC236}">
                <a16:creationId xmlns:a16="http://schemas.microsoft.com/office/drawing/2014/main" id="{39D5379F-7472-E74E-9864-0B5EB300814A}"/>
              </a:ext>
            </a:extLst>
          </p:cNvPr>
          <p:cNvSpPr/>
          <p:nvPr/>
        </p:nvSpPr>
        <p:spPr>
          <a:xfrm>
            <a:off x="653205" y="964079"/>
            <a:ext cx="7905909" cy="5324535"/>
          </a:xfrm>
          <a:prstGeom prst="rect">
            <a:avLst/>
          </a:prstGeom>
        </p:spPr>
        <p:txBody>
          <a:bodyPr wrap="square">
            <a:spAutoFit/>
          </a:bodyPr>
          <a:lstStyle/>
          <a:p>
            <a:pPr marL="285750" indent="-285750" algn="just">
              <a:buFont typeface="Arial" panose="020B0604020202020204" pitchFamily="34" charset="0"/>
              <a:buChar char="•"/>
            </a:pPr>
            <a:r>
              <a:rPr lang="en-US" sz="2000" b="1" dirty="0"/>
              <a:t>EDA distinguishes itself from data mining, even though the two are closely related, as many EDA techniques have been adopted into data mining. Also the goals of the two are very similar: EDA indeed makes sure that you explore the data in such a way that interesting features and relationships between features will become more clear. In EDA, you typically explore and compare many different variables with a variety of techniques to search and find systematic patterns. Data mining, on the other hand, is concerned with extracting patterns from the data. Those patterns provide insights into relationships between variables that can be used to improve business decisions. Also, in both cases, you have no a priori expectations or expectations that are not complete about the relations between the variables.</a:t>
            </a:r>
          </a:p>
          <a:p>
            <a:pPr marL="285750" indent="-285750" algn="just">
              <a:buFont typeface="Arial" panose="020B0604020202020204" pitchFamily="34" charset="0"/>
              <a:buChar char="•"/>
            </a:pPr>
            <a:r>
              <a:rPr lang="en-US" sz="2000" b="1" dirty="0"/>
              <a:t>Data Mining accepts a “black box” approach to data exploration and doesn’t only use techniques that are also used in EDA but also techniques such as Neural Networks to generate valid predictions but don’t identify the specific nature of the relationships between the variables on which the predictions are based.</a:t>
            </a:r>
          </a:p>
        </p:txBody>
      </p:sp>
      <p:sp>
        <p:nvSpPr>
          <p:cNvPr id="4" name="TextBox 3">
            <a:extLst>
              <a:ext uri="{FF2B5EF4-FFF2-40B4-BE49-F238E27FC236}">
                <a16:creationId xmlns:a16="http://schemas.microsoft.com/office/drawing/2014/main" id="{168101A7-87C0-8946-A329-59165C129E4B}"/>
              </a:ext>
            </a:extLst>
          </p:cNvPr>
          <p:cNvSpPr txBox="1"/>
          <p:nvPr/>
        </p:nvSpPr>
        <p:spPr>
          <a:xfrm>
            <a:off x="2869065" y="140651"/>
            <a:ext cx="2893421" cy="461665"/>
          </a:xfrm>
          <a:prstGeom prst="rect">
            <a:avLst/>
          </a:prstGeom>
          <a:noFill/>
        </p:spPr>
        <p:txBody>
          <a:bodyPr wrap="none" rtlCol="0">
            <a:spAutoFit/>
          </a:bodyPr>
          <a:lstStyle/>
          <a:p>
            <a:r>
              <a:rPr lang="en-US" sz="2400" b="1" dirty="0"/>
              <a:t>EDA and Data Mining</a:t>
            </a:r>
          </a:p>
        </p:txBody>
      </p:sp>
    </p:spTree>
    <p:extLst>
      <p:ext uri="{BB962C8B-B14F-4D97-AF65-F5344CB8AC3E}">
        <p14:creationId xmlns:p14="http://schemas.microsoft.com/office/powerpoint/2010/main" val="624754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611208" y="6596390"/>
            <a:ext cx="1556836" cy="261610"/>
          </a:xfrm>
          <a:prstGeom prst="rect">
            <a:avLst/>
          </a:prstGeom>
          <a:noFill/>
        </p:spPr>
        <p:txBody>
          <a:bodyPr wrap="none" rtlCol="0">
            <a:spAutoFit/>
          </a:bodyPr>
          <a:lstStyle/>
          <a:p>
            <a:r>
              <a:rPr lang="en-US" sz="1100" b="1" dirty="0">
                <a:solidFill>
                  <a:schemeClr val="bg2">
                    <a:lumMod val="50000"/>
                  </a:schemeClr>
                </a:solidFill>
              </a:rPr>
              <a:t>DS – 600 DATA MINING</a:t>
            </a:r>
          </a:p>
        </p:txBody>
      </p:sp>
      <p:sp>
        <p:nvSpPr>
          <p:cNvPr id="2" name="Rectangle 1">
            <a:extLst>
              <a:ext uri="{FF2B5EF4-FFF2-40B4-BE49-F238E27FC236}">
                <a16:creationId xmlns:a16="http://schemas.microsoft.com/office/drawing/2014/main" id="{33586E76-1635-0E42-A288-8AFC5BBA4F73}"/>
              </a:ext>
            </a:extLst>
          </p:cNvPr>
          <p:cNvSpPr/>
          <p:nvPr/>
        </p:nvSpPr>
        <p:spPr>
          <a:xfrm>
            <a:off x="2190258" y="140651"/>
            <a:ext cx="4763484" cy="461665"/>
          </a:xfrm>
          <a:prstGeom prst="rect">
            <a:avLst/>
          </a:prstGeom>
        </p:spPr>
        <p:txBody>
          <a:bodyPr wrap="none">
            <a:spAutoFit/>
          </a:bodyPr>
          <a:lstStyle/>
          <a:p>
            <a:pPr algn="ctr"/>
            <a:r>
              <a:rPr lang="en-US" sz="2400" b="1" dirty="0"/>
              <a:t>Let’s do some fun practical exercise</a:t>
            </a:r>
          </a:p>
        </p:txBody>
      </p:sp>
      <p:sp>
        <p:nvSpPr>
          <p:cNvPr id="7" name="Rectangle 6">
            <a:extLst>
              <a:ext uri="{FF2B5EF4-FFF2-40B4-BE49-F238E27FC236}">
                <a16:creationId xmlns:a16="http://schemas.microsoft.com/office/drawing/2014/main" id="{019DA22B-3302-BC40-A4D3-7442C4E185A0}"/>
              </a:ext>
            </a:extLst>
          </p:cNvPr>
          <p:cNvSpPr/>
          <p:nvPr/>
        </p:nvSpPr>
        <p:spPr>
          <a:xfrm>
            <a:off x="653205" y="964079"/>
            <a:ext cx="7905909" cy="1631216"/>
          </a:xfrm>
          <a:prstGeom prst="rect">
            <a:avLst/>
          </a:prstGeom>
        </p:spPr>
        <p:txBody>
          <a:bodyPr wrap="square">
            <a:spAutoFit/>
          </a:bodyPr>
          <a:lstStyle/>
          <a:p>
            <a:pPr marL="285750" indent="-285750" algn="just">
              <a:buFont typeface="Arial" panose="020B0604020202020204" pitchFamily="34" charset="0"/>
              <a:buChar char="•"/>
            </a:pPr>
            <a:r>
              <a:rPr lang="en-US" sz="2000" b="1" dirty="0">
                <a:hlinkClick r:id="rId3"/>
              </a:rPr>
              <a:t>https://www.kaggle.com/ekami66/detailed-exploratory-data-analysis-with-python</a:t>
            </a:r>
          </a:p>
          <a:p>
            <a:pPr algn="just"/>
            <a:endParaRPr lang="en-US" sz="2000" b="1" dirty="0">
              <a:hlinkClick r:id="rId3"/>
            </a:endParaRPr>
          </a:p>
          <a:p>
            <a:pPr marL="285750" indent="-285750" algn="just">
              <a:buFont typeface="Arial" panose="020B0604020202020204" pitchFamily="34" charset="0"/>
              <a:buChar char="•"/>
            </a:pPr>
            <a:r>
              <a:rPr lang="en-US" sz="2000" b="1" dirty="0">
                <a:hlinkClick r:id="rId3"/>
              </a:rPr>
              <a:t>https://towardsdatascience.com/exploratory-data-analysis-tutorial-in-python-15602b417445</a:t>
            </a:r>
            <a:endParaRPr lang="en-US" sz="2000" b="1" dirty="0"/>
          </a:p>
        </p:txBody>
      </p:sp>
    </p:spTree>
    <p:extLst>
      <p:ext uri="{BB962C8B-B14F-4D97-AF65-F5344CB8AC3E}">
        <p14:creationId xmlns:p14="http://schemas.microsoft.com/office/powerpoint/2010/main" val="307562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611208" y="6596390"/>
            <a:ext cx="1556836" cy="261610"/>
          </a:xfrm>
          <a:prstGeom prst="rect">
            <a:avLst/>
          </a:prstGeom>
          <a:noFill/>
        </p:spPr>
        <p:txBody>
          <a:bodyPr wrap="none" rtlCol="0">
            <a:spAutoFit/>
          </a:bodyPr>
          <a:lstStyle/>
          <a:p>
            <a:r>
              <a:rPr lang="en-US" sz="1100" b="1" dirty="0">
                <a:solidFill>
                  <a:schemeClr val="bg2">
                    <a:lumMod val="50000"/>
                  </a:schemeClr>
                </a:solidFill>
              </a:rPr>
              <a:t>DS – 600 DATA MINING</a:t>
            </a:r>
          </a:p>
        </p:txBody>
      </p:sp>
      <p:sp>
        <p:nvSpPr>
          <p:cNvPr id="3" name="Rectangle 2">
            <a:extLst>
              <a:ext uri="{FF2B5EF4-FFF2-40B4-BE49-F238E27FC236}">
                <a16:creationId xmlns:a16="http://schemas.microsoft.com/office/drawing/2014/main" id="{39D5379F-7472-E74E-9864-0B5EB300814A}"/>
              </a:ext>
            </a:extLst>
          </p:cNvPr>
          <p:cNvSpPr/>
          <p:nvPr/>
        </p:nvSpPr>
        <p:spPr>
          <a:xfrm>
            <a:off x="653207" y="1195471"/>
            <a:ext cx="7325139" cy="2251065"/>
          </a:xfrm>
          <a:prstGeom prst="rect">
            <a:avLst/>
          </a:prstGeom>
        </p:spPr>
        <p:txBody>
          <a:bodyPr wrap="square">
            <a:spAutoFit/>
          </a:bodyPr>
          <a:lstStyle/>
          <a:p>
            <a:pPr marL="342900" indent="-342900">
              <a:lnSpc>
                <a:spcPct val="150000"/>
              </a:lnSpc>
              <a:buFont typeface="Arial" panose="020B0604020202020204" pitchFamily="34" charset="0"/>
              <a:buChar char="•"/>
              <a:tabLst>
                <a:tab pos="6178550" algn="l"/>
              </a:tabLst>
            </a:pPr>
            <a:r>
              <a:rPr lang="en-US" altLang="en-US" sz="2400" b="1" dirty="0"/>
              <a:t>EDA</a:t>
            </a:r>
          </a:p>
          <a:p>
            <a:pPr marL="342900" indent="-342900">
              <a:lnSpc>
                <a:spcPct val="150000"/>
              </a:lnSpc>
              <a:buFont typeface="Arial" panose="020B0604020202020204" pitchFamily="34" charset="0"/>
              <a:buChar char="•"/>
              <a:tabLst>
                <a:tab pos="6178550" algn="l"/>
              </a:tabLst>
            </a:pPr>
            <a:r>
              <a:rPr lang="en-US" altLang="en-US" sz="2400" b="1" dirty="0">
                <a:solidFill>
                  <a:srgbClr val="0070C0"/>
                </a:solidFill>
              </a:rPr>
              <a:t>Data Pre-Processing</a:t>
            </a:r>
          </a:p>
          <a:p>
            <a:pPr marL="342900" indent="-342900">
              <a:lnSpc>
                <a:spcPct val="150000"/>
              </a:lnSpc>
              <a:buFont typeface="Arial" panose="020B0604020202020204" pitchFamily="34" charset="0"/>
              <a:buChar char="•"/>
              <a:tabLst>
                <a:tab pos="6178550" algn="l"/>
              </a:tabLst>
            </a:pPr>
            <a:r>
              <a:rPr lang="en-US" altLang="en-US" sz="2400" b="1" dirty="0"/>
              <a:t>Introduction to Clustering</a:t>
            </a:r>
          </a:p>
          <a:p>
            <a:pPr marL="342900" indent="-342900">
              <a:lnSpc>
                <a:spcPct val="150000"/>
              </a:lnSpc>
              <a:buFont typeface="Arial" panose="020B0604020202020204" pitchFamily="34" charset="0"/>
              <a:buChar char="•"/>
              <a:tabLst>
                <a:tab pos="6178550" algn="l"/>
              </a:tabLst>
            </a:pPr>
            <a:r>
              <a:rPr lang="en-US" altLang="en-US" sz="2400" b="1" dirty="0"/>
              <a:t>Clustering Part 1</a:t>
            </a:r>
          </a:p>
        </p:txBody>
      </p:sp>
      <p:sp>
        <p:nvSpPr>
          <p:cNvPr id="4" name="TextBox 3">
            <a:extLst>
              <a:ext uri="{FF2B5EF4-FFF2-40B4-BE49-F238E27FC236}">
                <a16:creationId xmlns:a16="http://schemas.microsoft.com/office/drawing/2014/main" id="{168101A7-87C0-8946-A329-59165C129E4B}"/>
              </a:ext>
            </a:extLst>
          </p:cNvPr>
          <p:cNvSpPr txBox="1"/>
          <p:nvPr/>
        </p:nvSpPr>
        <p:spPr>
          <a:xfrm>
            <a:off x="3928137" y="140651"/>
            <a:ext cx="1287725" cy="461665"/>
          </a:xfrm>
          <a:prstGeom prst="rect">
            <a:avLst/>
          </a:prstGeom>
          <a:noFill/>
        </p:spPr>
        <p:txBody>
          <a:bodyPr wrap="none" rtlCol="0">
            <a:spAutoFit/>
          </a:bodyPr>
          <a:lstStyle/>
          <a:p>
            <a:r>
              <a:rPr lang="en-US" sz="2400" b="1" dirty="0"/>
              <a:t>AGENDA</a:t>
            </a:r>
          </a:p>
        </p:txBody>
      </p:sp>
    </p:spTree>
    <p:extLst>
      <p:ext uri="{BB962C8B-B14F-4D97-AF65-F5344CB8AC3E}">
        <p14:creationId xmlns:p14="http://schemas.microsoft.com/office/powerpoint/2010/main" val="2890673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611208" y="6596390"/>
            <a:ext cx="1556836" cy="261610"/>
          </a:xfrm>
          <a:prstGeom prst="rect">
            <a:avLst/>
          </a:prstGeom>
          <a:noFill/>
        </p:spPr>
        <p:txBody>
          <a:bodyPr wrap="none" rtlCol="0">
            <a:spAutoFit/>
          </a:bodyPr>
          <a:lstStyle/>
          <a:p>
            <a:r>
              <a:rPr lang="en-US" sz="1100" b="1" dirty="0">
                <a:solidFill>
                  <a:schemeClr val="bg2">
                    <a:lumMod val="50000"/>
                  </a:schemeClr>
                </a:solidFill>
              </a:rPr>
              <a:t>DS – 600 DATA MINING</a:t>
            </a:r>
          </a:p>
        </p:txBody>
      </p:sp>
      <p:sp>
        <p:nvSpPr>
          <p:cNvPr id="2" name="Rectangle 1">
            <a:extLst>
              <a:ext uri="{FF2B5EF4-FFF2-40B4-BE49-F238E27FC236}">
                <a16:creationId xmlns:a16="http://schemas.microsoft.com/office/drawing/2014/main" id="{33586E76-1635-0E42-A288-8AFC5BBA4F73}"/>
              </a:ext>
            </a:extLst>
          </p:cNvPr>
          <p:cNvSpPr/>
          <p:nvPr/>
        </p:nvSpPr>
        <p:spPr>
          <a:xfrm>
            <a:off x="3256740" y="140651"/>
            <a:ext cx="2630528" cy="461665"/>
          </a:xfrm>
          <a:prstGeom prst="rect">
            <a:avLst/>
          </a:prstGeom>
        </p:spPr>
        <p:txBody>
          <a:bodyPr wrap="none">
            <a:spAutoFit/>
          </a:bodyPr>
          <a:lstStyle/>
          <a:p>
            <a:pPr algn="ctr"/>
            <a:r>
              <a:rPr lang="en-US" sz="2400" b="1" dirty="0"/>
              <a:t>Data Preprocessing</a:t>
            </a:r>
          </a:p>
        </p:txBody>
      </p:sp>
      <p:sp>
        <p:nvSpPr>
          <p:cNvPr id="7" name="Rectangle 6">
            <a:extLst>
              <a:ext uri="{FF2B5EF4-FFF2-40B4-BE49-F238E27FC236}">
                <a16:creationId xmlns:a16="http://schemas.microsoft.com/office/drawing/2014/main" id="{019DA22B-3302-BC40-A4D3-7442C4E185A0}"/>
              </a:ext>
            </a:extLst>
          </p:cNvPr>
          <p:cNvSpPr/>
          <p:nvPr/>
        </p:nvSpPr>
        <p:spPr>
          <a:xfrm>
            <a:off x="653205" y="964079"/>
            <a:ext cx="7905909" cy="2677656"/>
          </a:xfrm>
          <a:prstGeom prst="rect">
            <a:avLst/>
          </a:prstGeom>
        </p:spPr>
        <p:txBody>
          <a:bodyPr wrap="square">
            <a:spAutoFit/>
          </a:bodyPr>
          <a:lstStyle/>
          <a:p>
            <a:pPr algn="just"/>
            <a:r>
              <a:rPr lang="en-US" sz="2400" b="1" dirty="0">
                <a:solidFill>
                  <a:srgbClr val="0070C0"/>
                </a:solidFill>
              </a:rPr>
              <a:t>Data preprocessing is a data mining technique that involves transforming raw data into an understandable format. Real-world data is often incomplete, inconsistent, and/or lacking in certain behaviors or trends, and is likely to contain many errors. Data preprocessing is a proven method of resolving such issues. Data preprocessing prepares raw data for further processing.</a:t>
            </a:r>
          </a:p>
        </p:txBody>
      </p:sp>
    </p:spTree>
    <p:extLst>
      <p:ext uri="{BB962C8B-B14F-4D97-AF65-F5344CB8AC3E}">
        <p14:creationId xmlns:p14="http://schemas.microsoft.com/office/powerpoint/2010/main" val="285411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745</TotalTime>
  <Words>1440</Words>
  <Application>Microsoft Macintosh PowerPoint</Application>
  <PresentationFormat>On-screen Show (4:3)</PresentationFormat>
  <Paragraphs>97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Thorat</dc:creator>
  <cp:lastModifiedBy>Rohan Thorat</cp:lastModifiedBy>
  <cp:revision>7</cp:revision>
  <dcterms:created xsi:type="dcterms:W3CDTF">2020-03-09T02:47:29Z</dcterms:created>
  <dcterms:modified xsi:type="dcterms:W3CDTF">2020-03-09T15:12:55Z</dcterms:modified>
</cp:coreProperties>
</file>