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7" r:id="rId5"/>
    <p:sldId id="261" r:id="rId6"/>
    <p:sldId id="262"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80" r:id="rId20"/>
    <p:sldId id="278" r:id="rId21"/>
    <p:sldId id="279" r:id="rId22"/>
    <p:sldId id="281" r:id="rId23"/>
    <p:sldId id="282"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2A8B0-3722-49DF-9464-38A72F5EDF0C}">
          <p14:sldIdLst>
            <p14:sldId id="256"/>
            <p14:sldId id="257"/>
            <p14:sldId id="258"/>
            <p14:sldId id="277"/>
            <p14:sldId id="261"/>
            <p14:sldId id="262"/>
            <p14:sldId id="264"/>
            <p14:sldId id="265"/>
            <p14:sldId id="266"/>
            <p14:sldId id="268"/>
            <p14:sldId id="269"/>
            <p14:sldId id="270"/>
            <p14:sldId id="271"/>
            <p14:sldId id="272"/>
            <p14:sldId id="273"/>
            <p14:sldId id="274"/>
            <p14:sldId id="275"/>
            <p14:sldId id="276"/>
            <p14:sldId id="280"/>
            <p14:sldId id="278"/>
            <p14:sldId id="279"/>
            <p14:sldId id="281"/>
            <p14:sldId id="282"/>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na Anderson" initials="NA" lastIdx="2" clrIdx="0">
    <p:extLst>
      <p:ext uri="{19B8F6BF-5375-455C-9EA6-DF929625EA0E}">
        <p15:presenceInfo xmlns:p15="http://schemas.microsoft.com/office/powerpoint/2012/main" userId="2ba841d7adb5733f" providerId="Windows Live"/>
      </p:ext>
    </p:extLst>
  </p:cmAuthor>
  <p:cmAuthor id="2" name="Christine Krenicki" initials="CK" lastIdx="1" clrIdx="1">
    <p:extLst>
      <p:ext uri="{19B8F6BF-5375-455C-9EA6-DF929625EA0E}">
        <p15:presenceInfo xmlns:p15="http://schemas.microsoft.com/office/powerpoint/2012/main" userId="f14666845119c4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075" autoAdjust="0"/>
  </p:normalViewPr>
  <p:slideViewPr>
    <p:cSldViewPr snapToGrid="0">
      <p:cViewPr>
        <p:scale>
          <a:sx n="75" d="100"/>
          <a:sy n="75" d="100"/>
        </p:scale>
        <p:origin x="97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1T07:36:33.333" idx="1">
    <p:pos x="2200" y="167"/>
    <p:text>Mir, Dan, Matt - Please let me know of any other websites from which you gathered info/data.</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1A7D6-CD19-43CF-B2CD-0692E3B1E515}" type="doc">
      <dgm:prSet loTypeId="urn:microsoft.com/office/officeart/2005/8/layout/process2" loCatId="process" qsTypeId="urn:microsoft.com/office/officeart/2005/8/quickstyle/simple1" qsCatId="simple" csTypeId="urn:microsoft.com/office/officeart/2005/8/colors/accent1_2" csCatId="accent1" phldr="1"/>
      <dgm:spPr/>
    </dgm:pt>
    <dgm:pt modelId="{CC0D50BE-A96B-4BBB-850B-5A8C1227004E}">
      <dgm:prSet phldrT="[Text]" custT="1"/>
      <dgm:spPr/>
      <dgm:t>
        <a:bodyPr/>
        <a:lstStyle/>
        <a:p>
          <a:r>
            <a:rPr lang="en-US" sz="1600" dirty="0"/>
            <a:t>Gather data needs to test hypothesis</a:t>
          </a:r>
          <a:br>
            <a:rPr lang="en-US" sz="1600" dirty="0"/>
          </a:br>
          <a:r>
            <a:rPr lang="en-US" sz="1600" dirty="0"/>
            <a:t>(Cases, Population, Stringency)</a:t>
          </a:r>
        </a:p>
      </dgm:t>
    </dgm:pt>
    <dgm:pt modelId="{2A639826-5E13-46A8-AC31-F7A8CFF59586}" type="parTrans" cxnId="{08DCC7E7-51B0-43CF-8369-98363B993DB1}">
      <dgm:prSet/>
      <dgm:spPr/>
      <dgm:t>
        <a:bodyPr/>
        <a:lstStyle/>
        <a:p>
          <a:endParaRPr lang="en-US"/>
        </a:p>
      </dgm:t>
    </dgm:pt>
    <dgm:pt modelId="{237E71C8-9AEA-4833-89A7-7260C42589FC}" type="sibTrans" cxnId="{08DCC7E7-51B0-43CF-8369-98363B993DB1}">
      <dgm:prSet/>
      <dgm:spPr/>
      <dgm:t>
        <a:bodyPr/>
        <a:lstStyle/>
        <a:p>
          <a:endParaRPr lang="en-US"/>
        </a:p>
      </dgm:t>
    </dgm:pt>
    <dgm:pt modelId="{5E78FCDC-915A-4812-BCDD-198B07F75F79}">
      <dgm:prSet phldrT="[Text]" custT="1"/>
      <dgm:spPr/>
      <dgm:t>
        <a:bodyPr/>
        <a:lstStyle/>
        <a:p>
          <a:r>
            <a:rPr lang="en-US" sz="1600" dirty="0"/>
            <a:t>Store all data needs in a common, merged dataframe</a:t>
          </a:r>
        </a:p>
      </dgm:t>
    </dgm:pt>
    <dgm:pt modelId="{8E72888A-99DE-40AD-B8F3-F38A7ACE6A1A}" type="parTrans" cxnId="{21DCA4FA-D24A-4D0E-9546-1905E59E6B8D}">
      <dgm:prSet/>
      <dgm:spPr/>
      <dgm:t>
        <a:bodyPr/>
        <a:lstStyle/>
        <a:p>
          <a:endParaRPr lang="en-US"/>
        </a:p>
      </dgm:t>
    </dgm:pt>
    <dgm:pt modelId="{0A29E884-D71E-496D-8F88-A4727F499EAE}" type="sibTrans" cxnId="{21DCA4FA-D24A-4D0E-9546-1905E59E6B8D}">
      <dgm:prSet/>
      <dgm:spPr/>
      <dgm:t>
        <a:bodyPr/>
        <a:lstStyle/>
        <a:p>
          <a:endParaRPr lang="en-US"/>
        </a:p>
      </dgm:t>
    </dgm:pt>
    <dgm:pt modelId="{DAA8E297-A495-4BAB-B200-7E75033F560E}">
      <dgm:prSet phldrT="[Text]" custT="1"/>
      <dgm:spPr/>
      <dgm:t>
        <a:bodyPr/>
        <a:lstStyle/>
        <a:p>
          <a:r>
            <a:rPr lang="en-US" sz="1600" dirty="0"/>
            <a:t>Visualize data through country by country plots and graphs</a:t>
          </a:r>
        </a:p>
      </dgm:t>
    </dgm:pt>
    <dgm:pt modelId="{885316FA-D03C-429E-ABE8-559A0B6A9303}" type="parTrans" cxnId="{20E9D5F1-445B-46AF-9C43-692CA20AEA89}">
      <dgm:prSet/>
      <dgm:spPr/>
      <dgm:t>
        <a:bodyPr/>
        <a:lstStyle/>
        <a:p>
          <a:endParaRPr lang="en-US"/>
        </a:p>
      </dgm:t>
    </dgm:pt>
    <dgm:pt modelId="{E5CC5057-4C05-4DDA-8ADE-D184B5368619}" type="sibTrans" cxnId="{20E9D5F1-445B-46AF-9C43-692CA20AEA89}">
      <dgm:prSet/>
      <dgm:spPr/>
      <dgm:t>
        <a:bodyPr/>
        <a:lstStyle/>
        <a:p>
          <a:endParaRPr lang="en-US"/>
        </a:p>
      </dgm:t>
    </dgm:pt>
    <dgm:pt modelId="{3B877CCD-56FB-4A0B-A523-4D14ADF9A03B}">
      <dgm:prSet phldrT="[Text]" custT="1"/>
      <dgm:spPr/>
      <dgm:t>
        <a:bodyPr/>
        <a:lstStyle/>
        <a:p>
          <a:r>
            <a:rPr lang="en-US" sz="1600" dirty="0"/>
            <a:t>Explore statistical analysis</a:t>
          </a:r>
          <a:br>
            <a:rPr lang="en-US" sz="1600" dirty="0"/>
          </a:br>
          <a:r>
            <a:rPr lang="en-US" sz="1600" dirty="0"/>
            <a:t>(if viable given the data)</a:t>
          </a:r>
        </a:p>
      </dgm:t>
    </dgm:pt>
    <dgm:pt modelId="{CF8BE9B8-6737-4719-AEE2-85D8384D30AA}" type="parTrans" cxnId="{E539EC00-E22C-47CD-9063-AF178BB632D9}">
      <dgm:prSet/>
      <dgm:spPr/>
      <dgm:t>
        <a:bodyPr/>
        <a:lstStyle/>
        <a:p>
          <a:endParaRPr lang="en-US"/>
        </a:p>
      </dgm:t>
    </dgm:pt>
    <dgm:pt modelId="{AA91E6FA-FD21-4157-B122-9B1313443471}" type="sibTrans" cxnId="{E539EC00-E22C-47CD-9063-AF178BB632D9}">
      <dgm:prSet/>
      <dgm:spPr/>
      <dgm:t>
        <a:bodyPr/>
        <a:lstStyle/>
        <a:p>
          <a:endParaRPr lang="en-US"/>
        </a:p>
      </dgm:t>
    </dgm:pt>
    <dgm:pt modelId="{7B3623B6-DEC9-4911-872E-1556AF28C0BF}">
      <dgm:prSet phldrT="[Text]" custT="1"/>
      <dgm:spPr>
        <a:solidFill>
          <a:schemeClr val="accent1">
            <a:lumMod val="50000"/>
          </a:schemeClr>
        </a:solidFill>
      </dgm:spPr>
      <dgm:t>
        <a:bodyPr/>
        <a:lstStyle/>
        <a:p>
          <a:r>
            <a:rPr lang="en-US" sz="1600" dirty="0"/>
            <a:t>Arrive at and conclude on final set of insights in support of or not in support of hypothesis</a:t>
          </a:r>
        </a:p>
      </dgm:t>
    </dgm:pt>
    <dgm:pt modelId="{12D8697A-175E-4C8D-AD8B-E4BBC9520349}" type="parTrans" cxnId="{B3D4CF94-4CBF-44F6-87E5-C2E721682F49}">
      <dgm:prSet/>
      <dgm:spPr/>
      <dgm:t>
        <a:bodyPr/>
        <a:lstStyle/>
        <a:p>
          <a:endParaRPr lang="en-US"/>
        </a:p>
      </dgm:t>
    </dgm:pt>
    <dgm:pt modelId="{800C338E-44E5-4FE8-80CE-A24490235A8B}" type="sibTrans" cxnId="{B3D4CF94-4CBF-44F6-87E5-C2E721682F49}">
      <dgm:prSet/>
      <dgm:spPr/>
      <dgm:t>
        <a:bodyPr/>
        <a:lstStyle/>
        <a:p>
          <a:endParaRPr lang="en-US"/>
        </a:p>
      </dgm:t>
    </dgm:pt>
    <dgm:pt modelId="{26904FFB-1404-4707-8A22-90C2E0D71E9A}" type="pres">
      <dgm:prSet presAssocID="{3F71A7D6-CD19-43CF-B2CD-0692E3B1E515}" presName="linearFlow" presStyleCnt="0">
        <dgm:presLayoutVars>
          <dgm:resizeHandles val="exact"/>
        </dgm:presLayoutVars>
      </dgm:prSet>
      <dgm:spPr/>
    </dgm:pt>
    <dgm:pt modelId="{C02C7576-C354-4233-9167-7565279061A0}" type="pres">
      <dgm:prSet presAssocID="{CC0D50BE-A96B-4BBB-850B-5A8C1227004E}" presName="node" presStyleLbl="node1" presStyleIdx="0" presStyleCnt="5" custScaleX="131218">
        <dgm:presLayoutVars>
          <dgm:bulletEnabled val="1"/>
        </dgm:presLayoutVars>
      </dgm:prSet>
      <dgm:spPr/>
    </dgm:pt>
    <dgm:pt modelId="{F49EB380-0FF2-4BA8-8E4C-4FD4D2D70D43}" type="pres">
      <dgm:prSet presAssocID="{237E71C8-9AEA-4833-89A7-7260C42589FC}" presName="sibTrans" presStyleLbl="sibTrans2D1" presStyleIdx="0" presStyleCnt="4"/>
      <dgm:spPr/>
    </dgm:pt>
    <dgm:pt modelId="{9FFA76E6-DA86-444D-8DFD-32572620FFFF}" type="pres">
      <dgm:prSet presAssocID="{237E71C8-9AEA-4833-89A7-7260C42589FC}" presName="connectorText" presStyleLbl="sibTrans2D1" presStyleIdx="0" presStyleCnt="4"/>
      <dgm:spPr/>
    </dgm:pt>
    <dgm:pt modelId="{2EAF83F0-3A7B-4BA4-A62D-1F8AE69A84D7}" type="pres">
      <dgm:prSet presAssocID="{5E78FCDC-915A-4812-BCDD-198B07F75F79}" presName="node" presStyleLbl="node1" presStyleIdx="1" presStyleCnt="5" custScaleX="131218">
        <dgm:presLayoutVars>
          <dgm:bulletEnabled val="1"/>
        </dgm:presLayoutVars>
      </dgm:prSet>
      <dgm:spPr/>
    </dgm:pt>
    <dgm:pt modelId="{0E2F8190-3C0E-4A19-9475-FD566E7ECCC7}" type="pres">
      <dgm:prSet presAssocID="{0A29E884-D71E-496D-8F88-A4727F499EAE}" presName="sibTrans" presStyleLbl="sibTrans2D1" presStyleIdx="1" presStyleCnt="4"/>
      <dgm:spPr/>
    </dgm:pt>
    <dgm:pt modelId="{D68228DD-5458-4C26-979D-374E81C78559}" type="pres">
      <dgm:prSet presAssocID="{0A29E884-D71E-496D-8F88-A4727F499EAE}" presName="connectorText" presStyleLbl="sibTrans2D1" presStyleIdx="1" presStyleCnt="4"/>
      <dgm:spPr/>
    </dgm:pt>
    <dgm:pt modelId="{FDD4D25E-D89B-4C44-931F-0370C4394241}" type="pres">
      <dgm:prSet presAssocID="{DAA8E297-A495-4BAB-B200-7E75033F560E}" presName="node" presStyleLbl="node1" presStyleIdx="2" presStyleCnt="5" custScaleX="131218">
        <dgm:presLayoutVars>
          <dgm:bulletEnabled val="1"/>
        </dgm:presLayoutVars>
      </dgm:prSet>
      <dgm:spPr/>
    </dgm:pt>
    <dgm:pt modelId="{6678AF47-CA24-49E0-856B-84AC12BB96A4}" type="pres">
      <dgm:prSet presAssocID="{E5CC5057-4C05-4DDA-8ADE-D184B5368619}" presName="sibTrans" presStyleLbl="sibTrans2D1" presStyleIdx="2" presStyleCnt="4"/>
      <dgm:spPr/>
    </dgm:pt>
    <dgm:pt modelId="{376F8B98-0376-4C09-A118-D0E15BACCEA8}" type="pres">
      <dgm:prSet presAssocID="{E5CC5057-4C05-4DDA-8ADE-D184B5368619}" presName="connectorText" presStyleLbl="sibTrans2D1" presStyleIdx="2" presStyleCnt="4"/>
      <dgm:spPr/>
    </dgm:pt>
    <dgm:pt modelId="{1AD36F85-BBD8-4AEF-A644-A809C0EADD60}" type="pres">
      <dgm:prSet presAssocID="{3B877CCD-56FB-4A0B-A523-4D14ADF9A03B}" presName="node" presStyleLbl="node1" presStyleIdx="3" presStyleCnt="5" custScaleX="131218">
        <dgm:presLayoutVars>
          <dgm:bulletEnabled val="1"/>
        </dgm:presLayoutVars>
      </dgm:prSet>
      <dgm:spPr/>
    </dgm:pt>
    <dgm:pt modelId="{C0AFEEF5-374F-40D3-916C-E5B2F0F2FFE5}" type="pres">
      <dgm:prSet presAssocID="{AA91E6FA-FD21-4157-B122-9B1313443471}" presName="sibTrans" presStyleLbl="sibTrans2D1" presStyleIdx="3" presStyleCnt="4"/>
      <dgm:spPr/>
    </dgm:pt>
    <dgm:pt modelId="{3E68EA61-4924-4B2C-BBC7-AC7DC8CC807F}" type="pres">
      <dgm:prSet presAssocID="{AA91E6FA-FD21-4157-B122-9B1313443471}" presName="connectorText" presStyleLbl="sibTrans2D1" presStyleIdx="3" presStyleCnt="4"/>
      <dgm:spPr/>
    </dgm:pt>
    <dgm:pt modelId="{3B13D7F2-E1F9-4683-9C32-C528A44D96C7}" type="pres">
      <dgm:prSet presAssocID="{7B3623B6-DEC9-4911-872E-1556AF28C0BF}" presName="node" presStyleLbl="node1" presStyleIdx="4" presStyleCnt="5" custScaleX="131218">
        <dgm:presLayoutVars>
          <dgm:bulletEnabled val="1"/>
        </dgm:presLayoutVars>
      </dgm:prSet>
      <dgm:spPr/>
    </dgm:pt>
  </dgm:ptLst>
  <dgm:cxnLst>
    <dgm:cxn modelId="{E539EC00-E22C-47CD-9063-AF178BB632D9}" srcId="{3F71A7D6-CD19-43CF-B2CD-0692E3B1E515}" destId="{3B877CCD-56FB-4A0B-A523-4D14ADF9A03B}" srcOrd="3" destOrd="0" parTransId="{CF8BE9B8-6737-4719-AEE2-85D8384D30AA}" sibTransId="{AA91E6FA-FD21-4157-B122-9B1313443471}"/>
    <dgm:cxn modelId="{C6B1B202-B550-4E07-AD4A-AFC0CE43F20B}" type="presOf" srcId="{237E71C8-9AEA-4833-89A7-7260C42589FC}" destId="{F49EB380-0FF2-4BA8-8E4C-4FD4D2D70D43}" srcOrd="0" destOrd="0" presId="urn:microsoft.com/office/officeart/2005/8/layout/process2"/>
    <dgm:cxn modelId="{8BF01805-E3B9-45D3-911E-7C6B293EDA7A}" type="presOf" srcId="{E5CC5057-4C05-4DDA-8ADE-D184B5368619}" destId="{6678AF47-CA24-49E0-856B-84AC12BB96A4}" srcOrd="0" destOrd="0" presId="urn:microsoft.com/office/officeart/2005/8/layout/process2"/>
    <dgm:cxn modelId="{A8D4CA10-089F-4786-86DA-DBB7985B71A0}" type="presOf" srcId="{7B3623B6-DEC9-4911-872E-1556AF28C0BF}" destId="{3B13D7F2-E1F9-4683-9C32-C528A44D96C7}" srcOrd="0" destOrd="0" presId="urn:microsoft.com/office/officeart/2005/8/layout/process2"/>
    <dgm:cxn modelId="{E98ED015-C36A-4FAB-9BCD-D52A127EE8AB}" type="presOf" srcId="{AA91E6FA-FD21-4157-B122-9B1313443471}" destId="{3E68EA61-4924-4B2C-BBC7-AC7DC8CC807F}" srcOrd="1" destOrd="0" presId="urn:microsoft.com/office/officeart/2005/8/layout/process2"/>
    <dgm:cxn modelId="{E4F5661F-0802-411A-8249-F198B1602E01}" type="presOf" srcId="{AA91E6FA-FD21-4157-B122-9B1313443471}" destId="{C0AFEEF5-374F-40D3-916C-E5B2F0F2FFE5}" srcOrd="0" destOrd="0" presId="urn:microsoft.com/office/officeart/2005/8/layout/process2"/>
    <dgm:cxn modelId="{60892E84-F418-467D-B4A1-096B1F2E2DE7}" type="presOf" srcId="{3B877CCD-56FB-4A0B-A523-4D14ADF9A03B}" destId="{1AD36F85-BBD8-4AEF-A644-A809C0EADD60}" srcOrd="0" destOrd="0" presId="urn:microsoft.com/office/officeart/2005/8/layout/process2"/>
    <dgm:cxn modelId="{58D5278E-40BD-455C-931F-C6FF3884EF7D}" type="presOf" srcId="{3F71A7D6-CD19-43CF-B2CD-0692E3B1E515}" destId="{26904FFB-1404-4707-8A22-90C2E0D71E9A}" srcOrd="0" destOrd="0" presId="urn:microsoft.com/office/officeart/2005/8/layout/process2"/>
    <dgm:cxn modelId="{B3D4CF94-4CBF-44F6-87E5-C2E721682F49}" srcId="{3F71A7D6-CD19-43CF-B2CD-0692E3B1E515}" destId="{7B3623B6-DEC9-4911-872E-1556AF28C0BF}" srcOrd="4" destOrd="0" parTransId="{12D8697A-175E-4C8D-AD8B-E4BBC9520349}" sibTransId="{800C338E-44E5-4FE8-80CE-A24490235A8B}"/>
    <dgm:cxn modelId="{096A979E-02CA-4756-AEAD-B319B90ADA61}" type="presOf" srcId="{0A29E884-D71E-496D-8F88-A4727F499EAE}" destId="{D68228DD-5458-4C26-979D-374E81C78559}" srcOrd="1" destOrd="0" presId="urn:microsoft.com/office/officeart/2005/8/layout/process2"/>
    <dgm:cxn modelId="{1E229B9E-468F-4E09-A345-4CF0C5F7BC5F}" type="presOf" srcId="{CC0D50BE-A96B-4BBB-850B-5A8C1227004E}" destId="{C02C7576-C354-4233-9167-7565279061A0}" srcOrd="0" destOrd="0" presId="urn:microsoft.com/office/officeart/2005/8/layout/process2"/>
    <dgm:cxn modelId="{9F6827A6-5D36-428A-8703-E7E44F0FE565}" type="presOf" srcId="{DAA8E297-A495-4BAB-B200-7E75033F560E}" destId="{FDD4D25E-D89B-4C44-931F-0370C4394241}" srcOrd="0" destOrd="0" presId="urn:microsoft.com/office/officeart/2005/8/layout/process2"/>
    <dgm:cxn modelId="{38BB08D2-73EE-4481-9242-992FD69B3029}" type="presOf" srcId="{237E71C8-9AEA-4833-89A7-7260C42589FC}" destId="{9FFA76E6-DA86-444D-8DFD-32572620FFFF}" srcOrd="1" destOrd="0" presId="urn:microsoft.com/office/officeart/2005/8/layout/process2"/>
    <dgm:cxn modelId="{76F691D2-96F9-4AAD-AC58-A6AE8834A93B}" type="presOf" srcId="{0A29E884-D71E-496D-8F88-A4727F499EAE}" destId="{0E2F8190-3C0E-4A19-9475-FD566E7ECCC7}" srcOrd="0" destOrd="0" presId="urn:microsoft.com/office/officeart/2005/8/layout/process2"/>
    <dgm:cxn modelId="{8C453FD3-AEBC-4F34-923C-A21DBF5B0B2B}" type="presOf" srcId="{E5CC5057-4C05-4DDA-8ADE-D184B5368619}" destId="{376F8B98-0376-4C09-A118-D0E15BACCEA8}" srcOrd="1" destOrd="0" presId="urn:microsoft.com/office/officeart/2005/8/layout/process2"/>
    <dgm:cxn modelId="{08DCC7E7-51B0-43CF-8369-98363B993DB1}" srcId="{3F71A7D6-CD19-43CF-B2CD-0692E3B1E515}" destId="{CC0D50BE-A96B-4BBB-850B-5A8C1227004E}" srcOrd="0" destOrd="0" parTransId="{2A639826-5E13-46A8-AC31-F7A8CFF59586}" sibTransId="{237E71C8-9AEA-4833-89A7-7260C42589FC}"/>
    <dgm:cxn modelId="{20E9D5F1-445B-46AF-9C43-692CA20AEA89}" srcId="{3F71A7D6-CD19-43CF-B2CD-0692E3B1E515}" destId="{DAA8E297-A495-4BAB-B200-7E75033F560E}" srcOrd="2" destOrd="0" parTransId="{885316FA-D03C-429E-ABE8-559A0B6A9303}" sibTransId="{E5CC5057-4C05-4DDA-8ADE-D184B5368619}"/>
    <dgm:cxn modelId="{537328F8-69F8-4506-91F3-E203B60D9D6D}" type="presOf" srcId="{5E78FCDC-915A-4812-BCDD-198B07F75F79}" destId="{2EAF83F0-3A7B-4BA4-A62D-1F8AE69A84D7}" srcOrd="0" destOrd="0" presId="urn:microsoft.com/office/officeart/2005/8/layout/process2"/>
    <dgm:cxn modelId="{21DCA4FA-D24A-4D0E-9546-1905E59E6B8D}" srcId="{3F71A7D6-CD19-43CF-B2CD-0692E3B1E515}" destId="{5E78FCDC-915A-4812-BCDD-198B07F75F79}" srcOrd="1" destOrd="0" parTransId="{8E72888A-99DE-40AD-B8F3-F38A7ACE6A1A}" sibTransId="{0A29E884-D71E-496D-8F88-A4727F499EAE}"/>
    <dgm:cxn modelId="{BD79F9E0-4540-4D53-838F-74E0FF1360EC}" type="presParOf" srcId="{26904FFB-1404-4707-8A22-90C2E0D71E9A}" destId="{C02C7576-C354-4233-9167-7565279061A0}" srcOrd="0" destOrd="0" presId="urn:microsoft.com/office/officeart/2005/8/layout/process2"/>
    <dgm:cxn modelId="{21E75991-00F5-4CF0-A2BA-60CD101B33FD}" type="presParOf" srcId="{26904FFB-1404-4707-8A22-90C2E0D71E9A}" destId="{F49EB380-0FF2-4BA8-8E4C-4FD4D2D70D43}" srcOrd="1" destOrd="0" presId="urn:microsoft.com/office/officeart/2005/8/layout/process2"/>
    <dgm:cxn modelId="{04D4F346-F3AC-42A6-8E61-120532508F0B}" type="presParOf" srcId="{F49EB380-0FF2-4BA8-8E4C-4FD4D2D70D43}" destId="{9FFA76E6-DA86-444D-8DFD-32572620FFFF}" srcOrd="0" destOrd="0" presId="urn:microsoft.com/office/officeart/2005/8/layout/process2"/>
    <dgm:cxn modelId="{0DEFA629-8739-4F24-B1BE-A0346424D7F5}" type="presParOf" srcId="{26904FFB-1404-4707-8A22-90C2E0D71E9A}" destId="{2EAF83F0-3A7B-4BA4-A62D-1F8AE69A84D7}" srcOrd="2" destOrd="0" presId="urn:microsoft.com/office/officeart/2005/8/layout/process2"/>
    <dgm:cxn modelId="{74EE166E-6D38-44AC-ABF5-3238CC36F3C3}" type="presParOf" srcId="{26904FFB-1404-4707-8A22-90C2E0D71E9A}" destId="{0E2F8190-3C0E-4A19-9475-FD566E7ECCC7}" srcOrd="3" destOrd="0" presId="urn:microsoft.com/office/officeart/2005/8/layout/process2"/>
    <dgm:cxn modelId="{C3FC6065-4D85-454D-9595-A187B6A255DC}" type="presParOf" srcId="{0E2F8190-3C0E-4A19-9475-FD566E7ECCC7}" destId="{D68228DD-5458-4C26-979D-374E81C78559}" srcOrd="0" destOrd="0" presId="urn:microsoft.com/office/officeart/2005/8/layout/process2"/>
    <dgm:cxn modelId="{81D85CAF-F84E-4859-93C2-F4E6900A2D3E}" type="presParOf" srcId="{26904FFB-1404-4707-8A22-90C2E0D71E9A}" destId="{FDD4D25E-D89B-4C44-931F-0370C4394241}" srcOrd="4" destOrd="0" presId="urn:microsoft.com/office/officeart/2005/8/layout/process2"/>
    <dgm:cxn modelId="{190C3D08-4B46-4C07-8ECA-276519033F10}" type="presParOf" srcId="{26904FFB-1404-4707-8A22-90C2E0D71E9A}" destId="{6678AF47-CA24-49E0-856B-84AC12BB96A4}" srcOrd="5" destOrd="0" presId="urn:microsoft.com/office/officeart/2005/8/layout/process2"/>
    <dgm:cxn modelId="{46E7BF73-4E37-4C7C-83CD-5768BC2F5BE8}" type="presParOf" srcId="{6678AF47-CA24-49E0-856B-84AC12BB96A4}" destId="{376F8B98-0376-4C09-A118-D0E15BACCEA8}" srcOrd="0" destOrd="0" presId="urn:microsoft.com/office/officeart/2005/8/layout/process2"/>
    <dgm:cxn modelId="{8F868E5E-EFA4-4647-AA90-9EB23FE3DF5C}" type="presParOf" srcId="{26904FFB-1404-4707-8A22-90C2E0D71E9A}" destId="{1AD36F85-BBD8-4AEF-A644-A809C0EADD60}" srcOrd="6" destOrd="0" presId="urn:microsoft.com/office/officeart/2005/8/layout/process2"/>
    <dgm:cxn modelId="{0EB235E1-90D6-4417-8297-D51C3005246A}" type="presParOf" srcId="{26904FFB-1404-4707-8A22-90C2E0D71E9A}" destId="{C0AFEEF5-374F-40D3-916C-E5B2F0F2FFE5}" srcOrd="7" destOrd="0" presId="urn:microsoft.com/office/officeart/2005/8/layout/process2"/>
    <dgm:cxn modelId="{6BFCD53E-404A-4DF1-89FE-7E116A1FF3B0}" type="presParOf" srcId="{C0AFEEF5-374F-40D3-916C-E5B2F0F2FFE5}" destId="{3E68EA61-4924-4B2C-BBC7-AC7DC8CC807F}" srcOrd="0" destOrd="0" presId="urn:microsoft.com/office/officeart/2005/8/layout/process2"/>
    <dgm:cxn modelId="{16546182-59BF-4108-BD72-41BD76C54B6D}" type="presParOf" srcId="{26904FFB-1404-4707-8A22-90C2E0D71E9A}" destId="{3B13D7F2-E1F9-4683-9C32-C528A44D96C7}"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C7576-C354-4233-9167-7565279061A0}">
      <dsp:nvSpPr>
        <dsp:cNvPr id="0" name=""/>
        <dsp:cNvSpPr/>
      </dsp:nvSpPr>
      <dsp:spPr>
        <a:xfrm>
          <a:off x="1561519" y="3306"/>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Gather data needs to test hypothesis</a:t>
          </a:r>
          <a:br>
            <a:rPr lang="en-US" sz="1600" kern="1200" dirty="0"/>
          </a:br>
          <a:r>
            <a:rPr lang="en-US" sz="1600" kern="1200" dirty="0"/>
            <a:t>(Cases, Population, Stringency)</a:t>
          </a:r>
        </a:p>
      </dsp:txBody>
      <dsp:txXfrm>
        <a:off x="1584164" y="25951"/>
        <a:ext cx="4012760" cy="727860"/>
      </dsp:txXfrm>
    </dsp:sp>
    <dsp:sp modelId="{F49EB380-0FF2-4BA8-8E4C-4FD4D2D70D43}">
      <dsp:nvSpPr>
        <dsp:cNvPr id="0" name=""/>
        <dsp:cNvSpPr/>
      </dsp:nvSpPr>
      <dsp:spPr>
        <a:xfrm rot="5400000">
          <a:off x="3445579" y="795785"/>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824778"/>
        <a:ext cx="208751" cy="202952"/>
      </dsp:txXfrm>
    </dsp:sp>
    <dsp:sp modelId="{2EAF83F0-3A7B-4BA4-A62D-1F8AE69A84D7}">
      <dsp:nvSpPr>
        <dsp:cNvPr id="0" name=""/>
        <dsp:cNvSpPr/>
      </dsp:nvSpPr>
      <dsp:spPr>
        <a:xfrm>
          <a:off x="1561519" y="1163032"/>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Store all data needs in a common, merged dataframe</a:t>
          </a:r>
        </a:p>
      </dsp:txBody>
      <dsp:txXfrm>
        <a:off x="1584164" y="1185677"/>
        <a:ext cx="4012760" cy="727860"/>
      </dsp:txXfrm>
    </dsp:sp>
    <dsp:sp modelId="{0E2F8190-3C0E-4A19-9475-FD566E7ECCC7}">
      <dsp:nvSpPr>
        <dsp:cNvPr id="0" name=""/>
        <dsp:cNvSpPr/>
      </dsp:nvSpPr>
      <dsp:spPr>
        <a:xfrm rot="5400000">
          <a:off x="3445579" y="1955511"/>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1984504"/>
        <a:ext cx="208751" cy="202952"/>
      </dsp:txXfrm>
    </dsp:sp>
    <dsp:sp modelId="{FDD4D25E-D89B-4C44-931F-0370C4394241}">
      <dsp:nvSpPr>
        <dsp:cNvPr id="0" name=""/>
        <dsp:cNvSpPr/>
      </dsp:nvSpPr>
      <dsp:spPr>
        <a:xfrm>
          <a:off x="1561519" y="2322758"/>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Visualize data through country by country plots and graphs</a:t>
          </a:r>
        </a:p>
      </dsp:txBody>
      <dsp:txXfrm>
        <a:off x="1584164" y="2345403"/>
        <a:ext cx="4012760" cy="727860"/>
      </dsp:txXfrm>
    </dsp:sp>
    <dsp:sp modelId="{6678AF47-CA24-49E0-856B-84AC12BB96A4}">
      <dsp:nvSpPr>
        <dsp:cNvPr id="0" name=""/>
        <dsp:cNvSpPr/>
      </dsp:nvSpPr>
      <dsp:spPr>
        <a:xfrm rot="5400000">
          <a:off x="3445579" y="3115237"/>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3144230"/>
        <a:ext cx="208751" cy="202952"/>
      </dsp:txXfrm>
    </dsp:sp>
    <dsp:sp modelId="{1AD36F85-BBD8-4AEF-A644-A809C0EADD60}">
      <dsp:nvSpPr>
        <dsp:cNvPr id="0" name=""/>
        <dsp:cNvSpPr/>
      </dsp:nvSpPr>
      <dsp:spPr>
        <a:xfrm>
          <a:off x="1561519" y="3482484"/>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Explore statistical analysis</a:t>
          </a:r>
          <a:br>
            <a:rPr lang="en-US" sz="1600" kern="1200" dirty="0"/>
          </a:br>
          <a:r>
            <a:rPr lang="en-US" sz="1600" kern="1200" dirty="0"/>
            <a:t>(if viable given the data)</a:t>
          </a:r>
        </a:p>
      </dsp:txBody>
      <dsp:txXfrm>
        <a:off x="1584164" y="3505129"/>
        <a:ext cx="4012760" cy="727860"/>
      </dsp:txXfrm>
    </dsp:sp>
    <dsp:sp modelId="{C0AFEEF5-374F-40D3-916C-E5B2F0F2FFE5}">
      <dsp:nvSpPr>
        <dsp:cNvPr id="0" name=""/>
        <dsp:cNvSpPr/>
      </dsp:nvSpPr>
      <dsp:spPr>
        <a:xfrm rot="5400000">
          <a:off x="3445579" y="4274963"/>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4303956"/>
        <a:ext cx="208751" cy="202952"/>
      </dsp:txXfrm>
    </dsp:sp>
    <dsp:sp modelId="{3B13D7F2-E1F9-4683-9C32-C528A44D96C7}">
      <dsp:nvSpPr>
        <dsp:cNvPr id="0" name=""/>
        <dsp:cNvSpPr/>
      </dsp:nvSpPr>
      <dsp:spPr>
        <a:xfrm>
          <a:off x="1561519" y="4642209"/>
          <a:ext cx="4058050" cy="77315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Arrive at and conclude on final set of insights in support of or not in support of hypothesis</a:t>
          </a:r>
        </a:p>
      </dsp:txBody>
      <dsp:txXfrm>
        <a:off x="1584164" y="4664854"/>
        <a:ext cx="4012760" cy="7278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68EC0-DCF4-4E75-982F-D508B22C4D5C}"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2652D-B2A1-44BF-96C1-15EEAE5CCF84}" type="slidenum">
              <a:rPr lang="en-US" smtClean="0"/>
              <a:t>‹#›</a:t>
            </a:fld>
            <a:endParaRPr lang="en-US"/>
          </a:p>
        </p:txBody>
      </p:sp>
    </p:spTree>
    <p:extLst>
      <p:ext uri="{BB962C8B-B14F-4D97-AF65-F5344CB8AC3E}">
        <p14:creationId xmlns:p14="http://schemas.microsoft.com/office/powerpoint/2010/main" val="384399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of heatmap from Oxford University showing “stringency indices” by country ~June 2020.  Darker color signifies higher stringency.</a:t>
            </a:r>
          </a:p>
        </p:txBody>
      </p:sp>
      <p:sp>
        <p:nvSpPr>
          <p:cNvPr id="4" name="Slide Number Placeholder 3"/>
          <p:cNvSpPr>
            <a:spLocks noGrp="1"/>
          </p:cNvSpPr>
          <p:nvPr>
            <p:ph type="sldNum" sz="quarter" idx="5"/>
          </p:nvPr>
        </p:nvSpPr>
        <p:spPr/>
        <p:txBody>
          <a:bodyPr/>
          <a:lstStyle/>
          <a:p>
            <a:fld id="{02B2652D-B2A1-44BF-96C1-15EEAE5CCF84}" type="slidenum">
              <a:rPr lang="en-US" smtClean="0"/>
              <a:t>2</a:t>
            </a:fld>
            <a:endParaRPr lang="en-US"/>
          </a:p>
        </p:txBody>
      </p:sp>
    </p:spTree>
    <p:extLst>
      <p:ext uri="{BB962C8B-B14F-4D97-AF65-F5344CB8AC3E}">
        <p14:creationId xmlns:p14="http://schemas.microsoft.com/office/powerpoint/2010/main" val="333104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FFFFFF"/>
                </a:solidFill>
              </a:rPr>
              <a:t>Examples include:</a:t>
            </a:r>
          </a:p>
          <a:p>
            <a:pPr marL="0" indent="0">
              <a:buNone/>
            </a:pPr>
            <a:r>
              <a:rPr lang="en-US" sz="1200" dirty="0">
                <a:solidFill>
                  <a:srgbClr val="FFFFFF"/>
                </a:solidFill>
              </a:rPr>
              <a:t>United </a:t>
            </a:r>
            <a:r>
              <a:rPr lang="en-US" sz="1200" dirty="0" err="1">
                <a:solidFill>
                  <a:srgbClr val="FFFFFF"/>
                </a:solidFill>
              </a:rPr>
              <a:t>Kingdon</a:t>
            </a:r>
            <a:r>
              <a:rPr lang="en-US" sz="1200" dirty="0">
                <a:solidFill>
                  <a:srgbClr val="FFFFFF"/>
                </a:solidFill>
              </a:rPr>
              <a:t> – Variant strain</a:t>
            </a:r>
          </a:p>
          <a:p>
            <a:pPr marL="0" indent="0">
              <a:buNone/>
            </a:pPr>
            <a:r>
              <a:rPr lang="en-US" sz="1200" dirty="0">
                <a:solidFill>
                  <a:srgbClr val="FFFFFF"/>
                </a:solidFill>
              </a:rPr>
              <a:t>Italy – known high rate of infection, one of earliest countries severely impacted</a:t>
            </a:r>
          </a:p>
          <a:p>
            <a:pPr marL="0" indent="0">
              <a:buNone/>
            </a:pPr>
            <a:r>
              <a:rPr lang="en-US" sz="1200" dirty="0">
                <a:solidFill>
                  <a:srgbClr val="FFFFFF"/>
                </a:solidFill>
              </a:rPr>
              <a:t>China – questionable data</a:t>
            </a:r>
          </a:p>
          <a:p>
            <a:pPr marL="0" indent="0">
              <a:buNone/>
            </a:pPr>
            <a:r>
              <a:rPr lang="en-US" sz="1200" dirty="0">
                <a:solidFill>
                  <a:srgbClr val="FFFFFF"/>
                </a:solidFill>
              </a:rPr>
              <a:t>Monaco – dense population</a:t>
            </a:r>
          </a:p>
          <a:p>
            <a:pPr marL="0" indent="0">
              <a:buNone/>
            </a:pPr>
            <a:r>
              <a:rPr lang="en-US" sz="1200" dirty="0">
                <a:solidFill>
                  <a:srgbClr val="FFFFFF"/>
                </a:solidFill>
              </a:rPr>
              <a:t>Seychelles – island region</a:t>
            </a:r>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12</a:t>
            </a:fld>
            <a:endParaRPr lang="en-US"/>
          </a:p>
        </p:txBody>
      </p:sp>
    </p:spTree>
    <p:extLst>
      <p:ext uri="{BB962C8B-B14F-4D97-AF65-F5344CB8AC3E}">
        <p14:creationId xmlns:p14="http://schemas.microsoft.com/office/powerpoint/2010/main" val="240869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Team members performed independent data visualization methods and found that output data was the same (YAY.)</a:t>
            </a:r>
          </a:p>
        </p:txBody>
      </p:sp>
      <p:sp>
        <p:nvSpPr>
          <p:cNvPr id="4" name="Slide Number Placeholder 3"/>
          <p:cNvSpPr>
            <a:spLocks noGrp="1"/>
          </p:cNvSpPr>
          <p:nvPr>
            <p:ph type="sldNum" sz="quarter" idx="5"/>
          </p:nvPr>
        </p:nvSpPr>
        <p:spPr/>
        <p:txBody>
          <a:bodyPr/>
          <a:lstStyle/>
          <a:p>
            <a:fld id="{02B2652D-B2A1-44BF-96C1-15EEAE5CCF84}" type="slidenum">
              <a:rPr lang="en-US" smtClean="0"/>
              <a:t>13</a:t>
            </a:fld>
            <a:endParaRPr lang="en-US"/>
          </a:p>
        </p:txBody>
      </p:sp>
    </p:spTree>
    <p:extLst>
      <p:ext uri="{BB962C8B-B14F-4D97-AF65-F5344CB8AC3E}">
        <p14:creationId xmlns:p14="http://schemas.microsoft.com/office/powerpoint/2010/main" val="116332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methods were used to visualize infection rate and stringency rate over time (by country).</a:t>
            </a:r>
          </a:p>
          <a:p>
            <a:r>
              <a:rPr lang="en-US" dirty="0"/>
              <a:t>Note that two separate y-axes (‘</a:t>
            </a:r>
            <a:r>
              <a:rPr lang="en-US" dirty="0" err="1"/>
              <a:t>twinx</a:t>
            </a:r>
            <a:r>
              <a:rPr lang="en-US" dirty="0"/>
              <a:t>’ function) as the ranges for “Infection Rate” and “Stringency Index” are separated by several orders in magnitude.</a:t>
            </a:r>
          </a:p>
          <a:p>
            <a:r>
              <a:rPr lang="en-US" dirty="0"/>
              <a:t>For purposes of demonstration, the double line graph images were selected for presentation.</a:t>
            </a:r>
          </a:p>
        </p:txBody>
      </p:sp>
      <p:sp>
        <p:nvSpPr>
          <p:cNvPr id="4" name="Slide Number Placeholder 3"/>
          <p:cNvSpPr>
            <a:spLocks noGrp="1"/>
          </p:cNvSpPr>
          <p:nvPr>
            <p:ph type="sldNum" sz="quarter" idx="5"/>
          </p:nvPr>
        </p:nvSpPr>
        <p:spPr/>
        <p:txBody>
          <a:bodyPr/>
          <a:lstStyle/>
          <a:p>
            <a:fld id="{02B2652D-B2A1-44BF-96C1-15EEAE5CCF84}" type="slidenum">
              <a:rPr lang="en-US" smtClean="0"/>
              <a:t>14</a:t>
            </a:fld>
            <a:endParaRPr lang="en-US"/>
          </a:p>
        </p:txBody>
      </p:sp>
    </p:spTree>
    <p:extLst>
      <p:ext uri="{BB962C8B-B14F-4D97-AF65-F5344CB8AC3E}">
        <p14:creationId xmlns:p14="http://schemas.microsoft.com/office/powerpoint/2010/main" val="281813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 question: How does one measure “strictness”?</a:t>
            </a:r>
          </a:p>
        </p:txBody>
      </p:sp>
      <p:sp>
        <p:nvSpPr>
          <p:cNvPr id="4" name="Slide Number Placeholder 3"/>
          <p:cNvSpPr>
            <a:spLocks noGrp="1"/>
          </p:cNvSpPr>
          <p:nvPr>
            <p:ph type="sldNum" sz="quarter" idx="5"/>
          </p:nvPr>
        </p:nvSpPr>
        <p:spPr/>
        <p:txBody>
          <a:bodyPr/>
          <a:lstStyle/>
          <a:p>
            <a:fld id="{02B2652D-B2A1-44BF-96C1-15EEAE5CCF84}" type="slidenum">
              <a:rPr lang="en-US" smtClean="0"/>
              <a:t>3</a:t>
            </a:fld>
            <a:endParaRPr lang="en-US"/>
          </a:p>
        </p:txBody>
      </p:sp>
    </p:spTree>
    <p:extLst>
      <p:ext uri="{BB962C8B-B14F-4D97-AF65-F5344CB8AC3E}">
        <p14:creationId xmlns:p14="http://schemas.microsoft.com/office/powerpoint/2010/main" val="401850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of heatmap from Oxford University showing “stringency indices” by country ~June 2020.  Darker color signifies higher stringency.</a:t>
            </a:r>
          </a:p>
        </p:txBody>
      </p:sp>
      <p:sp>
        <p:nvSpPr>
          <p:cNvPr id="4" name="Slide Number Placeholder 3"/>
          <p:cNvSpPr>
            <a:spLocks noGrp="1"/>
          </p:cNvSpPr>
          <p:nvPr>
            <p:ph type="sldNum" sz="quarter" idx="5"/>
          </p:nvPr>
        </p:nvSpPr>
        <p:spPr/>
        <p:txBody>
          <a:bodyPr/>
          <a:lstStyle/>
          <a:p>
            <a:fld id="{02B2652D-B2A1-44BF-96C1-15EEAE5CCF84}" type="slidenum">
              <a:rPr lang="en-US" smtClean="0"/>
              <a:t>4</a:t>
            </a:fld>
            <a:endParaRPr lang="en-US"/>
          </a:p>
        </p:txBody>
      </p:sp>
    </p:spTree>
    <p:extLst>
      <p:ext uri="{BB962C8B-B14F-4D97-AF65-F5344CB8AC3E}">
        <p14:creationId xmlns:p14="http://schemas.microsoft.com/office/powerpoint/2010/main" val="112203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link to demonstrate various indices and measurements of stringency calculations</a:t>
            </a:r>
          </a:p>
        </p:txBody>
      </p:sp>
      <p:sp>
        <p:nvSpPr>
          <p:cNvPr id="4" name="Slide Number Placeholder 3"/>
          <p:cNvSpPr>
            <a:spLocks noGrp="1"/>
          </p:cNvSpPr>
          <p:nvPr>
            <p:ph type="sldNum" sz="quarter" idx="5"/>
          </p:nvPr>
        </p:nvSpPr>
        <p:spPr/>
        <p:txBody>
          <a:bodyPr/>
          <a:lstStyle/>
          <a:p>
            <a:fld id="{02B2652D-B2A1-44BF-96C1-15EEAE5CCF84}" type="slidenum">
              <a:rPr lang="en-US" smtClean="0"/>
              <a:t>5</a:t>
            </a:fld>
            <a:endParaRPr lang="en-US"/>
          </a:p>
        </p:txBody>
      </p:sp>
    </p:spTree>
    <p:extLst>
      <p:ext uri="{BB962C8B-B14F-4D97-AF65-F5344CB8AC3E}">
        <p14:creationId xmlns:p14="http://schemas.microsoft.com/office/powerpoint/2010/main" val="174770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Because country name or identifications are not consistent amongst all data sets, our first goal was to create a standardized list of countries for which COVID data had been reported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API collecting the countries for which COVID data has been reported (includes country name, ISO code and “slug” required for standardizing country ID)</a:t>
            </a:r>
          </a:p>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6</a:t>
            </a:fld>
            <a:endParaRPr lang="en-US"/>
          </a:p>
        </p:txBody>
      </p:sp>
    </p:spTree>
    <p:extLst>
      <p:ext uri="{BB962C8B-B14F-4D97-AF65-F5344CB8AC3E}">
        <p14:creationId xmlns:p14="http://schemas.microsoft.com/office/powerpoint/2010/main" val="203033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7</a:t>
            </a:fld>
            <a:endParaRPr lang="en-US"/>
          </a:p>
        </p:txBody>
      </p:sp>
    </p:spTree>
    <p:extLst>
      <p:ext uri="{BB962C8B-B14F-4D97-AF65-F5344CB8AC3E}">
        <p14:creationId xmlns:p14="http://schemas.microsoft.com/office/powerpoint/2010/main" val="299881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8</a:t>
            </a:fld>
            <a:endParaRPr lang="en-US"/>
          </a:p>
        </p:txBody>
      </p:sp>
    </p:spTree>
    <p:extLst>
      <p:ext uri="{BB962C8B-B14F-4D97-AF65-F5344CB8AC3E}">
        <p14:creationId xmlns:p14="http://schemas.microsoft.com/office/powerpoint/2010/main" val="215145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1200" dirty="0"/>
              <a:t>The “Stringency Index” data were cleaned by dropping null or rows with empty data; monthly indices were averaged using “</a:t>
            </a:r>
            <a:r>
              <a:rPr lang="en-US" sz="1200" dirty="0" err="1"/>
              <a:t>groupby</a:t>
            </a:r>
            <a:r>
              <a:rPr lang="en-US" sz="1200" dirty="0"/>
              <a:t>” country and month </a:t>
            </a:r>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9</a:t>
            </a:fld>
            <a:endParaRPr lang="en-US"/>
          </a:p>
        </p:txBody>
      </p:sp>
    </p:spTree>
    <p:extLst>
      <p:ext uri="{BB962C8B-B14F-4D97-AF65-F5344CB8AC3E}">
        <p14:creationId xmlns:p14="http://schemas.microsoft.com/office/powerpoint/2010/main" val="97968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 courtesy of Mir Ahmed!</a:t>
            </a:r>
          </a:p>
        </p:txBody>
      </p:sp>
      <p:sp>
        <p:nvSpPr>
          <p:cNvPr id="4" name="Slide Number Placeholder 3"/>
          <p:cNvSpPr>
            <a:spLocks noGrp="1"/>
          </p:cNvSpPr>
          <p:nvPr>
            <p:ph type="sldNum" sz="quarter" idx="5"/>
          </p:nvPr>
        </p:nvSpPr>
        <p:spPr/>
        <p:txBody>
          <a:bodyPr/>
          <a:lstStyle/>
          <a:p>
            <a:fld id="{02B2652D-B2A1-44BF-96C1-15EEAE5CCF84}" type="slidenum">
              <a:rPr lang="en-US" smtClean="0"/>
              <a:t>11</a:t>
            </a:fld>
            <a:endParaRPr lang="en-US"/>
          </a:p>
        </p:txBody>
      </p:sp>
    </p:spTree>
    <p:extLst>
      <p:ext uri="{BB962C8B-B14F-4D97-AF65-F5344CB8AC3E}">
        <p14:creationId xmlns:p14="http://schemas.microsoft.com/office/powerpoint/2010/main" val="319919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BD37-0805-4FF5-988C-1A82384B8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232F5-BF8A-480F-9222-5DB0B2B5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C2DB6-FE9E-4D0B-BCB2-37397BC41443}"/>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AF96E786-D750-456C-9F8B-A6C45F7E8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29E21-926B-470F-B6C8-E868072BE12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6378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F666-FFFD-4BD5-A140-2325237DA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9AA66-463F-445B-84D2-7647A20C6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727CC-AD83-4D44-829A-5A489B0BB099}"/>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80CEB2D3-9F61-44DC-BAB5-75BB2843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B73F1-0041-48ED-9210-704725B6CF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2829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1E2D1-00BE-4277-B438-B262B144C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64F17-EA55-4EB5-9863-3381ACDA3E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7FF1-9E98-490E-9453-24DE8F01B2C8}"/>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3A04C6A9-E5B8-4687-BB78-23BA315AB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88A6-D752-48F8-BC50-7DA12D6AB0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7868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5AA-E870-43F7-B470-B5348EE7F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A986D-5412-450B-AA62-271E2B602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847B6-7B5F-4583-9A01-520E7C77A299}"/>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390835D0-16C7-4BC5-B616-F58236448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7A6EB-2ADD-4282-9B29-A43717BBFC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4705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8F8B-B054-4543-A3F9-781D29E18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E2D8A-728B-4DD5-B694-091A23929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850-6C9F-4136-AEA9-402366556221}"/>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18E04E85-4CBF-4A63-811B-0CBC2C646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D0A7-37D8-4251-9A9B-30EAFE78B5E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8845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F60E-13BF-4677-8BAB-19AFF2885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0826B-557C-4B03-AD95-19409ED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748E0-7875-4E99-98FC-526740C3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2752F-B004-4012-9640-5C8582D8E56A}"/>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6" name="Footer Placeholder 5">
            <a:extLst>
              <a:ext uri="{FF2B5EF4-FFF2-40B4-BE49-F238E27FC236}">
                <a16:creationId xmlns:a16="http://schemas.microsoft.com/office/drawing/2014/main" id="{78C6AD84-9E56-4AF7-9702-136A37E5D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28B84-6C63-4932-A650-4F8D4D102BCB}"/>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0748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A49-BE8B-4DC7-9EFF-F6CB4AC30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7883D-996C-4448-82F7-863158E68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94C3C-4C43-4E3E-ABEC-D098ABF11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5C27B-1978-4495-B671-FA556FFE1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23AE9-2701-4340-95BC-E4193ABFF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E4EED5-F1F2-49C2-814C-4D67761B5A59}"/>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8" name="Footer Placeholder 7">
            <a:extLst>
              <a:ext uri="{FF2B5EF4-FFF2-40B4-BE49-F238E27FC236}">
                <a16:creationId xmlns:a16="http://schemas.microsoft.com/office/drawing/2014/main" id="{2357DDBE-34D9-4F59-A138-10DF353CB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D4322-2C27-4EFB-BAD1-1AB54F50B9A5}"/>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7883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1761-5AE0-46A2-A4E0-7150C7A36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DB892-4FEA-425B-B183-13A9B86963B8}"/>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4" name="Footer Placeholder 3">
            <a:extLst>
              <a:ext uri="{FF2B5EF4-FFF2-40B4-BE49-F238E27FC236}">
                <a16:creationId xmlns:a16="http://schemas.microsoft.com/office/drawing/2014/main" id="{932996C4-AA8A-42EA-BA12-34E6B0B4E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EAC38-6F99-4ACF-A7C8-A2885DD790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181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6570C-EAC9-4D88-91E6-AFF177C41878}"/>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3" name="Footer Placeholder 2">
            <a:extLst>
              <a:ext uri="{FF2B5EF4-FFF2-40B4-BE49-F238E27FC236}">
                <a16:creationId xmlns:a16="http://schemas.microsoft.com/office/drawing/2014/main" id="{CBD9BAB2-6F1D-4DEC-8A37-847BEB789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18243-7105-4B85-8234-FB750C5C894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0281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7E2A-2971-4237-A976-372D42F61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C2344-E695-417D-BF34-BFB8399FF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BDD7C-6089-403A-AE1A-4282CAF5B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AE1AB-A702-42A9-A093-1DFF26C63A4B}"/>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6" name="Footer Placeholder 5">
            <a:extLst>
              <a:ext uri="{FF2B5EF4-FFF2-40B4-BE49-F238E27FC236}">
                <a16:creationId xmlns:a16="http://schemas.microsoft.com/office/drawing/2014/main" id="{6D844ADD-2416-4188-9EED-4DEE71E0B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18D7C-CF76-47E5-8904-A41CDF0628F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0348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8-A001-40C0-8AFF-E9478D045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B1171F-5CD2-4540-B580-E408D3019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3E882-07CA-49BC-88B5-E9F863D8E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631DE-CDF3-4015-9A0A-27A9A86B233D}"/>
              </a:ext>
            </a:extLst>
          </p:cNvPr>
          <p:cNvSpPr>
            <a:spLocks noGrp="1"/>
          </p:cNvSpPr>
          <p:nvPr>
            <p:ph type="dt" sz="half" idx="10"/>
          </p:nvPr>
        </p:nvSpPr>
        <p:spPr/>
        <p:txBody>
          <a:bodyPr/>
          <a:lstStyle/>
          <a:p>
            <a:fld id="{5A8084B5-A120-41DB-BDF3-6B8AA36092C0}" type="datetimeFigureOut">
              <a:rPr lang="en-US" smtClean="0"/>
              <a:t>12/29/2020</a:t>
            </a:fld>
            <a:endParaRPr lang="en-US"/>
          </a:p>
        </p:txBody>
      </p:sp>
      <p:sp>
        <p:nvSpPr>
          <p:cNvPr id="6" name="Footer Placeholder 5">
            <a:extLst>
              <a:ext uri="{FF2B5EF4-FFF2-40B4-BE49-F238E27FC236}">
                <a16:creationId xmlns:a16="http://schemas.microsoft.com/office/drawing/2014/main" id="{C3AC79D2-BCDF-4094-8E5C-4B2EA8219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E5A94-66E3-48EA-BDA2-2B2E5EED724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4224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05F64-5BBF-4AFB-9B25-915A8ED4A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80743-AE9E-470E-8480-FF51998EB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A2877-7AF5-49A8-A2D7-39E42AD2D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84B5-A120-41DB-BDF3-6B8AA36092C0}" type="datetimeFigureOut">
              <a:rPr lang="en-US" smtClean="0"/>
              <a:t>12/29/2020</a:t>
            </a:fld>
            <a:endParaRPr lang="en-US"/>
          </a:p>
        </p:txBody>
      </p:sp>
      <p:sp>
        <p:nvSpPr>
          <p:cNvPr id="5" name="Footer Placeholder 4">
            <a:extLst>
              <a:ext uri="{FF2B5EF4-FFF2-40B4-BE49-F238E27FC236}">
                <a16:creationId xmlns:a16="http://schemas.microsoft.com/office/drawing/2014/main" id="{495A7211-386A-4D2D-AD73-D500ACBC6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6CE20-80F1-407C-B00D-0A4B23882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46AE4-7D1B-4CAF-B6FD-6E2D17F6C0A0}" type="slidenum">
              <a:rPr lang="en-US" smtClean="0"/>
              <a:t>‹#›</a:t>
            </a:fld>
            <a:endParaRPr lang="en-US"/>
          </a:p>
        </p:txBody>
      </p:sp>
    </p:spTree>
    <p:extLst>
      <p:ext uri="{BB962C8B-B14F-4D97-AF65-F5344CB8AC3E}">
        <p14:creationId xmlns:p14="http://schemas.microsoft.com/office/powerpoint/2010/main" val="1258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hyperlink" Target="https://documenter.getpostman.com/view/10808728/SzS8rjbc"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www.kaggle.com/tanuprabhu/population-by-country-2020" TargetMode="External"/><Relationship Id="rId4" Type="http://schemas.openxmlformats.org/officeDocument/2006/relationships/hyperlink" Target="https://www.bsg.ox.ac.uk/research/research-projects/coronavirus-government-response-track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xCGRT/covid-policy-tracker/blob/master/documentation/codebook.md#containment-and-closure-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E9771B-A7DD-4C4B-BAB4-2F86AB9A1DFE}"/>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9091"/>
          <a:stretch/>
        </p:blipFill>
        <p:spPr>
          <a:xfrm>
            <a:off x="20" y="10"/>
            <a:ext cx="12191981" cy="6857990"/>
          </a:xfrm>
          <a:prstGeom prst="rect">
            <a:avLst/>
          </a:prstGeom>
        </p:spPr>
      </p:pic>
      <p:sp>
        <p:nvSpPr>
          <p:cNvPr id="44" name="Rectangle 4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393493-1175-478F-BEAA-F5A7F1CED8DA}"/>
              </a:ext>
            </a:extLst>
          </p:cNvPr>
          <p:cNvSpPr>
            <a:spLocks noGrp="1"/>
          </p:cNvSpPr>
          <p:nvPr>
            <p:ph type="ctrTitle"/>
          </p:nvPr>
        </p:nvSpPr>
        <p:spPr>
          <a:xfrm>
            <a:off x="404553" y="3091928"/>
            <a:ext cx="9078562" cy="2387600"/>
          </a:xfrm>
        </p:spPr>
        <p:txBody>
          <a:bodyPr>
            <a:normAutofit/>
          </a:bodyPr>
          <a:lstStyle/>
          <a:p>
            <a:pPr algn="l"/>
            <a:r>
              <a:rPr lang="en-US" sz="4100" b="1"/>
              <a:t>COVID-19: </a:t>
            </a:r>
            <a:br>
              <a:rPr lang="en-US" sz="4100"/>
            </a:br>
            <a:r>
              <a:rPr lang="en-US" sz="4100" i="1"/>
              <a:t>A Retrospective Analysis of Global Stringency Measures and the Impact on Incidence Rate</a:t>
            </a:r>
          </a:p>
        </p:txBody>
      </p:sp>
      <p:sp>
        <p:nvSpPr>
          <p:cNvPr id="46" name="Rectangle: Rounded Corners 4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D88C4C-99FF-4056-9A41-15BA2BA1F0D0}"/>
              </a:ext>
            </a:extLst>
          </p:cNvPr>
          <p:cNvSpPr>
            <a:spLocks noGrp="1"/>
          </p:cNvSpPr>
          <p:nvPr>
            <p:ph type="subTitle" idx="1"/>
          </p:nvPr>
        </p:nvSpPr>
        <p:spPr>
          <a:xfrm>
            <a:off x="404553" y="5624945"/>
            <a:ext cx="9078562" cy="592975"/>
          </a:xfrm>
        </p:spPr>
        <p:txBody>
          <a:bodyPr anchor="ctr">
            <a:normAutofit fontScale="92500"/>
          </a:bodyPr>
          <a:lstStyle/>
          <a:p>
            <a:pPr algn="l"/>
            <a:r>
              <a:rPr lang="en-US" sz="2200" dirty="0"/>
              <a:t>Created By: Mir Ahmed, Nina Anderson, Matthew Krenicki, Dan </a:t>
            </a:r>
            <a:r>
              <a:rPr lang="en-US" sz="2200" dirty="0" err="1"/>
              <a:t>Zanoria</a:t>
            </a:r>
            <a:r>
              <a:rPr lang="en-US" sz="2200" dirty="0"/>
              <a:t> &amp; </a:t>
            </a:r>
            <a:r>
              <a:rPr lang="en-US" sz="2200" dirty="0" err="1"/>
              <a:t>Tejas</a:t>
            </a:r>
            <a:r>
              <a:rPr lang="en-US" sz="2200" dirty="0"/>
              <a:t> </a:t>
            </a:r>
            <a:r>
              <a:rPr lang="en-US" sz="2200" dirty="0" err="1"/>
              <a:t>Iyer</a:t>
            </a:r>
            <a:endParaRPr lang="en-US" sz="2200" dirty="0"/>
          </a:p>
        </p:txBody>
      </p:sp>
    </p:spTree>
    <p:extLst>
      <p:ext uri="{BB962C8B-B14F-4D97-AF65-F5344CB8AC3E}">
        <p14:creationId xmlns:p14="http://schemas.microsoft.com/office/powerpoint/2010/main" val="34670661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r>
              <a:rPr lang="en-US" sz="2000" dirty="0"/>
              <a:t>Using similar methods, separate </a:t>
            </a:r>
            <a:r>
              <a:rPr lang="en-US" sz="2000" dirty="0" err="1"/>
              <a:t>dataframes</a:t>
            </a:r>
            <a:r>
              <a:rPr lang="en-US" sz="2000" dirty="0"/>
              <a:t> containing country population and geographic coordinates were created to generate the “Ultimate” dataframe containing all data needed to test hypothesis:</a:t>
            </a:r>
          </a:p>
          <a:p>
            <a:pPr marL="457200" lvl="1" indent="0">
              <a:buNone/>
            </a:pPr>
            <a:endParaRPr lang="en-US" sz="2000" dirty="0"/>
          </a:p>
          <a:p>
            <a:pPr lvl="1"/>
            <a:endParaRPr lang="en-US" sz="2000" dirty="0"/>
          </a:p>
        </p:txBody>
      </p:sp>
      <p:grpSp>
        <p:nvGrpSpPr>
          <p:cNvPr id="21" name="Group 20">
            <a:extLst>
              <a:ext uri="{FF2B5EF4-FFF2-40B4-BE49-F238E27FC236}">
                <a16:creationId xmlns:a16="http://schemas.microsoft.com/office/drawing/2014/main" id="{1AC34932-8BB7-4E2E-B2F8-07E401547C8A}"/>
              </a:ext>
            </a:extLst>
          </p:cNvPr>
          <p:cNvGrpSpPr/>
          <p:nvPr/>
        </p:nvGrpSpPr>
        <p:grpSpPr>
          <a:xfrm>
            <a:off x="711198" y="2743577"/>
            <a:ext cx="11142134" cy="4030343"/>
            <a:chOff x="711198" y="2827657"/>
            <a:chExt cx="11142134" cy="4030343"/>
          </a:xfrm>
        </p:grpSpPr>
        <p:pic>
          <p:nvPicPr>
            <p:cNvPr id="11" name="Picture 10">
              <a:extLst>
                <a:ext uri="{FF2B5EF4-FFF2-40B4-BE49-F238E27FC236}">
                  <a16:creationId xmlns:a16="http://schemas.microsoft.com/office/drawing/2014/main" id="{09F10D76-A530-4FEB-94C2-4D7C1A1972CB}"/>
                </a:ext>
              </a:extLst>
            </p:cNvPr>
            <p:cNvPicPr>
              <a:picLocks noChangeAspect="1"/>
            </p:cNvPicPr>
            <p:nvPr/>
          </p:nvPicPr>
          <p:blipFill rotWithShape="1">
            <a:blip r:embed="rId2"/>
            <a:srcRect r="-1" b="2974"/>
            <a:stretch/>
          </p:blipFill>
          <p:spPr>
            <a:xfrm>
              <a:off x="711198" y="2827657"/>
              <a:ext cx="11142134" cy="2972933"/>
            </a:xfrm>
            <a:prstGeom prst="rect">
              <a:avLst/>
            </a:prstGeom>
          </p:spPr>
        </p:pic>
        <p:sp>
          <p:nvSpPr>
            <p:cNvPr id="9" name="Oval 8">
              <a:extLst>
                <a:ext uri="{FF2B5EF4-FFF2-40B4-BE49-F238E27FC236}">
                  <a16:creationId xmlns:a16="http://schemas.microsoft.com/office/drawing/2014/main" id="{44D8ACC2-C8B0-494E-8894-F0747BF0EB51}"/>
                </a:ext>
              </a:extLst>
            </p:cNvPr>
            <p:cNvSpPr/>
            <p:nvPr/>
          </p:nvSpPr>
          <p:spPr>
            <a:xfrm>
              <a:off x="9104488" y="3169850"/>
              <a:ext cx="1377245" cy="90544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79AF249-B0DE-4501-AAE1-0ACF24E5CB42}"/>
                </a:ext>
              </a:extLst>
            </p:cNvPr>
            <p:cNvCxnSpPr>
              <a:cxnSpLocks/>
              <a:stCxn id="15" idx="4"/>
            </p:cNvCxnSpPr>
            <p:nvPr/>
          </p:nvCxnSpPr>
          <p:spPr>
            <a:xfrm flipV="1">
              <a:off x="5667665" y="4075290"/>
              <a:ext cx="3792424" cy="2067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Speech Bubble: Rectangle with Corners Rounded 14">
              <a:extLst>
                <a:ext uri="{FF2B5EF4-FFF2-40B4-BE49-F238E27FC236}">
                  <a16:creationId xmlns:a16="http://schemas.microsoft.com/office/drawing/2014/main" id="{473BF2F2-75A4-4023-8A1A-27007F4345C2}"/>
                </a:ext>
              </a:extLst>
            </p:cNvPr>
            <p:cNvSpPr/>
            <p:nvPr/>
          </p:nvSpPr>
          <p:spPr>
            <a:xfrm>
              <a:off x="1580444" y="5678311"/>
              <a:ext cx="3183467" cy="1179689"/>
            </a:xfrm>
            <a:prstGeom prst="wedgeRoundRectCallout">
              <a:avLst>
                <a:gd name="adj1" fmla="val 78389"/>
                <a:gd name="adj2" fmla="val -106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“Infection Rate” </a:t>
              </a:r>
              <a:r>
                <a:rPr lang="en-US" i="1" dirty="0">
                  <a:solidFill>
                    <a:schemeClr val="tx1"/>
                  </a:solidFill>
                </a:rPr>
                <a:t>is a calculated field: (total population / #confirmed for month) *100</a:t>
              </a:r>
            </a:p>
          </p:txBody>
        </p:sp>
      </p:grpSp>
      <p:pic>
        <p:nvPicPr>
          <p:cNvPr id="23" name="Picture 22">
            <a:extLst>
              <a:ext uri="{FF2B5EF4-FFF2-40B4-BE49-F238E27FC236}">
                <a16:creationId xmlns:a16="http://schemas.microsoft.com/office/drawing/2014/main" id="{3E9D15D3-13B4-4751-9802-59AE82E11B0D}"/>
              </a:ext>
            </a:extLst>
          </p:cNvPr>
          <p:cNvPicPr>
            <a:picLocks noChangeAspect="1"/>
          </p:cNvPicPr>
          <p:nvPr/>
        </p:nvPicPr>
        <p:blipFill>
          <a:blip r:embed="rId3"/>
          <a:stretch>
            <a:fillRect/>
          </a:stretch>
        </p:blipFill>
        <p:spPr>
          <a:xfrm>
            <a:off x="10379825" y="588404"/>
            <a:ext cx="1473507" cy="743431"/>
          </a:xfrm>
          <a:prstGeom prst="rect">
            <a:avLst/>
          </a:prstGeom>
        </p:spPr>
      </p:pic>
      <p:sp>
        <p:nvSpPr>
          <p:cNvPr id="13" name="Title 1">
            <a:extLst>
              <a:ext uri="{FF2B5EF4-FFF2-40B4-BE49-F238E27FC236}">
                <a16:creationId xmlns:a16="http://schemas.microsoft.com/office/drawing/2014/main" id="{44FD1845-80A2-4C5D-946B-5314A1D64892}"/>
              </a:ext>
            </a:extLst>
          </p:cNvPr>
          <p:cNvSpPr txBox="1">
            <a:spLocks/>
          </p:cNvSpPr>
          <p:nvPr/>
        </p:nvSpPr>
        <p:spPr>
          <a:xfrm>
            <a:off x="1653363" y="365760"/>
            <a:ext cx="8756404" cy="11887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General Methods Part 1:</a:t>
            </a:r>
            <a:br>
              <a:rPr lang="en-US" sz="3100" b="1" dirty="0"/>
            </a:br>
            <a:r>
              <a:rPr lang="en-US" sz="3100" dirty="0"/>
              <a:t>Identify &amp; Obtain Current Country-specific COVID-19 Data Master (“Ultimate”) Dataframe</a:t>
            </a:r>
            <a:endParaRPr lang="en-US" sz="2400" dirty="0"/>
          </a:p>
        </p:txBody>
      </p:sp>
    </p:spTree>
    <p:extLst>
      <p:ext uri="{BB962C8B-B14F-4D97-AF65-F5344CB8AC3E}">
        <p14:creationId xmlns:p14="http://schemas.microsoft.com/office/powerpoint/2010/main" val="308870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2"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11" name="Content Placeholder 10" descr="Map&#10;&#10;Description automatically generated">
            <a:extLst>
              <a:ext uri="{FF2B5EF4-FFF2-40B4-BE49-F238E27FC236}">
                <a16:creationId xmlns:a16="http://schemas.microsoft.com/office/drawing/2014/main" id="{6AEAC522-5193-4B93-AAA2-1F85CC2940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70"/>
          <a:stretch/>
        </p:blipFill>
        <p:spPr>
          <a:xfrm>
            <a:off x="20" y="10"/>
            <a:ext cx="12188932" cy="5696067"/>
          </a:xfrm>
          <a:custGeom>
            <a:avLst/>
            <a:gdLst/>
            <a:ahLst/>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p:spPr>
      </p:pic>
      <p:sp>
        <p:nvSpPr>
          <p:cNvPr id="2" name="Title 1">
            <a:extLst>
              <a:ext uri="{FF2B5EF4-FFF2-40B4-BE49-F238E27FC236}">
                <a16:creationId xmlns:a16="http://schemas.microsoft.com/office/drawing/2014/main" id="{366DEAFC-F49E-4519-B8C2-F9CC741332B9}"/>
              </a:ext>
            </a:extLst>
          </p:cNvPr>
          <p:cNvSpPr>
            <a:spLocks noGrp="1"/>
          </p:cNvSpPr>
          <p:nvPr>
            <p:ph type="title"/>
          </p:nvPr>
        </p:nvSpPr>
        <p:spPr>
          <a:xfrm>
            <a:off x="1380744" y="5202936"/>
            <a:ext cx="9436608" cy="786384"/>
          </a:xfrm>
        </p:spPr>
        <p:txBody>
          <a:bodyPr vert="horz" lIns="91440" tIns="45720" rIns="91440" bIns="45720" rtlCol="0" anchor="ctr">
            <a:normAutofit/>
          </a:bodyPr>
          <a:lstStyle/>
          <a:p>
            <a:pPr algn="ctr"/>
            <a:r>
              <a:rPr lang="en-US" sz="4000">
                <a:solidFill>
                  <a:schemeClr val="bg1"/>
                </a:solidFill>
              </a:rPr>
              <a:t>Part 2: Visualizing Data</a:t>
            </a:r>
          </a:p>
        </p:txBody>
      </p:sp>
    </p:spTree>
    <p:extLst>
      <p:ext uri="{BB962C8B-B14F-4D97-AF65-F5344CB8AC3E}">
        <p14:creationId xmlns:p14="http://schemas.microsoft.com/office/powerpoint/2010/main" val="310714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4B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FBE97FD1-53C3-4A3F-9168-BE1CB91A5487}"/>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Country Sample Size (n = 30)</a:t>
            </a:r>
          </a:p>
        </p:txBody>
      </p:sp>
      <p:pic>
        <p:nvPicPr>
          <p:cNvPr id="1026" name="Picture 2" descr="Word Cloud">
            <a:extLst>
              <a:ext uri="{FF2B5EF4-FFF2-40B4-BE49-F238E27FC236}">
                <a16:creationId xmlns:a16="http://schemas.microsoft.com/office/drawing/2014/main" id="{2E35DA20-0980-4D02-B818-712774A3E5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41"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3DC3051-109E-47E4-B82E-E3A7EA4ADA11}"/>
              </a:ext>
            </a:extLst>
          </p:cNvPr>
          <p:cNvSpPr>
            <a:spLocks noGrp="1"/>
          </p:cNvSpPr>
          <p:nvPr>
            <p:ph idx="1"/>
          </p:nvPr>
        </p:nvSpPr>
        <p:spPr>
          <a:xfrm>
            <a:off x="8029319" y="519289"/>
            <a:ext cx="3424739" cy="5250798"/>
          </a:xfrm>
        </p:spPr>
        <p:txBody>
          <a:bodyPr anchor="ctr">
            <a:normAutofit/>
          </a:bodyPr>
          <a:lstStyle/>
          <a:p>
            <a:pPr marL="0" indent="0">
              <a:buNone/>
            </a:pPr>
            <a:r>
              <a:rPr lang="en-US" sz="2400" dirty="0">
                <a:solidFill>
                  <a:srgbClr val="FFFFFF"/>
                </a:solidFill>
              </a:rPr>
              <a:t>Countries were quasi-randomly selected for analysis. Several locations with known variables or potential confounders were intentionally chosen to illustrate geographic, political and social variables that may have had an impact on incidence rates.  </a:t>
            </a:r>
          </a:p>
          <a:p>
            <a:pPr marL="0" indent="0">
              <a:buNone/>
            </a:pPr>
            <a:endParaRPr lang="en-US" sz="2400" dirty="0">
              <a:solidFill>
                <a:srgbClr val="FFFFFF"/>
              </a:solidFill>
            </a:endParaRPr>
          </a:p>
          <a:p>
            <a:pPr marL="0" indent="0">
              <a:buNone/>
            </a:pPr>
            <a:endParaRPr lang="en-US" sz="2400" dirty="0">
              <a:solidFill>
                <a:srgbClr val="FFFFFF"/>
              </a:solidFill>
            </a:endParaRPr>
          </a:p>
        </p:txBody>
      </p:sp>
    </p:spTree>
    <p:extLst>
      <p:ext uri="{BB962C8B-B14F-4D97-AF65-F5344CB8AC3E}">
        <p14:creationId xmlns:p14="http://schemas.microsoft.com/office/powerpoint/2010/main" val="383151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Freeform: Shape 3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EA5FF94-0B55-467A-BD2D-7300D8A513F1}"/>
              </a:ext>
            </a:extLst>
          </p:cNvPr>
          <p:cNvPicPr>
            <a:picLocks noChangeAspect="1"/>
          </p:cNvPicPr>
          <p:nvPr/>
        </p:nvPicPr>
        <p:blipFill rotWithShape="1">
          <a:blip r:embed="rId3"/>
          <a:srcRect l="35299" r="3701"/>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6" name="Picture 5">
            <a:extLst>
              <a:ext uri="{FF2B5EF4-FFF2-40B4-BE49-F238E27FC236}">
                <a16:creationId xmlns:a16="http://schemas.microsoft.com/office/drawing/2014/main" id="{2F352D73-F01F-4974-9E0D-616C048A8E5C}"/>
              </a:ext>
            </a:extLst>
          </p:cNvPr>
          <p:cNvPicPr>
            <a:picLocks noChangeAspect="1"/>
          </p:cNvPicPr>
          <p:nvPr/>
        </p:nvPicPr>
        <p:blipFill rotWithShape="1">
          <a:blip r:embed="rId4"/>
          <a:srcRect l="5588"/>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9" name="Picture 8">
            <a:extLst>
              <a:ext uri="{FF2B5EF4-FFF2-40B4-BE49-F238E27FC236}">
                <a16:creationId xmlns:a16="http://schemas.microsoft.com/office/drawing/2014/main" id="{06E20EFD-0C36-405A-8107-CC23687020CB}"/>
              </a:ext>
            </a:extLst>
          </p:cNvPr>
          <p:cNvPicPr>
            <a:picLocks noChangeAspect="1"/>
          </p:cNvPicPr>
          <p:nvPr/>
        </p:nvPicPr>
        <p:blipFill rotWithShape="1">
          <a:blip r:embed="rId5"/>
          <a:srcRect l="5128" r="11316" b="5"/>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6985452" y="655602"/>
            <a:ext cx="4668256" cy="5455355"/>
          </a:xfrm>
        </p:spPr>
        <p:txBody>
          <a:bodyPr anchor="t">
            <a:normAutofit/>
          </a:bodyPr>
          <a:lstStyle/>
          <a:p>
            <a:pPr marL="0" indent="0">
              <a:buNone/>
            </a:pPr>
            <a:r>
              <a:rPr lang="en-US" dirty="0"/>
              <a:t>Various methods of data visualization were generated to determine if a quantitative correlation could be calculated (i.e. Pearson R value) or if trends in incidence versus stringency over time were identifiable qualitatively by visualizing histograms of incidence rate over time with the stringency index plotted as the trend line…</a:t>
            </a:r>
          </a:p>
        </p:txBody>
      </p:sp>
    </p:spTree>
    <p:extLst>
      <p:ext uri="{BB962C8B-B14F-4D97-AF65-F5344CB8AC3E}">
        <p14:creationId xmlns:p14="http://schemas.microsoft.com/office/powerpoint/2010/main" val="25110821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5B98E2C-D83F-470B-BD8E-D06A5389702F}"/>
              </a:ext>
            </a:extLst>
          </p:cNvPr>
          <p:cNvPicPr>
            <a:picLocks noChangeAspect="1"/>
          </p:cNvPicPr>
          <p:nvPr/>
        </p:nvPicPr>
        <p:blipFill>
          <a:blip r:embed="rId3"/>
          <a:stretch>
            <a:fillRect/>
          </a:stretch>
        </p:blipFill>
        <p:spPr>
          <a:xfrm>
            <a:off x="838200" y="2171700"/>
            <a:ext cx="4572000" cy="3403600"/>
          </a:xfrm>
          <a:prstGeom prst="rect">
            <a:avLst/>
          </a:prstGeom>
        </p:spPr>
      </p:pic>
      <p:pic>
        <p:nvPicPr>
          <p:cNvPr id="2050" name="Picture 2">
            <a:extLst>
              <a:ext uri="{FF2B5EF4-FFF2-40B4-BE49-F238E27FC236}">
                <a16:creationId xmlns:a16="http://schemas.microsoft.com/office/drawing/2014/main" id="{22FC4411-750A-4989-B855-A428C039E36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86400" y="2171700"/>
            <a:ext cx="5854700" cy="34036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FAF09D-4593-4686-9646-C042B18FAEDB}"/>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Comparison of Analyses</a:t>
            </a:r>
          </a:p>
        </p:txBody>
      </p:sp>
    </p:spTree>
    <p:extLst>
      <p:ext uri="{BB962C8B-B14F-4D97-AF65-F5344CB8AC3E}">
        <p14:creationId xmlns:p14="http://schemas.microsoft.com/office/powerpoint/2010/main" val="403299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59711-1942-47AA-A9C8-6A3D74A04D4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India</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DED39E1D-75A1-4E9E-80A5-AB82361CE99A}"/>
              </a:ext>
            </a:extLst>
          </p:cNvPr>
          <p:cNvPicPr>
            <a:picLocks noChangeAspect="1"/>
          </p:cNvPicPr>
          <p:nvPr/>
        </p:nvPicPr>
        <p:blipFill>
          <a:blip r:embed="rId2"/>
          <a:stretch>
            <a:fillRect/>
          </a:stretch>
        </p:blipFill>
        <p:spPr>
          <a:xfrm>
            <a:off x="446691" y="2426818"/>
            <a:ext cx="522566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62353CA4-E3D2-461A-B60A-6F16D636B2ED}"/>
              </a:ext>
            </a:extLst>
          </p:cNvPr>
          <p:cNvPicPr>
            <a:picLocks noChangeAspect="1"/>
          </p:cNvPicPr>
          <p:nvPr/>
        </p:nvPicPr>
        <p:blipFill>
          <a:blip r:embed="rId3"/>
          <a:stretch>
            <a:fillRect/>
          </a:stretch>
        </p:blipFill>
        <p:spPr>
          <a:xfrm>
            <a:off x="6516794" y="2426818"/>
            <a:ext cx="5312475" cy="3997637"/>
          </a:xfrm>
          <a:prstGeom prst="rect">
            <a:avLst/>
          </a:prstGeom>
        </p:spPr>
      </p:pic>
    </p:spTree>
    <p:extLst>
      <p:ext uri="{BB962C8B-B14F-4D97-AF65-F5344CB8AC3E}">
        <p14:creationId xmlns:p14="http://schemas.microsoft.com/office/powerpoint/2010/main" val="374879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9BA8C-F8C9-4B71-8E79-113A37DD4C3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France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BC13FF07-BEBD-470A-B5D1-65AA166DEA4D}"/>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8A75F88E-2BA8-45E8-92C2-29A5169D7EA7}"/>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319834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1D2A2-BAE9-4C0C-82D4-6E37062BCD8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Italy</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48C488-5AF4-4375-92D5-3E7CFADF5A2D}"/>
              </a:ext>
            </a:extLst>
          </p:cNvPr>
          <p:cNvPicPr>
            <a:picLocks noChangeAspect="1"/>
          </p:cNvPicPr>
          <p:nvPr/>
        </p:nvPicPr>
        <p:blipFill>
          <a:blip r:embed="rId2"/>
          <a:stretch>
            <a:fillRect/>
          </a:stretch>
        </p:blipFill>
        <p:spPr>
          <a:xfrm>
            <a:off x="537357" y="2426818"/>
            <a:ext cx="5044337"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EAB45BF-DA01-4077-B3DE-C1659ABFA966}"/>
              </a:ext>
            </a:extLst>
          </p:cNvPr>
          <p:cNvPicPr>
            <a:picLocks noChangeAspect="1"/>
          </p:cNvPicPr>
          <p:nvPr/>
        </p:nvPicPr>
        <p:blipFill>
          <a:blip r:embed="rId3"/>
          <a:stretch>
            <a:fillRect/>
          </a:stretch>
        </p:blipFill>
        <p:spPr>
          <a:xfrm>
            <a:off x="6593911" y="2426818"/>
            <a:ext cx="5158241" cy="3997637"/>
          </a:xfrm>
          <a:prstGeom prst="rect">
            <a:avLst/>
          </a:prstGeom>
        </p:spPr>
      </p:pic>
    </p:spTree>
    <p:extLst>
      <p:ext uri="{BB962C8B-B14F-4D97-AF65-F5344CB8AC3E}">
        <p14:creationId xmlns:p14="http://schemas.microsoft.com/office/powerpoint/2010/main" val="85318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BC2C4-1441-4390-8520-5EF38007823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Singapore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3B1BA7-0398-4F7B-82B2-9D037391326B}"/>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76EA86-5812-41AB-B705-C0F8B53498AE}"/>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181250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EA279-F77A-4DC3-A123-FFBCFB60D7F8}"/>
              </a:ext>
            </a:extLst>
          </p:cNvPr>
          <p:cNvSpPr>
            <a:spLocks noGrp="1"/>
          </p:cNvSpPr>
          <p:nvPr>
            <p:ph type="title"/>
          </p:nvPr>
        </p:nvSpPr>
        <p:spPr>
          <a:xfrm>
            <a:off x="827406" y="704088"/>
            <a:ext cx="4341886" cy="1188720"/>
          </a:xfrm>
        </p:spPr>
        <p:txBody>
          <a:bodyPr>
            <a:normAutofit/>
          </a:bodyPr>
          <a:lstStyle/>
          <a:p>
            <a:r>
              <a:rPr lang="en-US" sz="3600" dirty="0">
                <a:solidFill>
                  <a:schemeClr val="bg1"/>
                </a:solidFill>
              </a:rPr>
              <a:t>Observation #1</a:t>
            </a:r>
            <a:br>
              <a:rPr lang="en-US" sz="3600" dirty="0">
                <a:solidFill>
                  <a:schemeClr val="bg1"/>
                </a:solidFill>
              </a:rPr>
            </a:br>
            <a:r>
              <a:rPr lang="en-US" sz="2800" dirty="0">
                <a:solidFill>
                  <a:schemeClr val="bg1"/>
                </a:solidFill>
              </a:rPr>
              <a:t>Impact Time-delay</a:t>
            </a:r>
            <a:endParaRPr lang="en-US" sz="3600" dirty="0">
              <a:solidFill>
                <a:schemeClr val="bg1"/>
              </a:solidFill>
            </a:endParaRPr>
          </a:p>
        </p:txBody>
      </p:sp>
      <p:sp>
        <p:nvSpPr>
          <p:cNvPr id="3" name="Content Placeholder 2">
            <a:extLst>
              <a:ext uri="{FF2B5EF4-FFF2-40B4-BE49-F238E27FC236}">
                <a16:creationId xmlns:a16="http://schemas.microsoft.com/office/drawing/2014/main" id="{8D465612-207F-4830-AD66-A05547B69BE6}"/>
              </a:ext>
            </a:extLst>
          </p:cNvPr>
          <p:cNvSpPr>
            <a:spLocks noGrp="1"/>
          </p:cNvSpPr>
          <p:nvPr>
            <p:ph idx="1"/>
          </p:nvPr>
        </p:nvSpPr>
        <p:spPr>
          <a:xfrm>
            <a:off x="827406" y="2066544"/>
            <a:ext cx="4341886" cy="3785616"/>
          </a:xfrm>
        </p:spPr>
        <p:txBody>
          <a:bodyPr>
            <a:normAutofit/>
          </a:bodyPr>
          <a:lstStyle/>
          <a:p>
            <a:r>
              <a:rPr lang="en-US" sz="2200">
                <a:solidFill>
                  <a:schemeClr val="bg1"/>
                </a:solidFill>
              </a:rPr>
              <a:t>Change in stringency needs at least one month to take effect as per the documentation of the stringency dataset. Also, the population might not follow the restrictions properly which leads to higher number of cases over time.</a:t>
            </a:r>
          </a:p>
        </p:txBody>
      </p:sp>
      <p:pic>
        <p:nvPicPr>
          <p:cNvPr id="7" name="Picture 6" descr="Chart, line chart&#10;&#10;Description automatically generated">
            <a:extLst>
              <a:ext uri="{FF2B5EF4-FFF2-40B4-BE49-F238E27FC236}">
                <a16:creationId xmlns:a16="http://schemas.microsoft.com/office/drawing/2014/main" id="{192592BE-DB9C-4602-9837-8E2EDC255D31}"/>
              </a:ext>
            </a:extLst>
          </p:cNvPr>
          <p:cNvPicPr>
            <a:picLocks noChangeAspect="1"/>
          </p:cNvPicPr>
          <p:nvPr/>
        </p:nvPicPr>
        <p:blipFill>
          <a:blip r:embed="rId2"/>
          <a:stretch>
            <a:fillRect/>
          </a:stretch>
        </p:blipFill>
        <p:spPr>
          <a:xfrm>
            <a:off x="5780498" y="696846"/>
            <a:ext cx="2898208" cy="2173656"/>
          </a:xfrm>
          <a:prstGeom prst="rect">
            <a:avLst/>
          </a:prstGeom>
        </p:spPr>
      </p:pic>
      <p:pic>
        <p:nvPicPr>
          <p:cNvPr id="6" name="Picture 5" descr="Chart, line chart&#10;&#10;Description automatically generated">
            <a:extLst>
              <a:ext uri="{FF2B5EF4-FFF2-40B4-BE49-F238E27FC236}">
                <a16:creationId xmlns:a16="http://schemas.microsoft.com/office/drawing/2014/main" id="{8AE56DE2-DAD0-4B57-BC62-37DED9FA1C32}"/>
              </a:ext>
            </a:extLst>
          </p:cNvPr>
          <p:cNvPicPr>
            <a:picLocks noChangeAspect="1"/>
          </p:cNvPicPr>
          <p:nvPr/>
        </p:nvPicPr>
        <p:blipFill>
          <a:blip r:embed="rId3"/>
          <a:stretch>
            <a:fillRect/>
          </a:stretch>
        </p:blipFill>
        <p:spPr>
          <a:xfrm>
            <a:off x="8857480" y="707713"/>
            <a:ext cx="2898208" cy="2151919"/>
          </a:xfrm>
          <a:prstGeom prst="rect">
            <a:avLst/>
          </a:prstGeom>
        </p:spPr>
      </p:pic>
      <p:pic>
        <p:nvPicPr>
          <p:cNvPr id="4" name="Picture 3" descr="Chart, line chart&#10;&#10;Description automatically generated">
            <a:extLst>
              <a:ext uri="{FF2B5EF4-FFF2-40B4-BE49-F238E27FC236}">
                <a16:creationId xmlns:a16="http://schemas.microsoft.com/office/drawing/2014/main" id="{5A234C9B-1D13-4EC9-A903-6ADD3C5D3FB9}"/>
              </a:ext>
            </a:extLst>
          </p:cNvPr>
          <p:cNvPicPr>
            <a:picLocks noChangeAspect="1"/>
          </p:cNvPicPr>
          <p:nvPr/>
        </p:nvPicPr>
        <p:blipFill>
          <a:blip r:embed="rId4"/>
          <a:stretch>
            <a:fillRect/>
          </a:stretch>
        </p:blipFill>
        <p:spPr>
          <a:xfrm>
            <a:off x="5780497" y="3730052"/>
            <a:ext cx="2898208" cy="2086709"/>
          </a:xfrm>
          <a:prstGeom prst="rect">
            <a:avLst/>
          </a:prstGeom>
        </p:spPr>
      </p:pic>
      <p:pic>
        <p:nvPicPr>
          <p:cNvPr id="5" name="Picture 4" descr="Chart, line chart&#10;&#10;Description automatically generated">
            <a:extLst>
              <a:ext uri="{FF2B5EF4-FFF2-40B4-BE49-F238E27FC236}">
                <a16:creationId xmlns:a16="http://schemas.microsoft.com/office/drawing/2014/main" id="{1DA632F0-FD55-4CA8-8CB7-7906721D1BC7}"/>
              </a:ext>
            </a:extLst>
          </p:cNvPr>
          <p:cNvPicPr>
            <a:picLocks noChangeAspect="1"/>
          </p:cNvPicPr>
          <p:nvPr/>
        </p:nvPicPr>
        <p:blipFill>
          <a:blip r:embed="rId5"/>
          <a:stretch>
            <a:fillRect/>
          </a:stretch>
        </p:blipFill>
        <p:spPr>
          <a:xfrm>
            <a:off x="8869203" y="3680034"/>
            <a:ext cx="2886797" cy="2186748"/>
          </a:xfrm>
          <a:prstGeom prst="rect">
            <a:avLst/>
          </a:prstGeom>
        </p:spPr>
      </p:pic>
      <p:sp>
        <p:nvSpPr>
          <p:cNvPr id="8" name="Rectangle 7">
            <a:extLst>
              <a:ext uri="{FF2B5EF4-FFF2-40B4-BE49-F238E27FC236}">
                <a16:creationId xmlns:a16="http://schemas.microsoft.com/office/drawing/2014/main" id="{C6F324F2-BFB4-404B-AB93-F72426D3EFE8}"/>
              </a:ext>
            </a:extLst>
          </p:cNvPr>
          <p:cNvSpPr/>
          <p:nvPr/>
        </p:nvSpPr>
        <p:spPr>
          <a:xfrm>
            <a:off x="6663690" y="1120140"/>
            <a:ext cx="270510" cy="1223010"/>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1664C1-45D2-49C8-81D5-8B8EA449CD9C}"/>
              </a:ext>
            </a:extLst>
          </p:cNvPr>
          <p:cNvSpPr/>
          <p:nvPr/>
        </p:nvSpPr>
        <p:spPr>
          <a:xfrm>
            <a:off x="9802655" y="1220343"/>
            <a:ext cx="270510" cy="1223010"/>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92BE69-F977-447D-AA59-D36D37704A14}"/>
              </a:ext>
            </a:extLst>
          </p:cNvPr>
          <p:cNvSpPr/>
          <p:nvPr/>
        </p:nvSpPr>
        <p:spPr>
          <a:xfrm>
            <a:off x="10801556" y="876300"/>
            <a:ext cx="460804" cy="1353760"/>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EF081-8E17-4CA4-AC6D-F1BA3784B0C5}"/>
              </a:ext>
            </a:extLst>
          </p:cNvPr>
          <p:cNvSpPr/>
          <p:nvPr/>
        </p:nvSpPr>
        <p:spPr>
          <a:xfrm>
            <a:off x="6859904" y="3890072"/>
            <a:ext cx="870585" cy="693358"/>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8E63FA-AD93-4F8D-800B-D153CAE9997C}"/>
              </a:ext>
            </a:extLst>
          </p:cNvPr>
          <p:cNvSpPr/>
          <p:nvPr/>
        </p:nvSpPr>
        <p:spPr>
          <a:xfrm>
            <a:off x="11022331" y="3890072"/>
            <a:ext cx="342264" cy="1516318"/>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233E01-C7D2-4AC6-804C-864F51B062E0}"/>
              </a:ext>
            </a:extLst>
          </p:cNvPr>
          <p:cNvSpPr/>
          <p:nvPr/>
        </p:nvSpPr>
        <p:spPr>
          <a:xfrm>
            <a:off x="7071965" y="6161154"/>
            <a:ext cx="3571030" cy="282987"/>
          </a:xfrm>
          <a:prstGeom prst="rect">
            <a:avLst/>
          </a:prstGeom>
          <a:solidFill>
            <a:schemeClr val="accent4">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Yellow = Clear examples of trend observed</a:t>
            </a:r>
          </a:p>
        </p:txBody>
      </p:sp>
    </p:spTree>
    <p:extLst>
      <p:ext uri="{BB962C8B-B14F-4D97-AF65-F5344CB8AC3E}">
        <p14:creationId xmlns:p14="http://schemas.microsoft.com/office/powerpoint/2010/main" val="31540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24406-FBF4-4B6D-A40C-5EB25DF18D9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135" name="Group 1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6" name="Rectangle 1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1DD9E1-273F-4BD1-BD85-ED1187E8A6F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t>In response to the COVID-19 pandemic, governments across the world have implemented various levels of stringency measures to prevent spread of disease  </a:t>
            </a:r>
          </a:p>
          <a:p>
            <a:pPr marL="800100" lvl="1" indent="-228600">
              <a:lnSpc>
                <a:spcPct val="90000"/>
              </a:lnSpc>
              <a:spcAft>
                <a:spcPts val="600"/>
              </a:spcAft>
              <a:buFont typeface="Arial" panose="020B0604020202020204" pitchFamily="34" charset="0"/>
              <a:buChar char="•"/>
            </a:pPr>
            <a:r>
              <a:rPr lang="en-US" sz="1900" dirty="0"/>
              <a:t>These measures vary amongst all countries with regards to the timing and scope (calculated index) of stringency</a:t>
            </a:r>
          </a:p>
          <a:p>
            <a:pPr marL="342900" indent="-228600">
              <a:lnSpc>
                <a:spcPct val="90000"/>
              </a:lnSpc>
              <a:spcAft>
                <a:spcPts val="600"/>
              </a:spcAft>
              <a:buFont typeface="Arial" panose="020B0604020202020204" pitchFamily="34" charset="0"/>
              <a:buChar char="•"/>
            </a:pPr>
            <a:r>
              <a:rPr lang="en-US" sz="1900" dirty="0"/>
              <a:t>Our team’s question of interest was to determine if the various degrees of stringency measures implemented by all countries globally had an impact on the COVID-19 incidence rate based on the degree and timing of implementation</a:t>
            </a:r>
          </a:p>
          <a:p>
            <a:pPr marL="342900" indent="-228600">
              <a:lnSpc>
                <a:spcPct val="90000"/>
              </a:lnSpc>
              <a:spcAft>
                <a:spcPts val="600"/>
              </a:spcAft>
              <a:buFont typeface="Arial" panose="020B0604020202020204" pitchFamily="34" charset="0"/>
              <a:buChar char="•"/>
            </a:pPr>
            <a:endParaRPr lang="en-US" sz="1900" dirty="0"/>
          </a:p>
        </p:txBody>
      </p:sp>
      <p:sp>
        <p:nvSpPr>
          <p:cNvPr id="141" name="Rectangle 1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p&#10;&#10;Description automatically generated">
            <a:extLst>
              <a:ext uri="{FF2B5EF4-FFF2-40B4-BE49-F238E27FC236}">
                <a16:creationId xmlns:a16="http://schemas.microsoft.com/office/drawing/2014/main" id="{AAB66CD3-E95B-41FD-8C2B-80E73A6DA373}"/>
              </a:ext>
            </a:extLst>
          </p:cNvPr>
          <p:cNvPicPr>
            <a:picLocks noChangeAspect="1"/>
          </p:cNvPicPr>
          <p:nvPr/>
        </p:nvPicPr>
        <p:blipFill rotWithShape="1">
          <a:blip r:embed="rId3"/>
          <a:srcRect l="23562" r="21508" b="2"/>
          <a:stretch/>
        </p:blipFill>
        <p:spPr>
          <a:xfrm>
            <a:off x="5977788" y="799352"/>
            <a:ext cx="5425410" cy="5259296"/>
          </a:xfrm>
          <a:prstGeom prst="rect">
            <a:avLst/>
          </a:prstGeom>
        </p:spPr>
      </p:pic>
    </p:spTree>
    <p:extLst>
      <p:ext uri="{BB962C8B-B14F-4D97-AF65-F5344CB8AC3E}">
        <p14:creationId xmlns:p14="http://schemas.microsoft.com/office/powerpoint/2010/main" val="164708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76C5-DAC2-454A-80DF-3BE6E779582B}"/>
              </a:ext>
            </a:extLst>
          </p:cNvPr>
          <p:cNvSpPr>
            <a:spLocks noGrp="1"/>
          </p:cNvSpPr>
          <p:nvPr>
            <p:ph type="title"/>
          </p:nvPr>
        </p:nvSpPr>
        <p:spPr/>
        <p:txBody>
          <a:bodyPr/>
          <a:lstStyle/>
          <a:p>
            <a:r>
              <a:rPr lang="en-US" dirty="0"/>
              <a:t>Observation #2</a:t>
            </a:r>
          </a:p>
        </p:txBody>
      </p:sp>
      <p:sp>
        <p:nvSpPr>
          <p:cNvPr id="3" name="Content Placeholder 2">
            <a:extLst>
              <a:ext uri="{FF2B5EF4-FFF2-40B4-BE49-F238E27FC236}">
                <a16:creationId xmlns:a16="http://schemas.microsoft.com/office/drawing/2014/main" id="{DC84095D-8614-4673-8F83-9D86455551D9}"/>
              </a:ext>
            </a:extLst>
          </p:cNvPr>
          <p:cNvSpPr>
            <a:spLocks noGrp="1"/>
          </p:cNvSpPr>
          <p:nvPr>
            <p:ph idx="1"/>
          </p:nvPr>
        </p:nvSpPr>
        <p:spPr/>
        <p:txBody>
          <a:bodyPr>
            <a:normAutofit/>
          </a:bodyPr>
          <a:lstStyle/>
          <a:p>
            <a:r>
              <a:rPr lang="en-US" dirty="0"/>
              <a:t>Stringency and infection rate are not contemporaneously negatively correlated (real-time) as we expected it to be. </a:t>
            </a:r>
          </a:p>
          <a:p>
            <a:pPr lvl="1"/>
            <a:r>
              <a:rPr lang="en-US" dirty="0"/>
              <a:t>This could imply that governments were not quick enough to implement measures to keep this spread of coronavirus under control</a:t>
            </a:r>
          </a:p>
          <a:p>
            <a:pPr lvl="1"/>
            <a:r>
              <a:rPr lang="en-US" dirty="0"/>
              <a:t>Not proactive</a:t>
            </a:r>
          </a:p>
          <a:p>
            <a:pPr lvl="1"/>
            <a:r>
              <a:rPr lang="en-US" dirty="0"/>
              <a:t>See reduction of infection rate ~1 month AFTER significant stringency measures were implemented (take countries as examples using bar / line graph plots)</a:t>
            </a:r>
          </a:p>
        </p:txBody>
      </p:sp>
    </p:spTree>
    <p:extLst>
      <p:ext uri="{BB962C8B-B14F-4D97-AF65-F5344CB8AC3E}">
        <p14:creationId xmlns:p14="http://schemas.microsoft.com/office/powerpoint/2010/main" val="50129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C570-ACB2-4457-AF47-9B579B50D08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9B3B4C1-535C-4AB2-9CF3-729979326EE4}"/>
              </a:ext>
            </a:extLst>
          </p:cNvPr>
          <p:cNvSpPr>
            <a:spLocks noGrp="1"/>
          </p:cNvSpPr>
          <p:nvPr>
            <p:ph idx="1"/>
          </p:nvPr>
        </p:nvSpPr>
        <p:spPr/>
        <p:txBody>
          <a:bodyPr/>
          <a:lstStyle/>
          <a:p>
            <a:r>
              <a:rPr lang="en-US" dirty="0"/>
              <a:t>Stringency and infection rate have weak to mild positive (real-time) correlation across most of the countries, which led us to analyze couple more variables like total population, density etc. With population, we found a mildly strong positive relation (.62) which means the bigger the population, the more infection.</a:t>
            </a:r>
          </a:p>
        </p:txBody>
      </p:sp>
    </p:spTree>
    <p:extLst>
      <p:ext uri="{BB962C8B-B14F-4D97-AF65-F5344CB8AC3E}">
        <p14:creationId xmlns:p14="http://schemas.microsoft.com/office/powerpoint/2010/main" val="309924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E96166-E54F-49C9-85F4-FD42762A3862}"/>
              </a:ext>
            </a:extLst>
          </p:cNvPr>
          <p:cNvSpPr>
            <a:spLocks noGrp="1"/>
          </p:cNvSpPr>
          <p:nvPr>
            <p:ph type="title"/>
          </p:nvPr>
        </p:nvSpPr>
        <p:spPr>
          <a:xfrm>
            <a:off x="798257" y="637523"/>
            <a:ext cx="3608896" cy="1690993"/>
          </a:xfrm>
        </p:spPr>
        <p:txBody>
          <a:bodyPr anchor="b">
            <a:normAutofit/>
          </a:bodyPr>
          <a:lstStyle/>
          <a:p>
            <a:r>
              <a:rPr lang="en-US" sz="3600" dirty="0">
                <a:solidFill>
                  <a:srgbClr val="FFFFFF"/>
                </a:solidFill>
              </a:rPr>
              <a:t>Observation #4</a:t>
            </a:r>
          </a:p>
        </p:txBody>
      </p:sp>
      <p:pic>
        <p:nvPicPr>
          <p:cNvPr id="6" name="Picture 5" descr="Chart, line chart&#10;&#10;Description automatically generated">
            <a:extLst>
              <a:ext uri="{FF2B5EF4-FFF2-40B4-BE49-F238E27FC236}">
                <a16:creationId xmlns:a16="http://schemas.microsoft.com/office/drawing/2014/main" id="{BC7A39AE-8CB8-4E16-9C41-5CAD0330CD59}"/>
              </a:ext>
            </a:extLst>
          </p:cNvPr>
          <p:cNvPicPr>
            <a:picLocks noChangeAspect="1"/>
          </p:cNvPicPr>
          <p:nvPr/>
        </p:nvPicPr>
        <p:blipFill>
          <a:blip r:embed="rId2"/>
          <a:stretch>
            <a:fillRect/>
          </a:stretch>
        </p:blipFill>
        <p:spPr>
          <a:xfrm>
            <a:off x="5533756" y="2584603"/>
            <a:ext cx="2574823" cy="1853873"/>
          </a:xfrm>
          <a:prstGeom prst="rect">
            <a:avLst/>
          </a:prstGeom>
        </p:spPr>
      </p:pic>
      <p:pic>
        <p:nvPicPr>
          <p:cNvPr id="7" name="Picture 6" descr="Chart, line chart&#10;&#10;Description automatically generated">
            <a:extLst>
              <a:ext uri="{FF2B5EF4-FFF2-40B4-BE49-F238E27FC236}">
                <a16:creationId xmlns:a16="http://schemas.microsoft.com/office/drawing/2014/main" id="{1CACA8DE-C7B9-4961-9C26-E43C6FE124FE}"/>
              </a:ext>
            </a:extLst>
          </p:cNvPr>
          <p:cNvPicPr>
            <a:picLocks noChangeAspect="1"/>
          </p:cNvPicPr>
          <p:nvPr/>
        </p:nvPicPr>
        <p:blipFill>
          <a:blip r:embed="rId3"/>
          <a:stretch>
            <a:fillRect/>
          </a:stretch>
        </p:blipFill>
        <p:spPr>
          <a:xfrm>
            <a:off x="5572767" y="641431"/>
            <a:ext cx="2496800" cy="1853874"/>
          </a:xfrm>
          <a:prstGeom prst="rect">
            <a:avLst/>
          </a:prstGeom>
        </p:spPr>
      </p:pic>
      <p:sp>
        <p:nvSpPr>
          <p:cNvPr id="3" name="Content Placeholder 2">
            <a:extLst>
              <a:ext uri="{FF2B5EF4-FFF2-40B4-BE49-F238E27FC236}">
                <a16:creationId xmlns:a16="http://schemas.microsoft.com/office/drawing/2014/main" id="{98CF65E0-3EEB-4FEF-B9B3-C7890653F5A7}"/>
              </a:ext>
            </a:extLst>
          </p:cNvPr>
          <p:cNvSpPr>
            <a:spLocks noGrp="1"/>
          </p:cNvSpPr>
          <p:nvPr>
            <p:ph idx="1"/>
          </p:nvPr>
        </p:nvSpPr>
        <p:spPr>
          <a:xfrm>
            <a:off x="798256" y="2474260"/>
            <a:ext cx="3607930" cy="3677158"/>
          </a:xfrm>
        </p:spPr>
        <p:txBody>
          <a:bodyPr anchor="t">
            <a:normAutofit lnSpcReduction="10000"/>
          </a:bodyPr>
          <a:lstStyle/>
          <a:p>
            <a:r>
              <a:rPr lang="en-US" sz="2000" dirty="0">
                <a:solidFill>
                  <a:srgbClr val="FFFFFF"/>
                </a:solidFill>
              </a:rPr>
              <a:t>Countries those could not ban cross-country road travel appear to be hit the hardest by Covid-19 as oppose to countries (mostly islands) those are surrounded by water/ocean</a:t>
            </a:r>
          </a:p>
          <a:p>
            <a:r>
              <a:rPr lang="en-US" sz="2000" dirty="0">
                <a:solidFill>
                  <a:srgbClr val="FFFFFF"/>
                </a:solidFill>
              </a:rPr>
              <a:t>For isolated nations, short and sudden rises in stringency had large and (mostly) lasting impacts, but the same could not be said for less isolated nations</a:t>
            </a:r>
          </a:p>
        </p:txBody>
      </p:sp>
      <p:pic>
        <p:nvPicPr>
          <p:cNvPr id="5" name="Picture 4" descr="Chart, line chart&#10;&#10;Description automatically generated">
            <a:extLst>
              <a:ext uri="{FF2B5EF4-FFF2-40B4-BE49-F238E27FC236}">
                <a16:creationId xmlns:a16="http://schemas.microsoft.com/office/drawing/2014/main" id="{1C8C23BB-6082-4430-AAB3-F9CF43537FDC}"/>
              </a:ext>
            </a:extLst>
          </p:cNvPr>
          <p:cNvPicPr>
            <a:picLocks noChangeAspect="1"/>
          </p:cNvPicPr>
          <p:nvPr/>
        </p:nvPicPr>
        <p:blipFill>
          <a:blip r:embed="rId4"/>
          <a:stretch>
            <a:fillRect/>
          </a:stretch>
        </p:blipFill>
        <p:spPr>
          <a:xfrm>
            <a:off x="8864923" y="645208"/>
            <a:ext cx="2652468" cy="1850097"/>
          </a:xfrm>
          <a:prstGeom prst="rect">
            <a:avLst/>
          </a:prstGeom>
        </p:spPr>
      </p:pic>
      <p:pic>
        <p:nvPicPr>
          <p:cNvPr id="9" name="Picture 8" descr="Chart, line chart&#10;&#10;Description automatically generated">
            <a:extLst>
              <a:ext uri="{FF2B5EF4-FFF2-40B4-BE49-F238E27FC236}">
                <a16:creationId xmlns:a16="http://schemas.microsoft.com/office/drawing/2014/main" id="{4D6DA6B4-EB3C-425A-8FF3-78BC6E281419}"/>
              </a:ext>
            </a:extLst>
          </p:cNvPr>
          <p:cNvPicPr>
            <a:picLocks noChangeAspect="1"/>
          </p:cNvPicPr>
          <p:nvPr/>
        </p:nvPicPr>
        <p:blipFill>
          <a:blip r:embed="rId5"/>
          <a:stretch>
            <a:fillRect/>
          </a:stretch>
        </p:blipFill>
        <p:spPr>
          <a:xfrm>
            <a:off x="5633534" y="4548094"/>
            <a:ext cx="2475045" cy="1850097"/>
          </a:xfrm>
          <a:prstGeom prst="rect">
            <a:avLst/>
          </a:prstGeom>
        </p:spPr>
      </p:pic>
      <p:pic>
        <p:nvPicPr>
          <p:cNvPr id="4" name="Picture 3" descr="Chart, line chart&#10;&#10;Description automatically generated">
            <a:extLst>
              <a:ext uri="{FF2B5EF4-FFF2-40B4-BE49-F238E27FC236}">
                <a16:creationId xmlns:a16="http://schemas.microsoft.com/office/drawing/2014/main" id="{EBE75947-CB98-4D3F-8705-32EB2459C398}"/>
              </a:ext>
            </a:extLst>
          </p:cNvPr>
          <p:cNvPicPr>
            <a:picLocks noChangeAspect="1"/>
          </p:cNvPicPr>
          <p:nvPr/>
        </p:nvPicPr>
        <p:blipFill>
          <a:blip r:embed="rId6"/>
          <a:stretch>
            <a:fillRect/>
          </a:stretch>
        </p:blipFill>
        <p:spPr>
          <a:xfrm>
            <a:off x="8943330" y="2584603"/>
            <a:ext cx="2552014" cy="1869351"/>
          </a:xfrm>
          <a:prstGeom prst="rect">
            <a:avLst/>
          </a:prstGeom>
        </p:spPr>
      </p:pic>
      <p:pic>
        <p:nvPicPr>
          <p:cNvPr id="8" name="Picture 7" descr="Chart, line chart&#10;&#10;Description automatically generated">
            <a:extLst>
              <a:ext uri="{FF2B5EF4-FFF2-40B4-BE49-F238E27FC236}">
                <a16:creationId xmlns:a16="http://schemas.microsoft.com/office/drawing/2014/main" id="{372129B6-967D-4C80-BBE9-8E96D2E5EEFC}"/>
              </a:ext>
            </a:extLst>
          </p:cNvPr>
          <p:cNvPicPr>
            <a:picLocks noChangeAspect="1"/>
          </p:cNvPicPr>
          <p:nvPr/>
        </p:nvPicPr>
        <p:blipFill>
          <a:blip r:embed="rId7"/>
          <a:stretch>
            <a:fillRect/>
          </a:stretch>
        </p:blipFill>
        <p:spPr>
          <a:xfrm>
            <a:off x="8979394" y="4534222"/>
            <a:ext cx="2479885" cy="1878513"/>
          </a:xfrm>
          <a:prstGeom prst="rect">
            <a:avLst/>
          </a:prstGeom>
        </p:spPr>
      </p:pic>
      <p:sp>
        <p:nvSpPr>
          <p:cNvPr id="10" name="TextBox 9">
            <a:extLst>
              <a:ext uri="{FF2B5EF4-FFF2-40B4-BE49-F238E27FC236}">
                <a16:creationId xmlns:a16="http://schemas.microsoft.com/office/drawing/2014/main" id="{749D99EF-D012-4BA4-BE9D-97BC2C62D36A}"/>
              </a:ext>
            </a:extLst>
          </p:cNvPr>
          <p:cNvSpPr txBox="1"/>
          <p:nvPr/>
        </p:nvSpPr>
        <p:spPr>
          <a:xfrm>
            <a:off x="6004211" y="343399"/>
            <a:ext cx="1745286" cy="307777"/>
          </a:xfrm>
          <a:prstGeom prst="rect">
            <a:avLst/>
          </a:prstGeom>
          <a:noFill/>
        </p:spPr>
        <p:txBody>
          <a:bodyPr wrap="none" rtlCol="0">
            <a:spAutoFit/>
          </a:bodyPr>
          <a:lstStyle/>
          <a:p>
            <a:r>
              <a:rPr lang="en-US" sz="1400" b="1" dirty="0"/>
              <a:t>Less Isolated Nations</a:t>
            </a:r>
          </a:p>
        </p:txBody>
      </p:sp>
      <p:sp>
        <p:nvSpPr>
          <p:cNvPr id="13" name="TextBox 12">
            <a:extLst>
              <a:ext uri="{FF2B5EF4-FFF2-40B4-BE49-F238E27FC236}">
                <a16:creationId xmlns:a16="http://schemas.microsoft.com/office/drawing/2014/main" id="{A391EA00-2D62-44F3-BADB-B81BBDC38F4D}"/>
              </a:ext>
            </a:extLst>
          </p:cNvPr>
          <p:cNvSpPr txBox="1"/>
          <p:nvPr/>
        </p:nvSpPr>
        <p:spPr>
          <a:xfrm>
            <a:off x="9346693" y="343399"/>
            <a:ext cx="1905586" cy="307777"/>
          </a:xfrm>
          <a:prstGeom prst="rect">
            <a:avLst/>
          </a:prstGeom>
          <a:noFill/>
        </p:spPr>
        <p:txBody>
          <a:bodyPr wrap="none" rtlCol="0">
            <a:spAutoFit/>
          </a:bodyPr>
          <a:lstStyle/>
          <a:p>
            <a:r>
              <a:rPr lang="en-US" sz="1400" b="1" dirty="0"/>
              <a:t>Highly Isolated Nations</a:t>
            </a:r>
          </a:p>
        </p:txBody>
      </p:sp>
      <p:sp>
        <p:nvSpPr>
          <p:cNvPr id="11" name="Rectangle 10">
            <a:extLst>
              <a:ext uri="{FF2B5EF4-FFF2-40B4-BE49-F238E27FC236}">
                <a16:creationId xmlns:a16="http://schemas.microsoft.com/office/drawing/2014/main" id="{5C30B4A6-86DE-4CFC-9A05-16A3A026A24F}"/>
              </a:ext>
            </a:extLst>
          </p:cNvPr>
          <p:cNvSpPr/>
          <p:nvPr/>
        </p:nvSpPr>
        <p:spPr>
          <a:xfrm>
            <a:off x="5293360" y="6522353"/>
            <a:ext cx="6329680" cy="1709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bg1"/>
                </a:solidFill>
              </a:rPr>
              <a:t>NOTE THE DIFFERENCES IN SCALE (Y-AXIS)</a:t>
            </a:r>
          </a:p>
        </p:txBody>
      </p:sp>
    </p:spTree>
    <p:extLst>
      <p:ext uri="{BB962C8B-B14F-4D97-AF65-F5344CB8AC3E}">
        <p14:creationId xmlns:p14="http://schemas.microsoft.com/office/powerpoint/2010/main" val="373017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69E9-5A92-4613-B9DD-5E2874F401C3}"/>
              </a:ext>
            </a:extLst>
          </p:cNvPr>
          <p:cNvSpPr>
            <a:spLocks noGrp="1"/>
          </p:cNvSpPr>
          <p:nvPr>
            <p:ph type="title"/>
          </p:nvPr>
        </p:nvSpPr>
        <p:spPr>
          <a:xfrm>
            <a:off x="804672" y="723578"/>
            <a:ext cx="3387106" cy="1645501"/>
          </a:xfrm>
        </p:spPr>
        <p:txBody>
          <a:bodyPr>
            <a:normAutofit/>
          </a:bodyPr>
          <a:lstStyle/>
          <a:p>
            <a:r>
              <a:rPr lang="en-US" sz="3700" dirty="0"/>
              <a:t>Observation #5</a:t>
            </a:r>
            <a:br>
              <a:rPr lang="en-US" sz="3700" dirty="0"/>
            </a:br>
            <a:r>
              <a:rPr lang="en-US" sz="3200" dirty="0"/>
              <a:t>Outliers</a:t>
            </a:r>
            <a:endParaRPr lang="en-US" sz="3700" dirty="0"/>
          </a:p>
        </p:txBody>
      </p:sp>
      <p:sp>
        <p:nvSpPr>
          <p:cNvPr id="3" name="Content Placeholder 2">
            <a:extLst>
              <a:ext uri="{FF2B5EF4-FFF2-40B4-BE49-F238E27FC236}">
                <a16:creationId xmlns:a16="http://schemas.microsoft.com/office/drawing/2014/main" id="{B8C583B4-1E3B-4480-8377-7D48097A4024}"/>
              </a:ext>
            </a:extLst>
          </p:cNvPr>
          <p:cNvSpPr>
            <a:spLocks noGrp="1"/>
          </p:cNvSpPr>
          <p:nvPr>
            <p:ph idx="1"/>
          </p:nvPr>
        </p:nvSpPr>
        <p:spPr>
          <a:xfrm>
            <a:off x="804672" y="2548467"/>
            <a:ext cx="3387105" cy="3628495"/>
          </a:xfrm>
        </p:spPr>
        <p:txBody>
          <a:bodyPr>
            <a:normAutofit/>
          </a:bodyPr>
          <a:lstStyle/>
          <a:p>
            <a:r>
              <a:rPr lang="en-US" sz="1300" dirty="0"/>
              <a:t>There are a small handful of outliers to the previous trends showcased</a:t>
            </a:r>
          </a:p>
          <a:p>
            <a:r>
              <a:rPr lang="en-US" sz="1300" dirty="0"/>
              <a:t>These outliers (middle right table) have negative correlation coefficients, though small, meaning they appear to be more effective in using stringency measures to reduce cases in real-time</a:t>
            </a:r>
          </a:p>
          <a:p>
            <a:r>
              <a:rPr lang="en-US" sz="1300" dirty="0"/>
              <a:t>Outliers have some common characteristics among them</a:t>
            </a:r>
          </a:p>
          <a:p>
            <a:pPr lvl="1"/>
            <a:r>
              <a:rPr lang="en-US" sz="900" dirty="0"/>
              <a:t>Data reporting may be limited and/or suspicious due to corruption, lack of testing, and other factors</a:t>
            </a:r>
          </a:p>
          <a:p>
            <a:pPr lvl="1"/>
            <a:r>
              <a:rPr lang="en-US" sz="900" dirty="0"/>
              <a:t>Geographic isolation (Dominica, Seychelles, Vanuatu)</a:t>
            </a:r>
          </a:p>
          <a:p>
            <a:r>
              <a:rPr lang="en-US" sz="1300" dirty="0"/>
              <a:t>Analysis is only as good as data being reported (e.g. China); some countries don’t have any incidences reported for a given month(s)</a:t>
            </a:r>
          </a:p>
        </p:txBody>
      </p:sp>
      <p:sp>
        <p:nvSpPr>
          <p:cNvPr id="13" name="Rectangle 12">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2363379-5F3B-4318-ADB4-E0A1BB94B7D4}"/>
              </a:ext>
            </a:extLst>
          </p:cNvPr>
          <p:cNvPicPr>
            <a:picLocks noChangeAspect="1"/>
          </p:cNvPicPr>
          <p:nvPr/>
        </p:nvPicPr>
        <p:blipFill>
          <a:blip r:embed="rId2"/>
          <a:stretch>
            <a:fillRect/>
          </a:stretch>
        </p:blipFill>
        <p:spPr>
          <a:xfrm>
            <a:off x="5015609" y="836406"/>
            <a:ext cx="3798464" cy="2380509"/>
          </a:xfrm>
          <a:prstGeom prst="rect">
            <a:avLst/>
          </a:prstGeom>
        </p:spPr>
      </p:pic>
      <p:sp>
        <p:nvSpPr>
          <p:cNvPr id="21" name="Rectangle 20">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693FCF5-72A9-4EBD-841D-EF21C763E170}"/>
              </a:ext>
            </a:extLst>
          </p:cNvPr>
          <p:cNvPicPr>
            <a:picLocks noChangeAspect="1"/>
          </p:cNvPicPr>
          <p:nvPr/>
        </p:nvPicPr>
        <p:blipFill>
          <a:blip r:embed="rId3"/>
          <a:stretch>
            <a:fillRect/>
          </a:stretch>
        </p:blipFill>
        <p:spPr>
          <a:xfrm>
            <a:off x="9238999" y="4155753"/>
            <a:ext cx="2507643" cy="1836848"/>
          </a:xfrm>
          <a:prstGeom prst="rect">
            <a:avLst/>
          </a:prstGeom>
        </p:spPr>
      </p:pic>
      <p:pic>
        <p:nvPicPr>
          <p:cNvPr id="4" name="Picture 3">
            <a:extLst>
              <a:ext uri="{FF2B5EF4-FFF2-40B4-BE49-F238E27FC236}">
                <a16:creationId xmlns:a16="http://schemas.microsoft.com/office/drawing/2014/main" id="{4F293840-2C30-4D36-938E-F67A278AFF8E}"/>
              </a:ext>
            </a:extLst>
          </p:cNvPr>
          <p:cNvPicPr>
            <a:picLocks noChangeAspect="1"/>
          </p:cNvPicPr>
          <p:nvPr/>
        </p:nvPicPr>
        <p:blipFill>
          <a:blip r:embed="rId4"/>
          <a:stretch>
            <a:fillRect/>
          </a:stretch>
        </p:blipFill>
        <p:spPr>
          <a:xfrm>
            <a:off x="5463932" y="4272335"/>
            <a:ext cx="2901817" cy="2147344"/>
          </a:xfrm>
          <a:prstGeom prst="rect">
            <a:avLst/>
          </a:prstGeom>
        </p:spPr>
      </p:pic>
      <p:pic>
        <p:nvPicPr>
          <p:cNvPr id="7" name="Picture 6">
            <a:extLst>
              <a:ext uri="{FF2B5EF4-FFF2-40B4-BE49-F238E27FC236}">
                <a16:creationId xmlns:a16="http://schemas.microsoft.com/office/drawing/2014/main" id="{430904A0-B136-40DB-9800-C1ADD0F4F2C9}"/>
              </a:ext>
            </a:extLst>
          </p:cNvPr>
          <p:cNvPicPr>
            <a:picLocks noChangeAspect="1"/>
          </p:cNvPicPr>
          <p:nvPr/>
        </p:nvPicPr>
        <p:blipFill>
          <a:blip r:embed="rId5"/>
          <a:stretch>
            <a:fillRect/>
          </a:stretch>
        </p:blipFill>
        <p:spPr>
          <a:xfrm>
            <a:off x="9198359" y="952866"/>
            <a:ext cx="2548283" cy="1841134"/>
          </a:xfrm>
          <a:prstGeom prst="rect">
            <a:avLst/>
          </a:prstGeom>
        </p:spPr>
      </p:pic>
    </p:spTree>
    <p:extLst>
      <p:ext uri="{BB962C8B-B14F-4D97-AF65-F5344CB8AC3E}">
        <p14:creationId xmlns:p14="http://schemas.microsoft.com/office/powerpoint/2010/main" val="287668597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77-3674-4E34-88DD-12D87E927F20}"/>
              </a:ext>
            </a:extLst>
          </p:cNvPr>
          <p:cNvSpPr>
            <a:spLocks noGrp="1"/>
          </p:cNvSpPr>
          <p:nvPr>
            <p:ph type="title"/>
          </p:nvPr>
        </p:nvSpPr>
        <p:spPr>
          <a:xfrm>
            <a:off x="1653363" y="365760"/>
            <a:ext cx="9367203" cy="1188720"/>
          </a:xfrm>
        </p:spPr>
        <p:txBody>
          <a:bodyPr>
            <a:normAutofit/>
          </a:bodyPr>
          <a:lstStyle/>
          <a:p>
            <a:r>
              <a:rPr lang="en-US"/>
              <a:t>Resources</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186A37D-75B0-4361-AB71-00E1E0B9ADEF}"/>
              </a:ext>
            </a:extLst>
          </p:cNvPr>
          <p:cNvSpPr txBox="1">
            <a:spLocks noGrp="1"/>
          </p:cNvSpPr>
          <p:nvPr>
            <p:ph idx="1"/>
          </p:nvPr>
        </p:nvSpPr>
        <p:spPr>
          <a:xfrm>
            <a:off x="1653363" y="2176272"/>
            <a:ext cx="9367204" cy="4041648"/>
          </a:xfrm>
          <a:prstGeom prst="rect">
            <a:avLst/>
          </a:prstGeom>
        </p:spPr>
        <p:txBody>
          <a:bodyPr rtlCol="0" anchor="t">
            <a:normAutofit lnSpcReduction="10000"/>
          </a:bodyPr>
          <a:lstStyle/>
          <a:p>
            <a:pPr marL="0" indent="0">
              <a:buNone/>
            </a:pPr>
            <a:r>
              <a:rPr lang="en-US" sz="2400" b="1" dirty="0"/>
              <a:t>Coronavirus COVID19 APIs:</a:t>
            </a:r>
          </a:p>
          <a:p>
            <a:r>
              <a:rPr lang="en-US" sz="2400" b="1" dirty="0">
                <a:hlinkClick r:id="rId2"/>
              </a:rPr>
              <a:t>https://documenter.getpostman.com/view/10808728/SzS8rjbc</a:t>
            </a:r>
            <a:r>
              <a:rPr lang="en-US" sz="2400" b="1" dirty="0"/>
              <a:t> </a:t>
            </a:r>
          </a:p>
          <a:p>
            <a:r>
              <a:rPr lang="en-US" sz="2400" b="1" dirty="0">
                <a:hlinkClick r:id="rId3"/>
              </a:rPr>
              <a:t>https://api.covid19api.com/countries</a:t>
            </a:r>
            <a:r>
              <a:rPr lang="en-US" sz="2400" b="1" dirty="0"/>
              <a:t> </a:t>
            </a:r>
          </a:p>
          <a:p>
            <a:pPr marL="0" indent="0">
              <a:buNone/>
            </a:pPr>
            <a:endParaRPr lang="en-US" sz="2400" b="1" dirty="0"/>
          </a:p>
          <a:p>
            <a:pPr marL="0" indent="0">
              <a:buNone/>
            </a:pPr>
            <a:r>
              <a:rPr lang="en-US" sz="2400" b="1" dirty="0"/>
              <a:t>University of Oxford, </a:t>
            </a:r>
            <a:r>
              <a:rPr lang="en-US" sz="2400" b="1" dirty="0" err="1"/>
              <a:t>Blavatnik</a:t>
            </a:r>
            <a:r>
              <a:rPr lang="en-US" sz="2400" b="1" dirty="0"/>
              <a:t> School of Government (2020):</a:t>
            </a:r>
          </a:p>
          <a:p>
            <a:r>
              <a:rPr lang="en-US" sz="2400" b="1" dirty="0">
                <a:hlinkClick r:id="rId4"/>
              </a:rPr>
              <a:t>https://www.bsg.ox.ac.uk/research/research-projects/coronavirus-government-response-tracker</a:t>
            </a:r>
            <a:endParaRPr lang="en-US" sz="2400" b="1" dirty="0"/>
          </a:p>
          <a:p>
            <a:pPr marL="0" indent="0">
              <a:buNone/>
            </a:pPr>
            <a:endParaRPr lang="en-US" sz="2400" b="1" dirty="0"/>
          </a:p>
          <a:p>
            <a:pPr marL="0" indent="0">
              <a:buNone/>
            </a:pPr>
            <a:r>
              <a:rPr lang="en-US" sz="2400" b="1" dirty="0"/>
              <a:t>Kaggle, “Population by Country 2020”:</a:t>
            </a:r>
          </a:p>
          <a:p>
            <a:r>
              <a:rPr lang="en-US" sz="2400" b="1" dirty="0">
                <a:hlinkClick r:id="rId5"/>
              </a:rPr>
              <a:t>https://www.kaggle.com/tanuprabhu/population-by-country-2020</a:t>
            </a:r>
            <a:r>
              <a:rPr lang="en-US" sz="2400" b="1" dirty="0"/>
              <a:t> </a:t>
            </a:r>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Tree>
    <p:extLst>
      <p:ext uri="{BB962C8B-B14F-4D97-AF65-F5344CB8AC3E}">
        <p14:creationId xmlns:p14="http://schemas.microsoft.com/office/powerpoint/2010/main" val="9306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5" name="Rectangle 5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2CC6E58-D5C1-451A-A2D5-ADBA15588A83}"/>
              </a:ext>
            </a:extLst>
          </p:cNvPr>
          <p:cNvSpPr>
            <a:spLocks noGrp="1"/>
          </p:cNvSpPr>
          <p:nvPr>
            <p:ph type="title"/>
          </p:nvPr>
        </p:nvSpPr>
        <p:spPr>
          <a:xfrm>
            <a:off x="1043631" y="809898"/>
            <a:ext cx="9942716" cy="1554480"/>
          </a:xfrm>
        </p:spPr>
        <p:txBody>
          <a:bodyPr anchor="ctr">
            <a:normAutofit/>
          </a:bodyPr>
          <a:lstStyle/>
          <a:p>
            <a:r>
              <a:rPr lang="en-US" sz="4800"/>
              <a:t>HYPOTHESIS:</a:t>
            </a:r>
          </a:p>
        </p:txBody>
      </p:sp>
      <p:sp>
        <p:nvSpPr>
          <p:cNvPr id="29" name="Content Placeholder 5">
            <a:extLst>
              <a:ext uri="{FF2B5EF4-FFF2-40B4-BE49-F238E27FC236}">
                <a16:creationId xmlns:a16="http://schemas.microsoft.com/office/drawing/2014/main" id="{BF532F1E-4921-43AD-B155-833E6604CD43}"/>
              </a:ext>
            </a:extLst>
          </p:cNvPr>
          <p:cNvSpPr>
            <a:spLocks noGrp="1"/>
          </p:cNvSpPr>
          <p:nvPr>
            <p:ph idx="1"/>
          </p:nvPr>
        </p:nvSpPr>
        <p:spPr>
          <a:xfrm>
            <a:off x="1045028" y="3017522"/>
            <a:ext cx="9941319" cy="3124658"/>
          </a:xfrm>
        </p:spPr>
        <p:txBody>
          <a:bodyPr anchor="ctr">
            <a:normAutofit/>
          </a:bodyPr>
          <a:lstStyle/>
          <a:p>
            <a:pPr marL="0" indent="0" algn="l">
              <a:buNone/>
            </a:pPr>
            <a:r>
              <a:rPr lang="en-US" sz="3600" b="0" i="0" dirty="0">
                <a:effectLst/>
                <a:latin typeface="Arial" panose="020B0604020202020204" pitchFamily="34" charset="0"/>
              </a:rPr>
              <a:t>Countries that implemented stricter measures earlier have lower cases (per capita) than those that have looser restrictions and implemented measures later.</a:t>
            </a:r>
          </a:p>
          <a:p>
            <a:pPr marL="0" indent="0">
              <a:buNone/>
            </a:pPr>
            <a:endParaRPr lang="en-US" sz="3600" dirty="0"/>
          </a:p>
        </p:txBody>
      </p:sp>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24406-FBF4-4B6D-A40C-5EB25DF18D9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t>Strategy &amp; Approach</a:t>
            </a:r>
          </a:p>
        </p:txBody>
      </p:sp>
      <p:grpSp>
        <p:nvGrpSpPr>
          <p:cNvPr id="135" name="Group 1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6" name="Rectangle 1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1DD9E1-273F-4BD1-BD85-ED1187E8A6F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endParaRPr lang="en-US" sz="1900" dirty="0"/>
          </a:p>
        </p:txBody>
      </p:sp>
      <p:sp>
        <p:nvSpPr>
          <p:cNvPr id="141" name="Rectangle 1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C08C27EC-5F36-4F78-B964-36D412349A6F}"/>
              </a:ext>
            </a:extLst>
          </p:cNvPr>
          <p:cNvGraphicFramePr/>
          <p:nvPr>
            <p:extLst>
              <p:ext uri="{D42A27DB-BD31-4B8C-83A1-F6EECF244321}">
                <p14:modId xmlns:p14="http://schemas.microsoft.com/office/powerpoint/2010/main" val="4083838207"/>
              </p:ext>
            </p:extLst>
          </p:nvPr>
        </p:nvGraphicFramePr>
        <p:xfrm>
          <a:off x="5123068" y="761390"/>
          <a:ext cx="718109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13396C1B-6E31-4C57-8B38-45D3ED4EE87B}"/>
              </a:ext>
            </a:extLst>
          </p:cNvPr>
          <p:cNvSpPr txBox="1"/>
          <p:nvPr/>
        </p:nvSpPr>
        <p:spPr>
          <a:xfrm>
            <a:off x="743119" y="24829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t>Before coding our solution, we laid out a structured approach to working towards a solution supporting the hypothesis test we wanted to perform</a:t>
            </a:r>
          </a:p>
          <a:p>
            <a:pPr marL="342900" indent="-228600">
              <a:lnSpc>
                <a:spcPct val="90000"/>
              </a:lnSpc>
              <a:spcAft>
                <a:spcPts val="600"/>
              </a:spcAft>
              <a:buFont typeface="Arial" panose="020B0604020202020204" pitchFamily="34" charset="0"/>
              <a:buChar char="•"/>
            </a:pPr>
            <a:r>
              <a:rPr lang="en-US" sz="1900" dirty="0"/>
              <a:t>The structured approach we followed allowed the team to work towards clear and achievable goals at each stage in the project, resulting in efficient and effective teamwork</a:t>
            </a:r>
          </a:p>
          <a:p>
            <a:pPr marL="342900"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8194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F97E-34E7-450D-8F36-7E2F19F5FB79}"/>
              </a:ext>
            </a:extLst>
          </p:cNvPr>
          <p:cNvSpPr>
            <a:spLocks noGrp="1"/>
          </p:cNvSpPr>
          <p:nvPr>
            <p:ph type="title"/>
          </p:nvPr>
        </p:nvSpPr>
        <p:spPr>
          <a:xfrm>
            <a:off x="1653363" y="365760"/>
            <a:ext cx="8195769" cy="1188720"/>
          </a:xfrm>
        </p:spPr>
        <p:txBody>
          <a:bodyPr>
            <a:normAutofit/>
          </a:bodyPr>
          <a:lstStyle/>
          <a:p>
            <a:r>
              <a:rPr lang="en-US" sz="2800" b="1" dirty="0"/>
              <a:t>Government Response &amp; Stringency Index Calculations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r>
              <a:rPr lang="en-US" sz="2000" dirty="0"/>
              <a:t>Country “Stringency Indices” were calculated according to 19 indicators which fall into 4 categorical policies:</a:t>
            </a:r>
          </a:p>
          <a:p>
            <a:pPr marL="457200" lvl="1" indent="0">
              <a:buNone/>
            </a:pPr>
            <a:r>
              <a:rPr lang="en-US" sz="1800" dirty="0"/>
              <a:t>“C” - Containment &amp; Closure |“E” – Economic |“H” - Health System |“M” - Miscellaneous</a:t>
            </a:r>
          </a:p>
          <a:p>
            <a:pPr lvl="1"/>
            <a:endParaRPr lang="en-US" sz="2000" dirty="0"/>
          </a:p>
        </p:txBody>
      </p:sp>
      <p:sp>
        <p:nvSpPr>
          <p:cNvPr id="5" name="TextBox 4">
            <a:extLst>
              <a:ext uri="{FF2B5EF4-FFF2-40B4-BE49-F238E27FC236}">
                <a16:creationId xmlns:a16="http://schemas.microsoft.com/office/drawing/2014/main" id="{214F995D-F91C-4F4F-854D-51FE26544A31}"/>
              </a:ext>
            </a:extLst>
          </p:cNvPr>
          <p:cNvSpPr txBox="1"/>
          <p:nvPr/>
        </p:nvSpPr>
        <p:spPr>
          <a:xfrm>
            <a:off x="21020" y="6523770"/>
            <a:ext cx="11514666" cy="261610"/>
          </a:xfrm>
          <a:prstGeom prst="rect">
            <a:avLst/>
          </a:prstGeom>
          <a:noFill/>
        </p:spPr>
        <p:txBody>
          <a:bodyPr wrap="square" rtlCol="0">
            <a:spAutoFit/>
          </a:bodyPr>
          <a:lstStyle/>
          <a:p>
            <a:r>
              <a:rPr lang="en-US" sz="1100" dirty="0"/>
              <a:t>Source: </a:t>
            </a:r>
            <a:r>
              <a:rPr lang="en-US" sz="1100" dirty="0">
                <a:hlinkClick r:id="rId3"/>
              </a:rPr>
              <a:t>https://github.com/OxCGRT/covid-policy-tracker/blob/master/documentation/codebook.md#containment-and-closure-policies</a:t>
            </a:r>
            <a:r>
              <a:rPr lang="en-US" sz="1100" dirty="0"/>
              <a:t> </a:t>
            </a:r>
          </a:p>
        </p:txBody>
      </p:sp>
      <p:pic>
        <p:nvPicPr>
          <p:cNvPr id="7" name="Picture 6">
            <a:extLst>
              <a:ext uri="{FF2B5EF4-FFF2-40B4-BE49-F238E27FC236}">
                <a16:creationId xmlns:a16="http://schemas.microsoft.com/office/drawing/2014/main" id="{A543A3DF-4B02-4BDE-AFEC-91E535046CF7}"/>
              </a:ext>
            </a:extLst>
          </p:cNvPr>
          <p:cNvPicPr>
            <a:picLocks noChangeAspect="1"/>
          </p:cNvPicPr>
          <p:nvPr/>
        </p:nvPicPr>
        <p:blipFill>
          <a:blip r:embed="rId4"/>
          <a:stretch>
            <a:fillRect/>
          </a:stretch>
        </p:blipFill>
        <p:spPr>
          <a:xfrm>
            <a:off x="745065" y="3205608"/>
            <a:ext cx="11311000" cy="3091895"/>
          </a:xfrm>
          <a:prstGeom prst="rect">
            <a:avLst/>
          </a:prstGeom>
        </p:spPr>
      </p:pic>
      <p:pic>
        <p:nvPicPr>
          <p:cNvPr id="11" name="Picture 10">
            <a:extLst>
              <a:ext uri="{FF2B5EF4-FFF2-40B4-BE49-F238E27FC236}">
                <a16:creationId xmlns:a16="http://schemas.microsoft.com/office/drawing/2014/main" id="{9EC7D1CA-2986-4350-9767-BE97C0501BED}"/>
              </a:ext>
            </a:extLst>
          </p:cNvPr>
          <p:cNvPicPr>
            <a:picLocks noChangeAspect="1"/>
          </p:cNvPicPr>
          <p:nvPr/>
        </p:nvPicPr>
        <p:blipFill rotWithShape="1">
          <a:blip r:embed="rId5"/>
          <a:srcRect t="1786"/>
          <a:stretch/>
        </p:blipFill>
        <p:spPr>
          <a:xfrm>
            <a:off x="10409767" y="282221"/>
            <a:ext cx="1257300" cy="1272257"/>
          </a:xfrm>
          <a:prstGeom prst="rect">
            <a:avLst/>
          </a:prstGeom>
        </p:spPr>
      </p:pic>
    </p:spTree>
    <p:extLst>
      <p:ext uri="{BB962C8B-B14F-4D97-AF65-F5344CB8AC3E}">
        <p14:creationId xmlns:p14="http://schemas.microsoft.com/office/powerpoint/2010/main" val="333688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D2D95B84-116E-4E5E-B794-E31B286588A8}"/>
              </a:ext>
            </a:extLst>
          </p:cNvPr>
          <p:cNvSpPr txBox="1">
            <a:spLocks/>
          </p:cNvSpPr>
          <p:nvPr/>
        </p:nvSpPr>
        <p:spPr>
          <a:xfrm>
            <a:off x="0" y="6507451"/>
            <a:ext cx="2801476" cy="3044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sz="1100" dirty="0">
                <a:latin typeface="+mn-lt"/>
              </a:rPr>
              <a:t>Source:</a:t>
            </a:r>
            <a:r>
              <a:rPr lang="en-US" sz="1100" dirty="0">
                <a:latin typeface="+mn-lt"/>
                <a:hlinkClick r:id="rId3"/>
              </a:rPr>
              <a:t> https://api.covid19api.com/countries</a:t>
            </a:r>
            <a:r>
              <a:rPr lang="en-US" sz="1100" dirty="0">
                <a:latin typeface="+mn-lt"/>
              </a:rPr>
              <a:t> </a:t>
            </a:r>
          </a:p>
        </p:txBody>
      </p:sp>
      <p:pic>
        <p:nvPicPr>
          <p:cNvPr id="6" name="Picture 5">
            <a:extLst>
              <a:ext uri="{FF2B5EF4-FFF2-40B4-BE49-F238E27FC236}">
                <a16:creationId xmlns:a16="http://schemas.microsoft.com/office/drawing/2014/main" id="{D36C4018-DC33-4F02-9168-B97EFB579857}"/>
              </a:ext>
            </a:extLst>
          </p:cNvPr>
          <p:cNvPicPr>
            <a:picLocks noChangeAspect="1"/>
          </p:cNvPicPr>
          <p:nvPr/>
        </p:nvPicPr>
        <p:blipFill>
          <a:blip r:embed="rId4"/>
          <a:stretch>
            <a:fillRect/>
          </a:stretch>
        </p:blipFill>
        <p:spPr>
          <a:xfrm>
            <a:off x="1971468" y="1777034"/>
            <a:ext cx="8249064" cy="4684336"/>
          </a:xfrm>
          <a:prstGeom prst="rect">
            <a:avLst/>
          </a:prstGeom>
        </p:spPr>
      </p:pic>
      <p:sp>
        <p:nvSpPr>
          <p:cNvPr id="9" name="Title 1">
            <a:extLst>
              <a:ext uri="{FF2B5EF4-FFF2-40B4-BE49-F238E27FC236}">
                <a16:creationId xmlns:a16="http://schemas.microsoft.com/office/drawing/2014/main" id="{0C041BBD-A271-40B0-AAD2-49CD5B4A50DF}"/>
              </a:ext>
            </a:extLst>
          </p:cNvPr>
          <p:cNvSpPr txBox="1">
            <a:spLocks/>
          </p:cNvSpPr>
          <p:nvPr/>
        </p:nvSpPr>
        <p:spPr>
          <a:xfrm>
            <a:off x="1653363" y="365760"/>
            <a:ext cx="9067189"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a:t>
            </a:r>
          </a:p>
        </p:txBody>
      </p:sp>
    </p:spTree>
    <p:extLst>
      <p:ext uri="{BB962C8B-B14F-4D97-AF65-F5344CB8AC3E}">
        <p14:creationId xmlns:p14="http://schemas.microsoft.com/office/powerpoint/2010/main" val="30640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a:bodyPr>
          <a:lstStyle/>
          <a:p>
            <a:r>
              <a:rPr lang="en-US" sz="2000" dirty="0"/>
              <a:t>Using API data, we created lists for each country name, “slug” and two-character ISO code</a:t>
            </a:r>
          </a:p>
          <a:p>
            <a:pPr marL="914400" lvl="1" indent="-457200">
              <a:buAutoNum type="arabicParenR"/>
            </a:pPr>
            <a:r>
              <a:rPr lang="en-US" sz="1800" dirty="0"/>
              <a:t>The lists created were then put into a pandas dataframe, then written to a .csv file</a:t>
            </a:r>
          </a:p>
          <a:p>
            <a:pPr marL="914400" lvl="1" indent="-457200">
              <a:buAutoNum type="arabicParenR"/>
            </a:pPr>
            <a:r>
              <a:rPr lang="en-US" sz="1800" dirty="0"/>
              <a:t>Pandas library “Country Converter” [aka “coco”] used to convert “Entity” to the common country name</a:t>
            </a:r>
          </a:p>
        </p:txBody>
      </p:sp>
      <p:pic>
        <p:nvPicPr>
          <p:cNvPr id="5" name="Picture 4">
            <a:extLst>
              <a:ext uri="{FF2B5EF4-FFF2-40B4-BE49-F238E27FC236}">
                <a16:creationId xmlns:a16="http://schemas.microsoft.com/office/drawing/2014/main" id="{3EB629C1-3F08-4CDE-B870-3CC4091BC97C}"/>
              </a:ext>
            </a:extLst>
          </p:cNvPr>
          <p:cNvPicPr>
            <a:picLocks noChangeAspect="1"/>
          </p:cNvPicPr>
          <p:nvPr/>
        </p:nvPicPr>
        <p:blipFill>
          <a:blip r:embed="rId3"/>
          <a:stretch>
            <a:fillRect/>
          </a:stretch>
        </p:blipFill>
        <p:spPr>
          <a:xfrm>
            <a:off x="502514" y="3345584"/>
            <a:ext cx="3468106" cy="2965231"/>
          </a:xfrm>
          <a:prstGeom prst="rect">
            <a:avLst/>
          </a:prstGeom>
        </p:spPr>
      </p:pic>
      <p:pic>
        <p:nvPicPr>
          <p:cNvPr id="11" name="Picture 10">
            <a:extLst>
              <a:ext uri="{FF2B5EF4-FFF2-40B4-BE49-F238E27FC236}">
                <a16:creationId xmlns:a16="http://schemas.microsoft.com/office/drawing/2014/main" id="{049013C7-D0E3-4AB0-A5F2-EE1BFA083BBC}"/>
              </a:ext>
            </a:extLst>
          </p:cNvPr>
          <p:cNvPicPr>
            <a:picLocks noChangeAspect="1"/>
          </p:cNvPicPr>
          <p:nvPr/>
        </p:nvPicPr>
        <p:blipFill>
          <a:blip r:embed="rId4"/>
          <a:stretch>
            <a:fillRect/>
          </a:stretch>
        </p:blipFill>
        <p:spPr>
          <a:xfrm>
            <a:off x="4765330" y="3345584"/>
            <a:ext cx="7206383" cy="2829625"/>
          </a:xfrm>
          <a:prstGeom prst="rect">
            <a:avLst/>
          </a:prstGeom>
        </p:spPr>
      </p:pic>
      <p:sp>
        <p:nvSpPr>
          <p:cNvPr id="13" name="Plus Sign 12">
            <a:extLst>
              <a:ext uri="{FF2B5EF4-FFF2-40B4-BE49-F238E27FC236}">
                <a16:creationId xmlns:a16="http://schemas.microsoft.com/office/drawing/2014/main" id="{3A73AE31-95B7-4C28-80DB-B9C991FF7597}"/>
              </a:ext>
            </a:extLst>
          </p:cNvPr>
          <p:cNvSpPr/>
          <p:nvPr/>
        </p:nvSpPr>
        <p:spPr>
          <a:xfrm>
            <a:off x="4054095" y="4454151"/>
            <a:ext cx="627760" cy="612490"/>
          </a:xfrm>
          <a:prstGeom prst="mathPlus">
            <a:avLst>
              <a:gd name="adj1" fmla="val 471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itle 1">
            <a:extLst>
              <a:ext uri="{FF2B5EF4-FFF2-40B4-BE49-F238E27FC236}">
                <a16:creationId xmlns:a16="http://schemas.microsoft.com/office/drawing/2014/main" id="{962F890E-773A-4C7F-A113-04915C79615C}"/>
              </a:ext>
            </a:extLst>
          </p:cNvPr>
          <p:cNvSpPr txBox="1">
            <a:spLocks/>
          </p:cNvSpPr>
          <p:nvPr/>
        </p:nvSpPr>
        <p:spPr>
          <a:xfrm>
            <a:off x="1653363" y="365760"/>
            <a:ext cx="10312858"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 (Continued)</a:t>
            </a:r>
          </a:p>
        </p:txBody>
      </p:sp>
    </p:spTree>
    <p:extLst>
      <p:ext uri="{BB962C8B-B14F-4D97-AF65-F5344CB8AC3E}">
        <p14:creationId xmlns:p14="http://schemas.microsoft.com/office/powerpoint/2010/main" val="236616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a:bodyPr>
          <a:lstStyle/>
          <a:p>
            <a:r>
              <a:rPr lang="en-US" sz="2000" dirty="0"/>
              <a:t>The two separate CSV files containing country name and various identifiers were then merged into one standardized dataframe</a:t>
            </a:r>
            <a:endParaRPr lang="en-US" sz="1800" dirty="0"/>
          </a:p>
        </p:txBody>
      </p:sp>
      <p:pic>
        <p:nvPicPr>
          <p:cNvPr id="6" name="Picture 5">
            <a:extLst>
              <a:ext uri="{FF2B5EF4-FFF2-40B4-BE49-F238E27FC236}">
                <a16:creationId xmlns:a16="http://schemas.microsoft.com/office/drawing/2014/main" id="{395B568F-16A7-4032-90C9-C90A5EB39033}"/>
              </a:ext>
            </a:extLst>
          </p:cNvPr>
          <p:cNvPicPr>
            <a:picLocks noChangeAspect="1"/>
          </p:cNvPicPr>
          <p:nvPr/>
        </p:nvPicPr>
        <p:blipFill>
          <a:blip r:embed="rId3"/>
          <a:stretch>
            <a:fillRect/>
          </a:stretch>
        </p:blipFill>
        <p:spPr>
          <a:xfrm>
            <a:off x="745875" y="2965723"/>
            <a:ext cx="11038984" cy="3253247"/>
          </a:xfrm>
          <a:prstGeom prst="rect">
            <a:avLst/>
          </a:prstGeom>
        </p:spPr>
      </p:pic>
      <p:pic>
        <p:nvPicPr>
          <p:cNvPr id="9" name="Picture 8">
            <a:extLst>
              <a:ext uri="{FF2B5EF4-FFF2-40B4-BE49-F238E27FC236}">
                <a16:creationId xmlns:a16="http://schemas.microsoft.com/office/drawing/2014/main" id="{888EDF87-A9D4-4256-965F-488EF1DDAF0B}"/>
              </a:ext>
            </a:extLst>
          </p:cNvPr>
          <p:cNvPicPr>
            <a:picLocks noChangeAspect="1"/>
          </p:cNvPicPr>
          <p:nvPr/>
        </p:nvPicPr>
        <p:blipFill>
          <a:blip r:embed="rId4"/>
          <a:stretch>
            <a:fillRect/>
          </a:stretch>
        </p:blipFill>
        <p:spPr>
          <a:xfrm>
            <a:off x="7658241" y="4274820"/>
            <a:ext cx="3362325" cy="1419225"/>
          </a:xfrm>
          <a:prstGeom prst="rect">
            <a:avLst/>
          </a:prstGeom>
        </p:spPr>
      </p:pic>
      <p:sp>
        <p:nvSpPr>
          <p:cNvPr id="11" name="Title 1">
            <a:extLst>
              <a:ext uri="{FF2B5EF4-FFF2-40B4-BE49-F238E27FC236}">
                <a16:creationId xmlns:a16="http://schemas.microsoft.com/office/drawing/2014/main" id="{CC1915E3-6580-42FA-B16B-909B893CACF7}"/>
              </a:ext>
            </a:extLst>
          </p:cNvPr>
          <p:cNvSpPr txBox="1">
            <a:spLocks/>
          </p:cNvSpPr>
          <p:nvPr/>
        </p:nvSpPr>
        <p:spPr>
          <a:xfrm>
            <a:off x="1653363" y="365760"/>
            <a:ext cx="10312858"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 (Continued)</a:t>
            </a:r>
          </a:p>
        </p:txBody>
      </p:sp>
    </p:spTree>
    <p:extLst>
      <p:ext uri="{BB962C8B-B14F-4D97-AF65-F5344CB8AC3E}">
        <p14:creationId xmlns:p14="http://schemas.microsoft.com/office/powerpoint/2010/main" val="354704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365760"/>
            <a:ext cx="8756404" cy="1188720"/>
          </a:xfrm>
        </p:spPr>
        <p:txBody>
          <a:bodyPr>
            <a:normAutofit fontScale="90000"/>
          </a:bodyPr>
          <a:lstStyle/>
          <a:p>
            <a:r>
              <a:rPr lang="en-US" sz="3100" b="1" dirty="0"/>
              <a:t>General Methods Part 1:</a:t>
            </a:r>
            <a:br>
              <a:rPr lang="en-US" sz="3100" dirty="0"/>
            </a:br>
            <a:r>
              <a:rPr lang="en-US" sz="3100" dirty="0"/>
              <a:t>Identify &amp; Obtain Current Country-specific COVID-19 Data</a:t>
            </a:r>
            <a:br>
              <a:rPr lang="en-US" sz="3100" dirty="0"/>
            </a:br>
            <a:r>
              <a:rPr lang="en-US" sz="3100" dirty="0"/>
              <a:t>(Stringency Index Aggregation)</a:t>
            </a:r>
            <a:br>
              <a:rPr lang="en-US" sz="2400" dirty="0"/>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7"/>
            <a:ext cx="11084879" cy="837865"/>
          </a:xfrm>
        </p:spPr>
        <p:txBody>
          <a:bodyPr anchor="t">
            <a:noAutofit/>
          </a:bodyPr>
          <a:lstStyle/>
          <a:p>
            <a:r>
              <a:rPr lang="en-US" sz="2000" dirty="0"/>
              <a:t>From the Oxford Government Response URL, we obtained a csv file of the daily “stringency index” for each country for which COVID data was reported (&gt;62,000 records)</a:t>
            </a:r>
            <a:br>
              <a:rPr lang="en-US" sz="2000" dirty="0"/>
            </a:br>
            <a:br>
              <a:rPr lang="en-US" sz="2000" dirty="0"/>
            </a:b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635B8462-5B9D-45B3-841F-F3B5E9636C11}"/>
              </a:ext>
            </a:extLst>
          </p:cNvPr>
          <p:cNvPicPr>
            <a:picLocks noChangeAspect="1"/>
          </p:cNvPicPr>
          <p:nvPr/>
        </p:nvPicPr>
        <p:blipFill rotWithShape="1">
          <a:blip r:embed="rId3"/>
          <a:srcRect l="1934" b="2405"/>
          <a:stretch/>
        </p:blipFill>
        <p:spPr>
          <a:xfrm>
            <a:off x="1320800" y="2631816"/>
            <a:ext cx="9550399" cy="3960253"/>
          </a:xfrm>
          <a:prstGeom prst="rect">
            <a:avLst/>
          </a:prstGeom>
        </p:spPr>
      </p:pic>
      <p:pic>
        <p:nvPicPr>
          <p:cNvPr id="11" name="Picture 10">
            <a:extLst>
              <a:ext uri="{FF2B5EF4-FFF2-40B4-BE49-F238E27FC236}">
                <a16:creationId xmlns:a16="http://schemas.microsoft.com/office/drawing/2014/main" id="{B17D2A7C-6999-4AA9-9689-A5E184DA66EF}"/>
              </a:ext>
            </a:extLst>
          </p:cNvPr>
          <p:cNvPicPr>
            <a:picLocks noChangeAspect="1"/>
          </p:cNvPicPr>
          <p:nvPr/>
        </p:nvPicPr>
        <p:blipFill rotWithShape="1">
          <a:blip r:embed="rId4"/>
          <a:srcRect t="1786"/>
          <a:stretch/>
        </p:blipFill>
        <p:spPr>
          <a:xfrm>
            <a:off x="10409767" y="282221"/>
            <a:ext cx="1257300" cy="1272257"/>
          </a:xfrm>
          <a:prstGeom prst="rect">
            <a:avLst/>
          </a:prstGeom>
        </p:spPr>
      </p:pic>
    </p:spTree>
    <p:extLst>
      <p:ext uri="{BB962C8B-B14F-4D97-AF65-F5344CB8AC3E}">
        <p14:creationId xmlns:p14="http://schemas.microsoft.com/office/powerpoint/2010/main" val="105472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F1048B-5941-4057-B59F-DF9BDD074F38}">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TotalTime>
  <Words>1424</Words>
  <Application>Microsoft Office PowerPoint</Application>
  <PresentationFormat>Widescreen</PresentationFormat>
  <Paragraphs>117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COVID-19:  A Retrospective Analysis of Global Stringency Measures and the Impact on Incidence Rate</vt:lpstr>
      <vt:lpstr>Introduction</vt:lpstr>
      <vt:lpstr>HYPOTHESIS:</vt:lpstr>
      <vt:lpstr>Strategy &amp; Approach</vt:lpstr>
      <vt:lpstr>Government Response &amp; Stringency Index Calculations</vt:lpstr>
      <vt:lpstr>PowerPoint Presentation</vt:lpstr>
      <vt:lpstr>PowerPoint Presentation</vt:lpstr>
      <vt:lpstr>PowerPoint Presentation</vt:lpstr>
      <vt:lpstr>General Methods Part 1: Identify &amp; Obtain Current Country-specific COVID-19 Data (Stringency Index Aggregation) </vt:lpstr>
      <vt:lpstr>PowerPoint Presentation</vt:lpstr>
      <vt:lpstr>Part 2: Visualizing Data</vt:lpstr>
      <vt:lpstr>Country Sample Size (n = 30)</vt:lpstr>
      <vt:lpstr>PowerPoint Presentation</vt:lpstr>
      <vt:lpstr>Comparison of Analyses</vt:lpstr>
      <vt:lpstr>India</vt:lpstr>
      <vt:lpstr>France</vt:lpstr>
      <vt:lpstr>Italy</vt:lpstr>
      <vt:lpstr>Singapore</vt:lpstr>
      <vt:lpstr>Observation #1 Impact Time-delay</vt:lpstr>
      <vt:lpstr>Observation #2</vt:lpstr>
      <vt:lpstr>Conclusions</vt:lpstr>
      <vt:lpstr>Observation #4</vt:lpstr>
      <vt:lpstr>Observation #5 Outliers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 Retrospective Analysis of Global Stringency Measures and the Impact on Incidence Rate</dc:title>
  <dc:creator>Christine Krenicki</dc:creator>
  <cp:lastModifiedBy>Christine Krenicki</cp:lastModifiedBy>
  <cp:revision>2</cp:revision>
  <dcterms:created xsi:type="dcterms:W3CDTF">2020-12-29T15:28:16Z</dcterms:created>
  <dcterms:modified xsi:type="dcterms:W3CDTF">2020-12-29T15:37:22Z</dcterms:modified>
</cp:coreProperties>
</file>