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1" r:id="rId5"/>
    <p:sldId id="262"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02A8B0-3722-49DF-9464-38A72F5EDF0C}">
          <p14:sldIdLst>
            <p14:sldId id="256"/>
            <p14:sldId id="257"/>
            <p14:sldId id="258"/>
            <p14:sldId id="261"/>
            <p14:sldId id="262"/>
            <p14:sldId id="264"/>
            <p14:sldId id="265"/>
            <p14:sldId id="266"/>
            <p14:sldId id="268"/>
            <p14:sldId id="269"/>
            <p14:sldId id="270"/>
            <p14:sldId id="271"/>
            <p14:sldId id="272"/>
            <p14:sldId id="273"/>
            <p14:sldId id="274"/>
            <p14:sldId id="275"/>
            <p14:sldId id="276"/>
            <p14:sldId id="26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na Anderson" initials="NA" lastIdx="1" clrIdx="0">
    <p:extLst>
      <p:ext uri="{19B8F6BF-5375-455C-9EA6-DF929625EA0E}">
        <p15:presenceInfo xmlns:p15="http://schemas.microsoft.com/office/powerpoint/2012/main" userId="2ba841d7adb573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55" autoAdjust="0"/>
  </p:normalViewPr>
  <p:slideViewPr>
    <p:cSldViewPr snapToGrid="0">
      <p:cViewPr>
        <p:scale>
          <a:sx n="57" d="100"/>
          <a:sy n="57" d="100"/>
        </p:scale>
        <p:origin x="324"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1T07:36:33.333" idx="1">
    <p:pos x="2200" y="167"/>
    <p:text>Mir, Dan, Matt - Please let me know of any other websites from which you gathered info/data.</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68EC0-DCF4-4E75-982F-D508B22C4D5C}"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2652D-B2A1-44BF-96C1-15EEAE5CCF84}" type="slidenum">
              <a:rPr lang="en-US" smtClean="0"/>
              <a:t>‹#›</a:t>
            </a:fld>
            <a:endParaRPr lang="en-US"/>
          </a:p>
        </p:txBody>
      </p:sp>
    </p:spTree>
    <p:extLst>
      <p:ext uri="{BB962C8B-B14F-4D97-AF65-F5344CB8AC3E}">
        <p14:creationId xmlns:p14="http://schemas.microsoft.com/office/powerpoint/2010/main" val="384399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of heatmap from Oxford University showing “stringency indices” by country ~June 2020.  Darker color signifies higher stringency.</a:t>
            </a:r>
          </a:p>
        </p:txBody>
      </p:sp>
      <p:sp>
        <p:nvSpPr>
          <p:cNvPr id="4" name="Slide Number Placeholder 3"/>
          <p:cNvSpPr>
            <a:spLocks noGrp="1"/>
          </p:cNvSpPr>
          <p:nvPr>
            <p:ph type="sldNum" sz="quarter" idx="5"/>
          </p:nvPr>
        </p:nvSpPr>
        <p:spPr/>
        <p:txBody>
          <a:bodyPr/>
          <a:lstStyle/>
          <a:p>
            <a:fld id="{02B2652D-B2A1-44BF-96C1-15EEAE5CCF84}" type="slidenum">
              <a:rPr lang="en-US" smtClean="0"/>
              <a:t>2</a:t>
            </a:fld>
            <a:endParaRPr lang="en-US"/>
          </a:p>
        </p:txBody>
      </p:sp>
    </p:spTree>
    <p:extLst>
      <p:ext uri="{BB962C8B-B14F-4D97-AF65-F5344CB8AC3E}">
        <p14:creationId xmlns:p14="http://schemas.microsoft.com/office/powerpoint/2010/main" val="333104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Team members performed independent data visualization methods and found that output data was the same (YAY.)</a:t>
            </a:r>
          </a:p>
        </p:txBody>
      </p:sp>
      <p:sp>
        <p:nvSpPr>
          <p:cNvPr id="4" name="Slide Number Placeholder 3"/>
          <p:cNvSpPr>
            <a:spLocks noGrp="1"/>
          </p:cNvSpPr>
          <p:nvPr>
            <p:ph type="sldNum" sz="quarter" idx="5"/>
          </p:nvPr>
        </p:nvSpPr>
        <p:spPr/>
        <p:txBody>
          <a:bodyPr/>
          <a:lstStyle/>
          <a:p>
            <a:fld id="{02B2652D-B2A1-44BF-96C1-15EEAE5CCF84}" type="slidenum">
              <a:rPr lang="en-US" smtClean="0"/>
              <a:t>12</a:t>
            </a:fld>
            <a:endParaRPr lang="en-US"/>
          </a:p>
        </p:txBody>
      </p:sp>
    </p:spTree>
    <p:extLst>
      <p:ext uri="{BB962C8B-B14F-4D97-AF65-F5344CB8AC3E}">
        <p14:creationId xmlns:p14="http://schemas.microsoft.com/office/powerpoint/2010/main" val="116332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methods were used to visualize infection rate and stringency rate over time (by country).</a:t>
            </a:r>
          </a:p>
          <a:p>
            <a:r>
              <a:rPr lang="en-US" dirty="0"/>
              <a:t>Note that two separate y-axes (‘</a:t>
            </a:r>
            <a:r>
              <a:rPr lang="en-US" dirty="0" err="1"/>
              <a:t>twinx</a:t>
            </a:r>
            <a:r>
              <a:rPr lang="en-US" dirty="0"/>
              <a:t>’ function) as the ranges for “Infection Rate” and “Stringency Index” are separated by several orders in magnitude.</a:t>
            </a:r>
          </a:p>
          <a:p>
            <a:r>
              <a:rPr lang="en-US" dirty="0"/>
              <a:t>For purposes of demonstration, the double line graph images were selected for presentation.</a:t>
            </a:r>
          </a:p>
        </p:txBody>
      </p:sp>
      <p:sp>
        <p:nvSpPr>
          <p:cNvPr id="4" name="Slide Number Placeholder 3"/>
          <p:cNvSpPr>
            <a:spLocks noGrp="1"/>
          </p:cNvSpPr>
          <p:nvPr>
            <p:ph type="sldNum" sz="quarter" idx="5"/>
          </p:nvPr>
        </p:nvSpPr>
        <p:spPr/>
        <p:txBody>
          <a:bodyPr/>
          <a:lstStyle/>
          <a:p>
            <a:fld id="{02B2652D-B2A1-44BF-96C1-15EEAE5CCF84}" type="slidenum">
              <a:rPr lang="en-US" smtClean="0"/>
              <a:t>13</a:t>
            </a:fld>
            <a:endParaRPr lang="en-US"/>
          </a:p>
        </p:txBody>
      </p:sp>
    </p:spTree>
    <p:extLst>
      <p:ext uri="{BB962C8B-B14F-4D97-AF65-F5344CB8AC3E}">
        <p14:creationId xmlns:p14="http://schemas.microsoft.com/office/powerpoint/2010/main" val="281813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 question: How does one measure “strictness”?</a:t>
            </a:r>
          </a:p>
        </p:txBody>
      </p:sp>
      <p:sp>
        <p:nvSpPr>
          <p:cNvPr id="4" name="Slide Number Placeholder 3"/>
          <p:cNvSpPr>
            <a:spLocks noGrp="1"/>
          </p:cNvSpPr>
          <p:nvPr>
            <p:ph type="sldNum" sz="quarter" idx="5"/>
          </p:nvPr>
        </p:nvSpPr>
        <p:spPr/>
        <p:txBody>
          <a:bodyPr/>
          <a:lstStyle/>
          <a:p>
            <a:fld id="{02B2652D-B2A1-44BF-96C1-15EEAE5CCF84}" type="slidenum">
              <a:rPr lang="en-US" smtClean="0"/>
              <a:t>3</a:t>
            </a:fld>
            <a:endParaRPr lang="en-US"/>
          </a:p>
        </p:txBody>
      </p:sp>
    </p:spTree>
    <p:extLst>
      <p:ext uri="{BB962C8B-B14F-4D97-AF65-F5344CB8AC3E}">
        <p14:creationId xmlns:p14="http://schemas.microsoft.com/office/powerpoint/2010/main" val="4018509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link to demonstrate various indices and measurements of stringency calculations</a:t>
            </a:r>
          </a:p>
        </p:txBody>
      </p:sp>
      <p:sp>
        <p:nvSpPr>
          <p:cNvPr id="4" name="Slide Number Placeholder 3"/>
          <p:cNvSpPr>
            <a:spLocks noGrp="1"/>
          </p:cNvSpPr>
          <p:nvPr>
            <p:ph type="sldNum" sz="quarter" idx="5"/>
          </p:nvPr>
        </p:nvSpPr>
        <p:spPr/>
        <p:txBody>
          <a:bodyPr/>
          <a:lstStyle/>
          <a:p>
            <a:fld id="{02B2652D-B2A1-44BF-96C1-15EEAE5CCF84}" type="slidenum">
              <a:rPr lang="en-US" smtClean="0"/>
              <a:t>4</a:t>
            </a:fld>
            <a:endParaRPr lang="en-US"/>
          </a:p>
        </p:txBody>
      </p:sp>
    </p:spTree>
    <p:extLst>
      <p:ext uri="{BB962C8B-B14F-4D97-AF65-F5344CB8AC3E}">
        <p14:creationId xmlns:p14="http://schemas.microsoft.com/office/powerpoint/2010/main" val="174770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Because country name or identifications are not consistent amongst all data sets, our first goal was to create a standardized list of countries for which COVID data had been reported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API collecting the countries for which COVID data has been reported (includes country name, ISO code and “slug” required for standardizing country ID)</a:t>
            </a:r>
          </a:p>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5</a:t>
            </a:fld>
            <a:endParaRPr lang="en-US"/>
          </a:p>
        </p:txBody>
      </p:sp>
    </p:spTree>
    <p:extLst>
      <p:ext uri="{BB962C8B-B14F-4D97-AF65-F5344CB8AC3E}">
        <p14:creationId xmlns:p14="http://schemas.microsoft.com/office/powerpoint/2010/main" val="203033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6</a:t>
            </a:fld>
            <a:endParaRPr lang="en-US"/>
          </a:p>
        </p:txBody>
      </p:sp>
    </p:spTree>
    <p:extLst>
      <p:ext uri="{BB962C8B-B14F-4D97-AF65-F5344CB8AC3E}">
        <p14:creationId xmlns:p14="http://schemas.microsoft.com/office/powerpoint/2010/main" val="2998815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7</a:t>
            </a:fld>
            <a:endParaRPr lang="en-US"/>
          </a:p>
        </p:txBody>
      </p:sp>
    </p:spTree>
    <p:extLst>
      <p:ext uri="{BB962C8B-B14F-4D97-AF65-F5344CB8AC3E}">
        <p14:creationId xmlns:p14="http://schemas.microsoft.com/office/powerpoint/2010/main" val="2151454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r>
              <a:rPr lang="en-US" sz="1200" dirty="0"/>
              <a:t>The “Stringency Index” data were cleaned by dropping null or rows with empty data; monthly indices were averaged using “</a:t>
            </a:r>
            <a:r>
              <a:rPr lang="en-US" sz="1200" dirty="0" err="1"/>
              <a:t>groupby</a:t>
            </a:r>
            <a:r>
              <a:rPr lang="en-US" sz="1200" dirty="0"/>
              <a:t>” country and month </a:t>
            </a:r>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8</a:t>
            </a:fld>
            <a:endParaRPr lang="en-US"/>
          </a:p>
        </p:txBody>
      </p:sp>
    </p:spTree>
    <p:extLst>
      <p:ext uri="{BB962C8B-B14F-4D97-AF65-F5344CB8AC3E}">
        <p14:creationId xmlns:p14="http://schemas.microsoft.com/office/powerpoint/2010/main" val="97968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Heatmap courtesy of Mir Ahmed!</a:t>
            </a:r>
          </a:p>
        </p:txBody>
      </p:sp>
      <p:sp>
        <p:nvSpPr>
          <p:cNvPr id="4" name="Slide Number Placeholder 3"/>
          <p:cNvSpPr>
            <a:spLocks noGrp="1"/>
          </p:cNvSpPr>
          <p:nvPr>
            <p:ph type="sldNum" sz="quarter" idx="5"/>
          </p:nvPr>
        </p:nvSpPr>
        <p:spPr/>
        <p:txBody>
          <a:bodyPr/>
          <a:lstStyle/>
          <a:p>
            <a:fld id="{02B2652D-B2A1-44BF-96C1-15EEAE5CCF84}" type="slidenum">
              <a:rPr lang="en-US" smtClean="0"/>
              <a:t>10</a:t>
            </a:fld>
            <a:endParaRPr lang="en-US"/>
          </a:p>
        </p:txBody>
      </p:sp>
    </p:spTree>
    <p:extLst>
      <p:ext uri="{BB962C8B-B14F-4D97-AF65-F5344CB8AC3E}">
        <p14:creationId xmlns:p14="http://schemas.microsoft.com/office/powerpoint/2010/main" val="3199195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FFFFFF"/>
                </a:solidFill>
              </a:rPr>
              <a:t>Examples include:</a:t>
            </a:r>
          </a:p>
          <a:p>
            <a:pPr marL="0" indent="0">
              <a:buNone/>
            </a:pPr>
            <a:r>
              <a:rPr lang="en-US" sz="1200" dirty="0">
                <a:solidFill>
                  <a:srgbClr val="FFFFFF"/>
                </a:solidFill>
              </a:rPr>
              <a:t>United </a:t>
            </a:r>
            <a:r>
              <a:rPr lang="en-US" sz="1200" dirty="0" err="1">
                <a:solidFill>
                  <a:srgbClr val="FFFFFF"/>
                </a:solidFill>
              </a:rPr>
              <a:t>Kingdon</a:t>
            </a:r>
            <a:r>
              <a:rPr lang="en-US" sz="1200" dirty="0">
                <a:solidFill>
                  <a:srgbClr val="FFFFFF"/>
                </a:solidFill>
              </a:rPr>
              <a:t> – Variant strain</a:t>
            </a:r>
          </a:p>
          <a:p>
            <a:pPr marL="0" indent="0">
              <a:buNone/>
            </a:pPr>
            <a:r>
              <a:rPr lang="en-US" sz="1200" dirty="0">
                <a:solidFill>
                  <a:srgbClr val="FFFFFF"/>
                </a:solidFill>
              </a:rPr>
              <a:t>Italy – known high rate of infection, one of earliest countries severely impacted</a:t>
            </a:r>
          </a:p>
          <a:p>
            <a:pPr marL="0" indent="0">
              <a:buNone/>
            </a:pPr>
            <a:r>
              <a:rPr lang="en-US" sz="1200" dirty="0">
                <a:solidFill>
                  <a:srgbClr val="FFFFFF"/>
                </a:solidFill>
              </a:rPr>
              <a:t>China – questionable data</a:t>
            </a:r>
          </a:p>
          <a:p>
            <a:pPr marL="0" indent="0">
              <a:buNone/>
            </a:pPr>
            <a:r>
              <a:rPr lang="en-US" sz="1200" dirty="0">
                <a:solidFill>
                  <a:srgbClr val="FFFFFF"/>
                </a:solidFill>
              </a:rPr>
              <a:t>Monaco – dense population</a:t>
            </a:r>
          </a:p>
          <a:p>
            <a:pPr marL="0" indent="0">
              <a:buNone/>
            </a:pPr>
            <a:r>
              <a:rPr lang="en-US" sz="1200" dirty="0">
                <a:solidFill>
                  <a:srgbClr val="FFFFFF"/>
                </a:solidFill>
              </a:rPr>
              <a:t>Seychelles – island region</a:t>
            </a:r>
          </a:p>
          <a:p>
            <a:endParaRPr lang="en-US" dirty="0"/>
          </a:p>
        </p:txBody>
      </p:sp>
      <p:sp>
        <p:nvSpPr>
          <p:cNvPr id="4" name="Slide Number Placeholder 3"/>
          <p:cNvSpPr>
            <a:spLocks noGrp="1"/>
          </p:cNvSpPr>
          <p:nvPr>
            <p:ph type="sldNum" sz="quarter" idx="5"/>
          </p:nvPr>
        </p:nvSpPr>
        <p:spPr/>
        <p:txBody>
          <a:bodyPr/>
          <a:lstStyle/>
          <a:p>
            <a:fld id="{02B2652D-B2A1-44BF-96C1-15EEAE5CCF84}" type="slidenum">
              <a:rPr lang="en-US" smtClean="0"/>
              <a:t>11</a:t>
            </a:fld>
            <a:endParaRPr lang="en-US"/>
          </a:p>
        </p:txBody>
      </p:sp>
    </p:spTree>
    <p:extLst>
      <p:ext uri="{BB962C8B-B14F-4D97-AF65-F5344CB8AC3E}">
        <p14:creationId xmlns:p14="http://schemas.microsoft.com/office/powerpoint/2010/main" val="240869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BD37-0805-4FF5-988C-1A82384B8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2232F5-BF8A-480F-9222-5DB0B2B5A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AC2DB6-FE9E-4D0B-BCB2-37397BC41443}"/>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5" name="Footer Placeholder 4">
            <a:extLst>
              <a:ext uri="{FF2B5EF4-FFF2-40B4-BE49-F238E27FC236}">
                <a16:creationId xmlns:a16="http://schemas.microsoft.com/office/drawing/2014/main" id="{AF96E786-D750-456C-9F8B-A6C45F7E8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29E21-926B-470F-B6C8-E868072BE12A}"/>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363789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F666-FFFD-4BD5-A140-2325237DA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D9AA66-463F-445B-84D2-7647A20C6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727CC-AD83-4D44-829A-5A489B0BB099}"/>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5" name="Footer Placeholder 4">
            <a:extLst>
              <a:ext uri="{FF2B5EF4-FFF2-40B4-BE49-F238E27FC236}">
                <a16:creationId xmlns:a16="http://schemas.microsoft.com/office/drawing/2014/main" id="{80CEB2D3-9F61-44DC-BAB5-75BB2843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B73F1-0041-48ED-9210-704725B6CF1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02829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1E2D1-00BE-4277-B438-B262B144C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864F17-EA55-4EB5-9863-3381ACDA3E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67FF1-9E98-490E-9453-24DE8F01B2C8}"/>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5" name="Footer Placeholder 4">
            <a:extLst>
              <a:ext uri="{FF2B5EF4-FFF2-40B4-BE49-F238E27FC236}">
                <a16:creationId xmlns:a16="http://schemas.microsoft.com/office/drawing/2014/main" id="{3A04C6A9-E5B8-4687-BB78-23BA315AB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F88A6-D752-48F8-BC50-7DA12D6AB01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7868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5AA-E870-43F7-B470-B5348EE7F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A986D-5412-450B-AA62-271E2B602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847B6-7B5F-4583-9A01-520E7C77A299}"/>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5" name="Footer Placeholder 4">
            <a:extLst>
              <a:ext uri="{FF2B5EF4-FFF2-40B4-BE49-F238E27FC236}">
                <a16:creationId xmlns:a16="http://schemas.microsoft.com/office/drawing/2014/main" id="{390835D0-16C7-4BC5-B616-F58236448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7A6EB-2ADD-4282-9B29-A43717BBFCD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74705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8F8B-B054-4543-A3F9-781D29E18B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3E2D8A-728B-4DD5-B694-091A23929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850-6C9F-4136-AEA9-402366556221}"/>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5" name="Footer Placeholder 4">
            <a:extLst>
              <a:ext uri="{FF2B5EF4-FFF2-40B4-BE49-F238E27FC236}">
                <a16:creationId xmlns:a16="http://schemas.microsoft.com/office/drawing/2014/main" id="{18E04E85-4CBF-4A63-811B-0CBC2C646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6D0A7-37D8-4251-9A9B-30EAFE78B5E3}"/>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78845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F60E-13BF-4677-8BAB-19AFF2885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0826B-557C-4B03-AD95-19409ED3C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4748E0-7875-4E99-98FC-526740C3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2752F-B004-4012-9640-5C8582D8E56A}"/>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6" name="Footer Placeholder 5">
            <a:extLst>
              <a:ext uri="{FF2B5EF4-FFF2-40B4-BE49-F238E27FC236}">
                <a16:creationId xmlns:a16="http://schemas.microsoft.com/office/drawing/2014/main" id="{78C6AD84-9E56-4AF7-9702-136A37E5D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28B84-6C63-4932-A650-4F8D4D102BCB}"/>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80748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5A49-BE8B-4DC7-9EFF-F6CB4AC30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7883D-996C-4448-82F7-863158E68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394C3C-4C43-4E3E-ABEC-D098ABF11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5C27B-1978-4495-B671-FA556FFE1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23AE9-2701-4340-95BC-E4193ABFF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E4EED5-F1F2-49C2-814C-4D67761B5A59}"/>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8" name="Footer Placeholder 7">
            <a:extLst>
              <a:ext uri="{FF2B5EF4-FFF2-40B4-BE49-F238E27FC236}">
                <a16:creationId xmlns:a16="http://schemas.microsoft.com/office/drawing/2014/main" id="{2357DDBE-34D9-4F59-A138-10DF353CB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7D4322-2C27-4EFB-BAD1-1AB54F50B9A5}"/>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57883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1761-5AE0-46A2-A4E0-7150C7A365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0DB892-4FEA-425B-B183-13A9B86963B8}"/>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4" name="Footer Placeholder 3">
            <a:extLst>
              <a:ext uri="{FF2B5EF4-FFF2-40B4-BE49-F238E27FC236}">
                <a16:creationId xmlns:a16="http://schemas.microsoft.com/office/drawing/2014/main" id="{932996C4-AA8A-42EA-BA12-34E6B0B4E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7EAC38-6F99-4ACF-A7C8-A2885DD790D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51817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6570C-EAC9-4D88-91E6-AFF177C41878}"/>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3" name="Footer Placeholder 2">
            <a:extLst>
              <a:ext uri="{FF2B5EF4-FFF2-40B4-BE49-F238E27FC236}">
                <a16:creationId xmlns:a16="http://schemas.microsoft.com/office/drawing/2014/main" id="{CBD9BAB2-6F1D-4DEC-8A37-847BEB789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718243-7105-4B85-8234-FB750C5C894A}"/>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400281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7E2A-2971-4237-A976-372D42F61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C2344-E695-417D-BF34-BFB8399FF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BDD7C-6089-403A-AE1A-4282CAF5B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AE1AB-A702-42A9-A093-1DFF26C63A4B}"/>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6" name="Footer Placeholder 5">
            <a:extLst>
              <a:ext uri="{FF2B5EF4-FFF2-40B4-BE49-F238E27FC236}">
                <a16:creationId xmlns:a16="http://schemas.microsoft.com/office/drawing/2014/main" id="{6D844ADD-2416-4188-9EED-4DEE71E0B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18D7C-CF76-47E5-8904-A41CDF0628F3}"/>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303489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8-A001-40C0-8AFF-E9478D045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B1171F-5CD2-4540-B580-E408D3019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3E882-07CA-49BC-88B5-E9F863D8E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631DE-CDF3-4015-9A0A-27A9A86B233D}"/>
              </a:ext>
            </a:extLst>
          </p:cNvPr>
          <p:cNvSpPr>
            <a:spLocks noGrp="1"/>
          </p:cNvSpPr>
          <p:nvPr>
            <p:ph type="dt" sz="half" idx="10"/>
          </p:nvPr>
        </p:nvSpPr>
        <p:spPr/>
        <p:txBody>
          <a:bodyPr/>
          <a:lstStyle/>
          <a:p>
            <a:fld id="{5A8084B5-A120-41DB-BDF3-6B8AA36092C0}" type="datetimeFigureOut">
              <a:rPr lang="en-US" smtClean="0"/>
              <a:t>12/19/2020</a:t>
            </a:fld>
            <a:endParaRPr lang="en-US"/>
          </a:p>
        </p:txBody>
      </p:sp>
      <p:sp>
        <p:nvSpPr>
          <p:cNvPr id="6" name="Footer Placeholder 5">
            <a:extLst>
              <a:ext uri="{FF2B5EF4-FFF2-40B4-BE49-F238E27FC236}">
                <a16:creationId xmlns:a16="http://schemas.microsoft.com/office/drawing/2014/main" id="{C3AC79D2-BCDF-4094-8E5C-4B2EA8219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E5A94-66E3-48EA-BDA2-2B2E5EED7242}"/>
              </a:ext>
            </a:extLst>
          </p:cNvPr>
          <p:cNvSpPr>
            <a:spLocks noGrp="1"/>
          </p:cNvSpPr>
          <p:nvPr>
            <p:ph type="sldNum" sz="quarter" idx="12"/>
          </p:nvPr>
        </p:nvSpPr>
        <p:spPr/>
        <p:txBody>
          <a:bodyPr/>
          <a:lstStyle/>
          <a:p>
            <a:fld id="{79846AE4-7D1B-4CAF-B6FD-6E2D17F6C0A0}" type="slidenum">
              <a:rPr lang="en-US" smtClean="0"/>
              <a:t>‹#›</a:t>
            </a:fld>
            <a:endParaRPr lang="en-US"/>
          </a:p>
        </p:txBody>
      </p:sp>
    </p:spTree>
    <p:extLst>
      <p:ext uri="{BB962C8B-B14F-4D97-AF65-F5344CB8AC3E}">
        <p14:creationId xmlns:p14="http://schemas.microsoft.com/office/powerpoint/2010/main" val="284224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605F64-5BBF-4AFB-9B25-915A8ED4A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480743-AE9E-470E-8480-FF51998EB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A2877-7AF5-49A8-A2D7-39E42AD2D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084B5-A120-41DB-BDF3-6B8AA36092C0}" type="datetimeFigureOut">
              <a:rPr lang="en-US" smtClean="0"/>
              <a:t>12/19/2020</a:t>
            </a:fld>
            <a:endParaRPr lang="en-US"/>
          </a:p>
        </p:txBody>
      </p:sp>
      <p:sp>
        <p:nvSpPr>
          <p:cNvPr id="5" name="Footer Placeholder 4">
            <a:extLst>
              <a:ext uri="{FF2B5EF4-FFF2-40B4-BE49-F238E27FC236}">
                <a16:creationId xmlns:a16="http://schemas.microsoft.com/office/drawing/2014/main" id="{495A7211-386A-4D2D-AD73-D500ACBC6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D6CE20-80F1-407C-B00D-0A4B23882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46AE4-7D1B-4CAF-B6FD-6E2D17F6C0A0}" type="slidenum">
              <a:rPr lang="en-US" smtClean="0"/>
              <a:t>‹#›</a:t>
            </a:fld>
            <a:endParaRPr lang="en-US"/>
          </a:p>
        </p:txBody>
      </p:sp>
    </p:spTree>
    <p:extLst>
      <p:ext uri="{BB962C8B-B14F-4D97-AF65-F5344CB8AC3E}">
        <p14:creationId xmlns:p14="http://schemas.microsoft.com/office/powerpoint/2010/main" val="12584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pi.covid19api.com/countries" TargetMode="External"/><Relationship Id="rId2" Type="http://schemas.openxmlformats.org/officeDocument/2006/relationships/hyperlink" Target="https://documenter.getpostman.com/view/10808728/SzS8rjbc"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s://www.kaggle.com/tanuprabhu/population-by-country-2020" TargetMode="External"/><Relationship Id="rId4" Type="http://schemas.openxmlformats.org/officeDocument/2006/relationships/hyperlink" Target="https://www.bsg.ox.ac.uk/research/research-projects/coronavirus-government-response-track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xCGRT/covid-policy-tracker/blob/master/documentation/codebook.md#containment-and-closure-polic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api.covid19api.com/countr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E9771B-A7DD-4C4B-BAB4-2F86AB9A1DFE}"/>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9091"/>
          <a:stretch/>
        </p:blipFill>
        <p:spPr>
          <a:xfrm>
            <a:off x="20" y="10"/>
            <a:ext cx="12191981" cy="6857990"/>
          </a:xfrm>
          <a:prstGeom prst="rect">
            <a:avLst/>
          </a:prstGeom>
        </p:spPr>
      </p:pic>
      <p:sp>
        <p:nvSpPr>
          <p:cNvPr id="44" name="Rectangle 4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393493-1175-478F-BEAA-F5A7F1CED8DA}"/>
              </a:ext>
            </a:extLst>
          </p:cNvPr>
          <p:cNvSpPr>
            <a:spLocks noGrp="1"/>
          </p:cNvSpPr>
          <p:nvPr>
            <p:ph type="ctrTitle"/>
          </p:nvPr>
        </p:nvSpPr>
        <p:spPr>
          <a:xfrm>
            <a:off x="404553" y="3091928"/>
            <a:ext cx="9078562" cy="2387600"/>
          </a:xfrm>
        </p:spPr>
        <p:txBody>
          <a:bodyPr>
            <a:normAutofit/>
          </a:bodyPr>
          <a:lstStyle/>
          <a:p>
            <a:pPr algn="l"/>
            <a:r>
              <a:rPr lang="en-US" sz="4100" b="1"/>
              <a:t>COVID-19: </a:t>
            </a:r>
            <a:br>
              <a:rPr lang="en-US" sz="4100"/>
            </a:br>
            <a:r>
              <a:rPr lang="en-US" sz="4100" i="1"/>
              <a:t>A Retrospective Analysis of Global Stringency Measures and the Impact on Incidence Rate</a:t>
            </a:r>
          </a:p>
        </p:txBody>
      </p:sp>
      <p:sp>
        <p:nvSpPr>
          <p:cNvPr id="46" name="Rectangle: Rounded Corners 4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9D88C4C-99FF-4056-9A41-15BA2BA1F0D0}"/>
              </a:ext>
            </a:extLst>
          </p:cNvPr>
          <p:cNvSpPr>
            <a:spLocks noGrp="1"/>
          </p:cNvSpPr>
          <p:nvPr>
            <p:ph type="subTitle" idx="1"/>
          </p:nvPr>
        </p:nvSpPr>
        <p:spPr>
          <a:xfrm>
            <a:off x="404553" y="5624945"/>
            <a:ext cx="9078562" cy="592975"/>
          </a:xfrm>
        </p:spPr>
        <p:txBody>
          <a:bodyPr anchor="ctr">
            <a:normAutofit/>
          </a:bodyPr>
          <a:lstStyle/>
          <a:p>
            <a:pPr algn="l"/>
            <a:r>
              <a:rPr lang="en-US" sz="2200"/>
              <a:t>Created By: Mir Ahmed, Nina Anderson, Matthew Krenicki, &amp; Dan Zanoria</a:t>
            </a:r>
          </a:p>
        </p:txBody>
      </p:sp>
    </p:spTree>
    <p:extLst>
      <p:ext uri="{BB962C8B-B14F-4D97-AF65-F5344CB8AC3E}">
        <p14:creationId xmlns:p14="http://schemas.microsoft.com/office/powerpoint/2010/main" val="34670661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1FBD4BA0-5E13-4403-B4A7-40DF3A018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622F0806-F5D8-4CCD-A924-6CC3D7BB26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2" name="Freeform 5">
              <a:extLst>
                <a:ext uri="{FF2B5EF4-FFF2-40B4-BE49-F238E27FC236}">
                  <a16:creationId xmlns:a16="http://schemas.microsoft.com/office/drawing/2014/main" id="{C48C9CA8-31F2-4E7F-B5F8-52BB1996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6">
              <a:extLst>
                <a:ext uri="{FF2B5EF4-FFF2-40B4-BE49-F238E27FC236}">
                  <a16:creationId xmlns:a16="http://schemas.microsoft.com/office/drawing/2014/main" id="{C590ED89-E9C6-402B-8700-DCDA66952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1A6861F9-7385-40F8-BA83-B8DFF7F3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5" name="Freeform 8">
              <a:extLst>
                <a:ext uri="{FF2B5EF4-FFF2-40B4-BE49-F238E27FC236}">
                  <a16:creationId xmlns:a16="http://schemas.microsoft.com/office/drawing/2014/main" id="{D41F8744-72EA-46E8-ABFE-852031D4A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9">
              <a:extLst>
                <a:ext uri="{FF2B5EF4-FFF2-40B4-BE49-F238E27FC236}">
                  <a16:creationId xmlns:a16="http://schemas.microsoft.com/office/drawing/2014/main" id="{9F0E0968-3DB0-43C4-8318-A6D9119D4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0">
              <a:extLst>
                <a:ext uri="{FF2B5EF4-FFF2-40B4-BE49-F238E27FC236}">
                  <a16:creationId xmlns:a16="http://schemas.microsoft.com/office/drawing/2014/main" id="{33CE9E31-D43C-454C-BFBE-C030D98E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1">
              <a:extLst>
                <a:ext uri="{FF2B5EF4-FFF2-40B4-BE49-F238E27FC236}">
                  <a16:creationId xmlns:a16="http://schemas.microsoft.com/office/drawing/2014/main" id="{3927A156-CD49-44E3-BA78-CE0AA0250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2">
              <a:extLst>
                <a:ext uri="{FF2B5EF4-FFF2-40B4-BE49-F238E27FC236}">
                  <a16:creationId xmlns:a16="http://schemas.microsoft.com/office/drawing/2014/main" id="{2B83C26B-3353-4E6D-86D4-9461A7A86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3">
              <a:extLst>
                <a:ext uri="{FF2B5EF4-FFF2-40B4-BE49-F238E27FC236}">
                  <a16:creationId xmlns:a16="http://schemas.microsoft.com/office/drawing/2014/main" id="{2FB70090-1FB7-4335-9B1E-1E7EC6A2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4">
              <a:extLst>
                <a:ext uri="{FF2B5EF4-FFF2-40B4-BE49-F238E27FC236}">
                  <a16:creationId xmlns:a16="http://schemas.microsoft.com/office/drawing/2014/main" id="{B862257F-455F-4E18-A480-B22E8EFE1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5">
              <a:extLst>
                <a:ext uri="{FF2B5EF4-FFF2-40B4-BE49-F238E27FC236}">
                  <a16:creationId xmlns:a16="http://schemas.microsoft.com/office/drawing/2014/main" id="{3C9DF0C4-8430-481B-B3E7-B8F79BC0F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3" name="Freeform 16">
              <a:extLst>
                <a:ext uri="{FF2B5EF4-FFF2-40B4-BE49-F238E27FC236}">
                  <a16:creationId xmlns:a16="http://schemas.microsoft.com/office/drawing/2014/main" id="{91D50B8E-D94F-4944-9FD2-08DD35E2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17">
              <a:extLst>
                <a:ext uri="{FF2B5EF4-FFF2-40B4-BE49-F238E27FC236}">
                  <a16:creationId xmlns:a16="http://schemas.microsoft.com/office/drawing/2014/main" id="{9B0A066C-DC3D-4E53-AC63-00DF45416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8">
              <a:extLst>
                <a:ext uri="{FF2B5EF4-FFF2-40B4-BE49-F238E27FC236}">
                  <a16:creationId xmlns:a16="http://schemas.microsoft.com/office/drawing/2014/main" id="{D2D040EF-76C0-496D-8C72-9DB143C3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9">
              <a:extLst>
                <a:ext uri="{FF2B5EF4-FFF2-40B4-BE49-F238E27FC236}">
                  <a16:creationId xmlns:a16="http://schemas.microsoft.com/office/drawing/2014/main" id="{15FC8221-21EA-4D83-809B-108B7E0C5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0">
              <a:extLst>
                <a:ext uri="{FF2B5EF4-FFF2-40B4-BE49-F238E27FC236}">
                  <a16:creationId xmlns:a16="http://schemas.microsoft.com/office/drawing/2014/main" id="{5A181F7D-35FA-49F3-8BCB-5D7250BA4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1">
              <a:extLst>
                <a:ext uri="{FF2B5EF4-FFF2-40B4-BE49-F238E27FC236}">
                  <a16:creationId xmlns:a16="http://schemas.microsoft.com/office/drawing/2014/main" id="{188DFD0A-AECC-43FC-B06B-D2A8A2EB9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2">
              <a:extLst>
                <a:ext uri="{FF2B5EF4-FFF2-40B4-BE49-F238E27FC236}">
                  <a16:creationId xmlns:a16="http://schemas.microsoft.com/office/drawing/2014/main" id="{1769DE60-D3FA-40D0-96A4-6BEAD0C3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23">
              <a:extLst>
                <a:ext uri="{FF2B5EF4-FFF2-40B4-BE49-F238E27FC236}">
                  <a16:creationId xmlns:a16="http://schemas.microsoft.com/office/drawing/2014/main" id="{18E5EA87-065F-44FB-B99A-484483E31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11" name="Content Placeholder 10" descr="Map&#10;&#10;Description automatically generated">
            <a:extLst>
              <a:ext uri="{FF2B5EF4-FFF2-40B4-BE49-F238E27FC236}">
                <a16:creationId xmlns:a16="http://schemas.microsoft.com/office/drawing/2014/main" id="{6AEAC522-5193-4B93-AAA2-1F85CC2940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170"/>
          <a:stretch/>
        </p:blipFill>
        <p:spPr>
          <a:xfrm>
            <a:off x="20" y="10"/>
            <a:ext cx="12188932" cy="5696067"/>
          </a:xfrm>
          <a:custGeom>
            <a:avLst/>
            <a:gdLst/>
            <a:ahLst/>
            <a:cxnLst/>
            <a:rect l="l" t="t" r="r" b="b"/>
            <a:pathLst>
              <a:path w="12188952" h="5696077">
                <a:moveTo>
                  <a:pt x="0" y="0"/>
                </a:moveTo>
                <a:lnTo>
                  <a:pt x="12188952" y="0"/>
                </a:lnTo>
                <a:lnTo>
                  <a:pt x="12188952" y="4710335"/>
                </a:lnTo>
                <a:lnTo>
                  <a:pt x="12113803" y="4718295"/>
                </a:lnTo>
                <a:cubicBezTo>
                  <a:pt x="10139508" y="4916244"/>
                  <a:pt x="8237152" y="5009247"/>
                  <a:pt x="6753597" y="5041852"/>
                </a:cubicBezTo>
                <a:cubicBezTo>
                  <a:pt x="4940362" y="5081701"/>
                  <a:pt x="2657278" y="5062371"/>
                  <a:pt x="400746" y="4870509"/>
                </a:cubicBezTo>
                <a:lnTo>
                  <a:pt x="3700" y="4833875"/>
                </a:lnTo>
                <a:lnTo>
                  <a:pt x="3700" y="5696077"/>
                </a:lnTo>
                <a:lnTo>
                  <a:pt x="0" y="5696077"/>
                </a:lnTo>
                <a:close/>
              </a:path>
            </a:pathLst>
          </a:custGeom>
        </p:spPr>
      </p:pic>
      <p:sp>
        <p:nvSpPr>
          <p:cNvPr id="2" name="Title 1">
            <a:extLst>
              <a:ext uri="{FF2B5EF4-FFF2-40B4-BE49-F238E27FC236}">
                <a16:creationId xmlns:a16="http://schemas.microsoft.com/office/drawing/2014/main" id="{366DEAFC-F49E-4519-B8C2-F9CC741332B9}"/>
              </a:ext>
            </a:extLst>
          </p:cNvPr>
          <p:cNvSpPr>
            <a:spLocks noGrp="1"/>
          </p:cNvSpPr>
          <p:nvPr>
            <p:ph type="title"/>
          </p:nvPr>
        </p:nvSpPr>
        <p:spPr>
          <a:xfrm>
            <a:off x="1380744" y="5202936"/>
            <a:ext cx="9436608" cy="786384"/>
          </a:xfrm>
        </p:spPr>
        <p:txBody>
          <a:bodyPr vert="horz" lIns="91440" tIns="45720" rIns="91440" bIns="45720" rtlCol="0" anchor="ctr">
            <a:normAutofit/>
          </a:bodyPr>
          <a:lstStyle/>
          <a:p>
            <a:pPr algn="ctr"/>
            <a:r>
              <a:rPr lang="en-US" sz="4000">
                <a:solidFill>
                  <a:schemeClr val="bg1"/>
                </a:solidFill>
              </a:rPr>
              <a:t>Part 2: Visualizing Data</a:t>
            </a:r>
          </a:p>
        </p:txBody>
      </p:sp>
    </p:spTree>
    <p:extLst>
      <p:ext uri="{BB962C8B-B14F-4D97-AF65-F5344CB8AC3E}">
        <p14:creationId xmlns:p14="http://schemas.microsoft.com/office/powerpoint/2010/main" val="310714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34B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FBE97FD1-53C3-4A3F-9168-BE1CB91A5487}"/>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Country Sample Size (n = 30)</a:t>
            </a:r>
          </a:p>
        </p:txBody>
      </p:sp>
      <p:pic>
        <p:nvPicPr>
          <p:cNvPr id="1026" name="Picture 2" descr="Word Cloud">
            <a:extLst>
              <a:ext uri="{FF2B5EF4-FFF2-40B4-BE49-F238E27FC236}">
                <a16:creationId xmlns:a16="http://schemas.microsoft.com/office/drawing/2014/main" id="{2E35DA20-0980-4D02-B818-712774A3E5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41"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E3DC3051-109E-47E4-B82E-E3A7EA4ADA11}"/>
              </a:ext>
            </a:extLst>
          </p:cNvPr>
          <p:cNvSpPr>
            <a:spLocks noGrp="1"/>
          </p:cNvSpPr>
          <p:nvPr>
            <p:ph idx="1"/>
          </p:nvPr>
        </p:nvSpPr>
        <p:spPr>
          <a:xfrm>
            <a:off x="8029319" y="519289"/>
            <a:ext cx="3424739" cy="5250798"/>
          </a:xfrm>
        </p:spPr>
        <p:txBody>
          <a:bodyPr anchor="ctr">
            <a:normAutofit/>
          </a:bodyPr>
          <a:lstStyle/>
          <a:p>
            <a:pPr marL="0" indent="0">
              <a:buNone/>
            </a:pPr>
            <a:r>
              <a:rPr lang="en-US" sz="2400" dirty="0">
                <a:solidFill>
                  <a:srgbClr val="FFFFFF"/>
                </a:solidFill>
              </a:rPr>
              <a:t>Countries were quasi-randomly selected for analysis. Several locations with known variables or potential confounders were intentionally chosen to illustrate geographic, political and social variables that may have had an impact on incidence rates.  </a:t>
            </a:r>
          </a:p>
          <a:p>
            <a:pPr marL="0" indent="0">
              <a:buNone/>
            </a:pPr>
            <a:endParaRPr lang="en-US" sz="2400" dirty="0">
              <a:solidFill>
                <a:srgbClr val="FFFFFF"/>
              </a:solidFill>
            </a:endParaRPr>
          </a:p>
          <a:p>
            <a:pPr marL="0" indent="0">
              <a:buNone/>
            </a:pPr>
            <a:endParaRPr lang="en-US" sz="2400" dirty="0">
              <a:solidFill>
                <a:srgbClr val="FFFFFF"/>
              </a:solidFill>
            </a:endParaRPr>
          </a:p>
        </p:txBody>
      </p:sp>
    </p:spTree>
    <p:extLst>
      <p:ext uri="{BB962C8B-B14F-4D97-AF65-F5344CB8AC3E}">
        <p14:creationId xmlns:p14="http://schemas.microsoft.com/office/powerpoint/2010/main" val="383151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7" name="Freeform: Shape 3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4EA5FF94-0B55-467A-BD2D-7300D8A513F1}"/>
              </a:ext>
            </a:extLst>
          </p:cNvPr>
          <p:cNvPicPr>
            <a:picLocks noChangeAspect="1"/>
          </p:cNvPicPr>
          <p:nvPr/>
        </p:nvPicPr>
        <p:blipFill rotWithShape="1">
          <a:blip r:embed="rId3"/>
          <a:srcRect l="35299" r="3701"/>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6" name="Picture 5">
            <a:extLst>
              <a:ext uri="{FF2B5EF4-FFF2-40B4-BE49-F238E27FC236}">
                <a16:creationId xmlns:a16="http://schemas.microsoft.com/office/drawing/2014/main" id="{2F352D73-F01F-4974-9E0D-616C048A8E5C}"/>
              </a:ext>
            </a:extLst>
          </p:cNvPr>
          <p:cNvPicPr>
            <a:picLocks noChangeAspect="1"/>
          </p:cNvPicPr>
          <p:nvPr/>
        </p:nvPicPr>
        <p:blipFill rotWithShape="1">
          <a:blip r:embed="rId4"/>
          <a:srcRect l="5588"/>
          <a:stretch/>
        </p:blipFill>
        <p:spPr>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9" name="Picture 8">
            <a:extLst>
              <a:ext uri="{FF2B5EF4-FFF2-40B4-BE49-F238E27FC236}">
                <a16:creationId xmlns:a16="http://schemas.microsoft.com/office/drawing/2014/main" id="{06E20EFD-0C36-405A-8107-CC23687020CB}"/>
              </a:ext>
            </a:extLst>
          </p:cNvPr>
          <p:cNvPicPr>
            <a:picLocks noChangeAspect="1"/>
          </p:cNvPicPr>
          <p:nvPr/>
        </p:nvPicPr>
        <p:blipFill rotWithShape="1">
          <a:blip r:embed="rId5"/>
          <a:srcRect l="5128" r="11316" b="5"/>
          <a:stretch/>
        </p:blipFill>
        <p:spPr>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6985452" y="655602"/>
            <a:ext cx="4668256" cy="5455355"/>
          </a:xfrm>
        </p:spPr>
        <p:txBody>
          <a:bodyPr anchor="t">
            <a:normAutofit/>
          </a:bodyPr>
          <a:lstStyle/>
          <a:p>
            <a:pPr marL="0" indent="0">
              <a:buNone/>
            </a:pPr>
            <a:r>
              <a:rPr lang="en-US" dirty="0"/>
              <a:t>Various methods of data visualization were generated to determine if a quantitative correlation could be calculated (i.e. Pearson R value) or if trends in incidence versus stringency over time were identifiable qualitatively by visualizing histograms of incidence rate over time with the stringency index plotted as the trend line…</a:t>
            </a:r>
          </a:p>
        </p:txBody>
      </p:sp>
    </p:spTree>
    <p:extLst>
      <p:ext uri="{BB962C8B-B14F-4D97-AF65-F5344CB8AC3E}">
        <p14:creationId xmlns:p14="http://schemas.microsoft.com/office/powerpoint/2010/main" val="25110821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5B98E2C-D83F-470B-BD8E-D06A5389702F}"/>
              </a:ext>
            </a:extLst>
          </p:cNvPr>
          <p:cNvPicPr>
            <a:picLocks noChangeAspect="1"/>
          </p:cNvPicPr>
          <p:nvPr/>
        </p:nvPicPr>
        <p:blipFill>
          <a:blip r:embed="rId3"/>
          <a:stretch>
            <a:fillRect/>
          </a:stretch>
        </p:blipFill>
        <p:spPr>
          <a:xfrm>
            <a:off x="838200" y="2171700"/>
            <a:ext cx="4572000" cy="3403600"/>
          </a:xfrm>
          <a:prstGeom prst="rect">
            <a:avLst/>
          </a:prstGeom>
        </p:spPr>
      </p:pic>
      <p:pic>
        <p:nvPicPr>
          <p:cNvPr id="2050" name="Picture 2">
            <a:extLst>
              <a:ext uri="{FF2B5EF4-FFF2-40B4-BE49-F238E27FC236}">
                <a16:creationId xmlns:a16="http://schemas.microsoft.com/office/drawing/2014/main" id="{22FC4411-750A-4989-B855-A428C039E36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86400" y="2171700"/>
            <a:ext cx="5854700" cy="34036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FAF09D-4593-4686-9646-C042B18FAEDB}"/>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rPr>
              <a:t>Comparison of Analyses</a:t>
            </a:r>
          </a:p>
        </p:txBody>
      </p:sp>
    </p:spTree>
    <p:extLst>
      <p:ext uri="{BB962C8B-B14F-4D97-AF65-F5344CB8AC3E}">
        <p14:creationId xmlns:p14="http://schemas.microsoft.com/office/powerpoint/2010/main" val="403299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59711-1942-47AA-A9C8-6A3D74A04D4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India</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DED39E1D-75A1-4E9E-80A5-AB82361CE99A}"/>
              </a:ext>
            </a:extLst>
          </p:cNvPr>
          <p:cNvPicPr>
            <a:picLocks noChangeAspect="1"/>
          </p:cNvPicPr>
          <p:nvPr/>
        </p:nvPicPr>
        <p:blipFill>
          <a:blip r:embed="rId2"/>
          <a:stretch>
            <a:fillRect/>
          </a:stretch>
        </p:blipFill>
        <p:spPr>
          <a:xfrm>
            <a:off x="446691" y="2426818"/>
            <a:ext cx="5225669"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62353CA4-E3D2-461A-B60A-6F16D636B2ED}"/>
              </a:ext>
            </a:extLst>
          </p:cNvPr>
          <p:cNvPicPr>
            <a:picLocks noChangeAspect="1"/>
          </p:cNvPicPr>
          <p:nvPr/>
        </p:nvPicPr>
        <p:blipFill>
          <a:blip r:embed="rId3"/>
          <a:stretch>
            <a:fillRect/>
          </a:stretch>
        </p:blipFill>
        <p:spPr>
          <a:xfrm>
            <a:off x="6516794" y="2426818"/>
            <a:ext cx="5312475" cy="3997637"/>
          </a:xfrm>
          <a:prstGeom prst="rect">
            <a:avLst/>
          </a:prstGeom>
        </p:spPr>
      </p:pic>
    </p:spTree>
    <p:extLst>
      <p:ext uri="{BB962C8B-B14F-4D97-AF65-F5344CB8AC3E}">
        <p14:creationId xmlns:p14="http://schemas.microsoft.com/office/powerpoint/2010/main" val="374879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9BA8C-F8C9-4B71-8E79-113A37DD4C3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France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scatter chart&#10;&#10;Description automatically generated">
            <a:extLst>
              <a:ext uri="{FF2B5EF4-FFF2-40B4-BE49-F238E27FC236}">
                <a16:creationId xmlns:a16="http://schemas.microsoft.com/office/drawing/2014/main" id="{BC13FF07-BEBD-470A-B5D1-65AA166DEA4D}"/>
              </a:ext>
            </a:extLst>
          </p:cNvPr>
          <p:cNvPicPr>
            <a:picLocks noChangeAspect="1"/>
          </p:cNvPicPr>
          <p:nvPr/>
        </p:nvPicPr>
        <p:blipFill>
          <a:blip r:embed="rId2"/>
          <a:stretch>
            <a:fillRect/>
          </a:stretch>
        </p:blipFill>
        <p:spPr>
          <a:xfrm>
            <a:off x="545288" y="2426818"/>
            <a:ext cx="502847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8A75F88E-2BA8-45E8-92C2-29A5169D7EA7}"/>
              </a:ext>
            </a:extLst>
          </p:cNvPr>
          <p:cNvPicPr>
            <a:picLocks noChangeAspect="1"/>
          </p:cNvPicPr>
          <p:nvPr/>
        </p:nvPicPr>
        <p:blipFill>
          <a:blip r:embed="rId3"/>
          <a:stretch>
            <a:fillRect/>
          </a:stretch>
        </p:blipFill>
        <p:spPr>
          <a:xfrm>
            <a:off x="6534327" y="2426818"/>
            <a:ext cx="5277408" cy="3997637"/>
          </a:xfrm>
          <a:prstGeom prst="rect">
            <a:avLst/>
          </a:prstGeom>
        </p:spPr>
      </p:pic>
    </p:spTree>
    <p:extLst>
      <p:ext uri="{BB962C8B-B14F-4D97-AF65-F5344CB8AC3E}">
        <p14:creationId xmlns:p14="http://schemas.microsoft.com/office/powerpoint/2010/main" val="319834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1D2A2-BAE9-4C0C-82D4-6E37062BCD8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Italy</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C48C488-5AF4-4375-92D5-3E7CFADF5A2D}"/>
              </a:ext>
            </a:extLst>
          </p:cNvPr>
          <p:cNvPicPr>
            <a:picLocks noChangeAspect="1"/>
          </p:cNvPicPr>
          <p:nvPr/>
        </p:nvPicPr>
        <p:blipFill>
          <a:blip r:embed="rId2"/>
          <a:stretch>
            <a:fillRect/>
          </a:stretch>
        </p:blipFill>
        <p:spPr>
          <a:xfrm>
            <a:off x="537357" y="2426818"/>
            <a:ext cx="5044337"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EAB45BF-DA01-4077-B3DE-C1659ABFA966}"/>
              </a:ext>
            </a:extLst>
          </p:cNvPr>
          <p:cNvPicPr>
            <a:picLocks noChangeAspect="1"/>
          </p:cNvPicPr>
          <p:nvPr/>
        </p:nvPicPr>
        <p:blipFill>
          <a:blip r:embed="rId3"/>
          <a:stretch>
            <a:fillRect/>
          </a:stretch>
        </p:blipFill>
        <p:spPr>
          <a:xfrm>
            <a:off x="6593911" y="2426818"/>
            <a:ext cx="5158241" cy="3997637"/>
          </a:xfrm>
          <a:prstGeom prst="rect">
            <a:avLst/>
          </a:prstGeom>
        </p:spPr>
      </p:pic>
    </p:spTree>
    <p:extLst>
      <p:ext uri="{BB962C8B-B14F-4D97-AF65-F5344CB8AC3E}">
        <p14:creationId xmlns:p14="http://schemas.microsoft.com/office/powerpoint/2010/main" val="853187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BC2C4-1441-4390-8520-5EF38007823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Singapore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13B1BA7-0398-4F7B-82B2-9D037391326B}"/>
              </a:ext>
            </a:extLst>
          </p:cNvPr>
          <p:cNvPicPr>
            <a:picLocks noChangeAspect="1"/>
          </p:cNvPicPr>
          <p:nvPr/>
        </p:nvPicPr>
        <p:blipFill>
          <a:blip r:embed="rId2"/>
          <a:stretch>
            <a:fillRect/>
          </a:stretch>
        </p:blipFill>
        <p:spPr>
          <a:xfrm>
            <a:off x="545288" y="2426818"/>
            <a:ext cx="502847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F76EA86-5812-41AB-B705-C0F8B53498AE}"/>
              </a:ext>
            </a:extLst>
          </p:cNvPr>
          <p:cNvPicPr>
            <a:picLocks noChangeAspect="1"/>
          </p:cNvPicPr>
          <p:nvPr/>
        </p:nvPicPr>
        <p:blipFill>
          <a:blip r:embed="rId3"/>
          <a:stretch>
            <a:fillRect/>
          </a:stretch>
        </p:blipFill>
        <p:spPr>
          <a:xfrm>
            <a:off x="6534327" y="2426818"/>
            <a:ext cx="5277408" cy="3997637"/>
          </a:xfrm>
          <a:prstGeom prst="rect">
            <a:avLst/>
          </a:prstGeom>
        </p:spPr>
      </p:pic>
    </p:spTree>
    <p:extLst>
      <p:ext uri="{BB962C8B-B14F-4D97-AF65-F5344CB8AC3E}">
        <p14:creationId xmlns:p14="http://schemas.microsoft.com/office/powerpoint/2010/main" val="1812501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3B77-3674-4E34-88DD-12D87E927F20}"/>
              </a:ext>
            </a:extLst>
          </p:cNvPr>
          <p:cNvSpPr>
            <a:spLocks noGrp="1"/>
          </p:cNvSpPr>
          <p:nvPr>
            <p:ph type="title"/>
          </p:nvPr>
        </p:nvSpPr>
        <p:spPr>
          <a:xfrm>
            <a:off x="1653363" y="365760"/>
            <a:ext cx="9367203" cy="1188720"/>
          </a:xfrm>
        </p:spPr>
        <p:txBody>
          <a:bodyPr>
            <a:normAutofit/>
          </a:bodyPr>
          <a:lstStyle/>
          <a:p>
            <a:r>
              <a:rPr lang="en-US"/>
              <a:t>Resources</a:t>
            </a:r>
          </a:p>
        </p:txBody>
      </p:sp>
      <p:sp>
        <p:nvSpPr>
          <p:cNvPr id="25"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186A37D-75B0-4361-AB71-00E1E0B9ADEF}"/>
              </a:ext>
            </a:extLst>
          </p:cNvPr>
          <p:cNvSpPr txBox="1">
            <a:spLocks noGrp="1"/>
          </p:cNvSpPr>
          <p:nvPr>
            <p:ph idx="1"/>
          </p:nvPr>
        </p:nvSpPr>
        <p:spPr>
          <a:xfrm>
            <a:off x="1653363" y="2176272"/>
            <a:ext cx="9367204" cy="4041648"/>
          </a:xfrm>
          <a:prstGeom prst="rect">
            <a:avLst/>
          </a:prstGeom>
        </p:spPr>
        <p:txBody>
          <a:bodyPr rtlCol="0" anchor="t">
            <a:normAutofit lnSpcReduction="10000"/>
          </a:bodyPr>
          <a:lstStyle/>
          <a:p>
            <a:pPr marL="0" indent="0">
              <a:buNone/>
            </a:pPr>
            <a:r>
              <a:rPr lang="en-US" sz="2400" b="1" dirty="0"/>
              <a:t>Coronavirus COVID19 APIs:</a:t>
            </a:r>
          </a:p>
          <a:p>
            <a:r>
              <a:rPr lang="en-US" sz="2400" b="1" dirty="0">
                <a:hlinkClick r:id="rId2"/>
              </a:rPr>
              <a:t>https://documenter.getpostman.com/view/10808728/SzS8rjbc</a:t>
            </a:r>
            <a:r>
              <a:rPr lang="en-US" sz="2400" b="1" dirty="0"/>
              <a:t> </a:t>
            </a:r>
          </a:p>
          <a:p>
            <a:r>
              <a:rPr lang="en-US" sz="2400" b="1" dirty="0">
                <a:hlinkClick r:id="rId3"/>
              </a:rPr>
              <a:t>https://api.covid19api.com/countries</a:t>
            </a:r>
            <a:r>
              <a:rPr lang="en-US" sz="2400" b="1" dirty="0"/>
              <a:t> </a:t>
            </a:r>
          </a:p>
          <a:p>
            <a:pPr marL="0" indent="0">
              <a:buNone/>
            </a:pPr>
            <a:endParaRPr lang="en-US" sz="2400" b="1" dirty="0"/>
          </a:p>
          <a:p>
            <a:pPr marL="0" indent="0">
              <a:buNone/>
            </a:pPr>
            <a:r>
              <a:rPr lang="en-US" sz="2400" b="1" dirty="0"/>
              <a:t>University of Oxford, </a:t>
            </a:r>
            <a:r>
              <a:rPr lang="en-US" sz="2400" b="1" dirty="0" err="1"/>
              <a:t>Blavatnik</a:t>
            </a:r>
            <a:r>
              <a:rPr lang="en-US" sz="2400" b="1" dirty="0"/>
              <a:t> School of Government (2020):</a:t>
            </a:r>
          </a:p>
          <a:p>
            <a:r>
              <a:rPr lang="en-US" sz="2400" b="1" dirty="0">
                <a:hlinkClick r:id="rId4"/>
              </a:rPr>
              <a:t>https://www.bsg.ox.ac.uk/research/research-projects/coronavirus-government-response-tracker</a:t>
            </a:r>
            <a:endParaRPr lang="en-US" sz="2400" b="1" dirty="0"/>
          </a:p>
          <a:p>
            <a:pPr marL="0" indent="0">
              <a:buNone/>
            </a:pPr>
            <a:endParaRPr lang="en-US" sz="2400" b="1" dirty="0"/>
          </a:p>
          <a:p>
            <a:pPr marL="0" indent="0">
              <a:buNone/>
            </a:pPr>
            <a:r>
              <a:rPr lang="en-US" sz="2400" b="1" dirty="0"/>
              <a:t>Kaggle, “Population by Country 2020”:</a:t>
            </a:r>
          </a:p>
          <a:p>
            <a:r>
              <a:rPr lang="en-US" sz="2400" b="1" dirty="0">
                <a:hlinkClick r:id="rId5"/>
              </a:rPr>
              <a:t>https://www.kaggle.com/tanuprabhu/population-by-country-2020</a:t>
            </a:r>
            <a:r>
              <a:rPr lang="en-US" sz="2400" b="1" dirty="0"/>
              <a:t> </a:t>
            </a:r>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spTree>
    <p:extLst>
      <p:ext uri="{BB962C8B-B14F-4D97-AF65-F5344CB8AC3E}">
        <p14:creationId xmlns:p14="http://schemas.microsoft.com/office/powerpoint/2010/main" val="93066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24406-FBF4-4B6D-A40C-5EB25DF18D9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135" name="Group 1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6" name="Rectangle 1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9" name="Rectangle 1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E1DD9E1-273F-4BD1-BD85-ED1187E8A6F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dirty="0"/>
              <a:t>In response to the COVID-19 pandemic, governments across the world have implemented various levels of stringency measures to prevent spread of disease.  </a:t>
            </a:r>
          </a:p>
          <a:p>
            <a:pPr marL="800100" lvl="1" indent="-228600">
              <a:lnSpc>
                <a:spcPct val="90000"/>
              </a:lnSpc>
              <a:spcAft>
                <a:spcPts val="600"/>
              </a:spcAft>
              <a:buFont typeface="Arial" panose="020B0604020202020204" pitchFamily="34" charset="0"/>
              <a:buChar char="•"/>
            </a:pPr>
            <a:r>
              <a:rPr lang="en-US" sz="1900" dirty="0"/>
              <a:t>These measures vary amongst all countries with regards to the timing and scope (calculated index) of stringency.</a:t>
            </a:r>
          </a:p>
          <a:p>
            <a:pPr marL="342900" indent="-228600">
              <a:lnSpc>
                <a:spcPct val="90000"/>
              </a:lnSpc>
              <a:spcAft>
                <a:spcPts val="600"/>
              </a:spcAft>
              <a:buFont typeface="Arial" panose="020B0604020202020204" pitchFamily="34" charset="0"/>
              <a:buChar char="•"/>
            </a:pPr>
            <a:r>
              <a:rPr lang="en-US" sz="1900" dirty="0"/>
              <a:t>Our team’s question of interest was to determine if the various degrees of stringency measures implemented by all countries globally had an impact on the COVID-19 incidence rate based on the degree and timing of implementation</a:t>
            </a:r>
          </a:p>
          <a:p>
            <a:pPr marL="342900" indent="-228600">
              <a:lnSpc>
                <a:spcPct val="90000"/>
              </a:lnSpc>
              <a:spcAft>
                <a:spcPts val="600"/>
              </a:spcAft>
              <a:buFont typeface="Arial" panose="020B0604020202020204" pitchFamily="34" charset="0"/>
              <a:buChar char="•"/>
            </a:pPr>
            <a:endParaRPr lang="en-US" sz="1900" dirty="0"/>
          </a:p>
        </p:txBody>
      </p:sp>
      <p:sp>
        <p:nvSpPr>
          <p:cNvPr id="141" name="Rectangle 1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Map&#10;&#10;Description automatically generated">
            <a:extLst>
              <a:ext uri="{FF2B5EF4-FFF2-40B4-BE49-F238E27FC236}">
                <a16:creationId xmlns:a16="http://schemas.microsoft.com/office/drawing/2014/main" id="{AAB66CD3-E95B-41FD-8C2B-80E73A6DA373}"/>
              </a:ext>
            </a:extLst>
          </p:cNvPr>
          <p:cNvPicPr>
            <a:picLocks noChangeAspect="1"/>
          </p:cNvPicPr>
          <p:nvPr/>
        </p:nvPicPr>
        <p:blipFill rotWithShape="1">
          <a:blip r:embed="rId3"/>
          <a:srcRect l="23562" r="21508" b="2"/>
          <a:stretch/>
        </p:blipFill>
        <p:spPr>
          <a:xfrm>
            <a:off x="5977788" y="799352"/>
            <a:ext cx="5425410" cy="5259296"/>
          </a:xfrm>
          <a:prstGeom prst="rect">
            <a:avLst/>
          </a:prstGeom>
        </p:spPr>
      </p:pic>
    </p:spTree>
    <p:extLst>
      <p:ext uri="{BB962C8B-B14F-4D97-AF65-F5344CB8AC3E}">
        <p14:creationId xmlns:p14="http://schemas.microsoft.com/office/powerpoint/2010/main" val="164708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5" name="Rectangle 5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2CC6E58-D5C1-451A-A2D5-ADBA15588A83}"/>
              </a:ext>
            </a:extLst>
          </p:cNvPr>
          <p:cNvSpPr>
            <a:spLocks noGrp="1"/>
          </p:cNvSpPr>
          <p:nvPr>
            <p:ph type="title"/>
          </p:nvPr>
        </p:nvSpPr>
        <p:spPr>
          <a:xfrm>
            <a:off x="1043631" y="809898"/>
            <a:ext cx="9942716" cy="1554480"/>
          </a:xfrm>
        </p:spPr>
        <p:txBody>
          <a:bodyPr anchor="ctr">
            <a:normAutofit/>
          </a:bodyPr>
          <a:lstStyle/>
          <a:p>
            <a:r>
              <a:rPr lang="en-US" sz="4800"/>
              <a:t>HYPOTHESIS:</a:t>
            </a:r>
          </a:p>
        </p:txBody>
      </p:sp>
      <p:sp>
        <p:nvSpPr>
          <p:cNvPr id="29" name="Content Placeholder 5">
            <a:extLst>
              <a:ext uri="{FF2B5EF4-FFF2-40B4-BE49-F238E27FC236}">
                <a16:creationId xmlns:a16="http://schemas.microsoft.com/office/drawing/2014/main" id="{BF532F1E-4921-43AD-B155-833E6604CD43}"/>
              </a:ext>
            </a:extLst>
          </p:cNvPr>
          <p:cNvSpPr>
            <a:spLocks noGrp="1"/>
          </p:cNvSpPr>
          <p:nvPr>
            <p:ph idx="1"/>
          </p:nvPr>
        </p:nvSpPr>
        <p:spPr>
          <a:xfrm>
            <a:off x="1045028" y="3017522"/>
            <a:ext cx="9941319" cy="3124658"/>
          </a:xfrm>
        </p:spPr>
        <p:txBody>
          <a:bodyPr anchor="ctr">
            <a:normAutofit/>
          </a:bodyPr>
          <a:lstStyle/>
          <a:p>
            <a:pPr marL="0" indent="0" algn="l">
              <a:buNone/>
            </a:pPr>
            <a:r>
              <a:rPr lang="en-US" sz="3600" b="0" i="0" dirty="0">
                <a:effectLst/>
                <a:latin typeface="Arial" panose="020B0604020202020204" pitchFamily="34" charset="0"/>
              </a:rPr>
              <a:t>Countries that implemented stricter measures earlier have lower cases (per capita) than those that have looser restrictions and implemented measures later.</a:t>
            </a:r>
          </a:p>
          <a:p>
            <a:pPr marL="0" indent="0">
              <a:buNone/>
            </a:pPr>
            <a:endParaRPr lang="en-US" sz="3600" dirty="0"/>
          </a:p>
        </p:txBody>
      </p:sp>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4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F97E-34E7-450D-8F36-7E2F19F5FB79}"/>
              </a:ext>
            </a:extLst>
          </p:cNvPr>
          <p:cNvSpPr>
            <a:spLocks noGrp="1"/>
          </p:cNvSpPr>
          <p:nvPr>
            <p:ph type="title"/>
          </p:nvPr>
        </p:nvSpPr>
        <p:spPr>
          <a:xfrm>
            <a:off x="1653363" y="365760"/>
            <a:ext cx="8195769" cy="1188720"/>
          </a:xfrm>
        </p:spPr>
        <p:txBody>
          <a:bodyPr>
            <a:normAutofit fontScale="90000"/>
          </a:bodyPr>
          <a:lstStyle/>
          <a:p>
            <a:r>
              <a:rPr lang="en-US" dirty="0"/>
              <a:t>Government Response &amp; Stringency Index Calculations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0C9D29A-341E-4C3A-A78C-AF45FA53BE59}"/>
              </a:ext>
            </a:extLst>
          </p:cNvPr>
          <p:cNvSpPr>
            <a:spLocks noGrp="1"/>
          </p:cNvSpPr>
          <p:nvPr>
            <p:ph idx="1"/>
          </p:nvPr>
        </p:nvSpPr>
        <p:spPr>
          <a:xfrm>
            <a:off x="1185332" y="1758633"/>
            <a:ext cx="10481735" cy="1446213"/>
          </a:xfrm>
        </p:spPr>
        <p:txBody>
          <a:bodyPr anchor="t">
            <a:normAutofit/>
          </a:bodyPr>
          <a:lstStyle/>
          <a:p>
            <a:r>
              <a:rPr lang="en-US" sz="2400" dirty="0"/>
              <a:t>Country “Stringency Indices” were calculated according to 19 indicators which fall into 4 categorical policies:</a:t>
            </a:r>
          </a:p>
          <a:p>
            <a:pPr marL="457200" lvl="1" indent="0">
              <a:buNone/>
            </a:pPr>
            <a:r>
              <a:rPr lang="en-US" sz="2000" dirty="0"/>
              <a:t>“C” - Containment &amp; Closure |“E” – Economic |“H” - Health System |“M” - Miscellaneous</a:t>
            </a:r>
          </a:p>
          <a:p>
            <a:pPr marL="457200" lvl="1" indent="0">
              <a:buNone/>
            </a:pPr>
            <a:endParaRPr lang="en-US" sz="2000" dirty="0"/>
          </a:p>
          <a:p>
            <a:pPr lvl="1"/>
            <a:endParaRPr lang="en-US" sz="2000" dirty="0"/>
          </a:p>
        </p:txBody>
      </p:sp>
      <p:sp>
        <p:nvSpPr>
          <p:cNvPr id="5" name="TextBox 4">
            <a:extLst>
              <a:ext uri="{FF2B5EF4-FFF2-40B4-BE49-F238E27FC236}">
                <a16:creationId xmlns:a16="http://schemas.microsoft.com/office/drawing/2014/main" id="{214F995D-F91C-4F4F-854D-51FE26544A31}"/>
              </a:ext>
            </a:extLst>
          </p:cNvPr>
          <p:cNvSpPr txBox="1"/>
          <p:nvPr/>
        </p:nvSpPr>
        <p:spPr>
          <a:xfrm>
            <a:off x="338667" y="6434664"/>
            <a:ext cx="11514666" cy="338554"/>
          </a:xfrm>
          <a:prstGeom prst="rect">
            <a:avLst/>
          </a:prstGeom>
          <a:noFill/>
        </p:spPr>
        <p:txBody>
          <a:bodyPr wrap="square" rtlCol="0">
            <a:spAutoFit/>
          </a:bodyPr>
          <a:lstStyle/>
          <a:p>
            <a:r>
              <a:rPr lang="en-US" sz="1600"/>
              <a:t>Source: </a:t>
            </a:r>
            <a:r>
              <a:rPr lang="en-US" sz="1600">
                <a:hlinkClick r:id="rId3"/>
              </a:rPr>
              <a:t>https://github.com/OxCGRT/covid-policy-tracker/blob/master/documentation/codebook.md#containment-and-closure-policies</a:t>
            </a:r>
            <a:r>
              <a:rPr lang="en-US" sz="1600"/>
              <a:t> </a:t>
            </a:r>
            <a:endParaRPr lang="en-US" sz="1600" dirty="0"/>
          </a:p>
        </p:txBody>
      </p:sp>
      <p:pic>
        <p:nvPicPr>
          <p:cNvPr id="7" name="Picture 6">
            <a:extLst>
              <a:ext uri="{FF2B5EF4-FFF2-40B4-BE49-F238E27FC236}">
                <a16:creationId xmlns:a16="http://schemas.microsoft.com/office/drawing/2014/main" id="{A543A3DF-4B02-4BDE-AFEC-91E535046CF7}"/>
              </a:ext>
            </a:extLst>
          </p:cNvPr>
          <p:cNvPicPr>
            <a:picLocks noChangeAspect="1"/>
          </p:cNvPicPr>
          <p:nvPr/>
        </p:nvPicPr>
        <p:blipFill>
          <a:blip r:embed="rId4"/>
          <a:stretch>
            <a:fillRect/>
          </a:stretch>
        </p:blipFill>
        <p:spPr>
          <a:xfrm>
            <a:off x="745065" y="3205608"/>
            <a:ext cx="11311000" cy="3091895"/>
          </a:xfrm>
          <a:prstGeom prst="rect">
            <a:avLst/>
          </a:prstGeom>
        </p:spPr>
      </p:pic>
      <p:pic>
        <p:nvPicPr>
          <p:cNvPr id="11" name="Picture 10">
            <a:extLst>
              <a:ext uri="{FF2B5EF4-FFF2-40B4-BE49-F238E27FC236}">
                <a16:creationId xmlns:a16="http://schemas.microsoft.com/office/drawing/2014/main" id="{9EC7D1CA-2986-4350-9767-BE97C0501BED}"/>
              </a:ext>
            </a:extLst>
          </p:cNvPr>
          <p:cNvPicPr>
            <a:picLocks noChangeAspect="1"/>
          </p:cNvPicPr>
          <p:nvPr/>
        </p:nvPicPr>
        <p:blipFill rotWithShape="1">
          <a:blip r:embed="rId5"/>
          <a:srcRect t="1786"/>
          <a:stretch/>
        </p:blipFill>
        <p:spPr>
          <a:xfrm>
            <a:off x="10409767" y="282221"/>
            <a:ext cx="1257300" cy="1272257"/>
          </a:xfrm>
          <a:prstGeom prst="rect">
            <a:avLst/>
          </a:prstGeom>
        </p:spPr>
      </p:pic>
    </p:spTree>
    <p:extLst>
      <p:ext uri="{BB962C8B-B14F-4D97-AF65-F5344CB8AC3E}">
        <p14:creationId xmlns:p14="http://schemas.microsoft.com/office/powerpoint/2010/main" val="333688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C97A-A7BD-427D-B320-7793E1BF1265}"/>
              </a:ext>
            </a:extLst>
          </p:cNvPr>
          <p:cNvSpPr>
            <a:spLocks noGrp="1"/>
          </p:cNvSpPr>
          <p:nvPr>
            <p:ph type="title"/>
          </p:nvPr>
        </p:nvSpPr>
        <p:spPr>
          <a:xfrm>
            <a:off x="1653363" y="467361"/>
            <a:ext cx="9367203" cy="685800"/>
          </a:xfrm>
        </p:spPr>
        <p:txBody>
          <a:bodyPr>
            <a:noAutofit/>
          </a:bodyPr>
          <a:lstStyle/>
          <a:p>
            <a:r>
              <a:rPr lang="en-US" sz="2800" dirty="0"/>
              <a:t>General Methods Part 1:Identify &amp; Obtain Current Country-specific COVID-19 Data </a:t>
            </a:r>
            <a:br>
              <a:rPr lang="en-US" sz="2800" dirty="0"/>
            </a:br>
            <a:endParaRPr lang="en-US" sz="28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D2D95B84-116E-4E5E-B794-E31B286588A8}"/>
              </a:ext>
            </a:extLst>
          </p:cNvPr>
          <p:cNvSpPr txBox="1">
            <a:spLocks/>
          </p:cNvSpPr>
          <p:nvPr/>
        </p:nvSpPr>
        <p:spPr>
          <a:xfrm>
            <a:off x="1653363" y="905256"/>
            <a:ext cx="9367203" cy="685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sz="2800" dirty="0"/>
              <a:t>Source:</a:t>
            </a:r>
            <a:r>
              <a:rPr lang="en-US" sz="2800" dirty="0">
                <a:hlinkClick r:id="rId3"/>
              </a:rPr>
              <a:t> https://api.covid19api.com/countries</a:t>
            </a:r>
            <a:r>
              <a:rPr lang="en-US" sz="2800" dirty="0"/>
              <a:t> </a:t>
            </a:r>
          </a:p>
        </p:txBody>
      </p:sp>
      <p:pic>
        <p:nvPicPr>
          <p:cNvPr id="6" name="Picture 5">
            <a:extLst>
              <a:ext uri="{FF2B5EF4-FFF2-40B4-BE49-F238E27FC236}">
                <a16:creationId xmlns:a16="http://schemas.microsoft.com/office/drawing/2014/main" id="{D36C4018-DC33-4F02-9168-B97EFB579857}"/>
              </a:ext>
            </a:extLst>
          </p:cNvPr>
          <p:cNvPicPr>
            <a:picLocks noChangeAspect="1"/>
          </p:cNvPicPr>
          <p:nvPr/>
        </p:nvPicPr>
        <p:blipFill>
          <a:blip r:embed="rId4"/>
          <a:stretch>
            <a:fillRect/>
          </a:stretch>
        </p:blipFill>
        <p:spPr>
          <a:xfrm>
            <a:off x="1241777" y="1762951"/>
            <a:ext cx="8782755" cy="4987399"/>
          </a:xfrm>
          <a:prstGeom prst="rect">
            <a:avLst/>
          </a:prstGeom>
        </p:spPr>
      </p:pic>
    </p:spTree>
    <p:extLst>
      <p:ext uri="{BB962C8B-B14F-4D97-AF65-F5344CB8AC3E}">
        <p14:creationId xmlns:p14="http://schemas.microsoft.com/office/powerpoint/2010/main" val="306408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C97A-A7BD-427D-B320-7793E1BF1265}"/>
              </a:ext>
            </a:extLst>
          </p:cNvPr>
          <p:cNvSpPr>
            <a:spLocks noGrp="1"/>
          </p:cNvSpPr>
          <p:nvPr>
            <p:ph type="title"/>
          </p:nvPr>
        </p:nvSpPr>
        <p:spPr>
          <a:xfrm>
            <a:off x="1653363" y="365760"/>
            <a:ext cx="9367203" cy="1188720"/>
          </a:xfrm>
        </p:spPr>
        <p:txBody>
          <a:bodyPr>
            <a:normAutofit fontScale="90000"/>
          </a:bodyPr>
          <a:lstStyle/>
          <a:p>
            <a:r>
              <a:rPr lang="en-US" sz="3200" dirty="0"/>
              <a:t>General Methods Part 1:Identify &amp; Obtain Current Country-specific COVID-19 Data (Continued)</a:t>
            </a:r>
            <a:br>
              <a:rPr lang="en-US" sz="2400" dirty="0"/>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8"/>
            <a:ext cx="10994567" cy="1546242"/>
          </a:xfrm>
        </p:spPr>
        <p:txBody>
          <a:bodyPr anchor="t">
            <a:normAutofit lnSpcReduction="10000"/>
          </a:bodyPr>
          <a:lstStyle/>
          <a:p>
            <a:r>
              <a:rPr lang="en-US" sz="2400" dirty="0"/>
              <a:t>Using API data, we created lists for each country name, “slug” and two-character ISO code</a:t>
            </a:r>
          </a:p>
          <a:p>
            <a:pPr marL="914400" lvl="1" indent="-457200">
              <a:buAutoNum type="arabicParenR"/>
            </a:pPr>
            <a:r>
              <a:rPr lang="en-US" sz="2000" dirty="0"/>
              <a:t>The lists created were then put into a pandas </a:t>
            </a:r>
            <a:r>
              <a:rPr lang="en-US" sz="2000" dirty="0" err="1"/>
              <a:t>dataframe</a:t>
            </a:r>
            <a:r>
              <a:rPr lang="en-US" sz="2000" dirty="0"/>
              <a:t>, then written to a .csv file</a:t>
            </a:r>
          </a:p>
          <a:p>
            <a:pPr marL="914400" lvl="1" indent="-457200">
              <a:buAutoNum type="arabicParenR"/>
            </a:pPr>
            <a:r>
              <a:rPr lang="en-US" sz="2000" dirty="0"/>
              <a:t>Pandas library “Country Converter” [aka “coco”] used to convert “Entity” to the common country name</a:t>
            </a:r>
          </a:p>
        </p:txBody>
      </p:sp>
      <p:pic>
        <p:nvPicPr>
          <p:cNvPr id="5" name="Picture 4">
            <a:extLst>
              <a:ext uri="{FF2B5EF4-FFF2-40B4-BE49-F238E27FC236}">
                <a16:creationId xmlns:a16="http://schemas.microsoft.com/office/drawing/2014/main" id="{3EB629C1-3F08-4CDE-B870-3CC4091BC97C}"/>
              </a:ext>
            </a:extLst>
          </p:cNvPr>
          <p:cNvPicPr>
            <a:picLocks noChangeAspect="1"/>
          </p:cNvPicPr>
          <p:nvPr/>
        </p:nvPicPr>
        <p:blipFill>
          <a:blip r:embed="rId3"/>
          <a:stretch>
            <a:fillRect/>
          </a:stretch>
        </p:blipFill>
        <p:spPr>
          <a:xfrm>
            <a:off x="595894" y="3600450"/>
            <a:ext cx="3084284" cy="2637063"/>
          </a:xfrm>
          <a:prstGeom prst="rect">
            <a:avLst/>
          </a:prstGeom>
        </p:spPr>
      </p:pic>
      <p:pic>
        <p:nvPicPr>
          <p:cNvPr id="11" name="Picture 10">
            <a:extLst>
              <a:ext uri="{FF2B5EF4-FFF2-40B4-BE49-F238E27FC236}">
                <a16:creationId xmlns:a16="http://schemas.microsoft.com/office/drawing/2014/main" id="{049013C7-D0E3-4AB0-A5F2-EE1BFA083BBC}"/>
              </a:ext>
            </a:extLst>
          </p:cNvPr>
          <p:cNvPicPr>
            <a:picLocks noChangeAspect="1"/>
          </p:cNvPicPr>
          <p:nvPr/>
        </p:nvPicPr>
        <p:blipFill>
          <a:blip r:embed="rId4"/>
          <a:stretch>
            <a:fillRect/>
          </a:stretch>
        </p:blipFill>
        <p:spPr>
          <a:xfrm>
            <a:off x="5797326" y="3736056"/>
            <a:ext cx="6182717" cy="2427677"/>
          </a:xfrm>
          <a:prstGeom prst="rect">
            <a:avLst/>
          </a:prstGeom>
        </p:spPr>
      </p:pic>
      <p:sp>
        <p:nvSpPr>
          <p:cNvPr id="13" name="Plus Sign 12">
            <a:extLst>
              <a:ext uri="{FF2B5EF4-FFF2-40B4-BE49-F238E27FC236}">
                <a16:creationId xmlns:a16="http://schemas.microsoft.com/office/drawing/2014/main" id="{3A73AE31-95B7-4C28-80DB-B9C991FF7597}"/>
              </a:ext>
            </a:extLst>
          </p:cNvPr>
          <p:cNvSpPr/>
          <p:nvPr/>
        </p:nvSpPr>
        <p:spPr>
          <a:xfrm>
            <a:off x="4064000" y="4274820"/>
            <a:ext cx="1320800" cy="1422400"/>
          </a:xfrm>
          <a:prstGeom prst="mathPlus">
            <a:avLst>
              <a:gd name="adj1" fmla="val 471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6616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C97A-A7BD-427D-B320-7793E1BF1265}"/>
              </a:ext>
            </a:extLst>
          </p:cNvPr>
          <p:cNvSpPr>
            <a:spLocks noGrp="1"/>
          </p:cNvSpPr>
          <p:nvPr>
            <p:ph type="title"/>
          </p:nvPr>
        </p:nvSpPr>
        <p:spPr>
          <a:xfrm>
            <a:off x="1653363" y="365760"/>
            <a:ext cx="9367203" cy="1188720"/>
          </a:xfrm>
        </p:spPr>
        <p:txBody>
          <a:bodyPr>
            <a:normAutofit fontScale="90000"/>
          </a:bodyPr>
          <a:lstStyle/>
          <a:p>
            <a:r>
              <a:rPr lang="en-US" sz="3200" dirty="0"/>
              <a:t>General Methods Part 1:Identify &amp; Obtain Current Country-specific COVID-19 Data (Continued)</a:t>
            </a:r>
            <a:br>
              <a:rPr lang="en-US" sz="2400" dirty="0"/>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8"/>
            <a:ext cx="10994567" cy="1546242"/>
          </a:xfrm>
        </p:spPr>
        <p:txBody>
          <a:bodyPr anchor="t">
            <a:normAutofit/>
          </a:bodyPr>
          <a:lstStyle/>
          <a:p>
            <a:r>
              <a:rPr lang="en-US" sz="2400" dirty="0"/>
              <a:t>The two separate CSV files containing country name and various identifiers were then merged into one standardized </a:t>
            </a:r>
            <a:r>
              <a:rPr lang="en-US" sz="2400" dirty="0" err="1"/>
              <a:t>dataframe</a:t>
            </a:r>
            <a:endParaRPr lang="en-US" sz="2000" dirty="0"/>
          </a:p>
        </p:txBody>
      </p:sp>
      <p:pic>
        <p:nvPicPr>
          <p:cNvPr id="6" name="Picture 5">
            <a:extLst>
              <a:ext uri="{FF2B5EF4-FFF2-40B4-BE49-F238E27FC236}">
                <a16:creationId xmlns:a16="http://schemas.microsoft.com/office/drawing/2014/main" id="{395B568F-16A7-4032-90C9-C90A5EB39033}"/>
              </a:ext>
            </a:extLst>
          </p:cNvPr>
          <p:cNvPicPr>
            <a:picLocks noChangeAspect="1"/>
          </p:cNvPicPr>
          <p:nvPr/>
        </p:nvPicPr>
        <p:blipFill>
          <a:blip r:embed="rId3"/>
          <a:stretch>
            <a:fillRect/>
          </a:stretch>
        </p:blipFill>
        <p:spPr>
          <a:xfrm>
            <a:off x="745875" y="3238993"/>
            <a:ext cx="11038984" cy="3253247"/>
          </a:xfrm>
          <a:prstGeom prst="rect">
            <a:avLst/>
          </a:prstGeom>
        </p:spPr>
      </p:pic>
      <p:pic>
        <p:nvPicPr>
          <p:cNvPr id="9" name="Picture 8">
            <a:extLst>
              <a:ext uri="{FF2B5EF4-FFF2-40B4-BE49-F238E27FC236}">
                <a16:creationId xmlns:a16="http://schemas.microsoft.com/office/drawing/2014/main" id="{888EDF87-A9D4-4256-965F-488EF1DDAF0B}"/>
              </a:ext>
            </a:extLst>
          </p:cNvPr>
          <p:cNvPicPr>
            <a:picLocks noChangeAspect="1"/>
          </p:cNvPicPr>
          <p:nvPr/>
        </p:nvPicPr>
        <p:blipFill>
          <a:blip r:embed="rId4"/>
          <a:stretch>
            <a:fillRect/>
          </a:stretch>
        </p:blipFill>
        <p:spPr>
          <a:xfrm>
            <a:off x="7658241" y="4274820"/>
            <a:ext cx="3362325" cy="1419225"/>
          </a:xfrm>
          <a:prstGeom prst="rect">
            <a:avLst/>
          </a:prstGeom>
        </p:spPr>
      </p:pic>
    </p:spTree>
    <p:extLst>
      <p:ext uri="{BB962C8B-B14F-4D97-AF65-F5344CB8AC3E}">
        <p14:creationId xmlns:p14="http://schemas.microsoft.com/office/powerpoint/2010/main" val="354704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C97A-A7BD-427D-B320-7793E1BF1265}"/>
              </a:ext>
            </a:extLst>
          </p:cNvPr>
          <p:cNvSpPr>
            <a:spLocks noGrp="1"/>
          </p:cNvSpPr>
          <p:nvPr>
            <p:ph type="title"/>
          </p:nvPr>
        </p:nvSpPr>
        <p:spPr>
          <a:xfrm>
            <a:off x="1653363" y="365760"/>
            <a:ext cx="8563081" cy="1188720"/>
          </a:xfrm>
        </p:spPr>
        <p:txBody>
          <a:bodyPr>
            <a:normAutofit fontScale="90000"/>
          </a:bodyPr>
          <a:lstStyle/>
          <a:p>
            <a:r>
              <a:rPr lang="en-US" sz="3200" dirty="0"/>
              <a:t>General Methods Part 1:Identify &amp; Obtain Current Country-specific COVID-19 Data (Stringency Index Aggregation)</a:t>
            </a:r>
            <a:br>
              <a:rPr lang="en-US" sz="2400" dirty="0"/>
            </a:br>
            <a:endParaRPr lang="en-US" sz="24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70772A-53C7-43AA-9E6B-4C1C102E7765}"/>
              </a:ext>
            </a:extLst>
          </p:cNvPr>
          <p:cNvSpPr>
            <a:spLocks noGrp="1"/>
          </p:cNvSpPr>
          <p:nvPr>
            <p:ph idx="1"/>
          </p:nvPr>
        </p:nvSpPr>
        <p:spPr>
          <a:xfrm>
            <a:off x="971654" y="1882757"/>
            <a:ext cx="11084879" cy="837865"/>
          </a:xfrm>
        </p:spPr>
        <p:txBody>
          <a:bodyPr anchor="t">
            <a:noAutofit/>
          </a:bodyPr>
          <a:lstStyle/>
          <a:p>
            <a:r>
              <a:rPr lang="en-US" sz="2000" dirty="0"/>
              <a:t>From the Oxford Government Response URL, we obtained a csv file of the daily “stringency index” for each country for which COVID data was reported (&gt;62,000 records)</a:t>
            </a:r>
            <a:br>
              <a:rPr lang="en-US" sz="2000" dirty="0"/>
            </a:br>
            <a:br>
              <a:rPr lang="en-US" sz="2000" dirty="0"/>
            </a:br>
            <a:br>
              <a:rPr lang="en-US" sz="2000" dirty="0"/>
            </a:br>
            <a:br>
              <a:rPr lang="en-US" sz="2000" dirty="0"/>
            </a:b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635B8462-5B9D-45B3-841F-F3B5E9636C11}"/>
              </a:ext>
            </a:extLst>
          </p:cNvPr>
          <p:cNvPicPr>
            <a:picLocks noChangeAspect="1"/>
          </p:cNvPicPr>
          <p:nvPr/>
        </p:nvPicPr>
        <p:blipFill rotWithShape="1">
          <a:blip r:embed="rId3"/>
          <a:srcRect l="1934" b="2405"/>
          <a:stretch/>
        </p:blipFill>
        <p:spPr>
          <a:xfrm>
            <a:off x="1264356" y="2621169"/>
            <a:ext cx="9550399" cy="3960253"/>
          </a:xfrm>
          <a:prstGeom prst="rect">
            <a:avLst/>
          </a:prstGeom>
        </p:spPr>
      </p:pic>
      <p:pic>
        <p:nvPicPr>
          <p:cNvPr id="11" name="Picture 10">
            <a:extLst>
              <a:ext uri="{FF2B5EF4-FFF2-40B4-BE49-F238E27FC236}">
                <a16:creationId xmlns:a16="http://schemas.microsoft.com/office/drawing/2014/main" id="{B17D2A7C-6999-4AA9-9689-A5E184DA66EF}"/>
              </a:ext>
            </a:extLst>
          </p:cNvPr>
          <p:cNvPicPr>
            <a:picLocks noChangeAspect="1"/>
          </p:cNvPicPr>
          <p:nvPr/>
        </p:nvPicPr>
        <p:blipFill rotWithShape="1">
          <a:blip r:embed="rId4"/>
          <a:srcRect t="1786"/>
          <a:stretch/>
        </p:blipFill>
        <p:spPr>
          <a:xfrm>
            <a:off x="10409767" y="282221"/>
            <a:ext cx="1257300" cy="1272257"/>
          </a:xfrm>
          <a:prstGeom prst="rect">
            <a:avLst/>
          </a:prstGeom>
        </p:spPr>
      </p:pic>
    </p:spTree>
    <p:extLst>
      <p:ext uri="{BB962C8B-B14F-4D97-AF65-F5344CB8AC3E}">
        <p14:creationId xmlns:p14="http://schemas.microsoft.com/office/powerpoint/2010/main" val="105472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0C9D29A-341E-4C3A-A78C-AF45FA53BE59}"/>
              </a:ext>
            </a:extLst>
          </p:cNvPr>
          <p:cNvSpPr>
            <a:spLocks noGrp="1"/>
          </p:cNvSpPr>
          <p:nvPr>
            <p:ph idx="1"/>
          </p:nvPr>
        </p:nvSpPr>
        <p:spPr>
          <a:xfrm>
            <a:off x="1185332" y="1758633"/>
            <a:ext cx="10481735" cy="1446213"/>
          </a:xfrm>
        </p:spPr>
        <p:txBody>
          <a:bodyPr anchor="t">
            <a:normAutofit/>
          </a:bodyPr>
          <a:lstStyle/>
          <a:p>
            <a:pPr marL="0" indent="0">
              <a:buNone/>
            </a:pPr>
            <a:r>
              <a:rPr lang="en-US" sz="2400" dirty="0"/>
              <a:t>Using similar methods, separate </a:t>
            </a:r>
            <a:r>
              <a:rPr lang="en-US" sz="2400" dirty="0" err="1"/>
              <a:t>dataframes</a:t>
            </a:r>
            <a:r>
              <a:rPr lang="en-US" sz="2400" dirty="0"/>
              <a:t> containing country population and geographic coordinates were created to generate the “Ultimate” </a:t>
            </a:r>
            <a:r>
              <a:rPr lang="en-US" sz="2400" dirty="0" err="1"/>
              <a:t>dataframe</a:t>
            </a:r>
            <a:r>
              <a:rPr lang="en-US" sz="2400" dirty="0"/>
              <a:t> containing all data needed to test hypothesis:</a:t>
            </a:r>
          </a:p>
          <a:p>
            <a:pPr marL="457200" lvl="1" indent="0">
              <a:buNone/>
            </a:pPr>
            <a:endParaRPr lang="en-US" sz="2000" dirty="0"/>
          </a:p>
          <a:p>
            <a:pPr lvl="1"/>
            <a:endParaRPr lang="en-US" sz="2000" dirty="0"/>
          </a:p>
        </p:txBody>
      </p:sp>
      <p:sp>
        <p:nvSpPr>
          <p:cNvPr id="6" name="Title 5">
            <a:extLst>
              <a:ext uri="{FF2B5EF4-FFF2-40B4-BE49-F238E27FC236}">
                <a16:creationId xmlns:a16="http://schemas.microsoft.com/office/drawing/2014/main" id="{B97CCBDA-A32D-4FBC-B42B-41782FFF9CD2}"/>
              </a:ext>
            </a:extLst>
          </p:cNvPr>
          <p:cNvSpPr>
            <a:spLocks noGrp="1"/>
          </p:cNvSpPr>
          <p:nvPr>
            <p:ph type="title"/>
          </p:nvPr>
        </p:nvSpPr>
        <p:spPr>
          <a:xfrm>
            <a:off x="1531057" y="266562"/>
            <a:ext cx="7680676" cy="1325563"/>
          </a:xfrm>
        </p:spPr>
        <p:txBody>
          <a:bodyPr>
            <a:normAutofit fontScale="90000"/>
          </a:bodyPr>
          <a:lstStyle/>
          <a:p>
            <a:r>
              <a:rPr lang="en-US" sz="3200" dirty="0"/>
              <a:t>General Methods Part 1:Identify &amp; Obtain Current Country-specific COVID-19 Data for the Master (“Ultimate”) </a:t>
            </a:r>
            <a:r>
              <a:rPr lang="en-US" sz="3200" dirty="0" err="1"/>
              <a:t>Dataframe</a:t>
            </a:r>
            <a:r>
              <a:rPr lang="en-US" sz="3200" dirty="0"/>
              <a:t>)</a:t>
            </a:r>
          </a:p>
        </p:txBody>
      </p:sp>
      <p:grpSp>
        <p:nvGrpSpPr>
          <p:cNvPr id="21" name="Group 20">
            <a:extLst>
              <a:ext uri="{FF2B5EF4-FFF2-40B4-BE49-F238E27FC236}">
                <a16:creationId xmlns:a16="http://schemas.microsoft.com/office/drawing/2014/main" id="{1AC34932-8BB7-4E2E-B2F8-07E401547C8A}"/>
              </a:ext>
            </a:extLst>
          </p:cNvPr>
          <p:cNvGrpSpPr/>
          <p:nvPr/>
        </p:nvGrpSpPr>
        <p:grpSpPr>
          <a:xfrm>
            <a:off x="711198" y="2827657"/>
            <a:ext cx="11142134" cy="4030343"/>
            <a:chOff x="711198" y="2827657"/>
            <a:chExt cx="11142134" cy="4030343"/>
          </a:xfrm>
        </p:grpSpPr>
        <p:pic>
          <p:nvPicPr>
            <p:cNvPr id="11" name="Picture 10">
              <a:extLst>
                <a:ext uri="{FF2B5EF4-FFF2-40B4-BE49-F238E27FC236}">
                  <a16:creationId xmlns:a16="http://schemas.microsoft.com/office/drawing/2014/main" id="{09F10D76-A530-4FEB-94C2-4D7C1A1972CB}"/>
                </a:ext>
              </a:extLst>
            </p:cNvPr>
            <p:cNvPicPr>
              <a:picLocks noChangeAspect="1"/>
            </p:cNvPicPr>
            <p:nvPr/>
          </p:nvPicPr>
          <p:blipFill rotWithShape="1">
            <a:blip r:embed="rId2"/>
            <a:srcRect r="-1" b="2974"/>
            <a:stretch/>
          </p:blipFill>
          <p:spPr>
            <a:xfrm>
              <a:off x="711198" y="2827657"/>
              <a:ext cx="11142134" cy="2972933"/>
            </a:xfrm>
            <a:prstGeom prst="rect">
              <a:avLst/>
            </a:prstGeom>
          </p:spPr>
        </p:pic>
        <p:sp>
          <p:nvSpPr>
            <p:cNvPr id="9" name="Oval 8">
              <a:extLst>
                <a:ext uri="{FF2B5EF4-FFF2-40B4-BE49-F238E27FC236}">
                  <a16:creationId xmlns:a16="http://schemas.microsoft.com/office/drawing/2014/main" id="{44D8ACC2-C8B0-494E-8894-F0747BF0EB51}"/>
                </a:ext>
              </a:extLst>
            </p:cNvPr>
            <p:cNvSpPr/>
            <p:nvPr/>
          </p:nvSpPr>
          <p:spPr>
            <a:xfrm>
              <a:off x="9104488" y="3169850"/>
              <a:ext cx="1377245" cy="90544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79AF249-B0DE-4501-AAE1-0ACF24E5CB42}"/>
                </a:ext>
              </a:extLst>
            </p:cNvPr>
            <p:cNvCxnSpPr>
              <a:cxnSpLocks/>
              <a:stCxn id="15" idx="4"/>
            </p:cNvCxnSpPr>
            <p:nvPr/>
          </p:nvCxnSpPr>
          <p:spPr>
            <a:xfrm flipV="1">
              <a:off x="5667665" y="4075290"/>
              <a:ext cx="3792424" cy="2067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Speech Bubble: Rectangle with Corners Rounded 14">
              <a:extLst>
                <a:ext uri="{FF2B5EF4-FFF2-40B4-BE49-F238E27FC236}">
                  <a16:creationId xmlns:a16="http://schemas.microsoft.com/office/drawing/2014/main" id="{473BF2F2-75A4-4023-8A1A-27007F4345C2}"/>
                </a:ext>
              </a:extLst>
            </p:cNvPr>
            <p:cNvSpPr/>
            <p:nvPr/>
          </p:nvSpPr>
          <p:spPr>
            <a:xfrm>
              <a:off x="1580444" y="5678311"/>
              <a:ext cx="3183467" cy="1179689"/>
            </a:xfrm>
            <a:prstGeom prst="wedgeRoundRectCallout">
              <a:avLst>
                <a:gd name="adj1" fmla="val 78389"/>
                <a:gd name="adj2" fmla="val -106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“Infection Rate” </a:t>
              </a:r>
              <a:r>
                <a:rPr lang="en-US" i="1" dirty="0">
                  <a:solidFill>
                    <a:schemeClr val="tx1"/>
                  </a:solidFill>
                </a:rPr>
                <a:t>is a calculated field: (total population / #confirmed for month) *100</a:t>
              </a:r>
            </a:p>
          </p:txBody>
        </p:sp>
      </p:grpSp>
      <p:pic>
        <p:nvPicPr>
          <p:cNvPr id="23" name="Picture 22">
            <a:extLst>
              <a:ext uri="{FF2B5EF4-FFF2-40B4-BE49-F238E27FC236}">
                <a16:creationId xmlns:a16="http://schemas.microsoft.com/office/drawing/2014/main" id="{3E9D15D3-13B4-4751-9802-59AE82E11B0D}"/>
              </a:ext>
            </a:extLst>
          </p:cNvPr>
          <p:cNvPicPr>
            <a:picLocks noChangeAspect="1"/>
          </p:cNvPicPr>
          <p:nvPr/>
        </p:nvPicPr>
        <p:blipFill>
          <a:blip r:embed="rId3"/>
          <a:stretch>
            <a:fillRect/>
          </a:stretch>
        </p:blipFill>
        <p:spPr>
          <a:xfrm>
            <a:off x="9400028" y="324747"/>
            <a:ext cx="2163410" cy="1091509"/>
          </a:xfrm>
          <a:prstGeom prst="rect">
            <a:avLst/>
          </a:prstGeom>
        </p:spPr>
      </p:pic>
    </p:spTree>
    <p:extLst>
      <p:ext uri="{BB962C8B-B14F-4D97-AF65-F5344CB8AC3E}">
        <p14:creationId xmlns:p14="http://schemas.microsoft.com/office/powerpoint/2010/main" val="3088704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F1048B-5941-4057-B59F-DF9BDD074F38}">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938</TotalTime>
  <Words>913</Words>
  <Application>Microsoft Office PowerPoint</Application>
  <PresentationFormat>Widescreen</PresentationFormat>
  <Paragraphs>81</Paragraphs>
  <Slides>18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COVID-19:  A Retrospective Analysis of Global Stringency Measures and the Impact on Incidence Rate</vt:lpstr>
      <vt:lpstr>Introduction</vt:lpstr>
      <vt:lpstr>HYPOTHESIS:</vt:lpstr>
      <vt:lpstr>Government Response &amp; Stringency Index Calculations</vt:lpstr>
      <vt:lpstr>General Methods Part 1:Identify &amp; Obtain Current Country-specific COVID-19 Data  </vt:lpstr>
      <vt:lpstr>General Methods Part 1:Identify &amp; Obtain Current Country-specific COVID-19 Data (Continued) </vt:lpstr>
      <vt:lpstr>General Methods Part 1:Identify &amp; Obtain Current Country-specific COVID-19 Data (Continued) </vt:lpstr>
      <vt:lpstr>General Methods Part 1:Identify &amp; Obtain Current Country-specific COVID-19 Data (Stringency Index Aggregation) </vt:lpstr>
      <vt:lpstr>General Methods Part 1:Identify &amp; Obtain Current Country-specific COVID-19 Data for the Master (“Ultimate”) Dataframe)</vt:lpstr>
      <vt:lpstr>Part 2: Visualizing Data</vt:lpstr>
      <vt:lpstr>Country Sample Size (n = 30)</vt:lpstr>
      <vt:lpstr>PowerPoint Presentation</vt:lpstr>
      <vt:lpstr>Comparison of Analyses</vt:lpstr>
      <vt:lpstr>India</vt:lpstr>
      <vt:lpstr>France</vt:lpstr>
      <vt:lpstr>Italy</vt:lpstr>
      <vt:lpstr>Singapore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 Retrospective Analysis of Global Stringency Measures and the Impact on Incidence Rate</dc:title>
  <dc:creator>Nina Anderson</dc:creator>
  <cp:lastModifiedBy>Nina Anderson</cp:lastModifiedBy>
  <cp:revision>1</cp:revision>
  <dcterms:created xsi:type="dcterms:W3CDTF">2020-12-24T00:18:19Z</dcterms:created>
  <dcterms:modified xsi:type="dcterms:W3CDTF">2020-12-24T15:56:44Z</dcterms:modified>
</cp:coreProperties>
</file>