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62" r:id="rId2"/>
    <p:sldId id="363" r:id="rId3"/>
    <p:sldId id="364" r:id="rId4"/>
    <p:sldId id="345" r:id="rId5"/>
    <p:sldId id="352" r:id="rId6"/>
    <p:sldId id="359" r:id="rId7"/>
    <p:sldId id="344" r:id="rId8"/>
    <p:sldId id="358" r:id="rId9"/>
    <p:sldId id="360" r:id="rId10"/>
    <p:sldId id="356" r:id="rId11"/>
    <p:sldId id="263" r:id="rId12"/>
    <p:sldId id="341" r:id="rId13"/>
    <p:sldId id="350" r:id="rId14"/>
    <p:sldId id="342" r:id="rId15"/>
    <p:sldId id="343" r:id="rId16"/>
    <p:sldId id="355" r:id="rId17"/>
    <p:sldId id="354" r:id="rId18"/>
    <p:sldId id="357" r:id="rId19"/>
    <p:sldId id="351" r:id="rId20"/>
    <p:sldId id="340" r:id="rId21"/>
    <p:sldId id="306" r:id="rId22"/>
    <p:sldId id="361" r:id="rId23"/>
    <p:sldId id="307" r:id="rId24"/>
    <p:sldId id="329" r:id="rId25"/>
    <p:sldId id="309" r:id="rId26"/>
    <p:sldId id="330" r:id="rId27"/>
    <p:sldId id="310" r:id="rId28"/>
    <p:sldId id="311" r:id="rId29"/>
    <p:sldId id="312" r:id="rId30"/>
    <p:sldId id="331" r:id="rId31"/>
    <p:sldId id="313" r:id="rId32"/>
    <p:sldId id="314" r:id="rId33"/>
    <p:sldId id="332" r:id="rId34"/>
    <p:sldId id="315" r:id="rId35"/>
    <p:sldId id="333" r:id="rId36"/>
    <p:sldId id="338" r:id="rId37"/>
    <p:sldId id="316" r:id="rId38"/>
    <p:sldId id="317" r:id="rId39"/>
    <p:sldId id="319" r:id="rId40"/>
    <p:sldId id="318" r:id="rId41"/>
    <p:sldId id="417" r:id="rId42"/>
    <p:sldId id="418" r:id="rId43"/>
    <p:sldId id="419" r:id="rId44"/>
    <p:sldId id="420" r:id="rId45"/>
    <p:sldId id="421" r:id="rId46"/>
    <p:sldId id="320" r:id="rId47"/>
    <p:sldId id="334" r:id="rId48"/>
    <p:sldId id="321" r:id="rId49"/>
    <p:sldId id="322" r:id="rId50"/>
    <p:sldId id="323" r:id="rId51"/>
    <p:sldId id="324" r:id="rId52"/>
    <p:sldId id="327" r:id="rId53"/>
    <p:sldId id="308" r:id="rId54"/>
    <p:sldId id="416" r:id="rId55"/>
    <p:sldId id="410" r:id="rId56"/>
    <p:sldId id="411" r:id="rId57"/>
    <p:sldId id="412" r:id="rId58"/>
    <p:sldId id="407" r:id="rId59"/>
    <p:sldId id="406" r:id="rId60"/>
    <p:sldId id="404" r:id="rId61"/>
    <p:sldId id="413" r:id="rId62"/>
    <p:sldId id="405" r:id="rId63"/>
    <p:sldId id="403" r:id="rId64"/>
    <p:sldId id="270" r:id="rId65"/>
    <p:sldId id="414" r:id="rId66"/>
    <p:sldId id="415" r:id="rId67"/>
    <p:sldId id="397" r:id="rId68"/>
    <p:sldId id="398" r:id="rId69"/>
    <p:sldId id="399" r:id="rId70"/>
    <p:sldId id="400" r:id="rId71"/>
    <p:sldId id="401" r:id="rId72"/>
    <p:sldId id="402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102" d="100"/>
          <a:sy n="102" d="100"/>
        </p:scale>
        <p:origin x="14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11.09.2022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1483D-07A6-4C4B-A88B-5F4D197273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1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2F95-4F66-4C47-8A51-037AFF93EF98}" type="slidenum">
              <a:rPr lang="ru-BY" smtClean="0"/>
              <a:t>54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9767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22F95-4F66-4C47-8A51-037AFF93EF98}" type="slidenum">
              <a:rPr lang="ru-BY" smtClean="0"/>
              <a:t>57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345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euiiezZ3qkPUILwR_BEkB5bwcumGBek6/view?usp=sharing" TargetMode="External"/><Relationship Id="rId13" Type="http://schemas.openxmlformats.org/officeDocument/2006/relationships/hyperlink" Target="https://drive.google.com/file/d/1hqdl2GA9iNM1um0HOCuC3uOk35w7o26j/view?usp=sharing" TargetMode="External"/><Relationship Id="rId18" Type="http://schemas.openxmlformats.org/officeDocument/2006/relationships/hyperlink" Target="https://drive.google.com/file/d/1n_xLgP_2UaEUTLoUFgOoI3ugoYHFqWlw/view?usp=sharing" TargetMode="External"/><Relationship Id="rId26" Type="http://schemas.openxmlformats.org/officeDocument/2006/relationships/hyperlink" Target="https://drive.google.com/file/d/15hU7JIh1T_7c7EPREoQ882JvSt2B1v1-/view?usp=sharing" TargetMode="External"/><Relationship Id="rId3" Type="http://schemas.openxmlformats.org/officeDocument/2006/relationships/hyperlink" Target="https://drive.google.com/file/d/1kR80BTkoTxzOeqmvT8vErXY_SwaeiFiR/view?usp=sharing" TargetMode="External"/><Relationship Id="rId21" Type="http://schemas.openxmlformats.org/officeDocument/2006/relationships/hyperlink" Target="https://acm.bsu.by/problems/3271/statement/?nav-folder=557" TargetMode="External"/><Relationship Id="rId7" Type="http://schemas.openxmlformats.org/officeDocument/2006/relationships/hyperlink" Target="https://drive.google.com/file/d/1odlUIuwQZuB9hztfi5Uu9o7f8ZWZ9SAy/view?usp=sharing" TargetMode="External"/><Relationship Id="rId12" Type="http://schemas.openxmlformats.org/officeDocument/2006/relationships/hyperlink" Target="https://drive.google.com/file/d/1rAxI7ITDHS_YnQCNnBazMPJ1jpj668I9/view?usp=sharing" TargetMode="External"/><Relationship Id="rId17" Type="http://schemas.openxmlformats.org/officeDocument/2006/relationships/hyperlink" Target="https://drive.google.com/file/d/1V15yM56vPBDPMQqGe-8V-FOeuLd87XU0/view?usp=sharing" TargetMode="External"/><Relationship Id="rId25" Type="http://schemas.openxmlformats.org/officeDocument/2006/relationships/hyperlink" Target="https://drive.google.com/file/d/1Dd8B94pkwo803ZR-JLaIAMQSNUu2R4l7/view?usp=sharing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drive.google.com/file/d/1yMWDe_cIMSULGMeY-u0g0TqiieSjZcSy/view?usp=sharing" TargetMode="External"/><Relationship Id="rId20" Type="http://schemas.openxmlformats.org/officeDocument/2006/relationships/hyperlink" Target="https://drive.google.com/file/d/15rYuv3YoTkCnB37zRNgCX89h6yb5fmaP/view?usp=sharing" TargetMode="External"/><Relationship Id="rId29" Type="http://schemas.openxmlformats.org/officeDocument/2006/relationships/hyperlink" Target="https://drive.google.com/file/d/1X2RmcoiAfYs7dBnXon8RxbN_o72ge4gI/view?usp=shar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file/d/1nlTrRAIUXXmToM-CEDItv7n7tahi0mam/view?usp=sharing" TargetMode="External"/><Relationship Id="rId11" Type="http://schemas.openxmlformats.org/officeDocument/2006/relationships/hyperlink" Target="https://drive.google.com/file/d/1s_BBZMaNHKfVMbn_KTQ18UbQrslWFVmA/view?usp=sharing" TargetMode="External"/><Relationship Id="rId24" Type="http://schemas.openxmlformats.org/officeDocument/2006/relationships/hyperlink" Target="https://drive.google.com/file/d/1oML-5DQrYxL-XoSD9xCGioHqFN4_muYv/view?usp=sharing" TargetMode="External"/><Relationship Id="rId32" Type="http://schemas.openxmlformats.org/officeDocument/2006/relationships/image" Target="../media/image1.png"/><Relationship Id="rId5" Type="http://schemas.openxmlformats.org/officeDocument/2006/relationships/hyperlink" Target="https://drive.google.com/file/d/1Zc9ad2ycl9NCwvunbHfkNApZ9NQTmes9/view?usp=sharing" TargetMode="External"/><Relationship Id="rId15" Type="http://schemas.openxmlformats.org/officeDocument/2006/relationships/hyperlink" Target="https://drive.google.com/file/d/1dG_92bY7v88EourBIkBm-HxnZHr7KWd0/view?usp=sharing" TargetMode="External"/><Relationship Id="rId23" Type="http://schemas.openxmlformats.org/officeDocument/2006/relationships/hyperlink" Target="https://acm.bsu.by/problems/3563/statement/?nav-folder=557" TargetMode="External"/><Relationship Id="rId28" Type="http://schemas.openxmlformats.org/officeDocument/2006/relationships/hyperlink" Target="https://drive.google.com/file/d/10tcj3MeIaHXMc4kZseeKdISe-TR9aFq-/view?usp=sharing" TargetMode="External"/><Relationship Id="rId10" Type="http://schemas.openxmlformats.org/officeDocument/2006/relationships/hyperlink" Target="https://drive.google.com/file/d/1IwKxb0W9pSEEXx2qUJ-sADxI0wMxO-yY/view?usp=sharing" TargetMode="External"/><Relationship Id="rId19" Type="http://schemas.openxmlformats.org/officeDocument/2006/relationships/hyperlink" Target="https://acm.bsu.by/problems/4139/statement/?nav-folder=557" TargetMode="External"/><Relationship Id="rId31" Type="http://schemas.openxmlformats.org/officeDocument/2006/relationships/hyperlink" Target="https://drive.google.com/file/d/1x8_YTBbKNACUeCM-fDeUWbcTwjejh7YC/view?usp=sharing" TargetMode="External"/><Relationship Id="rId4" Type="http://schemas.openxmlformats.org/officeDocument/2006/relationships/hyperlink" Target="https://drive.google.com/file/d/1WDO5vfxvjT96q3VyJaPbn6OvtNIGBNXT/view?usp=sharing" TargetMode="External"/><Relationship Id="rId9" Type="http://schemas.openxmlformats.org/officeDocument/2006/relationships/hyperlink" Target="https://acm.https/drive.google.com/file/d/1euiiezZ3qkPUILwR_BEkB5bwcumGBek6/view?usp=sharing" TargetMode="External"/><Relationship Id="rId14" Type="http://schemas.openxmlformats.org/officeDocument/2006/relationships/hyperlink" Target="https://drive.google.com/file/d/1edTYU1aW_nz8HKTMI49500gyoF84DZJI/view?usp=sharing" TargetMode="External"/><Relationship Id="rId22" Type="http://schemas.openxmlformats.org/officeDocument/2006/relationships/hyperlink" Target="https://drive.google.com/file/d/1-SRhGvCJg7uLBF5PGu_owumumvpmPV_y/view?usp=sharing" TargetMode="External"/><Relationship Id="rId27" Type="http://schemas.openxmlformats.org/officeDocument/2006/relationships/hyperlink" Target="https://drive.google.com/file/d/1rNnlPPaeYirtD5apvKUsTtRLZfXnAJB0/view?usp=sharing" TargetMode="External"/><Relationship Id="rId30" Type="http://schemas.openxmlformats.org/officeDocument/2006/relationships/hyperlink" Target="https://acm.bsu.by/problems/4157/statement/?nav-folder=55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drive.google.com/file/d/1lILGDed1miKTFxGUDq98e7GkYYqNoXq-/view?usp=sharing" TargetMode="Externa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fpmi.bsu.by/main.aspx?guid=3005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pmi.bsu.by/main.aspx?guid=30051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fpmi.bsu.by/main.aspx?guid=3932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hyperlink" Target="https://edufpmi.bsu.by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1%80%D0%B0%D1%81%D0%BD%D0%BE-%D1%87%D1%91%D1%80%D0%BD%D0%BE%D0%B5_%D0%B4%D0%B5%D1%80%D0%B5%D0%B2%D0%BE" TargetMode="External"/><Relationship Id="rId3" Type="http://schemas.openxmlformats.org/officeDocument/2006/relationships/hyperlink" Target="https://ru.wikipedia.org/wiki/7_%D0%BC%D0%B0%D1%8F" TargetMode="External"/><Relationship Id="rId7" Type="http://schemas.openxmlformats.org/officeDocument/2006/relationships/hyperlink" Target="https://ru.wikipedia.org/wiki/%D0%9C%D1%8E%D0%BD%D1%85%D0%B5%D0%BD%D1%81%D0%BA%D0%B8%D0%B9_%D1%82%D0%B5%D1%85%D0%BD%D0%B8%D1%87%D0%B5%D1%81%D0%BA%D0%B8%D0%B9_%D1%83%D0%BD%D0%B8%D0%B2%D0%B5%D1%80%D1%81%D0%B8%D1%82%D0%B5%D1%8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8%D0%BD%D1%84%D0%BE%D1%80%D0%BC%D0%B0%D1%82%D0%B8%D0%BA%D0%B0" TargetMode="External"/><Relationship Id="rId11" Type="http://schemas.openxmlformats.org/officeDocument/2006/relationships/image" Target="../media/image21.jpg"/><Relationship Id="rId5" Type="http://schemas.openxmlformats.org/officeDocument/2006/relationships/hyperlink" Target="https://ru.wikipedia.org/wiki/%D0%93%D0%B5%D1%80%D0%BC%D0%B0%D0%BD%D0%B8%D1%8F" TargetMode="External"/><Relationship Id="rId10" Type="http://schemas.openxmlformats.org/officeDocument/2006/relationships/hyperlink" Target="https://ru.wikipedia.org/wiki/B-%D0%B4%D0%B5%D1%80%D0%B5%D0%B2%D0%BE" TargetMode="External"/><Relationship Id="rId4" Type="http://schemas.openxmlformats.org/officeDocument/2006/relationships/hyperlink" Target="https://ru.wikipedia.org/wiki/1939_%D0%B3%D0%BE%D0%B4" TargetMode="External"/><Relationship Id="rId9" Type="http://schemas.openxmlformats.org/officeDocument/2006/relationships/hyperlink" Target="https://ru.wikipedia.org/w/index.php?title=UB-%D0%B4%D0%B5%D1%80%D0%B5%D0%B2%D0%B0&amp;action=edit&amp;redlink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ru.wikipedia.org/wiki/20_%D0%B4%D0%B5%D0%BA%D0%B0%D0%B1%D1%80%D1%8F" TargetMode="External"/><Relationship Id="rId7" Type="http://schemas.openxmlformats.org/officeDocument/2006/relationships/image" Target="../media/image22.jpg"/><Relationship Id="rId12" Type="http://schemas.openxmlformats.org/officeDocument/2006/relationships/hyperlink" Target="https://en.wikipedia.org/wiki/Stanford_Univers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1%80%D0%B8%D0%BD%D1%81%D1%82%D0%BE%D0%BD%D1%81%D0%BA%D0%B8%D0%B9_%D1%83%D0%BD%D0%B8%D0%B2%D0%B5%D1%80%D1%81%D0%B8%D1%82%D0%B5%D1%82" TargetMode="External"/><Relationship Id="rId11" Type="http://schemas.openxmlformats.org/officeDocument/2006/relationships/hyperlink" Target="https://en.wikipedia.org/wiki/United_States" TargetMode="External"/><Relationship Id="rId5" Type="http://schemas.openxmlformats.org/officeDocument/2006/relationships/hyperlink" Target="https://ru.wikipedia.org/wiki/%D0%98%D0%BD%D1%84%D0%BE%D1%80%D0%BC%D0%B0%D1%82%D0%B8%D0%BA%D0%B0" TargetMode="External"/><Relationship Id="rId10" Type="http://schemas.openxmlformats.org/officeDocument/2006/relationships/hyperlink" Target="https://en.wikipedia.org/wiki/Greece" TargetMode="External"/><Relationship Id="rId4" Type="http://schemas.openxmlformats.org/officeDocument/2006/relationships/hyperlink" Target="https://ru.wikipedia.org/wiki/1946_%D0%B3%D0%BE%D0%B4" TargetMode="External"/><Relationship Id="rId9" Type="http://schemas.openxmlformats.org/officeDocument/2006/relationships/hyperlink" Target="https://en.wikipedia.org/wiki/Greek_language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acm.bsu.by/problems/folders/564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Zc9ad2ycl9NCwvunbHfkNApZ9NQTmes9/view?usp=sharing" TargetMode="External"/><Relationship Id="rId5" Type="http://schemas.openxmlformats.org/officeDocument/2006/relationships/hyperlink" Target="https://drive.google.com/file/d/1WDO5vfxvjT96q3VyJaPbn6OvtNIGBNXT/view?usp=sharing" TargetMode="External"/><Relationship Id="rId4" Type="http://schemas.openxmlformats.org/officeDocument/2006/relationships/hyperlink" Target="https://drive.google.com/file/d/1kR80BTkoTxzOeqmvT8vErXY_SwaeiFiR/view?usp=sharing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00732" y="6297416"/>
            <a:ext cx="429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2</a:t>
            </a:r>
            <a:r>
              <a:rPr lang="ru-RU" dirty="0"/>
              <a:t> год</a:t>
            </a:r>
            <a:endParaRPr lang="en-US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42601" y="2984780"/>
            <a:ext cx="275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специальности: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64094" y="1861067"/>
            <a:ext cx="78638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rgbClr val="0070C0"/>
                </a:solidFill>
              </a:rPr>
              <a:t>Алгоритмы и структуры данных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7515" y="3918111"/>
            <a:ext cx="573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1-31 03 07-01 «Прикладная информатика»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77515" y="3456446"/>
            <a:ext cx="5103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1-31 03 03 «Прикладная математика»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448974"/>
            <a:ext cx="10512514" cy="497088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292640" y="164585"/>
            <a:ext cx="4910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(тесты для самоконтроля)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6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5112" y="1466173"/>
            <a:ext cx="11415746" cy="16466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закрепления на практике теоретических знаний</a:t>
            </a:r>
            <a:r>
              <a:rPr kumimoji="0" lang="ru-RU" altLang="ru-RU" sz="2800" b="0" i="0" u="none" strike="noStrike" cap="none" normalizeH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sz="2800" i="0" u="none" strike="noStrike" cap="none" normalizeH="0" baseline="0" dirty="0" err="1">
                <a:ln>
                  <a:noFill/>
                </a:ln>
                <a:solidFill>
                  <a:srgbClr val="3333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Runner</a:t>
            </a:r>
            <a:r>
              <a:rPr kumimoji="0" lang="ru-RU" altLang="ru-RU" sz="280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</a:t>
            </a:r>
            <a:r>
              <a:rPr lang="ru-RU" alt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задачи </a:t>
            </a:r>
            <a:r>
              <a:rPr lang="ru-RU" altLang="ru-RU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(их должны выполнить все студенты).  </a:t>
            </a:r>
          </a:p>
          <a:p>
            <a:endParaRPr lang="ru-RU" altLang="ru-RU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2808" y="3305890"/>
            <a:ext cx="100803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задачи открываются в </a:t>
            </a:r>
            <a:r>
              <a:rPr lang="en-US" altLang="ru-RU" sz="2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iRunner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правило,</a:t>
            </a:r>
            <a:r>
              <a:rPr lang="en-US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каждой лекции и нацелены на проработку базовых знаний по пройденному на лекции материалу. </a:t>
            </a:r>
          </a:p>
          <a:p>
            <a:pPr lvl="0" algn="just"/>
            <a:endParaRPr lang="ru-RU" altLang="ru-RU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задачи достаточно простые, не предполагают разработки сложных алгоритмов решения, а готовят студентов к решению индивидуальных задач.  </a:t>
            </a:r>
            <a:endParaRPr lang="ru-RU" alt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78225" y="5101749"/>
            <a:ext cx="100803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может установить  крайний срок выполнения задания. Задания, выполненные с нарушением этого срока, в системе </a:t>
            </a:r>
            <a:r>
              <a:rPr lang="en-US" altLang="ru-RU" sz="20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iRunner</a:t>
            </a:r>
            <a:r>
              <a:rPr lang="en-US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имеют особые пометки.</a:t>
            </a:r>
            <a:endParaRPr lang="ru-RU" sz="20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72280" y="1133222"/>
            <a:ext cx="7817223" cy="580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ru-RU" altLang="ru-RU" sz="12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1. Бинарные поисковые деревья: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0.1 построение дерева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0.2 удаление вершин из дерева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0.3 проверка является ли бинарное дерево поисковым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2. Динамическое программирование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0.1 Оптимальное перемножение группы матриц (двухмерное ДП)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0.2 Единицы - число сочетаний из n по k(одномерное ДП, модульная арифметика)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0.3. Единицы (большие ограничения, только для желающих)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20. Палиндром (двухмерное ДП, строки)</a:t>
            </a:r>
          </a:p>
          <a:p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25. Преобразование строк (двухмерное ДП, строки)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69. Кувшинки (простейшее одномерное ДП)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3. Структуры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0.1. Бинарный поиск (массив,  уметь реализовать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BinarySearch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LowerBound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UpperBound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0.2 Задача о сумме (реализация структур для интервальных запросов - сумма на отрезке)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0.3. Бинарная куча (проверка на соответствие структуре)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0.4. Биномиальная куча (понимание структуры)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0.5. Хеш-таблица (разрешение коллизий метом открытой адресации)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rgbClr val="144E9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 4. Алгоритмы на графах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0.1 Строительство дорог ( DSU 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алг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. на графах)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0.2 Разрушение дорог  ( DSU +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алг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. на графах)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0.3 Разрушение дорог (большие ограничения, только для желающих)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0.4 Матрица смежности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0.5. Канонический вид (по списку дуг)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  <a:t>0.6. Список смежности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4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5"/>
              </a:rPr>
              <a:t>0.7 Канонический вид (по матрице смежности)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5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  <a:t>0.8 BFS (поиск в ширину)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6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  <a:t>0.9 DFS (поиск в глубину)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0.10 Кратчайший путь. Алгоритм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  <a:t>Дейкстры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8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9"/>
              </a:rPr>
              <a:t>0.11 Максимальный поток в сети (простая версия)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1"/>
              </a:rPr>
              <a:t>0.12 Максимальный поток в сети (большие ограничения, только для желающих)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6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385" y="-7806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145622" y="82292"/>
            <a:ext cx="36984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(общие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2" y="1396108"/>
            <a:ext cx="10058400" cy="53147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3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4474" y="1478401"/>
            <a:ext cx="11223995" cy="49090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учебной дисциплины студентами также выполняются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задачи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индивидуальных задач - по каждой теме не менее одной. 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Индивидуальная задача предполагает разработку эффективного алгоритма решения задачи с 	последующей реализацией его 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любом языке программирования.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С 2016 г. в учебных курсах </a:t>
            </a:r>
            <a:r>
              <a:rPr kumimoji="0" lang="ru-RU" altLang="ru-RU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ограничивается до пяти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решений,  которые можно отправить по 	каждой из назначенных задач в течение суток. На протяжении любого 24-часового отрезка времени 	разрешается отправить не более чем пять решений по каждой задаче. Ограничение не привязано к 	наступлению новых суток в 00:00. Решения с вердиктом «Ошибка компиляции» при подсчёте 	оставшихся попыток игнорируются.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 в течение многих лет для всех студентов, которые работали в старой версии системы 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действовало ограничение в двадцать попыток по задаче в семестр. Это ограничение 	было нельзя увеличить индивидуально. Политика ограничения числа посылок в день вместо 	ограничения общего числа посылок является более гибкой и применяется во многих системах, 	например на платформе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Призываем вас более качественно тестировать свои решения перед отправкой!!!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59557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(индивидуальные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(индивидуальные задачи)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1365698"/>
            <a:ext cx="10058400" cy="524225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4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9558" y="82292"/>
            <a:ext cx="47845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rgbClr val="FF0000"/>
                </a:solidFill>
              </a:rPr>
              <a:t>проверка на плагиат</a:t>
            </a:r>
          </a:p>
          <a:p>
            <a:r>
              <a:rPr lang="ru-R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664" y="236597"/>
            <a:ext cx="3024336" cy="76861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30" y="1478401"/>
            <a:ext cx="10058400" cy="5175885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10822024" y="2286000"/>
            <a:ext cx="536258" cy="372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40" y="1427379"/>
            <a:ext cx="10058400" cy="49930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59558" y="82292"/>
            <a:ext cx="4784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pPr algn="ctr"/>
            <a:r>
              <a:rPr lang="ru-RU" sz="3200" dirty="0">
                <a:solidFill>
                  <a:srgbClr val="FF0000"/>
                </a:solidFill>
              </a:rPr>
              <a:t>проверка на плагиат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64" y="4455975"/>
            <a:ext cx="1675495" cy="23793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8" y="1320490"/>
            <a:ext cx="2394701" cy="310992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415306" y="1474059"/>
            <a:ext cx="845396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В.М. Котов, Е. П. Соболевская, А. А. Толстиков. «Алгоритмы и структуры данных»: учеб. пособие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Минск: БГУ, 2011г. – 267 с. – (Классическое университетское издание).  </a:t>
            </a: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Теория алгоритмов: учеб. пособие / П.А. Иржавский, В.М. Котов, А.Ю. Лобанов, Ю.Л. Орлович, Е.П. Соболевская – Минск : БГУ, 2013. – 159 с.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x-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В.М. Котов, Ю.Л. Орлович, Е.П. Соболевская, С.А. Соболь – Минск : БГУ, 2017.- 183с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Соболь С.А.,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Вильчевский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К.Ю., Котов В.М., Соболевская Е.П. Сборник задач по теории алгоритмов. Структуры данных: – Минск : БГУ, 2020. – 159 с. (с грифом УМО по естественнонаучному образованию).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5871" y="664805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Литература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454259" y="4805402"/>
            <a:ext cx="8642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  <a:tabLst>
                <a:tab pos="228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Алгоритмы: построение и анализ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/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Т.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Кормен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[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и др.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]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–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М.: Вильямс, 2005. – 1296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c.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59558" y="30409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4674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95279" y="372417"/>
            <a:ext cx="2480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Литература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4706" y="1965046"/>
            <a:ext cx="9144000" cy="1782202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Для выполнения первой индивидуальной задачи, необходимо обладать навыками работы </a:t>
            </a:r>
            <a:r>
              <a:rPr lang="ru-RU" sz="2400" b="1" dirty="0"/>
              <a:t>с бинарными поисковыми деревьями</a:t>
            </a:r>
            <a:r>
              <a:rPr lang="en-US" sz="2400" dirty="0"/>
              <a:t>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Частично вы уже получили эти навыки в рамках дисциплин по программированию, поэтому сейчас систематизируем их.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" name="Рисунок 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59504" y="21444"/>
            <a:ext cx="62543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(индивидуальное задание № 1)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5808" y="1930625"/>
            <a:ext cx="7871721" cy="2313256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2000" b="1" dirty="0"/>
              <a:t>Соболевская Елена Павловна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доцент кафедры дискретной математики и </a:t>
            </a:r>
            <a:r>
              <a:rPr lang="ru-RU" sz="2000" dirty="0" err="1"/>
              <a:t>алгоритмики</a:t>
            </a:r>
            <a:r>
              <a:rPr lang="ru-RU" sz="2000" dirty="0"/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кандидат физико-математических наук, доцент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Лауреат премии имени А.Н. </a:t>
            </a:r>
            <a:r>
              <a:rPr lang="ru-RU" sz="2000" dirty="0" err="1"/>
              <a:t>Севченко</a:t>
            </a:r>
            <a:r>
              <a:rPr lang="ru-RU" sz="2000" dirty="0"/>
              <a:t> в номинации «Образование»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2000" dirty="0"/>
              <a:t>за цикл пособий по дискретной математике, проектированию и анализу алгоритмов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hlinkClick r:id="rId2"/>
              </a:rPr>
              <a:t>http://fpmi.bsu.by/main.aspx?guid=30051</a:t>
            </a:r>
            <a:r>
              <a:rPr lang="ru-RU" sz="1800" dirty="0"/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1" y="1930625"/>
            <a:ext cx="3465557" cy="2313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bg1"/>
                </a:solidFill>
              </a:rPr>
              <a:t>     Лектор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5121" y="1440890"/>
            <a:ext cx="5131143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u="sng" dirty="0"/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20093" y="2316818"/>
            <a:ext cx="9553341" cy="1959348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95537" y="308648"/>
            <a:ext cx="5453437" cy="531973"/>
          </a:xfrm>
        </p:spPr>
        <p:txBody>
          <a:bodyPr>
            <a:noAutofit/>
          </a:bodyPr>
          <a:lstStyle/>
          <a:p>
            <a:r>
              <a:rPr lang="ru-RU" sz="3200" dirty="0"/>
              <a:t>Бинарное поисковое дерево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537" y="4581238"/>
            <a:ext cx="613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Поисковое</a:t>
            </a:r>
          </a:p>
          <a:p>
            <a:r>
              <a:rPr lang="ru-RU" dirty="0"/>
              <a:t>5.    Каждой вершине поставлено в соответствие некоторое целое число - </a:t>
            </a:r>
            <a:r>
              <a:rPr lang="ru-RU" i="1" dirty="0"/>
              <a:t>ключ</a:t>
            </a:r>
            <a:r>
              <a:rPr lang="ru-RU" dirty="0"/>
              <a:t>. Для каждой вершины</a:t>
            </a:r>
            <a:r>
              <a:rPr lang="en-US" dirty="0"/>
              <a:t> </a:t>
            </a:r>
            <a:r>
              <a:rPr lang="en-US" b="1" i="1" dirty="0"/>
              <a:t>v</a:t>
            </a:r>
            <a:r>
              <a:rPr lang="en-US" dirty="0"/>
              <a:t> </a:t>
            </a:r>
            <a:r>
              <a:rPr lang="ru-RU" dirty="0"/>
              <a:t> все ключи в её левом поддереве </a:t>
            </a:r>
            <a:r>
              <a:rPr lang="ru-RU" u="sng" dirty="0"/>
              <a:t>строго меньше </a:t>
            </a:r>
            <a:r>
              <a:rPr lang="ru-RU" dirty="0"/>
              <a:t>ключа вершины </a:t>
            </a:r>
            <a:r>
              <a:rPr lang="en-US" b="1" i="1" dirty="0"/>
              <a:t>v</a:t>
            </a:r>
            <a:r>
              <a:rPr lang="ru-RU" dirty="0"/>
              <a:t>, а в правом – </a:t>
            </a:r>
            <a:r>
              <a:rPr lang="ru-RU" u="sng" dirty="0"/>
              <a:t>строго больше</a:t>
            </a:r>
            <a:r>
              <a:rPr lang="ru-RU" dirty="0"/>
              <a:t>.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7964307" y="1520570"/>
            <a:ext cx="3289269" cy="2592681"/>
            <a:chOff x="8116052" y="2347406"/>
            <a:chExt cx="3289269" cy="2592681"/>
          </a:xfrm>
        </p:grpSpPr>
        <p:sp>
          <p:nvSpPr>
            <p:cNvPr id="8" name="Овал 7"/>
            <p:cNvSpPr/>
            <p:nvPr/>
          </p:nvSpPr>
          <p:spPr>
            <a:xfrm>
              <a:off x="9262264" y="2347406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8629573" y="435494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9768884" y="4381288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92144" y="3009431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0386290" y="3667442"/>
              <a:ext cx="54243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9031355" y="3667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16052" y="371763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555683" y="3169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Прямая со стрелкой 17"/>
            <p:cNvCxnSpPr>
              <a:stCxn id="8" idx="3"/>
              <a:endCxn id="16" idx="0"/>
            </p:cNvCxnSpPr>
            <p:nvPr/>
          </p:nvCxnSpPr>
          <p:spPr>
            <a:xfrm flipH="1">
              <a:off x="8786592" y="2733709"/>
              <a:ext cx="543304" cy="4357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6" idx="3"/>
              <a:endCxn id="15" idx="0"/>
            </p:cNvCxnSpPr>
            <p:nvPr/>
          </p:nvCxnSpPr>
          <p:spPr>
            <a:xfrm flipH="1">
              <a:off x="8346961" y="3555746"/>
              <a:ext cx="276354" cy="16189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6" idx="5"/>
              <a:endCxn id="14" idx="0"/>
            </p:cNvCxnSpPr>
            <p:nvPr/>
          </p:nvCxnSpPr>
          <p:spPr>
            <a:xfrm>
              <a:off x="8949869" y="3555746"/>
              <a:ext cx="312395" cy="1116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4" idx="3"/>
              <a:endCxn id="9" idx="0"/>
            </p:cNvCxnSpPr>
            <p:nvPr/>
          </p:nvCxnSpPr>
          <p:spPr>
            <a:xfrm flipH="1">
              <a:off x="8860482" y="4053746"/>
              <a:ext cx="238505" cy="30120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8" idx="5"/>
              <a:endCxn id="11" idx="0"/>
            </p:cNvCxnSpPr>
            <p:nvPr/>
          </p:nvCxnSpPr>
          <p:spPr>
            <a:xfrm>
              <a:off x="9656450" y="2733709"/>
              <a:ext cx="466603" cy="2757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1" idx="5"/>
              <a:endCxn id="13" idx="0"/>
            </p:cNvCxnSpPr>
            <p:nvPr/>
          </p:nvCxnSpPr>
          <p:spPr>
            <a:xfrm>
              <a:off x="10286330" y="3395734"/>
              <a:ext cx="371179" cy="2717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3" idx="3"/>
              <a:endCxn id="10" idx="7"/>
            </p:cNvCxnSpPr>
            <p:nvPr/>
          </p:nvCxnSpPr>
          <p:spPr>
            <a:xfrm flipH="1">
              <a:off x="10244058" y="4053745"/>
              <a:ext cx="221670" cy="3938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3" idx="5"/>
            </p:cNvCxnSpPr>
            <p:nvPr/>
          </p:nvCxnSpPr>
          <p:spPr>
            <a:xfrm>
              <a:off x="10849290" y="4053745"/>
              <a:ext cx="158934" cy="4337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10848620" y="4487505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869943" y="1094698"/>
            <a:ext cx="88030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корень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9617139" y="1145245"/>
            <a:ext cx="354169" cy="249505"/>
          </a:xfrm>
          <a:prstGeom prst="straightConnector1">
            <a:avLst/>
          </a:prstGeom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753977" y="5032526"/>
            <a:ext cx="2530501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– </a:t>
            </a:r>
            <a:r>
              <a:rPr lang="ru-RU" sz="2400" dirty="0"/>
              <a:t>число вершин</a:t>
            </a:r>
          </a:p>
          <a:p>
            <a:r>
              <a:rPr lang="en-US" sz="2400" dirty="0"/>
              <a:t>m=n-1 – </a:t>
            </a:r>
            <a:r>
              <a:rPr lang="ru-RU" sz="2400" dirty="0"/>
              <a:t>число дуг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5537" y="10185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Корневое дерево</a:t>
            </a:r>
          </a:p>
          <a:p>
            <a:pPr marL="342900" indent="-342900">
              <a:buAutoNum type="arabicPeriod"/>
            </a:pPr>
            <a:r>
              <a:rPr lang="ru-RU" dirty="0"/>
              <a:t>Ориентированный граф, в котором существует ровно одна вершина без входящих дуг (корень).</a:t>
            </a:r>
          </a:p>
          <a:p>
            <a:pPr marL="342900" indent="-342900">
              <a:buAutoNum type="arabicPeriod"/>
            </a:pPr>
            <a:r>
              <a:rPr lang="ru-RU" dirty="0"/>
              <a:t>В каждую вершину, за исключением корня, входит ровно одна дуга.</a:t>
            </a:r>
          </a:p>
          <a:p>
            <a:pPr marL="342900" indent="-342900">
              <a:buAutoNum type="arabicPeriod"/>
            </a:pPr>
            <a:r>
              <a:rPr lang="ru-RU" dirty="0"/>
              <a:t>Из корня дерева существует единственный путь в любую вершину.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537" y="3302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Бинарное</a:t>
            </a:r>
          </a:p>
          <a:p>
            <a:r>
              <a:rPr lang="ru-RU" dirty="0"/>
              <a:t>4.    Каждая вершина содержит  не более 2-х сыновей.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811E027-9124-4399-B8D5-C27FE9420ECC}"/>
              </a:ext>
            </a:extLst>
          </p:cNvPr>
          <p:cNvCxnSpPr>
            <a:stCxn id="53" idx="1"/>
          </p:cNvCxnSpPr>
          <p:nvPr/>
        </p:nvCxnSpPr>
        <p:spPr>
          <a:xfrm flipH="1">
            <a:off x="9572337" y="1279364"/>
            <a:ext cx="297606" cy="241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/>
      <p:bldP spid="56" grpId="0" animBg="1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400565" y="2632278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106002" y="310706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8736790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7318773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24315" y="491192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7469935" y="43009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42498" y="374084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583590" y="5625995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197727" y="4911928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4792846" y="429702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5658857" y="368112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92460" y="326370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4041525" y="2746483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4811293" y="2156063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3969029" y="368410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4669496" y="3196171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3120364" y="427949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4139942" y="167797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3329959" y="220859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3793082" y="2008695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4485908" y="2486779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3755583" y="3077199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5121850" y="2962994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3594206" y="4014820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4442871" y="3526887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5963757" y="3437783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3890659" y="5242644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5311567" y="4011839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4472418" y="4634509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4603065" y="2008695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5923704" y="2962994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5268949" y="2486779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6562020" y="3437783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7262994" y="4071562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7990431" y="4631704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endCxn id="31" idx="0"/>
          </p:cNvCxnSpPr>
          <p:nvPr/>
        </p:nvCxnSpPr>
        <p:spPr>
          <a:xfrm flipH="1">
            <a:off x="7623673" y="5242644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8466996" y="5242644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72454" y="107810"/>
            <a:ext cx="109514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Построить бинарное поисковое дерево для последовательности элементов последовательным добавлением нового элемента: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5654" y="860797"/>
            <a:ext cx="850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2,  1,  6,  4,  3,  10, 9,  8,  7, 18,  17,  14,  13,  11,  19,  20,  22, 23,  21</a:t>
            </a:r>
          </a:p>
        </p:txBody>
      </p:sp>
    </p:spTree>
    <p:extLst>
      <p:ext uri="{BB962C8B-B14F-4D97-AF65-F5344CB8AC3E}">
        <p14:creationId xmlns:p14="http://schemas.microsoft.com/office/powerpoint/2010/main" val="30543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3054755" y="2502110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760192" y="2976899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390980" y="549582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930924" y="549582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678505" y="478176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5124125" y="417082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396688" y="361067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237780" y="549582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851917" y="4781760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447036" y="4166853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313047" y="355095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946650" y="313354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695715" y="2616315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465483" y="2025895"/>
            <a:ext cx="536177" cy="387458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623219" y="355393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323686" y="30660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774554" y="414932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794132" y="154781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984149" y="207842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1447272" y="1878527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2140098" y="2356611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1409773" y="2947031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776040" y="2832826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1248396" y="3884652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2097061" y="3396719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617947" y="3307615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544849" y="5112476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965757" y="3881671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2126608" y="4504341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2257255" y="1878527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577894" y="2832826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923139" y="2356611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4216210" y="3307615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917184" y="3941394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644621" y="4501536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5235824" y="5112476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>
            <a:off x="6121186" y="5112476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10737" y="44938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843" y="449383"/>
            <a:ext cx="196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??? добавить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9238" y="1741540"/>
            <a:ext cx="4053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так как мы договорились (см. определение) , что в дереве все ключи различны, то одинаковые элементы при добавлении будем игнорировать </a:t>
            </a:r>
          </a:p>
        </p:txBody>
      </p:sp>
    </p:spTree>
    <p:extLst>
      <p:ext uri="{BB962C8B-B14F-4D97-AF65-F5344CB8AC3E}">
        <p14:creationId xmlns:p14="http://schemas.microsoft.com/office/powerpoint/2010/main" val="41110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540824" y="2220767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303018" y="2775712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877049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416993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164574" y="450041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10194" y="388947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882757" y="332933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723849" y="5214484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337986" y="4500417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933105" y="388551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799116" y="32696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432719" y="285219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208828" y="2289346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951552" y="174455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109288" y="3272593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809755" y="2784660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60623" y="3867983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280201" y="126646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470218" y="1797084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stCxn id="46" idx="3"/>
            <a:endCxn id="47" idx="7"/>
          </p:cNvCxnSpPr>
          <p:nvPr/>
        </p:nvCxnSpPr>
        <p:spPr>
          <a:xfrm flipH="1">
            <a:off x="933341" y="1597184"/>
            <a:ext cx="426319" cy="256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653211" y="2075268"/>
            <a:ext cx="376862" cy="270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895842" y="2620062"/>
            <a:ext cx="389230" cy="288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262109" y="2551483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3" idx="3"/>
            <a:endCxn id="45" idx="7"/>
          </p:cNvCxnSpPr>
          <p:nvPr/>
        </p:nvCxnSpPr>
        <p:spPr>
          <a:xfrm flipH="1">
            <a:off x="734465" y="3603309"/>
            <a:ext cx="456121" cy="321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583130" y="3115376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104016" y="3106428"/>
            <a:ext cx="277242" cy="163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030918" y="4831133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451826" y="3600328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612677" y="4222998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743324" y="1597184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063963" y="2551483"/>
            <a:ext cx="317295" cy="280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409208" y="2075268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5"/>
            <a:endCxn id="35" idx="0"/>
          </p:cNvCxnSpPr>
          <p:nvPr/>
        </p:nvCxnSpPr>
        <p:spPr>
          <a:xfrm>
            <a:off x="3759036" y="3106428"/>
            <a:ext cx="428621" cy="222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403253" y="3660051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130690" y="4220193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721893" y="4831133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685070" y="4831133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74373" y="821222"/>
            <a:ext cx="6358086" cy="18466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/>
              <a:t>Высота вершины: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ru-RU" sz="2000" dirty="0"/>
              <a:t>длина наибольшего пути от вершины до одного из её потомков. </a:t>
            </a:r>
          </a:p>
          <a:p>
            <a:r>
              <a:rPr lang="ru-RU" dirty="0"/>
              <a:t>высота (</a:t>
            </a:r>
            <a:r>
              <a:rPr lang="en-US" dirty="0"/>
              <a:t>10) = </a:t>
            </a:r>
            <a:r>
              <a:rPr lang="en-US" b="1" dirty="0"/>
              <a:t>5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b="1" dirty="0"/>
              <a:t>Высота дерева: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высота корня.</a:t>
            </a:r>
          </a:p>
          <a:p>
            <a:r>
              <a:rPr lang="ru-RU" dirty="0"/>
              <a:t>высота (дерева) = </a:t>
            </a:r>
            <a:r>
              <a:rPr lang="ru-RU" b="1" dirty="0"/>
              <a:t>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81194" y="2872947"/>
            <a:ext cx="5952559" cy="9541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Глубина вершины: </a:t>
            </a:r>
            <a:r>
              <a:rPr lang="ru-RU" dirty="0"/>
              <a:t>длина пути из корня  в вершину (</a:t>
            </a:r>
            <a:r>
              <a:rPr lang="ru-RU" sz="1200" dirty="0"/>
              <a:t>этот путь единственный)</a:t>
            </a:r>
            <a:r>
              <a:rPr lang="ru-RU" dirty="0"/>
              <a:t>.</a:t>
            </a:r>
          </a:p>
          <a:p>
            <a:r>
              <a:rPr lang="ru-RU" dirty="0"/>
              <a:t>глубина (</a:t>
            </a:r>
            <a:r>
              <a:rPr lang="en-US" dirty="0"/>
              <a:t>10) = </a:t>
            </a:r>
            <a:r>
              <a:rPr lang="ru-RU" b="1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774373" y="3937095"/>
            <a:ext cx="612885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Уровень вершины: </a:t>
            </a:r>
            <a:r>
              <a:rPr lang="ru-RU" dirty="0"/>
              <a:t>высота дерева минус глубина вершины</a:t>
            </a:r>
          </a:p>
          <a:p>
            <a:r>
              <a:rPr lang="ru-RU" dirty="0"/>
              <a:t>уровень (</a:t>
            </a:r>
            <a:r>
              <a:rPr lang="en-US" dirty="0"/>
              <a:t>10) = </a:t>
            </a:r>
            <a:r>
              <a:rPr lang="ru-RU" dirty="0"/>
              <a:t>высота (дерева)- глубина (</a:t>
            </a:r>
            <a:r>
              <a:rPr lang="en-US" dirty="0"/>
              <a:t>10) </a:t>
            </a:r>
            <a:r>
              <a:rPr lang="ru-RU" dirty="0"/>
              <a:t>=7 – 2 = </a:t>
            </a:r>
            <a:r>
              <a:rPr lang="ru-RU" b="1" dirty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3508" y="68413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Высота, глубина,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60623" y="4693467"/>
            <a:ext cx="5672886" cy="154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25" y="5536837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0-й уровень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212679" y="5393463"/>
            <a:ext cx="6367415" cy="116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4678" y="470366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1-й уровень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215682" y="4071473"/>
            <a:ext cx="5084400" cy="2997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-4678" y="4201435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2-й уровень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1509" y="1443866"/>
            <a:ext cx="1635711" cy="179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8411" y="1421698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7-й уровень</a:t>
            </a: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260623" y="3460020"/>
            <a:ext cx="4349571" cy="88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195632" y="3017577"/>
            <a:ext cx="3843579" cy="86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260623" y="2427157"/>
            <a:ext cx="3042395" cy="205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260623" y="1945341"/>
            <a:ext cx="2538493" cy="448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32598" y="3456561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3-й уровень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-49144" y="3151356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4-й уровень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411" y="2453006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5-й уровень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075" y="208947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6-й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012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47" grpId="0" animBg="1"/>
      <p:bldP spid="148" grpId="0" animBg="1"/>
      <p:bldP spid="149" grpId="0" animBg="1"/>
      <p:bldP spid="11" grpId="0"/>
      <p:bldP spid="55" grpId="0"/>
      <p:bldP spid="59" grpId="0"/>
      <p:bldP spid="66" grpId="0"/>
      <p:bldP spid="81" grpId="0"/>
      <p:bldP spid="82" grpId="0"/>
      <p:bldP spid="83" grpId="0"/>
      <p:bldP spid="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1096A3F-5542-4189-BC04-D7BD474DBA76}"/>
              </a:ext>
            </a:extLst>
          </p:cNvPr>
          <p:cNvGrpSpPr/>
          <p:nvPr/>
        </p:nvGrpSpPr>
        <p:grpSpPr>
          <a:xfrm>
            <a:off x="2343678" y="2089714"/>
            <a:ext cx="6226225" cy="4335474"/>
            <a:chOff x="1983439" y="2089714"/>
            <a:chExt cx="6226225" cy="4335474"/>
          </a:xfrm>
        </p:grpSpPr>
        <p:sp>
          <p:nvSpPr>
            <p:cNvPr id="10" name="Овал 9"/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57316" y="600549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3060802" y="532366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3655921" y="4708756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122880" y="3687290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811939" y="409583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983439" y="469122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885224" y="2089714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2075241" y="2620330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" name="Прямая со стрелкой 3"/>
            <p:cNvCxnSpPr>
              <a:stCxn id="46" idx="3"/>
              <a:endCxn id="47" idx="7"/>
            </p:cNvCxnSpPr>
            <p:nvPr/>
          </p:nvCxnSpPr>
          <p:spPr>
            <a:xfrm flipH="1">
              <a:off x="2538364" y="2420430"/>
              <a:ext cx="426319" cy="2566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268865" y="2898514"/>
              <a:ext cx="309770" cy="2892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2562197" y="3461697"/>
              <a:ext cx="338529" cy="2704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0" idx="3"/>
              <a:endCxn id="44" idx="7"/>
            </p:cNvCxnSpPr>
            <p:nvPr/>
          </p:nvCxnSpPr>
          <p:spPr>
            <a:xfrm flipH="1">
              <a:off x="3964760" y="3374729"/>
              <a:ext cx="320315" cy="289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3" idx="3"/>
              <a:endCxn id="45" idx="7"/>
            </p:cNvCxnSpPr>
            <p:nvPr/>
          </p:nvCxnSpPr>
          <p:spPr>
            <a:xfrm flipH="1">
              <a:off x="2457281" y="4426555"/>
              <a:ext cx="435956" cy="3214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44" idx="3"/>
              <a:endCxn id="43" idx="7"/>
            </p:cNvCxnSpPr>
            <p:nvPr/>
          </p:nvCxnSpPr>
          <p:spPr>
            <a:xfrm flipH="1">
              <a:off x="3285781" y="3938622"/>
              <a:ext cx="304237" cy="2139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H="1">
              <a:off x="4607717" y="3849518"/>
              <a:ext cx="383139" cy="3073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 flipH="1">
              <a:off x="2707924" y="5654379"/>
              <a:ext cx="376872" cy="3511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</p:cNvCxnSpPr>
            <p:nvPr/>
          </p:nvCxnSpPr>
          <p:spPr>
            <a:xfrm flipH="1">
              <a:off x="4019065" y="4464608"/>
              <a:ext cx="391214" cy="2266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cxnSpLocks/>
              <a:endCxn id="37" idx="0"/>
            </p:cNvCxnSpPr>
            <p:nvPr/>
          </p:nvCxnSpPr>
          <p:spPr>
            <a:xfrm flipH="1">
              <a:off x="3335493" y="5039472"/>
              <a:ext cx="404798" cy="2841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46" idx="5"/>
              <a:endCxn id="42" idx="1"/>
            </p:cNvCxnSpPr>
            <p:nvPr/>
          </p:nvCxnSpPr>
          <p:spPr>
            <a:xfrm>
              <a:off x="3348347" y="2420430"/>
              <a:ext cx="286749" cy="2041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/>
            <p:nvPr/>
          </p:nvCxnSpPr>
          <p:spPr>
            <a:xfrm>
              <a:off x="4797862" y="3323977"/>
              <a:ext cx="328859" cy="200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42" idx="5"/>
            </p:cNvCxnSpPr>
            <p:nvPr/>
          </p:nvCxnSpPr>
          <p:spPr>
            <a:xfrm>
              <a:off x="4014231" y="2898514"/>
              <a:ext cx="221372" cy="2022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/>
            <p:cNvCxnSpPr/>
            <p:nvPr/>
          </p:nvCxnSpPr>
          <p:spPr>
            <a:xfrm>
              <a:off x="5415328" y="3849518"/>
              <a:ext cx="336932" cy="3030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>
              <a:off x="6069608" y="4483297"/>
              <a:ext cx="296244" cy="2861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 стрелкой 132"/>
            <p:cNvCxnSpPr>
              <a:cxnSpLocks/>
              <a:stCxn id="34" idx="5"/>
            </p:cNvCxnSpPr>
            <p:nvPr/>
          </p:nvCxnSpPr>
          <p:spPr>
            <a:xfrm>
              <a:off x="6853506" y="5043439"/>
              <a:ext cx="282323" cy="280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>
              <a:stCxn id="33" idx="3"/>
              <a:endCxn id="31" idx="0"/>
            </p:cNvCxnSpPr>
            <p:nvPr/>
          </p:nvCxnSpPr>
          <p:spPr>
            <a:xfrm flipH="1">
              <a:off x="6444709" y="5654379"/>
              <a:ext cx="531984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136"/>
            <p:cNvCxnSpPr/>
            <p:nvPr/>
          </p:nvCxnSpPr>
          <p:spPr>
            <a:xfrm>
              <a:off x="7351425" y="5654379"/>
              <a:ext cx="496879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43280" y="709636"/>
            <a:ext cx="1164872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dirty="0" err="1"/>
              <a:t>полупути</a:t>
            </a:r>
            <a:r>
              <a:rPr lang="ru-RU" sz="2400" dirty="0"/>
              <a:t> снимается ограничение на направление дуг.</a:t>
            </a:r>
          </a:p>
          <a:p>
            <a:r>
              <a:rPr lang="ru-RU" sz="2400" dirty="0">
                <a:solidFill>
                  <a:srgbClr val="0070C0"/>
                </a:solidFill>
              </a:rPr>
              <a:t> </a:t>
            </a:r>
          </a:p>
          <a:p>
            <a:r>
              <a:rPr lang="ru-RU" sz="2400" dirty="0"/>
              <a:t>Пример </a:t>
            </a:r>
            <a:r>
              <a:rPr lang="ru-RU" sz="2400" dirty="0" err="1"/>
              <a:t>полупути</a:t>
            </a:r>
            <a:r>
              <a:rPr lang="ru-RU" sz="2400" dirty="0"/>
              <a:t>,  соединяющего вершины 1 и 7: </a:t>
            </a:r>
            <a:r>
              <a:rPr lang="ru-RU" sz="2400" b="1" u="sng" dirty="0"/>
              <a:t>1 -  2 -  6 -  10 - 9 -  8  - 7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783508" y="110080"/>
            <a:ext cx="2821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Путь, </a:t>
            </a:r>
            <a:r>
              <a:rPr lang="ru-RU" sz="3200" dirty="0" err="1"/>
              <a:t>полупуть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7194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/>
          <p:cNvSpPr txBox="1"/>
          <p:nvPr/>
        </p:nvSpPr>
        <p:spPr>
          <a:xfrm>
            <a:off x="4949167" y="1043342"/>
            <a:ext cx="56014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Центральная вершина </a:t>
            </a:r>
            <a:r>
              <a:rPr lang="ru-RU" b="1" dirty="0" err="1"/>
              <a:t>полупути</a:t>
            </a:r>
            <a:r>
              <a:rPr lang="ru-RU" b="1" dirty="0"/>
              <a:t> -</a:t>
            </a:r>
            <a:endParaRPr lang="ru-RU" dirty="0"/>
          </a:p>
          <a:p>
            <a:r>
              <a:rPr lang="ru-RU" dirty="0"/>
              <a:t>такая вершина,  что количество вершин в </a:t>
            </a:r>
            <a:r>
              <a:rPr lang="ru-RU" dirty="0" err="1"/>
              <a:t>полупути</a:t>
            </a:r>
            <a:r>
              <a:rPr lang="ru-RU" dirty="0"/>
              <a:t> до неё равно количеству вершин после неё.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949167" y="2105818"/>
            <a:ext cx="5792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Средняя по значению (медиана) вершина 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dirty="0"/>
              <a:t>такая  вершина, что у половины из оставшихся вершин этого </a:t>
            </a:r>
            <a:r>
              <a:rPr lang="ru-RU" dirty="0" err="1"/>
              <a:t>полупути</a:t>
            </a:r>
            <a:r>
              <a:rPr lang="ru-RU" dirty="0"/>
              <a:t> ключ меньше, а у половины – больше.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0076" y="3330375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делать, если число вершин, среди которых надо найти центральную или среднюю ЧЁТНО?</a:t>
            </a:r>
          </a:p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246453" y="175720"/>
            <a:ext cx="7699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Центральная и средняя вершины </a:t>
            </a:r>
            <a:r>
              <a:rPr lang="ru-RU" sz="3200" dirty="0" err="1"/>
              <a:t>полупути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6383" y="350501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?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560076" y="4689757"/>
            <a:ext cx="3597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центральной и средней вершины</a:t>
            </a:r>
            <a:br>
              <a:rPr lang="ru-RU" dirty="0"/>
            </a:br>
            <a:r>
              <a:rPr lang="ru-RU" dirty="0"/>
              <a:t> НЕ СУЩЕСТВУЕТ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9097347" y="4331174"/>
            <a:ext cx="0" cy="328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E3FA9584-22A5-48AD-933D-16F58FF6E608}"/>
              </a:ext>
            </a:extLst>
          </p:cNvPr>
          <p:cNvGrpSpPr/>
          <p:nvPr/>
        </p:nvGrpSpPr>
        <p:grpSpPr>
          <a:xfrm>
            <a:off x="565215" y="1337274"/>
            <a:ext cx="6226225" cy="4335474"/>
            <a:chOff x="1983439" y="2089714"/>
            <a:chExt cx="6226225" cy="4335474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9214239-B554-429D-904B-3E2ED9281F06}"/>
                </a:ext>
              </a:extLst>
            </p:cNvPr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66E17CE-3D52-4B69-919E-915FB0C55E11}"/>
                </a:ext>
              </a:extLst>
            </p:cNvPr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6E4EB91-CCA6-469C-BE10-AC8E58A475A5}"/>
                </a:ext>
              </a:extLst>
            </p:cNvPr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8F84FC78-2037-495C-9075-81059B6B4455}"/>
                </a:ext>
              </a:extLst>
            </p:cNvPr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533358E-9F6B-4EBF-8A69-336F73A84200}"/>
                </a:ext>
              </a:extLst>
            </p:cNvPr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9E061A2-D1B1-4618-A761-9D491CD53BA5}"/>
                </a:ext>
              </a:extLst>
            </p:cNvPr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1AC362A9-173A-4E3F-B877-1F44610D2E9E}"/>
                </a:ext>
              </a:extLst>
            </p:cNvPr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C473C2E6-7C4A-4434-84B0-3B1823065B9B}"/>
                </a:ext>
              </a:extLst>
            </p:cNvPr>
            <p:cNvSpPr/>
            <p:nvPr/>
          </p:nvSpPr>
          <p:spPr>
            <a:xfrm>
              <a:off x="2457316" y="600549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A3E4534D-3E11-4691-B5DF-BC8AA926CA79}"/>
                </a:ext>
              </a:extLst>
            </p:cNvPr>
            <p:cNvSpPr/>
            <p:nvPr/>
          </p:nvSpPr>
          <p:spPr>
            <a:xfrm>
              <a:off x="3060802" y="532366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9114D4-EACE-4277-B33F-BE0291BF611C}"/>
                </a:ext>
              </a:extLst>
            </p:cNvPr>
            <p:cNvSpPr/>
            <p:nvPr/>
          </p:nvSpPr>
          <p:spPr>
            <a:xfrm>
              <a:off x="3655921" y="4708756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6B9697E2-A33A-4062-9901-E5E3F562C301}"/>
                </a:ext>
              </a:extLst>
            </p:cNvPr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C393340-4D27-4019-AF11-9BDA3880A746}"/>
                </a:ext>
              </a:extLst>
            </p:cNvPr>
            <p:cNvSpPr/>
            <p:nvPr/>
          </p:nvSpPr>
          <p:spPr>
            <a:xfrm>
              <a:off x="2122880" y="3687290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451B84AD-95FA-4294-93F0-3AC585A3A2B0}"/>
                </a:ext>
              </a:extLst>
            </p:cNvPr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8CC4EE95-4FC6-4329-B9C6-2ABD098EF7D0}"/>
                </a:ext>
              </a:extLst>
            </p:cNvPr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BF3FEA0-7AE1-4B61-B4E2-47529F8F3056}"/>
                </a:ext>
              </a:extLst>
            </p:cNvPr>
            <p:cNvSpPr/>
            <p:nvPr/>
          </p:nvSpPr>
          <p:spPr>
            <a:xfrm>
              <a:off x="2811939" y="409583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B87AA99-D40E-4EB6-97B6-1965D50CD834}"/>
                </a:ext>
              </a:extLst>
            </p:cNvPr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ACFEE0F0-BAFA-4E99-AAAB-BBEF65FC35DD}"/>
                </a:ext>
              </a:extLst>
            </p:cNvPr>
            <p:cNvSpPr/>
            <p:nvPr/>
          </p:nvSpPr>
          <p:spPr>
            <a:xfrm>
              <a:off x="1983439" y="4691229"/>
              <a:ext cx="555140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C9588CE2-6F9F-42F9-B08D-54472B6BF939}"/>
                </a:ext>
              </a:extLst>
            </p:cNvPr>
            <p:cNvSpPr/>
            <p:nvPr/>
          </p:nvSpPr>
          <p:spPr>
            <a:xfrm>
              <a:off x="2885224" y="2089714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97E60927-3A8E-42DF-99BA-12D811324AB8}"/>
                </a:ext>
              </a:extLst>
            </p:cNvPr>
            <p:cNvSpPr/>
            <p:nvPr/>
          </p:nvSpPr>
          <p:spPr>
            <a:xfrm>
              <a:off x="2075241" y="2620330"/>
              <a:ext cx="542582" cy="387458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322F14DE-132B-488A-A953-BAD57CE59A6F}"/>
                </a:ext>
              </a:extLst>
            </p:cNvPr>
            <p:cNvCxnSpPr>
              <a:stCxn id="73" idx="3"/>
              <a:endCxn id="74" idx="7"/>
            </p:cNvCxnSpPr>
            <p:nvPr/>
          </p:nvCxnSpPr>
          <p:spPr>
            <a:xfrm flipH="1">
              <a:off x="2538364" y="2420430"/>
              <a:ext cx="426319" cy="2566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53DAB51B-C461-472E-97F3-989E7BA6EF31}"/>
                </a:ext>
              </a:extLst>
            </p:cNvPr>
            <p:cNvCxnSpPr/>
            <p:nvPr/>
          </p:nvCxnSpPr>
          <p:spPr>
            <a:xfrm flipH="1">
              <a:off x="3268865" y="2898514"/>
              <a:ext cx="309770" cy="2892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3E937870-0649-4A04-BD5C-B56F284810D2}"/>
                </a:ext>
              </a:extLst>
            </p:cNvPr>
            <p:cNvCxnSpPr/>
            <p:nvPr/>
          </p:nvCxnSpPr>
          <p:spPr>
            <a:xfrm flipH="1">
              <a:off x="2562197" y="3461697"/>
              <a:ext cx="338529" cy="2704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8AEB44D0-3E7D-4AD8-A5D9-D21753D13107}"/>
                </a:ext>
              </a:extLst>
            </p:cNvPr>
            <p:cNvCxnSpPr>
              <a:stCxn id="54" idx="3"/>
              <a:endCxn id="71" idx="7"/>
            </p:cNvCxnSpPr>
            <p:nvPr/>
          </p:nvCxnSpPr>
          <p:spPr>
            <a:xfrm flipH="1">
              <a:off x="3964760" y="3374729"/>
              <a:ext cx="320315" cy="289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B4372898-1806-4CE8-AF09-2169D2B25A45}"/>
                </a:ext>
              </a:extLst>
            </p:cNvPr>
            <p:cNvCxnSpPr>
              <a:stCxn id="70" idx="3"/>
              <a:endCxn id="72" idx="7"/>
            </p:cNvCxnSpPr>
            <p:nvPr/>
          </p:nvCxnSpPr>
          <p:spPr>
            <a:xfrm flipH="1">
              <a:off x="2457281" y="4426555"/>
              <a:ext cx="435956" cy="3214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9BE474B4-3D18-46E0-8D3F-AB8F450F8C1F}"/>
                </a:ext>
              </a:extLst>
            </p:cNvPr>
            <p:cNvCxnSpPr>
              <a:stCxn id="71" idx="3"/>
              <a:endCxn id="70" idx="7"/>
            </p:cNvCxnSpPr>
            <p:nvPr/>
          </p:nvCxnSpPr>
          <p:spPr>
            <a:xfrm flipH="1">
              <a:off x="3285781" y="3938622"/>
              <a:ext cx="304237" cy="2139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218A9792-B087-432F-89DE-362D0FB7C8C2}"/>
                </a:ext>
              </a:extLst>
            </p:cNvPr>
            <p:cNvCxnSpPr/>
            <p:nvPr/>
          </p:nvCxnSpPr>
          <p:spPr>
            <a:xfrm flipH="1">
              <a:off x="4607717" y="3849518"/>
              <a:ext cx="383139" cy="3073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A65FB048-0C37-40A2-9F50-BBFCCFCB25B9}"/>
                </a:ext>
              </a:extLst>
            </p:cNvPr>
            <p:cNvCxnSpPr/>
            <p:nvPr/>
          </p:nvCxnSpPr>
          <p:spPr>
            <a:xfrm flipH="1">
              <a:off x="2707924" y="5654379"/>
              <a:ext cx="376872" cy="3511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BD683FC9-47E5-47AC-9891-84894AD7E5EE}"/>
                </a:ext>
              </a:extLst>
            </p:cNvPr>
            <p:cNvCxnSpPr/>
            <p:nvPr/>
          </p:nvCxnSpPr>
          <p:spPr>
            <a:xfrm flipH="1">
              <a:off x="4118181" y="4487620"/>
              <a:ext cx="273939" cy="2790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FD5A9D6F-3A9E-49F2-BD8A-67F5C9AB325E}"/>
                </a:ext>
              </a:extLst>
            </p:cNvPr>
            <p:cNvCxnSpPr/>
            <p:nvPr/>
          </p:nvCxnSpPr>
          <p:spPr>
            <a:xfrm flipH="1">
              <a:off x="3279032" y="5046244"/>
              <a:ext cx="409426" cy="2774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CE86235A-A745-47A0-A405-459167A2086A}"/>
                </a:ext>
              </a:extLst>
            </p:cNvPr>
            <p:cNvCxnSpPr>
              <a:stCxn id="73" idx="5"/>
              <a:endCxn id="69" idx="1"/>
            </p:cNvCxnSpPr>
            <p:nvPr/>
          </p:nvCxnSpPr>
          <p:spPr>
            <a:xfrm>
              <a:off x="3348347" y="2420430"/>
              <a:ext cx="286749" cy="2041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1C7184A4-7705-4990-8755-2E81B1CF06D8}"/>
                </a:ext>
              </a:extLst>
            </p:cNvPr>
            <p:cNvCxnSpPr/>
            <p:nvPr/>
          </p:nvCxnSpPr>
          <p:spPr>
            <a:xfrm>
              <a:off x="4766846" y="3374729"/>
              <a:ext cx="328859" cy="2008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034DD81C-EF17-422B-B78E-59ADAF697670}"/>
                </a:ext>
              </a:extLst>
            </p:cNvPr>
            <p:cNvCxnSpPr>
              <a:stCxn id="69" idx="5"/>
            </p:cNvCxnSpPr>
            <p:nvPr/>
          </p:nvCxnSpPr>
          <p:spPr>
            <a:xfrm>
              <a:off x="4014231" y="2898514"/>
              <a:ext cx="221372" cy="2022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B969C702-749C-4D5B-A17B-709A9D8A2AFA}"/>
                </a:ext>
              </a:extLst>
            </p:cNvPr>
            <p:cNvCxnSpPr/>
            <p:nvPr/>
          </p:nvCxnSpPr>
          <p:spPr>
            <a:xfrm>
              <a:off x="5368634" y="3849518"/>
              <a:ext cx="336932" cy="3030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>
              <a:extLst>
                <a:ext uri="{FF2B5EF4-FFF2-40B4-BE49-F238E27FC236}">
                  <a16:creationId xmlns:a16="http://schemas.microsoft.com/office/drawing/2014/main" id="{B29B9109-41F7-4C65-82D6-B405DBECD781}"/>
                </a:ext>
              </a:extLst>
            </p:cNvPr>
            <p:cNvCxnSpPr/>
            <p:nvPr/>
          </p:nvCxnSpPr>
          <p:spPr>
            <a:xfrm>
              <a:off x="6069608" y="4483297"/>
              <a:ext cx="296244" cy="2861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738009FF-CAC7-4AB3-8EB9-C8BCFA08A7A3}"/>
                </a:ext>
              </a:extLst>
            </p:cNvPr>
            <p:cNvCxnSpPr/>
            <p:nvPr/>
          </p:nvCxnSpPr>
          <p:spPr>
            <a:xfrm>
              <a:off x="6797045" y="5043439"/>
              <a:ext cx="338784" cy="2802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54E55B87-CE72-42C0-9C1C-B4ECA813A28D}"/>
                </a:ext>
              </a:extLst>
            </p:cNvPr>
            <p:cNvCxnSpPr>
              <a:stCxn id="58" idx="3"/>
              <a:endCxn id="57" idx="0"/>
            </p:cNvCxnSpPr>
            <p:nvPr/>
          </p:nvCxnSpPr>
          <p:spPr>
            <a:xfrm flipH="1">
              <a:off x="6444709" y="5654379"/>
              <a:ext cx="531984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5586DCF1-8A94-4428-A9A4-AC7D809E3173}"/>
                </a:ext>
              </a:extLst>
            </p:cNvPr>
            <p:cNvCxnSpPr/>
            <p:nvPr/>
          </p:nvCxnSpPr>
          <p:spPr>
            <a:xfrm>
              <a:off x="7351425" y="5654379"/>
              <a:ext cx="496879" cy="3833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B7A959-7415-4BC3-9B33-1C50FEEB8848}"/>
              </a:ext>
            </a:extLst>
          </p:cNvPr>
          <p:cNvSpPr txBox="1"/>
          <p:nvPr/>
        </p:nvSpPr>
        <p:spPr>
          <a:xfrm>
            <a:off x="3044308" y="1422175"/>
            <a:ext cx="15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центральная</a:t>
            </a:r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BCD2468-DDE3-4882-8C30-614C05D4C88E}"/>
              </a:ext>
            </a:extLst>
          </p:cNvPr>
          <p:cNvCxnSpPr>
            <a:cxnSpLocks/>
          </p:cNvCxnSpPr>
          <p:nvPr/>
        </p:nvCxnSpPr>
        <p:spPr>
          <a:xfrm flipH="1">
            <a:off x="3282769" y="1806921"/>
            <a:ext cx="234518" cy="40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BA8C86-1C28-4B88-988F-6340EA92C673}"/>
              </a:ext>
            </a:extLst>
          </p:cNvPr>
          <p:cNvSpPr txBox="1"/>
          <p:nvPr/>
        </p:nvSpPr>
        <p:spPr>
          <a:xfrm>
            <a:off x="133908" y="4717273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средняя</a:t>
            </a:r>
            <a:endParaRPr lang="ru-BY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2E47B5F-FAD6-4370-AEED-1AA5DD8FD2A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7024" y="4404471"/>
            <a:ext cx="77632" cy="312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" grpId="0"/>
      <p:bldP spid="15" grpId="0"/>
      <p:bldP spid="16" grpId="0"/>
      <p:bldP spid="2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869882" y="2546122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575319" y="3020911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206107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746051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93632" y="482577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939252" y="421483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211815" y="365469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052907" y="5539839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667044" y="4825772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262163" y="4210865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128174" y="359496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2" name="Овал 41"/>
          <p:cNvSpPr/>
          <p:nvPr/>
        </p:nvSpPr>
        <p:spPr>
          <a:xfrm>
            <a:off x="2280610" y="2069907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438346" y="3597948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138813" y="3110015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1640897" y="1593023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2591167" y="2876838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912188" y="3440731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3433074" y="3351627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1359976" y="5156488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780884" y="3925683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941735" y="4548353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2104020" y="1923739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393021" y="2876838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738266" y="2400623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4031337" y="3351627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732311" y="3985406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5459748" y="4545548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5050951" y="5156488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6014128" y="5156488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8620" y="415274"/>
            <a:ext cx="11047775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Наибольшим </a:t>
            </a:r>
            <a:r>
              <a:rPr lang="ru-RU" sz="2400" b="1" dirty="0" err="1"/>
              <a:t>полупутём</a:t>
            </a:r>
            <a:r>
              <a:rPr lang="ru-RU" sz="2400" b="1" dirty="0"/>
              <a:t> </a:t>
            </a:r>
            <a:r>
              <a:rPr lang="ru-RU" sz="2400" dirty="0"/>
              <a:t>в дереве будем называть </a:t>
            </a:r>
            <a:r>
              <a:rPr lang="ru-RU" sz="2400" dirty="0" err="1"/>
              <a:t>полупуть</a:t>
            </a:r>
            <a:r>
              <a:rPr lang="ru-RU" sz="2400" dirty="0"/>
              <a:t> наибольшей длины (</a:t>
            </a:r>
            <a:r>
              <a:rPr lang="ru-RU" sz="2400" u="sng" dirty="0"/>
              <a:t>напомним, что длина пути измеряется в рёбрах, а не вершинах</a:t>
            </a:r>
            <a:r>
              <a:rPr lang="ru-RU" sz="2400" dirty="0"/>
              <a:t>).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04594" y="1891201"/>
            <a:ext cx="6675030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Корнем </a:t>
            </a:r>
            <a:r>
              <a:rPr lang="ru-RU" sz="2000" b="1" dirty="0" err="1"/>
              <a:t>полупути</a:t>
            </a:r>
            <a:r>
              <a:rPr lang="ru-RU" sz="2000" b="1" dirty="0"/>
              <a:t> </a:t>
            </a:r>
            <a:r>
              <a:rPr lang="ru-RU" sz="2000" dirty="0"/>
              <a:t>назовём вершину </a:t>
            </a:r>
            <a:r>
              <a:rPr lang="ru-RU" sz="2000" dirty="0" err="1"/>
              <a:t>полупути</a:t>
            </a:r>
            <a:r>
              <a:rPr lang="ru-RU" sz="2000" dirty="0"/>
              <a:t> с самой большой высотой.</a:t>
            </a:r>
          </a:p>
          <a:p>
            <a:endParaRPr lang="ru-RU" sz="2000" dirty="0"/>
          </a:p>
          <a:p>
            <a:r>
              <a:rPr lang="ru-RU" sz="2000" dirty="0"/>
              <a:t>На рис. выделены два наибольших </a:t>
            </a:r>
            <a:r>
              <a:rPr lang="ru-RU" sz="2000" dirty="0" err="1"/>
              <a:t>полупути</a:t>
            </a:r>
            <a:r>
              <a:rPr lang="ru-RU" sz="2000" dirty="0"/>
              <a:t> и у них общий корень 18.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211815" y="2770347"/>
            <a:ext cx="304899" cy="22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08105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13542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66253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984274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31855" y="5019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177475" y="440837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50038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291130" y="5733382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05267" y="501931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00386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66397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0" y="337109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49065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18833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676569" y="379149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377036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879120" y="178656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193448" y="2594166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63123" y="3184586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29390" y="3070381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50411" y="3634274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671297" y="3545170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598199" y="5350031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19107" y="4119226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179958" y="4741896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42243" y="2117282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31244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1976489" y="2594166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69560" y="3545170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3970534" y="417894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697971" y="473909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289174" y="535003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52351" y="5350031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8153146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Овал 47"/>
          <p:cNvSpPr/>
          <p:nvPr/>
        </p:nvSpPr>
        <p:spPr>
          <a:xfrm>
            <a:off x="8858583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1435979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1" name="Овал 50"/>
          <p:cNvSpPr/>
          <p:nvPr/>
        </p:nvSpPr>
        <p:spPr>
          <a:xfrm>
            <a:off x="9975923" y="573338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723504" y="5019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3" name="Овал 52"/>
          <p:cNvSpPr/>
          <p:nvPr/>
        </p:nvSpPr>
        <p:spPr>
          <a:xfrm>
            <a:off x="10169124" y="440837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Овал 53"/>
          <p:cNvSpPr/>
          <p:nvPr/>
        </p:nvSpPr>
        <p:spPr>
          <a:xfrm>
            <a:off x="9441687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5" name="Овал 54"/>
          <p:cNvSpPr/>
          <p:nvPr/>
        </p:nvSpPr>
        <p:spPr>
          <a:xfrm>
            <a:off x="6336171" y="5733382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Овал 55"/>
          <p:cNvSpPr/>
          <p:nvPr/>
        </p:nvSpPr>
        <p:spPr>
          <a:xfrm>
            <a:off x="6950308" y="501931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7" name="Овал 56"/>
          <p:cNvSpPr/>
          <p:nvPr/>
        </p:nvSpPr>
        <p:spPr>
          <a:xfrm>
            <a:off x="7545427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Овал 57"/>
          <p:cNvSpPr/>
          <p:nvPr/>
        </p:nvSpPr>
        <p:spPr>
          <a:xfrm>
            <a:off x="8411438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Овал 58"/>
          <p:cNvSpPr/>
          <p:nvPr/>
        </p:nvSpPr>
        <p:spPr>
          <a:xfrm>
            <a:off x="6045041" y="337109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6794106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Овал 62"/>
          <p:cNvSpPr/>
          <p:nvPr/>
        </p:nvSpPr>
        <p:spPr>
          <a:xfrm>
            <a:off x="7563874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Овал 63"/>
          <p:cNvSpPr/>
          <p:nvPr/>
        </p:nvSpPr>
        <p:spPr>
          <a:xfrm>
            <a:off x="6668218" y="379149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Овал 64"/>
          <p:cNvSpPr/>
          <p:nvPr/>
        </p:nvSpPr>
        <p:spPr>
          <a:xfrm>
            <a:off x="7368685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Овал 65"/>
          <p:cNvSpPr/>
          <p:nvPr/>
        </p:nvSpPr>
        <p:spPr>
          <a:xfrm>
            <a:off x="6870769" y="1786566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7" name="Прямая со стрелкой 66"/>
          <p:cNvCxnSpPr>
            <a:stCxn id="63" idx="3"/>
            <a:endCxn id="61" idx="7"/>
          </p:cNvCxnSpPr>
          <p:nvPr/>
        </p:nvCxnSpPr>
        <p:spPr>
          <a:xfrm flipH="1">
            <a:off x="7238489" y="2594166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61" idx="3"/>
            <a:endCxn id="59" idx="7"/>
          </p:cNvCxnSpPr>
          <p:nvPr/>
        </p:nvCxnSpPr>
        <p:spPr>
          <a:xfrm flipH="1">
            <a:off x="6508164" y="3184586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7" idx="3"/>
            <a:endCxn id="65" idx="7"/>
          </p:cNvCxnSpPr>
          <p:nvPr/>
        </p:nvCxnSpPr>
        <p:spPr>
          <a:xfrm flipH="1">
            <a:off x="7821039" y="3070381"/>
            <a:ext cx="421863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5" idx="3"/>
            <a:endCxn id="64" idx="7"/>
          </p:cNvCxnSpPr>
          <p:nvPr/>
        </p:nvCxnSpPr>
        <p:spPr>
          <a:xfrm flipH="1">
            <a:off x="7142060" y="3634274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48" idx="3"/>
            <a:endCxn id="58" idx="0"/>
          </p:cNvCxnSpPr>
          <p:nvPr/>
        </p:nvCxnSpPr>
        <p:spPr>
          <a:xfrm flipH="1">
            <a:off x="8716338" y="3545170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56" idx="3"/>
            <a:endCxn id="55" idx="0"/>
          </p:cNvCxnSpPr>
          <p:nvPr/>
        </p:nvCxnSpPr>
        <p:spPr>
          <a:xfrm flipH="1">
            <a:off x="6643240" y="5350031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58" idx="3"/>
            <a:endCxn id="57" idx="7"/>
          </p:cNvCxnSpPr>
          <p:nvPr/>
        </p:nvCxnSpPr>
        <p:spPr>
          <a:xfrm flipH="1">
            <a:off x="8064148" y="4119226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57" idx="3"/>
            <a:endCxn id="56" idx="0"/>
          </p:cNvCxnSpPr>
          <p:nvPr/>
        </p:nvCxnSpPr>
        <p:spPr>
          <a:xfrm flipH="1">
            <a:off x="7224999" y="4741896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6" idx="5"/>
            <a:endCxn id="63" idx="1"/>
          </p:cNvCxnSpPr>
          <p:nvPr/>
        </p:nvCxnSpPr>
        <p:spPr>
          <a:xfrm>
            <a:off x="7333892" y="2117282"/>
            <a:ext cx="308503" cy="2029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47" idx="5"/>
            <a:endCxn id="48" idx="1"/>
          </p:cNvCxnSpPr>
          <p:nvPr/>
        </p:nvCxnSpPr>
        <p:spPr>
          <a:xfrm>
            <a:off x="8676285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3" idx="5"/>
            <a:endCxn id="47" idx="1"/>
          </p:cNvCxnSpPr>
          <p:nvPr/>
        </p:nvCxnSpPr>
        <p:spPr>
          <a:xfrm>
            <a:off x="8021530" y="2594166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48" idx="5"/>
          </p:cNvCxnSpPr>
          <p:nvPr/>
        </p:nvCxnSpPr>
        <p:spPr>
          <a:xfrm>
            <a:off x="9314601" y="3545170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54" idx="5"/>
            <a:endCxn id="53" idx="1"/>
          </p:cNvCxnSpPr>
          <p:nvPr/>
        </p:nvCxnSpPr>
        <p:spPr>
          <a:xfrm>
            <a:off x="9962183" y="417894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3" idx="5"/>
            <a:endCxn id="52" idx="0"/>
          </p:cNvCxnSpPr>
          <p:nvPr/>
        </p:nvCxnSpPr>
        <p:spPr>
          <a:xfrm>
            <a:off x="10689620" y="473909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2" idx="3"/>
            <a:endCxn id="51" idx="0"/>
          </p:cNvCxnSpPr>
          <p:nvPr/>
        </p:nvCxnSpPr>
        <p:spPr>
          <a:xfrm flipH="1">
            <a:off x="10280823" y="535003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2" idx="5"/>
            <a:endCxn id="50" idx="0"/>
          </p:cNvCxnSpPr>
          <p:nvPr/>
        </p:nvCxnSpPr>
        <p:spPr>
          <a:xfrm>
            <a:off x="11244000" y="5350031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109" y="28682"/>
            <a:ext cx="10069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Пример. </a:t>
            </a:r>
            <a:endParaRPr lang="ru-RU" sz="2000" dirty="0"/>
          </a:p>
          <a:p>
            <a:r>
              <a:rPr lang="ru-RU" sz="2000" dirty="0"/>
              <a:t>1) Длина наибольшего </a:t>
            </a:r>
            <a:r>
              <a:rPr lang="ru-RU" sz="2000" dirty="0" err="1"/>
              <a:t>полупути</a:t>
            </a:r>
            <a:r>
              <a:rPr lang="ru-RU" sz="2000" dirty="0"/>
              <a:t>? </a:t>
            </a:r>
            <a:endParaRPr lang="ru-RU" sz="2000" b="1" dirty="0"/>
          </a:p>
          <a:p>
            <a:r>
              <a:rPr lang="ru-RU" sz="2000" dirty="0"/>
              <a:t>2) Какие вершины являются корнями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длины? </a:t>
            </a:r>
          </a:p>
          <a:p>
            <a:r>
              <a:rPr lang="ru-RU" sz="2000" dirty="0"/>
              <a:t>3) Сколько попарно различных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 проходит через вершину 18? 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5" name="Рисунок 8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2377" y="890456"/>
            <a:ext cx="65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=5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68924" y="32106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54234" y="62545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=18 и 6</a:t>
            </a:r>
          </a:p>
        </p:txBody>
      </p:sp>
    </p:spTree>
    <p:extLst>
      <p:ext uri="{BB962C8B-B14F-4D97-AF65-F5344CB8AC3E}">
        <p14:creationId xmlns:p14="http://schemas.microsoft.com/office/powerpoint/2010/main" val="31425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16" grpId="0"/>
      <p:bldP spid="86" grpId="0"/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95558" y="1605825"/>
            <a:ext cx="7888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(левый, правый)  - </a:t>
            </a:r>
            <a:r>
              <a:rPr lang="en-US" sz="2400" b="1" dirty="0" err="1"/>
              <a:t>PreOrderTraversal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0" name="Текст 4"/>
          <p:cNvSpPr>
            <a:spLocks noGrp="1"/>
          </p:cNvSpPr>
          <p:nvPr>
            <p:ph type="body" sz="quarter" idx="3"/>
          </p:nvPr>
        </p:nvSpPr>
        <p:spPr>
          <a:xfrm>
            <a:off x="4514548" y="501105"/>
            <a:ext cx="1979563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Обходы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558" y="2344489"/>
            <a:ext cx="874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PostOrderTraversal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95558" y="3083153"/>
            <a:ext cx="7736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внутренний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InOrderTraversal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4545" y="4679209"/>
            <a:ext cx="108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2060"/>
                </a:solidFill>
              </a:rPr>
              <a:t>Время выполнения обхода: пропорционально числу вершин в дереве (=</a:t>
            </a:r>
            <a:r>
              <a:rPr lang="en-US" sz="2400" b="1" dirty="0">
                <a:solidFill>
                  <a:srgbClr val="002060"/>
                </a:solidFill>
              </a:rPr>
              <a:t>n</a:t>
            </a:r>
            <a:r>
              <a:rPr lang="ru-RU" sz="24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1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3" y="3719614"/>
            <a:ext cx="2308718" cy="1541284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2625395" y="3703431"/>
            <a:ext cx="8834717" cy="170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 err="1"/>
              <a:t>Буславский</a:t>
            </a:r>
            <a:r>
              <a:rPr lang="ru-RU" sz="1800" b="1" dirty="0"/>
              <a:t> Александр Андреевич</a:t>
            </a:r>
          </a:p>
          <a:p>
            <a:pPr marL="0" indent="0">
              <a:buNone/>
            </a:pPr>
            <a:r>
              <a:rPr lang="ru-RU" sz="1800" dirty="0"/>
              <a:t>старший преподаватель кафедры дискретной математики и </a:t>
            </a:r>
            <a:r>
              <a:rPr lang="ru-RU" sz="1800" dirty="0" err="1"/>
              <a:t>алгоритмики</a:t>
            </a:r>
            <a:r>
              <a:rPr lang="ru-RU" sz="1800" dirty="0"/>
              <a:t>, </a:t>
            </a:r>
          </a:p>
          <a:p>
            <a:pPr marL="0" indent="0">
              <a:buNone/>
            </a:pPr>
            <a:r>
              <a:rPr lang="ru-RU" sz="1800" dirty="0"/>
              <a:t>Лауреат специального фонда Президента Республики Беларусь по социальной поддержке одарённых учащихся и студентов.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 </a:t>
            </a:r>
            <a:r>
              <a:rPr lang="en-US" sz="1800" dirty="0">
                <a:hlinkClick r:id="rId4"/>
              </a:rPr>
              <a:t>http://fpmi.bsu.by/main.aspx?guid=39321</a:t>
            </a:r>
            <a:r>
              <a:rPr lang="ru-RU" sz="1800" dirty="0"/>
              <a:t>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Практические занятия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2625395" y="1333542"/>
            <a:ext cx="8580246" cy="154106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-RU" sz="1800" b="1" dirty="0"/>
              <a:t>Соболевская Елена Павловна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доцент кафедры дискретной математики и </a:t>
            </a:r>
            <a:r>
              <a:rPr lang="ru-RU" sz="1800" dirty="0" err="1"/>
              <a:t>алгоритмики</a:t>
            </a:r>
            <a:r>
              <a:rPr lang="ru-RU" sz="1800" dirty="0"/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ru-RU" sz="1800" dirty="0"/>
              <a:t>кандидат физико-математических наук, доцент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hlinkClick r:id="rId6"/>
              </a:rPr>
              <a:t>http://fpmi.bsu.by/main.aspx?guid=30051</a:t>
            </a:r>
            <a:r>
              <a:rPr lang="ru-RU" sz="1800" dirty="0"/>
              <a:t> 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3" y="1312028"/>
            <a:ext cx="2308718" cy="154106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6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2525" y="98815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b="1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000050" y="55390"/>
            <a:ext cx="34500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35774" y="3372882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прямой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5501183" y="4256932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прямой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1183" y="374565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2, 1, 6, 4, 3, 10, 9, 8, 7, 18, 17, 14, 13, 11, 19, 20, 22, 21, 23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03843" y="4569787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2, 6, 10, 18, 19, 20, 22, 23, 21, 17, 14, 13, 11, 9, 8, 7, 4, 3, 1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1966" y="0"/>
            <a:ext cx="3654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781955" y="0"/>
            <a:ext cx="3775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9238" y="2843505"/>
            <a:ext cx="2731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обратный левый обход</a:t>
            </a:r>
            <a:endParaRPr lang="ru-RU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6159238" y="372755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обратный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59238" y="321628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1 ,3, 4, 7, 8, 9, 11, 13, 14, 17, 21, 23, 22, 20, 19, 18, 10, 6, 2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59238" y="404041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23, 21, 22, 20, 19, 11, 13, 14, 17, 18, 7, 8, 9, 10, 3, 4, 6, 1, 2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196284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014305" y="515964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761886" y="444557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207506" y="383463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80069" y="327449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21161" y="515964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935298" y="4445574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530417" y="3830667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31" y="279735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779096" y="2280129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48864" y="1689709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06600" y="3217750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407067" y="272981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09151" y="12128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stCxn id="42" idx="3"/>
            <a:endCxn id="41" idx="7"/>
          </p:cNvCxnSpPr>
          <p:nvPr/>
        </p:nvCxnSpPr>
        <p:spPr>
          <a:xfrm flipH="1">
            <a:off x="1223479" y="2020425"/>
            <a:ext cx="403906" cy="316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1" idx="3"/>
            <a:endCxn id="40" idx="7"/>
          </p:cNvCxnSpPr>
          <p:nvPr/>
        </p:nvCxnSpPr>
        <p:spPr>
          <a:xfrm flipH="1">
            <a:off x="493154" y="2610845"/>
            <a:ext cx="362186" cy="243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44" idx="7"/>
          </p:cNvCxnSpPr>
          <p:nvPr/>
        </p:nvCxnSpPr>
        <p:spPr>
          <a:xfrm flipH="1">
            <a:off x="1859421" y="2496640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180442" y="3060533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13" idx="3"/>
            <a:endCxn id="39" idx="0"/>
          </p:cNvCxnSpPr>
          <p:nvPr/>
        </p:nvCxnSpPr>
        <p:spPr>
          <a:xfrm flipH="1">
            <a:off x="2701328" y="2971429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7" idx="3"/>
            <a:endCxn id="36" idx="0"/>
          </p:cNvCxnSpPr>
          <p:nvPr/>
        </p:nvCxnSpPr>
        <p:spPr>
          <a:xfrm flipH="1">
            <a:off x="628230" y="4776290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39" idx="3"/>
            <a:endCxn id="38" idx="7"/>
          </p:cNvCxnSpPr>
          <p:nvPr/>
        </p:nvCxnSpPr>
        <p:spPr>
          <a:xfrm flipH="1">
            <a:off x="2049138" y="3545485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8" idx="3"/>
            <a:endCxn id="37" idx="0"/>
          </p:cNvCxnSpPr>
          <p:nvPr/>
        </p:nvCxnSpPr>
        <p:spPr>
          <a:xfrm flipH="1">
            <a:off x="1209989" y="4168155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372274" y="1543541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661275" y="2496640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06520" y="2020425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299591" y="2971429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35" idx="5"/>
            <a:endCxn id="34" idx="1"/>
          </p:cNvCxnSpPr>
          <p:nvPr/>
        </p:nvCxnSpPr>
        <p:spPr>
          <a:xfrm>
            <a:off x="4000565" y="3605208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34" idx="5"/>
            <a:endCxn id="33" idx="0"/>
          </p:cNvCxnSpPr>
          <p:nvPr/>
        </p:nvCxnSpPr>
        <p:spPr>
          <a:xfrm>
            <a:off x="4728002" y="4165350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33" idx="3"/>
            <a:endCxn id="31" idx="0"/>
          </p:cNvCxnSpPr>
          <p:nvPr/>
        </p:nvCxnSpPr>
        <p:spPr>
          <a:xfrm flipH="1">
            <a:off x="4319205" y="4776290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33" idx="5"/>
            <a:endCxn id="49" idx="0"/>
          </p:cNvCxnSpPr>
          <p:nvPr/>
        </p:nvCxnSpPr>
        <p:spPr>
          <a:xfrm>
            <a:off x="5282382" y="4776290"/>
            <a:ext cx="218802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170186" y="168970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stCxn id="46" idx="3"/>
            <a:endCxn id="84" idx="7"/>
          </p:cNvCxnSpPr>
          <p:nvPr/>
        </p:nvCxnSpPr>
        <p:spPr>
          <a:xfrm flipH="1">
            <a:off x="633309" y="1543541"/>
            <a:ext cx="35530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6621" y="36676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stCxn id="43" idx="3"/>
            <a:endCxn id="85" idx="7"/>
          </p:cNvCxnSpPr>
          <p:nvPr/>
        </p:nvCxnSpPr>
        <p:spPr>
          <a:xfrm flipH="1">
            <a:off x="519744" y="3548466"/>
            <a:ext cx="268154" cy="175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60147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ru-RU" dirty="0"/>
              <a:t>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endParaRPr lang="en-US" dirty="0"/>
          </a:p>
          <a:p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976942" y="196384"/>
            <a:ext cx="3450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endParaRPr lang="en-US" dirty="0"/>
          </a:p>
          <a:p>
            <a:r>
              <a:rPr lang="en-US" b="1" dirty="0"/>
              <a:t>              </a:t>
            </a:r>
            <a:endParaRPr lang="en-US" dirty="0"/>
          </a:p>
          <a:p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96376" y="3345806"/>
            <a:ext cx="45728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/>
              <a:t>внутренний  левый обход </a:t>
            </a:r>
          </a:p>
          <a:p>
            <a:r>
              <a:rPr lang="ru-RU" sz="1600" i="1" dirty="0"/>
              <a:t>(ключи отсортированы по возрастанию)</a:t>
            </a:r>
            <a:endParaRPr lang="ru-RU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319484" y="4603482"/>
            <a:ext cx="36022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u="sng" dirty="0"/>
              <a:t>внутренний правый обход</a:t>
            </a:r>
          </a:p>
          <a:p>
            <a:r>
              <a:rPr lang="ru-RU" sz="1600" i="1" dirty="0"/>
              <a:t>(ключи отсортированы по убыванию)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6222" y="3951561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1, 2, 3, 4, 6, 7, 8, 9, 10, 11, 13, 14, 17, 18, 19, 20, 21, 22, 23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8263" y="5261414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23, 22, 21, 20, 19, 18, 17, 14, 13, 11, 10, 9, 8, 7, 6, 4, 3, 2, 1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3637839" y="312846"/>
            <a:ext cx="3912276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Примеры задач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64950" y="1401631"/>
            <a:ext cx="11229826" cy="431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высоту дерева.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Определить, является ли дерево </a:t>
            </a:r>
            <a:r>
              <a:rPr lang="ru-RU" sz="2400" dirty="0" err="1"/>
              <a:t>сбалансированнным</a:t>
            </a:r>
            <a:r>
              <a:rPr lang="ru-RU" sz="2400" dirty="0"/>
              <a:t> по высоте.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длину наибольшего </a:t>
            </a:r>
            <a:r>
              <a:rPr lang="ru-RU" sz="2400" dirty="0" err="1"/>
              <a:t>полупути</a:t>
            </a:r>
            <a:r>
              <a:rPr lang="ru-RU" sz="2400" dirty="0"/>
              <a:t> (корни </a:t>
            </a:r>
            <a:r>
              <a:rPr lang="ru-RU" sz="2400" dirty="0" err="1"/>
              <a:t>полупутей</a:t>
            </a:r>
            <a:r>
              <a:rPr lang="ru-RU" sz="2400" dirty="0"/>
              <a:t> наибольшей длины).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Проверить, является ли дерево идеально-сбалансированным по числу вершин.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в дереве.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вершин, у которых высоты поддеревьев совпадают.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 некоторого пути.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Проверить, является ли бинарное дерево поисковым.</a:t>
            </a:r>
          </a:p>
        </p:txBody>
      </p:sp>
    </p:spTree>
    <p:extLst>
      <p:ext uri="{BB962C8B-B14F-4D97-AF65-F5344CB8AC3E}">
        <p14:creationId xmlns:p14="http://schemas.microsoft.com/office/powerpoint/2010/main" val="3819949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859150" y="349409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78007" y="428936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1369" y="238113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6931" y="191855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2605" y="2413540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48237" y="200278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5721" y="2392194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33972" y="300923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18407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1023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6912" y="358072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87690" y="360054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92" y="3134380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47" y="3503712"/>
            <a:ext cx="5577697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лист, то её высота равна 0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только одно поддерево, то её высота равна высоте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есть оба поддерева, то её высота равна максимуму из высот </a:t>
            </a:r>
            <a:r>
              <a:rPr lang="ru-RU" dirty="0" err="1"/>
              <a:t>поддреревьев</a:t>
            </a:r>
            <a:r>
              <a:rPr lang="ru-RU" dirty="0"/>
              <a:t>, увеличенному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8028126" y="1655918"/>
            <a:ext cx="612895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733563" y="2130707"/>
            <a:ext cx="534258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364351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904295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651876" y="393556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10097496" y="332462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370059" y="2764486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211151" y="4649635"/>
            <a:ext cx="61413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25288" y="3935568"/>
            <a:ext cx="549381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420407" y="3320661"/>
            <a:ext cx="607719" cy="3953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286418" y="2704763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438854" y="1179703"/>
            <a:ext cx="53617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596590" y="2707744"/>
            <a:ext cx="555140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97057" y="2219811"/>
            <a:ext cx="529966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99141" y="702819"/>
            <a:ext cx="542582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7749411" y="1986634"/>
            <a:ext cx="368471" cy="28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7070432" y="2550527"/>
            <a:ext cx="304237" cy="213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8591318" y="2461423"/>
            <a:ext cx="220485" cy="24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6518220" y="4266284"/>
            <a:ext cx="387523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7939128" y="3035479"/>
            <a:ext cx="436593" cy="34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7099979" y="3658149"/>
            <a:ext cx="409426" cy="27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262264" y="1033535"/>
            <a:ext cx="255111" cy="20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8551265" y="1986634"/>
            <a:ext cx="260538" cy="20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896510" y="1510419"/>
            <a:ext cx="221372" cy="20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9189581" y="2461423"/>
            <a:ext cx="336932" cy="30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890555" y="3095202"/>
            <a:ext cx="296244" cy="28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617992" y="3655344"/>
            <a:ext cx="338784" cy="28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10209195" y="4266284"/>
            <a:ext cx="531984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1172372" y="4266284"/>
            <a:ext cx="496879" cy="383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439493" y="292098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66311" y="128658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77372" y="800031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73662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/>
              <a:t>Найти </a:t>
            </a:r>
            <a:r>
              <a:rPr lang="ru-RU" b="1" dirty="0"/>
              <a:t>высоту</a:t>
            </a:r>
            <a:r>
              <a:rPr lang="ru-RU" dirty="0"/>
              <a:t> дерева.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 startAt="2"/>
            </a:pPr>
            <a:r>
              <a:rPr lang="ru-RU" dirty="0"/>
              <a:t>Определить, является ли дерево </a:t>
            </a:r>
            <a:r>
              <a:rPr lang="ru-RU" b="1" dirty="0" err="1"/>
              <a:t>сбалансированнным</a:t>
            </a:r>
            <a:r>
              <a:rPr lang="ru-RU" b="1" dirty="0"/>
              <a:t> по высоте </a:t>
            </a:r>
            <a:r>
              <a:rPr lang="ru-RU" dirty="0"/>
              <a:t>(для всех вершин высоты их </a:t>
            </a:r>
            <a:r>
              <a:rPr lang="ru-RU" dirty="0" err="1"/>
              <a:t>подеревьев</a:t>
            </a:r>
            <a:r>
              <a:rPr lang="ru-RU" dirty="0"/>
              <a:t> должны отличаться не более, чем на 1.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7171" y="2356996"/>
            <a:ext cx="402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высоту каждой вершины. </a:t>
            </a:r>
          </a:p>
        </p:txBody>
      </p:sp>
    </p:spTree>
    <p:extLst>
      <p:ext uri="{BB962C8B-B14F-4D97-AF65-F5344CB8AC3E}">
        <p14:creationId xmlns:p14="http://schemas.microsoft.com/office/powerpoint/2010/main" val="25287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0" grpId="0" animBg="1"/>
      <p:bldP spid="42" grpId="0" animBg="1"/>
      <p:bldP spid="43" grpId="0" animBg="1"/>
      <p:bldP spid="52" grpId="0" animBg="1"/>
      <p:bldP spid="48" grpId="0" animBg="1"/>
      <p:bldP spid="45" grpId="0" animBg="1"/>
      <p:bldP spid="44" grpId="0" animBg="1"/>
      <p:bldP spid="41" grpId="0" animBg="1"/>
      <p:bldP spid="38" grpId="0" animBg="1"/>
      <p:bldP spid="39" grpId="0" animBg="1"/>
      <p:bldP spid="46" grpId="0" animBg="1"/>
      <p:bldP spid="7" grpId="0"/>
      <p:bldP spid="8" grpId="0"/>
      <p:bldP spid="47" grpId="0" animBg="1"/>
      <p:bldP spid="49" grpId="0" animBg="1"/>
      <p:bldP spid="50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944280" y="523491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3075" y="5196701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87135" y="424000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191" y="326078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07708" y="24018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27522" y="3634306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25617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8674" y="52095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40780" y="4188952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39381" y="358331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686" y="23549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16227" y="190925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69573" y="1403919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61389" y="9360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83486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22208" y="4871849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958960" y="4231288"/>
            <a:ext cx="5929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481835" y="3614891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036754" y="297667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470" y="1774357"/>
            <a:ext cx="441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Зная метки высот, </a:t>
            </a:r>
            <a:r>
              <a:rPr lang="ru-RU" b="1" dirty="0"/>
              <a:t>можно 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и его корень</a:t>
            </a:r>
            <a:r>
              <a:rPr lang="ru-RU" dirty="0"/>
              <a:t>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0172" y="4969854"/>
            <a:ext cx="4301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Вершина 18: 3+3+2=8 </a:t>
            </a:r>
          </a:p>
          <a:p>
            <a:r>
              <a:rPr lang="ru-RU" sz="1600" dirty="0"/>
              <a:t>является корнем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.  </a:t>
            </a:r>
          </a:p>
          <a:p>
            <a:endParaRPr lang="ru-RU" sz="1600" dirty="0"/>
          </a:p>
          <a:p>
            <a:r>
              <a:rPr lang="ru-RU" sz="1600" dirty="0"/>
              <a:t>Длина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 равна 8.</a:t>
            </a:r>
          </a:p>
          <a:p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9068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(корни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длины).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9051" y="2808218"/>
            <a:ext cx="443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найдём ту вершину </a:t>
            </a:r>
            <a:r>
              <a:rPr lang="en-US" b="1" dirty="0"/>
              <a:t>v</a:t>
            </a:r>
            <a:r>
              <a:rPr lang="ru-RU" dirty="0"/>
              <a:t>, для которой сумма меток высот её поддеревьев,</a:t>
            </a:r>
            <a:r>
              <a:rPr lang="en-US" dirty="0"/>
              <a:t> </a:t>
            </a:r>
            <a:r>
              <a:rPr lang="ru-RU" dirty="0"/>
              <a:t>увеличенная на число 2 или 1 (в зависимости от того, сколько поддеревьев у вершины </a:t>
            </a:r>
            <a:r>
              <a:rPr lang="en-US" b="1" dirty="0"/>
              <a:t>v</a:t>
            </a:r>
            <a:r>
              <a:rPr lang="ru-RU" dirty="0"/>
              <a:t>), является наибольшей.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6750" y="2864960"/>
            <a:ext cx="8965" cy="1508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18" idx="4"/>
            <a:endCxn id="17" idx="0"/>
          </p:cNvCxnSpPr>
          <p:nvPr/>
        </p:nvCxnSpPr>
        <p:spPr>
          <a:xfrm flipH="1">
            <a:off x="6255460" y="4010283"/>
            <a:ext cx="530235" cy="22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17" idx="4"/>
            <a:endCxn id="16" idx="0"/>
          </p:cNvCxnSpPr>
          <p:nvPr/>
        </p:nvCxnSpPr>
        <p:spPr>
          <a:xfrm flipH="1">
            <a:off x="5829277" y="4618746"/>
            <a:ext cx="426183" cy="253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cxnSpLocks/>
            <a:stCxn id="23" idx="4"/>
            <a:endCxn id="20" idx="0"/>
          </p:cNvCxnSpPr>
          <p:nvPr/>
        </p:nvCxnSpPr>
        <p:spPr>
          <a:xfrm>
            <a:off x="5956361" y="1305430"/>
            <a:ext cx="636511" cy="89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cxnSpLocks/>
            <a:stCxn id="20" idx="4"/>
            <a:endCxn id="9" idx="0"/>
          </p:cNvCxnSpPr>
          <p:nvPr/>
        </p:nvCxnSpPr>
        <p:spPr>
          <a:xfrm>
            <a:off x="6592872" y="1782314"/>
            <a:ext cx="627631" cy="88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" idx="4"/>
            <a:endCxn id="10" idx="0"/>
          </p:cNvCxnSpPr>
          <p:nvPr/>
        </p:nvCxnSpPr>
        <p:spPr>
          <a:xfrm>
            <a:off x="7220503" y="2258529"/>
            <a:ext cx="666118" cy="8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9" idx="4"/>
            <a:endCxn id="22" idx="0"/>
          </p:cNvCxnSpPr>
          <p:nvPr/>
        </p:nvCxnSpPr>
        <p:spPr>
          <a:xfrm flipH="1">
            <a:off x="6447969" y="2258529"/>
            <a:ext cx="772534" cy="176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22" idx="4"/>
            <a:endCxn id="21" idx="0"/>
          </p:cNvCxnSpPr>
          <p:nvPr/>
        </p:nvCxnSpPr>
        <p:spPr>
          <a:xfrm flipH="1">
            <a:off x="5760089" y="2822422"/>
            <a:ext cx="687880" cy="100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" idx="4"/>
            <a:endCxn id="15" idx="0"/>
          </p:cNvCxnSpPr>
          <p:nvPr/>
        </p:nvCxnSpPr>
        <p:spPr>
          <a:xfrm>
            <a:off x="7886621" y="2733318"/>
            <a:ext cx="674267" cy="246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0" idx="4"/>
            <a:endCxn id="19" idx="0"/>
          </p:cNvCxnSpPr>
          <p:nvPr/>
        </p:nvCxnSpPr>
        <p:spPr>
          <a:xfrm flipH="1">
            <a:off x="7341654" y="2733318"/>
            <a:ext cx="544967" cy="243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5" idx="4"/>
            <a:endCxn id="14" idx="0"/>
          </p:cNvCxnSpPr>
          <p:nvPr/>
        </p:nvCxnSpPr>
        <p:spPr>
          <a:xfrm>
            <a:off x="8560888" y="3367097"/>
            <a:ext cx="727437" cy="172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4" idx="4"/>
          </p:cNvCxnSpPr>
          <p:nvPr/>
        </p:nvCxnSpPr>
        <p:spPr>
          <a:xfrm>
            <a:off x="9288325" y="3927239"/>
            <a:ext cx="554379" cy="222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3" idx="4"/>
            <a:endCxn id="12" idx="0"/>
          </p:cNvCxnSpPr>
          <p:nvPr/>
        </p:nvCxnSpPr>
        <p:spPr>
          <a:xfrm flipH="1">
            <a:off x="9095124" y="4538179"/>
            <a:ext cx="747581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cxnSpLocks/>
          </p:cNvCxnSpPr>
          <p:nvPr/>
        </p:nvCxnSpPr>
        <p:spPr>
          <a:xfrm>
            <a:off x="9791365" y="4537279"/>
            <a:ext cx="712475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9" idx="4"/>
            <a:endCxn id="18" idx="0"/>
          </p:cNvCxnSpPr>
          <p:nvPr/>
        </p:nvCxnSpPr>
        <p:spPr>
          <a:xfrm flipH="1">
            <a:off x="6785695" y="3364137"/>
            <a:ext cx="555959" cy="250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623499" y="502370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61614" y="426621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33489" y="507600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33610" y="508506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24173" y="358629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76958" y="299724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84199" y="366531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33705" y="297018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89014" y="435912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85229" y="35848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43069" y="216133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3972" y="15098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69462" y="9576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06924" y="2032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24228" y="29606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8314" y="9517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08109" y="220135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7879649" y="155808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11400" y="224425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72542" y="505788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135175" y="50760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794014" y="43523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440074" y="366348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036860" y="296112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19568" y="502300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7236146" y="4352384"/>
            <a:ext cx="59511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585885" y="365370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901660" y="30006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17796" y="89029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729059" y="302215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49728" y="23089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14972" y="229010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и указать 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8" name="Овал 57"/>
          <p:cNvSpPr/>
          <p:nvPr/>
        </p:nvSpPr>
        <p:spPr>
          <a:xfrm>
            <a:off x="5993308" y="95171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6364428" y="367116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097" y="1259372"/>
            <a:ext cx="42561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Вершины </a:t>
            </a:r>
            <a:r>
              <a:rPr lang="en-US" sz="2000" b="1" u="sng" dirty="0"/>
              <a:t>2</a:t>
            </a:r>
            <a:r>
              <a:rPr lang="ru-RU" sz="2000" b="1" u="sng" dirty="0"/>
              <a:t>, 10, 18 </a:t>
            </a:r>
            <a:r>
              <a:rPr lang="ru-RU" sz="2000" dirty="0">
                <a:solidFill>
                  <a:srgbClr val="002060"/>
                </a:solidFill>
              </a:rPr>
              <a:t>являются корнями </a:t>
            </a:r>
            <a:r>
              <a:rPr lang="ru-RU" sz="2000" dirty="0" err="1">
                <a:solidFill>
                  <a:srgbClr val="002060"/>
                </a:solidFill>
              </a:rPr>
              <a:t>полупутей</a:t>
            </a:r>
            <a:r>
              <a:rPr lang="ru-RU" sz="2000" dirty="0">
                <a:solidFill>
                  <a:srgbClr val="002060"/>
                </a:solidFill>
              </a:rPr>
              <a:t> наибольшей длины  </a:t>
            </a:r>
            <a:r>
              <a:rPr lang="ru-RU" sz="2000" b="1" dirty="0">
                <a:solidFill>
                  <a:srgbClr val="002060"/>
                </a:solidFill>
              </a:rPr>
              <a:t>8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444" y="2288914"/>
            <a:ext cx="4256129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1.</a:t>
            </a:r>
            <a:r>
              <a:rPr lang="ru-RU" dirty="0"/>
              <a:t>Сколько </a:t>
            </a:r>
            <a:r>
              <a:rPr lang="ru-RU" dirty="0" err="1"/>
              <a:t>полупутей</a:t>
            </a:r>
            <a:r>
              <a:rPr lang="ru-RU" dirty="0"/>
              <a:t> наибольшей  длины проходит через вершины?</a:t>
            </a:r>
          </a:p>
          <a:p>
            <a:r>
              <a:rPr lang="ru-RU" dirty="0"/>
              <a:t>1</a:t>
            </a:r>
          </a:p>
          <a:p>
            <a:r>
              <a:rPr lang="ru-RU" dirty="0"/>
              <a:t>2</a:t>
            </a:r>
          </a:p>
          <a:p>
            <a:r>
              <a:rPr lang="ru-RU" dirty="0"/>
              <a:t>10</a:t>
            </a:r>
          </a:p>
          <a:p>
            <a:r>
              <a:rPr lang="ru-RU" dirty="0"/>
              <a:t>18</a:t>
            </a:r>
          </a:p>
          <a:p>
            <a:r>
              <a:rPr lang="ru-RU" dirty="0"/>
              <a:t>19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444" y="4976305"/>
            <a:ext cx="425612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2. </a:t>
            </a:r>
            <a:r>
              <a:rPr lang="ru-RU" dirty="0"/>
              <a:t>Через какие вершины пройдёт наибольшее число </a:t>
            </a:r>
            <a:r>
              <a:rPr lang="ru-RU" dirty="0" err="1"/>
              <a:t>полупутей</a:t>
            </a:r>
            <a:r>
              <a:rPr lang="ru-RU" dirty="0"/>
              <a:t> наибольшей длины?</a:t>
            </a:r>
          </a:p>
        </p:txBody>
      </p:sp>
      <p:cxnSp>
        <p:nvCxnSpPr>
          <p:cNvPr id="5" name="Прямая соединительная линия 4"/>
          <p:cNvCxnSpPr>
            <a:stCxn id="23" idx="4"/>
            <a:endCxn id="20" idx="0"/>
          </p:cNvCxnSpPr>
          <p:nvPr/>
        </p:nvCxnSpPr>
        <p:spPr>
          <a:xfrm>
            <a:off x="6986263" y="616468"/>
            <a:ext cx="599622" cy="27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0" idx="4"/>
            <a:endCxn id="9" idx="0"/>
          </p:cNvCxnSpPr>
          <p:nvPr/>
        </p:nvCxnSpPr>
        <p:spPr>
          <a:xfrm>
            <a:off x="7585885" y="1277750"/>
            <a:ext cx="600212" cy="28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" idx="4"/>
            <a:endCxn id="22" idx="0"/>
          </p:cNvCxnSpPr>
          <p:nvPr/>
        </p:nvCxnSpPr>
        <p:spPr>
          <a:xfrm flipH="1">
            <a:off x="7514711" y="1945543"/>
            <a:ext cx="671386" cy="363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9" idx="4"/>
            <a:endCxn id="10" idx="0"/>
          </p:cNvCxnSpPr>
          <p:nvPr/>
        </p:nvCxnSpPr>
        <p:spPr>
          <a:xfrm>
            <a:off x="8186097" y="1945543"/>
            <a:ext cx="592432" cy="29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2" idx="4"/>
            <a:endCxn id="21" idx="0"/>
          </p:cNvCxnSpPr>
          <p:nvPr/>
        </p:nvCxnSpPr>
        <p:spPr>
          <a:xfrm flipH="1">
            <a:off x="7006629" y="2696361"/>
            <a:ext cx="508082" cy="325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21" idx="4"/>
            <a:endCxn id="60" idx="0"/>
          </p:cNvCxnSpPr>
          <p:nvPr/>
        </p:nvCxnSpPr>
        <p:spPr>
          <a:xfrm flipH="1">
            <a:off x="6641998" y="3409614"/>
            <a:ext cx="364631" cy="261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0" idx="4"/>
            <a:endCxn id="19" idx="0"/>
          </p:cNvCxnSpPr>
          <p:nvPr/>
        </p:nvCxnSpPr>
        <p:spPr>
          <a:xfrm flipH="1">
            <a:off x="8206560" y="2631715"/>
            <a:ext cx="571969" cy="368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0" idx="4"/>
            <a:endCxn id="15" idx="0"/>
          </p:cNvCxnSpPr>
          <p:nvPr/>
        </p:nvCxnSpPr>
        <p:spPr>
          <a:xfrm>
            <a:off x="8778529" y="2631715"/>
            <a:ext cx="563231" cy="32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19" idx="4"/>
            <a:endCxn id="18" idx="0"/>
          </p:cNvCxnSpPr>
          <p:nvPr/>
        </p:nvCxnSpPr>
        <p:spPr>
          <a:xfrm flipH="1">
            <a:off x="7889745" y="3388124"/>
            <a:ext cx="316815" cy="265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15" idx="4"/>
            <a:endCxn id="14" idx="0"/>
          </p:cNvCxnSpPr>
          <p:nvPr/>
        </p:nvCxnSpPr>
        <p:spPr>
          <a:xfrm>
            <a:off x="9341760" y="3348580"/>
            <a:ext cx="403214" cy="314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14" idx="4"/>
            <a:endCxn id="13" idx="0"/>
          </p:cNvCxnSpPr>
          <p:nvPr/>
        </p:nvCxnSpPr>
        <p:spPr>
          <a:xfrm>
            <a:off x="9744974" y="4050944"/>
            <a:ext cx="353940" cy="30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3" idx="4"/>
            <a:endCxn id="12" idx="0"/>
          </p:cNvCxnSpPr>
          <p:nvPr/>
        </p:nvCxnSpPr>
        <p:spPr>
          <a:xfrm flipH="1">
            <a:off x="9440075" y="4739842"/>
            <a:ext cx="658839" cy="33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13" idx="4"/>
            <a:endCxn id="11" idx="0"/>
          </p:cNvCxnSpPr>
          <p:nvPr/>
        </p:nvCxnSpPr>
        <p:spPr>
          <a:xfrm>
            <a:off x="10098914" y="4739842"/>
            <a:ext cx="478528" cy="318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18" idx="4"/>
            <a:endCxn id="17" idx="0"/>
          </p:cNvCxnSpPr>
          <p:nvPr/>
        </p:nvCxnSpPr>
        <p:spPr>
          <a:xfrm flipH="1">
            <a:off x="7533706" y="4049092"/>
            <a:ext cx="356039" cy="303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7" idx="4"/>
            <a:endCxn id="16" idx="0"/>
          </p:cNvCxnSpPr>
          <p:nvPr/>
        </p:nvCxnSpPr>
        <p:spPr>
          <a:xfrm flipH="1">
            <a:off x="7226637" y="4739842"/>
            <a:ext cx="307069" cy="283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23" idx="4"/>
            <a:endCxn id="58" idx="0"/>
          </p:cNvCxnSpPr>
          <p:nvPr/>
        </p:nvCxnSpPr>
        <p:spPr>
          <a:xfrm flipH="1">
            <a:off x="6264599" y="616468"/>
            <a:ext cx="721664" cy="335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9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76952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2841" y="379587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3936" y="45045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4336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7298" y="259628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32860" y="213371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9901" y="322438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1650" y="26073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00165" y="381569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96980" y="324040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166" y="2217936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2240" y="1501739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9857" y="1064022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672" y="54864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7070" y="264344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260" y="2509562"/>
            <a:ext cx="4320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dirty="0"/>
              <a:t>v </a:t>
            </a:r>
            <a:r>
              <a:rPr lang="ru-RU" dirty="0"/>
              <a:t>лист, то её метка  равна 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только одно поддерево, то её метка равна метке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есть оба поддерева, то её метка равна сумме меток поддеревьев, увеличенной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6635340" y="2201787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5956361" y="2765680"/>
            <a:ext cx="304237" cy="213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9095124" y="4481437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7954" y="35298"/>
            <a:ext cx="5440483" cy="16927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4) </a:t>
            </a:r>
            <a:r>
              <a:rPr lang="ru-RU" dirty="0"/>
              <a:t>Проверить, является ли дерево </a:t>
            </a:r>
            <a:r>
              <a:rPr lang="ru-RU" b="1" dirty="0"/>
              <a:t>идеально-сбалансированным</a:t>
            </a:r>
            <a:r>
              <a:rPr lang="ru-RU" dirty="0"/>
              <a:t> по числу вершин: для каждой вершины число вершин в поддеревьях должно отличаться не более, чем на 1 (</a:t>
            </a:r>
            <a:r>
              <a:rPr lang="ru-RU" sz="1400" dirty="0"/>
              <a:t>для простоты вычислений, если у вершины отсутствует поддерево, то число вершин в таком поддереве полагается равным 0</a:t>
            </a:r>
            <a:r>
              <a:rPr lang="ru-RU" dirty="0"/>
              <a:t>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5" name="Прямоугольник 54"/>
          <p:cNvSpPr/>
          <p:nvPr/>
        </p:nvSpPr>
        <p:spPr>
          <a:xfrm>
            <a:off x="6751571" y="239759"/>
            <a:ext cx="509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число вершин в каждом поддереве.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567" y="2065632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</p:spTree>
    <p:extLst>
      <p:ext uri="{BB962C8B-B14F-4D97-AF65-F5344CB8AC3E}">
        <p14:creationId xmlns:p14="http://schemas.microsoft.com/office/powerpoint/2010/main" val="13285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8" grpId="0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7902" y="13264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19978" y="57375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8662" y="21362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0010" y="165115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70314" y="10571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3496" y="410270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96599" y="340517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0853" y="273526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004" y="3565057"/>
            <a:ext cx="4223497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Выполнить </a:t>
            </a:r>
            <a:r>
              <a:rPr lang="ru-RU" b="1" dirty="0"/>
              <a:t>любой обход</a:t>
            </a:r>
            <a:r>
              <a:rPr lang="ru-RU" dirty="0"/>
              <a:t> дерева и подсчитать число вершин (</a:t>
            </a:r>
            <a:r>
              <a:rPr lang="en-US" b="1" dirty="0"/>
              <a:t>n</a:t>
            </a:r>
            <a:r>
              <a:rPr lang="ru-RU" b="1" dirty="0"/>
              <a:t>=15</a:t>
            </a:r>
            <a:r>
              <a:rPr lang="ru-RU" dirty="0"/>
              <a:t>). </a:t>
            </a:r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чётно, то полагаем, что средней не существует.</a:t>
            </a:r>
            <a:endParaRPr lang="en-US" dirty="0"/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ru-RU" dirty="0"/>
              <a:t>Если </a:t>
            </a:r>
            <a:r>
              <a:rPr lang="en-US" dirty="0"/>
              <a:t>n – </a:t>
            </a:r>
            <a:r>
              <a:rPr lang="ru-RU" dirty="0"/>
              <a:t>нечётно, то выполним </a:t>
            </a:r>
            <a:r>
              <a:rPr lang="ru-RU" b="1" dirty="0"/>
              <a:t>внутренний обход</a:t>
            </a:r>
            <a:r>
              <a:rPr lang="ru-RU" dirty="0"/>
              <a:t>, считая пройденные во время этого обхода вершины. Остановимся, как только счётчик пройденных вершин станет равным </a:t>
            </a:r>
            <a:r>
              <a:rPr lang="en-US" dirty="0"/>
              <a:t>[n/2]</a:t>
            </a:r>
            <a:r>
              <a:rPr lang="ru-RU" dirty="0"/>
              <a:t>+1</a:t>
            </a:r>
            <a:r>
              <a:rPr lang="en-US" dirty="0"/>
              <a:t> </a:t>
            </a:r>
            <a:r>
              <a:rPr lang="en-US" b="1" dirty="0"/>
              <a:t>(=8</a:t>
            </a:r>
            <a:r>
              <a:rPr lang="en-US" dirty="0"/>
              <a:t>)</a:t>
            </a:r>
            <a:r>
              <a:rPr lang="ru-RU" dirty="0"/>
              <a:t>. </a:t>
            </a:r>
          </a:p>
        </p:txBody>
      </p: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6955449" y="2294445"/>
            <a:ext cx="305804" cy="216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8437849" y="1730552"/>
            <a:ext cx="230662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7914710" y="1399836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90271" y="1874625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221059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761003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508584" y="365104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954204" y="304010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226767" y="247996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318971" y="4393663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44812" y="368686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306991" y="3064579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173002" y="24486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25438" y="923621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481607" y="2453900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183641" y="1963729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685725" y="44673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7635995" y="1730552"/>
            <a:ext cx="368471" cy="289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9" idx="0"/>
          </p:cNvCxnSpPr>
          <p:nvPr/>
        </p:nvCxnSpPr>
        <p:spPr>
          <a:xfrm flipH="1">
            <a:off x="8477902" y="2205341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6680328" y="4065223"/>
            <a:ext cx="309153" cy="34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7825712" y="2779397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</p:cNvCxnSpPr>
          <p:nvPr/>
        </p:nvCxnSpPr>
        <p:spPr>
          <a:xfrm flipH="1">
            <a:off x="7228307" y="3459971"/>
            <a:ext cx="382544" cy="245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148848" y="777453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783094" y="1254337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9046289" y="2205341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747263" y="281067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474700" y="337082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10065903" y="3981761"/>
            <a:ext cx="531984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1029080" y="3981761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9429" y="86183"/>
            <a:ext cx="5704429" cy="1328569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5) Найти </a:t>
            </a:r>
            <a:r>
              <a:rPr lang="ru-RU" b="1" dirty="0"/>
              <a:t>среднюю по значению </a:t>
            </a:r>
            <a:r>
              <a:rPr lang="ru-RU" dirty="0"/>
              <a:t>вершину в дереве </a:t>
            </a:r>
            <a:endParaRPr lang="en-US" dirty="0"/>
          </a:p>
          <a:p>
            <a:pPr>
              <a:spcAft>
                <a:spcPts val="1000"/>
              </a:spcAft>
            </a:pPr>
            <a:r>
              <a:rPr lang="ru-RU" dirty="0"/>
              <a:t>(не использовать дополнительную память, зависящую от </a:t>
            </a:r>
            <a:r>
              <a:rPr lang="en-US" dirty="0"/>
              <a:t>n</a:t>
            </a:r>
            <a:r>
              <a:rPr lang="ru-RU" dirty="0"/>
              <a:t>, решить задачу за линейное от количества вершин время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9429" y="1404951"/>
            <a:ext cx="5297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узнать, чётно или нет число вершин в дереве.</a:t>
            </a:r>
          </a:p>
          <a:p>
            <a:pPr algn="just"/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Если число вершин нечётно,  то средняя вершина существует и её можно найти, просматривая вершины дерева,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88259" y="5126346"/>
            <a:ext cx="629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на рис</a:t>
            </a:r>
            <a:r>
              <a:rPr lang="en-US" sz="1400" dirty="0"/>
              <a:t>. </a:t>
            </a:r>
            <a:r>
              <a:rPr lang="ru-RU" sz="1400" dirty="0"/>
              <a:t>показана нумерация вершин при внутреннем обходе (красные числа):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3742" y="5412690"/>
            <a:ext cx="241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def</a:t>
            </a:r>
            <a:r>
              <a:rPr lang="en-US" sz="1200" dirty="0"/>
              <a:t>  </a:t>
            </a:r>
            <a:r>
              <a:rPr lang="en-US" sz="1200" b="1" dirty="0" err="1"/>
              <a:t>InOrderTraversal</a:t>
            </a:r>
            <a:r>
              <a:rPr lang="en-US" sz="1200" b="1" dirty="0"/>
              <a:t> </a:t>
            </a:r>
            <a:r>
              <a:rPr lang="en-US" sz="1200" dirty="0"/>
              <a:t>(v):</a:t>
            </a:r>
          </a:p>
          <a:p>
            <a:r>
              <a:rPr lang="en-US" sz="1200" dirty="0"/>
              <a:t>        if v is not None: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v.left</a:t>
            </a:r>
            <a:r>
              <a:rPr lang="en-US" sz="1200" dirty="0"/>
              <a:t>)</a:t>
            </a:r>
          </a:p>
          <a:p>
            <a:r>
              <a:rPr lang="ru-RU" sz="1200" dirty="0"/>
              <a:t>            </a:t>
            </a:r>
            <a:r>
              <a:rPr lang="en-US" sz="1200" dirty="0"/>
              <a:t> </a:t>
            </a:r>
            <a:r>
              <a:rPr lang="ru-RU" sz="1200" dirty="0"/>
              <a:t> </a:t>
            </a:r>
            <a:r>
              <a:rPr lang="en-US" sz="1200" dirty="0"/>
              <a:t>Action (v) </a:t>
            </a:r>
            <a:endParaRPr lang="ru-RU" sz="1200" dirty="0"/>
          </a:p>
          <a:p>
            <a:r>
              <a:rPr lang="ru-RU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v.right</a:t>
            </a:r>
            <a:r>
              <a:rPr lang="en-US" sz="1200" dirty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001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8" grpId="0"/>
      <p:bldP spid="46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8627" y="2050542"/>
            <a:ext cx="3922435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Сначала </a:t>
            </a:r>
            <a:r>
              <a:rPr lang="ru-RU" sz="1600" b="1" dirty="0"/>
              <a:t>обратным</a:t>
            </a:r>
            <a:r>
              <a:rPr lang="ru-RU" sz="1600" dirty="0"/>
              <a:t> обходом расставить вершинам метки высот. Во время этого же обхода подсчитать количество вершин, у которых метки высот поддеревьев совпали. Пусть у нас </a:t>
            </a:r>
            <a:r>
              <a:rPr lang="en-US" sz="1600" b="1" dirty="0"/>
              <a:t>m</a:t>
            </a:r>
            <a:r>
              <a:rPr lang="en-US" sz="1600" dirty="0"/>
              <a:t> </a:t>
            </a:r>
            <a:r>
              <a:rPr lang="ru-RU" sz="1600" dirty="0"/>
              <a:t>таких вершин. </a:t>
            </a:r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чётно, то средней не существует.</a:t>
            </a:r>
            <a:endParaRPr lang="en-US" sz="1600" dirty="0"/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нечётно, то выполним </a:t>
            </a:r>
            <a:r>
              <a:rPr lang="ru-RU" sz="1600" b="1" dirty="0"/>
              <a:t>внутренний</a:t>
            </a:r>
            <a:r>
              <a:rPr lang="ru-RU" sz="1600" dirty="0"/>
              <a:t> обход, считая  при этом только лишь те вершины, для которых высоты их поддеревьев совпадают. Остановимся, как только счётчик станет равным </a:t>
            </a:r>
            <a:r>
              <a:rPr lang="en-US" sz="1600" dirty="0"/>
              <a:t>[</a:t>
            </a:r>
            <a:r>
              <a:rPr lang="en-US" sz="1600" b="1" dirty="0"/>
              <a:t>m/2]</a:t>
            </a:r>
            <a:r>
              <a:rPr lang="ru-RU" sz="1600" b="1" dirty="0"/>
              <a:t>+1</a:t>
            </a:r>
            <a:r>
              <a:rPr lang="ru-RU" sz="1600" dirty="0"/>
              <a:t>. 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11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12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404149" y="4481437"/>
            <a:ext cx="38752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6825057" y="3250632"/>
            <a:ext cx="436593" cy="343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5985908" y="3873302"/>
            <a:ext cx="409426" cy="277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8075510" y="2676576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8776484" y="3310355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10058301" y="4481437"/>
            <a:ext cx="496879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52798" y="4483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654675" y="376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349726" y="3166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966317" y="2050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72025" y="26879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21914" y="2662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098925" y="315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885062" y="3824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0366414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8794025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rgbClr val="FF0000"/>
                </a:solidFill>
              </a:rPr>
              <a:t>2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endParaRPr lang="ru-RU" sz="1400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>
            <a:stCxn id="13" idx="3"/>
            <a:endCxn id="51" idx="0"/>
          </p:cNvCxnSpPr>
          <p:nvPr/>
        </p:nvCxnSpPr>
        <p:spPr>
          <a:xfrm flipH="1">
            <a:off x="9098925" y="4481437"/>
            <a:ext cx="528183" cy="383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97238" y="4549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096235" y="4882646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13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79591" y="4554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17" idx="5"/>
            <a:endCxn id="62" idx="0"/>
          </p:cNvCxnSpPr>
          <p:nvPr/>
        </p:nvCxnSpPr>
        <p:spPr>
          <a:xfrm>
            <a:off x="6180143" y="4481437"/>
            <a:ext cx="223161" cy="401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045" y="123362"/>
            <a:ext cx="6146911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6</a:t>
            </a:r>
            <a:r>
              <a:rPr lang="ru-RU" dirty="0"/>
              <a:t>) 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</a:t>
            </a:r>
            <a:r>
              <a:rPr lang="ru-RU" dirty="0"/>
              <a:t>, </a:t>
            </a:r>
            <a:r>
              <a:rPr lang="ru-RU" b="1" dirty="0"/>
              <a:t>у которых высоты поддеревьев совпадают</a:t>
            </a:r>
            <a:r>
              <a:rPr lang="ru-RU" dirty="0"/>
              <a:t>.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22297" y="1042445"/>
            <a:ext cx="1133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определить нужные вершину, узнать чётно или нет их количество.  Если нечётно,  то средняя вершина существует и её можно найти, просматривая нужные вершины,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20560" y="5493062"/>
            <a:ext cx="398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Внутренний (левый) обход: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11,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12,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13,</a:t>
            </a:r>
            <a:r>
              <a:rPr lang="en-US" dirty="0"/>
              <a:t> </a:t>
            </a:r>
            <a:r>
              <a:rPr lang="ru-RU" dirty="0"/>
              <a:t>14, 17, </a:t>
            </a:r>
            <a:r>
              <a:rPr lang="en-US" i="1" dirty="0">
                <a:solidFill>
                  <a:srgbClr val="FF0000"/>
                </a:solidFill>
              </a:rPr>
              <a:t>18</a:t>
            </a:r>
            <a:r>
              <a:rPr lang="en-US" dirty="0"/>
              <a:t>,</a:t>
            </a:r>
            <a:r>
              <a:rPr lang="ru-RU" dirty="0"/>
              <a:t> 19</a:t>
            </a:r>
            <a:r>
              <a:rPr lang="en-US" dirty="0"/>
              <a:t>,</a:t>
            </a:r>
            <a:r>
              <a:rPr lang="ru-RU" dirty="0"/>
              <a:t> 20,</a:t>
            </a:r>
            <a:r>
              <a:rPr lang="ru-RU" dirty="0">
                <a:solidFill>
                  <a:srgbClr val="FF0000"/>
                </a:solidFill>
              </a:rPr>
              <a:t> 21, </a:t>
            </a:r>
            <a:r>
              <a:rPr lang="en-US" dirty="0">
                <a:solidFill>
                  <a:srgbClr val="FF0000"/>
                </a:solidFill>
              </a:rPr>
              <a:t>22,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5488554" y="6262705"/>
            <a:ext cx="3305471" cy="8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548888" y="5718447"/>
            <a:ext cx="8965" cy="534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43" grpId="0"/>
      <p:bldP spid="44" grpId="0"/>
      <p:bldP spid="45" grpId="0"/>
      <p:bldP spid="46" grpId="0"/>
      <p:bldP spid="47" grpId="0"/>
      <p:bldP spid="48" grpId="0"/>
      <p:bldP spid="61" grpId="0"/>
      <p:bldP spid="63" grpId="0"/>
      <p:bldP spid="42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36510" y="2134150"/>
            <a:ext cx="10068269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Информационно-коммуникационные технологии:</a:t>
            </a:r>
          </a:p>
          <a:p>
            <a:endParaRPr lang="ru-RU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Образовательный портал БГУ </a:t>
            </a:r>
            <a:r>
              <a:rPr lang="en-US" sz="2800" dirty="0">
                <a:hlinkClick r:id="rId2"/>
              </a:rPr>
              <a:t>https://edufpmi.bsu.by</a:t>
            </a:r>
            <a:endParaRPr lang="ru-RU" sz="2800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Образовательная платформа </a:t>
            </a:r>
            <a:r>
              <a:rPr lang="en-US" sz="2800" dirty="0"/>
              <a:t>Insight Runner 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https://acm.bsu.by/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2800" dirty="0"/>
              <a:t>Группы в мессенджере </a:t>
            </a:r>
            <a:r>
              <a:rPr lang="en-US" sz="2800" dirty="0"/>
              <a:t>Telegram</a:t>
            </a:r>
            <a:r>
              <a:rPr lang="ru-RU" sz="2800" dirty="0"/>
              <a:t>, сервисы </a:t>
            </a:r>
            <a:r>
              <a:rPr lang="en-US" sz="2800" dirty="0"/>
              <a:t>Google.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6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79713" y="521086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179312" y="475136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7029297" y="41935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735649" y="353978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477247" y="2676576"/>
            <a:ext cx="220485" cy="24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7437194" y="2201787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8066" y="5818376"/>
            <a:ext cx="42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вершина </a:t>
            </a:r>
            <a:r>
              <a:rPr lang="en-US" b="1" dirty="0"/>
              <a:t>t</a:t>
            </a:r>
            <a:r>
              <a:rPr lang="ru-RU" b="1" dirty="0"/>
              <a:t> </a:t>
            </a:r>
            <a:r>
              <a:rPr lang="ru-RU" dirty="0"/>
              <a:t>является средней по значению</a:t>
            </a:r>
          </a:p>
        </p:txBody>
      </p:sp>
      <p:cxnSp>
        <p:nvCxnSpPr>
          <p:cNvPr id="5" name="Прямая со стрелкой 4"/>
          <p:cNvCxnSpPr>
            <a:stCxn id="19" idx="5"/>
            <a:endCxn id="18" idx="0"/>
          </p:cNvCxnSpPr>
          <p:nvPr/>
        </p:nvCxnSpPr>
        <p:spPr>
          <a:xfrm>
            <a:off x="7692843" y="3250632"/>
            <a:ext cx="346666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3"/>
            <a:endCxn id="15" idx="0"/>
          </p:cNvCxnSpPr>
          <p:nvPr/>
        </p:nvCxnSpPr>
        <p:spPr>
          <a:xfrm flipH="1">
            <a:off x="7334197" y="3877269"/>
            <a:ext cx="490450" cy="316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5" idx="3"/>
            <a:endCxn id="14" idx="0"/>
          </p:cNvCxnSpPr>
          <p:nvPr/>
        </p:nvCxnSpPr>
        <p:spPr>
          <a:xfrm flipH="1">
            <a:off x="6484212" y="4524222"/>
            <a:ext cx="634388" cy="22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4" idx="5"/>
            <a:endCxn id="12" idx="1"/>
          </p:cNvCxnSpPr>
          <p:nvPr/>
        </p:nvCxnSpPr>
        <p:spPr>
          <a:xfrm>
            <a:off x="6699808" y="5082077"/>
            <a:ext cx="369208" cy="1855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52325"/>
              </p:ext>
            </p:extLst>
          </p:nvPr>
        </p:nvGraphicFramePr>
        <p:xfrm>
          <a:off x="467000" y="2078249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505192" y="1782314"/>
            <a:ext cx="4353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13258"/>
              </p:ext>
            </p:extLst>
          </p:nvPr>
        </p:nvGraphicFramePr>
        <p:xfrm>
          <a:off x="467000" y="349630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Таблица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26089"/>
              </p:ext>
            </p:extLst>
          </p:nvPr>
        </p:nvGraphicFramePr>
        <p:xfrm>
          <a:off x="467000" y="386744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40915"/>
              </p:ext>
            </p:extLst>
          </p:nvPr>
        </p:nvGraphicFramePr>
        <p:xfrm>
          <a:off x="467000" y="425634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587" y="312132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1587" y="35139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587" y="39054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587" y="42723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587" y="4641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22900"/>
              </p:ext>
            </p:extLst>
          </p:nvPr>
        </p:nvGraphicFramePr>
        <p:xfrm>
          <a:off x="467000" y="465655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18238"/>
              </p:ext>
            </p:extLst>
          </p:nvPr>
        </p:nvGraphicFramePr>
        <p:xfrm>
          <a:off x="467000" y="5011012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587" y="500672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587" y="5471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ru-RU" dirty="0"/>
          </a:p>
        </p:txBody>
      </p:sp>
      <p:graphicFrame>
        <p:nvGraphicFramePr>
          <p:cNvPr id="74" name="Таблица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3772"/>
              </p:ext>
            </p:extLst>
          </p:nvPr>
        </p:nvGraphicFramePr>
        <p:xfrm>
          <a:off x="467000" y="5376054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587" y="58625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38086"/>
              </p:ext>
            </p:extLst>
          </p:nvPr>
        </p:nvGraphicFramePr>
        <p:xfrm>
          <a:off x="467000" y="5730508"/>
          <a:ext cx="435356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ru-RU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38016"/>
              </p:ext>
            </p:extLst>
          </p:nvPr>
        </p:nvGraphicFramePr>
        <p:xfrm>
          <a:off x="467000" y="3026710"/>
          <a:ext cx="4315365" cy="4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045" y="123362"/>
            <a:ext cx="5305849" cy="105157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7) </a:t>
            </a:r>
            <a:r>
              <a:rPr lang="ru-RU" dirty="0"/>
              <a:t>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 некоторого пути</a:t>
            </a:r>
            <a:r>
              <a:rPr lang="ru-RU" dirty="0"/>
              <a:t>. </a:t>
            </a:r>
          </a:p>
          <a:p>
            <a:pPr>
              <a:spcAft>
                <a:spcPts val="1000"/>
              </a:spcAft>
            </a:pPr>
            <a:r>
              <a:rPr lang="ru-RU" dirty="0"/>
              <a:t>Предположим, что задан корень этого пути.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514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0" grpId="0"/>
      <p:bldP spid="65" grpId="0"/>
      <p:bldP spid="66" grpId="0"/>
      <p:bldP spid="67" grpId="0"/>
      <p:bldP spid="68" grpId="0"/>
      <p:bldP spid="72" grpId="0"/>
      <p:bldP spid="73" grpId="0"/>
      <p:bldP spid="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0" y="18111"/>
            <a:ext cx="12192000" cy="335476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8</a:t>
            </a:r>
            <a:r>
              <a:rPr lang="ru-RU" dirty="0"/>
              <a:t>) Проверить, является ли бинарное дерево поисковым: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ru-RU" dirty="0"/>
              <a:t>допускаются одинаковые элементы, которые при добавлении идут в правое поддерево</a:t>
            </a:r>
            <a:r>
              <a:rPr lang="en-US" dirty="0"/>
              <a:t>;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ru-RU" dirty="0"/>
              <a:t>на входе </a:t>
            </a:r>
          </a:p>
          <a:p>
            <a:pPr lvl="2">
              <a:spcAft>
                <a:spcPts val="1000"/>
              </a:spcAft>
            </a:pPr>
            <a:r>
              <a:rPr lang="ru-RU" dirty="0"/>
              <a:t>в первой строке указывается количество вершин, </a:t>
            </a:r>
          </a:p>
          <a:p>
            <a:pPr lvl="2">
              <a:spcAft>
                <a:spcPts val="1000"/>
              </a:spcAft>
            </a:pPr>
            <a:r>
              <a:rPr lang="ru-RU" dirty="0"/>
              <a:t>во второй – ключ корня</a:t>
            </a:r>
            <a:r>
              <a:rPr lang="en-US" dirty="0"/>
              <a:t>; </a:t>
            </a:r>
            <a:endParaRPr lang="ru-RU" dirty="0"/>
          </a:p>
          <a:p>
            <a:pPr lvl="2">
              <a:spcAft>
                <a:spcPts val="1000"/>
              </a:spcAft>
            </a:pPr>
            <a:r>
              <a:rPr lang="ru-RU" dirty="0"/>
              <a:t>далее, каждая строка содержит информацию о вершине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ru-RU" dirty="0"/>
              <a:t>: ключ, </a:t>
            </a:r>
            <a:r>
              <a:rPr lang="en-US" dirty="0">
                <a:latin typeface="Consolas" panose="020B0609020204030204" pitchFamily="49" charset="0"/>
              </a:rPr>
              <a:t>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ru-RU" dirty="0"/>
              <a:t> сыном своего отца она является, а также номер строки входного файла, в которой располагалась информация об отце</a:t>
            </a:r>
            <a:r>
              <a:rPr lang="en-US" dirty="0"/>
              <a:t> </a:t>
            </a:r>
            <a:r>
              <a:rPr lang="ru-RU" dirty="0"/>
              <a:t>вершины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en-US" dirty="0"/>
              <a:t>;</a:t>
            </a:r>
          </a:p>
          <a:p>
            <a:pPr marL="285750" indent="-285750">
              <a:spcAft>
                <a:spcPts val="1000"/>
              </a:spcAft>
              <a:buFontTx/>
              <a:buChar char="-"/>
            </a:pPr>
            <a:r>
              <a:rPr lang="ru-RU" dirty="0"/>
              <a:t>гарантируется, что бинарное дерево задано корректно и для каждого элемента информация об отце поступила раньше</a:t>
            </a:r>
            <a:r>
              <a:rPr lang="en-US" dirty="0"/>
              <a:t>;</a:t>
            </a:r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DBDDB16-9368-459B-B941-72C8F8C2841B}"/>
              </a:ext>
            </a:extLst>
          </p:cNvPr>
          <p:cNvGrpSpPr/>
          <p:nvPr/>
        </p:nvGrpSpPr>
        <p:grpSpPr>
          <a:xfrm>
            <a:off x="4353681" y="3732715"/>
            <a:ext cx="2825650" cy="2425188"/>
            <a:chOff x="375264" y="4021691"/>
            <a:chExt cx="2825650" cy="2425188"/>
          </a:xfrm>
        </p:grpSpPr>
        <p:sp>
          <p:nvSpPr>
            <p:cNvPr id="10" name="Овал 9"/>
            <p:cNvSpPr/>
            <p:nvPr/>
          </p:nvSpPr>
          <p:spPr>
            <a:xfrm>
              <a:off x="1414154" y="4021691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2197968" y="605942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2591115" y="542801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156387" y="4722987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75264" y="5347769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709028" y="4671162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6" name="Прямая со стрелкой 25"/>
            <p:cNvCxnSpPr>
              <a:cxnSpLocks/>
              <a:stCxn id="10" idx="3"/>
              <a:endCxn id="19" idx="0"/>
            </p:cNvCxnSpPr>
            <p:nvPr/>
          </p:nvCxnSpPr>
          <p:spPr>
            <a:xfrm flipH="1">
              <a:off x="1013928" y="4352407"/>
              <a:ext cx="489529" cy="31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  <a:stCxn id="10" idx="5"/>
              <a:endCxn id="15" idx="0"/>
            </p:cNvCxnSpPr>
            <p:nvPr/>
          </p:nvCxnSpPr>
          <p:spPr>
            <a:xfrm>
              <a:off x="1934649" y="4352407"/>
              <a:ext cx="526638" cy="3705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1809836" y="542801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2" name="Овал 61"/>
            <p:cNvSpPr/>
            <p:nvPr/>
          </p:nvSpPr>
          <p:spPr>
            <a:xfrm>
              <a:off x="1108238" y="5428014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89B47D86-775B-A6DC-6EC3-9F046F785B28}"/>
                </a:ext>
              </a:extLst>
            </p:cNvPr>
            <p:cNvCxnSpPr>
              <a:cxnSpLocks/>
              <a:stCxn id="19" idx="4"/>
              <a:endCxn id="17" idx="0"/>
            </p:cNvCxnSpPr>
            <p:nvPr/>
          </p:nvCxnSpPr>
          <p:spPr>
            <a:xfrm flipH="1">
              <a:off x="649955" y="5058620"/>
              <a:ext cx="363973" cy="2891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FB07C9DC-88F8-95EE-5C1C-539889C1F0EE}"/>
                </a:ext>
              </a:extLst>
            </p:cNvPr>
            <p:cNvCxnSpPr>
              <a:stCxn id="19" idx="4"/>
              <a:endCxn id="62" idx="0"/>
            </p:cNvCxnSpPr>
            <p:nvPr/>
          </p:nvCxnSpPr>
          <p:spPr>
            <a:xfrm>
              <a:off x="1013928" y="5058620"/>
              <a:ext cx="401379" cy="369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15E90776-332F-0618-2AD1-DF3646750796}"/>
                </a:ext>
              </a:extLst>
            </p:cNvPr>
            <p:cNvCxnSpPr>
              <a:stCxn id="15" idx="4"/>
              <a:endCxn id="51" idx="0"/>
            </p:cNvCxnSpPr>
            <p:nvPr/>
          </p:nvCxnSpPr>
          <p:spPr>
            <a:xfrm flipH="1">
              <a:off x="2114736" y="5110445"/>
              <a:ext cx="346551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id="{A67B1E2C-BCD9-5A85-BDC3-FFF2BB384FFC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2461287" y="5110445"/>
              <a:ext cx="434728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A3B12FA9-A491-4C63-83E7-49A6C7517203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 flipH="1">
              <a:off x="2502868" y="5815472"/>
              <a:ext cx="393147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0D6A549-19D0-E737-F0C1-AF08351A07E2}"/>
              </a:ext>
            </a:extLst>
          </p:cNvPr>
          <p:cNvGrpSpPr/>
          <p:nvPr/>
        </p:nvGrpSpPr>
        <p:grpSpPr>
          <a:xfrm>
            <a:off x="639051" y="3697771"/>
            <a:ext cx="3174580" cy="2453297"/>
            <a:chOff x="4657013" y="3993582"/>
            <a:chExt cx="3174580" cy="2453297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A7E27F42-EB64-DA22-5645-18091373BE9A}"/>
                </a:ext>
              </a:extLst>
            </p:cNvPr>
            <p:cNvSpPr/>
            <p:nvPr/>
          </p:nvSpPr>
          <p:spPr>
            <a:xfrm>
              <a:off x="5695903" y="3993582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2257AD16-BA6E-8918-FA5D-90AD17A1D459}"/>
                </a:ext>
              </a:extLst>
            </p:cNvPr>
            <p:cNvSpPr/>
            <p:nvPr/>
          </p:nvSpPr>
          <p:spPr>
            <a:xfrm>
              <a:off x="7221794" y="605942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F3F5BF12-5E29-3E17-E6DC-958F386086BB}"/>
                </a:ext>
              </a:extLst>
            </p:cNvPr>
            <p:cNvSpPr/>
            <p:nvPr/>
          </p:nvSpPr>
          <p:spPr>
            <a:xfrm>
              <a:off x="6872864" y="5399905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05BD0F42-120C-5C4A-5452-302A1C7A6A4F}"/>
                </a:ext>
              </a:extLst>
            </p:cNvPr>
            <p:cNvSpPr/>
            <p:nvPr/>
          </p:nvSpPr>
          <p:spPr>
            <a:xfrm>
              <a:off x="6438136" y="4694878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B155D13B-96BD-EA5B-8CF9-796D14B02094}"/>
                </a:ext>
              </a:extLst>
            </p:cNvPr>
            <p:cNvSpPr/>
            <p:nvPr/>
          </p:nvSpPr>
          <p:spPr>
            <a:xfrm>
              <a:off x="4657013" y="5319660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9344772D-78DC-A17E-1869-163BA28F279D}"/>
                </a:ext>
              </a:extLst>
            </p:cNvPr>
            <p:cNvSpPr/>
            <p:nvPr/>
          </p:nvSpPr>
          <p:spPr>
            <a:xfrm>
              <a:off x="4990777" y="464305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BAB59C7-8930-FD53-4DFC-71D5DD2EA3B0}"/>
                </a:ext>
              </a:extLst>
            </p:cNvPr>
            <p:cNvCxnSpPr>
              <a:cxnSpLocks/>
              <a:stCxn id="74" idx="3"/>
              <a:endCxn id="79" idx="0"/>
            </p:cNvCxnSpPr>
            <p:nvPr/>
          </p:nvCxnSpPr>
          <p:spPr>
            <a:xfrm flipH="1">
              <a:off x="5295677" y="4324298"/>
              <a:ext cx="489529" cy="31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C68E1466-96AB-BB76-C138-A610C94E715A}"/>
                </a:ext>
              </a:extLst>
            </p:cNvPr>
            <p:cNvCxnSpPr>
              <a:cxnSpLocks/>
              <a:stCxn id="74" idx="5"/>
              <a:endCxn id="77" idx="0"/>
            </p:cNvCxnSpPr>
            <p:nvPr/>
          </p:nvCxnSpPr>
          <p:spPr>
            <a:xfrm>
              <a:off x="6216398" y="4324298"/>
              <a:ext cx="526638" cy="3705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D23AD321-D9B5-7AE0-B25D-AC4779256DEB}"/>
                </a:ext>
              </a:extLst>
            </p:cNvPr>
            <p:cNvSpPr/>
            <p:nvPr/>
          </p:nvSpPr>
          <p:spPr>
            <a:xfrm>
              <a:off x="6091585" y="5399905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B2DCE1B5-2AC6-510B-8480-CC3E4545D6CF}"/>
                </a:ext>
              </a:extLst>
            </p:cNvPr>
            <p:cNvSpPr/>
            <p:nvPr/>
          </p:nvSpPr>
          <p:spPr>
            <a:xfrm>
              <a:off x="5389987" y="5399905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AD72AB56-C8F2-E06B-8E8B-488F07EAF3F4}"/>
                </a:ext>
              </a:extLst>
            </p:cNvPr>
            <p:cNvCxnSpPr>
              <a:cxnSpLocks/>
              <a:stCxn id="79" idx="4"/>
              <a:endCxn id="78" idx="0"/>
            </p:cNvCxnSpPr>
            <p:nvPr/>
          </p:nvCxnSpPr>
          <p:spPr>
            <a:xfrm flipH="1">
              <a:off x="4931704" y="5030511"/>
              <a:ext cx="363973" cy="2891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B5C4A085-0CB9-3067-30FB-CE03D39B1A92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295677" y="5030511"/>
              <a:ext cx="401379" cy="369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6D58D760-0F4F-76FC-CA6E-97BE07E61C1F}"/>
                </a:ext>
              </a:extLst>
            </p:cNvPr>
            <p:cNvCxnSpPr>
              <a:stCxn id="77" idx="4"/>
              <a:endCxn id="82" idx="0"/>
            </p:cNvCxnSpPr>
            <p:nvPr/>
          </p:nvCxnSpPr>
          <p:spPr>
            <a:xfrm flipH="1">
              <a:off x="6396485" y="5082336"/>
              <a:ext cx="346551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A1113A33-73C2-9629-7310-601466255A9C}"/>
                </a:ext>
              </a:extLst>
            </p:cNvPr>
            <p:cNvCxnSpPr>
              <a:stCxn id="77" idx="4"/>
              <a:endCxn id="76" idx="0"/>
            </p:cNvCxnSpPr>
            <p:nvPr/>
          </p:nvCxnSpPr>
          <p:spPr>
            <a:xfrm>
              <a:off x="6743036" y="5082336"/>
              <a:ext cx="434728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43D2FF09-A23D-1AF7-BA4E-5C6C409EDCEB}"/>
                </a:ext>
              </a:extLst>
            </p:cNvPr>
            <p:cNvCxnSpPr>
              <a:stCxn id="76" idx="4"/>
              <a:endCxn id="75" idx="0"/>
            </p:cNvCxnSpPr>
            <p:nvPr/>
          </p:nvCxnSpPr>
          <p:spPr>
            <a:xfrm>
              <a:off x="7177764" y="5787363"/>
              <a:ext cx="348930" cy="272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81B4521-C3E9-5BE0-26A0-C8A11900264E}"/>
              </a:ext>
            </a:extLst>
          </p:cNvPr>
          <p:cNvGrpSpPr/>
          <p:nvPr/>
        </p:nvGrpSpPr>
        <p:grpSpPr>
          <a:xfrm>
            <a:off x="9399381" y="3887737"/>
            <a:ext cx="1188366" cy="1548630"/>
            <a:chOff x="9408939" y="3851275"/>
            <a:chExt cx="1188366" cy="1548630"/>
          </a:xfrm>
        </p:grpSpPr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09EF09B1-C8F4-DE2B-EA5C-63205B95079C}"/>
                </a:ext>
              </a:extLst>
            </p:cNvPr>
            <p:cNvSpPr/>
            <p:nvPr/>
          </p:nvSpPr>
          <p:spPr>
            <a:xfrm>
              <a:off x="9408939" y="3851275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ABDD527D-A1A3-2BE6-9EB9-8F2FD75231F8}"/>
                </a:ext>
              </a:extLst>
            </p:cNvPr>
            <p:cNvSpPr/>
            <p:nvPr/>
          </p:nvSpPr>
          <p:spPr>
            <a:xfrm>
              <a:off x="9987507" y="4444004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97D52D0E-61C1-3C4C-ACD1-A48A636A9ABC}"/>
                </a:ext>
              </a:extLst>
            </p:cNvPr>
            <p:cNvSpPr/>
            <p:nvPr/>
          </p:nvSpPr>
          <p:spPr>
            <a:xfrm>
              <a:off x="9408939" y="5012447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94" name="Прямая со стрелкой 93">
              <a:extLst>
                <a:ext uri="{FF2B5EF4-FFF2-40B4-BE49-F238E27FC236}">
                  <a16:creationId xmlns:a16="http://schemas.microsoft.com/office/drawing/2014/main" id="{41AD9C06-0605-B4E7-3386-00AE66610C80}"/>
                </a:ext>
              </a:extLst>
            </p:cNvPr>
            <p:cNvCxnSpPr>
              <a:stCxn id="90" idx="4"/>
              <a:endCxn id="91" idx="0"/>
            </p:cNvCxnSpPr>
            <p:nvPr/>
          </p:nvCxnSpPr>
          <p:spPr>
            <a:xfrm>
              <a:off x="9713838" y="4238733"/>
              <a:ext cx="578568" cy="205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CA536CDA-09EF-279F-3BB5-BDCA938649FD}"/>
                </a:ext>
              </a:extLst>
            </p:cNvPr>
            <p:cNvCxnSpPr>
              <a:stCxn id="91" idx="4"/>
              <a:endCxn id="92" idx="0"/>
            </p:cNvCxnSpPr>
            <p:nvPr/>
          </p:nvCxnSpPr>
          <p:spPr>
            <a:xfrm flipH="1">
              <a:off x="9713838" y="4831462"/>
              <a:ext cx="578568" cy="180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BBCE3BF-8786-6CA7-ED1C-D3D20F679D7C}"/>
              </a:ext>
            </a:extLst>
          </p:cNvPr>
          <p:cNvSpPr txBox="1"/>
          <p:nvPr/>
        </p:nvSpPr>
        <p:spPr>
          <a:xfrm>
            <a:off x="101903" y="3308635"/>
            <a:ext cx="631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?</a:t>
            </a:r>
            <a:endParaRPr lang="ru-BY" sz="6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E30AB3-E394-4204-44BC-65CE53F44971}"/>
              </a:ext>
            </a:extLst>
          </p:cNvPr>
          <p:cNvSpPr txBox="1"/>
          <p:nvPr/>
        </p:nvSpPr>
        <p:spPr>
          <a:xfrm>
            <a:off x="5208670" y="6283348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поисковое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22EDC5-B136-C0EE-1357-5CDA66226D84}"/>
              </a:ext>
            </a:extLst>
          </p:cNvPr>
          <p:cNvSpPr txBox="1"/>
          <p:nvPr/>
        </p:nvSpPr>
        <p:spPr>
          <a:xfrm>
            <a:off x="1666445" y="6376920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поисковое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8514C-0BCF-A6BC-54B3-EDB0342033A6}"/>
              </a:ext>
            </a:extLst>
          </p:cNvPr>
          <p:cNvSpPr txBox="1"/>
          <p:nvPr/>
        </p:nvSpPr>
        <p:spPr>
          <a:xfrm>
            <a:off x="9397677" y="5747821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поисковое</a:t>
            </a:r>
            <a:endParaRPr lang="ru-BY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C0DF081-CA8D-FD41-01EB-98B0DA44288A}"/>
              </a:ext>
            </a:extLst>
          </p:cNvPr>
          <p:cNvCxnSpPr/>
          <p:nvPr/>
        </p:nvCxnSpPr>
        <p:spPr>
          <a:xfrm flipH="1" flipV="1">
            <a:off x="6786184" y="6157903"/>
            <a:ext cx="255639" cy="21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153B0B8-38F3-2DD7-8BE9-62EF487B659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9977949" y="5526496"/>
            <a:ext cx="187695" cy="22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0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1998617" y="1580517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782431" y="361824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Овал 13"/>
          <p:cNvSpPr/>
          <p:nvPr/>
        </p:nvSpPr>
        <p:spPr>
          <a:xfrm>
            <a:off x="3175578" y="298684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2740850" y="228181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959727" y="290659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1293491" y="22299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3"/>
            <a:endCxn id="19" idx="0"/>
          </p:cNvCxnSpPr>
          <p:nvPr/>
        </p:nvCxnSpPr>
        <p:spPr>
          <a:xfrm flipH="1">
            <a:off x="1598391" y="1911233"/>
            <a:ext cx="489529" cy="318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5"/>
            <a:endCxn id="15" idx="0"/>
          </p:cNvCxnSpPr>
          <p:nvPr/>
        </p:nvCxnSpPr>
        <p:spPr>
          <a:xfrm>
            <a:off x="2519112" y="1911233"/>
            <a:ext cx="526638" cy="370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2394299" y="298684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Овал 61"/>
          <p:cNvSpPr/>
          <p:nvPr/>
        </p:nvSpPr>
        <p:spPr>
          <a:xfrm>
            <a:off x="1692701" y="2986840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1234418" y="2617446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1598391" y="2617446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2699199" y="2669271"/>
            <a:ext cx="346551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3045750" y="2669271"/>
            <a:ext cx="434728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3087331" y="3374298"/>
            <a:ext cx="393147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4C81EC-F984-0EAD-CAE8-739840CFCD0E}"/>
              </a:ext>
            </a:extLst>
          </p:cNvPr>
          <p:cNvSpPr/>
          <p:nvPr/>
        </p:nvSpPr>
        <p:spPr>
          <a:xfrm>
            <a:off x="772922" y="2083693"/>
            <a:ext cx="1579725" cy="135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17673C-DF1C-ECA7-F9F6-43E342499461}"/>
              </a:ext>
            </a:extLst>
          </p:cNvPr>
          <p:cNvSpPr/>
          <p:nvPr/>
        </p:nvSpPr>
        <p:spPr>
          <a:xfrm>
            <a:off x="2359254" y="2075904"/>
            <a:ext cx="1579725" cy="135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5833FA2-B6FB-FBD0-A02D-DDA0CB1F893F}"/>
              </a:ext>
            </a:extLst>
          </p:cNvPr>
          <p:cNvSpPr/>
          <p:nvPr/>
        </p:nvSpPr>
        <p:spPr>
          <a:xfrm>
            <a:off x="1140644" y="1451592"/>
            <a:ext cx="2346441" cy="130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C90B83-7DB2-5E55-E122-E3F424DC37E0}"/>
              </a:ext>
            </a:extLst>
          </p:cNvPr>
          <p:cNvSpPr/>
          <p:nvPr/>
        </p:nvSpPr>
        <p:spPr>
          <a:xfrm>
            <a:off x="2772006" y="2847436"/>
            <a:ext cx="1544680" cy="121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94213-709C-7A0A-6BF5-B6C4CAEDA4D5}"/>
              </a:ext>
            </a:extLst>
          </p:cNvPr>
          <p:cNvSpPr txBox="1"/>
          <p:nvPr/>
        </p:nvSpPr>
        <p:spPr>
          <a:xfrm>
            <a:off x="5434296" y="819753"/>
            <a:ext cx="54642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Гарантируется ли </a:t>
            </a:r>
            <a:r>
              <a:rPr lang="ru-RU" sz="3200" dirty="0" err="1"/>
              <a:t>поисковость</a:t>
            </a:r>
            <a:r>
              <a:rPr lang="ru-RU" sz="3200" dirty="0"/>
              <a:t> дерева, если для каждой вершины ключ её левого сына строго меньше, чем ключ данной вершины, а ключ её правого сына  – не меньше?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41673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1413573" y="441161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197387" y="247889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Овал 13"/>
          <p:cNvSpPr/>
          <p:nvPr/>
        </p:nvSpPr>
        <p:spPr>
          <a:xfrm>
            <a:off x="2590534" y="1847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155806" y="114245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374683" y="1767239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708447" y="109063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3"/>
            <a:endCxn id="19" idx="0"/>
          </p:cNvCxnSpPr>
          <p:nvPr/>
        </p:nvCxnSpPr>
        <p:spPr>
          <a:xfrm flipH="1">
            <a:off x="1013347" y="771877"/>
            <a:ext cx="489529" cy="318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5"/>
            <a:endCxn id="15" idx="0"/>
          </p:cNvCxnSpPr>
          <p:nvPr/>
        </p:nvCxnSpPr>
        <p:spPr>
          <a:xfrm>
            <a:off x="1934068" y="771877"/>
            <a:ext cx="526638" cy="370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809255" y="1847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2" name="Овал 61"/>
          <p:cNvSpPr/>
          <p:nvPr/>
        </p:nvSpPr>
        <p:spPr>
          <a:xfrm>
            <a:off x="1107657" y="1847484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649374" y="1478090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1013347" y="1478090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2114155" y="1529915"/>
            <a:ext cx="346551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2460706" y="1529915"/>
            <a:ext cx="434728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2502287" y="2234942"/>
            <a:ext cx="393147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794213-709C-7A0A-6BF5-B6C4CAEDA4D5}"/>
              </a:ext>
            </a:extLst>
          </p:cNvPr>
          <p:cNvSpPr txBox="1"/>
          <p:nvPr/>
        </p:nvSpPr>
        <p:spPr>
          <a:xfrm>
            <a:off x="4656842" y="1879922"/>
            <a:ext cx="71549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Гарантируется ли </a:t>
            </a:r>
            <a:r>
              <a:rPr lang="ru-RU" sz="3200" dirty="0" err="1"/>
              <a:t>поисковость</a:t>
            </a:r>
            <a:r>
              <a:rPr lang="ru-RU" sz="3200" dirty="0"/>
              <a:t> дерева, если при выполнении его внутреннего (левого) обхода мы получим неубывающую последовательность ключей?</a:t>
            </a:r>
            <a:endParaRPr lang="ru-BY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5A68D-9B73-8E79-4B8E-DE3664965215}"/>
              </a:ext>
            </a:extLst>
          </p:cNvPr>
          <p:cNvSpPr txBox="1"/>
          <p:nvPr/>
        </p:nvSpPr>
        <p:spPr>
          <a:xfrm>
            <a:off x="853985" y="2906731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3,5,6,10,11,40,</a:t>
            </a:r>
            <a:r>
              <a:rPr lang="ru-RU" dirty="0">
                <a:solidFill>
                  <a:srgbClr val="FF0000"/>
                </a:solidFill>
              </a:rPr>
              <a:t>13,</a:t>
            </a:r>
            <a:r>
              <a:rPr lang="ru-RU" dirty="0"/>
              <a:t>45</a:t>
            </a:r>
            <a:endParaRPr lang="ru-BY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CB05843-65F7-898D-5E9C-5258C911C8B2}"/>
              </a:ext>
            </a:extLst>
          </p:cNvPr>
          <p:cNvSpPr/>
          <p:nvPr/>
        </p:nvSpPr>
        <p:spPr>
          <a:xfrm>
            <a:off x="1878769" y="3495595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F42434B-8F8C-E805-48AE-085DEDA0F481}"/>
              </a:ext>
            </a:extLst>
          </p:cNvPr>
          <p:cNvSpPr/>
          <p:nvPr/>
        </p:nvSpPr>
        <p:spPr>
          <a:xfrm>
            <a:off x="3357382" y="568335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BFDDFCD-AD2B-D8F1-C409-1F306445AA4A}"/>
              </a:ext>
            </a:extLst>
          </p:cNvPr>
          <p:cNvSpPr/>
          <p:nvPr/>
        </p:nvSpPr>
        <p:spPr>
          <a:xfrm>
            <a:off x="3055730" y="490191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08B2410-5326-011C-58B6-DF89588921B0}"/>
              </a:ext>
            </a:extLst>
          </p:cNvPr>
          <p:cNvSpPr/>
          <p:nvPr/>
        </p:nvSpPr>
        <p:spPr>
          <a:xfrm>
            <a:off x="2621002" y="419689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897851-BA6D-54D5-AC68-6364157E380C}"/>
              </a:ext>
            </a:extLst>
          </p:cNvPr>
          <p:cNvSpPr/>
          <p:nvPr/>
        </p:nvSpPr>
        <p:spPr>
          <a:xfrm>
            <a:off x="839879" y="4821673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6D46DC6-0E7F-3DD1-53C7-0F523ED4B752}"/>
              </a:ext>
            </a:extLst>
          </p:cNvPr>
          <p:cNvSpPr/>
          <p:nvPr/>
        </p:nvSpPr>
        <p:spPr>
          <a:xfrm>
            <a:off x="1173643" y="41450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BDA014E-8566-4FE1-B028-BDA192299177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1478543" y="3826311"/>
            <a:ext cx="489529" cy="318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F7CDCE-0ADD-F0D1-E74A-262EFA405D43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2399264" y="3826311"/>
            <a:ext cx="526638" cy="370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F19AE7AD-4B7C-9360-A3B1-8D738664B24C}"/>
              </a:ext>
            </a:extLst>
          </p:cNvPr>
          <p:cNvSpPr/>
          <p:nvPr/>
        </p:nvSpPr>
        <p:spPr>
          <a:xfrm>
            <a:off x="2274451" y="490191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BD5F356-1D81-EA23-8106-205F736FFB9D}"/>
              </a:ext>
            </a:extLst>
          </p:cNvPr>
          <p:cNvSpPr/>
          <p:nvPr/>
        </p:nvSpPr>
        <p:spPr>
          <a:xfrm>
            <a:off x="1572853" y="490191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E2BC9BA-1712-BE4B-24E1-6D6F8F29E21D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 flipH="1">
            <a:off x="1114570" y="4532524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50BBC9C-8771-E4B1-D213-A6299D2925D8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>
            <a:off x="1478543" y="4532524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7FA0101-5BC9-E29A-B333-4A6E135B96B4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 flipH="1">
            <a:off x="2579351" y="4584349"/>
            <a:ext cx="346551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C5F0E50-808D-ABCC-CCD7-7CE54418F903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925902" y="4584349"/>
            <a:ext cx="434728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2309A5C-C8F8-58DF-F0A2-1A4EC2978895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360630" y="5289376"/>
            <a:ext cx="301652" cy="393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9178FD-2BF3-EA60-D2FD-DCF4D101699B}"/>
              </a:ext>
            </a:extLst>
          </p:cNvPr>
          <p:cNvSpPr txBox="1"/>
          <p:nvPr/>
        </p:nvSpPr>
        <p:spPr>
          <a:xfrm>
            <a:off x="774377" y="624386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3,5,6,10,40,40,40,45</a:t>
            </a:r>
            <a:endParaRPr lang="ru-BY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48A56EE-FC40-87CF-7A4D-5BE8BBA39B66}"/>
              </a:ext>
            </a:extLst>
          </p:cNvPr>
          <p:cNvCxnSpPr/>
          <p:nvPr/>
        </p:nvCxnSpPr>
        <p:spPr>
          <a:xfrm flipV="1">
            <a:off x="839879" y="6613201"/>
            <a:ext cx="1953587" cy="1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1" grpId="0" animBg="1"/>
      <p:bldP spid="12" grpId="0" animBg="1"/>
      <p:bldP spid="16" grpId="0" animBg="1"/>
      <p:bldP spid="18" grpId="0" animBg="1"/>
      <p:bldP spid="22" grpId="0" animBg="1"/>
      <p:bldP spid="23" grpId="0" animBg="1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269718" y="1509409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622341" y="371535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Овал 13"/>
          <p:cNvSpPr/>
          <p:nvPr/>
        </p:nvSpPr>
        <p:spPr>
          <a:xfrm>
            <a:off x="6927241" y="301784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6193675" y="221675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4070573" y="287831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4404337" y="220170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3"/>
            <a:endCxn id="19" idx="0"/>
          </p:cNvCxnSpPr>
          <p:nvPr/>
        </p:nvCxnSpPr>
        <p:spPr>
          <a:xfrm flipH="1">
            <a:off x="4709237" y="1840125"/>
            <a:ext cx="649784" cy="36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5"/>
            <a:endCxn id="15" idx="0"/>
          </p:cNvCxnSpPr>
          <p:nvPr/>
        </p:nvCxnSpPr>
        <p:spPr>
          <a:xfrm>
            <a:off x="5790213" y="1840125"/>
            <a:ext cx="708362" cy="376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714958" y="294616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4803547" y="2958560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4345264" y="2589166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4709237" y="2589166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6019858" y="2604214"/>
            <a:ext cx="478717" cy="341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6498575" y="2604214"/>
            <a:ext cx="733566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927241" y="3405301"/>
            <a:ext cx="304900" cy="310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7B16F8-BE95-3311-5589-4FCE25ECFBB6}"/>
              </a:ext>
            </a:extLst>
          </p:cNvPr>
          <p:cNvSpPr txBox="1"/>
          <p:nvPr/>
        </p:nvSpPr>
        <p:spPr>
          <a:xfrm>
            <a:off x="4954001" y="11055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;+</a:t>
            </a:r>
            <a:r>
              <a:rPr lang="ru-RU" dirty="0"/>
              <a:t> 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C3A2C-E490-732B-C7D3-F601892CE18F}"/>
              </a:ext>
            </a:extLst>
          </p:cNvPr>
          <p:cNvSpPr txBox="1"/>
          <p:nvPr/>
        </p:nvSpPr>
        <p:spPr>
          <a:xfrm>
            <a:off x="3511339" y="217974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;10)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3945B-D854-8C60-883C-0BFB0AD37246}"/>
              </a:ext>
            </a:extLst>
          </p:cNvPr>
          <p:cNvSpPr txBox="1"/>
          <p:nvPr/>
        </p:nvSpPr>
        <p:spPr>
          <a:xfrm>
            <a:off x="6865358" y="221273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AFE2C-71C0-1890-22BC-9BD398BE641F}"/>
              </a:ext>
            </a:extLst>
          </p:cNvPr>
          <p:cNvSpPr txBox="1"/>
          <p:nvPr/>
        </p:nvSpPr>
        <p:spPr>
          <a:xfrm>
            <a:off x="3958778" y="334601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;5)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1F3A9-508D-A528-B1A2-AC4AC406F779}"/>
              </a:ext>
            </a:extLst>
          </p:cNvPr>
          <p:cNvSpPr txBox="1"/>
          <p:nvPr/>
        </p:nvSpPr>
        <p:spPr>
          <a:xfrm>
            <a:off x="4718141" y="34053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[5;10)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5A7DEB-61C1-8F3A-063B-1AC38325B836}"/>
              </a:ext>
            </a:extLst>
          </p:cNvPr>
          <p:cNvSpPr txBox="1"/>
          <p:nvPr/>
        </p:nvSpPr>
        <p:spPr>
          <a:xfrm>
            <a:off x="5563703" y="3429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[10;40)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7871C-D1B8-C413-C5F8-E046A200BF36}"/>
              </a:ext>
            </a:extLst>
          </p:cNvPr>
          <p:cNvSpPr txBox="1"/>
          <p:nvPr/>
        </p:nvSpPr>
        <p:spPr>
          <a:xfrm>
            <a:off x="7585380" y="300290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62C7E8-6B74-C2F9-0FCC-8A3D1AD6DED8}"/>
              </a:ext>
            </a:extLst>
          </p:cNvPr>
          <p:cNvSpPr txBox="1"/>
          <p:nvPr/>
        </p:nvSpPr>
        <p:spPr>
          <a:xfrm>
            <a:off x="7232140" y="373347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[40;40)</a:t>
            </a:r>
            <a:endParaRPr lang="ru-B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0F86DF-4488-8331-21E0-F2E09F13E500}"/>
              </a:ext>
            </a:extLst>
          </p:cNvPr>
          <p:cNvSpPr txBox="1"/>
          <p:nvPr/>
        </p:nvSpPr>
        <p:spPr>
          <a:xfrm>
            <a:off x="763571" y="4774206"/>
            <a:ext cx="10394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при формировании промежутка допустимых значений для вершины </a:t>
            </a:r>
            <a:r>
              <a:rPr lang="en-US" sz="2400" b="1" i="1" dirty="0">
                <a:solidFill>
                  <a:srgbClr val="FF0000"/>
                </a:solidFill>
              </a:rPr>
              <a:t>v</a:t>
            </a:r>
            <a:r>
              <a:rPr lang="en-US" sz="2400" dirty="0"/>
              <a:t> </a:t>
            </a:r>
            <a:r>
              <a:rPr lang="ru-RU" sz="2400" dirty="0"/>
              <a:t>дерева, необходимо знать промежуток допустимых значений у родителя этой вершины и ключ родителя</a:t>
            </a:r>
            <a:r>
              <a:rPr lang="en-US" sz="2400" dirty="0"/>
              <a:t>; </a:t>
            </a:r>
            <a:endParaRPr lang="ru-RU" sz="2400" dirty="0"/>
          </a:p>
          <a:p>
            <a:pPr algn="just"/>
            <a:r>
              <a:rPr lang="ru-RU" sz="2400" dirty="0"/>
              <a:t>если ключ вершины </a:t>
            </a:r>
            <a:r>
              <a:rPr lang="en-US" sz="2400" b="1" i="1" dirty="0">
                <a:solidFill>
                  <a:srgbClr val="FF0000"/>
                </a:solidFill>
              </a:rPr>
              <a:t>v </a:t>
            </a:r>
            <a:r>
              <a:rPr lang="ru-RU" sz="2400" dirty="0"/>
              <a:t>не попадает в указанный промежуток, то дерево не является поисковым</a:t>
            </a:r>
            <a:r>
              <a:rPr lang="en-US" sz="2400" dirty="0"/>
              <a:t>;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3660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51" grpId="0" animBg="1"/>
      <p:bldP spid="62" grpId="0" animBg="1"/>
      <p:bldP spid="6" grpId="0"/>
      <p:bldP spid="8" grpId="0"/>
      <p:bldP spid="9" grpId="0"/>
      <p:bldP spid="11" grpId="0"/>
      <p:bldP spid="12" grpId="0"/>
      <p:bldP spid="28" grpId="0"/>
      <p:bldP spid="29" grpId="0"/>
      <p:bldP spid="31" grpId="0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269718" y="1509409"/>
            <a:ext cx="609798" cy="3874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622341" y="3715350"/>
            <a:ext cx="609799" cy="3874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Овал 13"/>
          <p:cNvSpPr/>
          <p:nvPr/>
        </p:nvSpPr>
        <p:spPr>
          <a:xfrm>
            <a:off x="6927241" y="3017843"/>
            <a:ext cx="609799" cy="3874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u="sng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6193675" y="2216756"/>
            <a:ext cx="609799" cy="3874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4070573" y="2878315"/>
            <a:ext cx="549381" cy="3874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4404337" y="2201708"/>
            <a:ext cx="609799" cy="3874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3"/>
            <a:endCxn id="19" idx="0"/>
          </p:cNvCxnSpPr>
          <p:nvPr/>
        </p:nvCxnSpPr>
        <p:spPr>
          <a:xfrm flipH="1">
            <a:off x="4709237" y="1840125"/>
            <a:ext cx="649784" cy="36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5"/>
            <a:endCxn id="15" idx="0"/>
          </p:cNvCxnSpPr>
          <p:nvPr/>
        </p:nvCxnSpPr>
        <p:spPr>
          <a:xfrm>
            <a:off x="5790213" y="1840125"/>
            <a:ext cx="708362" cy="376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714958" y="2946165"/>
            <a:ext cx="609799" cy="3874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4803547" y="2958560"/>
            <a:ext cx="614137" cy="3874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4345264" y="2589166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4709237" y="2589166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6019858" y="2604214"/>
            <a:ext cx="478717" cy="341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6498575" y="2604214"/>
            <a:ext cx="733566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927241" y="3405301"/>
            <a:ext cx="304900" cy="310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DB869AFC-3348-368C-BF7D-6D6019C1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25267"/>
              </p:ext>
            </p:extLst>
          </p:nvPr>
        </p:nvGraphicFramePr>
        <p:xfrm>
          <a:off x="1650958" y="41698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82568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4441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089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6177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09828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42942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526423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5031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8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7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66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63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804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C8F611-6EDD-FB05-E959-CAACE8D574E1}"/>
              </a:ext>
            </a:extLst>
          </p:cNvPr>
          <p:cNvSpPr txBox="1"/>
          <p:nvPr/>
        </p:nvSpPr>
        <p:spPr>
          <a:xfrm>
            <a:off x="127826" y="2994306"/>
            <a:ext cx="17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номер строки </a:t>
            </a:r>
          </a:p>
          <a:p>
            <a:r>
              <a:rPr lang="ru-RU" dirty="0"/>
              <a:t>входного файла</a:t>
            </a:r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8E371B2-8222-6CCB-13A3-4FC07B106E31}"/>
              </a:ext>
            </a:extLst>
          </p:cNvPr>
          <p:cNvCxnSpPr/>
          <p:nvPr/>
        </p:nvCxnSpPr>
        <p:spPr>
          <a:xfrm>
            <a:off x="1291472" y="3720543"/>
            <a:ext cx="292231" cy="18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0AC3AD-9500-95B4-8970-0EE32EB34140}"/>
              </a:ext>
            </a:extLst>
          </p:cNvPr>
          <p:cNvSpPr txBox="1"/>
          <p:nvPr/>
        </p:nvSpPr>
        <p:spPr>
          <a:xfrm>
            <a:off x="255760" y="263050"/>
            <a:ext cx="485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представить дерево в памяти компьютера?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152D5-FCBA-0767-E2D6-B9D50172896D}"/>
              </a:ext>
            </a:extLst>
          </p:cNvPr>
          <p:cNvSpPr txBox="1"/>
          <p:nvPr/>
        </p:nvSpPr>
        <p:spPr>
          <a:xfrm>
            <a:off x="1661754" y="568691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;+</a:t>
            </a:r>
            <a:r>
              <a:rPr lang="ru-RU" dirty="0"/>
              <a:t> 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7242-5253-317B-7DA9-F1C677A12616}"/>
              </a:ext>
            </a:extLst>
          </p:cNvPr>
          <p:cNvSpPr txBox="1"/>
          <p:nvPr/>
        </p:nvSpPr>
        <p:spPr>
          <a:xfrm>
            <a:off x="2796563" y="56869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;10)</a:t>
            </a:r>
            <a:endParaRPr lang="ru-B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22943-91F6-AAA4-0A0D-52C1C54B07CF}"/>
              </a:ext>
            </a:extLst>
          </p:cNvPr>
          <p:cNvSpPr txBox="1"/>
          <p:nvPr/>
        </p:nvSpPr>
        <p:spPr>
          <a:xfrm>
            <a:off x="3781230" y="567083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9DFF-4F26-3C16-4CFF-F92E0B598405}"/>
              </a:ext>
            </a:extLst>
          </p:cNvPr>
          <p:cNvSpPr txBox="1"/>
          <p:nvPr/>
        </p:nvSpPr>
        <p:spPr>
          <a:xfrm>
            <a:off x="4830175" y="567083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;5)</a:t>
            </a:r>
            <a:endParaRPr lang="ru-B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3B29D-2880-E56E-CDFF-120FD0FF699A}"/>
              </a:ext>
            </a:extLst>
          </p:cNvPr>
          <p:cNvSpPr txBox="1"/>
          <p:nvPr/>
        </p:nvSpPr>
        <p:spPr>
          <a:xfrm>
            <a:off x="5814144" y="568691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[5;10)</a:t>
            </a:r>
            <a:endParaRPr lang="ru-B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16B2F9-4D43-278D-6D8E-A2603A0FEF75}"/>
              </a:ext>
            </a:extLst>
          </p:cNvPr>
          <p:cNvSpPr txBox="1"/>
          <p:nvPr/>
        </p:nvSpPr>
        <p:spPr>
          <a:xfrm>
            <a:off x="6824972" y="56869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[10;40)</a:t>
            </a:r>
            <a:endParaRPr lang="ru-B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6DA51-2EF3-B314-ED39-3F2F00A1F484}"/>
              </a:ext>
            </a:extLst>
          </p:cNvPr>
          <p:cNvSpPr txBox="1"/>
          <p:nvPr/>
        </p:nvSpPr>
        <p:spPr>
          <a:xfrm>
            <a:off x="7795256" y="56869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4C59CC-5452-6478-3453-9667EE62C2DC}"/>
              </a:ext>
            </a:extLst>
          </p:cNvPr>
          <p:cNvSpPr txBox="1"/>
          <p:nvPr/>
        </p:nvSpPr>
        <p:spPr>
          <a:xfrm>
            <a:off x="8826380" y="565474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[40;40)</a:t>
            </a:r>
            <a:endParaRPr lang="ru-B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7C28D-77BD-D9AB-5A54-41CE8070FA1F}"/>
              </a:ext>
            </a:extLst>
          </p:cNvPr>
          <p:cNvSpPr txBox="1"/>
          <p:nvPr/>
        </p:nvSpPr>
        <p:spPr>
          <a:xfrm>
            <a:off x="10245194" y="216747"/>
            <a:ext cx="14109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dirty="0"/>
              <a:t>8</a:t>
            </a:r>
          </a:p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dirty="0">
                <a:solidFill>
                  <a:srgbClr val="00B050"/>
                </a:solidFill>
              </a:rPr>
              <a:t>10</a:t>
            </a:r>
          </a:p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ru-RU" sz="2400" dirty="0">
                <a:solidFill>
                  <a:srgbClr val="00B050"/>
                </a:solidFill>
              </a:rPr>
              <a:t>5</a:t>
            </a:r>
            <a:r>
              <a:rPr lang="ru-RU" sz="2400" dirty="0"/>
              <a:t> </a:t>
            </a:r>
            <a:r>
              <a:rPr lang="en-US" sz="2400" dirty="0"/>
              <a:t>L 1</a:t>
            </a:r>
          </a:p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dirty="0">
                <a:solidFill>
                  <a:srgbClr val="00B050"/>
                </a:solidFill>
              </a:rPr>
              <a:t>40</a:t>
            </a:r>
            <a:r>
              <a:rPr lang="en-US" sz="2400" dirty="0"/>
              <a:t> R 1</a:t>
            </a:r>
          </a:p>
          <a:p>
            <a:r>
              <a:rPr lang="ru-RU" dirty="0"/>
              <a:t>4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dirty="0">
                <a:solidFill>
                  <a:srgbClr val="00B050"/>
                </a:solidFill>
              </a:rPr>
              <a:t>3</a:t>
            </a:r>
            <a:r>
              <a:rPr lang="en-US" sz="2400" dirty="0"/>
              <a:t> L 2</a:t>
            </a:r>
          </a:p>
          <a:p>
            <a:r>
              <a:rPr lang="ru-RU" dirty="0"/>
              <a:t>5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dirty="0">
                <a:solidFill>
                  <a:srgbClr val="00B050"/>
                </a:solidFill>
              </a:rPr>
              <a:t>15</a:t>
            </a:r>
            <a:r>
              <a:rPr lang="en-US" sz="2400" dirty="0"/>
              <a:t> R 2</a:t>
            </a:r>
          </a:p>
          <a:p>
            <a:r>
              <a:rPr lang="ru-RU" dirty="0"/>
              <a:t>6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dirty="0">
                <a:solidFill>
                  <a:srgbClr val="00B050"/>
                </a:solidFill>
              </a:rPr>
              <a:t>3</a:t>
            </a:r>
            <a:r>
              <a:rPr lang="en-US" sz="2400" dirty="0"/>
              <a:t> L 3</a:t>
            </a:r>
          </a:p>
          <a:p>
            <a:r>
              <a:rPr lang="ru-RU" dirty="0"/>
              <a:t>7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u="sng" dirty="0">
                <a:solidFill>
                  <a:srgbClr val="00B050"/>
                </a:solidFill>
              </a:rPr>
              <a:t>40</a:t>
            </a:r>
            <a:r>
              <a:rPr lang="en-US" sz="2400" dirty="0"/>
              <a:t> R 3</a:t>
            </a:r>
          </a:p>
          <a:p>
            <a:r>
              <a:rPr lang="ru-RU" dirty="0"/>
              <a:t>8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dirty="0">
                <a:solidFill>
                  <a:srgbClr val="00B050"/>
                </a:solidFill>
              </a:rPr>
              <a:t>35</a:t>
            </a:r>
            <a:r>
              <a:rPr lang="en-US" sz="2400" dirty="0"/>
              <a:t> L 7</a:t>
            </a:r>
            <a:endParaRPr lang="ru-BY" sz="2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42C532A-C8A1-630A-4D91-74857ABC73B1}"/>
              </a:ext>
            </a:extLst>
          </p:cNvPr>
          <p:cNvCxnSpPr/>
          <p:nvPr/>
        </p:nvCxnSpPr>
        <p:spPr>
          <a:xfrm>
            <a:off x="10755984" y="216747"/>
            <a:ext cx="0" cy="3423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2A83E9A-F696-56D3-11F0-3F8B07F39B55}"/>
              </a:ext>
            </a:extLst>
          </p:cNvPr>
          <p:cNvCxnSpPr>
            <a:cxnSpLocks/>
          </p:cNvCxnSpPr>
          <p:nvPr/>
        </p:nvCxnSpPr>
        <p:spPr>
          <a:xfrm>
            <a:off x="10312924" y="632382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4F2AC30-F3B9-2625-2975-D864D8F32F72}"/>
              </a:ext>
            </a:extLst>
          </p:cNvPr>
          <p:cNvCxnSpPr>
            <a:cxnSpLocks/>
          </p:cNvCxnSpPr>
          <p:nvPr/>
        </p:nvCxnSpPr>
        <p:spPr>
          <a:xfrm>
            <a:off x="10312924" y="10581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F5718DB-CA2A-E51E-B6E5-CE7FFCEA1053}"/>
              </a:ext>
            </a:extLst>
          </p:cNvPr>
          <p:cNvCxnSpPr>
            <a:cxnSpLocks/>
          </p:cNvCxnSpPr>
          <p:nvPr/>
        </p:nvCxnSpPr>
        <p:spPr>
          <a:xfrm>
            <a:off x="10312924" y="139752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47BF5A4-32D3-4A98-0772-859D56DE90CF}"/>
              </a:ext>
            </a:extLst>
          </p:cNvPr>
          <p:cNvCxnSpPr>
            <a:cxnSpLocks/>
          </p:cNvCxnSpPr>
          <p:nvPr/>
        </p:nvCxnSpPr>
        <p:spPr>
          <a:xfrm>
            <a:off x="10312924" y="1736890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0C3B811-6285-ACA6-7D7C-309AA172C575}"/>
              </a:ext>
            </a:extLst>
          </p:cNvPr>
          <p:cNvCxnSpPr>
            <a:cxnSpLocks/>
          </p:cNvCxnSpPr>
          <p:nvPr/>
        </p:nvCxnSpPr>
        <p:spPr>
          <a:xfrm>
            <a:off x="10312924" y="2085681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B089DB2-7F23-A580-3BD4-0C9CAF5A8542}"/>
              </a:ext>
            </a:extLst>
          </p:cNvPr>
          <p:cNvCxnSpPr>
            <a:cxnSpLocks/>
          </p:cNvCxnSpPr>
          <p:nvPr/>
        </p:nvCxnSpPr>
        <p:spPr>
          <a:xfrm>
            <a:off x="10312924" y="249103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F49A6D9-3923-427B-826F-C2CC1C8465B2}"/>
              </a:ext>
            </a:extLst>
          </p:cNvPr>
          <p:cNvCxnSpPr>
            <a:cxnSpLocks/>
          </p:cNvCxnSpPr>
          <p:nvPr/>
        </p:nvCxnSpPr>
        <p:spPr>
          <a:xfrm>
            <a:off x="10312924" y="286181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6C382D5-06EF-6363-8AE2-D5BFBF24A4AD}"/>
              </a:ext>
            </a:extLst>
          </p:cNvPr>
          <p:cNvCxnSpPr>
            <a:cxnSpLocks/>
          </p:cNvCxnSpPr>
          <p:nvPr/>
        </p:nvCxnSpPr>
        <p:spPr>
          <a:xfrm>
            <a:off x="10312924" y="31903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  <p:bldP spid="20" grpId="0"/>
      <p:bldP spid="21" grpId="0"/>
      <p:bldP spid="22" grpId="0"/>
      <p:bldP spid="23" grpId="0"/>
      <p:bldP spid="25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1254" y="83200"/>
            <a:ext cx="443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Удаление  вершины</a:t>
            </a:r>
          </a:p>
        </p:txBody>
      </p: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4648" y="1179768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64648" y="189954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64648" y="2882266"/>
            <a:ext cx="5619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(возможно «правое» или «левое»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1376486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779271" y="2619926"/>
            <a:ext cx="1198610" cy="155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Прямая соединительная линия 114"/>
          <p:cNvCxnSpPr/>
          <p:nvPr/>
        </p:nvCxnSpPr>
        <p:spPr>
          <a:xfrm>
            <a:off x="272374" y="4635934"/>
            <a:ext cx="671209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Прямоугольник 65"/>
          <p:cNvSpPr/>
          <p:nvPr/>
        </p:nvSpPr>
        <p:spPr>
          <a:xfrm>
            <a:off x="213691" y="370184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dirty="0"/>
              <a:t>Случай 1.</a:t>
            </a:r>
            <a:r>
              <a:rPr lang="ru-RU" sz="2000" dirty="0"/>
              <a:t> Удаляется лист.</a:t>
            </a:r>
          </a:p>
        </p:txBody>
      </p:sp>
    </p:spTree>
    <p:extLst>
      <p:ext uri="{BB962C8B-B14F-4D97-AF65-F5344CB8AC3E}">
        <p14:creationId xmlns:p14="http://schemas.microsoft.com/office/powerpoint/2010/main" val="822098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8358" y="1126941"/>
            <a:ext cx="5220883" cy="4268019"/>
            <a:chOff x="1344859" y="963692"/>
            <a:chExt cx="5377560" cy="4334274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95" idx="5"/>
              <a:endCxn id="92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307454" y="2256238"/>
            <a:ext cx="1198610" cy="2371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729574" y="3968336"/>
            <a:ext cx="729306" cy="874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5" name="Прямоугольник 64"/>
          <p:cNvSpPr/>
          <p:nvPr/>
        </p:nvSpPr>
        <p:spPr>
          <a:xfrm>
            <a:off x="282043" y="186120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поддерево.</a:t>
            </a:r>
          </a:p>
        </p:txBody>
      </p:sp>
    </p:spTree>
    <p:extLst>
      <p:ext uri="{BB962C8B-B14F-4D97-AF65-F5344CB8AC3E}">
        <p14:creationId xmlns:p14="http://schemas.microsoft.com/office/powerpoint/2010/main" val="3251690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82043" y="1161544"/>
            <a:ext cx="5224021" cy="4042648"/>
            <a:chOff x="959420" y="963692"/>
            <a:chExt cx="5762999" cy="4334274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547410" y="963692"/>
              <a:ext cx="542582" cy="387458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9" idx="3"/>
              <a:endCxn id="22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22" idx="3"/>
              <a:endCxn id="21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0" idx="3"/>
              <a:endCxn id="19" idx="0"/>
            </p:cNvCxnSpPr>
            <p:nvPr/>
          </p:nvCxnSpPr>
          <p:spPr>
            <a:xfrm flipH="1">
              <a:off x="3339586" y="2722295"/>
              <a:ext cx="235457" cy="2433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7" idx="3"/>
              <a:endCxn id="16" idx="0"/>
            </p:cNvCxnSpPr>
            <p:nvPr/>
          </p:nvCxnSpPr>
          <p:spPr>
            <a:xfrm flipH="1">
              <a:off x="1266489" y="4527157"/>
              <a:ext cx="396690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9" idx="3"/>
              <a:endCxn id="18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8" idx="3"/>
              <a:endCxn id="17" idx="0"/>
            </p:cNvCxnSpPr>
            <p:nvPr/>
          </p:nvCxnSpPr>
          <p:spPr>
            <a:xfrm flipH="1">
              <a:off x="1879547" y="3919023"/>
              <a:ext cx="378128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3" idx="5"/>
              <a:endCxn id="20" idx="1"/>
            </p:cNvCxnSpPr>
            <p:nvPr/>
          </p:nvCxnSpPr>
          <p:spPr>
            <a:xfrm>
              <a:off x="2010533" y="1294408"/>
              <a:ext cx="255111" cy="2029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9" idx="5"/>
              <a:endCxn id="10" idx="1"/>
            </p:cNvCxnSpPr>
            <p:nvPr/>
          </p:nvCxnSpPr>
          <p:spPr>
            <a:xfrm>
              <a:off x="3299533" y="2247507"/>
              <a:ext cx="275510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  <a:endCxn id="9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10" idx="5"/>
            </p:cNvCxnSpPr>
            <p:nvPr/>
          </p:nvCxnSpPr>
          <p:spPr>
            <a:xfrm>
              <a:off x="4025115" y="2722295"/>
              <a:ext cx="249668" cy="3030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15" idx="5"/>
              <a:endCxn id="14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14" idx="5"/>
              <a:endCxn id="13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13" idx="3"/>
              <a:endCxn id="12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3" idx="5"/>
              <a:endCxn id="11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/>
          <p:cNvGrpSpPr/>
          <p:nvPr/>
        </p:nvGrpSpPr>
        <p:grpSpPr>
          <a:xfrm>
            <a:off x="6366910" y="1565913"/>
            <a:ext cx="5220883" cy="3798424"/>
            <a:chOff x="1344859" y="1440576"/>
            <a:chExt cx="5377560" cy="3857390"/>
          </a:xfrm>
          <a:noFill/>
        </p:grpSpPr>
        <p:sp>
          <p:nvSpPr>
            <p:cNvPr id="81" name="Овал 80"/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/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/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/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1573557" y="4196441"/>
              <a:ext cx="549381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/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/>
            <p:cNvSpPr/>
            <p:nvPr/>
          </p:nvSpPr>
          <p:spPr>
            <a:xfrm>
              <a:off x="2187123" y="1440576"/>
              <a:ext cx="536177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/>
            <p:cNvSpPr/>
            <p:nvPr/>
          </p:nvSpPr>
          <p:spPr>
            <a:xfrm>
              <a:off x="1344859" y="2968617"/>
              <a:ext cx="555140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96" name="Прямая со стрелкой 95"/>
            <p:cNvCxnSpPr>
              <a:stCxn id="81" idx="3"/>
              <a:endCxn id="94" idx="7"/>
            </p:cNvCxnSpPr>
            <p:nvPr/>
          </p:nvCxnSpPr>
          <p:spPr>
            <a:xfrm flipH="1">
              <a:off x="2497680" y="2247507"/>
              <a:ext cx="368471" cy="2899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3"/>
              <a:endCxn id="93" idx="7"/>
            </p:cNvCxnSpPr>
            <p:nvPr/>
          </p:nvCxnSpPr>
          <p:spPr>
            <a:xfrm flipH="1">
              <a:off x="1818701" y="2811400"/>
              <a:ext cx="304237" cy="21395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3"/>
              <a:endCxn id="91" idx="0"/>
            </p:cNvCxnSpPr>
            <p:nvPr/>
          </p:nvCxnSpPr>
          <p:spPr>
            <a:xfrm flipH="1">
              <a:off x="3339587" y="2722296"/>
              <a:ext cx="220485" cy="24334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1" idx="3"/>
              <a:endCxn id="90" idx="7"/>
            </p:cNvCxnSpPr>
            <p:nvPr/>
          </p:nvCxnSpPr>
          <p:spPr>
            <a:xfrm flipH="1">
              <a:off x="2687397" y="3296352"/>
              <a:ext cx="436593" cy="34308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90" idx="3"/>
              <a:endCxn id="89" idx="0"/>
            </p:cNvCxnSpPr>
            <p:nvPr/>
          </p:nvCxnSpPr>
          <p:spPr>
            <a:xfrm flipH="1">
              <a:off x="1848248" y="3919022"/>
              <a:ext cx="409426" cy="2774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/>
            <p:cNvCxnSpPr>
              <a:stCxn id="81" idx="5"/>
              <a:endCxn id="82" idx="1"/>
            </p:cNvCxnSpPr>
            <p:nvPr/>
          </p:nvCxnSpPr>
          <p:spPr>
            <a:xfrm>
              <a:off x="3299534" y="2247507"/>
              <a:ext cx="260538" cy="20081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>
              <a:stCxn id="92" idx="5"/>
              <a:endCxn id="81" idx="1"/>
            </p:cNvCxnSpPr>
            <p:nvPr/>
          </p:nvCxnSpPr>
          <p:spPr>
            <a:xfrm>
              <a:off x="2644779" y="1771292"/>
              <a:ext cx="221372" cy="20224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>
              <a:stCxn id="82" idx="5"/>
            </p:cNvCxnSpPr>
            <p:nvPr/>
          </p:nvCxnSpPr>
          <p:spPr>
            <a:xfrm>
              <a:off x="3937850" y="2722296"/>
              <a:ext cx="336932" cy="3030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stCxn id="87" idx="5"/>
              <a:endCxn id="86" idx="1"/>
            </p:cNvCxnSpPr>
            <p:nvPr/>
          </p:nvCxnSpPr>
          <p:spPr>
            <a:xfrm>
              <a:off x="4638824" y="3356075"/>
              <a:ext cx="296244" cy="28616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86" idx="5"/>
              <a:endCxn id="85" idx="0"/>
            </p:cNvCxnSpPr>
            <p:nvPr/>
          </p:nvCxnSpPr>
          <p:spPr>
            <a:xfrm>
              <a:off x="5366261" y="3916217"/>
              <a:ext cx="338784" cy="28022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85" idx="3"/>
              <a:endCxn id="84" idx="0"/>
            </p:cNvCxnSpPr>
            <p:nvPr/>
          </p:nvCxnSpPr>
          <p:spPr>
            <a:xfrm flipH="1">
              <a:off x="4957464" y="4527157"/>
              <a:ext cx="531984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stCxn id="85" idx="5"/>
              <a:endCxn id="83" idx="0"/>
            </p:cNvCxnSpPr>
            <p:nvPr/>
          </p:nvCxnSpPr>
          <p:spPr>
            <a:xfrm>
              <a:off x="5920641" y="4527157"/>
              <a:ext cx="496879" cy="38335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/>
          <p:cNvSpPr/>
          <p:nvPr/>
        </p:nvSpPr>
        <p:spPr>
          <a:xfrm>
            <a:off x="4774156" y="2557158"/>
            <a:ext cx="1198610" cy="26136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832896" y="1064504"/>
            <a:ext cx="643838" cy="614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2" name="Рисунок 6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Прямоугольник 62"/>
          <p:cNvSpPr/>
          <p:nvPr/>
        </p:nvSpPr>
        <p:spPr>
          <a:xfrm>
            <a:off x="251166" y="12043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</p:spTree>
    <p:extLst>
      <p:ext uri="{BB962C8B-B14F-4D97-AF65-F5344CB8AC3E}">
        <p14:creationId xmlns:p14="http://schemas.microsoft.com/office/powerpoint/2010/main" val="407771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2817714"/>
            <a:ext cx="4181766" cy="2791729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4619890" y="2817714"/>
            <a:ext cx="7186628" cy="2791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0070C0"/>
                </a:solidFill>
              </a:rPr>
              <a:t>Соболь Сергей Александрович </a:t>
            </a: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инженер-программист ООО </a:t>
            </a:r>
            <a:r>
              <a:rPr lang="ru-RU" sz="2000" dirty="0" err="1"/>
              <a:t>ЯндексБел</a:t>
            </a:r>
            <a:r>
              <a:rPr lang="ru-RU" sz="20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старший преподаватель кафедры дискретной математики и </a:t>
            </a:r>
            <a:r>
              <a:rPr lang="ru-RU" sz="2000" dirty="0" err="1"/>
              <a:t>алгоритмики</a:t>
            </a:r>
            <a:r>
              <a:rPr lang="ru-RU" sz="2000" dirty="0"/>
              <a:t> (2014-2020 год), </a:t>
            </a:r>
          </a:p>
          <a:p>
            <a:pPr marL="0" indent="0">
              <a:buNone/>
            </a:pPr>
            <a:r>
              <a:rPr lang="ru-RU" sz="2000" dirty="0"/>
              <a:t>магистр математики и информационных технологий,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ru-RU" sz="2000" dirty="0" err="1"/>
              <a:t>еребряная</a:t>
            </a:r>
            <a:r>
              <a:rPr lang="ru-RU" sz="2000" dirty="0"/>
              <a:t> медаль  </a:t>
            </a:r>
            <a:r>
              <a:rPr lang="en-US" sz="2000" dirty="0"/>
              <a:t>ACM ICPC 2013</a:t>
            </a:r>
            <a:r>
              <a:rPr lang="ru-RU" sz="2000" dirty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0538" y="1674619"/>
            <a:ext cx="11263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Разработчик Образовательной  платформы </a:t>
            </a:r>
            <a:r>
              <a:rPr lang="en-US" sz="3200" dirty="0">
                <a:solidFill>
                  <a:srgbClr val="0070C0"/>
                </a:solidFill>
              </a:rPr>
              <a:t>Insight Runner 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34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87543" y="1357186"/>
            <a:ext cx="1921423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правое удаление</a:t>
            </a:r>
            <a:r>
              <a:rPr lang="en-US" dirty="0"/>
              <a:t> 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solidFill>
            <a:srgbClr val="92D050"/>
          </a:solidFill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4860222" y="2023236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145915" y="4538258"/>
            <a:ext cx="204281" cy="228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4" name="Овал 113"/>
          <p:cNvSpPr/>
          <p:nvPr/>
        </p:nvSpPr>
        <p:spPr>
          <a:xfrm>
            <a:off x="6740966" y="3031619"/>
            <a:ext cx="50322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75923" y="2576504"/>
            <a:ext cx="48040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5972" y="2368886"/>
            <a:ext cx="334010" cy="260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115" idx="3"/>
            <a:endCxn id="114" idx="7"/>
          </p:cNvCxnSpPr>
          <p:nvPr/>
        </p:nvCxnSpPr>
        <p:spPr>
          <a:xfrm flipH="1">
            <a:off x="7170493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4" name="Овал 133"/>
          <p:cNvSpPr/>
          <p:nvPr/>
        </p:nvSpPr>
        <p:spPr>
          <a:xfrm>
            <a:off x="2035618" y="1871286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0" name="Рисунок 6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правое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224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2" grpId="0" animBg="1"/>
      <p:bldP spid="13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31434" y="3031619"/>
            <a:ext cx="503221" cy="36139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815042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stCxn id="9" idx="3"/>
            <a:endCxn id="22" idx="7"/>
          </p:cNvCxnSpPr>
          <p:nvPr/>
        </p:nvCxnSpPr>
        <p:spPr>
          <a:xfrm flipH="1">
            <a:off x="1676439" y="2359010"/>
            <a:ext cx="334010" cy="270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3"/>
            <a:endCxn id="21" idx="7"/>
          </p:cNvCxnSpPr>
          <p:nvPr/>
        </p:nvCxnSpPr>
        <p:spPr>
          <a:xfrm flipH="1">
            <a:off x="1060961" y="2884976"/>
            <a:ext cx="275784" cy="19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2439607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7" idx="3"/>
            <a:endCxn id="16" idx="0"/>
          </p:cNvCxnSpPr>
          <p:nvPr/>
        </p:nvCxnSpPr>
        <p:spPr>
          <a:xfrm flipH="1">
            <a:off x="560394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9" idx="3"/>
            <a:endCxn id="18" idx="7"/>
          </p:cNvCxnSpPr>
          <p:nvPr/>
        </p:nvCxnSpPr>
        <p:spPr>
          <a:xfrm flipH="1">
            <a:off x="1848413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17" idx="0"/>
          </p:cNvCxnSpPr>
          <p:nvPr/>
        </p:nvCxnSpPr>
        <p:spPr>
          <a:xfrm flipH="1">
            <a:off x="1116116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1234852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9" idx="5"/>
            <a:endCxn id="10" idx="1"/>
          </p:cNvCxnSpPr>
          <p:nvPr/>
        </p:nvCxnSpPr>
        <p:spPr>
          <a:xfrm>
            <a:off x="2403300" y="2359010"/>
            <a:ext cx="249743" cy="187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1809781" y="1914825"/>
            <a:ext cx="200668" cy="18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0" idx="5"/>
          </p:cNvCxnSpPr>
          <p:nvPr/>
        </p:nvCxnSpPr>
        <p:spPr>
          <a:xfrm>
            <a:off x="3061022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3617335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4276739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3" idx="3"/>
            <a:endCxn id="12" idx="0"/>
          </p:cNvCxnSpPr>
          <p:nvPr/>
        </p:nvCxnSpPr>
        <p:spPr>
          <a:xfrm flipH="1">
            <a:off x="3906174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5"/>
            <a:endCxn id="11" idx="0"/>
          </p:cNvCxnSpPr>
          <p:nvPr/>
        </p:nvCxnSpPr>
        <p:spPr>
          <a:xfrm>
            <a:off x="4779271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19703" y="1364099"/>
            <a:ext cx="1748299" cy="64633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левое удаление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799757" y="5168205"/>
            <a:ext cx="828013" cy="533758"/>
            <a:chOff x="757217" y="5151372"/>
            <a:chExt cx="828013" cy="533758"/>
          </a:xfrm>
          <a:noFill/>
        </p:grpSpPr>
        <p:sp>
          <p:nvSpPr>
            <p:cNvPr id="68" name="Овал 67"/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/>
            <p:cNvCxnSpPr>
              <a:stCxn id="16" idx="5"/>
              <a:endCxn id="68" idx="1"/>
            </p:cNvCxnSpPr>
            <p:nvPr/>
          </p:nvCxnSpPr>
          <p:spPr>
            <a:xfrm>
              <a:off x="757217" y="5151372"/>
              <a:ext cx="352839" cy="2238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/>
          <p:cNvSpPr/>
          <p:nvPr/>
        </p:nvSpPr>
        <p:spPr>
          <a:xfrm>
            <a:off x="5155660" y="2047083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Овал 77"/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/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/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/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/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/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/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/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/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5" name="Овал 114"/>
          <p:cNvSpPr/>
          <p:nvPr/>
        </p:nvSpPr>
        <p:spPr>
          <a:xfrm>
            <a:off x="7344384" y="2629429"/>
            <a:ext cx="511941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6" name="Овал 115"/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/>
          <p:cNvCxnSpPr>
            <a:stCxn id="77" idx="3"/>
            <a:endCxn id="115" idx="7"/>
          </p:cNvCxnSpPr>
          <p:nvPr/>
        </p:nvCxnSpPr>
        <p:spPr>
          <a:xfrm flipH="1">
            <a:off x="7781353" y="2368886"/>
            <a:ext cx="338629" cy="313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9" name="Овал 68"/>
          <p:cNvSpPr/>
          <p:nvPr/>
        </p:nvSpPr>
        <p:spPr>
          <a:xfrm>
            <a:off x="2271058" y="1937030"/>
            <a:ext cx="556701" cy="361398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Прямоугольник 66"/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левое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960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32" grpId="0" animBg="1"/>
      <p:bldP spid="6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125" y="4975062"/>
            <a:ext cx="91274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!!! </a:t>
            </a:r>
            <a:r>
              <a:rPr lang="ru-RU" dirty="0"/>
              <a:t>Если у удаляемой  вершины только одно поддерево, то НЕТ ПОНЯТИЯ ПРАВОЕ/ЛЕВОЕ</a:t>
            </a:r>
          </a:p>
          <a:p>
            <a:r>
              <a:rPr lang="ru-RU" dirty="0"/>
              <a:t>удаление. Удаление всегда выполняется однозначно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4497" y="391284"/>
            <a:ext cx="621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вершину, которая удовлетворяет заданному свойству. </a:t>
            </a:r>
          </a:p>
          <a:p>
            <a:r>
              <a:rPr lang="ru-RU" dirty="0"/>
              <a:t>Удалить эту вершину (правое удаление).</a:t>
            </a:r>
          </a:p>
        </p:txBody>
      </p:sp>
      <p:sp>
        <p:nvSpPr>
          <p:cNvPr id="5" name="Овал 4"/>
          <p:cNvSpPr/>
          <p:nvPr/>
        </p:nvSpPr>
        <p:spPr>
          <a:xfrm>
            <a:off x="1727630" y="1934315"/>
            <a:ext cx="501530" cy="476656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229160" y="251437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628200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2833248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>
            <a:stCxn id="5" idx="5"/>
            <a:endCxn id="70" idx="1"/>
          </p:cNvCxnSpPr>
          <p:nvPr/>
        </p:nvCxnSpPr>
        <p:spPr>
          <a:xfrm>
            <a:off x="2155713" y="2341166"/>
            <a:ext cx="146894" cy="243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0" idx="3"/>
            <a:endCxn id="71" idx="7"/>
          </p:cNvCxnSpPr>
          <p:nvPr/>
        </p:nvCxnSpPr>
        <p:spPr>
          <a:xfrm flipH="1">
            <a:off x="2056283" y="2921223"/>
            <a:ext cx="246324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70" idx="5"/>
            <a:endCxn id="72" idx="1"/>
          </p:cNvCxnSpPr>
          <p:nvPr/>
        </p:nvCxnSpPr>
        <p:spPr>
          <a:xfrm>
            <a:off x="2657243" y="2921223"/>
            <a:ext cx="249452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325637" y="133182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5724677" y="186451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6929725" y="186451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/>
          <p:cNvCxnSpPr>
            <a:stCxn id="81" idx="3"/>
            <a:endCxn id="82" idx="7"/>
          </p:cNvCxnSpPr>
          <p:nvPr/>
        </p:nvCxnSpPr>
        <p:spPr>
          <a:xfrm flipH="1">
            <a:off x="6152760" y="1738673"/>
            <a:ext cx="246324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5"/>
            <a:endCxn id="83" idx="1"/>
          </p:cNvCxnSpPr>
          <p:nvPr/>
        </p:nvCxnSpPr>
        <p:spPr>
          <a:xfrm>
            <a:off x="6753720" y="1738673"/>
            <a:ext cx="249452" cy="195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6148319" y="3116865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6701128" y="366030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7253936" y="4249498"/>
            <a:ext cx="529717" cy="4567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/>
          <p:cNvCxnSpPr>
            <a:stCxn id="87" idx="5"/>
            <a:endCxn id="89" idx="1"/>
          </p:cNvCxnSpPr>
          <p:nvPr/>
        </p:nvCxnSpPr>
        <p:spPr>
          <a:xfrm>
            <a:off x="6576402" y="3523716"/>
            <a:ext cx="198173" cy="206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9" idx="5"/>
            <a:endCxn id="91" idx="1"/>
          </p:cNvCxnSpPr>
          <p:nvPr/>
        </p:nvCxnSpPr>
        <p:spPr>
          <a:xfrm>
            <a:off x="7129211" y="4067151"/>
            <a:ext cx="202300" cy="249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88700" y="2462671"/>
            <a:ext cx="70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06690" y="180331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997229" y="2677728"/>
            <a:ext cx="7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1978395" y="1274251"/>
            <a:ext cx="0" cy="475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83653" y="37572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98832" y="6032839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Ответ:</a:t>
            </a:r>
            <a:r>
              <a:rPr lang="ru-RU" dirty="0"/>
              <a:t> правильно выполнено удаление на рис. 1. </a:t>
            </a:r>
          </a:p>
        </p:txBody>
      </p:sp>
    </p:spTree>
    <p:extLst>
      <p:ext uri="{BB962C8B-B14F-4D97-AF65-F5344CB8AC3E}">
        <p14:creationId xmlns:p14="http://schemas.microsoft.com/office/powerpoint/2010/main" val="20747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0" grpId="0" animBg="1"/>
      <p:bldP spid="71" grpId="0" animBg="1"/>
      <p:bldP spid="72" grpId="0" animBg="1"/>
      <p:bldP spid="81" grpId="0" animBg="1"/>
      <p:bldP spid="82" grpId="0" animBg="1"/>
      <p:bldP spid="83" grpId="0" animBg="1"/>
      <p:bldP spid="87" grpId="0" animBg="1"/>
      <p:bldP spid="89" grpId="0" animBg="1"/>
      <p:bldP spid="91" grpId="0" animBg="1"/>
      <p:bldP spid="48" grpId="0"/>
      <p:bldP spid="49" grpId="0"/>
      <p:bldP spid="50" grpId="0"/>
      <p:bldP spid="29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24003" y="60826"/>
            <a:ext cx="5568792" cy="1153132"/>
          </a:xfrm>
        </p:spPr>
        <p:txBody>
          <a:bodyPr>
            <a:noAutofit/>
          </a:bodyPr>
          <a:lstStyle/>
          <a:p>
            <a:pPr algn="ctr"/>
            <a:r>
              <a:rPr lang="ru-RU" sz="3200" b="0" dirty="0"/>
              <a:t>Оценки числа операций</a:t>
            </a:r>
          </a:p>
          <a:p>
            <a:pPr algn="ctr"/>
            <a:r>
              <a:rPr lang="ru-RU" sz="3200" b="0" dirty="0"/>
              <a:t>в худшем случае</a:t>
            </a:r>
          </a:p>
        </p:txBody>
      </p:sp>
      <p:sp>
        <p:nvSpPr>
          <p:cNvPr id="10" name="Овал 9"/>
          <p:cNvSpPr/>
          <p:nvPr/>
        </p:nvSpPr>
        <p:spPr>
          <a:xfrm>
            <a:off x="2231544" y="2756920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936981" y="3231709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Овал 34"/>
          <p:cNvSpPr/>
          <p:nvPr/>
        </p:nvSpPr>
        <p:spPr>
          <a:xfrm>
            <a:off x="3573477" y="38654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Овал 41"/>
          <p:cNvSpPr/>
          <p:nvPr/>
        </p:nvSpPr>
        <p:spPr>
          <a:xfrm>
            <a:off x="1642272" y="2280705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970921" y="180262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434044" y="2133337"/>
            <a:ext cx="286749" cy="204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2754683" y="3087636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099928" y="2611421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3" idx="5"/>
          </p:cNvCxnSpPr>
          <p:nvPr/>
        </p:nvCxnSpPr>
        <p:spPr>
          <a:xfrm>
            <a:off x="3392999" y="3562425"/>
            <a:ext cx="336932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Объект 3"/>
          <p:cNvSpPr>
            <a:spLocks noGrp="1"/>
          </p:cNvSpPr>
          <p:nvPr>
            <p:ph sz="half" idx="2"/>
          </p:nvPr>
        </p:nvSpPr>
        <p:spPr>
          <a:xfrm>
            <a:off x="6435841" y="2585670"/>
            <a:ext cx="4017001" cy="1204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для последовательности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42" name="Объект 3"/>
          <p:cNvSpPr>
            <a:spLocks noGrp="1"/>
          </p:cNvSpPr>
          <p:nvPr>
            <p:ph sz="half" idx="2"/>
          </p:nvPr>
        </p:nvSpPr>
        <p:spPr>
          <a:xfrm>
            <a:off x="6435840" y="147613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/>
          <p:cNvSpPr>
            <a:spLocks noGrp="1"/>
          </p:cNvSpPr>
          <p:nvPr>
            <p:ph sz="half" idx="2"/>
          </p:nvPr>
        </p:nvSpPr>
        <p:spPr>
          <a:xfrm>
            <a:off x="6435841" y="1213958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6690" y="4759478"/>
            <a:ext cx="363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худшем случае высота дерева</a:t>
            </a:r>
          </a:p>
          <a:p>
            <a:r>
              <a:rPr lang="en-US" sz="2400" b="1" dirty="0"/>
              <a:t>h</a:t>
            </a:r>
            <a:r>
              <a:rPr lang="ru-RU" sz="2400" b="1" dirty="0"/>
              <a:t> </a:t>
            </a:r>
            <a:r>
              <a:rPr lang="en-US" sz="2400" dirty="0"/>
              <a:t>=</a:t>
            </a:r>
            <a:r>
              <a:rPr lang="ru-RU" sz="2400" dirty="0"/>
              <a:t>  </a:t>
            </a:r>
            <a:r>
              <a:rPr lang="en-US" sz="2400" b="1" dirty="0"/>
              <a:t>n-1</a:t>
            </a:r>
            <a:endParaRPr lang="ru-RU" sz="2400" b="1" dirty="0"/>
          </a:p>
        </p:txBody>
      </p:sp>
      <p:sp>
        <p:nvSpPr>
          <p:cNvPr id="50" name="Объект 3"/>
          <p:cNvSpPr>
            <a:spLocks noGrp="1"/>
          </p:cNvSpPr>
          <p:nvPr>
            <p:ph sz="half" idx="2"/>
          </p:nvPr>
        </p:nvSpPr>
        <p:spPr>
          <a:xfrm>
            <a:off x="6435841" y="5385776"/>
            <a:ext cx="3263971" cy="81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обход дерева из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Объект 3"/>
          <p:cNvSpPr>
            <a:spLocks noGrp="1"/>
          </p:cNvSpPr>
          <p:nvPr>
            <p:ph sz="half" idx="2"/>
          </p:nvPr>
        </p:nvSpPr>
        <p:spPr>
          <a:xfrm>
            <a:off x="6435841" y="4182850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792795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0581317" y="28787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0581317" y="133755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0581317" y="2795248"/>
            <a:ext cx="776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n·h</a:t>
            </a:r>
            <a:endParaRPr lang="ru-RU" sz="3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0581317" y="550228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3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0581317" y="425294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6000" y="5324221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096000" y="2482845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6096000" y="3903612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6203887" y="1255059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  <p:bldP spid="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3DCA1-DFDB-42EE-AF71-9D233DB5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3" y="1056641"/>
            <a:ext cx="9777046" cy="229579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Сбалансированные </a:t>
            </a:r>
            <a:br>
              <a:rPr lang="ru-RU" b="1" dirty="0"/>
            </a:br>
            <a:r>
              <a:rPr lang="ru-RU" b="1" dirty="0"/>
              <a:t>поисковые деревья</a:t>
            </a:r>
            <a:br>
              <a:rPr lang="ru-RU" b="1" dirty="0"/>
            </a:br>
            <a:r>
              <a:rPr lang="en-US" b="1" dirty="0"/>
              <a:t> </a:t>
            </a:r>
            <a:r>
              <a:rPr lang="en-US" sz="2000" b="1" dirty="0"/>
              <a:t>(</a:t>
            </a:r>
            <a:r>
              <a:rPr lang="ru-RU" sz="2000" b="1" dirty="0"/>
              <a:t>в последующем мы подробнее изучим эти структуры данных, </a:t>
            </a:r>
            <a:br>
              <a:rPr lang="ru-RU" sz="2000" b="1" dirty="0"/>
            </a:br>
            <a:r>
              <a:rPr lang="ru-RU" sz="2000" b="1" dirty="0"/>
              <a:t>а пока приведем лишь краткую информацию про </a:t>
            </a:r>
            <a:r>
              <a:rPr lang="ru-RU" sz="2000" b="1"/>
              <a:t>них)м</a:t>
            </a:r>
            <a:endParaRPr lang="ru-BY" sz="2000" b="1" dirty="0"/>
          </a:p>
        </p:txBody>
      </p:sp>
    </p:spTree>
    <p:extLst>
      <p:ext uri="{BB962C8B-B14F-4D97-AF65-F5344CB8AC3E}">
        <p14:creationId xmlns:p14="http://schemas.microsoft.com/office/powerpoint/2010/main" val="1424337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7877" y="310953"/>
            <a:ext cx="11445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                        В </a:t>
            </a:r>
            <a:r>
              <a:rPr lang="ru-RU" sz="3200" b="1" dirty="0"/>
              <a:t>1962</a:t>
            </a:r>
            <a:r>
              <a:rPr lang="ru-RU" sz="3200" dirty="0"/>
              <a:t> году советские учёные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13A4CE-0314-43BF-B92B-CF19F15F4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92" y="1060676"/>
            <a:ext cx="1814646" cy="22787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C54943-2E62-46A4-B579-DE62419B0E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660" y="1060676"/>
            <a:ext cx="1957382" cy="226399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32A9EF5-660A-4034-AB4B-E2D68E88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08" y="1617193"/>
            <a:ext cx="1749669" cy="1202139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Георгий </a:t>
            </a:r>
            <a:br>
              <a:rPr lang="en-US" sz="2400" b="1" dirty="0"/>
            </a:br>
            <a:r>
              <a:rPr lang="ru-RU" sz="2400" b="1" dirty="0"/>
              <a:t>Максимович </a:t>
            </a:r>
            <a:br>
              <a:rPr lang="en-US" sz="2400" b="1" dirty="0"/>
            </a:br>
            <a:r>
              <a:rPr lang="ru-RU" sz="2400" b="1" dirty="0"/>
              <a:t>Адельсон-Вельский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86F2C-FF8F-43D8-ABC5-0682A21E19A2}"/>
              </a:ext>
            </a:extLst>
          </p:cNvPr>
          <p:cNvSpPr txBox="1"/>
          <p:nvPr/>
        </p:nvSpPr>
        <p:spPr>
          <a:xfrm>
            <a:off x="2682139" y="336207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1922-2014</a:t>
            </a:r>
            <a:endParaRPr lang="ru-BY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DA501D8-DD87-4F9B-8746-D545CDBA42F9}"/>
              </a:ext>
            </a:extLst>
          </p:cNvPr>
          <p:cNvSpPr txBox="1">
            <a:spLocks/>
          </p:cNvSpPr>
          <p:nvPr/>
        </p:nvSpPr>
        <p:spPr>
          <a:xfrm>
            <a:off x="5254120" y="1592036"/>
            <a:ext cx="1906821" cy="120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Евгений </a:t>
            </a:r>
            <a:br>
              <a:rPr lang="en-US" sz="2400" b="1" dirty="0"/>
            </a:br>
            <a:r>
              <a:rPr lang="ru-RU" sz="2400" b="1" dirty="0"/>
              <a:t>Михайлович </a:t>
            </a:r>
            <a:br>
              <a:rPr lang="en-US" sz="2400" b="1" dirty="0"/>
            </a:br>
            <a:r>
              <a:rPr lang="ru-RU" sz="2400" b="1" dirty="0"/>
              <a:t>Ландис</a:t>
            </a:r>
            <a:r>
              <a:rPr lang="ru-RU" sz="2000" dirty="0"/>
              <a:t> </a:t>
            </a:r>
            <a:endParaRPr lang="ru-RU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3172B-7FC5-4E49-8AE5-B984DF811A11}"/>
              </a:ext>
            </a:extLst>
          </p:cNvPr>
          <p:cNvSpPr txBox="1"/>
          <p:nvPr/>
        </p:nvSpPr>
        <p:spPr>
          <a:xfrm>
            <a:off x="7518675" y="339739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1921-1997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FCA52-3576-483A-B2B6-9CD38CAAFD80}"/>
              </a:ext>
            </a:extLst>
          </p:cNvPr>
          <p:cNvSpPr txBox="1"/>
          <p:nvPr/>
        </p:nvSpPr>
        <p:spPr>
          <a:xfrm>
            <a:off x="1524517" y="4666975"/>
            <a:ext cx="9870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предложили структуру данных  сбалансированного поискового дерева. </a:t>
            </a:r>
          </a:p>
        </p:txBody>
      </p:sp>
    </p:spTree>
    <p:extLst>
      <p:ext uri="{BB962C8B-B14F-4D97-AF65-F5344CB8AC3E}">
        <p14:creationId xmlns:p14="http://schemas.microsoft.com/office/powerpoint/2010/main" val="1363616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240" y="1267402"/>
            <a:ext cx="10502153" cy="1470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b="1" dirty="0"/>
              <a:t>АВЛ-дерево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это бинарное поисковое дерево, которое является </a:t>
            </a:r>
            <a:r>
              <a:rPr lang="ru-RU" dirty="0" err="1"/>
              <a:t>сблансированным</a:t>
            </a:r>
            <a:r>
              <a:rPr lang="en-US" dirty="0"/>
              <a:t> </a:t>
            </a:r>
            <a:r>
              <a:rPr lang="ru-RU" dirty="0"/>
              <a:t>по высоте: </a:t>
            </a:r>
            <a:r>
              <a:rPr lang="ru-RU" u="sng" dirty="0"/>
              <a:t>для каждой вершины дерева высоты её поддеревьев  отличаются не  более, чем на 1</a:t>
            </a:r>
            <a:r>
              <a:rPr lang="ru-RU" dirty="0"/>
              <a:t>.</a:t>
            </a:r>
          </a:p>
          <a:p>
            <a:pPr marL="457200" lvl="1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106833" y="2910178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811328" y="365760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32861" y="361723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1729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445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517533" y="3366691"/>
            <a:ext cx="672678" cy="250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92798" y="3366691"/>
            <a:ext cx="503202" cy="29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457646" y="4114113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97293" y="4114113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215544"/>
            <a:ext cx="117007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3000" b="1" dirty="0"/>
              <a:t>АВЛ</a:t>
            </a:r>
            <a:r>
              <a:rPr lang="ru-RU" sz="2800" b="1" dirty="0">
                <a:solidFill>
                  <a:srgbClr val="0070C0"/>
                </a:solidFill>
              </a:rPr>
              <a:t> </a:t>
            </a:r>
            <a:r>
              <a:rPr lang="ru-RU" sz="2800" dirty="0"/>
              <a:t>— </a:t>
            </a:r>
          </a:p>
          <a:p>
            <a:pPr lvl="2" algn="just"/>
            <a:r>
              <a:rPr lang="ru-RU" sz="2800" dirty="0"/>
              <a:t>аббревиатура, образованная первыми буквами фамилий создателей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9231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1088" y="563240"/>
            <a:ext cx="9818512" cy="2270271"/>
          </a:xfrm>
        </p:spPr>
        <p:txBody>
          <a:bodyPr>
            <a:normAutofit lnSpcReduction="10000"/>
          </a:bodyPr>
          <a:lstStyle/>
          <a:p>
            <a:pPr marL="0" lvl="0" indent="215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число внутренних вершин АВЛ-дерева, </a:t>
            </a:r>
            <a:r>
              <a:rPr lang="en-US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ru-RU" altLang="ru-RU" sz="3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его высота.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справедливы следующие неравенства: 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2757488" y="2833688"/>
          <a:ext cx="73644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160" imgH="266400" progId="Equation.DSMT4">
                  <p:embed/>
                </p:oleObj>
              </mc:Choice>
              <mc:Fallback>
                <p:oleObj name="Equation" r:id="rId3" imgW="3035160" imgH="26640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833688"/>
                        <a:ext cx="7364412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1809044" y="1021706"/>
            <a:ext cx="0" cy="2528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48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3971619" y="2481884"/>
            <a:ext cx="4248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Красно</a:t>
            </a:r>
            <a:r>
              <a:rPr lang="ru-RU" sz="3200" b="1" dirty="0"/>
              <a:t>-чёрное </a:t>
            </a:r>
            <a:r>
              <a:rPr lang="ru-RU" sz="3200" dirty="0"/>
              <a:t>дерево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468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3255569" y="512407"/>
            <a:ext cx="5117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+mj-lt"/>
              </a:rPr>
              <a:t>Изобретателем красно-чёрного дерева считают немецкого учёного:</a:t>
            </a:r>
            <a:endParaRPr lang="ru-RU" sz="2400" dirty="0">
              <a:latin typeface="+mj-lt"/>
            </a:endParaRPr>
          </a:p>
        </p:txBody>
      </p:sp>
      <p:graphicFrame>
        <p:nvGraphicFramePr>
          <p:cNvPr id="88" name="Таблица 87"/>
          <p:cNvGraphicFramePr>
            <a:graphicFrameLocks noGrp="1"/>
          </p:cNvGraphicFramePr>
          <p:nvPr/>
        </p:nvGraphicFramePr>
        <p:xfrm>
          <a:off x="5728354" y="1846743"/>
          <a:ext cx="4348900" cy="3207435"/>
        </p:xfrm>
        <a:graphic>
          <a:graphicData uri="http://schemas.openxmlformats.org/drawingml/2006/table">
            <a:tbl>
              <a:tblPr/>
              <a:tblGrid>
                <a:gridCol w="161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000" b="1" dirty="0">
                          <a:effectLst/>
                          <a:latin typeface="+mj-lt"/>
                        </a:rPr>
                        <a:t>Рудольф Байер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40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+mj-lt"/>
                        </a:rPr>
                        <a:t>Rudolf Bayer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Дата рождения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3" tooltip="7 мая"/>
                        </a:rPr>
                        <a:t>7 мая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4" tooltip="1939 год"/>
                        </a:rPr>
                        <a:t>1939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Страна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5" tooltip="Германия"/>
                        </a:rPr>
                        <a:t>Германия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5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Научная сфера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6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9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Место работы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7" tooltip="Мюнхенский технический университет"/>
                        </a:rPr>
                        <a:t>Мюнхенский технический университет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71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Известен как</a:t>
                      </a: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  <a:latin typeface="+mj-lt"/>
                        </a:rPr>
                        <a:t>изобретатель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8" tooltip="Красно-чёрное дерево"/>
                        </a:rPr>
                        <a:t>красно-чёрного 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BA0000"/>
                          </a:solidFill>
                          <a:effectLst/>
                          <a:latin typeface="+mj-lt"/>
                          <a:hlinkClick r:id="rId9" tooltip="UB-дерева (страница отсутствует)"/>
                        </a:rPr>
                        <a:t>UB-дерева</a:t>
                      </a:r>
                      <a:r>
                        <a:rPr lang="ru-RU" sz="1200" dirty="0">
                          <a:effectLst/>
                          <a:latin typeface="+mj-lt"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latin typeface="+mj-lt"/>
                          <a:hlinkClick r:id="rId10" tooltip="B-дерево"/>
                        </a:rPr>
                        <a:t>B-дерева</a:t>
                      </a:r>
                      <a:endParaRPr lang="ru-RU" sz="1200" dirty="0">
                        <a:effectLst/>
                        <a:latin typeface="+mj-lt"/>
                      </a:endParaRPr>
                    </a:p>
                  </a:txBody>
                  <a:tcPr marL="88803" marR="88803" marT="44401" marB="44401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313A2A-120F-45A0-B335-540394178C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19" y="1846742"/>
            <a:ext cx="3207435" cy="32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-4117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323689" y="289679"/>
            <a:ext cx="2642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Insight Runner 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55440" y="1456528"/>
            <a:ext cx="9233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https://acm.bsu.by/</a:t>
            </a:r>
            <a:endParaRPr lang="en-US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логин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номер вашего студенческого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семь цифр) или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S22230716</a:t>
            </a:r>
          </a:p>
          <a:p>
            <a:r>
              <a:rPr lang="ru-RU" altLang="ru-RU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пароль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 умолчанию): 11111</a:t>
            </a:r>
            <a:endParaRPr lang="ru-RU" alt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4182913"/>
            <a:ext cx="5634625" cy="20370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5440" y="3096719"/>
            <a:ext cx="10657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FF0000"/>
                </a:solidFill>
              </a:rPr>
              <a:t>После первого входа в </a:t>
            </a:r>
            <a:r>
              <a:rPr lang="en-US" sz="2000" dirty="0" err="1">
                <a:solidFill>
                  <a:srgbClr val="FF0000"/>
                </a:solidFill>
              </a:rPr>
              <a:t>iRunner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необходимо сменить пароль и установить двухфакторную аутентификацию (для исключения противоправных действий в системе при несанкционированном доступе.) 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9ABD9-08B6-8E75-DEAF-EB951BECC6CD}"/>
              </a:ext>
            </a:extLst>
          </p:cNvPr>
          <p:cNvSpPr txBox="1"/>
          <p:nvPr/>
        </p:nvSpPr>
        <p:spPr>
          <a:xfrm>
            <a:off x="7395099" y="1456528"/>
            <a:ext cx="435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год</a:t>
            </a:r>
            <a:endParaRPr lang="ru-BY" sz="14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E85A255-066C-CFE4-BE84-A1F5A65DFAF8}"/>
              </a:ext>
            </a:extLst>
          </p:cNvPr>
          <p:cNvCxnSpPr>
            <a:cxnSpLocks/>
          </p:cNvCxnSpPr>
          <p:nvPr/>
        </p:nvCxnSpPr>
        <p:spPr>
          <a:xfrm>
            <a:off x="7719075" y="1754839"/>
            <a:ext cx="0" cy="23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78F1B8-2E56-347A-203A-B54CA48453BF}"/>
              </a:ext>
            </a:extLst>
          </p:cNvPr>
          <p:cNvSpPr txBox="1"/>
          <p:nvPr/>
        </p:nvSpPr>
        <p:spPr>
          <a:xfrm>
            <a:off x="7925733" y="1442627"/>
            <a:ext cx="694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группа</a:t>
            </a:r>
            <a:endParaRPr lang="ru-BY" sz="14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FBDF36E-6210-B850-E121-A4ABD963C464}"/>
              </a:ext>
            </a:extLst>
          </p:cNvPr>
          <p:cNvCxnSpPr>
            <a:cxnSpLocks/>
          </p:cNvCxnSpPr>
          <p:nvPr/>
        </p:nvCxnSpPr>
        <p:spPr>
          <a:xfrm>
            <a:off x="8167456" y="1754839"/>
            <a:ext cx="0" cy="23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5E23C1-299C-B856-387C-D0B9441D9486}"/>
              </a:ext>
            </a:extLst>
          </p:cNvPr>
          <p:cNvSpPr txBox="1"/>
          <p:nvPr/>
        </p:nvSpPr>
        <p:spPr>
          <a:xfrm>
            <a:off x="8645101" y="1456528"/>
            <a:ext cx="10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№ в списке</a:t>
            </a:r>
            <a:endParaRPr lang="ru-BY" sz="1400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4CBDEB8-45CB-B188-38DD-4709B9FCE6E5}"/>
              </a:ext>
            </a:extLst>
          </p:cNvPr>
          <p:cNvCxnSpPr>
            <a:cxnSpLocks/>
          </p:cNvCxnSpPr>
          <p:nvPr/>
        </p:nvCxnSpPr>
        <p:spPr>
          <a:xfrm flipH="1">
            <a:off x="8380185" y="1768740"/>
            <a:ext cx="399772" cy="21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46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9" name="Прямоугольник 88"/>
          <p:cNvSpPr/>
          <p:nvPr/>
        </p:nvSpPr>
        <p:spPr>
          <a:xfrm>
            <a:off x="2248433" y="173264"/>
            <a:ext cx="76951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202122"/>
                </a:solidFill>
                <a:latin typeface="+mj-lt"/>
              </a:rPr>
              <a:t>В </a:t>
            </a:r>
            <a:r>
              <a:rPr lang="ru-RU" sz="2400" b="1" dirty="0">
                <a:solidFill>
                  <a:srgbClr val="202122"/>
                </a:solidFill>
                <a:latin typeface="+mj-lt"/>
              </a:rPr>
              <a:t>1978</a:t>
            </a:r>
            <a:r>
              <a:rPr lang="ru-RU" sz="2000" dirty="0">
                <a:solidFill>
                  <a:srgbClr val="202122"/>
                </a:solidFill>
                <a:latin typeface="+mj-lt"/>
              </a:rPr>
              <a:t> году </a:t>
            </a:r>
            <a:r>
              <a:rPr lang="ru-RU" dirty="0">
                <a:solidFill>
                  <a:srgbClr val="202122"/>
                </a:solidFill>
              </a:rPr>
              <a:t>в статье 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ru-RU" sz="2000" b="1" dirty="0">
                <a:solidFill>
                  <a:srgbClr val="202122"/>
                </a:solidFill>
              </a:rPr>
              <a:t>Л. </a:t>
            </a:r>
            <a:r>
              <a:rPr lang="ru-RU" sz="2000" b="1" dirty="0" err="1">
                <a:solidFill>
                  <a:srgbClr val="202122"/>
                </a:solidFill>
              </a:rPr>
              <a:t>Гибаса</a:t>
            </a:r>
            <a:r>
              <a:rPr lang="ru-RU" sz="2000" b="1" dirty="0">
                <a:solidFill>
                  <a:srgbClr val="202122"/>
                </a:solidFill>
              </a:rPr>
              <a:t> </a:t>
            </a:r>
            <a:r>
              <a:rPr lang="ru-RU" dirty="0">
                <a:solidFill>
                  <a:srgbClr val="202122"/>
                </a:solidFill>
              </a:rPr>
              <a:t>и </a:t>
            </a:r>
            <a:r>
              <a:rPr lang="ru-RU" sz="2000" b="1" dirty="0">
                <a:solidFill>
                  <a:srgbClr val="202122"/>
                </a:solidFill>
              </a:rPr>
              <a:t>Р. Седжвика</a:t>
            </a:r>
            <a:r>
              <a:rPr lang="ru-RU" sz="2000" dirty="0">
                <a:solidFill>
                  <a:srgbClr val="202122"/>
                </a:solidFill>
              </a:rPr>
              <a:t>  </a:t>
            </a:r>
            <a:endParaRPr lang="ru-RU" sz="2000" dirty="0">
              <a:solidFill>
                <a:srgbClr val="202122"/>
              </a:solidFill>
              <a:latin typeface="+mj-lt"/>
            </a:endParaRPr>
          </a:p>
          <a:p>
            <a:pPr algn="ctr"/>
            <a:r>
              <a:rPr lang="ru-RU" sz="2000" dirty="0">
                <a:solidFill>
                  <a:srgbClr val="202122"/>
                </a:solidFill>
              </a:rPr>
              <a:t>структура данных получила название </a:t>
            </a:r>
            <a:r>
              <a:rPr lang="ru-RU" sz="2400" dirty="0">
                <a:solidFill>
                  <a:srgbClr val="202122"/>
                </a:solidFill>
              </a:rPr>
              <a:t>«</a:t>
            </a:r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>
                <a:solidFill>
                  <a:srgbClr val="202122"/>
                </a:solidFill>
              </a:rPr>
              <a:t>-чёрное </a:t>
            </a:r>
            <a:r>
              <a:rPr lang="ru-RU" sz="2400" dirty="0">
                <a:solidFill>
                  <a:srgbClr val="202122"/>
                </a:solidFill>
              </a:rPr>
              <a:t>дерево»:</a:t>
            </a:r>
            <a:endParaRPr lang="ru-RU" sz="2400" dirty="0">
              <a:solidFill>
                <a:srgbClr val="202122"/>
              </a:solidFill>
              <a:latin typeface="+mj-lt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D1DCD3A-6521-4CF3-9D1A-D0A3EA269BE1}"/>
              </a:ext>
            </a:extLst>
          </p:cNvPr>
          <p:cNvGraphicFramePr>
            <a:graphicFrameLocks noGrp="1"/>
          </p:cNvGraphicFramePr>
          <p:nvPr/>
        </p:nvGraphicFramePr>
        <p:xfrm>
          <a:off x="9269832" y="2454043"/>
          <a:ext cx="2684479" cy="2086348"/>
        </p:xfrm>
        <a:graphic>
          <a:graphicData uri="http://schemas.openxmlformats.org/drawingml/2006/table">
            <a:tbl>
              <a:tblPr/>
              <a:tblGrid>
                <a:gridCol w="1053554">
                  <a:extLst>
                    <a:ext uri="{9D8B030D-6E8A-4147-A177-3AD203B41FA5}">
                      <a16:colId xmlns:a16="http://schemas.microsoft.com/office/drawing/2014/main" val="2372867141"/>
                    </a:ext>
                  </a:extLst>
                </a:gridCol>
                <a:gridCol w="1630925">
                  <a:extLst>
                    <a:ext uri="{9D8B030D-6E8A-4147-A177-3AD203B41FA5}">
                      <a16:colId xmlns:a16="http://schemas.microsoft.com/office/drawing/2014/main" val="1355385660"/>
                    </a:ext>
                  </a:extLst>
                </a:gridCol>
              </a:tblGrid>
              <a:tr h="73022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3" tooltip="20 декабря"/>
                        </a:rPr>
                        <a:t>20 декабря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4" tooltip="1946 год"/>
                        </a:rPr>
                        <a:t>1946</a:t>
                      </a:r>
                      <a:r>
                        <a:rPr lang="ru-RU" sz="1200" dirty="0">
                          <a:effectLst/>
                        </a:rPr>
                        <a:t> (74 года)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29991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США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11717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5" tooltip="Информатика"/>
                        </a:rPr>
                        <a:t>Информатика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806948"/>
                  </a:ext>
                </a:extLst>
              </a:tr>
              <a:tr h="521587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sng" dirty="0">
                          <a:solidFill>
                            <a:srgbClr val="0645AD"/>
                          </a:solidFill>
                          <a:effectLst/>
                          <a:hlinkClick r:id="rId6"/>
                        </a:rPr>
                        <a:t>Принстонский университет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25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90C081-1ECB-437E-AD63-14D765843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62" y="1860543"/>
            <a:ext cx="2344969" cy="2679848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5B48CD3-10B9-48F0-9179-D76E624AC3DA}"/>
              </a:ext>
            </a:extLst>
          </p:cNvPr>
          <p:cNvGraphicFramePr>
            <a:graphicFrameLocks noGrp="1"/>
          </p:cNvGraphicFramePr>
          <p:nvPr/>
        </p:nvGraphicFramePr>
        <p:xfrm>
          <a:off x="9269833" y="1860543"/>
          <a:ext cx="2684478" cy="593500"/>
        </p:xfrm>
        <a:graphic>
          <a:graphicData uri="http://schemas.openxmlformats.org/drawingml/2006/table">
            <a:tbl>
              <a:tblPr/>
              <a:tblGrid>
                <a:gridCol w="2684478">
                  <a:extLst>
                    <a:ext uri="{9D8B030D-6E8A-4147-A177-3AD203B41FA5}">
                      <a16:colId xmlns:a16="http://schemas.microsoft.com/office/drawing/2014/main" val="1192753376"/>
                    </a:ext>
                  </a:extLst>
                </a:gridCol>
              </a:tblGrid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Роберт Седжвик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3416"/>
                  </a:ext>
                </a:extLst>
              </a:tr>
              <a:tr h="29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Robert Sedgewick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20238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97999A-C6CE-4DEF-995A-6B60FAB99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9" y="1860543"/>
            <a:ext cx="2260459" cy="2679848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BA28581-0754-4FE7-8122-DB5958E9713F}"/>
              </a:ext>
            </a:extLst>
          </p:cNvPr>
          <p:cNvGraphicFramePr>
            <a:graphicFrameLocks noGrp="1"/>
          </p:cNvGraphicFramePr>
          <p:nvPr/>
        </p:nvGraphicFramePr>
        <p:xfrm>
          <a:off x="2402818" y="1860542"/>
          <a:ext cx="3568379" cy="2679849"/>
        </p:xfrm>
        <a:graphic>
          <a:graphicData uri="http://schemas.openxmlformats.org/drawingml/2006/table">
            <a:tbl>
              <a:tblPr/>
              <a:tblGrid>
                <a:gridCol w="1204745">
                  <a:extLst>
                    <a:ext uri="{9D8B030D-6E8A-4147-A177-3AD203B41FA5}">
                      <a16:colId xmlns:a16="http://schemas.microsoft.com/office/drawing/2014/main" val="610352494"/>
                    </a:ext>
                  </a:extLst>
                </a:gridCol>
                <a:gridCol w="2363634">
                  <a:extLst>
                    <a:ext uri="{9D8B030D-6E8A-4147-A177-3AD203B41FA5}">
                      <a16:colId xmlns:a16="http://schemas.microsoft.com/office/drawing/2014/main" val="1967850986"/>
                    </a:ext>
                  </a:extLst>
                </a:gridCol>
              </a:tblGrid>
              <a:tr h="46996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 err="1">
                          <a:effectLst/>
                        </a:rPr>
                        <a:t>Леонидас</a:t>
                      </a:r>
                      <a:r>
                        <a:rPr lang="ru-RU" sz="1200" b="1" dirty="0">
                          <a:effectLst/>
                        </a:rPr>
                        <a:t> Джон (</a:t>
                      </a:r>
                      <a:r>
                        <a:rPr lang="ru-RU" sz="1200" b="1" dirty="0" err="1">
                          <a:effectLst/>
                        </a:rPr>
                        <a:t>Иоаннис</a:t>
                      </a:r>
                      <a:r>
                        <a:rPr lang="ru-RU" sz="1200" b="1" dirty="0">
                          <a:effectLst/>
                        </a:rPr>
                        <a:t>) </a:t>
                      </a:r>
                      <a:r>
                        <a:rPr lang="ru-RU" sz="1200" b="1" dirty="0" err="1">
                          <a:effectLst/>
                        </a:rPr>
                        <a:t>Гибас</a:t>
                      </a:r>
                      <a:endParaRPr lang="ru-RU" sz="1200" b="1" dirty="0">
                        <a:effectLst/>
                      </a:endParaRPr>
                    </a:p>
                    <a:p>
                      <a:pPr algn="ctr" fontAlgn="t"/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Arial" panose="020B0604020202020204" pitchFamily="34" charset="0"/>
                          <a:hlinkClick r:id="rId9" tooltip="греческий язык"/>
                        </a:rPr>
                        <a:t>греч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 . 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Λεωνίδ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ας Γκίμπας 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95540"/>
                  </a:ext>
                </a:extLst>
              </a:tr>
              <a:tr h="434092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Национальность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Греция"/>
                        </a:rPr>
                        <a:t>Греческий</a:t>
                      </a:r>
                      <a:r>
                        <a:rPr lang="ru-RU" sz="1200" dirty="0">
                          <a:effectLst/>
                        </a:rPr>
                        <a:t> - </a:t>
                      </a:r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Соединенные Штаты"/>
                        </a:rPr>
                        <a:t>Американский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58196"/>
                  </a:ext>
                </a:extLst>
              </a:tr>
              <a:tr h="281981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Научная карьера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73263"/>
                  </a:ext>
                </a:extLst>
              </a:tr>
              <a:tr h="1017301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 компьютерных наук и электротехники Пола </a:t>
                      </a:r>
                      <a:r>
                        <a:rPr lang="ru-RU" sz="1200" b="0" i="0" dirty="0" err="1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Пиготта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 </a:t>
                      </a:r>
                      <a:r>
                        <a:rPr lang="ru-RU" sz="1200" b="0" i="0" u="none" strike="noStrike" dirty="0">
                          <a:solidFill>
                            <a:srgbClr val="0645AD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 tooltip="Стэндфордский Университет"/>
                        </a:rPr>
                        <a:t>Стэнфордском университете</a:t>
                      </a:r>
                      <a:r>
                        <a:rPr lang="ru-RU" sz="1200" b="0" i="0" dirty="0">
                          <a:solidFill>
                            <a:srgbClr val="2021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, где он возглавляет группу геометрических вычислений и является сотрудником лабораторий компьютерной графики и искусственного интеллекта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63692"/>
                  </a:ext>
                </a:extLst>
              </a:tr>
              <a:tr h="281981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rgbClr val="0645AD"/>
                          </a:solidFill>
                          <a:effectLst/>
                        </a:rPr>
                        <a:t>Ученик (докторант)  Дональда Кнута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ru-RU" sz="12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377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D6A77A-4006-46F1-A5E7-24C6CFF7E10B}"/>
              </a:ext>
            </a:extLst>
          </p:cNvPr>
          <p:cNvSpPr txBox="1"/>
          <p:nvPr/>
        </p:nvSpPr>
        <p:spPr>
          <a:xfrm>
            <a:off x="142359" y="4668379"/>
            <a:ext cx="5953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 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Л. </a:t>
            </a:r>
            <a:r>
              <a:rPr lang="ru-RU" sz="1800" dirty="0" err="1">
                <a:solidFill>
                  <a:srgbClr val="202122"/>
                </a:solidFill>
                <a:latin typeface="+mj-lt"/>
              </a:rPr>
              <a:t>Гибаса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, они использовали ручки двух цветов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;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229A4-060F-401D-8400-02C81128EDA0}"/>
              </a:ext>
            </a:extLst>
          </p:cNvPr>
          <p:cNvSpPr txBox="1"/>
          <p:nvPr/>
        </p:nvSpPr>
        <p:spPr>
          <a:xfrm>
            <a:off x="5971197" y="4723729"/>
            <a:ext cx="613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ru-RU" sz="1800" dirty="0">
                <a:solidFill>
                  <a:srgbClr val="202122"/>
                </a:solidFill>
                <a:latin typeface="+mj-lt"/>
              </a:rPr>
              <a:t>по словам Р. Седжвика, красный и черный цвет лучше всех смотрелись на лазерном принтере </a:t>
            </a:r>
            <a:r>
              <a:rPr lang="en-US" sz="1800" dirty="0">
                <a:solidFill>
                  <a:srgbClr val="202122"/>
                </a:solidFill>
                <a:latin typeface="+mj-lt"/>
              </a:rPr>
              <a:t>Xerox</a:t>
            </a:r>
            <a:r>
              <a:rPr lang="ru-RU" sz="1800" dirty="0">
                <a:solidFill>
                  <a:srgbClr val="202122"/>
                </a:solidFill>
                <a:latin typeface="+mj-lt"/>
              </a:rPr>
              <a:t>.</a:t>
            </a: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16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0" name="Овал 79"/>
          <p:cNvSpPr/>
          <p:nvPr/>
        </p:nvSpPr>
        <p:spPr>
          <a:xfrm>
            <a:off x="9200020" y="285680"/>
            <a:ext cx="513580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9" name="Овал 48"/>
          <p:cNvSpPr/>
          <p:nvPr/>
        </p:nvSpPr>
        <p:spPr>
          <a:xfrm>
            <a:off x="7857532" y="903561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0559236" y="916561"/>
            <a:ext cx="47966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9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7264941" y="1582316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180744" y="1695012"/>
            <a:ext cx="505217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644133" y="1236790"/>
            <a:ext cx="349124" cy="397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11281684" y="1658648"/>
            <a:ext cx="50261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  <a:r>
              <a:rPr lang="en-US" sz="1200" b="1" dirty="0">
                <a:solidFill>
                  <a:schemeClr val="bg1"/>
                </a:solidFill>
              </a:rPr>
              <a:t>0</a:t>
            </a:r>
            <a:endParaRPr lang="ru-RU" sz="1200" b="1" dirty="0">
              <a:solidFill>
                <a:schemeClr val="bg1"/>
              </a:solidFill>
            </a:endParaRPr>
          </a:p>
        </p:txBody>
      </p:sp>
      <p:cxnSp>
        <p:nvCxnSpPr>
          <p:cNvPr id="75" name="Прямая со стрелкой 74"/>
          <p:cNvCxnSpPr/>
          <p:nvPr/>
        </p:nvCxnSpPr>
        <p:spPr>
          <a:xfrm flipH="1">
            <a:off x="10516697" y="1265319"/>
            <a:ext cx="186247" cy="429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/>
          <p:cNvSpPr/>
          <p:nvPr/>
        </p:nvSpPr>
        <p:spPr>
          <a:xfrm>
            <a:off x="8614071" y="1669767"/>
            <a:ext cx="480270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7" name="Прямая со стрелкой 86"/>
          <p:cNvCxnSpPr>
            <a:stCxn id="31" idx="4"/>
            <a:endCxn id="67" idx="0"/>
          </p:cNvCxnSpPr>
          <p:nvPr/>
        </p:nvCxnSpPr>
        <p:spPr>
          <a:xfrm>
            <a:off x="10798469" y="2818878"/>
            <a:ext cx="414869" cy="4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8225695" y="2376057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2" name="Овал 91"/>
          <p:cNvSpPr/>
          <p:nvPr/>
        </p:nvSpPr>
        <p:spPr>
          <a:xfrm>
            <a:off x="7540183" y="2419226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2" name="Прямая со стрелкой 21"/>
          <p:cNvCxnSpPr>
            <a:stCxn id="51" idx="3"/>
            <a:endCxn id="36" idx="0"/>
          </p:cNvCxnSpPr>
          <p:nvPr/>
        </p:nvCxnSpPr>
        <p:spPr>
          <a:xfrm flipH="1">
            <a:off x="6782502" y="1887006"/>
            <a:ext cx="547498" cy="532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92" idx="0"/>
          </p:cNvCxnSpPr>
          <p:nvPr/>
        </p:nvCxnSpPr>
        <p:spPr>
          <a:xfrm>
            <a:off x="7579335" y="1921452"/>
            <a:ext cx="182974" cy="49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8518430" y="1999706"/>
            <a:ext cx="222083" cy="384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8236724" y="1208250"/>
            <a:ext cx="617482" cy="461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9004268" y="2444794"/>
            <a:ext cx="487904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0" name="Овал 29"/>
          <p:cNvSpPr/>
          <p:nvPr/>
        </p:nvSpPr>
        <p:spPr>
          <a:xfrm>
            <a:off x="6054062" y="3130104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10558041" y="2461912"/>
            <a:ext cx="480856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7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9774582" y="2444793"/>
            <a:ext cx="514153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4" name="Овал 33"/>
          <p:cNvSpPr/>
          <p:nvPr/>
        </p:nvSpPr>
        <p:spPr>
          <a:xfrm>
            <a:off x="6750504" y="3149659"/>
            <a:ext cx="444251" cy="35696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8423082" y="3214302"/>
            <a:ext cx="492405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6" name="Овал 35"/>
          <p:cNvSpPr/>
          <p:nvPr/>
        </p:nvSpPr>
        <p:spPr>
          <a:xfrm>
            <a:off x="6560377" y="2419226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Овал 37"/>
          <p:cNvSpPr/>
          <p:nvPr/>
        </p:nvSpPr>
        <p:spPr>
          <a:xfrm>
            <a:off x="5765888" y="459185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054228" y="459185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282497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6642679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6979645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7900051" y="3295846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271250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592441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8344847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82" idx="5"/>
            <a:endCxn id="29" idx="0"/>
          </p:cNvCxnSpPr>
          <p:nvPr/>
        </p:nvCxnSpPr>
        <p:spPr>
          <a:xfrm>
            <a:off x="9024007" y="1974456"/>
            <a:ext cx="224213" cy="470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35" idx="0"/>
          </p:cNvCxnSpPr>
          <p:nvPr/>
        </p:nvCxnSpPr>
        <p:spPr>
          <a:xfrm>
            <a:off x="8421371" y="2732387"/>
            <a:ext cx="247914" cy="481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endCxn id="31" idx="0"/>
          </p:cNvCxnSpPr>
          <p:nvPr/>
        </p:nvCxnSpPr>
        <p:spPr>
          <a:xfrm>
            <a:off x="10567529" y="2015614"/>
            <a:ext cx="230941" cy="446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766429" y="3843009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Овал 65"/>
          <p:cNvSpPr/>
          <p:nvPr/>
        </p:nvSpPr>
        <p:spPr>
          <a:xfrm>
            <a:off x="7320001" y="3149659"/>
            <a:ext cx="444251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7" name="Овал 66"/>
          <p:cNvSpPr/>
          <p:nvPr/>
        </p:nvSpPr>
        <p:spPr>
          <a:xfrm>
            <a:off x="10964081" y="3219288"/>
            <a:ext cx="498515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8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0328142" y="3219288"/>
            <a:ext cx="482792" cy="35696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16</a:t>
            </a:r>
          </a:p>
        </p:txBody>
      </p:sp>
      <p:cxnSp>
        <p:nvCxnSpPr>
          <p:cNvPr id="17" name="Прямая со стрелкой 16"/>
          <p:cNvCxnSpPr>
            <a:stCxn id="31" idx="4"/>
            <a:endCxn id="69" idx="0"/>
          </p:cNvCxnSpPr>
          <p:nvPr/>
        </p:nvCxnSpPr>
        <p:spPr>
          <a:xfrm flipH="1">
            <a:off x="10569538" y="2818878"/>
            <a:ext cx="228931" cy="400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2" idx="4"/>
            <a:endCxn id="66" idx="0"/>
          </p:cNvCxnSpPr>
          <p:nvPr/>
        </p:nvCxnSpPr>
        <p:spPr>
          <a:xfrm flipH="1">
            <a:off x="7542127" y="2776191"/>
            <a:ext cx="220182" cy="373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6" idx="4"/>
            <a:endCxn id="34" idx="0"/>
          </p:cNvCxnSpPr>
          <p:nvPr/>
        </p:nvCxnSpPr>
        <p:spPr>
          <a:xfrm>
            <a:off x="6782502" y="2776191"/>
            <a:ext cx="190127" cy="373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6" idx="4"/>
            <a:endCxn id="30" idx="0"/>
          </p:cNvCxnSpPr>
          <p:nvPr/>
        </p:nvCxnSpPr>
        <p:spPr>
          <a:xfrm flipH="1">
            <a:off x="6276188" y="2776191"/>
            <a:ext cx="506314" cy="353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0" idx="4"/>
            <a:endCxn id="65" idx="0"/>
          </p:cNvCxnSpPr>
          <p:nvPr/>
        </p:nvCxnSpPr>
        <p:spPr>
          <a:xfrm flipH="1">
            <a:off x="5988555" y="3487069"/>
            <a:ext cx="287633" cy="3559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8786454" y="399263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10256161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88" name="Овал 87"/>
          <p:cNvSpPr/>
          <p:nvPr/>
        </p:nvSpPr>
        <p:spPr>
          <a:xfrm>
            <a:off x="10595119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11003654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11355180" y="4062260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11246780" y="2571438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11705889" y="2571438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95" name="Прямая со стрелкой 94"/>
          <p:cNvCxnSpPr>
            <a:stCxn id="68" idx="4"/>
            <a:endCxn id="93" idx="0"/>
          </p:cNvCxnSpPr>
          <p:nvPr/>
        </p:nvCxnSpPr>
        <p:spPr>
          <a:xfrm flipH="1">
            <a:off x="11354771" y="2015613"/>
            <a:ext cx="178219" cy="55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68" idx="4"/>
            <a:endCxn id="94" idx="0"/>
          </p:cNvCxnSpPr>
          <p:nvPr/>
        </p:nvCxnSpPr>
        <p:spPr>
          <a:xfrm>
            <a:off x="11532990" y="2015613"/>
            <a:ext cx="280890" cy="55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69" idx="4"/>
            <a:endCxn id="84" idx="0"/>
          </p:cNvCxnSpPr>
          <p:nvPr/>
        </p:nvCxnSpPr>
        <p:spPr>
          <a:xfrm flipH="1">
            <a:off x="10364152" y="3576253"/>
            <a:ext cx="205386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69" idx="4"/>
            <a:endCxn id="88" idx="0"/>
          </p:cNvCxnSpPr>
          <p:nvPr/>
        </p:nvCxnSpPr>
        <p:spPr>
          <a:xfrm>
            <a:off x="10569538" y="3576253"/>
            <a:ext cx="133572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67" idx="4"/>
            <a:endCxn id="90" idx="0"/>
          </p:cNvCxnSpPr>
          <p:nvPr/>
        </p:nvCxnSpPr>
        <p:spPr>
          <a:xfrm flipH="1">
            <a:off x="11111645" y="3576253"/>
            <a:ext cx="101694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67" idx="4"/>
            <a:endCxn id="91" idx="0"/>
          </p:cNvCxnSpPr>
          <p:nvPr/>
        </p:nvCxnSpPr>
        <p:spPr>
          <a:xfrm>
            <a:off x="11213339" y="3576253"/>
            <a:ext cx="249832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cxnSpLocks/>
            <a:endCxn id="46" idx="0"/>
          </p:cNvCxnSpPr>
          <p:nvPr/>
        </p:nvCxnSpPr>
        <p:spPr>
          <a:xfrm flipH="1">
            <a:off x="8452838" y="3571267"/>
            <a:ext cx="195406" cy="421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cxnSpLocks/>
            <a:endCxn id="83" idx="0"/>
          </p:cNvCxnSpPr>
          <p:nvPr/>
        </p:nvCxnSpPr>
        <p:spPr>
          <a:xfrm>
            <a:off x="8648243" y="3571268"/>
            <a:ext cx="246202" cy="421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cxnSpLocks/>
            <a:endCxn id="43" idx="0"/>
          </p:cNvCxnSpPr>
          <p:nvPr/>
        </p:nvCxnSpPr>
        <p:spPr>
          <a:xfrm>
            <a:off x="7741268" y="2776191"/>
            <a:ext cx="266774" cy="5196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30" idx="4"/>
            <a:endCxn id="40" idx="0"/>
          </p:cNvCxnSpPr>
          <p:nvPr/>
        </p:nvCxnSpPr>
        <p:spPr>
          <a:xfrm>
            <a:off x="6276188" y="3487069"/>
            <a:ext cx="114300" cy="505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cxnSpLocks/>
            <a:endCxn id="41" idx="0"/>
          </p:cNvCxnSpPr>
          <p:nvPr/>
        </p:nvCxnSpPr>
        <p:spPr>
          <a:xfrm flipH="1">
            <a:off x="6750670" y="3506624"/>
            <a:ext cx="200919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cxnSpLocks/>
            <a:endCxn id="42" idx="0"/>
          </p:cNvCxnSpPr>
          <p:nvPr/>
        </p:nvCxnSpPr>
        <p:spPr>
          <a:xfrm>
            <a:off x="6951589" y="3506624"/>
            <a:ext cx="136047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cxnSpLocks/>
            <a:endCxn id="44" idx="0"/>
          </p:cNvCxnSpPr>
          <p:nvPr/>
        </p:nvCxnSpPr>
        <p:spPr>
          <a:xfrm flipH="1">
            <a:off x="7379241" y="3506624"/>
            <a:ext cx="141845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cxnSpLocks/>
            <a:endCxn id="45" idx="0"/>
          </p:cNvCxnSpPr>
          <p:nvPr/>
        </p:nvCxnSpPr>
        <p:spPr>
          <a:xfrm>
            <a:off x="7521086" y="3506624"/>
            <a:ext cx="179346" cy="486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cxnSpLocks/>
          </p:cNvCxnSpPr>
          <p:nvPr/>
        </p:nvCxnSpPr>
        <p:spPr>
          <a:xfrm flipH="1">
            <a:off x="5868373" y="4199973"/>
            <a:ext cx="120348" cy="39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cxnSpLocks/>
            <a:endCxn id="39" idx="0"/>
          </p:cNvCxnSpPr>
          <p:nvPr/>
        </p:nvCxnSpPr>
        <p:spPr>
          <a:xfrm>
            <a:off x="5988721" y="4199974"/>
            <a:ext cx="173499" cy="391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Овал 141"/>
          <p:cNvSpPr/>
          <p:nvPr/>
        </p:nvSpPr>
        <p:spPr>
          <a:xfrm>
            <a:off x="8177207" y="3301017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44" name="Прямая со стрелкой 143"/>
          <p:cNvCxnSpPr/>
          <p:nvPr/>
        </p:nvCxnSpPr>
        <p:spPr>
          <a:xfrm flipH="1">
            <a:off x="8228797" y="2740592"/>
            <a:ext cx="183829" cy="567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9065036" y="3308586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0" name="Овал 159"/>
          <p:cNvSpPr/>
          <p:nvPr/>
        </p:nvSpPr>
        <p:spPr>
          <a:xfrm>
            <a:off x="9388319" y="3328141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1" name="Овал 160"/>
          <p:cNvSpPr/>
          <p:nvPr/>
        </p:nvSpPr>
        <p:spPr>
          <a:xfrm>
            <a:off x="9764360" y="3305602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2" name="Овал 161"/>
          <p:cNvSpPr/>
          <p:nvPr/>
        </p:nvSpPr>
        <p:spPr>
          <a:xfrm>
            <a:off x="10072919" y="3324044"/>
            <a:ext cx="215982" cy="20734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ru-RU" sz="1200" b="1" dirty="0">
              <a:solidFill>
                <a:schemeClr val="tx1"/>
              </a:solidFill>
            </a:endParaRPr>
          </a:p>
        </p:txBody>
      </p:sp>
      <p:cxnSp>
        <p:nvCxnSpPr>
          <p:cNvPr id="166" name="Прямая со стрелкой 165"/>
          <p:cNvCxnSpPr>
            <a:cxnSpLocks/>
          </p:cNvCxnSpPr>
          <p:nvPr/>
        </p:nvCxnSpPr>
        <p:spPr>
          <a:xfrm flipH="1">
            <a:off x="9151986" y="2801759"/>
            <a:ext cx="75193" cy="506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cxnSpLocks/>
            <a:endCxn id="160" idx="0"/>
          </p:cNvCxnSpPr>
          <p:nvPr/>
        </p:nvCxnSpPr>
        <p:spPr>
          <a:xfrm>
            <a:off x="9227179" y="2801759"/>
            <a:ext cx="269131" cy="52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32" idx="4"/>
            <a:endCxn id="161" idx="0"/>
          </p:cNvCxnSpPr>
          <p:nvPr/>
        </p:nvCxnSpPr>
        <p:spPr>
          <a:xfrm flipH="1">
            <a:off x="9872351" y="2801758"/>
            <a:ext cx="159308" cy="503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32" idx="4"/>
            <a:endCxn id="162" idx="0"/>
          </p:cNvCxnSpPr>
          <p:nvPr/>
        </p:nvCxnSpPr>
        <p:spPr>
          <a:xfrm>
            <a:off x="10031659" y="2801758"/>
            <a:ext cx="149251" cy="52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80" idx="2"/>
            <a:endCxn id="49" idx="0"/>
          </p:cNvCxnSpPr>
          <p:nvPr/>
        </p:nvCxnSpPr>
        <p:spPr>
          <a:xfrm flipH="1">
            <a:off x="8079658" y="464163"/>
            <a:ext cx="1120362" cy="439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80" idx="6"/>
            <a:endCxn id="50" idx="0"/>
          </p:cNvCxnSpPr>
          <p:nvPr/>
        </p:nvCxnSpPr>
        <p:spPr>
          <a:xfrm>
            <a:off x="9713600" y="464163"/>
            <a:ext cx="1085467" cy="452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/>
          <p:cNvCxnSpPr>
            <a:stCxn id="52" idx="3"/>
            <a:endCxn id="32" idx="0"/>
          </p:cNvCxnSpPr>
          <p:nvPr/>
        </p:nvCxnSpPr>
        <p:spPr>
          <a:xfrm flipH="1">
            <a:off x="10031659" y="1999702"/>
            <a:ext cx="223072" cy="445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50" idx="5"/>
            <a:endCxn id="68" idx="0"/>
          </p:cNvCxnSpPr>
          <p:nvPr/>
        </p:nvCxnSpPr>
        <p:spPr>
          <a:xfrm>
            <a:off x="10968653" y="1221251"/>
            <a:ext cx="564337" cy="43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5114" y="962449"/>
            <a:ext cx="5211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каждая вершина являет</a:t>
            </a:r>
            <a:r>
              <a:rPr lang="en-US" sz="2400" dirty="0"/>
              <a:t>c</a:t>
            </a:r>
            <a:r>
              <a:rPr lang="ru-RU" sz="2400" dirty="0"/>
              <a:t>я либо красной, либо чёрной</a:t>
            </a:r>
            <a:r>
              <a:rPr lang="en-US" sz="2400" dirty="0"/>
              <a:t>;</a:t>
            </a:r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каждый лист – чёрный</a:t>
            </a:r>
            <a:r>
              <a:rPr lang="en-US" sz="2400" dirty="0"/>
              <a:t>;</a:t>
            </a:r>
            <a:endParaRPr lang="ru-RU" sz="2400" dirty="0"/>
          </a:p>
          <a:p>
            <a:pPr marL="800100" lvl="1" indent="-342900" algn="just">
              <a:buFont typeface="+mj-lt"/>
              <a:buAutoNum type="arabicParenR"/>
            </a:pPr>
            <a:r>
              <a:rPr lang="ru-RU" sz="2400" dirty="0"/>
              <a:t>у красной вершины оба сына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 чёрные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000" dirty="0"/>
              <a:t>нет двух подряд идущих красных вершин</a:t>
            </a:r>
            <a:r>
              <a:rPr lang="ru-RU" sz="2400" dirty="0"/>
              <a:t>)</a:t>
            </a:r>
            <a:r>
              <a:rPr lang="en-US" sz="2400" dirty="0"/>
              <a:t>;</a:t>
            </a:r>
            <a:endParaRPr lang="ru-RU" sz="2400" dirty="0"/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dirty="0"/>
              <a:t>любой путь из корня в листья содержит одинаковое коли-</a:t>
            </a:r>
            <a:r>
              <a:rPr lang="ru-RU" sz="2400" dirty="0" err="1"/>
              <a:t>чество</a:t>
            </a:r>
            <a:r>
              <a:rPr lang="ru-RU" sz="2400" dirty="0"/>
              <a:t> чёрных вершин</a:t>
            </a:r>
            <a:r>
              <a:rPr lang="en-US" sz="2400" dirty="0"/>
              <a:t>;</a:t>
            </a:r>
          </a:p>
          <a:p>
            <a:pPr marL="914400" lvl="1" indent="-457200" algn="just">
              <a:buFont typeface="+mj-lt"/>
              <a:buAutoNum type="arabicParenR" startAt="4"/>
            </a:pPr>
            <a:r>
              <a:rPr lang="ru-RU" sz="2400" dirty="0"/>
              <a:t>корень – чёрный</a:t>
            </a:r>
            <a:r>
              <a:rPr lang="en-US" sz="2400" dirty="0"/>
              <a:t>.</a:t>
            </a:r>
          </a:p>
          <a:p>
            <a:pPr lvl="2" algn="just"/>
            <a:r>
              <a:rPr lang="ru-RU" sz="1600" dirty="0"/>
              <a:t>(это требование не обязательно, так как корень всегда можно перекрасить в чёрный цвет и это не нарушит ни одно из </a:t>
            </a:r>
            <a:r>
              <a:rPr lang="en-US" sz="1600" dirty="0"/>
              <a:t>RB</a:t>
            </a:r>
            <a:r>
              <a:rPr lang="ru-RU" sz="1600" dirty="0"/>
              <a:t>-свойств).</a:t>
            </a:r>
          </a:p>
        </p:txBody>
      </p:sp>
      <p:sp>
        <p:nvSpPr>
          <p:cNvPr id="27" name="TextBox 26"/>
          <p:cNvSpPr txBox="1"/>
          <p:nvPr/>
        </p:nvSpPr>
        <p:spPr>
          <a:xfrm flipH="1">
            <a:off x="6498313" y="4947558"/>
            <a:ext cx="5356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к каждой вершине, которая не имеет сыновей, добавить фиктивный чёрный лист, то мы получим, что каждая внутренняя вершина дерева содержит ключевое значения, а все листья – фиктивные.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9B80DA-4E97-4C72-BBDA-2937625C6DAC}"/>
              </a:ext>
            </a:extLst>
          </p:cNvPr>
          <p:cNvSpPr txBox="1"/>
          <p:nvPr/>
        </p:nvSpPr>
        <p:spPr>
          <a:xfrm>
            <a:off x="350528" y="61584"/>
            <a:ext cx="8335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FF0000"/>
                </a:solidFill>
              </a:rPr>
              <a:t>Красно</a:t>
            </a:r>
            <a:r>
              <a:rPr lang="ru-RU" sz="2400" b="1" dirty="0"/>
              <a:t>-чёрное </a:t>
            </a:r>
            <a:r>
              <a:rPr lang="ru-RU" sz="2400" dirty="0"/>
              <a:t>дерево</a:t>
            </a:r>
            <a:r>
              <a:rPr lang="ru-RU" sz="2400" b="1" dirty="0"/>
              <a:t> </a:t>
            </a:r>
            <a:r>
              <a:rPr lang="ru-RU" sz="2400" dirty="0"/>
              <a:t>– это бинарное поисковое дерево, </a:t>
            </a:r>
            <a:endParaRPr lang="en-US" sz="2400" dirty="0"/>
          </a:p>
          <a:p>
            <a:pPr algn="just"/>
            <a:r>
              <a:rPr lang="ru-RU" sz="2400" dirty="0"/>
              <a:t>для которого выполняются </a:t>
            </a: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ru-RU" sz="2400" dirty="0"/>
              <a:t>свойства:</a:t>
            </a:r>
          </a:p>
        </p:txBody>
      </p:sp>
    </p:spTree>
    <p:extLst>
      <p:ext uri="{BB962C8B-B14F-4D97-AF65-F5344CB8AC3E}">
        <p14:creationId xmlns:p14="http://schemas.microsoft.com/office/powerpoint/2010/main" val="5737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3" grpId="0" animBg="1"/>
      <p:bldP spid="84" grpId="0" animBg="1"/>
      <p:bldP spid="88" grpId="0" animBg="1"/>
      <p:bldP spid="90" grpId="0" animBg="1"/>
      <p:bldP spid="91" grpId="0" animBg="1"/>
      <p:bldP spid="93" grpId="0" animBg="1"/>
      <p:bldP spid="94" grpId="0" animBg="1"/>
      <p:bldP spid="142" grpId="0" animBg="1"/>
      <p:bldP spid="159" grpId="0" animBg="1"/>
      <p:bldP spid="160" grpId="0" animBg="1"/>
      <p:bldP spid="161" grpId="0" animBg="1"/>
      <p:bldP spid="162" grpId="0" animBg="1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6C47FCE-5B24-49CD-A5D4-B7911E92B9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20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sz="2800" dirty="0"/>
              <a:t>Теорема</a:t>
            </a:r>
          </a:p>
          <a:p>
            <a:pPr marL="457200" lvl="1" indent="0" algn="just">
              <a:buNone/>
            </a:pPr>
            <a:r>
              <a:rPr lang="ru-RU" sz="2400" dirty="0"/>
              <a:t>Красно-чёрное дерево, содержащее </a:t>
            </a:r>
            <a:r>
              <a:rPr lang="en-US" sz="2400" b="1" dirty="0"/>
              <a:t>n</a:t>
            </a:r>
            <a:r>
              <a:rPr lang="en-US" sz="2400" dirty="0"/>
              <a:t> </a:t>
            </a:r>
            <a:r>
              <a:rPr lang="ru-RU" sz="2400" dirty="0"/>
              <a:t>внутренних вершин, имеет высоту не более чем </a:t>
            </a:r>
            <a:r>
              <a:rPr lang="ru-RU" sz="2400" b="1" dirty="0"/>
              <a:t>2·</a:t>
            </a:r>
            <a:r>
              <a:rPr lang="en-US" sz="2400" b="1" dirty="0"/>
              <a:t>log(n+1)</a:t>
            </a:r>
            <a:r>
              <a:rPr lang="en-US" sz="2400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225492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1" name="Прямоугольник 90"/>
          <p:cNvSpPr/>
          <p:nvPr/>
        </p:nvSpPr>
        <p:spPr>
          <a:xfrm>
            <a:off x="4989377" y="2481884"/>
            <a:ext cx="2213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2-3 </a:t>
            </a:r>
            <a:r>
              <a:rPr lang="ru-RU" sz="3200" b="1" dirty="0"/>
              <a:t> </a:t>
            </a:r>
            <a:r>
              <a:rPr lang="ru-RU" sz="3200" dirty="0"/>
              <a:t>дерево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48952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4" y="159739"/>
            <a:ext cx="11513341" cy="253552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9600" dirty="0"/>
              <a:t>Поисковое дерево называется </a:t>
            </a:r>
            <a:r>
              <a:rPr lang="ru-RU" sz="9600" b="1" dirty="0"/>
              <a:t>2-3-деревом</a:t>
            </a:r>
            <a:r>
              <a:rPr lang="ru-RU" sz="9600" dirty="0"/>
              <a:t>, если оно обладает следующими свойствами: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каждая вершина </a:t>
            </a:r>
            <a:r>
              <a:rPr lang="en-US" sz="9600" i="1" dirty="0"/>
              <a:t>x</a:t>
            </a:r>
            <a:r>
              <a:rPr lang="ru-RU" sz="9600" dirty="0"/>
              <a:t>, не являющаяся листом, содержит два или три сына (левый </a:t>
            </a:r>
            <a:r>
              <a:rPr lang="en-US" sz="9600" i="1" dirty="0"/>
              <a:t>l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), средний </a:t>
            </a:r>
            <a:r>
              <a:rPr lang="en-US" sz="9600" i="1" dirty="0"/>
              <a:t>m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 и (возможно) правый сын </a:t>
            </a:r>
            <a:r>
              <a:rPr lang="en-US" sz="9600" i="1" dirty="0"/>
              <a:t>r</a:t>
            </a:r>
            <a:r>
              <a:rPr lang="ru-RU" sz="9600" dirty="0"/>
              <a:t>(</a:t>
            </a:r>
            <a:r>
              <a:rPr lang="en-US" sz="9600" i="1" dirty="0"/>
              <a:t>x</a:t>
            </a:r>
            <a:r>
              <a:rPr lang="ru-RU" sz="9600" dirty="0"/>
              <a:t>);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все висячие вершины находятся на одной глубине</a:t>
            </a:r>
            <a:r>
              <a:rPr lang="en-US" sz="9600" dirty="0"/>
              <a:t> </a:t>
            </a:r>
            <a:r>
              <a:rPr lang="ru-RU" sz="9600" dirty="0"/>
              <a:t>и содержат сами элементы</a:t>
            </a:r>
            <a:r>
              <a:rPr lang="en-US" sz="9600" dirty="0"/>
              <a:t>;     </a:t>
            </a:r>
          </a:p>
          <a:p>
            <a:pPr marL="1200150" lvl="1" indent="-742950">
              <a:spcBef>
                <a:spcPts val="1200"/>
              </a:spcBef>
              <a:buFont typeface="+mj-lt"/>
              <a:buAutoNum type="arabicParenR"/>
            </a:pPr>
            <a:r>
              <a:rPr lang="ru-RU" sz="9600" dirty="0"/>
              <a:t>внутренние вершины )</a:t>
            </a:r>
            <a:r>
              <a:rPr lang="en-US" sz="9600" dirty="0"/>
              <a:t> </a:t>
            </a:r>
            <a:r>
              <a:rPr lang="ru-RU" sz="9600" dirty="0"/>
              <a:t>– справочные(внутренние – это все вершины дерева за исключением листьев.</a:t>
            </a:r>
          </a:p>
          <a:p>
            <a:pPr marL="742950" lvl="0" indent="-742950">
              <a:spcBef>
                <a:spcPts val="1200"/>
              </a:spcBef>
              <a:buFont typeface="+mj-lt"/>
              <a:buAutoNum type="arabicParenR"/>
            </a:pPr>
            <a:endParaRPr lang="ru-RU" sz="3600" dirty="0"/>
          </a:p>
          <a:p>
            <a:pPr marL="0" lvl="0" indent="0">
              <a:buNone/>
            </a:pPr>
            <a:endParaRPr lang="ru-RU" sz="3600" dirty="0"/>
          </a:p>
          <a:p>
            <a:pPr marL="742950" lvl="0" indent="-742950">
              <a:buFont typeface="+mj-lt"/>
              <a:buAutoNum type="arabicParenR"/>
            </a:pPr>
            <a:endParaRPr lang="ru-RU" sz="3600" dirty="0"/>
          </a:p>
          <a:p>
            <a:pPr marL="0" lv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500" dirty="0"/>
              <a:t> </a:t>
            </a:r>
          </a:p>
        </p:txBody>
      </p:sp>
      <p:sp>
        <p:nvSpPr>
          <p:cNvPr id="4" name="Овал 3"/>
          <p:cNvSpPr/>
          <p:nvPr/>
        </p:nvSpPr>
        <p:spPr>
          <a:xfrm>
            <a:off x="5221145" y="2734599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809958" y="5273935"/>
            <a:ext cx="468606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804423" y="5273935"/>
            <a:ext cx="505893" cy="40544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803759" y="5282563"/>
            <a:ext cx="49458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958860" y="5282563"/>
            <a:ext cx="487393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58196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443239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851814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44439" y="5282563"/>
            <a:ext cx="431321" cy="39681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06565" y="4273273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329530" y="4337972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621622" y="4305856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860628" y="5276813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182481" y="5236556"/>
            <a:ext cx="465829" cy="44282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486616" y="5242305"/>
            <a:ext cx="465828" cy="43707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280302" y="4206721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3099849" y="3427102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043901" y="4347015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222502" y="3394192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10526531" y="5276813"/>
            <a:ext cx="460074" cy="40256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 flipV="1">
            <a:off x="1851814" y="5937279"/>
            <a:ext cx="8468888" cy="50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57051" y="6433778"/>
            <a:ext cx="259107" cy="386512"/>
          </a:xfrm>
          <a:prstGeom prst="rect">
            <a:avLst/>
          </a:prstGeom>
        </p:spPr>
      </p:pic>
      <p:cxnSp>
        <p:nvCxnSpPr>
          <p:cNvPr id="87" name="Прямая со стрелкой 86"/>
          <p:cNvCxnSpPr>
            <a:stCxn id="17" idx="4"/>
            <a:endCxn id="14" idx="0"/>
          </p:cNvCxnSpPr>
          <p:nvPr/>
        </p:nvCxnSpPr>
        <p:spPr>
          <a:xfrm flipH="1">
            <a:off x="1360100" y="4636939"/>
            <a:ext cx="677028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7" idx="4"/>
            <a:endCxn id="13" idx="0"/>
          </p:cNvCxnSpPr>
          <p:nvPr/>
        </p:nvCxnSpPr>
        <p:spPr>
          <a:xfrm>
            <a:off x="2037128" y="4636939"/>
            <a:ext cx="30347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7" idx="4"/>
            <a:endCxn id="12" idx="0"/>
          </p:cNvCxnSpPr>
          <p:nvPr/>
        </p:nvCxnSpPr>
        <p:spPr>
          <a:xfrm>
            <a:off x="2037128" y="4636939"/>
            <a:ext cx="621772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16" idx="4"/>
            <a:endCxn id="11" idx="0"/>
          </p:cNvCxnSpPr>
          <p:nvPr/>
        </p:nvCxnSpPr>
        <p:spPr>
          <a:xfrm flipH="1">
            <a:off x="4173857" y="4690621"/>
            <a:ext cx="55222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6" idx="4"/>
            <a:endCxn id="10" idx="0"/>
          </p:cNvCxnSpPr>
          <p:nvPr/>
        </p:nvCxnSpPr>
        <p:spPr>
          <a:xfrm>
            <a:off x="4726084" y="4690621"/>
            <a:ext cx="476473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15" idx="4"/>
            <a:endCxn id="9" idx="0"/>
          </p:cNvCxnSpPr>
          <p:nvPr/>
        </p:nvCxnSpPr>
        <p:spPr>
          <a:xfrm flipH="1">
            <a:off x="6051050" y="4690621"/>
            <a:ext cx="63371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15" idx="4"/>
            <a:endCxn id="8" idx="0"/>
          </p:cNvCxnSpPr>
          <p:nvPr/>
        </p:nvCxnSpPr>
        <p:spPr>
          <a:xfrm>
            <a:off x="6684767" y="4690621"/>
            <a:ext cx="372603" cy="583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7998418" y="4593552"/>
            <a:ext cx="667362" cy="696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8672381" y="4593264"/>
            <a:ext cx="57869" cy="66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24" idx="4"/>
            <a:endCxn id="18" idx="0"/>
          </p:cNvCxnSpPr>
          <p:nvPr/>
        </p:nvCxnSpPr>
        <p:spPr>
          <a:xfrm flipH="1">
            <a:off x="10090665" y="4749575"/>
            <a:ext cx="324673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24" idx="4"/>
            <a:endCxn id="72" idx="0"/>
          </p:cNvCxnSpPr>
          <p:nvPr/>
        </p:nvCxnSpPr>
        <p:spPr>
          <a:xfrm>
            <a:off x="10415338" y="4749575"/>
            <a:ext cx="341230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19" idx="0"/>
          </p:cNvCxnSpPr>
          <p:nvPr/>
        </p:nvCxnSpPr>
        <p:spPr>
          <a:xfrm>
            <a:off x="8672381" y="4577449"/>
            <a:ext cx="743015" cy="65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23" idx="4"/>
            <a:endCxn id="17" idx="0"/>
          </p:cNvCxnSpPr>
          <p:nvPr/>
        </p:nvCxnSpPr>
        <p:spPr>
          <a:xfrm flipH="1">
            <a:off x="2037128" y="3808726"/>
            <a:ext cx="1419999" cy="497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23" idx="4"/>
            <a:endCxn id="16" idx="0"/>
          </p:cNvCxnSpPr>
          <p:nvPr/>
        </p:nvCxnSpPr>
        <p:spPr>
          <a:xfrm>
            <a:off x="3457127" y="3808726"/>
            <a:ext cx="1268957" cy="529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26" idx="4"/>
            <a:endCxn id="15" idx="0"/>
          </p:cNvCxnSpPr>
          <p:nvPr/>
        </p:nvCxnSpPr>
        <p:spPr>
          <a:xfrm flipH="1">
            <a:off x="6684767" y="3791007"/>
            <a:ext cx="1877042" cy="482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26" idx="4"/>
          </p:cNvCxnSpPr>
          <p:nvPr/>
        </p:nvCxnSpPr>
        <p:spPr>
          <a:xfrm>
            <a:off x="8561809" y="3791007"/>
            <a:ext cx="110572" cy="44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26" idx="4"/>
            <a:endCxn id="24" idx="0"/>
          </p:cNvCxnSpPr>
          <p:nvPr/>
        </p:nvCxnSpPr>
        <p:spPr>
          <a:xfrm>
            <a:off x="8561809" y="3791007"/>
            <a:ext cx="1853529" cy="55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Прямая со стрелкой 4098"/>
          <p:cNvCxnSpPr>
            <a:stCxn id="4" idx="2"/>
            <a:endCxn id="23" idx="0"/>
          </p:cNvCxnSpPr>
          <p:nvPr/>
        </p:nvCxnSpPr>
        <p:spPr>
          <a:xfrm flipH="1">
            <a:off x="3457127" y="2980769"/>
            <a:ext cx="1764018" cy="44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Прямая со стрелкой 4108"/>
          <p:cNvCxnSpPr>
            <a:endCxn id="26" idx="0"/>
          </p:cNvCxnSpPr>
          <p:nvPr/>
        </p:nvCxnSpPr>
        <p:spPr>
          <a:xfrm>
            <a:off x="6089539" y="2963050"/>
            <a:ext cx="2472270" cy="431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98124" y="6046004"/>
            <a:ext cx="11680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1200"/>
              </a:spcBef>
            </a:pPr>
            <a:r>
              <a:rPr lang="ru-RU" sz="2000" dirty="0"/>
              <a:t>так как дерево поисковое, то ключи всех листьев идут слева направо по возрастанию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6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380" y="179551"/>
            <a:ext cx="10878208" cy="2046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Каждая внутренняя вершина </a:t>
            </a:r>
            <a:r>
              <a:rPr lang="en-US" sz="2600" dirty="0"/>
              <a:t>2-3 –</a:t>
            </a:r>
            <a:r>
              <a:rPr lang="ru-RU" sz="2600" dirty="0"/>
              <a:t>дерева является справочной и содержит две метки: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ru-RU" b="1" dirty="0"/>
              <a:t>а</a:t>
            </a:r>
            <a:r>
              <a:rPr lang="ru-RU" dirty="0"/>
              <a:t>=</a:t>
            </a:r>
            <a:r>
              <a:rPr lang="en-US" dirty="0"/>
              <a:t>left</a:t>
            </a:r>
            <a:r>
              <a:rPr lang="ru-RU" dirty="0"/>
              <a:t>_</a:t>
            </a:r>
            <a:r>
              <a:rPr lang="en-US" dirty="0" err="1"/>
              <a:t>max_val</a:t>
            </a:r>
            <a:r>
              <a:rPr lang="en-US" dirty="0"/>
              <a:t>(v) – </a:t>
            </a:r>
            <a:r>
              <a:rPr lang="ru-RU" dirty="0"/>
              <a:t>максимальное  значение ключа в поддереве, корень которого – левый сын вершины </a:t>
            </a:r>
            <a:r>
              <a:rPr lang="en-US" b="1" dirty="0"/>
              <a:t>v;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b</a:t>
            </a:r>
            <a:r>
              <a:rPr lang="en-US" dirty="0"/>
              <a:t>=</a:t>
            </a:r>
            <a:r>
              <a:rPr lang="en-US" dirty="0" err="1"/>
              <a:t>midl_max_val</a:t>
            </a:r>
            <a:r>
              <a:rPr lang="en-US" dirty="0"/>
              <a:t>(v) – </a:t>
            </a:r>
            <a:r>
              <a:rPr lang="ru-RU" dirty="0"/>
              <a:t>максимальное  значение ключа в поддереве, корень которого – средний сын вершины </a:t>
            </a:r>
            <a:r>
              <a:rPr lang="en-US" b="1" dirty="0"/>
              <a:t>v</a:t>
            </a:r>
            <a:r>
              <a:rPr lang="en-US" dirty="0"/>
              <a:t>;</a:t>
            </a:r>
            <a:r>
              <a:rPr lang="en-US" sz="2200" b="1" dirty="0"/>
              <a:t>                  </a:t>
            </a:r>
            <a:r>
              <a:rPr lang="en-US" sz="1400" b="1" dirty="0"/>
              <a:t>     </a:t>
            </a:r>
            <a:r>
              <a:rPr lang="en-US" sz="1400" dirty="0"/>
              <a:t>         </a:t>
            </a:r>
            <a:r>
              <a:rPr lang="en-US" sz="1400" b="1" dirty="0"/>
              <a:t>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sz="1400" b="1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3600" dirty="0"/>
          </a:p>
        </p:txBody>
      </p:sp>
      <p:sp>
        <p:nvSpPr>
          <p:cNvPr id="4" name="Овал 3"/>
          <p:cNvSpPr/>
          <p:nvPr/>
        </p:nvSpPr>
        <p:spPr>
          <a:xfrm>
            <a:off x="5176465" y="3344138"/>
            <a:ext cx="992038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  :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044302" y="437994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Равнобедренный треугольник 46"/>
          <p:cNvSpPr/>
          <p:nvPr/>
        </p:nvSpPr>
        <p:spPr>
          <a:xfrm>
            <a:off x="7202234" y="4371314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Равнобедренный треугольник 48"/>
          <p:cNvSpPr/>
          <p:nvPr/>
        </p:nvSpPr>
        <p:spPr>
          <a:xfrm>
            <a:off x="5176465" y="428630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4" idx="2"/>
          </p:cNvCxnSpPr>
          <p:nvPr/>
        </p:nvCxnSpPr>
        <p:spPr>
          <a:xfrm flipH="1">
            <a:off x="3540321" y="3590308"/>
            <a:ext cx="1636144" cy="781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49" idx="0"/>
          </p:cNvCxnSpPr>
          <p:nvPr/>
        </p:nvCxnSpPr>
        <p:spPr>
          <a:xfrm>
            <a:off x="5672484" y="3898113"/>
            <a:ext cx="0" cy="388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47" idx="0"/>
          </p:cNvCxnSpPr>
          <p:nvPr/>
        </p:nvCxnSpPr>
        <p:spPr>
          <a:xfrm>
            <a:off x="6168503" y="3602895"/>
            <a:ext cx="1529750" cy="768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68503" y="5668965"/>
            <a:ext cx="379562" cy="337681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978831" y="5803300"/>
            <a:ext cx="379562" cy="337681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8168394" y="5777420"/>
            <a:ext cx="379562" cy="33768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824163" y="2486025"/>
          <a:ext cx="49657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799920" progId="Equation.DSMT4">
                  <p:embed/>
                </p:oleObj>
              </mc:Choice>
              <mc:Fallback>
                <p:oleObj name="Equation" r:id="rId2" imgW="1942920" imgH="79992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86025"/>
                        <a:ext cx="4965700" cy="1373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730543" y="69714"/>
            <a:ext cx="10520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</a:t>
            </a:r>
            <a:endParaRPr lang="en-US" alt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alt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/>
              <a:t>Пусть </a:t>
            </a:r>
            <a:endParaRPr lang="en-US" sz="2400" dirty="0"/>
          </a:p>
          <a:p>
            <a:pPr lvl="2"/>
            <a:r>
              <a:rPr lang="en-US" sz="2400" b="1" i="1" dirty="0"/>
              <a:t>n</a:t>
            </a:r>
            <a:r>
              <a:rPr lang="ru-RU" sz="2400" i="1" dirty="0"/>
              <a:t> –</a:t>
            </a:r>
            <a:r>
              <a:rPr lang="ru-RU" sz="2400" dirty="0"/>
              <a:t> общее количество вершин в 2</a:t>
            </a:r>
            <a:r>
              <a:rPr lang="ru-RU" sz="2400" b="1" dirty="0"/>
              <a:t>-</a:t>
            </a:r>
            <a:r>
              <a:rPr lang="ru-RU" sz="2400" dirty="0"/>
              <a:t>3</a:t>
            </a:r>
            <a:r>
              <a:rPr lang="ru-RU" sz="2400" b="1" dirty="0"/>
              <a:t>-</a:t>
            </a:r>
            <a:r>
              <a:rPr lang="ru-RU" sz="2400" dirty="0"/>
              <a:t>дереве (включая корень и листья); </a:t>
            </a:r>
          </a:p>
          <a:p>
            <a:pPr lvl="2"/>
            <a:r>
              <a:rPr lang="en-US" sz="2400" b="1" i="1" dirty="0"/>
              <a:t>l</a:t>
            </a:r>
            <a:r>
              <a:rPr lang="ru-RU" sz="2400" i="1" dirty="0"/>
              <a:t> –</a:t>
            </a:r>
            <a:r>
              <a:rPr lang="ru-RU" sz="2400" dirty="0"/>
              <a:t> количество листьев; </a:t>
            </a:r>
          </a:p>
          <a:p>
            <a:pPr lvl="2"/>
            <a:r>
              <a:rPr lang="en-US" sz="2400" b="1" i="1" dirty="0"/>
              <a:t>h</a:t>
            </a:r>
            <a:r>
              <a:rPr lang="ru-RU" sz="2400" i="1" dirty="0"/>
              <a:t> –</a:t>
            </a:r>
            <a:r>
              <a:rPr lang="ru-RU" sz="2400" dirty="0"/>
              <a:t> высота дерева. </a:t>
            </a:r>
          </a:p>
          <a:p>
            <a:pPr lvl="1"/>
            <a:r>
              <a:rPr lang="ru-RU" sz="2400" dirty="0"/>
              <a:t>Тогда справедливы следующие неравенства: </a:t>
            </a:r>
            <a:endParaRPr lang="ru-RU" alt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038687" y="568171"/>
            <a:ext cx="8878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7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17" y="253458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Использование поисковых деревьев на практике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sz="4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24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370" y="304835"/>
            <a:ext cx="10198240" cy="59951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i="1" dirty="0"/>
              <a:t>Сортировка деревом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7930" y="1910318"/>
            <a:ext cx="9656466" cy="212097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	1. По последовательности чисел сначала построим АВЛ-дерево последовательным добавлением элемента.  </a:t>
            </a:r>
          </a:p>
          <a:p>
            <a:pPr marL="0" indent="0" algn="ctr"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400" b="1" dirty="0"/>
              <a:t>n*log n</a:t>
            </a:r>
            <a:endParaRPr lang="ru-RU" sz="2400" b="1" dirty="0"/>
          </a:p>
          <a:p>
            <a:pPr marL="0" indent="0">
              <a:buNone/>
            </a:pPr>
            <a:r>
              <a:rPr lang="ru-RU" sz="2400" dirty="0"/>
              <a:t>	2. Выполним внутренний левый обход дерева.</a:t>
            </a:r>
          </a:p>
          <a:p>
            <a:pPr marL="0" indent="0" algn="ctr">
              <a:buNone/>
            </a:pPr>
            <a:r>
              <a:rPr lang="en-US" sz="2400" b="1" dirty="0"/>
              <a:t>n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02946" y="867456"/>
            <a:ext cx="10665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Предположим, что на вход поступаю числа, среди которых нет повторяющихся. Необходимо выдать числа в порядке возрастания.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2946" y="4217787"/>
            <a:ext cx="1084887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/>
          </a:p>
          <a:p>
            <a:pPr algn="just"/>
            <a:r>
              <a:rPr lang="ru-RU" sz="2400" dirty="0"/>
              <a:t>Какое время работы алгоритма сортировки деревом   худшем случае, если на вход поступило </a:t>
            </a:r>
            <a:r>
              <a:rPr lang="en-US" sz="2400" dirty="0"/>
              <a:t>n </a:t>
            </a:r>
            <a:r>
              <a:rPr lang="ru-RU" sz="2400" dirty="0"/>
              <a:t>чисел?</a:t>
            </a:r>
          </a:p>
          <a:p>
            <a:pPr algn="ctr"/>
            <a:r>
              <a:rPr lang="en-US" sz="2800" b="1" dirty="0"/>
              <a:t>n*log n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415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636" y="256086"/>
            <a:ext cx="10341633" cy="658314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Абстрактный тип данных: множество (</a:t>
            </a:r>
            <a:r>
              <a:rPr lang="en-US" sz="3600" b="1" dirty="0"/>
              <a:t>set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534" y="914400"/>
            <a:ext cx="10515600" cy="20141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Множество (англ. </a:t>
            </a:r>
            <a:r>
              <a:rPr lang="en-US" sz="2000" dirty="0"/>
              <a:t>set) </a:t>
            </a:r>
            <a:r>
              <a:rPr lang="ru-RU" sz="2000" dirty="0"/>
              <a:t>—хранит набор попарно различных объектов без определённого порядка.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Интерфейс множества включает три основные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/>
              <a:t> </a:t>
            </a:r>
            <a:r>
              <a:rPr lang="ru-RU" sz="2000" b="1" dirty="0" err="1"/>
              <a:t>Insert</a:t>
            </a:r>
            <a:r>
              <a:rPr lang="ru-RU" sz="2000" dirty="0"/>
              <a:t>(x) — добавить в множество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/>
              <a:t> </a:t>
            </a:r>
            <a:r>
              <a:rPr lang="ru-RU" sz="2000" b="1" dirty="0" err="1"/>
              <a:t>Contains</a:t>
            </a:r>
            <a:r>
              <a:rPr lang="ru-RU" sz="2000" dirty="0"/>
              <a:t>(x) — проверить, содержится ли в множестве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 err="1"/>
              <a:t>Remove</a:t>
            </a:r>
            <a:r>
              <a:rPr lang="ru-RU" sz="2000" dirty="0"/>
              <a:t>(x) — удалить ключ x из множества.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84376" y="3003848"/>
            <a:ext cx="1099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Для реализации интерфейса </a:t>
            </a:r>
            <a:r>
              <a:rPr lang="ru-RU" dirty="0"/>
              <a:t>множества обычно используются такие структуры данных, как: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u="sng" dirty="0"/>
              <a:t>сбалансированные поисковые деревья</a:t>
            </a:r>
            <a:r>
              <a:rPr lang="ru-RU" dirty="0"/>
              <a:t>: например, AVL-деревья, 2-3-деревья, красно-чёрные деревья.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u="sng" dirty="0"/>
              <a:t>хеш-таблицы</a:t>
            </a:r>
            <a:r>
              <a:rPr lang="ru-RU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5256" y="3928859"/>
            <a:ext cx="10769741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</a:pPr>
            <a:r>
              <a:rPr lang="ru-RU" dirty="0"/>
              <a:t>В стандартной библиотеке </a:t>
            </a:r>
            <a:r>
              <a:rPr lang="ru-RU" sz="2800" dirty="0">
                <a:solidFill>
                  <a:srgbClr val="FF0000"/>
                </a:solidFill>
              </a:rPr>
              <a:t>C++ </a:t>
            </a:r>
            <a:r>
              <a:rPr lang="ru-RU" dirty="0"/>
              <a:t>есть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set</a:t>
            </a:r>
            <a:r>
              <a:rPr lang="ru-RU" dirty="0"/>
              <a:t>, который реализует множество на основе сбалансированного дерева (обычно красно-чёрного),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unordered_set</a:t>
            </a:r>
            <a:r>
              <a:rPr lang="ru-RU" dirty="0"/>
              <a:t>, построенный на базе хеш-таблицы.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sz="2800" dirty="0" err="1">
                <a:solidFill>
                  <a:srgbClr val="FF0000"/>
                </a:solidFill>
              </a:rPr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Set</a:t>
            </a:r>
            <a:r>
              <a:rPr lang="ru-RU" dirty="0"/>
              <a:t>, у которого есть несколько реализаций, среди которых классы </a:t>
            </a:r>
            <a:r>
              <a:rPr lang="ru-RU" dirty="0" err="1"/>
              <a:t>TreeSet</a:t>
            </a:r>
            <a:r>
              <a:rPr lang="ru-RU" dirty="0"/>
              <a:t> (работает на основе красно-чёрного дерева) и </a:t>
            </a:r>
            <a:r>
              <a:rPr lang="ru-RU" dirty="0" err="1"/>
              <a:t>HashSet</a:t>
            </a:r>
            <a:r>
              <a:rPr lang="ru-RU" dirty="0"/>
              <a:t> (на основе хеш-таблицы).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sz="2800" dirty="0" err="1">
                <a:solidFill>
                  <a:srgbClr val="FF0000"/>
                </a:solidFill>
              </a:rPr>
              <a:t>Python</a:t>
            </a:r>
            <a:r>
              <a:rPr lang="ru-RU" dirty="0"/>
              <a:t> есть только встроенный тип </a:t>
            </a:r>
            <a:r>
              <a:rPr lang="ru-RU" dirty="0" err="1"/>
              <a:t>set</a:t>
            </a:r>
            <a:r>
              <a:rPr lang="ru-RU" dirty="0"/>
              <a:t>, использующий хеширование, но нет готового класса множества, построенного на сбалансированных деревьях.</a:t>
            </a:r>
          </a:p>
        </p:txBody>
      </p:sp>
    </p:spTree>
    <p:extLst>
      <p:ext uri="{BB962C8B-B14F-4D97-AF65-F5344CB8AC3E}">
        <p14:creationId xmlns:p14="http://schemas.microsoft.com/office/powerpoint/2010/main" val="5207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5" y="1271849"/>
            <a:ext cx="5818094" cy="55245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12" y="1271849"/>
            <a:ext cx="5737183" cy="5524538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5298141" y="4034118"/>
            <a:ext cx="797859" cy="44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36" y="236597"/>
            <a:ext cx="3024336" cy="768610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1055440" y="30045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-4117" y="30046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88523" y="194631"/>
            <a:ext cx="4910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 Runner </a:t>
            </a:r>
            <a:r>
              <a:rPr lang="en-US" sz="3200" b="1" dirty="0">
                <a:solidFill>
                  <a:schemeClr val="bg1"/>
                </a:solidFill>
              </a:rPr>
              <a:t>Wiki</a:t>
            </a:r>
            <a:endParaRPr lang="ru-RU" sz="3200" b="1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(руководство по работе)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5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935" y="7811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Абстрактный тип данных ассоциативный массив (</a:t>
            </a:r>
            <a:r>
              <a:rPr lang="en-US" sz="3200" b="1" dirty="0"/>
              <a:t>map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730" y="798166"/>
            <a:ext cx="11689976" cy="26673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Ассоциативный массив (англ. </a:t>
            </a:r>
            <a:r>
              <a:rPr lang="ru-RU" sz="1800" dirty="0" err="1"/>
              <a:t>associative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), или отображение (англ. </a:t>
            </a:r>
            <a:r>
              <a:rPr lang="ru-RU" sz="1800" dirty="0" err="1"/>
              <a:t>map</a:t>
            </a:r>
            <a:r>
              <a:rPr lang="ru-RU" sz="1800" dirty="0"/>
              <a:t>), или словарь (англ. </a:t>
            </a:r>
            <a:r>
              <a:rPr lang="ru-RU" sz="1800" dirty="0" err="1"/>
              <a:t>dictionary</a:t>
            </a:r>
            <a:r>
              <a:rPr lang="ru-RU" sz="1800" dirty="0"/>
              <a:t>), —хранит пары вида (ключ, значение), при этом каждый ключ встречается не более одного раза. </a:t>
            </a: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Название «ассоциативный» происходит от того, что значения ассоциируются с ключами.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Интерфейс ассоциативного массива включает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dirty="0"/>
              <a:t> </a:t>
            </a:r>
            <a:r>
              <a:rPr lang="ru-RU" sz="1800" b="1" dirty="0" err="1"/>
              <a:t>Insert</a:t>
            </a:r>
            <a:r>
              <a:rPr lang="ru-RU" sz="1800" dirty="0"/>
              <a:t>(</a:t>
            </a:r>
            <a:r>
              <a:rPr lang="ru-RU" sz="1800" dirty="0" err="1"/>
              <a:t>k,v</a:t>
            </a:r>
            <a:r>
              <a:rPr lang="ru-RU" sz="1800" dirty="0"/>
              <a:t>) — добавить пару, состоящую из ключа k и значения v; </a:t>
            </a:r>
            <a:endParaRPr lang="en-US" sz="1800" dirty="0"/>
          </a:p>
          <a:p>
            <a:pPr marL="514350" indent="-514350">
              <a:buFont typeface="+mj-lt"/>
              <a:buAutoNum type="arabicParenR"/>
            </a:pPr>
            <a:r>
              <a:rPr lang="ru-RU" sz="1800" dirty="0"/>
              <a:t> </a:t>
            </a:r>
            <a:r>
              <a:rPr lang="ru-RU" sz="1800" b="1" dirty="0" err="1"/>
              <a:t>Find</a:t>
            </a:r>
            <a:r>
              <a:rPr lang="ru-RU" sz="1800" dirty="0"/>
              <a:t>(k) — найти значение, ассоциированное с ключом k, или сообщить, что значения, связанного с заданным ключом, нет;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b="1" dirty="0" err="1"/>
              <a:t>Remove</a:t>
            </a:r>
            <a:r>
              <a:rPr lang="ru-RU" sz="1800" dirty="0"/>
              <a:t>(</a:t>
            </a:r>
            <a:r>
              <a:rPr lang="en-US" sz="1800" dirty="0"/>
              <a:t>k</a:t>
            </a:r>
            <a:r>
              <a:rPr lang="ru-RU" sz="1800" dirty="0"/>
              <a:t>) —  удалить пару, ключ в которой равен k.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2730" y="3738942"/>
            <a:ext cx="1103107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/>
              <a:t>Данный интерфейс реализуется на практике теми же способами, что и</a:t>
            </a:r>
            <a:r>
              <a:rPr lang="en-US" dirty="0"/>
              <a:t> </a:t>
            </a: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множества.</a:t>
            </a:r>
            <a:r>
              <a:rPr lang="en-US" dirty="0"/>
              <a:t>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технически немного сложнее, чем множества, но использует те же идеи.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Для языка программирования </a:t>
            </a:r>
            <a:r>
              <a:rPr lang="ru-RU" sz="2400" dirty="0">
                <a:solidFill>
                  <a:srgbClr val="FF0000"/>
                </a:solidFill>
              </a:rPr>
              <a:t>C++</a:t>
            </a:r>
            <a:r>
              <a:rPr lang="ru-RU" dirty="0"/>
              <a:t> в стандартной библиотеке доступен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map</a:t>
            </a:r>
            <a:r>
              <a:rPr lang="ru-RU" dirty="0"/>
              <a:t>, работающий на основе сбалансированного дерева (обычно красно</a:t>
            </a:r>
            <a:r>
              <a:rPr lang="en-US" dirty="0"/>
              <a:t>-</a:t>
            </a:r>
            <a:r>
              <a:rPr lang="ru-RU" dirty="0"/>
              <a:t>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unordered_map</a:t>
            </a:r>
            <a:r>
              <a:rPr lang="ru-RU" dirty="0"/>
              <a:t>, работающий на основе хеш-таблицы.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sz="2400" dirty="0" err="1">
                <a:solidFill>
                  <a:srgbClr val="FF0000"/>
                </a:solidFill>
              </a:rPr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Map</a:t>
            </a:r>
            <a:r>
              <a:rPr lang="ru-RU" dirty="0"/>
              <a:t>, который реализуется несколькими классами, в частности классом </a:t>
            </a:r>
            <a:r>
              <a:rPr lang="ru-RU" dirty="0" err="1"/>
              <a:t>TreeMap</a:t>
            </a:r>
            <a:r>
              <a:rPr lang="ru-RU" dirty="0"/>
              <a:t> (базируется на красно-чёрном дереве) и </a:t>
            </a:r>
            <a:r>
              <a:rPr lang="ru-RU" dirty="0" err="1"/>
              <a:t>HashMap</a:t>
            </a:r>
            <a:r>
              <a:rPr lang="ru-RU" dirty="0"/>
              <a:t> (базируется на хеш-таблице).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sz="2400" dirty="0" err="1">
                <a:solidFill>
                  <a:srgbClr val="FF0000"/>
                </a:solidFill>
              </a:rPr>
              <a:t>Python</a:t>
            </a:r>
            <a:r>
              <a:rPr lang="ru-RU" dirty="0"/>
              <a:t> очень широко используется встроенный тип </a:t>
            </a:r>
            <a:r>
              <a:rPr lang="ru-RU" dirty="0" err="1"/>
              <a:t>dict</a:t>
            </a:r>
            <a:r>
              <a:rPr lang="ru-RU" dirty="0"/>
              <a:t>. Этот словарь использует внутри хеширование.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15144999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82205" y="1293681"/>
            <a:ext cx="7332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В.М. Котов, Ю.Л.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Орлович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Е.П. Соболевская, С.А. Соболь – Минск : БГУ, 2017. С. 122-180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34" y="1192852"/>
            <a:ext cx="1600305" cy="2176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9213" y="364219"/>
            <a:ext cx="847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Литература по теме: «Бинарные поисковые деревья»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82205" y="2723280"/>
            <a:ext cx="7153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https://acm.bsu.by/wiki/Программная_реализация_бинарных_поисковых_деревьев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777163" y="4171020"/>
            <a:ext cx="6714274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0.1 построение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0.2 удаление вершин из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0.3 проверка является ли бинарное дерево поисковым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7163" y="3647800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/>
              <a:t>Общие задачи в </a:t>
            </a:r>
            <a:r>
              <a:rPr lang="en-US" altLang="ru-RU" sz="2800" dirty="0" err="1"/>
              <a:t>iRunner</a:t>
            </a:r>
            <a:endParaRPr lang="ru-RU" altLang="ru-RU" sz="28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015889" y="3526971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163" y="5551245"/>
            <a:ext cx="832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Индивидуальная задача по теме «Деревья поиска» в </a:t>
            </a:r>
            <a:r>
              <a:rPr lang="en-US" altLang="ru-RU" sz="24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iRunner</a:t>
            </a: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altLang="ru-RU" sz="2400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015889" y="5430363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387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0" y="1241803"/>
            <a:ext cx="6946490" cy="5486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397551" y="328514"/>
            <a:ext cx="3501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Insight Runner </a:t>
            </a:r>
            <a:r>
              <a:rPr lang="en-US" sz="3200" b="1" dirty="0">
                <a:solidFill>
                  <a:schemeClr val="bg1"/>
                </a:solidFill>
              </a:rPr>
              <a:t>Wiki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9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8612" y="1682368"/>
            <a:ext cx="11992398" cy="34932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самоконтроля усвоения теоретического материала в  </a:t>
            </a:r>
            <a:r>
              <a:rPr lang="ru-RU" altLang="ru-RU" sz="24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Insight</a:t>
            </a:r>
            <a:r>
              <a:rPr lang="ru-RU" altLang="ru-RU" sz="24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altLang="ru-RU" sz="24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Runner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разработана </a:t>
            </a: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 тестов. </a:t>
            </a:r>
          </a:p>
          <a:p>
            <a:pPr lvl="0" algn="just"/>
            <a:r>
              <a:rPr lang="ru-RU" altLang="ru-RU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 разработаны для большинства разделов учебной дисциплины.  </a:t>
            </a:r>
            <a:b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Ответы к тестам (на усмотрение преподавателя) могут быть открыты после прохождения теста 	всеми учащимися.</a:t>
            </a:r>
          </a:p>
          <a:p>
            <a:pPr lvl="0" algn="just"/>
            <a:endParaRPr lang="ru-RU" altLang="ru-RU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alt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тесты в </a:t>
            </a:r>
            <a:r>
              <a:rPr lang="ru-RU" altLang="ru-RU" sz="2000" dirty="0" err="1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iRunner</a:t>
            </a:r>
            <a:r>
              <a:rPr lang="ru-RU" altLang="ru-RU" sz="20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altLang="ru-RU" sz="2000" dirty="0">
                <a:solidFill>
                  <a:srgbClr val="144E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генерируются автоматически, то это позволяет бороться со списыванием. </a:t>
            </a:r>
            <a:br>
              <a:rPr lang="ru-RU" altLang="ru-RU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тест 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</a:t>
            </a:r>
            <a:r>
              <a:rPr lang="ru-RU" altLang="ru-RU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тестовых вопросов (</a:t>
            </a:r>
            <a:r>
              <a:rPr lang="ru-RU" altLang="ru-RU" sz="24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ru-RU" altLang="ru-R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минут) и его результат учитывается в рейтинговой оценке за работу в семестре.</a:t>
            </a:r>
            <a:endParaRPr lang="ru-RU" alt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55440" y="-1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4117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55440" y="86466"/>
            <a:ext cx="49688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Insight Runner</a:t>
            </a:r>
          </a:p>
          <a:p>
            <a:r>
              <a:rPr lang="ru-RU" sz="3200" dirty="0">
                <a:solidFill>
                  <a:schemeClr val="bg1"/>
                </a:solidFill>
              </a:rPr>
              <a:t>(тесты для самоконтроля)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1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2898</TotalTime>
  <Words>5692</Words>
  <Application>Microsoft Office PowerPoint</Application>
  <PresentationFormat>Широкоэкранный</PresentationFormat>
  <Paragraphs>1353</Paragraphs>
  <Slides>72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Calibri Light</vt:lpstr>
      <vt:lpstr>Consolas</vt:lpstr>
      <vt:lpstr>SFMono-Regular</vt:lpstr>
      <vt:lpstr>Times New Roman</vt:lpstr>
      <vt:lpstr>Wingdings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выполнения первой индивидуальной задачи, необходимо обладать навыками работы с бинарными поисковыми деревьями.  Частично вы уже получили эти навыки в рамках дисциплин по программированию, поэтому сейчас систематизируем их.</vt:lpstr>
      <vt:lpstr>Словарные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Сбалансированные  поисковые деревья  (в последующем мы подробнее изучим эти структуры данных,  а пока приведем лишь краткую информацию про них)м</vt:lpstr>
      <vt:lpstr>Георгий  Максимович  Адельсон-Вельский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Использование поисковых деревьев на практике </vt:lpstr>
      <vt:lpstr>Сортировка деревом</vt:lpstr>
      <vt:lpstr>Абстрактный тип данных: множество (set)</vt:lpstr>
      <vt:lpstr>Абстрактный тип данных ассоциативный массив (map)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425</cp:revision>
  <dcterms:created xsi:type="dcterms:W3CDTF">2020-04-14T05:04:13Z</dcterms:created>
  <dcterms:modified xsi:type="dcterms:W3CDTF">2022-09-11T10:59:05Z</dcterms:modified>
</cp:coreProperties>
</file>