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62" r:id="rId2"/>
    <p:sldId id="446" r:id="rId3"/>
    <p:sldId id="419" r:id="rId4"/>
    <p:sldId id="420" r:id="rId5"/>
    <p:sldId id="447" r:id="rId6"/>
    <p:sldId id="403" r:id="rId7"/>
    <p:sldId id="405" r:id="rId8"/>
    <p:sldId id="404" r:id="rId9"/>
    <p:sldId id="407" r:id="rId10"/>
    <p:sldId id="408" r:id="rId11"/>
    <p:sldId id="448" r:id="rId12"/>
    <p:sldId id="409" r:id="rId13"/>
    <p:sldId id="410" r:id="rId14"/>
    <p:sldId id="412" r:id="rId15"/>
    <p:sldId id="413" r:id="rId16"/>
    <p:sldId id="414" r:id="rId17"/>
    <p:sldId id="449" r:id="rId18"/>
    <p:sldId id="415" r:id="rId19"/>
    <p:sldId id="416" r:id="rId20"/>
    <p:sldId id="450" r:id="rId21"/>
    <p:sldId id="417" r:id="rId22"/>
    <p:sldId id="418" r:id="rId23"/>
    <p:sldId id="451" r:id="rId24"/>
    <p:sldId id="421" r:id="rId25"/>
    <p:sldId id="422" r:id="rId26"/>
    <p:sldId id="452" r:id="rId27"/>
    <p:sldId id="453" r:id="rId28"/>
    <p:sldId id="437" r:id="rId29"/>
    <p:sldId id="402" r:id="rId30"/>
    <p:sldId id="427" r:id="rId31"/>
    <p:sldId id="441" r:id="rId32"/>
    <p:sldId id="442" r:id="rId33"/>
    <p:sldId id="431" r:id="rId34"/>
    <p:sldId id="428" r:id="rId35"/>
    <p:sldId id="430" r:id="rId36"/>
    <p:sldId id="432" r:id="rId37"/>
    <p:sldId id="443" r:id="rId38"/>
    <p:sldId id="435" r:id="rId39"/>
    <p:sldId id="444" r:id="rId40"/>
    <p:sldId id="436" r:id="rId41"/>
    <p:sldId id="454" r:id="rId42"/>
    <p:sldId id="423" r:id="rId43"/>
    <p:sldId id="426" r:id="rId44"/>
    <p:sldId id="433" r:id="rId45"/>
    <p:sldId id="438" r:id="rId46"/>
    <p:sldId id="439" r:id="rId47"/>
    <p:sldId id="440" r:id="rId48"/>
    <p:sldId id="434" r:id="rId49"/>
    <p:sldId id="458" r:id="rId50"/>
    <p:sldId id="425" r:id="rId51"/>
    <p:sldId id="459" r:id="rId52"/>
    <p:sldId id="457" r:id="rId53"/>
    <p:sldId id="462" r:id="rId54"/>
    <p:sldId id="463" r:id="rId55"/>
    <p:sldId id="460" r:id="rId56"/>
    <p:sldId id="464" r:id="rId57"/>
    <p:sldId id="461" r:id="rId58"/>
    <p:sldId id="466" r:id="rId59"/>
    <p:sldId id="465" r:id="rId60"/>
    <p:sldId id="467" r:id="rId61"/>
    <p:sldId id="468" r:id="rId62"/>
    <p:sldId id="469" r:id="rId63"/>
    <p:sldId id="470" r:id="rId64"/>
    <p:sldId id="456" r:id="rId65"/>
    <p:sldId id="445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754"/>
    <a:srgbClr val="000000"/>
    <a:srgbClr val="FFFFFF"/>
    <a:srgbClr val="144E9D"/>
    <a:srgbClr val="FF5050"/>
    <a:srgbClr val="0070C0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5394" autoAdjust="0"/>
  </p:normalViewPr>
  <p:slideViewPr>
    <p:cSldViewPr snapToGrid="0">
      <p:cViewPr varScale="1">
        <p:scale>
          <a:sx n="108" d="100"/>
          <a:sy n="108" d="100"/>
        </p:scale>
        <p:origin x="618" y="78"/>
      </p:cViewPr>
      <p:guideLst>
        <p:guide orient="horz" pos="397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7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6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858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03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33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478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4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2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41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16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9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666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4.wmf"/><Relationship Id="rId3" Type="http://schemas.openxmlformats.org/officeDocument/2006/relationships/image" Target="../media/image10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3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7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7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1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image" Target="../media/image1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6.bin"/><Relationship Id="rId7" Type="http://schemas.openxmlformats.org/officeDocument/2006/relationships/image" Target="../media/image34.wmf"/><Relationship Id="rId12" Type="http://schemas.openxmlformats.org/officeDocument/2006/relationships/image" Target="../media/image36.w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3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hio_State_University" TargetMode="External"/><Relationship Id="rId13" Type="http://schemas.openxmlformats.org/officeDocument/2006/relationships/hyperlink" Target="https://en.wikipedia.org/wiki/Coding_theory" TargetMode="External"/><Relationship Id="rId3" Type="http://schemas.openxmlformats.org/officeDocument/2006/relationships/hyperlink" Target="https://ru.wikipedia.org/wiki/1952_%D0%B3%D0%BE%D0%B4" TargetMode="External"/><Relationship Id="rId7" Type="http://schemas.openxmlformats.org/officeDocument/2006/relationships/hyperlink" Target="https://en.wikipedia.org/wiki/Santa_Cruz,_California" TargetMode="External"/><Relationship Id="rId12" Type="http://schemas.openxmlformats.org/officeDocument/2006/relationships/hyperlink" Target="https://en.wikipedia.org/wiki/Information_theo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hio" TargetMode="External"/><Relationship Id="rId11" Type="http://schemas.openxmlformats.org/officeDocument/2006/relationships/hyperlink" Target="https://en.wikipedia.org/wiki/IEEE_Richard_W._Hamming_Medal" TargetMode="External"/><Relationship Id="rId5" Type="http://schemas.openxmlformats.org/officeDocument/2006/relationships/hyperlink" Target="https://ru.wikipedia.org/wiki/%D0%A5%D0%B0%D1%84%D1%84%D0%BC%D0%B0%D0%BD,_%D0%94%D1%8D%D0%B2%D0%B8%D0%B4" TargetMode="External"/><Relationship Id="rId10" Type="http://schemas.openxmlformats.org/officeDocument/2006/relationships/hyperlink" Target="https://en.wikipedia.org/wiki/Huffman_coding" TargetMode="External"/><Relationship Id="rId4" Type="http://schemas.openxmlformats.org/officeDocument/2006/relationships/hyperlink" Target="https://ru.wikipedia.org/wiki/%D0%9C%D0%B0%D1%81%D1%81%D0%B0%D1%87%D1%83%D1%81%D0%B5%D1%82%D1%81%D0%BA%D0%B8%D0%B9_%D1%82%D0%B5%D1%85%D0%BD%D0%BE%D0%BB%D0%BE%D0%B3%D0%B8%D1%87%D0%B5%D1%81%D0%BA%D0%B8%D0%B9_%D0%B8%D0%BD%D1%81%D1%82%D0%B8%D1%82%D1%83%D1%82" TargetMode="External"/><Relationship Id="rId9" Type="http://schemas.openxmlformats.org/officeDocument/2006/relationships/hyperlink" Target="https://en.wikipedia.org/wiki/Massachusetts_Institute_of_Technology" TargetMode="External"/><Relationship Id="rId14" Type="http://schemas.openxmlformats.org/officeDocument/2006/relationships/image" Target="../media/image40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XM49-2Juh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ZWCjf8c3U2Pk7BStHaW566c5JGPryml/view?usp=sharing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hqdl2GA9iNM1um0HOCuC3uOk35w7o26j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file/d/1LZWCjf8c3U2Pk7BStHaW566c5JGPryml/view?usp=sharin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drive.google.com/file/d/1edTYU1aW_nz8HKTMI49500gyoF84DZJI/view?usp=sharing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67262" y="2484391"/>
            <a:ext cx="6124738" cy="243314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solidFill>
                  <a:srgbClr val="0070C0"/>
                </a:solidFill>
              </a:rPr>
              <a:t>Бинарная куча</a:t>
            </a:r>
            <a:r>
              <a:rPr lang="ru-RU" sz="3200" dirty="0"/>
              <a:t> </a:t>
            </a:r>
            <a:r>
              <a:rPr lang="ru-RU" sz="28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binary heap</a:t>
            </a:r>
            <a:r>
              <a:rPr lang="en-US" sz="2800" dirty="0"/>
              <a:t>)</a:t>
            </a:r>
            <a:br>
              <a:rPr lang="ru-RU" sz="2800" dirty="0"/>
            </a:br>
            <a:br>
              <a:rPr lang="ru-RU" sz="2800" dirty="0"/>
            </a:br>
            <a:r>
              <a:rPr lang="ru-RU" sz="3200" dirty="0">
                <a:solidFill>
                  <a:srgbClr val="0070C0"/>
                </a:solidFill>
              </a:rPr>
              <a:t>Биномиальная куча </a:t>
            </a:r>
            <a:r>
              <a:rPr lang="ru-RU" sz="28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binomial</a:t>
            </a:r>
            <a:r>
              <a:rPr lang="ru-RU" sz="2800" i="1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</a:t>
            </a:r>
            <a:r>
              <a:rPr lang="en-US" sz="2800" dirty="0"/>
              <a:t>)</a:t>
            </a:r>
            <a:br>
              <a:rPr lang="ru-RU" sz="3200" dirty="0"/>
            </a:br>
            <a:br>
              <a:rPr lang="ru-RU" sz="3200" dirty="0">
                <a:solidFill>
                  <a:srgbClr val="0070C0"/>
                </a:solidFill>
              </a:rPr>
            </a:br>
            <a:r>
              <a:rPr lang="ru-RU" sz="3200" dirty="0">
                <a:solidFill>
                  <a:srgbClr val="0070C0"/>
                </a:solidFill>
              </a:rPr>
              <a:t>Куча Фибоначчи </a:t>
            </a:r>
            <a:r>
              <a:rPr lang="ru-RU" sz="32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Fibonacci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 </a:t>
            </a:r>
            <a:r>
              <a:rPr lang="ru-RU" sz="3200" dirty="0"/>
              <a:t>)</a:t>
            </a:r>
            <a:r>
              <a:rPr lang="en-US" sz="3200" dirty="0"/>
              <a:t> 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13814" y="3364647"/>
            <a:ext cx="5718699" cy="1534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00000"/>
                </a:solidFill>
              </a:rPr>
              <a:t>Приоритетная очередь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ru-RU" sz="3200" dirty="0">
                <a:solidFill>
                  <a:srgbClr val="C00000"/>
                </a:solidFill>
              </a:rPr>
              <a:t> </a:t>
            </a:r>
            <a:r>
              <a:rPr lang="ru-RU" sz="3000" dirty="0"/>
              <a:t>(</a:t>
            </a:r>
            <a:r>
              <a:rPr lang="en-US" sz="3000" dirty="0">
                <a:latin typeface="Consolas" panose="020B0609020204030204" pitchFamily="49" charset="0"/>
              </a:rPr>
              <a:t>priority queue</a:t>
            </a:r>
            <a:r>
              <a:rPr lang="en-US" sz="3000" dirty="0"/>
              <a:t>)</a:t>
            </a:r>
            <a:endParaRPr lang="ru-RU" sz="3000" dirty="0"/>
          </a:p>
          <a:p>
            <a:pPr algn="l"/>
            <a:endParaRPr lang="ru-RU" sz="3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5072" y="1316346"/>
            <a:ext cx="57599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Абстрактные типы данных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06243" y="1316346"/>
            <a:ext cx="4517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Структуры данных</a:t>
            </a:r>
            <a:endParaRPr lang="ru-RU" sz="4000" dirty="0"/>
          </a:p>
        </p:txBody>
      </p:sp>
      <p:sp>
        <p:nvSpPr>
          <p:cNvPr id="8" name="TextBox 3"/>
          <p:cNvSpPr txBox="1"/>
          <p:nvPr/>
        </p:nvSpPr>
        <p:spPr>
          <a:xfrm>
            <a:off x="7722713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99893" y="125276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0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3982" y="211383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1</a:t>
            </a:r>
            <a:endParaRPr lang="ru-RU" dirty="0"/>
          </a:p>
        </p:txBody>
      </p:sp>
      <p:grpSp>
        <p:nvGrpSpPr>
          <p:cNvPr id="74" name="Группа 73"/>
          <p:cNvGrpSpPr/>
          <p:nvPr/>
        </p:nvGrpSpPr>
        <p:grpSpPr>
          <a:xfrm>
            <a:off x="6136954" y="1360072"/>
            <a:ext cx="5653806" cy="2825266"/>
            <a:chOff x="197288" y="3418778"/>
            <a:chExt cx="5653806" cy="2825266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725314" y="3418778"/>
              <a:ext cx="4792690" cy="2825266"/>
              <a:chOff x="-68780" y="2479356"/>
              <a:chExt cx="4792690" cy="2825266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3628901" y="352152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987863" y="336612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4280850" y="413097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3102977" y="4105414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1765506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327373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2158694" y="247935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4" name="Прямая со стрелкой 13"/>
              <p:cNvCxnSpPr>
                <a:stCxn id="7" idx="4"/>
                <a:endCxn id="10" idx="7"/>
              </p:cNvCxnSpPr>
              <p:nvPr/>
            </p:nvCxnSpPr>
            <p:spPr>
              <a:xfrm flipH="1">
                <a:off x="3481152" y="3983439"/>
                <a:ext cx="369279" cy="189621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7" idx="4"/>
                <a:endCxn id="9" idx="1"/>
              </p:cNvCxnSpPr>
              <p:nvPr/>
            </p:nvCxnSpPr>
            <p:spPr>
              <a:xfrm>
                <a:off x="3850431" y="3983439"/>
                <a:ext cx="495304" cy="215184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13" idx="4"/>
                <a:endCxn id="8" idx="7"/>
              </p:cNvCxnSpPr>
              <p:nvPr/>
            </p:nvCxnSpPr>
            <p:spPr>
              <a:xfrm flipH="1">
                <a:off x="1366038" y="2941269"/>
                <a:ext cx="1014186" cy="49249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>
                <a:stCxn id="13" idx="4"/>
                <a:endCxn id="7" idx="1"/>
              </p:cNvCxnSpPr>
              <p:nvPr/>
            </p:nvCxnSpPr>
            <p:spPr>
              <a:xfrm>
                <a:off x="2380224" y="2941269"/>
                <a:ext cx="1313562" cy="647903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>
                <a:stCxn id="8" idx="4"/>
                <a:endCxn id="12" idx="7"/>
              </p:cNvCxnSpPr>
              <p:nvPr/>
            </p:nvCxnSpPr>
            <p:spPr>
              <a:xfrm flipH="1">
                <a:off x="705548" y="3828035"/>
                <a:ext cx="503845" cy="32114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>
                <a:stCxn id="8" idx="4"/>
                <a:endCxn id="11" idx="1"/>
              </p:cNvCxnSpPr>
              <p:nvPr/>
            </p:nvCxnSpPr>
            <p:spPr>
              <a:xfrm>
                <a:off x="1209393" y="3828035"/>
                <a:ext cx="620998" cy="32114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Овал 19"/>
              <p:cNvSpPr/>
              <p:nvPr/>
            </p:nvSpPr>
            <p:spPr>
              <a:xfrm>
                <a:off x="613229" y="483011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2088169" y="479695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1430923" y="481639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-68780" y="4842709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4" name="Прямая со стрелкой 23"/>
              <p:cNvCxnSpPr>
                <a:stCxn id="12" idx="4"/>
                <a:endCxn id="23" idx="0"/>
              </p:cNvCxnSpPr>
              <p:nvPr/>
            </p:nvCxnSpPr>
            <p:spPr>
              <a:xfrm flipH="1">
                <a:off x="152750" y="4543450"/>
                <a:ext cx="396153" cy="29925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>
                <a:stCxn id="11" idx="4"/>
                <a:endCxn id="22" idx="0"/>
              </p:cNvCxnSpPr>
              <p:nvPr/>
            </p:nvCxnSpPr>
            <p:spPr>
              <a:xfrm flipH="1">
                <a:off x="1652453" y="4543450"/>
                <a:ext cx="334583" cy="27294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>
                <a:stCxn id="11" idx="4"/>
                <a:endCxn id="21" idx="0"/>
              </p:cNvCxnSpPr>
              <p:nvPr/>
            </p:nvCxnSpPr>
            <p:spPr>
              <a:xfrm>
                <a:off x="1987036" y="4543450"/>
                <a:ext cx="322663" cy="25350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97288" y="4965025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r>
                <a:rPr lang="en-US" baseline="30000" dirty="0"/>
                <a:t>h-1</a:t>
              </a:r>
              <a:endParaRPr lang="ru-RU" dirty="0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5408034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4787776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482049" y="576732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4130566" y="5754724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4" name="Прямая со стрелкой 43"/>
            <p:cNvCxnSpPr>
              <a:stCxn id="12" idx="4"/>
              <a:endCxn id="20" idx="0"/>
            </p:cNvCxnSpPr>
            <p:nvPr/>
          </p:nvCxnSpPr>
          <p:spPr>
            <a:xfrm>
              <a:off x="1342997" y="5482872"/>
              <a:ext cx="285856" cy="28666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>
              <a:stCxn id="10" idx="4"/>
              <a:endCxn id="33" idx="0"/>
            </p:cNvCxnSpPr>
            <p:nvPr/>
          </p:nvCxnSpPr>
          <p:spPr>
            <a:xfrm flipH="1">
              <a:off x="3703579" y="5506749"/>
              <a:ext cx="415022" cy="26057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10" idx="4"/>
              <a:endCxn id="34" idx="0"/>
            </p:cNvCxnSpPr>
            <p:nvPr/>
          </p:nvCxnSpPr>
          <p:spPr>
            <a:xfrm>
              <a:off x="4118601" y="5506749"/>
              <a:ext cx="233495" cy="247975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9" idx="4"/>
              <a:endCxn id="32" idx="0"/>
            </p:cNvCxnSpPr>
            <p:nvPr/>
          </p:nvCxnSpPr>
          <p:spPr>
            <a:xfrm flipH="1">
              <a:off x="5009306" y="5532312"/>
              <a:ext cx="287168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9" idx="4"/>
              <a:endCxn id="31" idx="0"/>
            </p:cNvCxnSpPr>
            <p:nvPr/>
          </p:nvCxnSpPr>
          <p:spPr>
            <a:xfrm>
              <a:off x="5296474" y="5532312"/>
              <a:ext cx="333090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21259" y="586616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r>
                <a:rPr lang="en-US" baseline="30000" dirty="0"/>
                <a:t>h</a:t>
              </a:r>
              <a:endParaRPr lang="ru-RU" dirty="0"/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243255" y="1343334"/>
            <a:ext cx="5297783" cy="2753707"/>
            <a:chOff x="193417" y="3455987"/>
            <a:chExt cx="5297783" cy="2753707"/>
          </a:xfrm>
        </p:grpSpPr>
        <p:grpSp>
          <p:nvGrpSpPr>
            <p:cNvPr id="80" name="Группа 79"/>
            <p:cNvGrpSpPr/>
            <p:nvPr/>
          </p:nvGrpSpPr>
          <p:grpSpPr>
            <a:xfrm>
              <a:off x="779647" y="3455987"/>
              <a:ext cx="4711553" cy="2753707"/>
              <a:chOff x="-14447" y="2516565"/>
              <a:chExt cx="4711553" cy="2753707"/>
            </a:xfrm>
          </p:grpSpPr>
          <p:sp>
            <p:nvSpPr>
              <p:cNvPr id="92" name="Овал 91"/>
              <p:cNvSpPr/>
              <p:nvPr/>
            </p:nvSpPr>
            <p:spPr>
              <a:xfrm>
                <a:off x="3628901" y="352152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3" name="Овал 92"/>
              <p:cNvSpPr/>
              <p:nvPr/>
            </p:nvSpPr>
            <p:spPr>
              <a:xfrm>
                <a:off x="1042196" y="333177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4" name="Овал 93"/>
              <p:cNvSpPr/>
              <p:nvPr/>
            </p:nvSpPr>
            <p:spPr>
              <a:xfrm>
                <a:off x="4254046" y="416818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" name="Овал 94"/>
              <p:cNvSpPr/>
              <p:nvPr/>
            </p:nvSpPr>
            <p:spPr>
              <a:xfrm>
                <a:off x="3129756" y="4142623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" name="Овал 95"/>
              <p:cNvSpPr/>
              <p:nvPr/>
            </p:nvSpPr>
            <p:spPr>
              <a:xfrm>
                <a:off x="1819839" y="404718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" name="Овал 96"/>
              <p:cNvSpPr/>
              <p:nvPr/>
            </p:nvSpPr>
            <p:spPr>
              <a:xfrm>
                <a:off x="381706" y="404718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" name="Овал 97"/>
              <p:cNvSpPr/>
              <p:nvPr/>
            </p:nvSpPr>
            <p:spPr>
              <a:xfrm>
                <a:off x="2213027" y="2516565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99" name="Прямая со стрелкой 98"/>
              <p:cNvCxnSpPr>
                <a:stCxn id="92" idx="4"/>
                <a:endCxn id="95" idx="7"/>
              </p:cNvCxnSpPr>
              <p:nvPr/>
            </p:nvCxnSpPr>
            <p:spPr>
              <a:xfrm flipH="1">
                <a:off x="3507931" y="3983439"/>
                <a:ext cx="342500" cy="2268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 стрелкой 99"/>
              <p:cNvCxnSpPr>
                <a:stCxn id="92" idx="4"/>
                <a:endCxn id="94" idx="1"/>
              </p:cNvCxnSpPr>
              <p:nvPr/>
            </p:nvCxnSpPr>
            <p:spPr>
              <a:xfrm>
                <a:off x="3850431" y="3983439"/>
                <a:ext cx="468500" cy="252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 стрелкой 100"/>
              <p:cNvCxnSpPr>
                <a:stCxn id="98" idx="4"/>
                <a:endCxn id="93" idx="7"/>
              </p:cNvCxnSpPr>
              <p:nvPr/>
            </p:nvCxnSpPr>
            <p:spPr>
              <a:xfrm flipH="1">
                <a:off x="1420371" y="2978478"/>
                <a:ext cx="1014186" cy="4209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 стрелкой 101"/>
              <p:cNvCxnSpPr>
                <a:stCxn id="98" idx="4"/>
                <a:endCxn id="92" idx="1"/>
              </p:cNvCxnSpPr>
              <p:nvPr/>
            </p:nvCxnSpPr>
            <p:spPr>
              <a:xfrm>
                <a:off x="2434557" y="2978478"/>
                <a:ext cx="1259229" cy="610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 стрелкой 102"/>
              <p:cNvCxnSpPr>
                <a:stCxn id="93" idx="4"/>
                <a:endCxn id="97" idx="7"/>
              </p:cNvCxnSpPr>
              <p:nvPr/>
            </p:nvCxnSpPr>
            <p:spPr>
              <a:xfrm flipH="1">
                <a:off x="759881" y="3793685"/>
                <a:ext cx="503845" cy="3211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 стрелкой 103"/>
              <p:cNvCxnSpPr>
                <a:stCxn id="93" idx="4"/>
                <a:endCxn id="96" idx="1"/>
              </p:cNvCxnSpPr>
              <p:nvPr/>
            </p:nvCxnSpPr>
            <p:spPr>
              <a:xfrm>
                <a:off x="1263726" y="3793685"/>
                <a:ext cx="620998" cy="3211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Овал 107"/>
              <p:cNvSpPr/>
              <p:nvPr/>
            </p:nvSpPr>
            <p:spPr>
              <a:xfrm>
                <a:off x="-14447" y="4808359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09" name="Прямая со стрелкой 108"/>
              <p:cNvCxnSpPr>
                <a:stCxn id="97" idx="4"/>
                <a:endCxn id="108" idx="0"/>
              </p:cNvCxnSpPr>
              <p:nvPr/>
            </p:nvCxnSpPr>
            <p:spPr>
              <a:xfrm flipH="1">
                <a:off x="207083" y="4509100"/>
                <a:ext cx="396153" cy="2992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193824" y="4943669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r>
                <a:rPr lang="en-US" baseline="30000" dirty="0"/>
                <a:t>h-1</a:t>
              </a:r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3417" y="57603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117936" y="137398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0</a:t>
            </a:r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6127248" y="2258446"/>
            <a:ext cx="41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1</a:t>
            </a:r>
            <a:endParaRPr lang="ru-RU" dirty="0"/>
          </a:p>
        </p:txBody>
      </p:sp>
      <p:sp>
        <p:nvSpPr>
          <p:cNvPr id="114" name="TextBox 113"/>
          <p:cNvSpPr txBox="1"/>
          <p:nvPr/>
        </p:nvSpPr>
        <p:spPr>
          <a:xfrm>
            <a:off x="7174823" y="449389"/>
            <a:ext cx="384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Максимальное число вершин в полном бинарном дереве высоты </a:t>
            </a:r>
            <a:r>
              <a:rPr lang="en-US" i="1" dirty="0"/>
              <a:t>h</a:t>
            </a:r>
            <a:endParaRPr lang="ru-RU" i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17473" y="388134"/>
            <a:ext cx="490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Минимальное число вершин в полном бинарном дереве высоты </a:t>
            </a:r>
            <a:r>
              <a:rPr lang="en-US" i="1" dirty="0"/>
              <a:t>h</a:t>
            </a:r>
            <a:endParaRPr lang="ru-RU" i="1" dirty="0"/>
          </a:p>
        </p:txBody>
      </p:sp>
      <p:graphicFrame>
        <p:nvGraphicFramePr>
          <p:cNvPr id="116" name="Объект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120423"/>
              </p:ext>
            </p:extLst>
          </p:nvPr>
        </p:nvGraphicFramePr>
        <p:xfrm>
          <a:off x="7434263" y="4489450"/>
          <a:ext cx="40465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120" imgH="495000" progId="Equation.DSMT4">
                  <p:embed/>
                </p:oleObj>
              </mc:Choice>
              <mc:Fallback>
                <p:oleObj name="Equation" r:id="rId2" imgW="2616120" imgH="49500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4489450"/>
                        <a:ext cx="4046537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Объект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837780"/>
              </p:ext>
            </p:extLst>
          </p:nvPr>
        </p:nvGraphicFramePr>
        <p:xfrm>
          <a:off x="1045759" y="4509304"/>
          <a:ext cx="4073961" cy="75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79480" imgH="495000" progId="Equation.DSMT4">
                  <p:embed/>
                </p:oleObj>
              </mc:Choice>
              <mc:Fallback>
                <p:oleObj name="Equation" r:id="rId4" imgW="2679480" imgH="49500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759" y="4509304"/>
                        <a:ext cx="4073961" cy="753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Объект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247862"/>
              </p:ext>
            </p:extLst>
          </p:nvPr>
        </p:nvGraphicFramePr>
        <p:xfrm>
          <a:off x="4964194" y="5622600"/>
          <a:ext cx="2173974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241200" progId="Equation.DSMT4">
                  <p:embed/>
                </p:oleObj>
              </mc:Choice>
              <mc:Fallback>
                <p:oleObj name="Equation" r:id="rId6" imgW="1193760" imgH="24120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94" y="5622600"/>
                        <a:ext cx="2173974" cy="4394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Прямая соединительная линия 119"/>
          <p:cNvCxnSpPr/>
          <p:nvPr/>
        </p:nvCxnSpPr>
        <p:spPr>
          <a:xfrm>
            <a:off x="5915318" y="604355"/>
            <a:ext cx="6498" cy="4503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12" grpId="0"/>
      <p:bldP spid="113" grpId="0"/>
      <p:bldP spid="114" grpId="0"/>
      <p:bldP spid="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90697" y="2970511"/>
            <a:ext cx="68623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Высота </a:t>
            </a:r>
            <a:r>
              <a:rPr lang="en-US" sz="3200" i="1" dirty="0"/>
              <a:t>h </a:t>
            </a:r>
            <a:r>
              <a:rPr lang="ru-RU" sz="3200" dirty="0"/>
              <a:t>полного бинарного дерева, содержащего </a:t>
            </a:r>
            <a:r>
              <a:rPr lang="ru-RU" sz="3200" i="1" dirty="0"/>
              <a:t>n</a:t>
            </a:r>
            <a:r>
              <a:rPr lang="ru-RU" sz="3200" dirty="0"/>
              <a:t> вершин, — O(</a:t>
            </a:r>
            <a:r>
              <a:rPr lang="ru-RU" sz="3200" dirty="0" err="1"/>
              <a:t>log</a:t>
            </a:r>
            <a:r>
              <a:rPr lang="ru-RU" sz="3200" dirty="0"/>
              <a:t> </a:t>
            </a:r>
            <a:r>
              <a:rPr lang="ru-RU" sz="3200" i="1" dirty="0"/>
              <a:t>n</a:t>
            </a:r>
            <a:r>
              <a:rPr lang="ru-RU" sz="3200" dirty="0"/>
              <a:t>).</a:t>
            </a:r>
          </a:p>
        </p:txBody>
      </p:sp>
      <p:graphicFrame>
        <p:nvGraphicFramePr>
          <p:cNvPr id="118" name="Объект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460853"/>
              </p:ext>
            </p:extLst>
          </p:nvPr>
        </p:nvGraphicFramePr>
        <p:xfrm>
          <a:off x="990697" y="1271142"/>
          <a:ext cx="3823383" cy="77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41200" progId="Equation.DSMT4">
                  <p:embed/>
                </p:oleObj>
              </mc:Choice>
              <mc:Fallback>
                <p:oleObj name="Equation" r:id="rId2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97" y="1271142"/>
                        <a:ext cx="3823383" cy="772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Левая фигурная скобка 2"/>
          <p:cNvSpPr/>
          <p:nvPr/>
        </p:nvSpPr>
        <p:spPr>
          <a:xfrm rot="16200000">
            <a:off x="1344706" y="1628691"/>
            <a:ext cx="744070" cy="17570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07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13" y="136148"/>
            <a:ext cx="4825733" cy="334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000" dirty="0"/>
              <a:t>В памяти компьютера полное бинарное дерево легко реализуется с помощью массива.</a:t>
            </a:r>
          </a:p>
          <a:p>
            <a:pPr algn="just">
              <a:spcAft>
                <a:spcPts val="800"/>
              </a:spcAft>
            </a:pPr>
            <a:endParaRPr lang="ru-RU" dirty="0"/>
          </a:p>
          <a:p>
            <a:pPr algn="just">
              <a:spcAft>
                <a:spcPts val="800"/>
              </a:spcAft>
            </a:pPr>
            <a:r>
              <a:rPr lang="ru-RU" sz="2000" dirty="0"/>
              <a:t>Если предположить, что </a:t>
            </a:r>
            <a:r>
              <a:rPr lang="ru-RU" sz="2000" u="sng" dirty="0"/>
              <a:t>индексы массива начинаются с единицы</a:t>
            </a:r>
            <a:r>
              <a:rPr lang="ru-RU" sz="2000" dirty="0"/>
              <a:t>, то для элемента с </a:t>
            </a:r>
            <a:r>
              <a:rPr lang="ru-RU" sz="2000" dirty="0" err="1"/>
              <a:t>индекcом</a:t>
            </a:r>
            <a:r>
              <a:rPr lang="en-US" sz="2000" dirty="0"/>
              <a:t> 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/>
              <a:t>сыновьями являются элементы с индексами </a:t>
            </a:r>
            <a:r>
              <a:rPr lang="ru-RU" sz="2000" b="1" dirty="0"/>
              <a:t>2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/>
              <a:t>и </a:t>
            </a:r>
            <a:r>
              <a:rPr lang="ru-RU" sz="2000" b="1" dirty="0"/>
              <a:t>2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b="1" dirty="0"/>
              <a:t> + 1</a:t>
            </a:r>
            <a:r>
              <a:rPr lang="ru-RU" sz="2000" dirty="0"/>
              <a:t>, а родителем является элемент массива по индексу </a:t>
            </a:r>
            <a:r>
              <a:rPr lang="ru-RU" sz="2000" b="1" dirty="0"/>
              <a:t>⌊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b="1" dirty="0"/>
              <a:t>/2⌋</a:t>
            </a:r>
            <a:r>
              <a:rPr lang="ru-RU" sz="2000" dirty="0"/>
              <a:t>. 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341406" y="3578427"/>
            <a:ext cx="3371905" cy="2693364"/>
            <a:chOff x="1353313" y="2203568"/>
            <a:chExt cx="3371905" cy="2693364"/>
          </a:xfrm>
          <a:noFill/>
        </p:grpSpPr>
        <p:sp>
          <p:nvSpPr>
            <p:cNvPr id="6" name="Овал 5"/>
            <p:cNvSpPr/>
            <p:nvPr/>
          </p:nvSpPr>
          <p:spPr>
            <a:xfrm>
              <a:off x="2573517" y="3290465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3360029" y="4283896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1775382" y="4331323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573517" y="2203568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>
              <a:stCxn id="6" idx="4"/>
              <a:endCxn id="56" idx="0"/>
            </p:cNvCxnSpPr>
            <p:nvPr/>
          </p:nvCxnSpPr>
          <p:spPr>
            <a:xfrm flipH="1">
              <a:off x="2062900" y="3856074"/>
              <a:ext cx="798135" cy="47524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4"/>
              <a:endCxn id="53" idx="0"/>
            </p:cNvCxnSpPr>
            <p:nvPr/>
          </p:nvCxnSpPr>
          <p:spPr>
            <a:xfrm>
              <a:off x="2861035" y="3856074"/>
              <a:ext cx="786512" cy="42782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58" idx="4"/>
              <a:endCxn id="6" idx="0"/>
            </p:cNvCxnSpPr>
            <p:nvPr/>
          </p:nvCxnSpPr>
          <p:spPr>
            <a:xfrm>
              <a:off x="2861035" y="2769177"/>
              <a:ext cx="0" cy="52128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24971" y="3388898"/>
              <a:ext cx="311304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3313" y="4382034"/>
              <a:ext cx="437940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2i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4003" y="4391564"/>
              <a:ext cx="691215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2i+1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148552" y="2282566"/>
              <a:ext cx="678391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⌊</a:t>
              </a:r>
              <a:r>
                <a:rPr lang="ru-RU" dirty="0">
                  <a:latin typeface="Consolas" panose="020B0609020204030204" pitchFamily="49" charset="0"/>
                </a:rPr>
                <a:t>i</a:t>
              </a:r>
              <a:r>
                <a:rPr lang="ru-RU" dirty="0"/>
                <a:t>/2⌋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579821" y="850663"/>
            <a:ext cx="3871355" cy="3085344"/>
            <a:chOff x="7049646" y="2027647"/>
            <a:chExt cx="3871355" cy="3085344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8985324" y="202764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7049646" y="2290384"/>
              <a:ext cx="3871355" cy="2822607"/>
              <a:chOff x="280604" y="2516565"/>
              <a:chExt cx="3871355" cy="2822607"/>
            </a:xfrm>
            <a:grpFill/>
          </p:grpSpPr>
          <p:sp>
            <p:nvSpPr>
              <p:cNvPr id="32" name="Овал 31"/>
              <p:cNvSpPr/>
              <p:nvPr/>
            </p:nvSpPr>
            <p:spPr>
              <a:xfrm>
                <a:off x="3109194" y="341389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277489" y="341389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3708899" y="410377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685695" y="410377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1930253" y="406392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23664" y="409926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159444" y="251656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Прямая со стрелкой 38"/>
              <p:cNvCxnSpPr>
                <a:stCxn id="32" idx="4"/>
                <a:endCxn id="35" idx="7"/>
              </p:cNvCxnSpPr>
              <p:nvPr/>
            </p:nvCxnSpPr>
            <p:spPr>
              <a:xfrm flipH="1">
                <a:off x="3063870" y="3875809"/>
                <a:ext cx="266854" cy="29561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32" idx="4"/>
                <a:endCxn id="34" idx="1"/>
              </p:cNvCxnSpPr>
              <p:nvPr/>
            </p:nvCxnSpPr>
            <p:spPr>
              <a:xfrm>
                <a:off x="3330724" y="3875809"/>
                <a:ext cx="443060" cy="295614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>
                <a:stCxn id="38" idx="4"/>
                <a:endCxn id="33" idx="7"/>
              </p:cNvCxnSpPr>
              <p:nvPr/>
            </p:nvCxnSpPr>
            <p:spPr>
              <a:xfrm flipH="1">
                <a:off x="1655664" y="2978478"/>
                <a:ext cx="725310" cy="50306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8" idx="4"/>
                <a:endCxn id="32" idx="0"/>
              </p:cNvCxnSpPr>
              <p:nvPr/>
            </p:nvCxnSpPr>
            <p:spPr>
              <a:xfrm>
                <a:off x="2380974" y="2978478"/>
                <a:ext cx="949750" cy="43541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>
                <a:stCxn id="33" idx="4"/>
                <a:endCxn id="37" idx="7"/>
              </p:cNvCxnSpPr>
              <p:nvPr/>
            </p:nvCxnSpPr>
            <p:spPr>
              <a:xfrm flipH="1">
                <a:off x="1101839" y="3875810"/>
                <a:ext cx="397180" cy="29110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3" idx="4"/>
                <a:endCxn id="36" idx="1"/>
              </p:cNvCxnSpPr>
              <p:nvPr/>
            </p:nvCxnSpPr>
            <p:spPr>
              <a:xfrm>
                <a:off x="1499019" y="3875810"/>
                <a:ext cx="496119" cy="255759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Овал 44"/>
              <p:cNvSpPr/>
              <p:nvPr/>
            </p:nvSpPr>
            <p:spPr>
              <a:xfrm>
                <a:off x="1055959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2331641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1609784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280604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49" name="Прямая со стрелкой 48"/>
              <p:cNvCxnSpPr>
                <a:stCxn id="37" idx="4"/>
                <a:endCxn id="48" idx="0"/>
              </p:cNvCxnSpPr>
              <p:nvPr/>
            </p:nvCxnSpPr>
            <p:spPr>
              <a:xfrm flipH="1">
                <a:off x="502134" y="4561180"/>
                <a:ext cx="443060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>
                <a:stCxn id="37" idx="4"/>
                <a:endCxn id="45" idx="0"/>
              </p:cNvCxnSpPr>
              <p:nvPr/>
            </p:nvCxnSpPr>
            <p:spPr>
              <a:xfrm>
                <a:off x="945194" y="4561180"/>
                <a:ext cx="332295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>
                <a:stCxn id="36" idx="4"/>
                <a:endCxn id="47" idx="0"/>
              </p:cNvCxnSpPr>
              <p:nvPr/>
            </p:nvCxnSpPr>
            <p:spPr>
              <a:xfrm flipH="1">
                <a:off x="1831314" y="4525836"/>
                <a:ext cx="320469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>
                <a:stCxn id="36" idx="4"/>
                <a:endCxn id="46" idx="0"/>
              </p:cNvCxnSpPr>
              <p:nvPr/>
            </p:nvCxnSpPr>
            <p:spPr>
              <a:xfrm>
                <a:off x="2151783" y="4525836"/>
                <a:ext cx="401388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8104012" y="291470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65815" y="360623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08888" y="35890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1653" y="362511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201313" y="4365802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19280" y="4374079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49464" y="438125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74518" y="436580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47317" y="289731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89092" y="355516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5547152" y="4343620"/>
            <a:ext cx="5761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памяти компьютера бинарная куча будет храниться в массиве следующим образом: 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40830"/>
              </p:ext>
            </p:extLst>
          </p:nvPr>
        </p:nvGraphicFramePr>
        <p:xfrm>
          <a:off x="5603398" y="5102784"/>
          <a:ext cx="3207589" cy="766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617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002595" y="5247496"/>
            <a:ext cx="2182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n=11</a:t>
            </a:r>
            <a:r>
              <a:rPr lang="ru-RU" dirty="0"/>
              <a:t> </a:t>
            </a:r>
          </a:p>
          <a:p>
            <a:r>
              <a:rPr lang="ru-RU" sz="1600" dirty="0"/>
              <a:t>(число элементов в куче)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71812" y="13614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Пример.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5381489" y="0"/>
            <a:ext cx="40863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718541" y="3411373"/>
            <a:ext cx="3575932" cy="2693364"/>
            <a:chOff x="1149286" y="2203568"/>
            <a:chExt cx="3575932" cy="2693364"/>
          </a:xfrm>
        </p:grpSpPr>
        <p:sp>
          <p:nvSpPr>
            <p:cNvPr id="6" name="Овал 5"/>
            <p:cNvSpPr/>
            <p:nvPr/>
          </p:nvSpPr>
          <p:spPr>
            <a:xfrm>
              <a:off x="2573517" y="3290465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3360029" y="4283896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1775382" y="4331323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573517" y="2203568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>
              <a:stCxn id="6" idx="4"/>
              <a:endCxn id="56" idx="0"/>
            </p:cNvCxnSpPr>
            <p:nvPr/>
          </p:nvCxnSpPr>
          <p:spPr>
            <a:xfrm flipH="1">
              <a:off x="2062900" y="3856074"/>
              <a:ext cx="798135" cy="47524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4"/>
              <a:endCxn id="53" idx="0"/>
            </p:cNvCxnSpPr>
            <p:nvPr/>
          </p:nvCxnSpPr>
          <p:spPr>
            <a:xfrm>
              <a:off x="2861035" y="3856074"/>
              <a:ext cx="786512" cy="42782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58" idx="4"/>
              <a:endCxn id="6" idx="0"/>
            </p:cNvCxnSpPr>
            <p:nvPr/>
          </p:nvCxnSpPr>
          <p:spPr>
            <a:xfrm>
              <a:off x="2861035" y="2769177"/>
              <a:ext cx="0" cy="52128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24971" y="33888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49286" y="446138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2i+1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4003" y="439156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2i+2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148552" y="2282566"/>
              <a:ext cx="11288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⌊</a:t>
              </a:r>
              <a:r>
                <a:rPr lang="en-US" dirty="0"/>
                <a:t>(</a:t>
              </a:r>
              <a:r>
                <a:rPr lang="ru-RU" dirty="0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-1)</a:t>
              </a:r>
              <a:r>
                <a:rPr lang="ru-RU" dirty="0"/>
                <a:t>/2⌋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6511899" y="859032"/>
            <a:ext cx="3871355" cy="3085344"/>
            <a:chOff x="7049646" y="2027647"/>
            <a:chExt cx="3871355" cy="3085344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8985324" y="202764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7049646" y="2290384"/>
              <a:ext cx="3871355" cy="2822607"/>
              <a:chOff x="280604" y="2516565"/>
              <a:chExt cx="3871355" cy="2822607"/>
            </a:xfrm>
            <a:grpFill/>
          </p:grpSpPr>
          <p:sp>
            <p:nvSpPr>
              <p:cNvPr id="32" name="Овал 31"/>
              <p:cNvSpPr/>
              <p:nvPr/>
            </p:nvSpPr>
            <p:spPr>
              <a:xfrm>
                <a:off x="3109194" y="341389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277489" y="341389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3708899" y="410377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685695" y="410377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1930253" y="406392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23664" y="409926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159444" y="251656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Прямая со стрелкой 38"/>
              <p:cNvCxnSpPr>
                <a:stCxn id="32" idx="4"/>
                <a:endCxn id="35" idx="7"/>
              </p:cNvCxnSpPr>
              <p:nvPr/>
            </p:nvCxnSpPr>
            <p:spPr>
              <a:xfrm flipH="1">
                <a:off x="3063870" y="3875809"/>
                <a:ext cx="266854" cy="29561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32" idx="4"/>
                <a:endCxn id="34" idx="1"/>
              </p:cNvCxnSpPr>
              <p:nvPr/>
            </p:nvCxnSpPr>
            <p:spPr>
              <a:xfrm>
                <a:off x="3330724" y="3875809"/>
                <a:ext cx="443060" cy="295614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>
                <a:stCxn id="38" idx="4"/>
                <a:endCxn id="33" idx="7"/>
              </p:cNvCxnSpPr>
              <p:nvPr/>
            </p:nvCxnSpPr>
            <p:spPr>
              <a:xfrm flipH="1">
                <a:off x="1655664" y="2978478"/>
                <a:ext cx="725310" cy="50306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8" idx="4"/>
                <a:endCxn id="32" idx="0"/>
              </p:cNvCxnSpPr>
              <p:nvPr/>
            </p:nvCxnSpPr>
            <p:spPr>
              <a:xfrm>
                <a:off x="2380974" y="2978478"/>
                <a:ext cx="949750" cy="43541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>
                <a:stCxn id="33" idx="4"/>
                <a:endCxn id="37" idx="7"/>
              </p:cNvCxnSpPr>
              <p:nvPr/>
            </p:nvCxnSpPr>
            <p:spPr>
              <a:xfrm flipH="1">
                <a:off x="1101839" y="3875810"/>
                <a:ext cx="397180" cy="29110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3" idx="4"/>
                <a:endCxn id="36" idx="1"/>
              </p:cNvCxnSpPr>
              <p:nvPr/>
            </p:nvCxnSpPr>
            <p:spPr>
              <a:xfrm>
                <a:off x="1499019" y="3875810"/>
                <a:ext cx="496119" cy="255759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Овал 44"/>
              <p:cNvSpPr/>
              <p:nvPr/>
            </p:nvSpPr>
            <p:spPr>
              <a:xfrm>
                <a:off x="1055959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2331641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1609784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280604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49" name="Прямая со стрелкой 48"/>
              <p:cNvCxnSpPr>
                <a:stCxn id="37" idx="4"/>
                <a:endCxn id="48" idx="0"/>
              </p:cNvCxnSpPr>
              <p:nvPr/>
            </p:nvCxnSpPr>
            <p:spPr>
              <a:xfrm flipH="1">
                <a:off x="502134" y="4561180"/>
                <a:ext cx="443060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>
                <a:stCxn id="37" idx="4"/>
                <a:endCxn id="45" idx="0"/>
              </p:cNvCxnSpPr>
              <p:nvPr/>
            </p:nvCxnSpPr>
            <p:spPr>
              <a:xfrm>
                <a:off x="945194" y="4561180"/>
                <a:ext cx="332295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>
                <a:stCxn id="36" idx="4"/>
                <a:endCxn id="47" idx="0"/>
              </p:cNvCxnSpPr>
              <p:nvPr/>
            </p:nvCxnSpPr>
            <p:spPr>
              <a:xfrm flipH="1">
                <a:off x="1831314" y="4525836"/>
                <a:ext cx="320469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>
                <a:stCxn id="36" idx="4"/>
                <a:endCxn id="46" idx="0"/>
              </p:cNvCxnSpPr>
              <p:nvPr/>
            </p:nvCxnSpPr>
            <p:spPr>
              <a:xfrm>
                <a:off x="2151783" y="4525836"/>
                <a:ext cx="401388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8104012" y="291470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65815" y="360623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08888" y="35890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1653" y="362511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201313" y="4365802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19280" y="437407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49464" y="438125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74518" y="436580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47317" y="289731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89092" y="355516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6186355" y="4139680"/>
            <a:ext cx="5252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памяти компьютера указанное бинарная куча будет храниться в массиве следующим образом: 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70567"/>
              </p:ext>
            </p:extLst>
          </p:nvPr>
        </p:nvGraphicFramePr>
        <p:xfrm>
          <a:off x="7156095" y="5072400"/>
          <a:ext cx="3480554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36990" y="269071"/>
            <a:ext cx="58843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предположить, что </a:t>
            </a:r>
            <a:r>
              <a:rPr lang="ru-RU" u="sng" dirty="0"/>
              <a:t>индексы массива начинаются с нуля, то для перехода от 1-индексации к 0-индексации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 вместо i подставим </a:t>
            </a:r>
            <a:r>
              <a:rPr lang="ru-RU" dirty="0">
                <a:latin typeface="Consolas" panose="020B0609020204030204" pitchFamily="49" charset="0"/>
              </a:rPr>
              <a:t>i′=i+1</a:t>
            </a:r>
            <a:r>
              <a:rPr lang="ru-RU" dirty="0"/>
              <a:t>, </a:t>
            </a:r>
          </a:p>
          <a:p>
            <a:pPr lvl="1"/>
            <a:r>
              <a:rPr lang="ru-RU" dirty="0"/>
              <a:t>затем из результата вычтем 1.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C</a:t>
            </a:r>
            <a:r>
              <a:rPr lang="ru-RU" b="1" dirty="0" err="1"/>
              <a:t>ыновьями</a:t>
            </a:r>
            <a:r>
              <a:rPr lang="ru-RU" b="1" dirty="0"/>
              <a:t> </a:t>
            </a:r>
            <a:r>
              <a:rPr lang="ru-RU" dirty="0"/>
              <a:t>элемента </a:t>
            </a:r>
            <a:r>
              <a:rPr lang="ru-RU" b="1" dirty="0">
                <a:latin typeface="Consolas" panose="020B0609020204030204" pitchFamily="49" charset="0"/>
              </a:rPr>
              <a:t>i</a:t>
            </a:r>
            <a:r>
              <a:rPr lang="ru-RU" dirty="0"/>
              <a:t> являются элементы с индексами </a:t>
            </a:r>
            <a:endParaRPr lang="en-US" dirty="0"/>
          </a:p>
          <a:p>
            <a:r>
              <a:rPr lang="ru-RU" dirty="0">
                <a:latin typeface="Consolas" panose="020B0609020204030204" pitchFamily="49" charset="0"/>
              </a:rPr>
              <a:t>2(i+1)−1 = </a:t>
            </a:r>
            <a:r>
              <a:rPr lang="ru-RU" b="1" dirty="0">
                <a:latin typeface="Consolas" panose="020B0609020204030204" pitchFamily="49" charset="0"/>
              </a:rPr>
              <a:t>2i+1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ru-RU" dirty="0">
                <a:latin typeface="Consolas" panose="020B0609020204030204" pitchFamily="49" charset="0"/>
              </a:rPr>
              <a:t>2(i+1)+1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>
                <a:latin typeface="Consolas" panose="020B0609020204030204" pitchFamily="49" charset="0"/>
              </a:rPr>
              <a:t>−1 = </a:t>
            </a:r>
            <a:r>
              <a:rPr lang="ru-RU" b="1" dirty="0">
                <a:latin typeface="Consolas" panose="020B0609020204030204" pitchFamily="49" charset="0"/>
              </a:rPr>
              <a:t>2i+2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b="1" dirty="0"/>
          </a:p>
          <a:p>
            <a:r>
              <a:rPr lang="ru-RU" b="1" dirty="0"/>
              <a:t>Родителем</a:t>
            </a:r>
            <a:r>
              <a:rPr lang="ru-RU" dirty="0"/>
              <a:t> элемента </a:t>
            </a:r>
            <a:r>
              <a:rPr lang="ru-RU" b="1" dirty="0">
                <a:latin typeface="Consolas" panose="020B0609020204030204" pitchFamily="49" charset="0"/>
              </a:rPr>
              <a:t>i</a:t>
            </a:r>
            <a:r>
              <a:rPr lang="ru-RU" dirty="0"/>
              <a:t> является элемент </a:t>
            </a:r>
            <a:endParaRPr lang="en-US" dirty="0"/>
          </a:p>
          <a:p>
            <a:r>
              <a:rPr lang="ru-RU" dirty="0">
                <a:latin typeface="Consolas" panose="020B0609020204030204" pitchFamily="49" charset="0"/>
              </a:rPr>
              <a:t>⌊(i + 1)/2⌋ − 1 = </a:t>
            </a:r>
            <a:r>
              <a:rPr lang="ru-RU" b="1" dirty="0">
                <a:latin typeface="Consolas" panose="020B0609020204030204" pitchFamily="49" charset="0"/>
              </a:rPr>
              <a:t>⌊(i − 1)/2⌋</a:t>
            </a:r>
            <a:r>
              <a:rPr lang="ru-RU" dirty="0"/>
              <a:t>.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H="1">
            <a:off x="6114966" y="-248631"/>
            <a:ext cx="389" cy="747653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27529" y="854900"/>
            <a:ext cx="0" cy="627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4447" y="269071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Пример.</a:t>
            </a:r>
          </a:p>
        </p:txBody>
      </p:sp>
    </p:spTree>
    <p:extLst>
      <p:ext uri="{BB962C8B-B14F-4D97-AF65-F5344CB8AC3E}">
        <p14:creationId xmlns:p14="http://schemas.microsoft.com/office/powerpoint/2010/main" val="4356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43141" y="221964"/>
            <a:ext cx="6253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 </a:t>
            </a:r>
            <a:endParaRPr lang="en-US" sz="2400" dirty="0"/>
          </a:p>
        </p:txBody>
      </p:sp>
      <p:sp>
        <p:nvSpPr>
          <p:cNvPr id="30" name="Овал 29"/>
          <p:cNvSpPr/>
          <p:nvPr/>
        </p:nvSpPr>
        <p:spPr>
          <a:xfrm>
            <a:off x="3958203" y="243635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2126498" y="2436351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4557908" y="3126231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534704" y="312623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Овал 33"/>
          <p:cNvSpPr/>
          <p:nvPr/>
        </p:nvSpPr>
        <p:spPr>
          <a:xfrm>
            <a:off x="2779262" y="3086377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/>
          <p:cNvSpPr/>
          <p:nvPr/>
        </p:nvSpPr>
        <p:spPr>
          <a:xfrm>
            <a:off x="1572673" y="3121721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Овал 35"/>
          <p:cNvSpPr/>
          <p:nvPr/>
        </p:nvSpPr>
        <p:spPr>
          <a:xfrm>
            <a:off x="3008453" y="1539019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30" idx="4"/>
            <a:endCxn id="33" idx="7"/>
          </p:cNvCxnSpPr>
          <p:nvPr/>
        </p:nvCxnSpPr>
        <p:spPr>
          <a:xfrm flipH="1">
            <a:off x="3912879" y="2898263"/>
            <a:ext cx="266854" cy="295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0" idx="4"/>
            <a:endCxn id="32" idx="1"/>
          </p:cNvCxnSpPr>
          <p:nvPr/>
        </p:nvCxnSpPr>
        <p:spPr>
          <a:xfrm>
            <a:off x="4179733" y="2898263"/>
            <a:ext cx="443060" cy="295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6" idx="4"/>
            <a:endCxn id="31" idx="7"/>
          </p:cNvCxnSpPr>
          <p:nvPr/>
        </p:nvCxnSpPr>
        <p:spPr>
          <a:xfrm flipH="1">
            <a:off x="2504673" y="2000932"/>
            <a:ext cx="725310" cy="503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4"/>
            <a:endCxn id="30" idx="0"/>
          </p:cNvCxnSpPr>
          <p:nvPr/>
        </p:nvCxnSpPr>
        <p:spPr>
          <a:xfrm>
            <a:off x="3229983" y="2000932"/>
            <a:ext cx="949750" cy="435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1" idx="4"/>
            <a:endCxn id="35" idx="7"/>
          </p:cNvCxnSpPr>
          <p:nvPr/>
        </p:nvCxnSpPr>
        <p:spPr>
          <a:xfrm flipH="1">
            <a:off x="1950848" y="2898264"/>
            <a:ext cx="397180" cy="29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1" idx="4"/>
            <a:endCxn id="34" idx="1"/>
          </p:cNvCxnSpPr>
          <p:nvPr/>
        </p:nvCxnSpPr>
        <p:spPr>
          <a:xfrm>
            <a:off x="2348028" y="2898264"/>
            <a:ext cx="496119" cy="255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1904968" y="3876055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Овал 43"/>
          <p:cNvSpPr/>
          <p:nvPr/>
        </p:nvSpPr>
        <p:spPr>
          <a:xfrm>
            <a:off x="3180650" y="389971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2458793" y="389971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129613" y="3876055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7" name="Прямая со стрелкой 46"/>
          <p:cNvCxnSpPr>
            <a:stCxn id="35" idx="4"/>
            <a:endCxn id="46" idx="0"/>
          </p:cNvCxnSpPr>
          <p:nvPr/>
        </p:nvCxnSpPr>
        <p:spPr>
          <a:xfrm flipH="1">
            <a:off x="1351143" y="3583634"/>
            <a:ext cx="443060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5" idx="4"/>
            <a:endCxn id="43" idx="0"/>
          </p:cNvCxnSpPr>
          <p:nvPr/>
        </p:nvCxnSpPr>
        <p:spPr>
          <a:xfrm>
            <a:off x="1794203" y="3583634"/>
            <a:ext cx="332295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4" idx="4"/>
            <a:endCxn id="45" idx="0"/>
          </p:cNvCxnSpPr>
          <p:nvPr/>
        </p:nvCxnSpPr>
        <p:spPr>
          <a:xfrm flipH="1">
            <a:off x="2680323" y="3548290"/>
            <a:ext cx="320469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4" idx="4"/>
            <a:endCxn id="44" idx="0"/>
          </p:cNvCxnSpPr>
          <p:nvPr/>
        </p:nvCxnSpPr>
        <p:spPr>
          <a:xfrm>
            <a:off x="3000792" y="3548290"/>
            <a:ext cx="401388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1181815" y="1276282"/>
            <a:ext cx="3713019" cy="2630603"/>
            <a:chOff x="6913312" y="870929"/>
            <a:chExt cx="3713019" cy="2630603"/>
          </a:xfrm>
          <a:noFill/>
        </p:grpSpPr>
        <p:sp>
          <p:nvSpPr>
            <p:cNvPr id="18" name="TextBox 17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12777" y="3209084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11411"/>
              </p:ext>
            </p:extLst>
          </p:nvPr>
        </p:nvGraphicFramePr>
        <p:xfrm>
          <a:off x="442908" y="501165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130268"/>
              </p:ext>
            </p:extLst>
          </p:nvPr>
        </p:nvGraphicFramePr>
        <p:xfrm>
          <a:off x="7260600" y="3352677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266400" progId="Equation.DSMT4">
                  <p:embed/>
                </p:oleObj>
              </mc:Choice>
              <mc:Fallback>
                <p:oleObj name="Equation" r:id="rId2" imgW="393480" imgH="2664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600" y="3352677"/>
                        <a:ext cx="101282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Прямая со стрелкой 59"/>
          <p:cNvCxnSpPr/>
          <p:nvPr/>
        </p:nvCxnSpPr>
        <p:spPr>
          <a:xfrm>
            <a:off x="207390" y="4534293"/>
            <a:ext cx="358218" cy="38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918682" y="1803142"/>
            <a:ext cx="309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38247" y="270141"/>
            <a:ext cx="7948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</a:t>
            </a:r>
          </a:p>
        </p:txBody>
      </p:sp>
      <p:sp>
        <p:nvSpPr>
          <p:cNvPr id="3" name="Овал 2"/>
          <p:cNvSpPr/>
          <p:nvPr/>
        </p:nvSpPr>
        <p:spPr>
          <a:xfrm>
            <a:off x="2943137" y="251320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Овал 3"/>
          <p:cNvSpPr/>
          <p:nvPr/>
        </p:nvSpPr>
        <p:spPr>
          <a:xfrm>
            <a:off x="1111432" y="251320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Овал 4"/>
          <p:cNvSpPr/>
          <p:nvPr/>
        </p:nvSpPr>
        <p:spPr>
          <a:xfrm>
            <a:off x="3542842" y="320308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519638" y="320308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1764196" y="316322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Овал 7"/>
          <p:cNvSpPr/>
          <p:nvPr/>
        </p:nvSpPr>
        <p:spPr>
          <a:xfrm>
            <a:off x="557607" y="319857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1979156" y="162459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4"/>
            <a:endCxn id="6" idx="7"/>
          </p:cNvCxnSpPr>
          <p:nvPr/>
        </p:nvCxnSpPr>
        <p:spPr>
          <a:xfrm flipH="1">
            <a:off x="2897813" y="2975114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4"/>
            <a:endCxn id="5" idx="1"/>
          </p:cNvCxnSpPr>
          <p:nvPr/>
        </p:nvCxnSpPr>
        <p:spPr>
          <a:xfrm>
            <a:off x="3164667" y="2975114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4"/>
            <a:endCxn id="4" idx="7"/>
          </p:cNvCxnSpPr>
          <p:nvPr/>
        </p:nvCxnSpPr>
        <p:spPr>
          <a:xfrm flipH="1">
            <a:off x="1489607" y="2086503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4"/>
            <a:endCxn id="3" idx="0"/>
          </p:cNvCxnSpPr>
          <p:nvPr/>
        </p:nvCxnSpPr>
        <p:spPr>
          <a:xfrm>
            <a:off x="2200686" y="2086503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4"/>
            <a:endCxn id="8" idx="7"/>
          </p:cNvCxnSpPr>
          <p:nvPr/>
        </p:nvCxnSpPr>
        <p:spPr>
          <a:xfrm flipH="1">
            <a:off x="935782" y="2975115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4"/>
            <a:endCxn id="7" idx="1"/>
          </p:cNvCxnSpPr>
          <p:nvPr/>
        </p:nvCxnSpPr>
        <p:spPr>
          <a:xfrm>
            <a:off x="1332962" y="2975115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89902" y="395290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Овал 16"/>
          <p:cNvSpPr/>
          <p:nvPr/>
        </p:nvSpPr>
        <p:spPr>
          <a:xfrm>
            <a:off x="2165584" y="397656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Овал 17"/>
          <p:cNvSpPr/>
          <p:nvPr/>
        </p:nvSpPr>
        <p:spPr>
          <a:xfrm>
            <a:off x="1443727" y="397656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Овал 18"/>
          <p:cNvSpPr/>
          <p:nvPr/>
        </p:nvSpPr>
        <p:spPr>
          <a:xfrm>
            <a:off x="114547" y="395290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0" name="Прямая со стрелкой 19"/>
          <p:cNvCxnSpPr>
            <a:stCxn id="8" idx="4"/>
            <a:endCxn id="19" idx="0"/>
          </p:cNvCxnSpPr>
          <p:nvPr/>
        </p:nvCxnSpPr>
        <p:spPr>
          <a:xfrm flipH="1">
            <a:off x="336077" y="3660485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16" idx="0"/>
          </p:cNvCxnSpPr>
          <p:nvPr/>
        </p:nvCxnSpPr>
        <p:spPr>
          <a:xfrm>
            <a:off x="779137" y="3660485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4"/>
            <a:endCxn id="18" idx="0"/>
          </p:cNvCxnSpPr>
          <p:nvPr/>
        </p:nvCxnSpPr>
        <p:spPr>
          <a:xfrm flipH="1">
            <a:off x="1665257" y="3625141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4"/>
            <a:endCxn id="17" idx="0"/>
          </p:cNvCxnSpPr>
          <p:nvPr/>
        </p:nvCxnSpPr>
        <p:spPr>
          <a:xfrm>
            <a:off x="1985726" y="3625141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85603" y="1338871"/>
            <a:ext cx="3713019" cy="2630603"/>
            <a:chOff x="6913312" y="870929"/>
            <a:chExt cx="3713019" cy="2630603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12777" y="320908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49867"/>
              </p:ext>
            </p:extLst>
          </p:nvPr>
        </p:nvGraphicFramePr>
        <p:xfrm>
          <a:off x="442908" y="501165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06398"/>
              </p:ext>
            </p:extLst>
          </p:nvPr>
        </p:nvGraphicFramePr>
        <p:xfrm>
          <a:off x="4443555" y="503090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378371" y="58009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31057" y="54316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31057" y="501606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grpSp>
        <p:nvGrpSpPr>
          <p:cNvPr id="142" name="Группа 141"/>
          <p:cNvGrpSpPr/>
          <p:nvPr/>
        </p:nvGrpSpPr>
        <p:grpSpPr>
          <a:xfrm>
            <a:off x="4158977" y="1257516"/>
            <a:ext cx="3874046" cy="3059781"/>
            <a:chOff x="4160451" y="1361223"/>
            <a:chExt cx="3874046" cy="3059781"/>
          </a:xfrm>
          <a:noFill/>
        </p:grpSpPr>
        <p:sp>
          <p:nvSpPr>
            <p:cNvPr id="68" name="Овал 67"/>
            <p:cNvSpPr/>
            <p:nvPr/>
          </p:nvSpPr>
          <p:spPr>
            <a:xfrm>
              <a:off x="6991732" y="2495728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5160027" y="249572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0" name="Овал 69"/>
            <p:cNvSpPr/>
            <p:nvPr/>
          </p:nvSpPr>
          <p:spPr>
            <a:xfrm>
              <a:off x="7591437" y="318560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6568233" y="3185608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Овал 71"/>
            <p:cNvSpPr/>
            <p:nvPr/>
          </p:nvSpPr>
          <p:spPr>
            <a:xfrm>
              <a:off x="5812791" y="314575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4606202" y="318109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Овал 73"/>
            <p:cNvSpPr/>
            <p:nvPr/>
          </p:nvSpPr>
          <p:spPr>
            <a:xfrm>
              <a:off x="6027751" y="160711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9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Прямая со стрелкой 74"/>
            <p:cNvCxnSpPr>
              <a:stCxn id="68" idx="4"/>
              <a:endCxn id="71" idx="7"/>
            </p:cNvCxnSpPr>
            <p:nvPr/>
          </p:nvCxnSpPr>
          <p:spPr>
            <a:xfrm flipH="1">
              <a:off x="6946408" y="2957641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8" idx="4"/>
              <a:endCxn id="70" idx="1"/>
            </p:cNvCxnSpPr>
            <p:nvPr/>
          </p:nvCxnSpPr>
          <p:spPr>
            <a:xfrm>
              <a:off x="7213262" y="2957641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4" idx="4"/>
              <a:endCxn id="69" idx="7"/>
            </p:cNvCxnSpPr>
            <p:nvPr/>
          </p:nvCxnSpPr>
          <p:spPr>
            <a:xfrm flipH="1">
              <a:off x="5538202" y="2069030"/>
              <a:ext cx="711079" cy="49434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74" idx="4"/>
              <a:endCxn id="68" idx="0"/>
            </p:cNvCxnSpPr>
            <p:nvPr/>
          </p:nvCxnSpPr>
          <p:spPr>
            <a:xfrm>
              <a:off x="6249281" y="2069030"/>
              <a:ext cx="963981" cy="42669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9" idx="4"/>
              <a:endCxn id="73" idx="7"/>
            </p:cNvCxnSpPr>
            <p:nvPr/>
          </p:nvCxnSpPr>
          <p:spPr>
            <a:xfrm flipH="1">
              <a:off x="4984377" y="2957642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9" idx="4"/>
              <a:endCxn id="72" idx="1"/>
            </p:cNvCxnSpPr>
            <p:nvPr/>
          </p:nvCxnSpPr>
          <p:spPr>
            <a:xfrm>
              <a:off x="5381557" y="2957642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4938497" y="393543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5492322" y="395909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163142" y="393543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5" name="Прямая со стрелкой 84"/>
            <p:cNvCxnSpPr>
              <a:stCxn id="73" idx="4"/>
              <a:endCxn id="84" idx="0"/>
            </p:cNvCxnSpPr>
            <p:nvPr/>
          </p:nvCxnSpPr>
          <p:spPr>
            <a:xfrm flipH="1">
              <a:off x="4384672" y="3643012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73" idx="4"/>
              <a:endCxn id="81" idx="0"/>
            </p:cNvCxnSpPr>
            <p:nvPr/>
          </p:nvCxnSpPr>
          <p:spPr>
            <a:xfrm>
              <a:off x="4827732" y="3643012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2" idx="4"/>
              <a:endCxn id="83" idx="0"/>
            </p:cNvCxnSpPr>
            <p:nvPr/>
          </p:nvCxnSpPr>
          <p:spPr>
            <a:xfrm flipH="1">
              <a:off x="5713852" y="3607668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043927" y="136122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62615" y="22279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24418" y="2903712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67491" y="288690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10256" y="292215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77883" y="365399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8067" y="366100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60451" y="365616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05920" y="221100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47695" y="285380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cxnSp>
        <p:nvCxnSpPr>
          <p:cNvPr id="39" name="Прямая соединительная линия 38"/>
          <p:cNvCxnSpPr/>
          <p:nvPr/>
        </p:nvCxnSpPr>
        <p:spPr>
          <a:xfrm>
            <a:off x="4084710" y="1102780"/>
            <a:ext cx="37771" cy="4784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36750" y="58009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3" name="Овал 102"/>
          <p:cNvSpPr/>
          <p:nvPr/>
        </p:nvSpPr>
        <p:spPr>
          <a:xfrm>
            <a:off x="10978406" y="242370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Овал 103"/>
          <p:cNvSpPr/>
          <p:nvPr/>
        </p:nvSpPr>
        <p:spPr>
          <a:xfrm>
            <a:off x="9245581" y="246804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Овал 104"/>
          <p:cNvSpPr/>
          <p:nvPr/>
        </p:nvSpPr>
        <p:spPr>
          <a:xfrm>
            <a:off x="11546313" y="316322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10653787" y="315792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Овал 106"/>
          <p:cNvSpPr/>
          <p:nvPr/>
        </p:nvSpPr>
        <p:spPr>
          <a:xfrm>
            <a:off x="9898345" y="311806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Овал 107"/>
          <p:cNvSpPr/>
          <p:nvPr/>
        </p:nvSpPr>
        <p:spPr>
          <a:xfrm>
            <a:off x="8691756" y="315341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Овал 108"/>
          <p:cNvSpPr/>
          <p:nvPr/>
        </p:nvSpPr>
        <p:spPr>
          <a:xfrm>
            <a:off x="10000416" y="169117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10" name="Прямая со стрелкой 109"/>
          <p:cNvCxnSpPr>
            <a:stCxn id="103" idx="4"/>
            <a:endCxn id="106" idx="7"/>
          </p:cNvCxnSpPr>
          <p:nvPr/>
        </p:nvCxnSpPr>
        <p:spPr>
          <a:xfrm flipH="1">
            <a:off x="11031962" y="2885618"/>
            <a:ext cx="167974" cy="3399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3" idx="4"/>
            <a:endCxn id="105" idx="1"/>
          </p:cNvCxnSpPr>
          <p:nvPr/>
        </p:nvCxnSpPr>
        <p:spPr>
          <a:xfrm>
            <a:off x="11199936" y="2885618"/>
            <a:ext cx="411262" cy="34525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109" idx="4"/>
            <a:endCxn id="104" idx="7"/>
          </p:cNvCxnSpPr>
          <p:nvPr/>
        </p:nvCxnSpPr>
        <p:spPr>
          <a:xfrm flipH="1">
            <a:off x="9623756" y="2153090"/>
            <a:ext cx="598190" cy="3825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9" idx="4"/>
            <a:endCxn id="103" idx="0"/>
          </p:cNvCxnSpPr>
          <p:nvPr/>
        </p:nvCxnSpPr>
        <p:spPr>
          <a:xfrm>
            <a:off x="10221946" y="2153090"/>
            <a:ext cx="977990" cy="27061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04" idx="4"/>
            <a:endCxn id="108" idx="7"/>
          </p:cNvCxnSpPr>
          <p:nvPr/>
        </p:nvCxnSpPr>
        <p:spPr>
          <a:xfrm flipH="1">
            <a:off x="9069931" y="2929956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04" idx="4"/>
            <a:endCxn id="107" idx="1"/>
          </p:cNvCxnSpPr>
          <p:nvPr/>
        </p:nvCxnSpPr>
        <p:spPr>
          <a:xfrm>
            <a:off x="9467111" y="2929956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Овал 115"/>
          <p:cNvSpPr/>
          <p:nvPr/>
        </p:nvSpPr>
        <p:spPr>
          <a:xfrm>
            <a:off x="9024051" y="390774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7" name="Овал 116"/>
          <p:cNvSpPr/>
          <p:nvPr/>
        </p:nvSpPr>
        <p:spPr>
          <a:xfrm>
            <a:off x="9577876" y="393140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8" name="Овал 117"/>
          <p:cNvSpPr/>
          <p:nvPr/>
        </p:nvSpPr>
        <p:spPr>
          <a:xfrm>
            <a:off x="8325702" y="38551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9" name="Прямая со стрелкой 118"/>
          <p:cNvCxnSpPr>
            <a:stCxn id="108" idx="4"/>
            <a:endCxn id="118" idx="0"/>
          </p:cNvCxnSpPr>
          <p:nvPr/>
        </p:nvCxnSpPr>
        <p:spPr>
          <a:xfrm flipH="1">
            <a:off x="8547232" y="3615326"/>
            <a:ext cx="366054" cy="23979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08" idx="4"/>
            <a:endCxn id="116" idx="0"/>
          </p:cNvCxnSpPr>
          <p:nvPr/>
        </p:nvCxnSpPr>
        <p:spPr>
          <a:xfrm>
            <a:off x="8913286" y="3615326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07" idx="4"/>
            <a:endCxn id="117" idx="0"/>
          </p:cNvCxnSpPr>
          <p:nvPr/>
        </p:nvCxnSpPr>
        <p:spPr>
          <a:xfrm flipH="1">
            <a:off x="9799406" y="3579982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Группа 121"/>
          <p:cNvGrpSpPr/>
          <p:nvPr/>
        </p:nvGrpSpPr>
        <p:grpSpPr>
          <a:xfrm>
            <a:off x="8319752" y="1293712"/>
            <a:ext cx="3713019" cy="2630603"/>
            <a:chOff x="6913312" y="870929"/>
            <a:chExt cx="3713019" cy="2630603"/>
          </a:xfrm>
        </p:grpSpPr>
        <p:sp>
          <p:nvSpPr>
            <p:cNvPr id="123" name="TextBox 122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143" name="Таблица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15546"/>
              </p:ext>
            </p:extLst>
          </p:nvPr>
        </p:nvGraphicFramePr>
        <p:xfrm>
          <a:off x="8319752" y="4937196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" name="TextBox 143"/>
          <p:cNvSpPr txBox="1"/>
          <p:nvPr/>
        </p:nvSpPr>
        <p:spPr>
          <a:xfrm>
            <a:off x="10879218" y="575855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n=10</a:t>
            </a:r>
            <a:endParaRPr lang="ru-RU" dirty="0"/>
          </a:p>
        </p:txBody>
      </p:sp>
      <p:sp>
        <p:nvSpPr>
          <p:cNvPr id="140" name="Овал 139"/>
          <p:cNvSpPr/>
          <p:nvPr/>
        </p:nvSpPr>
        <p:spPr>
          <a:xfrm>
            <a:off x="10008967" y="169554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Овал 136"/>
          <p:cNvSpPr/>
          <p:nvPr/>
        </p:nvSpPr>
        <p:spPr>
          <a:xfrm>
            <a:off x="10970796" y="241693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8" name="Овал 137"/>
          <p:cNvSpPr/>
          <p:nvPr/>
        </p:nvSpPr>
        <p:spPr>
          <a:xfrm>
            <a:off x="10962507" y="241958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9" name="Овал 138"/>
          <p:cNvSpPr/>
          <p:nvPr/>
        </p:nvSpPr>
        <p:spPr>
          <a:xfrm>
            <a:off x="11549131" y="316322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 animBg="1"/>
      <p:bldP spid="103" grpId="1" animBg="1"/>
      <p:bldP spid="104" grpId="0" animBg="1"/>
      <p:bldP spid="105" grpId="0" animBg="1"/>
      <p:bldP spid="105" grpId="1" animBg="1"/>
      <p:bldP spid="106" grpId="0" animBg="1"/>
      <p:bldP spid="107" grpId="0" animBg="1"/>
      <p:bldP spid="108" grpId="0" animBg="1"/>
      <p:bldP spid="109" grpId="0" animBg="1"/>
      <p:bldP spid="109" grpId="1" animBg="1"/>
      <p:bldP spid="116" grpId="0" animBg="1"/>
      <p:bldP spid="117" grpId="0" animBg="1"/>
      <p:bldP spid="118" grpId="0" animBg="1"/>
      <p:bldP spid="144" grpId="0"/>
      <p:bldP spid="140" grpId="0" animBg="1"/>
      <p:bldP spid="137" grpId="0" animBg="1"/>
      <p:bldP spid="137" grpId="1" animBg="1"/>
      <p:bldP spid="138" grpId="0" animBg="1"/>
      <p:bldP spid="1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45518" y="499548"/>
            <a:ext cx="114747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F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ExtractMin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pop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]):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j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left child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j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right child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break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swap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2508" y="1734259"/>
            <a:ext cx="9247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>
                <a:latin typeface="Consolas" panose="020B0609020204030204" pitchFamily="49" charset="0"/>
              </a:rPr>
              <a:t>ExtractMin</a:t>
            </a:r>
            <a:r>
              <a:rPr lang="ru-RU" sz="3200" b="1" dirty="0">
                <a:latin typeface="Consolas" panose="020B0609020204030204" pitchFamily="49" charset="0"/>
              </a:rPr>
              <a:t>() </a:t>
            </a:r>
            <a:r>
              <a:rPr lang="ru-RU" sz="3200" dirty="0"/>
              <a:t>— удаление минимального ключа</a:t>
            </a:r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448318"/>
              </p:ext>
            </p:extLst>
          </p:nvPr>
        </p:nvGraphicFramePr>
        <p:xfrm>
          <a:off x="4474579" y="3068076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579" y="3068076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21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61476" y="108148"/>
            <a:ext cx="6704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добавление ключа x</a:t>
            </a:r>
          </a:p>
        </p:txBody>
      </p:sp>
      <p:sp>
        <p:nvSpPr>
          <p:cNvPr id="3" name="Овал 2"/>
          <p:cNvSpPr/>
          <p:nvPr/>
        </p:nvSpPr>
        <p:spPr>
          <a:xfrm>
            <a:off x="2836978" y="2586767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Овал 3"/>
          <p:cNvSpPr/>
          <p:nvPr/>
        </p:nvSpPr>
        <p:spPr>
          <a:xfrm>
            <a:off x="1005273" y="258676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Овал 4"/>
          <p:cNvSpPr/>
          <p:nvPr/>
        </p:nvSpPr>
        <p:spPr>
          <a:xfrm>
            <a:off x="3436683" y="327664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413479" y="3276647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1658037" y="3236794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Овал 7"/>
          <p:cNvSpPr/>
          <p:nvPr/>
        </p:nvSpPr>
        <p:spPr>
          <a:xfrm>
            <a:off x="451448" y="327213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1872997" y="169815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4"/>
            <a:endCxn id="6" idx="7"/>
          </p:cNvCxnSpPr>
          <p:nvPr/>
        </p:nvCxnSpPr>
        <p:spPr>
          <a:xfrm flipH="1">
            <a:off x="2791654" y="3048680"/>
            <a:ext cx="266854" cy="295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4"/>
            <a:endCxn id="5" idx="1"/>
          </p:cNvCxnSpPr>
          <p:nvPr/>
        </p:nvCxnSpPr>
        <p:spPr>
          <a:xfrm>
            <a:off x="3058508" y="3048680"/>
            <a:ext cx="443060" cy="295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4"/>
            <a:endCxn id="4" idx="7"/>
          </p:cNvCxnSpPr>
          <p:nvPr/>
        </p:nvCxnSpPr>
        <p:spPr>
          <a:xfrm flipH="1">
            <a:off x="1383448" y="2160069"/>
            <a:ext cx="711079" cy="494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4"/>
            <a:endCxn id="3" idx="0"/>
          </p:cNvCxnSpPr>
          <p:nvPr/>
        </p:nvCxnSpPr>
        <p:spPr>
          <a:xfrm>
            <a:off x="2094527" y="2160069"/>
            <a:ext cx="963981" cy="426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4"/>
            <a:endCxn id="8" idx="7"/>
          </p:cNvCxnSpPr>
          <p:nvPr/>
        </p:nvCxnSpPr>
        <p:spPr>
          <a:xfrm flipH="1">
            <a:off x="829623" y="3048681"/>
            <a:ext cx="397180" cy="29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4"/>
            <a:endCxn id="7" idx="1"/>
          </p:cNvCxnSpPr>
          <p:nvPr/>
        </p:nvCxnSpPr>
        <p:spPr>
          <a:xfrm>
            <a:off x="1226803" y="3048681"/>
            <a:ext cx="496119" cy="255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783743" y="402647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Овал 16"/>
          <p:cNvSpPr/>
          <p:nvPr/>
        </p:nvSpPr>
        <p:spPr>
          <a:xfrm>
            <a:off x="2059425" y="405013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Овал 17"/>
          <p:cNvSpPr/>
          <p:nvPr/>
        </p:nvSpPr>
        <p:spPr>
          <a:xfrm>
            <a:off x="1337568" y="405013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Овал 18"/>
          <p:cNvSpPr/>
          <p:nvPr/>
        </p:nvSpPr>
        <p:spPr>
          <a:xfrm>
            <a:off x="8388" y="402647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0" name="Прямая со стрелкой 19"/>
          <p:cNvCxnSpPr>
            <a:stCxn id="8" idx="4"/>
          </p:cNvCxnSpPr>
          <p:nvPr/>
        </p:nvCxnSpPr>
        <p:spPr>
          <a:xfrm flipH="1">
            <a:off x="229918" y="3734051"/>
            <a:ext cx="443060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16" idx="0"/>
          </p:cNvCxnSpPr>
          <p:nvPr/>
        </p:nvCxnSpPr>
        <p:spPr>
          <a:xfrm>
            <a:off x="672978" y="3734051"/>
            <a:ext cx="332295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4"/>
            <a:endCxn id="18" idx="0"/>
          </p:cNvCxnSpPr>
          <p:nvPr/>
        </p:nvCxnSpPr>
        <p:spPr>
          <a:xfrm flipH="1">
            <a:off x="1559098" y="3698707"/>
            <a:ext cx="320469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4"/>
            <a:endCxn id="17" idx="0"/>
          </p:cNvCxnSpPr>
          <p:nvPr/>
        </p:nvCxnSpPr>
        <p:spPr>
          <a:xfrm>
            <a:off x="1879567" y="3698707"/>
            <a:ext cx="401388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79444" y="1412437"/>
            <a:ext cx="3713019" cy="2718209"/>
            <a:chOff x="6913312" y="870929"/>
            <a:chExt cx="3713019" cy="2718209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7167"/>
              </p:ext>
            </p:extLst>
          </p:nvPr>
        </p:nvGraphicFramePr>
        <p:xfrm>
          <a:off x="263280" y="5098178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074311" y="58687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-57555" y="54994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-39339" y="500274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3990272" y="1074620"/>
            <a:ext cx="14711" cy="5248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324830" y="58687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n=12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4052818" y="1331082"/>
            <a:ext cx="3686678" cy="3059781"/>
            <a:chOff x="4158977" y="1257516"/>
            <a:chExt cx="3686678" cy="3059781"/>
          </a:xfrm>
          <a:noFill/>
        </p:grpSpPr>
        <p:sp>
          <p:nvSpPr>
            <p:cNvPr id="68" name="Овал 67"/>
            <p:cNvSpPr/>
            <p:nvPr/>
          </p:nvSpPr>
          <p:spPr>
            <a:xfrm>
              <a:off x="6990258" y="2392021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5158553" y="2392022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0" name="Овал 69"/>
            <p:cNvSpPr/>
            <p:nvPr/>
          </p:nvSpPr>
          <p:spPr>
            <a:xfrm>
              <a:off x="7402595" y="3056594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6745932" y="3093065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Овал 71"/>
            <p:cNvSpPr/>
            <p:nvPr/>
          </p:nvSpPr>
          <p:spPr>
            <a:xfrm>
              <a:off x="5811317" y="3042048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4604728" y="3077392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Овал 73"/>
            <p:cNvSpPr/>
            <p:nvPr/>
          </p:nvSpPr>
          <p:spPr>
            <a:xfrm>
              <a:off x="5963916" y="1522260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Прямая со стрелкой 74"/>
            <p:cNvCxnSpPr>
              <a:stCxn id="68" idx="4"/>
              <a:endCxn id="71" idx="7"/>
            </p:cNvCxnSpPr>
            <p:nvPr/>
          </p:nvCxnSpPr>
          <p:spPr>
            <a:xfrm flipH="1">
              <a:off x="7124107" y="2853934"/>
              <a:ext cx="87681" cy="30677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8" idx="4"/>
              <a:endCxn id="70" idx="1"/>
            </p:cNvCxnSpPr>
            <p:nvPr/>
          </p:nvCxnSpPr>
          <p:spPr>
            <a:xfrm>
              <a:off x="7211788" y="2853934"/>
              <a:ext cx="255692" cy="27030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4" idx="4"/>
              <a:endCxn id="69" idx="7"/>
            </p:cNvCxnSpPr>
            <p:nvPr/>
          </p:nvCxnSpPr>
          <p:spPr>
            <a:xfrm flipH="1">
              <a:off x="5536728" y="1984173"/>
              <a:ext cx="648718" cy="47549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74" idx="4"/>
              <a:endCxn id="68" idx="0"/>
            </p:cNvCxnSpPr>
            <p:nvPr/>
          </p:nvCxnSpPr>
          <p:spPr>
            <a:xfrm>
              <a:off x="6185446" y="1984173"/>
              <a:ext cx="1026342" cy="40784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9" idx="4"/>
              <a:endCxn id="73" idx="7"/>
            </p:cNvCxnSpPr>
            <p:nvPr/>
          </p:nvCxnSpPr>
          <p:spPr>
            <a:xfrm flipH="1">
              <a:off x="4982903" y="2853935"/>
              <a:ext cx="397180" cy="29110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9" idx="4"/>
              <a:endCxn id="72" idx="1"/>
            </p:cNvCxnSpPr>
            <p:nvPr/>
          </p:nvCxnSpPr>
          <p:spPr>
            <a:xfrm>
              <a:off x="5380083" y="2853935"/>
              <a:ext cx="496119" cy="2557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4937023" y="3831726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5490848" y="3855384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161668" y="3831726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5" name="Прямая со стрелкой 84"/>
            <p:cNvCxnSpPr>
              <a:stCxn id="73" idx="4"/>
              <a:endCxn id="84" idx="0"/>
            </p:cNvCxnSpPr>
            <p:nvPr/>
          </p:nvCxnSpPr>
          <p:spPr>
            <a:xfrm flipH="1">
              <a:off x="4383198" y="3539305"/>
              <a:ext cx="443060" cy="29242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73" idx="4"/>
              <a:endCxn id="81" idx="0"/>
            </p:cNvCxnSpPr>
            <p:nvPr/>
          </p:nvCxnSpPr>
          <p:spPr>
            <a:xfrm>
              <a:off x="4826258" y="3539305"/>
              <a:ext cx="332295" cy="29242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2" idx="4"/>
              <a:endCxn id="83" idx="0"/>
            </p:cNvCxnSpPr>
            <p:nvPr/>
          </p:nvCxnSpPr>
          <p:spPr>
            <a:xfrm flipH="1">
              <a:off x="5712378" y="3503961"/>
              <a:ext cx="320469" cy="3514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042453" y="125751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61141" y="212428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22944" y="280000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20643" y="285862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75274" y="280672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76409" y="355029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6593" y="355729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58977" y="355245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04446" y="21073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46221" y="275010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  <p:sp>
          <p:nvSpPr>
            <p:cNvPr id="133" name="Овал 132"/>
            <p:cNvSpPr/>
            <p:nvPr/>
          </p:nvSpPr>
          <p:spPr>
            <a:xfrm rot="21283785">
              <a:off x="6054006" y="3847335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1" name="Прямая со стрелкой 50"/>
            <p:cNvCxnSpPr>
              <a:stCxn id="72" idx="4"/>
              <a:endCxn id="133" idx="0"/>
            </p:cNvCxnSpPr>
            <p:nvPr/>
          </p:nvCxnSpPr>
          <p:spPr>
            <a:xfrm>
              <a:off x="6032847" y="3503961"/>
              <a:ext cx="221475" cy="34435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899063" y="3586631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6570233" y="3850838"/>
              <a:ext cx="443060" cy="461913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Прямая со стрелкой 55"/>
            <p:cNvCxnSpPr>
              <a:stCxn id="71" idx="4"/>
              <a:endCxn id="135" idx="0"/>
            </p:cNvCxnSpPr>
            <p:nvPr/>
          </p:nvCxnSpPr>
          <p:spPr>
            <a:xfrm flipH="1">
              <a:off x="6791763" y="3554978"/>
              <a:ext cx="175699" cy="29586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503474" y="3602662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</a:t>
              </a:r>
              <a:endParaRPr lang="ru-RU" sz="1200" dirty="0"/>
            </a:p>
          </p:txBody>
        </p:sp>
      </p:grpSp>
      <p:graphicFrame>
        <p:nvGraphicFramePr>
          <p:cNvPr id="141" name="Таблица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88845"/>
              </p:ext>
            </p:extLst>
          </p:nvPr>
        </p:nvGraphicFramePr>
        <p:xfrm>
          <a:off x="4166814" y="5064946"/>
          <a:ext cx="3820740" cy="78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5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0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39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7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9" name="Таблица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79769"/>
              </p:ext>
            </p:extLst>
          </p:nvPr>
        </p:nvGraphicFramePr>
        <p:xfrm>
          <a:off x="8229881" y="5076288"/>
          <a:ext cx="3737997" cy="76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6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41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1" name="TextBox 190"/>
          <p:cNvSpPr txBox="1"/>
          <p:nvPr/>
        </p:nvSpPr>
        <p:spPr>
          <a:xfrm>
            <a:off x="11364171" y="585732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n=12</a:t>
            </a:r>
            <a:endParaRPr lang="ru-RU" dirty="0"/>
          </a:p>
        </p:txBody>
      </p:sp>
      <p:sp>
        <p:nvSpPr>
          <p:cNvPr id="140" name="Овал 139"/>
          <p:cNvSpPr/>
          <p:nvPr/>
        </p:nvSpPr>
        <p:spPr>
          <a:xfrm>
            <a:off x="10943916" y="2630349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2" name="Овал 141"/>
          <p:cNvSpPr/>
          <p:nvPr/>
        </p:nvSpPr>
        <p:spPr>
          <a:xfrm>
            <a:off x="9112211" y="263035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Овал 142"/>
          <p:cNvSpPr/>
          <p:nvPr/>
        </p:nvSpPr>
        <p:spPr>
          <a:xfrm>
            <a:off x="11356253" y="329492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4" name="Овал 143"/>
          <p:cNvSpPr/>
          <p:nvPr/>
        </p:nvSpPr>
        <p:spPr>
          <a:xfrm>
            <a:off x="10699590" y="333139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0" name="Овал 189"/>
          <p:cNvSpPr/>
          <p:nvPr/>
        </p:nvSpPr>
        <p:spPr>
          <a:xfrm>
            <a:off x="9764975" y="328037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2" name="Овал 191"/>
          <p:cNvSpPr/>
          <p:nvPr/>
        </p:nvSpPr>
        <p:spPr>
          <a:xfrm>
            <a:off x="8558386" y="331572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3" name="Овал 192"/>
          <p:cNvSpPr/>
          <p:nvPr/>
        </p:nvSpPr>
        <p:spPr>
          <a:xfrm>
            <a:off x="9917574" y="176058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94" name="Прямая со стрелкой 193"/>
          <p:cNvCxnSpPr>
            <a:stCxn id="140" idx="4"/>
            <a:endCxn id="144" idx="7"/>
          </p:cNvCxnSpPr>
          <p:nvPr/>
        </p:nvCxnSpPr>
        <p:spPr>
          <a:xfrm flipH="1">
            <a:off x="11077765" y="3092262"/>
            <a:ext cx="87681" cy="306777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140" idx="4"/>
            <a:endCxn id="143" idx="1"/>
          </p:cNvCxnSpPr>
          <p:nvPr/>
        </p:nvCxnSpPr>
        <p:spPr>
          <a:xfrm>
            <a:off x="11165446" y="3092262"/>
            <a:ext cx="255692" cy="27030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stCxn id="193" idx="4"/>
            <a:endCxn id="142" idx="7"/>
          </p:cNvCxnSpPr>
          <p:nvPr/>
        </p:nvCxnSpPr>
        <p:spPr>
          <a:xfrm flipH="1">
            <a:off x="9490386" y="2222501"/>
            <a:ext cx="648718" cy="475495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stCxn id="193" idx="4"/>
            <a:endCxn id="140" idx="0"/>
          </p:cNvCxnSpPr>
          <p:nvPr/>
        </p:nvCxnSpPr>
        <p:spPr>
          <a:xfrm>
            <a:off x="10139104" y="2222501"/>
            <a:ext cx="1026342" cy="407848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>
            <a:stCxn id="142" idx="4"/>
            <a:endCxn id="192" idx="7"/>
          </p:cNvCxnSpPr>
          <p:nvPr/>
        </p:nvCxnSpPr>
        <p:spPr>
          <a:xfrm flipH="1">
            <a:off x="8936561" y="3092263"/>
            <a:ext cx="397180" cy="291103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/>
          <p:cNvCxnSpPr>
            <a:stCxn id="142" idx="4"/>
            <a:endCxn id="190" idx="1"/>
          </p:cNvCxnSpPr>
          <p:nvPr/>
        </p:nvCxnSpPr>
        <p:spPr>
          <a:xfrm>
            <a:off x="9333741" y="3092263"/>
            <a:ext cx="496119" cy="255759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Овал 199"/>
          <p:cNvSpPr/>
          <p:nvPr/>
        </p:nvSpPr>
        <p:spPr>
          <a:xfrm>
            <a:off x="8890681" y="4070054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9444506" y="409371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8115326" y="4070054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03" name="Прямая со стрелкой 202"/>
          <p:cNvCxnSpPr>
            <a:stCxn id="192" idx="4"/>
            <a:endCxn id="202" idx="0"/>
          </p:cNvCxnSpPr>
          <p:nvPr/>
        </p:nvCxnSpPr>
        <p:spPr>
          <a:xfrm flipH="1">
            <a:off x="8336856" y="3777633"/>
            <a:ext cx="443060" cy="292421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92" idx="4"/>
            <a:endCxn id="200" idx="0"/>
          </p:cNvCxnSpPr>
          <p:nvPr/>
        </p:nvCxnSpPr>
        <p:spPr>
          <a:xfrm>
            <a:off x="8779916" y="3777633"/>
            <a:ext cx="332295" cy="292421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90" idx="4"/>
            <a:endCxn id="201" idx="0"/>
          </p:cNvCxnSpPr>
          <p:nvPr/>
        </p:nvCxnSpPr>
        <p:spPr>
          <a:xfrm flipH="1">
            <a:off x="9666036" y="3742289"/>
            <a:ext cx="320469" cy="351423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9996111" y="1495844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9114799" y="2362616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ru-RU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8576602" y="3038333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774301" y="3096948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ru-RU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428932" y="3045055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endParaRPr lang="ru-RU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9430067" y="3788618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  <a:endParaRPr lang="ru-RU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960251" y="3795626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ru-RU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112635" y="3790785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endParaRPr lang="ru-RU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958104" y="2345628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ru-RU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9799879" y="2988429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16" name="Овал 215"/>
          <p:cNvSpPr/>
          <p:nvPr/>
        </p:nvSpPr>
        <p:spPr>
          <a:xfrm rot="21283785">
            <a:off x="10007664" y="408566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17" name="Прямая со стрелкой 216"/>
          <p:cNvCxnSpPr>
            <a:stCxn id="190" idx="4"/>
            <a:endCxn id="216" idx="0"/>
          </p:cNvCxnSpPr>
          <p:nvPr/>
        </p:nvCxnSpPr>
        <p:spPr>
          <a:xfrm>
            <a:off x="9986505" y="3742289"/>
            <a:ext cx="221475" cy="34435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9852721" y="3824959"/>
            <a:ext cx="341760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  <a:endParaRPr lang="ru-RU" sz="1200" dirty="0"/>
          </a:p>
        </p:txBody>
      </p:sp>
      <p:sp>
        <p:nvSpPr>
          <p:cNvPr id="219" name="Овал 218"/>
          <p:cNvSpPr/>
          <p:nvPr/>
        </p:nvSpPr>
        <p:spPr>
          <a:xfrm>
            <a:off x="10523891" y="4089166"/>
            <a:ext cx="443060" cy="461913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220" name="Прямая со стрелкой 219"/>
          <p:cNvCxnSpPr>
            <a:stCxn id="144" idx="4"/>
            <a:endCxn id="219" idx="0"/>
          </p:cNvCxnSpPr>
          <p:nvPr/>
        </p:nvCxnSpPr>
        <p:spPr>
          <a:xfrm flipH="1">
            <a:off x="10745421" y="3793306"/>
            <a:ext cx="175699" cy="29586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0457132" y="3840990"/>
            <a:ext cx="341760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  <a:endParaRPr lang="ru-RU" sz="1200" dirty="0"/>
          </a:p>
        </p:txBody>
      </p:sp>
      <p:sp>
        <p:nvSpPr>
          <p:cNvPr id="222" name="Овал 221"/>
          <p:cNvSpPr/>
          <p:nvPr/>
        </p:nvSpPr>
        <p:spPr>
          <a:xfrm>
            <a:off x="10522016" y="4082689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10699590" y="3337870"/>
            <a:ext cx="443060" cy="461913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26" name="Овал 225"/>
          <p:cNvSpPr/>
          <p:nvPr/>
        </p:nvSpPr>
        <p:spPr>
          <a:xfrm>
            <a:off x="10710988" y="3326705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10943916" y="2627313"/>
            <a:ext cx="443060" cy="461913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27" name="Овал 226"/>
          <p:cNvSpPr/>
          <p:nvPr/>
        </p:nvSpPr>
        <p:spPr>
          <a:xfrm>
            <a:off x="10943916" y="263682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9915193" y="1759775"/>
            <a:ext cx="443060" cy="461913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40" grpId="0" animBg="1"/>
      <p:bldP spid="140" grpId="1" animBg="1"/>
      <p:bldP spid="142" grpId="0" animBg="1"/>
      <p:bldP spid="143" grpId="0" animBg="1"/>
      <p:bldP spid="144" grpId="0" animBg="1"/>
      <p:bldP spid="144" grpId="1" animBg="1"/>
      <p:bldP spid="190" grpId="0" animBg="1"/>
      <p:bldP spid="192" grpId="0" animBg="1"/>
      <p:bldP spid="193" grpId="0" animBg="1"/>
      <p:bldP spid="193" grpId="1" animBg="1"/>
      <p:bldP spid="200" grpId="0" animBg="1"/>
      <p:bldP spid="201" grpId="0" animBg="1"/>
      <p:bldP spid="202" grpId="0" animBg="1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 animBg="1"/>
      <p:bldP spid="218" grpId="0"/>
      <p:bldP spid="219" grpId="0" animBg="1"/>
      <p:bldP spid="219" grpId="1" animBg="1"/>
      <p:bldP spid="221" grpId="0"/>
      <p:bldP spid="222" grpId="0" animBg="1"/>
      <p:bldP spid="223" grpId="0" animBg="1"/>
      <p:bldP spid="223" grpId="1" animBg="1"/>
      <p:bldP spid="226" grpId="0" animBg="1"/>
      <p:bldP spid="224" grpId="0" animBg="1"/>
      <p:bldP spid="224" grpId="1" animBg="1"/>
      <p:bldP spid="227" grpId="0" animBg="1"/>
      <p:bldP spid="2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2235" y="1173086"/>
            <a:ext cx="93681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j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a[j] is the parent of a[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swap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</a:t>
            </a:r>
          </a:p>
        </p:txBody>
      </p:sp>
    </p:spTree>
    <p:extLst>
      <p:ext uri="{BB962C8B-B14F-4D97-AF65-F5344CB8AC3E}">
        <p14:creationId xmlns:p14="http://schemas.microsoft.com/office/powerpoint/2010/main" val="51692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139084" y="2877770"/>
            <a:ext cx="5718699" cy="1534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00000"/>
                </a:solidFill>
              </a:rPr>
              <a:t>Приоритетная очередь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ru-RU" sz="3200" dirty="0">
                <a:solidFill>
                  <a:srgbClr val="C00000"/>
                </a:solidFill>
              </a:rPr>
              <a:t> </a:t>
            </a:r>
            <a:r>
              <a:rPr lang="ru-RU" sz="3000" dirty="0"/>
              <a:t>(</a:t>
            </a:r>
            <a:r>
              <a:rPr lang="en-US" sz="3000" dirty="0">
                <a:latin typeface="Consolas" panose="020B0609020204030204" pitchFamily="49" charset="0"/>
              </a:rPr>
              <a:t>priority queue</a:t>
            </a:r>
            <a:r>
              <a:rPr lang="en-US" sz="3000" dirty="0"/>
              <a:t>)</a:t>
            </a:r>
            <a:endParaRPr lang="ru-RU" sz="3000" dirty="0"/>
          </a:p>
          <a:p>
            <a:pPr algn="l"/>
            <a:endParaRPr lang="ru-RU" sz="3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8389" y="1701828"/>
            <a:ext cx="9345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Абстрактные типы данных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9245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2508" y="1734259"/>
            <a:ext cx="92476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I</a:t>
            </a:r>
            <a:r>
              <a:rPr lang="ru-RU" sz="3200" b="1" dirty="0" err="1">
                <a:latin typeface="Consolas" panose="020B0609020204030204" pitchFamily="49" charset="0"/>
              </a:rPr>
              <a:t>nsert</a:t>
            </a:r>
            <a:r>
              <a:rPr lang="ru-RU" sz="3200" b="1" dirty="0">
                <a:latin typeface="Consolas" panose="020B0609020204030204" pitchFamily="49" charset="0"/>
              </a:rPr>
              <a:t>(x) </a:t>
            </a:r>
            <a:r>
              <a:rPr lang="ru-RU" sz="3200" b="1" dirty="0"/>
              <a:t>— добавление ключа x</a:t>
            </a:r>
          </a:p>
          <a:p>
            <a:r>
              <a:rPr lang="en-US" sz="3200" b="1" dirty="0"/>
              <a:t> </a:t>
            </a:r>
            <a:endParaRPr lang="ru-RU" sz="3200" b="1" dirty="0"/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/>
        </p:nvGraphicFramePr>
        <p:xfrm>
          <a:off x="4474579" y="3068076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579" y="3068076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98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456" y="197543"/>
            <a:ext cx="8566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ru-RU" sz="2400" b="1" dirty="0"/>
              <a:t>уменьшение </a:t>
            </a:r>
            <a:r>
              <a:rPr lang="ru-RU" sz="2400" dirty="0"/>
              <a:t>ключа вершины на заданную величину </a:t>
            </a:r>
          </a:p>
          <a:p>
            <a:r>
              <a:rPr lang="ru-RU" sz="2400" dirty="0"/>
              <a:t>(</a:t>
            </a:r>
            <a:r>
              <a:rPr lang="ru-RU" sz="2000" dirty="0"/>
              <a:t>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</a:p>
        </p:txBody>
      </p:sp>
      <p:sp>
        <p:nvSpPr>
          <p:cNvPr id="4" name="Овал 3"/>
          <p:cNvSpPr/>
          <p:nvPr/>
        </p:nvSpPr>
        <p:spPr>
          <a:xfrm>
            <a:off x="2915590" y="361328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1083885" y="361328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Овал 5"/>
          <p:cNvSpPr/>
          <p:nvPr/>
        </p:nvSpPr>
        <p:spPr>
          <a:xfrm>
            <a:off x="3515295" y="430316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492091" y="430316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1736649" y="4263307"/>
            <a:ext cx="443060" cy="46191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Овал 8"/>
          <p:cNvSpPr/>
          <p:nvPr/>
        </p:nvSpPr>
        <p:spPr>
          <a:xfrm>
            <a:off x="530060" y="429865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1951609" y="272466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4" idx="4"/>
            <a:endCxn id="7" idx="7"/>
          </p:cNvCxnSpPr>
          <p:nvPr/>
        </p:nvCxnSpPr>
        <p:spPr>
          <a:xfrm flipH="1">
            <a:off x="2870266" y="4075193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4"/>
            <a:endCxn id="6" idx="1"/>
          </p:cNvCxnSpPr>
          <p:nvPr/>
        </p:nvCxnSpPr>
        <p:spPr>
          <a:xfrm>
            <a:off x="3137120" y="4075193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0" idx="4"/>
            <a:endCxn id="5" idx="7"/>
          </p:cNvCxnSpPr>
          <p:nvPr/>
        </p:nvCxnSpPr>
        <p:spPr>
          <a:xfrm flipH="1">
            <a:off x="1462060" y="3186582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144748" y="3159098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4"/>
            <a:endCxn id="9" idx="7"/>
          </p:cNvCxnSpPr>
          <p:nvPr/>
        </p:nvCxnSpPr>
        <p:spPr>
          <a:xfrm flipH="1">
            <a:off x="908235" y="4075194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4"/>
            <a:endCxn id="8" idx="1"/>
          </p:cNvCxnSpPr>
          <p:nvPr/>
        </p:nvCxnSpPr>
        <p:spPr>
          <a:xfrm>
            <a:off x="1305415" y="4075194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62355" y="505298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Овал 17"/>
          <p:cNvSpPr/>
          <p:nvPr/>
        </p:nvSpPr>
        <p:spPr>
          <a:xfrm>
            <a:off x="2138037" y="507664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Овал 18"/>
          <p:cNvSpPr/>
          <p:nvPr/>
        </p:nvSpPr>
        <p:spPr>
          <a:xfrm>
            <a:off x="1416180" y="507664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0" name="Прямая со стрелкой 19"/>
          <p:cNvCxnSpPr>
            <a:stCxn id="9" idx="4"/>
          </p:cNvCxnSpPr>
          <p:nvPr/>
        </p:nvCxnSpPr>
        <p:spPr>
          <a:xfrm flipH="1">
            <a:off x="308530" y="4760564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4"/>
            <a:endCxn id="17" idx="0"/>
          </p:cNvCxnSpPr>
          <p:nvPr/>
        </p:nvCxnSpPr>
        <p:spPr>
          <a:xfrm>
            <a:off x="751590" y="4760564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4"/>
            <a:endCxn id="19" idx="0"/>
          </p:cNvCxnSpPr>
          <p:nvPr/>
        </p:nvCxnSpPr>
        <p:spPr>
          <a:xfrm flipH="1">
            <a:off x="1637710" y="4725220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4"/>
            <a:endCxn id="18" idx="0"/>
          </p:cNvCxnSpPr>
          <p:nvPr/>
        </p:nvCxnSpPr>
        <p:spPr>
          <a:xfrm>
            <a:off x="1958179" y="4725220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58056" y="2438950"/>
            <a:ext cx="3713019" cy="2718209"/>
            <a:chOff x="6913312" y="870929"/>
            <a:chExt cx="3713019" cy="2718209"/>
          </a:xfrm>
          <a:noFill/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4</a:t>
              </a:r>
              <a:endParaRPr lang="ru-RU" sz="1200" b="1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05787"/>
              </p:ext>
            </p:extLst>
          </p:nvPr>
        </p:nvGraphicFramePr>
        <p:xfrm>
          <a:off x="0" y="5674527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Прямая соединительная линия 37"/>
          <p:cNvCxnSpPr/>
          <p:nvPr/>
        </p:nvCxnSpPr>
        <p:spPr>
          <a:xfrm>
            <a:off x="4043726" y="2278716"/>
            <a:ext cx="5807" cy="429881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7654" y="50447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Овал 40"/>
          <p:cNvSpPr/>
          <p:nvPr/>
        </p:nvSpPr>
        <p:spPr>
          <a:xfrm>
            <a:off x="7013996" y="360078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Овал 41"/>
          <p:cNvSpPr/>
          <p:nvPr/>
        </p:nvSpPr>
        <p:spPr>
          <a:xfrm>
            <a:off x="5182291" y="360078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Овал 42"/>
          <p:cNvSpPr/>
          <p:nvPr/>
        </p:nvSpPr>
        <p:spPr>
          <a:xfrm>
            <a:off x="7613701" y="429066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6590497" y="429066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Овал 44"/>
          <p:cNvSpPr/>
          <p:nvPr/>
        </p:nvSpPr>
        <p:spPr>
          <a:xfrm>
            <a:off x="5835055" y="425081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Овал 45"/>
          <p:cNvSpPr/>
          <p:nvPr/>
        </p:nvSpPr>
        <p:spPr>
          <a:xfrm>
            <a:off x="4628466" y="428615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Овал 46"/>
          <p:cNvSpPr/>
          <p:nvPr/>
        </p:nvSpPr>
        <p:spPr>
          <a:xfrm>
            <a:off x="6050015" y="271217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stCxn id="41" idx="4"/>
            <a:endCxn id="44" idx="7"/>
          </p:cNvCxnSpPr>
          <p:nvPr/>
        </p:nvCxnSpPr>
        <p:spPr>
          <a:xfrm flipH="1">
            <a:off x="6968672" y="4062700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1" idx="4"/>
            <a:endCxn id="43" idx="1"/>
          </p:cNvCxnSpPr>
          <p:nvPr/>
        </p:nvCxnSpPr>
        <p:spPr>
          <a:xfrm>
            <a:off x="7235526" y="4062700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7" idx="4"/>
            <a:endCxn id="42" idx="7"/>
          </p:cNvCxnSpPr>
          <p:nvPr/>
        </p:nvCxnSpPr>
        <p:spPr>
          <a:xfrm flipH="1">
            <a:off x="5560466" y="3174089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7" idx="4"/>
            <a:endCxn id="41" idx="0"/>
          </p:cNvCxnSpPr>
          <p:nvPr/>
        </p:nvCxnSpPr>
        <p:spPr>
          <a:xfrm>
            <a:off x="6271545" y="3174089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2" idx="4"/>
            <a:endCxn id="46" idx="7"/>
          </p:cNvCxnSpPr>
          <p:nvPr/>
        </p:nvCxnSpPr>
        <p:spPr>
          <a:xfrm flipH="1">
            <a:off x="5006641" y="4062701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2" idx="4"/>
            <a:endCxn id="45" idx="1"/>
          </p:cNvCxnSpPr>
          <p:nvPr/>
        </p:nvCxnSpPr>
        <p:spPr>
          <a:xfrm>
            <a:off x="5403821" y="4062701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4960761" y="504049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Овал 54"/>
          <p:cNvSpPr/>
          <p:nvPr/>
        </p:nvSpPr>
        <p:spPr>
          <a:xfrm>
            <a:off x="6236443" y="506415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Овал 55"/>
          <p:cNvSpPr/>
          <p:nvPr/>
        </p:nvSpPr>
        <p:spPr>
          <a:xfrm>
            <a:off x="5514586" y="506415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7" name="Прямая со стрелкой 56"/>
          <p:cNvCxnSpPr>
            <a:stCxn id="46" idx="4"/>
          </p:cNvCxnSpPr>
          <p:nvPr/>
        </p:nvCxnSpPr>
        <p:spPr>
          <a:xfrm flipH="1">
            <a:off x="4406936" y="4748071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6" idx="4"/>
            <a:endCxn id="54" idx="0"/>
          </p:cNvCxnSpPr>
          <p:nvPr/>
        </p:nvCxnSpPr>
        <p:spPr>
          <a:xfrm>
            <a:off x="4849996" y="4748071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5" idx="4"/>
            <a:endCxn id="56" idx="0"/>
          </p:cNvCxnSpPr>
          <p:nvPr/>
        </p:nvCxnSpPr>
        <p:spPr>
          <a:xfrm flipH="1">
            <a:off x="5736116" y="4712727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5" idx="4"/>
            <a:endCxn id="55" idx="0"/>
          </p:cNvCxnSpPr>
          <p:nvPr/>
        </p:nvCxnSpPr>
        <p:spPr>
          <a:xfrm>
            <a:off x="6056585" y="4712727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/>
          <p:cNvGrpSpPr/>
          <p:nvPr/>
        </p:nvGrpSpPr>
        <p:grpSpPr>
          <a:xfrm>
            <a:off x="4199731" y="2456368"/>
            <a:ext cx="3713019" cy="2718209"/>
            <a:chOff x="6913312" y="870929"/>
            <a:chExt cx="3713019" cy="2718209"/>
          </a:xfrm>
          <a:noFill/>
        </p:grpSpPr>
        <p:sp>
          <p:nvSpPr>
            <p:cNvPr id="62" name="TextBox 61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39273"/>
              </p:ext>
            </p:extLst>
          </p:nvPr>
        </p:nvGraphicFramePr>
        <p:xfrm>
          <a:off x="4184560" y="5674527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Овал 74"/>
          <p:cNvSpPr/>
          <p:nvPr/>
        </p:nvSpPr>
        <p:spPr>
          <a:xfrm>
            <a:off x="4136060" y="503222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25714" y="1950096"/>
            <a:ext cx="188987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до модификации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55310" y="1874401"/>
            <a:ext cx="3216137" cy="5539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в момент модификации</a:t>
            </a:r>
          </a:p>
          <a:p>
            <a:r>
              <a:rPr lang="ru-RU" sz="1200" dirty="0"/>
              <a:t>(элемент по индексу 4 уменьшили на число 5)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762732" y="1953456"/>
            <a:ext cx="219303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после модификации</a:t>
            </a:r>
          </a:p>
        </p:txBody>
      </p:sp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257426"/>
              </p:ext>
            </p:extLst>
          </p:nvPr>
        </p:nvGraphicFramePr>
        <p:xfrm>
          <a:off x="9677701" y="58544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701" y="58544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Овал 142"/>
          <p:cNvSpPr/>
          <p:nvPr/>
        </p:nvSpPr>
        <p:spPr>
          <a:xfrm>
            <a:off x="11007156" y="353935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4" name="Овал 143"/>
          <p:cNvSpPr/>
          <p:nvPr/>
        </p:nvSpPr>
        <p:spPr>
          <a:xfrm>
            <a:off x="9175451" y="353935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5" name="Овал 144"/>
          <p:cNvSpPr/>
          <p:nvPr/>
        </p:nvSpPr>
        <p:spPr>
          <a:xfrm>
            <a:off x="10583657" y="422923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6" name="Овал 145"/>
          <p:cNvSpPr/>
          <p:nvPr/>
        </p:nvSpPr>
        <p:spPr>
          <a:xfrm>
            <a:off x="9828215" y="418938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7" name="Овал 146"/>
          <p:cNvSpPr/>
          <p:nvPr/>
        </p:nvSpPr>
        <p:spPr>
          <a:xfrm>
            <a:off x="8621626" y="422472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8" name="Овал 147"/>
          <p:cNvSpPr/>
          <p:nvPr/>
        </p:nvSpPr>
        <p:spPr>
          <a:xfrm>
            <a:off x="10043175" y="265074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9" name="Прямая со стрелкой 148"/>
          <p:cNvCxnSpPr>
            <a:stCxn id="143" idx="4"/>
            <a:endCxn id="145" idx="7"/>
          </p:cNvCxnSpPr>
          <p:nvPr/>
        </p:nvCxnSpPr>
        <p:spPr>
          <a:xfrm flipH="1">
            <a:off x="10961832" y="4001269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43" idx="4"/>
          </p:cNvCxnSpPr>
          <p:nvPr/>
        </p:nvCxnSpPr>
        <p:spPr>
          <a:xfrm>
            <a:off x="11228686" y="4001269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48" idx="4"/>
            <a:endCxn id="144" idx="7"/>
          </p:cNvCxnSpPr>
          <p:nvPr/>
        </p:nvCxnSpPr>
        <p:spPr>
          <a:xfrm flipH="1">
            <a:off x="9553626" y="3112658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48" idx="4"/>
            <a:endCxn id="143" idx="0"/>
          </p:cNvCxnSpPr>
          <p:nvPr/>
        </p:nvCxnSpPr>
        <p:spPr>
          <a:xfrm>
            <a:off x="10264705" y="3112658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44" idx="4"/>
            <a:endCxn id="147" idx="7"/>
          </p:cNvCxnSpPr>
          <p:nvPr/>
        </p:nvCxnSpPr>
        <p:spPr>
          <a:xfrm flipH="1">
            <a:off x="8999801" y="4001270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44" idx="4"/>
            <a:endCxn id="146" idx="1"/>
          </p:cNvCxnSpPr>
          <p:nvPr/>
        </p:nvCxnSpPr>
        <p:spPr>
          <a:xfrm>
            <a:off x="9396981" y="4001270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Овал 154"/>
          <p:cNvSpPr/>
          <p:nvPr/>
        </p:nvSpPr>
        <p:spPr>
          <a:xfrm>
            <a:off x="8953921" y="497906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6" name="Овал 155"/>
          <p:cNvSpPr/>
          <p:nvPr/>
        </p:nvSpPr>
        <p:spPr>
          <a:xfrm>
            <a:off x="10229603" y="50027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7" name="Овал 156"/>
          <p:cNvSpPr/>
          <p:nvPr/>
        </p:nvSpPr>
        <p:spPr>
          <a:xfrm>
            <a:off x="9507746" y="50027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58" name="Прямая со стрелкой 157"/>
          <p:cNvCxnSpPr>
            <a:stCxn id="147" idx="4"/>
            <a:endCxn id="155" idx="0"/>
          </p:cNvCxnSpPr>
          <p:nvPr/>
        </p:nvCxnSpPr>
        <p:spPr>
          <a:xfrm>
            <a:off x="8843156" y="4686640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46" idx="4"/>
            <a:endCxn id="157" idx="0"/>
          </p:cNvCxnSpPr>
          <p:nvPr/>
        </p:nvCxnSpPr>
        <p:spPr>
          <a:xfrm flipH="1">
            <a:off x="9729276" y="4651296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46" idx="4"/>
            <a:endCxn id="156" idx="0"/>
          </p:cNvCxnSpPr>
          <p:nvPr/>
        </p:nvCxnSpPr>
        <p:spPr>
          <a:xfrm>
            <a:off x="10049745" y="4651296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Овал 160"/>
          <p:cNvSpPr/>
          <p:nvPr/>
        </p:nvSpPr>
        <p:spPr>
          <a:xfrm>
            <a:off x="8129220" y="497079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2" name="Овал 161"/>
          <p:cNvSpPr/>
          <p:nvPr/>
        </p:nvSpPr>
        <p:spPr>
          <a:xfrm>
            <a:off x="11389441" y="429865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3" name="Прямая со стрелкой 162"/>
          <p:cNvCxnSpPr/>
          <p:nvPr/>
        </p:nvCxnSpPr>
        <p:spPr>
          <a:xfrm flipH="1">
            <a:off x="8377230" y="4686640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12136"/>
              </p:ext>
            </p:extLst>
          </p:nvPr>
        </p:nvGraphicFramePr>
        <p:xfrm>
          <a:off x="8178837" y="5674527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6" name="Овал 165"/>
          <p:cNvSpPr/>
          <p:nvPr/>
        </p:nvSpPr>
        <p:spPr>
          <a:xfrm>
            <a:off x="9828088" y="417741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5" name="Овал 164"/>
          <p:cNvSpPr/>
          <p:nvPr/>
        </p:nvSpPr>
        <p:spPr>
          <a:xfrm>
            <a:off x="9183298" y="353935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7" name="Овал 166"/>
          <p:cNvSpPr/>
          <p:nvPr/>
        </p:nvSpPr>
        <p:spPr>
          <a:xfrm>
            <a:off x="9183298" y="3545525"/>
            <a:ext cx="443060" cy="463970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4" name="Овал 163"/>
          <p:cNvSpPr/>
          <p:nvPr/>
        </p:nvSpPr>
        <p:spPr>
          <a:xfrm>
            <a:off x="10049618" y="265074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117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4" grpId="0" animBg="1"/>
      <p:bldP spid="55" grpId="0" animBg="1"/>
      <p:bldP spid="56" grpId="0" animBg="1"/>
      <p:bldP spid="75" grpId="0" animBg="1"/>
      <p:bldP spid="121" grpId="0"/>
      <p:bldP spid="122" grpId="0"/>
      <p:bldP spid="143" grpId="0" animBg="1"/>
      <p:bldP spid="144" grpId="0" animBg="1"/>
      <p:bldP spid="144" grpId="1" animBg="1"/>
      <p:bldP spid="145" grpId="0" animBg="1"/>
      <p:bldP spid="146" grpId="0" animBg="1"/>
      <p:bldP spid="146" grpId="1" animBg="1"/>
      <p:bldP spid="147" grpId="0" animBg="1"/>
      <p:bldP spid="148" grpId="0" animBg="1"/>
      <p:bldP spid="148" grpId="1" animBg="1"/>
      <p:bldP spid="155" grpId="0" animBg="1"/>
      <p:bldP spid="156" grpId="0" animBg="1"/>
      <p:bldP spid="157" grpId="0" animBg="1"/>
      <p:bldP spid="161" grpId="0" animBg="1"/>
      <p:bldP spid="162" grpId="0" animBg="1"/>
      <p:bldP spid="166" grpId="0" animBg="1"/>
      <p:bldP spid="165" grpId="0" animBg="1"/>
      <p:bldP spid="165" grpId="1" animBg="1"/>
      <p:bldP spid="167" grpId="0" animBg="1"/>
      <p:bldP spid="1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910" y="208688"/>
            <a:ext cx="114302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2400" b="1" dirty="0"/>
              <a:t>увеличение</a:t>
            </a:r>
            <a:r>
              <a:rPr lang="ru-RU" sz="2400" dirty="0"/>
              <a:t> ключа вершины на заданную величину </a:t>
            </a:r>
          </a:p>
          <a:p>
            <a:r>
              <a:rPr lang="ru-RU" sz="2000" dirty="0"/>
              <a:t>(предполагается,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000" dirty="0"/>
              <a:t>); </a:t>
            </a:r>
          </a:p>
        </p:txBody>
      </p:sp>
      <p:sp>
        <p:nvSpPr>
          <p:cNvPr id="4" name="Овал 3"/>
          <p:cNvSpPr/>
          <p:nvPr/>
        </p:nvSpPr>
        <p:spPr>
          <a:xfrm>
            <a:off x="2800219" y="304241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968514" y="3042414"/>
            <a:ext cx="443060" cy="4619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Овал 5"/>
          <p:cNvSpPr/>
          <p:nvPr/>
        </p:nvSpPr>
        <p:spPr>
          <a:xfrm>
            <a:off x="3399924" y="373229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376720" y="373229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1621278" y="369244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Овал 8"/>
          <p:cNvSpPr/>
          <p:nvPr/>
        </p:nvSpPr>
        <p:spPr>
          <a:xfrm>
            <a:off x="414689" y="372778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1836238" y="215380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4" idx="4"/>
            <a:endCxn id="7" idx="7"/>
          </p:cNvCxnSpPr>
          <p:nvPr/>
        </p:nvCxnSpPr>
        <p:spPr>
          <a:xfrm flipH="1">
            <a:off x="2754895" y="3504326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4"/>
            <a:endCxn id="6" idx="1"/>
          </p:cNvCxnSpPr>
          <p:nvPr/>
        </p:nvCxnSpPr>
        <p:spPr>
          <a:xfrm>
            <a:off x="3021749" y="3504326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0" idx="4"/>
            <a:endCxn id="5" idx="7"/>
          </p:cNvCxnSpPr>
          <p:nvPr/>
        </p:nvCxnSpPr>
        <p:spPr>
          <a:xfrm flipH="1">
            <a:off x="1346689" y="2615715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4"/>
            <a:endCxn id="4" idx="0"/>
          </p:cNvCxnSpPr>
          <p:nvPr/>
        </p:nvCxnSpPr>
        <p:spPr>
          <a:xfrm>
            <a:off x="2057768" y="2615715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4"/>
            <a:endCxn id="9" idx="7"/>
          </p:cNvCxnSpPr>
          <p:nvPr/>
        </p:nvCxnSpPr>
        <p:spPr>
          <a:xfrm flipH="1">
            <a:off x="792864" y="3504327"/>
            <a:ext cx="397180" cy="29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4"/>
            <a:endCxn id="8" idx="1"/>
          </p:cNvCxnSpPr>
          <p:nvPr/>
        </p:nvCxnSpPr>
        <p:spPr>
          <a:xfrm>
            <a:off x="1190044" y="3504327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46984" y="448211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Овал 17"/>
          <p:cNvSpPr/>
          <p:nvPr/>
        </p:nvSpPr>
        <p:spPr>
          <a:xfrm>
            <a:off x="2022666" y="450577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Овал 18"/>
          <p:cNvSpPr/>
          <p:nvPr/>
        </p:nvSpPr>
        <p:spPr>
          <a:xfrm>
            <a:off x="1300809" y="450577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0" name="Прямая со стрелкой 19"/>
          <p:cNvCxnSpPr>
            <a:stCxn id="9" idx="4"/>
          </p:cNvCxnSpPr>
          <p:nvPr/>
        </p:nvCxnSpPr>
        <p:spPr>
          <a:xfrm flipH="1">
            <a:off x="193159" y="4189697"/>
            <a:ext cx="443060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4"/>
            <a:endCxn id="17" idx="0"/>
          </p:cNvCxnSpPr>
          <p:nvPr/>
        </p:nvCxnSpPr>
        <p:spPr>
          <a:xfrm>
            <a:off x="636219" y="4189697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4"/>
            <a:endCxn id="19" idx="0"/>
          </p:cNvCxnSpPr>
          <p:nvPr/>
        </p:nvCxnSpPr>
        <p:spPr>
          <a:xfrm flipH="1">
            <a:off x="1522339" y="4154353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4"/>
            <a:endCxn id="18" idx="0"/>
          </p:cNvCxnSpPr>
          <p:nvPr/>
        </p:nvCxnSpPr>
        <p:spPr>
          <a:xfrm>
            <a:off x="1842808" y="4154353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42685" y="1868083"/>
            <a:ext cx="3713019" cy="2718209"/>
            <a:chOff x="6913312" y="870929"/>
            <a:chExt cx="3713019" cy="2718209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  <a:endParaRPr lang="ru-RU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28966"/>
              </p:ext>
            </p:extLst>
          </p:nvPr>
        </p:nvGraphicFramePr>
        <p:xfrm>
          <a:off x="224719" y="5134098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Прямая соединительная линия 37"/>
          <p:cNvCxnSpPr/>
          <p:nvPr/>
        </p:nvCxnSpPr>
        <p:spPr>
          <a:xfrm>
            <a:off x="3912760" y="1482800"/>
            <a:ext cx="2904" cy="457354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871" y="449373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56235"/>
              </p:ext>
            </p:extLst>
          </p:nvPr>
        </p:nvGraphicFramePr>
        <p:xfrm>
          <a:off x="4357551" y="5190619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86394"/>
              </p:ext>
            </p:extLst>
          </p:nvPr>
        </p:nvGraphicFramePr>
        <p:xfrm>
          <a:off x="8329844" y="5185898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1162781" y="1423345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 модификации</a:t>
            </a:r>
          </a:p>
        </p:txBody>
      </p:sp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961639"/>
              </p:ext>
            </p:extLst>
          </p:nvPr>
        </p:nvGraphicFramePr>
        <p:xfrm>
          <a:off x="8944845" y="579819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4845" y="579819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Группа 38"/>
          <p:cNvGrpSpPr/>
          <p:nvPr/>
        </p:nvGrpSpPr>
        <p:grpSpPr>
          <a:xfrm>
            <a:off x="3985730" y="1423345"/>
            <a:ext cx="3920701" cy="3590022"/>
            <a:chOff x="4393529" y="1962935"/>
            <a:chExt cx="3920701" cy="3590022"/>
          </a:xfrm>
          <a:noFill/>
        </p:grpSpPr>
        <p:sp>
          <p:nvSpPr>
            <p:cNvPr id="41" name="Овал 40"/>
            <p:cNvSpPr/>
            <p:nvPr/>
          </p:nvSpPr>
          <p:spPr>
            <a:xfrm>
              <a:off x="7271465" y="362768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5439760" y="3627682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3" name="Овал 42"/>
            <p:cNvSpPr/>
            <p:nvPr/>
          </p:nvSpPr>
          <p:spPr>
            <a:xfrm>
              <a:off x="7871170" y="4317562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6847966" y="431756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4885935" y="4313052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6307484" y="2739070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Прямая со стрелкой 47"/>
            <p:cNvCxnSpPr>
              <a:stCxn id="41" idx="4"/>
              <a:endCxn id="44" idx="7"/>
            </p:cNvCxnSpPr>
            <p:nvPr/>
          </p:nvCxnSpPr>
          <p:spPr>
            <a:xfrm flipH="1">
              <a:off x="7226141" y="4089594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1" idx="4"/>
              <a:endCxn id="43" idx="1"/>
            </p:cNvCxnSpPr>
            <p:nvPr/>
          </p:nvCxnSpPr>
          <p:spPr>
            <a:xfrm>
              <a:off x="7492995" y="4089594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47" idx="4"/>
              <a:endCxn id="42" idx="7"/>
            </p:cNvCxnSpPr>
            <p:nvPr/>
          </p:nvCxnSpPr>
          <p:spPr>
            <a:xfrm flipH="1">
              <a:off x="5817935" y="3200983"/>
              <a:ext cx="711079" cy="49434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47" idx="4"/>
              <a:endCxn id="41" idx="0"/>
            </p:cNvCxnSpPr>
            <p:nvPr/>
          </p:nvCxnSpPr>
          <p:spPr>
            <a:xfrm>
              <a:off x="6529014" y="3200983"/>
              <a:ext cx="963981" cy="42669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2" idx="4"/>
              <a:endCxn id="46" idx="7"/>
            </p:cNvCxnSpPr>
            <p:nvPr/>
          </p:nvCxnSpPr>
          <p:spPr>
            <a:xfrm flipH="1">
              <a:off x="5264110" y="4089595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42" idx="4"/>
            </p:cNvCxnSpPr>
            <p:nvPr/>
          </p:nvCxnSpPr>
          <p:spPr>
            <a:xfrm>
              <a:off x="5661290" y="4089595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/>
            <p:cNvSpPr/>
            <p:nvPr/>
          </p:nvSpPr>
          <p:spPr>
            <a:xfrm>
              <a:off x="5218230" y="506738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5" name="Овал 54"/>
            <p:cNvSpPr/>
            <p:nvPr/>
          </p:nvSpPr>
          <p:spPr>
            <a:xfrm>
              <a:off x="6493912" y="5091044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6" name="Овал 55"/>
            <p:cNvSpPr/>
            <p:nvPr/>
          </p:nvSpPr>
          <p:spPr>
            <a:xfrm>
              <a:off x="5772055" y="5091044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7" name="Прямая со стрелкой 56"/>
            <p:cNvCxnSpPr>
              <a:stCxn id="46" idx="4"/>
            </p:cNvCxnSpPr>
            <p:nvPr/>
          </p:nvCxnSpPr>
          <p:spPr>
            <a:xfrm flipH="1">
              <a:off x="4664405" y="4774965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46" idx="4"/>
              <a:endCxn id="54" idx="0"/>
            </p:cNvCxnSpPr>
            <p:nvPr/>
          </p:nvCxnSpPr>
          <p:spPr>
            <a:xfrm>
              <a:off x="5107465" y="4774965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endCxn id="56" idx="0"/>
            </p:cNvCxnSpPr>
            <p:nvPr/>
          </p:nvCxnSpPr>
          <p:spPr>
            <a:xfrm flipH="1">
              <a:off x="5993585" y="4739621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endCxn id="55" idx="0"/>
            </p:cNvCxnSpPr>
            <p:nvPr/>
          </p:nvCxnSpPr>
          <p:spPr>
            <a:xfrm>
              <a:off x="6314054" y="4739621"/>
              <a:ext cx="401388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Группа 60"/>
            <p:cNvGrpSpPr/>
            <p:nvPr/>
          </p:nvGrpSpPr>
          <p:grpSpPr>
            <a:xfrm>
              <a:off x="4457200" y="2483262"/>
              <a:ext cx="3713019" cy="2718209"/>
              <a:chOff x="6913312" y="870929"/>
              <a:chExt cx="3713019" cy="2718209"/>
            </a:xfrm>
            <a:grpFill/>
          </p:grpSpPr>
          <p:sp>
            <p:nvSpPr>
              <p:cNvPr id="62" name="TextBox 61"/>
              <p:cNvSpPr txBox="1"/>
              <p:nvPr/>
            </p:nvSpPr>
            <p:spPr>
              <a:xfrm>
                <a:off x="8796788" y="870929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ru-RU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15476" y="1757986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ru-RU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77279" y="2449517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ru-RU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320352" y="2432315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ru-RU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363117" y="2468395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ru-RU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729203" y="3304777"/>
                <a:ext cx="341760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ru-RU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136938" y="3312139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ru-RU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760928" y="3224533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ru-RU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913312" y="3219578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ru-RU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758781" y="1740600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ru-RU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600556" y="2398445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ru-RU" sz="1200" dirty="0"/>
              </a:p>
            </p:txBody>
          </p:sp>
        </p:grpSp>
        <p:sp>
          <p:nvSpPr>
            <p:cNvPr id="75" name="Овал 74"/>
            <p:cNvSpPr/>
            <p:nvPr/>
          </p:nvSpPr>
          <p:spPr>
            <a:xfrm>
              <a:off x="4393529" y="5059120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22736" y="1962935"/>
              <a:ext cx="3152017" cy="553998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в момент модификации</a:t>
              </a:r>
            </a:p>
            <a:p>
              <a:r>
                <a:rPr lang="ru-RU" sz="1200" dirty="0"/>
                <a:t>(элемент по индексу 1 увеличили на число 6)</a:t>
              </a:r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6085954" y="4298434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33" name="Овал 132"/>
          <p:cNvSpPr/>
          <p:nvPr/>
        </p:nvSpPr>
        <p:spPr>
          <a:xfrm>
            <a:off x="10667341" y="298516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Овал 134"/>
          <p:cNvSpPr/>
          <p:nvPr/>
        </p:nvSpPr>
        <p:spPr>
          <a:xfrm>
            <a:off x="11023563" y="371904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6" name="Овал 135"/>
          <p:cNvSpPr/>
          <p:nvPr/>
        </p:nvSpPr>
        <p:spPr>
          <a:xfrm>
            <a:off x="10315831" y="374017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8" name="Овал 137"/>
          <p:cNvSpPr/>
          <p:nvPr/>
        </p:nvSpPr>
        <p:spPr>
          <a:xfrm>
            <a:off x="9963737" y="2184347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9" name="Прямая со стрелкой 138"/>
          <p:cNvCxnSpPr>
            <a:stCxn id="133" idx="4"/>
            <a:endCxn id="136" idx="7"/>
          </p:cNvCxnSpPr>
          <p:nvPr/>
        </p:nvCxnSpPr>
        <p:spPr>
          <a:xfrm flipH="1">
            <a:off x="10702381" y="3452882"/>
            <a:ext cx="191396" cy="355791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33" idx="4"/>
            <a:endCxn id="135" idx="1"/>
          </p:cNvCxnSpPr>
          <p:nvPr/>
        </p:nvCxnSpPr>
        <p:spPr>
          <a:xfrm>
            <a:off x="10893777" y="3452882"/>
            <a:ext cx="196107" cy="334661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38" idx="4"/>
            <a:endCxn id="134" idx="7"/>
          </p:cNvCxnSpPr>
          <p:nvPr/>
        </p:nvCxnSpPr>
        <p:spPr>
          <a:xfrm flipH="1">
            <a:off x="9463347" y="2652061"/>
            <a:ext cx="726825" cy="500553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38" idx="4"/>
            <a:endCxn id="133" idx="0"/>
          </p:cNvCxnSpPr>
          <p:nvPr/>
        </p:nvCxnSpPr>
        <p:spPr>
          <a:xfrm>
            <a:off x="10190173" y="2652061"/>
            <a:ext cx="703604" cy="333107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34" idx="4"/>
            <a:endCxn id="137" idx="7"/>
          </p:cNvCxnSpPr>
          <p:nvPr/>
        </p:nvCxnSpPr>
        <p:spPr>
          <a:xfrm flipH="1">
            <a:off x="8897259" y="3551833"/>
            <a:ext cx="405975" cy="294759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34" idx="4"/>
          </p:cNvCxnSpPr>
          <p:nvPr/>
        </p:nvCxnSpPr>
        <p:spPr>
          <a:xfrm>
            <a:off x="9303234" y="3551833"/>
            <a:ext cx="507105" cy="258971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Овал 144"/>
          <p:cNvSpPr/>
          <p:nvPr/>
        </p:nvSpPr>
        <p:spPr>
          <a:xfrm>
            <a:off x="8850363" y="4541904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6" name="Овал 145"/>
          <p:cNvSpPr/>
          <p:nvPr/>
        </p:nvSpPr>
        <p:spPr>
          <a:xfrm>
            <a:off x="10154293" y="456585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7" name="Овал 146"/>
          <p:cNvSpPr/>
          <p:nvPr/>
        </p:nvSpPr>
        <p:spPr>
          <a:xfrm>
            <a:off x="9416451" y="456585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8" name="Прямая со стрелкой 147"/>
          <p:cNvCxnSpPr>
            <a:stCxn id="137" idx="4"/>
          </p:cNvCxnSpPr>
          <p:nvPr/>
        </p:nvCxnSpPr>
        <p:spPr>
          <a:xfrm flipH="1">
            <a:off x="8284274" y="4245810"/>
            <a:ext cx="452871" cy="296093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37" idx="4"/>
            <a:endCxn id="145" idx="0"/>
          </p:cNvCxnSpPr>
          <p:nvPr/>
        </p:nvCxnSpPr>
        <p:spPr>
          <a:xfrm>
            <a:off x="8737145" y="4245810"/>
            <a:ext cx="339653" cy="296093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endCxn id="147" idx="0"/>
          </p:cNvCxnSpPr>
          <p:nvPr/>
        </p:nvCxnSpPr>
        <p:spPr>
          <a:xfrm flipH="1">
            <a:off x="9642887" y="4210022"/>
            <a:ext cx="327565" cy="355836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endCxn id="146" idx="0"/>
          </p:cNvCxnSpPr>
          <p:nvPr/>
        </p:nvCxnSpPr>
        <p:spPr>
          <a:xfrm>
            <a:off x="9970452" y="4210022"/>
            <a:ext cx="410276" cy="355836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Группа 151"/>
          <p:cNvGrpSpPr/>
          <p:nvPr/>
        </p:nvGrpSpPr>
        <p:grpSpPr>
          <a:xfrm>
            <a:off x="8072480" y="1925326"/>
            <a:ext cx="3304944" cy="2752347"/>
            <a:chOff x="6913312" y="870929"/>
            <a:chExt cx="3233347" cy="2718209"/>
          </a:xfrm>
          <a:noFill/>
        </p:grpSpPr>
        <p:sp>
          <p:nvSpPr>
            <p:cNvPr id="156" name="TextBox 155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883445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sp>
        <p:nvSpPr>
          <p:cNvPr id="153" name="Овал 152"/>
          <p:cNvSpPr/>
          <p:nvPr/>
        </p:nvSpPr>
        <p:spPr>
          <a:xfrm>
            <a:off x="8007400" y="4533534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840807" y="1423345"/>
            <a:ext cx="221708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после модификации</a:t>
            </a:r>
          </a:p>
        </p:txBody>
      </p:sp>
      <p:sp>
        <p:nvSpPr>
          <p:cNvPr id="155" name="Овал 154"/>
          <p:cNvSpPr/>
          <p:nvPr/>
        </p:nvSpPr>
        <p:spPr>
          <a:xfrm>
            <a:off x="9737301" y="3763295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9" name="Овал 168"/>
          <p:cNvSpPr/>
          <p:nvPr/>
        </p:nvSpPr>
        <p:spPr>
          <a:xfrm>
            <a:off x="9064301" y="3075141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9076798" y="308411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7" name="Овал 136"/>
          <p:cNvSpPr/>
          <p:nvPr/>
        </p:nvSpPr>
        <p:spPr>
          <a:xfrm>
            <a:off x="8510710" y="3778096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8" name="Овал 167"/>
          <p:cNvSpPr/>
          <p:nvPr/>
        </p:nvSpPr>
        <p:spPr>
          <a:xfrm>
            <a:off x="8514514" y="377482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0" name="Овал 169"/>
          <p:cNvSpPr/>
          <p:nvPr/>
        </p:nvSpPr>
        <p:spPr>
          <a:xfrm>
            <a:off x="8524348" y="3774442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7" name="Овал 166"/>
          <p:cNvSpPr/>
          <p:nvPr/>
        </p:nvSpPr>
        <p:spPr>
          <a:xfrm>
            <a:off x="8850362" y="453007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530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5" grpId="0" animBg="1"/>
      <p:bldP spid="136" grpId="0" animBg="1"/>
      <p:bldP spid="138" grpId="0" animBg="1"/>
      <p:bldP spid="145" grpId="0" animBg="1"/>
      <p:bldP spid="145" grpId="1" animBg="1"/>
      <p:bldP spid="146" grpId="0" animBg="1"/>
      <p:bldP spid="147" grpId="0" animBg="1"/>
      <p:bldP spid="153" grpId="0" animBg="1"/>
      <p:bldP spid="154" grpId="0"/>
      <p:bldP spid="155" grpId="0" animBg="1"/>
      <p:bldP spid="169" grpId="0" animBg="1"/>
      <p:bldP spid="134" grpId="0" animBg="1"/>
      <p:bldP spid="134" grpId="1" animBg="1"/>
      <p:bldP spid="137" grpId="0" animBg="1"/>
      <p:bldP spid="137" grpId="1" animBg="1"/>
      <p:bldP spid="168" grpId="0" animBg="1"/>
      <p:bldP spid="168" grpId="1" animBg="1"/>
      <p:bldP spid="170" grpId="0" animBg="1"/>
      <p:bldP spid="1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8766" y="273011"/>
            <a:ext cx="1017918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ru-RU" sz="2400" b="1" dirty="0"/>
              <a:t>уменьшение </a:t>
            </a:r>
            <a:r>
              <a:rPr lang="ru-RU" sz="2400" dirty="0"/>
              <a:t>ключа вершины на заданную величину </a:t>
            </a:r>
          </a:p>
          <a:p>
            <a:endParaRPr lang="ru-RU" sz="2000" dirty="0"/>
          </a:p>
          <a:p>
            <a:r>
              <a:rPr lang="ru-RU" sz="2400" dirty="0"/>
              <a:t> </a:t>
            </a:r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ru-RU" sz="2400" b="1" dirty="0"/>
              <a:t>увеличение </a:t>
            </a:r>
            <a:r>
              <a:rPr lang="ru-RU" sz="2400" dirty="0"/>
              <a:t>ключа вершины на заданную величину </a:t>
            </a:r>
          </a:p>
          <a:p>
            <a:endParaRPr lang="ru-RU" sz="2400" dirty="0"/>
          </a:p>
          <a:p>
            <a:r>
              <a:rPr lang="ru-RU" sz="2400" dirty="0"/>
              <a:t>предполагается, что </a:t>
            </a:r>
            <a:r>
              <a:rPr lang="ru-RU" sz="2400" u="sng" dirty="0"/>
              <a:t>известна позиция вершины внутри структуры данных</a:t>
            </a:r>
            <a:endParaRPr lang="ru-RU" sz="3200" b="1" dirty="0"/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824747"/>
              </p:ext>
            </p:extLst>
          </p:nvPr>
        </p:nvGraphicFramePr>
        <p:xfrm>
          <a:off x="4553176" y="373146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176" y="3731464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73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3058" y="150787"/>
            <a:ext cx="11430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построение кучи для последовательности из n ключей.</a:t>
            </a:r>
          </a:p>
        </p:txBody>
      </p: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32336"/>
              </p:ext>
            </p:extLst>
          </p:nvPr>
        </p:nvGraphicFramePr>
        <p:xfrm>
          <a:off x="260420" y="5379062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153305" y="614635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n=11</a:t>
            </a:r>
            <a:endParaRPr lang="ru-RU" dirty="0"/>
          </a:p>
        </p:txBody>
      </p:sp>
      <p:grpSp>
        <p:nvGrpSpPr>
          <p:cNvPr id="116" name="Группа 115"/>
          <p:cNvGrpSpPr/>
          <p:nvPr/>
        </p:nvGrpSpPr>
        <p:grpSpPr>
          <a:xfrm>
            <a:off x="260420" y="1948368"/>
            <a:ext cx="3920701" cy="3099606"/>
            <a:chOff x="295123" y="2465844"/>
            <a:chExt cx="3920701" cy="3099606"/>
          </a:xfrm>
        </p:grpSpPr>
        <p:sp>
          <p:nvSpPr>
            <p:cNvPr id="4" name="Овал 3"/>
            <p:cNvSpPr/>
            <p:nvPr/>
          </p:nvSpPr>
          <p:spPr>
            <a:xfrm>
              <a:off x="3173059" y="3640174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417160" y="3649250"/>
              <a:ext cx="443060" cy="46191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772764" y="4330055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2749560" y="4330054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994118" y="4290201"/>
              <a:ext cx="443060" cy="46191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787529" y="4325545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2209078" y="2751563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1" name="Прямая со стрелкой 10"/>
            <p:cNvCxnSpPr>
              <a:stCxn id="4" idx="4"/>
              <a:endCxn id="7" idx="7"/>
            </p:cNvCxnSpPr>
            <p:nvPr/>
          </p:nvCxnSpPr>
          <p:spPr>
            <a:xfrm flipH="1">
              <a:off x="3127735" y="4102087"/>
              <a:ext cx="266854" cy="2956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4" idx="4"/>
              <a:endCxn id="6" idx="1"/>
            </p:cNvCxnSpPr>
            <p:nvPr/>
          </p:nvCxnSpPr>
          <p:spPr>
            <a:xfrm>
              <a:off x="3394589" y="4102087"/>
              <a:ext cx="443060" cy="2956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0" idx="4"/>
              <a:endCxn id="5" idx="7"/>
            </p:cNvCxnSpPr>
            <p:nvPr/>
          </p:nvCxnSpPr>
          <p:spPr>
            <a:xfrm flipH="1">
              <a:off x="1795335" y="3213476"/>
              <a:ext cx="635273" cy="503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0" idx="4"/>
              <a:endCxn id="4" idx="0"/>
            </p:cNvCxnSpPr>
            <p:nvPr/>
          </p:nvCxnSpPr>
          <p:spPr>
            <a:xfrm>
              <a:off x="2430608" y="3213476"/>
              <a:ext cx="963981" cy="4266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5" idx="4"/>
              <a:endCxn id="9" idx="7"/>
            </p:cNvCxnSpPr>
            <p:nvPr/>
          </p:nvCxnSpPr>
          <p:spPr>
            <a:xfrm flipH="1">
              <a:off x="1165704" y="4111163"/>
              <a:ext cx="472986" cy="2820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5" idx="4"/>
              <a:endCxn id="8" idx="1"/>
            </p:cNvCxnSpPr>
            <p:nvPr/>
          </p:nvCxnSpPr>
          <p:spPr>
            <a:xfrm>
              <a:off x="1638690" y="4111163"/>
              <a:ext cx="420313" cy="2466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1119824" y="5079879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395506" y="5103537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1673649" y="5103537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0" name="Прямая со стрелкой 19"/>
            <p:cNvCxnSpPr>
              <a:stCxn id="9" idx="4"/>
            </p:cNvCxnSpPr>
            <p:nvPr/>
          </p:nvCxnSpPr>
          <p:spPr>
            <a:xfrm flipH="1">
              <a:off x="565999" y="4787458"/>
              <a:ext cx="443060" cy="292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9" idx="4"/>
              <a:endCxn id="17" idx="0"/>
            </p:cNvCxnSpPr>
            <p:nvPr/>
          </p:nvCxnSpPr>
          <p:spPr>
            <a:xfrm>
              <a:off x="1009059" y="4787458"/>
              <a:ext cx="332295" cy="292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8" idx="4"/>
              <a:endCxn id="19" idx="0"/>
            </p:cNvCxnSpPr>
            <p:nvPr/>
          </p:nvCxnSpPr>
          <p:spPr>
            <a:xfrm flipH="1">
              <a:off x="1895179" y="4752114"/>
              <a:ext cx="320469" cy="351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8" idx="4"/>
              <a:endCxn id="18" idx="0"/>
            </p:cNvCxnSpPr>
            <p:nvPr/>
          </p:nvCxnSpPr>
          <p:spPr>
            <a:xfrm>
              <a:off x="2215648" y="4752114"/>
              <a:ext cx="401388" cy="351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415525" y="2465844"/>
              <a:ext cx="3713019" cy="2718209"/>
              <a:chOff x="6913312" y="870929"/>
              <a:chExt cx="3713019" cy="271820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796788" y="87092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ru-RU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15476" y="175798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ru-RU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77279" y="244951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ru-RU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320352" y="243231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ru-RU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63117" y="246839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ru-RU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729203" y="3304777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ru-RU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136938" y="331213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ru-RU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760928" y="32245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ru-RU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3312" y="321957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ru-RU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758781" y="174060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ru-RU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600556" y="239844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ru-RU" sz="1200" dirty="0"/>
              </a:p>
            </p:txBody>
          </p:sp>
        </p:grpSp>
        <p:sp>
          <p:nvSpPr>
            <p:cNvPr id="40" name="Овал 39"/>
            <p:cNvSpPr/>
            <p:nvPr/>
          </p:nvSpPr>
          <p:spPr>
            <a:xfrm>
              <a:off x="295123" y="5071613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74153"/>
              </p:ext>
            </p:extLst>
          </p:nvPr>
        </p:nvGraphicFramePr>
        <p:xfrm>
          <a:off x="4845214" y="5399455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39104" y="1405453"/>
            <a:ext cx="19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Строим полное бинарное дерево</a:t>
            </a:r>
          </a:p>
        </p:txBody>
      </p:sp>
      <p:sp>
        <p:nvSpPr>
          <p:cNvPr id="41" name="Овал 40"/>
          <p:cNvSpPr/>
          <p:nvPr/>
        </p:nvSpPr>
        <p:spPr>
          <a:xfrm>
            <a:off x="7676350" y="3293963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Овал 41"/>
          <p:cNvSpPr/>
          <p:nvPr/>
        </p:nvSpPr>
        <p:spPr>
          <a:xfrm>
            <a:off x="5898413" y="3274596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Овал 42"/>
          <p:cNvSpPr/>
          <p:nvPr/>
        </p:nvSpPr>
        <p:spPr>
          <a:xfrm>
            <a:off x="8276055" y="3983844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Овал 43"/>
          <p:cNvSpPr/>
          <p:nvPr/>
        </p:nvSpPr>
        <p:spPr>
          <a:xfrm>
            <a:off x="7252851" y="3983843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Овал 45"/>
          <p:cNvSpPr/>
          <p:nvPr/>
        </p:nvSpPr>
        <p:spPr>
          <a:xfrm>
            <a:off x="5290820" y="3979334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Овал 46"/>
          <p:cNvSpPr/>
          <p:nvPr/>
        </p:nvSpPr>
        <p:spPr>
          <a:xfrm>
            <a:off x="6707607" y="2406469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8" name="Прямая со стрелкой 47"/>
          <p:cNvCxnSpPr>
            <a:stCxn id="41" idx="4"/>
            <a:endCxn id="44" idx="7"/>
          </p:cNvCxnSpPr>
          <p:nvPr/>
        </p:nvCxnSpPr>
        <p:spPr>
          <a:xfrm flipH="1">
            <a:off x="7631026" y="3755876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1" idx="4"/>
            <a:endCxn id="43" idx="1"/>
          </p:cNvCxnSpPr>
          <p:nvPr/>
        </p:nvCxnSpPr>
        <p:spPr>
          <a:xfrm>
            <a:off x="7897880" y="3755876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7" idx="4"/>
            <a:endCxn id="42" idx="7"/>
          </p:cNvCxnSpPr>
          <p:nvPr/>
        </p:nvCxnSpPr>
        <p:spPr>
          <a:xfrm flipH="1">
            <a:off x="6276588" y="2868382"/>
            <a:ext cx="652549" cy="4738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7" idx="4"/>
            <a:endCxn id="41" idx="0"/>
          </p:cNvCxnSpPr>
          <p:nvPr/>
        </p:nvCxnSpPr>
        <p:spPr>
          <a:xfrm>
            <a:off x="6929137" y="2868382"/>
            <a:ext cx="968743" cy="42558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2" idx="4"/>
            <a:endCxn id="46" idx="7"/>
          </p:cNvCxnSpPr>
          <p:nvPr/>
        </p:nvCxnSpPr>
        <p:spPr>
          <a:xfrm flipH="1">
            <a:off x="5668995" y="3736509"/>
            <a:ext cx="450948" cy="3104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2" idx="4"/>
          </p:cNvCxnSpPr>
          <p:nvPr/>
        </p:nvCxnSpPr>
        <p:spPr>
          <a:xfrm>
            <a:off x="6119943" y="3736509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604540" y="4755067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Овал 54"/>
          <p:cNvSpPr/>
          <p:nvPr/>
        </p:nvSpPr>
        <p:spPr>
          <a:xfrm>
            <a:off x="6898797" y="4757326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Овал 55"/>
          <p:cNvSpPr/>
          <p:nvPr/>
        </p:nvSpPr>
        <p:spPr>
          <a:xfrm>
            <a:off x="6176940" y="4757326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Прямая со стрелкой 56"/>
          <p:cNvCxnSpPr>
            <a:stCxn id="46" idx="4"/>
          </p:cNvCxnSpPr>
          <p:nvPr/>
        </p:nvCxnSpPr>
        <p:spPr>
          <a:xfrm flipH="1">
            <a:off x="5069290" y="4441247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6" idx="4"/>
            <a:endCxn id="54" idx="0"/>
          </p:cNvCxnSpPr>
          <p:nvPr/>
        </p:nvCxnSpPr>
        <p:spPr>
          <a:xfrm>
            <a:off x="5512350" y="4441247"/>
            <a:ext cx="313720" cy="3138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56" idx="0"/>
          </p:cNvCxnSpPr>
          <p:nvPr/>
        </p:nvCxnSpPr>
        <p:spPr>
          <a:xfrm flipH="1">
            <a:off x="6398470" y="4405903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5" idx="0"/>
          </p:cNvCxnSpPr>
          <p:nvPr/>
        </p:nvCxnSpPr>
        <p:spPr>
          <a:xfrm>
            <a:off x="6718939" y="4405903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/>
          <p:cNvGrpSpPr/>
          <p:nvPr/>
        </p:nvGrpSpPr>
        <p:grpSpPr>
          <a:xfrm>
            <a:off x="4862401" y="2190410"/>
            <a:ext cx="3713019" cy="2710847"/>
            <a:chOff x="6913312" y="870929"/>
            <a:chExt cx="3713019" cy="2710847"/>
          </a:xfrm>
        </p:grpSpPr>
        <p:sp>
          <p:nvSpPr>
            <p:cNvPr id="62" name="TextBox 61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53882" y="3235664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14140" y="322696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sp>
        <p:nvSpPr>
          <p:cNvPr id="75" name="Овал 74"/>
          <p:cNvSpPr/>
          <p:nvPr/>
        </p:nvSpPr>
        <p:spPr>
          <a:xfrm>
            <a:off x="4798414" y="4725402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148984" y="164981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Просеивание</a:t>
            </a:r>
          </a:p>
        </p:txBody>
      </p:sp>
      <p:sp>
        <p:nvSpPr>
          <p:cNvPr id="124" name="Овал 123"/>
          <p:cNvSpPr/>
          <p:nvPr/>
        </p:nvSpPr>
        <p:spPr>
          <a:xfrm>
            <a:off x="6491354" y="3954886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80822" y="694474"/>
            <a:ext cx="82916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Пример.</a:t>
            </a:r>
          </a:p>
          <a:p>
            <a:r>
              <a:rPr lang="ru-RU" dirty="0"/>
              <a:t>Построить бинарную кучу для последовательности элементов: 7,3,1,8,2,0,6,1,2,0,9</a:t>
            </a:r>
          </a:p>
        </p:txBody>
      </p:sp>
      <p:graphicFrame>
        <p:nvGraphicFramePr>
          <p:cNvPr id="129" name="Объект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394906"/>
              </p:ext>
            </p:extLst>
          </p:nvPr>
        </p:nvGraphicFramePr>
        <p:xfrm>
          <a:off x="2891259" y="1714624"/>
          <a:ext cx="504201" cy="32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266400" progId="Equation.DSMT4">
                  <p:embed/>
                </p:oleObj>
              </mc:Choice>
              <mc:Fallback>
                <p:oleObj name="Equation" r:id="rId2" imgW="419040" imgH="2664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259" y="1714624"/>
                        <a:ext cx="504201" cy="321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Овал 132"/>
          <p:cNvSpPr/>
          <p:nvPr/>
        </p:nvSpPr>
        <p:spPr>
          <a:xfrm>
            <a:off x="6176520" y="4768222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6498469" y="3966631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7" name="Овал 136"/>
          <p:cNvSpPr/>
          <p:nvPr/>
        </p:nvSpPr>
        <p:spPr>
          <a:xfrm>
            <a:off x="4793223" y="4737704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8" name="Овал 137"/>
          <p:cNvSpPr/>
          <p:nvPr/>
        </p:nvSpPr>
        <p:spPr>
          <a:xfrm>
            <a:off x="5292864" y="3981577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Овал 138"/>
          <p:cNvSpPr/>
          <p:nvPr/>
        </p:nvSpPr>
        <p:spPr>
          <a:xfrm>
            <a:off x="7247178" y="3994466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Овал 139"/>
          <p:cNvSpPr/>
          <p:nvPr/>
        </p:nvSpPr>
        <p:spPr>
          <a:xfrm>
            <a:off x="7679227" y="3298328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2" name="Овал 141"/>
          <p:cNvSpPr/>
          <p:nvPr/>
        </p:nvSpPr>
        <p:spPr>
          <a:xfrm>
            <a:off x="6496425" y="3965782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Овал 142"/>
          <p:cNvSpPr/>
          <p:nvPr/>
        </p:nvSpPr>
        <p:spPr>
          <a:xfrm>
            <a:off x="5901799" y="3274595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4" name="Овал 143"/>
          <p:cNvSpPr/>
          <p:nvPr/>
        </p:nvSpPr>
        <p:spPr>
          <a:xfrm>
            <a:off x="6497637" y="3962977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5" name="Овал 144"/>
          <p:cNvSpPr/>
          <p:nvPr/>
        </p:nvSpPr>
        <p:spPr>
          <a:xfrm>
            <a:off x="6180780" y="4768222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6" name="Овал 145"/>
          <p:cNvSpPr/>
          <p:nvPr/>
        </p:nvSpPr>
        <p:spPr>
          <a:xfrm>
            <a:off x="7250807" y="3990380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7" name="Овал 146"/>
          <p:cNvSpPr/>
          <p:nvPr/>
        </p:nvSpPr>
        <p:spPr>
          <a:xfrm>
            <a:off x="6705050" y="2404431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0" name="Овал 149"/>
          <p:cNvSpPr/>
          <p:nvPr/>
        </p:nvSpPr>
        <p:spPr>
          <a:xfrm>
            <a:off x="7683111" y="3303639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8" name="Овал 147"/>
          <p:cNvSpPr/>
          <p:nvPr/>
        </p:nvSpPr>
        <p:spPr>
          <a:xfrm>
            <a:off x="7681124" y="3300500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2" name="Прямая со стрелкой 151"/>
          <p:cNvCxnSpPr/>
          <p:nvPr/>
        </p:nvCxnSpPr>
        <p:spPr>
          <a:xfrm flipH="1">
            <a:off x="260420" y="6248670"/>
            <a:ext cx="14756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20270" y="15862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5420" y="575251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n=11</a:t>
            </a:r>
            <a:endParaRPr lang="ru-RU" dirty="0"/>
          </a:p>
        </p:txBody>
      </p:sp>
      <p:sp>
        <p:nvSpPr>
          <p:cNvPr id="80" name="Стрелка вправо 79"/>
          <p:cNvSpPr/>
          <p:nvPr/>
        </p:nvSpPr>
        <p:spPr>
          <a:xfrm>
            <a:off x="4131609" y="3001967"/>
            <a:ext cx="831613" cy="259613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0" grpId="0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4" grpId="0" animBg="1"/>
      <p:bldP spid="55" grpId="0" animBg="1"/>
      <p:bldP spid="56" grpId="0" animBg="1"/>
      <p:bldP spid="75" grpId="0" animBg="1"/>
      <p:bldP spid="121" grpId="0"/>
      <p:bldP spid="124" grpId="0" animBg="1"/>
      <p:bldP spid="96" grpId="0"/>
      <p:bldP spid="133" grpId="0" animBg="1"/>
      <p:bldP spid="134" grpId="0" animBg="1"/>
      <p:bldP spid="137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0" grpId="0" animBg="1"/>
      <p:bldP spid="148" grpId="0" animBg="1"/>
      <p:bldP spid="78" grpId="0"/>
      <p:bldP spid="136" grpId="0"/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Объект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463981"/>
              </p:ext>
            </p:extLst>
          </p:nvPr>
        </p:nvGraphicFramePr>
        <p:xfrm>
          <a:off x="495300" y="5832474"/>
          <a:ext cx="10946285" cy="47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80160" imgH="291960" progId="Equation.DSMT4">
                  <p:embed/>
                </p:oleObj>
              </mc:Choice>
              <mc:Fallback>
                <p:oleObj name="Equation" r:id="rId2" imgW="6680160" imgH="29196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832474"/>
                        <a:ext cx="10946285" cy="477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" name="TextBox 224"/>
          <p:cNvSpPr txBox="1"/>
          <p:nvPr/>
        </p:nvSpPr>
        <p:spPr>
          <a:xfrm>
            <a:off x="29977" y="133723"/>
            <a:ext cx="11899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Для того, чтобы оценить время работы построения бинарной кучи для последовательности из </a:t>
            </a:r>
            <a:r>
              <a:rPr lang="en-US" sz="2400" dirty="0"/>
              <a:t>n</a:t>
            </a:r>
            <a:r>
              <a:rPr lang="ru-RU" sz="2400" dirty="0"/>
              <a:t> элементов, необходимо оценить суммарное число всех просеиваний. Число просеиваний равно сумме высот всех вершин дерева. 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743012" y="1550507"/>
            <a:ext cx="8226950" cy="3673428"/>
            <a:chOff x="1743012" y="1550507"/>
            <a:chExt cx="8226950" cy="3673428"/>
          </a:xfrm>
        </p:grpSpPr>
        <p:sp>
          <p:nvSpPr>
            <p:cNvPr id="141" name="TextBox 140"/>
            <p:cNvSpPr txBox="1"/>
            <p:nvPr/>
          </p:nvSpPr>
          <p:spPr>
            <a:xfrm>
              <a:off x="2436426" y="3299748"/>
              <a:ext cx="626087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ru-RU" sz="1400" baseline="30000" dirty="0"/>
                <a:t>2</a:t>
              </a:r>
              <a:endParaRPr lang="ru-RU" sz="14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436426" y="4798091"/>
              <a:ext cx="629064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en-US" sz="1400" baseline="30000" dirty="0"/>
                <a:t>h</a:t>
              </a:r>
              <a:endParaRPr lang="ru-RU" sz="14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436426" y="2179399"/>
              <a:ext cx="676720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ru-RU" sz="1400" baseline="30000" dirty="0"/>
                <a:t>0 </a:t>
              </a:r>
              <a:endParaRPr lang="ru-RU" sz="14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436426" y="2732268"/>
              <a:ext cx="626087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ru-RU" sz="1400" baseline="30000" dirty="0"/>
                <a:t>1</a:t>
              </a:r>
              <a:endParaRPr lang="ru-RU" sz="14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436426" y="4180404"/>
              <a:ext cx="810755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en-US" sz="1400" baseline="30000" dirty="0"/>
                <a:t>h-1</a:t>
              </a:r>
              <a:endParaRPr lang="ru-RU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057197" y="1684712"/>
              <a:ext cx="130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Высоты вершин</a:t>
              </a:r>
            </a:p>
          </p:txBody>
        </p:sp>
        <p:grpSp>
          <p:nvGrpSpPr>
            <p:cNvPr id="127" name="Группа 126"/>
            <p:cNvGrpSpPr/>
            <p:nvPr/>
          </p:nvGrpSpPr>
          <p:grpSpPr>
            <a:xfrm>
              <a:off x="1743012" y="1550507"/>
              <a:ext cx="7451787" cy="3673428"/>
              <a:chOff x="-1320546" y="1072660"/>
              <a:chExt cx="8442082" cy="5519553"/>
            </a:xfrm>
            <a:noFill/>
          </p:grpSpPr>
          <p:sp>
            <p:nvSpPr>
              <p:cNvPr id="162" name="Овал 161"/>
              <p:cNvSpPr/>
              <p:nvPr/>
            </p:nvSpPr>
            <p:spPr>
              <a:xfrm>
                <a:off x="4463709" y="313753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3" name="Овал 162"/>
              <p:cNvSpPr/>
              <p:nvPr/>
            </p:nvSpPr>
            <p:spPr>
              <a:xfrm>
                <a:off x="1823421" y="301933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4" name="Овал 163"/>
              <p:cNvSpPr/>
              <p:nvPr/>
            </p:nvSpPr>
            <p:spPr>
              <a:xfrm>
                <a:off x="5088854" y="378419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5" name="Овал 164"/>
              <p:cNvSpPr/>
              <p:nvPr/>
            </p:nvSpPr>
            <p:spPr>
              <a:xfrm>
                <a:off x="3910981" y="3758630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2601064" y="373475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1162931" y="373475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2994252" y="213257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69" name="Прямая со стрелкой 168"/>
              <p:cNvCxnSpPr>
                <a:stCxn id="162" idx="4"/>
                <a:endCxn id="165" idx="7"/>
              </p:cNvCxnSpPr>
              <p:nvPr/>
            </p:nvCxnSpPr>
            <p:spPr>
              <a:xfrm flipH="1">
                <a:off x="4289156" y="3599446"/>
                <a:ext cx="396083" cy="226830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 стрелкой 169"/>
              <p:cNvCxnSpPr>
                <a:stCxn id="162" idx="4"/>
                <a:endCxn id="164" idx="1"/>
              </p:cNvCxnSpPr>
              <p:nvPr/>
            </p:nvCxnSpPr>
            <p:spPr>
              <a:xfrm>
                <a:off x="4685239" y="3599446"/>
                <a:ext cx="468500" cy="252393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 стрелкой 170"/>
              <p:cNvCxnSpPr>
                <a:stCxn id="168" idx="4"/>
                <a:endCxn id="163" idx="7"/>
              </p:cNvCxnSpPr>
              <p:nvPr/>
            </p:nvCxnSpPr>
            <p:spPr>
              <a:xfrm flipH="1">
                <a:off x="2201596" y="2594485"/>
                <a:ext cx="1014186" cy="49249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stCxn id="168" idx="4"/>
                <a:endCxn id="162" idx="1"/>
              </p:cNvCxnSpPr>
              <p:nvPr/>
            </p:nvCxnSpPr>
            <p:spPr>
              <a:xfrm>
                <a:off x="3215782" y="2594485"/>
                <a:ext cx="1312812" cy="610694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 стрелкой 172"/>
              <p:cNvCxnSpPr>
                <a:stCxn id="163" idx="4"/>
                <a:endCxn id="167" idx="7"/>
              </p:cNvCxnSpPr>
              <p:nvPr/>
            </p:nvCxnSpPr>
            <p:spPr>
              <a:xfrm flipH="1">
                <a:off x="1541106" y="3481251"/>
                <a:ext cx="503845" cy="321148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 стрелкой 173"/>
              <p:cNvCxnSpPr>
                <a:stCxn id="163" idx="4"/>
                <a:endCxn id="166" idx="1"/>
              </p:cNvCxnSpPr>
              <p:nvPr/>
            </p:nvCxnSpPr>
            <p:spPr>
              <a:xfrm>
                <a:off x="2044951" y="3481251"/>
                <a:ext cx="620998" cy="321148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Овал 174"/>
              <p:cNvSpPr/>
              <p:nvPr/>
            </p:nvSpPr>
            <p:spPr>
              <a:xfrm>
                <a:off x="1227257" y="607549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6" name="Овал 175"/>
              <p:cNvSpPr/>
              <p:nvPr/>
            </p:nvSpPr>
            <p:spPr>
              <a:xfrm>
                <a:off x="2217758" y="5305034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929715" y="531497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45248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79" name="Прямая со стрелкой 178"/>
              <p:cNvCxnSpPr>
                <a:endCxn id="178" idx="0"/>
              </p:cNvCxnSpPr>
              <p:nvPr/>
            </p:nvCxnSpPr>
            <p:spPr>
              <a:xfrm flipH="1">
                <a:off x="766778" y="5788836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Овал 152"/>
              <p:cNvSpPr/>
              <p:nvPr/>
            </p:nvSpPr>
            <p:spPr>
              <a:xfrm>
                <a:off x="4079388" y="532692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54" name="Овал 153"/>
              <p:cNvSpPr/>
              <p:nvPr/>
            </p:nvSpPr>
            <p:spPr>
              <a:xfrm>
                <a:off x="5380465" y="533838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55" name="Прямая со стрелкой 154"/>
              <p:cNvCxnSpPr>
                <a:endCxn id="175" idx="0"/>
              </p:cNvCxnSpPr>
              <p:nvPr/>
            </p:nvCxnSpPr>
            <p:spPr>
              <a:xfrm>
                <a:off x="1162931" y="5788836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Прямая со стрелкой 158"/>
              <p:cNvCxnSpPr>
                <a:stCxn id="164" idx="4"/>
              </p:cNvCxnSpPr>
              <p:nvPr/>
            </p:nvCxnSpPr>
            <p:spPr>
              <a:xfrm flipH="1">
                <a:off x="5023216" y="4246106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 стрелкой 159"/>
              <p:cNvCxnSpPr>
                <a:stCxn id="164" idx="4"/>
              </p:cNvCxnSpPr>
              <p:nvPr/>
            </p:nvCxnSpPr>
            <p:spPr>
              <a:xfrm>
                <a:off x="5310384" y="4246106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226659" y="2066103"/>
                <a:ext cx="587814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</a:t>
                </a:r>
                <a:endParaRPr lang="ru-RU" sz="14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226659" y="2958425"/>
                <a:ext cx="894877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h-1</a:t>
                </a:r>
                <a:endParaRPr lang="ru-RU" sz="1400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226659" y="3912232"/>
                <a:ext cx="894877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h-2</a:t>
                </a:r>
                <a:endParaRPr lang="ru-RU" sz="1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226659" y="6098707"/>
                <a:ext cx="581065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  <a:endParaRPr lang="ru-RU" sz="1400" dirty="0"/>
              </a:p>
            </p:txBody>
          </p:sp>
          <p:sp>
            <p:nvSpPr>
              <p:cNvPr id="186" name="Овал 185"/>
              <p:cNvSpPr/>
              <p:nvPr/>
            </p:nvSpPr>
            <p:spPr>
              <a:xfrm>
                <a:off x="2480667" y="607549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87" name="Овал 186"/>
              <p:cNvSpPr/>
              <p:nvPr/>
            </p:nvSpPr>
            <p:spPr>
              <a:xfrm>
                <a:off x="1798658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88" name="Прямая со стрелкой 187"/>
              <p:cNvCxnSpPr>
                <a:endCxn id="187" idx="0"/>
              </p:cNvCxnSpPr>
              <p:nvPr/>
            </p:nvCxnSpPr>
            <p:spPr>
              <a:xfrm flipH="1">
                <a:off x="2020188" y="5788836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 стрелкой 188"/>
              <p:cNvCxnSpPr>
                <a:endCxn id="186" idx="0"/>
              </p:cNvCxnSpPr>
              <p:nvPr/>
            </p:nvCxnSpPr>
            <p:spPr>
              <a:xfrm>
                <a:off x="2416341" y="5788836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Овал 189"/>
              <p:cNvSpPr/>
              <p:nvPr/>
            </p:nvSpPr>
            <p:spPr>
              <a:xfrm>
                <a:off x="4353482" y="607549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91" name="Овал 190"/>
              <p:cNvSpPr/>
              <p:nvPr/>
            </p:nvSpPr>
            <p:spPr>
              <a:xfrm>
                <a:off x="3671473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92" name="Прямая со стрелкой 191"/>
              <p:cNvCxnSpPr>
                <a:endCxn id="191" idx="0"/>
              </p:cNvCxnSpPr>
              <p:nvPr/>
            </p:nvCxnSpPr>
            <p:spPr>
              <a:xfrm flipH="1">
                <a:off x="3893003" y="5788836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Прямая со стрелкой 192"/>
              <p:cNvCxnSpPr>
                <a:endCxn id="190" idx="0"/>
              </p:cNvCxnSpPr>
              <p:nvPr/>
            </p:nvCxnSpPr>
            <p:spPr>
              <a:xfrm>
                <a:off x="4289156" y="5788836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Овал 193"/>
              <p:cNvSpPr/>
              <p:nvPr/>
            </p:nvSpPr>
            <p:spPr>
              <a:xfrm>
                <a:off x="5653287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95" name="Овал 194"/>
              <p:cNvSpPr/>
              <p:nvPr/>
            </p:nvSpPr>
            <p:spPr>
              <a:xfrm>
                <a:off x="4971278" y="610069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96" name="Прямая со стрелкой 195"/>
              <p:cNvCxnSpPr>
                <a:endCxn id="195" idx="0"/>
              </p:cNvCxnSpPr>
              <p:nvPr/>
            </p:nvCxnSpPr>
            <p:spPr>
              <a:xfrm flipH="1">
                <a:off x="5192808" y="5801433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 стрелкой 196"/>
              <p:cNvCxnSpPr>
                <a:endCxn id="194" idx="0"/>
              </p:cNvCxnSpPr>
              <p:nvPr/>
            </p:nvCxnSpPr>
            <p:spPr>
              <a:xfrm>
                <a:off x="5588961" y="5801433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/>
              <p:cNvSpPr txBox="1"/>
              <p:nvPr/>
            </p:nvSpPr>
            <p:spPr>
              <a:xfrm>
                <a:off x="3145446" y="4545861"/>
                <a:ext cx="490692" cy="786170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…</a:t>
                </a:r>
                <a:endParaRPr lang="ru-RU" sz="28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226659" y="5388542"/>
                <a:ext cx="581065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  <a:endParaRPr lang="ru-RU" sz="1400" dirty="0"/>
              </a:p>
            </p:txBody>
          </p:sp>
          <p:cxnSp>
            <p:nvCxnSpPr>
              <p:cNvPr id="201" name="Прямая со стрелкой 200"/>
              <p:cNvCxnSpPr/>
              <p:nvPr/>
            </p:nvCxnSpPr>
            <p:spPr>
              <a:xfrm flipH="1">
                <a:off x="3811151" y="4239689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Прямая со стрелкой 201"/>
              <p:cNvCxnSpPr/>
              <p:nvPr/>
            </p:nvCxnSpPr>
            <p:spPr>
              <a:xfrm>
                <a:off x="4098319" y="4239689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 стрелкой 202"/>
              <p:cNvCxnSpPr/>
              <p:nvPr/>
            </p:nvCxnSpPr>
            <p:spPr>
              <a:xfrm flipH="1">
                <a:off x="2534365" y="4211550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 стрелкой 203"/>
              <p:cNvCxnSpPr/>
              <p:nvPr/>
            </p:nvCxnSpPr>
            <p:spPr>
              <a:xfrm>
                <a:off x="2821533" y="4211550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 стрелкой 204"/>
              <p:cNvCxnSpPr/>
              <p:nvPr/>
            </p:nvCxnSpPr>
            <p:spPr>
              <a:xfrm flipH="1">
                <a:off x="1058339" y="4200349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 стрелкой 205"/>
              <p:cNvCxnSpPr/>
              <p:nvPr/>
            </p:nvCxnSpPr>
            <p:spPr>
              <a:xfrm>
                <a:off x="1345507" y="4200349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-1320546" y="1072660"/>
                <a:ext cx="2436956" cy="740258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200" dirty="0"/>
                  <a:t>Число вершин </a:t>
                </a:r>
              </a:p>
              <a:p>
                <a:pPr algn="ctr"/>
                <a:r>
                  <a:rPr lang="ru-RU" sz="1200" dirty="0"/>
                  <a:t>на уровне</a:t>
                </a:r>
              </a:p>
            </p:txBody>
          </p:sp>
        </p:grpSp>
        <p:graphicFrame>
          <p:nvGraphicFramePr>
            <p:cNvPr id="209" name="Объект 2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0354873"/>
                </p:ext>
              </p:extLst>
            </p:nvPr>
          </p:nvGraphicFramePr>
          <p:xfrm>
            <a:off x="9811212" y="2416073"/>
            <a:ext cx="15875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90440" progId="Equation.DSMT4">
                    <p:embed/>
                  </p:oleObj>
                </mc:Choice>
                <mc:Fallback>
                  <p:oleObj name="Equation" r:id="rId4" imgW="126720" imgH="190440" progId="Equation.DSMT4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1212" y="2416073"/>
                          <a:ext cx="158750" cy="239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5699854" y="4228079"/>
              <a:ext cx="433132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  <a:endParaRPr lang="ru-RU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552" y="4689263"/>
              <a:ext cx="433132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36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238"/>
          <p:cNvSpPr/>
          <p:nvPr/>
        </p:nvSpPr>
        <p:spPr>
          <a:xfrm>
            <a:off x="9438968" y="500020"/>
            <a:ext cx="829377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8" name="Прямоугольник 237"/>
          <p:cNvSpPr/>
          <p:nvPr/>
        </p:nvSpPr>
        <p:spPr>
          <a:xfrm>
            <a:off x="6626200" y="500020"/>
            <a:ext cx="1228391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7" name="Прямоугольник 236"/>
          <p:cNvSpPr/>
          <p:nvPr/>
        </p:nvSpPr>
        <p:spPr>
          <a:xfrm>
            <a:off x="5289756" y="500020"/>
            <a:ext cx="1170038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6" name="Прямоугольник 235"/>
          <p:cNvSpPr/>
          <p:nvPr/>
        </p:nvSpPr>
        <p:spPr>
          <a:xfrm>
            <a:off x="3832610" y="487543"/>
            <a:ext cx="1104297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" name="Прямоугольник 234"/>
          <p:cNvSpPr/>
          <p:nvPr/>
        </p:nvSpPr>
        <p:spPr>
          <a:xfrm>
            <a:off x="2496166" y="520776"/>
            <a:ext cx="1104297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09" name="Объект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373073"/>
              </p:ext>
            </p:extLst>
          </p:nvPr>
        </p:nvGraphicFramePr>
        <p:xfrm>
          <a:off x="7854592" y="2052279"/>
          <a:ext cx="15875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90440" progId="Equation.DSMT4">
                  <p:embed/>
                </p:oleObj>
              </mc:Choice>
              <mc:Fallback>
                <p:oleObj name="Equation" r:id="rId2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592" y="2052279"/>
                        <a:ext cx="15875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Объект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12655"/>
              </p:ext>
            </p:extLst>
          </p:nvPr>
        </p:nvGraphicFramePr>
        <p:xfrm>
          <a:off x="900521" y="583210"/>
          <a:ext cx="10143358" cy="13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43520" imgH="888840" progId="Equation.DSMT4">
                  <p:embed/>
                </p:oleObj>
              </mc:Choice>
              <mc:Fallback>
                <p:oleObj name="Equation" r:id="rId4" imgW="67435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521" y="583210"/>
                        <a:ext cx="10143358" cy="1332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Объект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78984"/>
              </p:ext>
            </p:extLst>
          </p:nvPr>
        </p:nvGraphicFramePr>
        <p:xfrm>
          <a:off x="4323080" y="3705750"/>
          <a:ext cx="2307573" cy="46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241200" progId="Equation.DSMT4">
                  <p:embed/>
                </p:oleObj>
              </mc:Choice>
              <mc:Fallback>
                <p:oleObj name="Equation" r:id="rId6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080" y="3705750"/>
                        <a:ext cx="2307573" cy="46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" name="TextBox 220"/>
          <p:cNvSpPr txBox="1"/>
          <p:nvPr/>
        </p:nvSpPr>
        <p:spPr>
          <a:xfrm>
            <a:off x="673148" y="2785832"/>
            <a:ext cx="9670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Так как число вершин полного бинарного дерева высоты </a:t>
            </a:r>
            <a:r>
              <a:rPr lang="en-US" sz="2400" dirty="0"/>
              <a:t>h </a:t>
            </a:r>
            <a:r>
              <a:rPr lang="ru-RU" sz="2400" dirty="0"/>
              <a:t>удовлетворяет</a:t>
            </a:r>
            <a:r>
              <a:rPr lang="en-US" sz="2400" dirty="0"/>
              <a:t> </a:t>
            </a:r>
            <a:r>
              <a:rPr lang="ru-RU" sz="2400" dirty="0"/>
              <a:t>неравенствам: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73148" y="4133727"/>
            <a:ext cx="695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400" dirty="0"/>
              <a:t>Получаем</a:t>
            </a:r>
            <a:r>
              <a:rPr lang="en-US" sz="2400" dirty="0"/>
              <a:t> </a:t>
            </a:r>
            <a:r>
              <a:rPr lang="ru-RU" sz="2400" dirty="0"/>
              <a:t>оценку сверху на число просеиваний:</a:t>
            </a:r>
          </a:p>
        </p:txBody>
      </p:sp>
      <p:graphicFrame>
        <p:nvGraphicFramePr>
          <p:cNvPr id="224" name="Объект 2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21364"/>
              </p:ext>
            </p:extLst>
          </p:nvPr>
        </p:nvGraphicFramePr>
        <p:xfrm>
          <a:off x="4357559" y="4691167"/>
          <a:ext cx="2623211" cy="401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640" imgH="241200" progId="Equation.DSMT4">
                  <p:embed/>
                </p:oleObj>
              </mc:Choice>
              <mc:Fallback>
                <p:oleObj name="Equation" r:id="rId8" imgW="1574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559" y="4691167"/>
                        <a:ext cx="2623211" cy="4019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" name="TextBox 227"/>
          <p:cNvSpPr txBox="1"/>
          <p:nvPr/>
        </p:nvSpPr>
        <p:spPr>
          <a:xfrm>
            <a:off x="642986" y="5282758"/>
            <a:ext cx="739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Время работы алгоритма</a:t>
            </a:r>
            <a:r>
              <a:rPr lang="en-US" sz="2400" dirty="0"/>
              <a:t> </a:t>
            </a:r>
            <a:r>
              <a:rPr lang="ru-RU" sz="2400" dirty="0"/>
              <a:t>построения бинарной кучи: </a:t>
            </a:r>
          </a:p>
        </p:txBody>
      </p:sp>
      <p:graphicFrame>
        <p:nvGraphicFramePr>
          <p:cNvPr id="229" name="Объект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62636"/>
              </p:ext>
            </p:extLst>
          </p:nvPr>
        </p:nvGraphicFramePr>
        <p:xfrm>
          <a:off x="8013342" y="5212610"/>
          <a:ext cx="30305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266400" progId="Equation.DSMT4">
                  <p:embed/>
                </p:oleObj>
              </mc:Choice>
              <mc:Fallback>
                <p:oleObj name="Equation" r:id="rId10" imgW="1523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342" y="5212610"/>
                        <a:ext cx="3030537" cy="53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" name="Объект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489740"/>
              </p:ext>
            </p:extLst>
          </p:nvPr>
        </p:nvGraphicFramePr>
        <p:xfrm>
          <a:off x="716548" y="1961074"/>
          <a:ext cx="9146416" cy="90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626080" imgH="558720" progId="Equation.DSMT4">
                  <p:embed/>
                </p:oleObj>
              </mc:Choice>
              <mc:Fallback>
                <p:oleObj name="Equation" r:id="rId12" imgW="56260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48" y="1961074"/>
                        <a:ext cx="9146416" cy="905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68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/>
      <p:bldP spid="238" grpId="0" animBg="1"/>
      <p:bldP spid="237" grpId="0" animBg="1"/>
      <p:bldP spid="236" grpId="0" animBg="1"/>
      <p:bldP spid="235" grpId="0" animBg="1"/>
      <p:bldP spid="221" grpId="0"/>
      <p:bldP spid="222" grpId="0"/>
      <p:bldP spid="2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2919" y="1511875"/>
            <a:ext cx="10179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построение кучи для последовательности из n ключей:</a:t>
            </a:r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646535"/>
              </p:ext>
            </p:extLst>
          </p:nvPr>
        </p:nvGraphicFramePr>
        <p:xfrm>
          <a:off x="5243768" y="2650665"/>
          <a:ext cx="1077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266400" progId="Equation.DSMT4">
                  <p:embed/>
                </p:oleObj>
              </mc:Choice>
              <mc:Fallback>
                <p:oleObj name="Equation" r:id="rId2" imgW="419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768" y="2650665"/>
                        <a:ext cx="107791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36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6" y="1615109"/>
            <a:ext cx="2684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</a:p>
          <a:p>
            <a:pPr lvl="1"/>
            <a:r>
              <a:rPr lang="ru-RU" sz="2400" dirty="0"/>
              <a:t>поиск минимального ключа; 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34812" y="1756825"/>
            <a:ext cx="553353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/>
              <a:t> </a:t>
            </a:r>
          </a:p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endParaRPr lang="ru-RU" sz="2400" b="1" dirty="0">
              <a:latin typeface="Consolas" panose="020B0609020204030204" pitchFamily="49" charset="0"/>
            </a:endParaRPr>
          </a:p>
          <a:p>
            <a:pPr lvl="1"/>
            <a:r>
              <a:rPr lang="ru-RU" sz="2400" dirty="0"/>
              <a:t>модификация ключа вершины на заданную величину </a:t>
            </a:r>
          </a:p>
          <a:p>
            <a:pPr lvl="1"/>
            <a:r>
              <a:rPr lang="ru-RU" sz="2000" dirty="0"/>
              <a:t>(предполагается,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000" dirty="0"/>
              <a:t>);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2488" y="840317"/>
            <a:ext cx="48542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Базовый 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13811" y="840317"/>
            <a:ext cx="58112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522040"/>
            <a:ext cx="32930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</a:t>
            </a:r>
          </a:p>
          <a:p>
            <a:pPr lvl="1"/>
            <a:r>
              <a:rPr lang="ru-RU" sz="2400" dirty="0"/>
              <a:t>удаление минимального ключа;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12936" y="5059641"/>
            <a:ext cx="2939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</a:t>
            </a:r>
          </a:p>
          <a:p>
            <a:pPr lvl="1"/>
            <a:r>
              <a:rPr lang="ru-RU" sz="2400" dirty="0"/>
              <a:t>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7" y="4499742"/>
            <a:ext cx="35922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</a:t>
            </a:r>
          </a:p>
          <a:p>
            <a:pPr lvl="1"/>
            <a:r>
              <a:rPr lang="ru-RU" sz="2400" dirty="0"/>
              <a:t>построение кучи для последовательности из n ключей. 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39533"/>
              </p:ext>
            </p:extLst>
          </p:nvPr>
        </p:nvGraphicFramePr>
        <p:xfrm>
          <a:off x="3679045" y="377912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3779124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803836"/>
              </p:ext>
            </p:extLst>
          </p:nvPr>
        </p:nvGraphicFramePr>
        <p:xfrm>
          <a:off x="9219414" y="181742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266400" progId="Equation.DSMT4">
                  <p:embed/>
                </p:oleObj>
              </mc:Choice>
              <mc:Fallback>
                <p:oleObj name="Equation" r:id="rId4" imgW="672840" imgH="266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9414" y="181742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264136"/>
              </p:ext>
            </p:extLst>
          </p:nvPr>
        </p:nvGraphicFramePr>
        <p:xfrm>
          <a:off x="3599886" y="540254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886" y="540254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286347"/>
              </p:ext>
            </p:extLst>
          </p:nvPr>
        </p:nvGraphicFramePr>
        <p:xfrm>
          <a:off x="3679045" y="2371228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66400" progId="Equation.DSMT4">
                  <p:embed/>
                </p:oleObj>
              </mc:Choice>
              <mc:Fallback>
                <p:oleObj name="Equation" r:id="rId6" imgW="393480" imgH="2664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2371228"/>
                        <a:ext cx="101282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496828"/>
              </p:ext>
            </p:extLst>
          </p:nvPr>
        </p:nvGraphicFramePr>
        <p:xfrm>
          <a:off x="9724132" y="4941672"/>
          <a:ext cx="1077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266400" progId="Equation.DSMT4">
                  <p:embed/>
                </p:oleObj>
              </mc:Choice>
              <mc:Fallback>
                <p:oleObj name="Equation" r:id="rId8" imgW="419040" imgH="266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132" y="4941672"/>
                        <a:ext cx="107791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85400" y="80214"/>
            <a:ext cx="11582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выполнения базовых операций для бинарной кучи, содержащей </a:t>
            </a:r>
            <a:r>
              <a:rPr lang="ru-RU" sz="2400" dirty="0">
                <a:latin typeface="Consolas" panose="020B0609020204030204" pitchFamily="49" charset="0"/>
              </a:rPr>
              <a:t>n</a:t>
            </a:r>
            <a:r>
              <a:rPr lang="ru-RU" sz="2400" dirty="0"/>
              <a:t> вершин:</a:t>
            </a:r>
          </a:p>
        </p:txBody>
      </p:sp>
    </p:spTree>
    <p:extLst>
      <p:ext uri="{BB962C8B-B14F-4D97-AF65-F5344CB8AC3E}">
        <p14:creationId xmlns:p14="http://schemas.microsoft.com/office/powerpoint/2010/main" val="9054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71340" y="147484"/>
            <a:ext cx="10953744" cy="1172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dirty="0"/>
              <a:t>На практике бинарную кучу редко приходится реализовывать самостоятельно, поскольку готовые решения есть в стандартных библиотеках многих языков программирования. Однако важно понимать, как именно устроена эта структура данных. </a:t>
            </a:r>
            <a:endParaRPr lang="ru-RU" sz="2400" dirty="0">
              <a:solidFill>
                <a:srgbClr val="0070C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42730"/>
              </p:ext>
            </p:extLst>
          </p:nvPr>
        </p:nvGraphicFramePr>
        <p:xfrm>
          <a:off x="438308" y="1476491"/>
          <a:ext cx="1101980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91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C++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4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контейнер-адаптер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представляющий приоритетную очередь, основанную на бинарной куче</a:t>
                      </a:r>
                    </a:p>
                    <a:p>
                      <a:pPr algn="just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Кроме того, в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C++ STL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доступна серия алгоритмов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make_heap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push_heap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pop_heap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и др.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Эти функции позволяют построить кучу на базе любой последовательности элементов.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класс </a:t>
                      </a:r>
                    </a:p>
                    <a:p>
                      <a:pPr algn="just"/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PriorityQueue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содержащий внутри бинарную кучу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нет абстрактного интерфейса приоритетной очереди, есть лишь модуль </a:t>
                      </a:r>
                    </a:p>
                    <a:p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heapq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в котором реализована бинарная куча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2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818017" y="71128"/>
            <a:ext cx="7823016" cy="6136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C00000"/>
                </a:solidFill>
              </a:rPr>
              <a:t>Приоритетная очередь </a:t>
            </a:r>
            <a:r>
              <a:rPr lang="ru-RU" sz="2200" dirty="0"/>
              <a:t>(англ. </a:t>
            </a:r>
            <a:r>
              <a:rPr lang="en-US" sz="2200" dirty="0">
                <a:latin typeface="Consolas" panose="020B0609020204030204" pitchFamily="49" charset="0"/>
              </a:rPr>
              <a:t>priority queue</a:t>
            </a:r>
            <a:r>
              <a:rPr lang="en-US" sz="2200" dirty="0"/>
              <a:t>)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2040" y="786596"/>
            <a:ext cx="10323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dirty="0"/>
              <a:t>Предположим, что для каждого элемента определён некоторый приоритет. В простейшем случае значение приоритета может совпадать со значением элемента. В общем случае соотношение элемента и приоритета может быть произвольным.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2040" y="1873257"/>
            <a:ext cx="108615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Приоритетной очередью </a:t>
            </a:r>
            <a:r>
              <a:rPr lang="ru-RU" sz="2400" dirty="0"/>
              <a:t>называется такой абстрактный тип данных, интерфейс которого включает в себя следующие операции: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14952" y="2991920"/>
            <a:ext cx="10162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Consolas" panose="020B0609020204030204" pitchFamily="49" charset="0"/>
              </a:rPr>
              <a:t>PullHighestPriorityElement</a:t>
            </a:r>
            <a:r>
              <a:rPr lang="ru-RU" sz="2400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и удаление элемента с самым высоким приоритетом;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51466" y="4110583"/>
            <a:ext cx="10162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Consolas" panose="020B0609020204030204" pitchFamily="49" charset="0"/>
              </a:rPr>
              <a:t>InsertWithPriority</a:t>
            </a:r>
            <a:r>
              <a:rPr lang="ru-RU" sz="2400" dirty="0">
                <a:latin typeface="Consolas" panose="020B0609020204030204" pitchFamily="49" charset="0"/>
              </a:rPr>
              <a:t>(x, </a:t>
            </a:r>
            <a:r>
              <a:rPr lang="ru-RU" sz="2400" dirty="0" err="1">
                <a:latin typeface="Consolas" panose="020B0609020204030204" pitchFamily="49" charset="0"/>
              </a:rPr>
              <a:t>prior</a:t>
            </a:r>
            <a:r>
              <a:rPr lang="ru-RU" sz="2400" dirty="0">
                <a:latin typeface="Consolas" panose="020B0609020204030204" pitchFamily="49" charset="0"/>
              </a:rPr>
              <a:t>(x)) </a:t>
            </a:r>
            <a:r>
              <a:rPr lang="ru-RU" sz="2400" dirty="0"/>
              <a:t>— добавление элемента x с указанным приоритетом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22729" y="1873624"/>
            <a:ext cx="0" cy="896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41294" y="2991920"/>
            <a:ext cx="8965" cy="1949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9051" y="74206"/>
            <a:ext cx="4413899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Биномиальная куча</a:t>
            </a:r>
          </a:p>
        </p:txBody>
      </p:sp>
      <p:sp>
        <p:nvSpPr>
          <p:cNvPr id="4" name="Овал 3"/>
          <p:cNvSpPr/>
          <p:nvPr/>
        </p:nvSpPr>
        <p:spPr>
          <a:xfrm>
            <a:off x="320498" y="429027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479598" y="429027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969791" y="489515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5" idx="5"/>
            <a:endCxn id="6" idx="0"/>
          </p:cNvCxnSpPr>
          <p:nvPr/>
        </p:nvCxnSpPr>
        <p:spPr>
          <a:xfrm>
            <a:off x="2753172" y="4579937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697422" y="494485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87615" y="554974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9" idx="5"/>
            <a:endCxn id="10" idx="0"/>
          </p:cNvCxnSpPr>
          <p:nvPr/>
        </p:nvCxnSpPr>
        <p:spPr>
          <a:xfrm>
            <a:off x="3970996" y="5234524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5"/>
            <a:endCxn id="9" idx="1"/>
          </p:cNvCxnSpPr>
          <p:nvPr/>
        </p:nvCxnSpPr>
        <p:spPr>
          <a:xfrm>
            <a:off x="2753172" y="4579937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4621445" y="431449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111638" y="491938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839269" y="496908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329462" y="557396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6112843" y="5258747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4895019" y="4604160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801978" y="489366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292171" y="549855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8019802" y="554825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509995" y="61531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8293376" y="583791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7075552" y="5183332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4895019" y="4604160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4923498" y="4616232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075881" y="42761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566074" y="488104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1349455" y="4565822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0498" y="38259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075881" y="38259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45730" y="384008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546612" y="390532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7075552" y="5183332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0754" y="3086112"/>
            <a:ext cx="4324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Семейство биномиальных деревьев:</a:t>
            </a: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8928769" y="3041430"/>
            <a:ext cx="25767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биномиального дерева высоты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 глубине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находится ровно С</a:t>
            </a:r>
            <a:r>
              <a:rPr kumimoji="0" lang="en-US" altLang="ru-RU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en-US" altLang="ru-RU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вершин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24426"/>
              </p:ext>
            </p:extLst>
          </p:nvPr>
        </p:nvGraphicFramePr>
        <p:xfrm>
          <a:off x="8670251" y="3925111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0251" y="3925111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98323" y="632025"/>
            <a:ext cx="11887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Биномиальная куча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биномиальный лес, для которого выполняются следующие свойства:</a:t>
            </a:r>
          </a:p>
          <a:p>
            <a:pPr indent="2159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вершина удовлетворяет основному свойству кучи: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приоритет отца не ниже приоритета каждого из его сыновей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семействе биномиальных деревьев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 двух деревьев с корнями одинакового ранга</a:t>
            </a:r>
            <a:r>
              <a:rPr lang="en-US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ранг вершины – количество её сыновей, ранг дерева – ранг корня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8987618" y="4723433"/>
            <a:ext cx="269577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в биномиальном дереве у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вершины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высоты 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сыновья – биномиальные деревья 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lang="en-US" altLang="ru-RU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lang="en-US" altLang="ru-RU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….</a:t>
            </a:r>
            <a:r>
              <a:rPr lang="ru-RU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 B</a:t>
            </a:r>
            <a:r>
              <a:rPr lang="en-US" altLang="ru-RU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h-1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83693" y="1199535"/>
            <a:ext cx="0" cy="150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39" grpId="0" animBg="1"/>
      <p:bldP spid="45" grpId="0"/>
      <p:bldP spid="46" grpId="0"/>
      <p:bldP spid="47" grpId="0"/>
      <p:bldP spid="48" grpId="0"/>
      <p:bldP spid="51" grpId="0"/>
      <p:bldP spid="52" grpId="0"/>
      <p:bldP spid="55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62814" y="296024"/>
            <a:ext cx="6295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Свойства семейства  биномиальных деревьев: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6576150" y="3506148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10719" y="1243427"/>
            <a:ext cx="352134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построению биномиальное дерево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8000887" y="314867"/>
            <a:ext cx="3521347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биномиального дерева ранг любой вершины совпадает с её высотой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00887" y="1938331"/>
            <a:ext cx="352134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дереве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содержится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вершин, то его высота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h=log n;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396541" y="3869420"/>
            <a:ext cx="11191113" cy="129266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Любая последовательность из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элементов может быть представлена единственным образом как семейство биномиальных деревьев, в котором не более одного дерева каждого ранга. </a:t>
            </a:r>
          </a:p>
          <a:p>
            <a:pPr lvl="2"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Разложим число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степеням 2.  Например,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n=13=2</a:t>
            </a:r>
            <a:r>
              <a:rPr lang="en-US" sz="20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sz="20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семейство биномиальных деревьев  состоит из деревьев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85286" y="5296228"/>
            <a:ext cx="6912602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в семействе из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уникальных биномиальных деревьев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 (обозначим через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минимально возможное число вершин в таком семействе)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332420"/>
              </p:ext>
            </p:extLst>
          </p:nvPr>
        </p:nvGraphicFramePr>
        <p:xfrm>
          <a:off x="7539859" y="5321049"/>
          <a:ext cx="3958987" cy="82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720" imgH="545760" progId="Equation.DSMT4">
                  <p:embed/>
                </p:oleObj>
              </mc:Choice>
              <mc:Fallback>
                <p:oleObj name="Equation" r:id="rId2" imgW="26287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859" y="5321049"/>
                        <a:ext cx="3958987" cy="822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010719" y="2633235"/>
            <a:ext cx="3521347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ранг дерева  равен его высоте, то для дерева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ранг равен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вершин дерева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09758" y="154787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1349206" y="148039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1839399" y="208528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56"/>
          <p:cNvCxnSpPr>
            <a:stCxn id="52" idx="5"/>
            <a:endCxn id="55" idx="0"/>
          </p:cNvCxnSpPr>
          <p:nvPr/>
        </p:nvCxnSpPr>
        <p:spPr>
          <a:xfrm>
            <a:off x="1622780" y="177005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567030" y="213498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057223" y="273986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stCxn id="63" idx="5"/>
            <a:endCxn id="64" idx="0"/>
          </p:cNvCxnSpPr>
          <p:nvPr/>
        </p:nvCxnSpPr>
        <p:spPr>
          <a:xfrm>
            <a:off x="2840604" y="2424646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2" idx="5"/>
            <a:endCxn id="63" idx="1"/>
          </p:cNvCxnSpPr>
          <p:nvPr/>
        </p:nvCxnSpPr>
        <p:spPr>
          <a:xfrm>
            <a:off x="1622780" y="1770059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491053" y="15046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3981246" y="21095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4708877" y="215920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5199070" y="276409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 стрелкой 70"/>
          <p:cNvCxnSpPr>
            <a:stCxn id="69" idx="5"/>
            <a:endCxn id="70" idx="0"/>
          </p:cNvCxnSpPr>
          <p:nvPr/>
        </p:nvCxnSpPr>
        <p:spPr>
          <a:xfrm>
            <a:off x="4982451" y="244886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67" idx="5"/>
            <a:endCxn id="69" idx="1"/>
          </p:cNvCxnSpPr>
          <p:nvPr/>
        </p:nvCxnSpPr>
        <p:spPr>
          <a:xfrm>
            <a:off x="3764627" y="1794282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5671586" y="208378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6161779" y="268867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6889410" y="273837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7379603" y="33432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 стрелкой 77"/>
          <p:cNvCxnSpPr>
            <a:stCxn id="76" idx="5"/>
            <a:endCxn id="77" idx="0"/>
          </p:cNvCxnSpPr>
          <p:nvPr/>
        </p:nvCxnSpPr>
        <p:spPr>
          <a:xfrm>
            <a:off x="7162984" y="3028041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5"/>
            <a:endCxn id="76" idx="1"/>
          </p:cNvCxnSpPr>
          <p:nvPr/>
        </p:nvCxnSpPr>
        <p:spPr>
          <a:xfrm>
            <a:off x="5945160" y="237345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7" idx="5"/>
            <a:endCxn id="68" idx="1"/>
          </p:cNvCxnSpPr>
          <p:nvPr/>
        </p:nvCxnSpPr>
        <p:spPr>
          <a:xfrm>
            <a:off x="3764627" y="1794282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73" idx="1"/>
          </p:cNvCxnSpPr>
          <p:nvPr/>
        </p:nvCxnSpPr>
        <p:spPr>
          <a:xfrm>
            <a:off x="3793106" y="1806354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>
          <a:xfrm>
            <a:off x="288014" y="248697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778207" y="309186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 стрелкой 83"/>
          <p:cNvCxnSpPr>
            <a:stCxn id="82" idx="5"/>
            <a:endCxn id="83" idx="0"/>
          </p:cNvCxnSpPr>
          <p:nvPr/>
        </p:nvCxnSpPr>
        <p:spPr>
          <a:xfrm>
            <a:off x="561588" y="2776645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630" y="114738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88014" y="20367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1315338" y="1030204"/>
            <a:ext cx="38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3416220" y="1095451"/>
            <a:ext cx="38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ru-RU" dirty="0"/>
          </a:p>
        </p:txBody>
      </p:sp>
      <p:cxnSp>
        <p:nvCxnSpPr>
          <p:cNvPr id="89" name="Прямая со стрелкой 88"/>
          <p:cNvCxnSpPr>
            <a:stCxn id="73" idx="5"/>
            <a:endCxn id="74" idx="1"/>
          </p:cNvCxnSpPr>
          <p:nvPr/>
        </p:nvCxnSpPr>
        <p:spPr>
          <a:xfrm>
            <a:off x="5945160" y="237345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Объект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828753"/>
              </p:ext>
            </p:extLst>
          </p:nvPr>
        </p:nvGraphicFramePr>
        <p:xfrm>
          <a:off x="7539859" y="1115233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279279" progId="Equation.DSMT4">
                  <p:embed/>
                </p:oleObj>
              </mc:Choice>
              <mc:Fallback>
                <p:oleObj name="Equation" r:id="rId4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859" y="1115233"/>
                        <a:ext cx="67171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22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1184" y="64961"/>
            <a:ext cx="7909633" cy="671823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Дополнительные вспомогательные операции </a:t>
            </a:r>
            <a:r>
              <a:rPr lang="en-US" sz="2400" dirty="0"/>
              <a:t>link </a:t>
            </a:r>
            <a:r>
              <a:rPr lang="ru-RU" sz="2400" dirty="0"/>
              <a:t>и </a:t>
            </a:r>
            <a:r>
              <a:rPr lang="en-US" sz="2400" dirty="0"/>
              <a:t>cut</a:t>
            </a:r>
            <a:r>
              <a:rPr lang="ru-RU" sz="2400" dirty="0"/>
              <a:t>, </a:t>
            </a:r>
            <a:br>
              <a:rPr lang="ru-RU" sz="2400" dirty="0"/>
            </a:br>
            <a:r>
              <a:rPr lang="ru-RU" sz="2400" dirty="0"/>
              <a:t>которые нужны для выполнения базовых операций</a:t>
            </a:r>
          </a:p>
        </p:txBody>
      </p:sp>
      <p:sp>
        <p:nvSpPr>
          <p:cNvPr id="5" name="Овал 4"/>
          <p:cNvSpPr/>
          <p:nvPr/>
        </p:nvSpPr>
        <p:spPr>
          <a:xfrm>
            <a:off x="3567873" y="4283926"/>
            <a:ext cx="346383" cy="32836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657256" y="4603163"/>
            <a:ext cx="346383" cy="32836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3477988" y="4656350"/>
            <a:ext cx="522737" cy="57972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4565391" y="4958180"/>
            <a:ext cx="522737" cy="579729"/>
          </a:xfrm>
          <a:prstGeom prst="triangl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5" idx="5"/>
            <a:endCxn id="6" idx="2"/>
          </p:cNvCxnSpPr>
          <p:nvPr/>
        </p:nvCxnSpPr>
        <p:spPr>
          <a:xfrm>
            <a:off x="3863529" y="4564206"/>
            <a:ext cx="793727" cy="203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429204" y="2277598"/>
            <a:ext cx="311861" cy="32836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653569" y="2277598"/>
            <a:ext cx="346383" cy="32836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Равнобедренный треугольник 11"/>
          <p:cNvSpPr/>
          <p:nvPr/>
        </p:nvSpPr>
        <p:spPr>
          <a:xfrm>
            <a:off x="3323765" y="2660984"/>
            <a:ext cx="522737" cy="57972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4545392" y="2640712"/>
            <a:ext cx="522737" cy="579729"/>
          </a:xfrm>
          <a:prstGeom prst="triangl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809188" y="1565644"/>
            <a:ext cx="2913074" cy="420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027416" y="2677193"/>
            <a:ext cx="33855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  <a:endParaRPr lang="ru-RU" sz="2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232025" y="988929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link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35240" y="1010658"/>
            <a:ext cx="153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cut</a:t>
            </a:r>
            <a:r>
              <a:rPr lang="en-US" sz="2400" dirty="0">
                <a:latin typeface="Consolas" panose="020B0609020204030204" pitchFamily="49" charset="0"/>
              </a:rPr>
              <a:t>(y)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501637" y="1612271"/>
            <a:ext cx="2899614" cy="4110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50539" y="1780175"/>
            <a:ext cx="346383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8294043" y="2476528"/>
            <a:ext cx="346383" cy="3283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Равнобедренный треугольник 22"/>
          <p:cNvSpPr/>
          <p:nvPr/>
        </p:nvSpPr>
        <p:spPr>
          <a:xfrm>
            <a:off x="8216237" y="2836087"/>
            <a:ext cx="503767" cy="35945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172062" y="2522016"/>
            <a:ext cx="311861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7082157" y="2845760"/>
            <a:ext cx="472412" cy="349783"/>
          </a:xfrm>
          <a:prstGeom prst="triangl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21" idx="4"/>
            <a:endCxn id="25" idx="0"/>
          </p:cNvCxnSpPr>
          <p:nvPr/>
        </p:nvCxnSpPr>
        <p:spPr>
          <a:xfrm flipH="1">
            <a:off x="7327993" y="2108543"/>
            <a:ext cx="495738" cy="41347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7688591" y="2493456"/>
            <a:ext cx="311861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Равнобедренный треугольник 28"/>
          <p:cNvSpPr/>
          <p:nvPr/>
        </p:nvSpPr>
        <p:spPr>
          <a:xfrm>
            <a:off x="7610494" y="2845760"/>
            <a:ext cx="472412" cy="349783"/>
          </a:xfrm>
          <a:prstGeom prst="triangl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7297718" y="4231574"/>
            <a:ext cx="294366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7050887" y="4810591"/>
            <a:ext cx="323259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Равнобедренный треугольник 32"/>
          <p:cNvSpPr/>
          <p:nvPr/>
        </p:nvSpPr>
        <p:spPr>
          <a:xfrm>
            <a:off x="6997945" y="5174711"/>
            <a:ext cx="429141" cy="357064"/>
          </a:xfrm>
          <a:prstGeom prst="triangl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4" name="Прямая со стрелкой 33"/>
          <p:cNvCxnSpPr>
            <a:endCxn id="32" idx="0"/>
          </p:cNvCxnSpPr>
          <p:nvPr/>
        </p:nvCxnSpPr>
        <p:spPr>
          <a:xfrm flipH="1">
            <a:off x="7212517" y="4555136"/>
            <a:ext cx="209630" cy="25545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7567416" y="4782031"/>
            <a:ext cx="291953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Равнобедренный треугольник 35"/>
          <p:cNvSpPr/>
          <p:nvPr/>
        </p:nvSpPr>
        <p:spPr>
          <a:xfrm>
            <a:off x="7482249" y="5132413"/>
            <a:ext cx="462286" cy="374242"/>
          </a:xfrm>
          <a:prstGeom prst="triangl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7471170" y="4567302"/>
            <a:ext cx="168784" cy="27498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8295715" y="4761859"/>
            <a:ext cx="341345" cy="3283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8269194" y="5132413"/>
            <a:ext cx="428115" cy="35945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H="1">
            <a:off x="8117322" y="2322990"/>
            <a:ext cx="136991" cy="1740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Стрелка вниз 40"/>
          <p:cNvSpPr/>
          <p:nvPr/>
        </p:nvSpPr>
        <p:spPr>
          <a:xfrm>
            <a:off x="7839470" y="3699558"/>
            <a:ext cx="229399" cy="322881"/>
          </a:xfrm>
          <a:prstGeom prst="downArrow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68058" y="53532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x≤y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43" name="Стрелка вниз 42"/>
          <p:cNvSpPr/>
          <p:nvPr/>
        </p:nvSpPr>
        <p:spPr>
          <a:xfrm>
            <a:off x="4093651" y="3699558"/>
            <a:ext cx="229399" cy="322881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21" idx="4"/>
            <a:endCxn id="28" idx="0"/>
          </p:cNvCxnSpPr>
          <p:nvPr/>
        </p:nvCxnSpPr>
        <p:spPr>
          <a:xfrm>
            <a:off x="7823731" y="2108543"/>
            <a:ext cx="20791" cy="3849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21" idx="4"/>
            <a:endCxn id="22" idx="1"/>
          </p:cNvCxnSpPr>
          <p:nvPr/>
        </p:nvCxnSpPr>
        <p:spPr>
          <a:xfrm>
            <a:off x="7823731" y="2108543"/>
            <a:ext cx="521039" cy="41607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88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884054" y="96830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928447" y="8890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418640" y="14939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6146271" y="154360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6636464" y="214849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6419845" y="183326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5202021" y="1178682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108980" y="146818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599173" y="207307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8326804" y="212277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8816997" y="27276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8600378" y="2412441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7382554" y="175785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5202021" y="1178682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5230500" y="1190754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3639437" y="95419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4129630" y="155907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3913011" y="1243856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7382554" y="175785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06022"/>
              </p:ext>
            </p:extLst>
          </p:nvPr>
        </p:nvGraphicFramePr>
        <p:xfrm>
          <a:off x="8737378" y="825221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7378" y="825221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820194"/>
              </p:ext>
            </p:extLst>
          </p:nvPr>
        </p:nvGraphicFramePr>
        <p:xfrm>
          <a:off x="8487060" y="4840532"/>
          <a:ext cx="14843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66400" progId="Equation.DSMT4">
                  <p:embed/>
                </p:oleObj>
              </mc:Choice>
              <mc:Fallback>
                <p:oleObj name="Equation" r:id="rId4" imgW="723600" imgH="2664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060" y="4840532"/>
                        <a:ext cx="1484312" cy="54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50546" y="258326"/>
            <a:ext cx="5271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b="1" dirty="0"/>
              <a:t>— </a:t>
            </a:r>
            <a:r>
              <a:rPr lang="ru-RU" sz="2400" dirty="0"/>
              <a:t>добавление ключа x. </a:t>
            </a:r>
          </a:p>
        </p:txBody>
      </p:sp>
      <p:sp>
        <p:nvSpPr>
          <p:cNvPr id="31" name="Овал 30"/>
          <p:cNvSpPr/>
          <p:nvPr/>
        </p:nvSpPr>
        <p:spPr>
          <a:xfrm>
            <a:off x="2174898" y="985263"/>
            <a:ext cx="320512" cy="339365"/>
          </a:xfrm>
          <a:prstGeom prst="ellipse">
            <a:avLst/>
          </a:prstGeom>
          <a:solidFill>
            <a:srgbClr val="FF5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2233605" y="415954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2723798" y="473363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3451429" y="481412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3941622" y="538821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3" name="Прямая со стрелкой 62"/>
          <p:cNvCxnSpPr>
            <a:stCxn id="61" idx="5"/>
            <a:endCxn id="62" idx="0"/>
          </p:cNvCxnSpPr>
          <p:nvPr/>
        </p:nvCxnSpPr>
        <p:spPr>
          <a:xfrm>
            <a:off x="3725003" y="5103793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9" idx="5"/>
            <a:endCxn id="61" idx="1"/>
          </p:cNvCxnSpPr>
          <p:nvPr/>
        </p:nvCxnSpPr>
        <p:spPr>
          <a:xfrm>
            <a:off x="2507179" y="4449206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4414138" y="47079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4847968" y="53128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5575599" y="536250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6065792" y="596739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0" name="Прямая со стрелкой 69"/>
          <p:cNvCxnSpPr>
            <a:stCxn id="68" idx="5"/>
            <a:endCxn id="69" idx="0"/>
          </p:cNvCxnSpPr>
          <p:nvPr/>
        </p:nvCxnSpPr>
        <p:spPr>
          <a:xfrm>
            <a:off x="5849173" y="565216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6" idx="5"/>
            <a:endCxn id="68" idx="1"/>
          </p:cNvCxnSpPr>
          <p:nvPr/>
        </p:nvCxnSpPr>
        <p:spPr>
          <a:xfrm>
            <a:off x="4687712" y="4997582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59" idx="5"/>
          </p:cNvCxnSpPr>
          <p:nvPr/>
        </p:nvCxnSpPr>
        <p:spPr>
          <a:xfrm>
            <a:off x="2507179" y="4449206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2535658" y="4461278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>
            <a:off x="1438545" y="47172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1928738" y="532215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6" name="Прямая со стрелкой 75"/>
          <p:cNvCxnSpPr>
            <a:stCxn id="74" idx="5"/>
            <a:endCxn id="75" idx="0"/>
          </p:cNvCxnSpPr>
          <p:nvPr/>
        </p:nvCxnSpPr>
        <p:spPr>
          <a:xfrm>
            <a:off x="1712119" y="500692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6" idx="5"/>
            <a:endCxn id="67" idx="1"/>
          </p:cNvCxnSpPr>
          <p:nvPr/>
        </p:nvCxnSpPr>
        <p:spPr>
          <a:xfrm>
            <a:off x="4687712" y="4997582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62348"/>
              </p:ext>
            </p:extLst>
          </p:nvPr>
        </p:nvGraphicFramePr>
        <p:xfrm>
          <a:off x="6469408" y="4321973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408" y="4321973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Овал 78"/>
          <p:cNvSpPr/>
          <p:nvPr/>
        </p:nvSpPr>
        <p:spPr>
          <a:xfrm>
            <a:off x="662056" y="4699071"/>
            <a:ext cx="320512" cy="339365"/>
          </a:xfrm>
          <a:prstGeom prst="ellipse">
            <a:avLst/>
          </a:prstGeom>
          <a:solidFill>
            <a:srgbClr val="FF5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>
            <a:off x="386008" y="7300206"/>
            <a:ext cx="6599254" cy="1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35150" y="4472474"/>
            <a:ext cx="235443" cy="235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78920" y="4454282"/>
            <a:ext cx="1011932" cy="2536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78699" y="2798148"/>
            <a:ext cx="6345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Инвариант 1 всегда будет выполняться. </a:t>
            </a:r>
          </a:p>
          <a:p>
            <a:endParaRPr lang="ru-RU" dirty="0"/>
          </a:p>
          <a:p>
            <a:r>
              <a:rPr lang="ru-RU" dirty="0"/>
              <a:t>Для восстановления инварианта 2 </a:t>
            </a:r>
          </a:p>
          <a:p>
            <a:r>
              <a:rPr lang="ru-RU" dirty="0"/>
              <a:t>выполним серию операций </a:t>
            </a:r>
            <a:r>
              <a:rPr lang="en-US" b="1" dirty="0"/>
              <a:t>link</a:t>
            </a:r>
            <a:r>
              <a:rPr lang="en-US" dirty="0"/>
              <a:t> </a:t>
            </a:r>
            <a:r>
              <a:rPr lang="ru-RU" dirty="0"/>
              <a:t>над деревьями одного ранга: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41030" y="1604798"/>
            <a:ext cx="38824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18867" y="3306931"/>
            <a:ext cx="485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Так как каждый </a:t>
            </a:r>
            <a:r>
              <a:rPr lang="en-US" dirty="0">
                <a:latin typeface="Consolas" panose="020B0609020204030204" pitchFamily="49" charset="0"/>
              </a:rPr>
              <a:t>link</a:t>
            </a:r>
            <a:r>
              <a:rPr lang="en-US" dirty="0"/>
              <a:t> </a:t>
            </a:r>
            <a:r>
              <a:rPr lang="ru-RU" dirty="0"/>
              <a:t>уменьшает число деревьев на 1, а число деревьев в биномиальном семействе из </a:t>
            </a:r>
            <a:r>
              <a:rPr lang="en-US" dirty="0"/>
              <a:t>n </a:t>
            </a:r>
            <a:r>
              <a:rPr lang="ru-RU" dirty="0"/>
              <a:t>вершин  есть </a:t>
            </a:r>
            <a:r>
              <a:rPr lang="en-US" dirty="0"/>
              <a:t>O(log n)</a:t>
            </a:r>
            <a:r>
              <a:rPr lang="ru-RU" dirty="0"/>
              <a:t>, то время работы операции добавления ключа: </a:t>
            </a:r>
          </a:p>
        </p:txBody>
      </p:sp>
      <p:sp>
        <p:nvSpPr>
          <p:cNvPr id="58" name="Овал 57"/>
          <p:cNvSpPr/>
          <p:nvPr/>
        </p:nvSpPr>
        <p:spPr>
          <a:xfrm>
            <a:off x="313295" y="41739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67" grpId="0" animBg="1"/>
      <p:bldP spid="68" grpId="0" animBg="1"/>
      <p:bldP spid="69" grpId="0" animBg="1"/>
      <p:bldP spid="74" grpId="0" animBg="1"/>
      <p:bldP spid="75" grpId="0" animBg="1"/>
      <p:bldP spid="79" grpId="0" animBg="1"/>
      <p:bldP spid="88" grpId="0"/>
      <p:bldP spid="81" grpId="0"/>
      <p:bldP spid="6" grpId="0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77909" y="16805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2898219" y="166608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388412" y="227096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4116043" y="232066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4606236" y="29255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4389617" y="2610334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3171793" y="1955747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078752" y="224525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568945" y="28501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296576" y="289984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6786769" y="350472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6570150" y="3189506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5352326" y="2534919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3171793" y="1955747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3200272" y="1967819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733292" y="166638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223485" y="227127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2006866" y="1956055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5352326" y="2534919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258492"/>
              </p:ext>
            </p:extLst>
          </p:nvPr>
        </p:nvGraphicFramePr>
        <p:xfrm>
          <a:off x="6947025" y="127669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025" y="127669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61519" y="197477"/>
            <a:ext cx="5343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000" dirty="0"/>
              <a:t>— поиск минимального ключа; </a:t>
            </a:r>
            <a:endParaRPr lang="en-US" sz="20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3166076" y="1335950"/>
            <a:ext cx="216619" cy="2610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78215"/>
              </p:ext>
            </p:extLst>
          </p:nvPr>
        </p:nvGraphicFramePr>
        <p:xfrm>
          <a:off x="6456832" y="171168"/>
          <a:ext cx="808908" cy="54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266400" progId="Equation.DSMT4">
                  <p:embed/>
                </p:oleObj>
              </mc:Choice>
              <mc:Fallback>
                <p:oleObj name="Equation" r:id="rId4" imgW="393480" imgH="2664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832" y="171168"/>
                        <a:ext cx="808908" cy="547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32513" y="983332"/>
            <a:ext cx="3349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хранят указатель на корень дерева с минимальным ключом и поддерживают его в процессе выполнения других операций</a:t>
            </a:r>
            <a:r>
              <a:rPr lang="en-US" dirty="0"/>
              <a:t>;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600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980675" y="104009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89347" y="107266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79540" y="167755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1407171" y="17272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1897364" y="233214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1680745" y="2016922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462921" y="1362335"/>
            <a:ext cx="991188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2369880" y="16518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2860073" y="225672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3587704" y="230642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4077897" y="29113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3861278" y="2596094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2643454" y="1941507"/>
            <a:ext cx="991188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462921" y="1362335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491400" y="1374407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3654991" y="102929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4080017" y="1533827"/>
            <a:ext cx="297725" cy="32319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3928565" y="1318960"/>
            <a:ext cx="300315" cy="214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2643454" y="1941507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14145"/>
              </p:ext>
            </p:extLst>
          </p:nvPr>
        </p:nvGraphicFramePr>
        <p:xfrm>
          <a:off x="5023521" y="216457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521" y="216457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78875" y="193835"/>
            <a:ext cx="6980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b="1" dirty="0"/>
              <a:t>— </a:t>
            </a:r>
            <a:r>
              <a:rPr lang="ru-RU" sz="2400" dirty="0"/>
              <a:t>удаление минимального ключа; </a:t>
            </a:r>
          </a:p>
        </p:txBody>
      </p:sp>
      <p:sp>
        <p:nvSpPr>
          <p:cNvPr id="33" name="Овал 32"/>
          <p:cNvSpPr/>
          <p:nvPr/>
        </p:nvSpPr>
        <p:spPr>
          <a:xfrm>
            <a:off x="7818490" y="163041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8493789" y="161860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983982" y="222349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35" idx="5"/>
            <a:endCxn id="36" idx="0"/>
          </p:cNvCxnSpPr>
          <p:nvPr/>
        </p:nvCxnSpPr>
        <p:spPr>
          <a:xfrm>
            <a:off x="8767363" y="1908273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9243456" y="156406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9733649" y="216894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10461280" y="221864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0951473" y="282353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5"/>
            <a:endCxn id="45" idx="0"/>
          </p:cNvCxnSpPr>
          <p:nvPr/>
        </p:nvCxnSpPr>
        <p:spPr>
          <a:xfrm>
            <a:off x="10734854" y="2508314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5"/>
            <a:endCxn id="44" idx="1"/>
          </p:cNvCxnSpPr>
          <p:nvPr/>
        </p:nvCxnSpPr>
        <p:spPr>
          <a:xfrm>
            <a:off x="9517030" y="1853727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7122145" y="162004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7629125" y="227585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8" name="Прямая со стрелкой 57"/>
          <p:cNvCxnSpPr>
            <a:stCxn id="52" idx="5"/>
          </p:cNvCxnSpPr>
          <p:nvPr/>
        </p:nvCxnSpPr>
        <p:spPr>
          <a:xfrm>
            <a:off x="7395719" y="1909715"/>
            <a:ext cx="422771" cy="36613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2" idx="5"/>
            <a:endCxn id="43" idx="1"/>
          </p:cNvCxnSpPr>
          <p:nvPr/>
        </p:nvCxnSpPr>
        <p:spPr>
          <a:xfrm>
            <a:off x="9517030" y="1853727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6588055" y="160727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1169178" y="1352780"/>
            <a:ext cx="78126" cy="193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982015" y="1520254"/>
            <a:ext cx="78854" cy="135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03127" y="1556682"/>
            <a:ext cx="176413" cy="21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5704107" y="434569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4553983" y="370100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4881802" y="440097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0" name="Прямая со стрелкой 69"/>
          <p:cNvCxnSpPr>
            <a:endCxn id="69" idx="0"/>
          </p:cNvCxnSpPr>
          <p:nvPr/>
        </p:nvCxnSpPr>
        <p:spPr>
          <a:xfrm>
            <a:off x="4778767" y="4023728"/>
            <a:ext cx="263291" cy="37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7568497" y="42392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7990055" y="491806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8785254" y="475959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9280044" y="517503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5" name="Прямая со стрелкой 74"/>
          <p:cNvCxnSpPr>
            <a:stCxn id="73" idx="5"/>
            <a:endCxn id="74" idx="0"/>
          </p:cNvCxnSpPr>
          <p:nvPr/>
        </p:nvCxnSpPr>
        <p:spPr>
          <a:xfrm>
            <a:off x="9058828" y="5049257"/>
            <a:ext cx="381472" cy="125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1" idx="5"/>
            <a:endCxn id="73" idx="1"/>
          </p:cNvCxnSpPr>
          <p:nvPr/>
        </p:nvCxnSpPr>
        <p:spPr>
          <a:xfrm>
            <a:off x="7842071" y="4528922"/>
            <a:ext cx="990121" cy="280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6413408" y="425834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6869566" y="493845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9" name="Прямая со стрелкой 78"/>
          <p:cNvCxnSpPr>
            <a:stCxn id="77" idx="5"/>
            <a:endCxn id="78" idx="0"/>
          </p:cNvCxnSpPr>
          <p:nvPr/>
        </p:nvCxnSpPr>
        <p:spPr>
          <a:xfrm>
            <a:off x="6686982" y="4548014"/>
            <a:ext cx="342840" cy="390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7829799" y="4568840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81" idx="5"/>
            <a:endCxn id="67" idx="0"/>
          </p:cNvCxnSpPr>
          <p:nvPr/>
        </p:nvCxnSpPr>
        <p:spPr>
          <a:xfrm flipH="1">
            <a:off x="5864363" y="3891105"/>
            <a:ext cx="113318" cy="454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1" idx="5"/>
            <a:endCxn id="77" idx="1"/>
          </p:cNvCxnSpPr>
          <p:nvPr/>
        </p:nvCxnSpPr>
        <p:spPr>
          <a:xfrm>
            <a:off x="5977681" y="3891105"/>
            <a:ext cx="482665" cy="41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5990128" y="3899668"/>
            <a:ext cx="1630301" cy="370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995387" y="1198318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/>
              <a:t>1) после серии </a:t>
            </a:r>
          </a:p>
          <a:p>
            <a:pPr algn="ctr"/>
            <a:r>
              <a:rPr lang="en-US" sz="1600" b="1" dirty="0"/>
              <a:t>cut</a:t>
            </a:r>
            <a:r>
              <a:rPr lang="ru-RU" sz="1600" b="1" dirty="0"/>
              <a:t>: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85772" y="3295687"/>
            <a:ext cx="824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 выполним серию операций </a:t>
            </a:r>
            <a:r>
              <a:rPr lang="en-US" b="1" dirty="0"/>
              <a:t>link</a:t>
            </a:r>
            <a:r>
              <a:rPr lang="ru-RU" dirty="0"/>
              <a:t> над деревьями одинакового ранга для восстановления инварианта 2:</a:t>
            </a:r>
          </a:p>
        </p:txBody>
      </p:sp>
      <p:graphicFrame>
        <p:nvGraphicFramePr>
          <p:cNvPr id="99" name="Объект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345529"/>
              </p:ext>
            </p:extLst>
          </p:nvPr>
        </p:nvGraphicFramePr>
        <p:xfrm>
          <a:off x="6769186" y="5758789"/>
          <a:ext cx="13811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266400" progId="Equation.DSMT4">
                  <p:embed/>
                </p:oleObj>
              </mc:Choice>
              <mc:Fallback>
                <p:oleObj name="Equation" r:id="rId4" imgW="672840" imgH="2664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86" y="5758789"/>
                        <a:ext cx="13811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77953" y="701740"/>
            <a:ext cx="161630" cy="327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4225" y="5435873"/>
            <a:ext cx="1032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Так как каждый </a:t>
            </a:r>
            <a:r>
              <a:rPr lang="en-US" b="1" dirty="0">
                <a:latin typeface="Consolas" panose="020B0609020204030204" pitchFamily="49" charset="0"/>
              </a:rPr>
              <a:t>link</a:t>
            </a:r>
            <a:r>
              <a:rPr lang="en-US" dirty="0"/>
              <a:t> </a:t>
            </a:r>
            <a:r>
              <a:rPr lang="ru-RU" dirty="0"/>
              <a:t>уменьшает число деревьев на 1, а число деревьев  в семействе есть </a:t>
            </a:r>
            <a:r>
              <a:rPr lang="en-US" dirty="0"/>
              <a:t>O(log n)</a:t>
            </a:r>
            <a:r>
              <a:rPr lang="ru-RU" dirty="0"/>
              <a:t>, то время работы операции удаления минимального элемента: </a:t>
            </a:r>
          </a:p>
        </p:txBody>
      </p:sp>
      <p:sp>
        <p:nvSpPr>
          <p:cNvPr id="81" name="Овал 80"/>
          <p:cNvSpPr/>
          <p:nvPr/>
        </p:nvSpPr>
        <p:spPr>
          <a:xfrm>
            <a:off x="5704107" y="360143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Стрелка вправо 62"/>
          <p:cNvSpPr/>
          <p:nvPr/>
        </p:nvSpPr>
        <p:spPr>
          <a:xfrm>
            <a:off x="5371116" y="1781818"/>
            <a:ext cx="841106" cy="272011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72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52" grpId="0" animBg="1"/>
      <p:bldP spid="57" grpId="0" animBg="1"/>
      <p:bldP spid="60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96" grpId="0"/>
      <p:bldP spid="97" grpId="0"/>
      <p:bldP spid="92" grpId="0"/>
      <p:bldP spid="81" grpId="0" animBg="1"/>
      <p:bldP spid="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64393" y="113665"/>
            <a:ext cx="976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812" y="573795"/>
            <a:ext cx="973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Биномиальную кучу будем строить вызовом </a:t>
            </a:r>
            <a:r>
              <a:rPr lang="en-US" sz="2400" dirty="0"/>
              <a:t>n </a:t>
            </a:r>
            <a:r>
              <a:rPr lang="ru-RU" sz="2400" dirty="0"/>
              <a:t>раз функции </a:t>
            </a:r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00342" y="2608388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1-й элемент: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95752" y="2902973"/>
            <a:ext cx="14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2-й элемент: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395752" y="3262883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3-й элемент: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68125" y="4303096"/>
            <a:ext cx="14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ru-RU" dirty="0"/>
              <a:t>-й элемент: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2981" y="1777391"/>
            <a:ext cx="7266038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Оценим число  биномиальных деревьев </a:t>
            </a:r>
            <a:endParaRPr lang="en-US" sz="2000" i="1" dirty="0"/>
          </a:p>
          <a:p>
            <a:pPr algn="ctr"/>
            <a:r>
              <a:rPr lang="ru-RU" sz="2000" i="1" dirty="0"/>
              <a:t>после  выполнения каждой операции </a:t>
            </a:r>
            <a:r>
              <a:rPr lang="en-US" sz="2000" b="1" dirty="0"/>
              <a:t>Insert</a:t>
            </a:r>
            <a:r>
              <a:rPr lang="en-US" sz="2000" i="1" dirty="0"/>
              <a:t> (x)</a:t>
            </a:r>
            <a:endParaRPr lang="ru-RU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085191" y="260968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0+1-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085191" y="2902973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(1-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)+1-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dirty="0"/>
              <a:t>=2-(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dirty="0"/>
              <a:t>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056910" y="3263185"/>
            <a:ext cx="288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2-(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dirty="0"/>
              <a:t>) +1-</a:t>
            </a:r>
            <a:r>
              <a:rPr lang="en-US" i="1" dirty="0"/>
              <a:t>t</a:t>
            </a:r>
            <a:r>
              <a:rPr lang="ru-RU" baseline="-25000" dirty="0"/>
              <a:t>3</a:t>
            </a:r>
            <a:r>
              <a:rPr lang="ru-RU" dirty="0"/>
              <a:t>=3-(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3</a:t>
            </a:r>
            <a:r>
              <a:rPr lang="ru-RU" dirty="0"/>
              <a:t>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151314" y="4303096"/>
            <a:ext cx="184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</a:t>
            </a:r>
            <a:r>
              <a:rPr lang="ru-RU" dirty="0"/>
              <a:t>-(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3</a:t>
            </a:r>
            <a:r>
              <a:rPr lang="en-US" dirty="0"/>
              <a:t>+</a:t>
            </a:r>
            <a:r>
              <a:rPr lang="ru-RU" dirty="0"/>
              <a:t>…+</a:t>
            </a:r>
            <a:r>
              <a:rPr lang="en-US" dirty="0"/>
              <a:t> </a:t>
            </a:r>
            <a:r>
              <a:rPr lang="en-US" i="1" dirty="0" err="1"/>
              <a:t>t</a:t>
            </a:r>
            <a:r>
              <a:rPr lang="en-US" baseline="-25000" dirty="0" err="1"/>
              <a:t>n</a:t>
            </a:r>
            <a:r>
              <a:rPr lang="ru-RU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8386" y="3823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704607"/>
              </p:ext>
            </p:extLst>
          </p:nvPr>
        </p:nvGraphicFramePr>
        <p:xfrm>
          <a:off x="5151314" y="4773930"/>
          <a:ext cx="1793319" cy="160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1104840" progId="Equation.DSMT4">
                  <p:embed/>
                </p:oleObj>
              </mc:Choice>
              <mc:Fallback>
                <p:oleObj name="Equation" r:id="rId2" imgW="838080" imgH="11048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314" y="4773930"/>
                        <a:ext cx="1793319" cy="1609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12294" y="1017223"/>
            <a:ext cx="884206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Обозначение</a:t>
            </a:r>
            <a:endParaRPr lang="en-US" u="sng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</a:t>
            </a:r>
            <a:r>
              <a:rPr lang="en-US" baseline="-25000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  <a:r>
              <a:rPr lang="ru-RU" dirty="0"/>
              <a:t>- </a:t>
            </a:r>
            <a:r>
              <a:rPr lang="ru-RU" sz="2000" dirty="0"/>
              <a:t>число</a:t>
            </a:r>
            <a:r>
              <a:rPr lang="ru-RU" dirty="0"/>
              <a:t> операций </a:t>
            </a:r>
            <a:r>
              <a:rPr lang="en-US" b="1" dirty="0">
                <a:latin typeface="Consolas" panose="020B0609020204030204" pitchFamily="49" charset="0"/>
              </a:rPr>
              <a:t>link</a:t>
            </a:r>
            <a:r>
              <a:rPr lang="ru-RU" dirty="0"/>
              <a:t>, которые были выполнены при добавлении элемента </a:t>
            </a:r>
            <a:r>
              <a:rPr lang="en-US" dirty="0"/>
              <a:t>x</a:t>
            </a:r>
            <a:r>
              <a:rPr lang="ru-RU" dirty="0"/>
              <a:t>.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168125" y="4782347"/>
            <a:ext cx="4580607" cy="9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2" grpId="0"/>
      <p:bldP spid="93" grpId="0"/>
      <p:bldP spid="94" grpId="0"/>
      <p:bldP spid="6" grpId="0" animBg="1"/>
      <p:bldP spid="9" grpId="0"/>
      <p:bldP spid="100" grpId="0"/>
      <p:bldP spid="101" grpId="0"/>
      <p:bldP spid="10" grpId="0"/>
      <p:bldP spid="12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541390"/>
              </p:ext>
            </p:extLst>
          </p:nvPr>
        </p:nvGraphicFramePr>
        <p:xfrm>
          <a:off x="2274381" y="392685"/>
          <a:ext cx="187483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545760" progId="Equation.DSMT4">
                  <p:embed/>
                </p:oleObj>
              </mc:Choice>
              <mc:Fallback>
                <p:oleObj name="Equation" r:id="rId2" imgW="8762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381" y="392685"/>
                        <a:ext cx="1874837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Объект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69605"/>
              </p:ext>
            </p:extLst>
          </p:nvPr>
        </p:nvGraphicFramePr>
        <p:xfrm>
          <a:off x="4939992" y="2035759"/>
          <a:ext cx="8588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266400" progId="Equation.DSMT4">
                  <p:embed/>
                </p:oleObj>
              </mc:Choice>
              <mc:Fallback>
                <p:oleObj name="Equation" r:id="rId4" imgW="419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992" y="2035759"/>
                        <a:ext cx="858838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02045" y="1111052"/>
            <a:ext cx="11437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то время работы алгоритма </a:t>
            </a:r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построения кучи для последовательности из n ключей в худшем случае есть</a:t>
            </a:r>
          </a:p>
        </p:txBody>
      </p:sp>
      <p:sp>
        <p:nvSpPr>
          <p:cNvPr id="107" name="Прямоугольник 106"/>
          <p:cNvSpPr/>
          <p:nvPr/>
        </p:nvSpPr>
        <p:spPr>
          <a:xfrm>
            <a:off x="541472" y="2731322"/>
            <a:ext cx="109063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u="sng" dirty="0"/>
              <a:t>Усреднённая оценка операции добавления элемента</a:t>
            </a:r>
            <a:r>
              <a:rPr lang="en-US" sz="2400" u="sng" dirty="0"/>
              <a:t> </a:t>
            </a:r>
            <a:r>
              <a:rPr lang="ru-RU" sz="2400" u="sng" dirty="0"/>
              <a:t>в биномиальную кучу: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u-RU" sz="2400" dirty="0"/>
              <a:t>предположим, что в биномиальной куче было изначально </a:t>
            </a:r>
            <a:r>
              <a:rPr lang="en-US" sz="2400" i="1" dirty="0"/>
              <a:t>z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  <a:r>
              <a:rPr lang="ru-RU" sz="2400" dirty="0"/>
              <a:t>деревьев</a:t>
            </a:r>
            <a:r>
              <a:rPr lang="en-US" sz="2400" dirty="0"/>
              <a:t>; </a:t>
            </a:r>
            <a:endParaRPr lang="ru-RU" sz="2400" dirty="0"/>
          </a:p>
          <a:p>
            <a:pPr marL="914400" lvl="1" indent="-457200" algn="just">
              <a:buFont typeface="+mj-lt"/>
              <a:buAutoNum type="arabicParenR"/>
            </a:pPr>
            <a:r>
              <a:rPr lang="ru-RU" sz="2400" dirty="0"/>
              <a:t>выполним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ru-RU" sz="2400" dirty="0"/>
              <a:t>раз операцию </a:t>
            </a:r>
            <a:r>
              <a:rPr lang="en-US" sz="2400" b="1" dirty="0">
                <a:latin typeface="Consolas" panose="020B0609020204030204" pitchFamily="49" charset="0"/>
              </a:rPr>
              <a:t>Insert</a:t>
            </a:r>
            <a:r>
              <a:rPr lang="en-US" sz="2400" dirty="0">
                <a:latin typeface="Consolas" panose="020B0609020204030204" pitchFamily="49" charset="0"/>
              </a:rPr>
              <a:t>(x</a:t>
            </a:r>
            <a:r>
              <a:rPr lang="en-US" sz="2400" dirty="0"/>
              <a:t>);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u-RU" sz="2400" dirty="0"/>
              <a:t>просуммируем затраченное в худшем случае время</a:t>
            </a:r>
            <a:r>
              <a:rPr lang="en-US" sz="2400" dirty="0"/>
              <a:t>;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u-RU" sz="2400" dirty="0"/>
              <a:t>разделим полученное значение на число выполненных операций.</a:t>
            </a:r>
          </a:p>
        </p:txBody>
      </p:sp>
      <p:graphicFrame>
        <p:nvGraphicFramePr>
          <p:cNvPr id="108" name="Объект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676138"/>
              </p:ext>
            </p:extLst>
          </p:nvPr>
        </p:nvGraphicFramePr>
        <p:xfrm>
          <a:off x="4343785" y="4818189"/>
          <a:ext cx="37544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" imgH="482400" progId="Equation.DSMT4">
                  <p:embed/>
                </p:oleObj>
              </mc:Choice>
              <mc:Fallback>
                <p:oleObj name="Equation" r:id="rId6" imgW="1828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785" y="4818189"/>
                        <a:ext cx="375443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1472" y="606375"/>
            <a:ext cx="110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Так как</a:t>
            </a:r>
          </a:p>
        </p:txBody>
      </p:sp>
    </p:spTree>
    <p:extLst>
      <p:ext uri="{BB962C8B-B14F-4D97-AF65-F5344CB8AC3E}">
        <p14:creationId xmlns:p14="http://schemas.microsoft.com/office/powerpoint/2010/main" val="15915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73261" y="777218"/>
            <a:ext cx="9689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Предполагается, что задана</a:t>
            </a:r>
            <a:r>
              <a:rPr lang="ru-RU" sz="2400" u="sng" dirty="0"/>
              <a:t> позиция вершины внутри структуры данных</a:t>
            </a:r>
            <a:r>
              <a:rPr lang="en-US" sz="2400" dirty="0"/>
              <a:t>.</a:t>
            </a:r>
            <a:r>
              <a:rPr lang="ru-RU" sz="2400" dirty="0"/>
              <a:t> </a:t>
            </a:r>
          </a:p>
        </p:txBody>
      </p:sp>
      <p:sp>
        <p:nvSpPr>
          <p:cNvPr id="5" name="Овал 4"/>
          <p:cNvSpPr/>
          <p:nvPr/>
        </p:nvSpPr>
        <p:spPr>
          <a:xfrm>
            <a:off x="3780340" y="125133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61108" y="184778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88739" y="192827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380020" y="237400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7" idx="5"/>
            <a:endCxn id="8" idx="0"/>
          </p:cNvCxnSpPr>
          <p:nvPr/>
        </p:nvCxnSpPr>
        <p:spPr>
          <a:xfrm>
            <a:off x="5262313" y="2217945"/>
            <a:ext cx="277963" cy="156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5"/>
            <a:endCxn id="7" idx="1"/>
          </p:cNvCxnSpPr>
          <p:nvPr/>
        </p:nvCxnSpPr>
        <p:spPr>
          <a:xfrm>
            <a:off x="4053914" y="1541004"/>
            <a:ext cx="981763" cy="43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5961325" y="179748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Овал 11"/>
          <p:cNvSpPr/>
          <p:nvPr/>
        </p:nvSpPr>
        <p:spPr>
          <a:xfrm>
            <a:off x="6315782" y="225675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867671" y="223831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286559" y="270816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3" idx="5"/>
            <a:endCxn id="14" idx="0"/>
          </p:cNvCxnSpPr>
          <p:nvPr/>
        </p:nvCxnSpPr>
        <p:spPr>
          <a:xfrm>
            <a:off x="7141245" y="2527979"/>
            <a:ext cx="305570" cy="180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5"/>
            <a:endCxn id="13" idx="1"/>
          </p:cNvCxnSpPr>
          <p:nvPr/>
        </p:nvCxnSpPr>
        <p:spPr>
          <a:xfrm>
            <a:off x="6234899" y="2087150"/>
            <a:ext cx="679710" cy="200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5"/>
          </p:cNvCxnSpPr>
          <p:nvPr/>
        </p:nvCxnSpPr>
        <p:spPr>
          <a:xfrm>
            <a:off x="4053914" y="1541004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072968" y="1575430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5"/>
            <a:endCxn id="12" idx="1"/>
          </p:cNvCxnSpPr>
          <p:nvPr/>
        </p:nvCxnSpPr>
        <p:spPr>
          <a:xfrm>
            <a:off x="6234899" y="2087150"/>
            <a:ext cx="127821" cy="219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05148"/>
              </p:ext>
            </p:extLst>
          </p:nvPr>
        </p:nvGraphicFramePr>
        <p:xfrm>
          <a:off x="7717386" y="122248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386" y="122248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Прямоугольник 36"/>
          <p:cNvSpPr/>
          <p:nvPr/>
        </p:nvSpPr>
        <p:spPr>
          <a:xfrm>
            <a:off x="3486731" y="191518"/>
            <a:ext cx="52822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</a:t>
            </a:r>
            <a:r>
              <a:rPr lang="ru-RU" sz="2400" b="1" dirty="0" err="1">
                <a:latin typeface="Consolas" panose="020B0609020204030204" pitchFamily="49" charset="0"/>
              </a:rPr>
              <a:t>creaseKey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latin typeface="Consolas" panose="020B0609020204030204" pitchFamily="49" charset="0"/>
              </a:rPr>
              <a:t>уменьшение ключа)</a:t>
            </a:r>
            <a:endParaRPr lang="ru-RU" sz="24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81389" y="3258696"/>
            <a:ext cx="11507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Уменьшаем ключ вершины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и просеиваем (обменами с отцом) элемент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до тех пор, пока для него не выполнится свойство кучи.</a:t>
            </a:r>
            <a:endParaRPr lang="ru-RU" sz="24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413022" y="4218217"/>
            <a:ext cx="11215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>
                <a:latin typeface="Consolas" panose="020B0609020204030204" pitchFamily="49" charset="0"/>
              </a:rPr>
              <a:t>Так как один обмен выполняется за </a:t>
            </a:r>
            <a:r>
              <a:rPr lang="en-US" sz="2400" dirty="0">
                <a:latin typeface="Consolas" panose="020B0609020204030204" pitchFamily="49" charset="0"/>
              </a:rPr>
              <a:t>O(1)</a:t>
            </a:r>
            <a:r>
              <a:rPr lang="ru-RU" sz="2400" dirty="0">
                <a:latin typeface="Consolas" panose="020B0609020204030204" pitchFamily="49" charset="0"/>
              </a:rPr>
              <a:t>, а количество обменов ограничено высотой дерева </a:t>
            </a:r>
            <a:r>
              <a:rPr lang="en-US" sz="2400" i="1" dirty="0">
                <a:latin typeface="Consolas" panose="020B0609020204030204" pitchFamily="49" charset="0"/>
              </a:rPr>
              <a:t>h</a:t>
            </a:r>
            <a:r>
              <a:rPr lang="ru-RU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O(</a:t>
            </a:r>
            <a:r>
              <a:rPr lang="en-US" sz="2400" dirty="0" err="1">
                <a:latin typeface="Consolas" panose="020B0609020204030204" pitchFamily="49" charset="0"/>
              </a:rPr>
              <a:t>log</a:t>
            </a:r>
            <a:r>
              <a:rPr lang="en-US" sz="2400" i="1" dirty="0" err="1">
                <a:latin typeface="Consolas" panose="020B0609020204030204" pitchFamily="49" charset="0"/>
              </a:rPr>
              <a:t>n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ru-RU" sz="2400" dirty="0">
                <a:latin typeface="Consolas" panose="020B0609020204030204" pitchFamily="49" charset="0"/>
              </a:rPr>
              <a:t>, то описанный алгоритм выполнит операцию уменьшения ключа за время:  </a:t>
            </a:r>
            <a:endParaRPr lang="ru-RU" sz="2400" dirty="0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77032"/>
              </p:ext>
            </p:extLst>
          </p:nvPr>
        </p:nvGraphicFramePr>
        <p:xfrm>
          <a:off x="5152379" y="5626549"/>
          <a:ext cx="13795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266400" progId="Equation.DSMT4">
                  <p:embed/>
                </p:oleObj>
              </mc:Choice>
              <mc:Fallback>
                <p:oleObj name="Equation" r:id="rId4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379" y="5626549"/>
                        <a:ext cx="1379537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Прямая со стрелкой 83"/>
          <p:cNvCxnSpPr/>
          <p:nvPr/>
        </p:nvCxnSpPr>
        <p:spPr>
          <a:xfrm flipH="1">
            <a:off x="7612669" y="2576903"/>
            <a:ext cx="201245" cy="130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Овал 85"/>
          <p:cNvSpPr/>
          <p:nvPr/>
        </p:nvSpPr>
        <p:spPr>
          <a:xfrm>
            <a:off x="6868749" y="2231927"/>
            <a:ext cx="320512" cy="339365"/>
          </a:xfrm>
          <a:prstGeom prst="ellipse">
            <a:avLst/>
          </a:prstGeom>
          <a:solidFill>
            <a:srgbClr val="FF5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Овал 86"/>
          <p:cNvSpPr/>
          <p:nvPr/>
        </p:nvSpPr>
        <p:spPr>
          <a:xfrm>
            <a:off x="5972783" y="1798841"/>
            <a:ext cx="320512" cy="339365"/>
          </a:xfrm>
          <a:prstGeom prst="ellipse">
            <a:avLst/>
          </a:prstGeom>
          <a:solidFill>
            <a:srgbClr val="FF5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Овал 88"/>
          <p:cNvSpPr/>
          <p:nvPr/>
        </p:nvSpPr>
        <p:spPr>
          <a:xfrm>
            <a:off x="6867671" y="223065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Овал 84"/>
          <p:cNvSpPr/>
          <p:nvPr/>
        </p:nvSpPr>
        <p:spPr>
          <a:xfrm>
            <a:off x="7294030" y="2723591"/>
            <a:ext cx="320512" cy="323940"/>
          </a:xfrm>
          <a:prstGeom prst="ellipse">
            <a:avLst/>
          </a:prstGeom>
          <a:solidFill>
            <a:srgbClr val="FF5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Овал 87"/>
          <p:cNvSpPr/>
          <p:nvPr/>
        </p:nvSpPr>
        <p:spPr>
          <a:xfrm>
            <a:off x="7296169" y="270562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063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38" grpId="0"/>
      <p:bldP spid="39" grpId="0"/>
      <p:bldP spid="86" grpId="0" animBg="1"/>
      <p:bldP spid="87" grpId="0" animBg="1"/>
      <p:bldP spid="89" grpId="0" animBg="1"/>
      <p:bldP spid="85" grpId="0" animBg="1"/>
      <p:bldP spid="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3147604" y="95769"/>
            <a:ext cx="58774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Inc</a:t>
            </a:r>
            <a:r>
              <a:rPr lang="ru-RU" sz="2400" b="1" dirty="0" err="1">
                <a:latin typeface="Consolas" panose="020B0609020204030204" pitchFamily="49" charset="0"/>
              </a:rPr>
              <a:t>reaseKey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latin typeface="Consolas" panose="020B0609020204030204" pitchFamily="49" charset="0"/>
              </a:rPr>
              <a:t>увеличение ключа) </a:t>
            </a:r>
            <a:endParaRPr lang="ru-RU" sz="2400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84743"/>
              </p:ext>
            </p:extLst>
          </p:nvPr>
        </p:nvGraphicFramePr>
        <p:xfrm>
          <a:off x="5562764" y="5727241"/>
          <a:ext cx="1534685" cy="70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342720" progId="Equation.DSMT4">
                  <p:embed/>
                </p:oleObj>
              </mc:Choice>
              <mc:Fallback>
                <p:oleObj name="Equation" r:id="rId2" imgW="749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764" y="5727241"/>
                        <a:ext cx="1534685" cy="70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Прямоугольник 40"/>
          <p:cNvSpPr/>
          <p:nvPr/>
        </p:nvSpPr>
        <p:spPr>
          <a:xfrm>
            <a:off x="125362" y="3125456"/>
            <a:ext cx="10521457" cy="15696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Consolas" panose="020B0609020204030204" pitchFamily="49" charset="0"/>
              </a:rPr>
              <a:t>Увеличиваем ключ вершины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>
                <a:latin typeface="Consolas" panose="020B0609020204030204" pitchFamily="49" charset="0"/>
              </a:rPr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Consolas" panose="020B0609020204030204" pitchFamily="49" charset="0"/>
              </a:rPr>
              <a:t>Если после этого для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нарушается свойство кучи, то просеиваем её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(обменами с наименьшим из сыновей) тех пор, пока не выполнится инвариант 1. </a:t>
            </a:r>
            <a:endParaRPr lang="ru-R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517" y="4798633"/>
            <a:ext cx="10497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dirty="0">
                <a:latin typeface="Consolas" panose="020B0609020204030204" pitchFamily="49" charset="0"/>
              </a:rPr>
              <a:t>Так как одно просеивание выполняется за </a:t>
            </a:r>
            <a:r>
              <a:rPr lang="en-US" sz="2000" dirty="0">
                <a:latin typeface="Consolas" panose="020B0609020204030204" pitchFamily="49" charset="0"/>
              </a:rPr>
              <a:t>O(log n)</a:t>
            </a:r>
            <a:r>
              <a:rPr lang="ru-RU" sz="2000" dirty="0">
                <a:latin typeface="Consolas" panose="020B0609020204030204" pitchFamily="49" charset="0"/>
              </a:rPr>
              <a:t>, а число просеиваний ограничено высотой дерева </a:t>
            </a:r>
            <a:r>
              <a:rPr lang="en-US" sz="2000" dirty="0">
                <a:latin typeface="Consolas" panose="020B0609020204030204" pitchFamily="49" charset="0"/>
              </a:rPr>
              <a:t>h= O(log n)</a:t>
            </a:r>
            <a:r>
              <a:rPr lang="ru-RU" sz="2000" dirty="0">
                <a:latin typeface="Consolas" panose="020B0609020204030204" pitchFamily="49" charset="0"/>
              </a:rPr>
              <a:t>, то алгоритм 1 выполнит операцию увеличения ключа за время:</a:t>
            </a:r>
            <a:endParaRPr lang="ru-RU" sz="2000" dirty="0"/>
          </a:p>
        </p:txBody>
      </p:sp>
      <p:sp>
        <p:nvSpPr>
          <p:cNvPr id="63" name="Овал 62"/>
          <p:cNvSpPr/>
          <p:nvPr/>
        </p:nvSpPr>
        <p:spPr>
          <a:xfrm>
            <a:off x="4575386" y="95699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5065579" y="152694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793210" y="16074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6273978" y="214296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6066784" y="1897107"/>
            <a:ext cx="367450" cy="24585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3" idx="5"/>
            <a:endCxn id="65" idx="1"/>
          </p:cNvCxnSpPr>
          <p:nvPr/>
        </p:nvCxnSpPr>
        <p:spPr>
          <a:xfrm>
            <a:off x="4848960" y="1246663"/>
            <a:ext cx="991188" cy="41047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6817096" y="148358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Овал 69"/>
          <p:cNvSpPr/>
          <p:nvPr/>
        </p:nvSpPr>
        <p:spPr>
          <a:xfrm>
            <a:off x="7189749" y="210611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7823355" y="210611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8316895" y="256178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8096929" y="2395784"/>
            <a:ext cx="380222" cy="1659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7090670" y="1773246"/>
            <a:ext cx="779623" cy="3825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3" idx="5"/>
          </p:cNvCxnSpPr>
          <p:nvPr/>
        </p:nvCxnSpPr>
        <p:spPr>
          <a:xfrm>
            <a:off x="4848960" y="1246663"/>
            <a:ext cx="263557" cy="3607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4877439" y="1254592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7090670" y="1773246"/>
            <a:ext cx="146017" cy="3825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69982"/>
              </p:ext>
            </p:extLst>
          </p:nvPr>
        </p:nvGraphicFramePr>
        <p:xfrm>
          <a:off x="8521857" y="90165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279279" progId="Equation.DSMT4">
                  <p:embed/>
                </p:oleObj>
              </mc:Choice>
              <mc:Fallback>
                <p:oleObj name="Equation" r:id="rId4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1857" y="90165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25835" y="2593176"/>
            <a:ext cx="175637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1</a:t>
            </a:r>
            <a:r>
              <a:rPr lang="ru-RU" b="1" dirty="0"/>
              <a:t> </a:t>
            </a:r>
          </a:p>
        </p:txBody>
      </p:sp>
      <p:sp>
        <p:nvSpPr>
          <p:cNvPr id="59" name="Овал 58"/>
          <p:cNvSpPr/>
          <p:nvPr/>
        </p:nvSpPr>
        <p:spPr>
          <a:xfrm>
            <a:off x="7823355" y="2115557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1" name="Овал 60"/>
          <p:cNvSpPr/>
          <p:nvPr/>
        </p:nvSpPr>
        <p:spPr>
          <a:xfrm>
            <a:off x="6817096" y="1483580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2" name="Овал 61"/>
          <p:cNvSpPr/>
          <p:nvPr/>
        </p:nvSpPr>
        <p:spPr>
          <a:xfrm>
            <a:off x="4572380" y="956997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7" name="Овал 56"/>
          <p:cNvSpPr/>
          <p:nvPr/>
        </p:nvSpPr>
        <p:spPr>
          <a:xfrm>
            <a:off x="4569374" y="95699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Овал 57"/>
          <p:cNvSpPr/>
          <p:nvPr/>
        </p:nvSpPr>
        <p:spPr>
          <a:xfrm>
            <a:off x="6817096" y="148358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07523" y="885260"/>
            <a:ext cx="32573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9" grpId="0" animBg="1"/>
      <p:bldP spid="61" grpId="0" animBg="1"/>
      <p:bldP spid="62" grpId="0" animBg="1"/>
      <p:bldP spid="57" grpId="0" animBg="1"/>
      <p:bldP spid="58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5336"/>
              </p:ext>
            </p:extLst>
          </p:nvPr>
        </p:nvGraphicFramePr>
        <p:xfrm>
          <a:off x="1418476" y="344167"/>
          <a:ext cx="935504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91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C++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контейнер-адаптер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l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представляющий приоритетную очередь, основанную на</a:t>
                      </a:r>
                    </a:p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000" u="sng" dirty="0">
                          <a:solidFill>
                            <a:schemeClr val="tx1"/>
                          </a:solidFill>
                        </a:rPr>
                        <a:t>бинарной куче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класс </a:t>
                      </a:r>
                    </a:p>
                    <a:p>
                      <a:pPr algn="l"/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PriorityQueue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l"/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содержащий внутри </a:t>
                      </a:r>
                      <a:r>
                        <a:rPr lang="ru-RU" sz="2000" u="sng" dirty="0">
                          <a:solidFill>
                            <a:schemeClr val="tx1"/>
                          </a:solidFill>
                        </a:rPr>
                        <a:t>бинарную кучу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нет абстрактного интерфейса приоритетной очереди, есть лишь модуль </a:t>
                      </a:r>
                    </a:p>
                    <a:p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heapq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котором реализована </a:t>
                      </a:r>
                      <a:r>
                        <a:rPr lang="ru-RU" sz="2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бинарная куча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66796" y="3147250"/>
            <a:ext cx="11254485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400" dirty="0"/>
              <a:t>Хотя приоритетные очереди часто ассоциируются с кучами, они концептуально отличаются от куч. </a:t>
            </a:r>
          </a:p>
          <a:p>
            <a:pPr algn="just">
              <a:spcAft>
                <a:spcPts val="800"/>
              </a:spcAft>
            </a:pPr>
            <a:r>
              <a:rPr lang="ru-RU" sz="2400" b="1" dirty="0">
                <a:solidFill>
                  <a:srgbClr val="C00000"/>
                </a:solidFill>
              </a:rPr>
              <a:t>Приоритетная очередь — это абстрактное понятие.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ru-RU" sz="2400" dirty="0"/>
              <a:t>По аналогии с тем, как список (</a:t>
            </a:r>
            <a:r>
              <a:rPr lang="en-US" sz="2400" dirty="0">
                <a:latin typeface="Consolas" panose="020B0609020204030204" pitchFamily="49" charset="0"/>
              </a:rPr>
              <a:t>list</a:t>
            </a:r>
            <a:r>
              <a:rPr lang="en-US" sz="2400" dirty="0"/>
              <a:t>) </a:t>
            </a:r>
            <a:r>
              <a:rPr lang="ru-RU" sz="2400" dirty="0"/>
              <a:t>может быть реализован с помощью связного списка </a:t>
            </a:r>
            <a:r>
              <a:rPr lang="en-US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linked list</a:t>
            </a:r>
            <a:r>
              <a:rPr lang="en-US" sz="2400" dirty="0"/>
              <a:t>) </a:t>
            </a:r>
            <a:r>
              <a:rPr lang="ru-RU" sz="2400" dirty="0"/>
              <a:t>или массива</a:t>
            </a:r>
            <a:r>
              <a:rPr lang="en-US" sz="2400" dirty="0"/>
              <a:t> (</a:t>
            </a:r>
            <a:r>
              <a:rPr lang="en-US" sz="2400" dirty="0">
                <a:latin typeface="Consolas" panose="020B0609020204030204" pitchFamily="49" charset="0"/>
              </a:rPr>
              <a:t>array</a:t>
            </a:r>
            <a:r>
              <a:rPr lang="en-US" sz="2400" dirty="0"/>
              <a:t>)</a:t>
            </a:r>
            <a:r>
              <a:rPr lang="ru-RU" sz="2400" dirty="0"/>
              <a:t>, приоритетная очередь </a:t>
            </a:r>
            <a:r>
              <a:rPr lang="en-US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priority queue</a:t>
            </a:r>
            <a:r>
              <a:rPr lang="en-US" sz="2400" dirty="0"/>
              <a:t>) </a:t>
            </a:r>
            <a:r>
              <a:rPr lang="ru-RU" sz="2400" dirty="0"/>
              <a:t>может быть реализована  с помощью кучи </a:t>
            </a:r>
            <a:r>
              <a:rPr lang="en-US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heap</a:t>
            </a:r>
            <a:r>
              <a:rPr lang="en-US" sz="2400" dirty="0"/>
              <a:t>) </a:t>
            </a:r>
            <a:r>
              <a:rPr lang="ru-RU" sz="2400" dirty="0"/>
              <a:t>или другими способами</a:t>
            </a:r>
            <a:r>
              <a:rPr lang="en-US" sz="2400" dirty="0"/>
              <a:t> (stack</a:t>
            </a:r>
            <a:r>
              <a:rPr lang="ru-RU" sz="2400" dirty="0"/>
              <a:t>, </a:t>
            </a:r>
            <a:r>
              <a:rPr lang="en-US" sz="2400" dirty="0"/>
              <a:t>queue</a:t>
            </a:r>
            <a:r>
              <a:rPr lang="ru-RU" sz="2400" dirty="0"/>
              <a:t>, </a:t>
            </a:r>
            <a:r>
              <a:rPr lang="en-US" sz="2400" dirty="0" err="1"/>
              <a:t>deque</a:t>
            </a:r>
            <a:r>
              <a:rPr lang="en-US" sz="2400" dirty="0"/>
              <a:t> …)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920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95863"/>
              </p:ext>
            </p:extLst>
          </p:nvPr>
        </p:nvGraphicFramePr>
        <p:xfrm>
          <a:off x="7982322" y="2989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322" y="2989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Прямоугольник 40"/>
          <p:cNvSpPr/>
          <p:nvPr/>
        </p:nvSpPr>
        <p:spPr>
          <a:xfrm>
            <a:off x="1185330" y="1128757"/>
            <a:ext cx="10271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Consolas" panose="020B0609020204030204" pitchFamily="49" charset="0"/>
              </a:rPr>
              <a:t>Увеличиваем ключ вершине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7629" y="5973002"/>
            <a:ext cx="412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Время работы алгоритма: </a:t>
            </a:r>
            <a:endParaRPr lang="ru-RU" sz="24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139721" y="2325850"/>
            <a:ext cx="99899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ru-RU" sz="2400" dirty="0">
                <a:latin typeface="Consolas" panose="020B0609020204030204" pitchFamily="49" charset="0"/>
              </a:rPr>
              <a:t>Если инвариант 1 для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НЕ выполняется, то </a:t>
            </a:r>
          </a:p>
          <a:p>
            <a:pPr lvl="1" algn="just"/>
            <a:r>
              <a:rPr lang="ru-RU" sz="2400" dirty="0">
                <a:latin typeface="Consolas" panose="020B0609020204030204" pitchFamily="49" charset="0"/>
              </a:rPr>
              <a:t>3.1. Применяем операцию </a:t>
            </a:r>
            <a:r>
              <a:rPr lang="en-US" sz="2400" b="1" dirty="0">
                <a:latin typeface="Consolas" panose="020B0609020204030204" pitchFamily="49" charset="0"/>
              </a:rPr>
              <a:t>cut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к самой вершине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>
                <a:latin typeface="Consolas" panose="020B0609020204030204" pitchFamily="49" charset="0"/>
              </a:rPr>
              <a:t> и ко всем её сыновьям. </a:t>
            </a:r>
          </a:p>
          <a:p>
            <a:pPr lvl="3" algn="just"/>
            <a:r>
              <a:rPr lang="ru-RU" sz="2400" dirty="0">
                <a:latin typeface="Consolas" panose="020B0609020204030204" pitchFamily="49" charset="0"/>
              </a:rPr>
              <a:t>Пусть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latin typeface="Consolas" panose="020B0609020204030204" pitchFamily="49" charset="0"/>
              </a:rPr>
              <a:t> – </a:t>
            </a:r>
            <a:r>
              <a:rPr lang="ru-RU" sz="2400" dirty="0">
                <a:latin typeface="Consolas" panose="020B0609020204030204" pitchFamily="49" charset="0"/>
              </a:rPr>
              <a:t>отец вершины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endParaRPr lang="ru-RU" sz="2400" dirty="0">
              <a:latin typeface="Consolas" panose="020B0609020204030204" pitchFamily="49" charset="0"/>
            </a:endParaRPr>
          </a:p>
          <a:p>
            <a:pPr lvl="1" algn="just"/>
            <a:r>
              <a:rPr lang="ru-RU" sz="2400" dirty="0">
                <a:latin typeface="Consolas" panose="020B0609020204030204" pitchFamily="49" charset="0"/>
              </a:rPr>
              <a:t>3.2. Восстанавливаем инвариант 2:серия операций </a:t>
            </a:r>
            <a:r>
              <a:rPr lang="en-US" sz="2400" b="1" dirty="0">
                <a:latin typeface="Consolas" panose="020B0609020204030204" pitchFamily="49" charset="0"/>
              </a:rPr>
              <a:t>link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над «отрезанными» деревьями одного ранга (каждое из этих деревьев – биномиальное). </a:t>
            </a:r>
          </a:p>
          <a:p>
            <a:pPr lvl="3" algn="just"/>
            <a:r>
              <a:rPr lang="ru-RU" sz="2400" dirty="0">
                <a:latin typeface="Consolas" panose="020B0609020204030204" pitchFamily="49" charset="0"/>
              </a:rPr>
              <a:t>Суммарное число </a:t>
            </a:r>
            <a:r>
              <a:rPr lang="en-US" sz="2400" dirty="0">
                <a:latin typeface="Consolas" panose="020B0609020204030204" pitchFamily="49" charset="0"/>
              </a:rPr>
              <a:t>link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-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O(log n).</a:t>
            </a:r>
            <a:endParaRPr lang="ru-RU" sz="2400" dirty="0">
              <a:latin typeface="Consolas" panose="020B0609020204030204" pitchFamily="49" charset="0"/>
            </a:endParaRPr>
          </a:p>
          <a:p>
            <a:pPr lvl="1" algn="just"/>
            <a:r>
              <a:rPr lang="ru-RU" sz="2400" dirty="0">
                <a:latin typeface="Consolas" panose="020B0609020204030204" pitchFamily="49" charset="0"/>
              </a:rPr>
              <a:t>3.3. Полученное дерево «прикрепляем» к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</p:txBody>
      </p:sp>
      <p:graphicFrame>
        <p:nvGraphicFramePr>
          <p:cNvPr id="97" name="Объект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31187"/>
              </p:ext>
            </p:extLst>
          </p:nvPr>
        </p:nvGraphicFramePr>
        <p:xfrm>
          <a:off x="13649395" y="319548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279279" progId="Equation.DSMT4">
                  <p:embed/>
                </p:oleObj>
              </mc:Choice>
              <mc:Fallback>
                <p:oleObj name="Equation" r:id="rId4" imgW="253890" imgH="279279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9395" y="319548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554747" y="646381"/>
            <a:ext cx="1756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2</a:t>
            </a:r>
            <a:r>
              <a:rPr lang="ru-RU" b="1" dirty="0"/>
              <a:t> 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3147604" y="95769"/>
            <a:ext cx="58774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Inc</a:t>
            </a:r>
            <a:r>
              <a:rPr lang="ru-RU" sz="2400" b="1" dirty="0" err="1">
                <a:latin typeface="Consolas" panose="020B0609020204030204" pitchFamily="49" charset="0"/>
              </a:rPr>
              <a:t>reaseKey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latin typeface="Consolas" panose="020B0609020204030204" pitchFamily="49" charset="0"/>
              </a:rPr>
              <a:t>увеличение ключа)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5330" y="1550129"/>
            <a:ext cx="102255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Consolas" panose="020B0609020204030204" pitchFamily="49" charset="0"/>
              </a:rPr>
              <a:t>2. Если инвариант 1 для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выполняется, то процедура увеличения ключа завершена.</a:t>
            </a:r>
            <a:endParaRPr lang="ru-RU" sz="2400" dirty="0"/>
          </a:p>
        </p:txBody>
      </p:sp>
      <p:graphicFrame>
        <p:nvGraphicFramePr>
          <p:cNvPr id="94" name="Объект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812443"/>
              </p:ext>
            </p:extLst>
          </p:nvPr>
        </p:nvGraphicFramePr>
        <p:xfrm>
          <a:off x="5073721" y="5890155"/>
          <a:ext cx="13795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721" y="5890155"/>
                        <a:ext cx="1379537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74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111855" y="105035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567769" y="170494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29679" y="17049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819872" y="227903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7" idx="5"/>
            <a:endCxn id="8" idx="0"/>
          </p:cNvCxnSpPr>
          <p:nvPr/>
        </p:nvCxnSpPr>
        <p:spPr>
          <a:xfrm>
            <a:off x="4603253" y="1994607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5"/>
            <a:endCxn id="7" idx="1"/>
          </p:cNvCxnSpPr>
          <p:nvPr/>
        </p:nvCxnSpPr>
        <p:spPr>
          <a:xfrm>
            <a:off x="3385429" y="1340020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5292388" y="159873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Овал 11"/>
          <p:cNvSpPr/>
          <p:nvPr/>
        </p:nvSpPr>
        <p:spPr>
          <a:xfrm>
            <a:off x="5726218" y="220361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453849" y="225331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944042" y="285820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3" idx="5"/>
            <a:endCxn id="14" idx="0"/>
          </p:cNvCxnSpPr>
          <p:nvPr/>
        </p:nvCxnSpPr>
        <p:spPr>
          <a:xfrm>
            <a:off x="6727423" y="2542983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5"/>
            <a:endCxn id="13" idx="1"/>
          </p:cNvCxnSpPr>
          <p:nvPr/>
        </p:nvCxnSpPr>
        <p:spPr>
          <a:xfrm>
            <a:off x="5565962" y="1888396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5"/>
          </p:cNvCxnSpPr>
          <p:nvPr/>
        </p:nvCxnSpPr>
        <p:spPr>
          <a:xfrm>
            <a:off x="3385429" y="1340020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413908" y="1352092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5"/>
            <a:endCxn id="12" idx="1"/>
          </p:cNvCxnSpPr>
          <p:nvPr/>
        </p:nvCxnSpPr>
        <p:spPr>
          <a:xfrm>
            <a:off x="5565962" y="1888396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95863"/>
              </p:ext>
            </p:extLst>
          </p:nvPr>
        </p:nvGraphicFramePr>
        <p:xfrm>
          <a:off x="7982322" y="2989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322" y="2989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Овал 44"/>
          <p:cNvSpPr/>
          <p:nvPr/>
        </p:nvSpPr>
        <p:spPr>
          <a:xfrm>
            <a:off x="6623529" y="1535258"/>
            <a:ext cx="320512" cy="339365"/>
          </a:xfrm>
          <a:prstGeom prst="ellipse">
            <a:avLst/>
          </a:prstGeom>
          <a:solidFill>
            <a:schemeClr val="accent6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Овал 45"/>
          <p:cNvSpPr/>
          <p:nvPr/>
        </p:nvSpPr>
        <p:spPr>
          <a:xfrm>
            <a:off x="7113722" y="210935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Овал 46"/>
          <p:cNvSpPr/>
          <p:nvPr/>
        </p:nvSpPr>
        <p:spPr>
          <a:xfrm>
            <a:off x="7841353" y="218984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Овал 47"/>
          <p:cNvSpPr/>
          <p:nvPr/>
        </p:nvSpPr>
        <p:spPr>
          <a:xfrm>
            <a:off x="8331546" y="276393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9" name="Прямая со стрелкой 48"/>
          <p:cNvCxnSpPr>
            <a:stCxn id="47" idx="5"/>
            <a:endCxn id="48" idx="0"/>
          </p:cNvCxnSpPr>
          <p:nvPr/>
        </p:nvCxnSpPr>
        <p:spPr>
          <a:xfrm>
            <a:off x="8114927" y="2479511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5" idx="5"/>
            <a:endCxn id="47" idx="1"/>
          </p:cNvCxnSpPr>
          <p:nvPr/>
        </p:nvCxnSpPr>
        <p:spPr>
          <a:xfrm>
            <a:off x="6897103" y="182492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8804062" y="208363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Овал 51"/>
          <p:cNvSpPr/>
          <p:nvPr/>
        </p:nvSpPr>
        <p:spPr>
          <a:xfrm>
            <a:off x="9237892" y="268852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Овал 52"/>
          <p:cNvSpPr/>
          <p:nvPr/>
        </p:nvSpPr>
        <p:spPr>
          <a:xfrm>
            <a:off x="9965523" y="273822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Овал 53"/>
          <p:cNvSpPr/>
          <p:nvPr/>
        </p:nvSpPr>
        <p:spPr>
          <a:xfrm>
            <a:off x="10455716" y="334310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5" name="Прямая со стрелкой 54"/>
          <p:cNvCxnSpPr>
            <a:stCxn id="53" idx="5"/>
            <a:endCxn id="54" idx="0"/>
          </p:cNvCxnSpPr>
          <p:nvPr/>
        </p:nvCxnSpPr>
        <p:spPr>
          <a:xfrm>
            <a:off x="10239097" y="3027887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5"/>
            <a:endCxn id="53" idx="1"/>
          </p:cNvCxnSpPr>
          <p:nvPr/>
        </p:nvCxnSpPr>
        <p:spPr>
          <a:xfrm>
            <a:off x="9077636" y="2373300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5" idx="5"/>
          </p:cNvCxnSpPr>
          <p:nvPr/>
        </p:nvCxnSpPr>
        <p:spPr>
          <a:xfrm>
            <a:off x="6897103" y="182492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6925582" y="1836996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1" idx="5"/>
            <a:endCxn id="52" idx="1"/>
          </p:cNvCxnSpPr>
          <p:nvPr/>
        </p:nvCxnSpPr>
        <p:spPr>
          <a:xfrm>
            <a:off x="9077636" y="2373300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291567"/>
              </p:ext>
            </p:extLst>
          </p:nvPr>
        </p:nvGraphicFramePr>
        <p:xfrm>
          <a:off x="10570000" y="1484054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279279" progId="Equation.DSMT4">
                  <p:embed/>
                </p:oleObj>
              </mc:Choice>
              <mc:Fallback>
                <p:oleObj name="Equation" r:id="rId4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0000" y="1484054"/>
                        <a:ext cx="67171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Прямая со стрелкой 19"/>
          <p:cNvCxnSpPr/>
          <p:nvPr/>
        </p:nvCxnSpPr>
        <p:spPr>
          <a:xfrm>
            <a:off x="3365665" y="1300801"/>
            <a:ext cx="3238100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6634825" y="1540044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378356" y="393885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4105987" y="401934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4596180" y="459343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/>
          <p:cNvCxnSpPr>
            <a:stCxn id="66" idx="5"/>
            <a:endCxn id="67" idx="0"/>
          </p:cNvCxnSpPr>
          <p:nvPr/>
        </p:nvCxnSpPr>
        <p:spPr>
          <a:xfrm>
            <a:off x="4379561" y="4309013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64" idx="5"/>
          </p:cNvCxnSpPr>
          <p:nvPr/>
        </p:nvCxnSpPr>
        <p:spPr>
          <a:xfrm>
            <a:off x="3249616" y="358494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5023635" y="383174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Овал 70"/>
          <p:cNvSpPr/>
          <p:nvPr/>
        </p:nvSpPr>
        <p:spPr>
          <a:xfrm>
            <a:off x="5502526" y="451802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6230157" y="456772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6605070" y="515030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4" name="Прямая со стрелкой 73"/>
          <p:cNvCxnSpPr>
            <a:stCxn id="72" idx="5"/>
            <a:endCxn id="73" idx="0"/>
          </p:cNvCxnSpPr>
          <p:nvPr/>
        </p:nvCxnSpPr>
        <p:spPr>
          <a:xfrm>
            <a:off x="6503731" y="4857389"/>
            <a:ext cx="261595" cy="2929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70" idx="5"/>
            <a:endCxn id="72" idx="1"/>
          </p:cNvCxnSpPr>
          <p:nvPr/>
        </p:nvCxnSpPr>
        <p:spPr>
          <a:xfrm>
            <a:off x="5297209" y="4121409"/>
            <a:ext cx="979886" cy="4960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4" idx="5"/>
          </p:cNvCxnSpPr>
          <p:nvPr/>
        </p:nvCxnSpPr>
        <p:spPr>
          <a:xfrm>
            <a:off x="3249616" y="358494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159443" y="3566220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0" idx="5"/>
            <a:endCxn id="71" idx="1"/>
          </p:cNvCxnSpPr>
          <p:nvPr/>
        </p:nvCxnSpPr>
        <p:spPr>
          <a:xfrm>
            <a:off x="5297209" y="4121409"/>
            <a:ext cx="252255" cy="4463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Объект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61999"/>
              </p:ext>
            </p:extLst>
          </p:nvPr>
        </p:nvGraphicFramePr>
        <p:xfrm>
          <a:off x="8929349" y="313519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9349" y="3135192"/>
                        <a:ext cx="67171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Овал 82"/>
          <p:cNvSpPr/>
          <p:nvPr/>
        </p:nvSpPr>
        <p:spPr>
          <a:xfrm>
            <a:off x="8023887" y="515484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4" name="Овал 83"/>
          <p:cNvSpPr/>
          <p:nvPr/>
        </p:nvSpPr>
        <p:spPr>
          <a:xfrm>
            <a:off x="8563610" y="510490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5" name="Овал 84"/>
          <p:cNvSpPr/>
          <p:nvPr/>
        </p:nvSpPr>
        <p:spPr>
          <a:xfrm>
            <a:off x="8937075" y="564423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86" name="Прямая со стрелкой 85"/>
          <p:cNvCxnSpPr>
            <a:stCxn id="84" idx="5"/>
            <a:endCxn id="85" idx="0"/>
          </p:cNvCxnSpPr>
          <p:nvPr/>
        </p:nvCxnSpPr>
        <p:spPr>
          <a:xfrm>
            <a:off x="8837184" y="5394566"/>
            <a:ext cx="260147" cy="24966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6808188" y="45397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Овал 89"/>
          <p:cNvSpPr/>
          <p:nvPr/>
        </p:nvSpPr>
        <p:spPr>
          <a:xfrm>
            <a:off x="7266660" y="455776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Овал 90"/>
          <p:cNvSpPr/>
          <p:nvPr/>
        </p:nvSpPr>
        <p:spPr>
          <a:xfrm>
            <a:off x="7484164" y="515030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92" name="Прямая со стрелкой 91"/>
          <p:cNvCxnSpPr>
            <a:stCxn id="90" idx="5"/>
            <a:endCxn id="91" idx="0"/>
          </p:cNvCxnSpPr>
          <p:nvPr/>
        </p:nvCxnSpPr>
        <p:spPr>
          <a:xfrm>
            <a:off x="7540234" y="4847426"/>
            <a:ext cx="104186" cy="30287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8" idx="5"/>
            <a:endCxn id="90" idx="1"/>
          </p:cNvCxnSpPr>
          <p:nvPr/>
        </p:nvCxnSpPr>
        <p:spPr>
          <a:xfrm>
            <a:off x="6861957" y="4137987"/>
            <a:ext cx="451641" cy="4694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8" idx="5"/>
            <a:endCxn id="89" idx="1"/>
          </p:cNvCxnSpPr>
          <p:nvPr/>
        </p:nvCxnSpPr>
        <p:spPr>
          <a:xfrm flipH="1">
            <a:off x="6855126" y="4137987"/>
            <a:ext cx="6831" cy="45142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Объект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31187"/>
              </p:ext>
            </p:extLst>
          </p:nvPr>
        </p:nvGraphicFramePr>
        <p:xfrm>
          <a:off x="13649395" y="319548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9395" y="319548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Прямая со стрелкой 26"/>
          <p:cNvCxnSpPr>
            <a:stCxn id="99" idx="5"/>
            <a:endCxn id="83" idx="0"/>
          </p:cNvCxnSpPr>
          <p:nvPr/>
        </p:nvCxnSpPr>
        <p:spPr>
          <a:xfrm flipH="1">
            <a:off x="8184143" y="4847425"/>
            <a:ext cx="82688" cy="307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99" idx="5"/>
            <a:endCxn id="84" idx="1"/>
          </p:cNvCxnSpPr>
          <p:nvPr/>
        </p:nvCxnSpPr>
        <p:spPr>
          <a:xfrm>
            <a:off x="8266831" y="4847425"/>
            <a:ext cx="343717" cy="307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>
            <a:off x="6888199" y="4131465"/>
            <a:ext cx="1191929" cy="44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endCxn id="88" idx="1"/>
          </p:cNvCxnSpPr>
          <p:nvPr/>
        </p:nvCxnSpPr>
        <p:spPr>
          <a:xfrm>
            <a:off x="3154289" y="3505599"/>
            <a:ext cx="3481032" cy="392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24337" y="53947"/>
            <a:ext cx="1756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2</a:t>
            </a:r>
            <a:r>
              <a:rPr lang="ru-RU" b="1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8709" y="538875"/>
            <a:ext cx="27365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32244" y="1177878"/>
            <a:ext cx="32573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ru-RU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94418" y="2877169"/>
            <a:ext cx="32573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7993257" y="4557759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8" name="Овал 87"/>
          <p:cNvSpPr/>
          <p:nvPr/>
        </p:nvSpPr>
        <p:spPr>
          <a:xfrm>
            <a:off x="6588383" y="384832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Овал 63"/>
          <p:cNvSpPr/>
          <p:nvPr/>
        </p:nvSpPr>
        <p:spPr>
          <a:xfrm>
            <a:off x="2976042" y="329527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83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82" grpId="0"/>
      <p:bldP spid="99" grpId="0" animBg="1"/>
      <p:bldP spid="88" grpId="0" animBg="1"/>
      <p:bldP spid="6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6" y="1615109"/>
            <a:ext cx="2684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ключа; 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34812" y="1756825"/>
            <a:ext cx="5533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/>
              <a:t> </a:t>
            </a:r>
          </a:p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ru-RU" sz="2400" dirty="0"/>
              <a:t>— модификация ключа вершины на заданную величину </a:t>
            </a:r>
          </a:p>
          <a:p>
            <a:r>
              <a:rPr lang="ru-RU" sz="2400" dirty="0"/>
              <a:t>(</a:t>
            </a:r>
            <a:r>
              <a:rPr lang="ru-RU" sz="2000" dirty="0"/>
              <a:t>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2488" y="895181"/>
            <a:ext cx="48542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Базовый 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13811" y="840317"/>
            <a:ext cx="58112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522040"/>
            <a:ext cx="329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ключа;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12936" y="5059641"/>
            <a:ext cx="2939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8" y="4499742"/>
            <a:ext cx="3008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ключей. 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298141"/>
              </p:ext>
            </p:extLst>
          </p:nvPr>
        </p:nvGraphicFramePr>
        <p:xfrm>
          <a:off x="3679045" y="377912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66400" progId="Equation.DSMT4">
                  <p:embed/>
                </p:oleObj>
              </mc:Choice>
              <mc:Fallback>
                <p:oleObj name="Equation" r:id="rId2" imgW="672840" imgH="2664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3779124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011881"/>
              </p:ext>
            </p:extLst>
          </p:nvPr>
        </p:nvGraphicFramePr>
        <p:xfrm>
          <a:off x="8977236" y="1684888"/>
          <a:ext cx="1592442" cy="63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266400" progId="Equation.DSMT4">
                  <p:embed/>
                </p:oleObj>
              </mc:Choice>
              <mc:Fallback>
                <p:oleObj name="Equation" r:id="rId4" imgW="672840" imgH="2664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236" y="1684888"/>
                        <a:ext cx="1592442" cy="6309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320262"/>
              </p:ext>
            </p:extLst>
          </p:nvPr>
        </p:nvGraphicFramePr>
        <p:xfrm>
          <a:off x="3679045" y="505964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505964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15561"/>
              </p:ext>
            </p:extLst>
          </p:nvPr>
        </p:nvGraphicFramePr>
        <p:xfrm>
          <a:off x="3679045" y="2371228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66400" progId="Equation.DSMT4">
                  <p:embed/>
                </p:oleObj>
              </mc:Choice>
              <mc:Fallback>
                <p:oleObj name="Equation" r:id="rId6" imgW="393480" imgH="2664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2371228"/>
                        <a:ext cx="101282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005991"/>
              </p:ext>
            </p:extLst>
          </p:nvPr>
        </p:nvGraphicFramePr>
        <p:xfrm>
          <a:off x="9601406" y="4751619"/>
          <a:ext cx="968272" cy="61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266400" progId="Equation.DSMT4">
                  <p:embed/>
                </p:oleObj>
              </mc:Choice>
              <mc:Fallback>
                <p:oleObj name="Equation" r:id="rId8" imgW="419040" imgH="26640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406" y="4751619"/>
                        <a:ext cx="968272" cy="616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85400" y="80214"/>
            <a:ext cx="1190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выполнения базовых операций для биномиальной кучи, содержащей </a:t>
            </a:r>
            <a:r>
              <a:rPr lang="ru-RU" sz="2400" dirty="0">
                <a:latin typeface="Consolas" panose="020B0609020204030204" pitchFamily="49" charset="0"/>
              </a:rPr>
              <a:t>n</a:t>
            </a:r>
            <a:r>
              <a:rPr lang="ru-RU" sz="2400" dirty="0"/>
              <a:t> вершин:</a:t>
            </a:r>
          </a:p>
        </p:txBody>
      </p:sp>
    </p:spTree>
    <p:extLst>
      <p:ext uri="{BB962C8B-B14F-4D97-AF65-F5344CB8AC3E}">
        <p14:creationId xmlns:p14="http://schemas.microsoft.com/office/powerpoint/2010/main" val="24350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0" grpId="0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839138" y="825750"/>
            <a:ext cx="438103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</a:rPr>
              <a:t>Куча Фибоначчи </a:t>
            </a:r>
          </a:p>
          <a:p>
            <a:r>
              <a:rPr lang="ru-RU" sz="3200" dirty="0"/>
              <a:t>(</a:t>
            </a:r>
            <a:r>
              <a:rPr lang="en-US" sz="3200" dirty="0">
                <a:latin typeface="Consolas" panose="020B0609020204030204" pitchFamily="49" charset="0"/>
              </a:rPr>
              <a:t>Fibonacci</a:t>
            </a:r>
            <a:r>
              <a:rPr lang="ru-RU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heap</a:t>
            </a:r>
            <a:r>
              <a:rPr lang="ru-RU" sz="3200" dirty="0"/>
              <a:t>)</a:t>
            </a:r>
          </a:p>
          <a:p>
            <a:r>
              <a:rPr lang="ru-RU" sz="3200" dirty="0"/>
              <a:t>была предложена Майклом Фридманом </a:t>
            </a:r>
          </a:p>
          <a:p>
            <a:r>
              <a:rPr lang="ru-RU" sz="3200" dirty="0"/>
              <a:t>и</a:t>
            </a:r>
            <a:endParaRPr lang="ru-RU" sz="3200" dirty="0">
              <a:latin typeface="Arial" panose="020B0604020202020204" pitchFamily="34" charset="0"/>
            </a:endParaRPr>
          </a:p>
          <a:p>
            <a:r>
              <a:rPr lang="ru-RU" sz="3200" dirty="0"/>
              <a:t>Робертом </a:t>
            </a:r>
            <a:r>
              <a:rPr lang="ru-RU" sz="3200" dirty="0" err="1"/>
              <a:t>Тарьяном</a:t>
            </a:r>
            <a:endParaRPr lang="ru-RU" sz="3200" dirty="0"/>
          </a:p>
          <a:p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в </a:t>
            </a:r>
            <a:r>
              <a:rPr lang="ru-RU" sz="3200" b="1" dirty="0">
                <a:latin typeface="Arial" panose="020B0604020202020204" pitchFamily="34" charset="0"/>
              </a:rPr>
              <a:t>1984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 году.</a:t>
            </a:r>
            <a:endParaRPr lang="ru-RU" sz="3200" dirty="0"/>
          </a:p>
          <a:p>
            <a:r>
              <a:rPr lang="en-US" dirty="0"/>
              <a:t> 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608" y="825750"/>
            <a:ext cx="2368573" cy="2659811"/>
          </a:xfrm>
          <a:prstGeom prst="rect">
            <a:avLst/>
          </a:prstGeom>
        </p:spPr>
      </p:pic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65741"/>
              </p:ext>
            </p:extLst>
          </p:nvPr>
        </p:nvGraphicFramePr>
        <p:xfrm>
          <a:off x="184694" y="56561"/>
          <a:ext cx="2357487" cy="862454"/>
        </p:xfrm>
        <a:graphic>
          <a:graphicData uri="http://schemas.openxmlformats.org/drawingml/2006/table">
            <a:tbl>
              <a:tblPr/>
              <a:tblGrid>
                <a:gridCol w="235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2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effectLst/>
                        </a:rPr>
                        <a:t>Майкл Фридман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5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solidFill>
                            <a:srgbClr val="0B0080"/>
                          </a:solidFill>
                          <a:effectLst/>
                          <a:hlinkClick r:id="rId3" tooltip="Английский язык"/>
                        </a:rPr>
                        <a:t>англ.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en-US" sz="1400" i="1" dirty="0">
                          <a:effectLst/>
                        </a:rPr>
                        <a:t>Michael Hartley Freedman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971" y="2958376"/>
            <a:ext cx="2460758" cy="389962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51118" y="56561"/>
            <a:ext cx="2897184" cy="63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92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9876" y="154260"/>
            <a:ext cx="10435472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Bef>
                <a:spcPts val="200"/>
              </a:spcBef>
              <a:spcAft>
                <a:spcPts val="200"/>
              </a:spcAft>
            </a:pP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Куча Фибоначчи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  семейство корневых деревьев, для которого выполняются следующие свойства (инварианты):</a:t>
            </a:r>
          </a:p>
          <a:p>
            <a:pPr lvl="1" algn="just">
              <a:spcBef>
                <a:spcPts val="200"/>
              </a:spcBef>
              <a:spcAft>
                <a:spcPts val="400"/>
              </a:spcAft>
              <a:tabLst>
                <a:tab pos="21590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1.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Каждая вершина в куче Фибоначчи удовлетворяет основному свойству кучи: приоритет отца не ниже приоритета каждого из его сыновей.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400"/>
              </a:spcAft>
              <a:tabLst>
                <a:tab pos="21590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2.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семействе корневых деревьев нет двух деревьев с корнями одинакового ранга.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400"/>
              </a:spcAft>
              <a:tabLst>
                <a:tab pos="21590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3.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Каждая некорневая вершина  в куче Фибоначчи может потерять не более одного сына при выполнении процедуры </a:t>
            </a:r>
            <a:r>
              <a:rPr lang="ru-RU" sz="2000" i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0043" y="3737896"/>
            <a:ext cx="4210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Bef>
                <a:spcPts val="200"/>
              </a:spcBef>
              <a:spcAft>
                <a:spcPts val="2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 «кучи Фибоначчи» обусловлено тем, что для доказательства оценок трудоемкости операций используются числа Фибоначчи.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1771" y="3377390"/>
            <a:ext cx="389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ранг любого узла в куче Фибоначчи </a:t>
            </a:r>
          </a:p>
          <a:p>
            <a:r>
              <a:rPr lang="ru-RU" dirty="0"/>
              <a:t>не превосходит: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1771" y="4113609"/>
            <a:ext cx="389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 куче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ru-RU" dirty="0"/>
              <a:t>вершин, то число деревьев в ней: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772096"/>
              </p:ext>
            </p:extLst>
          </p:nvPr>
        </p:nvGraphicFramePr>
        <p:xfrm>
          <a:off x="9708072" y="3381326"/>
          <a:ext cx="1283108" cy="35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309" imgH="241195" progId="Equation.DSMT4">
                  <p:embed/>
                </p:oleObj>
              </mc:Choice>
              <mc:Fallback>
                <p:oleObj name="Equation" r:id="rId3" imgW="901309" imgH="241195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072" y="3381326"/>
                        <a:ext cx="1283108" cy="356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74606"/>
              </p:ext>
            </p:extLst>
          </p:nvPr>
        </p:nvGraphicFramePr>
        <p:xfrm>
          <a:off x="9708071" y="4159774"/>
          <a:ext cx="1387277" cy="377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01440" imgH="241200" progId="Equation.DSMT4">
                  <p:embed/>
                </p:oleObj>
              </mc:Choice>
              <mc:Fallback>
                <p:oleObj name="Equation" r:id="rId5" imgW="90144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071" y="4159774"/>
                        <a:ext cx="1387277" cy="377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>
            <a:off x="5188791" y="3377390"/>
            <a:ext cx="0" cy="201768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052052" y="993058"/>
            <a:ext cx="9832" cy="200578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2334" y="6060899"/>
            <a:ext cx="9534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В.М. Котов, Е. П. Соболевская, А. А. Толстиков. «Алгоритмы и структуры данных»: учеб. пособие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Минск: БГУ, 2011г.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C. 97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109.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846" y="153409"/>
            <a:ext cx="3317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</a:t>
            </a:r>
            <a:r>
              <a:rPr lang="ru-RU" sz="2400" b="1" dirty="0" err="1">
                <a:latin typeface="Consolas" panose="020B0609020204030204" pitchFamily="49" charset="0"/>
              </a:rPr>
              <a:t>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(уменьшение ключа) </a:t>
            </a:r>
            <a:r>
              <a:rPr lang="ru-RU" sz="2400" dirty="0"/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3381225" y="206349"/>
            <a:ext cx="530663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" name="Овал 5"/>
          <p:cNvSpPr/>
          <p:nvPr/>
        </p:nvSpPr>
        <p:spPr>
          <a:xfrm>
            <a:off x="4809200" y="86093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99393" y="143502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5"/>
            <a:endCxn id="7" idx="0"/>
          </p:cNvCxnSpPr>
          <p:nvPr/>
        </p:nvCxnSpPr>
        <p:spPr>
          <a:xfrm>
            <a:off x="5082774" y="1150602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5"/>
            <a:endCxn id="6" idx="1"/>
          </p:cNvCxnSpPr>
          <p:nvPr/>
        </p:nvCxnSpPr>
        <p:spPr>
          <a:xfrm>
            <a:off x="3834174" y="496015"/>
            <a:ext cx="1021964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5771909" y="75472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Овал 10"/>
          <p:cNvSpPr/>
          <p:nvPr/>
        </p:nvSpPr>
        <p:spPr>
          <a:xfrm>
            <a:off x="6205739" y="135961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33370" y="140931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423563" y="201420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5"/>
            <a:endCxn id="13" idx="0"/>
          </p:cNvCxnSpPr>
          <p:nvPr/>
        </p:nvCxnSpPr>
        <p:spPr>
          <a:xfrm>
            <a:off x="7206944" y="1698978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5"/>
            <a:endCxn id="12" idx="1"/>
          </p:cNvCxnSpPr>
          <p:nvPr/>
        </p:nvCxnSpPr>
        <p:spPr>
          <a:xfrm>
            <a:off x="6045483" y="1044391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893429" y="508087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5"/>
            <a:endCxn id="11" idx="1"/>
          </p:cNvCxnSpPr>
          <p:nvPr/>
        </p:nvCxnSpPr>
        <p:spPr>
          <a:xfrm>
            <a:off x="6045483" y="1044391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7103050" y="691253"/>
            <a:ext cx="320512" cy="33936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Овал 20"/>
          <p:cNvSpPr/>
          <p:nvPr/>
        </p:nvSpPr>
        <p:spPr>
          <a:xfrm>
            <a:off x="8320874" y="134584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Овал 21"/>
          <p:cNvSpPr/>
          <p:nvPr/>
        </p:nvSpPr>
        <p:spPr>
          <a:xfrm>
            <a:off x="8811067" y="191993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8594448" y="1635506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7376624" y="980919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9283583" y="1239629"/>
            <a:ext cx="320512" cy="33936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Овал 26"/>
          <p:cNvSpPr/>
          <p:nvPr/>
        </p:nvSpPr>
        <p:spPr>
          <a:xfrm>
            <a:off x="10445044" y="1894216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Овал 27"/>
          <p:cNvSpPr/>
          <p:nvPr/>
        </p:nvSpPr>
        <p:spPr>
          <a:xfrm>
            <a:off x="10935237" y="24991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10718618" y="2183882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9557157" y="1529295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405103" y="992991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17620"/>
              </p:ext>
            </p:extLst>
          </p:nvPr>
        </p:nvGraphicFramePr>
        <p:xfrm>
          <a:off x="11049521" y="640049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521" y="640049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/>
          <p:nvPr/>
        </p:nvCxnSpPr>
        <p:spPr>
          <a:xfrm>
            <a:off x="3845186" y="456796"/>
            <a:ext cx="3238100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90041"/>
              </p:ext>
            </p:extLst>
          </p:nvPr>
        </p:nvGraphicFramePr>
        <p:xfrm>
          <a:off x="9408870" y="2291187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870" y="2291187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Овал 41"/>
          <p:cNvSpPr/>
          <p:nvPr/>
        </p:nvSpPr>
        <p:spPr>
          <a:xfrm>
            <a:off x="10448187" y="1894216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723" y="1326456"/>
            <a:ext cx="508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операции </a:t>
            </a:r>
            <a:r>
              <a:rPr lang="en-US" dirty="0"/>
              <a:t>cut</a:t>
            </a:r>
            <a:r>
              <a:rPr lang="ru-RU" dirty="0"/>
              <a:t>, которые выполняются для восстановления инварианта 1 будем называть </a:t>
            </a:r>
            <a:r>
              <a:rPr lang="ru-RU" b="1" dirty="0">
                <a:solidFill>
                  <a:srgbClr val="00B050"/>
                </a:solidFill>
              </a:rPr>
              <a:t>исходными </a:t>
            </a:r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5584" y="2437023"/>
            <a:ext cx="563986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операции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cut</a:t>
            </a:r>
            <a:r>
              <a:rPr lang="ru-RU" dirty="0"/>
              <a:t>, которые выполняются для восстановления инварианта 3 будем называть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порождёнными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1600" dirty="0"/>
              <a:t>(</a:t>
            </a:r>
            <a:r>
              <a:rPr lang="ru-RU" sz="1200" dirty="0"/>
              <a:t>на рисунке синяя заливка у некорневых вершин, которые ранее уже теряли сына)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 flipH="1">
            <a:off x="10175893" y="1769653"/>
            <a:ext cx="234294" cy="20901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9910563" y="2158919"/>
            <a:ext cx="944489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(0)</a:t>
            </a:r>
            <a:endParaRPr lang="ru-RU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9052376" y="1161716"/>
            <a:ext cx="192642" cy="26219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8931405" y="791815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>
                <a:solidFill>
                  <a:srgbClr val="144E9D"/>
                </a:solidFill>
                <a:latin typeface="Consolas" panose="020B0609020204030204" pitchFamily="49" charset="0"/>
              </a:rPr>
              <a:t>(2)</a:t>
            </a:r>
            <a:endParaRPr lang="ru-RU" b="1" dirty="0">
              <a:solidFill>
                <a:srgbClr val="144E9D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6764009" y="684882"/>
            <a:ext cx="192642" cy="26219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917273" y="283913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>
                <a:solidFill>
                  <a:srgbClr val="144E9D"/>
                </a:solidFill>
                <a:latin typeface="Consolas" panose="020B0609020204030204" pitchFamily="49" charset="0"/>
              </a:rPr>
              <a:t>(1)</a:t>
            </a:r>
            <a:endParaRPr lang="ru-RU" b="1" dirty="0">
              <a:solidFill>
                <a:srgbClr val="144E9D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23485" y="4755560"/>
            <a:ext cx="334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3:</a:t>
            </a:r>
          </a:p>
          <a:p>
            <a:r>
              <a:rPr lang="ru-RU" dirty="0"/>
              <a:t>серия порожденных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242809" y="5508495"/>
            <a:ext cx="5227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Восстановление инварианта 2:</a:t>
            </a:r>
          </a:p>
          <a:p>
            <a:r>
              <a:rPr lang="ru-RU" dirty="0"/>
              <a:t>серия операций 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link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над деревьями одного ранга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370263" y="4012736"/>
            <a:ext cx="321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1:</a:t>
            </a:r>
          </a:p>
          <a:p>
            <a:r>
              <a:rPr lang="ru-RU" dirty="0"/>
              <a:t>одна исходная операция  </a:t>
            </a:r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endParaRPr lang="ru-RU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370263" y="3604309"/>
            <a:ext cx="13970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u="sng" dirty="0"/>
              <a:t>Выполнены:</a:t>
            </a:r>
          </a:p>
        </p:txBody>
      </p:sp>
      <p:sp>
        <p:nvSpPr>
          <p:cNvPr id="65" name="Овал 64"/>
          <p:cNvSpPr/>
          <p:nvPr/>
        </p:nvSpPr>
        <p:spPr>
          <a:xfrm>
            <a:off x="6812101" y="3997488"/>
            <a:ext cx="332859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7280603" y="450446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7096214" y="4287154"/>
            <a:ext cx="344645" cy="21730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endCxn id="65" idx="1"/>
          </p:cNvCxnSpPr>
          <p:nvPr/>
        </p:nvCxnSpPr>
        <p:spPr>
          <a:xfrm>
            <a:off x="5837076" y="3632567"/>
            <a:ext cx="1023771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7626466" y="401321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Овал 69"/>
          <p:cNvSpPr/>
          <p:nvPr/>
        </p:nvSpPr>
        <p:spPr>
          <a:xfrm>
            <a:off x="8005627" y="449515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535298" y="464730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9022775" y="523209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8808872" y="4936973"/>
            <a:ext cx="374159" cy="2951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7900040" y="4302879"/>
            <a:ext cx="682196" cy="39412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endCxn id="69" idx="1"/>
          </p:cNvCxnSpPr>
          <p:nvPr/>
        </p:nvCxnSpPr>
        <p:spPr>
          <a:xfrm>
            <a:off x="6122622" y="3779335"/>
            <a:ext cx="1550782" cy="28357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7900040" y="4302879"/>
            <a:ext cx="152525" cy="2419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9761517" y="461404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Овал 78"/>
          <p:cNvSpPr/>
          <p:nvPr/>
        </p:nvSpPr>
        <p:spPr>
          <a:xfrm>
            <a:off x="10207190" y="51673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" name="Овал 79"/>
          <p:cNvSpPr/>
          <p:nvPr/>
        </p:nvSpPr>
        <p:spPr>
          <a:xfrm>
            <a:off x="10527702" y="574187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81" name="Прямая со стрелкой 80"/>
          <p:cNvCxnSpPr>
            <a:stCxn id="79" idx="5"/>
            <a:endCxn id="80" idx="0"/>
          </p:cNvCxnSpPr>
          <p:nvPr/>
        </p:nvCxnSpPr>
        <p:spPr>
          <a:xfrm>
            <a:off x="10480764" y="5456970"/>
            <a:ext cx="207194" cy="2849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8" idx="5"/>
            <a:endCxn id="79" idx="1"/>
          </p:cNvCxnSpPr>
          <p:nvPr/>
        </p:nvCxnSpPr>
        <p:spPr>
          <a:xfrm>
            <a:off x="10035091" y="4903708"/>
            <a:ext cx="219037" cy="31329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10527702" y="46582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Овал 84"/>
          <p:cNvSpPr/>
          <p:nvPr/>
        </p:nvSpPr>
        <p:spPr>
          <a:xfrm>
            <a:off x="9305686" y="462748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6" name="Прямая со стрелкой 85"/>
          <p:cNvCxnSpPr/>
          <p:nvPr/>
        </p:nvCxnSpPr>
        <p:spPr>
          <a:xfrm>
            <a:off x="8892931" y="4252584"/>
            <a:ext cx="511618" cy="3757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308754"/>
              </p:ext>
            </p:extLst>
          </p:nvPr>
        </p:nvGraphicFramePr>
        <p:xfrm>
          <a:off x="11657605" y="411564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7605" y="4115642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72029"/>
              </p:ext>
            </p:extLst>
          </p:nvPr>
        </p:nvGraphicFramePr>
        <p:xfrm>
          <a:off x="11821497" y="576411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1497" y="576411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Овал 91"/>
          <p:cNvSpPr/>
          <p:nvPr/>
        </p:nvSpPr>
        <p:spPr>
          <a:xfrm>
            <a:off x="8610403" y="3973641"/>
            <a:ext cx="323041" cy="329238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Овал 97"/>
          <p:cNvSpPr/>
          <p:nvPr/>
        </p:nvSpPr>
        <p:spPr>
          <a:xfrm>
            <a:off x="5792389" y="3533098"/>
            <a:ext cx="530663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101" name="Прямая со стрелкой 100"/>
          <p:cNvCxnSpPr>
            <a:endCxn id="78" idx="0"/>
          </p:cNvCxnSpPr>
          <p:nvPr/>
        </p:nvCxnSpPr>
        <p:spPr>
          <a:xfrm>
            <a:off x="8933444" y="4208610"/>
            <a:ext cx="988329" cy="4054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>
            <a:off x="6306267" y="3797476"/>
            <a:ext cx="2343064" cy="242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 flipH="1">
            <a:off x="10765557" y="1578994"/>
            <a:ext cx="164535" cy="1953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4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/>
      <p:bldP spid="46" grpId="0"/>
      <p:bldP spid="51" grpId="0"/>
      <p:bldP spid="55" grpId="0"/>
      <p:bldP spid="57" grpId="0"/>
      <p:bldP spid="60" grpId="0"/>
      <p:bldP spid="61" grpId="0"/>
      <p:bldP spid="62" grpId="0"/>
      <p:bldP spid="63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0" grpId="0" animBg="1"/>
      <p:bldP spid="83" grpId="0" animBg="1"/>
      <p:bldP spid="85" grpId="0" animBg="1"/>
      <p:bldP spid="92" grpId="0" animBg="1"/>
      <p:bldP spid="9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702659" y="95845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192852" y="153255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5"/>
            <a:endCxn id="7" idx="0"/>
          </p:cNvCxnSpPr>
          <p:nvPr/>
        </p:nvCxnSpPr>
        <p:spPr>
          <a:xfrm>
            <a:off x="4976233" y="1248125"/>
            <a:ext cx="376875" cy="284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5"/>
            <a:endCxn id="6" idx="1"/>
          </p:cNvCxnSpPr>
          <p:nvPr/>
        </p:nvCxnSpPr>
        <p:spPr>
          <a:xfrm>
            <a:off x="3727633" y="593538"/>
            <a:ext cx="1021964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5665368" y="85224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Овал 10"/>
          <p:cNvSpPr/>
          <p:nvPr/>
        </p:nvSpPr>
        <p:spPr>
          <a:xfrm>
            <a:off x="6099198" y="145713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826829" y="150683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317022" y="211172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5"/>
            <a:endCxn id="13" idx="0"/>
          </p:cNvCxnSpPr>
          <p:nvPr/>
        </p:nvCxnSpPr>
        <p:spPr>
          <a:xfrm>
            <a:off x="7100403" y="1796501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5"/>
            <a:endCxn id="12" idx="1"/>
          </p:cNvCxnSpPr>
          <p:nvPr/>
        </p:nvCxnSpPr>
        <p:spPr>
          <a:xfrm>
            <a:off x="5938942" y="1141914"/>
            <a:ext cx="934825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786888" y="605610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5"/>
            <a:endCxn id="11" idx="1"/>
          </p:cNvCxnSpPr>
          <p:nvPr/>
        </p:nvCxnSpPr>
        <p:spPr>
          <a:xfrm>
            <a:off x="5938942" y="1141914"/>
            <a:ext cx="207194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6996509" y="788776"/>
            <a:ext cx="320512" cy="33936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Овал 20"/>
          <p:cNvSpPr/>
          <p:nvPr/>
        </p:nvSpPr>
        <p:spPr>
          <a:xfrm>
            <a:off x="8214333" y="14433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Овал 21"/>
          <p:cNvSpPr/>
          <p:nvPr/>
        </p:nvSpPr>
        <p:spPr>
          <a:xfrm>
            <a:off x="8704526" y="201745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8487907" y="1733029"/>
            <a:ext cx="376875" cy="284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7270083" y="1078442"/>
            <a:ext cx="991188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9177042" y="1337152"/>
            <a:ext cx="320512" cy="33936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Овал 26"/>
          <p:cNvSpPr/>
          <p:nvPr/>
        </p:nvSpPr>
        <p:spPr>
          <a:xfrm>
            <a:off x="10338503" y="1991739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10828696" y="259662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10576330" y="2274375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9450616" y="1626818"/>
            <a:ext cx="934825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298562" y="1090514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87102"/>
              </p:ext>
            </p:extLst>
          </p:nvPr>
        </p:nvGraphicFramePr>
        <p:xfrm>
          <a:off x="10942980" y="73757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980" y="737572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/>
          <p:nvPr/>
        </p:nvCxnSpPr>
        <p:spPr>
          <a:xfrm>
            <a:off x="3738645" y="554319"/>
            <a:ext cx="3238100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43092"/>
              </p:ext>
            </p:extLst>
          </p:nvPr>
        </p:nvGraphicFramePr>
        <p:xfrm>
          <a:off x="9302329" y="238871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329" y="238871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10004614" y="2973456"/>
            <a:ext cx="82586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>
                <a:solidFill>
                  <a:srgbClr val="00B050"/>
                </a:solidFill>
              </a:rPr>
              <a:t>(7)</a:t>
            </a:r>
            <a:endParaRPr lang="ru-RU" b="1" dirty="0">
              <a:solidFill>
                <a:srgbClr val="00B050"/>
              </a:solidFill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8910948" y="1250477"/>
            <a:ext cx="192642" cy="262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9071989" y="974678"/>
            <a:ext cx="1016625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(2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6722935" y="752005"/>
            <a:ext cx="192642" cy="262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976745" y="446712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(1)</a:t>
            </a:r>
            <a:endParaRPr lang="ru-RU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926002" y="2370068"/>
            <a:ext cx="3826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3:</a:t>
            </a:r>
          </a:p>
          <a:p>
            <a:r>
              <a:rPr lang="ru-RU" dirty="0"/>
              <a:t>серия порожденных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1255431" y="3113235"/>
            <a:ext cx="4837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2:</a:t>
            </a:r>
          </a:p>
          <a:p>
            <a:r>
              <a:rPr lang="ru-RU" dirty="0"/>
              <a:t>серия операций 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link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над корневыми деревьями одного ранга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481938" y="1648932"/>
            <a:ext cx="362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Восстановление инварианта 1:</a:t>
            </a:r>
          </a:p>
          <a:p>
            <a:r>
              <a:rPr lang="ru-RU" dirty="0"/>
              <a:t>исходные операция </a:t>
            </a:r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- </a:t>
            </a:r>
            <a:r>
              <a:rPr lang="en-US" dirty="0"/>
              <a:t>O(log n)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396884" y="1018297"/>
            <a:ext cx="13970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u="sng" dirty="0"/>
              <a:t>Выполнены:</a:t>
            </a:r>
          </a:p>
        </p:txBody>
      </p:sp>
      <p:sp>
        <p:nvSpPr>
          <p:cNvPr id="65" name="Овал 64"/>
          <p:cNvSpPr/>
          <p:nvPr/>
        </p:nvSpPr>
        <p:spPr>
          <a:xfrm>
            <a:off x="6188411" y="373693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6859852" y="42998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6461985" y="4026598"/>
            <a:ext cx="558123" cy="273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98" idx="6"/>
            <a:endCxn id="65" idx="1"/>
          </p:cNvCxnSpPr>
          <p:nvPr/>
        </p:nvCxnSpPr>
        <p:spPr>
          <a:xfrm>
            <a:off x="5930699" y="3476137"/>
            <a:ext cx="304650" cy="310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7357751" y="370878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Овал 69"/>
          <p:cNvSpPr/>
          <p:nvPr/>
        </p:nvSpPr>
        <p:spPr>
          <a:xfrm>
            <a:off x="7783854" y="430746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379326" y="427668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8727112" y="486614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8652900" y="4566353"/>
            <a:ext cx="234468" cy="299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7631325" y="3998451"/>
            <a:ext cx="794939" cy="3279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551850" y="3430825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7631325" y="3998451"/>
            <a:ext cx="199467" cy="35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8408301" y="368723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Овал 78"/>
          <p:cNvSpPr/>
          <p:nvPr/>
        </p:nvSpPr>
        <p:spPr>
          <a:xfrm>
            <a:off x="10022940" y="489807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10504026" y="488586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9767079" y="430984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Овал 84"/>
          <p:cNvSpPr/>
          <p:nvPr/>
        </p:nvSpPr>
        <p:spPr>
          <a:xfrm>
            <a:off x="9004373" y="42870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32118"/>
              </p:ext>
            </p:extLst>
          </p:nvPr>
        </p:nvGraphicFramePr>
        <p:xfrm>
          <a:off x="11310098" y="375795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0098" y="375795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32774"/>
              </p:ext>
            </p:extLst>
          </p:nvPr>
        </p:nvGraphicFramePr>
        <p:xfrm>
          <a:off x="11473990" y="5406434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3990" y="5406434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Овал 97"/>
          <p:cNvSpPr/>
          <p:nvPr/>
        </p:nvSpPr>
        <p:spPr>
          <a:xfrm>
            <a:off x="5400036" y="3306454"/>
            <a:ext cx="530663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75" name="Овал 74"/>
          <p:cNvSpPr/>
          <p:nvPr/>
        </p:nvSpPr>
        <p:spPr>
          <a:xfrm>
            <a:off x="10154778" y="259662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9565701" y="259007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27" idx="4"/>
            <a:endCxn id="84" idx="0"/>
          </p:cNvCxnSpPr>
          <p:nvPr/>
        </p:nvCxnSpPr>
        <p:spPr>
          <a:xfrm flipH="1">
            <a:off x="9725957" y="2331104"/>
            <a:ext cx="772802" cy="2589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9223980" y="2991947"/>
            <a:ext cx="880369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8)</a:t>
            </a:r>
            <a:endParaRPr lang="ru-RU" b="1" dirty="0">
              <a:solidFill>
                <a:srgbClr val="00B050"/>
              </a:solidFill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0132812" y="2356660"/>
            <a:ext cx="26975" cy="176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0310502" y="2439497"/>
            <a:ext cx="255088" cy="2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7" idx="4"/>
            <a:endCxn id="75" idx="7"/>
          </p:cNvCxnSpPr>
          <p:nvPr/>
        </p:nvCxnSpPr>
        <p:spPr>
          <a:xfrm flipH="1">
            <a:off x="10428352" y="2331104"/>
            <a:ext cx="70407" cy="31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10325491" y="1572630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(9)</a:t>
            </a:r>
            <a:endParaRPr lang="ru-RU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 flipH="1">
            <a:off x="10131309" y="1845698"/>
            <a:ext cx="192642" cy="262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/>
          <p:cNvSpPr/>
          <p:nvPr/>
        </p:nvSpPr>
        <p:spPr>
          <a:xfrm>
            <a:off x="10953738" y="488932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10579371" y="423734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/>
          <p:cNvCxnSpPr>
            <a:stCxn id="94" idx="5"/>
            <a:endCxn id="93" idx="0"/>
          </p:cNvCxnSpPr>
          <p:nvPr/>
        </p:nvCxnSpPr>
        <p:spPr>
          <a:xfrm>
            <a:off x="10852945" y="4527008"/>
            <a:ext cx="261049" cy="362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9292064" y="489333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9" name="Прямая со стрелкой 48"/>
          <p:cNvCxnSpPr>
            <a:stCxn id="78" idx="5"/>
            <a:endCxn id="85" idx="1"/>
          </p:cNvCxnSpPr>
          <p:nvPr/>
        </p:nvCxnSpPr>
        <p:spPr>
          <a:xfrm>
            <a:off x="8681875" y="3976899"/>
            <a:ext cx="369436" cy="359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85" idx="5"/>
            <a:endCxn id="97" idx="0"/>
          </p:cNvCxnSpPr>
          <p:nvPr/>
        </p:nvCxnSpPr>
        <p:spPr>
          <a:xfrm>
            <a:off x="9277947" y="4576707"/>
            <a:ext cx="174373" cy="3166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83" idx="4"/>
            <a:endCxn id="79" idx="0"/>
          </p:cNvCxnSpPr>
          <p:nvPr/>
        </p:nvCxnSpPr>
        <p:spPr>
          <a:xfrm>
            <a:off x="9927335" y="4649211"/>
            <a:ext cx="255861" cy="248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78" idx="6"/>
            <a:endCxn id="83" idx="2"/>
          </p:cNvCxnSpPr>
          <p:nvPr/>
        </p:nvCxnSpPr>
        <p:spPr>
          <a:xfrm>
            <a:off x="8728813" y="3856916"/>
            <a:ext cx="1038266" cy="622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5941826" y="3495539"/>
            <a:ext cx="2524540" cy="2607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Прямоугольник 115"/>
          <p:cNvSpPr/>
          <p:nvPr/>
        </p:nvSpPr>
        <p:spPr>
          <a:xfrm>
            <a:off x="8099017" y="56391"/>
            <a:ext cx="3234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(на рисунке синяя заливка у некорневых вершин, которые уже потеряли 1 сына)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4430" y="4689496"/>
            <a:ext cx="6395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худшем случае не можем оценить время работы алгоритма модификации ключа, так как не известна высота дерева.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Будем оценивать </a:t>
            </a:r>
            <a:r>
              <a:rPr lang="ru-RU" b="1" dirty="0"/>
              <a:t>усреднённое</a:t>
            </a:r>
            <a:r>
              <a:rPr lang="ru-RU" dirty="0"/>
              <a:t> время работы операции.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338963" y="107811"/>
            <a:ext cx="28232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ru-RU" sz="2400" b="1" dirty="0" err="1">
                <a:latin typeface="Consolas" panose="020B0609020204030204" pitchFamily="49" charset="0"/>
              </a:rPr>
              <a:t>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ru-RU" sz="2400" dirty="0"/>
              <a:t>(увеличение ключа)  </a:t>
            </a:r>
          </a:p>
        </p:txBody>
      </p:sp>
      <p:sp>
        <p:nvSpPr>
          <p:cNvPr id="4" name="Овал 3"/>
          <p:cNvSpPr/>
          <p:nvPr/>
        </p:nvSpPr>
        <p:spPr>
          <a:xfrm>
            <a:off x="3274684" y="303872"/>
            <a:ext cx="530663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23494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7" grpId="0"/>
      <p:bldP spid="60" grpId="0"/>
      <p:bldP spid="61" grpId="0"/>
      <p:bldP spid="62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0" grpId="0" animBg="1"/>
      <p:bldP spid="83" grpId="0" animBg="1"/>
      <p:bldP spid="85" grpId="0" animBg="1"/>
      <p:bldP spid="98" grpId="0" animBg="1"/>
      <p:bldP spid="87" grpId="0"/>
      <p:bldP spid="88" grpId="0"/>
      <p:bldP spid="93" grpId="0" animBg="1"/>
      <p:bldP spid="94" grpId="0" animBg="1"/>
      <p:bldP spid="97" grpId="0" animBg="1"/>
      <p:bldP spid="6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1035" y="443882"/>
            <a:ext cx="9913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Предположим, что мы выполнили некоторое число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исходных  операций </a:t>
            </a:r>
            <a:r>
              <a:rPr lang="ru-RU" sz="2400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а они привели к выполнению серии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порождённых операций </a:t>
            </a:r>
            <a:r>
              <a:rPr lang="ru-RU" sz="2400" i="1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i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ru-RU" sz="2400" i="1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link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Справедливы следующие утверждения: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86845" y="4274759"/>
            <a:ext cx="95179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Число процедур </a:t>
            </a:r>
            <a:r>
              <a:rPr lang="ru-RU" sz="2400" b="1" i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равно, как максимум, </a:t>
            </a:r>
            <a:r>
              <a:rPr lang="en-US" sz="2400" b="1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плюс число всех процедур </a:t>
            </a:r>
            <a:r>
              <a:rPr lang="ru-RU" sz="2400" b="1" i="1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2400" b="1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 начальное число корневых деревьев:</a:t>
            </a:r>
          </a:p>
          <a:p>
            <a:pPr algn="ctr"/>
            <a:endParaRPr 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 </a:t>
            </a:r>
            <a:r>
              <a:rPr lang="en-US" sz="2400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≤  m + </a:t>
            </a:r>
            <a:r>
              <a:rPr lang="en-US" sz="2400" b="1" i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US" sz="2400" b="1" i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  <a:r>
              <a:rPr lang="en-US" sz="2400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ru-RU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58011" y="2483666"/>
            <a:ext cx="9631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бщее число 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порожденных операций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превышает общего числа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исходных </a:t>
            </a:r>
            <a:r>
              <a:rPr lang="ru-RU" sz="2400" b="1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400" b="1" i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US" sz="2400" b="1" i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  <a:r>
              <a:rPr lang="en-US" sz="2400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≤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ru-RU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32387" y="2408903"/>
            <a:ext cx="0" cy="389982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425073" y="6308725"/>
            <a:ext cx="5662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В.М. Котов, Е. П. Соболевская, А. А. Толстиков. «Алгоритмы и структуры данных»: учеб. пособие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Минск: БГУ, 2011г.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C. 97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109.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89" y="919375"/>
            <a:ext cx="439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Усреднённая оценка трудоемкости операции добавления нового элемента: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790" y="1960449"/>
            <a:ext cx="439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Усреднённая оценка трудоемкости операции уменьшения ключа (задана ссылка на элемент в структуре):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46" y="3630613"/>
            <a:ext cx="424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Усреднённая оценка трудоемкости операции увеличения ключа (задана ссылка на элемент в структуре):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946" y="5435038"/>
            <a:ext cx="396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Усреднённая оценка трудоемкости операции удаления минимального элемента: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537951"/>
              </p:ext>
            </p:extLst>
          </p:nvPr>
        </p:nvGraphicFramePr>
        <p:xfrm>
          <a:off x="5415011" y="997769"/>
          <a:ext cx="722656" cy="48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480" imgH="266400" progId="Equation.DSMT4">
                  <p:embed/>
                </p:oleObj>
              </mc:Choice>
              <mc:Fallback>
                <p:oleObj name="Equation" r:id="rId3" imgW="393480" imgH="2664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011" y="997769"/>
                        <a:ext cx="722656" cy="489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450284"/>
              </p:ext>
            </p:extLst>
          </p:nvPr>
        </p:nvGraphicFramePr>
        <p:xfrm>
          <a:off x="5415011" y="2073163"/>
          <a:ext cx="722656" cy="48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480" imgH="266400" progId="Equation.DSMT4">
                  <p:embed/>
                </p:oleObj>
              </mc:Choice>
              <mc:Fallback>
                <p:oleObj name="Equation" r:id="rId5" imgW="393480" imgH="2664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011" y="2073163"/>
                        <a:ext cx="722656" cy="489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751817"/>
              </p:ext>
            </p:extLst>
          </p:nvPr>
        </p:nvGraphicFramePr>
        <p:xfrm>
          <a:off x="4989987" y="3731441"/>
          <a:ext cx="1238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66400" progId="Equation.DSMT4">
                  <p:embed/>
                </p:oleObj>
              </mc:Choice>
              <mc:Fallback>
                <p:oleObj name="Equation" r:id="rId6" imgW="672840" imgH="2664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987" y="3731441"/>
                        <a:ext cx="12382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96830"/>
              </p:ext>
            </p:extLst>
          </p:nvPr>
        </p:nvGraphicFramePr>
        <p:xfrm>
          <a:off x="4946485" y="5613161"/>
          <a:ext cx="1238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266400" progId="Equation.DSMT4">
                  <p:embed/>
                </p:oleObj>
              </mc:Choice>
              <mc:Fallback>
                <p:oleObj name="Equation" r:id="rId8" imgW="672840" imgH="2664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485" y="5613161"/>
                        <a:ext cx="12382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595159" y="96209"/>
            <a:ext cx="3074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Куча Фибоначчи 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16023"/>
              </p:ext>
            </p:extLst>
          </p:nvPr>
        </p:nvGraphicFramePr>
        <p:xfrm>
          <a:off x="6809392" y="3711764"/>
          <a:ext cx="45751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03440" imgH="482400" progId="Equation.DSMT4">
                  <p:embed/>
                </p:oleObj>
              </mc:Choice>
              <mc:Fallback>
                <p:oleObj name="Equation" r:id="rId9" imgW="3403440" imgH="4824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3711764"/>
                        <a:ext cx="4575175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288630"/>
              </p:ext>
            </p:extLst>
          </p:nvPr>
        </p:nvGraphicFramePr>
        <p:xfrm>
          <a:off x="6809392" y="957809"/>
          <a:ext cx="2030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11280" imgH="482400" progId="Equation.DSMT4">
                  <p:embed/>
                </p:oleObj>
              </mc:Choice>
              <mc:Fallback>
                <p:oleObj name="Equation" r:id="rId11" imgW="1511280" imgH="4824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957809"/>
                        <a:ext cx="203041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581893"/>
              </p:ext>
            </p:extLst>
          </p:nvPr>
        </p:nvGraphicFramePr>
        <p:xfrm>
          <a:off x="6809392" y="1980196"/>
          <a:ext cx="2765327" cy="648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57400" imgH="482400" progId="Equation.DSMT4">
                  <p:embed/>
                </p:oleObj>
              </mc:Choice>
              <mc:Fallback>
                <p:oleObj name="Equation" r:id="rId13" imgW="2057400" imgH="4824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1980196"/>
                        <a:ext cx="2765327" cy="648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94774"/>
              </p:ext>
            </p:extLst>
          </p:nvPr>
        </p:nvGraphicFramePr>
        <p:xfrm>
          <a:off x="6870822" y="5435038"/>
          <a:ext cx="33813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14600" imgH="482400" progId="Equation.DSMT4">
                  <p:embed/>
                </p:oleObj>
              </mc:Choice>
              <mc:Fallback>
                <p:oleObj name="Equation" r:id="rId15" imgW="2514600" imgH="4824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822" y="5435038"/>
                        <a:ext cx="3381375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Прямая соединительная линия 15"/>
          <p:cNvCxnSpPr/>
          <p:nvPr/>
        </p:nvCxnSpPr>
        <p:spPr>
          <a:xfrm>
            <a:off x="6504495" y="734325"/>
            <a:ext cx="0" cy="5389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11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8716" y="1411705"/>
            <a:ext cx="737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70C0"/>
                </a:solidFill>
              </a:rPr>
              <a:t>Применение 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363004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3356" y="3013309"/>
            <a:ext cx="6124738" cy="243314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solidFill>
                  <a:srgbClr val="0070C0"/>
                </a:solidFill>
              </a:rPr>
              <a:t>Бинарная куча</a:t>
            </a:r>
            <a:r>
              <a:rPr lang="ru-RU" sz="3200" dirty="0"/>
              <a:t> </a:t>
            </a:r>
            <a:r>
              <a:rPr lang="ru-RU" sz="28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binary heap</a:t>
            </a:r>
            <a:r>
              <a:rPr lang="en-US" sz="2800" dirty="0"/>
              <a:t>)</a:t>
            </a:r>
            <a:br>
              <a:rPr lang="ru-RU" sz="2800" dirty="0"/>
            </a:br>
            <a:br>
              <a:rPr lang="ru-RU" sz="2800" dirty="0"/>
            </a:br>
            <a:r>
              <a:rPr lang="ru-RU" sz="3200" dirty="0">
                <a:solidFill>
                  <a:srgbClr val="0070C0"/>
                </a:solidFill>
              </a:rPr>
              <a:t>Биномиальная куча </a:t>
            </a:r>
            <a:r>
              <a:rPr lang="ru-RU" sz="28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binomial</a:t>
            </a:r>
            <a:r>
              <a:rPr lang="ru-RU" sz="2800" i="1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</a:t>
            </a:r>
            <a:r>
              <a:rPr lang="en-US" sz="2800" dirty="0"/>
              <a:t>)</a:t>
            </a:r>
            <a:br>
              <a:rPr lang="ru-RU" sz="3200" dirty="0"/>
            </a:br>
            <a:br>
              <a:rPr lang="ru-RU" sz="3200" dirty="0">
                <a:solidFill>
                  <a:srgbClr val="0070C0"/>
                </a:solidFill>
              </a:rPr>
            </a:br>
            <a:r>
              <a:rPr lang="ru-RU" sz="3200" dirty="0">
                <a:solidFill>
                  <a:srgbClr val="0070C0"/>
                </a:solidFill>
              </a:rPr>
              <a:t>Куча Фибоначчи </a:t>
            </a:r>
            <a:r>
              <a:rPr lang="ru-RU" sz="32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Fibonacci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 </a:t>
            </a:r>
            <a:r>
              <a:rPr lang="ru-RU" sz="3200" dirty="0"/>
              <a:t>)</a:t>
            </a:r>
            <a:r>
              <a:rPr lang="en-US" sz="3200" dirty="0"/>
              <a:t> 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74010" y="1845263"/>
            <a:ext cx="4517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Структуры данных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0439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95925" y="2833694"/>
            <a:ext cx="8600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ключа;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95926" y="1084728"/>
            <a:ext cx="86005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</a:t>
            </a:r>
          </a:p>
          <a:p>
            <a:pPr lvl="1"/>
            <a:r>
              <a:rPr lang="ru-RU" sz="2400" dirty="0"/>
              <a:t>строим бинарную кучу для последовательности из n ключей. 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18741"/>
              </p:ext>
            </p:extLst>
          </p:nvPr>
        </p:nvGraphicFramePr>
        <p:xfrm>
          <a:off x="3657755" y="4811077"/>
          <a:ext cx="5746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266400" progId="Equation.DSMT4">
                  <p:embed/>
                </p:oleObj>
              </mc:Choice>
              <mc:Fallback>
                <p:oleObj name="Equation" r:id="rId2" imgW="2234880" imgH="266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755" y="4811077"/>
                        <a:ext cx="574675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926" y="2289044"/>
            <a:ext cx="407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2. </a:t>
            </a:r>
            <a:r>
              <a:rPr lang="ru-RU" sz="2400" dirty="0"/>
              <a:t>Пока куча не станет пустой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29265" y="250106"/>
            <a:ext cx="10817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0070C0"/>
                </a:solidFill>
              </a:rPr>
              <a:t>Пирамидальная сортировка </a:t>
            </a:r>
            <a:r>
              <a:rPr lang="en-US" sz="2400" dirty="0"/>
              <a:t>(</a:t>
            </a:r>
            <a:r>
              <a:rPr lang="ru-RU" sz="2400" dirty="0"/>
              <a:t>«сортировка кучей», англ. </a:t>
            </a:r>
            <a:r>
              <a:rPr lang="en-US" sz="2400" dirty="0">
                <a:latin typeface="Consolas" panose="020B0609020204030204" pitchFamily="49" charset="0"/>
              </a:rPr>
              <a:t>heapsort</a:t>
            </a:r>
            <a:r>
              <a:rPr lang="en-US" sz="2400" dirty="0"/>
              <a:t>)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5125" y="4117243"/>
            <a:ext cx="675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Время работы сортировки кучей в худшем случае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1143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6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9304" y="486758"/>
            <a:ext cx="8694821" cy="396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C++ </a:t>
            </a:r>
            <a:r>
              <a:rPr lang="ru-RU" sz="2000" b="1" dirty="0" err="1">
                <a:latin typeface="Consolas" panose="020B0609020204030204" pitchFamily="49" charset="0"/>
              </a:rPr>
              <a:t>std</a:t>
            </a:r>
            <a:r>
              <a:rPr lang="ru-RU" sz="2000" b="1" dirty="0">
                <a:latin typeface="Consolas" panose="020B0609020204030204" pitchFamily="49" charset="0"/>
              </a:rPr>
              <a:t>::</a:t>
            </a:r>
            <a:r>
              <a:rPr lang="ru-RU" sz="2000" b="1" dirty="0" err="1">
                <a:latin typeface="Consolas" panose="020B0609020204030204" pitchFamily="49" charset="0"/>
              </a:rPr>
              <a:t>sort</a:t>
            </a:r>
            <a:r>
              <a:rPr lang="ru-RU" sz="2000" b="1" dirty="0">
                <a:latin typeface="Consolas" panose="020B0609020204030204" pitchFamily="49" charset="0"/>
              </a:rPr>
              <a:t>() </a:t>
            </a:r>
          </a:p>
          <a:p>
            <a:endParaRPr lang="ru-RU" sz="2000" b="1" dirty="0">
              <a:latin typeface="Consolas" panose="020B0609020204030204" pitchFamily="49" charset="0"/>
            </a:endParaRPr>
          </a:p>
          <a:p>
            <a:pPr lvl="1" algn="just">
              <a:spcAft>
                <a:spcPts val="800"/>
              </a:spcAft>
            </a:pPr>
            <a:r>
              <a:rPr lang="ru-RU" dirty="0"/>
              <a:t>Основой служит алгоритм быстрой сортировки – модифицированный </a:t>
            </a:r>
            <a:r>
              <a:rPr lang="ru-RU" b="1" dirty="0" err="1">
                <a:latin typeface="Consolas" panose="020B0609020204030204" pitchFamily="49" charset="0"/>
              </a:rPr>
              <a:t>QuickSort</a:t>
            </a:r>
            <a:r>
              <a:rPr lang="ru-RU" b="1" dirty="0"/>
              <a:t>, </a:t>
            </a:r>
            <a:r>
              <a:rPr lang="ru-RU" dirty="0"/>
              <a:t>он же</a:t>
            </a:r>
            <a:r>
              <a:rPr lang="ru-RU" b="1" dirty="0"/>
              <a:t> </a:t>
            </a:r>
            <a:r>
              <a:rPr lang="ru-RU" dirty="0" err="1">
                <a:latin typeface="Consolas" panose="020B0609020204030204" pitchFamily="49" charset="0"/>
              </a:rPr>
              <a:t>IntroSort</a:t>
            </a:r>
            <a:r>
              <a:rPr lang="ru-RU" dirty="0"/>
              <a:t>, разработанный специально для </a:t>
            </a:r>
            <a:r>
              <a:rPr lang="ru-RU" dirty="0" err="1">
                <a:latin typeface="Consolas" panose="020B0609020204030204" pitchFamily="49" charset="0"/>
              </a:rPr>
              <a:t>stl</a:t>
            </a:r>
            <a:r>
              <a:rPr lang="ru-RU" dirty="0"/>
              <a:t>. Отличие от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/>
              <a:t> состоит в том, что количество рекурсивных операций</a:t>
            </a:r>
            <a:r>
              <a:rPr lang="en-US" dirty="0"/>
              <a:t> </a:t>
            </a:r>
            <a:r>
              <a:rPr lang="ru-RU" dirty="0"/>
              <a:t> не идет до самого конца, как в чистом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/>
              <a:t>. Если количество итераций (процедур разделения массива) превысило 1.5*log</a:t>
            </a:r>
            <a:r>
              <a:rPr lang="ru-RU" baseline="-25000" dirty="0"/>
              <a:t>2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), где </a:t>
            </a:r>
            <a:r>
              <a:rPr lang="en-US" dirty="0"/>
              <a:t>n -</a:t>
            </a:r>
            <a:r>
              <a:rPr lang="ru-RU" dirty="0"/>
              <a:t> длина всего массива, то рекурсивные операции прекращаются: </a:t>
            </a:r>
          </a:p>
          <a:p>
            <a:pPr marL="1257300" lvl="2" indent="-342900" algn="just">
              <a:spcAft>
                <a:spcPts val="800"/>
              </a:spcAft>
              <a:buAutoNum type="arabicParenBoth"/>
            </a:pPr>
            <a:r>
              <a:rPr lang="ru-RU" dirty="0"/>
              <a:t>если количество </a:t>
            </a:r>
            <a:r>
              <a:rPr lang="ru-RU" dirty="0">
                <a:latin typeface="Consolas" panose="020B0609020204030204" pitchFamily="49" charset="0"/>
              </a:rPr>
              <a:t>оставшихся</a:t>
            </a:r>
            <a:r>
              <a:rPr lang="ru-RU" dirty="0"/>
              <a:t> элементов меньше 32-х, то оставшийся  фрагмент сортируется методом вставки </a:t>
            </a:r>
            <a:r>
              <a:rPr lang="ru-RU" b="1" dirty="0" err="1">
                <a:latin typeface="Consolas" panose="020B0609020204030204" pitchFamily="49" charset="0"/>
              </a:rPr>
              <a:t>InsertionSort</a:t>
            </a:r>
            <a:r>
              <a:rPr lang="en-US" dirty="0"/>
              <a:t>;</a:t>
            </a:r>
          </a:p>
          <a:p>
            <a:pPr marL="1257300" lvl="2" indent="-342900" algn="just">
              <a:spcAft>
                <a:spcPts val="800"/>
              </a:spcAft>
              <a:buAutoNum type="arabicParenBoth"/>
            </a:pPr>
            <a:r>
              <a:rPr lang="ru-RU" dirty="0"/>
              <a:t>если количество оставшихся элементов более 32-х элементов, то этот фрагмент сортируется пирамидальным методом </a:t>
            </a:r>
            <a:r>
              <a:rPr lang="ru-RU" b="1" dirty="0" err="1">
                <a:latin typeface="Consolas" panose="020B0609020204030204" pitchFamily="49" charset="0"/>
              </a:rPr>
              <a:t>HeapSort</a:t>
            </a:r>
            <a:r>
              <a:rPr lang="ru-RU" dirty="0"/>
              <a:t> в чистом его виде. </a:t>
            </a:r>
          </a:p>
        </p:txBody>
      </p:sp>
    </p:spTree>
    <p:extLst>
      <p:ext uri="{BB962C8B-B14F-4D97-AF65-F5344CB8AC3E}">
        <p14:creationId xmlns:p14="http://schemas.microsoft.com/office/powerpoint/2010/main" val="751111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5790" y="2632406"/>
            <a:ext cx="80824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Сжатие информации.</a:t>
            </a:r>
          </a:p>
          <a:p>
            <a:pPr algn="ctr"/>
            <a:r>
              <a:rPr lang="ru-RU" sz="2800" b="1" dirty="0"/>
              <a:t>Алгоритм префиксного кодирования  Хаффмана</a:t>
            </a:r>
          </a:p>
        </p:txBody>
      </p:sp>
    </p:spTree>
    <p:extLst>
      <p:ext uri="{BB962C8B-B14F-4D97-AF65-F5344CB8AC3E}">
        <p14:creationId xmlns:p14="http://schemas.microsoft.com/office/powerpoint/2010/main" val="35438557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C3052-539B-47B5-A987-E94B61A590D0}"/>
              </a:ext>
            </a:extLst>
          </p:cNvPr>
          <p:cNvSpPr txBox="1"/>
          <p:nvPr/>
        </p:nvSpPr>
        <p:spPr>
          <a:xfrm>
            <a:off x="430824" y="713994"/>
            <a:ext cx="6567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Метод разработан в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3" tooltip="1952 го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1952 году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ru-RU" b="0" i="0" dirty="0">
                <a:effectLst/>
                <a:latin typeface="Arial" panose="020B0604020202020204" pitchFamily="34" charset="0"/>
              </a:rPr>
              <a:t>аспирантом </a:t>
            </a:r>
            <a:r>
              <a:rPr lang="ru-RU" dirty="0">
                <a:latin typeface="Arial" panose="020B0604020202020204" pitchFamily="34" charset="0"/>
                <a:hlinkClick r:id="rId4" tooltip="Массачусетский технологический институ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Массачусетского технологического института</a:t>
            </a:r>
            <a:r>
              <a:rPr lang="ru-RU" dirty="0">
                <a:latin typeface="Arial" panose="020B0604020202020204" pitchFamily="34" charset="0"/>
              </a:rPr>
              <a:t> </a:t>
            </a:r>
          </a:p>
          <a:p>
            <a:r>
              <a:rPr lang="ru-RU" dirty="0">
                <a:latin typeface="Arial" panose="020B0604020202020204" pitchFamily="34" charset="0"/>
                <a:hlinkClick r:id="rId5" tooltip="Хаффман, Дэви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Дэвидом Хаффманом</a:t>
            </a:r>
            <a:r>
              <a:rPr lang="ru-RU" dirty="0">
                <a:latin typeface="Arial" panose="020B0604020202020204" pitchFamily="34" charset="0"/>
              </a:rPr>
              <a:t> </a:t>
            </a:r>
            <a:r>
              <a:rPr lang="ru-RU" b="0" i="0" dirty="0">
                <a:effectLst/>
                <a:latin typeface="Arial" panose="020B0604020202020204" pitchFamily="34" charset="0"/>
              </a:rPr>
              <a:t>при написании им курсовой работы</a:t>
            </a:r>
            <a:endParaRPr lang="ru-BY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471DF3C-BBC3-4EA6-B09A-3855E9DB0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50695"/>
              </p:ext>
            </p:extLst>
          </p:nvPr>
        </p:nvGraphicFramePr>
        <p:xfrm>
          <a:off x="6840413" y="333822"/>
          <a:ext cx="5257802" cy="5810184"/>
        </p:xfrm>
        <a:graphic>
          <a:graphicData uri="http://schemas.openxmlformats.org/drawingml/2006/table">
            <a:tbl>
              <a:tblPr/>
              <a:tblGrid>
                <a:gridCol w="1204549">
                  <a:extLst>
                    <a:ext uri="{9D8B030D-6E8A-4147-A177-3AD203B41FA5}">
                      <a16:colId xmlns:a16="http://schemas.microsoft.com/office/drawing/2014/main" val="105714050"/>
                    </a:ext>
                  </a:extLst>
                </a:gridCol>
                <a:gridCol w="4053253">
                  <a:extLst>
                    <a:ext uri="{9D8B030D-6E8A-4147-A177-3AD203B41FA5}">
                      <a16:colId xmlns:a16="http://schemas.microsoft.com/office/drawing/2014/main" val="2711629907"/>
                    </a:ext>
                  </a:extLst>
                </a:gridCol>
              </a:tblGrid>
              <a:tr h="48736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600" b="1" dirty="0">
                          <a:effectLst/>
                        </a:rPr>
                        <a:t>Дэвид А. Хаффман</a:t>
                      </a:r>
                    </a:p>
                    <a:p>
                      <a:pPr algn="ctr" fontAlgn="t"/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Albert Huffman</a:t>
                      </a:r>
                      <a:endParaRPr lang="ru-RU" sz="1600" b="1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33718"/>
                  </a:ext>
                </a:extLst>
              </a:tr>
              <a:tr h="487365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Родился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9 августа 1925 г.</a:t>
                      </a:r>
                      <a:b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6" tooltip="Огайо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Огайо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68659"/>
                  </a:ext>
                </a:extLst>
              </a:tr>
              <a:tr h="905107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Умер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7 октября 1999 г. (74 года)</a:t>
                      </a:r>
                      <a:b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7" tooltip="Санта-Крус, Калифорния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Санта-Крус, Калифорния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38566"/>
                  </a:ext>
                </a:extLst>
              </a:tr>
              <a:tr h="1322849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Альма-матер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8" tooltip="Государственный университет Огайо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Университет штата Огайо</a:t>
                      </a: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 , </a:t>
                      </a:r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9" tooltip="Массачусетский Институт Технологий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Массачусетский технологический институт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91098"/>
                  </a:ext>
                </a:extLst>
              </a:tr>
              <a:tr h="487365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Известен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10" tooltip="Кодирование Хаффмана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Кодирование Хаффмана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87374"/>
                  </a:ext>
                </a:extLst>
              </a:tr>
              <a:tr h="696236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Награды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hlinkClick r:id="rId11" tooltip="Медаль Ричарда У. Хэмминга IEE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Медаль Ричарда У. Хэмминга IEEE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 (1999)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48057"/>
                  </a:ext>
                </a:extLst>
              </a:tr>
              <a:tr h="27849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Научная карьера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69207"/>
                  </a:ext>
                </a:extLst>
              </a:tr>
              <a:tr h="905107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Поля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hlinkClick r:id="rId12" tooltip="Теория информации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Теория информации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 , 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hlinkClick r:id="rId13" tooltip="Теория кодирования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Теория кодирования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681983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D376FF-B3FA-40C5-B81A-0BF5E4CB93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35" y="2119014"/>
            <a:ext cx="2902441" cy="40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1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30414"/>
              </p:ext>
            </p:extLst>
          </p:nvPr>
        </p:nvGraphicFramePr>
        <p:xfrm>
          <a:off x="8082328" y="814422"/>
          <a:ext cx="216730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240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битовый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00000</a:t>
                      </a:r>
                      <a:endParaRPr lang="ru-RU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933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FF6DE4-FB4F-4F02-B53B-C39AB312C4FC}"/>
              </a:ext>
            </a:extLst>
          </p:cNvPr>
          <p:cNvSpPr txBox="1"/>
          <p:nvPr/>
        </p:nvSpPr>
        <p:spPr>
          <a:xfrm>
            <a:off x="731961" y="814422"/>
            <a:ext cx="6755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вход поступает текст. По тексту строится таблица частот встречаемости символов. </a:t>
            </a:r>
          </a:p>
          <a:p>
            <a:endParaRPr lang="ru-RU" dirty="0"/>
          </a:p>
          <a:p>
            <a:r>
              <a:rPr lang="ru-RU" dirty="0"/>
              <a:t>Строится дерево кодирования Хаффмана (Н-дерево). </a:t>
            </a:r>
          </a:p>
          <a:p>
            <a:endParaRPr lang="ru-RU" dirty="0"/>
          </a:p>
          <a:p>
            <a:r>
              <a:rPr lang="ru-RU" dirty="0"/>
              <a:t>По </a:t>
            </a:r>
            <a:r>
              <a:rPr lang="en-US" dirty="0"/>
              <a:t>H-</a:t>
            </a:r>
            <a:r>
              <a:rPr lang="ru-RU" dirty="0"/>
              <a:t>дереву символам текста ставится в соответствие код - последовательность бит:</a:t>
            </a:r>
          </a:p>
          <a:p>
            <a:endParaRPr lang="ru-R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код  - </a:t>
            </a:r>
            <a:r>
              <a:rPr lang="ru-RU" b="1" dirty="0"/>
              <a:t>переменной длины</a:t>
            </a:r>
            <a:r>
              <a:rPr lang="ru-RU" dirty="0"/>
              <a:t>, т.е. символам, которые встречаются чаще, соответствует битовый код  меньшей длины</a:t>
            </a:r>
            <a:r>
              <a:rPr lang="en-US" dirty="0"/>
              <a:t>; </a:t>
            </a:r>
            <a:endParaRPr lang="ru-RU" dirty="0"/>
          </a:p>
          <a:p>
            <a:pPr lvl="1"/>
            <a:endParaRPr lang="ru-R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код  - </a:t>
            </a:r>
            <a:r>
              <a:rPr lang="ru-RU" b="1" dirty="0"/>
              <a:t>префиксный, </a:t>
            </a:r>
            <a:r>
              <a:rPr lang="ru-RU" dirty="0"/>
              <a:t>т.е. ни один из полученных кодов не является префиксом другого, что позволяет однозначно выполнять декодирование).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804807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FF5FFF-F8E4-438E-8DD7-09ABF9704B61}"/>
              </a:ext>
            </a:extLst>
          </p:cNvPr>
          <p:cNvSpPr txBox="1"/>
          <p:nvPr/>
        </p:nvSpPr>
        <p:spPr>
          <a:xfrm>
            <a:off x="2489703" y="889843"/>
            <a:ext cx="66751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sz="2000" dirty="0"/>
              <a:t>Каждому символу ставим в соответствие узел дерева, вес узла – частота встречаемости символа в тексте. </a:t>
            </a: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Полагаем все узлы </a:t>
            </a:r>
            <a:r>
              <a:rPr lang="en-US" sz="2000" dirty="0"/>
              <a:t>- </a:t>
            </a:r>
            <a:r>
              <a:rPr lang="ru-RU" sz="2000" dirty="0"/>
              <a:t>свободными.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Пока не останется 1 свободный узел, выполняем следующие действия: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000" dirty="0"/>
              <a:t>находим 2 свободных узла </a:t>
            </a:r>
            <a:r>
              <a:rPr lang="en-US" sz="2000" dirty="0"/>
              <a:t>v </a:t>
            </a:r>
            <a:r>
              <a:rPr lang="ru-RU" sz="2000" dirty="0"/>
              <a:t>и </a:t>
            </a:r>
            <a:r>
              <a:rPr lang="en-US" sz="2000" dirty="0"/>
              <a:t>w </a:t>
            </a:r>
            <a:r>
              <a:rPr lang="ru-RU" sz="2000" dirty="0"/>
              <a:t>с минимальным весом</a:t>
            </a:r>
            <a:r>
              <a:rPr lang="en-US" sz="2000" dirty="0"/>
              <a:t> </a:t>
            </a:r>
            <a:r>
              <a:rPr lang="ru-RU" sz="2000" dirty="0"/>
              <a:t>и исключаем их из множества свободных узлов</a:t>
            </a:r>
            <a:r>
              <a:rPr lang="en-US" sz="2000" dirty="0"/>
              <a:t>;</a:t>
            </a:r>
            <a:endParaRPr lang="ru-RU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000" dirty="0"/>
              <a:t>формируем новый свободный узел</a:t>
            </a:r>
            <a:r>
              <a:rPr lang="en-US" sz="2000" dirty="0"/>
              <a:t> r</a:t>
            </a:r>
            <a:r>
              <a:rPr lang="ru-RU" sz="2000" dirty="0"/>
              <a:t>, полагая </a:t>
            </a:r>
            <a:r>
              <a:rPr lang="en-US" sz="2000" dirty="0"/>
              <a:t>v </a:t>
            </a:r>
            <a:r>
              <a:rPr lang="ru-RU" sz="2000" dirty="0"/>
              <a:t>и </a:t>
            </a:r>
            <a:r>
              <a:rPr lang="en-US" sz="2000" dirty="0"/>
              <a:t>w </a:t>
            </a:r>
            <a:r>
              <a:rPr lang="ru-RU" sz="2000" dirty="0"/>
              <a:t> сыновьями </a:t>
            </a:r>
            <a:r>
              <a:rPr lang="en-US" sz="2000" dirty="0"/>
              <a:t>r;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000" dirty="0"/>
              <a:t>вес узла </a:t>
            </a:r>
            <a:r>
              <a:rPr lang="en-US" sz="2000" dirty="0"/>
              <a:t>r  </a:t>
            </a:r>
            <a:r>
              <a:rPr lang="ru-RU" sz="2000" dirty="0"/>
              <a:t>определяем как сумму весов </a:t>
            </a:r>
            <a:r>
              <a:rPr lang="en-US" sz="2000" dirty="0"/>
              <a:t>v </a:t>
            </a:r>
            <a:r>
              <a:rPr lang="ru-RU" sz="2000" dirty="0"/>
              <a:t>и </a:t>
            </a:r>
            <a:r>
              <a:rPr lang="en-US" sz="2000" dirty="0"/>
              <a:t>w.</a:t>
            </a:r>
          </a:p>
          <a:p>
            <a:r>
              <a:rPr lang="en-US" sz="2000" dirty="0"/>
              <a:t>4) </a:t>
            </a:r>
            <a:r>
              <a:rPr lang="ru-RU" sz="2000" dirty="0"/>
              <a:t>Обходим дерево, ставя метки дугам дерева «0» или «1» (например, «</a:t>
            </a:r>
            <a:r>
              <a:rPr lang="ru-RU" sz="2000" b="1" dirty="0">
                <a:solidFill>
                  <a:srgbClr val="FF0000"/>
                </a:solidFill>
              </a:rPr>
              <a:t>0</a:t>
            </a:r>
            <a:r>
              <a:rPr lang="ru-RU" sz="2000" dirty="0"/>
              <a:t>» – левому сыну, а «</a:t>
            </a:r>
            <a:r>
              <a:rPr lang="ru-RU" sz="2000" b="1" dirty="0">
                <a:solidFill>
                  <a:srgbClr val="7030A0"/>
                </a:solidFill>
              </a:rPr>
              <a:t>1</a:t>
            </a:r>
            <a:r>
              <a:rPr lang="ru-RU" sz="2000" dirty="0"/>
              <a:t>» – правому).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ru-BY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53CD62-D1F0-4756-BD7A-39FCE9829189}"/>
              </a:ext>
            </a:extLst>
          </p:cNvPr>
          <p:cNvSpPr txBox="1"/>
          <p:nvPr/>
        </p:nvSpPr>
        <p:spPr>
          <a:xfrm>
            <a:off x="4927848" y="260371"/>
            <a:ext cx="2044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Н-дерево</a:t>
            </a:r>
            <a:endParaRPr lang="ru-BY" sz="2400" b="1" dirty="0"/>
          </a:p>
        </p:txBody>
      </p:sp>
    </p:spTree>
    <p:extLst>
      <p:ext uri="{BB962C8B-B14F-4D97-AF65-F5344CB8AC3E}">
        <p14:creationId xmlns:p14="http://schemas.microsoft.com/office/powerpoint/2010/main" val="1941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424079" y="370400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/>
          <p:cNvSpPr/>
          <p:nvPr/>
        </p:nvSpPr>
        <p:spPr>
          <a:xfrm>
            <a:off x="2787873" y="464298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ё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1952131" y="464298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г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4500830" y="2977009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и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3864327" y="228939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5390605" y="295921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к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3205655" y="295429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3971793" y="375588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ж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7242936" y="222386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б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4887777" y="1516560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Овал 13"/>
          <p:cNvSpPr/>
          <p:nvPr/>
        </p:nvSpPr>
        <p:spPr>
          <a:xfrm>
            <a:off x="5970619" y="228939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Овал 14"/>
          <p:cNvSpPr/>
          <p:nvPr/>
        </p:nvSpPr>
        <p:spPr>
          <a:xfrm>
            <a:off x="6643168" y="2977009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е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Овал 15"/>
          <p:cNvSpPr/>
          <p:nvPr/>
        </p:nvSpPr>
        <p:spPr>
          <a:xfrm>
            <a:off x="8305005" y="220614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ru-RU" sz="14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" idx="4"/>
            <a:endCxn id="6" idx="0"/>
          </p:cNvCxnSpPr>
          <p:nvPr/>
        </p:nvCxnSpPr>
        <p:spPr>
          <a:xfrm flipH="1">
            <a:off x="2252015" y="4264444"/>
            <a:ext cx="471948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4"/>
            <a:endCxn id="5" idx="0"/>
          </p:cNvCxnSpPr>
          <p:nvPr/>
        </p:nvCxnSpPr>
        <p:spPr>
          <a:xfrm>
            <a:off x="2723963" y="4264444"/>
            <a:ext cx="363794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4"/>
            <a:endCxn id="4" idx="0"/>
          </p:cNvCxnSpPr>
          <p:nvPr/>
        </p:nvCxnSpPr>
        <p:spPr>
          <a:xfrm flipH="1">
            <a:off x="2723963" y="3514735"/>
            <a:ext cx="781576" cy="18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>
            <a:off x="3505539" y="3514735"/>
            <a:ext cx="766138" cy="241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10" idx="0"/>
          </p:cNvCxnSpPr>
          <p:nvPr/>
        </p:nvCxnSpPr>
        <p:spPr>
          <a:xfrm flipH="1">
            <a:off x="3505539" y="2849832"/>
            <a:ext cx="658672" cy="10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4"/>
            <a:endCxn id="7" idx="0"/>
          </p:cNvCxnSpPr>
          <p:nvPr/>
        </p:nvCxnSpPr>
        <p:spPr>
          <a:xfrm>
            <a:off x="4164211" y="2849832"/>
            <a:ext cx="636503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9" idx="0"/>
          </p:cNvCxnSpPr>
          <p:nvPr/>
        </p:nvCxnSpPr>
        <p:spPr>
          <a:xfrm flipH="1">
            <a:off x="5690489" y="2849832"/>
            <a:ext cx="580014" cy="109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5" idx="0"/>
          </p:cNvCxnSpPr>
          <p:nvPr/>
        </p:nvCxnSpPr>
        <p:spPr>
          <a:xfrm>
            <a:off x="6270503" y="2849832"/>
            <a:ext cx="672549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4"/>
            <a:endCxn id="8" idx="0"/>
          </p:cNvCxnSpPr>
          <p:nvPr/>
        </p:nvCxnSpPr>
        <p:spPr>
          <a:xfrm flipH="1">
            <a:off x="4164211" y="2076998"/>
            <a:ext cx="1023450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4"/>
            <a:endCxn id="14" idx="0"/>
          </p:cNvCxnSpPr>
          <p:nvPr/>
        </p:nvCxnSpPr>
        <p:spPr>
          <a:xfrm>
            <a:off x="5187661" y="2076998"/>
            <a:ext cx="1082842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842704" y="151462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22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4"/>
            <a:endCxn id="12" idx="0"/>
          </p:cNvCxnSpPr>
          <p:nvPr/>
        </p:nvCxnSpPr>
        <p:spPr>
          <a:xfrm flipH="1">
            <a:off x="7542820" y="2075065"/>
            <a:ext cx="599768" cy="14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0" idx="4"/>
            <a:endCxn id="16" idx="0"/>
          </p:cNvCxnSpPr>
          <p:nvPr/>
        </p:nvCxnSpPr>
        <p:spPr>
          <a:xfrm>
            <a:off x="8142588" y="2075065"/>
            <a:ext cx="462301" cy="13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343284" y="69298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37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4"/>
            <a:endCxn id="13" idx="0"/>
          </p:cNvCxnSpPr>
          <p:nvPr/>
        </p:nvCxnSpPr>
        <p:spPr>
          <a:xfrm flipH="1">
            <a:off x="5187661" y="1253425"/>
            <a:ext cx="1455507" cy="263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40" idx="0"/>
          </p:cNvCxnSpPr>
          <p:nvPr/>
        </p:nvCxnSpPr>
        <p:spPr>
          <a:xfrm>
            <a:off x="6643168" y="1253425"/>
            <a:ext cx="1499420" cy="26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29082" y="10261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00660" y="184461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6922" y="256961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11397" y="32827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85402" y="418153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6156" y="185082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15768" y="258191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09915" y="10261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36013" y="426235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93744" y="3345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19401" y="26076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73537" y="18368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19572" y="259963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72838" y="18368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53CD62-D1F0-4756-BD7A-39FCE9829189}"/>
              </a:ext>
            </a:extLst>
          </p:cNvPr>
          <p:cNvSpPr txBox="1"/>
          <p:nvPr/>
        </p:nvSpPr>
        <p:spPr>
          <a:xfrm>
            <a:off x="387150" y="149633"/>
            <a:ext cx="2044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Н-дерево</a:t>
            </a:r>
            <a:endParaRPr lang="ru-BY" sz="2400" b="1" dirty="0"/>
          </a:p>
        </p:txBody>
      </p:sp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CEDD03F5-4BFC-4C67-999D-249B2BACB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67587"/>
              </p:ext>
            </p:extLst>
          </p:nvPr>
        </p:nvGraphicFramePr>
        <p:xfrm>
          <a:off x="10639391" y="670561"/>
          <a:ext cx="897525" cy="27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314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39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755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5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55017"/>
              </p:ext>
            </p:extLst>
          </p:nvPr>
        </p:nvGraphicFramePr>
        <p:xfrm>
          <a:off x="1223786" y="1810406"/>
          <a:ext cx="1788114" cy="333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346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битовый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00000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4762833" y="353045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/>
          <p:cNvSpPr/>
          <p:nvPr/>
        </p:nvSpPr>
        <p:spPr>
          <a:xfrm>
            <a:off x="5126627" y="4469435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ё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4290885" y="4469435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г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6839584" y="2803458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и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6203081" y="2115843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7729359" y="2785663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к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5544409" y="278074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6310547" y="3582335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ж</a:t>
            </a:r>
            <a:r>
              <a:rPr lang="ru-RU" sz="14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2" name="Овал 11"/>
          <p:cNvSpPr/>
          <p:nvPr/>
        </p:nvSpPr>
        <p:spPr>
          <a:xfrm>
            <a:off x="9581690" y="2050315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б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7226531" y="1343009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309373" y="2115843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Овал 14"/>
          <p:cNvSpPr/>
          <p:nvPr/>
        </p:nvSpPr>
        <p:spPr>
          <a:xfrm>
            <a:off x="8981922" y="2803458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е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Овал 15"/>
          <p:cNvSpPr/>
          <p:nvPr/>
        </p:nvSpPr>
        <p:spPr>
          <a:xfrm>
            <a:off x="10643759" y="2032596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" idx="4"/>
            <a:endCxn id="6" idx="0"/>
          </p:cNvCxnSpPr>
          <p:nvPr/>
        </p:nvCxnSpPr>
        <p:spPr>
          <a:xfrm flipH="1">
            <a:off x="4590769" y="4090893"/>
            <a:ext cx="471948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4"/>
            <a:endCxn id="5" idx="0"/>
          </p:cNvCxnSpPr>
          <p:nvPr/>
        </p:nvCxnSpPr>
        <p:spPr>
          <a:xfrm>
            <a:off x="5062717" y="4090893"/>
            <a:ext cx="363794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4"/>
            <a:endCxn id="4" idx="0"/>
          </p:cNvCxnSpPr>
          <p:nvPr/>
        </p:nvCxnSpPr>
        <p:spPr>
          <a:xfrm flipH="1">
            <a:off x="5062717" y="3341184"/>
            <a:ext cx="781576" cy="18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>
            <a:off x="5844293" y="3341184"/>
            <a:ext cx="766138" cy="241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10" idx="0"/>
          </p:cNvCxnSpPr>
          <p:nvPr/>
        </p:nvCxnSpPr>
        <p:spPr>
          <a:xfrm flipH="1">
            <a:off x="5844293" y="2676281"/>
            <a:ext cx="658672" cy="10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4"/>
            <a:endCxn id="7" idx="0"/>
          </p:cNvCxnSpPr>
          <p:nvPr/>
        </p:nvCxnSpPr>
        <p:spPr>
          <a:xfrm>
            <a:off x="6502965" y="2676281"/>
            <a:ext cx="636503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9" idx="0"/>
          </p:cNvCxnSpPr>
          <p:nvPr/>
        </p:nvCxnSpPr>
        <p:spPr>
          <a:xfrm flipH="1">
            <a:off x="8029243" y="2676281"/>
            <a:ext cx="580014" cy="109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5" idx="0"/>
          </p:cNvCxnSpPr>
          <p:nvPr/>
        </p:nvCxnSpPr>
        <p:spPr>
          <a:xfrm>
            <a:off x="8609257" y="2676281"/>
            <a:ext cx="672549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4"/>
            <a:endCxn id="8" idx="0"/>
          </p:cNvCxnSpPr>
          <p:nvPr/>
        </p:nvCxnSpPr>
        <p:spPr>
          <a:xfrm flipH="1">
            <a:off x="6502965" y="1903447"/>
            <a:ext cx="1023450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4"/>
            <a:endCxn id="14" idx="0"/>
          </p:cNvCxnSpPr>
          <p:nvPr/>
        </p:nvCxnSpPr>
        <p:spPr>
          <a:xfrm>
            <a:off x="7526415" y="1903447"/>
            <a:ext cx="1082842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0181458" y="134107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4"/>
            <a:endCxn id="12" idx="0"/>
          </p:cNvCxnSpPr>
          <p:nvPr/>
        </p:nvCxnSpPr>
        <p:spPr>
          <a:xfrm flipH="1">
            <a:off x="9881574" y="1901514"/>
            <a:ext cx="599768" cy="14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0" idx="4"/>
            <a:endCxn id="16" idx="0"/>
          </p:cNvCxnSpPr>
          <p:nvPr/>
        </p:nvCxnSpPr>
        <p:spPr>
          <a:xfrm>
            <a:off x="10481342" y="1901514"/>
            <a:ext cx="462301" cy="13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8682038" y="51943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4"/>
            <a:endCxn id="13" idx="0"/>
          </p:cNvCxnSpPr>
          <p:nvPr/>
        </p:nvCxnSpPr>
        <p:spPr>
          <a:xfrm flipH="1">
            <a:off x="7526415" y="1079874"/>
            <a:ext cx="1455507" cy="263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40" idx="0"/>
          </p:cNvCxnSpPr>
          <p:nvPr/>
        </p:nvCxnSpPr>
        <p:spPr>
          <a:xfrm>
            <a:off x="8981922" y="1079874"/>
            <a:ext cx="1499420" cy="26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67836" y="8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39414" y="1671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25676" y="2396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50151" y="3109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24156" y="400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64910" y="1677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54522" y="240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8669" y="8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74767" y="4088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32498" y="3171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58155" y="2434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12291" y="1663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858326" y="2426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711592" y="1663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59840" y="344768"/>
            <a:ext cx="338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Битовый код символа </a:t>
            </a:r>
            <a:r>
              <a:rPr lang="ru-RU" sz="2000" dirty="0"/>
              <a:t>–</a:t>
            </a:r>
          </a:p>
          <a:p>
            <a:r>
              <a:rPr lang="ru-RU" sz="2000" dirty="0"/>
              <a:t>строка бит на пути от корня к этому символу.</a:t>
            </a:r>
          </a:p>
        </p:txBody>
      </p:sp>
    </p:spTree>
    <p:extLst>
      <p:ext uri="{BB962C8B-B14F-4D97-AF65-F5344CB8AC3E}">
        <p14:creationId xmlns:p14="http://schemas.microsoft.com/office/powerpoint/2010/main" val="3695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79177"/>
              </p:ext>
            </p:extLst>
          </p:nvPr>
        </p:nvGraphicFramePr>
        <p:xfrm>
          <a:off x="8147747" y="1423637"/>
          <a:ext cx="1788114" cy="333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346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битовый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00000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78598" y="1618108"/>
            <a:ext cx="600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Текст : </a:t>
            </a:r>
          </a:p>
          <a:p>
            <a:pPr lvl="1"/>
            <a:r>
              <a:rPr lang="ru-RU" sz="2400" b="1" dirty="0" err="1"/>
              <a:t>кажжек</a:t>
            </a:r>
            <a:r>
              <a:rPr lang="en-US" sz="2400" b="1" dirty="0"/>
              <a:t>aa</a:t>
            </a:r>
            <a:r>
              <a:rPr lang="en-US" sz="2400" dirty="0"/>
              <a:t> …</a:t>
            </a:r>
          </a:p>
          <a:p>
            <a:pPr lvl="1"/>
            <a:endParaRPr lang="ru-RU" sz="2400" dirty="0"/>
          </a:p>
          <a:p>
            <a:r>
              <a:rPr lang="ru-RU" sz="2400" dirty="0"/>
              <a:t>Закодированный текст: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1AE1E-EB2E-4E25-8BDC-2CFFD9FFA590}"/>
              </a:ext>
            </a:extLst>
          </p:cNvPr>
          <p:cNvSpPr txBox="1"/>
          <p:nvPr/>
        </p:nvSpPr>
        <p:spPr>
          <a:xfrm>
            <a:off x="2007173" y="619522"/>
            <a:ext cx="214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Кодирование: </a:t>
            </a:r>
            <a:endParaRPr lang="ru-BY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275329-8D8F-4E53-BF65-55EAC8D2FAF4}"/>
              </a:ext>
            </a:extLst>
          </p:cNvPr>
          <p:cNvSpPr txBox="1"/>
          <p:nvPr/>
        </p:nvSpPr>
        <p:spPr>
          <a:xfrm>
            <a:off x="778598" y="3244334"/>
            <a:ext cx="6129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b="1" dirty="0"/>
              <a:t>)(</a:t>
            </a:r>
            <a:r>
              <a:rPr lang="en-US" dirty="0">
                <a:solidFill>
                  <a:srgbClr val="7030A0"/>
                </a:solidFill>
              </a:rPr>
              <a:t>11</a:t>
            </a:r>
            <a:r>
              <a:rPr lang="ru-RU" b="1" dirty="0"/>
              <a:t> )( 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ru-RU" b="1" dirty="0"/>
              <a:t>)(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ru-RU" b="1" dirty="0"/>
              <a:t>)(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11</a:t>
            </a:r>
            <a:r>
              <a:rPr lang="ru-RU" b="1" dirty="0"/>
              <a:t>)(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b="1" dirty="0"/>
              <a:t>)(</a:t>
            </a:r>
            <a:r>
              <a:rPr lang="en-US" dirty="0">
                <a:solidFill>
                  <a:srgbClr val="7030A0"/>
                </a:solidFill>
              </a:rPr>
              <a:t>11</a:t>
            </a:r>
            <a:r>
              <a:rPr lang="ru-RU" b="1" dirty="0"/>
              <a:t>)(</a:t>
            </a:r>
            <a:r>
              <a:rPr lang="en-US" dirty="0">
                <a:solidFill>
                  <a:srgbClr val="7030A0"/>
                </a:solidFill>
              </a:rPr>
              <a:t>11</a:t>
            </a:r>
            <a:r>
              <a:rPr lang="ru-RU" b="1" dirty="0"/>
              <a:t>)</a:t>
            </a:r>
            <a:endParaRPr lang="ru-BY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6774024E-B2AE-47E4-8DF6-FA7153E14187}"/>
              </a:ext>
            </a:extLst>
          </p:cNvPr>
          <p:cNvSpPr/>
          <p:nvPr/>
        </p:nvSpPr>
        <p:spPr>
          <a:xfrm>
            <a:off x="778598" y="3470177"/>
            <a:ext cx="4121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   к      а        ж        </a:t>
            </a:r>
            <a:r>
              <a:rPr lang="ru-RU" sz="2000" dirty="0" err="1"/>
              <a:t>ж</a:t>
            </a:r>
            <a:r>
              <a:rPr lang="ru-RU" sz="2000" dirty="0"/>
              <a:t>       е       к     </a:t>
            </a:r>
            <a:r>
              <a:rPr lang="en-US" sz="2000" dirty="0"/>
              <a:t>a</a:t>
            </a:r>
            <a:r>
              <a:rPr lang="ru-RU" sz="2000" dirty="0"/>
              <a:t>    </a:t>
            </a:r>
            <a:r>
              <a:rPr lang="en-US" sz="2000" dirty="0"/>
              <a:t>a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584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285637" y="340195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/>
          <p:cNvSpPr/>
          <p:nvPr/>
        </p:nvSpPr>
        <p:spPr>
          <a:xfrm>
            <a:off x="5649431" y="43409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ё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4813689" y="43409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г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7362388" y="267495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и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6725885" y="198734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8252163" y="265716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к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6067213" y="265224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6833351" y="34538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ж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10104494" y="192181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б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7749335" y="1214508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832177" y="198734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Овал 14"/>
          <p:cNvSpPr/>
          <p:nvPr/>
        </p:nvSpPr>
        <p:spPr>
          <a:xfrm>
            <a:off x="9504726" y="267495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е 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Овал 15"/>
          <p:cNvSpPr/>
          <p:nvPr/>
        </p:nvSpPr>
        <p:spPr>
          <a:xfrm>
            <a:off x="11166563" y="190409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ru-RU" sz="14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" idx="4"/>
            <a:endCxn id="6" idx="0"/>
          </p:cNvCxnSpPr>
          <p:nvPr/>
        </p:nvCxnSpPr>
        <p:spPr>
          <a:xfrm flipH="1">
            <a:off x="5113573" y="3962392"/>
            <a:ext cx="471948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4"/>
            <a:endCxn id="5" idx="0"/>
          </p:cNvCxnSpPr>
          <p:nvPr/>
        </p:nvCxnSpPr>
        <p:spPr>
          <a:xfrm>
            <a:off x="5585521" y="3962392"/>
            <a:ext cx="363794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4"/>
            <a:endCxn id="4" idx="0"/>
          </p:cNvCxnSpPr>
          <p:nvPr/>
        </p:nvCxnSpPr>
        <p:spPr>
          <a:xfrm flipH="1">
            <a:off x="5585521" y="3212683"/>
            <a:ext cx="781576" cy="18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>
            <a:off x="6367097" y="3212683"/>
            <a:ext cx="766138" cy="241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10" idx="0"/>
          </p:cNvCxnSpPr>
          <p:nvPr/>
        </p:nvCxnSpPr>
        <p:spPr>
          <a:xfrm flipH="1">
            <a:off x="6367097" y="2547780"/>
            <a:ext cx="658672" cy="10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4"/>
            <a:endCxn id="7" idx="0"/>
          </p:cNvCxnSpPr>
          <p:nvPr/>
        </p:nvCxnSpPr>
        <p:spPr>
          <a:xfrm>
            <a:off x="7025769" y="2547780"/>
            <a:ext cx="636503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9" idx="0"/>
          </p:cNvCxnSpPr>
          <p:nvPr/>
        </p:nvCxnSpPr>
        <p:spPr>
          <a:xfrm flipH="1">
            <a:off x="8552047" y="2547780"/>
            <a:ext cx="580014" cy="109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5" idx="0"/>
          </p:cNvCxnSpPr>
          <p:nvPr/>
        </p:nvCxnSpPr>
        <p:spPr>
          <a:xfrm>
            <a:off x="9132061" y="2547780"/>
            <a:ext cx="672549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4"/>
            <a:endCxn id="8" idx="0"/>
          </p:cNvCxnSpPr>
          <p:nvPr/>
        </p:nvCxnSpPr>
        <p:spPr>
          <a:xfrm flipH="1">
            <a:off x="7025769" y="1774946"/>
            <a:ext cx="1023450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4"/>
            <a:endCxn id="14" idx="0"/>
          </p:cNvCxnSpPr>
          <p:nvPr/>
        </p:nvCxnSpPr>
        <p:spPr>
          <a:xfrm>
            <a:off x="8049219" y="1774946"/>
            <a:ext cx="1082842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0704262" y="121257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22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4"/>
            <a:endCxn id="12" idx="0"/>
          </p:cNvCxnSpPr>
          <p:nvPr/>
        </p:nvCxnSpPr>
        <p:spPr>
          <a:xfrm flipH="1">
            <a:off x="10404378" y="1773013"/>
            <a:ext cx="599768" cy="14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0" idx="4"/>
            <a:endCxn id="16" idx="0"/>
          </p:cNvCxnSpPr>
          <p:nvPr/>
        </p:nvCxnSpPr>
        <p:spPr>
          <a:xfrm>
            <a:off x="11004146" y="1773013"/>
            <a:ext cx="462301" cy="13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9204842" y="39093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4"/>
            <a:endCxn id="13" idx="0"/>
          </p:cNvCxnSpPr>
          <p:nvPr/>
        </p:nvCxnSpPr>
        <p:spPr>
          <a:xfrm flipH="1">
            <a:off x="8049219" y="951373"/>
            <a:ext cx="1455507" cy="263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40" idx="0"/>
          </p:cNvCxnSpPr>
          <p:nvPr/>
        </p:nvCxnSpPr>
        <p:spPr>
          <a:xfrm>
            <a:off x="9504726" y="951373"/>
            <a:ext cx="1499420" cy="26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90640" y="724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2218" y="1542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48480" y="2267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72955" y="2980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46960" y="3879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87714" y="1548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77326" y="2279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71473" y="724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97571" y="3960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55302" y="3043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80959" y="2305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35095" y="1534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81130" y="2297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234396" y="1534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CF93C6-5A72-49D3-A4D6-4F5C67FA7C01}"/>
              </a:ext>
            </a:extLst>
          </p:cNvPr>
          <p:cNvSpPr txBox="1"/>
          <p:nvPr/>
        </p:nvSpPr>
        <p:spPr>
          <a:xfrm>
            <a:off x="425668" y="390935"/>
            <a:ext cx="53055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Декодирование: </a:t>
            </a:r>
          </a:p>
          <a:p>
            <a:r>
              <a:rPr lang="ru-RU" sz="2000" dirty="0"/>
              <a:t>для декодирования требуется </a:t>
            </a:r>
            <a:r>
              <a:rPr lang="en-US" sz="2000" dirty="0"/>
              <a:t>H-</a:t>
            </a:r>
            <a:r>
              <a:rPr lang="ru-RU" sz="2000" dirty="0"/>
              <a:t>дерево</a:t>
            </a:r>
            <a:r>
              <a:rPr lang="en-US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становимся на начало текста  и в корень </a:t>
            </a:r>
            <a:r>
              <a:rPr lang="en-US" sz="2000" dirty="0"/>
              <a:t>H-</a:t>
            </a:r>
            <a:r>
              <a:rPr lang="ru-RU" sz="2000" dirty="0"/>
              <a:t>дерева</a:t>
            </a:r>
            <a:r>
              <a:rPr lang="en-US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двигаемся параллельно по тексту и дереву, пока не  дойдём до листа дерева</a:t>
            </a:r>
            <a:r>
              <a:rPr lang="en-US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выписываем символ, который соответствует листу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продолжаем далее движение по тексту, а в дереве становимся снова в корень</a:t>
            </a:r>
            <a:r>
              <a:rPr lang="en-US" sz="2000" dirty="0"/>
              <a:t>;</a:t>
            </a:r>
            <a:endParaRPr lang="ru-BY" sz="2000" dirty="0"/>
          </a:p>
        </p:txBody>
      </p:sp>
      <p:pic>
        <p:nvPicPr>
          <p:cNvPr id="19" name="Рисунок 18">
            <a:hlinkClick r:id="rId3"/>
            <a:extLst>
              <a:ext uri="{FF2B5EF4-FFF2-40B4-BE49-F238E27FC236}">
                <a16:creationId xmlns:a16="http://schemas.microsoft.com/office/drawing/2014/main" id="{3417FD01-0E56-4300-AB0B-EF20BCE24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20" y="4151663"/>
            <a:ext cx="2215781" cy="257779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B2DD75D-6370-45AA-91B6-CB8D2C6E1BC8}"/>
              </a:ext>
            </a:extLst>
          </p:cNvPr>
          <p:cNvSpPr txBox="1"/>
          <p:nvPr/>
        </p:nvSpPr>
        <p:spPr>
          <a:xfrm>
            <a:off x="2842283" y="433086"/>
            <a:ext cx="4520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</a:t>
            </a:r>
            <a:r>
              <a:rPr lang="en-US" sz="2400" b="0" dirty="0">
                <a:solidFill>
                  <a:srgbClr val="7030A0"/>
                </a:solidFill>
              </a:rPr>
              <a:t>111</a:t>
            </a:r>
            <a:r>
              <a:rPr lang="en-US" sz="2400" b="0" dirty="0">
                <a:solidFill>
                  <a:srgbClr val="FF0000"/>
                </a:solidFill>
              </a:rPr>
              <a:t>00</a:t>
            </a: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</a:t>
            </a:r>
            <a:r>
              <a:rPr lang="en-US" sz="2400" b="0" dirty="0">
                <a:solidFill>
                  <a:srgbClr val="7030A0"/>
                </a:solidFill>
              </a:rPr>
              <a:t>11</a:t>
            </a:r>
            <a:r>
              <a:rPr lang="en-US" sz="2400" b="0" dirty="0">
                <a:solidFill>
                  <a:srgbClr val="FF0000"/>
                </a:solidFill>
              </a:rPr>
              <a:t>0000</a:t>
            </a: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000</a:t>
            </a: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</a:t>
            </a: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</a:t>
            </a:r>
            <a:r>
              <a:rPr lang="en-US" sz="2400" b="0" dirty="0">
                <a:solidFill>
                  <a:srgbClr val="7030A0"/>
                </a:solidFill>
              </a:rPr>
              <a:t>11</a:t>
            </a:r>
            <a:endParaRPr lang="ru-RU" sz="2400" b="0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187D69-4F0B-45B2-BA99-4AEAD335B5D7}"/>
              </a:ext>
            </a:extLst>
          </p:cNvPr>
          <p:cNvSpPr txBox="1"/>
          <p:nvPr/>
        </p:nvSpPr>
        <p:spPr>
          <a:xfrm>
            <a:off x="92337" y="3648252"/>
            <a:ext cx="448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Что закодировано в сообщении?</a:t>
            </a:r>
            <a:endParaRPr lang="ru-BY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8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5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949" y="43151"/>
            <a:ext cx="11651531" cy="1918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ru-RU" sz="2800" b="1" dirty="0"/>
              <a:t>Куча</a:t>
            </a:r>
            <a:r>
              <a:rPr lang="ru-RU" sz="2800" dirty="0"/>
              <a:t> (англ. </a:t>
            </a:r>
            <a:r>
              <a:rPr lang="ru-RU" sz="2800" i="1" dirty="0" err="1"/>
              <a:t>heap</a:t>
            </a:r>
            <a:r>
              <a:rPr lang="ru-RU" sz="2800" dirty="0"/>
              <a:t>) — специализированная древовидная структура данных, которая удовлетворяет свойству кучи. </a:t>
            </a:r>
            <a:endParaRPr lang="en-US" sz="2800" dirty="0"/>
          </a:p>
          <a:p>
            <a:pPr>
              <a:spcAft>
                <a:spcPts val="400"/>
              </a:spcAft>
            </a:pPr>
            <a:r>
              <a:rPr lang="ru-RU" sz="2800" dirty="0"/>
              <a:t>В вершинах древовидной структуры хранятся ключи. </a:t>
            </a:r>
            <a:endParaRPr lang="en-US" sz="2800" dirty="0"/>
          </a:p>
          <a:p>
            <a:pPr>
              <a:spcAft>
                <a:spcPts val="400"/>
              </a:spcAft>
            </a:pPr>
            <a:r>
              <a:rPr lang="ru-RU" sz="2800" dirty="0"/>
              <a:t>Различают два варианта куч: </a:t>
            </a:r>
            <a:r>
              <a:rPr lang="ru-RU" sz="2800" dirty="0" err="1">
                <a:solidFill>
                  <a:srgbClr val="0070C0"/>
                </a:solidFill>
              </a:rPr>
              <a:t>min-heap</a:t>
            </a:r>
            <a:r>
              <a:rPr lang="ru-RU" sz="2800" dirty="0"/>
              <a:t> и </a:t>
            </a:r>
            <a:r>
              <a:rPr lang="ru-RU" sz="2800" dirty="0" err="1">
                <a:solidFill>
                  <a:srgbClr val="00B050"/>
                </a:solidFill>
              </a:rPr>
              <a:t>max-heap</a:t>
            </a:r>
            <a:r>
              <a:rPr lang="ru-RU" sz="2800" dirty="0"/>
              <a:t>. </a:t>
            </a:r>
            <a:endParaRPr lang="ru-RU" sz="2000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865018" y="2876251"/>
            <a:ext cx="4414888" cy="1948517"/>
            <a:chOff x="486383" y="1894847"/>
            <a:chExt cx="4414888" cy="1948517"/>
          </a:xfrm>
        </p:grpSpPr>
        <p:sp>
          <p:nvSpPr>
            <p:cNvPr id="9" name="Овал 8"/>
            <p:cNvSpPr/>
            <p:nvPr/>
          </p:nvSpPr>
          <p:spPr>
            <a:xfrm>
              <a:off x="1395166" y="2516531"/>
              <a:ext cx="812278" cy="53226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x=3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2007906" y="3311094"/>
              <a:ext cx="766716" cy="53226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z=3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886118" y="3311095"/>
              <a:ext cx="782426" cy="53226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y=4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 стрелкой 12"/>
            <p:cNvCxnSpPr>
              <a:stCxn id="9" idx="3"/>
              <a:endCxn id="11" idx="0"/>
            </p:cNvCxnSpPr>
            <p:nvPr/>
          </p:nvCxnSpPr>
          <p:spPr>
            <a:xfrm flipH="1">
              <a:off x="1277331" y="2970851"/>
              <a:ext cx="236790" cy="34024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9" idx="5"/>
              <a:endCxn id="10" idx="0"/>
            </p:cNvCxnSpPr>
            <p:nvPr/>
          </p:nvCxnSpPr>
          <p:spPr>
            <a:xfrm>
              <a:off x="2088489" y="2970851"/>
              <a:ext cx="302775" cy="34024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486383" y="1894847"/>
              <a:ext cx="44148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u="sng" dirty="0"/>
                <a:t>C</a:t>
              </a:r>
              <a:r>
                <a:rPr lang="ru-RU" sz="2400" u="sng" dirty="0" err="1"/>
                <a:t>войство</a:t>
              </a:r>
              <a:r>
                <a:rPr lang="ru-RU" sz="2400" u="sng" dirty="0"/>
                <a:t> кучи для</a:t>
              </a:r>
              <a:r>
                <a:rPr lang="ru-RU" sz="2000" u="sng" dirty="0"/>
                <a:t> </a:t>
              </a:r>
              <a:r>
                <a:rPr lang="ru-RU" sz="2400" b="1" u="sng" dirty="0" err="1"/>
                <a:t>min-heap</a:t>
              </a:r>
              <a:endParaRPr lang="en-US" sz="2400" b="1" u="sng" dirty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6513245" y="3622540"/>
            <a:ext cx="1888504" cy="1280275"/>
            <a:chOff x="5586952" y="3658725"/>
            <a:chExt cx="1888504" cy="1280275"/>
          </a:xfrm>
        </p:grpSpPr>
        <p:sp>
          <p:nvSpPr>
            <p:cNvPr id="29" name="Овал 28"/>
            <p:cNvSpPr/>
            <p:nvPr/>
          </p:nvSpPr>
          <p:spPr>
            <a:xfrm>
              <a:off x="6096000" y="3658725"/>
              <a:ext cx="812278" cy="532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x=9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6708740" y="4406730"/>
              <a:ext cx="766716" cy="532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z=3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5586952" y="4406731"/>
              <a:ext cx="782426" cy="532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y=9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Прямая со стрелкой 31"/>
            <p:cNvCxnSpPr>
              <a:stCxn id="29" idx="3"/>
              <a:endCxn id="31" idx="0"/>
            </p:cNvCxnSpPr>
            <p:nvPr/>
          </p:nvCxnSpPr>
          <p:spPr>
            <a:xfrm flipH="1">
              <a:off x="5978165" y="4113045"/>
              <a:ext cx="236790" cy="29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29" idx="5"/>
              <a:endCxn id="30" idx="0"/>
            </p:cNvCxnSpPr>
            <p:nvPr/>
          </p:nvCxnSpPr>
          <p:spPr>
            <a:xfrm>
              <a:off x="6789323" y="4113045"/>
              <a:ext cx="302775" cy="293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рямоугольник 33"/>
          <p:cNvSpPr/>
          <p:nvPr/>
        </p:nvSpPr>
        <p:spPr>
          <a:xfrm>
            <a:off x="3334064" y="3483977"/>
            <a:ext cx="23535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если вершина с ключом </a:t>
            </a:r>
            <a:r>
              <a:rPr lang="ru-RU" sz="2000" dirty="0">
                <a:latin typeface="Consolas" panose="020B0609020204030204" pitchFamily="49" charset="0"/>
              </a:rPr>
              <a:t>y</a:t>
            </a:r>
            <a:r>
              <a:rPr lang="ru-RU" sz="2000" dirty="0"/>
              <a:t> является потомком вершины с ключом </a:t>
            </a:r>
            <a:r>
              <a:rPr lang="ru-RU" sz="2000" dirty="0">
                <a:latin typeface="Consolas" panose="020B0609020204030204" pitchFamily="49" charset="0"/>
              </a:rPr>
              <a:t>x</a:t>
            </a:r>
            <a:r>
              <a:rPr lang="ru-RU" sz="2000" dirty="0"/>
              <a:t>, то x ≤ y. 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9207072" y="3628705"/>
            <a:ext cx="27084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если вершина с ключом y является потомком вершины с ключом x, то x ≥ y. 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6513245" y="2900701"/>
            <a:ext cx="441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C</a:t>
            </a:r>
            <a:r>
              <a:rPr lang="ru-RU" sz="2400" u="sng" dirty="0" err="1"/>
              <a:t>войство</a:t>
            </a:r>
            <a:r>
              <a:rPr lang="ru-RU" sz="2400" u="sng" dirty="0"/>
              <a:t> кучи для</a:t>
            </a:r>
            <a:r>
              <a:rPr lang="ru-RU" sz="2000" u="sng" dirty="0"/>
              <a:t> </a:t>
            </a:r>
            <a:r>
              <a:rPr lang="ru-RU" sz="2400" b="1" u="sng" dirty="0"/>
              <a:t>m</a:t>
            </a:r>
            <a:r>
              <a:rPr lang="en-US" sz="2400" b="1" u="sng" dirty="0"/>
              <a:t>ax</a:t>
            </a:r>
            <a:r>
              <a:rPr lang="ru-RU" sz="2400" b="1" u="sng" dirty="0"/>
              <a:t>-</a:t>
            </a:r>
            <a:r>
              <a:rPr lang="ru-RU" sz="2400" b="1" u="sng" dirty="0" err="1"/>
              <a:t>heap</a:t>
            </a:r>
            <a:endParaRPr lang="en-US" sz="2400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417701" y="5779349"/>
            <a:ext cx="10505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</a:t>
            </a:r>
            <a:r>
              <a:rPr lang="ru-RU" sz="2000" dirty="0"/>
              <a:t>дальнейшем</a:t>
            </a:r>
            <a:r>
              <a:rPr lang="ru-RU" dirty="0"/>
              <a:t>, если не оговорено иное, будем считать, что при работе с кучей у нас вариант </a:t>
            </a:r>
            <a:r>
              <a:rPr lang="en-US" dirty="0">
                <a:solidFill>
                  <a:srgbClr val="0070C0"/>
                </a:solidFill>
              </a:rPr>
              <a:t>min-heap</a:t>
            </a:r>
            <a:r>
              <a:rPr lang="en-US" dirty="0"/>
              <a:t>.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4629994" y="1882588"/>
            <a:ext cx="488854" cy="6813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7490485" y="1853757"/>
            <a:ext cx="650161" cy="8176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132513" y="2052918"/>
            <a:ext cx="0" cy="353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63949" y="179294"/>
            <a:ext cx="0" cy="1703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82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FC7F1-3237-46E7-9C4A-C6B4AC7A390B}"/>
              </a:ext>
            </a:extLst>
          </p:cNvPr>
          <p:cNvSpPr txBox="1"/>
          <p:nvPr/>
        </p:nvSpPr>
        <p:spPr>
          <a:xfrm>
            <a:off x="353084" y="151179"/>
            <a:ext cx="803631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</a:t>
            </a:r>
          </a:p>
          <a:p>
            <a:pPr algn="just"/>
            <a:endParaRPr lang="ru-RU" dirty="0"/>
          </a:p>
          <a:p>
            <a:pPr lvl="1" algn="just"/>
            <a:r>
              <a:rPr lang="ru-RU" sz="2400" dirty="0"/>
              <a:t>На вход поступает  таблица частот встречаемости символов текста, который будет закодирован классическим алгоритмом Хаффмана. </a:t>
            </a:r>
          </a:p>
          <a:p>
            <a:pPr lvl="1" algn="just"/>
            <a:r>
              <a:rPr lang="ru-RU" sz="2400" u="sng" dirty="0"/>
              <a:t>Вам дали эту таблицу, упорядочив символы в соответствии с их частотой встречаемости</a:t>
            </a:r>
            <a:r>
              <a:rPr lang="ru-RU" sz="2400" dirty="0"/>
              <a:t> (сначала идут символы, которые реже всего встречаются в тексте).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b="1" dirty="0"/>
              <a:t>Необходимо разработать эффективный! алгоритм</a:t>
            </a:r>
            <a:r>
              <a:rPr lang="ru-RU" sz="2400" dirty="0"/>
              <a:t>, который определяет длину в битах текста после сжатия его методом Хаффмана (само сжатие выполнять не нужно) и </a:t>
            </a:r>
            <a:r>
              <a:rPr lang="ru-RU" sz="2400" b="1" dirty="0"/>
              <a:t>оценить его время работы, </a:t>
            </a:r>
            <a:r>
              <a:rPr lang="ru-RU" sz="2400" dirty="0"/>
              <a:t>указав используемые структуры данных.</a:t>
            </a:r>
          </a:p>
          <a:p>
            <a:endParaRPr lang="ru-RU" dirty="0"/>
          </a:p>
        </p:txBody>
      </p:sp>
      <p:graphicFrame>
        <p:nvGraphicFramePr>
          <p:cNvPr id="52" name="Таблица 51">
            <a:extLst>
              <a:ext uri="{FF2B5EF4-FFF2-40B4-BE49-F238E27FC236}">
                <a16:creationId xmlns:a16="http://schemas.microsoft.com/office/drawing/2014/main" id="{3BF092FC-159D-4023-82AE-040EACA3D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12505"/>
              </p:ext>
            </p:extLst>
          </p:nvPr>
        </p:nvGraphicFramePr>
        <p:xfrm>
          <a:off x="8836183" y="807960"/>
          <a:ext cx="2154372" cy="462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029">
                <a:tc>
                  <a:txBody>
                    <a:bodyPr/>
                    <a:lstStyle/>
                    <a:p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973762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454515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4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4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285637" y="340195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/>
          <p:cNvSpPr/>
          <p:nvPr/>
        </p:nvSpPr>
        <p:spPr>
          <a:xfrm>
            <a:off x="5649431" y="43409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ё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4813689" y="43409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г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7362388" y="267495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и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6725885" y="198734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8252163" y="265716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6067213" y="265224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6833351" y="34538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ж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10104494" y="192181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б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7749335" y="1214508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832177" y="198734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Овал 14"/>
          <p:cNvSpPr/>
          <p:nvPr/>
        </p:nvSpPr>
        <p:spPr>
          <a:xfrm>
            <a:off x="9504726" y="267495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е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Овал 15"/>
          <p:cNvSpPr/>
          <p:nvPr/>
        </p:nvSpPr>
        <p:spPr>
          <a:xfrm>
            <a:off x="11166563" y="190409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" idx="4"/>
            <a:endCxn id="6" idx="0"/>
          </p:cNvCxnSpPr>
          <p:nvPr/>
        </p:nvCxnSpPr>
        <p:spPr>
          <a:xfrm flipH="1">
            <a:off x="5113573" y="3962392"/>
            <a:ext cx="471948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4"/>
            <a:endCxn id="5" idx="0"/>
          </p:cNvCxnSpPr>
          <p:nvPr/>
        </p:nvCxnSpPr>
        <p:spPr>
          <a:xfrm>
            <a:off x="5585521" y="3962392"/>
            <a:ext cx="363794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4"/>
            <a:endCxn id="4" idx="0"/>
          </p:cNvCxnSpPr>
          <p:nvPr/>
        </p:nvCxnSpPr>
        <p:spPr>
          <a:xfrm flipH="1">
            <a:off x="5585521" y="3212683"/>
            <a:ext cx="781576" cy="18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>
            <a:off x="6367097" y="3212683"/>
            <a:ext cx="766138" cy="241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10" idx="0"/>
          </p:cNvCxnSpPr>
          <p:nvPr/>
        </p:nvCxnSpPr>
        <p:spPr>
          <a:xfrm flipH="1">
            <a:off x="6367097" y="2547780"/>
            <a:ext cx="658672" cy="10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4"/>
            <a:endCxn id="7" idx="0"/>
          </p:cNvCxnSpPr>
          <p:nvPr/>
        </p:nvCxnSpPr>
        <p:spPr>
          <a:xfrm>
            <a:off x="7025769" y="2547780"/>
            <a:ext cx="636503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9" idx="0"/>
          </p:cNvCxnSpPr>
          <p:nvPr/>
        </p:nvCxnSpPr>
        <p:spPr>
          <a:xfrm flipH="1">
            <a:off x="8552047" y="2547780"/>
            <a:ext cx="580014" cy="109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5" idx="0"/>
          </p:cNvCxnSpPr>
          <p:nvPr/>
        </p:nvCxnSpPr>
        <p:spPr>
          <a:xfrm>
            <a:off x="9132061" y="2547780"/>
            <a:ext cx="672549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4"/>
            <a:endCxn id="8" idx="0"/>
          </p:cNvCxnSpPr>
          <p:nvPr/>
        </p:nvCxnSpPr>
        <p:spPr>
          <a:xfrm flipH="1">
            <a:off x="7025769" y="1774946"/>
            <a:ext cx="1023450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4"/>
            <a:endCxn id="14" idx="0"/>
          </p:cNvCxnSpPr>
          <p:nvPr/>
        </p:nvCxnSpPr>
        <p:spPr>
          <a:xfrm>
            <a:off x="8049219" y="1774946"/>
            <a:ext cx="1082842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0704262" y="121257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4"/>
            <a:endCxn id="12" idx="0"/>
          </p:cNvCxnSpPr>
          <p:nvPr/>
        </p:nvCxnSpPr>
        <p:spPr>
          <a:xfrm flipH="1">
            <a:off x="10404378" y="1773013"/>
            <a:ext cx="599768" cy="14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0" idx="4"/>
            <a:endCxn id="16" idx="0"/>
          </p:cNvCxnSpPr>
          <p:nvPr/>
        </p:nvCxnSpPr>
        <p:spPr>
          <a:xfrm>
            <a:off x="11004146" y="1773013"/>
            <a:ext cx="462301" cy="13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9204842" y="39093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37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4"/>
            <a:endCxn id="13" idx="0"/>
          </p:cNvCxnSpPr>
          <p:nvPr/>
        </p:nvCxnSpPr>
        <p:spPr>
          <a:xfrm flipH="1">
            <a:off x="8049219" y="951373"/>
            <a:ext cx="1455507" cy="263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40" idx="0"/>
          </p:cNvCxnSpPr>
          <p:nvPr/>
        </p:nvCxnSpPr>
        <p:spPr>
          <a:xfrm>
            <a:off x="9504726" y="951373"/>
            <a:ext cx="1499420" cy="26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90640" y="7240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2218" y="1542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48480" y="22675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72955" y="2980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46960" y="38794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87714" y="15487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77326" y="227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71473" y="7240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97571" y="39603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55302" y="30433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80959" y="23056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35095" y="15347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81130" y="22975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234396" y="15347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FC7F1-3237-46E7-9C4A-C6B4AC7A390B}"/>
              </a:ext>
            </a:extLst>
          </p:cNvPr>
          <p:cNvSpPr txBox="1"/>
          <p:nvPr/>
        </p:nvSpPr>
        <p:spPr>
          <a:xfrm>
            <a:off x="218336" y="568690"/>
            <a:ext cx="6050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ru-RU" dirty="0"/>
              <a:t>по таблице частот строим </a:t>
            </a:r>
            <a:r>
              <a:rPr lang="en-US" dirty="0"/>
              <a:t>H-</a:t>
            </a:r>
            <a:r>
              <a:rPr lang="ru-RU" dirty="0"/>
              <a:t>дерево</a:t>
            </a:r>
            <a:r>
              <a:rPr lang="en-US" dirty="0"/>
              <a:t>;</a:t>
            </a:r>
            <a:endParaRPr lang="ru-RU" dirty="0"/>
          </a:p>
          <a:p>
            <a:pPr marL="342900" indent="-342900">
              <a:buAutoNum type="arabicParenBoth"/>
            </a:pPr>
            <a:r>
              <a:rPr lang="ru-RU" dirty="0"/>
              <a:t>находим для каждого листа (=символа) его глубину (битовую длина символа)</a:t>
            </a:r>
            <a:r>
              <a:rPr lang="en-US" dirty="0"/>
              <a:t>;</a:t>
            </a:r>
            <a:endParaRPr lang="ru-RU" dirty="0"/>
          </a:p>
          <a:p>
            <a:pPr marL="342900" indent="-342900">
              <a:buAutoNum type="arabicParenBoth"/>
            </a:pPr>
            <a:r>
              <a:rPr lang="ru-RU" dirty="0"/>
              <a:t>перемножаем для каждого символа битовую длину на частоту встречаемости этого символа в тексте (это битовая длина всех вхождений символа в текст)</a:t>
            </a:r>
            <a:r>
              <a:rPr lang="en-US" dirty="0"/>
              <a:t>;</a:t>
            </a:r>
          </a:p>
          <a:p>
            <a:pPr marL="342900" indent="-342900">
              <a:buAutoNum type="arabicParenBoth"/>
            </a:pPr>
            <a:r>
              <a:rPr lang="ru-RU" dirty="0"/>
              <a:t>суммируем значения, полученные в (3), по всем символам текста</a:t>
            </a:r>
            <a:r>
              <a:rPr lang="en-US" dirty="0"/>
              <a:t>;</a:t>
            </a:r>
            <a:endParaRPr lang="ru-BY" dirty="0"/>
          </a:p>
        </p:txBody>
      </p:sp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6E987297-DB61-415B-A14C-47BBA092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46350"/>
              </p:ext>
            </p:extLst>
          </p:nvPr>
        </p:nvGraphicFramePr>
        <p:xfrm>
          <a:off x="750579" y="3046761"/>
          <a:ext cx="2473609" cy="36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420">
                  <a:extLst>
                    <a:ext uri="{9D8B030D-6E8A-4147-A177-3AD203B41FA5}">
                      <a16:colId xmlns:a16="http://schemas.microsoft.com/office/drawing/2014/main" val="1367623886"/>
                    </a:ext>
                  </a:extLst>
                </a:gridCol>
              </a:tblGrid>
              <a:tr h="343346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битовый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битовая длина символа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00000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9B1C7A-BDFA-440D-951D-04D5386E1104}"/>
              </a:ext>
            </a:extLst>
          </p:cNvPr>
          <p:cNvSpPr txBox="1"/>
          <p:nvPr/>
        </p:nvSpPr>
        <p:spPr>
          <a:xfrm>
            <a:off x="4304753" y="5363445"/>
            <a:ext cx="746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(12*2) + (10*2) + (1*5) + (5*3) + (1*5) + (1*4) + (4*3) + (3*3) = </a:t>
            </a:r>
            <a:r>
              <a:rPr lang="ru-RU" sz="3600" dirty="0"/>
              <a:t>94</a:t>
            </a:r>
            <a:r>
              <a:rPr lang="ru-RU" dirty="0"/>
              <a:t> бита </a:t>
            </a:r>
          </a:p>
          <a:p>
            <a:r>
              <a:rPr lang="ru-RU" dirty="0"/>
              <a:t>если не сжимать текст, то  получили: 37 * 8 бит = 296 бит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8EC27E-9350-4D75-97A1-C7452B77B423}"/>
              </a:ext>
            </a:extLst>
          </p:cNvPr>
          <p:cNvSpPr txBox="1"/>
          <p:nvPr/>
        </p:nvSpPr>
        <p:spPr>
          <a:xfrm>
            <a:off x="1194966" y="170101"/>
            <a:ext cx="2743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Наивный алгоритм</a:t>
            </a:r>
            <a:endParaRPr lang="ru-BY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C82DF-C8A9-480D-B1D3-8324B2CC3B48}"/>
              </a:ext>
            </a:extLst>
          </p:cNvPr>
          <p:cNvSpPr txBox="1"/>
          <p:nvPr/>
        </p:nvSpPr>
        <p:spPr>
          <a:xfrm>
            <a:off x="10631450" y="4751521"/>
            <a:ext cx="142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</a:t>
            </a:r>
            <a:endParaRPr lang="ru-BY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2AA02B2-5E4D-441E-8D6E-1FD2FF2A9A0C}"/>
              </a:ext>
            </a:extLst>
          </p:cNvPr>
          <p:cNvCxnSpPr/>
          <p:nvPr/>
        </p:nvCxnSpPr>
        <p:spPr>
          <a:xfrm flipH="1">
            <a:off x="10682027" y="5269397"/>
            <a:ext cx="214746" cy="18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63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5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3" grpId="0"/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E3ECD-9607-4CE4-8311-BD6EF63CE049}"/>
              </a:ext>
            </a:extLst>
          </p:cNvPr>
          <p:cNvSpPr txBox="1"/>
          <p:nvPr/>
        </p:nvSpPr>
        <p:spPr>
          <a:xfrm>
            <a:off x="1638562" y="1683944"/>
            <a:ext cx="93786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время работы у Вашего «наивного алгоритма»?</a:t>
            </a:r>
          </a:p>
          <a:p>
            <a:endParaRPr lang="ru-RU" sz="2800" dirty="0"/>
          </a:p>
          <a:p>
            <a:r>
              <a:rPr lang="ru-RU" sz="2800" dirty="0"/>
              <a:t>Разработайте более эффективный алгоритм и проверьте себя, решив эту задачу в </a:t>
            </a:r>
            <a:r>
              <a:rPr lang="en-US" sz="2800" dirty="0" err="1"/>
              <a:t>iRunner</a:t>
            </a:r>
            <a:r>
              <a:rPr lang="ru-RU" sz="2800" dirty="0"/>
              <a:t>:  </a:t>
            </a:r>
            <a:r>
              <a:rPr lang="ru-RU" sz="2800" dirty="0">
                <a:hlinkClick r:id="rId2"/>
              </a:rPr>
              <a:t>Кодирование Хаффмана</a:t>
            </a:r>
            <a:endParaRPr lang="ru-BY" sz="2800" dirty="0"/>
          </a:p>
          <a:p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2012835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6334C4-5AEA-FD3C-7DA7-F0EE34EB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0" y="0"/>
            <a:ext cx="11042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91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17" y="161469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08854" y="350116"/>
            <a:ext cx="2246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ЗАДАНИЕ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1664" y="1590935"/>
            <a:ext cx="4789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Выполнить общие задачи в </a:t>
            </a:r>
            <a:r>
              <a:rPr lang="en-US" sz="2400" dirty="0" err="1"/>
              <a:t>iRunner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39873" y="1729436"/>
            <a:ext cx="5779339" cy="25391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3. Структуры данных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144E9D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0.3. Бинарная куча (проверка на соответствие структуре)</a:t>
            </a:r>
            <a:br>
              <a:rPr lang="ru-RU" altLang="ru-R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0.4. Биномиальная куча (понимание структуры)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srgbClr val="144E9D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srgbClr val="144E9D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</a:b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648632-7DBB-4444-918B-4BA5DEB3B1E9}"/>
              </a:ext>
            </a:extLst>
          </p:cNvPr>
          <p:cNvSpPr txBox="1"/>
          <p:nvPr/>
        </p:nvSpPr>
        <p:spPr>
          <a:xfrm>
            <a:off x="1710990" y="3499826"/>
            <a:ext cx="308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6"/>
              </a:rPr>
              <a:t>43. 2 Кодирование Хаффмана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68762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 noGrp="1"/>
          </p:cNvSpPr>
          <p:nvPr>
            <p:ph type="ctrTitle"/>
          </p:nvPr>
        </p:nvSpPr>
        <p:spPr>
          <a:xfrm>
            <a:off x="1560513" y="18018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2022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398137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08848"/>
            <a:ext cx="11205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/>
              <a:t>Существует много способов реализации структуры данных «куча» с помощью корневых деревьев: </a:t>
            </a:r>
          </a:p>
        </p:txBody>
      </p:sp>
      <p:grpSp>
        <p:nvGrpSpPr>
          <p:cNvPr id="184" name="Группа 183"/>
          <p:cNvGrpSpPr/>
          <p:nvPr/>
        </p:nvGrpSpPr>
        <p:grpSpPr>
          <a:xfrm>
            <a:off x="472180" y="1900978"/>
            <a:ext cx="3871355" cy="2822607"/>
            <a:chOff x="280604" y="2516565"/>
            <a:chExt cx="3871355" cy="2822607"/>
          </a:xfrm>
        </p:grpSpPr>
        <p:sp>
          <p:nvSpPr>
            <p:cNvPr id="3" name="Овал 2"/>
            <p:cNvSpPr/>
            <p:nvPr/>
          </p:nvSpPr>
          <p:spPr>
            <a:xfrm>
              <a:off x="3109194" y="3413896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1277489" y="3413897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3708899" y="4103777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685695" y="4103776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930253" y="4063923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Овал 23"/>
            <p:cNvSpPr/>
            <p:nvPr/>
          </p:nvSpPr>
          <p:spPr>
            <a:xfrm>
              <a:off x="723664" y="4099267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Овал 24"/>
            <p:cNvSpPr/>
            <p:nvPr/>
          </p:nvSpPr>
          <p:spPr>
            <a:xfrm>
              <a:off x="2159444" y="2516565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6" name="Прямая со стрелкой 45"/>
            <p:cNvCxnSpPr>
              <a:stCxn id="3" idx="4"/>
              <a:endCxn id="22" idx="7"/>
            </p:cNvCxnSpPr>
            <p:nvPr/>
          </p:nvCxnSpPr>
          <p:spPr>
            <a:xfrm flipH="1">
              <a:off x="3063870" y="3875809"/>
              <a:ext cx="266854" cy="29561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3" idx="4"/>
              <a:endCxn id="21" idx="1"/>
            </p:cNvCxnSpPr>
            <p:nvPr/>
          </p:nvCxnSpPr>
          <p:spPr>
            <a:xfrm>
              <a:off x="3330724" y="3875809"/>
              <a:ext cx="443060" cy="29561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25" idx="4"/>
              <a:endCxn id="20" idx="7"/>
            </p:cNvCxnSpPr>
            <p:nvPr/>
          </p:nvCxnSpPr>
          <p:spPr>
            <a:xfrm flipH="1">
              <a:off x="1655664" y="2978478"/>
              <a:ext cx="725310" cy="503065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25" idx="4"/>
              <a:endCxn id="3" idx="0"/>
            </p:cNvCxnSpPr>
            <p:nvPr/>
          </p:nvCxnSpPr>
          <p:spPr>
            <a:xfrm>
              <a:off x="2380974" y="2978478"/>
              <a:ext cx="949750" cy="43541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20" idx="4"/>
              <a:endCxn id="24" idx="7"/>
            </p:cNvCxnSpPr>
            <p:nvPr/>
          </p:nvCxnSpPr>
          <p:spPr>
            <a:xfrm flipH="1">
              <a:off x="1101839" y="3875810"/>
              <a:ext cx="397180" cy="29110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20" idx="4"/>
              <a:endCxn id="23" idx="1"/>
            </p:cNvCxnSpPr>
            <p:nvPr/>
          </p:nvCxnSpPr>
          <p:spPr>
            <a:xfrm>
              <a:off x="1499019" y="3875810"/>
              <a:ext cx="496119" cy="25575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Овал 70"/>
            <p:cNvSpPr/>
            <p:nvPr/>
          </p:nvSpPr>
          <p:spPr>
            <a:xfrm>
              <a:off x="1055959" y="4853601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2" name="Овал 71"/>
            <p:cNvSpPr/>
            <p:nvPr/>
          </p:nvSpPr>
          <p:spPr>
            <a:xfrm>
              <a:off x="2331641" y="4877259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1609784" y="4877259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280604" y="4853601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Прямая со стрелкой 86"/>
            <p:cNvCxnSpPr>
              <a:stCxn id="24" idx="4"/>
              <a:endCxn id="75" idx="0"/>
            </p:cNvCxnSpPr>
            <p:nvPr/>
          </p:nvCxnSpPr>
          <p:spPr>
            <a:xfrm flipH="1">
              <a:off x="502134" y="4561180"/>
              <a:ext cx="443060" cy="292421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stCxn id="24" idx="4"/>
              <a:endCxn id="71" idx="0"/>
            </p:cNvCxnSpPr>
            <p:nvPr/>
          </p:nvCxnSpPr>
          <p:spPr>
            <a:xfrm>
              <a:off x="945194" y="4561180"/>
              <a:ext cx="332295" cy="292421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23" idx="4"/>
              <a:endCxn id="73" idx="0"/>
            </p:cNvCxnSpPr>
            <p:nvPr/>
          </p:nvCxnSpPr>
          <p:spPr>
            <a:xfrm flipH="1">
              <a:off x="1831314" y="4525836"/>
              <a:ext cx="320469" cy="35142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23" idx="4"/>
              <a:endCxn id="72" idx="0"/>
            </p:cNvCxnSpPr>
            <p:nvPr/>
          </p:nvCxnSpPr>
          <p:spPr>
            <a:xfrm>
              <a:off x="2151783" y="4525836"/>
              <a:ext cx="401388" cy="35142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Прямоугольник 94"/>
          <p:cNvSpPr/>
          <p:nvPr/>
        </p:nvSpPr>
        <p:spPr>
          <a:xfrm>
            <a:off x="440193" y="743303"/>
            <a:ext cx="4314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1. Бинарная куча</a:t>
            </a:r>
            <a:r>
              <a:rPr lang="ru-RU" dirty="0"/>
              <a:t> (англ. </a:t>
            </a:r>
            <a:r>
              <a:rPr lang="ru-RU" i="1" dirty="0" err="1"/>
              <a:t>binary</a:t>
            </a:r>
            <a:r>
              <a:rPr lang="ru-RU" i="1" dirty="0"/>
              <a:t> </a:t>
            </a:r>
            <a:r>
              <a:rPr lang="ru-RU" i="1" dirty="0" err="1"/>
              <a:t>heap</a:t>
            </a:r>
            <a:r>
              <a:rPr lang="ru-RU" dirty="0"/>
              <a:t>), или </a:t>
            </a:r>
            <a:r>
              <a:rPr lang="ru-RU" b="1" dirty="0"/>
              <a:t>пирамида – </a:t>
            </a:r>
            <a:r>
              <a:rPr lang="ru-RU" dirty="0"/>
              <a:t>реализация кучи с помощью полного бинарного дерева. </a:t>
            </a:r>
          </a:p>
        </p:txBody>
      </p:sp>
      <p:grpSp>
        <p:nvGrpSpPr>
          <p:cNvPr id="182" name="Группа 181"/>
          <p:cNvGrpSpPr/>
          <p:nvPr/>
        </p:nvGrpSpPr>
        <p:grpSpPr>
          <a:xfrm>
            <a:off x="6152245" y="1711732"/>
            <a:ext cx="4865721" cy="2536005"/>
            <a:chOff x="6311603" y="1609243"/>
            <a:chExt cx="4865721" cy="2536005"/>
          </a:xfrm>
          <a:noFill/>
        </p:grpSpPr>
        <p:sp>
          <p:nvSpPr>
            <p:cNvPr id="99" name="Овал 98"/>
            <p:cNvSpPr/>
            <p:nvPr/>
          </p:nvSpPr>
          <p:spPr>
            <a:xfrm>
              <a:off x="6311603" y="160963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181" name="Группа 180"/>
            <p:cNvGrpSpPr/>
            <p:nvPr/>
          </p:nvGrpSpPr>
          <p:grpSpPr>
            <a:xfrm>
              <a:off x="6688089" y="1609243"/>
              <a:ext cx="4489235" cy="2536005"/>
              <a:chOff x="6689778" y="1609243"/>
              <a:chExt cx="4487546" cy="2536005"/>
            </a:xfrm>
            <a:grpFill/>
          </p:grpSpPr>
          <p:sp>
            <p:nvSpPr>
              <p:cNvPr id="97" name="Овал 96"/>
              <p:cNvSpPr/>
              <p:nvPr/>
            </p:nvSpPr>
            <p:spPr>
              <a:xfrm>
                <a:off x="9984395" y="160924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8" name="Овал 97"/>
              <p:cNvSpPr/>
              <p:nvPr/>
            </p:nvSpPr>
            <p:spPr>
              <a:xfrm>
                <a:off x="10734264" y="2207894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00" name="Овал 99"/>
              <p:cNvSpPr/>
              <p:nvPr/>
            </p:nvSpPr>
            <p:spPr>
              <a:xfrm>
                <a:off x="6896063" y="233217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02" name="Прямая со стрелкой 101"/>
              <p:cNvCxnSpPr>
                <a:stCxn id="97" idx="5"/>
                <a:endCxn id="98" idx="1"/>
              </p:cNvCxnSpPr>
              <p:nvPr/>
            </p:nvCxnSpPr>
            <p:spPr>
              <a:xfrm>
                <a:off x="10362570" y="2003510"/>
                <a:ext cx="436579" cy="272030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Овал 104"/>
              <p:cNvSpPr/>
              <p:nvPr/>
            </p:nvSpPr>
            <p:spPr>
              <a:xfrm>
                <a:off x="7676212" y="236045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06" name="Овал 105"/>
              <p:cNvSpPr/>
              <p:nvPr/>
            </p:nvSpPr>
            <p:spPr>
              <a:xfrm>
                <a:off x="8349403" y="3017430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07" name="Прямая со стрелкой 106"/>
              <p:cNvCxnSpPr>
                <a:stCxn id="105" idx="5"/>
                <a:endCxn id="106" idx="1"/>
              </p:cNvCxnSpPr>
              <p:nvPr/>
            </p:nvCxnSpPr>
            <p:spPr>
              <a:xfrm>
                <a:off x="8054387" y="2754724"/>
                <a:ext cx="359901" cy="3303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 стрелкой 108"/>
              <p:cNvCxnSpPr>
                <a:stCxn id="99" idx="5"/>
                <a:endCxn id="100" idx="0"/>
              </p:cNvCxnSpPr>
              <p:nvPr/>
            </p:nvCxnSpPr>
            <p:spPr>
              <a:xfrm>
                <a:off x="6689778" y="2003902"/>
                <a:ext cx="427815" cy="328275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99" idx="5"/>
              </p:cNvCxnSpPr>
              <p:nvPr/>
            </p:nvCxnSpPr>
            <p:spPr>
              <a:xfrm>
                <a:off x="6689778" y="2003902"/>
                <a:ext cx="986434" cy="4527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Овал 113"/>
              <p:cNvSpPr/>
              <p:nvPr/>
            </p:nvSpPr>
            <p:spPr>
              <a:xfrm>
                <a:off x="8474934" y="2275540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5" name="Овал 114"/>
              <p:cNvSpPr/>
              <p:nvPr/>
            </p:nvSpPr>
            <p:spPr>
              <a:xfrm>
                <a:off x="9059394" y="299808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6" name="Овал 115"/>
              <p:cNvSpPr/>
              <p:nvPr/>
            </p:nvSpPr>
            <p:spPr>
              <a:xfrm>
                <a:off x="9839543" y="302636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7" name="Овал 116"/>
              <p:cNvSpPr/>
              <p:nvPr/>
            </p:nvSpPr>
            <p:spPr>
              <a:xfrm>
                <a:off x="10512734" y="368333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118" name="Прямая со стрелкой 117"/>
              <p:cNvCxnSpPr>
                <a:stCxn id="116" idx="5"/>
                <a:endCxn id="117" idx="1"/>
              </p:cNvCxnSpPr>
              <p:nvPr/>
            </p:nvCxnSpPr>
            <p:spPr>
              <a:xfrm>
                <a:off x="10217718" y="3420629"/>
                <a:ext cx="359901" cy="3303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 стрелкой 118"/>
              <p:cNvCxnSpPr>
                <a:stCxn id="114" idx="5"/>
                <a:endCxn id="115" idx="0"/>
              </p:cNvCxnSpPr>
              <p:nvPr/>
            </p:nvCxnSpPr>
            <p:spPr>
              <a:xfrm>
                <a:off x="8853109" y="2669807"/>
                <a:ext cx="427815" cy="328275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 стрелкой 119"/>
              <p:cNvCxnSpPr>
                <a:stCxn id="114" idx="5"/>
              </p:cNvCxnSpPr>
              <p:nvPr/>
            </p:nvCxnSpPr>
            <p:spPr>
              <a:xfrm>
                <a:off x="8853109" y="2669807"/>
                <a:ext cx="986434" cy="4527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99" idx="5"/>
                <a:endCxn id="114" idx="1"/>
              </p:cNvCxnSpPr>
              <p:nvPr/>
            </p:nvCxnSpPr>
            <p:spPr>
              <a:xfrm>
                <a:off x="6689778" y="2003902"/>
                <a:ext cx="1850041" cy="339284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TextBox 124"/>
          <p:cNvSpPr txBox="1"/>
          <p:nvPr/>
        </p:nvSpPr>
        <p:spPr>
          <a:xfrm>
            <a:off x="5599618" y="734506"/>
            <a:ext cx="494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2. Биномиальная куча </a:t>
            </a:r>
            <a:r>
              <a:rPr lang="ru-RU" dirty="0"/>
              <a:t>– реализация кучи с помощью семейства биномиальных деревьев</a:t>
            </a:r>
          </a:p>
        </p:txBody>
      </p:sp>
      <p:grpSp>
        <p:nvGrpSpPr>
          <p:cNvPr id="183" name="Группа 182"/>
          <p:cNvGrpSpPr/>
          <p:nvPr/>
        </p:nvGrpSpPr>
        <p:grpSpPr>
          <a:xfrm>
            <a:off x="6169174" y="4620140"/>
            <a:ext cx="3655414" cy="1882077"/>
            <a:chOff x="6729790" y="4550171"/>
            <a:chExt cx="3655414" cy="1882077"/>
          </a:xfrm>
          <a:noFill/>
        </p:grpSpPr>
        <p:sp>
          <p:nvSpPr>
            <p:cNvPr id="163" name="Овал 162"/>
            <p:cNvSpPr/>
            <p:nvPr/>
          </p:nvSpPr>
          <p:spPr>
            <a:xfrm>
              <a:off x="9957028" y="5012084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6729790" y="4550171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7314250" y="5272713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8094399" y="5300993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8" name="Овал 167"/>
            <p:cNvSpPr/>
            <p:nvPr/>
          </p:nvSpPr>
          <p:spPr>
            <a:xfrm>
              <a:off x="8767590" y="5957966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69" name="Прямая со стрелкой 168"/>
            <p:cNvCxnSpPr>
              <a:stCxn id="167" idx="5"/>
              <a:endCxn id="168" idx="1"/>
            </p:cNvCxnSpPr>
            <p:nvPr/>
          </p:nvCxnSpPr>
          <p:spPr>
            <a:xfrm>
              <a:off x="8459870" y="5705818"/>
              <a:ext cx="370425" cy="3216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>
              <a:stCxn id="164" idx="5"/>
              <a:endCxn id="165" idx="0"/>
            </p:cNvCxnSpPr>
            <p:nvPr/>
          </p:nvCxnSpPr>
          <p:spPr>
            <a:xfrm>
              <a:off x="7095261" y="4954996"/>
              <a:ext cx="433077" cy="317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 стрелкой 170"/>
            <p:cNvCxnSpPr>
              <a:stCxn id="164" idx="5"/>
            </p:cNvCxnSpPr>
            <p:nvPr/>
          </p:nvCxnSpPr>
          <p:spPr>
            <a:xfrm>
              <a:off x="7095261" y="4954996"/>
              <a:ext cx="984254" cy="45456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/>
            <p:cNvSpPr/>
            <p:nvPr/>
          </p:nvSpPr>
          <p:spPr>
            <a:xfrm>
              <a:off x="8893121" y="5216076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9477581" y="5938618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77" name="Прямая со стрелкой 176"/>
            <p:cNvCxnSpPr>
              <a:stCxn id="172" idx="5"/>
              <a:endCxn id="173" idx="0"/>
            </p:cNvCxnSpPr>
            <p:nvPr/>
          </p:nvCxnSpPr>
          <p:spPr>
            <a:xfrm>
              <a:off x="9258592" y="5620901"/>
              <a:ext cx="433077" cy="317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164" idx="5"/>
              <a:endCxn id="172" idx="1"/>
            </p:cNvCxnSpPr>
            <p:nvPr/>
          </p:nvCxnSpPr>
          <p:spPr>
            <a:xfrm>
              <a:off x="7095261" y="4954996"/>
              <a:ext cx="1860565" cy="33053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/>
          <p:nvPr/>
        </p:nvSpPr>
        <p:spPr>
          <a:xfrm>
            <a:off x="5599619" y="3925955"/>
            <a:ext cx="494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3. Куча Фибоначчи </a:t>
            </a:r>
            <a:r>
              <a:rPr lang="ru-RU" dirty="0"/>
              <a:t>– реализация с помощью семейства корневых деревьев</a:t>
            </a:r>
          </a:p>
        </p:txBody>
      </p:sp>
    </p:spTree>
    <p:extLst>
      <p:ext uri="{BB962C8B-B14F-4D97-AF65-F5344CB8AC3E}">
        <p14:creationId xmlns:p14="http://schemas.microsoft.com/office/powerpoint/2010/main" val="28639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25" grpId="0"/>
      <p:bldP spid="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5" y="1615109"/>
            <a:ext cx="48232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ключа; 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10468" y="1559966"/>
            <a:ext cx="5533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/>
              <a:t> </a:t>
            </a:r>
          </a:p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ru-RU" sz="2400" dirty="0"/>
              <a:t>— модификация ключа вершины на заданную величину </a:t>
            </a:r>
          </a:p>
          <a:p>
            <a:r>
              <a:rPr lang="ru-RU" sz="2400" dirty="0"/>
              <a:t>(предполагается, что </a:t>
            </a:r>
            <a:r>
              <a:rPr lang="ru-RU" sz="24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69304" y="343740"/>
            <a:ext cx="485421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3200" dirty="0"/>
              <a:t>Базовый 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58092" y="343739"/>
            <a:ext cx="58112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037293"/>
            <a:ext cx="4124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удаление минимального ключа;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06505" y="4515054"/>
            <a:ext cx="5703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8" y="4499742"/>
            <a:ext cx="5533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ключей. 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523518" y="343739"/>
            <a:ext cx="0" cy="5964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0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0314" y="75414"/>
            <a:ext cx="649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Бинарная куча </a:t>
            </a:r>
            <a:r>
              <a:rPr lang="ru-RU" sz="2800" dirty="0"/>
              <a:t>(англ. </a:t>
            </a:r>
            <a:r>
              <a:rPr lang="ru-RU" sz="2800" i="1" dirty="0" err="1"/>
              <a:t>binary</a:t>
            </a:r>
            <a:r>
              <a:rPr lang="ru-RU" sz="2800" i="1" dirty="0"/>
              <a:t> </a:t>
            </a:r>
            <a:r>
              <a:rPr lang="ru-RU" sz="2800" i="1" dirty="0" err="1"/>
              <a:t>heap</a:t>
            </a:r>
            <a:r>
              <a:rPr lang="ru-RU" sz="2800" dirty="0"/>
              <a:t>)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338" y="1554708"/>
            <a:ext cx="1101050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/>
              <a:t>Полное бинарное дерево </a:t>
            </a:r>
            <a:r>
              <a:rPr lang="ru-RU" sz="2000" dirty="0"/>
              <a:t>— </a:t>
            </a:r>
          </a:p>
          <a:p>
            <a:pPr lvl="2" algn="just"/>
            <a:r>
              <a:rPr lang="ru-RU" sz="2000" dirty="0"/>
              <a:t>это такое корневое дерево, в котором каждая вершина имеет не более двух сыновей, а заполнение вершин осуществляется в порядке от верхних уровней к нижним, причём на одном уровне заполнение вершинами производится слева направо. Пока уровень полностью не заполнен, к следующему уровню не переходят. </a:t>
            </a:r>
          </a:p>
          <a:p>
            <a:pPr lvl="2" algn="just"/>
            <a:r>
              <a:rPr lang="ru-RU" sz="2000" u="sng" dirty="0"/>
              <a:t>Последний уровень в полном бинарном дереве может быть заполнен не полностью</a:t>
            </a:r>
            <a:r>
              <a:rPr lang="ru-RU" sz="2000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3375" y="705397"/>
            <a:ext cx="11043106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Бинарная куча</a:t>
            </a:r>
            <a:r>
              <a:rPr lang="ru-RU" sz="2400" dirty="0"/>
              <a:t>, или </a:t>
            </a:r>
            <a:r>
              <a:rPr lang="ru-RU" sz="2400" b="1" dirty="0"/>
              <a:t>пирамида – </a:t>
            </a:r>
            <a:r>
              <a:rPr lang="ru-RU" sz="2400" dirty="0"/>
              <a:t>реализация кучи с помощью полного бинарного дерева. </a:t>
            </a:r>
          </a:p>
        </p:txBody>
      </p:sp>
      <p:grpSp>
        <p:nvGrpSpPr>
          <p:cNvPr id="31" name="Группа 30"/>
          <p:cNvGrpSpPr/>
          <p:nvPr/>
        </p:nvGrpSpPr>
        <p:grpSpPr>
          <a:xfrm>
            <a:off x="3189278" y="3610894"/>
            <a:ext cx="3871355" cy="2822607"/>
            <a:chOff x="280604" y="2516565"/>
            <a:chExt cx="3871355" cy="2822607"/>
          </a:xfrm>
          <a:noFill/>
        </p:grpSpPr>
        <p:sp>
          <p:nvSpPr>
            <p:cNvPr id="32" name="Овал 31"/>
            <p:cNvSpPr/>
            <p:nvPr/>
          </p:nvSpPr>
          <p:spPr>
            <a:xfrm>
              <a:off x="3109194" y="341389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1277489" y="341389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3708899" y="410377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2685695" y="410377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1930253" y="406392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7" name="Овал 36"/>
            <p:cNvSpPr/>
            <p:nvPr/>
          </p:nvSpPr>
          <p:spPr>
            <a:xfrm>
              <a:off x="723664" y="409926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2159444" y="251656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" name="Прямая со стрелкой 38"/>
            <p:cNvCxnSpPr>
              <a:stCxn id="32" idx="4"/>
              <a:endCxn id="35" idx="7"/>
            </p:cNvCxnSpPr>
            <p:nvPr/>
          </p:nvCxnSpPr>
          <p:spPr>
            <a:xfrm flipH="1">
              <a:off x="3063870" y="3875809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2" idx="4"/>
              <a:endCxn id="34" idx="1"/>
            </p:cNvCxnSpPr>
            <p:nvPr/>
          </p:nvCxnSpPr>
          <p:spPr>
            <a:xfrm>
              <a:off x="3330724" y="3875809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8" idx="4"/>
              <a:endCxn id="33" idx="7"/>
            </p:cNvCxnSpPr>
            <p:nvPr/>
          </p:nvCxnSpPr>
          <p:spPr>
            <a:xfrm flipH="1">
              <a:off x="1655664" y="2978478"/>
              <a:ext cx="725310" cy="50306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38" idx="4"/>
              <a:endCxn id="32" idx="0"/>
            </p:cNvCxnSpPr>
            <p:nvPr/>
          </p:nvCxnSpPr>
          <p:spPr>
            <a:xfrm>
              <a:off x="2380974" y="2978478"/>
              <a:ext cx="949750" cy="43541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3" idx="4"/>
              <a:endCxn id="37" idx="7"/>
            </p:cNvCxnSpPr>
            <p:nvPr/>
          </p:nvCxnSpPr>
          <p:spPr>
            <a:xfrm flipH="1">
              <a:off x="1101839" y="3875810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33" idx="4"/>
              <a:endCxn id="36" idx="1"/>
            </p:cNvCxnSpPr>
            <p:nvPr/>
          </p:nvCxnSpPr>
          <p:spPr>
            <a:xfrm>
              <a:off x="1499019" y="3875810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>
            <a:xfrm>
              <a:off x="1055959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331641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1609784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8" name="Овал 47"/>
            <p:cNvSpPr/>
            <p:nvPr/>
          </p:nvSpPr>
          <p:spPr>
            <a:xfrm>
              <a:off x="280604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9" name="Прямая со стрелкой 48"/>
            <p:cNvCxnSpPr>
              <a:stCxn id="37" idx="4"/>
              <a:endCxn id="48" idx="0"/>
            </p:cNvCxnSpPr>
            <p:nvPr/>
          </p:nvCxnSpPr>
          <p:spPr>
            <a:xfrm flipH="1">
              <a:off x="502134" y="4561180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37" idx="4"/>
              <a:endCxn id="45" idx="0"/>
            </p:cNvCxnSpPr>
            <p:nvPr/>
          </p:nvCxnSpPr>
          <p:spPr>
            <a:xfrm>
              <a:off x="945194" y="4561180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6" idx="4"/>
              <a:endCxn id="47" idx="0"/>
            </p:cNvCxnSpPr>
            <p:nvPr/>
          </p:nvCxnSpPr>
          <p:spPr>
            <a:xfrm flipH="1">
              <a:off x="1831314" y="4525836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36" idx="4"/>
              <a:endCxn id="46" idx="0"/>
            </p:cNvCxnSpPr>
            <p:nvPr/>
          </p:nvCxnSpPr>
          <p:spPr>
            <a:xfrm>
              <a:off x="2151783" y="4525836"/>
              <a:ext cx="401388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Прямая со стрелкой 53"/>
          <p:cNvCxnSpPr/>
          <p:nvPr/>
        </p:nvCxnSpPr>
        <p:spPr>
          <a:xfrm>
            <a:off x="7503736" y="3710787"/>
            <a:ext cx="0" cy="2774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19776" y="3587904"/>
            <a:ext cx="104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верхний уровень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19776" y="5855720"/>
            <a:ext cx="116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нижний уровень</a:t>
            </a:r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3226943" y="6638748"/>
            <a:ext cx="2284235" cy="10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672353" y="1708023"/>
            <a:ext cx="8965" cy="175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5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5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8987</TotalTime>
  <Words>5178</Words>
  <Application>Microsoft Office PowerPoint</Application>
  <PresentationFormat>Широкоэкранный</PresentationFormat>
  <Paragraphs>1814</Paragraphs>
  <Slides>65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SFMono-Regular</vt:lpstr>
      <vt:lpstr>Times New Roman</vt:lpstr>
      <vt:lpstr>Wingdings</vt:lpstr>
      <vt:lpstr>Тема Office</vt:lpstr>
      <vt:lpstr>Equation</vt:lpstr>
      <vt:lpstr>Бинарная куча (binary heap)  Биномиальная куча (binomial heap)  Куча Фибоначчи (Fibonacci heap ) </vt:lpstr>
      <vt:lpstr>Презентация PowerPoint</vt:lpstr>
      <vt:lpstr>Презентация PowerPoint</vt:lpstr>
      <vt:lpstr>Презентация PowerPoint</vt:lpstr>
      <vt:lpstr>Бинарная куча (binary heap)  Биномиальная куча (binomial heap)  Куча Фибоначчи (Fibonacci heap )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Биномиальная куча</vt:lpstr>
      <vt:lpstr>Презентация PowerPoint</vt:lpstr>
      <vt:lpstr>Дополнительные вспомогательные операции link и cut,  которые нужны для выполнения базовых операций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1043</cp:revision>
  <dcterms:created xsi:type="dcterms:W3CDTF">2020-04-14T05:04:13Z</dcterms:created>
  <dcterms:modified xsi:type="dcterms:W3CDTF">2022-10-23T16:27:34Z</dcterms:modified>
</cp:coreProperties>
</file>