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2" r:id="rId2"/>
    <p:sldId id="441" r:id="rId3"/>
    <p:sldId id="464" r:id="rId4"/>
    <p:sldId id="442" r:id="rId5"/>
    <p:sldId id="458" r:id="rId6"/>
    <p:sldId id="443" r:id="rId7"/>
    <p:sldId id="465" r:id="rId8"/>
    <p:sldId id="446" r:id="rId9"/>
    <p:sldId id="466" r:id="rId10"/>
    <p:sldId id="447" r:id="rId11"/>
    <p:sldId id="467" r:id="rId12"/>
    <p:sldId id="470" r:id="rId13"/>
    <p:sldId id="468" r:id="rId14"/>
    <p:sldId id="469" r:id="rId15"/>
    <p:sldId id="448" r:id="rId16"/>
    <p:sldId id="459" r:id="rId17"/>
    <p:sldId id="460" r:id="rId18"/>
    <p:sldId id="449" r:id="rId19"/>
    <p:sldId id="450" r:id="rId20"/>
    <p:sldId id="451" r:id="rId21"/>
    <p:sldId id="453" r:id="rId22"/>
    <p:sldId id="454" r:id="rId23"/>
    <p:sldId id="455" r:id="rId24"/>
    <p:sldId id="461" r:id="rId25"/>
    <p:sldId id="456" r:id="rId26"/>
    <p:sldId id="457" r:id="rId27"/>
    <p:sldId id="462" r:id="rId28"/>
    <p:sldId id="46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60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44E9D"/>
    <a:srgbClr val="0070C0"/>
    <a:srgbClr val="FF5050"/>
    <a:srgbClr val="39F754"/>
    <a:srgbClr val="E5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>
        <p:guide orient="horz" pos="4042"/>
        <p:guide pos="60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7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64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problems/4139/?nav-folder=557" TargetMode="External"/><Relationship Id="rId2" Type="http://schemas.openxmlformats.org/officeDocument/2006/relationships/hyperlink" Target="https://acm.bsu.by/problems/4136/?nav-folder=55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m.bsu.by/problems/4137/?nav-folder=557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60167" y="2154453"/>
            <a:ext cx="7271666" cy="975246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>
                <a:solidFill>
                  <a:srgbClr val="0070C0"/>
                </a:solidFill>
              </a:rPr>
              <a:t>Система непересекающихся множеств</a:t>
            </a:r>
            <a:br>
              <a:rPr lang="ru-RU" sz="2800" b="1" dirty="0"/>
            </a:br>
            <a:r>
              <a:rPr lang="ru-RU" sz="3200" dirty="0"/>
              <a:t>(</a:t>
            </a:r>
            <a:r>
              <a:rPr lang="ru-RU" sz="2800" dirty="0">
                <a:latin typeface="Consolas" panose="020B0609020204030204" pitchFamily="49" charset="0"/>
              </a:rPr>
              <a:t>англ.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sz="2800" dirty="0">
                <a:latin typeface="Consolas" panose="020B0609020204030204" pitchFamily="49" charset="0"/>
              </a:rPr>
              <a:t>isjoint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800" dirty="0">
                <a:latin typeface="Consolas" panose="020B0609020204030204" pitchFamily="49" charset="0"/>
              </a:rPr>
              <a:t>et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en-US" sz="2800" dirty="0">
                <a:latin typeface="Consolas" panose="020B0609020204030204" pitchFamily="49" charset="0"/>
              </a:rPr>
              <a:t>nion</a:t>
            </a:r>
            <a:r>
              <a:rPr lang="ru-RU" sz="3200" dirty="0"/>
              <a:t>)</a:t>
            </a:r>
            <a:r>
              <a:rPr lang="en-US" sz="3200" dirty="0"/>
              <a:t> 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7812261" y="6416675"/>
            <a:ext cx="429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</a:t>
            </a:r>
            <a:r>
              <a:rPr lang="en-US" dirty="0"/>
              <a:t> </a:t>
            </a:r>
            <a:r>
              <a:rPr lang="ru-RU" dirty="0"/>
              <a:t>ДМА ФПМИ Соболевская Е.П., 2021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62041" y="137359"/>
            <a:ext cx="9267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u="sng" dirty="0">
                <a:solidFill>
                  <a:srgbClr val="002060"/>
                </a:solidFill>
              </a:rPr>
              <a:t>3. Реализация интерфейса с помощью корневых деревьев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1741" y="679629"/>
            <a:ext cx="10308966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Каждому множеству поставим в соответствие своё корневое дерево.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Каждой вершине дерева соответствует ровно один элемент множества. 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Корень дерева содержит представителя множества. 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59517" y="2773993"/>
            <a:ext cx="14814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{1, </a:t>
            </a:r>
            <a:r>
              <a:rPr lang="ru-RU" sz="2000" dirty="0">
                <a:solidFill>
                  <a:srgbClr val="FF0000"/>
                </a:solidFill>
              </a:rPr>
              <a:t>2</a:t>
            </a:r>
            <a:r>
              <a:rPr lang="ru-RU" sz="2000" dirty="0"/>
              <a:t>, 3, 4, 8}</a:t>
            </a:r>
          </a:p>
          <a:p>
            <a:r>
              <a:rPr lang="ru-RU" sz="2000" dirty="0"/>
              <a:t> {5, </a:t>
            </a:r>
            <a:r>
              <a:rPr lang="ru-RU" sz="2000" dirty="0">
                <a:solidFill>
                  <a:srgbClr val="FF0000"/>
                </a:solidFill>
              </a:rPr>
              <a:t>6</a:t>
            </a:r>
            <a:r>
              <a:rPr lang="ru-RU" sz="2000" dirty="0"/>
              <a:t>}</a:t>
            </a:r>
          </a:p>
          <a:p>
            <a:r>
              <a:rPr lang="ru-RU" sz="2000" dirty="0"/>
              <a:t> {</a:t>
            </a:r>
            <a:r>
              <a:rPr lang="ru-RU" sz="2000" dirty="0">
                <a:solidFill>
                  <a:srgbClr val="FF0000"/>
                </a:solidFill>
              </a:rPr>
              <a:t>7</a:t>
            </a:r>
            <a:r>
              <a:rPr lang="ru-RU" sz="2000" dirty="0"/>
              <a:t>}</a:t>
            </a:r>
          </a:p>
        </p:txBody>
      </p:sp>
      <p:grpSp>
        <p:nvGrpSpPr>
          <p:cNvPr id="67" name="Группа 66"/>
          <p:cNvGrpSpPr/>
          <p:nvPr/>
        </p:nvGrpSpPr>
        <p:grpSpPr>
          <a:xfrm>
            <a:off x="3681686" y="3208228"/>
            <a:ext cx="4327444" cy="2344159"/>
            <a:chOff x="3681686" y="3208228"/>
            <a:chExt cx="4327444" cy="2344159"/>
          </a:xfrm>
        </p:grpSpPr>
        <p:sp>
          <p:nvSpPr>
            <p:cNvPr id="5" name="Овал 4"/>
            <p:cNvSpPr/>
            <p:nvPr/>
          </p:nvSpPr>
          <p:spPr>
            <a:xfrm>
              <a:off x="4575633" y="321350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60885" y="325883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6816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63974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4575633" y="4107254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0885" y="4152582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54492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345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25" name="Овал 24"/>
            <p:cNvSpPr/>
            <p:nvPr/>
          </p:nvSpPr>
          <p:spPr>
            <a:xfrm>
              <a:off x="4575633" y="508068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1206" y="512600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cxnSp>
          <p:nvCxnSpPr>
            <p:cNvPr id="28" name="Прямая со стрелкой 27"/>
            <p:cNvCxnSpPr>
              <a:stCxn id="5" idx="3"/>
              <a:endCxn id="19" idx="0"/>
            </p:cNvCxnSpPr>
            <p:nvPr/>
          </p:nvCxnSpPr>
          <p:spPr>
            <a:xfrm flipH="1">
              <a:off x="3917781" y="3616136"/>
              <a:ext cx="727003" cy="478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5" idx="5"/>
              <a:endCxn id="23" idx="0"/>
            </p:cNvCxnSpPr>
            <p:nvPr/>
          </p:nvCxnSpPr>
          <p:spPr>
            <a:xfrm>
              <a:off x="4978672" y="3616136"/>
              <a:ext cx="706709" cy="478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5" idx="4"/>
              <a:endCxn id="21" idx="0"/>
            </p:cNvCxnSpPr>
            <p:nvPr/>
          </p:nvCxnSpPr>
          <p:spPr>
            <a:xfrm>
              <a:off x="4811728" y="3685215"/>
              <a:ext cx="0" cy="42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1" idx="4"/>
              <a:endCxn id="25" idx="0"/>
            </p:cNvCxnSpPr>
            <p:nvPr/>
          </p:nvCxnSpPr>
          <p:spPr>
            <a:xfrm>
              <a:off x="4811728" y="4578961"/>
              <a:ext cx="0" cy="501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Овал 35"/>
            <p:cNvSpPr/>
            <p:nvPr/>
          </p:nvSpPr>
          <p:spPr>
            <a:xfrm>
              <a:off x="6455986" y="320822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41238" y="325355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64559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412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40" name="Овал 39"/>
            <p:cNvSpPr/>
            <p:nvPr/>
          </p:nvSpPr>
          <p:spPr>
            <a:xfrm>
              <a:off x="7536940" y="323174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22192" y="327706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7</a:t>
              </a:r>
            </a:p>
          </p:txBody>
        </p:sp>
        <p:cxnSp>
          <p:nvCxnSpPr>
            <p:cNvPr id="43" name="Прямая со стрелкой 42"/>
            <p:cNvCxnSpPr>
              <a:stCxn id="36" idx="4"/>
              <a:endCxn id="38" idx="0"/>
            </p:cNvCxnSpPr>
            <p:nvPr/>
          </p:nvCxnSpPr>
          <p:spPr>
            <a:xfrm>
              <a:off x="6692081" y="3679935"/>
              <a:ext cx="0" cy="41446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Скругленная соединительная линия 61"/>
            <p:cNvCxnSpPr>
              <a:stCxn id="5" idx="7"/>
              <a:endCxn id="5" idx="1"/>
            </p:cNvCxnSpPr>
            <p:nvPr/>
          </p:nvCxnSpPr>
          <p:spPr>
            <a:xfrm rot="16200000" flipV="1">
              <a:off x="4811728" y="3115644"/>
              <a:ext cx="12700" cy="333888"/>
            </a:xfrm>
            <a:prstGeom prst="curvedConnector3">
              <a:avLst>
                <a:gd name="adj1" fmla="val 33088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кругленная соединительная линия 63"/>
            <p:cNvCxnSpPr/>
            <p:nvPr/>
          </p:nvCxnSpPr>
          <p:spPr>
            <a:xfrm rot="16200000" flipV="1">
              <a:off x="6685731" y="3096534"/>
              <a:ext cx="12700" cy="333888"/>
            </a:xfrm>
            <a:prstGeom prst="curvedConnector3">
              <a:avLst>
                <a:gd name="adj1" fmla="val 33088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кругленная соединительная линия 64"/>
            <p:cNvCxnSpPr/>
            <p:nvPr/>
          </p:nvCxnSpPr>
          <p:spPr>
            <a:xfrm rot="16200000" flipV="1">
              <a:off x="7775089" y="3116139"/>
              <a:ext cx="12700" cy="333888"/>
            </a:xfrm>
            <a:prstGeom prst="curvedConnector3">
              <a:avLst>
                <a:gd name="adj1" fmla="val 33088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02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61323" y="1464970"/>
            <a:ext cx="61674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Tx/>
              <a:buChar char="─"/>
            </a:pPr>
            <a:r>
              <a:rPr lang="ru-RU" sz="2000" dirty="0"/>
              <a:t>для каждой вершины дерева 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dirty="0"/>
              <a:t> </a:t>
            </a:r>
            <a:r>
              <a:rPr lang="ru-RU" sz="2000" dirty="0"/>
              <a:t>указан её предок</a:t>
            </a:r>
            <a:r>
              <a:rPr lang="en-US" sz="2000" dirty="0"/>
              <a:t> </a:t>
            </a:r>
            <a:r>
              <a:rPr lang="en-US" sz="2000" b="1" dirty="0">
                <a:latin typeface="Consolas" panose="020B0609020204030204" pitchFamily="49" charset="0"/>
              </a:rPr>
              <a:t>parent[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endParaRPr lang="ru-RU" sz="2000" dirty="0">
              <a:latin typeface="Consolas" panose="020B0609020204030204" pitchFamily="49" charset="0"/>
            </a:endParaRPr>
          </a:p>
          <a:p>
            <a:pPr marL="800100" lvl="1" indent="-342900">
              <a:spcAft>
                <a:spcPts val="1200"/>
              </a:spcAft>
              <a:buFontTx/>
              <a:buChar char="─"/>
            </a:pPr>
            <a:r>
              <a:rPr lang="ru-RU" sz="2000" dirty="0"/>
              <a:t>для корня дерева верно равенство  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/>
              <a:t>==</a:t>
            </a:r>
            <a:r>
              <a:rPr lang="en-US" sz="2000" b="1" dirty="0">
                <a:latin typeface="Consolas" panose="020B0609020204030204" pitchFamily="49" charset="0"/>
              </a:rPr>
              <a:t>parent[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  <a:r>
              <a:rPr lang="ru-RU" sz="2000" dirty="0"/>
              <a:t>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22752"/>
              </p:ext>
            </p:extLst>
          </p:nvPr>
        </p:nvGraphicFramePr>
        <p:xfrm>
          <a:off x="4104265" y="3692183"/>
          <a:ext cx="383147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67803" y="40912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40241" y="3721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i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409771" y="222016"/>
            <a:ext cx="5876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2400" dirty="0"/>
              <a:t>В</a:t>
            </a:r>
            <a:r>
              <a:rPr lang="en-US" sz="2400" dirty="0"/>
              <a:t> </a:t>
            </a:r>
            <a:r>
              <a:rPr lang="ru-RU" sz="2400" dirty="0"/>
              <a:t>памяти компьютера</a:t>
            </a:r>
            <a:r>
              <a:rPr lang="en-US" sz="2400" dirty="0"/>
              <a:t> </a:t>
            </a:r>
            <a:r>
              <a:rPr lang="ru-RU" sz="2400" dirty="0"/>
              <a:t>семейство корневых деревьев хранится в каноническом виде (массив </a:t>
            </a:r>
            <a:r>
              <a:rPr lang="en-US" sz="2400" b="1" dirty="0">
                <a:latin typeface="Consolas" panose="020B0609020204030204" pitchFamily="49" charset="0"/>
              </a:rPr>
              <a:t>parent</a:t>
            </a:r>
            <a:r>
              <a:rPr lang="ru-RU" sz="2400" b="1" dirty="0">
                <a:latin typeface="Consolas" panose="020B0609020204030204" pitchFamily="49" charset="0"/>
              </a:rPr>
              <a:t>):</a:t>
            </a:r>
            <a:endParaRPr lang="en-US" sz="2400" dirty="0"/>
          </a:p>
        </p:txBody>
      </p:sp>
      <p:grpSp>
        <p:nvGrpSpPr>
          <p:cNvPr id="42" name="Группа 41"/>
          <p:cNvGrpSpPr/>
          <p:nvPr/>
        </p:nvGrpSpPr>
        <p:grpSpPr>
          <a:xfrm>
            <a:off x="6286279" y="389613"/>
            <a:ext cx="4327444" cy="2344159"/>
            <a:chOff x="3681686" y="3208228"/>
            <a:chExt cx="4327444" cy="2344159"/>
          </a:xfrm>
        </p:grpSpPr>
        <p:sp>
          <p:nvSpPr>
            <p:cNvPr id="43" name="Овал 42"/>
            <p:cNvSpPr/>
            <p:nvPr/>
          </p:nvSpPr>
          <p:spPr>
            <a:xfrm>
              <a:off x="4575633" y="321350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60885" y="325883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36816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63974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4575633" y="4107254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60885" y="4152582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49" name="Овал 48"/>
            <p:cNvSpPr/>
            <p:nvPr/>
          </p:nvSpPr>
          <p:spPr>
            <a:xfrm>
              <a:off x="54492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345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75633" y="508068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41206" y="512600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cxnSp>
          <p:nvCxnSpPr>
            <p:cNvPr id="53" name="Прямая со стрелкой 52"/>
            <p:cNvCxnSpPr>
              <a:stCxn id="43" idx="3"/>
              <a:endCxn id="45" idx="0"/>
            </p:cNvCxnSpPr>
            <p:nvPr/>
          </p:nvCxnSpPr>
          <p:spPr>
            <a:xfrm flipH="1">
              <a:off x="3917781" y="3616136"/>
              <a:ext cx="727003" cy="478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>
              <a:stCxn id="43" idx="5"/>
              <a:endCxn id="49" idx="0"/>
            </p:cNvCxnSpPr>
            <p:nvPr/>
          </p:nvCxnSpPr>
          <p:spPr>
            <a:xfrm>
              <a:off x="4978672" y="3616136"/>
              <a:ext cx="706709" cy="478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stCxn id="43" idx="4"/>
              <a:endCxn id="47" idx="0"/>
            </p:cNvCxnSpPr>
            <p:nvPr/>
          </p:nvCxnSpPr>
          <p:spPr>
            <a:xfrm>
              <a:off x="4811728" y="3685215"/>
              <a:ext cx="0" cy="42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stCxn id="47" idx="4"/>
              <a:endCxn id="51" idx="0"/>
            </p:cNvCxnSpPr>
            <p:nvPr/>
          </p:nvCxnSpPr>
          <p:spPr>
            <a:xfrm>
              <a:off x="4811728" y="4578961"/>
              <a:ext cx="0" cy="501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/>
            <p:cNvSpPr/>
            <p:nvPr/>
          </p:nvSpPr>
          <p:spPr>
            <a:xfrm>
              <a:off x="6455986" y="320822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41238" y="325355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4559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412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36940" y="323174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2192" y="327706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7</a:t>
              </a:r>
            </a:p>
          </p:txBody>
        </p:sp>
        <p:cxnSp>
          <p:nvCxnSpPr>
            <p:cNvPr id="63" name="Прямая со стрелкой 62"/>
            <p:cNvCxnSpPr>
              <a:stCxn id="57" idx="4"/>
              <a:endCxn id="59" idx="0"/>
            </p:cNvCxnSpPr>
            <p:nvPr/>
          </p:nvCxnSpPr>
          <p:spPr>
            <a:xfrm>
              <a:off x="6692081" y="3679935"/>
              <a:ext cx="0" cy="41446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кругленная соединительная линия 63"/>
            <p:cNvCxnSpPr>
              <a:stCxn id="43" idx="7"/>
              <a:endCxn id="43" idx="1"/>
            </p:cNvCxnSpPr>
            <p:nvPr/>
          </p:nvCxnSpPr>
          <p:spPr>
            <a:xfrm rot="16200000" flipV="1">
              <a:off x="4811728" y="3115644"/>
              <a:ext cx="12700" cy="333888"/>
            </a:xfrm>
            <a:prstGeom prst="curvedConnector3">
              <a:avLst>
                <a:gd name="adj1" fmla="val 33088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кругленная соединительная линия 64"/>
            <p:cNvCxnSpPr/>
            <p:nvPr/>
          </p:nvCxnSpPr>
          <p:spPr>
            <a:xfrm rot="16200000" flipV="1">
              <a:off x="6685731" y="3096534"/>
              <a:ext cx="12700" cy="333888"/>
            </a:xfrm>
            <a:prstGeom prst="curvedConnector3">
              <a:avLst>
                <a:gd name="adj1" fmla="val 33088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Скругленная соединительная линия 65"/>
            <p:cNvCxnSpPr/>
            <p:nvPr/>
          </p:nvCxnSpPr>
          <p:spPr>
            <a:xfrm rot="16200000" flipV="1">
              <a:off x="7775089" y="3116139"/>
              <a:ext cx="12700" cy="333888"/>
            </a:xfrm>
            <a:prstGeom prst="curvedConnector3">
              <a:avLst>
                <a:gd name="adj1" fmla="val 33088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07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71943"/>
              </p:ext>
            </p:extLst>
          </p:nvPr>
        </p:nvGraphicFramePr>
        <p:xfrm>
          <a:off x="1289851" y="4283647"/>
          <a:ext cx="376772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3389" y="46826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5827" y="43133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i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59489" y="178815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FindSe</a:t>
            </a:r>
            <a:r>
              <a:rPr lang="en-US" sz="2400" b="1" dirty="0">
                <a:latin typeface="Consolas" panose="020B0609020204030204" pitchFamily="49" charset="0"/>
              </a:rPr>
              <a:t>t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(8)</a:t>
            </a:r>
            <a:endParaRPr lang="ru-RU" sz="2400" b="1" dirty="0"/>
          </a:p>
        </p:txBody>
      </p:sp>
      <p:sp>
        <p:nvSpPr>
          <p:cNvPr id="34" name="Овал 33"/>
          <p:cNvSpPr/>
          <p:nvPr/>
        </p:nvSpPr>
        <p:spPr>
          <a:xfrm>
            <a:off x="2012720" y="150744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2097972" y="155277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Овал 35"/>
          <p:cNvSpPr/>
          <p:nvPr/>
        </p:nvSpPr>
        <p:spPr>
          <a:xfrm>
            <a:off x="1118773" y="238833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1201061" y="243366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Овал 37"/>
          <p:cNvSpPr/>
          <p:nvPr/>
        </p:nvSpPr>
        <p:spPr>
          <a:xfrm>
            <a:off x="2012720" y="2401195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2097972" y="2446523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0" name="Овал 39"/>
          <p:cNvSpPr/>
          <p:nvPr/>
        </p:nvSpPr>
        <p:spPr>
          <a:xfrm>
            <a:off x="2886373" y="238833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2971625" y="243366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8" name="Овал 67"/>
          <p:cNvSpPr/>
          <p:nvPr/>
        </p:nvSpPr>
        <p:spPr>
          <a:xfrm>
            <a:off x="2012720" y="3374621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2078293" y="3419949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70" name="Прямая со стрелкой 69"/>
          <p:cNvCxnSpPr>
            <a:stCxn id="34" idx="3"/>
            <a:endCxn id="36" idx="0"/>
          </p:cNvCxnSpPr>
          <p:nvPr/>
        </p:nvCxnSpPr>
        <p:spPr>
          <a:xfrm flipH="1">
            <a:off x="1354868" y="1910077"/>
            <a:ext cx="727003" cy="478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4" idx="5"/>
            <a:endCxn id="40" idx="0"/>
          </p:cNvCxnSpPr>
          <p:nvPr/>
        </p:nvCxnSpPr>
        <p:spPr>
          <a:xfrm>
            <a:off x="2415759" y="1910077"/>
            <a:ext cx="706709" cy="478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34" idx="4"/>
            <a:endCxn id="38" idx="0"/>
          </p:cNvCxnSpPr>
          <p:nvPr/>
        </p:nvCxnSpPr>
        <p:spPr>
          <a:xfrm>
            <a:off x="2248815" y="1979156"/>
            <a:ext cx="0" cy="422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38" idx="4"/>
            <a:endCxn id="68" idx="0"/>
          </p:cNvCxnSpPr>
          <p:nvPr/>
        </p:nvCxnSpPr>
        <p:spPr>
          <a:xfrm>
            <a:off x="2248815" y="2872902"/>
            <a:ext cx="0" cy="50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>
            <a:off x="3893073" y="150216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3978325" y="154749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6" name="Овал 75"/>
          <p:cNvSpPr/>
          <p:nvPr/>
        </p:nvSpPr>
        <p:spPr>
          <a:xfrm>
            <a:off x="3893073" y="238833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3978325" y="243366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8" name="Овал 77"/>
          <p:cNvSpPr/>
          <p:nvPr/>
        </p:nvSpPr>
        <p:spPr>
          <a:xfrm>
            <a:off x="4974027" y="1525681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5059279" y="1571009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80" name="Прямая со стрелкой 79"/>
          <p:cNvCxnSpPr>
            <a:stCxn id="74" idx="4"/>
            <a:endCxn id="76" idx="0"/>
          </p:cNvCxnSpPr>
          <p:nvPr/>
        </p:nvCxnSpPr>
        <p:spPr>
          <a:xfrm>
            <a:off x="4129168" y="1973876"/>
            <a:ext cx="0" cy="41446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кругленная соединительная линия 80"/>
          <p:cNvCxnSpPr>
            <a:stCxn id="34" idx="7"/>
            <a:endCxn id="34" idx="1"/>
          </p:cNvCxnSpPr>
          <p:nvPr/>
        </p:nvCxnSpPr>
        <p:spPr>
          <a:xfrm rot="16200000" flipV="1">
            <a:off x="2248815" y="1409585"/>
            <a:ext cx="12700" cy="333888"/>
          </a:xfrm>
          <a:prstGeom prst="curvedConnector3">
            <a:avLst>
              <a:gd name="adj1" fmla="val 33088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кругленная соединительная линия 81"/>
          <p:cNvCxnSpPr/>
          <p:nvPr/>
        </p:nvCxnSpPr>
        <p:spPr>
          <a:xfrm rot="16200000" flipV="1">
            <a:off x="4122818" y="1390475"/>
            <a:ext cx="12700" cy="333888"/>
          </a:xfrm>
          <a:prstGeom prst="curvedConnector3">
            <a:avLst>
              <a:gd name="adj1" fmla="val 33088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Скругленная соединительная линия 82"/>
          <p:cNvCxnSpPr/>
          <p:nvPr/>
        </p:nvCxnSpPr>
        <p:spPr>
          <a:xfrm rot="16200000" flipV="1">
            <a:off x="5212176" y="1410080"/>
            <a:ext cx="12700" cy="333888"/>
          </a:xfrm>
          <a:prstGeom prst="curvedConnector3">
            <a:avLst>
              <a:gd name="adj1" fmla="val 33088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8" idx="7"/>
            <a:endCxn id="38" idx="5"/>
          </p:cNvCxnSpPr>
          <p:nvPr/>
        </p:nvCxnSpPr>
        <p:spPr>
          <a:xfrm flipV="1">
            <a:off x="2415759" y="2803822"/>
            <a:ext cx="0" cy="63987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38" idx="7"/>
            <a:endCxn id="34" idx="5"/>
          </p:cNvCxnSpPr>
          <p:nvPr/>
        </p:nvCxnSpPr>
        <p:spPr>
          <a:xfrm flipV="1">
            <a:off x="2415759" y="1910076"/>
            <a:ext cx="0" cy="56019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261327" y="2934957"/>
            <a:ext cx="2381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Consolas" panose="020B0609020204030204" pitchFamily="49" charset="0"/>
              </a:rPr>
              <a:t>FindSet</a:t>
            </a:r>
            <a:r>
              <a:rPr lang="ru-RU" sz="2400" dirty="0">
                <a:latin typeface="Consolas" panose="020B0609020204030204" pitchFamily="49" charset="0"/>
              </a:rPr>
              <a:t>(x)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—</a:t>
            </a:r>
          </a:p>
        </p:txBody>
      </p:sp>
      <p:graphicFrame>
        <p:nvGraphicFramePr>
          <p:cNvPr id="85" name="Объект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919557"/>
              </p:ext>
            </p:extLst>
          </p:nvPr>
        </p:nvGraphicFramePr>
        <p:xfrm>
          <a:off x="9754111" y="2860046"/>
          <a:ext cx="8429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6" name="Equation" r:id="rId3" imgW="419040" imgH="266400" progId="Equation.DSMT4">
                  <p:embed/>
                </p:oleObj>
              </mc:Choice>
              <mc:Fallback>
                <p:oleObj name="Equation" r:id="rId3" imgW="419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4111" y="2860046"/>
                        <a:ext cx="842962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11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689277" y="2859907"/>
            <a:ext cx="1582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 err="1">
                <a:latin typeface="Consolas" panose="020B0609020204030204" pitchFamily="49" charset="0"/>
              </a:rPr>
              <a:t>Union</a:t>
            </a:r>
            <a:r>
              <a:rPr lang="ru-RU" sz="2000" b="1" u="sng" dirty="0">
                <a:latin typeface="Consolas" panose="020B0609020204030204" pitchFamily="49" charset="0"/>
              </a:rPr>
              <a:t>(7,8)</a:t>
            </a:r>
            <a:endParaRPr lang="ru-RU" sz="2000" b="1" u="sng" dirty="0"/>
          </a:p>
        </p:txBody>
      </p:sp>
      <p:sp>
        <p:nvSpPr>
          <p:cNvPr id="42" name="Овал 41"/>
          <p:cNvSpPr/>
          <p:nvPr/>
        </p:nvSpPr>
        <p:spPr>
          <a:xfrm>
            <a:off x="941523" y="253783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026775" y="258316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Овал 43"/>
          <p:cNvSpPr/>
          <p:nvPr/>
        </p:nvSpPr>
        <p:spPr>
          <a:xfrm>
            <a:off x="47576" y="341872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29864" y="346405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6" name="Овал 45"/>
          <p:cNvSpPr/>
          <p:nvPr/>
        </p:nvSpPr>
        <p:spPr>
          <a:xfrm>
            <a:off x="941523" y="3431584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1026775" y="3476912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8" name="Овал 47"/>
          <p:cNvSpPr/>
          <p:nvPr/>
        </p:nvSpPr>
        <p:spPr>
          <a:xfrm>
            <a:off x="1815176" y="341872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900428" y="346405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0" name="Овал 49"/>
          <p:cNvSpPr/>
          <p:nvPr/>
        </p:nvSpPr>
        <p:spPr>
          <a:xfrm>
            <a:off x="921844" y="4394927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007096" y="4450338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52" name="Прямая со стрелкой 51"/>
          <p:cNvCxnSpPr>
            <a:stCxn id="42" idx="3"/>
            <a:endCxn id="44" idx="0"/>
          </p:cNvCxnSpPr>
          <p:nvPr/>
        </p:nvCxnSpPr>
        <p:spPr>
          <a:xfrm flipH="1">
            <a:off x="283671" y="2940466"/>
            <a:ext cx="727003" cy="478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2" idx="5"/>
            <a:endCxn id="48" idx="0"/>
          </p:cNvCxnSpPr>
          <p:nvPr/>
        </p:nvCxnSpPr>
        <p:spPr>
          <a:xfrm>
            <a:off x="1344562" y="2940466"/>
            <a:ext cx="706709" cy="478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2" idx="4"/>
            <a:endCxn id="46" idx="0"/>
          </p:cNvCxnSpPr>
          <p:nvPr/>
        </p:nvCxnSpPr>
        <p:spPr>
          <a:xfrm>
            <a:off x="1177618" y="3009545"/>
            <a:ext cx="0" cy="422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6" idx="4"/>
          </p:cNvCxnSpPr>
          <p:nvPr/>
        </p:nvCxnSpPr>
        <p:spPr>
          <a:xfrm>
            <a:off x="1177618" y="3903291"/>
            <a:ext cx="0" cy="50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2821876" y="253255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2907128" y="257788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8" name="Овал 57"/>
          <p:cNvSpPr/>
          <p:nvPr/>
        </p:nvSpPr>
        <p:spPr>
          <a:xfrm>
            <a:off x="2821876" y="341872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2907128" y="346405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60" name="Овал 59"/>
          <p:cNvSpPr/>
          <p:nvPr/>
        </p:nvSpPr>
        <p:spPr>
          <a:xfrm>
            <a:off x="3902830" y="2556070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988082" y="2601398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2" name="Прямая со стрелкой 61"/>
          <p:cNvCxnSpPr>
            <a:stCxn id="56" idx="4"/>
            <a:endCxn id="58" idx="0"/>
          </p:cNvCxnSpPr>
          <p:nvPr/>
        </p:nvCxnSpPr>
        <p:spPr>
          <a:xfrm>
            <a:off x="3057971" y="3004265"/>
            <a:ext cx="0" cy="41446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кругленная соединительная линия 62"/>
          <p:cNvCxnSpPr>
            <a:stCxn id="42" idx="7"/>
            <a:endCxn id="42" idx="1"/>
          </p:cNvCxnSpPr>
          <p:nvPr/>
        </p:nvCxnSpPr>
        <p:spPr>
          <a:xfrm rot="16200000" flipV="1">
            <a:off x="1177618" y="2439974"/>
            <a:ext cx="12700" cy="333888"/>
          </a:xfrm>
          <a:prstGeom prst="curvedConnector3">
            <a:avLst>
              <a:gd name="adj1" fmla="val 33088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кругленная соединительная линия 63"/>
          <p:cNvCxnSpPr/>
          <p:nvPr/>
        </p:nvCxnSpPr>
        <p:spPr>
          <a:xfrm rot="16200000" flipV="1">
            <a:off x="3051621" y="2420864"/>
            <a:ext cx="12700" cy="333888"/>
          </a:xfrm>
          <a:prstGeom prst="curvedConnector3">
            <a:avLst>
              <a:gd name="adj1" fmla="val 33088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кругленная соединительная линия 64"/>
          <p:cNvCxnSpPr/>
          <p:nvPr/>
        </p:nvCxnSpPr>
        <p:spPr>
          <a:xfrm rot="16200000" flipV="1">
            <a:off x="4140979" y="2440469"/>
            <a:ext cx="12700" cy="333888"/>
          </a:xfrm>
          <a:prstGeom prst="curvedConnector3">
            <a:avLst>
              <a:gd name="adj1" fmla="val 33088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/>
          <p:cNvGrpSpPr/>
          <p:nvPr/>
        </p:nvGrpSpPr>
        <p:grpSpPr>
          <a:xfrm>
            <a:off x="6160413" y="387667"/>
            <a:ext cx="3228092" cy="3010690"/>
            <a:chOff x="742888" y="3405985"/>
            <a:chExt cx="3228092" cy="3010690"/>
          </a:xfrm>
        </p:grpSpPr>
        <p:sp>
          <p:nvSpPr>
            <p:cNvPr id="67" name="Овал 66"/>
            <p:cNvSpPr/>
            <p:nvPr/>
          </p:nvSpPr>
          <p:spPr>
            <a:xfrm>
              <a:off x="1636835" y="4077796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22087" y="4123124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69" name="Овал 68"/>
            <p:cNvSpPr/>
            <p:nvPr/>
          </p:nvSpPr>
          <p:spPr>
            <a:xfrm>
              <a:off x="742888" y="4958686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25176" y="5004014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636835" y="4971542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22087" y="5016870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2510488" y="4958686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95740" y="5004014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1636835" y="594496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02408" y="599029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cxnSp>
          <p:nvCxnSpPr>
            <p:cNvPr id="77" name="Прямая со стрелкой 76"/>
            <p:cNvCxnSpPr>
              <a:stCxn id="67" idx="3"/>
              <a:endCxn id="69" idx="0"/>
            </p:cNvCxnSpPr>
            <p:nvPr/>
          </p:nvCxnSpPr>
          <p:spPr>
            <a:xfrm flipH="1">
              <a:off x="978983" y="4480424"/>
              <a:ext cx="727003" cy="478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67" idx="5"/>
              <a:endCxn id="73" idx="0"/>
            </p:cNvCxnSpPr>
            <p:nvPr/>
          </p:nvCxnSpPr>
          <p:spPr>
            <a:xfrm>
              <a:off x="2039874" y="4480424"/>
              <a:ext cx="706709" cy="478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7" idx="4"/>
              <a:endCxn id="71" idx="0"/>
            </p:cNvCxnSpPr>
            <p:nvPr/>
          </p:nvCxnSpPr>
          <p:spPr>
            <a:xfrm>
              <a:off x="1872930" y="4549503"/>
              <a:ext cx="0" cy="42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71" idx="4"/>
              <a:endCxn id="75" idx="0"/>
            </p:cNvCxnSpPr>
            <p:nvPr/>
          </p:nvCxnSpPr>
          <p:spPr>
            <a:xfrm>
              <a:off x="1872930" y="5443249"/>
              <a:ext cx="0" cy="501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3498790" y="3466187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84042" y="3511515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3498790" y="4352357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84042" y="4397685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2197965" y="3405985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91512" y="3463183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7</a:t>
              </a:r>
            </a:p>
          </p:txBody>
        </p:sp>
        <p:cxnSp>
          <p:nvCxnSpPr>
            <p:cNvPr id="87" name="Прямая со стрелкой 86"/>
            <p:cNvCxnSpPr>
              <a:stCxn id="81" idx="4"/>
              <a:endCxn id="83" idx="0"/>
            </p:cNvCxnSpPr>
            <p:nvPr/>
          </p:nvCxnSpPr>
          <p:spPr>
            <a:xfrm>
              <a:off x="3734885" y="3937894"/>
              <a:ext cx="0" cy="41446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Скругленная соединительная линия 88"/>
            <p:cNvCxnSpPr/>
            <p:nvPr/>
          </p:nvCxnSpPr>
          <p:spPr>
            <a:xfrm rot="16200000" flipV="1">
              <a:off x="3728535" y="3354493"/>
              <a:ext cx="12700" cy="333888"/>
            </a:xfrm>
            <a:prstGeom prst="curvedConnector3">
              <a:avLst>
                <a:gd name="adj1" fmla="val 33088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Скругленная соединительная линия 89"/>
            <p:cNvCxnSpPr/>
            <p:nvPr/>
          </p:nvCxnSpPr>
          <p:spPr>
            <a:xfrm rot="16200000" flipV="1">
              <a:off x="2436114" y="3290384"/>
              <a:ext cx="12700" cy="333888"/>
            </a:xfrm>
            <a:prstGeom prst="curvedConnector3">
              <a:avLst>
                <a:gd name="adj1" fmla="val 33088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 стрелкой 3"/>
            <p:cNvCxnSpPr>
              <a:stCxn id="85" idx="4"/>
              <a:endCxn id="67" idx="0"/>
            </p:cNvCxnSpPr>
            <p:nvPr/>
          </p:nvCxnSpPr>
          <p:spPr>
            <a:xfrm flipH="1">
              <a:off x="1872930" y="3877692"/>
              <a:ext cx="561130" cy="20010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433670" y="253479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  <a:endParaRPr lang="ru-RU" sz="3600" dirty="0"/>
          </a:p>
        </p:txBody>
      </p:sp>
      <p:grpSp>
        <p:nvGrpSpPr>
          <p:cNvPr id="124" name="Группа 123"/>
          <p:cNvGrpSpPr/>
          <p:nvPr/>
        </p:nvGrpSpPr>
        <p:grpSpPr>
          <a:xfrm>
            <a:off x="5865977" y="4204402"/>
            <a:ext cx="3426132" cy="2338879"/>
            <a:chOff x="6338253" y="4263632"/>
            <a:chExt cx="3426132" cy="2338879"/>
          </a:xfrm>
        </p:grpSpPr>
        <p:sp>
          <p:nvSpPr>
            <p:cNvPr id="95" name="Овал 94"/>
            <p:cNvSpPr/>
            <p:nvPr/>
          </p:nvSpPr>
          <p:spPr>
            <a:xfrm>
              <a:off x="7583794" y="4263632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69046" y="4308960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7" name="Овал 96"/>
            <p:cNvSpPr/>
            <p:nvPr/>
          </p:nvSpPr>
          <p:spPr>
            <a:xfrm>
              <a:off x="6946633" y="5168463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028921" y="5213791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99" name="Овал 98"/>
            <p:cNvSpPr/>
            <p:nvPr/>
          </p:nvSpPr>
          <p:spPr>
            <a:xfrm>
              <a:off x="7583794" y="515737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669046" y="520270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8457447" y="5144522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42699" y="5189850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103" name="Овал 102"/>
            <p:cNvSpPr/>
            <p:nvPr/>
          </p:nvSpPr>
          <p:spPr>
            <a:xfrm>
              <a:off x="7583794" y="6130804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49367" y="6176132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cxnSp>
          <p:nvCxnSpPr>
            <p:cNvPr id="105" name="Прямая со стрелкой 104"/>
            <p:cNvCxnSpPr>
              <a:stCxn id="95" idx="3"/>
              <a:endCxn id="97" idx="0"/>
            </p:cNvCxnSpPr>
            <p:nvPr/>
          </p:nvCxnSpPr>
          <p:spPr>
            <a:xfrm flipH="1">
              <a:off x="7182728" y="4666259"/>
              <a:ext cx="470217" cy="5022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95" idx="5"/>
              <a:endCxn id="101" idx="0"/>
            </p:cNvCxnSpPr>
            <p:nvPr/>
          </p:nvCxnSpPr>
          <p:spPr>
            <a:xfrm>
              <a:off x="7986833" y="4666260"/>
              <a:ext cx="706709" cy="478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95" idx="4"/>
              <a:endCxn id="99" idx="0"/>
            </p:cNvCxnSpPr>
            <p:nvPr/>
          </p:nvCxnSpPr>
          <p:spPr>
            <a:xfrm>
              <a:off x="7819889" y="4735339"/>
              <a:ext cx="0" cy="42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99" idx="4"/>
              <a:endCxn id="103" idx="0"/>
            </p:cNvCxnSpPr>
            <p:nvPr/>
          </p:nvCxnSpPr>
          <p:spPr>
            <a:xfrm>
              <a:off x="7819889" y="5629085"/>
              <a:ext cx="0" cy="501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Овал 108"/>
            <p:cNvSpPr/>
            <p:nvPr/>
          </p:nvSpPr>
          <p:spPr>
            <a:xfrm>
              <a:off x="9292195" y="430896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377447" y="435428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9292195" y="519513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377447" y="524045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6338253" y="5151214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431800" y="5208412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7</a:t>
              </a:r>
            </a:p>
          </p:txBody>
        </p:sp>
        <p:cxnSp>
          <p:nvCxnSpPr>
            <p:cNvPr id="115" name="Прямая со стрелкой 114"/>
            <p:cNvCxnSpPr>
              <a:stCxn id="109" idx="4"/>
              <a:endCxn id="111" idx="0"/>
            </p:cNvCxnSpPr>
            <p:nvPr/>
          </p:nvCxnSpPr>
          <p:spPr>
            <a:xfrm>
              <a:off x="9528290" y="4780667"/>
              <a:ext cx="0" cy="41446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Скругленная соединительная линия 115"/>
            <p:cNvCxnSpPr/>
            <p:nvPr/>
          </p:nvCxnSpPr>
          <p:spPr>
            <a:xfrm rot="16200000" flipV="1">
              <a:off x="9521940" y="4197266"/>
              <a:ext cx="12700" cy="333888"/>
            </a:xfrm>
            <a:prstGeom prst="curvedConnector3">
              <a:avLst>
                <a:gd name="adj1" fmla="val 33088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кругленная соединительная линия 116"/>
            <p:cNvCxnSpPr/>
            <p:nvPr/>
          </p:nvCxnSpPr>
          <p:spPr>
            <a:xfrm rot="16200000" flipV="1">
              <a:off x="7813539" y="4135510"/>
              <a:ext cx="12700" cy="333888"/>
            </a:xfrm>
            <a:prstGeom prst="curvedConnector3">
              <a:avLst>
                <a:gd name="adj1" fmla="val 33088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>
              <a:stCxn id="95" idx="2"/>
              <a:endCxn id="113" idx="0"/>
            </p:cNvCxnSpPr>
            <p:nvPr/>
          </p:nvCxnSpPr>
          <p:spPr>
            <a:xfrm flipH="1">
              <a:off x="6574348" y="4499486"/>
              <a:ext cx="1009446" cy="6517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Прямоугольник 122"/>
          <p:cNvSpPr/>
          <p:nvPr/>
        </p:nvSpPr>
        <p:spPr>
          <a:xfrm>
            <a:off x="122738" y="125874"/>
            <a:ext cx="544850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Union</a:t>
            </a:r>
            <a:r>
              <a:rPr lang="ru-RU" sz="2400" b="1" dirty="0">
                <a:latin typeface="Consolas" panose="020B0609020204030204" pitchFamily="49" charset="0"/>
              </a:rPr>
              <a:t>(</a:t>
            </a:r>
            <a:r>
              <a:rPr lang="ru-RU" sz="2400" b="1" dirty="0" err="1">
                <a:latin typeface="Consolas" panose="020B0609020204030204" pitchFamily="49" charset="0"/>
              </a:rPr>
              <a:t>x,y</a:t>
            </a:r>
            <a:r>
              <a:rPr lang="ru-RU" sz="2400" b="1" dirty="0">
                <a:latin typeface="Consolas" panose="020B0609020204030204" pitchFamily="49" charset="0"/>
              </a:rPr>
              <a:t>)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0000"/>
                </a:solidFill>
              </a:rPr>
              <a:t>определить представителей множеств, которым принадлежат </a:t>
            </a:r>
            <a:r>
              <a:rPr lang="en-US" sz="2000" dirty="0">
                <a:solidFill>
                  <a:srgbClr val="000000"/>
                </a:solidFill>
              </a:rPr>
              <a:t>x </a:t>
            </a:r>
            <a:r>
              <a:rPr lang="ru-RU" sz="2000" dirty="0">
                <a:solidFill>
                  <a:srgbClr val="000000"/>
                </a:solidFill>
              </a:rPr>
              <a:t>и </a:t>
            </a:r>
            <a:r>
              <a:rPr lang="en-US" sz="2000" dirty="0">
                <a:solidFill>
                  <a:srgbClr val="000000"/>
                </a:solidFill>
              </a:rPr>
              <a:t>y;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0000"/>
                </a:solidFill>
              </a:rPr>
              <a:t>представителя одного из множеств сделать сыном представителя другого множества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lang="ru-RU" sz="2400" dirty="0"/>
          </a:p>
        </p:txBody>
      </p:sp>
      <p:graphicFrame>
        <p:nvGraphicFramePr>
          <p:cNvPr id="128" name="Таблица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03568"/>
              </p:ext>
            </p:extLst>
          </p:nvPr>
        </p:nvGraphicFramePr>
        <p:xfrm>
          <a:off x="738125" y="5302676"/>
          <a:ext cx="2828545" cy="6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170"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55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0" y="5694761"/>
            <a:ext cx="80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parent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4100" y="5332393"/>
            <a:ext cx="23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Consolas" panose="020B0609020204030204" pitchFamily="49" charset="0"/>
              </a:rPr>
              <a:t>i</a:t>
            </a:r>
            <a:endParaRPr lang="ru-RU" sz="1400" i="1" dirty="0">
              <a:latin typeface="Consolas" panose="020B0609020204030204" pitchFamily="49" charset="0"/>
            </a:endParaRPr>
          </a:p>
        </p:txBody>
      </p:sp>
      <p:graphicFrame>
        <p:nvGraphicFramePr>
          <p:cNvPr id="131" name="Таблица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36400"/>
              </p:ext>
            </p:extLst>
          </p:nvPr>
        </p:nvGraphicFramePr>
        <p:xfrm>
          <a:off x="8517876" y="2640389"/>
          <a:ext cx="2828545" cy="6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170"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55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7779751" y="3032474"/>
            <a:ext cx="80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parent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153851" y="2670106"/>
            <a:ext cx="23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Consolas" panose="020B0609020204030204" pitchFamily="49" charset="0"/>
              </a:rPr>
              <a:t>i</a:t>
            </a:r>
            <a:endParaRPr lang="ru-RU" sz="1400" i="1" dirty="0">
              <a:latin typeface="Consolas" panose="020B0609020204030204" pitchFamily="49" charset="0"/>
            </a:endParaRPr>
          </a:p>
        </p:txBody>
      </p:sp>
      <p:graphicFrame>
        <p:nvGraphicFramePr>
          <p:cNvPr id="134" name="Таблица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18948"/>
              </p:ext>
            </p:extLst>
          </p:nvPr>
        </p:nvGraphicFramePr>
        <p:xfrm>
          <a:off x="8730578" y="5679809"/>
          <a:ext cx="2828545" cy="6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170"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55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7992453" y="6071894"/>
            <a:ext cx="80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parent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366553" y="5709526"/>
            <a:ext cx="23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Consolas" panose="020B0609020204030204" pitchFamily="49" charset="0"/>
              </a:rPr>
              <a:t>i</a:t>
            </a:r>
            <a:endParaRPr lang="ru-RU" sz="1400" i="1" dirty="0">
              <a:latin typeface="Consolas" panose="020B0609020204030204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338167" y="3567269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7637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32" grpId="0"/>
      <p:bldP spid="133" grpId="0"/>
      <p:bldP spid="135" grpId="0"/>
      <p:bldP spid="136" grpId="0"/>
      <p:bldP spid="1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4774177" y="1579339"/>
            <a:ext cx="2381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FindSet</a:t>
            </a:r>
            <a:r>
              <a:rPr lang="ru-RU" sz="2400" b="1" dirty="0">
                <a:latin typeface="Consolas" panose="020B0609020204030204" pitchFamily="49" charset="0"/>
              </a:rPr>
              <a:t>(x)</a:t>
            </a:r>
            <a:r>
              <a:rPr lang="ru-RU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774177" y="2270860"/>
            <a:ext cx="2184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Union</a:t>
            </a:r>
            <a:r>
              <a:rPr lang="ru-RU" sz="2400" b="1" dirty="0">
                <a:latin typeface="Consolas" panose="020B0609020204030204" pitchFamily="49" charset="0"/>
              </a:rPr>
              <a:t>(</a:t>
            </a:r>
            <a:r>
              <a:rPr lang="ru-RU" sz="2400" b="1" dirty="0" err="1">
                <a:latin typeface="Consolas" panose="020B0609020204030204" pitchFamily="49" charset="0"/>
              </a:rPr>
              <a:t>x,y</a:t>
            </a:r>
            <a:r>
              <a:rPr lang="ru-RU" sz="2400" b="1" dirty="0">
                <a:latin typeface="Consolas" panose="020B0609020204030204" pitchFamily="49" charset="0"/>
              </a:rPr>
              <a:t>)</a:t>
            </a:r>
            <a:r>
              <a:rPr lang="ru-RU" sz="2400" dirty="0"/>
              <a:t>—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endParaRPr lang="ru-RU" sz="24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549466"/>
              </p:ext>
            </p:extLst>
          </p:nvPr>
        </p:nvGraphicFramePr>
        <p:xfrm>
          <a:off x="7266961" y="1504428"/>
          <a:ext cx="8429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9" name="Equation" r:id="rId3" imgW="419040" imgH="266400" progId="Equation.DSMT4">
                  <p:embed/>
                </p:oleObj>
              </mc:Choice>
              <mc:Fallback>
                <p:oleObj name="Equation" r:id="rId3" imgW="419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66961" y="1504428"/>
                        <a:ext cx="842962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3798"/>
              </p:ext>
            </p:extLst>
          </p:nvPr>
        </p:nvGraphicFramePr>
        <p:xfrm>
          <a:off x="7266960" y="2141571"/>
          <a:ext cx="8429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0" name="Equation" r:id="rId5" imgW="419040" imgH="266400" progId="Equation.DSMT4">
                  <p:embed/>
                </p:oleObj>
              </mc:Choice>
              <mc:Fallback>
                <p:oleObj name="Equation" r:id="rId5" imgW="419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66960" y="2141571"/>
                        <a:ext cx="84296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855737" y="1625505"/>
            <a:ext cx="171797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dirty="0"/>
              <a:t>БАЗОВЫЕ</a:t>
            </a:r>
          </a:p>
          <a:p>
            <a:r>
              <a:rPr lang="ru-RU" sz="2400" b="1" dirty="0"/>
              <a:t>ОПЕРАЦИИ</a:t>
            </a: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4603804" y="1445644"/>
            <a:ext cx="5344" cy="12868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261369"/>
              </p:ext>
            </p:extLst>
          </p:nvPr>
        </p:nvGraphicFramePr>
        <p:xfrm>
          <a:off x="4840288" y="3721100"/>
          <a:ext cx="14049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1" name="Equation" r:id="rId7" imgW="698400" imgH="266400" progId="Equation.DSMT4">
                  <p:embed/>
                </p:oleObj>
              </mc:Choice>
              <mc:Fallback>
                <p:oleObj name="Equation" r:id="rId7" imgW="698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40288" y="3721100"/>
                        <a:ext cx="14049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438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235145" y="1306245"/>
            <a:ext cx="101746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Если у каждого корневого дерева поддерживать весовую характеристику, в качестве которой может выступать или </a:t>
            </a:r>
          </a:p>
          <a:p>
            <a:pPr lvl="1" algn="just"/>
            <a:r>
              <a:rPr lang="ru-RU" sz="2800" b="1" dirty="0"/>
              <a:t>число вершин в дереве (размер)</a:t>
            </a:r>
            <a:r>
              <a:rPr lang="ru-RU" sz="2800" dirty="0"/>
              <a:t>, </a:t>
            </a:r>
          </a:p>
          <a:p>
            <a:pPr lvl="1"/>
            <a:r>
              <a:rPr lang="ru-RU" sz="2000" dirty="0"/>
              <a:t>или</a:t>
            </a:r>
            <a:r>
              <a:rPr lang="ru-RU" sz="2800" dirty="0"/>
              <a:t> </a:t>
            </a:r>
          </a:p>
          <a:p>
            <a:pPr lvl="1"/>
            <a:r>
              <a:rPr lang="ru-RU" sz="2800" b="1" dirty="0"/>
              <a:t>высота дерева (ранг)</a:t>
            </a:r>
            <a:r>
              <a:rPr lang="ru-RU" sz="2800" dirty="0"/>
              <a:t>,  </a:t>
            </a:r>
          </a:p>
          <a:p>
            <a:pPr algn="just"/>
            <a:r>
              <a:rPr lang="ru-RU" sz="2800" dirty="0"/>
              <a:t>то тогда при выполнении операции </a:t>
            </a:r>
            <a:r>
              <a:rPr lang="ru-RU" sz="2800" b="1" dirty="0" err="1">
                <a:latin typeface="Consolas" panose="020B0609020204030204" pitchFamily="49" charset="0"/>
              </a:rPr>
              <a:t>Union</a:t>
            </a:r>
            <a:r>
              <a:rPr lang="ru-RU" sz="2800" dirty="0"/>
              <a:t> корень дерева c меньшей весовой характеристикой будет ссылаться на корень дерева с большей весовой характеристикой (</a:t>
            </a:r>
            <a:r>
              <a:rPr lang="ru-RU" sz="2800" u="sng" dirty="0"/>
              <a:t>т.е. </a:t>
            </a:r>
            <a:r>
              <a:rPr lang="ru-RU" sz="2800" b="1" u="sng" dirty="0"/>
              <a:t>присоединяем меньшее к большему</a:t>
            </a:r>
            <a:r>
              <a:rPr lang="ru-RU" sz="2800" dirty="0"/>
              <a:t>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22134" y="441561"/>
            <a:ext cx="9796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u="sng" dirty="0"/>
              <a:t>Усовершенствование 1. </a:t>
            </a:r>
            <a:r>
              <a:rPr lang="ru-RU" sz="2800" b="1" u="sng" dirty="0"/>
              <a:t>Объединение по размеру (или рангу)</a:t>
            </a:r>
            <a:r>
              <a:rPr lang="ru-RU" b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408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719" y="241201"/>
            <a:ext cx="132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/>
              <a:t>Теорема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719" y="645274"/>
            <a:ext cx="10749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Если при выполнении каждой операции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Union</a:t>
            </a:r>
            <a:r>
              <a:rPr lang="en-US" sz="2400" dirty="0"/>
              <a:t> </a:t>
            </a:r>
            <a:r>
              <a:rPr lang="ru-RU" sz="2400" dirty="0"/>
              <a:t>корень дерева с меньшим числом вершин преобразуется в сына корня дерева с большим числом вершин (эвристика объединения по размеру), </a:t>
            </a:r>
            <a:r>
              <a:rPr lang="ru-RU" sz="2400" u="sng" dirty="0"/>
              <a:t>то высота дерева в семействе может достичь высоты </a:t>
            </a:r>
            <a:r>
              <a:rPr lang="en-US" sz="2400" u="sng" dirty="0"/>
              <a:t>h</a:t>
            </a:r>
            <a:r>
              <a:rPr lang="ru-RU" sz="2400" u="sng" dirty="0"/>
              <a:t>, только, если оно имеет не менее </a:t>
            </a:r>
            <a:r>
              <a:rPr lang="en-US" sz="2400" u="sng" dirty="0"/>
              <a:t>2</a:t>
            </a:r>
            <a:r>
              <a:rPr lang="en-US" sz="2400" u="sng" baseline="30000" dirty="0"/>
              <a:t>h</a:t>
            </a:r>
            <a:r>
              <a:rPr lang="en-US" sz="2400" u="sng" dirty="0"/>
              <a:t> </a:t>
            </a:r>
            <a:r>
              <a:rPr lang="ru-RU" sz="2400" u="sng" dirty="0"/>
              <a:t>вершин</a:t>
            </a:r>
            <a:r>
              <a:rPr lang="ru-RU" sz="2400" dirty="0"/>
              <a:t>.</a:t>
            </a:r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939763" y="4222388"/>
            <a:ext cx="544699" cy="1118681"/>
          </a:xfrm>
          <a:prstGeom prst="triangl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>
            <a:off x="1727706" y="3489478"/>
            <a:ext cx="428066" cy="878731"/>
          </a:xfrm>
          <a:prstGeom prst="triangl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11" idx="0"/>
            <a:endCxn id="4" idx="0"/>
          </p:cNvCxnSpPr>
          <p:nvPr/>
        </p:nvCxnSpPr>
        <p:spPr>
          <a:xfrm flipH="1">
            <a:off x="1212113" y="3489478"/>
            <a:ext cx="729626" cy="73291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2947" y="483850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r>
              <a:rPr lang="ru-RU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5696" y="404747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r>
              <a:rPr lang="ru-RU" baseline="-250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7441" y="33744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457468" y="4013749"/>
            <a:ext cx="872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Пусть </a:t>
            </a:r>
            <a:r>
              <a:rPr lang="en-US" dirty="0"/>
              <a:t>T – </a:t>
            </a:r>
            <a:r>
              <a:rPr lang="ru-RU" dirty="0"/>
              <a:t>дерево высоты </a:t>
            </a:r>
            <a:r>
              <a:rPr lang="en-US" dirty="0"/>
              <a:t>h </a:t>
            </a:r>
            <a:r>
              <a:rPr lang="ru-RU" dirty="0"/>
              <a:t>с минимальным числом вершин. Предположим, что дерево </a:t>
            </a:r>
            <a:r>
              <a:rPr lang="en-US" dirty="0"/>
              <a:t>T </a:t>
            </a:r>
            <a:r>
              <a:rPr lang="ru-RU" dirty="0"/>
              <a:t>получилось в результате слияния двух деревьев Т</a:t>
            </a:r>
            <a:r>
              <a:rPr lang="ru-RU" baseline="-25000" dirty="0"/>
              <a:t>1</a:t>
            </a:r>
            <a:r>
              <a:rPr lang="ru-RU" dirty="0"/>
              <a:t> и Т</a:t>
            </a:r>
            <a:r>
              <a:rPr lang="ru-RU" baseline="-25000" dirty="0"/>
              <a:t>2 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n(</a:t>
            </a:r>
            <a:r>
              <a:rPr lang="ru-RU" dirty="0"/>
              <a:t>Т</a:t>
            </a:r>
            <a:r>
              <a:rPr lang="en-US" baseline="-25000" dirty="0"/>
              <a:t>2</a:t>
            </a:r>
            <a:r>
              <a:rPr lang="en-US" dirty="0"/>
              <a:t>) ≥ n(</a:t>
            </a:r>
            <a:r>
              <a:rPr lang="ru-RU" dirty="0"/>
              <a:t>Т</a:t>
            </a:r>
            <a:r>
              <a:rPr lang="ru-RU" baseline="-25000" dirty="0"/>
              <a:t>1</a:t>
            </a:r>
            <a:r>
              <a:rPr lang="en-US" dirty="0"/>
              <a:t>)</a:t>
            </a:r>
            <a:r>
              <a:rPr lang="ru-RU" dirty="0"/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0334" y="4686841"/>
            <a:ext cx="8881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Тогда должно выполняться: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h(</a:t>
            </a:r>
            <a:r>
              <a:rPr lang="ru-RU" dirty="0"/>
              <a:t>Т</a:t>
            </a:r>
            <a:r>
              <a:rPr lang="ru-RU" baseline="-25000" dirty="0"/>
              <a:t>2</a:t>
            </a:r>
            <a:r>
              <a:rPr lang="en-US" dirty="0"/>
              <a:t>)&lt;h (</a:t>
            </a:r>
            <a:r>
              <a:rPr lang="ru-RU" dirty="0"/>
              <a:t>е</a:t>
            </a:r>
            <a:r>
              <a:rPr lang="en-US" dirty="0"/>
              <a:t>c</a:t>
            </a:r>
            <a:r>
              <a:rPr lang="ru-RU" dirty="0"/>
              <a:t>ли предположить, что </a:t>
            </a:r>
            <a:r>
              <a:rPr lang="en-US" dirty="0"/>
              <a:t>h(</a:t>
            </a:r>
            <a:r>
              <a:rPr lang="ru-RU" dirty="0"/>
              <a:t>Т</a:t>
            </a:r>
            <a:r>
              <a:rPr lang="ru-RU" baseline="-25000" dirty="0"/>
              <a:t>2</a:t>
            </a:r>
            <a:r>
              <a:rPr lang="en-US" dirty="0"/>
              <a:t>)</a:t>
            </a:r>
            <a:r>
              <a:rPr lang="ru-RU" dirty="0"/>
              <a:t>=</a:t>
            </a:r>
            <a:r>
              <a:rPr lang="en-US" dirty="0"/>
              <a:t>h</a:t>
            </a:r>
            <a:r>
              <a:rPr lang="ru-RU" dirty="0"/>
              <a:t> , то придём к противоречию, что </a:t>
            </a:r>
            <a:r>
              <a:rPr lang="en-US" dirty="0"/>
              <a:t>T - </a:t>
            </a:r>
            <a:r>
              <a:rPr lang="ru-RU" dirty="0"/>
              <a:t>дерево высоты </a:t>
            </a:r>
            <a:r>
              <a:rPr lang="en-US" dirty="0"/>
              <a:t>h </a:t>
            </a:r>
            <a:r>
              <a:rPr lang="ru-RU" dirty="0"/>
              <a:t>с минимальным числом вершин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h(</a:t>
            </a:r>
            <a:r>
              <a:rPr lang="ru-RU" dirty="0"/>
              <a:t>Т</a:t>
            </a:r>
            <a:r>
              <a:rPr lang="en-US" baseline="-25000" dirty="0"/>
              <a:t>1</a:t>
            </a:r>
            <a:r>
              <a:rPr lang="en-US" dirty="0"/>
              <a:t>)=h-1</a:t>
            </a:r>
            <a:r>
              <a:rPr lang="ru-RU" dirty="0"/>
              <a:t> (иначе  у дерева </a:t>
            </a:r>
            <a:r>
              <a:rPr lang="en-US" dirty="0"/>
              <a:t>T</a:t>
            </a:r>
            <a:r>
              <a:rPr lang="ru-RU" dirty="0"/>
              <a:t> не будет достигаться высота </a:t>
            </a:r>
            <a:r>
              <a:rPr lang="en-US" dirty="0"/>
              <a:t>h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90541" y="2399632"/>
            <a:ext cx="515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b="1" i="1" u="sng" dirty="0"/>
              <a:t>Доказательство</a:t>
            </a:r>
            <a:r>
              <a:rPr lang="ru-RU" dirty="0"/>
              <a:t> 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ru-RU" dirty="0"/>
              <a:t>Проведём доказательство по индукции.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57468" y="3120146"/>
            <a:ext cx="884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</a:t>
            </a:r>
            <a:r>
              <a:rPr lang="en-US" dirty="0"/>
              <a:t>h=0 </a:t>
            </a:r>
            <a:r>
              <a:rPr lang="ru-RU" dirty="0"/>
              <a:t>утверждение верно, так как каждое дерево имеет, по крайней мере, один узел.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61602" y="3559127"/>
            <a:ext cx="865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Предположим, что утверждение верно для всех значений параметра, меньших </a:t>
            </a:r>
            <a:r>
              <a:rPr lang="en-US" dirty="0"/>
              <a:t>h (≥1).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68719" y="5936136"/>
            <a:ext cx="11256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 индукционному предположению </a:t>
            </a:r>
            <a:r>
              <a:rPr lang="en-US" dirty="0"/>
              <a:t>n(</a:t>
            </a:r>
            <a:r>
              <a:rPr lang="ru-RU" dirty="0"/>
              <a:t>Т</a:t>
            </a:r>
            <a:r>
              <a:rPr lang="en-US" baseline="-25000" dirty="0"/>
              <a:t>1</a:t>
            </a:r>
            <a:r>
              <a:rPr lang="en-US" dirty="0"/>
              <a:t>)≥2</a:t>
            </a:r>
            <a:r>
              <a:rPr lang="en-US" baseline="30000" dirty="0"/>
              <a:t>h-1</a:t>
            </a:r>
            <a:r>
              <a:rPr lang="ru-RU" dirty="0"/>
              <a:t>, поэтому получаем, что  </a:t>
            </a:r>
            <a:r>
              <a:rPr lang="en-US" dirty="0"/>
              <a:t>n(T)=n(</a:t>
            </a:r>
            <a:r>
              <a:rPr lang="ru-RU" dirty="0"/>
              <a:t>Т</a:t>
            </a:r>
            <a:r>
              <a:rPr lang="en-US" baseline="-25000" dirty="0"/>
              <a:t>1</a:t>
            </a:r>
            <a:r>
              <a:rPr lang="en-US" dirty="0"/>
              <a:t>)+n(</a:t>
            </a:r>
            <a:r>
              <a:rPr lang="ru-RU" dirty="0"/>
              <a:t>Т</a:t>
            </a:r>
            <a:r>
              <a:rPr lang="en-US" baseline="-25000" dirty="0"/>
              <a:t>2</a:t>
            </a:r>
            <a:r>
              <a:rPr lang="en-US" dirty="0"/>
              <a:t>)≥ n(</a:t>
            </a:r>
            <a:r>
              <a:rPr lang="ru-RU" dirty="0"/>
              <a:t>Т</a:t>
            </a:r>
            <a:r>
              <a:rPr lang="en-US" baseline="-25000" dirty="0"/>
              <a:t>1</a:t>
            </a:r>
            <a:r>
              <a:rPr lang="en-US" dirty="0"/>
              <a:t>)+n(</a:t>
            </a:r>
            <a:r>
              <a:rPr lang="ru-RU" dirty="0"/>
              <a:t>Т</a:t>
            </a:r>
            <a:r>
              <a:rPr lang="en-US" baseline="-25000" dirty="0"/>
              <a:t>1</a:t>
            </a:r>
            <a:r>
              <a:rPr lang="en-US" dirty="0"/>
              <a:t>) ≥ 2</a:t>
            </a:r>
            <a:r>
              <a:rPr lang="en-US" baseline="30000" dirty="0"/>
              <a:t>h-1</a:t>
            </a:r>
            <a:r>
              <a:rPr lang="ru-RU" dirty="0"/>
              <a:t>+</a:t>
            </a:r>
            <a:r>
              <a:rPr lang="en-US" dirty="0"/>
              <a:t> 2</a:t>
            </a:r>
            <a:r>
              <a:rPr lang="en-US" baseline="30000" dirty="0"/>
              <a:t>h-1</a:t>
            </a:r>
            <a:r>
              <a:rPr lang="ru-RU" baseline="30000" dirty="0"/>
              <a:t>=</a:t>
            </a:r>
            <a:r>
              <a:rPr lang="en-US" dirty="0"/>
              <a:t> 2</a:t>
            </a:r>
            <a:r>
              <a:rPr lang="en-US" baseline="30000" dirty="0"/>
              <a:t>h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668396" y="4222388"/>
            <a:ext cx="5881" cy="1118681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5838" y="4611645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r>
              <a:rPr lang="ru-RU" sz="1400" dirty="0"/>
              <a:t>-1</a:t>
            </a:r>
          </a:p>
        </p:txBody>
      </p:sp>
      <p:cxnSp>
        <p:nvCxnSpPr>
          <p:cNvPr id="39" name="Прямая со стрелкой 38"/>
          <p:cNvCxnSpPr/>
          <p:nvPr/>
        </p:nvCxnSpPr>
        <p:spPr>
          <a:xfrm flipH="1">
            <a:off x="348962" y="3463725"/>
            <a:ext cx="7823" cy="1877344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290541" y="3463725"/>
            <a:ext cx="1880579" cy="278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endCxn id="4" idx="0"/>
          </p:cNvCxnSpPr>
          <p:nvPr/>
        </p:nvCxnSpPr>
        <p:spPr>
          <a:xfrm>
            <a:off x="366699" y="4222388"/>
            <a:ext cx="84541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endCxn id="4" idx="2"/>
          </p:cNvCxnSpPr>
          <p:nvPr/>
        </p:nvCxnSpPr>
        <p:spPr>
          <a:xfrm>
            <a:off x="165370" y="5341069"/>
            <a:ext cx="77439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2932" y="390112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endParaRPr lang="ru-RU" sz="1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5377" y="607327"/>
            <a:ext cx="0" cy="1645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2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/>
      <p:bldP spid="16" grpId="0"/>
      <p:bldP spid="13" grpId="0"/>
      <p:bldP spid="17" grpId="0"/>
      <p:bldP spid="18" grpId="0"/>
      <p:bldP spid="21" grpId="0"/>
      <p:bldP spid="22" grpId="0"/>
      <p:bldP spid="23" grpId="0"/>
      <p:bldP spid="24" grpId="0"/>
      <p:bldP spid="3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32665" y="4706529"/>
            <a:ext cx="2363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FindSet</a:t>
            </a:r>
            <a:r>
              <a:rPr lang="ru-RU" sz="2400" b="1" dirty="0">
                <a:latin typeface="Consolas" panose="020B0609020204030204" pitchFamily="49" charset="0"/>
              </a:rPr>
              <a:t>(x) </a:t>
            </a:r>
            <a:r>
              <a:rPr lang="ru-RU" sz="2400" dirty="0"/>
              <a:t>—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32665" y="5404766"/>
            <a:ext cx="2532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Union</a:t>
            </a:r>
            <a:r>
              <a:rPr lang="ru-RU" sz="2400" b="1" dirty="0">
                <a:latin typeface="Consolas" panose="020B0609020204030204" pitchFamily="49" charset="0"/>
              </a:rPr>
              <a:t>(x, y)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—</a:t>
            </a:r>
            <a:r>
              <a:rPr lang="ru-RU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25649"/>
              </p:ext>
            </p:extLst>
          </p:nvPr>
        </p:nvGraphicFramePr>
        <p:xfrm>
          <a:off x="5095384" y="4706529"/>
          <a:ext cx="1165155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98" name="Equation" r:id="rId3" imgW="672840" imgH="266400" progId="Equation.DSMT4">
                  <p:embed/>
                </p:oleObj>
              </mc:Choice>
              <mc:Fallback>
                <p:oleObj name="Equation" r:id="rId3" imgW="6728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5384" y="4706529"/>
                        <a:ext cx="1165155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081499"/>
              </p:ext>
            </p:extLst>
          </p:nvPr>
        </p:nvGraphicFramePr>
        <p:xfrm>
          <a:off x="5095384" y="5335278"/>
          <a:ext cx="1165155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99"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5384" y="5335278"/>
                        <a:ext cx="1165155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 rot="10800000" flipV="1">
            <a:off x="307121" y="2300128"/>
            <a:ext cx="186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Следствие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008" y="2746342"/>
            <a:ext cx="10100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/>
              <a:t>Никакое дерево при объединении по размеру не может иметь высоту </a:t>
            </a:r>
            <a:r>
              <a:rPr lang="en-US" sz="2400" dirty="0"/>
              <a:t>h </a:t>
            </a:r>
            <a:r>
              <a:rPr lang="ru-RU" sz="2400" dirty="0"/>
              <a:t>большую, чем 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ru-RU" sz="2400" dirty="0"/>
              <a:t> </a:t>
            </a:r>
            <a:r>
              <a:rPr lang="en-US" sz="2400" dirty="0"/>
              <a:t>n.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04407" y="3629266"/>
            <a:ext cx="843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Действительно, для любого дерева </a:t>
            </a:r>
            <a:r>
              <a:rPr lang="en-US" dirty="0"/>
              <a:t>T</a:t>
            </a:r>
            <a:r>
              <a:rPr lang="ru-RU" dirty="0"/>
              <a:t> в семействе </a:t>
            </a:r>
            <a:r>
              <a:rPr lang="en-US" dirty="0" err="1"/>
              <a:t>n≥n</a:t>
            </a:r>
            <a:r>
              <a:rPr lang="en-US" dirty="0"/>
              <a:t>(T) ≥2</a:t>
            </a:r>
            <a:r>
              <a:rPr lang="en-US" baseline="30000" dirty="0"/>
              <a:t>h(T)</a:t>
            </a:r>
            <a:r>
              <a:rPr lang="en-US" dirty="0"/>
              <a:t> . </a:t>
            </a:r>
            <a:r>
              <a:rPr lang="ru-RU" dirty="0"/>
              <a:t>Поэтому </a:t>
            </a:r>
            <a:r>
              <a:rPr lang="en-US" dirty="0"/>
              <a:t>h(T)≤log</a:t>
            </a:r>
            <a:r>
              <a:rPr lang="en-US" baseline="-25000" dirty="0"/>
              <a:t>2</a:t>
            </a:r>
            <a:r>
              <a:rPr lang="en-US" dirty="0"/>
              <a:t> n.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8719" y="241201"/>
            <a:ext cx="132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/>
              <a:t>Теорема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8719" y="645274"/>
            <a:ext cx="10749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Если при выполнении каждой операции </a:t>
            </a:r>
            <a:r>
              <a:rPr lang="en-US" sz="2400" b="1" dirty="0">
                <a:latin typeface="Consolas" panose="020B0609020204030204" pitchFamily="49" charset="0"/>
              </a:rPr>
              <a:t>Union</a:t>
            </a:r>
            <a:r>
              <a:rPr lang="en-US" sz="2400" dirty="0"/>
              <a:t> </a:t>
            </a:r>
            <a:r>
              <a:rPr lang="ru-RU" sz="2400" dirty="0"/>
              <a:t>корень дерева с меньшим числом вершин преобразуется в сына корня дерева с большим числом вершин (эвристика объединения по размеру), </a:t>
            </a:r>
            <a:r>
              <a:rPr lang="ru-RU" sz="2400" b="1" u="sng" dirty="0"/>
              <a:t>то высота дерева в семействе может достичь высоты </a:t>
            </a:r>
            <a:r>
              <a:rPr lang="en-US" sz="2400" b="1" u="sng" dirty="0"/>
              <a:t>h</a:t>
            </a:r>
            <a:r>
              <a:rPr lang="ru-RU" sz="2400" b="1" u="sng" dirty="0"/>
              <a:t>, только, если оно имеет не менее </a:t>
            </a:r>
            <a:r>
              <a:rPr lang="en-US" sz="2400" b="1" u="sng" dirty="0"/>
              <a:t>2</a:t>
            </a:r>
            <a:r>
              <a:rPr lang="en-US" sz="2400" b="1" u="sng" baseline="30000" dirty="0"/>
              <a:t>h</a:t>
            </a:r>
            <a:r>
              <a:rPr lang="en-US" sz="2400" b="1" u="sng" dirty="0"/>
              <a:t> </a:t>
            </a:r>
            <a:r>
              <a:rPr lang="ru-RU" sz="2400" b="1" u="sng" dirty="0"/>
              <a:t>вершин</a:t>
            </a:r>
            <a:r>
              <a:rPr lang="ru-RU" sz="2400" dirty="0"/>
              <a:t>.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75377" y="607327"/>
            <a:ext cx="0" cy="1645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3828" y="4817096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БАЗОВЫЕ</a:t>
            </a:r>
          </a:p>
          <a:p>
            <a:r>
              <a:rPr lang="ru-RU" b="1" dirty="0"/>
              <a:t>ОПЕРАЦИИ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432665" y="4663886"/>
            <a:ext cx="0" cy="14817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  <p:bldP spid="11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44191"/>
              </p:ext>
            </p:extLst>
          </p:nvPr>
        </p:nvGraphicFramePr>
        <p:xfrm>
          <a:off x="1335168" y="4096340"/>
          <a:ext cx="38314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0679" y="44529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953" y="49147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31223"/>
              </p:ext>
            </p:extLst>
          </p:nvPr>
        </p:nvGraphicFramePr>
        <p:xfrm>
          <a:off x="6568433" y="4003916"/>
          <a:ext cx="38314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27406" y="44529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367" y="368311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Способ</a:t>
            </a:r>
            <a:r>
              <a:rPr lang="ru-RU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u="sng" dirty="0"/>
              <a:t>1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32602" y="945882"/>
            <a:ext cx="4011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Система непересекающихся множеств</a:t>
            </a:r>
            <a:r>
              <a:rPr lang="en-US" dirty="0"/>
              <a:t>:</a:t>
            </a:r>
            <a:r>
              <a:rPr lang="ru-RU" dirty="0"/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07127" y="853549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{</a:t>
            </a:r>
            <a:r>
              <a:rPr lang="ru-RU" sz="2400" dirty="0"/>
              <a:t>1, </a:t>
            </a:r>
            <a:r>
              <a:rPr lang="ru-RU" sz="2400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, 3, 4, 8}, {5, </a:t>
            </a:r>
            <a:r>
              <a:rPr lang="ru-RU" sz="2400" dirty="0">
                <a:solidFill>
                  <a:srgbClr val="FF0000"/>
                </a:solidFill>
              </a:rPr>
              <a:t>6</a:t>
            </a:r>
            <a:r>
              <a:rPr lang="ru-RU" sz="2400" dirty="0"/>
              <a:t>}, {</a:t>
            </a:r>
            <a:r>
              <a:rPr lang="ru-RU" sz="2400" dirty="0">
                <a:solidFill>
                  <a:srgbClr val="FF0000"/>
                </a:solidFill>
              </a:rPr>
              <a:t>7</a:t>
            </a:r>
            <a:r>
              <a:rPr lang="ru-RU" sz="2400" dirty="0"/>
              <a:t>}.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32601" y="1659713"/>
            <a:ext cx="644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Интерфейс реализуется на семействе корневых деревьев с эвристикой объединения по размеру.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32509" y="366545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Способ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310" y="94523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Пример.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75176" y="2755559"/>
            <a:ext cx="473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 памяти компьютера для хранения </a:t>
            </a:r>
            <a:r>
              <a:rPr lang="en-US" b="1" dirty="0"/>
              <a:t>DSU </a:t>
            </a:r>
            <a:r>
              <a:rPr lang="ru-RU" b="1" dirty="0"/>
              <a:t>можно использовать один из двух способов: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5427406" y="3611038"/>
            <a:ext cx="0" cy="1937792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/>
        </p:nvGrpSpPr>
        <p:grpSpPr>
          <a:xfrm>
            <a:off x="7413522" y="899158"/>
            <a:ext cx="4327444" cy="2344159"/>
            <a:chOff x="3681686" y="3208228"/>
            <a:chExt cx="4327444" cy="2344159"/>
          </a:xfrm>
        </p:grpSpPr>
        <p:sp>
          <p:nvSpPr>
            <p:cNvPr id="18" name="Овал 17"/>
            <p:cNvSpPr/>
            <p:nvPr/>
          </p:nvSpPr>
          <p:spPr>
            <a:xfrm>
              <a:off x="4575633" y="321350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885" y="325883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6816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63974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4575633" y="4107254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60885" y="4152582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24" name="Овал 23"/>
            <p:cNvSpPr/>
            <p:nvPr/>
          </p:nvSpPr>
          <p:spPr>
            <a:xfrm>
              <a:off x="54492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45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26" name="Овал 25"/>
            <p:cNvSpPr/>
            <p:nvPr/>
          </p:nvSpPr>
          <p:spPr>
            <a:xfrm>
              <a:off x="4575633" y="508068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41206" y="512600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cxnSp>
          <p:nvCxnSpPr>
            <p:cNvPr id="28" name="Прямая со стрелкой 27"/>
            <p:cNvCxnSpPr>
              <a:stCxn id="18" idx="3"/>
              <a:endCxn id="20" idx="0"/>
            </p:cNvCxnSpPr>
            <p:nvPr/>
          </p:nvCxnSpPr>
          <p:spPr>
            <a:xfrm flipH="1">
              <a:off x="3917781" y="3616136"/>
              <a:ext cx="727003" cy="478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8" idx="5"/>
              <a:endCxn id="24" idx="0"/>
            </p:cNvCxnSpPr>
            <p:nvPr/>
          </p:nvCxnSpPr>
          <p:spPr>
            <a:xfrm>
              <a:off x="4978672" y="3616136"/>
              <a:ext cx="706709" cy="478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18" idx="4"/>
              <a:endCxn id="22" idx="0"/>
            </p:cNvCxnSpPr>
            <p:nvPr/>
          </p:nvCxnSpPr>
          <p:spPr>
            <a:xfrm>
              <a:off x="4811728" y="3685215"/>
              <a:ext cx="0" cy="42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22" idx="4"/>
              <a:endCxn id="26" idx="0"/>
            </p:cNvCxnSpPr>
            <p:nvPr/>
          </p:nvCxnSpPr>
          <p:spPr>
            <a:xfrm>
              <a:off x="4811728" y="4578961"/>
              <a:ext cx="0" cy="501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6455986" y="320822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41238" y="325355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64559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12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7536940" y="323174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22192" y="327706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7</a:t>
              </a:r>
            </a:p>
          </p:txBody>
        </p:sp>
        <p:cxnSp>
          <p:nvCxnSpPr>
            <p:cNvPr id="38" name="Прямая со стрелкой 37"/>
            <p:cNvCxnSpPr>
              <a:stCxn id="32" idx="4"/>
              <a:endCxn id="34" idx="0"/>
            </p:cNvCxnSpPr>
            <p:nvPr/>
          </p:nvCxnSpPr>
          <p:spPr>
            <a:xfrm>
              <a:off x="6692081" y="3679935"/>
              <a:ext cx="0" cy="41446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Скругленная соединительная линия 38"/>
            <p:cNvCxnSpPr>
              <a:stCxn id="18" idx="7"/>
              <a:endCxn id="18" idx="1"/>
            </p:cNvCxnSpPr>
            <p:nvPr/>
          </p:nvCxnSpPr>
          <p:spPr>
            <a:xfrm rot="16200000" flipV="1">
              <a:off x="4811728" y="3115644"/>
              <a:ext cx="12700" cy="333888"/>
            </a:xfrm>
            <a:prstGeom prst="curvedConnector3">
              <a:avLst>
                <a:gd name="adj1" fmla="val 33088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Скругленная соединительная линия 39"/>
            <p:cNvCxnSpPr/>
            <p:nvPr/>
          </p:nvCxnSpPr>
          <p:spPr>
            <a:xfrm rot="16200000" flipV="1">
              <a:off x="6685731" y="3096534"/>
              <a:ext cx="12700" cy="333888"/>
            </a:xfrm>
            <a:prstGeom prst="curvedConnector3">
              <a:avLst>
                <a:gd name="adj1" fmla="val 33088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Скругленная соединительная линия 40"/>
            <p:cNvCxnSpPr/>
            <p:nvPr/>
          </p:nvCxnSpPr>
          <p:spPr>
            <a:xfrm rot="16200000" flipV="1">
              <a:off x="7775089" y="3116139"/>
              <a:ext cx="12700" cy="333888"/>
            </a:xfrm>
            <a:prstGeom prst="curvedConnector3">
              <a:avLst>
                <a:gd name="adj1" fmla="val 33088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5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0" grpId="0"/>
      <p:bldP spid="12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1227"/>
              </p:ext>
            </p:extLst>
          </p:nvPr>
        </p:nvGraphicFramePr>
        <p:xfrm>
          <a:off x="1564562" y="5362095"/>
          <a:ext cx="38314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non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8672" y="57444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985" y="6281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54090"/>
              </p:ext>
            </p:extLst>
          </p:nvPr>
        </p:nvGraphicFramePr>
        <p:xfrm>
          <a:off x="7458518" y="5409194"/>
          <a:ext cx="38314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rgbClr val="144E9D"/>
                          </a:solidFill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rgbClr val="144E9D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01332" y="58874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45808"/>
              </p:ext>
            </p:extLst>
          </p:nvPr>
        </p:nvGraphicFramePr>
        <p:xfrm>
          <a:off x="1511111" y="3846305"/>
          <a:ext cx="38314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4725" y="42200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999" y="46647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94" y="370274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Способ 1</a:t>
            </a:r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14244"/>
              </p:ext>
            </p:extLst>
          </p:nvPr>
        </p:nvGraphicFramePr>
        <p:xfrm>
          <a:off x="7267018" y="4253229"/>
          <a:ext cx="38314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rgbClr val="144E9D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rgbClr val="144E9D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rgbClr val="144E9D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280632" y="42532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4620" y="359195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Способ</a:t>
            </a:r>
            <a:r>
              <a:rPr lang="ru-RU" u="sng" dirty="0"/>
              <a:t> 2</a:t>
            </a:r>
          </a:p>
        </p:txBody>
      </p:sp>
      <p:sp>
        <p:nvSpPr>
          <p:cNvPr id="23" name="Стрелка вниз 22"/>
          <p:cNvSpPr/>
          <p:nvPr/>
        </p:nvSpPr>
        <p:spPr>
          <a:xfrm rot="16200000">
            <a:off x="5616284" y="1643616"/>
            <a:ext cx="301658" cy="968055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039005" y="1575305"/>
            <a:ext cx="158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Union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(5, 8)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3562" y="278420"/>
            <a:ext cx="345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Пример (продолжение).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978013" y="3998256"/>
            <a:ext cx="0" cy="27761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77999" y="5362095"/>
            <a:ext cx="46985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6863758" y="5362095"/>
            <a:ext cx="46985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/>
          <p:cNvGrpSpPr/>
          <p:nvPr/>
        </p:nvGrpSpPr>
        <p:grpSpPr>
          <a:xfrm>
            <a:off x="419493" y="1210589"/>
            <a:ext cx="4327444" cy="2344159"/>
            <a:chOff x="3681686" y="3208228"/>
            <a:chExt cx="4327444" cy="2344159"/>
          </a:xfrm>
        </p:grpSpPr>
        <p:sp>
          <p:nvSpPr>
            <p:cNvPr id="26" name="Овал 25"/>
            <p:cNvSpPr/>
            <p:nvPr/>
          </p:nvSpPr>
          <p:spPr>
            <a:xfrm>
              <a:off x="4575633" y="321350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60885" y="325883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0" name="Овал 29"/>
            <p:cNvSpPr/>
            <p:nvPr/>
          </p:nvSpPr>
          <p:spPr>
            <a:xfrm>
              <a:off x="36816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63974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575633" y="4107254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60885" y="4152582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54492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345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4575633" y="508068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41206" y="512600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cxnSp>
          <p:nvCxnSpPr>
            <p:cNvPr id="38" name="Прямая со стрелкой 37"/>
            <p:cNvCxnSpPr>
              <a:stCxn id="26" idx="3"/>
              <a:endCxn id="30" idx="0"/>
            </p:cNvCxnSpPr>
            <p:nvPr/>
          </p:nvCxnSpPr>
          <p:spPr>
            <a:xfrm flipH="1">
              <a:off x="3917781" y="3616136"/>
              <a:ext cx="727003" cy="478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stCxn id="26" idx="5"/>
              <a:endCxn id="34" idx="0"/>
            </p:cNvCxnSpPr>
            <p:nvPr/>
          </p:nvCxnSpPr>
          <p:spPr>
            <a:xfrm>
              <a:off x="4978672" y="3616136"/>
              <a:ext cx="706709" cy="478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26" idx="4"/>
              <a:endCxn id="32" idx="0"/>
            </p:cNvCxnSpPr>
            <p:nvPr/>
          </p:nvCxnSpPr>
          <p:spPr>
            <a:xfrm>
              <a:off x="4811728" y="3685215"/>
              <a:ext cx="0" cy="42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2" idx="4"/>
              <a:endCxn id="36" idx="0"/>
            </p:cNvCxnSpPr>
            <p:nvPr/>
          </p:nvCxnSpPr>
          <p:spPr>
            <a:xfrm>
              <a:off x="4811728" y="4578961"/>
              <a:ext cx="0" cy="501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/>
            <p:cNvSpPr/>
            <p:nvPr/>
          </p:nvSpPr>
          <p:spPr>
            <a:xfrm>
              <a:off x="6455986" y="320822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41238" y="325355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4" name="Овал 43"/>
            <p:cNvSpPr/>
            <p:nvPr/>
          </p:nvSpPr>
          <p:spPr>
            <a:xfrm>
              <a:off x="64559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412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7536940" y="323174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2192" y="327706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7</a:t>
              </a:r>
            </a:p>
          </p:txBody>
        </p:sp>
        <p:cxnSp>
          <p:nvCxnSpPr>
            <p:cNvPr id="48" name="Прямая со стрелкой 47"/>
            <p:cNvCxnSpPr>
              <a:stCxn id="42" idx="4"/>
              <a:endCxn id="44" idx="0"/>
            </p:cNvCxnSpPr>
            <p:nvPr/>
          </p:nvCxnSpPr>
          <p:spPr>
            <a:xfrm>
              <a:off x="6692081" y="3679935"/>
              <a:ext cx="0" cy="41446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Скругленная соединительная линия 48"/>
            <p:cNvCxnSpPr>
              <a:stCxn id="26" idx="7"/>
              <a:endCxn id="26" idx="1"/>
            </p:cNvCxnSpPr>
            <p:nvPr/>
          </p:nvCxnSpPr>
          <p:spPr>
            <a:xfrm rot="16200000" flipV="1">
              <a:off x="4811728" y="3115644"/>
              <a:ext cx="12700" cy="333888"/>
            </a:xfrm>
            <a:prstGeom prst="curvedConnector3">
              <a:avLst>
                <a:gd name="adj1" fmla="val 33088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Скругленная соединительная линия 49"/>
            <p:cNvCxnSpPr/>
            <p:nvPr/>
          </p:nvCxnSpPr>
          <p:spPr>
            <a:xfrm rot="16200000" flipV="1">
              <a:off x="6685731" y="3096534"/>
              <a:ext cx="12700" cy="333888"/>
            </a:xfrm>
            <a:prstGeom prst="curvedConnector3">
              <a:avLst>
                <a:gd name="adj1" fmla="val 33088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Скругленная соединительная линия 50"/>
            <p:cNvCxnSpPr/>
            <p:nvPr/>
          </p:nvCxnSpPr>
          <p:spPr>
            <a:xfrm rot="16200000" flipV="1">
              <a:off x="7775089" y="3116139"/>
              <a:ext cx="12700" cy="333888"/>
            </a:xfrm>
            <a:prstGeom prst="curvedConnector3">
              <a:avLst>
                <a:gd name="adj1" fmla="val 33088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Овал 52"/>
          <p:cNvSpPr/>
          <p:nvPr/>
        </p:nvSpPr>
        <p:spPr>
          <a:xfrm>
            <a:off x="7757705" y="96084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7842957" y="100617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5" name="Овал 54"/>
          <p:cNvSpPr/>
          <p:nvPr/>
        </p:nvSpPr>
        <p:spPr>
          <a:xfrm>
            <a:off x="6863758" y="184173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946046" y="188706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7" name="Овал 56"/>
          <p:cNvSpPr/>
          <p:nvPr/>
        </p:nvSpPr>
        <p:spPr>
          <a:xfrm>
            <a:off x="7757705" y="185458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7842957" y="189991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9" name="Овал 58"/>
          <p:cNvSpPr/>
          <p:nvPr/>
        </p:nvSpPr>
        <p:spPr>
          <a:xfrm>
            <a:off x="8414438" y="184173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8499690" y="188706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1" name="Овал 60"/>
          <p:cNvSpPr/>
          <p:nvPr/>
        </p:nvSpPr>
        <p:spPr>
          <a:xfrm>
            <a:off x="7757705" y="2828015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7823278" y="2873343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63" name="Прямая со стрелкой 62"/>
          <p:cNvCxnSpPr>
            <a:stCxn id="53" idx="3"/>
            <a:endCxn id="55" idx="0"/>
          </p:cNvCxnSpPr>
          <p:nvPr/>
        </p:nvCxnSpPr>
        <p:spPr>
          <a:xfrm flipH="1">
            <a:off x="7099853" y="1363471"/>
            <a:ext cx="727003" cy="478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53" idx="5"/>
            <a:endCxn id="59" idx="0"/>
          </p:cNvCxnSpPr>
          <p:nvPr/>
        </p:nvCxnSpPr>
        <p:spPr>
          <a:xfrm>
            <a:off x="8160744" y="1363470"/>
            <a:ext cx="489789" cy="478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53" idx="4"/>
            <a:endCxn id="57" idx="0"/>
          </p:cNvCxnSpPr>
          <p:nvPr/>
        </p:nvCxnSpPr>
        <p:spPr>
          <a:xfrm>
            <a:off x="7993800" y="1432550"/>
            <a:ext cx="0" cy="422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7" idx="4"/>
            <a:endCxn id="61" idx="0"/>
          </p:cNvCxnSpPr>
          <p:nvPr/>
        </p:nvCxnSpPr>
        <p:spPr>
          <a:xfrm>
            <a:off x="7993800" y="2326296"/>
            <a:ext cx="0" cy="50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9165050" y="1852094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9250302" y="1897422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69" name="Овал 68"/>
          <p:cNvSpPr/>
          <p:nvPr/>
        </p:nvSpPr>
        <p:spPr>
          <a:xfrm>
            <a:off x="9220572" y="2778112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9305824" y="2823440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1" name="Овал 70"/>
          <p:cNvSpPr/>
          <p:nvPr/>
        </p:nvSpPr>
        <p:spPr>
          <a:xfrm>
            <a:off x="9079798" y="913745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9165050" y="959073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3" name="Прямая со стрелкой 72"/>
          <p:cNvCxnSpPr>
            <a:stCxn id="67" idx="4"/>
            <a:endCxn id="69" idx="0"/>
          </p:cNvCxnSpPr>
          <p:nvPr/>
        </p:nvCxnSpPr>
        <p:spPr>
          <a:xfrm>
            <a:off x="9401145" y="2323801"/>
            <a:ext cx="55522" cy="45431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кругленная соединительная линия 73"/>
          <p:cNvCxnSpPr>
            <a:stCxn id="53" idx="7"/>
            <a:endCxn id="53" idx="1"/>
          </p:cNvCxnSpPr>
          <p:nvPr/>
        </p:nvCxnSpPr>
        <p:spPr>
          <a:xfrm rot="16200000" flipV="1">
            <a:off x="7993800" y="862979"/>
            <a:ext cx="12700" cy="333888"/>
          </a:xfrm>
          <a:prstGeom prst="curvedConnector3">
            <a:avLst>
              <a:gd name="adj1" fmla="val 33088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кругленная соединительная линия 75"/>
          <p:cNvCxnSpPr/>
          <p:nvPr/>
        </p:nvCxnSpPr>
        <p:spPr>
          <a:xfrm rot="16200000" flipV="1">
            <a:off x="9317947" y="798144"/>
            <a:ext cx="12700" cy="333888"/>
          </a:xfrm>
          <a:prstGeom prst="curvedConnector3">
            <a:avLst>
              <a:gd name="adj1" fmla="val 33088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3" idx="6"/>
            <a:endCxn id="67" idx="0"/>
          </p:cNvCxnSpPr>
          <p:nvPr/>
        </p:nvCxnSpPr>
        <p:spPr>
          <a:xfrm>
            <a:off x="8229895" y="1196697"/>
            <a:ext cx="1171250" cy="65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Стрелка вниз 77"/>
          <p:cNvSpPr/>
          <p:nvPr/>
        </p:nvSpPr>
        <p:spPr>
          <a:xfrm>
            <a:off x="6390296" y="4878067"/>
            <a:ext cx="301658" cy="968055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Стрелка вниз 78"/>
          <p:cNvSpPr/>
          <p:nvPr/>
        </p:nvSpPr>
        <p:spPr>
          <a:xfrm>
            <a:off x="225619" y="4704930"/>
            <a:ext cx="301658" cy="968055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3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7" grpId="0"/>
      <p:bldP spid="18" grpId="0"/>
      <p:bldP spid="19" grpId="0"/>
      <p:bldP spid="21" grpId="0"/>
      <p:bldP spid="22" grpId="0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9560" y="650525"/>
            <a:ext cx="10991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некоторых задачах необходимо хранить </a:t>
            </a:r>
            <a:r>
              <a:rPr lang="ru-RU" sz="2400" u="sng" dirty="0"/>
              <a:t>разбиение какого-то набора уникальных объектов на непересекающиеся динамические множества</a:t>
            </a:r>
            <a:r>
              <a:rPr lang="ru-RU" sz="2400" dirty="0"/>
              <a:t>. 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01182" y="2986246"/>
            <a:ext cx="3103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{1, </a:t>
            </a:r>
            <a:r>
              <a:rPr lang="ru-RU" sz="2400" b="1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, 3, 4, 8}, {5, </a:t>
            </a:r>
            <a:r>
              <a:rPr lang="ru-RU" sz="2400" b="1" dirty="0">
                <a:solidFill>
                  <a:srgbClr val="FF0000"/>
                </a:solidFill>
              </a:rPr>
              <a:t>6</a:t>
            </a:r>
            <a:r>
              <a:rPr lang="ru-RU" sz="2400" dirty="0"/>
              <a:t>}, {</a:t>
            </a:r>
            <a:r>
              <a:rPr lang="ru-RU" sz="2400" b="1" dirty="0">
                <a:solidFill>
                  <a:srgbClr val="FF0000"/>
                </a:solidFill>
              </a:rPr>
              <a:t>7</a:t>
            </a:r>
            <a:r>
              <a:rPr lang="ru-RU" sz="2400" dirty="0"/>
              <a:t>}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52945" y="3669358"/>
            <a:ext cx="10991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каждом множестве выделен один из его элементов, который называют </a:t>
            </a:r>
            <a:r>
              <a:rPr lang="ru-RU" sz="2400" b="1" dirty="0">
                <a:solidFill>
                  <a:srgbClr val="FF0000"/>
                </a:solidFill>
              </a:rPr>
              <a:t>представителем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(англ. </a:t>
            </a:r>
            <a:r>
              <a:rPr lang="ru-RU" sz="2400" i="1" dirty="0" err="1"/>
              <a:t>representative</a:t>
            </a:r>
            <a:r>
              <a:rPr lang="ru-RU" sz="2400" dirty="0"/>
              <a:t>), который будет определять данное множество</a:t>
            </a:r>
            <a:r>
              <a:rPr lang="en-US" sz="2400" dirty="0"/>
              <a:t>. </a:t>
            </a:r>
            <a:r>
              <a:rPr lang="ru-RU" sz="2400" dirty="0"/>
              <a:t>В литературе часто вместо слова представитель говорят </a:t>
            </a:r>
            <a:r>
              <a:rPr lang="ru-RU" sz="2400" b="1" dirty="0">
                <a:solidFill>
                  <a:srgbClr val="FF0000"/>
                </a:solidFill>
              </a:rPr>
              <a:t>лидер</a:t>
            </a:r>
            <a:r>
              <a:rPr lang="ru-RU" sz="2400" dirty="0"/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25402" y="1933802"/>
            <a:ext cx="10991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Предположим, что набор объектов, для которого выполнялось разбиение на непересекающиеся множества, — целые числа от 1 до 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9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8014" y="225191"/>
            <a:ext cx="8774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u="sng" dirty="0"/>
              <a:t>Усовершенствование 2. </a:t>
            </a:r>
            <a:r>
              <a:rPr lang="ru-RU" sz="2800" u="sng" dirty="0">
                <a:solidFill>
                  <a:srgbClr val="FF0000"/>
                </a:solidFill>
              </a:rPr>
              <a:t> </a:t>
            </a:r>
            <a:r>
              <a:rPr lang="ru-RU" sz="2800" b="1" u="sng" dirty="0"/>
              <a:t>Сжатие пути</a:t>
            </a:r>
            <a:r>
              <a:rPr lang="ru-RU" sz="2800" u="sng" dirty="0"/>
              <a:t> </a:t>
            </a:r>
            <a:r>
              <a:rPr lang="ru-RU" sz="2000" u="sng" dirty="0"/>
              <a:t>(англ. </a:t>
            </a:r>
            <a:r>
              <a:rPr lang="ru-RU" sz="2000" i="1" u="sng" dirty="0" err="1"/>
              <a:t>path</a:t>
            </a:r>
            <a:r>
              <a:rPr lang="ru-RU" sz="2000" i="1" u="sng" dirty="0"/>
              <a:t> </a:t>
            </a:r>
            <a:r>
              <a:rPr lang="ru-RU" sz="2000" i="1" u="sng" dirty="0" err="1"/>
              <a:t>compression</a:t>
            </a:r>
            <a:r>
              <a:rPr lang="ru-RU" sz="2000" u="sng" dirty="0"/>
              <a:t>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01360" y="3907654"/>
            <a:ext cx="76919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Процедура </a:t>
            </a:r>
            <a:r>
              <a:rPr lang="ru-RU" sz="2400" b="1" dirty="0"/>
              <a:t>сжатия пути </a:t>
            </a:r>
          </a:p>
          <a:p>
            <a:pPr lvl="1" algn="just"/>
            <a:r>
              <a:rPr lang="ru-RU" sz="2400" dirty="0"/>
              <a:t>всем вершинам, лежащим </a:t>
            </a:r>
            <a:r>
              <a:rPr lang="ru-RU" sz="2400" b="1" dirty="0"/>
              <a:t>на пути поиска</a:t>
            </a:r>
            <a:r>
              <a:rPr lang="ru-RU" sz="2400" dirty="0"/>
              <a:t>, в качестве предка присваивает ссылку на корень данного дерева (сжатие пути не изменяет ранги вершин).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04316" y="758037"/>
            <a:ext cx="8457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Позволяет получить практически линейное время работы серии операций </a:t>
            </a:r>
            <a:r>
              <a:rPr lang="ru-RU" sz="2400" dirty="0" err="1">
                <a:latin typeface="Consolas" panose="020B0609020204030204" pitchFamily="49" charset="0"/>
              </a:rPr>
              <a:t>FindSet</a:t>
            </a:r>
            <a:r>
              <a:rPr lang="ru-RU" sz="2400" dirty="0"/>
              <a:t> и </a:t>
            </a:r>
            <a:r>
              <a:rPr lang="ru-RU" sz="2400" dirty="0" err="1">
                <a:latin typeface="Consolas" panose="020B0609020204030204" pitchFamily="49" charset="0"/>
              </a:rPr>
              <a:t>Union</a:t>
            </a:r>
            <a:r>
              <a:rPr lang="ru-RU" sz="2000" dirty="0">
                <a:solidFill>
                  <a:srgbClr val="0070C0"/>
                </a:solidFill>
              </a:rPr>
              <a:t>.</a:t>
            </a:r>
            <a:r>
              <a:rPr lang="ru-RU" sz="2000" dirty="0"/>
              <a:t>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38897" y="1612054"/>
            <a:ext cx="82302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Предположим, что выполняется операция </a:t>
            </a:r>
            <a:r>
              <a:rPr lang="ru-RU" sz="2400" dirty="0" err="1">
                <a:latin typeface="Consolas" panose="020B0609020204030204" pitchFamily="49" charset="0"/>
              </a:rPr>
              <a:t>FindSet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b="1" dirty="0">
                <a:latin typeface="Consolas" panose="020B0609020204030204" pitchFamily="49" charset="0"/>
              </a:rPr>
              <a:t>x</a:t>
            </a:r>
            <a:r>
              <a:rPr lang="ru-RU" sz="2400" dirty="0">
                <a:latin typeface="Consolas" panose="020B0609020204030204" pitchFamily="49" charset="0"/>
              </a:rPr>
              <a:t>)</a:t>
            </a:r>
            <a:r>
              <a:rPr lang="ru-RU" sz="2400" dirty="0"/>
              <a:t>, которая выполняется простым подъёмом от вершины </a:t>
            </a:r>
            <a:r>
              <a:rPr lang="ru-RU" sz="2400" b="1" dirty="0">
                <a:latin typeface="Consolas" panose="020B0609020204030204" pitchFamily="49" charset="0"/>
              </a:rPr>
              <a:t>x</a:t>
            </a:r>
            <a:r>
              <a:rPr lang="ru-RU" sz="2400" dirty="0"/>
              <a:t> к корню дерева</a:t>
            </a:r>
            <a:r>
              <a:rPr lang="en-US" sz="2400" dirty="0"/>
              <a:t> </a:t>
            </a:r>
            <a:r>
              <a:rPr lang="en-US" sz="2400" b="1" dirty="0">
                <a:latin typeface="Consolas" panose="020B0609020204030204" pitchFamily="49" charset="0"/>
              </a:rPr>
              <a:t>r</a:t>
            </a:r>
            <a:r>
              <a:rPr lang="ru-RU" sz="2400" dirty="0"/>
              <a:t>, используя массив предков </a:t>
            </a:r>
            <a:r>
              <a:rPr lang="ru-RU" sz="2400" dirty="0" err="1">
                <a:latin typeface="Consolas" panose="020B0609020204030204" pitchFamily="49" charset="0"/>
              </a:rPr>
              <a:t>parent</a:t>
            </a:r>
            <a:r>
              <a:rPr lang="ru-RU" sz="2400" dirty="0"/>
              <a:t>. </a:t>
            </a:r>
          </a:p>
          <a:p>
            <a:pPr lvl="1" algn="just"/>
            <a:endParaRPr lang="ru-RU" sz="2400" dirty="0"/>
          </a:p>
          <a:p>
            <a:pPr lvl="1" algn="just"/>
            <a:r>
              <a:rPr lang="ru-RU" sz="2400" dirty="0"/>
              <a:t>Все посещённые при этом подъёме вершины составляют </a:t>
            </a:r>
            <a:r>
              <a:rPr lang="ru-RU" sz="2400" b="1" dirty="0"/>
              <a:t>путь поиска</a:t>
            </a:r>
            <a:r>
              <a:rPr lang="ru-RU" sz="2400" dirty="0"/>
              <a:t>. </a:t>
            </a:r>
          </a:p>
        </p:txBody>
      </p:sp>
      <p:cxnSp>
        <p:nvCxnSpPr>
          <p:cNvPr id="18" name="Прямая со стрелкой 17"/>
          <p:cNvCxnSpPr>
            <a:stCxn id="15" idx="3"/>
            <a:endCxn id="2" idx="7"/>
          </p:cNvCxnSpPr>
          <p:nvPr/>
        </p:nvCxnSpPr>
        <p:spPr>
          <a:xfrm flipH="1">
            <a:off x="10159778" y="2914940"/>
            <a:ext cx="222462" cy="31825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/>
          <p:cNvGrpSpPr/>
          <p:nvPr/>
        </p:nvGrpSpPr>
        <p:grpSpPr>
          <a:xfrm>
            <a:off x="9234324" y="1059647"/>
            <a:ext cx="1441648" cy="2467284"/>
            <a:chOff x="9581522" y="1968556"/>
            <a:chExt cx="1441648" cy="2467284"/>
          </a:xfrm>
        </p:grpSpPr>
        <p:sp>
          <p:nvSpPr>
            <p:cNvPr id="2" name="Овал 1"/>
            <p:cNvSpPr/>
            <p:nvPr/>
          </p:nvSpPr>
          <p:spPr>
            <a:xfrm>
              <a:off x="10213244" y="4091711"/>
              <a:ext cx="344129" cy="344129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604154" y="1968556"/>
              <a:ext cx="344129" cy="34412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9581522" y="2935864"/>
              <a:ext cx="344129" cy="3441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9925651" y="2532047"/>
              <a:ext cx="344129" cy="34412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334912" y="3010612"/>
              <a:ext cx="344129" cy="34412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10679041" y="3530117"/>
              <a:ext cx="344129" cy="34412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915819" y="3503061"/>
              <a:ext cx="344129" cy="3441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Прямая со стрелкой 3"/>
            <p:cNvCxnSpPr>
              <a:stCxn id="10" idx="3"/>
              <a:endCxn id="9" idx="7"/>
            </p:cNvCxnSpPr>
            <p:nvPr/>
          </p:nvCxnSpPr>
          <p:spPr>
            <a:xfrm flipH="1">
              <a:off x="9875254" y="2825779"/>
              <a:ext cx="100794" cy="160482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>
              <a:endCxn id="16" idx="0"/>
            </p:cNvCxnSpPr>
            <p:nvPr/>
          </p:nvCxnSpPr>
          <p:spPr>
            <a:xfrm flipH="1">
              <a:off x="10087884" y="3202447"/>
              <a:ext cx="256860" cy="30061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4" idx="5"/>
              <a:endCxn id="15" idx="0"/>
            </p:cNvCxnSpPr>
            <p:nvPr/>
          </p:nvCxnSpPr>
          <p:spPr>
            <a:xfrm>
              <a:off x="10628644" y="3304344"/>
              <a:ext cx="222462" cy="22577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0" idx="5"/>
              <a:endCxn id="14" idx="1"/>
            </p:cNvCxnSpPr>
            <p:nvPr/>
          </p:nvCxnSpPr>
          <p:spPr>
            <a:xfrm>
              <a:off x="10219383" y="2825779"/>
              <a:ext cx="165926" cy="23523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cxnSpLocks/>
            </p:cNvCxnSpPr>
            <p:nvPr/>
          </p:nvCxnSpPr>
          <p:spPr>
            <a:xfrm>
              <a:off x="9846724" y="2315385"/>
              <a:ext cx="153637" cy="242352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Группа 69"/>
          <p:cNvGrpSpPr/>
          <p:nvPr/>
        </p:nvGrpSpPr>
        <p:grpSpPr>
          <a:xfrm>
            <a:off x="8857469" y="4296901"/>
            <a:ext cx="2361282" cy="1380959"/>
            <a:chOff x="9090629" y="4838982"/>
            <a:chExt cx="2361282" cy="1380959"/>
          </a:xfrm>
        </p:grpSpPr>
        <p:sp>
          <p:nvSpPr>
            <p:cNvPr id="39" name="Овал 38"/>
            <p:cNvSpPr/>
            <p:nvPr/>
          </p:nvSpPr>
          <p:spPr>
            <a:xfrm>
              <a:off x="11107782" y="5347458"/>
              <a:ext cx="344129" cy="34412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9783083" y="4838982"/>
              <a:ext cx="344129" cy="34412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9090629" y="5813002"/>
              <a:ext cx="344129" cy="3441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9438954" y="5347459"/>
              <a:ext cx="344129" cy="34412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10031348" y="5347458"/>
              <a:ext cx="344129" cy="34412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10612063" y="5347458"/>
              <a:ext cx="344129" cy="34412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9822412" y="5875812"/>
              <a:ext cx="344129" cy="3441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Прямая со стрелкой 53"/>
            <p:cNvCxnSpPr>
              <a:stCxn id="40" idx="4"/>
              <a:endCxn id="43" idx="0"/>
            </p:cNvCxnSpPr>
            <p:nvPr/>
          </p:nvCxnSpPr>
          <p:spPr>
            <a:xfrm>
              <a:off x="9955148" y="5183111"/>
              <a:ext cx="248265" cy="164347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stCxn id="40" idx="4"/>
              <a:endCxn id="42" idx="7"/>
            </p:cNvCxnSpPr>
            <p:nvPr/>
          </p:nvCxnSpPr>
          <p:spPr>
            <a:xfrm flipH="1">
              <a:off x="9732686" y="5183111"/>
              <a:ext cx="222462" cy="214745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40" idx="4"/>
              <a:endCxn id="44" idx="0"/>
            </p:cNvCxnSpPr>
            <p:nvPr/>
          </p:nvCxnSpPr>
          <p:spPr>
            <a:xfrm>
              <a:off x="9955148" y="5183111"/>
              <a:ext cx="828980" cy="164347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stCxn id="40" idx="4"/>
              <a:endCxn id="39" idx="0"/>
            </p:cNvCxnSpPr>
            <p:nvPr/>
          </p:nvCxnSpPr>
          <p:spPr>
            <a:xfrm>
              <a:off x="9955148" y="5183111"/>
              <a:ext cx="1324699" cy="164347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>
              <a:stCxn id="43" idx="4"/>
              <a:endCxn id="45" idx="0"/>
            </p:cNvCxnSpPr>
            <p:nvPr/>
          </p:nvCxnSpPr>
          <p:spPr>
            <a:xfrm flipH="1">
              <a:off x="9994477" y="5691587"/>
              <a:ext cx="208936" cy="184225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stCxn id="42" idx="3"/>
              <a:endCxn id="41" idx="0"/>
            </p:cNvCxnSpPr>
            <p:nvPr/>
          </p:nvCxnSpPr>
          <p:spPr>
            <a:xfrm flipH="1">
              <a:off x="9262694" y="5641191"/>
              <a:ext cx="226657" cy="171811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Прямая соединительная линия 4"/>
          <p:cNvCxnSpPr>
            <a:cxnSpLocks/>
          </p:cNvCxnSpPr>
          <p:nvPr/>
        </p:nvCxnSpPr>
        <p:spPr>
          <a:xfrm>
            <a:off x="727948" y="4296901"/>
            <a:ext cx="0" cy="111200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1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01617"/>
              </p:ext>
            </p:extLst>
          </p:nvPr>
        </p:nvGraphicFramePr>
        <p:xfrm>
          <a:off x="1921496" y="3716358"/>
          <a:ext cx="38314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non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5606" y="40987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919" y="46357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297547"/>
              </p:ext>
            </p:extLst>
          </p:nvPr>
        </p:nvGraphicFramePr>
        <p:xfrm>
          <a:off x="7565075" y="3793848"/>
          <a:ext cx="38314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59344" y="42211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 rot="16200000">
            <a:off x="6040749" y="1703338"/>
            <a:ext cx="253379" cy="984223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480768" y="1425464"/>
            <a:ext cx="1531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FindSet</a:t>
            </a:r>
            <a:r>
              <a:rPr lang="ru-RU" b="1" dirty="0">
                <a:latin typeface="Consolas" panose="020B0609020204030204" pitchFamily="49" charset="0"/>
              </a:rPr>
              <a:t>(8)</a:t>
            </a:r>
            <a:endParaRPr lang="ru-RU" b="1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08640"/>
              </p:ext>
            </p:extLst>
          </p:nvPr>
        </p:nvGraphicFramePr>
        <p:xfrm>
          <a:off x="1843854" y="5222297"/>
          <a:ext cx="38314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non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7964" y="56046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1277" y="61417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78765"/>
              </p:ext>
            </p:extLst>
          </p:nvPr>
        </p:nvGraphicFramePr>
        <p:xfrm>
          <a:off x="7565075" y="5218031"/>
          <a:ext cx="38314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659343" y="56417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408" y="337334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Способ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01963" y="337334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Способ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5266" y="101773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Пример.</a:t>
            </a: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6167438" y="3264310"/>
            <a:ext cx="0" cy="315236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820894" y="5072441"/>
            <a:ext cx="4992777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50449" y="5140000"/>
            <a:ext cx="5341247" cy="54169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1994398" y="68674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2079650" y="73207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Овал 28"/>
          <p:cNvSpPr/>
          <p:nvPr/>
        </p:nvSpPr>
        <p:spPr>
          <a:xfrm>
            <a:off x="1100451" y="156763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182739" y="161296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2" name="Овал 31"/>
          <p:cNvSpPr/>
          <p:nvPr/>
        </p:nvSpPr>
        <p:spPr>
          <a:xfrm>
            <a:off x="1994398" y="2285316"/>
            <a:ext cx="472190" cy="481974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2079650" y="2340910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1986424" y="1450198"/>
            <a:ext cx="472190" cy="471707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2086000" y="1516305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2273974" y="3057141"/>
            <a:ext cx="472190" cy="471707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2381549" y="3076899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38" name="Прямая со стрелкой 37"/>
          <p:cNvCxnSpPr>
            <a:stCxn id="26" idx="3"/>
            <a:endCxn id="29" idx="0"/>
          </p:cNvCxnSpPr>
          <p:nvPr/>
        </p:nvCxnSpPr>
        <p:spPr>
          <a:xfrm flipH="1">
            <a:off x="1336546" y="1089371"/>
            <a:ext cx="727003" cy="478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cxnSpLocks/>
          </p:cNvCxnSpPr>
          <p:nvPr/>
        </p:nvCxnSpPr>
        <p:spPr>
          <a:xfrm>
            <a:off x="2222519" y="2775660"/>
            <a:ext cx="287550" cy="2731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3401743" y="1577994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486995" y="1623322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44" name="Овал 43"/>
          <p:cNvSpPr/>
          <p:nvPr/>
        </p:nvSpPr>
        <p:spPr>
          <a:xfrm>
            <a:off x="3457265" y="2504012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3542517" y="2549340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46" name="Овал 45"/>
          <p:cNvSpPr/>
          <p:nvPr/>
        </p:nvSpPr>
        <p:spPr>
          <a:xfrm>
            <a:off x="3316491" y="639645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3401743" y="684973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48" name="Прямая со стрелкой 47"/>
          <p:cNvCxnSpPr>
            <a:stCxn id="42" idx="4"/>
            <a:endCxn id="44" idx="0"/>
          </p:cNvCxnSpPr>
          <p:nvPr/>
        </p:nvCxnSpPr>
        <p:spPr>
          <a:xfrm>
            <a:off x="3637838" y="2049701"/>
            <a:ext cx="55522" cy="45431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кругленная соединительная линия 48"/>
          <p:cNvCxnSpPr>
            <a:stCxn id="26" idx="7"/>
            <a:endCxn id="26" idx="1"/>
          </p:cNvCxnSpPr>
          <p:nvPr/>
        </p:nvCxnSpPr>
        <p:spPr>
          <a:xfrm rot="16200000" flipV="1">
            <a:off x="2230493" y="588879"/>
            <a:ext cx="12700" cy="333888"/>
          </a:xfrm>
          <a:prstGeom prst="curvedConnector3">
            <a:avLst>
              <a:gd name="adj1" fmla="val 33088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кругленная соединительная линия 49"/>
          <p:cNvCxnSpPr/>
          <p:nvPr/>
        </p:nvCxnSpPr>
        <p:spPr>
          <a:xfrm rot="16200000" flipV="1">
            <a:off x="3554640" y="524044"/>
            <a:ext cx="12700" cy="333888"/>
          </a:xfrm>
          <a:prstGeom prst="curvedConnector3">
            <a:avLst>
              <a:gd name="adj1" fmla="val 33088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26" idx="6"/>
            <a:endCxn id="42" idx="0"/>
          </p:cNvCxnSpPr>
          <p:nvPr/>
        </p:nvCxnSpPr>
        <p:spPr>
          <a:xfrm>
            <a:off x="2466588" y="922597"/>
            <a:ext cx="1171250" cy="65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8497165" y="841747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8582417" y="887075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Овал 53"/>
          <p:cNvSpPr/>
          <p:nvPr/>
        </p:nvSpPr>
        <p:spPr>
          <a:xfrm>
            <a:off x="7932704" y="1722637"/>
            <a:ext cx="472190" cy="471707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8044859" y="1767965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56" name="Овал 55"/>
          <p:cNvSpPr/>
          <p:nvPr/>
        </p:nvSpPr>
        <p:spPr>
          <a:xfrm>
            <a:off x="8497165" y="1735493"/>
            <a:ext cx="472190" cy="471707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8582417" y="178082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8" name="Овал 57"/>
          <p:cNvSpPr/>
          <p:nvPr/>
        </p:nvSpPr>
        <p:spPr>
          <a:xfrm>
            <a:off x="9153898" y="1722637"/>
            <a:ext cx="472190" cy="471707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9239150" y="1767965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62" name="Прямая со стрелкой 61"/>
          <p:cNvCxnSpPr>
            <a:stCxn id="52" idx="3"/>
            <a:endCxn id="54" idx="0"/>
          </p:cNvCxnSpPr>
          <p:nvPr/>
        </p:nvCxnSpPr>
        <p:spPr>
          <a:xfrm flipH="1">
            <a:off x="8168799" y="1244374"/>
            <a:ext cx="397517" cy="478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2" idx="5"/>
            <a:endCxn id="58" idx="0"/>
          </p:cNvCxnSpPr>
          <p:nvPr/>
        </p:nvCxnSpPr>
        <p:spPr>
          <a:xfrm>
            <a:off x="8900204" y="1244374"/>
            <a:ext cx="489789" cy="478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52" idx="4"/>
            <a:endCxn id="56" idx="0"/>
          </p:cNvCxnSpPr>
          <p:nvPr/>
        </p:nvCxnSpPr>
        <p:spPr>
          <a:xfrm>
            <a:off x="8733260" y="1313454"/>
            <a:ext cx="0" cy="422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9904510" y="173299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9989762" y="177832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68" name="Овал 67"/>
          <p:cNvSpPr/>
          <p:nvPr/>
        </p:nvSpPr>
        <p:spPr>
          <a:xfrm>
            <a:off x="9960032" y="2659016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10045284" y="2704344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0" name="Овал 69"/>
          <p:cNvSpPr/>
          <p:nvPr/>
        </p:nvSpPr>
        <p:spPr>
          <a:xfrm>
            <a:off x="9819258" y="79464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9904510" y="83997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2" name="Прямая со стрелкой 71"/>
          <p:cNvCxnSpPr>
            <a:stCxn id="66" idx="4"/>
            <a:endCxn id="68" idx="0"/>
          </p:cNvCxnSpPr>
          <p:nvPr/>
        </p:nvCxnSpPr>
        <p:spPr>
          <a:xfrm>
            <a:off x="10140605" y="2204705"/>
            <a:ext cx="55522" cy="45431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кругленная соединительная линия 72"/>
          <p:cNvCxnSpPr>
            <a:stCxn id="52" idx="7"/>
            <a:endCxn id="52" idx="1"/>
          </p:cNvCxnSpPr>
          <p:nvPr/>
        </p:nvCxnSpPr>
        <p:spPr>
          <a:xfrm rot="16200000" flipV="1">
            <a:off x="8733260" y="743883"/>
            <a:ext cx="12700" cy="333888"/>
          </a:xfrm>
          <a:prstGeom prst="curvedConnector3">
            <a:avLst>
              <a:gd name="adj1" fmla="val 33088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кругленная соединительная линия 73"/>
          <p:cNvCxnSpPr/>
          <p:nvPr/>
        </p:nvCxnSpPr>
        <p:spPr>
          <a:xfrm rot="16200000" flipV="1">
            <a:off x="10057407" y="679048"/>
            <a:ext cx="12700" cy="333888"/>
          </a:xfrm>
          <a:prstGeom prst="curvedConnector3">
            <a:avLst>
              <a:gd name="adj1" fmla="val 33088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52" idx="6"/>
            <a:endCxn id="66" idx="0"/>
          </p:cNvCxnSpPr>
          <p:nvPr/>
        </p:nvCxnSpPr>
        <p:spPr>
          <a:xfrm>
            <a:off x="8969355" y="1077601"/>
            <a:ext cx="1171250" cy="65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7234845" y="174339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7300418" y="178872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20" name="Прямая со стрелкой 19"/>
          <p:cNvCxnSpPr>
            <a:stCxn id="52" idx="2"/>
            <a:endCxn id="76" idx="0"/>
          </p:cNvCxnSpPr>
          <p:nvPr/>
        </p:nvCxnSpPr>
        <p:spPr>
          <a:xfrm flipH="1">
            <a:off x="7470940" y="1077601"/>
            <a:ext cx="1026225" cy="66579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низ 80"/>
          <p:cNvSpPr/>
          <p:nvPr/>
        </p:nvSpPr>
        <p:spPr>
          <a:xfrm>
            <a:off x="225619" y="4704930"/>
            <a:ext cx="301658" cy="968055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Стрелка вниз 81"/>
          <p:cNvSpPr/>
          <p:nvPr/>
        </p:nvSpPr>
        <p:spPr>
          <a:xfrm>
            <a:off x="6463338" y="4696802"/>
            <a:ext cx="301658" cy="968055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6FD6372-7B7E-413E-8030-5F78E6C6EC3A}"/>
              </a:ext>
            </a:extLst>
          </p:cNvPr>
          <p:cNvCxnSpPr>
            <a:stCxn id="26" idx="4"/>
            <a:endCxn id="34" idx="0"/>
          </p:cNvCxnSpPr>
          <p:nvPr/>
        </p:nvCxnSpPr>
        <p:spPr>
          <a:xfrm flipH="1">
            <a:off x="2222519" y="1158450"/>
            <a:ext cx="7974" cy="2917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336C226-65A6-4749-834F-8F24E558779D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>
            <a:off x="2222519" y="1921905"/>
            <a:ext cx="7974" cy="363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5" grpId="0"/>
      <p:bldP spid="16" grpId="0"/>
      <p:bldP spid="18" grpId="0"/>
      <p:bldP spid="23" grpId="0"/>
      <p:bldP spid="24" grpId="0"/>
      <p:bldP spid="81" grpId="0" animBg="1"/>
      <p:bldP spid="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27523" y="286324"/>
            <a:ext cx="99358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u="sng" dirty="0"/>
              <a:t>Теорема </a:t>
            </a:r>
            <a:endParaRPr lang="en-US" sz="2400" b="1" u="sng" dirty="0"/>
          </a:p>
          <a:p>
            <a:pPr lvl="1"/>
            <a:r>
              <a:rPr lang="ru-RU" sz="2400" dirty="0"/>
              <a:t>Последовательность из m операций </a:t>
            </a:r>
            <a:r>
              <a:rPr lang="ru-RU" sz="2400" b="1" dirty="0" err="1">
                <a:latin typeface="Consolas" panose="020B0609020204030204" pitchFamily="49" charset="0"/>
              </a:rPr>
              <a:t>FindSet</a:t>
            </a:r>
            <a:r>
              <a:rPr lang="ru-RU" sz="2400" b="1" dirty="0">
                <a:latin typeface="Consolas" panose="020B0609020204030204" pitchFamily="49" charset="0"/>
              </a:rPr>
              <a:t>(x)</a:t>
            </a:r>
            <a:r>
              <a:rPr lang="en-US" sz="2400" b="1" dirty="0"/>
              <a:t> </a:t>
            </a:r>
            <a:r>
              <a:rPr lang="ru-RU" sz="2400" dirty="0"/>
              <a:t>и</a:t>
            </a:r>
            <a:r>
              <a:rPr lang="ru-RU" sz="2400" b="1" dirty="0"/>
              <a:t> </a:t>
            </a:r>
            <a:r>
              <a:rPr lang="ru-RU" sz="2400" b="1" dirty="0">
                <a:latin typeface="Consolas" panose="020B0609020204030204" pitchFamily="49" charset="0"/>
              </a:rPr>
              <a:t>Union(x, y) </a:t>
            </a:r>
            <a:r>
              <a:rPr lang="ru-RU" sz="2400" dirty="0"/>
              <a:t>может быть выполнена с </a:t>
            </a:r>
            <a:r>
              <a:rPr lang="ru-RU" sz="2400" b="1" dirty="0"/>
              <a:t>использованием эвристик объединения по размеру и сжатия пути </a:t>
            </a:r>
            <a:r>
              <a:rPr lang="ru-RU" sz="2400" dirty="0"/>
              <a:t>за время </a:t>
            </a:r>
            <a:r>
              <a:rPr lang="ru-RU" sz="2400" b="1" dirty="0"/>
              <a:t>O(m·α(n)) </a:t>
            </a:r>
            <a:r>
              <a:rPr lang="ru-RU" sz="2400" dirty="0"/>
              <a:t>в худшем случае.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14022" y="2140865"/>
            <a:ext cx="8678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формулировке теоремы функция </a:t>
            </a:r>
            <a:r>
              <a:rPr lang="ru-RU" b="1" dirty="0"/>
              <a:t>α(n)</a:t>
            </a:r>
            <a:r>
              <a:rPr lang="ru-RU" dirty="0"/>
              <a:t> — обратная функция для функции Аккермана. </a:t>
            </a:r>
          </a:p>
          <a:p>
            <a:pPr algn="just"/>
            <a:r>
              <a:rPr lang="ru-RU" dirty="0"/>
              <a:t>Функция α(n) растёт очень медленно, она становится больше числа 4 только для очень больших значений n ≫ 10</a:t>
            </a:r>
            <a:r>
              <a:rPr lang="ru-RU" baseline="30000" dirty="0"/>
              <a:t>80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Поэтому для практических приложений полагают, что α(n) ≤ 4.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21" y="3539334"/>
            <a:ext cx="6648450" cy="20193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274" y="2140865"/>
            <a:ext cx="1361381" cy="1373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54183" y="3677701"/>
            <a:ext cx="179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Вильгельм </a:t>
            </a:r>
            <a:r>
              <a:rPr lang="ru-RU" sz="1400" dirty="0" err="1"/>
              <a:t>Аккерман</a:t>
            </a:r>
            <a:endParaRPr lang="ru-RU" sz="1400" dirty="0"/>
          </a:p>
          <a:p>
            <a:pPr algn="ctr"/>
            <a:r>
              <a:rPr lang="en-US" sz="1400" dirty="0"/>
              <a:t>Wilhelm Ackermann</a:t>
            </a:r>
            <a:endParaRPr lang="ru-RU" sz="1400" dirty="0"/>
          </a:p>
          <a:p>
            <a:pPr algn="ctr"/>
            <a:r>
              <a:rPr lang="ru-RU" sz="1400" dirty="0"/>
              <a:t>1886-1962</a:t>
            </a:r>
          </a:p>
          <a:p>
            <a:pPr algn="ctr"/>
            <a:r>
              <a:rPr lang="ru-RU" sz="1400" dirty="0"/>
              <a:t>Германия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027523" y="2054124"/>
            <a:ext cx="108402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cxnSpLocks/>
          </p:cNvCxnSpPr>
          <p:nvPr/>
        </p:nvCxnSpPr>
        <p:spPr>
          <a:xfrm>
            <a:off x="10092186" y="2054124"/>
            <a:ext cx="0" cy="3740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414021" y="650449"/>
            <a:ext cx="0" cy="12160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8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09089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DisjointSetUnion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</a:rPr>
              <a:t>__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</a:rPr>
              <a:t>init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</a:rPr>
              <a:t>__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</a:rPr>
              <a:t>FindSet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Path compression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FindSet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</a:rPr>
              <a:t>Union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FindSet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FindSet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Union by size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  </a:t>
            </a:r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Swap x and 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# Now size[x] &gt;= size[y]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4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Общие задачи в </a:t>
            </a:r>
            <a:r>
              <a:rPr lang="en-US" dirty="0" err="1"/>
              <a:t>iRunner</a:t>
            </a:r>
            <a:r>
              <a:rPr lang="en-US" dirty="0"/>
              <a:t> </a:t>
            </a:r>
            <a:r>
              <a:rPr lang="ru-RU" dirty="0"/>
              <a:t>для закрепления навыков реализации </a:t>
            </a:r>
            <a:r>
              <a:rPr lang="en-US" dirty="0"/>
              <a:t>DSU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289" y="1993576"/>
            <a:ext cx="7621950" cy="563012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>
                <a:hlinkClick r:id="rId2"/>
              </a:rPr>
              <a:t> 0.1 Дороги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22798" y="4259068"/>
            <a:ext cx="7598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hlinkClick r:id="rId3"/>
              </a:rPr>
              <a:t>0.3 Разрушение дорог (сложная версия)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2798" y="3038496"/>
            <a:ext cx="8785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hlinkClick r:id="rId4"/>
              </a:rPr>
              <a:t>0.2 Разрушение дорог (простая версия)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57216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2387"/>
            <a:ext cx="85344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29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822" y="-130628"/>
            <a:ext cx="9000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73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474" y="149290"/>
            <a:ext cx="7337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0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1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148862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68055" y="318581"/>
            <a:ext cx="10991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Пусть изначально каждый объект находится в собственном одноэлементном множестве.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00460" y="1469594"/>
            <a:ext cx="8814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FindSet</a:t>
            </a:r>
            <a:r>
              <a:rPr lang="ru-RU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(x) </a:t>
            </a:r>
            <a:r>
              <a:rPr lang="ru-RU" sz="2400" dirty="0"/>
              <a:t>—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выдать указатель на представителя множества, которому принадлежит элемент x;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00460" y="2592475"/>
            <a:ext cx="8814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Union</a:t>
            </a:r>
            <a:r>
              <a:rPr lang="ru-RU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x,y</a:t>
            </a:r>
            <a:r>
              <a:rPr lang="ru-RU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ru-RU" sz="2400" dirty="0"/>
              <a:t>— объединить два непересекающихся множества, которые содержат элементы x и 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654" y="1842589"/>
            <a:ext cx="167276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400" b="1" dirty="0"/>
              <a:t>БАЗОВЫЕ</a:t>
            </a:r>
          </a:p>
          <a:p>
            <a:r>
              <a:rPr lang="ru-RU" sz="2400" b="1" dirty="0"/>
              <a:t>ОПЕРАЦИИ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51653" y="3870040"/>
            <a:ext cx="105645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Структуру данных, поддерживающую такой интерфейс, называют </a:t>
            </a:r>
          </a:p>
          <a:p>
            <a:pPr algn="just"/>
            <a:r>
              <a:rPr lang="ru-RU" sz="2400" dirty="0">
                <a:solidFill>
                  <a:srgbClr val="0070C0"/>
                </a:solidFill>
              </a:rPr>
              <a:t>системой непересекающихся множеств (СНМ)</a:t>
            </a:r>
            <a:r>
              <a:rPr lang="ru-RU" sz="2400" dirty="0"/>
              <a:t>  (англ. </a:t>
            </a:r>
            <a:r>
              <a:rPr lang="ru-RU" sz="2400" i="1" dirty="0" err="1"/>
              <a:t>disjoint</a:t>
            </a:r>
            <a:r>
              <a:rPr lang="ru-RU" sz="2400" i="1" dirty="0"/>
              <a:t> </a:t>
            </a:r>
            <a:r>
              <a:rPr lang="ru-RU" sz="2400" i="1" dirty="0" err="1"/>
              <a:t>set</a:t>
            </a:r>
            <a:r>
              <a:rPr lang="ru-RU" sz="2400" i="1" dirty="0"/>
              <a:t> </a:t>
            </a:r>
            <a:r>
              <a:rPr lang="ru-RU" sz="2400" i="1" dirty="0" err="1"/>
              <a:t>union</a:t>
            </a:r>
            <a:r>
              <a:rPr lang="ru-RU" sz="2400" i="1" dirty="0"/>
              <a:t>,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DSU</a:t>
            </a:r>
            <a:r>
              <a:rPr lang="ru-RU" sz="2400" dirty="0"/>
              <a:t>).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224420" y="1515035"/>
            <a:ext cx="0" cy="184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1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461010" y="1840859"/>
            <a:ext cx="1030857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200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2060"/>
                </a:solidFill>
              </a:rPr>
              <a:t>на массиве</a:t>
            </a:r>
            <a:endParaRPr lang="en-US" sz="3200" dirty="0">
              <a:solidFill>
                <a:srgbClr val="002060"/>
              </a:solidFill>
            </a:endParaRPr>
          </a:p>
          <a:p>
            <a:pPr marL="514350" indent="-514350">
              <a:spcAft>
                <a:spcPts val="200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2060"/>
                </a:solidFill>
              </a:rPr>
              <a:t>на связном списке с указателем на представителя</a:t>
            </a:r>
            <a:endParaRPr lang="en-US" sz="3200" dirty="0">
              <a:solidFill>
                <a:srgbClr val="002060"/>
              </a:solidFill>
            </a:endParaRPr>
          </a:p>
          <a:p>
            <a:pPr marL="514350" indent="-514350">
              <a:spcAft>
                <a:spcPts val="200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2060"/>
                </a:solidFill>
              </a:rPr>
              <a:t>с помощью корневых деревьев</a:t>
            </a:r>
          </a:p>
          <a:p>
            <a:pPr marL="342900" indent="-342900" algn="ctr">
              <a:buAutoNum type="arabicPeriod"/>
            </a:pP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857" y="689393"/>
            <a:ext cx="3201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</a:rPr>
              <a:t>Реализация </a:t>
            </a:r>
            <a:r>
              <a:rPr lang="en-US" sz="3200" b="1" dirty="0">
                <a:solidFill>
                  <a:srgbClr val="002060"/>
                </a:solidFill>
              </a:rPr>
              <a:t>DSU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4560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23828" y="242915"/>
            <a:ext cx="1021551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1. </a:t>
            </a:r>
            <a:r>
              <a:rPr lang="ru-RU" sz="2400" u="sng" dirty="0"/>
              <a:t>Реализация </a:t>
            </a:r>
            <a:r>
              <a:rPr lang="en-US" sz="2400" u="sng" dirty="0"/>
              <a:t>DSU </a:t>
            </a:r>
            <a:r>
              <a:rPr lang="ru-RU" sz="2400" u="sng" dirty="0"/>
              <a:t>с использованием структуры данных массив </a:t>
            </a:r>
            <a:r>
              <a:rPr lang="ru-RU" sz="2400" dirty="0"/>
              <a:t>предполагает, что элемент массива </a:t>
            </a:r>
            <a:r>
              <a:rPr lang="en-US" sz="2400" dirty="0">
                <a:latin typeface="Consolas" panose="020B0609020204030204" pitchFamily="49" charset="0"/>
              </a:rPr>
              <a:t>array[</a:t>
            </a:r>
            <a:r>
              <a:rPr lang="ru-RU" sz="2400" dirty="0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  <a:r>
              <a:rPr lang="ru-RU" sz="2400" dirty="0"/>
              <a:t> содержит </a:t>
            </a:r>
            <a:r>
              <a:rPr lang="ru-RU" sz="2400" dirty="0">
                <a:solidFill>
                  <a:srgbClr val="FF0000"/>
                </a:solidFill>
              </a:rPr>
              <a:t>представителя</a:t>
            </a:r>
            <a:r>
              <a:rPr lang="ru-RU" sz="2400" dirty="0"/>
              <a:t> множества, которому принадлежит элемент </a:t>
            </a:r>
            <a:r>
              <a:rPr lang="ru-RU" sz="2400" dirty="0">
                <a:latin typeface="Consolas" panose="020B0609020204030204" pitchFamily="49" charset="0"/>
              </a:rPr>
              <a:t>i</a:t>
            </a:r>
            <a:r>
              <a:rPr lang="ru-RU" sz="2400" dirty="0"/>
              <a:t>. </a:t>
            </a:r>
            <a:r>
              <a:rPr lang="ru-RU" sz="2000" dirty="0"/>
              <a:t>Нумерация в массиве </a:t>
            </a:r>
            <a:r>
              <a:rPr lang="en-US" sz="2000" dirty="0">
                <a:latin typeface="Consolas" panose="020B0609020204030204" pitchFamily="49" charset="0"/>
              </a:rPr>
              <a:t>array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/>
              <a:t>начинается с 1.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23828" y="2013854"/>
            <a:ext cx="7283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системы непересекающихся множеств</a:t>
            </a:r>
            <a:r>
              <a:rPr lang="en-US" sz="2400" dirty="0"/>
              <a:t>:</a:t>
            </a:r>
            <a:r>
              <a:rPr lang="ru-RU" sz="2400" dirty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186557" y="2527276"/>
            <a:ext cx="3103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{1, </a:t>
            </a:r>
            <a:r>
              <a:rPr lang="ru-RU" sz="2400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, 3, 4, 8}, {5, </a:t>
            </a:r>
            <a:r>
              <a:rPr lang="ru-RU" sz="2400" dirty="0">
                <a:solidFill>
                  <a:srgbClr val="FF0000"/>
                </a:solidFill>
              </a:rPr>
              <a:t>6</a:t>
            </a:r>
            <a:r>
              <a:rPr lang="ru-RU" sz="2400" dirty="0"/>
              <a:t>}, {</a:t>
            </a:r>
            <a:r>
              <a:rPr lang="ru-RU" sz="2400" dirty="0">
                <a:solidFill>
                  <a:srgbClr val="FF0000"/>
                </a:solidFill>
              </a:rPr>
              <a:t>7</a:t>
            </a:r>
            <a:r>
              <a:rPr lang="ru-RU" sz="2400" dirty="0"/>
              <a:t>}.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23828" y="3079932"/>
            <a:ext cx="10703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Массив будет иметь следующий вид: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98593"/>
              </p:ext>
            </p:extLst>
          </p:nvPr>
        </p:nvGraphicFramePr>
        <p:xfrm>
          <a:off x="3840899" y="3593354"/>
          <a:ext cx="3426120" cy="72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2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9569"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9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483207" y="4701143"/>
            <a:ext cx="2224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FindSet</a:t>
            </a:r>
            <a:r>
              <a:rPr lang="ru-RU" sz="2400" b="1" dirty="0">
                <a:latin typeface="Consolas" panose="020B0609020204030204" pitchFamily="49" charset="0"/>
              </a:rPr>
              <a:t>(x)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dirty="0"/>
              <a:t>—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32405" y="5607050"/>
            <a:ext cx="2224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nsolas" panose="020B0609020204030204" pitchFamily="49" charset="0"/>
              </a:rPr>
              <a:t>Union</a:t>
            </a:r>
            <a:r>
              <a:rPr lang="ru-RU" sz="2400" b="1" dirty="0">
                <a:latin typeface="Consolas" panose="020B0609020204030204" pitchFamily="49" charset="0"/>
              </a:rPr>
              <a:t>(</a:t>
            </a:r>
            <a:r>
              <a:rPr lang="ru-RU" sz="2400" b="1" dirty="0" err="1">
                <a:latin typeface="Consolas" panose="020B0609020204030204" pitchFamily="49" charset="0"/>
              </a:rPr>
              <a:t>x,y</a:t>
            </a:r>
            <a:r>
              <a:rPr lang="ru-RU" sz="2400" b="1" dirty="0">
                <a:latin typeface="Consolas" panose="020B0609020204030204" pitchFamily="49" charset="0"/>
              </a:rPr>
              <a:t>)</a:t>
            </a:r>
            <a:r>
              <a:rPr lang="ru-RU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—</a:t>
            </a: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923828" y="4817096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БАЗОВЫЕ</a:t>
            </a:r>
          </a:p>
          <a:p>
            <a:r>
              <a:rPr lang="ru-RU" b="1" dirty="0"/>
              <a:t>ОПЕРАЦИИ</a:t>
            </a: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23012"/>
              </p:ext>
            </p:extLst>
          </p:nvPr>
        </p:nvGraphicFramePr>
        <p:xfrm>
          <a:off x="4831388" y="4694898"/>
          <a:ext cx="791852" cy="536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2" name="Equation" r:id="rId3" imgW="393480" imgH="266400" progId="Equation.DSMT4">
                  <p:embed/>
                </p:oleObj>
              </mc:Choice>
              <mc:Fallback>
                <p:oleObj name="Equation" r:id="rId3" imgW="393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1388" y="4694898"/>
                        <a:ext cx="791852" cy="536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43504"/>
              </p:ext>
            </p:extLst>
          </p:nvPr>
        </p:nvGraphicFramePr>
        <p:xfrm>
          <a:off x="4805833" y="5587023"/>
          <a:ext cx="8429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3" name="Equation" r:id="rId5" imgW="419040" imgH="266400" progId="Equation.DSMT4">
                  <p:embed/>
                </p:oleObj>
              </mc:Choice>
              <mc:Fallback>
                <p:oleObj name="Equation" r:id="rId5" imgW="419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5833" y="5587023"/>
                        <a:ext cx="84296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28041" y="394983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483207" y="4676993"/>
            <a:ext cx="0" cy="14817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1" grpId="0"/>
      <p:bldP spid="1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Таблица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33922"/>
              </p:ext>
            </p:extLst>
          </p:nvPr>
        </p:nvGraphicFramePr>
        <p:xfrm>
          <a:off x="1854901" y="3473882"/>
          <a:ext cx="3377592" cy="56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3067"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67"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743673" y="160961"/>
            <a:ext cx="8839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u="sng" dirty="0">
                <a:solidFill>
                  <a:srgbClr val="002060"/>
                </a:solidFill>
              </a:rPr>
              <a:t>2</a:t>
            </a:r>
            <a:r>
              <a:rPr lang="ru-RU" sz="2400" b="1" u="sng" dirty="0"/>
              <a:t>. Реализация на связном списке с указателем на представителя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04960"/>
              </p:ext>
            </p:extLst>
          </p:nvPr>
        </p:nvGraphicFramePr>
        <p:xfrm>
          <a:off x="1178984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042581"/>
              </p:ext>
            </p:extLst>
          </p:nvPr>
        </p:nvGraphicFramePr>
        <p:xfrm>
          <a:off x="1836766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78618"/>
              </p:ext>
            </p:extLst>
          </p:nvPr>
        </p:nvGraphicFramePr>
        <p:xfrm>
          <a:off x="2494548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16778"/>
              </p:ext>
            </p:extLst>
          </p:nvPr>
        </p:nvGraphicFramePr>
        <p:xfrm>
          <a:off x="3172227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2684"/>
              </p:ext>
            </p:extLst>
          </p:nvPr>
        </p:nvGraphicFramePr>
        <p:xfrm>
          <a:off x="3849906" y="1928046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/>
          <p:cNvCxnSpPr/>
          <p:nvPr/>
        </p:nvCxnSpPr>
        <p:spPr>
          <a:xfrm>
            <a:off x="1393182" y="2461718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043371" y="2461718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728643" y="2430696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406322" y="2430696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09396" y="163314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196534" y="1633141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92175"/>
              </p:ext>
            </p:extLst>
          </p:nvPr>
        </p:nvGraphicFramePr>
        <p:xfrm>
          <a:off x="5284355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2" name="Таблица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59681"/>
              </p:ext>
            </p:extLst>
          </p:nvPr>
        </p:nvGraphicFramePr>
        <p:xfrm>
          <a:off x="5997117" y="1928046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4" name="Прямая со стрелкой 113"/>
          <p:cNvCxnSpPr/>
          <p:nvPr/>
        </p:nvCxnSpPr>
        <p:spPr>
          <a:xfrm>
            <a:off x="5567476" y="2416960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11258" y="163314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116" name="TextBox 115"/>
          <p:cNvSpPr txBox="1"/>
          <p:nvPr/>
        </p:nvSpPr>
        <p:spPr>
          <a:xfrm>
            <a:off x="6322434" y="1620026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cxnSp>
        <p:nvCxnSpPr>
          <p:cNvPr id="124" name="Прямая со стрелкой 123"/>
          <p:cNvCxnSpPr/>
          <p:nvPr/>
        </p:nvCxnSpPr>
        <p:spPr>
          <a:xfrm flipH="1" flipV="1">
            <a:off x="2051965" y="3135075"/>
            <a:ext cx="5306" cy="48579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 flipH="1" flipV="1">
            <a:off x="1527941" y="3157482"/>
            <a:ext cx="954913" cy="44098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/>
          <p:nvPr/>
        </p:nvCxnSpPr>
        <p:spPr>
          <a:xfrm flipH="1" flipV="1">
            <a:off x="2717436" y="3109739"/>
            <a:ext cx="215278" cy="46091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/>
          <p:nvPr/>
        </p:nvCxnSpPr>
        <p:spPr>
          <a:xfrm flipV="1">
            <a:off x="3374937" y="3115286"/>
            <a:ext cx="117" cy="45537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172460" y="16180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graphicFrame>
        <p:nvGraphicFramePr>
          <p:cNvPr id="140" name="Таблица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33906"/>
              </p:ext>
            </p:extLst>
          </p:nvPr>
        </p:nvGraphicFramePr>
        <p:xfrm>
          <a:off x="7609833" y="1928046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TextBox 142"/>
          <p:cNvSpPr txBox="1"/>
          <p:nvPr/>
        </p:nvSpPr>
        <p:spPr>
          <a:xfrm>
            <a:off x="7874209" y="1602633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sp>
        <p:nvSpPr>
          <p:cNvPr id="159" name="Прямоугольник 158"/>
          <p:cNvSpPr/>
          <p:nvPr/>
        </p:nvSpPr>
        <p:spPr>
          <a:xfrm>
            <a:off x="4363368" y="748733"/>
            <a:ext cx="3026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{1, </a:t>
            </a:r>
            <a:r>
              <a:rPr lang="ru-RU" sz="2400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, 3, 4, 8}, {5, </a:t>
            </a:r>
            <a:r>
              <a:rPr lang="ru-RU" sz="2400" dirty="0">
                <a:solidFill>
                  <a:srgbClr val="FF0000"/>
                </a:solidFill>
              </a:rPr>
              <a:t>6</a:t>
            </a:r>
            <a:r>
              <a:rPr lang="ru-RU" sz="2400" dirty="0"/>
              <a:t>}, {</a:t>
            </a:r>
            <a:r>
              <a:rPr lang="ru-RU" sz="2400" dirty="0">
                <a:solidFill>
                  <a:srgbClr val="FF0000"/>
                </a:solidFill>
              </a:rPr>
              <a:t>7</a:t>
            </a:r>
            <a:r>
              <a:rPr lang="ru-RU" sz="2400" dirty="0"/>
              <a:t>}</a:t>
            </a:r>
          </a:p>
        </p:txBody>
      </p:sp>
      <p:cxnSp>
        <p:nvCxnSpPr>
          <p:cNvPr id="177" name="Прямая соединительная линия 176"/>
          <p:cNvCxnSpPr/>
          <p:nvPr/>
        </p:nvCxnSpPr>
        <p:spPr>
          <a:xfrm flipV="1">
            <a:off x="1388968" y="3010358"/>
            <a:ext cx="4214" cy="254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/>
          <p:cNvCxnSpPr/>
          <p:nvPr/>
        </p:nvCxnSpPr>
        <p:spPr>
          <a:xfrm>
            <a:off x="1399532" y="3257990"/>
            <a:ext cx="266457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/>
          <p:nvPr/>
        </p:nvCxnSpPr>
        <p:spPr>
          <a:xfrm flipV="1">
            <a:off x="4064104" y="3010358"/>
            <a:ext cx="0" cy="256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>
            <a:endCxn id="112" idx="2"/>
          </p:cNvCxnSpPr>
          <p:nvPr/>
        </p:nvCxnSpPr>
        <p:spPr>
          <a:xfrm flipV="1">
            <a:off x="6211315" y="3016708"/>
            <a:ext cx="0" cy="217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205222" y="3853427"/>
            <a:ext cx="71744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1. </a:t>
            </a:r>
            <a:r>
              <a:rPr lang="ru-RU" sz="2000" dirty="0"/>
              <a:t>Элементы каждого множества связаны в отдельный связный список.</a:t>
            </a:r>
          </a:p>
        </p:txBody>
      </p:sp>
      <p:sp>
        <p:nvSpPr>
          <p:cNvPr id="208" name="Прямоугольник 207"/>
          <p:cNvSpPr/>
          <p:nvPr/>
        </p:nvSpPr>
        <p:spPr>
          <a:xfrm>
            <a:off x="216455" y="4455014"/>
            <a:ext cx="8305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2. </a:t>
            </a:r>
            <a:r>
              <a:rPr lang="ru-RU" sz="2000" dirty="0"/>
              <a:t>Представителем множества является первый элемент</a:t>
            </a:r>
            <a:r>
              <a:rPr lang="en-US" sz="2000" dirty="0"/>
              <a:t> </a:t>
            </a:r>
            <a:r>
              <a:rPr lang="ru-RU" sz="2000" dirty="0"/>
              <a:t>списка</a:t>
            </a:r>
            <a:r>
              <a:rPr lang="en-US" sz="2000" dirty="0"/>
              <a:t> </a:t>
            </a:r>
            <a:r>
              <a:rPr lang="ru-RU" sz="2000" dirty="0"/>
              <a:t>.</a:t>
            </a:r>
          </a:p>
        </p:txBody>
      </p:sp>
      <p:sp>
        <p:nvSpPr>
          <p:cNvPr id="209" name="Прямоугольник 208"/>
          <p:cNvSpPr/>
          <p:nvPr/>
        </p:nvSpPr>
        <p:spPr>
          <a:xfrm>
            <a:off x="215733" y="4816442"/>
            <a:ext cx="59517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3. Каждый элемент списка содержит: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000" dirty="0"/>
              <a:t> указатель на представителя</a:t>
            </a:r>
            <a:r>
              <a:rPr lang="en-US" sz="2000" dirty="0"/>
              <a:t>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ru-RU" sz="2000" dirty="0"/>
              <a:t>указатель на следующий за ним элемент. </a:t>
            </a:r>
          </a:p>
        </p:txBody>
      </p:sp>
      <p:sp>
        <p:nvSpPr>
          <p:cNvPr id="210" name="Прямоугольник 209"/>
          <p:cNvSpPr/>
          <p:nvPr/>
        </p:nvSpPr>
        <p:spPr>
          <a:xfrm>
            <a:off x="213331" y="5759022"/>
            <a:ext cx="74046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4. Для каждого списка поддерживают два указателя: на первый и последний элементы списка. 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945481" y="344414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array</a:t>
            </a:r>
            <a:endParaRPr lang="ru-RU" b="1" dirty="0"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2670580" y="1528416"/>
            <a:ext cx="0" cy="580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399532" y="1542691"/>
            <a:ext cx="1271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1399170" y="1542691"/>
            <a:ext cx="362" cy="195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3386425" y="1303268"/>
            <a:ext cx="0" cy="80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1393182" y="1317542"/>
            <a:ext cx="1993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399532" y="1317542"/>
            <a:ext cx="0" cy="225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4051485" y="1121438"/>
            <a:ext cx="6270" cy="987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 flipV="1">
            <a:off x="1393182" y="1127254"/>
            <a:ext cx="2664573" cy="9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404819" y="1121438"/>
            <a:ext cx="0" cy="210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Круговая стрелка 44"/>
          <p:cNvSpPr/>
          <p:nvPr/>
        </p:nvSpPr>
        <p:spPr>
          <a:xfrm>
            <a:off x="1311934" y="2058414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Круговая стрелка 90"/>
          <p:cNvSpPr/>
          <p:nvPr/>
        </p:nvSpPr>
        <p:spPr>
          <a:xfrm>
            <a:off x="5384108" y="2034911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Круговая стрелка 91"/>
          <p:cNvSpPr/>
          <p:nvPr/>
        </p:nvSpPr>
        <p:spPr>
          <a:xfrm>
            <a:off x="7707022" y="2079885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1393182" y="1737705"/>
            <a:ext cx="6577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2043371" y="1727942"/>
            <a:ext cx="0" cy="42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9" idx="0"/>
          </p:cNvCxnSpPr>
          <p:nvPr/>
        </p:nvCxnSpPr>
        <p:spPr>
          <a:xfrm flipH="1">
            <a:off x="1393182" y="1737705"/>
            <a:ext cx="6350" cy="181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6227123" y="1633141"/>
            <a:ext cx="0" cy="489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H="1">
            <a:off x="5498553" y="1641801"/>
            <a:ext cx="738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111" idx="0"/>
          </p:cNvCxnSpPr>
          <p:nvPr/>
        </p:nvCxnSpPr>
        <p:spPr>
          <a:xfrm>
            <a:off x="5498553" y="1640198"/>
            <a:ext cx="0" cy="279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>
            <a:off x="5498553" y="3016708"/>
            <a:ext cx="0" cy="21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>
            <a:off x="5498553" y="3223463"/>
            <a:ext cx="712762" cy="6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7707022" y="3016708"/>
            <a:ext cx="0" cy="206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 flipV="1">
            <a:off x="7881494" y="3016708"/>
            <a:ext cx="0" cy="213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>
            <a:off x="7707022" y="3223463"/>
            <a:ext cx="1744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7707022" y="3853427"/>
            <a:ext cx="4216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5. Дополнительно:  массив </a:t>
            </a:r>
            <a:r>
              <a:rPr lang="en-US" sz="2000" b="1" dirty="0">
                <a:latin typeface="Consolas" panose="020B0609020204030204" pitchFamily="49" charset="0"/>
              </a:rPr>
              <a:t>array</a:t>
            </a:r>
            <a:r>
              <a:rPr lang="ru-RU" sz="2000" dirty="0">
                <a:latin typeface="Consolas" panose="020B0609020204030204" pitchFamily="49" charset="0"/>
              </a:rPr>
              <a:t>, где </a:t>
            </a:r>
            <a:r>
              <a:rPr lang="en-US" sz="2000" dirty="0">
                <a:latin typeface="Consolas" panose="020B0609020204030204" pitchFamily="49" charset="0"/>
              </a:rPr>
              <a:t>array[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- </a:t>
            </a:r>
            <a:r>
              <a:rPr lang="ru-RU" sz="2000" dirty="0"/>
              <a:t>указатель на элемент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/>
              <a:t> </a:t>
            </a:r>
            <a:r>
              <a:rPr lang="ru-RU" sz="2000" dirty="0"/>
              <a:t>в связном списке. </a:t>
            </a:r>
          </a:p>
        </p:txBody>
      </p:sp>
    </p:spTree>
    <p:extLst>
      <p:ext uri="{BB962C8B-B14F-4D97-AF65-F5344CB8AC3E}">
        <p14:creationId xmlns:p14="http://schemas.microsoft.com/office/powerpoint/2010/main" val="30733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208" grpId="0"/>
      <p:bldP spid="209" grpId="0"/>
      <p:bldP spid="210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Таблица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89674"/>
              </p:ext>
            </p:extLst>
          </p:nvPr>
        </p:nvGraphicFramePr>
        <p:xfrm>
          <a:off x="1865411" y="3804784"/>
          <a:ext cx="3377592" cy="56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3067"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67"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55080"/>
              </p:ext>
            </p:extLst>
          </p:nvPr>
        </p:nvGraphicFramePr>
        <p:xfrm>
          <a:off x="1189494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70557"/>
              </p:ext>
            </p:extLst>
          </p:nvPr>
        </p:nvGraphicFramePr>
        <p:xfrm>
          <a:off x="1847276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9478"/>
              </p:ext>
            </p:extLst>
          </p:nvPr>
        </p:nvGraphicFramePr>
        <p:xfrm>
          <a:off x="2505058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425115"/>
              </p:ext>
            </p:extLst>
          </p:nvPr>
        </p:nvGraphicFramePr>
        <p:xfrm>
          <a:off x="3182737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39960"/>
              </p:ext>
            </p:extLst>
          </p:nvPr>
        </p:nvGraphicFramePr>
        <p:xfrm>
          <a:off x="3860416" y="2258948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/>
          <p:cNvCxnSpPr/>
          <p:nvPr/>
        </p:nvCxnSpPr>
        <p:spPr>
          <a:xfrm>
            <a:off x="1403692" y="2792620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053881" y="2792620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739153" y="2761598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416832" y="2761598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19906" y="196404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207044" y="1964043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83079"/>
              </p:ext>
            </p:extLst>
          </p:nvPr>
        </p:nvGraphicFramePr>
        <p:xfrm>
          <a:off x="5294865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2" name="Таблица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7788"/>
              </p:ext>
            </p:extLst>
          </p:nvPr>
        </p:nvGraphicFramePr>
        <p:xfrm>
          <a:off x="6007627" y="2258948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4" name="Прямая со стрелкой 113"/>
          <p:cNvCxnSpPr/>
          <p:nvPr/>
        </p:nvCxnSpPr>
        <p:spPr>
          <a:xfrm>
            <a:off x="5577986" y="2747862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21768" y="196404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116" name="TextBox 115"/>
          <p:cNvSpPr txBox="1"/>
          <p:nvPr/>
        </p:nvSpPr>
        <p:spPr>
          <a:xfrm>
            <a:off x="6332944" y="1950928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cxnSp>
        <p:nvCxnSpPr>
          <p:cNvPr id="124" name="Прямая со стрелкой 123"/>
          <p:cNvCxnSpPr/>
          <p:nvPr/>
        </p:nvCxnSpPr>
        <p:spPr>
          <a:xfrm flipH="1" flipV="1">
            <a:off x="2040260" y="3457006"/>
            <a:ext cx="5306" cy="48579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 flipH="1" flipV="1">
            <a:off x="1538451" y="3488384"/>
            <a:ext cx="954913" cy="44098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/>
          <p:nvPr/>
        </p:nvCxnSpPr>
        <p:spPr>
          <a:xfrm flipH="1" flipV="1">
            <a:off x="2727946" y="3440641"/>
            <a:ext cx="215278" cy="46091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/>
          <p:nvPr/>
        </p:nvCxnSpPr>
        <p:spPr>
          <a:xfrm flipV="1">
            <a:off x="3385447" y="3446188"/>
            <a:ext cx="117" cy="45537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182970" y="19489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graphicFrame>
        <p:nvGraphicFramePr>
          <p:cNvPr id="140" name="Таблица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43007"/>
              </p:ext>
            </p:extLst>
          </p:nvPr>
        </p:nvGraphicFramePr>
        <p:xfrm>
          <a:off x="7620343" y="2258948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TextBox 142"/>
          <p:cNvSpPr txBox="1"/>
          <p:nvPr/>
        </p:nvSpPr>
        <p:spPr>
          <a:xfrm>
            <a:off x="7884719" y="1933535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sp>
        <p:nvSpPr>
          <p:cNvPr id="152" name="Прямоугольник 151"/>
          <p:cNvSpPr/>
          <p:nvPr/>
        </p:nvSpPr>
        <p:spPr>
          <a:xfrm>
            <a:off x="1496917" y="4805062"/>
            <a:ext cx="2384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FindSet</a:t>
            </a:r>
            <a:r>
              <a:rPr lang="ru-RU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(x)</a:t>
            </a:r>
            <a:r>
              <a:rPr lang="ru-RU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/>
              <a:t>—</a:t>
            </a:r>
          </a:p>
        </p:txBody>
      </p:sp>
      <p:sp>
        <p:nvSpPr>
          <p:cNvPr id="153" name="Прямоугольник 152"/>
          <p:cNvSpPr/>
          <p:nvPr/>
        </p:nvSpPr>
        <p:spPr>
          <a:xfrm>
            <a:off x="1434998" y="5503218"/>
            <a:ext cx="2644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Union</a:t>
            </a:r>
            <a:r>
              <a:rPr lang="ru-RU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x,y</a:t>
            </a:r>
            <a:r>
              <a:rPr lang="ru-RU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/>
              <a:t>—</a:t>
            </a:r>
            <a:r>
              <a:rPr lang="ru-RU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ru-RU" sz="2400" dirty="0"/>
          </a:p>
        </p:txBody>
      </p:sp>
      <p:graphicFrame>
        <p:nvGraphicFramePr>
          <p:cNvPr id="154" name="Объект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447220"/>
              </p:ext>
            </p:extLst>
          </p:nvPr>
        </p:nvGraphicFramePr>
        <p:xfrm>
          <a:off x="4079185" y="4730311"/>
          <a:ext cx="791852" cy="536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2" name="Equation" r:id="rId3" imgW="393480" imgH="266400" progId="Equation.DSMT4">
                  <p:embed/>
                </p:oleObj>
              </mc:Choice>
              <mc:Fallback>
                <p:oleObj name="Equation" r:id="rId3" imgW="393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9185" y="4730311"/>
                        <a:ext cx="791852" cy="536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Объект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572157"/>
              </p:ext>
            </p:extLst>
          </p:nvPr>
        </p:nvGraphicFramePr>
        <p:xfrm>
          <a:off x="4074614" y="5428308"/>
          <a:ext cx="8429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3" name="Equation" r:id="rId5" imgW="419040" imgH="266400" progId="Equation.DSMT4">
                  <p:embed/>
                </p:oleObj>
              </mc:Choice>
              <mc:Fallback>
                <p:oleObj name="Equation" r:id="rId5" imgW="419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4614" y="5428308"/>
                        <a:ext cx="84296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Прямоугольник 158"/>
          <p:cNvSpPr/>
          <p:nvPr/>
        </p:nvSpPr>
        <p:spPr>
          <a:xfrm>
            <a:off x="3881222" y="400782"/>
            <a:ext cx="3026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{1, </a:t>
            </a:r>
            <a:r>
              <a:rPr lang="ru-RU" sz="2400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, 3, 4, 8}, {5, </a:t>
            </a:r>
            <a:r>
              <a:rPr lang="ru-RU" sz="2400" dirty="0">
                <a:solidFill>
                  <a:srgbClr val="FF0000"/>
                </a:solidFill>
              </a:rPr>
              <a:t>6</a:t>
            </a:r>
            <a:r>
              <a:rPr lang="ru-RU" sz="2400" dirty="0"/>
              <a:t>}, {</a:t>
            </a:r>
            <a:r>
              <a:rPr lang="ru-RU" sz="2400" dirty="0">
                <a:solidFill>
                  <a:srgbClr val="FF0000"/>
                </a:solidFill>
              </a:rPr>
              <a:t>7</a:t>
            </a:r>
            <a:r>
              <a:rPr lang="ru-RU" sz="2400" dirty="0"/>
              <a:t>}</a:t>
            </a:r>
          </a:p>
        </p:txBody>
      </p:sp>
      <p:cxnSp>
        <p:nvCxnSpPr>
          <p:cNvPr id="177" name="Прямая соединительная линия 176"/>
          <p:cNvCxnSpPr/>
          <p:nvPr/>
        </p:nvCxnSpPr>
        <p:spPr>
          <a:xfrm flipV="1">
            <a:off x="1399478" y="3341260"/>
            <a:ext cx="4214" cy="254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/>
          <p:cNvCxnSpPr/>
          <p:nvPr/>
        </p:nvCxnSpPr>
        <p:spPr>
          <a:xfrm>
            <a:off x="1410042" y="3588892"/>
            <a:ext cx="266457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/>
          <p:nvPr/>
        </p:nvCxnSpPr>
        <p:spPr>
          <a:xfrm flipV="1">
            <a:off x="4074614" y="3341260"/>
            <a:ext cx="0" cy="256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>
            <a:endCxn id="112" idx="2"/>
          </p:cNvCxnSpPr>
          <p:nvPr/>
        </p:nvCxnSpPr>
        <p:spPr>
          <a:xfrm flipV="1">
            <a:off x="6221825" y="3347610"/>
            <a:ext cx="0" cy="217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955991" y="377504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2681090" y="1859318"/>
            <a:ext cx="0" cy="580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410042" y="1873593"/>
            <a:ext cx="1271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1409680" y="1873593"/>
            <a:ext cx="362" cy="195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3396935" y="1634170"/>
            <a:ext cx="0" cy="80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1403692" y="1648444"/>
            <a:ext cx="1993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410042" y="1648444"/>
            <a:ext cx="0" cy="225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4061995" y="1452340"/>
            <a:ext cx="6270" cy="987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 flipV="1">
            <a:off x="1403692" y="1458156"/>
            <a:ext cx="2664573" cy="9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410042" y="1458268"/>
            <a:ext cx="0" cy="210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Круговая стрелка 44"/>
          <p:cNvSpPr/>
          <p:nvPr/>
        </p:nvSpPr>
        <p:spPr>
          <a:xfrm>
            <a:off x="1322444" y="2389316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Круговая стрелка 90"/>
          <p:cNvSpPr/>
          <p:nvPr/>
        </p:nvSpPr>
        <p:spPr>
          <a:xfrm>
            <a:off x="5394618" y="2365813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Круговая стрелка 91"/>
          <p:cNvSpPr/>
          <p:nvPr/>
        </p:nvSpPr>
        <p:spPr>
          <a:xfrm>
            <a:off x="7717532" y="2333718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1403692" y="2068607"/>
            <a:ext cx="6577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2053881" y="2058844"/>
            <a:ext cx="0" cy="42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9" idx="0"/>
          </p:cNvCxnSpPr>
          <p:nvPr/>
        </p:nvCxnSpPr>
        <p:spPr>
          <a:xfrm flipH="1">
            <a:off x="1403692" y="2068607"/>
            <a:ext cx="6350" cy="18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6237633" y="1964043"/>
            <a:ext cx="0" cy="489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H="1">
            <a:off x="5509063" y="1972703"/>
            <a:ext cx="738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111" idx="0"/>
          </p:cNvCxnSpPr>
          <p:nvPr/>
        </p:nvCxnSpPr>
        <p:spPr>
          <a:xfrm>
            <a:off x="5509063" y="1971100"/>
            <a:ext cx="0" cy="279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>
            <a:off x="5509063" y="3347610"/>
            <a:ext cx="0" cy="21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>
            <a:off x="5509063" y="3554365"/>
            <a:ext cx="712762" cy="6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7717532" y="3347610"/>
            <a:ext cx="0" cy="206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 flipV="1">
            <a:off x="7892004" y="3347610"/>
            <a:ext cx="0" cy="213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>
            <a:off x="7717532" y="3561054"/>
            <a:ext cx="1744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/>
          <p:nvPr/>
        </p:nvCxnSpPr>
        <p:spPr>
          <a:xfrm flipV="1">
            <a:off x="4207044" y="3595537"/>
            <a:ext cx="268067" cy="343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9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644002" y="572432"/>
            <a:ext cx="99188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u="sng" dirty="0"/>
              <a:t>Правило </a:t>
            </a:r>
            <a:r>
              <a:rPr lang="ru-RU" sz="2400" b="1" u="sng" dirty="0"/>
              <a:t>меньшее к большему</a:t>
            </a:r>
            <a:r>
              <a:rPr lang="en-US" sz="2400" b="1" u="sng" dirty="0"/>
              <a:t>:</a:t>
            </a:r>
            <a:r>
              <a:rPr lang="ru-RU" sz="2400" u="sng" dirty="0"/>
              <a:t> </a:t>
            </a:r>
          </a:p>
          <a:p>
            <a:pPr lvl="1"/>
            <a:r>
              <a:rPr lang="ru-RU" sz="2400" dirty="0"/>
              <a:t>при выполнении операции </a:t>
            </a:r>
            <a:r>
              <a:rPr lang="ru-RU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Union</a:t>
            </a:r>
            <a:r>
              <a:rPr lang="ru-RU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x,y</a:t>
            </a:r>
            <a:r>
              <a:rPr lang="ru-RU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/>
              <a:t>ссылки на нового представителя изменяются у всех элементов меньшего множества. </a:t>
            </a:r>
          </a:p>
        </p:txBody>
      </p:sp>
      <p:graphicFrame>
        <p:nvGraphicFramePr>
          <p:cNvPr id="76" name="Таблица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80962"/>
              </p:ext>
            </p:extLst>
          </p:nvPr>
        </p:nvGraphicFramePr>
        <p:xfrm>
          <a:off x="2886055" y="5095130"/>
          <a:ext cx="3377592" cy="56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3067"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67"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Таблица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32021"/>
              </p:ext>
            </p:extLst>
          </p:nvPr>
        </p:nvGraphicFramePr>
        <p:xfrm>
          <a:off x="2194550" y="3217281"/>
          <a:ext cx="48645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1" name="Таблица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13836"/>
              </p:ext>
            </p:extLst>
          </p:nvPr>
        </p:nvGraphicFramePr>
        <p:xfrm>
          <a:off x="2910394" y="3217281"/>
          <a:ext cx="4283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2" name="Таблица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6876"/>
              </p:ext>
            </p:extLst>
          </p:nvPr>
        </p:nvGraphicFramePr>
        <p:xfrm>
          <a:off x="3568176" y="3217281"/>
          <a:ext cx="4283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3" name="Таблица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95485"/>
              </p:ext>
            </p:extLst>
          </p:nvPr>
        </p:nvGraphicFramePr>
        <p:xfrm>
          <a:off x="4245855" y="3217281"/>
          <a:ext cx="4283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4" name="Таблица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35466"/>
              </p:ext>
            </p:extLst>
          </p:nvPr>
        </p:nvGraphicFramePr>
        <p:xfrm>
          <a:off x="4923534" y="3225899"/>
          <a:ext cx="428397" cy="136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5" name="Прямая со стрелкой 114"/>
          <p:cNvCxnSpPr/>
          <p:nvPr/>
        </p:nvCxnSpPr>
        <p:spPr>
          <a:xfrm>
            <a:off x="2466810" y="3759571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>
            <a:off x="3116999" y="3759571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>
            <a:off x="3802271" y="3728549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/>
          <p:nvPr/>
        </p:nvCxnSpPr>
        <p:spPr>
          <a:xfrm>
            <a:off x="4479950" y="3728549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696294" y="287524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124" name="TextBox 123"/>
          <p:cNvSpPr txBox="1"/>
          <p:nvPr/>
        </p:nvSpPr>
        <p:spPr>
          <a:xfrm>
            <a:off x="5103928" y="2888724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graphicFrame>
        <p:nvGraphicFramePr>
          <p:cNvPr id="126" name="Таблица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959945"/>
              </p:ext>
            </p:extLst>
          </p:nvPr>
        </p:nvGraphicFramePr>
        <p:xfrm>
          <a:off x="6131251" y="3217281"/>
          <a:ext cx="4283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Таблица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180152"/>
              </p:ext>
            </p:extLst>
          </p:nvPr>
        </p:nvGraphicFramePr>
        <p:xfrm>
          <a:off x="6844013" y="3225899"/>
          <a:ext cx="428397" cy="136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1" name="Прямая со стрелкой 130"/>
          <p:cNvCxnSpPr/>
          <p:nvPr/>
        </p:nvCxnSpPr>
        <p:spPr>
          <a:xfrm>
            <a:off x="6414372" y="3714813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317947" y="29309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135" name="TextBox 134"/>
          <p:cNvSpPr txBox="1"/>
          <p:nvPr/>
        </p:nvSpPr>
        <p:spPr>
          <a:xfrm>
            <a:off x="7169330" y="2917879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cxnSp>
        <p:nvCxnSpPr>
          <p:cNvPr id="137" name="Прямая со стрелкой 136"/>
          <p:cNvCxnSpPr/>
          <p:nvPr/>
        </p:nvCxnSpPr>
        <p:spPr>
          <a:xfrm flipH="1" flipV="1">
            <a:off x="3060904" y="4747352"/>
            <a:ext cx="5306" cy="48579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019356" y="291591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graphicFrame>
        <p:nvGraphicFramePr>
          <p:cNvPr id="144" name="Таблица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78841"/>
              </p:ext>
            </p:extLst>
          </p:nvPr>
        </p:nvGraphicFramePr>
        <p:xfrm>
          <a:off x="8456729" y="3225899"/>
          <a:ext cx="428397" cy="136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5" name="TextBox 144"/>
          <p:cNvSpPr txBox="1"/>
          <p:nvPr/>
        </p:nvSpPr>
        <p:spPr>
          <a:xfrm>
            <a:off x="8721105" y="2900486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cxnSp>
        <p:nvCxnSpPr>
          <p:cNvPr id="146" name="Прямая соединительная линия 145"/>
          <p:cNvCxnSpPr/>
          <p:nvPr/>
        </p:nvCxnSpPr>
        <p:spPr>
          <a:xfrm flipV="1">
            <a:off x="2396023" y="4572859"/>
            <a:ext cx="5178" cy="330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/>
          <p:nvPr/>
        </p:nvCxnSpPr>
        <p:spPr>
          <a:xfrm>
            <a:off x="2385561" y="4883558"/>
            <a:ext cx="2704493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/>
          <p:nvPr/>
        </p:nvCxnSpPr>
        <p:spPr>
          <a:xfrm flipH="1" flipV="1">
            <a:off x="5090054" y="4574692"/>
            <a:ext cx="392" cy="308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/>
          <p:nvPr/>
        </p:nvCxnSpPr>
        <p:spPr>
          <a:xfrm flipH="1" flipV="1">
            <a:off x="7043633" y="4577715"/>
            <a:ext cx="7289" cy="232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976635" y="50653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151" name="Прямая соединительная линия 150"/>
          <p:cNvCxnSpPr/>
          <p:nvPr/>
        </p:nvCxnSpPr>
        <p:spPr>
          <a:xfrm flipV="1">
            <a:off x="3737807" y="2826270"/>
            <a:ext cx="6401" cy="623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/>
          <p:nvPr/>
        </p:nvCxnSpPr>
        <p:spPr>
          <a:xfrm flipH="1">
            <a:off x="2473160" y="2840544"/>
            <a:ext cx="1271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/>
          <p:nvPr/>
        </p:nvCxnSpPr>
        <p:spPr>
          <a:xfrm flipH="1">
            <a:off x="2472798" y="2840544"/>
            <a:ext cx="362" cy="195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/>
          <p:cNvCxnSpPr/>
          <p:nvPr/>
        </p:nvCxnSpPr>
        <p:spPr>
          <a:xfrm flipV="1">
            <a:off x="4460053" y="2601122"/>
            <a:ext cx="0" cy="858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/>
          <p:nvPr/>
        </p:nvCxnSpPr>
        <p:spPr>
          <a:xfrm flipH="1">
            <a:off x="2466810" y="2615395"/>
            <a:ext cx="1993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/>
          <p:nvPr/>
        </p:nvCxnSpPr>
        <p:spPr>
          <a:xfrm>
            <a:off x="2473160" y="2615395"/>
            <a:ext cx="0" cy="225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/>
          <p:cNvCxnSpPr/>
          <p:nvPr/>
        </p:nvCxnSpPr>
        <p:spPr>
          <a:xfrm flipH="1" flipV="1">
            <a:off x="5125113" y="2419292"/>
            <a:ext cx="3136" cy="1040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flipH="1" flipV="1">
            <a:off x="2466810" y="2425107"/>
            <a:ext cx="2664573" cy="9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/>
          <p:nvPr/>
        </p:nvCxnSpPr>
        <p:spPr>
          <a:xfrm>
            <a:off x="2473160" y="2425219"/>
            <a:ext cx="0" cy="210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Круговая стрелка 159"/>
          <p:cNvSpPr/>
          <p:nvPr/>
        </p:nvSpPr>
        <p:spPr>
          <a:xfrm>
            <a:off x="2385562" y="3356267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1" name="Круговая стрелка 160"/>
          <p:cNvSpPr/>
          <p:nvPr/>
        </p:nvSpPr>
        <p:spPr>
          <a:xfrm>
            <a:off x="6231004" y="3332764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2" name="Круговая стрелка 161"/>
          <p:cNvSpPr/>
          <p:nvPr/>
        </p:nvSpPr>
        <p:spPr>
          <a:xfrm>
            <a:off x="8553918" y="3300669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63" name="Прямая соединительная линия 162"/>
          <p:cNvCxnSpPr/>
          <p:nvPr/>
        </p:nvCxnSpPr>
        <p:spPr>
          <a:xfrm>
            <a:off x="2466810" y="3035558"/>
            <a:ext cx="6577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/>
          <p:nvPr/>
        </p:nvCxnSpPr>
        <p:spPr>
          <a:xfrm>
            <a:off x="3116999" y="3025795"/>
            <a:ext cx="0" cy="42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/>
          <p:nvPr/>
        </p:nvCxnSpPr>
        <p:spPr>
          <a:xfrm>
            <a:off x="2482670" y="3023229"/>
            <a:ext cx="11675" cy="182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/>
          <p:nvPr/>
        </p:nvCxnSpPr>
        <p:spPr>
          <a:xfrm flipV="1">
            <a:off x="7074019" y="2930994"/>
            <a:ext cx="0" cy="489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/>
          <p:nvPr/>
        </p:nvCxnSpPr>
        <p:spPr>
          <a:xfrm flipH="1">
            <a:off x="6345449" y="2939654"/>
            <a:ext cx="738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endCxn id="126" idx="0"/>
          </p:cNvCxnSpPr>
          <p:nvPr/>
        </p:nvCxnSpPr>
        <p:spPr>
          <a:xfrm>
            <a:off x="6345449" y="2938051"/>
            <a:ext cx="0" cy="279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/>
          <p:nvPr/>
        </p:nvCxnSpPr>
        <p:spPr>
          <a:xfrm>
            <a:off x="6310638" y="4597246"/>
            <a:ext cx="0" cy="21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единительная линия 169"/>
          <p:cNvCxnSpPr/>
          <p:nvPr/>
        </p:nvCxnSpPr>
        <p:spPr>
          <a:xfrm>
            <a:off x="6294830" y="4810690"/>
            <a:ext cx="7633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/>
          <p:cNvCxnSpPr/>
          <p:nvPr/>
        </p:nvCxnSpPr>
        <p:spPr>
          <a:xfrm>
            <a:off x="8553918" y="4588881"/>
            <a:ext cx="0" cy="206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/>
          <p:nvPr/>
        </p:nvCxnSpPr>
        <p:spPr>
          <a:xfrm flipV="1">
            <a:off x="8728390" y="4588881"/>
            <a:ext cx="0" cy="213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/>
          <p:cNvCxnSpPr/>
          <p:nvPr/>
        </p:nvCxnSpPr>
        <p:spPr>
          <a:xfrm>
            <a:off x="8553918" y="4802325"/>
            <a:ext cx="1744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/>
          <p:nvPr/>
        </p:nvCxnSpPr>
        <p:spPr>
          <a:xfrm flipV="1">
            <a:off x="5227688" y="4885883"/>
            <a:ext cx="268067" cy="343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1079292" y="931375"/>
            <a:ext cx="1" cy="77177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6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 56"/>
          <p:cNvSpPr/>
          <p:nvPr/>
        </p:nvSpPr>
        <p:spPr>
          <a:xfrm>
            <a:off x="616028" y="3557703"/>
            <a:ext cx="98021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i="1" dirty="0"/>
              <a:t>Доказательство</a:t>
            </a:r>
            <a:endParaRPr lang="ru-RU" dirty="0"/>
          </a:p>
          <a:p>
            <a:pPr lvl="2" algn="just"/>
            <a:r>
              <a:rPr lang="ru-RU" dirty="0"/>
              <a:t>Каждый раз, когда какой-то элемент перемещается из одного множества в другое с изменением представителя, размер множества, содержащего этот элемент, увеличивается не менее чем вдвое. Так как множество может вырасти лишь до размера </a:t>
            </a:r>
            <a:r>
              <a:rPr lang="ru-RU" dirty="0">
                <a:latin typeface="Consolas" panose="020B0609020204030204" pitchFamily="49" charset="0"/>
              </a:rPr>
              <a:t>n</a:t>
            </a:r>
            <a:r>
              <a:rPr lang="ru-RU" dirty="0"/>
              <a:t>, каждый элемент может подвергнуться перемещению не более чем log</a:t>
            </a:r>
            <a:r>
              <a:rPr lang="ru-RU" baseline="-25000" dirty="0"/>
              <a:t>2</a:t>
            </a:r>
            <a:r>
              <a:rPr lang="ru-RU" dirty="0"/>
              <a:t>n раз.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606034" y="446801"/>
            <a:ext cx="99188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u="sng" dirty="0"/>
              <a:t>Правило </a:t>
            </a:r>
            <a:r>
              <a:rPr lang="ru-RU" sz="2000" b="1" u="sng" dirty="0"/>
              <a:t>меньшее к большему</a:t>
            </a:r>
            <a:r>
              <a:rPr lang="en-US" sz="2000" b="1" u="sng" dirty="0"/>
              <a:t>:</a:t>
            </a:r>
            <a:r>
              <a:rPr lang="ru-RU" sz="2000" u="sng" dirty="0"/>
              <a:t> </a:t>
            </a:r>
          </a:p>
          <a:p>
            <a:pPr lvl="1"/>
            <a:r>
              <a:rPr lang="ru-RU" sz="2000" dirty="0"/>
              <a:t>при выполнении операции </a:t>
            </a:r>
            <a:r>
              <a:rPr lang="ru-RU" sz="2000" b="1" dirty="0" err="1">
                <a:latin typeface="Consolas" panose="020B0609020204030204" pitchFamily="49" charset="0"/>
              </a:rPr>
              <a:t>Union</a:t>
            </a:r>
            <a:r>
              <a:rPr lang="ru-RU" sz="2000" b="1" dirty="0">
                <a:latin typeface="Consolas" panose="020B0609020204030204" pitchFamily="49" charset="0"/>
              </a:rPr>
              <a:t>(</a:t>
            </a:r>
            <a:r>
              <a:rPr lang="ru-RU" sz="2000" b="1" dirty="0" err="1">
                <a:latin typeface="Consolas" panose="020B0609020204030204" pitchFamily="49" charset="0"/>
              </a:rPr>
              <a:t>x,y</a:t>
            </a:r>
            <a:r>
              <a:rPr lang="ru-RU" sz="2000" b="1" dirty="0">
                <a:latin typeface="Consolas" panose="020B0609020204030204" pitchFamily="49" charset="0"/>
              </a:rPr>
              <a:t>)</a:t>
            </a:r>
            <a:r>
              <a:rPr lang="ru-RU" sz="2000" dirty="0"/>
              <a:t>ссылки на нового представителя изменяются у всех элементов меньшего множества. 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641544" y="2116895"/>
            <a:ext cx="8390029" cy="1077218"/>
            <a:chOff x="641545" y="2116895"/>
            <a:chExt cx="7233822" cy="1077218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641545" y="2116895"/>
              <a:ext cx="723382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b="1" u="sng" dirty="0"/>
                <a:t>Теорема</a:t>
              </a:r>
              <a:r>
                <a:rPr lang="ru-RU" sz="2400" u="sng" dirty="0"/>
                <a:t> </a:t>
              </a:r>
            </a:p>
            <a:p>
              <a:pPr lvl="1"/>
              <a:r>
                <a:rPr lang="ru-RU" sz="2000" dirty="0"/>
                <a:t>Последовательность из </a:t>
              </a:r>
              <a:r>
                <a:rPr lang="ru-RU" sz="2000" b="1" dirty="0"/>
                <a:t>m</a:t>
              </a:r>
              <a:r>
                <a:rPr lang="ru-RU" sz="2000" dirty="0"/>
                <a:t> операций </a:t>
              </a:r>
              <a:r>
                <a:rPr lang="ru-RU" sz="2000" b="1" dirty="0" err="1">
                  <a:latin typeface="Consolas" panose="020B0609020204030204" pitchFamily="49" charset="0"/>
                </a:rPr>
                <a:t>FindSet</a:t>
              </a:r>
              <a:r>
                <a:rPr lang="ru-RU" sz="2000" b="1" dirty="0">
                  <a:latin typeface="Consolas" panose="020B0609020204030204" pitchFamily="49" charset="0"/>
                </a:rPr>
                <a:t>(x)</a:t>
              </a:r>
              <a:r>
                <a:rPr lang="ru-RU" sz="2000" dirty="0">
                  <a:latin typeface="Consolas" panose="020B0609020204030204" pitchFamily="49" charset="0"/>
                </a:rPr>
                <a:t> и </a:t>
              </a:r>
              <a:r>
                <a:rPr lang="ru-RU" sz="2000" b="1" dirty="0">
                  <a:latin typeface="Consolas" panose="020B0609020204030204" pitchFamily="49" charset="0"/>
                </a:rPr>
                <a:t>Union(</a:t>
              </a:r>
              <a:r>
                <a:rPr lang="ru-RU" sz="2000" b="1" dirty="0" err="1">
                  <a:latin typeface="Consolas" panose="020B0609020204030204" pitchFamily="49" charset="0"/>
                </a:rPr>
                <a:t>x,y</a:t>
              </a:r>
              <a:r>
                <a:rPr lang="ru-RU" sz="2000" b="1" dirty="0">
                  <a:latin typeface="Consolas" panose="020B0609020204030204" pitchFamily="49" charset="0"/>
                </a:rPr>
                <a:t>) </a:t>
              </a:r>
              <a:r>
                <a:rPr lang="ru-RU" sz="2000" dirty="0"/>
                <a:t>потребует времени </a:t>
              </a:r>
              <a:r>
                <a:rPr lang="ru-RU" sz="2000" b="1" dirty="0"/>
                <a:t>O(m + n </a:t>
              </a:r>
              <a:r>
                <a:rPr lang="ru-RU" sz="2000" b="1" dirty="0" err="1"/>
                <a:t>log</a:t>
              </a:r>
              <a:r>
                <a:rPr lang="ru-RU" sz="2000" b="1" dirty="0"/>
                <a:t> n)</a:t>
              </a:r>
              <a:r>
                <a:rPr lang="ru-RU" sz="2000" dirty="0"/>
                <a:t>. </a:t>
              </a:r>
            </a:p>
          </p:txBody>
        </p:sp>
        <p:cxnSp>
          <p:nvCxnSpPr>
            <p:cNvPr id="3" name="Прямая соединительная линия 2"/>
            <p:cNvCxnSpPr/>
            <p:nvPr/>
          </p:nvCxnSpPr>
          <p:spPr>
            <a:xfrm>
              <a:off x="1041817" y="2511263"/>
              <a:ext cx="0" cy="6520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766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8817</TotalTime>
  <Words>2115</Words>
  <Application>Microsoft Office PowerPoint</Application>
  <PresentationFormat>Широкоэкранный</PresentationFormat>
  <Paragraphs>666</Paragraphs>
  <Slides>28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Wingdings</vt:lpstr>
      <vt:lpstr>Тема Office</vt:lpstr>
      <vt:lpstr>Equation</vt:lpstr>
      <vt:lpstr>Система непересекающихся множеств (англ. Disjoint Set Union)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Общие задачи в iRunner для закрепления навыков реализации DSU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1012</cp:revision>
  <dcterms:created xsi:type="dcterms:W3CDTF">2020-04-14T05:04:13Z</dcterms:created>
  <dcterms:modified xsi:type="dcterms:W3CDTF">2022-01-19T11:28:04Z</dcterms:modified>
</cp:coreProperties>
</file>